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9"/>
  </p:notesMasterIdLst>
  <p:sldIdLst>
    <p:sldId id="423" r:id="rId2"/>
    <p:sldId id="587" r:id="rId3"/>
    <p:sldId id="629" r:id="rId4"/>
    <p:sldId id="631" r:id="rId5"/>
    <p:sldId id="632" r:id="rId6"/>
    <p:sldId id="633" r:id="rId7"/>
    <p:sldId id="634" r:id="rId8"/>
    <p:sldId id="635" r:id="rId9"/>
    <p:sldId id="636" r:id="rId10"/>
    <p:sldId id="637" r:id="rId11"/>
    <p:sldId id="638" r:id="rId12"/>
    <p:sldId id="639" r:id="rId13"/>
    <p:sldId id="640" r:id="rId14"/>
    <p:sldId id="641" r:id="rId15"/>
    <p:sldId id="642" r:id="rId16"/>
    <p:sldId id="652" r:id="rId17"/>
    <p:sldId id="643" r:id="rId18"/>
    <p:sldId id="649" r:id="rId19"/>
    <p:sldId id="651" r:id="rId20"/>
    <p:sldId id="648" r:id="rId21"/>
    <p:sldId id="653" r:id="rId22"/>
    <p:sldId id="654" r:id="rId23"/>
    <p:sldId id="655" r:id="rId24"/>
    <p:sldId id="656" r:id="rId25"/>
    <p:sldId id="657" r:id="rId26"/>
    <p:sldId id="658" r:id="rId27"/>
    <p:sldId id="659" r:id="rId28"/>
    <p:sldId id="660" r:id="rId29"/>
    <p:sldId id="661" r:id="rId30"/>
    <p:sldId id="662" r:id="rId31"/>
    <p:sldId id="663" r:id="rId32"/>
    <p:sldId id="664" r:id="rId33"/>
    <p:sldId id="665" r:id="rId34"/>
    <p:sldId id="666" r:id="rId35"/>
    <p:sldId id="667" r:id="rId36"/>
    <p:sldId id="668" r:id="rId37"/>
    <p:sldId id="669" r:id="rId38"/>
    <p:sldId id="670" r:id="rId39"/>
    <p:sldId id="671" r:id="rId40"/>
    <p:sldId id="672" r:id="rId41"/>
    <p:sldId id="673" r:id="rId42"/>
    <p:sldId id="674" r:id="rId43"/>
    <p:sldId id="675" r:id="rId44"/>
    <p:sldId id="676" r:id="rId45"/>
    <p:sldId id="677" r:id="rId46"/>
    <p:sldId id="678" r:id="rId47"/>
    <p:sldId id="679" r:id="rId48"/>
    <p:sldId id="680" r:id="rId49"/>
    <p:sldId id="681" r:id="rId50"/>
    <p:sldId id="698" r:id="rId51"/>
    <p:sldId id="683" r:id="rId52"/>
    <p:sldId id="684" r:id="rId53"/>
    <p:sldId id="685" r:id="rId54"/>
    <p:sldId id="686" r:id="rId55"/>
    <p:sldId id="699" r:id="rId56"/>
    <p:sldId id="700" r:id="rId57"/>
    <p:sldId id="705" r:id="rId5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00FF"/>
    <a:srgbClr val="960096"/>
    <a:srgbClr val="71852C"/>
    <a:srgbClr val="245292"/>
    <a:srgbClr val="7F1353"/>
    <a:srgbClr val="B4C12C"/>
    <a:srgbClr val="580035"/>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34" autoAdjust="0"/>
  </p:normalViewPr>
  <p:slideViewPr>
    <p:cSldViewPr>
      <p:cViewPr varScale="1">
        <p:scale>
          <a:sx n="55" d="100"/>
          <a:sy n="55" d="100"/>
        </p:scale>
        <p:origin x="-180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32648"/>
    </p:cViewPr>
  </p:sorterViewPr>
  <p:notesViewPr>
    <p:cSldViewPr>
      <p:cViewPr>
        <p:scale>
          <a:sx n="81" d="100"/>
          <a:sy n="81" d="100"/>
        </p:scale>
        <p:origin x="-2336" y="4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12D9CD9A-B7CD-0245-AE59-5495B714A712}" type="slidenum">
              <a:rPr lang="en-US"/>
              <a:pPr/>
              <a:t>‹#›</a:t>
            </a:fld>
            <a:endParaRPr lang="en-US"/>
          </a:p>
        </p:txBody>
      </p:sp>
    </p:spTree>
    <p:extLst>
      <p:ext uri="{BB962C8B-B14F-4D97-AF65-F5344CB8AC3E}">
        <p14:creationId xmlns:p14="http://schemas.microsoft.com/office/powerpoint/2010/main" val="3939261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pitchFamily="-112" charset="0"/>
        <a:ea typeface="ヒラギノ角ゴ Pro W3" pitchFamily="-112" charset="-128"/>
        <a:cs typeface="ヒラギノ角ゴ Pro W3" pitchFamily="-112" charset="-128"/>
      </a:defRPr>
    </a:lvl1pPr>
    <a:lvl2pPr marL="457200" algn="l" rtl="0" eaLnBrk="0" fontAlgn="base" hangingPunct="0">
      <a:spcBef>
        <a:spcPct val="30000"/>
      </a:spcBef>
      <a:spcAft>
        <a:spcPct val="0"/>
      </a:spcAft>
      <a:defRPr sz="1600" kern="1200">
        <a:solidFill>
          <a:schemeClr val="tx1"/>
        </a:solidFill>
        <a:latin typeface="Arial" pitchFamily="-112" charset="0"/>
        <a:ea typeface="ヒラギノ角ゴ Pro W3" pitchFamily="-112" charset="-128"/>
        <a:cs typeface="ヒラギノ角ゴ Pro W3" pitchFamily="-112" charset="-128"/>
      </a:defRPr>
    </a:lvl2pPr>
    <a:lvl3pPr marL="914400" algn="l" rtl="0" eaLnBrk="0" fontAlgn="base" hangingPunct="0">
      <a:spcBef>
        <a:spcPct val="30000"/>
      </a:spcBef>
      <a:spcAft>
        <a:spcPct val="0"/>
      </a:spcAft>
      <a:defRPr sz="1600" kern="1200">
        <a:solidFill>
          <a:schemeClr val="tx1"/>
        </a:solidFill>
        <a:latin typeface="Arial" pitchFamily="-112" charset="0"/>
        <a:ea typeface="ヒラギノ角ゴ Pro W3" pitchFamily="-112" charset="-128"/>
        <a:cs typeface="ヒラギノ角ゴ Pro W3" pitchFamily="-112" charset="-128"/>
      </a:defRPr>
    </a:lvl3pPr>
    <a:lvl4pPr marL="1371600" algn="l" rtl="0" eaLnBrk="0" fontAlgn="base" hangingPunct="0">
      <a:spcBef>
        <a:spcPct val="30000"/>
      </a:spcBef>
      <a:spcAft>
        <a:spcPct val="0"/>
      </a:spcAft>
      <a:defRPr sz="1600" kern="1200">
        <a:solidFill>
          <a:schemeClr val="tx1"/>
        </a:solidFill>
        <a:latin typeface="Arial" pitchFamily="-112" charset="0"/>
        <a:ea typeface="ヒラギノ角ゴ Pro W3" pitchFamily="-112" charset="-128"/>
        <a:cs typeface="ヒラギノ角ゴ Pro W3" pitchFamily="-112" charset="-128"/>
      </a:defRPr>
    </a:lvl4pPr>
    <a:lvl5pPr marL="1828800" algn="l" rtl="0" eaLnBrk="0" fontAlgn="base" hangingPunct="0">
      <a:spcBef>
        <a:spcPct val="30000"/>
      </a:spcBef>
      <a:spcAft>
        <a:spcPct val="0"/>
      </a:spcAft>
      <a:defRPr sz="1600" kern="1200">
        <a:solidFill>
          <a:schemeClr val="tx1"/>
        </a:solidFill>
        <a:latin typeface="Arial" pitchFamily="-112" charset="0"/>
        <a:ea typeface="ヒラギノ角ゴ Pro W3" pitchFamily="-112" charset="-128"/>
        <a:cs typeface="ヒラギノ角ゴ Pro W3"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1143000" y="685800"/>
            <a:ext cx="3200400" cy="2400300"/>
          </a:xfrm>
          <a:ln/>
        </p:spPr>
      </p:sp>
      <p:sp>
        <p:nvSpPr>
          <p:cNvPr id="15364" name="Rectangle 3"/>
          <p:cNvSpPr>
            <a:spLocks noGrp="1" noChangeArrowheads="1"/>
          </p:cNvSpPr>
          <p:nvPr>
            <p:ph type="body" idx="1"/>
          </p:nvPr>
        </p:nvSpPr>
        <p:spPr>
          <a:xfrm>
            <a:off x="381000" y="3200400"/>
            <a:ext cx="6172200"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600" dirty="0" smtClean="0">
                <a:latin typeface="Arial"/>
                <a:ea typeface="ヒラギノ角ゴ Pro W3" charset="0"/>
                <a:cs typeface="Arial"/>
              </a:rPr>
              <a:t>I</a:t>
            </a:r>
            <a:r>
              <a:rPr lang="ja-JP" altLang="en-US" sz="1600" dirty="0" smtClean="0">
                <a:latin typeface="Arial"/>
                <a:ea typeface="ヒラギノ角ゴ Pro W3" charset="0"/>
                <a:cs typeface="Arial"/>
              </a:rPr>
              <a:t>’</a:t>
            </a:r>
            <a:r>
              <a:rPr lang="en-US" sz="1600" dirty="0" smtClean="0">
                <a:latin typeface="Arial"/>
                <a:ea typeface="ヒラギノ角ゴ Pro W3" charset="0"/>
                <a:cs typeface="Arial"/>
              </a:rPr>
              <a:t>m </a:t>
            </a:r>
            <a:r>
              <a:rPr lang="en-US" sz="1600" dirty="0" smtClean="0">
                <a:latin typeface="Arial"/>
                <a:ea typeface="ヒラギノ角ゴ Pro W3" charset="0"/>
                <a:cs typeface="Arial"/>
              </a:rPr>
              <a:t>Chris Droessler, </a:t>
            </a:r>
            <a:r>
              <a:rPr lang="en-US" sz="1600" dirty="0">
                <a:latin typeface="Arial"/>
                <a:ea typeface="ヒラギノ角ゴ Pro W3" charset="0"/>
                <a:cs typeface="Arial"/>
              </a:rPr>
              <a:t>an </a:t>
            </a:r>
            <a:r>
              <a:rPr lang="en-US" sz="1600" dirty="0" smtClean="0">
                <a:latin typeface="Arial"/>
                <a:ea typeface="ヒラギノ角ゴ Pro W3" charset="0"/>
                <a:cs typeface="Arial"/>
              </a:rPr>
              <a:t>educator </a:t>
            </a:r>
            <a:r>
              <a:rPr lang="en-US" sz="1600" dirty="0">
                <a:latin typeface="Arial"/>
                <a:ea typeface="ヒラギノ角ゴ Pro W3" charset="0"/>
                <a:cs typeface="Arial"/>
              </a:rPr>
              <a:t>from North Carolina. </a:t>
            </a:r>
          </a:p>
          <a:p>
            <a:r>
              <a:rPr lang="en-US" sz="1600" dirty="0" smtClean="0">
                <a:latin typeface="Arial"/>
                <a:ea typeface="ヒラギノ角ゴ Pro W3" charset="0"/>
                <a:cs typeface="Arial"/>
              </a:rPr>
              <a:t>We are going to talk today about what gets you out of bed in the morning with</a:t>
            </a:r>
            <a:r>
              <a:rPr lang="en-US" sz="1600" baseline="0" dirty="0" smtClean="0">
                <a:latin typeface="Arial"/>
                <a:ea typeface="ヒラギノ角ゴ Pro W3" charset="0"/>
                <a:cs typeface="Arial"/>
              </a:rPr>
              <a:t> a determination to go to work.</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latin typeface="Arial"/>
                <a:ea typeface="ヒラギノ角ゴ Pro W3" charset="0"/>
                <a:cs typeface="Arial"/>
              </a:rPr>
              <a:t>You should have a half sheet of paper with information about this session.  Look at the vertical side.</a:t>
            </a:r>
            <a:endParaRPr lang="en-US" sz="1600" baseline="0" dirty="0" smtClean="0">
              <a:latin typeface="Arial"/>
              <a:ea typeface="ヒラギノ角ゴ Pro W3" charset="0"/>
              <a:cs typeface="Arial"/>
            </a:endParaRPr>
          </a:p>
          <a:p>
            <a:pPr marL="0" marR="0" indent="0" algn="l" defTabSz="914400" rtl="0" eaLnBrk="1" fontAlgn="base" latinLnBrk="0" hangingPunct="1">
              <a:lnSpc>
                <a:spcPct val="100000"/>
              </a:lnSpc>
              <a:spcBef>
                <a:spcPct val="0"/>
              </a:spcBef>
              <a:spcAft>
                <a:spcPct val="30000"/>
              </a:spcAft>
              <a:buClrTx/>
              <a:buSzTx/>
              <a:buFontTx/>
              <a:buNone/>
              <a:tabLst/>
              <a:defRPr/>
            </a:pPr>
            <a:r>
              <a:rPr lang="en-US" sz="1600" dirty="0" smtClean="0">
                <a:latin typeface="Arial"/>
                <a:ea typeface="ヒラギノ角ゴ Pro W3" charset="0"/>
                <a:cs typeface="Arial"/>
              </a:rPr>
              <a:t>To get a copy of this PowerPoint, as well as the slides I was showing when you </a:t>
            </a:r>
            <a:r>
              <a:rPr lang="en-US" dirty="0" smtClean="0">
                <a:latin typeface="Arial"/>
                <a:ea typeface="ヒラギノ角ゴ Pro W3" charset="0"/>
                <a:cs typeface="Arial"/>
              </a:rPr>
              <a:t>sat down, </a:t>
            </a:r>
            <a:r>
              <a:rPr lang="en-US" sz="1600" dirty="0" smtClean="0">
                <a:latin typeface="Arial"/>
                <a:ea typeface="ヒラギノ角ゴ Pro W3" charset="0"/>
                <a:cs typeface="Arial"/>
              </a:rPr>
              <a:t>Go to </a:t>
            </a:r>
            <a:r>
              <a:rPr lang="en-US" sz="1600" dirty="0" smtClean="0">
                <a:latin typeface="Arial"/>
                <a:ea typeface="ヒラギノ角ゴ Pro W3" charset="0"/>
                <a:cs typeface="Arial"/>
              </a:rPr>
              <a:t>C T P N C dot ORG  </a:t>
            </a:r>
            <a:r>
              <a:rPr lang="en-US" sz="1600" dirty="0" smtClean="0">
                <a:latin typeface="Arial"/>
                <a:ea typeface="ヒラギノ角ゴ Pro W3" charset="0"/>
                <a:cs typeface="Arial"/>
              </a:rPr>
              <a:t>and click on the </a:t>
            </a:r>
            <a:r>
              <a:rPr lang="ja-JP" altLang="en-US" sz="1600" dirty="0" smtClean="0">
                <a:latin typeface="Arial"/>
                <a:ea typeface="ヒラギノ角ゴ Pro W3" charset="0"/>
                <a:cs typeface="Arial"/>
              </a:rPr>
              <a:t>“</a:t>
            </a:r>
            <a:r>
              <a:rPr lang="en-US" sz="1600" dirty="0" smtClean="0">
                <a:latin typeface="Arial"/>
                <a:ea typeface="ヒラギノ角ゴ Pro W3" charset="0"/>
                <a:cs typeface="Arial"/>
              </a:rPr>
              <a:t>presentations</a:t>
            </a:r>
            <a:r>
              <a:rPr lang="ja-JP" altLang="en-US" sz="1600" dirty="0" smtClean="0">
                <a:latin typeface="Arial"/>
                <a:ea typeface="ヒラギノ角ゴ Pro W3" charset="0"/>
                <a:cs typeface="Arial"/>
              </a:rPr>
              <a:t>”</a:t>
            </a:r>
            <a:r>
              <a:rPr lang="en-US" sz="1600" dirty="0" smtClean="0">
                <a:latin typeface="Arial"/>
                <a:ea typeface="ヒラギノ角ゴ Pro W3" charset="0"/>
                <a:cs typeface="Arial"/>
              </a:rPr>
              <a:t> link.</a:t>
            </a:r>
          </a:p>
          <a:p>
            <a:r>
              <a:rPr lang="en-US" sz="1600" dirty="0" smtClean="0">
                <a:latin typeface="Arial"/>
                <a:ea typeface="ヒラギノ角ゴ Pro W3" charset="0"/>
                <a:cs typeface="Arial"/>
              </a:rPr>
              <a:t>How many of you have already downloaded my presentation??</a:t>
            </a:r>
          </a:p>
          <a:p>
            <a:r>
              <a:rPr lang="en-US" sz="1600" dirty="0" smtClean="0">
                <a:latin typeface="Arial"/>
                <a:ea typeface="ヒラギノ角ゴ Pro W3" charset="0"/>
                <a:cs typeface="Arial"/>
              </a:rPr>
              <a:t>I</a:t>
            </a:r>
            <a:r>
              <a:rPr lang="ja-JP" altLang="en-US" sz="1600" dirty="0" smtClean="0">
                <a:latin typeface="Arial"/>
                <a:ea typeface="ヒラギノ角ゴ Pro W3" charset="0"/>
                <a:cs typeface="Arial"/>
              </a:rPr>
              <a:t>’</a:t>
            </a:r>
            <a:r>
              <a:rPr lang="en-US" sz="1600" dirty="0" err="1" smtClean="0">
                <a:latin typeface="Arial"/>
                <a:ea typeface="ヒラギノ角ゴ Pro W3" charset="0"/>
                <a:cs typeface="Arial"/>
              </a:rPr>
              <a:t>ve</a:t>
            </a:r>
            <a:r>
              <a:rPr lang="en-US" sz="1600" dirty="0" smtClean="0">
                <a:latin typeface="Arial"/>
                <a:ea typeface="ヒラギノ角ゴ Pro W3" charset="0"/>
                <a:cs typeface="Arial"/>
              </a:rPr>
              <a:t> documented my information sources in the notes section of the PowerPoint, to allow you to further research anything that you see here.  </a:t>
            </a:r>
          </a:p>
          <a:p>
            <a:r>
              <a:rPr lang="en-US" sz="1600" dirty="0" smtClean="0">
                <a:latin typeface="Arial"/>
                <a:ea typeface="ヒラギノ角ゴ Pro W3" charset="0"/>
                <a:cs typeface="Arial"/>
              </a:rPr>
              <a:t>In fact the notes I</a:t>
            </a:r>
            <a:r>
              <a:rPr lang="ja-JP" altLang="en-US" sz="1600" dirty="0" smtClean="0">
                <a:latin typeface="Arial"/>
                <a:ea typeface="ヒラギノ角ゴ Pro W3" charset="0"/>
                <a:cs typeface="Arial"/>
              </a:rPr>
              <a:t>’</a:t>
            </a:r>
            <a:r>
              <a:rPr lang="en-US" sz="1600" dirty="0" smtClean="0">
                <a:latin typeface="Arial"/>
                <a:ea typeface="ヒラギノ角ゴ Pro W3" charset="0"/>
                <a:cs typeface="Arial"/>
              </a:rPr>
              <a:t>m reading from are there as well.</a:t>
            </a:r>
          </a:p>
          <a:p>
            <a:r>
              <a:rPr lang="en-US" sz="1600" dirty="0" smtClean="0">
                <a:latin typeface="Arial"/>
                <a:ea typeface="ヒラギノ角ゴ Pro W3" charset="0"/>
                <a:cs typeface="Arial"/>
              </a:rPr>
              <a:t>Download the PowerPoint and use it any way you wish if it will help people get on a pathway to a great career.  --</a:t>
            </a:r>
          </a:p>
          <a:p>
            <a:r>
              <a:rPr lang="en-US" sz="1600" dirty="0" smtClean="0">
                <a:latin typeface="Arial"/>
                <a:ea typeface="ヒラギノ角ゴ Pro W3" charset="0"/>
                <a:cs typeface="Arial"/>
              </a:rPr>
              <a:t>I’ve shortened this presentation to fit the roundtable format.  You can get the longer presentation I did in October at </a:t>
            </a:r>
            <a:r>
              <a:rPr lang="en-US" sz="1600" dirty="0" err="1" smtClean="0">
                <a:latin typeface="Arial"/>
                <a:ea typeface="ヒラギノ角ゴ Pro W3" charset="0"/>
                <a:cs typeface="Arial"/>
              </a:rPr>
              <a:t>ctpnc.org</a:t>
            </a:r>
            <a:r>
              <a:rPr lang="en-US" dirty="0">
                <a:latin typeface="Arial"/>
                <a:ea typeface="ヒラギノ角ゴ Pro W3" charset="0"/>
                <a:cs typeface="Arial"/>
              </a:rPr>
              <a:t>.</a:t>
            </a:r>
            <a:endParaRPr lang="en-US" sz="1600" dirty="0" smtClean="0">
              <a:latin typeface="Arial"/>
              <a:ea typeface="ヒラギノ角ゴ Pro W3" charset="0"/>
              <a:cs typeface="Arial"/>
            </a:endParaRPr>
          </a:p>
          <a:p>
            <a:pPr eaLnBrk="1" hangingPunct="1">
              <a:spcBef>
                <a:spcPct val="0"/>
              </a:spcBef>
              <a:spcAft>
                <a:spcPct val="30000"/>
              </a:spcAft>
            </a:pPr>
            <a:endParaRPr lang="en-US" sz="1600" dirty="0">
              <a:latin typeface="Arial"/>
              <a:ea typeface="ヒラギノ角ゴ Pro W3" charset="0"/>
              <a:cs typeface="Arial"/>
            </a:endParaRPr>
          </a:p>
          <a:p>
            <a:pPr eaLnBrk="1" hangingPunct="1">
              <a:spcBef>
                <a:spcPct val="0"/>
              </a:spcBef>
              <a:spcAft>
                <a:spcPct val="30000"/>
              </a:spcAft>
            </a:pPr>
            <a:r>
              <a:rPr lang="en-US" sz="1600" dirty="0">
                <a:latin typeface="Arial"/>
                <a:ea typeface="ヒラギノ角ゴ Pro W3" charset="0"/>
                <a:cs typeface="Arial"/>
              </a:rPr>
              <a:t>====</a:t>
            </a:r>
          </a:p>
          <a:p>
            <a:pPr eaLnBrk="1" hangingPunct="1">
              <a:spcBef>
                <a:spcPct val="0"/>
              </a:spcBef>
              <a:spcAft>
                <a:spcPct val="30000"/>
              </a:spcAft>
            </a:pPr>
            <a:r>
              <a:rPr lang="en-US" sz="1600" dirty="0">
                <a:latin typeface="Arial"/>
                <a:ea typeface="ヒラギノ角ゴ Pro W3" charset="0"/>
                <a:cs typeface="Arial"/>
              </a:rPr>
              <a:t>ACTE </a:t>
            </a:r>
            <a:r>
              <a:rPr lang="en-US" sz="1600" dirty="0" err="1">
                <a:latin typeface="Arial"/>
                <a:ea typeface="ヒラギノ角ゴ Pro W3" charset="0"/>
                <a:cs typeface="Arial"/>
              </a:rPr>
              <a:t>CareerTech</a:t>
            </a:r>
            <a:r>
              <a:rPr lang="en-US" sz="1600" dirty="0">
                <a:latin typeface="Arial"/>
                <a:ea typeface="ヒラギノ角ゴ Pro W3" charset="0"/>
                <a:cs typeface="Arial"/>
              </a:rPr>
              <a:t> VISION Convention, </a:t>
            </a:r>
            <a:r>
              <a:rPr lang="en-US" sz="1600" dirty="0" smtClean="0">
                <a:latin typeface="Arial"/>
                <a:ea typeface="ヒラギノ角ゴ Pro W3" charset="0"/>
                <a:cs typeface="Arial"/>
              </a:rPr>
              <a:t>11/20/2015, 3:30 </a:t>
            </a:r>
            <a:r>
              <a:rPr lang="en-US" sz="1600" dirty="0">
                <a:latin typeface="Arial"/>
                <a:ea typeface="ヒラギノ角ゴ Pro W3" charset="0"/>
                <a:cs typeface="Arial"/>
              </a:rPr>
              <a:t>- </a:t>
            </a:r>
            <a:r>
              <a:rPr lang="en-US" sz="1600" dirty="0" smtClean="0">
                <a:latin typeface="Arial"/>
                <a:ea typeface="ヒラギノ角ゴ Pro W3" charset="0"/>
                <a:cs typeface="Arial"/>
              </a:rPr>
              <a:t>4:</a:t>
            </a:r>
            <a:r>
              <a:rPr lang="en-US" sz="1600" dirty="0">
                <a:latin typeface="Arial"/>
                <a:ea typeface="ヒラギノ角ゴ Pro W3" charset="0"/>
                <a:cs typeface="Arial"/>
              </a:rPr>
              <a:t>30 </a:t>
            </a:r>
            <a:r>
              <a:rPr lang="en-US" sz="1600" dirty="0" smtClean="0">
                <a:latin typeface="Arial"/>
                <a:ea typeface="ヒラギノ角ゴ Pro W3" charset="0"/>
                <a:cs typeface="Arial"/>
              </a:rPr>
              <a:t>pm</a:t>
            </a:r>
            <a:r>
              <a:rPr lang="en-US" sz="1600" dirty="0">
                <a:latin typeface="Arial"/>
                <a:ea typeface="ヒラギノ角ゴ Pro W3" charset="0"/>
                <a:cs typeface="Arial"/>
              </a:rPr>
              <a:t>, Room </a:t>
            </a:r>
            <a:r>
              <a:rPr lang="en-US" sz="1600" dirty="0" smtClean="0">
                <a:latin typeface="Arial"/>
                <a:ea typeface="ヒラギノ角ゴ Pro W3" charset="0"/>
                <a:cs typeface="Arial"/>
              </a:rPr>
              <a:t>252-253, table #17</a:t>
            </a:r>
            <a:endParaRPr lang="en-US" sz="1600" dirty="0">
              <a:latin typeface="Arial"/>
              <a:ea typeface="ヒラギノ角ゴ Pro W3" charset="0"/>
              <a:cs typeface="Arial"/>
            </a:endParaRPr>
          </a:p>
          <a:p>
            <a:pPr eaLnBrk="1" hangingPunct="1">
              <a:spcBef>
                <a:spcPct val="0"/>
              </a:spcBef>
              <a:spcAft>
                <a:spcPct val="30000"/>
              </a:spcAft>
            </a:pPr>
            <a:endParaRPr lang="en-US" sz="1600" dirty="0">
              <a:latin typeface="Arial"/>
              <a:ea typeface="ヒラギノ角ゴ Pro W3" charset="0"/>
              <a:cs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10</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All of that is great to know,</a:t>
            </a:r>
            <a:r>
              <a:rPr lang="en-US" baseline="0" dirty="0" smtClean="0">
                <a:latin typeface="Arial" charset="0"/>
                <a:ea typeface="ヒラギノ角ゴ Pro W3" charset="0"/>
                <a:cs typeface="ヒラギノ角ゴ Pro W3" charset="0"/>
              </a:rPr>
              <a:t> but – </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We are here today –</a:t>
            </a:r>
            <a:r>
              <a:rPr lang="en-US" baseline="0" dirty="0" smtClean="0">
                <a:latin typeface="Arial" charset="0"/>
                <a:ea typeface="ヒラギノ角ゴ Pro W3" charset="0"/>
                <a:cs typeface="ヒラギノ角ゴ Pro W3" charset="0"/>
              </a:rPr>
              <a:t> </a:t>
            </a:r>
          </a:p>
          <a:p>
            <a:pPr eaLnBrk="1" hangingPunct="1"/>
            <a:endParaRPr lang="en-US" dirty="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to talk about </a:t>
            </a:r>
            <a:r>
              <a:rPr lang="en-US" u="sng" baseline="0" dirty="0" smtClean="0">
                <a:latin typeface="Arial" charset="0"/>
                <a:ea typeface="ヒラギノ角ゴ Pro W3" charset="0"/>
                <a:cs typeface="ヒラギノ角ゴ Pro W3" charset="0"/>
              </a:rPr>
              <a:t>passion</a:t>
            </a:r>
            <a:r>
              <a:rPr lang="en-US" baseline="0" dirty="0" smtClean="0">
                <a:latin typeface="Arial" charset="0"/>
                <a:ea typeface="ヒラギノ角ゴ Pro W3" charset="0"/>
                <a:cs typeface="ヒラギノ角ゴ Pro W3" charset="0"/>
              </a:rPr>
              <a:t>.</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hypnoticmystery.deviantart.com</a:t>
            </a:r>
            <a:r>
              <a:rPr lang="en-US" dirty="0" smtClean="0">
                <a:latin typeface="Arial" charset="0"/>
                <a:ea typeface="ヒラギノ角ゴ Pro W3" charset="0"/>
                <a:cs typeface="ヒラギノ角ゴ Pro W3" charset="0"/>
              </a:rPr>
              <a:t>/art/Passion-Wallpaper-179848193</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902408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dictionary definition of </a:t>
            </a:r>
            <a:r>
              <a:rPr lang="en-US" i="1" u="sng" dirty="0" smtClean="0"/>
              <a:t>passion</a:t>
            </a:r>
            <a:r>
              <a:rPr lang="en-US" dirty="0" smtClean="0"/>
              <a:t>.</a:t>
            </a:r>
          </a:p>
          <a:p>
            <a:r>
              <a:rPr lang="en-US" dirty="0" smtClean="0"/>
              <a:t>---</a:t>
            </a:r>
          </a:p>
          <a:p>
            <a:r>
              <a:rPr lang="en-US" dirty="0"/>
              <a:t>I left out a few definitions that apparently referred to romance novels.  </a:t>
            </a:r>
          </a:p>
          <a:p>
            <a:r>
              <a:rPr lang="en-US" dirty="0"/>
              <a:t>Although, -- writing romance novels could be a career, --</a:t>
            </a:r>
          </a:p>
          <a:p>
            <a:r>
              <a:rPr lang="en-US" dirty="0"/>
              <a:t>it is not what we are discussing here today.</a:t>
            </a:r>
          </a:p>
          <a:p>
            <a:endParaRPr lang="en-US" dirty="0"/>
          </a:p>
          <a:p>
            <a:r>
              <a:rPr lang="en-US" dirty="0"/>
              <a:t>I like helping people – </a:t>
            </a:r>
          </a:p>
          <a:p>
            <a:r>
              <a:rPr lang="en-US" dirty="0"/>
              <a:t>That’s one of </a:t>
            </a:r>
            <a:r>
              <a:rPr lang="en-US" u="sng" dirty="0"/>
              <a:t>my</a:t>
            </a:r>
            <a:r>
              <a:rPr lang="en-US" dirty="0"/>
              <a:t> passions.  </a:t>
            </a:r>
          </a:p>
          <a:p>
            <a:r>
              <a:rPr lang="en-US" dirty="0"/>
              <a:t>That is why</a:t>
            </a:r>
            <a:r>
              <a:rPr lang="en-US" u="sng" dirty="0"/>
              <a:t> I </a:t>
            </a:r>
            <a:r>
              <a:rPr lang="en-US" dirty="0"/>
              <a:t>am here today.</a:t>
            </a:r>
          </a:p>
          <a:p>
            <a:endParaRPr lang="en-US" dirty="0"/>
          </a:p>
          <a:p>
            <a:endParaRPr lang="en-US" dirty="0"/>
          </a:p>
          <a:p>
            <a:endParaRPr lang="en-US" dirty="0"/>
          </a:p>
          <a:p>
            <a:endParaRPr lang="en-US" dirty="0" smtClean="0"/>
          </a:p>
          <a:p>
            <a:r>
              <a:rPr lang="en-US" dirty="0" smtClean="0"/>
              <a:t>=====</a:t>
            </a:r>
          </a:p>
          <a:p>
            <a:r>
              <a:rPr lang="en-US" dirty="0" smtClean="0"/>
              <a:t>http://</a:t>
            </a:r>
            <a:r>
              <a:rPr lang="en-US" dirty="0" err="1" smtClean="0"/>
              <a:t>dictionary.reference.com</a:t>
            </a:r>
            <a:r>
              <a:rPr lang="en-US" dirty="0" smtClean="0"/>
              <a:t>/browse/</a:t>
            </a:r>
            <a:r>
              <a:rPr lang="en-US" dirty="0" err="1" smtClean="0"/>
              <a:t>passion?s</a:t>
            </a:r>
            <a:r>
              <a:rPr lang="en-US" dirty="0" smtClean="0"/>
              <a:t>=t</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a:t>
            </a:fld>
            <a:endParaRPr lang="en-US"/>
          </a:p>
        </p:txBody>
      </p:sp>
    </p:spTree>
    <p:extLst>
      <p:ext uri="{BB962C8B-B14F-4D97-AF65-F5344CB8AC3E}">
        <p14:creationId xmlns:p14="http://schemas.microsoft.com/office/powerpoint/2010/main" val="610310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5800"/>
            <a:ext cx="2865437" cy="2151063"/>
          </a:xfrm>
        </p:spPr>
      </p:sp>
      <p:sp>
        <p:nvSpPr>
          <p:cNvPr id="3" name="Notes Placeholder 2"/>
          <p:cNvSpPr>
            <a:spLocks noGrp="1"/>
          </p:cNvSpPr>
          <p:nvPr>
            <p:ph type="body" idx="1"/>
          </p:nvPr>
        </p:nvSpPr>
        <p:spPr>
          <a:xfrm>
            <a:off x="913805" y="3120572"/>
            <a:ext cx="5030391" cy="5337024"/>
          </a:xfrm>
        </p:spPr>
        <p:txBody>
          <a:bodyPr/>
          <a:lstStyle/>
          <a:p>
            <a:r>
              <a:rPr lang="en-US" dirty="0"/>
              <a:t>Right out of of high school -- I was at NC State University for </a:t>
            </a:r>
            <a:r>
              <a:rPr lang="en-US" u="sng" dirty="0"/>
              <a:t>11 years</a:t>
            </a:r>
            <a:r>
              <a:rPr lang="en-US" dirty="0"/>
              <a:t> as a undergraduate in Electrical Engineering.  </a:t>
            </a:r>
          </a:p>
          <a:p>
            <a:r>
              <a:rPr lang="en-US" dirty="0"/>
              <a:t>I </a:t>
            </a:r>
            <a:r>
              <a:rPr lang="en-US" u="sng" dirty="0"/>
              <a:t>never</a:t>
            </a:r>
            <a:r>
              <a:rPr lang="en-US" dirty="0"/>
              <a:t> got a degree in Electrical Engineering.  </a:t>
            </a:r>
          </a:p>
          <a:p>
            <a:r>
              <a:rPr lang="en-US" dirty="0"/>
              <a:t>I was there because I was good at math and built kits from Radio Shack. </a:t>
            </a:r>
          </a:p>
          <a:p>
            <a:r>
              <a:rPr lang="en-US" dirty="0"/>
              <a:t>Looking back, I realize that I did not at the time really know what an Electrical Engineer </a:t>
            </a:r>
            <a:r>
              <a:rPr lang="en-US" u="sng" dirty="0"/>
              <a:t>did</a:t>
            </a:r>
            <a:r>
              <a:rPr lang="en-US" dirty="0"/>
              <a:t>, -- and to the best of my knowledge I never </a:t>
            </a:r>
            <a:r>
              <a:rPr lang="en-US" u="sng" dirty="0"/>
              <a:t>met</a:t>
            </a:r>
            <a:r>
              <a:rPr lang="en-US" dirty="0"/>
              <a:t> an electrical engineer. </a:t>
            </a:r>
          </a:p>
          <a:p>
            <a:endParaRPr lang="en-US" dirty="0"/>
          </a:p>
          <a:p>
            <a:r>
              <a:rPr lang="en-US" dirty="0"/>
              <a:t>I was in college because it was the </a:t>
            </a:r>
            <a:r>
              <a:rPr lang="en-US" u="sng" dirty="0"/>
              <a:t>next</a:t>
            </a:r>
            <a:r>
              <a:rPr lang="en-US" dirty="0"/>
              <a:t> thing on the list of things that my family expected me to </a:t>
            </a:r>
            <a:r>
              <a:rPr lang="en-US" u="sng" dirty="0"/>
              <a:t>complete</a:t>
            </a:r>
            <a:r>
              <a:rPr lang="en-US" dirty="0"/>
              <a:t>.</a:t>
            </a:r>
          </a:p>
          <a:p>
            <a:endParaRPr lang="en-US" dirty="0"/>
          </a:p>
          <a:p>
            <a:r>
              <a:rPr lang="en-US" dirty="0"/>
              <a:t>Electrical Engineering was never my </a:t>
            </a:r>
            <a:r>
              <a:rPr lang="en-US" u="sng" dirty="0"/>
              <a:t>passion</a:t>
            </a:r>
            <a:r>
              <a:rPr lang="en-US" dirty="0"/>
              <a:t>, and at the time, I had no idea what passion </a:t>
            </a:r>
            <a:r>
              <a:rPr lang="en-US" u="sng" dirty="0"/>
              <a:t>was</a:t>
            </a:r>
            <a:r>
              <a:rPr lang="en-US" dirty="0"/>
              <a:t> and </a:t>
            </a:r>
            <a:r>
              <a:rPr lang="en-US" dirty="0" smtClean="0"/>
              <a:t>really had </a:t>
            </a:r>
            <a:r>
              <a:rPr lang="en-US" dirty="0"/>
              <a:t>no desire to </a:t>
            </a:r>
            <a:r>
              <a:rPr lang="en-US" u="sng" dirty="0"/>
              <a:t>get one.</a:t>
            </a:r>
          </a:p>
          <a:p>
            <a:endParaRPr lang="en-US" baseline="0" dirty="0" smtClean="0"/>
          </a:p>
          <a:p>
            <a:r>
              <a:rPr lang="en-US" baseline="0" dirty="0" smtClean="0"/>
              <a:t>=====</a:t>
            </a:r>
          </a:p>
          <a:p>
            <a:r>
              <a:rPr lang="en-US" baseline="0" dirty="0" smtClean="0"/>
              <a:t>http://</a:t>
            </a:r>
            <a:r>
              <a:rPr lang="en-US" baseline="0" dirty="0" err="1" smtClean="0"/>
              <a:t>seetech-corp.com</a:t>
            </a:r>
            <a:r>
              <a:rPr lang="en-US" baseline="0" dirty="0" smtClean="0"/>
              <a:t>/engineering/electrical-engineering/</a:t>
            </a:r>
          </a:p>
        </p:txBody>
      </p:sp>
      <p:sp>
        <p:nvSpPr>
          <p:cNvPr id="4" name="Slide Number Placeholder 3"/>
          <p:cNvSpPr>
            <a:spLocks noGrp="1"/>
          </p:cNvSpPr>
          <p:nvPr>
            <p:ph type="sldNum" sz="quarter" idx="10"/>
          </p:nvPr>
        </p:nvSpPr>
        <p:spPr/>
        <p:txBody>
          <a:bodyPr/>
          <a:lstStyle/>
          <a:p>
            <a:fld id="{2B48FED1-1103-444D-81C8-76C00582214E}" type="slidenum">
              <a:rPr lang="en-US" smtClean="0"/>
              <a:t>12</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thepassiontest.com</a:t>
            </a:r>
            <a:r>
              <a:rPr lang="en-US" dirty="0" smtClean="0"/>
              <a:t>/</a:t>
            </a:r>
            <a:r>
              <a:rPr lang="en-US" dirty="0" err="1" smtClean="0"/>
              <a:t>wp</a:t>
            </a:r>
            <a:r>
              <a:rPr lang="en-US" dirty="0" smtClean="0"/>
              <a:t>-content/uploads/2013/07/a-passion-your-life-passion-in-</a:t>
            </a:r>
            <a:r>
              <a:rPr lang="en-US" dirty="0" err="1" smtClean="0"/>
              <a:t>life.jpg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13</a:t>
            </a:fld>
            <a:endParaRPr lang="en-US"/>
          </a:p>
        </p:txBody>
      </p:sp>
    </p:spTree>
    <p:extLst>
      <p:ext uri="{BB962C8B-B14F-4D97-AF65-F5344CB8AC3E}">
        <p14:creationId xmlns:p14="http://schemas.microsoft.com/office/powerpoint/2010/main" val="4132561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xfrm>
            <a:off x="1152525" y="685800"/>
            <a:ext cx="3375025" cy="2532063"/>
          </a:xfrm>
          <a:ln/>
        </p:spPr>
      </p:sp>
      <p:sp>
        <p:nvSpPr>
          <p:cNvPr id="150530" name="Notes Placeholder 2"/>
          <p:cNvSpPr>
            <a:spLocks noGrp="1"/>
          </p:cNvSpPr>
          <p:nvPr>
            <p:ph type="body" idx="1"/>
          </p:nvPr>
        </p:nvSpPr>
        <p:spPr>
          <a:xfrm>
            <a:off x="913805" y="3338286"/>
            <a:ext cx="5030391" cy="51193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I ended up getting a degree in </a:t>
            </a:r>
            <a:r>
              <a:rPr lang="en-US" altLang="ja-JP" dirty="0" smtClean="0">
                <a:ea typeface="ヒラギノ角ゴ Pro W3" charset="0"/>
              </a:rPr>
              <a:t>Industrial </a:t>
            </a:r>
            <a:r>
              <a:rPr lang="en-US" altLang="ja-JP" dirty="0">
                <a:ea typeface="ヒラギノ角ゴ Pro W3" charset="0"/>
              </a:rPr>
              <a:t>Arts Education</a:t>
            </a:r>
            <a:r>
              <a:rPr lang="en-US" altLang="ja-JP" dirty="0" smtClean="0">
                <a:ea typeface="ヒラギノ角ゴ Pro W3" charset="0"/>
              </a:rPr>
              <a:t>.</a:t>
            </a:r>
          </a:p>
          <a:p>
            <a:r>
              <a:rPr lang="en-US" altLang="ja-JP" dirty="0" smtClean="0">
                <a:ea typeface="ヒラギノ角ゴ Pro W3" charset="0"/>
              </a:rPr>
              <a:t>I got a bachelor’s degree because it was the next thing on my list.  </a:t>
            </a:r>
          </a:p>
          <a:p>
            <a:r>
              <a:rPr lang="en-US" altLang="ja-JP" dirty="0" smtClean="0">
                <a:ea typeface="ヒラギノ角ゴ Pro W3" charset="0"/>
              </a:rPr>
              <a:t>Now that that was complete – What</a:t>
            </a:r>
            <a:r>
              <a:rPr lang="en-US" altLang="ja-JP" dirty="0">
                <a:ea typeface="ヒラギノ角ゴ Pro W3" charset="0"/>
              </a:rPr>
              <a:t> </a:t>
            </a:r>
            <a:r>
              <a:rPr lang="en-US" altLang="ja-JP" dirty="0" smtClean="0">
                <a:ea typeface="ヒラギノ角ゴ Pro W3" charset="0"/>
              </a:rPr>
              <a:t>was next?</a:t>
            </a:r>
          </a:p>
          <a:p>
            <a:endParaRPr lang="en-US" altLang="ja-JP" dirty="0" smtClean="0">
              <a:ea typeface="ヒラギノ角ゴ Pro W3" charset="0"/>
            </a:endParaRPr>
          </a:p>
          <a:p>
            <a:r>
              <a:rPr lang="en-US" altLang="ja-JP" dirty="0" smtClean="0">
                <a:ea typeface="ヒラギノ角ゴ Pro W3" charset="0"/>
              </a:rPr>
              <a:t>I had a lot of part time jobs over the years, and enjoyed parts of them.</a:t>
            </a:r>
          </a:p>
          <a:p>
            <a:r>
              <a:rPr lang="en-US" altLang="ja-JP" dirty="0" smtClean="0">
                <a:ea typeface="ヒラギノ角ゴ Pro W3" charset="0"/>
              </a:rPr>
              <a:t>I liked working with my hands -- building and repairing things, -- but did not know that </a:t>
            </a:r>
            <a:r>
              <a:rPr lang="en-US" altLang="ja-JP" u="sng" dirty="0" smtClean="0">
                <a:ea typeface="ヒラギノ角ゴ Pro W3" charset="0"/>
              </a:rPr>
              <a:t>that</a:t>
            </a:r>
            <a:r>
              <a:rPr lang="en-US" altLang="ja-JP" baseline="0" dirty="0" smtClean="0">
                <a:ea typeface="ヒラギノ角ゴ Pro W3" charset="0"/>
              </a:rPr>
              <a:t> was a passion -- or even a career.  </a:t>
            </a:r>
          </a:p>
          <a:p>
            <a:r>
              <a:rPr lang="en-US" altLang="ja-JP" baseline="0" dirty="0" smtClean="0">
                <a:ea typeface="ヒラギノ角ゴ Pro W3" charset="0"/>
              </a:rPr>
              <a:t>It was just what I liked to do.</a:t>
            </a:r>
          </a:p>
          <a:p>
            <a:endParaRPr lang="en-US" altLang="ja-JP" baseline="0" dirty="0" smtClean="0">
              <a:ea typeface="ヒラギノ角ゴ Pro W3" charset="0"/>
            </a:endParaRPr>
          </a:p>
          <a:p>
            <a:r>
              <a:rPr lang="en-US" altLang="ja-JP" baseline="0" dirty="0" smtClean="0">
                <a:ea typeface="ヒラギノ角ゴ Pro W3" charset="0"/>
              </a:rPr>
              <a:t>Which is what passion is all about, What do you like to do?</a:t>
            </a:r>
          </a:p>
          <a:p>
            <a:endParaRPr lang="en-US" altLang="ja-JP" baseline="0" dirty="0" smtClean="0">
              <a:ea typeface="ヒラギノ角ゴ Pro W3" charset="0"/>
            </a:endParaRPr>
          </a:p>
          <a:p>
            <a:r>
              <a:rPr lang="en-US" altLang="ja-JP" baseline="0" dirty="0" smtClean="0">
                <a:ea typeface="ヒラギノ角ゴ Pro W3" charset="0"/>
              </a:rPr>
              <a:t>What do the youth with whom you work like to do?</a:t>
            </a:r>
            <a:endParaRPr lang="en-US" altLang="ja-JP" dirty="0" smtClean="0">
              <a:ea typeface="ヒラギノ角ゴ Pro W3" charset="0"/>
            </a:endParaRPr>
          </a:p>
          <a:p>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7854C3D2-EB88-824B-9CBB-12AA4BB329E9}" type="slidenum">
              <a:rPr lang="en-US" sz="1200"/>
              <a:pPr/>
              <a:t>14</a:t>
            </a:fld>
            <a:endParaRPr lang="en-US" sz="1200"/>
          </a:p>
        </p:txBody>
      </p:sp>
    </p:spTree>
    <p:extLst>
      <p:ext uri="{BB962C8B-B14F-4D97-AF65-F5344CB8AC3E}">
        <p14:creationId xmlns:p14="http://schemas.microsoft.com/office/powerpoint/2010/main" val="1015731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the kids know you </a:t>
            </a:r>
            <a:r>
              <a:rPr lang="en-US" u="sng" dirty="0" smtClean="0"/>
              <a:t>care</a:t>
            </a:r>
            <a:r>
              <a:rPr lang="en-US" dirty="0" smtClean="0"/>
              <a:t>?</a:t>
            </a:r>
          </a:p>
          <a:p>
            <a:endParaRPr lang="en-US" dirty="0" smtClean="0"/>
          </a:p>
          <a:p>
            <a:r>
              <a:rPr lang="en-US" baseline="0" dirty="0" smtClean="0"/>
              <a:t>Can they tell that you are </a:t>
            </a:r>
            <a:r>
              <a:rPr lang="en-US" u="sng" baseline="0" dirty="0" smtClean="0"/>
              <a:t>passionate</a:t>
            </a:r>
            <a:r>
              <a:rPr lang="en-US" baseline="0" dirty="0" smtClean="0"/>
              <a:t> about </a:t>
            </a:r>
            <a:r>
              <a:rPr lang="en-US" u="sng" baseline="0" dirty="0" smtClean="0"/>
              <a:t>your job</a:t>
            </a:r>
            <a:r>
              <a:rPr lang="en-US" baseline="0" dirty="0" smtClean="0"/>
              <a:t>, </a:t>
            </a:r>
          </a:p>
          <a:p>
            <a:endParaRPr lang="en-US" baseline="0" dirty="0" smtClean="0"/>
          </a:p>
          <a:p>
            <a:r>
              <a:rPr lang="en-US" baseline="0" dirty="0" smtClean="0"/>
              <a:t>and that </a:t>
            </a:r>
            <a:r>
              <a:rPr lang="en-US" u="sng" baseline="0" dirty="0" smtClean="0"/>
              <a:t>you</a:t>
            </a:r>
            <a:r>
              <a:rPr lang="en-US" baseline="0" dirty="0" smtClean="0"/>
              <a:t> are there to help </a:t>
            </a:r>
            <a:r>
              <a:rPr lang="en-US" u="sng" baseline="0" dirty="0" smtClean="0"/>
              <a:t>them</a:t>
            </a:r>
            <a:r>
              <a:rPr lang="en-US" baseline="0" dirty="0" smtClean="0"/>
              <a:t> to grow as a person?</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www.imagesbuddy.com</a:t>
            </a:r>
            <a:r>
              <a:rPr lang="en-US" dirty="0" smtClean="0"/>
              <a:t>/images/168/children-do-not-care-how-much-you-know-until-they-know-how-much-you-care.png</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15</a:t>
            </a:fld>
            <a:endParaRPr lang="en-US"/>
          </a:p>
        </p:txBody>
      </p:sp>
    </p:spTree>
    <p:extLst>
      <p:ext uri="{BB962C8B-B14F-4D97-AF65-F5344CB8AC3E}">
        <p14:creationId xmlns:p14="http://schemas.microsoft.com/office/powerpoint/2010/main" val="199430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a:ln/>
        </p:spPr>
      </p:sp>
      <p:sp>
        <p:nvSpPr>
          <p:cNvPr id="312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like to </a:t>
            </a:r>
            <a:r>
              <a:rPr lang="en-US" u="sng" dirty="0">
                <a:ea typeface="ヒラギノ角ゴ Pro W3" charset="0"/>
              </a:rPr>
              <a:t>do</a:t>
            </a:r>
            <a:r>
              <a:rPr lang="en-US" dirty="0">
                <a:ea typeface="ヒラギノ角ゴ Pro W3" charset="0"/>
              </a:rPr>
              <a:t> what they like to </a:t>
            </a:r>
            <a:r>
              <a:rPr lang="en-US" u="sng" dirty="0">
                <a:ea typeface="ヒラギノ角ゴ Pro W3" charset="0"/>
              </a:rPr>
              <a:t>do</a:t>
            </a:r>
            <a:r>
              <a:rPr lang="en-US" dirty="0">
                <a:ea typeface="ヒラギノ角ゴ Pro W3" charset="0"/>
              </a:rPr>
              <a:t>.  </a:t>
            </a:r>
          </a:p>
          <a:p>
            <a:r>
              <a:rPr lang="en-US" dirty="0">
                <a:ea typeface="ヒラギノ角ゴ Pro W3" charset="0"/>
              </a:rPr>
              <a:t>How can we find out what kids </a:t>
            </a:r>
            <a:r>
              <a:rPr lang="en-US" u="sng" dirty="0">
                <a:ea typeface="ヒラギノ角ゴ Pro W3" charset="0"/>
              </a:rPr>
              <a:t>really</a:t>
            </a:r>
            <a:r>
              <a:rPr lang="en-US" dirty="0">
                <a:ea typeface="ヒラギノ角ゴ Pro W3" charset="0"/>
              </a:rPr>
              <a:t> </a:t>
            </a:r>
            <a:r>
              <a:rPr lang="en-US" u="sng" dirty="0">
                <a:ea typeface="ヒラギノ角ゴ Pro W3" charset="0"/>
              </a:rPr>
              <a:t>like</a:t>
            </a:r>
            <a:r>
              <a:rPr lang="en-US" dirty="0">
                <a:ea typeface="ヒラギノ角ゴ Pro W3" charset="0"/>
              </a:rPr>
              <a:t>, </a:t>
            </a:r>
          </a:p>
          <a:p>
            <a:r>
              <a:rPr lang="en-US" dirty="0">
                <a:ea typeface="ヒラギノ角ゴ Pro W3" charset="0"/>
              </a:rPr>
              <a:t>and then </a:t>
            </a:r>
            <a:r>
              <a:rPr lang="en-US" u="sng" dirty="0">
                <a:ea typeface="ヒラギノ角ゴ Pro W3" charset="0"/>
              </a:rPr>
              <a:t>how</a:t>
            </a:r>
            <a:r>
              <a:rPr lang="en-US" dirty="0">
                <a:ea typeface="ヒラギノ角ゴ Pro W3" charset="0"/>
              </a:rPr>
              <a:t> can we use that information to </a:t>
            </a:r>
            <a:r>
              <a:rPr lang="en-US" u="sng" dirty="0">
                <a:ea typeface="ヒラギノ角ゴ Pro W3" charset="0"/>
              </a:rPr>
              <a:t>help</a:t>
            </a:r>
            <a:r>
              <a:rPr lang="en-US" dirty="0">
                <a:ea typeface="ヒラギノ角ゴ Pro W3" charset="0"/>
              </a:rPr>
              <a:t> them plan a career pathway?</a:t>
            </a: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r>
              <a:rPr lang="en-US" dirty="0">
                <a:ea typeface="ヒラギノ角ゴ Pro W3" charset="0"/>
              </a:rPr>
              <a:t>==</a:t>
            </a:r>
          </a:p>
          <a:p>
            <a:r>
              <a:rPr lang="en-US" dirty="0">
                <a:ea typeface="ヒラギノ角ゴ Pro W3" charset="0"/>
              </a:rPr>
              <a:t>http://</a:t>
            </a:r>
            <a:r>
              <a:rPr lang="en-US" dirty="0" err="1">
                <a:ea typeface="ヒラギノ角ゴ Pro W3" charset="0"/>
              </a:rPr>
              <a:t>blogs.kqed.org</a:t>
            </a:r>
            <a:r>
              <a:rPr lang="en-US" dirty="0">
                <a:ea typeface="ヒラギノ角ゴ Pro W3" charset="0"/>
              </a:rPr>
              <a:t>/</a:t>
            </a:r>
            <a:r>
              <a:rPr lang="en-US" dirty="0" err="1">
                <a:ea typeface="ヒラギノ角ゴ Pro W3" charset="0"/>
              </a:rPr>
              <a:t>mindshift</a:t>
            </a:r>
            <a:r>
              <a:rPr lang="en-US" dirty="0">
                <a:ea typeface="ヒラギノ角ゴ Pro W3" charset="0"/>
              </a:rPr>
              <a:t>/2013/11/how-the-power-of-interest-drives-learning/</a:t>
            </a:r>
          </a:p>
          <a:p>
            <a:endParaRPr lang="en-US" dirty="0">
              <a:ea typeface="ヒラギノ角ゴ Pro W3" charset="0"/>
            </a:endParaRPr>
          </a:p>
          <a:p>
            <a:r>
              <a:rPr lang="en-US" dirty="0">
                <a:ea typeface="ヒラギノ角ゴ Pro W3" charset="0"/>
              </a:rPr>
              <a:t>How the Power of Interest Drives Learning</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In recent years researchers have begun to build a science of interest, investigating what interest is, how interest develops, what makes things interesting, and how we can cultivate interest in ourselves and others. They are finding that interest can help us think more clearly, understand more deeply, and remember more accurately. Interest has the power to transform struggling performers, and to lift high achievers to a new plane.</a:t>
            </a:r>
          </a:p>
          <a:p>
            <a:endParaRPr lang="en-US" dirty="0">
              <a:ea typeface="ヒラギノ角ゴ Pro W3" charset="0"/>
            </a:endParaRPr>
          </a:p>
          <a:p>
            <a:r>
              <a:rPr lang="en-US" dirty="0">
                <a:ea typeface="ヒラギノ角ゴ Pro W3" charset="0"/>
              </a:rPr>
              <a:t>So what is interest? Interest is a psychological state of engagement, experienced in the moment, and also a predisposition to engage repeatedly with particular ideas, events, or objects over time. Why do we have it? Paul Silvia of the University of North Carolina speculates that interest acts as an </a:t>
            </a:r>
            <a:r>
              <a:rPr lang="en-US" dirty="0" err="1">
                <a:ea typeface="ヒラギノ角ゴ Pro W3" charset="0"/>
              </a:rPr>
              <a:t>Òapproach</a:t>
            </a:r>
            <a:r>
              <a:rPr lang="en-US" dirty="0">
                <a:ea typeface="ヒラギノ角ゴ Pro W3" charset="0"/>
              </a:rPr>
              <a:t> </a:t>
            </a:r>
            <a:r>
              <a:rPr lang="en-US" dirty="0" err="1">
                <a:ea typeface="ヒラギノ角ゴ Pro W3" charset="0"/>
              </a:rPr>
              <a:t>urgeÓ</a:t>
            </a:r>
            <a:r>
              <a:rPr lang="en-US" dirty="0">
                <a:ea typeface="ヒラギノ角ゴ Pro W3" charset="0"/>
              </a:rPr>
              <a:t> that pushes back against the </a:t>
            </a:r>
            <a:r>
              <a:rPr lang="en-US" dirty="0" err="1">
                <a:ea typeface="ヒラギノ角ゴ Pro W3" charset="0"/>
              </a:rPr>
              <a:t>Òavoid</a:t>
            </a:r>
            <a:r>
              <a:rPr lang="en-US" dirty="0">
                <a:ea typeface="ヒラギノ角ゴ Pro W3" charset="0"/>
              </a:rPr>
              <a:t> </a:t>
            </a:r>
            <a:r>
              <a:rPr lang="en-US" dirty="0" err="1">
                <a:ea typeface="ヒラギノ角ゴ Pro W3" charset="0"/>
              </a:rPr>
              <a:t>urgesÓ</a:t>
            </a:r>
            <a:r>
              <a:rPr lang="en-US" dirty="0">
                <a:ea typeface="ヒラギノ角ゴ Pro W3" charset="0"/>
              </a:rPr>
              <a:t> that would keep us in the realm of the safe and familiar. Interest pulls us toward the new, the edgy, the exotic. As Silvia puts it, interest </a:t>
            </a:r>
            <a:r>
              <a:rPr lang="en-US" dirty="0" err="1">
                <a:ea typeface="ヒラギノ角ゴ Pro W3" charset="0"/>
              </a:rPr>
              <a:t>Òdiversifies</a:t>
            </a:r>
            <a:r>
              <a:rPr lang="en-US" dirty="0">
                <a:ea typeface="ヒラギノ角ゴ Pro W3" charset="0"/>
              </a:rPr>
              <a:t> </a:t>
            </a:r>
            <a:r>
              <a:rPr lang="en-US" dirty="0" err="1">
                <a:ea typeface="ヒラギノ角ゴ Pro W3" charset="0"/>
              </a:rPr>
              <a:t>experience.Ó</a:t>
            </a:r>
            <a:r>
              <a:rPr lang="en-US" dirty="0">
                <a:ea typeface="ヒラギノ角ゴ Pro W3" charset="0"/>
              </a:rPr>
              <a:t> But interest also focuses experience. In a world too full of information, interests usefully narrow our choices: they lead us to pay attention to this and not to that.</a:t>
            </a:r>
          </a:p>
          <a:p>
            <a:endParaRPr lang="en-US" dirty="0">
              <a:ea typeface="ヒラギノ角ゴ Pro W3" charset="0"/>
            </a:endParaRPr>
          </a:p>
        </p:txBody>
      </p:sp>
      <p:sp>
        <p:nvSpPr>
          <p:cNvPr id="312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B0F3F222-9B25-A74A-8B5F-675724FD0255}" type="slidenum">
              <a:rPr lang="en-US" sz="1200"/>
              <a:pPr/>
              <a:t>16</a:t>
            </a:fld>
            <a:endParaRPr lang="en-US" sz="1200"/>
          </a:p>
        </p:txBody>
      </p:sp>
    </p:spTree>
    <p:extLst>
      <p:ext uri="{BB962C8B-B14F-4D97-AF65-F5344CB8AC3E}">
        <p14:creationId xmlns:p14="http://schemas.microsoft.com/office/powerpoint/2010/main" val="2915624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a:ln/>
        </p:spPr>
      </p:sp>
      <p:sp>
        <p:nvSpPr>
          <p:cNvPr id="285698" name="Notes Placeholder 2"/>
          <p:cNvSpPr>
            <a:spLocks noGrp="1"/>
          </p:cNvSpPr>
          <p:nvPr>
            <p:ph type="body" idx="1"/>
          </p:nvPr>
        </p:nvSpPr>
        <p:spPr>
          <a:xfrm>
            <a:off x="913805" y="4266595"/>
            <a:ext cx="5182195"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You know how mosquitos can spread malaria and other diseases?</a:t>
            </a:r>
          </a:p>
          <a:p>
            <a:r>
              <a:rPr lang="en-US" dirty="0">
                <a:ea typeface="ヒラギノ角ゴ Pro W3" charset="0"/>
              </a:rPr>
              <a:t>Here is a company comprised of </a:t>
            </a:r>
            <a:r>
              <a:rPr lang="en-US" u="sng" dirty="0">
                <a:ea typeface="ヒラギノ角ゴ Pro W3" charset="0"/>
              </a:rPr>
              <a:t>kids</a:t>
            </a:r>
            <a:r>
              <a:rPr lang="en-US" dirty="0">
                <a:ea typeface="ヒラギノ角ゴ Pro W3" charset="0"/>
              </a:rPr>
              <a:t> under the age of 18 who are going to get the mosquitos to </a:t>
            </a:r>
            <a:r>
              <a:rPr lang="en-US" u="sng" dirty="0">
                <a:ea typeface="ヒラギノ角ゴ Pro W3" charset="0"/>
              </a:rPr>
              <a:t>instead </a:t>
            </a:r>
            <a:r>
              <a:rPr lang="en-US" dirty="0">
                <a:ea typeface="ヒラギノ角ゴ Pro W3" charset="0"/>
              </a:rPr>
              <a:t>carry </a:t>
            </a:r>
            <a:r>
              <a:rPr lang="en-US" u="sng" dirty="0">
                <a:ea typeface="ヒラギノ角ゴ Pro W3" charset="0"/>
              </a:rPr>
              <a:t>vaccines</a:t>
            </a:r>
            <a:r>
              <a:rPr lang="en-US" dirty="0">
                <a:ea typeface="ヒラギノ角ゴ Pro W3" charset="0"/>
              </a:rPr>
              <a:t>.</a:t>
            </a:r>
          </a:p>
          <a:p>
            <a:r>
              <a:rPr lang="en-US" dirty="0">
                <a:ea typeface="ヒラギノ角ゴ Pro W3" charset="0"/>
              </a:rPr>
              <a:t>Imagine being able to vaccinate an entire village without a single syringe?</a:t>
            </a:r>
          </a:p>
          <a:p>
            <a:r>
              <a:rPr lang="en-US" dirty="0">
                <a:ea typeface="ヒラギノ角ゴ Pro W3" charset="0"/>
              </a:rPr>
              <a:t>Their first goal is to combat the West Nile Virus.</a:t>
            </a:r>
          </a:p>
          <a:p>
            <a:endParaRPr lang="en-US" dirty="0" smtClean="0">
              <a:ea typeface="ヒラギノ角ゴ Pro W3" charset="0"/>
            </a:endParaRPr>
          </a:p>
          <a:p>
            <a:r>
              <a:rPr lang="en-US" dirty="0" smtClean="0">
                <a:ea typeface="ヒラギノ角ゴ Pro W3" charset="0"/>
              </a:rPr>
              <a:t>Some high school student decided this was something they cared about and decided</a:t>
            </a:r>
            <a:r>
              <a:rPr lang="en-US" baseline="0" dirty="0" smtClean="0">
                <a:ea typeface="ヒラギノ角ゴ Pro W3" charset="0"/>
              </a:rPr>
              <a:t> to come up with a solution.</a:t>
            </a:r>
          </a:p>
          <a:p>
            <a:endParaRPr lang="en-US" baseline="0" dirty="0" smtClean="0">
              <a:ea typeface="ヒラギノ角ゴ Pro W3" charset="0"/>
            </a:endParaRPr>
          </a:p>
          <a:p>
            <a:r>
              <a:rPr lang="en-US" baseline="0" dirty="0" smtClean="0">
                <a:ea typeface="ヒラギノ角ゴ Pro W3" charset="0"/>
              </a:rPr>
              <a:t>-- A passion to help folks in another country.</a:t>
            </a:r>
          </a:p>
          <a:p>
            <a:endParaRPr lang="en-US" baseline="0"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www.fastcoexist.com</a:t>
            </a:r>
            <a:r>
              <a:rPr lang="en-US" dirty="0">
                <a:ea typeface="ヒラギノ角ゴ Pro W3" charset="0"/>
              </a:rPr>
              <a:t>/1681305/this-biotechnology-company-run-by-high-schoolers-is-developing-a-flying-syringe#1</a:t>
            </a: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C2BE0F93-2968-DF41-B44C-E6FEB1EA66FF}" type="slidenum">
              <a:rPr lang="en-US" sz="1200"/>
              <a:pPr/>
              <a:t>17</a:t>
            </a:fld>
            <a:endParaRPr lang="en-US" sz="1200"/>
          </a:p>
        </p:txBody>
      </p:sp>
    </p:spTree>
    <p:extLst>
      <p:ext uri="{BB962C8B-B14F-4D97-AF65-F5344CB8AC3E}">
        <p14:creationId xmlns:p14="http://schemas.microsoft.com/office/powerpoint/2010/main" val="1813506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xfrm>
            <a:off x="1155700" y="685800"/>
            <a:ext cx="4673600" cy="3505200"/>
          </a:xfrm>
          <a:ln/>
        </p:spPr>
      </p:sp>
      <p:sp>
        <p:nvSpPr>
          <p:cNvPr id="302082" name="Notes Placeholder 2"/>
          <p:cNvSpPr>
            <a:spLocks noGrp="1"/>
          </p:cNvSpPr>
          <p:nvPr>
            <p:ph type="body" idx="1"/>
          </p:nvPr>
        </p:nvSpPr>
        <p:spPr>
          <a:xfrm>
            <a:off x="913805" y="4953000"/>
            <a:ext cx="5030391" cy="35045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 </a:t>
            </a:r>
            <a:r>
              <a:rPr lang="en-US" u="sng" dirty="0">
                <a:ea typeface="ヒラギノ角ゴ Pro W3" charset="0"/>
              </a:rPr>
              <a:t>middle</a:t>
            </a:r>
            <a:r>
              <a:rPr lang="en-US" dirty="0">
                <a:ea typeface="ヒラギノ角ゴ Pro W3" charset="0"/>
              </a:rPr>
              <a:t> school engineering class that is designing a </a:t>
            </a:r>
            <a:r>
              <a:rPr lang="en-US" u="sng" dirty="0">
                <a:ea typeface="ヒラギノ角ゴ Pro W3" charset="0"/>
              </a:rPr>
              <a:t>prosthetic</a:t>
            </a:r>
            <a:r>
              <a:rPr lang="en-US" dirty="0">
                <a:ea typeface="ヒラギノ角ゴ Pro W3" charset="0"/>
              </a:rPr>
              <a:t> hand for a </a:t>
            </a:r>
            <a:r>
              <a:rPr lang="en-US" u="sng" dirty="0">
                <a:ea typeface="ヒラギノ角ゴ Pro W3" charset="0"/>
              </a:rPr>
              <a:t>classmate</a:t>
            </a:r>
            <a:r>
              <a:rPr lang="en-US" dirty="0">
                <a:ea typeface="ヒラギノ角ゴ Pro W3" charset="0"/>
              </a:rPr>
              <a:t> – </a:t>
            </a:r>
          </a:p>
          <a:p>
            <a:r>
              <a:rPr lang="en-US" dirty="0">
                <a:ea typeface="ヒラギノ角ゴ Pro W3" charset="0"/>
              </a:rPr>
              <a:t>who </a:t>
            </a:r>
            <a:r>
              <a:rPr lang="en-US" u="sng" dirty="0">
                <a:ea typeface="ヒラギノ角ゴ Pro W3" charset="0"/>
              </a:rPr>
              <a:t>wants</a:t>
            </a:r>
            <a:r>
              <a:rPr lang="en-US" dirty="0">
                <a:ea typeface="ヒラギノ角ゴ Pro W3" charset="0"/>
              </a:rPr>
              <a:t> to be a cheerleader, -- </a:t>
            </a:r>
          </a:p>
          <a:p>
            <a:r>
              <a:rPr lang="en-US" dirty="0">
                <a:ea typeface="ヒラギノ角ゴ Pro W3" charset="0"/>
              </a:rPr>
              <a:t>but couldn’t </a:t>
            </a:r>
            <a:r>
              <a:rPr lang="en-US" u="sng" dirty="0">
                <a:ea typeface="ヒラギノ角ゴ Pro W3" charset="0"/>
              </a:rPr>
              <a:t>hold</a:t>
            </a:r>
            <a:r>
              <a:rPr lang="en-US" dirty="0">
                <a:ea typeface="ヒラギノ角ゴ Pro W3" charset="0"/>
              </a:rPr>
              <a:t> the pompoms.</a:t>
            </a:r>
          </a:p>
          <a:p>
            <a:endParaRPr lang="en-US" dirty="0">
              <a:ea typeface="ヒラギノ角ゴ Pro W3" charset="0"/>
            </a:endParaRPr>
          </a:p>
          <a:p>
            <a:r>
              <a:rPr lang="en-US" dirty="0">
                <a:ea typeface="ヒラギノ角ゴ Pro W3" charset="0"/>
              </a:rPr>
              <a:t>A passion for helping a fellow student, which in turn makes this engineering class more </a:t>
            </a:r>
            <a:r>
              <a:rPr lang="en-US" u="sng" dirty="0">
                <a:ea typeface="ヒラギノ角ゴ Pro W3" charset="0"/>
              </a:rPr>
              <a:t>relevant</a:t>
            </a:r>
            <a:r>
              <a:rPr lang="en-US" dirty="0">
                <a:ea typeface="ヒラギノ角ゴ Pro W3" charset="0"/>
              </a:rPr>
              <a:t> for the students.</a:t>
            </a:r>
          </a:p>
          <a:p>
            <a:r>
              <a:rPr lang="en-US" dirty="0">
                <a:ea typeface="ヒラギノ角ゴ Pro W3" charset="0"/>
              </a:rPr>
              <a:t>===</a:t>
            </a:r>
            <a:r>
              <a:rPr lang="en-US" dirty="0" smtClean="0">
                <a:ea typeface="ヒラギノ角ゴ Pro W3" charset="0"/>
              </a:rPr>
              <a:t>=</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http://</a:t>
            </a:r>
            <a:r>
              <a:rPr lang="en-US" dirty="0" err="1">
                <a:ea typeface="ヒラギノ角ゴ Pro W3" charset="0"/>
              </a:rPr>
              <a:t>www.sj-r.com</a:t>
            </a:r>
            <a:r>
              <a:rPr lang="en-US" dirty="0">
                <a:ea typeface="ヒラギノ角ゴ Pro W3" charset="0"/>
              </a:rPr>
              <a:t>/article/20131230/ENTERTAINMENTLIFE/131239999/10298/LIFESTYLE</a:t>
            </a:r>
          </a:p>
          <a:p>
            <a:endParaRPr lang="en-US" dirty="0">
              <a:ea typeface="ヒラギノ角ゴ Pro W3" charset="0"/>
            </a:endParaRPr>
          </a:p>
          <a:p>
            <a:r>
              <a:rPr lang="en-US" dirty="0">
                <a:ea typeface="ヒラギノ角ゴ Pro W3" charset="0"/>
              </a:rPr>
              <a:t>Students build prosthetic hand for classmate</a:t>
            </a:r>
          </a:p>
          <a:p>
            <a:endParaRPr lang="en-US" dirty="0">
              <a:ea typeface="ヒラギノ角ゴ Pro W3" charset="0"/>
            </a:endParaRPr>
          </a:p>
          <a:p>
            <a:r>
              <a:rPr lang="en-US" dirty="0">
                <a:ea typeface="ヒラギノ角ゴ Pro W3" charset="0"/>
              </a:rPr>
              <a:t>By Amy </a:t>
            </a:r>
            <a:r>
              <a:rPr lang="en-US" dirty="0" err="1">
                <a:ea typeface="ヒラギノ角ゴ Pro W3" charset="0"/>
              </a:rPr>
              <a:t>Scalf</a:t>
            </a:r>
            <a:endParaRPr lang="en-US" dirty="0">
              <a:ea typeface="ヒラギノ角ゴ Pro W3" charset="0"/>
            </a:endParaRPr>
          </a:p>
          <a:p>
            <a:r>
              <a:rPr lang="en-US" dirty="0">
                <a:ea typeface="ヒラギノ角ゴ Pro W3" charset="0"/>
              </a:rPr>
              <a:t>The Kentucky Enquirer</a:t>
            </a:r>
          </a:p>
          <a:p>
            <a:r>
              <a:rPr lang="en-US" dirty="0">
                <a:ea typeface="ヒラギノ角ゴ Pro W3" charset="0"/>
              </a:rPr>
              <a:t>Posted Dec. 30, 2013 @ 9:50 pm</a:t>
            </a:r>
          </a:p>
          <a:p>
            <a:r>
              <a:rPr lang="en-US" dirty="0">
                <a:ea typeface="ヒラギノ角ゴ Pro W3" charset="0"/>
              </a:rPr>
              <a:t>Dec 30, 2013 at 11:27 PM</a:t>
            </a:r>
          </a:p>
          <a:p>
            <a:endParaRPr lang="en-US" dirty="0">
              <a:ea typeface="ヒラギノ角ゴ Pro W3" charset="0"/>
            </a:endParaRPr>
          </a:p>
          <a:p>
            <a:r>
              <a:rPr lang="en-US" dirty="0">
                <a:ea typeface="ヒラギノ角ゴ Pro W3" charset="0"/>
              </a:rPr>
              <a:t>    EDGEWOOD, Ky. (AP) — A Turkey Foot Middle School engineering class is working on a unique hands-on project.</a:t>
            </a:r>
          </a:p>
          <a:p>
            <a:endParaRPr lang="en-US" dirty="0">
              <a:ea typeface="ヒラギノ角ゴ Pro W3" charset="0"/>
            </a:endParaRPr>
          </a:p>
          <a:p>
            <a:r>
              <a:rPr lang="en-US" dirty="0">
                <a:ea typeface="ヒラギノ角ゴ Pro W3" charset="0"/>
              </a:rPr>
              <a:t>    Teacher Dwayne Humphrey teaches sixth- and seventh-graders how to use engineering design and modeling software, starting with toys and video games, then moving into biomedical design in the eighth grade.</a:t>
            </a:r>
          </a:p>
          <a:p>
            <a:endParaRPr lang="en-US" dirty="0">
              <a:ea typeface="ヒラギノ角ゴ Pro W3" charset="0"/>
            </a:endParaRPr>
          </a:p>
          <a:p>
            <a:r>
              <a:rPr lang="en-US" dirty="0">
                <a:ea typeface="ヒラギノ角ゴ Pro W3" charset="0"/>
              </a:rPr>
              <a:t>    This year, his older students are using those skills and a 3-D printer to build a prosthetic hand for a fellow student who was born without the lower part of her left arm.</a:t>
            </a:r>
          </a:p>
          <a:p>
            <a:endParaRPr lang="en-US" dirty="0">
              <a:ea typeface="ヒラギノ角ゴ Pro W3" charset="0"/>
            </a:endParaRPr>
          </a:p>
          <a:p>
            <a:r>
              <a:rPr lang="en-US" dirty="0">
                <a:ea typeface="ヒラギノ角ゴ Pro W3" charset="0"/>
              </a:rPr>
              <a:t>    “Each year, the students make some kind of prosthetic, a leg or a hand, and someone has to walk on the leg or use the hand to do specific tasks. My students have the skills and ability to do this, but they’re not medical professionals. We’re not licensed to create prosthetics for students,” said Humphrey. “Instead of making something that would just be discarded, I thought, ‘Why can’t we find someone who could really use this?’”</a:t>
            </a:r>
          </a:p>
          <a:p>
            <a:endParaRPr lang="en-US" dirty="0">
              <a:ea typeface="ヒラギノ角ゴ Pro W3" charset="0"/>
            </a:endParaRPr>
          </a:p>
          <a:p>
            <a:endParaRPr lang="en-US" dirty="0">
              <a:ea typeface="ヒラギノ角ゴ Pro W3" charset="0"/>
            </a:endParaRPr>
          </a:p>
          <a:p>
            <a:r>
              <a:rPr lang="en-US" dirty="0">
                <a:ea typeface="ヒラギノ角ゴ Pro W3" charset="0"/>
              </a:rPr>
              <a:t>    Then, a new seventh-grade student enrolled at the school.</a:t>
            </a:r>
          </a:p>
          <a:p>
            <a:endParaRPr lang="en-US" dirty="0">
              <a:ea typeface="ヒラギノ角ゴ Pro W3" charset="0"/>
            </a:endParaRPr>
          </a:p>
          <a:p>
            <a:r>
              <a:rPr lang="en-US" dirty="0">
                <a:ea typeface="ヒラギノ角ゴ Pro W3" charset="0"/>
              </a:rPr>
              <a:t>    When </a:t>
            </a:r>
            <a:r>
              <a:rPr lang="en-US" dirty="0" err="1">
                <a:ea typeface="ヒラギノ角ゴ Pro W3" charset="0"/>
              </a:rPr>
              <a:t>Makayla</a:t>
            </a:r>
            <a:r>
              <a:rPr lang="en-US" dirty="0">
                <a:ea typeface="ヒラギノ角ゴ Pro W3" charset="0"/>
              </a:rPr>
              <a:t> Murphy entered Humphrey’s engineering class, the teacher noticed she has only one hand.</a:t>
            </a:r>
          </a:p>
          <a:p>
            <a:endParaRPr lang="en-US" dirty="0">
              <a:ea typeface="ヒラギノ角ゴ Pro W3" charset="0"/>
            </a:endParaRPr>
          </a:p>
          <a:p>
            <a:r>
              <a:rPr lang="en-US" dirty="0">
                <a:ea typeface="ヒラギノ角ゴ Pro W3" charset="0"/>
              </a:rPr>
              <a:t>    </a:t>
            </a:r>
            <a:r>
              <a:rPr lang="en-US" dirty="0" err="1">
                <a:ea typeface="ヒラギノ角ゴ Pro W3" charset="0"/>
              </a:rPr>
              <a:t>Makayla</a:t>
            </a:r>
            <a:r>
              <a:rPr lang="en-US" dirty="0">
                <a:ea typeface="ヒラギノ角ゴ Pro W3" charset="0"/>
              </a:rPr>
              <a:t> was born without the lower part of her left arm, and she quickly agreed to be the model for the eighth-grade class project.</a:t>
            </a:r>
          </a:p>
          <a:p>
            <a:endParaRPr lang="en-US" dirty="0">
              <a:ea typeface="ヒラギノ角ゴ Pro W3" charset="0"/>
            </a:endParaRPr>
          </a:p>
          <a:p>
            <a:r>
              <a:rPr lang="en-US" dirty="0">
                <a:ea typeface="ヒラギノ角ゴ Pro W3" charset="0"/>
              </a:rPr>
              <a:t>    “I have difficulties getting dressed and carrying books and stuff,” she said.</a:t>
            </a:r>
          </a:p>
          <a:p>
            <a:endParaRPr lang="en-US" dirty="0">
              <a:ea typeface="ヒラギノ角ゴ Pro W3" charset="0"/>
            </a:endParaRPr>
          </a:p>
          <a:p>
            <a:r>
              <a:rPr lang="en-US" dirty="0">
                <a:ea typeface="ヒラギノ角ゴ Pro W3" charset="0"/>
              </a:rPr>
              <a:t>    She wanted to be a cheerleader, but said she couldn’t hold the pompoms.</a:t>
            </a:r>
          </a:p>
          <a:p>
            <a:endParaRPr lang="en-US" dirty="0">
              <a:ea typeface="ヒラギノ角ゴ Pro W3" charset="0"/>
            </a:endParaRPr>
          </a:p>
          <a:p>
            <a:r>
              <a:rPr lang="en-US" dirty="0">
                <a:ea typeface="ヒラギノ角ゴ Pro W3" charset="0"/>
              </a:rPr>
              <a:t>    “I’m really excited about it because having an arm that can actually move is going to be really cool,” </a:t>
            </a:r>
            <a:r>
              <a:rPr lang="en-US" dirty="0" err="1">
                <a:ea typeface="ヒラギノ角ゴ Pro W3" charset="0"/>
              </a:rPr>
              <a:t>Makayla</a:t>
            </a:r>
            <a:r>
              <a:rPr lang="en-US" dirty="0">
                <a:ea typeface="ヒラギノ角ゴ Pro W3" charset="0"/>
              </a:rPr>
              <a:t> said.</a:t>
            </a:r>
          </a:p>
          <a:p>
            <a:endParaRPr lang="en-US" dirty="0">
              <a:ea typeface="ヒラギノ角ゴ Pro W3" charset="0"/>
            </a:endParaRPr>
          </a:p>
          <a:p>
            <a:r>
              <a:rPr lang="en-US" dirty="0">
                <a:ea typeface="ヒラギノ角ゴ Pro W3" charset="0"/>
              </a:rPr>
              <a:t>    “We’re on a journey here. We don’t know how it’s going to end. We do know we’re going to give it our best effort and it’s coming together pretty nicely,” said Humphrey. “It’s incredible how quickly things are changing. As we look into the future, we realize we haven’t seen anything yet.”</a:t>
            </a:r>
          </a:p>
          <a:p>
            <a:endParaRPr lang="en-US" dirty="0">
              <a:ea typeface="ヒラギノ角ゴ Pro W3" charset="0"/>
            </a:endParaRPr>
          </a:p>
          <a:p>
            <a:r>
              <a:rPr lang="en-US" dirty="0">
                <a:ea typeface="ヒラギノ角ゴ Pro W3" charset="0"/>
              </a:rPr>
              <a:t>    He also said the project has sparked a special interest among the students.</a:t>
            </a:r>
          </a:p>
          <a:p>
            <a:endParaRPr lang="en-US" dirty="0">
              <a:ea typeface="ヒラギノ角ゴ Pro W3" charset="0"/>
            </a:endParaRPr>
          </a:p>
          <a:p>
            <a:r>
              <a:rPr lang="en-US" dirty="0">
                <a:ea typeface="ヒラギノ角ゴ Pro W3" charset="0"/>
              </a:rPr>
              <a:t>    “Middle-</a:t>
            </a:r>
            <a:r>
              <a:rPr lang="en-US" dirty="0" err="1">
                <a:ea typeface="ヒラギノ角ゴ Pro W3" charset="0"/>
              </a:rPr>
              <a:t>schoolers</a:t>
            </a:r>
            <a:r>
              <a:rPr lang="en-US" dirty="0">
                <a:ea typeface="ヒラギノ角ゴ Pro W3" charset="0"/>
              </a:rPr>
              <a:t> want to influence the world and they get frustrated over lack of control in their lives. With this project, they get to change someone’s real life. There’s a real opportunity in class to design lessons that have real-world connections,” Humphrey said. “Around the world, kids between the ages of 11-14 are adding to the well of human knowledge and invention. We’re trying to engage students in work that is meaningful.”</a:t>
            </a:r>
          </a:p>
          <a:p>
            <a:endParaRPr lang="en-US" dirty="0">
              <a:ea typeface="ヒラギノ角ゴ Pro W3" charset="0"/>
            </a:endParaRPr>
          </a:p>
          <a:p>
            <a:r>
              <a:rPr lang="en-US" dirty="0">
                <a:ea typeface="ヒラギノ角ゴ Pro W3" charset="0"/>
              </a:rPr>
              <a:t>    Josh </a:t>
            </a:r>
            <a:r>
              <a:rPr lang="en-US" dirty="0" err="1">
                <a:ea typeface="ヒラギノ角ゴ Pro W3" charset="0"/>
              </a:rPr>
              <a:t>Suedkamp</a:t>
            </a:r>
            <a:r>
              <a:rPr lang="en-US" dirty="0">
                <a:ea typeface="ヒラギノ角ゴ Pro W3" charset="0"/>
              </a:rPr>
              <a:t> and Malachi Pike said that’s exactly why they like this project.</a:t>
            </a:r>
          </a:p>
          <a:p>
            <a:endParaRPr lang="en-US" dirty="0">
              <a:ea typeface="ヒラギノ角ゴ Pro W3" charset="0"/>
            </a:endParaRPr>
          </a:p>
          <a:p>
            <a:r>
              <a:rPr lang="en-US" dirty="0">
                <a:ea typeface="ヒラギノ角ゴ Pro W3" charset="0"/>
              </a:rPr>
              <a:t>    “It’s better because you’re actually affecting someone’s life,” said Malachi. “It’s cool because it helps a real person and it’s not just a school project.”</a:t>
            </a:r>
          </a:p>
          <a:p>
            <a:endParaRPr lang="en-US" dirty="0">
              <a:ea typeface="ヒラギノ角ゴ Pro W3" charset="0"/>
            </a:endParaRPr>
          </a:p>
          <a:p>
            <a:r>
              <a:rPr lang="en-US" dirty="0">
                <a:ea typeface="ヒラギノ角ゴ Pro W3" charset="0"/>
              </a:rPr>
              <a:t>    “I think we’re setting the right kind of tone to really get kids to consider their future careers and giving opportunities to research many of them,” Humphrey said. “Hopefully, we’ll spark something great.”</a:t>
            </a:r>
          </a:p>
          <a:p>
            <a:endParaRPr lang="en-US" dirty="0">
              <a:ea typeface="ヒラギノ角ゴ Pro W3" charset="0"/>
            </a:endParaRPr>
          </a:p>
          <a:p>
            <a:endParaRPr lang="en-US" dirty="0">
              <a:ea typeface="ヒラギノ角ゴ Pro W3" charset="0"/>
            </a:endParaRPr>
          </a:p>
          <a:p>
            <a:r>
              <a:rPr lang="en-US" dirty="0">
                <a:ea typeface="ヒラギノ角ゴ Pro W3" charset="0"/>
              </a:rPr>
              <a:t>Read more: http://</a:t>
            </a:r>
            <a:r>
              <a:rPr lang="en-US" dirty="0" err="1">
                <a:ea typeface="ヒラギノ角ゴ Pro W3" charset="0"/>
              </a:rPr>
              <a:t>www.sj-r.com</a:t>
            </a:r>
            <a:r>
              <a:rPr lang="en-US" dirty="0">
                <a:ea typeface="ヒラギノ角ゴ Pro W3" charset="0"/>
              </a:rPr>
              <a:t>/article/20131230/ENTERTAINMENTLIFE/131239999/10298/LIFESTYLE#ixzz2pGvV3D3y</a:t>
            </a:r>
          </a:p>
          <a:p>
            <a:endParaRPr lang="en-US" dirty="0">
              <a:ea typeface="ヒラギノ角ゴ Pro W3" charset="0"/>
            </a:endParaRPr>
          </a:p>
        </p:txBody>
      </p:sp>
      <p:sp>
        <p:nvSpPr>
          <p:cNvPr id="302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7E763042-1750-DB40-8F10-E0C3B4CC7410}" type="slidenum">
              <a:rPr lang="en-US" sz="1100"/>
              <a:pPr/>
              <a:t>18</a:t>
            </a:fld>
            <a:endParaRPr lang="en-US" sz="1100"/>
          </a:p>
        </p:txBody>
      </p:sp>
    </p:spTree>
    <p:extLst>
      <p:ext uri="{BB962C8B-B14F-4D97-AF65-F5344CB8AC3E}">
        <p14:creationId xmlns:p14="http://schemas.microsoft.com/office/powerpoint/2010/main" val="153893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students making hands. </a:t>
            </a:r>
          </a:p>
          <a:p>
            <a:r>
              <a:rPr lang="en-US" dirty="0"/>
              <a:t>It’s </a:t>
            </a:r>
            <a:r>
              <a:rPr lang="en-US" u="sng" dirty="0"/>
              <a:t>not</a:t>
            </a:r>
            <a:r>
              <a:rPr lang="en-US" dirty="0"/>
              <a:t> just about learning </a:t>
            </a:r>
            <a:r>
              <a:rPr lang="en-US" u="sng" dirty="0"/>
              <a:t>engineering</a:t>
            </a:r>
            <a:r>
              <a:rPr lang="en-US" dirty="0"/>
              <a:t> </a:t>
            </a:r>
            <a:r>
              <a:rPr lang="en-US" u="sng" dirty="0"/>
              <a:t>principles</a:t>
            </a:r>
            <a:r>
              <a:rPr lang="en-US" dirty="0"/>
              <a:t> in class.</a:t>
            </a:r>
          </a:p>
          <a:p>
            <a:r>
              <a:rPr lang="en-US" dirty="0"/>
              <a:t>It’s about what you can </a:t>
            </a:r>
            <a:r>
              <a:rPr lang="en-US" u="sng" dirty="0"/>
              <a:t>do with</a:t>
            </a:r>
            <a:r>
              <a:rPr lang="en-US" dirty="0"/>
              <a:t> the engineering – </a:t>
            </a:r>
          </a:p>
          <a:p>
            <a:r>
              <a:rPr lang="en-US" dirty="0"/>
              <a:t>that </a:t>
            </a:r>
            <a:r>
              <a:rPr lang="en-US" u="sng" dirty="0"/>
              <a:t>motivates</a:t>
            </a:r>
            <a:r>
              <a:rPr lang="en-US" dirty="0"/>
              <a:t> the kids.</a:t>
            </a:r>
          </a:p>
          <a:p>
            <a:r>
              <a:rPr lang="en-US" dirty="0"/>
              <a:t>It’s not just </a:t>
            </a:r>
            <a:r>
              <a:rPr lang="en-US" u="sng" dirty="0"/>
              <a:t>learning</a:t>
            </a:r>
            <a:r>
              <a:rPr lang="en-US" dirty="0"/>
              <a:t> for the sake of </a:t>
            </a:r>
            <a:r>
              <a:rPr lang="en-US" u="sng" dirty="0"/>
              <a:t>learning</a:t>
            </a:r>
            <a:r>
              <a:rPr lang="en-US" dirty="0"/>
              <a:t> – </a:t>
            </a:r>
          </a:p>
          <a:p>
            <a:r>
              <a:rPr lang="en-US" dirty="0"/>
              <a:t>and regurgitating that knowledge on a </a:t>
            </a:r>
            <a:r>
              <a:rPr lang="en-US" u="sng" dirty="0"/>
              <a:t>test</a:t>
            </a:r>
            <a:r>
              <a:rPr lang="en-US" dirty="0" smtClean="0"/>
              <a:t>.</a:t>
            </a:r>
          </a:p>
          <a:p>
            <a:endParaRPr lang="en-US" dirty="0"/>
          </a:p>
          <a:p>
            <a:r>
              <a:rPr lang="en-US" dirty="0"/>
              <a:t>These kids </a:t>
            </a:r>
            <a:r>
              <a:rPr lang="en-US" u="sng" dirty="0"/>
              <a:t>want</a:t>
            </a:r>
            <a:r>
              <a:rPr lang="en-US" dirty="0"/>
              <a:t> to learn – </a:t>
            </a:r>
          </a:p>
          <a:p>
            <a:r>
              <a:rPr lang="en-US" dirty="0"/>
              <a:t>because they see a </a:t>
            </a:r>
            <a:r>
              <a:rPr lang="en-US" u="sng" dirty="0"/>
              <a:t>tangible</a:t>
            </a:r>
            <a:r>
              <a:rPr lang="en-US" dirty="0"/>
              <a:t> result for the acquisition of </a:t>
            </a:r>
            <a:r>
              <a:rPr lang="en-US" u="sng" dirty="0"/>
              <a:t>knowledge</a:t>
            </a:r>
            <a:r>
              <a:rPr lang="en-US" dirty="0"/>
              <a:t>.</a:t>
            </a:r>
          </a:p>
          <a:p>
            <a:endParaRPr lang="en-US" dirty="0"/>
          </a:p>
          <a:p>
            <a:endParaRPr lang="en-US" dirty="0" smtClean="0"/>
          </a:p>
          <a:p>
            <a:endParaRPr lang="en-US" dirty="0" smtClean="0"/>
          </a:p>
          <a:p>
            <a:r>
              <a:rPr lang="en-US" dirty="0" smtClean="0"/>
              <a:t>====</a:t>
            </a:r>
          </a:p>
          <a:p>
            <a:r>
              <a:rPr lang="en-US" dirty="0" smtClean="0"/>
              <a:t>http://</a:t>
            </a:r>
            <a:r>
              <a:rPr lang="en-US" dirty="0" err="1" smtClean="0"/>
              <a:t>www.fastcoexist.com</a:t>
            </a:r>
            <a:r>
              <a:rPr lang="en-US" dirty="0" smtClean="0"/>
              <a:t>/3027325/these-amazing-prosthetic-hands-were-built-by-high-school-students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19</a:t>
            </a:fld>
            <a:endParaRPr lang="en-US"/>
          </a:p>
        </p:txBody>
      </p:sp>
    </p:spTree>
    <p:extLst>
      <p:ext uri="{BB962C8B-B14F-4D97-AF65-F5344CB8AC3E}">
        <p14:creationId xmlns:p14="http://schemas.microsoft.com/office/powerpoint/2010/main" val="116725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FEFABA3-359F-E343-975F-AAE65AF00387}" type="slidenum">
              <a:rPr lang="en-US" sz="1200"/>
              <a:pPr/>
              <a:t>2</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A9932AC-885D-D246-B7A1-BFA3D9115A60}" type="slidenum">
              <a:rPr lang="en-US" sz="1200">
                <a:effectLst>
                  <a:outerShdw blurRad="38100" dist="38100" dir="2700000" algn="tl">
                    <a:srgbClr val="DDDDDD"/>
                  </a:outerShdw>
                </a:effectLst>
                <a:latin typeface="Arial"/>
                <a:cs typeface="Arial"/>
              </a:rPr>
              <a:pPr algn="r"/>
              <a:t>2</a:t>
            </a:fld>
            <a:endParaRPr lang="en-US" sz="1200">
              <a:effectLst>
                <a:outerShdw blurRad="38100" dist="38100" dir="2700000" algn="tl">
                  <a:srgbClr val="DDDDDD"/>
                </a:outerShdw>
              </a:effectLst>
              <a:latin typeface="Arial"/>
              <a:cs typeface="Arial"/>
            </a:endParaRPr>
          </a:p>
        </p:txBody>
      </p:sp>
      <p:sp>
        <p:nvSpPr>
          <p:cNvPr id="21508" name="Rectangle 2"/>
          <p:cNvSpPr>
            <a:spLocks noGrp="1" noRot="1" noChangeAspect="1" noChangeArrowheads="1" noTextEdit="1"/>
          </p:cNvSpPr>
          <p:nvPr>
            <p:ph type="sldImg"/>
          </p:nvPr>
        </p:nvSpPr>
        <p:spPr>
          <a:solidFill>
            <a:srgbClr val="FFFFFF"/>
          </a:solidFill>
          <a:ln/>
        </p:spPr>
      </p:sp>
      <p:sp>
        <p:nvSpPr>
          <p:cNvPr id="21509" name="Rectangle 3"/>
          <p:cNvSpPr>
            <a:spLocks noGrp="1" noChangeArrowheads="1"/>
          </p:cNvSpPr>
          <p:nvPr>
            <p:ph type="body" idx="1"/>
          </p:nvPr>
        </p:nvSpPr>
        <p:spPr>
          <a:xfrm>
            <a:off x="685800" y="4343400"/>
            <a:ext cx="5410200" cy="4800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ヒラギノ角ゴ Pro W3" charset="0"/>
                <a:cs typeface="ヒラギノ角ゴ Pro W3" charset="0"/>
              </a:rPr>
              <a:t>Please,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forget to scan your conference Smart Card in order to mark your attendance at this </a:t>
            </a:r>
            <a:r>
              <a:rPr lang="en-US" dirty="0" smtClean="0">
                <a:latin typeface="Arial" charset="0"/>
                <a:ea typeface="ヒラギノ角ゴ Pro W3" charset="0"/>
                <a:cs typeface="ヒラギノ角ゴ Pro W3" charset="0"/>
              </a:rPr>
              <a:t>session and allow you to complete the session evaluation.</a:t>
            </a: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Since there are 17 sessions in the same room, be sure to mention the name of this session in your evaluation.</a:t>
            </a:r>
            <a:endParaRPr lang="en-US" dirty="0">
              <a:latin typeface="Arial" charset="0"/>
              <a:ea typeface="ヒラギノ角ゴ Pro W3" charset="0"/>
              <a:cs typeface="ヒラギノ角ゴ Pro W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prettyinpaisley.files.wordpress.com</a:t>
            </a:r>
            <a:r>
              <a:rPr lang="en-US" dirty="0" smtClean="0"/>
              <a:t>/2013/05/blogimage-2.jpg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20</a:t>
            </a:fld>
            <a:endParaRPr lang="en-US"/>
          </a:p>
        </p:txBody>
      </p:sp>
    </p:spTree>
    <p:extLst>
      <p:ext uri="{BB962C8B-B14F-4D97-AF65-F5344CB8AC3E}">
        <p14:creationId xmlns:p14="http://schemas.microsoft.com/office/powerpoint/2010/main" val="4117686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a:t>
            </a:r>
            <a:r>
              <a:rPr lang="en-US" u="sng" dirty="0"/>
              <a:t>encourage</a:t>
            </a:r>
            <a:r>
              <a:rPr lang="en-US" dirty="0"/>
              <a:t> folks to try out </a:t>
            </a:r>
            <a:r>
              <a:rPr lang="en-US" u="sng" dirty="0"/>
              <a:t>different</a:t>
            </a:r>
            <a:r>
              <a:rPr lang="en-US" dirty="0"/>
              <a:t> jobs until they find the </a:t>
            </a:r>
            <a:r>
              <a:rPr lang="en-US" u="sng" dirty="0"/>
              <a:t>right</a:t>
            </a:r>
            <a:r>
              <a:rPr lang="en-US" dirty="0"/>
              <a:t> one.</a:t>
            </a:r>
          </a:p>
          <a:p>
            <a:endParaRPr lang="en-US" dirty="0"/>
          </a:p>
          <a:p>
            <a:r>
              <a:rPr lang="en-US" dirty="0"/>
              <a:t>Here you see where Lego is now creating science structures with </a:t>
            </a:r>
            <a:r>
              <a:rPr lang="en-US" u="sng" dirty="0"/>
              <a:t>female</a:t>
            </a:r>
            <a:r>
              <a:rPr lang="en-US" dirty="0"/>
              <a:t> characters to encourage girls to consider careers in </a:t>
            </a:r>
            <a:r>
              <a:rPr lang="en-US" u="sng" dirty="0"/>
              <a:t>science</a:t>
            </a:r>
            <a:r>
              <a:rPr lang="en-US" dirty="0"/>
              <a:t>.</a:t>
            </a:r>
          </a:p>
          <a:p>
            <a:endParaRPr lang="en-US" dirty="0"/>
          </a:p>
          <a:p>
            <a:pPr>
              <a:defRPr/>
            </a:pPr>
            <a:r>
              <a:rPr lang="en-US" dirty="0"/>
              <a:t>These are </a:t>
            </a:r>
            <a:r>
              <a:rPr lang="en-US" u="sng" dirty="0"/>
              <a:t>not</a:t>
            </a:r>
            <a:r>
              <a:rPr lang="en-US" dirty="0"/>
              <a:t> girls in bikinis stretched out on a </a:t>
            </a:r>
            <a:r>
              <a:rPr lang="en-US" u="sng" dirty="0" smtClean="0"/>
              <a:t>Lego</a:t>
            </a:r>
            <a:r>
              <a:rPr lang="en-US" dirty="0" smtClean="0"/>
              <a:t> </a:t>
            </a:r>
            <a:r>
              <a:rPr lang="en-US" dirty="0"/>
              <a:t>beach.  These are depictions of </a:t>
            </a:r>
            <a:r>
              <a:rPr lang="en-US" u="sng" dirty="0"/>
              <a:t>real</a:t>
            </a:r>
            <a:r>
              <a:rPr lang="en-US" dirty="0"/>
              <a:t> women making a </a:t>
            </a:r>
            <a:r>
              <a:rPr lang="en-US" u="sng" dirty="0"/>
              <a:t>real</a:t>
            </a:r>
            <a:r>
              <a:rPr lang="en-US" dirty="0"/>
              <a:t> difference in the world.</a:t>
            </a:r>
          </a:p>
          <a:p>
            <a:pPr>
              <a:defRPr/>
            </a:pPr>
            <a:r>
              <a:rPr lang="en-US" dirty="0" smtClean="0"/>
              <a:t>Kids might see themselves </a:t>
            </a:r>
            <a:r>
              <a:rPr lang="en-US" dirty="0"/>
              <a:t>in one of these careers, </a:t>
            </a:r>
            <a:endParaRPr lang="en-US" dirty="0" smtClean="0"/>
          </a:p>
          <a:p>
            <a:pPr>
              <a:defRPr/>
            </a:pPr>
            <a:r>
              <a:rPr lang="en-US" dirty="0" smtClean="0"/>
              <a:t>but </a:t>
            </a:r>
            <a:r>
              <a:rPr lang="en-US" dirty="0"/>
              <a:t>they won’t know -- until they try something out.</a:t>
            </a:r>
          </a:p>
          <a:p>
            <a:endParaRPr lang="en-US" dirty="0" smtClean="0"/>
          </a:p>
          <a:p>
            <a:endParaRPr lang="en-US" dirty="0" smtClean="0"/>
          </a:p>
          <a:p>
            <a:r>
              <a:rPr lang="en-US" dirty="0" smtClean="0"/>
              <a:t>==========</a:t>
            </a:r>
          </a:p>
          <a:p>
            <a:r>
              <a:rPr lang="en-US" dirty="0" smtClean="0"/>
              <a:t>http://</a:t>
            </a:r>
            <a:r>
              <a:rPr lang="en-US" dirty="0" err="1" smtClean="0"/>
              <a:t>www.washingtonpost.com</a:t>
            </a:r>
            <a:r>
              <a:rPr lang="en-US" dirty="0" smtClean="0"/>
              <a:t>/blogs/style-blog/</a:t>
            </a:r>
            <a:r>
              <a:rPr lang="en-US" dirty="0" err="1" smtClean="0"/>
              <a:t>wp</a:t>
            </a:r>
            <a:r>
              <a:rPr lang="en-US" dirty="0" smtClean="0"/>
              <a:t>/2014/06/05/</a:t>
            </a:r>
            <a:r>
              <a:rPr lang="en-US" dirty="0" err="1" smtClean="0"/>
              <a:t>lego</a:t>
            </a:r>
            <a:r>
              <a:rPr lang="en-US" dirty="0" smtClean="0"/>
              <a:t>-will-finally-make-female-characters-with-science-jobs/</a:t>
            </a:r>
          </a:p>
          <a:p>
            <a:endParaRPr lang="en-US" dirty="0" smtClean="0"/>
          </a:p>
          <a:p>
            <a:endParaRPr lang="en-US" dirty="0" smtClean="0"/>
          </a:p>
          <a:p>
            <a:endParaRPr lang="en-US" dirty="0" smtClean="0"/>
          </a:p>
          <a:p>
            <a:r>
              <a:rPr lang="en-US" dirty="0" smtClean="0"/>
              <a:t>LEGO will make new female characters with science jobs</a:t>
            </a:r>
          </a:p>
          <a:p>
            <a:endParaRPr lang="en-US" dirty="0" smtClean="0"/>
          </a:p>
          <a:p>
            <a:r>
              <a:rPr lang="en-US" dirty="0" smtClean="0"/>
              <a:t>At long last, LEGO will actually have new female figurines who do something other than bake and hang out at the beach.</a:t>
            </a:r>
          </a:p>
          <a:p>
            <a:endParaRPr lang="en-US" dirty="0" smtClean="0"/>
          </a:p>
          <a:p>
            <a:r>
              <a:rPr lang="en-US" dirty="0" smtClean="0"/>
              <a:t>The Denmark-based toy company has approved new designs for female scientist, paleontologist and astronomer characters from its LEGO Ideas online competition.</a:t>
            </a:r>
          </a:p>
          <a:p>
            <a:endParaRPr lang="en-US" dirty="0" smtClean="0"/>
          </a:p>
          <a:p>
            <a:r>
              <a:rPr lang="en-US" dirty="0" smtClean="0"/>
              <a:t>“We’re very excited to release Ellen </a:t>
            </a:r>
            <a:r>
              <a:rPr lang="en-US" dirty="0" err="1" smtClean="0"/>
              <a:t>Kooijman’s</a:t>
            </a:r>
            <a:r>
              <a:rPr lang="en-US" dirty="0" smtClean="0"/>
              <a:t> Female Mini-figure set, featuring 3 scientists, now entitled ‘Research Institute’ as our next LEGO Ideas set,” LEGO said in an official statement. “This awesome model is an inspiring set that offers a lot for kids as well as adults.”</a:t>
            </a:r>
          </a:p>
          <a:p>
            <a:endParaRPr lang="en-US" dirty="0" smtClean="0"/>
          </a:p>
          <a:p>
            <a:r>
              <a:rPr lang="en-US" dirty="0" smtClean="0"/>
              <a:t>As </a:t>
            </a:r>
            <a:r>
              <a:rPr lang="en-US" dirty="0" err="1" smtClean="0"/>
              <a:t>Kooijman</a:t>
            </a:r>
            <a:r>
              <a:rPr lang="en-US" dirty="0" smtClean="0"/>
              <a:t> put it, LEGO typically features a “stereotypical representation” of women in their figures, and she set out to change that.</a:t>
            </a:r>
          </a:p>
          <a:p>
            <a:endParaRPr lang="en-US" dirty="0" smtClean="0"/>
          </a:p>
          <a:p>
            <a:r>
              <a:rPr lang="en-US" dirty="0" smtClean="0"/>
              <a:t>“As a female scientist I had noticed two things about the available LEGO sets: a skewed male/female mini-figure ratio and a rather stereotypical representation of the available female figures,” </a:t>
            </a:r>
            <a:r>
              <a:rPr lang="en-US" dirty="0" err="1" smtClean="0"/>
              <a:t>Kooijman</a:t>
            </a:r>
            <a:r>
              <a:rPr lang="en-US" dirty="0" smtClean="0"/>
              <a:t> wrote in a post explaining her project.</a:t>
            </a:r>
          </a:p>
          <a:p>
            <a:endParaRPr lang="en-US" dirty="0" smtClean="0"/>
          </a:p>
          <a:p>
            <a:r>
              <a:rPr lang="en-US" dirty="0" smtClean="0"/>
              <a:t>“It seemed logical that I would suggest a small set of female mini-figures in interesting professions to make our LEGO city communities more diverse,” she added.</a:t>
            </a:r>
          </a:p>
          <a:p>
            <a:endParaRPr lang="en-US" dirty="0" smtClean="0"/>
          </a:p>
          <a:p>
            <a:r>
              <a:rPr lang="en-US" dirty="0" smtClean="0"/>
              <a:t>Support for the project was slow at first, but thanks to a flurry of tweets, it skyrocketed from around 2,000 supporters to 10,000 in just about one week.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21</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article</a:t>
            </a:r>
            <a:r>
              <a:rPr lang="en-US" baseline="0" dirty="0" smtClean="0"/>
              <a:t> about an eighth grader who just discovered that he had the power to influence the </a:t>
            </a:r>
            <a:r>
              <a:rPr lang="en-US" u="sng" baseline="0" dirty="0" smtClean="0"/>
              <a:t>world</a:t>
            </a:r>
            <a:r>
              <a:rPr lang="en-US" baseline="0" dirty="0" smtClean="0"/>
              <a:t> in a positive way. </a:t>
            </a:r>
          </a:p>
          <a:p>
            <a:endParaRPr lang="en-US" baseline="0" dirty="0" smtClean="0"/>
          </a:p>
          <a:p>
            <a:r>
              <a:rPr lang="en-US" baseline="0" dirty="0" smtClean="0"/>
              <a:t> That’s powerful!</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22</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t>
            </a:r>
            <a:r>
              <a:rPr lang="en-US" dirty="0" err="1" smtClean="0"/>
              <a:t>Googled</a:t>
            </a:r>
            <a:r>
              <a:rPr lang="en-US" baseline="0" dirty="0" smtClean="0"/>
              <a:t> </a:t>
            </a:r>
            <a:r>
              <a:rPr lang="en-US" dirty="0" smtClean="0"/>
              <a:t>"natural sugar versus added sugar."</a:t>
            </a:r>
          </a:p>
          <a:p>
            <a:endParaRPr lang="en-US" dirty="0" smtClean="0"/>
          </a:p>
          <a:p>
            <a:r>
              <a:rPr lang="en-US" dirty="0" smtClean="0"/>
              <a:t>See the fourth post down?  </a:t>
            </a:r>
          </a:p>
          <a:p>
            <a:r>
              <a:rPr lang="en-US" dirty="0" smtClean="0">
                <a:sym typeface="Wingdings"/>
              </a:rPr>
              <a:t></a:t>
            </a:r>
          </a:p>
          <a:p>
            <a:r>
              <a:rPr lang="en-US" dirty="0" smtClean="0"/>
              <a:t>just behind the post from Harvard and the post from The Food Network?</a:t>
            </a:r>
          </a:p>
          <a:p>
            <a:endParaRPr lang="en-US" dirty="0" smtClean="0"/>
          </a:p>
          <a:p>
            <a:r>
              <a:rPr lang="en-US" dirty="0" smtClean="0"/>
              <a:t>That link</a:t>
            </a:r>
            <a:r>
              <a:rPr lang="en-US" baseline="0" dirty="0" smtClean="0"/>
              <a:t> is to Daniel’s page, an eighth grader working with a team of classmates </a:t>
            </a:r>
            <a:r>
              <a:rPr lang="en-US" dirty="0" smtClean="0"/>
              <a:t>who are out to change the world. </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23</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have been working for the last two years to raise the awareness about the sugar in the foods that we eat.  </a:t>
            </a:r>
          </a:p>
          <a:p>
            <a:endParaRPr lang="en-US" dirty="0" smtClean="0"/>
          </a:p>
          <a:p>
            <a:r>
              <a:rPr lang="en-US" dirty="0" smtClean="0"/>
              <a:t>This is all</a:t>
            </a:r>
            <a:r>
              <a:rPr lang="en-US" baseline="0" dirty="0" smtClean="0"/>
              <a:t> </a:t>
            </a:r>
            <a:r>
              <a:rPr lang="en-US" dirty="0" smtClean="0"/>
              <a:t>all </a:t>
            </a:r>
            <a:r>
              <a:rPr lang="en-US" u="sng" dirty="0" smtClean="0"/>
              <a:t>ungraded</a:t>
            </a:r>
            <a:r>
              <a:rPr lang="en-US" dirty="0" smtClean="0"/>
              <a:t> work generated during lunch time. </a:t>
            </a:r>
          </a:p>
          <a:p>
            <a:r>
              <a:rPr lang="en-US" dirty="0" smtClean="0"/>
              <a:t> In less than two years, they've gotten over 20,000 page views from 117 different countries.</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24</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Not bad for kids, right?</a:t>
            </a:r>
          </a:p>
          <a:p>
            <a:endParaRPr lang="en-US" dirty="0" smtClean="0"/>
          </a:p>
          <a:p>
            <a:r>
              <a:rPr lang="en-US" dirty="0"/>
              <a:t>They are doing this because they </a:t>
            </a:r>
            <a:r>
              <a:rPr lang="en-US" u="sng" dirty="0"/>
              <a:t>want</a:t>
            </a:r>
            <a:r>
              <a:rPr lang="en-US" dirty="0"/>
              <a:t> to.  </a:t>
            </a:r>
          </a:p>
          <a:p>
            <a:r>
              <a:rPr lang="en-US" dirty="0"/>
              <a:t>They are learning about something that is </a:t>
            </a:r>
            <a:r>
              <a:rPr lang="en-US" u="sng" dirty="0"/>
              <a:t>important</a:t>
            </a:r>
            <a:r>
              <a:rPr lang="en-US" dirty="0"/>
              <a:t> to </a:t>
            </a:r>
            <a:r>
              <a:rPr lang="en-US" u="sng" dirty="0"/>
              <a:t>them</a:t>
            </a:r>
            <a:r>
              <a:rPr lang="en-US" dirty="0"/>
              <a:t>, and they are </a:t>
            </a:r>
            <a:r>
              <a:rPr lang="en-US" u="sng" dirty="0"/>
              <a:t>sharing</a:t>
            </a:r>
            <a:r>
              <a:rPr lang="en-US" dirty="0"/>
              <a:t> it with the </a:t>
            </a:r>
            <a:r>
              <a:rPr lang="en-US" u="sng" dirty="0"/>
              <a:t>world</a:t>
            </a:r>
            <a:r>
              <a:rPr lang="en-US" dirty="0"/>
              <a:t>. </a:t>
            </a:r>
          </a:p>
          <a:p>
            <a:endParaRPr lang="en-US" dirty="0"/>
          </a:p>
          <a:p>
            <a:r>
              <a:rPr lang="en-US" dirty="0"/>
              <a:t>They are </a:t>
            </a:r>
            <a:r>
              <a:rPr lang="en-US" u="sng" dirty="0"/>
              <a:t>not</a:t>
            </a:r>
            <a:r>
              <a:rPr lang="en-US" dirty="0"/>
              <a:t> driven by </a:t>
            </a:r>
            <a:r>
              <a:rPr lang="en-US" u="sng" dirty="0"/>
              <a:t>grades</a:t>
            </a:r>
            <a:r>
              <a:rPr lang="en-US" dirty="0"/>
              <a:t>, </a:t>
            </a:r>
            <a:r>
              <a:rPr lang="en-US" u="sng" dirty="0"/>
              <a:t>money</a:t>
            </a:r>
            <a:r>
              <a:rPr lang="en-US" dirty="0"/>
              <a:t> or any other </a:t>
            </a:r>
            <a:r>
              <a:rPr lang="en-US" u="sng" dirty="0"/>
              <a:t>reward</a:t>
            </a:r>
            <a:r>
              <a:rPr lang="en-US" dirty="0"/>
              <a:t>.  They are doing this work because they believe it is the </a:t>
            </a:r>
            <a:r>
              <a:rPr lang="en-US" u="sng" dirty="0"/>
              <a:t>right</a:t>
            </a:r>
            <a:r>
              <a:rPr lang="en-US" dirty="0"/>
              <a:t> thing to do.  </a:t>
            </a:r>
          </a:p>
          <a:p>
            <a:r>
              <a:rPr lang="en-US" dirty="0"/>
              <a:t>It really </a:t>
            </a:r>
            <a:r>
              <a:rPr lang="en-US" u="sng" dirty="0"/>
              <a:t>means</a:t>
            </a:r>
            <a:r>
              <a:rPr lang="en-US" dirty="0"/>
              <a:t> something to them.</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25</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dirty="0" smtClean="0"/>
              <a:t>Which is more important?  </a:t>
            </a:r>
          </a:p>
          <a:p>
            <a:pPr defTabSz="864931">
              <a:defRPr/>
            </a:pPr>
            <a:endParaRPr lang="en-US" dirty="0" smtClean="0"/>
          </a:p>
          <a:p>
            <a:pPr defTabSz="864931">
              <a:defRPr/>
            </a:pPr>
            <a:r>
              <a:rPr lang="en-US" dirty="0" smtClean="0"/>
              <a:t>Looking</a:t>
            </a:r>
            <a:r>
              <a:rPr lang="en-US" baseline="0" dirty="0" smtClean="0"/>
              <a:t> forward to going to work on Monday morning, </a:t>
            </a:r>
          </a:p>
          <a:p>
            <a:pPr defTabSz="864931">
              <a:defRPr/>
            </a:pPr>
            <a:r>
              <a:rPr lang="en-US" baseline="0" dirty="0" smtClean="0"/>
              <a:t>or looking forward to a paycheck on Friday afternoon?</a:t>
            </a:r>
            <a:endParaRPr lang="en-US" dirty="0" smtClean="0"/>
          </a:p>
          <a:p>
            <a:pPr defTabSz="864931">
              <a:defRPr/>
            </a:pPr>
            <a:endParaRPr lang="en-US" dirty="0" smtClean="0"/>
          </a:p>
          <a:p>
            <a:pPr defTabSz="864931">
              <a:defRPr/>
            </a:pPr>
            <a:r>
              <a:rPr lang="en-US" dirty="0" smtClean="0"/>
              <a:t>======</a:t>
            </a:r>
          </a:p>
          <a:p>
            <a:pPr defTabSz="864931">
              <a:defRPr/>
            </a:pPr>
            <a:r>
              <a:rPr lang="en-US" dirty="0" smtClean="0"/>
              <a:t>http://</a:t>
            </a:r>
            <a:r>
              <a:rPr lang="en-US" dirty="0" err="1" smtClean="0"/>
              <a:t>theherowithinu.com</a:t>
            </a:r>
            <a:r>
              <a:rPr lang="en-US" dirty="0" smtClean="0"/>
              <a:t>/2013/01/23/passion-</a:t>
            </a:r>
            <a:r>
              <a:rPr lang="en-US" dirty="0" err="1" smtClean="0"/>
              <a:t>vs</a:t>
            </a:r>
            <a:r>
              <a:rPr lang="en-US" dirty="0" smtClean="0"/>
              <a:t>-paycheck/</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26</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people think they have to </a:t>
            </a:r>
            <a:r>
              <a:rPr lang="en-US" u="sng" dirty="0"/>
              <a:t>choose</a:t>
            </a:r>
            <a:r>
              <a:rPr lang="en-US" dirty="0"/>
              <a:t> between the two?</a:t>
            </a:r>
          </a:p>
          <a:p>
            <a:endParaRPr lang="en-US" dirty="0"/>
          </a:p>
          <a:p>
            <a:r>
              <a:rPr lang="en-US" dirty="0"/>
              <a:t>OK, I did decide to become a </a:t>
            </a:r>
            <a:r>
              <a:rPr lang="en-US" u="sng" dirty="0"/>
              <a:t>teacher</a:t>
            </a:r>
            <a:r>
              <a:rPr lang="en-US" dirty="0"/>
              <a:t> rather than an </a:t>
            </a:r>
            <a:r>
              <a:rPr lang="en-US" u="sng" dirty="0"/>
              <a:t>engineer</a:t>
            </a:r>
            <a:r>
              <a:rPr lang="en-US" dirty="0"/>
              <a:t>!  And then I married </a:t>
            </a:r>
            <a:r>
              <a:rPr lang="en-US" u="sng" dirty="0"/>
              <a:t>another</a:t>
            </a:r>
            <a:r>
              <a:rPr lang="en-US" dirty="0"/>
              <a:t> teacher rather than an </a:t>
            </a:r>
            <a:r>
              <a:rPr lang="en-US" u="sng" dirty="0"/>
              <a:t>engineer</a:t>
            </a:r>
            <a:r>
              <a:rPr lang="en-US" dirty="0"/>
              <a:t>.</a:t>
            </a:r>
          </a:p>
          <a:p>
            <a:endParaRPr lang="en-US" dirty="0" smtClean="0"/>
          </a:p>
          <a:p>
            <a:r>
              <a:rPr lang="en-US" dirty="0" smtClean="0"/>
              <a:t>============</a:t>
            </a:r>
          </a:p>
          <a:p>
            <a:r>
              <a:rPr lang="en-US" dirty="0" smtClean="0"/>
              <a:t>http://</a:t>
            </a:r>
            <a:r>
              <a:rPr lang="en-US" dirty="0" err="1" smtClean="0"/>
              <a:t>www.beyond.com</a:t>
            </a:r>
            <a:r>
              <a:rPr lang="en-US" dirty="0" smtClean="0"/>
              <a:t>/data/articles/images/changing-careers/Passion%20for%20love%20or%20money.jpg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27</a:t>
            </a:fld>
            <a:endParaRPr lang="en-US"/>
          </a:p>
        </p:txBody>
      </p:sp>
    </p:spTree>
    <p:extLst>
      <p:ext uri="{BB962C8B-B14F-4D97-AF65-F5344CB8AC3E}">
        <p14:creationId xmlns:p14="http://schemas.microsoft.com/office/powerpoint/2010/main" val="1426040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685800"/>
            <a:ext cx="2730500" cy="2047875"/>
          </a:xfrm>
        </p:spPr>
      </p:sp>
      <p:sp>
        <p:nvSpPr>
          <p:cNvPr id="3" name="Notes Placeholder 2"/>
          <p:cNvSpPr>
            <a:spLocks noGrp="1"/>
          </p:cNvSpPr>
          <p:nvPr>
            <p:ph type="body" idx="1"/>
          </p:nvPr>
        </p:nvSpPr>
        <p:spPr>
          <a:xfrm>
            <a:off x="913805" y="2819401"/>
            <a:ext cx="5030391" cy="5638196"/>
          </a:xfrm>
        </p:spPr>
        <p:txBody>
          <a:bodyPr/>
          <a:lstStyle/>
          <a:p>
            <a:r>
              <a:rPr lang="en-US" dirty="0"/>
              <a:t>One of my passions is </a:t>
            </a:r>
            <a:r>
              <a:rPr lang="en-US" u="sng" dirty="0"/>
              <a:t>giraffes</a:t>
            </a:r>
            <a:r>
              <a:rPr lang="en-US" dirty="0" smtClean="0"/>
              <a:t>.</a:t>
            </a:r>
            <a:endParaRPr lang="en-US" dirty="0"/>
          </a:p>
          <a:p>
            <a:r>
              <a:rPr lang="en-US" dirty="0"/>
              <a:t>Lots of kids like animals, </a:t>
            </a:r>
          </a:p>
          <a:p>
            <a:r>
              <a:rPr lang="en-US" dirty="0"/>
              <a:t>and when asked what they want to do when they grow up, they say they want to work with </a:t>
            </a:r>
            <a:r>
              <a:rPr lang="en-US" u="sng" dirty="0"/>
              <a:t>animals</a:t>
            </a:r>
            <a:r>
              <a:rPr lang="en-US" dirty="0"/>
              <a:t>.</a:t>
            </a:r>
          </a:p>
          <a:p>
            <a:r>
              <a:rPr lang="en-US" dirty="0"/>
              <a:t>When adults hear this they automatically respond “You should be a ----- </a:t>
            </a:r>
            <a:r>
              <a:rPr lang="en-US" u="sng" dirty="0"/>
              <a:t>veterinarian</a:t>
            </a:r>
            <a:r>
              <a:rPr lang="en-US" dirty="0"/>
              <a:t>.”  </a:t>
            </a:r>
          </a:p>
          <a:p>
            <a:r>
              <a:rPr lang="en-US" dirty="0"/>
              <a:t>But kids don’t really know what a veterinarian really does for a job, </a:t>
            </a:r>
          </a:p>
          <a:p>
            <a:r>
              <a:rPr lang="en-US" dirty="0"/>
              <a:t>Kids just know that if it involves animals they will be happy. </a:t>
            </a:r>
          </a:p>
          <a:p>
            <a:r>
              <a:rPr lang="en-US" dirty="0"/>
              <a:t>The problem is that when they finally get old enough to </a:t>
            </a:r>
            <a:r>
              <a:rPr lang="en-US" dirty="0" smtClean="0"/>
              <a:t>job-shadow </a:t>
            </a:r>
            <a:r>
              <a:rPr lang="en-US" dirty="0"/>
              <a:t>or intern with a veterinarian, they are often shocked to find out that they had no idea of the work of the veterinarian -- and want nothing to do with it. </a:t>
            </a:r>
          </a:p>
          <a:p>
            <a:r>
              <a:rPr lang="en-US" dirty="0"/>
              <a:t>Their dreams are now shattered.  </a:t>
            </a:r>
          </a:p>
          <a:p>
            <a:r>
              <a:rPr lang="en-US" dirty="0"/>
              <a:t>For many years they have told everyone that they were going to be a veterinarian, </a:t>
            </a:r>
            <a:r>
              <a:rPr lang="en-US" dirty="0" smtClean="0"/>
              <a:t>-- and </a:t>
            </a:r>
            <a:r>
              <a:rPr lang="en-US" dirty="0"/>
              <a:t>now that they have seen the work, -- they are left </a:t>
            </a:r>
            <a:r>
              <a:rPr lang="en-US" u="sng" dirty="0"/>
              <a:t>confused</a:t>
            </a:r>
            <a:r>
              <a:rPr lang="en-US" dirty="0"/>
              <a:t> and </a:t>
            </a:r>
            <a:r>
              <a:rPr lang="en-US" u="sng" dirty="0"/>
              <a:t>hopeless</a:t>
            </a:r>
            <a:r>
              <a:rPr lang="en-US" dirty="0"/>
              <a:t>.</a:t>
            </a:r>
          </a:p>
          <a:p>
            <a:endParaRPr lang="en-US" dirty="0"/>
          </a:p>
          <a:p>
            <a:endParaRPr lang="en-US" baseline="0" dirty="0" smtClean="0"/>
          </a:p>
          <a:p>
            <a:endParaRPr lang="en-US" baseline="0" dirty="0" smtClean="0"/>
          </a:p>
          <a:p>
            <a:r>
              <a:rPr lang="en-US" dirty="0" smtClean="0"/>
              <a:t>=====</a:t>
            </a:r>
          </a:p>
          <a:p>
            <a:r>
              <a:rPr lang="en-US" dirty="0" smtClean="0"/>
              <a:t>https://</a:t>
            </a:r>
            <a:r>
              <a:rPr lang="en-US" dirty="0" err="1" smtClean="0"/>
              <a:t>shechive.files.wordpress.com</a:t>
            </a:r>
            <a:r>
              <a:rPr lang="en-US" dirty="0" smtClean="0"/>
              <a:t>/2011/01/a-cute-animals-10.jpg?quality=94&amp;strip=</a:t>
            </a:r>
            <a:r>
              <a:rPr lang="en-US" dirty="0" err="1" smtClean="0"/>
              <a:t>all&amp;w</a:t>
            </a:r>
            <a:r>
              <a:rPr lang="en-US" dirty="0" smtClean="0"/>
              <a:t>=920</a:t>
            </a:r>
          </a:p>
          <a:p>
            <a:r>
              <a:rPr lang="en-US" dirty="0" smtClean="0"/>
              <a:t>http://</a:t>
            </a:r>
            <a:r>
              <a:rPr lang="en-US" dirty="0" err="1" smtClean="0"/>
              <a:t>theberry.com</a:t>
            </a:r>
            <a:r>
              <a:rPr lang="en-US" dirty="0" smtClean="0"/>
              <a:t>/2011/01/04/daily-awww-whats-better-than-cute-animal-pics-hi-res-ones-30-hq-photos/#.</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28</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t>
            </a:r>
            <a:r>
              <a:rPr lang="en-US" u="sng" baseline="0" dirty="0" smtClean="0"/>
              <a:t>are</a:t>
            </a:r>
            <a:r>
              <a:rPr lang="en-US" baseline="0" dirty="0" smtClean="0"/>
              <a:t> lots of jobs that work with animals that do not require “</a:t>
            </a:r>
            <a:r>
              <a:rPr lang="en-US" u="sng" baseline="0" dirty="0" smtClean="0"/>
              <a:t>fixing</a:t>
            </a:r>
            <a:r>
              <a:rPr lang="en-US" baseline="0" dirty="0" smtClean="0"/>
              <a:t>” them.</a:t>
            </a:r>
          </a:p>
          <a:p>
            <a:r>
              <a:rPr lang="en-US" baseline="0" dirty="0" smtClean="0"/>
              <a:t>Here is a list of ten of them.</a:t>
            </a:r>
          </a:p>
          <a:p>
            <a:endParaRPr lang="en-US" baseline="0" dirty="0" smtClean="0"/>
          </a:p>
          <a:p>
            <a:r>
              <a:rPr lang="en-US" baseline="0" dirty="0" smtClean="0"/>
              <a:t>The American Kennel Club lists two dozen jobs that are related to working with dogs.</a:t>
            </a:r>
          </a:p>
          <a:p>
            <a:endParaRPr lang="en-US" baseline="0" dirty="0" smtClean="0"/>
          </a:p>
          <a:p>
            <a:r>
              <a:rPr lang="en-US" dirty="0"/>
              <a:t>We need to stop telling kids that </a:t>
            </a:r>
            <a:r>
              <a:rPr lang="en-US" u="sng" dirty="0"/>
              <a:t>veterinarian</a:t>
            </a:r>
            <a:r>
              <a:rPr lang="en-US" dirty="0"/>
              <a:t> is the answer. </a:t>
            </a:r>
          </a:p>
          <a:p>
            <a:r>
              <a:rPr lang="en-US" dirty="0"/>
              <a:t>Kids need to discover their </a:t>
            </a:r>
            <a:r>
              <a:rPr lang="en-US" u="sng" dirty="0"/>
              <a:t>own</a:t>
            </a:r>
            <a:r>
              <a:rPr lang="en-US" dirty="0"/>
              <a:t> direction after doing the </a:t>
            </a:r>
            <a:r>
              <a:rPr lang="en-US" dirty="0" smtClean="0"/>
              <a:t>research</a:t>
            </a:r>
            <a:r>
              <a:rPr lang="en-US" dirty="0"/>
              <a:t> </a:t>
            </a:r>
            <a:r>
              <a:rPr lang="en-US" dirty="0" smtClean="0"/>
              <a:t> ---</a:t>
            </a:r>
            <a:endParaRPr lang="en-US" dirty="0"/>
          </a:p>
          <a:p>
            <a:r>
              <a:rPr lang="en-US" dirty="0" smtClean="0"/>
              <a:t>after </a:t>
            </a:r>
            <a:r>
              <a:rPr lang="en-US" dirty="0"/>
              <a:t>having the </a:t>
            </a:r>
            <a:r>
              <a:rPr lang="en-US" u="sng" dirty="0"/>
              <a:t>experiences</a:t>
            </a:r>
            <a:r>
              <a:rPr lang="en-US" dirty="0"/>
              <a:t>.</a:t>
            </a:r>
          </a:p>
          <a:p>
            <a:endParaRPr lang="en-US" dirty="0"/>
          </a:p>
          <a:p>
            <a:endParaRPr lang="en-US" dirty="0" smtClean="0"/>
          </a:p>
          <a:p>
            <a:endParaRPr lang="en-US" dirty="0" smtClean="0"/>
          </a:p>
          <a:p>
            <a:r>
              <a:rPr lang="en-US" dirty="0" smtClean="0"/>
              <a:t>=====</a:t>
            </a:r>
          </a:p>
          <a:p>
            <a:endParaRPr lang="en-US" dirty="0" smtClean="0"/>
          </a:p>
          <a:p>
            <a:r>
              <a:rPr lang="en-US" dirty="0" smtClean="0"/>
              <a:t>http://</a:t>
            </a:r>
            <a:r>
              <a:rPr lang="en-US" dirty="0" err="1" smtClean="0"/>
              <a:t>jobs.aol.com</a:t>
            </a:r>
            <a:r>
              <a:rPr lang="en-US" dirty="0" smtClean="0"/>
              <a:t>/articles/2009/01/26/10-jobs-that-let-you-work-with-animals/</a:t>
            </a:r>
          </a:p>
          <a:p>
            <a:endParaRPr lang="en-US" dirty="0" smtClean="0"/>
          </a:p>
          <a:p>
            <a:pPr defTabSz="864931">
              <a:defRPr/>
            </a:pPr>
            <a:r>
              <a:rPr lang="en-US" baseline="0" dirty="0" smtClean="0"/>
              <a:t>http://</a:t>
            </a:r>
            <a:r>
              <a:rPr lang="en-US" baseline="0" dirty="0" err="1" smtClean="0"/>
              <a:t>www.akc.org</a:t>
            </a:r>
            <a:r>
              <a:rPr lang="en-US" baseline="0" dirty="0" smtClean="0"/>
              <a:t>/events/junior-showmanship/careers/</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29</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267200"/>
            <a:ext cx="5029200" cy="4114800"/>
          </a:xfrm>
        </p:spPr>
        <p:txBody>
          <a:bodyPr/>
          <a:lstStyle/>
          <a:p>
            <a:r>
              <a:rPr lang="en-US" dirty="0"/>
              <a:t>Too 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u="sng" dirty="0"/>
              <a:t>Today</a:t>
            </a:r>
            <a:r>
              <a:rPr lang="en-US" dirty="0"/>
              <a:t> we are talking about helping </a:t>
            </a:r>
            <a:r>
              <a:rPr lang="en-US" dirty="0" smtClean="0"/>
              <a:t>kids figure </a:t>
            </a:r>
            <a:r>
              <a:rPr lang="en-US" dirty="0"/>
              <a:t>out </a:t>
            </a:r>
            <a:r>
              <a:rPr lang="en-US" u="sng" dirty="0"/>
              <a:t>who</a:t>
            </a:r>
            <a:r>
              <a:rPr lang="en-US" dirty="0"/>
              <a:t> they are, -- and </a:t>
            </a:r>
            <a:r>
              <a:rPr lang="en-US" u="sng" dirty="0"/>
              <a:t>why</a:t>
            </a:r>
            <a:r>
              <a:rPr lang="en-US" dirty="0"/>
              <a:t> they are here.</a:t>
            </a:r>
          </a:p>
          <a:p>
            <a:endParaRPr lang="en-US" dirty="0"/>
          </a:p>
          <a:p>
            <a:r>
              <a:rPr lang="en-US" dirty="0"/>
              <a:t>Somewhere along the road -- all of us found out </a:t>
            </a:r>
            <a:r>
              <a:rPr lang="en-US" dirty="0" smtClean="0"/>
              <a:t>that we cared about helping others– </a:t>
            </a:r>
          </a:p>
          <a:p>
            <a:r>
              <a:rPr lang="en-US" dirty="0" smtClean="0"/>
              <a:t>and that we </a:t>
            </a:r>
            <a:r>
              <a:rPr lang="en-US" dirty="0"/>
              <a:t>were supposed to be right </a:t>
            </a:r>
            <a:r>
              <a:rPr lang="en-US" u="sng" dirty="0"/>
              <a:t>here</a:t>
            </a:r>
            <a:r>
              <a:rPr lang="en-US" dirty="0"/>
              <a:t> </a:t>
            </a:r>
            <a:r>
              <a:rPr lang="en-US" dirty="0" smtClean="0"/>
              <a:t>– this </a:t>
            </a:r>
            <a:r>
              <a:rPr lang="en-US" dirty="0"/>
              <a:t>morning </a:t>
            </a:r>
            <a:r>
              <a:rPr lang="en-US" dirty="0" smtClean="0"/>
              <a:t>– </a:t>
            </a:r>
          </a:p>
          <a:p>
            <a:r>
              <a:rPr lang="en-US" dirty="0" smtClean="0"/>
              <a:t>listening </a:t>
            </a:r>
            <a:r>
              <a:rPr lang="en-US" dirty="0"/>
              <a:t>to an old </a:t>
            </a:r>
            <a:r>
              <a:rPr lang="en-US" dirty="0" smtClean="0"/>
              <a:t>high-school shop </a:t>
            </a:r>
            <a:r>
              <a:rPr lang="en-US" dirty="0"/>
              <a:t>teacher talk about passion.</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3</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t>
            </a:r>
            <a:r>
              <a:rPr lang="en-US" u="sng" dirty="0" smtClean="0"/>
              <a:t>am</a:t>
            </a:r>
            <a:r>
              <a:rPr lang="en-US" dirty="0" smtClean="0"/>
              <a:t> talking about jobs </a:t>
            </a:r>
            <a:r>
              <a:rPr lang="en-US" u="sng" dirty="0" smtClean="0"/>
              <a:t>with </a:t>
            </a:r>
            <a:r>
              <a:rPr lang="en-US" dirty="0" smtClean="0"/>
              <a:t>animals not jobs </a:t>
            </a:r>
            <a:r>
              <a:rPr lang="en-US" u="sng" dirty="0" smtClean="0"/>
              <a:t>for</a:t>
            </a:r>
            <a:r>
              <a:rPr lang="en-US" dirty="0" smtClean="0"/>
              <a:t> animals.</a:t>
            </a:r>
          </a:p>
          <a:p>
            <a:endParaRPr lang="en-US" dirty="0" smtClean="0"/>
          </a:p>
          <a:p>
            <a:endParaRPr lang="en-US" dirty="0" smtClean="0"/>
          </a:p>
          <a:p>
            <a:r>
              <a:rPr lang="en-US" dirty="0" smtClean="0"/>
              <a:t>====</a:t>
            </a:r>
          </a:p>
          <a:p>
            <a:r>
              <a:rPr lang="en-US" dirty="0" smtClean="0"/>
              <a:t>http://</a:t>
            </a:r>
            <a:r>
              <a:rPr lang="en-US" dirty="0" err="1" smtClean="0"/>
              <a:t>cubiclebot.com</a:t>
            </a:r>
            <a:r>
              <a:rPr lang="en-US" dirty="0" smtClean="0"/>
              <a:t>/pictures/dogs-are-unqualified-for-everything/</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30</a:t>
            </a:fld>
            <a:endParaRPr lang="en-US"/>
          </a:p>
        </p:txBody>
      </p:sp>
    </p:spTree>
    <p:extLst>
      <p:ext uri="{BB962C8B-B14F-4D97-AF65-F5344CB8AC3E}">
        <p14:creationId xmlns:p14="http://schemas.microsoft.com/office/powerpoint/2010/main" val="2578266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85800"/>
            <a:ext cx="2576513" cy="1933575"/>
          </a:xfrm>
        </p:spPr>
      </p:sp>
      <p:sp>
        <p:nvSpPr>
          <p:cNvPr id="3" name="Notes Placeholder 2"/>
          <p:cNvSpPr>
            <a:spLocks noGrp="1"/>
          </p:cNvSpPr>
          <p:nvPr>
            <p:ph type="body" idx="1"/>
          </p:nvPr>
        </p:nvSpPr>
        <p:spPr>
          <a:xfrm>
            <a:off x="913805" y="3048001"/>
            <a:ext cx="5030391" cy="5409595"/>
          </a:xfrm>
        </p:spPr>
        <p:txBody>
          <a:bodyPr/>
          <a:lstStyle/>
          <a:p>
            <a:r>
              <a:rPr lang="en-US" dirty="0" smtClean="0"/>
              <a:t>Try it Out!</a:t>
            </a:r>
          </a:p>
          <a:p>
            <a:r>
              <a:rPr lang="en-US" dirty="0"/>
              <a:t>C</a:t>
            </a:r>
            <a:r>
              <a:rPr lang="en-US" dirty="0" smtClean="0"/>
              <a:t>lasses in The Arts are a great place to explore</a:t>
            </a:r>
            <a:r>
              <a:rPr lang="en-US" baseline="0" dirty="0" smtClean="0"/>
              <a:t> your interests. Especially the performing arts like Theatre, Dance, Instrumental Music, and Chorus.  You might discover a hidden talent.</a:t>
            </a:r>
          </a:p>
          <a:p>
            <a:endParaRPr lang="en-US" baseline="0" dirty="0" smtClean="0"/>
          </a:p>
          <a:p>
            <a:r>
              <a:rPr lang="en-US" baseline="0" dirty="0" smtClean="0"/>
              <a:t>And Career and Technical Education courses</a:t>
            </a:r>
            <a:r>
              <a:rPr lang="en-US" dirty="0" smtClean="0"/>
              <a:t> --</a:t>
            </a:r>
            <a:r>
              <a:rPr lang="en-US" baseline="0" dirty="0" smtClean="0"/>
              <a:t>.  </a:t>
            </a:r>
          </a:p>
          <a:p>
            <a:r>
              <a:rPr lang="en-US" baseline="0" dirty="0" smtClean="0"/>
              <a:t>Some schools have an ninth-grade introductory course where you can get a sense of all of the CTE courses offered at the school.</a:t>
            </a:r>
          </a:p>
          <a:p>
            <a:endParaRPr lang="en-US" baseline="0" dirty="0" smtClean="0"/>
          </a:p>
          <a:p>
            <a:r>
              <a:rPr lang="en-US" baseline="0" dirty="0" smtClean="0"/>
              <a:t>School Clubs are another way to get hands on experiences.  My participation in the Stamp Collecting club helped me to learn geography and learn about other cultures.</a:t>
            </a:r>
          </a:p>
          <a:p>
            <a:r>
              <a:rPr lang="en-US" dirty="0"/>
              <a:t>And the Technical Crew in high school was my avenue to apply physics to the real world</a:t>
            </a:r>
            <a:r>
              <a:rPr lang="en-US" dirty="0" smtClean="0"/>
              <a:t>.  </a:t>
            </a:r>
          </a:p>
          <a:p>
            <a:endParaRPr lang="en-US" dirty="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31</a:t>
            </a:fld>
            <a:endParaRPr lang="en-US"/>
          </a:p>
        </p:txBody>
      </p:sp>
    </p:spTree>
    <p:extLst>
      <p:ext uri="{BB962C8B-B14F-4D97-AF65-F5344CB8AC3E}">
        <p14:creationId xmlns:p14="http://schemas.microsoft.com/office/powerpoint/2010/main" val="2689961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85800"/>
            <a:ext cx="1631950" cy="1225550"/>
          </a:xfrm>
        </p:spPr>
      </p:sp>
      <p:sp>
        <p:nvSpPr>
          <p:cNvPr id="3" name="Notes Placeholder 2"/>
          <p:cNvSpPr>
            <a:spLocks noGrp="1"/>
          </p:cNvSpPr>
          <p:nvPr>
            <p:ph type="body" idx="1"/>
          </p:nvPr>
        </p:nvSpPr>
        <p:spPr>
          <a:xfrm>
            <a:off x="913805" y="1814286"/>
            <a:ext cx="5030391" cy="6643310"/>
          </a:xfrm>
        </p:spPr>
        <p:txBody>
          <a:bodyPr/>
          <a:lstStyle/>
          <a:p>
            <a:r>
              <a:rPr lang="en-US" dirty="0"/>
              <a:t>Work-based learning means </a:t>
            </a:r>
            <a:r>
              <a:rPr lang="en-US" u="sng" dirty="0"/>
              <a:t>job shadowing</a:t>
            </a:r>
            <a:r>
              <a:rPr lang="en-US" dirty="0"/>
              <a:t> where you get away from the school for a day and watch someone work --- to see if that job is for you.</a:t>
            </a:r>
          </a:p>
          <a:p>
            <a:r>
              <a:rPr lang="en-US" u="sng" dirty="0"/>
              <a:t>Internships</a:t>
            </a:r>
            <a:r>
              <a:rPr lang="en-US" dirty="0"/>
              <a:t> are longer experiences where you get to work in a real job for a few months in order to try out various occupations.  You don’t know what you will like until you </a:t>
            </a:r>
            <a:r>
              <a:rPr lang="en-US" u="sng" dirty="0"/>
              <a:t>try</a:t>
            </a:r>
            <a:r>
              <a:rPr lang="en-US" dirty="0"/>
              <a:t>.</a:t>
            </a:r>
          </a:p>
          <a:p>
            <a:r>
              <a:rPr lang="en-US" dirty="0"/>
              <a:t>I ran the radio station at my high school, which got me into </a:t>
            </a:r>
            <a:r>
              <a:rPr lang="en-US" dirty="0" err="1"/>
              <a:t>DeeJaying</a:t>
            </a:r>
            <a:r>
              <a:rPr lang="en-US" dirty="0"/>
              <a:t>, which got me into running sound for bands, and opening my own recording </a:t>
            </a:r>
            <a:r>
              <a:rPr lang="en-US" dirty="0" smtClean="0"/>
              <a:t>studio.</a:t>
            </a:r>
          </a:p>
          <a:p>
            <a:endParaRPr lang="en-US" dirty="0"/>
          </a:p>
          <a:p>
            <a:r>
              <a:rPr lang="en-US" dirty="0" smtClean="0"/>
              <a:t>The </a:t>
            </a:r>
            <a:r>
              <a:rPr lang="en-US" dirty="0"/>
              <a:t>Merit Badge Programs in Girl Scouts and Boy Scouts are designed to help kids explore various career interests.</a:t>
            </a:r>
          </a:p>
          <a:p>
            <a:r>
              <a:rPr lang="en-US" dirty="0" smtClean="0"/>
              <a:t>The </a:t>
            </a:r>
            <a:r>
              <a:rPr lang="en-US" dirty="0"/>
              <a:t>Exploring program is career-oriented experiences for teenagers. I was in a MultiMedia explorer post. </a:t>
            </a:r>
          </a:p>
          <a:p>
            <a:r>
              <a:rPr lang="en-US" dirty="0"/>
              <a:t>It helped me discover that I had a passion for helping people communicate information, which we did through sound </a:t>
            </a:r>
            <a:r>
              <a:rPr lang="en-US" dirty="0" smtClean="0"/>
              <a:t>reinforcement, </a:t>
            </a:r>
            <a:r>
              <a:rPr lang="en-US" dirty="0"/>
              <a:t>stage lighting, video projection, and print media.  </a:t>
            </a:r>
          </a:p>
          <a:p>
            <a:r>
              <a:rPr lang="en-US" dirty="0"/>
              <a:t>I still do the sound, stage lights, and video projection for the large Boy Scout camporees and conclaves in the area.</a:t>
            </a:r>
          </a:p>
          <a:p>
            <a:endParaRPr lang="en-US" dirty="0"/>
          </a:p>
          <a:p>
            <a:endParaRPr lang="en-US" dirty="0"/>
          </a:p>
          <a:p>
            <a:endParaRPr lang="en-US" dirty="0"/>
          </a:p>
        </p:txBody>
      </p:sp>
      <p:sp>
        <p:nvSpPr>
          <p:cNvPr id="4" name="Slide Number Placeholder 3"/>
          <p:cNvSpPr>
            <a:spLocks noGrp="1"/>
          </p:cNvSpPr>
          <p:nvPr>
            <p:ph type="sldNum" sz="quarter" idx="10"/>
          </p:nvPr>
        </p:nvSpPr>
        <p:spPr>
          <a:xfrm>
            <a:off x="4495800" y="8686800"/>
            <a:ext cx="2971800" cy="457200"/>
          </a:xfrm>
        </p:spPr>
        <p:txBody>
          <a:bodyPr/>
          <a:lstStyle/>
          <a:p>
            <a:pPr>
              <a:defRPr/>
            </a:pPr>
            <a:fld id="{E595AFB6-591D-6147-886F-35FF617A7290}" type="slidenum">
              <a:rPr lang="en-US" smtClean="0"/>
              <a:pPr>
                <a:defRPr/>
              </a:pPr>
              <a:t>32</a:t>
            </a:fld>
            <a:endParaRPr lang="en-US"/>
          </a:p>
        </p:txBody>
      </p:sp>
      <p:sp>
        <p:nvSpPr>
          <p:cNvPr id="5" name="Rectangle 4"/>
          <p:cNvSpPr/>
          <p:nvPr/>
        </p:nvSpPr>
        <p:spPr>
          <a:xfrm>
            <a:off x="7239000" y="3657600"/>
            <a:ext cx="3429000" cy="1077218"/>
          </a:xfrm>
          <a:prstGeom prst="rect">
            <a:avLst/>
          </a:prstGeom>
        </p:spPr>
        <p:txBody>
          <a:bodyPr>
            <a:spAutoFit/>
          </a:bodyPr>
          <a:lstStyle/>
          <a:p>
            <a:r>
              <a:rPr lang="en-US" sz="1600" dirty="0"/>
              <a:t>.  If I had not had these experiences in high school, you probably would have had a different </a:t>
            </a:r>
            <a:r>
              <a:rPr lang="en-US" sz="1600" dirty="0" err="1"/>
              <a:t>DeeJay</a:t>
            </a:r>
            <a:r>
              <a:rPr lang="en-US" sz="1600" dirty="0"/>
              <a:t> at the dance last night.</a:t>
            </a:r>
          </a:p>
        </p:txBody>
      </p:sp>
    </p:spTree>
    <p:extLst>
      <p:ext uri="{BB962C8B-B14F-4D97-AF65-F5344CB8AC3E}">
        <p14:creationId xmlns:p14="http://schemas.microsoft.com/office/powerpoint/2010/main" val="2689961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that everyone has a special super power.</a:t>
            </a:r>
          </a:p>
          <a:p>
            <a:endParaRPr lang="en-US" dirty="0"/>
          </a:p>
          <a:p>
            <a:r>
              <a:rPr lang="en-US" dirty="0"/>
              <a:t>The </a:t>
            </a:r>
            <a:r>
              <a:rPr lang="en-US" u="sng" dirty="0"/>
              <a:t>first</a:t>
            </a:r>
            <a:r>
              <a:rPr lang="en-US" dirty="0"/>
              <a:t> thing is to discover what your special power </a:t>
            </a:r>
            <a:r>
              <a:rPr lang="en-US" u="sng" dirty="0"/>
              <a:t>is</a:t>
            </a:r>
            <a:r>
              <a:rPr lang="en-US" dirty="0"/>
              <a:t>.</a:t>
            </a:r>
          </a:p>
          <a:p>
            <a:r>
              <a:rPr lang="en-US" dirty="0"/>
              <a:t>Then you might have to </a:t>
            </a:r>
            <a:r>
              <a:rPr lang="en-US" u="sng" dirty="0"/>
              <a:t>hone</a:t>
            </a:r>
            <a:r>
              <a:rPr lang="en-US" dirty="0"/>
              <a:t> your craft through </a:t>
            </a:r>
            <a:r>
              <a:rPr lang="en-US" u="sng" dirty="0"/>
              <a:t>practice</a:t>
            </a:r>
            <a:r>
              <a:rPr lang="en-US" dirty="0"/>
              <a:t>.</a:t>
            </a:r>
          </a:p>
          <a:p>
            <a:r>
              <a:rPr lang="en-US" dirty="0"/>
              <a:t>Learn the </a:t>
            </a:r>
            <a:r>
              <a:rPr lang="en-US" u="sng" dirty="0"/>
              <a:t>limits</a:t>
            </a:r>
            <a:r>
              <a:rPr lang="en-US" dirty="0"/>
              <a:t> of your super power.</a:t>
            </a:r>
          </a:p>
          <a:p>
            <a:r>
              <a:rPr lang="en-US" dirty="0"/>
              <a:t>Learn how your super power can work in concert with </a:t>
            </a:r>
            <a:r>
              <a:rPr lang="en-US" u="sng" dirty="0"/>
              <a:t>other’s</a:t>
            </a:r>
            <a:r>
              <a:rPr lang="en-US" dirty="0"/>
              <a:t> super powers for</a:t>
            </a:r>
            <a:r>
              <a:rPr lang="en-US" u="sng" dirty="0"/>
              <a:t> team work</a:t>
            </a:r>
            <a:r>
              <a:rPr lang="en-US" dirty="0"/>
              <a:t>. – </a:t>
            </a:r>
            <a:r>
              <a:rPr lang="en-US" u="sng" dirty="0"/>
              <a:t>Synergy</a:t>
            </a:r>
            <a:r>
              <a:rPr lang="en-US" dirty="0" smtClean="0"/>
              <a:t>!</a:t>
            </a:r>
          </a:p>
          <a:p>
            <a:endParaRPr lang="en-US" dirty="0"/>
          </a:p>
          <a:p>
            <a:r>
              <a:rPr lang="en-US" dirty="0"/>
              <a:t>Then decide if you plan to use your super power for </a:t>
            </a:r>
            <a:r>
              <a:rPr lang="en-US" u="sng" dirty="0"/>
              <a:t>good</a:t>
            </a:r>
            <a:r>
              <a:rPr lang="en-US" dirty="0"/>
              <a:t> or </a:t>
            </a:r>
            <a:r>
              <a:rPr lang="en-US" u="sng" dirty="0"/>
              <a:t>evil</a:t>
            </a:r>
            <a:r>
              <a:rPr lang="en-US" dirty="0"/>
              <a:t>.  I </a:t>
            </a:r>
            <a:r>
              <a:rPr lang="en-US" u="sng" dirty="0"/>
              <a:t>hope</a:t>
            </a:r>
            <a:r>
              <a:rPr lang="en-US" dirty="0"/>
              <a:t> for </a:t>
            </a:r>
            <a:r>
              <a:rPr lang="en-US" u="sng" dirty="0"/>
              <a:t>good</a:t>
            </a:r>
            <a:r>
              <a:rPr lang="en-US" dirty="0"/>
              <a:t>.</a:t>
            </a:r>
          </a:p>
          <a:p>
            <a:endParaRPr lang="en-US" dirty="0"/>
          </a:p>
          <a:p>
            <a:endParaRPr lang="en-US" dirty="0"/>
          </a:p>
          <a:p>
            <a:r>
              <a:rPr lang="en-US" dirty="0"/>
              <a:t>====</a:t>
            </a:r>
          </a:p>
          <a:p>
            <a:r>
              <a:rPr lang="en-US" dirty="0"/>
              <a:t>http://</a:t>
            </a:r>
            <a:r>
              <a:rPr lang="en-US" dirty="0" err="1"/>
              <a:t>misterjean.net</a:t>
            </a:r>
            <a:r>
              <a:rPr lang="en-US" dirty="0"/>
              <a:t>/?p=178</a:t>
            </a:r>
          </a:p>
          <a:p>
            <a:r>
              <a:rPr lang="en-US" dirty="0"/>
              <a:t>http://</a:t>
            </a:r>
            <a:r>
              <a:rPr lang="en-US" dirty="0" err="1"/>
              <a:t>misterjean.net</a:t>
            </a:r>
            <a:r>
              <a:rPr lang="en-US" dirty="0"/>
              <a:t>/</a:t>
            </a:r>
            <a:r>
              <a:rPr lang="en-US" dirty="0" err="1"/>
              <a:t>wp</a:t>
            </a:r>
            <a:r>
              <a:rPr lang="en-US" dirty="0"/>
              <a:t>-content/uploads/2011/04/comment_superpower1.gif</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33</a:t>
            </a:fld>
            <a:endParaRPr lang="en-US"/>
          </a:p>
        </p:txBody>
      </p:sp>
    </p:spTree>
    <p:extLst>
      <p:ext uri="{BB962C8B-B14F-4D97-AF65-F5344CB8AC3E}">
        <p14:creationId xmlns:p14="http://schemas.microsoft.com/office/powerpoint/2010/main" val="2408354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85800"/>
            <a:ext cx="2336800" cy="1752600"/>
          </a:xfrm>
        </p:spPr>
      </p:sp>
      <p:sp>
        <p:nvSpPr>
          <p:cNvPr id="3" name="Notes Placeholder 2"/>
          <p:cNvSpPr>
            <a:spLocks noGrp="1"/>
          </p:cNvSpPr>
          <p:nvPr>
            <p:ph type="body" idx="1"/>
          </p:nvPr>
        </p:nvSpPr>
        <p:spPr>
          <a:xfrm>
            <a:off x="913805" y="2514600"/>
            <a:ext cx="5030391" cy="5942996"/>
          </a:xfrm>
        </p:spPr>
        <p:txBody>
          <a:bodyPr/>
          <a:lstStyle/>
          <a:p>
            <a:r>
              <a:rPr lang="en-US" dirty="0"/>
              <a:t>Superman uses his incredible strength, speed, flight, and various superpowers to fight evil and protect the innocent. His </a:t>
            </a:r>
            <a:r>
              <a:rPr lang="en-US" u="sng" dirty="0"/>
              <a:t>passion</a:t>
            </a:r>
            <a:r>
              <a:rPr lang="en-US" dirty="0"/>
              <a:t> -- is to </a:t>
            </a:r>
            <a:r>
              <a:rPr lang="en-US" u="sng" dirty="0"/>
              <a:t>fight evil</a:t>
            </a:r>
            <a:r>
              <a:rPr lang="en-US" dirty="0"/>
              <a:t>.</a:t>
            </a:r>
          </a:p>
          <a:p>
            <a:r>
              <a:rPr lang="en-US" dirty="0"/>
              <a:t>What is the difference between your </a:t>
            </a:r>
            <a:r>
              <a:rPr lang="en-US" u="sng" dirty="0"/>
              <a:t>super power</a:t>
            </a:r>
            <a:r>
              <a:rPr lang="en-US" dirty="0"/>
              <a:t> or </a:t>
            </a:r>
            <a:r>
              <a:rPr lang="en-US" u="sng" dirty="0"/>
              <a:t>innate gift</a:t>
            </a:r>
            <a:r>
              <a:rPr lang="en-US" dirty="0"/>
              <a:t> and your </a:t>
            </a:r>
            <a:r>
              <a:rPr lang="en-US" u="sng" dirty="0"/>
              <a:t>passion</a:t>
            </a:r>
            <a:r>
              <a:rPr lang="en-US" dirty="0"/>
              <a:t>.  </a:t>
            </a:r>
          </a:p>
          <a:p>
            <a:r>
              <a:rPr lang="en-US" dirty="0"/>
              <a:t>Hopefully you can find a way to use your natural gifts to </a:t>
            </a:r>
            <a:r>
              <a:rPr lang="en-US" u="sng" dirty="0"/>
              <a:t>fulfill</a:t>
            </a:r>
            <a:r>
              <a:rPr lang="en-US" dirty="0"/>
              <a:t> your passion.  For some people, the two </a:t>
            </a:r>
            <a:r>
              <a:rPr lang="en-US" u="sng" dirty="0"/>
              <a:t>never</a:t>
            </a:r>
            <a:r>
              <a:rPr lang="en-US" dirty="0"/>
              <a:t> come together.</a:t>
            </a:r>
          </a:p>
          <a:p>
            <a:r>
              <a:rPr lang="en-US" dirty="0"/>
              <a:t>We usually do not know we have super powers until someone points them out.  What is </a:t>
            </a:r>
            <a:r>
              <a:rPr lang="en-US" u="sng" dirty="0"/>
              <a:t>your</a:t>
            </a:r>
            <a:r>
              <a:rPr lang="en-US" dirty="0"/>
              <a:t> super power?</a:t>
            </a:r>
          </a:p>
          <a:p>
            <a:r>
              <a:rPr lang="en-US" dirty="0"/>
              <a:t>When did you discover that </a:t>
            </a:r>
            <a:r>
              <a:rPr lang="en-US" u="sng" dirty="0"/>
              <a:t>you</a:t>
            </a:r>
            <a:r>
              <a:rPr lang="en-US" dirty="0"/>
              <a:t> had a super power that </a:t>
            </a:r>
            <a:r>
              <a:rPr lang="en-US" u="sng" dirty="0"/>
              <a:t>others</a:t>
            </a:r>
            <a:r>
              <a:rPr lang="en-US" dirty="0"/>
              <a:t> around you did not have?  </a:t>
            </a:r>
            <a:r>
              <a:rPr lang="en-US" u="sng" dirty="0"/>
              <a:t>Who</a:t>
            </a:r>
            <a:r>
              <a:rPr lang="en-US" dirty="0"/>
              <a:t> pointed it out to you? Was it a </a:t>
            </a:r>
            <a:r>
              <a:rPr lang="en-US" u="sng" dirty="0"/>
              <a:t>teacher</a:t>
            </a:r>
            <a:r>
              <a:rPr lang="en-US" dirty="0"/>
              <a:t>? Someone else in the same </a:t>
            </a:r>
            <a:r>
              <a:rPr lang="en-US" u="sng" dirty="0"/>
              <a:t>profession</a:t>
            </a:r>
            <a:r>
              <a:rPr lang="en-US" dirty="0"/>
              <a:t>?  Often, it takes one to know one!</a:t>
            </a:r>
          </a:p>
          <a:p>
            <a:r>
              <a:rPr lang="en-US" dirty="0"/>
              <a:t>When did you discover that your super power was </a:t>
            </a:r>
            <a:r>
              <a:rPr lang="en-US" u="sng" dirty="0"/>
              <a:t>helping other people</a:t>
            </a:r>
            <a:r>
              <a:rPr lang="en-US" dirty="0"/>
              <a:t>?</a:t>
            </a:r>
          </a:p>
          <a:p>
            <a:r>
              <a:rPr lang="en-US" dirty="0"/>
              <a:t>We have to help the kids </a:t>
            </a:r>
            <a:r>
              <a:rPr lang="en-US" u="sng" dirty="0"/>
              <a:t>discover</a:t>
            </a:r>
            <a:r>
              <a:rPr lang="en-US" dirty="0"/>
              <a:t> their super power, help them to </a:t>
            </a:r>
            <a:r>
              <a:rPr lang="en-US" u="sng" dirty="0"/>
              <a:t>nourish</a:t>
            </a:r>
            <a:r>
              <a:rPr lang="en-US" dirty="0"/>
              <a:t> it, help them to use it for </a:t>
            </a:r>
            <a:r>
              <a:rPr lang="en-US" u="sng" dirty="0"/>
              <a:t>good</a:t>
            </a:r>
            <a:r>
              <a:rPr lang="en-US" dirty="0"/>
              <a:t>, and get them on track to a career where their super power is highly </a:t>
            </a:r>
            <a:r>
              <a:rPr lang="en-US" u="sng" dirty="0"/>
              <a:t>prized</a:t>
            </a:r>
            <a:r>
              <a:rPr lang="en-US" dirty="0"/>
              <a:t>.</a:t>
            </a:r>
          </a:p>
          <a:p>
            <a:endParaRPr lang="en-US" dirty="0"/>
          </a:p>
          <a:p>
            <a:endParaRPr lang="en-US" dirty="0"/>
          </a:p>
          <a:p>
            <a:endParaRPr lang="en-US" dirty="0"/>
          </a:p>
          <a:p>
            <a:r>
              <a:rPr lang="en-US" dirty="0"/>
              <a:t>=====</a:t>
            </a:r>
          </a:p>
          <a:p>
            <a:r>
              <a:rPr lang="en-US" dirty="0"/>
              <a:t>http://</a:t>
            </a:r>
            <a:r>
              <a:rPr lang="en-US" dirty="0" err="1"/>
              <a:t>www.metropolisplus.com</a:t>
            </a:r>
            <a:r>
              <a:rPr lang="en-US" dirty="0"/>
              <a:t>/superman/</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34</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to know what we </a:t>
            </a:r>
            <a:r>
              <a:rPr lang="en-US" u="sng" dirty="0"/>
              <a:t>have</a:t>
            </a:r>
            <a:r>
              <a:rPr lang="en-US" dirty="0"/>
              <a:t>.  </a:t>
            </a:r>
          </a:p>
          <a:p>
            <a:r>
              <a:rPr lang="en-US" dirty="0"/>
              <a:t>Then decide </a:t>
            </a:r>
            <a:r>
              <a:rPr lang="en-US" u="sng" dirty="0"/>
              <a:t>what</a:t>
            </a:r>
            <a:r>
              <a:rPr lang="en-US" dirty="0"/>
              <a:t> to </a:t>
            </a:r>
            <a:r>
              <a:rPr lang="en-US" u="sng" dirty="0"/>
              <a:t>do</a:t>
            </a:r>
            <a:r>
              <a:rPr lang="en-US" dirty="0"/>
              <a:t> with </a:t>
            </a:r>
            <a:r>
              <a:rPr lang="en-US" u="sng" dirty="0"/>
              <a:t>what</a:t>
            </a:r>
            <a:r>
              <a:rPr lang="en-US" dirty="0"/>
              <a:t> we have.</a:t>
            </a:r>
          </a:p>
          <a:p>
            <a:endParaRPr lang="en-US" dirty="0"/>
          </a:p>
          <a:p>
            <a:endParaRPr lang="en-US" dirty="0"/>
          </a:p>
          <a:p>
            <a:r>
              <a:rPr lang="en-US" dirty="0"/>
              <a:t>=======</a:t>
            </a:r>
          </a:p>
          <a:p>
            <a:r>
              <a:rPr lang="en-US" dirty="0"/>
              <a:t>“The measure of who we are is what we do with what we have."</a:t>
            </a:r>
          </a:p>
          <a:p>
            <a:endParaRPr lang="en-US" dirty="0"/>
          </a:p>
          <a:p>
            <a:pPr defTabSz="457159" eaLnBrk="1" fontAlgn="auto" hangingPunct="1">
              <a:spcBef>
                <a:spcPts val="0"/>
              </a:spcBef>
              <a:spcAft>
                <a:spcPts val="0"/>
              </a:spcAft>
              <a:defRPr/>
            </a:pPr>
            <a:r>
              <a:rPr lang="en-US" dirty="0"/>
              <a:t>-- Vince Lombardi, American football coach </a:t>
            </a:r>
          </a:p>
          <a:p>
            <a:endParaRPr lang="en-US" dirty="0"/>
          </a:p>
          <a:p>
            <a:r>
              <a:rPr lang="en-US" dirty="0"/>
              <a:t>=========</a:t>
            </a:r>
          </a:p>
          <a:p>
            <a:r>
              <a:rPr lang="en-US" dirty="0"/>
              <a:t>http://</a:t>
            </a:r>
            <a:r>
              <a:rPr lang="en-US" dirty="0" err="1"/>
              <a:t>www.brainyquote.com</a:t>
            </a:r>
            <a:r>
              <a:rPr lang="en-US" dirty="0"/>
              <a:t>/quotes/quotes/v/vincelomba382625.html</a:t>
            </a:r>
          </a:p>
          <a:p>
            <a:endParaRPr lang="en-US" dirty="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35</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r>
              <a:rPr lang="en-US" dirty="0" smtClean="0"/>
              <a:t>or someone like Doctor Sheldon Cooper, it is easy to discover his passion. </a:t>
            </a:r>
          </a:p>
          <a:p>
            <a:endParaRPr lang="en-US" dirty="0" smtClean="0"/>
          </a:p>
          <a:p>
            <a:r>
              <a:rPr lang="en-US" dirty="0" smtClean="0"/>
              <a:t>He</a:t>
            </a:r>
            <a:r>
              <a:rPr lang="en-US" baseline="0" dirty="0" smtClean="0"/>
              <a:t> makes no attempt to hide what excites him. </a:t>
            </a:r>
          </a:p>
          <a:p>
            <a:endParaRPr lang="en-US" baseline="0" dirty="0" smtClean="0"/>
          </a:p>
          <a:p>
            <a:r>
              <a:rPr lang="en-US" baseline="0" dirty="0" smtClean="0"/>
              <a:t>He allows </a:t>
            </a:r>
            <a:r>
              <a:rPr lang="en-US" u="sng" baseline="0" dirty="0" smtClean="0"/>
              <a:t>you</a:t>
            </a:r>
            <a:r>
              <a:rPr lang="en-US" baseline="0" dirty="0" smtClean="0"/>
              <a:t> to be his </a:t>
            </a:r>
            <a:r>
              <a:rPr lang="en-US" u="sng" baseline="0" dirty="0" smtClean="0"/>
              <a:t>audience</a:t>
            </a:r>
            <a:r>
              <a:rPr lang="en-US" baseline="0" dirty="0" smtClean="0"/>
              <a:t> as he opens himself up on the great stage of life.</a:t>
            </a:r>
            <a:endParaRPr lang="en-US" dirty="0" smtClean="0"/>
          </a:p>
          <a:p>
            <a:endParaRPr lang="en-US" dirty="0" smtClean="0"/>
          </a:p>
          <a:p>
            <a:endParaRPr lang="en-US" dirty="0" smtClean="0"/>
          </a:p>
          <a:p>
            <a:endParaRPr lang="en-US" dirty="0" smtClean="0"/>
          </a:p>
          <a:p>
            <a:endParaRPr lang="en-US" dirty="0" smtClean="0"/>
          </a:p>
          <a:p>
            <a:r>
              <a:rPr lang="en-US" dirty="0" smtClean="0"/>
              <a:t>http://</a:t>
            </a:r>
            <a:r>
              <a:rPr lang="en-US" dirty="0" err="1" smtClean="0"/>
              <a:t>upload.wikimedia.org</a:t>
            </a:r>
            <a:r>
              <a:rPr lang="en-US" dirty="0" smtClean="0"/>
              <a:t>/</a:t>
            </a:r>
            <a:r>
              <a:rPr lang="en-US" dirty="0" err="1" smtClean="0"/>
              <a:t>wikipedia</a:t>
            </a:r>
            <a:r>
              <a:rPr lang="en-US" dirty="0" smtClean="0"/>
              <a:t>/it/6/65/Big_Bang_Theory,_Sheldon_Cooper,_5x20.png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36</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super powers are very apparent</a:t>
            </a:r>
            <a:r>
              <a:rPr lang="en-US" baseline="0" dirty="0" smtClean="0"/>
              <a:t> – </a:t>
            </a:r>
          </a:p>
          <a:p>
            <a:r>
              <a:rPr lang="en-US" baseline="0" dirty="0" smtClean="0"/>
              <a:t>and sometimes obnoxious. </a:t>
            </a:r>
          </a:p>
          <a:p>
            <a:endParaRPr lang="en-US" baseline="0" dirty="0" smtClean="0"/>
          </a:p>
          <a:p>
            <a:r>
              <a:rPr lang="en-US" dirty="0"/>
              <a:t>Some people </a:t>
            </a:r>
            <a:r>
              <a:rPr lang="en-US" u="sng" dirty="0"/>
              <a:t>never</a:t>
            </a:r>
            <a:r>
              <a:rPr lang="en-US" dirty="0"/>
              <a:t> discover their super power, </a:t>
            </a:r>
          </a:p>
          <a:p>
            <a:r>
              <a:rPr lang="en-US" dirty="0"/>
              <a:t>and it </a:t>
            </a:r>
            <a:r>
              <a:rPr lang="en-US" u="sng" dirty="0"/>
              <a:t>sits</a:t>
            </a:r>
            <a:r>
              <a:rPr lang="en-US" dirty="0"/>
              <a:t> on a shelf like an </a:t>
            </a:r>
            <a:r>
              <a:rPr lang="en-US" u="sng" dirty="0"/>
              <a:t>unopened</a:t>
            </a:r>
            <a:r>
              <a:rPr lang="en-US" dirty="0"/>
              <a:t> gift.</a:t>
            </a:r>
          </a:p>
          <a:p>
            <a:endParaRPr lang="en-US" dirty="0" smtClean="0"/>
          </a:p>
          <a:p>
            <a:r>
              <a:rPr lang="en-US" dirty="0" smtClean="0"/>
              <a:t>=======</a:t>
            </a:r>
          </a:p>
          <a:p>
            <a:endParaRPr lang="en-US" dirty="0"/>
          </a:p>
          <a:p>
            <a:endParaRPr lang="en-US" dirty="0" smtClean="0"/>
          </a:p>
          <a:p>
            <a:r>
              <a:rPr lang="en-US" dirty="0" smtClean="0"/>
              <a:t>http://</a:t>
            </a:r>
            <a:r>
              <a:rPr lang="en-US" dirty="0" err="1" smtClean="0"/>
              <a:t>www.gravitywear.com</a:t>
            </a:r>
            <a:r>
              <a:rPr lang="en-US" dirty="0" smtClean="0"/>
              <a:t>/sites/default/files/styles/</a:t>
            </a:r>
            <a:r>
              <a:rPr lang="en-US" dirty="0" err="1" smtClean="0"/>
              <a:t>gw_product_full</a:t>
            </a:r>
            <a:r>
              <a:rPr lang="en-US" dirty="0" smtClean="0"/>
              <a:t>/public/</a:t>
            </a:r>
            <a:r>
              <a:rPr lang="en-US" dirty="0" err="1" smtClean="0"/>
              <a:t>Dr_Sheldon_Cooper_Mind_Logo.jpg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37</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like to </a:t>
            </a:r>
            <a:r>
              <a:rPr lang="en-US" u="sng" dirty="0"/>
              <a:t>eat</a:t>
            </a:r>
            <a:r>
              <a:rPr lang="en-US" dirty="0"/>
              <a:t>, and I am </a:t>
            </a:r>
            <a:r>
              <a:rPr lang="en-US" u="sng" dirty="0"/>
              <a:t>glad</a:t>
            </a:r>
            <a:r>
              <a:rPr lang="en-US" dirty="0"/>
              <a:t> some people have the </a:t>
            </a:r>
            <a:r>
              <a:rPr lang="en-US" u="sng" dirty="0"/>
              <a:t>passion</a:t>
            </a:r>
            <a:r>
              <a:rPr lang="en-US" dirty="0"/>
              <a:t> and the super powers for </a:t>
            </a:r>
            <a:r>
              <a:rPr lang="en-US" u="sng" dirty="0"/>
              <a:t>cooking</a:t>
            </a:r>
            <a:r>
              <a:rPr lang="en-US" dirty="0"/>
              <a:t>.</a:t>
            </a:r>
          </a:p>
          <a:p>
            <a:endParaRPr lang="en-US" dirty="0"/>
          </a:p>
          <a:p>
            <a:r>
              <a:rPr lang="en-US" dirty="0"/>
              <a:t>Though I do have Cooking </a:t>
            </a:r>
            <a:r>
              <a:rPr lang="en-US" u="sng" dirty="0"/>
              <a:t>merit</a:t>
            </a:r>
            <a:r>
              <a:rPr lang="en-US" dirty="0"/>
              <a:t> badge, </a:t>
            </a:r>
          </a:p>
          <a:p>
            <a:r>
              <a:rPr lang="en-US" dirty="0"/>
              <a:t>I do not have a </a:t>
            </a:r>
            <a:r>
              <a:rPr lang="en-US" u="sng" dirty="0"/>
              <a:t>passion</a:t>
            </a:r>
            <a:r>
              <a:rPr lang="en-US" dirty="0"/>
              <a:t> nor </a:t>
            </a:r>
            <a:r>
              <a:rPr lang="en-US" u="sng" dirty="0"/>
              <a:t>super powers </a:t>
            </a:r>
            <a:r>
              <a:rPr lang="en-US" dirty="0"/>
              <a:t>for cooking. </a:t>
            </a:r>
          </a:p>
          <a:p>
            <a:r>
              <a:rPr lang="en-US" u="sng" dirty="0"/>
              <a:t>Luckily</a:t>
            </a:r>
            <a:r>
              <a:rPr lang="en-US" dirty="0"/>
              <a:t> I married someone who does.</a:t>
            </a:r>
          </a:p>
          <a:p>
            <a:endParaRPr lang="en-US" dirty="0"/>
          </a:p>
          <a:p>
            <a:endParaRPr lang="en-US" dirty="0"/>
          </a:p>
          <a:p>
            <a:r>
              <a:rPr lang="en-US" dirty="0"/>
              <a:t>====</a:t>
            </a:r>
          </a:p>
          <a:p>
            <a:r>
              <a:rPr lang="en-US" dirty="0"/>
              <a:t>http://</a:t>
            </a:r>
            <a:r>
              <a:rPr lang="en-US" dirty="0" err="1"/>
              <a:t>www.atlantic.edu</a:t>
            </a:r>
            <a:r>
              <a:rPr lang="en-US" dirty="0"/>
              <a:t>/</a:t>
            </a:r>
            <a:r>
              <a:rPr lang="en-US" dirty="0" err="1"/>
              <a:t>aca</a:t>
            </a:r>
            <a:r>
              <a:rPr lang="en-US" dirty="0"/>
              <a:t>/</a:t>
            </a:r>
            <a:r>
              <a:rPr lang="en-US" dirty="0" err="1"/>
              <a:t>index.htm</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38</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685800"/>
            <a:ext cx="3300412" cy="2476500"/>
          </a:xfrm>
        </p:spPr>
      </p:sp>
      <p:sp>
        <p:nvSpPr>
          <p:cNvPr id="3" name="Notes Placeholder 2"/>
          <p:cNvSpPr>
            <a:spLocks noGrp="1"/>
          </p:cNvSpPr>
          <p:nvPr>
            <p:ph type="body" idx="1"/>
          </p:nvPr>
        </p:nvSpPr>
        <p:spPr>
          <a:xfrm>
            <a:off x="913805" y="3338286"/>
            <a:ext cx="5030391" cy="5119310"/>
          </a:xfrm>
        </p:spPr>
        <p:txBody>
          <a:bodyPr/>
          <a:lstStyle/>
          <a:p>
            <a:r>
              <a:rPr lang="en-US" dirty="0"/>
              <a:t>One of Mary Poppins’s super powers is to get people to see the </a:t>
            </a:r>
            <a:r>
              <a:rPr lang="en-US" u="sng" dirty="0"/>
              <a:t>fun</a:t>
            </a:r>
            <a:r>
              <a:rPr lang="en-US" dirty="0"/>
              <a:t> in everything.</a:t>
            </a:r>
          </a:p>
          <a:p>
            <a:endParaRPr lang="en-US" dirty="0"/>
          </a:p>
          <a:p>
            <a:r>
              <a:rPr lang="en-US" dirty="0"/>
              <a:t>In the introduction to the song “A Spoonful of Sugar” Mary Poppins reminds us how we often have to do unpleasant things.  </a:t>
            </a:r>
          </a:p>
          <a:p>
            <a:endParaRPr lang="en-US" dirty="0"/>
          </a:p>
          <a:p>
            <a:r>
              <a:rPr lang="en-US" dirty="0"/>
              <a:t>“With every job that must be done, there is an element of fun.  You find the fun and </a:t>
            </a:r>
            <a:r>
              <a:rPr lang="en-US" u="sng" dirty="0"/>
              <a:t>snap</a:t>
            </a:r>
            <a:r>
              <a:rPr lang="en-US" dirty="0"/>
              <a:t>, the job’s a </a:t>
            </a:r>
            <a:r>
              <a:rPr lang="en-US" u="sng" dirty="0"/>
              <a:t>game</a:t>
            </a:r>
            <a:r>
              <a:rPr lang="en-US" dirty="0"/>
              <a:t>.  And every </a:t>
            </a:r>
            <a:r>
              <a:rPr lang="en-US" u="sng" dirty="0"/>
              <a:t>task</a:t>
            </a:r>
            <a:r>
              <a:rPr lang="en-US" dirty="0"/>
              <a:t> you undertake becomes a piece of cake …”</a:t>
            </a:r>
          </a:p>
          <a:p>
            <a:endParaRPr lang="en-US" dirty="0"/>
          </a:p>
          <a:p>
            <a:r>
              <a:rPr lang="en-US" dirty="0"/>
              <a:t>Well, I do like cake!</a:t>
            </a:r>
          </a:p>
          <a:p>
            <a:endParaRPr lang="en-US" dirty="0"/>
          </a:p>
          <a:p>
            <a:r>
              <a:rPr lang="en-US" dirty="0"/>
              <a:t>When unpleasant tasks come my way at work, I just remember what Mary Poppins said, and it’s all good.</a:t>
            </a:r>
          </a:p>
          <a:p>
            <a:endParaRPr lang="en-US" dirty="0"/>
          </a:p>
          <a:p>
            <a:r>
              <a:rPr lang="en-US" dirty="0"/>
              <a:t>==========</a:t>
            </a:r>
          </a:p>
          <a:p>
            <a:r>
              <a:rPr lang="nb-NO" dirty="0"/>
              <a:t>http://</a:t>
            </a:r>
            <a:r>
              <a:rPr lang="nb-NO" dirty="0" err="1"/>
              <a:t>s.ecrater.com</a:t>
            </a:r>
            <a:r>
              <a:rPr lang="nb-NO" dirty="0"/>
              <a:t>/stores/53443/4c171b553dd23_53443n.jpg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39</a:t>
            </a:fld>
            <a:endParaRPr lang="en-US"/>
          </a:p>
        </p:txBody>
      </p:sp>
    </p:spTree>
    <p:extLst>
      <p:ext uri="{BB962C8B-B14F-4D97-AF65-F5344CB8AC3E}">
        <p14:creationId xmlns:p14="http://schemas.microsoft.com/office/powerpoint/2010/main" val="1564751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43000" y="685800"/>
            <a:ext cx="3860800" cy="2895600"/>
          </a:xfrm>
          <a:ln/>
        </p:spPr>
      </p:sp>
      <p:sp>
        <p:nvSpPr>
          <p:cNvPr id="21506" name="Rectangle 3"/>
          <p:cNvSpPr>
            <a:spLocks noGrp="1" noChangeArrowheads="1"/>
          </p:cNvSpPr>
          <p:nvPr>
            <p:ph type="body" idx="1"/>
          </p:nvPr>
        </p:nvSpPr>
        <p:spPr>
          <a:xfrm>
            <a:off x="914400" y="3657600"/>
            <a:ext cx="50292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ヒラギノ角ゴ Pro W3" charset="0"/>
                <a:cs typeface="Arial"/>
              </a:rPr>
              <a:t>Sometimes we get too caught up in how well kids do </a:t>
            </a:r>
            <a:r>
              <a:rPr lang="en-US" u="sng" dirty="0">
                <a:latin typeface="Arial"/>
                <a:ea typeface="ヒラギノ角ゴ Pro W3" charset="0"/>
                <a:cs typeface="Arial"/>
              </a:rPr>
              <a:t>in</a:t>
            </a:r>
            <a:r>
              <a:rPr lang="en-US" dirty="0">
                <a:latin typeface="Arial"/>
                <a:ea typeface="ヒラギノ角ゴ Pro W3" charset="0"/>
                <a:cs typeface="Arial"/>
              </a:rPr>
              <a:t> school -- </a:t>
            </a:r>
          </a:p>
          <a:p>
            <a:r>
              <a:rPr lang="en-US" dirty="0">
                <a:latin typeface="Arial"/>
                <a:ea typeface="ヒラギノ角ゴ Pro W3" charset="0"/>
                <a:cs typeface="Arial"/>
              </a:rPr>
              <a:t>and we loose sight of the goal to produce adult citizens who can function well </a:t>
            </a:r>
            <a:r>
              <a:rPr lang="en-US" u="sng" dirty="0">
                <a:latin typeface="Arial"/>
                <a:ea typeface="ヒラギノ角ゴ Pro W3" charset="0"/>
                <a:cs typeface="Arial"/>
              </a:rPr>
              <a:t>outside</a:t>
            </a:r>
            <a:r>
              <a:rPr lang="en-US" dirty="0">
                <a:latin typeface="Arial"/>
                <a:ea typeface="ヒラギノ角ゴ Pro W3" charset="0"/>
                <a:cs typeface="Arial"/>
              </a:rPr>
              <a:t> of school.</a:t>
            </a:r>
          </a:p>
          <a:p>
            <a:endParaRPr lang="en-US" dirty="0">
              <a:latin typeface="Arial"/>
              <a:ea typeface="ヒラギノ角ゴ Pro W3" charset="0"/>
              <a:cs typeface="Arial"/>
            </a:endParaRPr>
          </a:p>
          <a:p>
            <a:r>
              <a:rPr lang="en-US" dirty="0">
                <a:latin typeface="Arial"/>
                <a:ea typeface="ヒラギノ角ゴ Pro W3" charset="0"/>
                <a:cs typeface="Arial"/>
              </a:rPr>
              <a:t>Being able to perform well </a:t>
            </a:r>
            <a:r>
              <a:rPr lang="en-US" u="sng" dirty="0">
                <a:latin typeface="Arial"/>
                <a:ea typeface="ヒラギノ角ゴ Pro W3" charset="0"/>
                <a:cs typeface="Arial"/>
              </a:rPr>
              <a:t>in</a:t>
            </a:r>
            <a:r>
              <a:rPr lang="en-US" dirty="0">
                <a:latin typeface="Arial"/>
                <a:ea typeface="ヒラギノ角ゴ Pro W3" charset="0"/>
                <a:cs typeface="Arial"/>
              </a:rPr>
              <a:t> school does not always translate in being able to perform well </a:t>
            </a:r>
            <a:r>
              <a:rPr lang="en-US" u="sng" dirty="0">
                <a:latin typeface="Arial"/>
                <a:ea typeface="ヒラギノ角ゴ Pro W3" charset="0"/>
                <a:cs typeface="Arial"/>
              </a:rPr>
              <a:t>outside</a:t>
            </a:r>
            <a:r>
              <a:rPr lang="en-US" dirty="0">
                <a:latin typeface="Arial"/>
                <a:ea typeface="ヒラギノ角ゴ Pro W3" charset="0"/>
                <a:cs typeface="Arial"/>
              </a:rPr>
              <a:t> of school</a:t>
            </a:r>
            <a:r>
              <a:rPr lang="en-US" dirty="0" smtClean="0">
                <a:latin typeface="Arial"/>
                <a:ea typeface="ヒラギノ角ゴ Pro W3" charset="0"/>
                <a:cs typeface="Arial"/>
              </a:rPr>
              <a:t>.</a:t>
            </a:r>
          </a:p>
          <a:p>
            <a:endParaRPr lang="en-US" dirty="0" smtClean="0">
              <a:latin typeface="Arial"/>
              <a:ea typeface="ヒラギノ角ゴ Pro W3" charset="0"/>
              <a:cs typeface="Arial"/>
            </a:endParaRPr>
          </a:p>
          <a:p>
            <a:r>
              <a:rPr lang="en-US" kern="1200" dirty="0" smtClean="0">
                <a:solidFill>
                  <a:schemeClr val="tx1"/>
                </a:solidFill>
                <a:latin typeface="Arial"/>
                <a:cs typeface="Arial"/>
              </a:rPr>
              <a:t>We often squash the passion out of the kids. We force them to be good at intellectual subjects, and if they fail at the 3 </a:t>
            </a:r>
            <a:r>
              <a:rPr lang="en-US" kern="1200" dirty="0" err="1" smtClean="0">
                <a:solidFill>
                  <a:schemeClr val="tx1"/>
                </a:solidFill>
                <a:latin typeface="Arial"/>
                <a:cs typeface="Arial"/>
              </a:rPr>
              <a:t>Rs</a:t>
            </a:r>
            <a:r>
              <a:rPr lang="en-US" kern="1200" dirty="0" smtClean="0">
                <a:solidFill>
                  <a:schemeClr val="tx1"/>
                </a:solidFill>
                <a:latin typeface="Arial"/>
                <a:cs typeface="Arial"/>
              </a:rPr>
              <a:t>, we force them to of more of the same, rather than let them take electives to see if they are good at something.</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latin typeface="Arial"/>
                <a:ea typeface="ヒラギノ角ゴ Pro W3" charset="0"/>
                <a:cs typeface="Arial"/>
              </a:rPr>
              <a:t>We have to get back to the </a:t>
            </a:r>
            <a:r>
              <a:rPr lang="en-US" u="sng" dirty="0">
                <a:latin typeface="Arial"/>
                <a:ea typeface="ヒラギノ角ゴ Pro W3" charset="0"/>
                <a:cs typeface="Arial"/>
              </a:rPr>
              <a:t>true purpose </a:t>
            </a:r>
            <a:r>
              <a:rPr lang="en-US" dirty="0">
                <a:latin typeface="Arial"/>
                <a:ea typeface="ヒラギノ角ゴ Pro W3" charset="0"/>
                <a:cs typeface="Arial"/>
              </a:rPr>
              <a:t>of education.</a:t>
            </a:r>
          </a:p>
          <a:p>
            <a:endParaRPr lang="en-US" dirty="0">
              <a:latin typeface="Arial"/>
              <a:ea typeface="ヒラギノ角ゴ Pro W3" charset="0"/>
              <a:cs typeface="Arial"/>
            </a:endParaRPr>
          </a:p>
          <a:p>
            <a:endParaRPr lang="en-US" dirty="0">
              <a:solidFill>
                <a:srgbClr val="3E3F40"/>
              </a:solidFill>
              <a:latin typeface="Arial"/>
              <a:ea typeface="ヒラギノ角ゴ Pro W3" charset="0"/>
              <a:cs typeface="Arial"/>
            </a:endParaRPr>
          </a:p>
          <a:p>
            <a:r>
              <a:rPr lang="en-US" dirty="0">
                <a:solidFill>
                  <a:srgbClr val="3E3F40"/>
                </a:solidFill>
                <a:latin typeface="Arial"/>
                <a:ea typeface="ヒラギノ角ゴ Pro W3" charset="0"/>
                <a:cs typeface="Arial"/>
              </a:rPr>
              <a:t>=======</a:t>
            </a:r>
          </a:p>
          <a:p>
            <a:r>
              <a:rPr lang="en-US" dirty="0">
                <a:solidFill>
                  <a:srgbClr val="3E3F40"/>
                </a:solidFill>
                <a:latin typeface="Arial"/>
                <a:ea typeface="ヒラギノ角ゴ Pro W3" charset="0"/>
                <a:cs typeface="Arial"/>
              </a:rPr>
              <a:t>This line is often quoted without any reference. Here are two people who claim the quote and a school district that uses it as their motto.</a:t>
            </a:r>
          </a:p>
          <a:p>
            <a:endParaRPr lang="en-US" dirty="0">
              <a:solidFill>
                <a:srgbClr val="3E3F40"/>
              </a:solidFill>
              <a:latin typeface="Arial"/>
              <a:ea typeface="ヒラギノ角ゴ Pro W3" charset="0"/>
              <a:cs typeface="Arial"/>
            </a:endParaRPr>
          </a:p>
          <a:p>
            <a:r>
              <a:rPr lang="en-US" i="1" dirty="0">
                <a:latin typeface="Arial"/>
                <a:ea typeface="ヒラギノ角ゴ Pro W3" charset="0"/>
                <a:cs typeface="Arial"/>
              </a:rPr>
              <a:t>Elliot W. Eisner</a:t>
            </a:r>
          </a:p>
          <a:p>
            <a:r>
              <a:rPr lang="en-US" dirty="0">
                <a:latin typeface="Arial"/>
                <a:ea typeface="ヒラギノ角ゴ Pro W3" charset="0"/>
                <a:cs typeface="Arial"/>
              </a:rPr>
              <a:t>http://</a:t>
            </a:r>
            <a:r>
              <a:rPr lang="en-US" dirty="0" err="1">
                <a:latin typeface="Arial"/>
                <a:ea typeface="ヒラギノ角ゴ Pro W3" charset="0"/>
                <a:cs typeface="Arial"/>
              </a:rPr>
              <a:t>www.ascd.org</a:t>
            </a:r>
            <a:r>
              <a:rPr lang="en-US" dirty="0">
                <a:latin typeface="Arial"/>
                <a:ea typeface="ヒラギノ角ゴ Pro W3" charset="0"/>
                <a:cs typeface="Arial"/>
              </a:rPr>
              <a:t>/publications/educational-leadership/dec03/vol61/num04/Preparing-for-Today-and-</a:t>
            </a:r>
            <a:r>
              <a:rPr lang="en-US" dirty="0" err="1">
                <a:latin typeface="Arial"/>
                <a:ea typeface="ヒラギノ角ゴ Pro W3" charset="0"/>
                <a:cs typeface="Arial"/>
              </a:rPr>
              <a:t>Tomorrow.aspx</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solidFill>
                  <a:srgbClr val="3E3F40"/>
                </a:solidFill>
                <a:latin typeface="Arial"/>
                <a:ea typeface="ヒラギノ角ゴ Pro W3" charset="0"/>
                <a:cs typeface="Arial"/>
              </a:rPr>
              <a:t>Raymond McNulty</a:t>
            </a:r>
          </a:p>
          <a:p>
            <a:r>
              <a:rPr lang="en-US" dirty="0">
                <a:latin typeface="Arial"/>
                <a:ea typeface="ヒラギノ角ゴ Pro W3" charset="0"/>
                <a:cs typeface="Arial"/>
              </a:rPr>
              <a:t>http://</a:t>
            </a:r>
            <a:r>
              <a:rPr lang="en-US" dirty="0" err="1">
                <a:latin typeface="Arial"/>
                <a:ea typeface="ヒラギノ角ゴ Pro W3" charset="0"/>
                <a:cs typeface="Arial"/>
              </a:rPr>
              <a:t>unioneagle.com</a:t>
            </a:r>
            <a:r>
              <a:rPr lang="en-US" dirty="0">
                <a:latin typeface="Arial"/>
                <a:ea typeface="ヒラギノ角ゴ Pro W3" charset="0"/>
                <a:cs typeface="Arial"/>
              </a:rPr>
              <a:t>/2012/01/education-leader-challenges-teachers-to-be-different/</a:t>
            </a:r>
            <a:endParaRPr lang="en-US" i="1" dirty="0">
              <a:latin typeface="Arial"/>
              <a:ea typeface="ヒラギノ角ゴ Pro W3" charset="0"/>
              <a:cs typeface="Arial"/>
            </a:endParaRPr>
          </a:p>
          <a:p>
            <a:endParaRPr lang="en-US" i="1" dirty="0">
              <a:latin typeface="Arial"/>
              <a:ea typeface="ヒラギノ角ゴ Pro W3" charset="0"/>
              <a:cs typeface="Arial"/>
            </a:endParaRPr>
          </a:p>
          <a:p>
            <a:r>
              <a:rPr lang="en-US" b="1" dirty="0">
                <a:solidFill>
                  <a:srgbClr val="FFFFFF"/>
                </a:solidFill>
                <a:latin typeface="Arial"/>
                <a:ea typeface="ヒラギノ角ゴ Pro W3" charset="0"/>
                <a:cs typeface="Arial"/>
              </a:rPr>
              <a:t>Bellevue Community School District</a:t>
            </a:r>
          </a:p>
          <a:p>
            <a:r>
              <a:rPr lang="en-US" dirty="0">
                <a:latin typeface="Arial"/>
                <a:ea typeface="ヒラギノ角ゴ Pro W3" charset="0"/>
                <a:cs typeface="Arial"/>
              </a:rPr>
              <a:t>http://bellevue.k12.ia.us/</a:t>
            </a:r>
          </a:p>
        </p:txBody>
      </p:sp>
    </p:spTree>
    <p:extLst>
      <p:ext uri="{BB962C8B-B14F-4D97-AF65-F5344CB8AC3E}">
        <p14:creationId xmlns:p14="http://schemas.microsoft.com/office/powerpoint/2010/main" val="292956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Penny</a:t>
            </a:r>
            <a:r>
              <a:rPr lang="en-US" baseline="0" dirty="0" smtClean="0"/>
              <a:t> and Sheldon have different passions and different super powers.  -- Did you notice?</a:t>
            </a:r>
            <a:endParaRPr lang="en-US" dirty="0" smtClean="0"/>
          </a:p>
          <a:p>
            <a:endParaRPr lang="en-US" dirty="0" smtClean="0"/>
          </a:p>
          <a:p>
            <a:r>
              <a:rPr lang="en-US" dirty="0" smtClean="0"/>
              <a:t>=============</a:t>
            </a:r>
          </a:p>
          <a:p>
            <a:r>
              <a:rPr lang="en-US" dirty="0" smtClean="0"/>
              <a:t>http://img3.wikia.nocookie.net/__cb20110728044900/</a:t>
            </a:r>
            <a:r>
              <a:rPr lang="en-US" dirty="0" err="1" smtClean="0"/>
              <a:t>bigbangtheory</a:t>
            </a:r>
            <a:r>
              <a:rPr lang="en-US" dirty="0" smtClean="0"/>
              <a:t>/images/c/c6/Big-bang-theory-penny-sheldon-photo1.jpg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40</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517650" y="685800"/>
            <a:ext cx="1758950" cy="1320800"/>
          </a:xfrm>
          <a:ln/>
        </p:spPr>
      </p:sp>
      <p:sp>
        <p:nvSpPr>
          <p:cNvPr id="181250" name="Rectangle 3"/>
          <p:cNvSpPr>
            <a:spLocks noGrp="1" noChangeArrowheads="1"/>
          </p:cNvSpPr>
          <p:nvPr>
            <p:ph type="body" idx="1"/>
          </p:nvPr>
        </p:nvSpPr>
        <p:spPr>
          <a:xfrm>
            <a:off x="913805" y="2133600"/>
            <a:ext cx="5030391" cy="63239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Starting at Middle School most folks can grasp their career interests. Like working indoors or outside. </a:t>
            </a:r>
          </a:p>
          <a:p>
            <a:r>
              <a:rPr lang="en-US" dirty="0">
                <a:ea typeface="ヒラギノ角ゴ Pro W3" charset="0"/>
              </a:rPr>
              <a:t>Like structured work or free thinking.  </a:t>
            </a:r>
          </a:p>
          <a:p>
            <a:r>
              <a:rPr lang="en-US" dirty="0">
                <a:ea typeface="ヒラギノ角ゴ Pro W3" charset="0"/>
              </a:rPr>
              <a:t>Like working around people or working by themselves.</a:t>
            </a:r>
          </a:p>
          <a:p>
            <a:endParaRPr lang="en-US" dirty="0">
              <a:ea typeface="ヒラギノ角ゴ Pro W3" charset="0"/>
            </a:endParaRPr>
          </a:p>
          <a:p>
            <a:r>
              <a:rPr lang="en-US" u="sng" dirty="0">
                <a:ea typeface="ヒラギノ角ゴ Pro W3" charset="0"/>
              </a:rPr>
              <a:t>Passion</a:t>
            </a:r>
            <a:r>
              <a:rPr lang="en-US" dirty="0">
                <a:ea typeface="ヒラギノ角ゴ Pro W3" charset="0"/>
              </a:rPr>
              <a:t> is something else.</a:t>
            </a:r>
          </a:p>
          <a:p>
            <a:r>
              <a:rPr lang="en-US" dirty="0">
                <a:ea typeface="ヒラギノ角ゴ Pro W3" charset="0"/>
              </a:rPr>
              <a:t>It turns out that my </a:t>
            </a:r>
            <a:r>
              <a:rPr lang="en-US" u="sng" dirty="0">
                <a:ea typeface="ヒラギノ角ゴ Pro W3" charset="0"/>
              </a:rPr>
              <a:t>interests</a:t>
            </a:r>
            <a:r>
              <a:rPr lang="en-US" dirty="0">
                <a:ea typeface="ヒラギノ角ゴ Pro W3" charset="0"/>
              </a:rPr>
              <a:t> -- are not really right for my </a:t>
            </a:r>
            <a:r>
              <a:rPr lang="en-US" u="sng" dirty="0">
                <a:ea typeface="ヒラギノ角ゴ Pro W3" charset="0"/>
              </a:rPr>
              <a:t>job</a:t>
            </a:r>
            <a:r>
              <a:rPr lang="en-US" dirty="0">
                <a:ea typeface="ヒラギノ角ゴ Pro W3" charset="0"/>
              </a:rPr>
              <a:t>. </a:t>
            </a:r>
          </a:p>
          <a:p>
            <a:r>
              <a:rPr lang="en-US" dirty="0">
                <a:ea typeface="ヒラギノ角ゴ Pro W3" charset="0"/>
              </a:rPr>
              <a:t>This means that I have to stretch into uncomfortable areas like being </a:t>
            </a:r>
            <a:r>
              <a:rPr lang="en-US" u="sng" dirty="0">
                <a:ea typeface="ヒラギノ角ゴ Pro W3" charset="0"/>
              </a:rPr>
              <a:t>extraverted</a:t>
            </a:r>
            <a:r>
              <a:rPr lang="en-US" dirty="0">
                <a:ea typeface="ヒラギノ角ゴ Pro W3" charset="0"/>
              </a:rPr>
              <a:t>, -- when I prefer to be </a:t>
            </a:r>
            <a:r>
              <a:rPr lang="en-US" u="sng" dirty="0">
                <a:ea typeface="ヒラギノ角ゴ Pro W3" charset="0"/>
              </a:rPr>
              <a:t>introverted</a:t>
            </a:r>
            <a:r>
              <a:rPr lang="en-US" dirty="0">
                <a:ea typeface="ヒラギノ角ゴ Pro W3" charset="0"/>
              </a:rPr>
              <a:t>.  </a:t>
            </a:r>
          </a:p>
          <a:p>
            <a:r>
              <a:rPr lang="en-US" dirty="0">
                <a:ea typeface="ヒラギノ角ゴ Pro W3" charset="0"/>
              </a:rPr>
              <a:t>(point) I also don’t get to </a:t>
            </a:r>
            <a:r>
              <a:rPr lang="en-US" u="sng" dirty="0">
                <a:ea typeface="ヒラギノ角ゴ Pro W3" charset="0"/>
              </a:rPr>
              <a:t>file</a:t>
            </a:r>
            <a:r>
              <a:rPr lang="en-US" dirty="0">
                <a:ea typeface="ヒラギノ角ゴ Pro W3" charset="0"/>
              </a:rPr>
              <a:t> a lot of wood in my job, which to me is </a:t>
            </a:r>
            <a:r>
              <a:rPr lang="en-US" u="sng" dirty="0">
                <a:ea typeface="ヒラギノ角ゴ Pro W3" charset="0"/>
              </a:rPr>
              <a:t>fun</a:t>
            </a:r>
            <a:r>
              <a:rPr lang="en-US" dirty="0">
                <a:ea typeface="ヒラギノ角ゴ Pro W3" charset="0"/>
              </a:rPr>
              <a:t>.</a:t>
            </a:r>
          </a:p>
          <a:p>
            <a:endParaRPr lang="en-US" dirty="0">
              <a:ea typeface="ヒラギノ角ゴ Pro W3" charset="0"/>
            </a:endParaRPr>
          </a:p>
          <a:p>
            <a:r>
              <a:rPr lang="en-US" dirty="0">
                <a:ea typeface="ヒラギノ角ゴ Pro W3" charset="0"/>
              </a:rPr>
              <a:t>An </a:t>
            </a:r>
            <a:r>
              <a:rPr lang="en-US" u="sng" dirty="0">
                <a:ea typeface="ヒラギノ角ゴ Pro W3" charset="0"/>
              </a:rPr>
              <a:t>interest</a:t>
            </a:r>
            <a:r>
              <a:rPr lang="en-US" dirty="0">
                <a:ea typeface="ヒラギノ角ゴ Pro W3" charset="0"/>
              </a:rPr>
              <a:t> is “working with my hands,” </a:t>
            </a:r>
            <a:endParaRPr lang="en-US" dirty="0" smtClean="0">
              <a:ea typeface="ヒラギノ角ゴ Pro W3" charset="0"/>
            </a:endParaRPr>
          </a:p>
          <a:p>
            <a:r>
              <a:rPr lang="en-US" dirty="0" smtClean="0">
                <a:ea typeface="ヒラギノ角ゴ Pro W3" charset="0"/>
              </a:rPr>
              <a:t>but </a:t>
            </a:r>
            <a:r>
              <a:rPr lang="en-US" dirty="0">
                <a:ea typeface="ヒラギノ角ゴ Pro W3" charset="0"/>
              </a:rPr>
              <a:t>a </a:t>
            </a:r>
            <a:r>
              <a:rPr lang="en-US" u="sng" dirty="0">
                <a:ea typeface="ヒラギノ角ゴ Pro W3" charset="0"/>
              </a:rPr>
              <a:t>passion</a:t>
            </a:r>
            <a:r>
              <a:rPr lang="en-US" dirty="0">
                <a:ea typeface="ヒラギノ角ゴ Pro W3" charset="0"/>
              </a:rPr>
              <a:t> is “building things for people who who can’t afford it and really need it.”</a:t>
            </a:r>
          </a:p>
          <a:p>
            <a:endParaRPr lang="en-US" dirty="0">
              <a:ea typeface="ヒラギノ角ゴ Pro W3" charset="0"/>
            </a:endParaRPr>
          </a:p>
          <a:p>
            <a:r>
              <a:rPr lang="en-US" dirty="0">
                <a:ea typeface="ヒラギノ角ゴ Pro W3" charset="0"/>
              </a:rPr>
              <a:t>Your </a:t>
            </a:r>
            <a:r>
              <a:rPr lang="en-US" u="sng" dirty="0">
                <a:ea typeface="ヒラギノ角ゴ Pro W3" charset="0"/>
              </a:rPr>
              <a:t>passion</a:t>
            </a:r>
            <a:r>
              <a:rPr lang="en-US" dirty="0">
                <a:ea typeface="ヒラギノ角ゴ Pro W3" charset="0"/>
              </a:rPr>
              <a:t> can easily override your </a:t>
            </a:r>
            <a:r>
              <a:rPr lang="en-US" u="sng" dirty="0">
                <a:ea typeface="ヒラギノ角ゴ Pro W3" charset="0"/>
              </a:rPr>
              <a:t>interests</a:t>
            </a:r>
            <a:r>
              <a:rPr lang="en-US" dirty="0">
                <a:ea typeface="ヒラギノ角ゴ Pro W3" charset="0"/>
              </a:rPr>
              <a:t>. </a:t>
            </a:r>
          </a:p>
          <a:p>
            <a:r>
              <a:rPr lang="en-US" dirty="0">
                <a:ea typeface="ヒラギノ角ゴ Pro W3" charset="0"/>
              </a:rPr>
              <a:t>To follow your </a:t>
            </a:r>
            <a:r>
              <a:rPr lang="en-US" u="sng" dirty="0">
                <a:ea typeface="ヒラギノ角ゴ Pro W3" charset="0"/>
              </a:rPr>
              <a:t>passion</a:t>
            </a:r>
            <a:r>
              <a:rPr lang="en-US" dirty="0">
                <a:ea typeface="ヒラギノ角ゴ Pro W3" charset="0"/>
              </a:rPr>
              <a:t>, you will do almost </a:t>
            </a:r>
            <a:r>
              <a:rPr lang="en-US" u="sng" dirty="0">
                <a:ea typeface="ヒラギノ角ゴ Pro W3" charset="0"/>
              </a:rPr>
              <a:t>anything</a:t>
            </a:r>
            <a:r>
              <a:rPr lang="en-US" dirty="0">
                <a:ea typeface="ヒラギノ角ゴ Pro W3" charset="0"/>
              </a:rPr>
              <a:t>.</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C810C5C0-2D26-F544-A723-7274DDF487E8}" type="slidenum">
              <a:rPr lang="en-US" sz="1100"/>
              <a:pPr/>
              <a:t>41</a:t>
            </a:fld>
            <a:endParaRPr lang="en-US" sz="1100"/>
          </a:p>
        </p:txBody>
      </p:sp>
    </p:spTree>
    <p:extLst>
      <p:ext uri="{BB962C8B-B14F-4D97-AF65-F5344CB8AC3E}">
        <p14:creationId xmlns:p14="http://schemas.microsoft.com/office/powerpoint/2010/main" val="1889222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Jobs was passionate about </a:t>
            </a:r>
            <a:r>
              <a:rPr lang="en-US" altLang="en-US" dirty="0">
                <a:effectLst>
                  <a:outerShdw blurRad="38100" dist="38100" dir="2700000" algn="tl">
                    <a:srgbClr val="C0C0C0"/>
                  </a:outerShdw>
                </a:effectLst>
              </a:rPr>
              <a:t>Making Better Things. </a:t>
            </a:r>
          </a:p>
          <a:p>
            <a:r>
              <a:rPr lang="en-US" dirty="0"/>
              <a:t>He cared about making something from which other people could benefit.</a:t>
            </a:r>
          </a:p>
          <a:p>
            <a:endParaRPr lang="en-US" dirty="0"/>
          </a:p>
          <a:p>
            <a:pPr defTabSz="864931">
              <a:defRPr/>
            </a:pPr>
            <a:r>
              <a:rPr lang="en-US" altLang="en-US" dirty="0">
                <a:effectLst>
                  <a:outerShdw blurRad="38100" dist="38100" dir="2700000" algn="tl">
                    <a:srgbClr val="C0C0C0"/>
                  </a:outerShdw>
                </a:effectLst>
              </a:rPr>
              <a:t>He challenged us all to Think Different.</a:t>
            </a:r>
          </a:p>
          <a:p>
            <a:endParaRPr lang="en-US" dirty="0"/>
          </a:p>
          <a:p>
            <a:endParaRPr lang="en-US" dirty="0"/>
          </a:p>
          <a:p>
            <a:endParaRPr lang="en-US" dirty="0"/>
          </a:p>
          <a:p>
            <a:r>
              <a:rPr lang="en-US" dirty="0"/>
              <a:t>====</a:t>
            </a:r>
          </a:p>
          <a:p>
            <a:r>
              <a:rPr lang="pl-PL" dirty="0" err="1"/>
              <a:t>https</a:t>
            </a:r>
            <a:r>
              <a:rPr lang="pl-PL" dirty="0"/>
              <a:t>://</a:t>
            </a:r>
            <a:r>
              <a:rPr lang="pl-PL" dirty="0" err="1"/>
              <a:t>www.pinterest.com</a:t>
            </a:r>
            <a:r>
              <a:rPr lang="pl-PL" dirty="0"/>
              <a:t>/pin/166422148705420451/</a:t>
            </a:r>
          </a:p>
          <a:p>
            <a:endParaRPr lang="pl-PL" dirty="0"/>
          </a:p>
          <a:p>
            <a:r>
              <a:rPr lang="pl-PL" dirty="0"/>
              <a:t>http://</a:t>
            </a:r>
            <a:r>
              <a:rPr lang="pl-PL" dirty="0" err="1"/>
              <a:t>finance.yahoo.com</a:t>
            </a:r>
            <a:r>
              <a:rPr lang="pl-PL" dirty="0"/>
              <a:t>/news/steve-jobs-destroyed-passion-myth-163000433.html;_ylt=A0LEV7_TYvdUvyQAJscnnIlQ;_ylu=X3oDMTEzamFkOTJqBHNlYwNzcgRwb3MDMgRjb2xvA2JmMQR2dGlkA1lIUzAwNF8x</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42</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Dean Smith was passionate about </a:t>
            </a:r>
            <a:r>
              <a:rPr lang="en-US" u="sng" dirty="0"/>
              <a:t>teamwork</a:t>
            </a:r>
            <a:r>
              <a:rPr lang="en-US" dirty="0"/>
              <a:t>. </a:t>
            </a:r>
          </a:p>
          <a:p>
            <a:r>
              <a:rPr lang="en-US" dirty="0"/>
              <a:t>Creating team players.</a:t>
            </a:r>
          </a:p>
          <a:p>
            <a:endParaRPr lang="en-US" dirty="0"/>
          </a:p>
          <a:p>
            <a:r>
              <a:rPr lang="en-US" dirty="0"/>
              <a:t>He was also passionate about the academic success of his players.</a:t>
            </a:r>
          </a:p>
          <a:p>
            <a:endParaRPr lang="en-US" dirty="0"/>
          </a:p>
          <a:p>
            <a:endParaRPr lang="en-US" dirty="0"/>
          </a:p>
          <a:p>
            <a:endParaRPr lang="en-US" dirty="0"/>
          </a:p>
          <a:p>
            <a:endParaRPr lang="en-US" dirty="0"/>
          </a:p>
          <a:p>
            <a:r>
              <a:rPr lang="en-US" dirty="0"/>
              <a:t>======</a:t>
            </a:r>
          </a:p>
          <a:p>
            <a:endParaRPr lang="en-US" dirty="0"/>
          </a:p>
          <a:p>
            <a:r>
              <a:rPr lang="en-US" dirty="0"/>
              <a:t>http://</a:t>
            </a:r>
            <a:r>
              <a:rPr lang="en-US" dirty="0" err="1"/>
              <a:t>bleacherreport.com</a:t>
            </a:r>
            <a:r>
              <a:rPr lang="en-US" dirty="0"/>
              <a:t>/</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43</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Nelson Mandela</a:t>
            </a:r>
            <a:r>
              <a:rPr lang="en-US" baseline="0" dirty="0" smtClean="0"/>
              <a:t> was </a:t>
            </a:r>
            <a:r>
              <a:rPr lang="en-US" dirty="0" smtClean="0"/>
              <a:t>Passionate about racism and human rights.</a:t>
            </a:r>
          </a:p>
          <a:p>
            <a:endParaRPr lang="en-US" dirty="0" smtClean="0"/>
          </a:p>
          <a:p>
            <a:endParaRPr lang="en-US" dirty="0" smtClean="0"/>
          </a:p>
          <a:p>
            <a:r>
              <a:rPr lang="en-US" dirty="0" smtClean="0"/>
              <a:t>====</a:t>
            </a:r>
          </a:p>
          <a:p>
            <a:r>
              <a:rPr lang="en-US" dirty="0" smtClean="0"/>
              <a:t>http://</a:t>
            </a:r>
            <a:r>
              <a:rPr lang="en-US" dirty="0" err="1" smtClean="0"/>
              <a:t>www.cnn.com</a:t>
            </a:r>
            <a:r>
              <a:rPr lang="en-US" dirty="0" smtClean="0"/>
              <a:t>/2013/12/06/world/</a:t>
            </a:r>
            <a:r>
              <a:rPr lang="en-US" dirty="0" err="1" smtClean="0"/>
              <a:t>africa</a:t>
            </a:r>
            <a:r>
              <a:rPr lang="en-US" dirty="0" smtClean="0"/>
              <a:t>/nelson-</a:t>
            </a:r>
            <a:r>
              <a:rPr lang="en-US" dirty="0" err="1" smtClean="0"/>
              <a:t>mandela</a:t>
            </a:r>
            <a:r>
              <a:rPr lang="en-US" dirty="0" smtClean="0"/>
              <a:t>-other-side/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44</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Jimi Hendrix was passionate about creating musical</a:t>
            </a:r>
            <a:r>
              <a:rPr lang="en-US" baseline="0" dirty="0" smtClean="0"/>
              <a:t> sounds that had never been heard before.</a:t>
            </a:r>
            <a:endParaRPr lang="en-US" dirty="0" smtClean="0"/>
          </a:p>
          <a:p>
            <a:endParaRPr lang="en-US" dirty="0" smtClean="0"/>
          </a:p>
          <a:p>
            <a:endParaRPr lang="en-US" dirty="0" smtClean="0"/>
          </a:p>
          <a:p>
            <a:r>
              <a:rPr lang="en-US" dirty="0" smtClean="0"/>
              <a:t>====</a:t>
            </a:r>
          </a:p>
          <a:p>
            <a:r>
              <a:rPr lang="en-US" dirty="0" smtClean="0"/>
              <a:t>http://hinter-den-</a:t>
            </a:r>
            <a:r>
              <a:rPr lang="en-US" dirty="0" err="1" smtClean="0"/>
              <a:t>schlagzeilen.de</a:t>
            </a:r>
            <a:r>
              <a:rPr lang="en-US" dirty="0" smtClean="0"/>
              <a:t>/2012/11/27/jimi-hendrix-zum-70-geburtstag/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45</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n-ea"/>
              </a:rPr>
              <a:t>Nikola Tesla was passionate about the </a:t>
            </a:r>
            <a:r>
              <a:rPr lang="en-US" dirty="0"/>
              <a:t>transmission of electrical energy.  </a:t>
            </a:r>
          </a:p>
          <a:p>
            <a:r>
              <a:rPr lang="en-US" dirty="0"/>
              <a:t>It is because of Tesla that we have electricity in our homes.</a:t>
            </a:r>
          </a:p>
          <a:p>
            <a:r>
              <a:rPr lang="en-US" dirty="0"/>
              <a:t>Tesla pursued technology, not fame.  </a:t>
            </a:r>
          </a:p>
          <a:p>
            <a:endParaRPr lang="en-US" dirty="0"/>
          </a:p>
          <a:p>
            <a:endParaRPr lang="en-US" dirty="0"/>
          </a:p>
          <a:p>
            <a:endParaRPr lang="en-US" dirty="0"/>
          </a:p>
          <a:p>
            <a:r>
              <a:rPr lang="en-US" dirty="0"/>
              <a:t>=======</a:t>
            </a:r>
          </a:p>
          <a:p>
            <a:r>
              <a:rPr lang="en-US" dirty="0"/>
              <a:t>http://</a:t>
            </a:r>
            <a:r>
              <a:rPr lang="en-US" dirty="0" err="1"/>
              <a:t>www.allnumis.com</a:t>
            </a:r>
            <a:r>
              <a:rPr lang="en-US" dirty="0"/>
              <a:t>/postcard/</a:t>
            </a:r>
            <a:r>
              <a:rPr lang="en-US" dirty="0" err="1"/>
              <a:t>serbia</a:t>
            </a:r>
            <a:r>
              <a:rPr lang="en-US" dirty="0"/>
              <a:t>/nikola-tesla-2087</a:t>
            </a:r>
          </a:p>
          <a:p>
            <a:endParaRPr lang="en-US" dirty="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46</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Sheldon Cooper</a:t>
            </a:r>
            <a:r>
              <a:rPr lang="en-US" baseline="0" dirty="0" smtClean="0"/>
              <a:t> is </a:t>
            </a:r>
            <a:r>
              <a:rPr lang="en-US" dirty="0" smtClean="0"/>
              <a:t>Passionate</a:t>
            </a:r>
            <a:r>
              <a:rPr lang="en-US" baseline="0" dirty="0" smtClean="0"/>
              <a:t> about Theoretical Physics.</a:t>
            </a:r>
          </a:p>
          <a:p>
            <a:endParaRPr lang="en-US" baseline="0" dirty="0" smtClean="0"/>
          </a:p>
          <a:p>
            <a:r>
              <a:rPr lang="en-US" baseline="0" dirty="0" smtClean="0"/>
              <a:t>And if you paid attention in Physics class, </a:t>
            </a:r>
          </a:p>
          <a:p>
            <a:r>
              <a:rPr lang="en-US" baseline="0" dirty="0" smtClean="0"/>
              <a:t>you will have to admit </a:t>
            </a:r>
          </a:p>
          <a:p>
            <a:r>
              <a:rPr lang="en-US" baseline="0" dirty="0" smtClean="0"/>
              <a:t>that this is one of the funniest bar jokes ever.  - </a:t>
            </a:r>
          </a:p>
          <a:p>
            <a:endParaRPr lang="en-US" dirty="0"/>
          </a:p>
          <a:p>
            <a:r>
              <a:rPr lang="en-US" baseline="0" dirty="0" err="1" smtClean="0"/>
              <a:t>Bazinga</a:t>
            </a:r>
            <a:r>
              <a:rPr lang="en-US" baseline="0" dirty="0" smtClean="0"/>
              <a: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www.wallpaperhi.com</a:t>
            </a:r>
            <a:r>
              <a:rPr lang="en-US" dirty="0" smtClean="0"/>
              <a:t>/Entertainment/</a:t>
            </a:r>
            <a:r>
              <a:rPr lang="en-US" dirty="0" err="1" smtClean="0"/>
              <a:t>TV_Series</a:t>
            </a:r>
            <a:r>
              <a:rPr lang="en-US" dirty="0" smtClean="0"/>
              <a:t>/science_nerd_funny_physics_comedy_the_big_bang_theory_tv_serie_jim_parsons_sheldon_cooper_tv_shows_84078/download_1920x1200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47</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Rosa Parks refused to give up her seat on the bus.  </a:t>
            </a:r>
          </a:p>
          <a:p>
            <a:r>
              <a:rPr lang="en-US" dirty="0"/>
              <a:t>She was passionate about civil rights.  </a:t>
            </a:r>
          </a:p>
          <a:p>
            <a:r>
              <a:rPr lang="en-US" dirty="0"/>
              <a:t>Equality for all.</a:t>
            </a:r>
          </a:p>
          <a:p>
            <a:endParaRPr lang="en-US" dirty="0"/>
          </a:p>
          <a:p>
            <a:r>
              <a:rPr lang="en-US" dirty="0"/>
              <a:t>What are </a:t>
            </a:r>
            <a:r>
              <a:rPr lang="en-US" dirty="0" smtClean="0"/>
              <a:t>the youth with whom you work passionate </a:t>
            </a:r>
            <a:r>
              <a:rPr lang="en-US" dirty="0"/>
              <a:t>about?  </a:t>
            </a:r>
          </a:p>
          <a:p>
            <a:r>
              <a:rPr lang="en-US" dirty="0"/>
              <a:t>How can you </a:t>
            </a:r>
            <a:r>
              <a:rPr lang="en-US" u="sng" dirty="0"/>
              <a:t>connect</a:t>
            </a:r>
            <a:r>
              <a:rPr lang="en-US" dirty="0"/>
              <a:t> their </a:t>
            </a:r>
            <a:r>
              <a:rPr lang="en-US" u="sng" dirty="0"/>
              <a:t>passion</a:t>
            </a:r>
            <a:r>
              <a:rPr lang="en-US" dirty="0"/>
              <a:t> to </a:t>
            </a:r>
            <a:r>
              <a:rPr lang="en-US" dirty="0" smtClean="0"/>
              <a:t>what you are teaching them?</a:t>
            </a:r>
            <a:endParaRPr lang="en-US" dirty="0"/>
          </a:p>
          <a:p>
            <a:endParaRPr lang="en-US" dirty="0"/>
          </a:p>
          <a:p>
            <a:endParaRPr lang="en-US" dirty="0"/>
          </a:p>
          <a:p>
            <a:endParaRPr lang="en-US" dirty="0"/>
          </a:p>
          <a:p>
            <a:r>
              <a:rPr lang="en-US" dirty="0"/>
              <a:t>=====</a:t>
            </a:r>
          </a:p>
          <a:p>
            <a:r>
              <a:rPr lang="en-US" dirty="0"/>
              <a:t>http://</a:t>
            </a:r>
            <a:r>
              <a:rPr lang="en-US" dirty="0" err="1"/>
              <a:t>rosaparkspictures.com</a:t>
            </a:r>
            <a:r>
              <a:rPr lang="en-US" dirty="0"/>
              <a:t>/images/Rosa-Parks-</a:t>
            </a:r>
            <a:r>
              <a:rPr lang="en-US" dirty="0" err="1"/>
              <a:t>Bus.jpg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48</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28344" indent="-37471185">
              <a:defRPr sz="2400">
                <a:solidFill>
                  <a:schemeClr val="tx1"/>
                </a:solidFill>
                <a:latin typeface="Arial" charset="0"/>
                <a:ea typeface="ヒラギノ角ゴ Pro W3" charset="0"/>
                <a:cs typeface="ヒラギノ角ゴ Pro W3" charset="0"/>
              </a:defRPr>
            </a:lvl2pPr>
            <a:lvl3pPr marL="1142898" indent="-228580">
              <a:defRPr sz="2400">
                <a:solidFill>
                  <a:schemeClr val="tx1"/>
                </a:solidFill>
                <a:latin typeface="Arial" charset="0"/>
                <a:ea typeface="ヒラギノ角ゴ Pro W3" charset="0"/>
                <a:cs typeface="ヒラギノ角ゴ Pro W3" charset="0"/>
              </a:defRPr>
            </a:lvl3pPr>
            <a:lvl4pPr marL="1600057" indent="-228580">
              <a:defRPr sz="2400">
                <a:solidFill>
                  <a:schemeClr val="tx1"/>
                </a:solidFill>
                <a:latin typeface="Arial" charset="0"/>
                <a:ea typeface="ヒラギノ角ゴ Pro W3" charset="0"/>
                <a:cs typeface="ヒラギノ角ゴ Pro W3" charset="0"/>
              </a:defRPr>
            </a:lvl4pPr>
            <a:lvl5pPr marL="2057217" indent="-228580">
              <a:defRPr sz="2400">
                <a:solidFill>
                  <a:schemeClr val="tx1"/>
                </a:solidFill>
                <a:latin typeface="Arial" charset="0"/>
                <a:ea typeface="ヒラギノ角ゴ Pro W3" charset="0"/>
                <a:cs typeface="ヒラギノ角ゴ Pro W3" charset="0"/>
              </a:defRPr>
            </a:lvl5pPr>
            <a:lvl6pPr marL="2514376"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53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869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5854"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3DE0F42-8939-6247-9234-27A0979952BB}" type="slidenum">
              <a:rPr lang="en-US" sz="1200"/>
              <a:pPr/>
              <a:t>49</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A150B23-9DEF-524A-903E-3B1BAD14E9B4}" type="slidenum">
              <a:rPr lang="en-US" sz="1200" b="1">
                <a:effectLst>
                  <a:outerShdw blurRad="38100" dist="38100" dir="2700000" algn="tl">
                    <a:srgbClr val="DDDDDD"/>
                  </a:outerShdw>
                </a:effectLst>
                <a:latin typeface="Helvetica Neue" charset="0"/>
              </a:rPr>
              <a:pPr algn="r"/>
              <a:t>49</a:t>
            </a:fld>
            <a:endParaRPr lang="en-US" sz="1200" b="1">
              <a:effectLst>
                <a:outerShdw blurRad="38100" dist="38100" dir="2700000" algn="tl">
                  <a:srgbClr val="DDDDDD"/>
                </a:outerShdw>
              </a:effectLst>
              <a:latin typeface="Helvetica Neue" charset="0"/>
            </a:endParaRPr>
          </a:p>
        </p:txBody>
      </p:sp>
      <p:sp>
        <p:nvSpPr>
          <p:cNvPr id="12292" name="Rectangle 2"/>
          <p:cNvSpPr>
            <a:spLocks noGrp="1" noRot="1" noChangeAspect="1" noChangeArrowheads="1" noTextEdit="1"/>
          </p:cNvSpPr>
          <p:nvPr>
            <p:ph type="sldImg"/>
          </p:nvPr>
        </p:nvSpPr>
        <p:spPr>
          <a:solidFill>
            <a:srgbClr val="FFFFFF"/>
          </a:solidFill>
          <a:ln/>
        </p:spPr>
      </p:sp>
      <p:sp>
        <p:nvSpPr>
          <p:cNvPr id="12293"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spcAft>
                <a:spcPct val="30000"/>
              </a:spcAft>
            </a:pPr>
            <a:r>
              <a:rPr lang="en-US" dirty="0">
                <a:latin typeface="Arial" charset="0"/>
                <a:ea typeface="ヒラギノ角ゴ Pro W3" charset="0"/>
                <a:cs typeface="ヒラギノ角ゴ Pro W3" charset="0"/>
              </a:rPr>
              <a:t>Steve Irwin, better known as The Crocodile Hunter was passionate about Wildlife Conservation.</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Nobody had to tell him it was time to learn about a new species of animal. </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He was probably the first person at work on Monday morning.</a:t>
            </a: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18617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5</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dirty="0">
                <a:latin typeface="Arial"/>
                <a:ea typeface="ヒラギノ角ゴ Pro W3" charset="0"/>
                <a:cs typeface="Arial"/>
              </a:rPr>
              <a:t>One of Stephen Covey’s effective habits is </a:t>
            </a:r>
          </a:p>
          <a:p>
            <a:pPr eaLnBrk="1" hangingPunct="1"/>
            <a:r>
              <a:rPr lang="en-US" sz="1600" dirty="0">
                <a:latin typeface="Arial"/>
                <a:ea typeface="ヒラギノ角ゴ Pro W3" charset="0"/>
                <a:cs typeface="Arial"/>
              </a:rPr>
              <a:t>“Begin with the end in mind.”</a:t>
            </a:r>
          </a:p>
          <a:p>
            <a:pPr eaLnBrk="1" hangingPunct="1"/>
            <a:endParaRPr lang="en-US" sz="1600" dirty="0">
              <a:latin typeface="Arial"/>
              <a:ea typeface="ヒラギノ角ゴ Pro W3" charset="0"/>
              <a:cs typeface="Arial"/>
            </a:endParaRPr>
          </a:p>
          <a:p>
            <a:pPr eaLnBrk="1" hangingPunct="1"/>
            <a:r>
              <a:rPr lang="en-US" sz="1600" dirty="0">
                <a:latin typeface="Arial"/>
                <a:ea typeface="ヒラギノ角ゴ Pro W3" charset="0"/>
                <a:cs typeface="Arial"/>
              </a:rPr>
              <a:t>If your goal is a job that you look forward to going to on Monday morning, then you have to do a little planning.</a:t>
            </a:r>
          </a:p>
          <a:p>
            <a:pPr eaLnBrk="1" hangingPunct="1"/>
            <a:endParaRPr lang="en-US" dirty="0">
              <a:latin typeface="Arial"/>
              <a:ea typeface="ヒラギノ角ゴ Pro W3" charset="0"/>
              <a:cs typeface="Arial"/>
            </a:endParaRPr>
          </a:p>
          <a:p>
            <a:pPr eaLnBrk="1" hangingPunct="1"/>
            <a:r>
              <a:rPr lang="en-US" dirty="0">
                <a:latin typeface="Arial"/>
                <a:ea typeface="ヒラギノ角ゴ Pro W3" charset="0"/>
                <a:cs typeface="Arial"/>
              </a:rPr>
              <a:t>And we need to help kids discover this at an earlier age to compete in this fast-paced world that </a:t>
            </a:r>
            <a:r>
              <a:rPr lang="en-US" u="sng" dirty="0">
                <a:latin typeface="Arial"/>
                <a:ea typeface="ヒラギノ角ゴ Pro W3" charset="0"/>
                <a:cs typeface="Arial"/>
              </a:rPr>
              <a:t>we</a:t>
            </a:r>
            <a:r>
              <a:rPr lang="en-US" dirty="0">
                <a:latin typeface="Arial"/>
                <a:ea typeface="ヒラギノ角ゴ Pro W3" charset="0"/>
                <a:cs typeface="Arial"/>
              </a:rPr>
              <a:t> created for them.</a:t>
            </a:r>
          </a:p>
          <a:p>
            <a:pPr eaLnBrk="1" hangingPunct="1"/>
            <a:endParaRPr lang="en-US" dirty="0">
              <a:latin typeface="Arial"/>
              <a:ea typeface="ヒラギノ角ゴ Pro W3" charset="0"/>
              <a:cs typeface="Arial"/>
            </a:endParaRPr>
          </a:p>
          <a:p>
            <a:pPr eaLnBrk="1" hangingPunct="1"/>
            <a:endParaRPr lang="en-US" sz="1600" dirty="0">
              <a:latin typeface="Arial"/>
              <a:ea typeface="ヒラギノ角ゴ Pro W3" charset="0"/>
              <a:cs typeface="Arial"/>
            </a:endParaRPr>
          </a:p>
          <a:p>
            <a:pPr eaLnBrk="1" hangingPunct="1"/>
            <a:endParaRPr lang="en-US" sz="1600" dirty="0">
              <a:latin typeface="Arial"/>
              <a:ea typeface="ヒラギノ角ゴ Pro W3" charset="0"/>
              <a:cs typeface="Arial"/>
            </a:endParaRPr>
          </a:p>
        </p:txBody>
      </p:sp>
    </p:spTree>
    <p:extLst>
      <p:ext uri="{BB962C8B-B14F-4D97-AF65-F5344CB8AC3E}">
        <p14:creationId xmlns:p14="http://schemas.microsoft.com/office/powerpoint/2010/main" val="2743689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5CB724B-4117-EA4C-ACBF-4737F3E3B5A9}" type="slidenum">
              <a:rPr lang="en-US" sz="1200"/>
              <a:pPr/>
              <a:t>50</a:t>
            </a:fld>
            <a:endParaRPr lang="en-US" sz="120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xfrm>
            <a:off x="609600" y="4343400"/>
            <a:ext cx="5410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ヒラギノ角ゴ Pro W3" charset="0"/>
                <a:cs typeface="Arial"/>
              </a:rPr>
              <a:t>Before I conclude my presentation, I will pause here to see if anyone has any questions. </a:t>
            </a:r>
          </a:p>
          <a:p>
            <a:r>
              <a:rPr lang="en-US" dirty="0">
                <a:latin typeface="Arial"/>
                <a:ea typeface="ヒラギノ角ゴ Pro W3" charset="0"/>
                <a:cs typeface="Arial"/>
              </a:rPr>
              <a:t>Usually by this time most of the audience is overwhelmed and just need a break to digest what I</a:t>
            </a:r>
            <a:r>
              <a:rPr lang="ja-JP" altLang="en-US" dirty="0">
                <a:latin typeface="Arial"/>
                <a:ea typeface="ヒラギノ角ゴ Pro W3" charset="0"/>
                <a:cs typeface="Arial"/>
              </a:rPr>
              <a:t>’</a:t>
            </a:r>
            <a:r>
              <a:rPr lang="en-US" dirty="0" err="1">
                <a:latin typeface="Arial"/>
                <a:ea typeface="ヒラギノ角ゴ Pro W3" charset="0"/>
                <a:cs typeface="Arial"/>
              </a:rPr>
              <a:t>ve</a:t>
            </a:r>
            <a:r>
              <a:rPr lang="en-US" dirty="0">
                <a:latin typeface="Arial"/>
                <a:ea typeface="ヒラギノ角ゴ Pro W3" charset="0"/>
                <a:cs typeface="Arial"/>
              </a:rPr>
              <a:t> said.</a:t>
            </a:r>
          </a:p>
          <a:p>
            <a:endParaRPr lang="en-US" dirty="0">
              <a:latin typeface="Arial"/>
              <a:ea typeface="ヒラギノ角ゴ Pro W3" charset="0"/>
              <a:cs typeface="Arial"/>
            </a:endParaRPr>
          </a:p>
          <a:p>
            <a:r>
              <a:rPr lang="en-US" dirty="0">
                <a:latin typeface="Arial"/>
                <a:ea typeface="ヒラギノ角ゴ Pro W3" charset="0"/>
                <a:cs typeface="Arial"/>
              </a:rPr>
              <a:t>Remember that you can download the PowerPoint and use it however you can.</a:t>
            </a:r>
          </a:p>
          <a:p>
            <a:endParaRPr lang="en-US" dirty="0">
              <a:latin typeface="Arial"/>
              <a:ea typeface="ヒラギノ角ゴ Pro W3" charset="0"/>
              <a:cs typeface="Arial"/>
            </a:endParaRPr>
          </a:p>
          <a:p>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latin typeface="Arial"/>
                <a:ea typeface="ヒラギノ角ゴ Pro W3" charset="0"/>
                <a:cs typeface="Arial"/>
              </a:rPr>
              <a:t>Any questions before I conclude this presentation?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D268FCD-FBC8-814D-929D-D676433F5D3F}" type="slidenum">
              <a:rPr lang="en-US" sz="1200"/>
              <a:pPr algn="r"/>
              <a:t>51</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564B9E-4CC0-E446-ADD8-C9228F1B7D08}" type="slidenum">
              <a:rPr lang="en-US" sz="1200" b="1">
                <a:effectLst>
                  <a:outerShdw blurRad="38100" dist="38100" dir="2700000" algn="tl">
                    <a:srgbClr val="DDDDDD"/>
                  </a:outerShdw>
                </a:effectLst>
                <a:latin typeface="Helvetica Neue" charset="0"/>
              </a:rPr>
              <a:pPr algn="r"/>
              <a:t>51</a:t>
            </a:fld>
            <a:endParaRPr lang="en-US" sz="1200" b="1">
              <a:effectLst>
                <a:outerShdw blurRad="38100" dist="38100" dir="2700000" algn="tl">
                  <a:srgbClr val="DDDDDD"/>
                </a:outerShdw>
              </a:effectLst>
              <a:latin typeface="Helvetica Neue" charset="0"/>
            </a:endParaRPr>
          </a:p>
        </p:txBody>
      </p:sp>
      <p:sp>
        <p:nvSpPr>
          <p:cNvPr id="15364" name="Rectangle 2"/>
          <p:cNvSpPr>
            <a:spLocks noGrp="1" noRot="1" noChangeAspect="1" noChangeArrowheads="1" noTextEdit="1"/>
          </p:cNvSpPr>
          <p:nvPr>
            <p:ph type="sldImg"/>
          </p:nvPr>
        </p:nvSpPr>
        <p:spPr>
          <a:xfrm>
            <a:off x="1154113" y="685800"/>
            <a:ext cx="3340100" cy="2506663"/>
          </a:xfrm>
          <a:solidFill>
            <a:srgbClr val="FFFFFF"/>
          </a:solidFill>
          <a:ln/>
        </p:spPr>
      </p:sp>
      <p:sp>
        <p:nvSpPr>
          <p:cNvPr id="15365" name="Rectangle 3"/>
          <p:cNvSpPr>
            <a:spLocks noGrp="1" noChangeArrowheads="1"/>
          </p:cNvSpPr>
          <p:nvPr>
            <p:ph type="body" idx="1"/>
          </p:nvPr>
        </p:nvSpPr>
        <p:spPr>
          <a:xfrm>
            <a:off x="913805" y="3410858"/>
            <a:ext cx="5030391" cy="5046738"/>
          </a:xfrm>
          <a:solidFill>
            <a:srgbClr val="FFFFFF"/>
          </a:solidFill>
          <a:ln>
            <a:solidFill>
              <a:srgbClr val="000000"/>
            </a:solidFill>
          </a:ln>
        </p:spPr>
        <p:txBody>
          <a:bodyPr/>
          <a:lstStyle/>
          <a:p>
            <a:pPr eaLnBrk="1" hangingPunct="1">
              <a:spcBef>
                <a:spcPct val="0"/>
              </a:spcBef>
              <a:spcAft>
                <a:spcPct val="30000"/>
              </a:spcAft>
            </a:pPr>
            <a:r>
              <a:rPr lang="en-US" dirty="0">
                <a:latin typeface="Arial" charset="0"/>
                <a:ea typeface="ヒラギノ角ゴ Pro W3" charset="0"/>
                <a:cs typeface="ヒラギノ角ゴ Pro W3" charset="0"/>
              </a:rPr>
              <a:t>And then there is Mister Rogers – passionate about educating children.</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It was so nice growing up knowing that Mr. Rogers was my neighbor, </a:t>
            </a:r>
            <a:r>
              <a:rPr lang="en-US" dirty="0" smtClean="0">
                <a:latin typeface="Arial" charset="0"/>
                <a:ea typeface="ヒラギノ角ゴ Pro W3" charset="0"/>
                <a:cs typeface="ヒラギノ角ゴ Pro W3" charset="0"/>
              </a:rPr>
              <a:t>-- and </a:t>
            </a:r>
            <a:r>
              <a:rPr lang="en-US" dirty="0">
                <a:latin typeface="Arial" charset="0"/>
                <a:ea typeface="ヒラギノ角ゴ Pro W3" charset="0"/>
                <a:cs typeface="ヒラギノ角ゴ Pro W3" charset="0"/>
              </a:rPr>
              <a:t>that he </a:t>
            </a:r>
            <a:r>
              <a:rPr lang="en-US" u="sng" dirty="0">
                <a:latin typeface="Arial" charset="0"/>
                <a:ea typeface="ヒラギノ角ゴ Pro W3" charset="0"/>
                <a:cs typeface="ヒラギノ角ゴ Pro W3" charset="0"/>
              </a:rPr>
              <a:t>liked</a:t>
            </a:r>
            <a:r>
              <a:rPr lang="en-US" dirty="0">
                <a:latin typeface="Arial" charset="0"/>
                <a:ea typeface="ヒラギノ角ゴ Pro W3" charset="0"/>
                <a:cs typeface="ヒラギノ角ゴ Pro W3" charset="0"/>
              </a:rPr>
              <a:t> me just the way I </a:t>
            </a:r>
            <a:r>
              <a:rPr lang="en-US" u="sng" dirty="0">
                <a:latin typeface="Arial" charset="0"/>
                <a:ea typeface="ヒラギノ角ゴ Pro W3" charset="0"/>
                <a:cs typeface="ヒラギノ角ゴ Pro W3" charset="0"/>
              </a:rPr>
              <a:t>was</a:t>
            </a:r>
            <a:r>
              <a:rPr lang="en-US" dirty="0">
                <a:latin typeface="Arial" charset="0"/>
                <a:ea typeface="ヒラギノ角ゴ Pro W3" charset="0"/>
                <a:cs typeface="ヒラギノ角ゴ Pro W3" charset="0"/>
              </a:rPr>
              <a:t>.</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Wouldn’t it be </a:t>
            </a:r>
            <a:r>
              <a:rPr lang="en-US" u="sng" dirty="0">
                <a:latin typeface="Arial" charset="0"/>
                <a:ea typeface="ヒラギノ角ゴ Pro W3" charset="0"/>
                <a:cs typeface="ヒラギノ角ゴ Pro W3" charset="0"/>
              </a:rPr>
              <a:t>great</a:t>
            </a:r>
            <a:r>
              <a:rPr lang="en-US" dirty="0">
                <a:latin typeface="Arial" charset="0"/>
                <a:ea typeface="ヒラギノ角ゴ Pro W3" charset="0"/>
                <a:cs typeface="ヒラギノ角ゴ Pro W3" charset="0"/>
              </a:rPr>
              <a:t> if everyone could find a career about which they are </a:t>
            </a:r>
            <a:r>
              <a:rPr lang="en-US" u="sng" dirty="0">
                <a:latin typeface="Arial" charset="0"/>
                <a:ea typeface="ヒラギノ角ゴ Pro W3" charset="0"/>
                <a:cs typeface="ヒラギノ角ゴ Pro W3" charset="0"/>
              </a:rPr>
              <a:t>passionate</a:t>
            </a:r>
            <a:r>
              <a:rPr lang="en-US" dirty="0">
                <a:latin typeface="Arial" charset="0"/>
                <a:ea typeface="ヒラギノ角ゴ Pro W3" charset="0"/>
                <a:cs typeface="ヒラギノ角ゴ Pro W3" charset="0"/>
              </a:rPr>
              <a:t>? </a:t>
            </a:r>
          </a:p>
          <a:p>
            <a:pPr eaLnBrk="1" hangingPunct="1">
              <a:spcBef>
                <a:spcPct val="0"/>
              </a:spcBef>
              <a:spcAft>
                <a:spcPct val="30000"/>
              </a:spcAft>
            </a:pPr>
            <a:r>
              <a:rPr lang="en-US" dirty="0">
                <a:latin typeface="Arial" charset="0"/>
                <a:ea typeface="ヒラギノ角ゴ Pro W3" charset="0"/>
                <a:cs typeface="ヒラギノ角ゴ Pro W3" charset="0"/>
              </a:rPr>
              <a:t>Not just a </a:t>
            </a:r>
            <a:r>
              <a:rPr lang="en-US" u="sng" dirty="0">
                <a:latin typeface="Arial" charset="0"/>
                <a:ea typeface="ヒラギノ角ゴ Pro W3" charset="0"/>
                <a:cs typeface="ヒラギノ角ゴ Pro W3" charset="0"/>
              </a:rPr>
              <a:t>job</a:t>
            </a:r>
            <a:r>
              <a:rPr lang="en-US" dirty="0">
                <a:latin typeface="Arial" charset="0"/>
                <a:ea typeface="ヒラギノ角ゴ Pro W3" charset="0"/>
                <a:cs typeface="ヒラギノ角ゴ Pro W3" charset="0"/>
              </a:rPr>
              <a:t> that pays for their weekend activities, but a job that </a:t>
            </a:r>
            <a:r>
              <a:rPr lang="en-US" u="sng" dirty="0">
                <a:latin typeface="Arial" charset="0"/>
                <a:ea typeface="ヒラギノ角ゴ Pro W3" charset="0"/>
                <a:cs typeface="ヒラギノ角ゴ Pro W3" charset="0"/>
              </a:rPr>
              <a:t>gives</a:t>
            </a:r>
            <a:r>
              <a:rPr lang="en-US" dirty="0">
                <a:latin typeface="Arial" charset="0"/>
                <a:ea typeface="ヒラギノ角ゴ Pro W3" charset="0"/>
                <a:cs typeface="ヒラギノ角ゴ Pro W3" charset="0"/>
              </a:rPr>
              <a:t> them a sense of </a:t>
            </a:r>
            <a:r>
              <a:rPr lang="en-US" u="sng" dirty="0">
                <a:latin typeface="Arial" charset="0"/>
                <a:ea typeface="ヒラギノ角ゴ Pro W3" charset="0"/>
                <a:cs typeface="ヒラギノ角ゴ Pro W3" charset="0"/>
              </a:rPr>
              <a:t>purpose</a:t>
            </a:r>
            <a:r>
              <a:rPr lang="en-US" dirty="0">
                <a:latin typeface="Arial" charset="0"/>
                <a:ea typeface="ヒラギノ角ゴ Pro W3" charset="0"/>
                <a:cs typeface="ヒラギノ角ゴ Pro W3" charset="0"/>
              </a:rPr>
              <a:t>? </a:t>
            </a:r>
          </a:p>
          <a:p>
            <a:pPr eaLnBrk="1" hangingPunct="1">
              <a:spcBef>
                <a:spcPct val="0"/>
              </a:spcBef>
              <a:spcAft>
                <a:spcPct val="30000"/>
              </a:spcAft>
            </a:pPr>
            <a:r>
              <a:rPr lang="en-US" dirty="0">
                <a:latin typeface="Arial" charset="0"/>
                <a:ea typeface="ヒラギノ角ゴ Pro W3" charset="0"/>
                <a:cs typeface="ヒラギノ角ゴ Pro W3" charset="0"/>
              </a:rPr>
              <a:t>What if that sense of </a:t>
            </a:r>
            <a:r>
              <a:rPr lang="en-US" u="sng" dirty="0">
                <a:latin typeface="Arial" charset="0"/>
                <a:ea typeface="ヒラギノ角ゴ Pro W3" charset="0"/>
                <a:cs typeface="ヒラギノ角ゴ Pro W3" charset="0"/>
              </a:rPr>
              <a:t>purpose</a:t>
            </a:r>
            <a:r>
              <a:rPr lang="en-US" dirty="0">
                <a:latin typeface="Arial" charset="0"/>
                <a:ea typeface="ヒラギノ角ゴ Pro W3" charset="0"/>
                <a:cs typeface="ヒラギノ角ゴ Pro W3" charset="0"/>
              </a:rPr>
              <a:t> leads to a </a:t>
            </a:r>
            <a:r>
              <a:rPr lang="en-US" u="sng" dirty="0">
                <a:latin typeface="Arial" charset="0"/>
                <a:ea typeface="ヒラギノ角ゴ Pro W3" charset="0"/>
                <a:cs typeface="ヒラギノ角ゴ Pro W3" charset="0"/>
              </a:rPr>
              <a:t>thirst</a:t>
            </a:r>
            <a:r>
              <a:rPr lang="en-US" dirty="0">
                <a:latin typeface="Arial" charset="0"/>
                <a:ea typeface="ヒラギノ角ゴ Pro W3" charset="0"/>
                <a:cs typeface="ヒラギノ角ゴ Pro W3" charset="0"/>
              </a:rPr>
              <a:t> for knowledge? </a:t>
            </a:r>
          </a:p>
          <a:p>
            <a:pPr eaLnBrk="1" hangingPunct="1">
              <a:spcBef>
                <a:spcPct val="0"/>
              </a:spcBef>
              <a:spcAft>
                <a:spcPct val="30000"/>
              </a:spcAft>
            </a:pPr>
            <a:r>
              <a:rPr lang="en-US" dirty="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desire</a:t>
            </a:r>
            <a:r>
              <a:rPr lang="en-US" dirty="0">
                <a:latin typeface="Arial" charset="0"/>
                <a:ea typeface="ヒラギノ角ゴ Pro W3" charset="0"/>
                <a:cs typeface="ヒラギノ角ゴ Pro W3" charset="0"/>
              </a:rPr>
              <a:t> for life-long education. </a:t>
            </a:r>
          </a:p>
          <a:p>
            <a:pPr eaLnBrk="1" hangingPunct="1">
              <a:spcBef>
                <a:spcPct val="0"/>
              </a:spcBef>
              <a:spcAft>
                <a:spcPct val="30000"/>
              </a:spcAft>
            </a:pPr>
            <a:r>
              <a:rPr lang="en-US" dirty="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desire</a:t>
            </a:r>
            <a:r>
              <a:rPr lang="en-US" dirty="0">
                <a:latin typeface="Arial" charset="0"/>
                <a:ea typeface="ヒラギノ角ゴ Pro W3" charset="0"/>
                <a:cs typeface="ヒラギノ角ゴ Pro W3" charset="0"/>
              </a:rPr>
              <a:t> to share that </a:t>
            </a:r>
            <a:r>
              <a:rPr lang="en-US" u="sng" dirty="0">
                <a:latin typeface="Arial" charset="0"/>
                <a:ea typeface="ヒラギノ角ゴ Pro W3" charset="0"/>
                <a:cs typeface="ヒラギノ角ゴ Pro W3" charset="0"/>
              </a:rPr>
              <a:t>passion</a:t>
            </a:r>
            <a:r>
              <a:rPr lang="en-US" dirty="0">
                <a:latin typeface="Arial" charset="0"/>
                <a:ea typeface="ヒラギノ角ゴ Pro W3" charset="0"/>
                <a:cs typeface="ヒラギノ角ゴ Pro W3" charset="0"/>
              </a:rPr>
              <a:t> with others.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a:latin typeface="Arial" charset="0"/>
                <a:ea typeface="ヒラギノ角ゴ Pro W3" charset="0"/>
                <a:cs typeface="ヒラギノ角ゴ Pro W3" charset="0"/>
              </a:rPr>
              <a:t>Graphic from http://</a:t>
            </a:r>
            <a:r>
              <a:rPr lang="en-US" dirty="0" err="1">
                <a:latin typeface="Arial" charset="0"/>
                <a:ea typeface="ヒラギノ角ゴ Pro W3" charset="0"/>
                <a:cs typeface="ヒラギノ角ゴ Pro W3" charset="0"/>
              </a:rPr>
              <a:t>pbskids.org</a:t>
            </a:r>
            <a:r>
              <a:rPr lang="en-US" dirty="0">
                <a:latin typeface="Arial" charset="0"/>
                <a:ea typeface="ヒラギノ角ゴ Pro W3" charset="0"/>
                <a:cs typeface="ヒラギノ角ゴ Pro W3" charset="0"/>
              </a:rPr>
              <a:t>/rogers/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defTabSz="457159" eaLnBrk="1" fontAlgn="auto" hangingPunct="1">
              <a:spcBef>
                <a:spcPct val="0"/>
              </a:spcBef>
              <a:spcAft>
                <a:spcPct val="30000"/>
              </a:spcAft>
              <a:defRPr/>
            </a:pPr>
            <a:r>
              <a:rPr lang="en-US" dirty="0">
                <a:latin typeface="Arial" charset="0"/>
                <a:ea typeface="ヒラギノ角ゴ Pro W3" charset="0"/>
                <a:cs typeface="ヒラギノ角ゴ Pro W3" charset="0"/>
              </a:rPr>
              <a:t>Video  from http://</a:t>
            </a:r>
            <a:r>
              <a:rPr lang="en-US" dirty="0" err="1">
                <a:latin typeface="Arial" charset="0"/>
                <a:ea typeface="ヒラギノ角ゴ Pro W3" charset="0"/>
                <a:cs typeface="ヒラギノ角ゴ Pro W3" charset="0"/>
              </a:rPr>
              <a:t>www.youtube.com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watch?v</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JMFDphMXTlQ&amp;feature</a:t>
            </a:r>
            <a:r>
              <a:rPr lang="en-US" dirty="0">
                <a:latin typeface="Arial" charset="0"/>
                <a:ea typeface="ヒラギノ角ゴ Pro W3" charset="0"/>
                <a:cs typeface="ヒラギノ角ゴ Pro W3" charset="0"/>
              </a:rPr>
              <a:t>=related</a:t>
            </a: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1907578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28344" indent="-37471185">
              <a:defRPr sz="2400">
                <a:solidFill>
                  <a:schemeClr val="tx1"/>
                </a:solidFill>
                <a:latin typeface="Arial" charset="0"/>
                <a:ea typeface="ヒラギノ角ゴ Pro W3" charset="0"/>
                <a:cs typeface="ヒラギノ角ゴ Pro W3" charset="0"/>
              </a:defRPr>
            </a:lvl2pPr>
            <a:lvl3pPr marL="1142898" indent="-228580">
              <a:defRPr sz="2400">
                <a:solidFill>
                  <a:schemeClr val="tx1"/>
                </a:solidFill>
                <a:latin typeface="Arial" charset="0"/>
                <a:ea typeface="ヒラギノ角ゴ Pro W3" charset="0"/>
                <a:cs typeface="ヒラギノ角ゴ Pro W3" charset="0"/>
              </a:defRPr>
            </a:lvl3pPr>
            <a:lvl4pPr marL="1600057" indent="-228580">
              <a:defRPr sz="2400">
                <a:solidFill>
                  <a:schemeClr val="tx1"/>
                </a:solidFill>
                <a:latin typeface="Arial" charset="0"/>
                <a:ea typeface="ヒラギノ角ゴ Pro W3" charset="0"/>
                <a:cs typeface="ヒラギノ角ゴ Pro W3" charset="0"/>
              </a:defRPr>
            </a:lvl4pPr>
            <a:lvl5pPr marL="2057217" indent="-228580">
              <a:defRPr sz="2400">
                <a:solidFill>
                  <a:schemeClr val="tx1"/>
                </a:solidFill>
                <a:latin typeface="Arial" charset="0"/>
                <a:ea typeface="ヒラギノ角ゴ Pro W3" charset="0"/>
                <a:cs typeface="ヒラギノ角ゴ Pro W3" charset="0"/>
              </a:defRPr>
            </a:lvl5pPr>
            <a:lvl6pPr marL="2514376"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53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869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5854"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47F1FB1-FF98-364F-B735-B84688F63983}" type="slidenum">
              <a:rPr lang="en-US" sz="1200"/>
              <a:pPr/>
              <a:t>52</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3FB32A2-AB0D-AE45-BDAA-D105F7C2720C}" type="slidenum">
              <a:rPr lang="en-US" sz="1200" b="1">
                <a:effectLst>
                  <a:outerShdw blurRad="38100" dist="38100" dir="2700000" algn="tl">
                    <a:srgbClr val="DDDDDD"/>
                  </a:outerShdw>
                </a:effectLst>
                <a:latin typeface="Helvetica Neue" charset="0"/>
              </a:rPr>
              <a:pPr algn="r"/>
              <a:t>52</a:t>
            </a:fld>
            <a:endParaRPr lang="en-US" sz="1200" b="1">
              <a:effectLst>
                <a:outerShdw blurRad="38100" dist="38100" dir="2700000" algn="tl">
                  <a:srgbClr val="DDDDDD"/>
                </a:outerShdw>
              </a:effectLst>
              <a:latin typeface="Helvetica Neue" charset="0"/>
            </a:endParaRPr>
          </a:p>
        </p:txBody>
      </p:sp>
      <p:sp>
        <p:nvSpPr>
          <p:cNvPr id="11268" name="Rectangle 2"/>
          <p:cNvSpPr>
            <a:spLocks noGrp="1" noRot="1" noChangeAspect="1" noChangeArrowheads="1" noTextEdit="1"/>
          </p:cNvSpPr>
          <p:nvPr>
            <p:ph type="sldImg"/>
          </p:nvPr>
        </p:nvSpPr>
        <p:spPr>
          <a:solidFill>
            <a:srgbClr val="FFFFFF"/>
          </a:solidFill>
          <a:ln/>
        </p:spPr>
      </p:sp>
      <p:sp>
        <p:nvSpPr>
          <p:cNvPr id="1126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What makes you </a:t>
            </a:r>
            <a:r>
              <a:rPr lang="en-US" u="sng" dirty="0" smtClean="0">
                <a:latin typeface="Arial" charset="0"/>
                <a:ea typeface="ヒラギノ角ゴ Pro W3" charset="0"/>
                <a:cs typeface="Arial" charset="0"/>
              </a:rPr>
              <a:t>want</a:t>
            </a:r>
            <a:r>
              <a:rPr lang="en-US" dirty="0" smtClean="0">
                <a:latin typeface="Arial" charset="0"/>
                <a:ea typeface="ヒラギノ角ゴ Pro W3" charset="0"/>
                <a:cs typeface="Arial" charset="0"/>
              </a:rPr>
              <a:t> to get up in the morning?</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Are you </a:t>
            </a:r>
            <a:r>
              <a:rPr lang="en-US" u="sng" dirty="0" smtClean="0">
                <a:latin typeface="Arial" charset="0"/>
                <a:ea typeface="ヒラギノ角ゴ Pro W3" charset="0"/>
                <a:cs typeface="Arial" charset="0"/>
              </a:rPr>
              <a:t>passionate</a:t>
            </a:r>
            <a:r>
              <a:rPr lang="en-US" dirty="0" smtClean="0">
                <a:latin typeface="Arial" charset="0"/>
                <a:ea typeface="ヒラギノ角ゴ Pro W3" charset="0"/>
                <a:cs typeface="Arial" charset="0"/>
              </a:rPr>
              <a:t> about your own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How can we help kids </a:t>
            </a:r>
            <a:r>
              <a:rPr lang="en-US" u="sng" dirty="0" smtClean="0">
                <a:latin typeface="Arial" charset="0"/>
                <a:ea typeface="ヒラギノ角ゴ Pro W3" charset="0"/>
                <a:cs typeface="Arial" charset="0"/>
              </a:rPr>
              <a:t>discover</a:t>
            </a:r>
            <a:r>
              <a:rPr lang="en-US" dirty="0" smtClean="0">
                <a:latin typeface="Arial" charset="0"/>
                <a:ea typeface="ヒラギノ角ゴ Pro W3" charset="0"/>
                <a:cs typeface="Arial" charset="0"/>
              </a:rPr>
              <a:t> their passion, </a:t>
            </a:r>
          </a:p>
          <a:p>
            <a:pPr eaLnBrk="1" hangingPunct="1"/>
            <a:r>
              <a:rPr lang="en-US" dirty="0" smtClean="0">
                <a:latin typeface="Arial" charset="0"/>
                <a:ea typeface="ヒラギノ角ゴ Pro W3" charset="0"/>
                <a:cs typeface="Arial" charset="0"/>
              </a:rPr>
              <a:t>and put them on an education pathway, </a:t>
            </a:r>
          </a:p>
          <a:p>
            <a:pPr eaLnBrk="1" hangingPunct="1"/>
            <a:r>
              <a:rPr lang="en-US" dirty="0" smtClean="0">
                <a:latin typeface="Arial" charset="0"/>
                <a:ea typeface="ヒラギノ角ゴ Pro W3" charset="0"/>
                <a:cs typeface="Arial" charset="0"/>
              </a:rPr>
              <a:t>to </a:t>
            </a:r>
            <a:r>
              <a:rPr lang="en-US" u="sng" dirty="0" smtClean="0">
                <a:latin typeface="Arial" charset="0"/>
                <a:ea typeface="ヒラギノ角ゴ Pro W3" charset="0"/>
                <a:cs typeface="Arial" charset="0"/>
              </a:rPr>
              <a:t>turning</a:t>
            </a:r>
            <a:r>
              <a:rPr lang="en-US" dirty="0" smtClean="0">
                <a:latin typeface="Arial" charset="0"/>
                <a:ea typeface="ヒラギノ角ゴ Pro W3" charset="0"/>
                <a:cs typeface="Arial" charset="0"/>
              </a:rPr>
              <a:t> their passion into a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r>
              <a:rPr lang="en-US" dirty="0" smtClean="0">
                <a:latin typeface="Arial" charset="0"/>
                <a:ea typeface="ヒラギノ角ゴ Pro W3" charset="0"/>
                <a:cs typeface="Arial" charset="0"/>
              </a:rPr>
              <a:t>Chris </a:t>
            </a:r>
            <a:r>
              <a:rPr lang="en-US" dirty="0" err="1" smtClean="0">
                <a:latin typeface="Arial" charset="0"/>
                <a:ea typeface="ヒラギノ角ゴ Pro W3" charset="0"/>
                <a:cs typeface="Arial" charset="0"/>
              </a:rPr>
              <a:t>Droessler</a:t>
            </a:r>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4764463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1162050" y="685800"/>
            <a:ext cx="2212975" cy="1660525"/>
          </a:xfrm>
          <a:ln/>
        </p:spPr>
      </p:sp>
      <p:sp>
        <p:nvSpPr>
          <p:cNvPr id="19459" name="Notes Placeholder 2"/>
          <p:cNvSpPr>
            <a:spLocks noGrp="1"/>
          </p:cNvSpPr>
          <p:nvPr>
            <p:ph type="body" idx="1"/>
          </p:nvPr>
        </p:nvSpPr>
        <p:spPr>
          <a:xfrm>
            <a:off x="913805" y="2540001"/>
            <a:ext cx="5030391" cy="5917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a:ea typeface="ヒラギノ角ゴ Pro W3" charset="0"/>
                <a:cs typeface="Arial"/>
              </a:rPr>
              <a:t>Though the term </a:t>
            </a:r>
            <a:r>
              <a:rPr lang="ja-JP" altLang="en-US" dirty="0" smtClean="0">
                <a:latin typeface="Arial"/>
                <a:ea typeface="ヒラギノ角ゴ Pro W3" charset="0"/>
                <a:cs typeface="Arial"/>
              </a:rPr>
              <a:t>“</a:t>
            </a:r>
            <a:r>
              <a:rPr lang="en-US" u="sng" dirty="0" smtClean="0">
                <a:latin typeface="Arial"/>
                <a:ea typeface="ヒラギノ角ゴ Pro W3" charset="0"/>
                <a:cs typeface="Arial"/>
              </a:rPr>
              <a:t>vocational</a:t>
            </a:r>
            <a:r>
              <a:rPr lang="ja-JP" altLang="en-US" dirty="0" smtClean="0">
                <a:latin typeface="Arial"/>
                <a:ea typeface="ヒラギノ角ゴ Pro W3" charset="0"/>
                <a:cs typeface="Arial"/>
              </a:rPr>
              <a:t>”</a:t>
            </a:r>
            <a:r>
              <a:rPr lang="en-US" dirty="0" smtClean="0">
                <a:latin typeface="Arial"/>
                <a:ea typeface="ヒラギノ角ゴ Pro W3" charset="0"/>
                <a:cs typeface="Arial"/>
              </a:rPr>
              <a:t> has earned a bad reputation in the last few decades, the </a:t>
            </a:r>
            <a:r>
              <a:rPr lang="en-US" u="sng" dirty="0" smtClean="0">
                <a:latin typeface="Arial"/>
                <a:ea typeface="ヒラギノ角ゴ Pro W3" charset="0"/>
                <a:cs typeface="Arial"/>
              </a:rPr>
              <a:t>original</a:t>
            </a:r>
            <a:r>
              <a:rPr lang="en-US" dirty="0" smtClean="0">
                <a:latin typeface="Arial"/>
                <a:ea typeface="ヒラギノ角ゴ Pro W3" charset="0"/>
                <a:cs typeface="Arial"/>
              </a:rPr>
              <a:t> meaning of the term is clear that your </a:t>
            </a:r>
            <a:r>
              <a:rPr lang="ja-JP" altLang="en-US" dirty="0" smtClean="0">
                <a:latin typeface="Arial"/>
                <a:ea typeface="ヒラギノ角ゴ Pro W3" charset="0"/>
                <a:cs typeface="Arial"/>
              </a:rPr>
              <a:t>“</a:t>
            </a:r>
            <a:r>
              <a:rPr lang="en-US" u="sng" dirty="0" smtClean="0">
                <a:latin typeface="Arial"/>
                <a:ea typeface="ヒラギノ角ゴ Pro W3" charset="0"/>
                <a:cs typeface="Arial"/>
              </a:rPr>
              <a:t>vocation</a:t>
            </a:r>
            <a:r>
              <a:rPr lang="ja-JP" altLang="en-US" dirty="0" smtClean="0">
                <a:latin typeface="Arial"/>
                <a:ea typeface="ヒラギノ角ゴ Pro W3" charset="0"/>
                <a:cs typeface="Arial"/>
              </a:rPr>
              <a:t>”</a:t>
            </a:r>
            <a:r>
              <a:rPr lang="en-US" dirty="0" smtClean="0">
                <a:latin typeface="Arial"/>
                <a:ea typeface="ヒラギノ角ゴ Pro W3" charset="0"/>
                <a:cs typeface="Arial"/>
              </a:rPr>
              <a:t> is your life</a:t>
            </a:r>
            <a:r>
              <a:rPr lang="ja-JP" altLang="en-US" dirty="0" smtClean="0">
                <a:latin typeface="Arial"/>
                <a:ea typeface="ヒラギノ角ゴ Pro W3" charset="0"/>
                <a:cs typeface="Arial"/>
              </a:rPr>
              <a:t>’</a:t>
            </a:r>
            <a:r>
              <a:rPr lang="en-US" dirty="0" smtClean="0">
                <a:latin typeface="Arial"/>
                <a:ea typeface="ヒラギノ角ゴ Pro W3" charset="0"/>
                <a:cs typeface="Arial"/>
              </a:rPr>
              <a:t>s calling.  </a:t>
            </a:r>
          </a:p>
          <a:p>
            <a:endParaRPr lang="en-US" u="sng" dirty="0" smtClean="0">
              <a:latin typeface="Arial"/>
              <a:ea typeface="ヒラギノ角ゴ Pro W3" charset="0"/>
              <a:cs typeface="Arial"/>
            </a:endParaRPr>
          </a:p>
          <a:p>
            <a:r>
              <a:rPr lang="en-US" u="sng" dirty="0" smtClean="0">
                <a:latin typeface="Arial"/>
                <a:ea typeface="ヒラギノ角ゴ Pro W3" charset="0"/>
                <a:cs typeface="Arial"/>
              </a:rPr>
              <a:t>My</a:t>
            </a:r>
            <a:r>
              <a:rPr lang="en-US" u="none" baseline="0" dirty="0" smtClean="0">
                <a:latin typeface="Arial"/>
                <a:ea typeface="ヒラギノ角ゴ Pro W3" charset="0"/>
                <a:cs typeface="Arial"/>
              </a:rPr>
              <a:t> </a:t>
            </a:r>
            <a:r>
              <a:rPr lang="en-US" u="none" dirty="0" smtClean="0">
                <a:latin typeface="Arial"/>
                <a:ea typeface="ヒラギノ角ゴ Pro W3" charset="0"/>
                <a:cs typeface="Arial"/>
              </a:rPr>
              <a:t>vocation</a:t>
            </a:r>
            <a:r>
              <a:rPr lang="en-US" dirty="0" smtClean="0">
                <a:latin typeface="Arial"/>
                <a:ea typeface="ヒラギノ角ゴ Pro W3" charset="0"/>
                <a:cs typeface="Arial"/>
              </a:rPr>
              <a:t> as an educator is educating young minds and preparing them for the real world.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What is the </a:t>
            </a:r>
            <a:r>
              <a:rPr lang="en-US" u="sng" dirty="0" smtClean="0">
                <a:latin typeface="Arial"/>
                <a:ea typeface="ヒラギノ角ゴ Pro W3" charset="0"/>
                <a:cs typeface="Arial"/>
              </a:rPr>
              <a:t>vocation </a:t>
            </a:r>
            <a:r>
              <a:rPr lang="en-US" u="none" dirty="0" smtClean="0">
                <a:latin typeface="Arial"/>
                <a:ea typeface="ヒラギノ角ゴ Pro W3" charset="0"/>
                <a:cs typeface="Arial"/>
              </a:rPr>
              <a:t>of the kids with whom you work</a:t>
            </a:r>
            <a:r>
              <a:rPr lang="en-US" dirty="0" smtClean="0">
                <a:latin typeface="Arial"/>
                <a:ea typeface="ヒラギノ角ゴ Pro W3" charset="0"/>
                <a:cs typeface="Arial"/>
              </a:rPr>
              <a:t>? What is life calling </a:t>
            </a:r>
            <a:r>
              <a:rPr lang="en-US" u="sng" dirty="0" smtClean="0">
                <a:latin typeface="Arial"/>
                <a:ea typeface="ヒラギノ角ゴ Pro W3" charset="0"/>
                <a:cs typeface="Arial"/>
              </a:rPr>
              <a:t>them</a:t>
            </a:r>
            <a:r>
              <a:rPr lang="en-US" dirty="0" smtClean="0">
                <a:latin typeface="Arial"/>
                <a:ea typeface="ヒラギノ角ゴ Pro W3" charset="0"/>
                <a:cs typeface="Arial"/>
              </a:rPr>
              <a:t> to do? </a:t>
            </a:r>
          </a:p>
          <a:p>
            <a:r>
              <a:rPr lang="en-US" dirty="0" smtClean="0">
                <a:latin typeface="Arial"/>
                <a:ea typeface="ヒラギノ角ゴ Pro W3" charset="0"/>
                <a:cs typeface="Arial"/>
              </a:rPr>
              <a:t>What is their </a:t>
            </a:r>
            <a:r>
              <a:rPr lang="en-US" u="sng" dirty="0" smtClean="0">
                <a:latin typeface="Arial"/>
                <a:ea typeface="ヒラギノ角ゴ Pro W3" charset="0"/>
                <a:cs typeface="Arial"/>
              </a:rPr>
              <a:t>purpose </a:t>
            </a:r>
            <a:r>
              <a:rPr lang="en-US" dirty="0" smtClean="0">
                <a:latin typeface="Arial"/>
                <a:ea typeface="ヒラギノ角ゴ Pro W3" charset="0"/>
                <a:cs typeface="Arial"/>
              </a:rPr>
              <a:t>in life?</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We need to help kids </a:t>
            </a:r>
            <a:r>
              <a:rPr lang="en-US" u="sng" dirty="0" smtClean="0">
                <a:latin typeface="Arial"/>
                <a:ea typeface="ヒラギノ角ゴ Pro W3" charset="0"/>
                <a:cs typeface="Arial"/>
              </a:rPr>
              <a:t>discover</a:t>
            </a:r>
            <a:r>
              <a:rPr lang="en-US" dirty="0" smtClean="0">
                <a:latin typeface="Arial"/>
                <a:ea typeface="ヒラギノ角ゴ Pro W3" charset="0"/>
                <a:cs typeface="Arial"/>
              </a:rPr>
              <a:t> their </a:t>
            </a:r>
            <a:r>
              <a:rPr lang="en-US" u="sng" dirty="0" smtClean="0">
                <a:latin typeface="Arial"/>
                <a:ea typeface="ヒラギノ角ゴ Pro W3" charset="0"/>
                <a:cs typeface="Arial"/>
              </a:rPr>
              <a:t>passion</a:t>
            </a:r>
            <a:r>
              <a:rPr lang="en-US" dirty="0" smtClean="0">
                <a:latin typeface="Arial"/>
                <a:ea typeface="ヒラギノ角ゴ Pro W3" charset="0"/>
                <a:cs typeface="Arial"/>
              </a:rPr>
              <a:t>.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What makes them get up in the morning and want to learn something new?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And we need to help them to </a:t>
            </a:r>
            <a:r>
              <a:rPr lang="en-US" u="sng" dirty="0" smtClean="0">
                <a:latin typeface="Arial"/>
                <a:ea typeface="ヒラギノ角ゴ Pro W3" charset="0"/>
                <a:cs typeface="Arial"/>
              </a:rPr>
              <a:t>turn</a:t>
            </a:r>
            <a:r>
              <a:rPr lang="en-US" dirty="0" smtClean="0">
                <a:latin typeface="Arial"/>
                <a:ea typeface="ヒラギノ角ゴ Pro W3" charset="0"/>
                <a:cs typeface="Arial"/>
              </a:rPr>
              <a:t> that passion into a rewarding career.</a:t>
            </a:r>
          </a:p>
          <a:p>
            <a:r>
              <a:rPr lang="en-US" dirty="0" smtClean="0">
                <a:latin typeface="Arial"/>
                <a:ea typeface="ヒラギノ角ゴ Pro W3" charset="0"/>
                <a:cs typeface="Arial"/>
              </a:rPr>
              <a:t>-- -- </a:t>
            </a:r>
          </a:p>
          <a:p>
            <a:endParaRPr lang="en-US" dirty="0" smtClean="0">
              <a:latin typeface="Arial"/>
              <a:ea typeface="ヒラギノ角ゴ Pro W3" charset="0"/>
              <a:cs typeface="Arial"/>
            </a:endParaRPr>
          </a:p>
          <a:p>
            <a:endParaRPr lang="en-US" dirty="0" smtClean="0">
              <a:latin typeface="Arial"/>
              <a:ea typeface="ヒラギノ角ゴ Pro W3" charset="0"/>
              <a:cs typeface="Arial"/>
            </a:endParaRPr>
          </a:p>
          <a:p>
            <a:r>
              <a:rPr lang="en-US" dirty="0" smtClean="0">
                <a:latin typeface="Arial"/>
                <a:ea typeface="ヒラギノ角ゴ Pro W3" charset="0"/>
                <a:cs typeface="Arial"/>
              </a:rPr>
              <a:t>=======</a:t>
            </a:r>
          </a:p>
          <a:p>
            <a:r>
              <a:rPr lang="en-US" dirty="0" smtClean="0">
                <a:latin typeface="Arial"/>
                <a:ea typeface="ヒラギノ角ゴ Pro W3" charset="0"/>
                <a:cs typeface="Arial"/>
              </a:rPr>
              <a:t>Emil Barnabas</a:t>
            </a:r>
          </a:p>
          <a:p>
            <a:endParaRPr lang="en-US" dirty="0">
              <a:latin typeface="Arial"/>
              <a:ea typeface="ヒラギノ角ゴ Pro W3" charset="0"/>
              <a:cs typeface="Arial"/>
            </a:endParaRPr>
          </a:p>
        </p:txBody>
      </p:sp>
      <p:sp>
        <p:nvSpPr>
          <p:cNvPr id="1946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635EE16-19ED-3B43-B292-540849025BEA}" type="slidenum">
              <a:rPr lang="en-US" sz="1200"/>
              <a:pPr algn="r"/>
              <a:t>53</a:t>
            </a:fld>
            <a:endParaRPr lang="en-US" sz="1200"/>
          </a:p>
        </p:txBody>
      </p:sp>
    </p:spTree>
    <p:extLst>
      <p:ext uri="{BB962C8B-B14F-4D97-AF65-F5344CB8AC3E}">
        <p14:creationId xmlns:p14="http://schemas.microsoft.com/office/powerpoint/2010/main" val="3882555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In the future –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when our youth are employed and someone asks them what they do for a living, -- </a:t>
            </a:r>
          </a:p>
          <a:p>
            <a:endParaRPr lang="en-US" dirty="0" smtClean="0">
              <a:latin typeface="Arial" charset="0"/>
              <a:ea typeface="ヒラギノ角ゴ Pro W3" charset="0"/>
              <a:cs typeface="ヒラギノ角ゴ Pro W3" charset="0"/>
            </a:endParaRPr>
          </a:p>
          <a:p>
            <a:r>
              <a:rPr lang="en-US" dirty="0" err="1" smtClean="0">
                <a:latin typeface="Arial" charset="0"/>
                <a:ea typeface="ヒラギノ角ゴ Pro W3" charset="0"/>
                <a:cs typeface="ヒラギノ角ゴ Pro W3" charset="0"/>
              </a:rPr>
              <a:t>wouldn</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t it be </a:t>
            </a:r>
            <a:r>
              <a:rPr lang="en-US" u="sng" dirty="0" smtClean="0">
                <a:latin typeface="Arial" charset="0"/>
                <a:ea typeface="ヒラギノ角ゴ Pro W3" charset="0"/>
                <a:cs typeface="ヒラギノ角ゴ Pro W3" charset="0"/>
              </a:rPr>
              <a:t>great</a:t>
            </a:r>
            <a:r>
              <a:rPr lang="en-US" dirty="0" smtClean="0">
                <a:latin typeface="Arial" charset="0"/>
                <a:ea typeface="ヒラギノ角ゴ Pro W3" charset="0"/>
                <a:cs typeface="ヒラギノ角ゴ Pro W3" charset="0"/>
              </a:rPr>
              <a:t> if they could say – </a:t>
            </a:r>
          </a:p>
          <a:p>
            <a:endParaRPr lang="en-US" dirty="0" smtClean="0">
              <a:latin typeface="Arial" charset="0"/>
              <a:ea typeface="ヒラギノ角ゴ Pro W3" charset="0"/>
              <a:cs typeface="ヒラギノ角ゴ Pro W3" charset="0"/>
            </a:endParaRPr>
          </a:p>
          <a:p>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I get to make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 in the world.</a:t>
            </a:r>
            <a:r>
              <a:rPr lang="ja-JP" altLang="en-US" dirty="0" smtClean="0">
                <a:latin typeface="Arial" charset="0"/>
                <a:ea typeface="ヒラギノ角ゴ Pro W3" charset="0"/>
                <a:cs typeface="ヒラギノ角ゴ Pro W3" charset="0"/>
              </a:rPr>
              <a:t>”</a:t>
            </a:r>
            <a:endParaRPr lang="en-US" altLang="ja-JP"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 get -- to make --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a:t>
            </a:r>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www.iliketoquote.com</a:t>
            </a:r>
            <a:r>
              <a:rPr lang="en-US" dirty="0" smtClean="0"/>
              <a:t>/do-small-things-with-great-love-and-</a:t>
            </a:r>
            <a:r>
              <a:rPr lang="en-US" dirty="0" err="1" smtClean="0"/>
              <a:t>youll</a:t>
            </a:r>
            <a:r>
              <a:rPr lang="en-US" dirty="0" smtClean="0"/>
              <a:t>-make-a-big-difference/</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54</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C25EACB-529E-1F47-85C9-CB31AF35B4CA}" type="slidenum">
              <a:rPr lang="en-US" sz="1200"/>
              <a:pPr/>
              <a:t>55</a:t>
            </a:fld>
            <a:endParaRPr lang="en-US" sz="1200"/>
          </a:p>
        </p:txBody>
      </p:sp>
      <p:sp>
        <p:nvSpPr>
          <p:cNvPr id="470019" name="Rectangle 2"/>
          <p:cNvSpPr>
            <a:spLocks noGrp="1" noRot="1" noChangeAspect="1" noChangeArrowheads="1" noTextEdit="1"/>
          </p:cNvSpPr>
          <p:nvPr>
            <p:ph type="sldImg"/>
          </p:nvPr>
        </p:nvSpPr>
        <p:spPr>
          <a:ln/>
        </p:spPr>
      </p:sp>
      <p:sp>
        <p:nvSpPr>
          <p:cNvPr id="470020" name="Rectangle 3"/>
          <p:cNvSpPr>
            <a:spLocks noGrp="1" noChangeArrowheads="1"/>
          </p:cNvSpPr>
          <p:nvPr>
            <p:ph type="body" idx="1"/>
          </p:nvPr>
        </p:nvSpPr>
        <p:spPr>
          <a:xfrm>
            <a:off x="914400" y="4343400"/>
            <a:ext cx="4572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ea typeface="ヒラギノ角ゴ Pro W3" charset="0"/>
                <a:cs typeface="ヒラギノ角ゴ Pro W3" charset="0"/>
              </a:rPr>
              <a:t>Thanks for inviting me to come speak today.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92D0B8B-5400-3448-965C-C1562ECF2C18}" type="slidenum">
              <a:rPr lang="en-US" sz="1200"/>
              <a:pPr/>
              <a:t>56</a:t>
            </a:fld>
            <a:endParaRPr lang="en-US" sz="1200"/>
          </a:p>
        </p:txBody>
      </p:sp>
      <p:sp>
        <p:nvSpPr>
          <p:cNvPr id="472067" name="Rectangle 2"/>
          <p:cNvSpPr>
            <a:spLocks noGrp="1" noRot="1" noChangeAspect="1" noChangeArrowheads="1" noTextEdit="1"/>
          </p:cNvSpPr>
          <p:nvPr>
            <p:ph type="sldImg"/>
          </p:nvPr>
        </p:nvSpPr>
        <p:spPr>
          <a:ln/>
        </p:spPr>
      </p:sp>
      <p:sp>
        <p:nvSpPr>
          <p:cNvPr id="472068" name="Rectangle 3"/>
          <p:cNvSpPr>
            <a:spLocks noGrp="1" noChangeArrowheads="1"/>
          </p:cNvSpPr>
          <p:nvPr>
            <p:ph type="body" idx="1"/>
          </p:nvPr>
        </p:nvSpPr>
        <p:spPr>
          <a:xfrm>
            <a:off x="762000" y="4343400"/>
            <a:ext cx="5181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ea typeface="ヒラギノ角ゴ Pro W3" charset="0"/>
                <a:cs typeface="ヒラギノ角ゴ Pro W3" charset="0"/>
              </a:rPr>
              <a:t>Thanks for inviting me to come speak today.</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57</a:t>
            </a:fld>
            <a:endParaRPr lang="en-US" sz="1200"/>
          </a:p>
        </p:txBody>
      </p:sp>
      <p:sp>
        <p:nvSpPr>
          <p:cNvPr id="15363" name="Rectangle 2"/>
          <p:cNvSpPr>
            <a:spLocks noGrp="1" noRot="1" noChangeAspect="1" noChangeArrowheads="1" noTextEdit="1"/>
          </p:cNvSpPr>
          <p:nvPr>
            <p:ph type="sldImg"/>
          </p:nvPr>
        </p:nvSpPr>
        <p:spPr>
          <a:xfrm>
            <a:off x="1143000" y="685800"/>
            <a:ext cx="3200400" cy="2400300"/>
          </a:xfrm>
          <a:ln/>
        </p:spPr>
      </p:sp>
      <p:sp>
        <p:nvSpPr>
          <p:cNvPr id="15364" name="Rectangle 3"/>
          <p:cNvSpPr>
            <a:spLocks noGrp="1" noChangeArrowheads="1"/>
          </p:cNvSpPr>
          <p:nvPr>
            <p:ph type="body" idx="1"/>
          </p:nvPr>
        </p:nvSpPr>
        <p:spPr>
          <a:xfrm>
            <a:off x="381000" y="3200400"/>
            <a:ext cx="6172200"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endParaRPr lang="en-US" sz="1600" dirty="0">
              <a:latin typeface="Arial"/>
              <a:ea typeface="ヒラギノ角ゴ Pro W3" charset="0"/>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6</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Here are a few things</a:t>
            </a:r>
            <a:r>
              <a:rPr lang="en-US" baseline="0" dirty="0" smtClean="0">
                <a:latin typeface="Arial" charset="0"/>
                <a:ea typeface="ヒラギノ角ゴ Pro W3" charset="0"/>
                <a:cs typeface="ヒラギノ角ゴ Pro W3" charset="0"/>
              </a:rPr>
              <a:t> to discover along the way.</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All of these can influence your choice of career.</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Too many folks focus only on the lifestyle choice or the money.</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 .</a:t>
            </a:r>
          </a:p>
          <a:p>
            <a:pPr eaLnBrk="1" hangingPunct="1"/>
            <a:r>
              <a:rPr lang="en-US" dirty="0" smtClean="0">
                <a:latin typeface="Arial" charset="0"/>
                <a:ea typeface="ヒラギノ角ゴ Pro W3" charset="0"/>
                <a:cs typeface="ヒラギノ角ゴ Pro W3" charset="0"/>
              </a:rPr>
              <a:t>First, we have to discover </a:t>
            </a:r>
            <a:r>
              <a:rPr lang="en-US" u="sng" dirty="0" smtClean="0">
                <a:latin typeface="Arial" charset="0"/>
                <a:ea typeface="ヒラギノ角ゴ Pro W3" charset="0"/>
                <a:cs typeface="ヒラギノ角ゴ Pro W3" charset="0"/>
              </a:rPr>
              <a:t>who we are</a:t>
            </a:r>
            <a:r>
              <a:rPr lang="en-US" dirty="0" smtClean="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57712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7</a:t>
            </a:fld>
            <a:endParaRPr lang="en-US" sz="1200"/>
          </a:p>
        </p:txBody>
      </p:sp>
      <p:sp>
        <p:nvSpPr>
          <p:cNvPr id="78850" name="Rectangle 2"/>
          <p:cNvSpPr>
            <a:spLocks noGrp="1" noRot="1" noChangeAspect="1" noChangeArrowheads="1" noTextEdit="1"/>
          </p:cNvSpPr>
          <p:nvPr>
            <p:ph type="sldImg"/>
          </p:nvPr>
        </p:nvSpPr>
        <p:spPr>
          <a:xfrm>
            <a:off x="1149350" y="685800"/>
            <a:ext cx="3859213" cy="2895600"/>
          </a:xfrm>
          <a:solidFill>
            <a:srgbClr val="FFFFFF"/>
          </a:solidFill>
          <a:ln/>
        </p:spPr>
      </p:sp>
      <p:sp>
        <p:nvSpPr>
          <p:cNvPr id="78851" name="Rectangle 3"/>
          <p:cNvSpPr>
            <a:spLocks noGrp="1" noChangeArrowheads="1"/>
          </p:cNvSpPr>
          <p:nvPr>
            <p:ph type="body" idx="1"/>
          </p:nvPr>
        </p:nvSpPr>
        <p:spPr>
          <a:xfrm>
            <a:off x="837903" y="3657600"/>
            <a:ext cx="5162847" cy="4799996"/>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I hope you are all familiar with the Holland Codes</a:t>
            </a:r>
            <a:r>
              <a:rPr lang="en-US" baseline="0" dirty="0" smtClean="0">
                <a:latin typeface="Arial" charset="0"/>
                <a:ea typeface="ヒラギノ角ゴ Pro W3" charset="0"/>
                <a:cs typeface="ヒラギノ角ゴ Pro W3" charset="0"/>
              </a:rPr>
              <a:t> or Holland career interest Types.</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Most folks are high in two or three of these categories.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It’s not just using a computer to match you to a career, it’s finding out </a:t>
            </a:r>
            <a:r>
              <a:rPr lang="en-US" u="sng" baseline="0" dirty="0" smtClean="0">
                <a:latin typeface="Arial" charset="0"/>
                <a:ea typeface="ヒラギノ角ゴ Pro W3" charset="0"/>
                <a:cs typeface="ヒラギノ角ゴ Pro W3" charset="0"/>
              </a:rPr>
              <a:t>who</a:t>
            </a:r>
            <a:r>
              <a:rPr lang="en-US" baseline="0" dirty="0" smtClean="0">
                <a:latin typeface="Arial" charset="0"/>
                <a:ea typeface="ヒラギノ角ゴ Pro W3" charset="0"/>
                <a:cs typeface="ヒラギノ角ゴ Pro W3" charset="0"/>
              </a:rPr>
              <a:t> you are, and realizing that you are not good at everything, and that’s OK.  </a:t>
            </a:r>
          </a:p>
          <a:p>
            <a:pPr eaLnBrk="1" hangingPunct="1"/>
            <a:r>
              <a:rPr lang="en-US" dirty="0">
                <a:latin typeface="Arial" charset="0"/>
                <a:ea typeface="ヒラギノ角ゴ Pro W3" charset="0"/>
                <a:cs typeface="ヒラギノ角ゴ Pro W3" charset="0"/>
              </a:rPr>
              <a:t>(handout)</a:t>
            </a:r>
          </a:p>
          <a:p>
            <a:pPr eaLnBrk="1" hangingPunct="1"/>
            <a:r>
              <a:rPr lang="en-US" baseline="0" dirty="0" smtClean="0">
                <a:latin typeface="Arial" charset="0"/>
                <a:ea typeface="ヒラギノ角ゴ Pro W3" charset="0"/>
                <a:cs typeface="ヒラギノ角ゴ Pro W3" charset="0"/>
              </a:rPr>
              <a:t>Once you have discovered who you are through an interest assessment, then you can start looking at the careers that match your interests.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Middle school and high school are a great place to start learning your career interests.</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en.wikipedia.org</a:t>
            </a:r>
            <a:r>
              <a:rPr lang="en-US" dirty="0" smtClean="0">
                <a:latin typeface="Arial" charset="0"/>
                <a:ea typeface="ヒラギノ角ゴ Pro W3" charset="0"/>
                <a:cs typeface="ヒラギノ角ゴ Pro W3" charset="0"/>
              </a:rPr>
              <a:t>/wiki/</a:t>
            </a:r>
            <a:r>
              <a:rPr lang="en-US" dirty="0" err="1" smtClean="0">
                <a:latin typeface="Arial" charset="0"/>
                <a:ea typeface="ヒラギノ角ゴ Pro W3" charset="0"/>
                <a:cs typeface="ヒラギノ角ゴ Pro W3" charset="0"/>
              </a:rPr>
              <a:t>Holland_Codes</a:t>
            </a:r>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546696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8</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Most people do not know what skills they possess</a:t>
            </a:r>
            <a:r>
              <a:rPr lang="en-US" baseline="0" dirty="0" smtClean="0">
                <a:latin typeface="Arial" charset="0"/>
                <a:ea typeface="ヒラギノ角ゴ Pro W3" charset="0"/>
                <a:cs typeface="ヒラギノ角ゴ Pro W3" charset="0"/>
              </a:rPr>
              <a:t> until they have had work experiences.</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Arts Education courses, and Career and Technical Education courses in middle school and high school are a great place to </a:t>
            </a:r>
            <a:r>
              <a:rPr lang="en-US" dirty="0" smtClean="0">
                <a:latin typeface="Arial" charset="0"/>
                <a:ea typeface="ヒラギノ角ゴ Pro W3" charset="0"/>
                <a:cs typeface="ヒラギノ角ゴ Pro W3" charset="0"/>
              </a:rPr>
              <a:t>try out </a:t>
            </a:r>
            <a:r>
              <a:rPr lang="en-US" dirty="0">
                <a:latin typeface="Arial" charset="0"/>
                <a:ea typeface="ヒラギノ角ゴ Pro W3" charset="0"/>
                <a:cs typeface="ヒラギノ角ゴ Pro W3" charset="0"/>
              </a:rPr>
              <a:t>these skills without making a formal work commitment.</a:t>
            </a:r>
          </a:p>
          <a:p>
            <a:pPr eaLnBrk="1" hangingPunct="1"/>
            <a:endParaRPr lang="en-US" dirty="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 You </a:t>
            </a:r>
            <a:r>
              <a:rPr lang="en-US" dirty="0">
                <a:latin typeface="Arial" charset="0"/>
                <a:ea typeface="ヒラギノ角ゴ Pro W3" charset="0"/>
                <a:cs typeface="ヒラギノ角ゴ Pro W3" charset="0"/>
              </a:rPr>
              <a:t>will </a:t>
            </a:r>
            <a:r>
              <a:rPr lang="en-US" u="sng" dirty="0">
                <a:latin typeface="Arial" charset="0"/>
                <a:ea typeface="ヒラギノ角ゴ Pro W3" charset="0"/>
                <a:cs typeface="ヒラギノ角ゴ Pro W3" charset="0"/>
              </a:rPr>
              <a:t>not</a:t>
            </a:r>
            <a:r>
              <a:rPr lang="en-US" dirty="0">
                <a:latin typeface="Arial" charset="0"/>
                <a:ea typeface="ヒラギノ角ゴ Pro W3" charset="0"/>
                <a:cs typeface="ヒラギノ角ゴ Pro W3" charset="0"/>
              </a:rPr>
              <a:t> know you have a skill in some area until you </a:t>
            </a:r>
            <a:r>
              <a:rPr lang="en-US" u="sng" dirty="0">
                <a:latin typeface="Arial" charset="0"/>
                <a:ea typeface="ヒラギノ角ゴ Pro W3" charset="0"/>
                <a:cs typeface="ヒラギノ角ゴ Pro W3" charset="0"/>
              </a:rPr>
              <a:t>try</a:t>
            </a:r>
            <a:r>
              <a:rPr lang="en-US" dirty="0">
                <a:latin typeface="Arial" charset="0"/>
                <a:ea typeface="ヒラギノ角ゴ Pro W3" charset="0"/>
                <a:cs typeface="ヒラギノ角ゴ Pro W3" charset="0"/>
              </a:rPr>
              <a:t> it out.</a:t>
            </a:r>
          </a:p>
          <a:p>
            <a:pPr eaLnBrk="1" hangingPunct="1"/>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a:t>
            </a: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www.onetonline.org</a:t>
            </a:r>
            <a:r>
              <a:rPr lang="en-US" dirty="0" smtClean="0">
                <a:latin typeface="Arial" charset="0"/>
                <a:ea typeface="ヒラギノ角ゴ Pro W3" charset="0"/>
                <a:cs typeface="ヒラギノ角ゴ Pro W3" charset="0"/>
              </a:rPr>
              <a:t>/skills/</a:t>
            </a:r>
          </a:p>
          <a:p>
            <a:pPr eaLnBrk="1" hangingPunct="1"/>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511568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200"/>
              <a:pPr algn="r"/>
              <a:t>9</a:t>
            </a:fld>
            <a:endParaRPr lang="en-US" sz="12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37903" y="4343704"/>
            <a:ext cx="5334000" cy="411389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600" dirty="0">
                <a:latin typeface="Arial"/>
                <a:ea typeface="ヒラギノ角ゴ Pro W3" charset="0"/>
                <a:cs typeface="Arial"/>
              </a:rPr>
              <a:t>You have to know the job market.</a:t>
            </a:r>
          </a:p>
          <a:p>
            <a:pPr eaLnBrk="1" hangingPunct="1">
              <a:spcBef>
                <a:spcPct val="0"/>
              </a:spcBef>
              <a:spcAft>
                <a:spcPct val="30000"/>
              </a:spcAft>
            </a:pPr>
            <a:r>
              <a:rPr lang="en-US" dirty="0">
                <a:latin typeface="Arial"/>
                <a:ea typeface="ヒラギノ角ゴ Pro W3" charset="0"/>
                <a:cs typeface="Arial"/>
              </a:rPr>
              <a:t>(handout</a:t>
            </a:r>
            <a:r>
              <a:rPr lang="en-US" dirty="0" smtClean="0">
                <a:latin typeface="Arial"/>
                <a:ea typeface="ヒラギノ角ゴ Pro W3" charset="0"/>
                <a:cs typeface="Arial"/>
              </a:rPr>
              <a:t>)</a:t>
            </a:r>
            <a:endParaRPr lang="en-US" sz="1600" dirty="0">
              <a:latin typeface="Arial"/>
              <a:ea typeface="ヒラギノ角ゴ Pro W3" charset="0"/>
              <a:cs typeface="Arial"/>
            </a:endParaRPr>
          </a:p>
          <a:p>
            <a:pPr eaLnBrk="1" hangingPunct="1">
              <a:spcBef>
                <a:spcPct val="0"/>
              </a:spcBef>
              <a:spcAft>
                <a:spcPct val="30000"/>
              </a:spcAft>
            </a:pPr>
            <a:r>
              <a:rPr lang="en-US" sz="1600" dirty="0">
                <a:latin typeface="Arial"/>
                <a:ea typeface="ヒラギノ角ゴ Pro W3" charset="0"/>
                <a:cs typeface="Arial"/>
              </a:rPr>
              <a:t>The world of work is changing much more rapidly than decades ago, so you have to keep up with the occupation demand projections and the latest trends in work.</a:t>
            </a:r>
          </a:p>
          <a:p>
            <a:pPr eaLnBrk="1" hangingPunct="1">
              <a:spcBef>
                <a:spcPct val="0"/>
              </a:spcBef>
              <a:spcAft>
                <a:spcPct val="30000"/>
              </a:spcAft>
            </a:pPr>
            <a:endParaRPr lang="en-US" sz="1600" dirty="0">
              <a:latin typeface="Arial"/>
              <a:ea typeface="ヒラギノ角ゴ Pro W3" charset="0"/>
              <a:cs typeface="Arial"/>
            </a:endParaRPr>
          </a:p>
          <a:p>
            <a:pPr eaLnBrk="1" hangingPunct="1">
              <a:spcBef>
                <a:spcPct val="0"/>
              </a:spcBef>
              <a:spcAft>
                <a:spcPct val="30000"/>
              </a:spcAft>
            </a:pPr>
            <a:r>
              <a:rPr lang="en-US" sz="1600" dirty="0">
                <a:latin typeface="Arial"/>
                <a:ea typeface="ヒラギノ角ゴ Pro W3" charset="0"/>
                <a:cs typeface="Arial"/>
              </a:rPr>
              <a:t>If you want to be a nurse, there should be no problem finding a job over the next ten years.  Same for teachers, which are split out here into several categories.</a:t>
            </a:r>
          </a:p>
          <a:p>
            <a:pPr eaLnBrk="1" hangingPunct="1">
              <a:spcBef>
                <a:spcPct val="0"/>
              </a:spcBef>
              <a:spcAft>
                <a:spcPct val="30000"/>
              </a:spcAft>
            </a:pPr>
            <a:endParaRPr lang="en-US" sz="1600" dirty="0">
              <a:latin typeface="Arial"/>
              <a:ea typeface="ヒラギノ角ゴ Pro W3" charset="0"/>
              <a:cs typeface="Arial"/>
            </a:endParaRPr>
          </a:p>
          <a:p>
            <a:pPr eaLnBrk="1" hangingPunct="1">
              <a:spcBef>
                <a:spcPct val="0"/>
              </a:spcBef>
              <a:spcAft>
                <a:spcPct val="30000"/>
              </a:spcAft>
            </a:pPr>
            <a:r>
              <a:rPr lang="en-US" sz="1600" dirty="0">
                <a:latin typeface="Arial"/>
                <a:ea typeface="ヒラギノ角ゴ Pro W3" charset="0"/>
                <a:cs typeface="Arial"/>
              </a:rPr>
              <a:t>If you discover your special skill is threading a textile loom, then you might want to keep looking.</a:t>
            </a:r>
          </a:p>
          <a:p>
            <a:pPr eaLnBrk="1" hangingPunct="1">
              <a:spcBef>
                <a:spcPct val="0"/>
              </a:spcBef>
              <a:spcAft>
                <a:spcPct val="30000"/>
              </a:spcAft>
            </a:pPr>
            <a:endParaRPr lang="en-US" dirty="0">
              <a:solidFill>
                <a:srgbClr val="FF0000"/>
              </a:solidFill>
              <a:latin typeface="Arial"/>
              <a:ea typeface="ヒラギノ角ゴ Pro W3" charset="0"/>
              <a:cs typeface="Arial"/>
            </a:endParaRPr>
          </a:p>
          <a:p>
            <a:pPr eaLnBrk="1" hangingPunct="1">
              <a:spcBef>
                <a:spcPct val="0"/>
              </a:spcBef>
              <a:spcAft>
                <a:spcPct val="30000"/>
              </a:spcAft>
            </a:pPr>
            <a:endParaRPr lang="en-US" dirty="0" smtClean="0">
              <a:solidFill>
                <a:srgbClr val="FF0000"/>
              </a:solidFill>
              <a:latin typeface="Arial"/>
              <a:ea typeface="ヒラギノ角ゴ Pro W3" charset="0"/>
              <a:cs typeface="Arial"/>
            </a:endParaRPr>
          </a:p>
          <a:p>
            <a:pPr eaLnBrk="1" hangingPunct="1">
              <a:spcBef>
                <a:spcPct val="0"/>
              </a:spcBef>
              <a:spcAft>
                <a:spcPct val="30000"/>
              </a:spcAft>
            </a:pPr>
            <a:r>
              <a:rPr lang="en-US" dirty="0" smtClean="0">
                <a:solidFill>
                  <a:srgbClr val="FF0000"/>
                </a:solidFill>
                <a:latin typeface="Arial"/>
                <a:ea typeface="ヒラギノ角ゴ Pro W3" charset="0"/>
                <a:cs typeface="Arial"/>
              </a:rPr>
              <a:t>=========</a:t>
            </a:r>
            <a:endParaRPr lang="en-US" dirty="0">
              <a:solidFill>
                <a:srgbClr val="FF0000"/>
              </a:solidFill>
              <a:latin typeface="Arial"/>
              <a:ea typeface="ヒラギノ角ゴ Pro W3" charset="0"/>
              <a:cs typeface="Arial"/>
            </a:endParaRPr>
          </a:p>
          <a:p>
            <a:pPr eaLnBrk="1" hangingPunct="1">
              <a:spcBef>
                <a:spcPct val="0"/>
              </a:spcBef>
              <a:spcAft>
                <a:spcPct val="30000"/>
              </a:spcAft>
            </a:pPr>
            <a:r>
              <a:rPr lang="en-US" dirty="0">
                <a:solidFill>
                  <a:srgbClr val="FF0000"/>
                </a:solidFill>
                <a:latin typeface="Arial"/>
                <a:ea typeface="ヒラギノ角ゴ Pro W3" charset="0"/>
                <a:cs typeface="Arial"/>
              </a:rPr>
              <a:t>These data are from </a:t>
            </a:r>
            <a:r>
              <a:rPr lang="en-US" dirty="0" err="1">
                <a:solidFill>
                  <a:srgbClr val="FF0000"/>
                </a:solidFill>
                <a:latin typeface="Arial"/>
                <a:ea typeface="ヒラギノ角ゴ Pro W3" charset="0"/>
                <a:cs typeface="Arial"/>
              </a:rPr>
              <a:t>www.CareerOutlook.US</a:t>
            </a:r>
            <a:endParaRPr lang="en-US" dirty="0">
              <a:solidFill>
                <a:srgbClr val="FF0000"/>
              </a:solidFill>
              <a:latin typeface="Arial"/>
              <a:ea typeface="ヒラギノ角ゴ Pro W3" charset="0"/>
              <a:cs typeface="Arial"/>
            </a:endParaRPr>
          </a:p>
          <a:p>
            <a:pPr eaLnBrk="1" hangingPunct="1">
              <a:spcBef>
                <a:spcPct val="0"/>
              </a:spcBef>
              <a:spcAft>
                <a:spcPct val="30000"/>
              </a:spcAft>
            </a:pPr>
            <a:endParaRPr lang="en-US" dirty="0">
              <a:solidFill>
                <a:srgbClr val="FF0000"/>
              </a:solidFill>
              <a:latin typeface="Arial"/>
              <a:ea typeface="ヒラギノ角ゴ Pro W3" charset="0"/>
              <a:cs typeface="Arial"/>
            </a:endParaRPr>
          </a:p>
          <a:p>
            <a:r>
              <a:rPr lang="en-US" dirty="0">
                <a:solidFill>
                  <a:srgbClr val="FF0000"/>
                </a:solidFill>
                <a:latin typeface="Arial"/>
                <a:ea typeface="ヒラギノ角ゴ Pro W3" charset="0"/>
                <a:cs typeface="Arial"/>
              </a:rPr>
              <a:t>http://</a:t>
            </a:r>
            <a:r>
              <a:rPr lang="en-US" dirty="0" err="1">
                <a:solidFill>
                  <a:srgbClr val="FF0000"/>
                </a:solidFill>
                <a:latin typeface="Arial"/>
                <a:ea typeface="ヒラギノ角ゴ Pro W3" charset="0"/>
                <a:cs typeface="Arial"/>
              </a:rPr>
              <a:t>www.bls.gov</a:t>
            </a:r>
            <a:r>
              <a:rPr lang="en-US" dirty="0">
                <a:solidFill>
                  <a:srgbClr val="FF0000"/>
                </a:solidFill>
                <a:latin typeface="Arial"/>
                <a:ea typeface="ヒラギノ角ゴ Pro W3" charset="0"/>
                <a:cs typeface="Arial"/>
              </a:rPr>
              <a:t>/</a:t>
            </a:r>
            <a:r>
              <a:rPr lang="en-US" dirty="0" err="1">
                <a:solidFill>
                  <a:srgbClr val="FF0000"/>
                </a:solidFill>
                <a:latin typeface="Arial"/>
                <a:ea typeface="ヒラギノ角ゴ Pro W3" charset="0"/>
                <a:cs typeface="Arial"/>
              </a:rPr>
              <a:t>emp</a:t>
            </a:r>
            <a:r>
              <a:rPr lang="en-US" dirty="0">
                <a:solidFill>
                  <a:srgbClr val="FF0000"/>
                </a:solidFill>
                <a:latin typeface="Arial"/>
                <a:ea typeface="ヒラギノ角ゴ Pro W3" charset="0"/>
                <a:cs typeface="Arial"/>
              </a:rPr>
              <a:t>/ep_table_112.htm</a:t>
            </a:r>
          </a:p>
          <a:p>
            <a:r>
              <a:rPr lang="en-US" dirty="0">
                <a:solidFill>
                  <a:srgbClr val="FF0000"/>
                </a:solidFill>
                <a:latin typeface="Arial"/>
                <a:ea typeface="ヒラギノ角ゴ Pro W3" charset="0"/>
                <a:cs typeface="Arial"/>
              </a:rPr>
              <a:t>Education and training assignments</a:t>
            </a:r>
          </a:p>
          <a:p>
            <a:r>
              <a:rPr lang="en-US" dirty="0">
                <a:solidFill>
                  <a:srgbClr val="FF0000"/>
                </a:solidFill>
                <a:latin typeface="Arial"/>
                <a:ea typeface="ヒラギノ角ゴ Pro W3" charset="0"/>
                <a:cs typeface="Arial"/>
              </a:rPr>
              <a:t>updated January 13, 2012</a:t>
            </a:r>
          </a:p>
        </p:txBody>
      </p:sp>
    </p:spTree>
    <p:extLst>
      <p:ext uri="{BB962C8B-B14F-4D97-AF65-F5344CB8AC3E}">
        <p14:creationId xmlns:p14="http://schemas.microsoft.com/office/powerpoint/2010/main" val="646142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685800" y="2286000"/>
            <a:ext cx="7772400" cy="1143000"/>
          </a:xfrm>
        </p:spPr>
        <p:txBody>
          <a:bodyPr/>
          <a:lstStyle>
            <a:lvl1pPr>
              <a:defRPr sz="4000"/>
            </a:lvl1pPr>
          </a:lstStyle>
          <a:p>
            <a:r>
              <a:rPr lang="en-US"/>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sz="2800"/>
            </a:lvl1pPr>
          </a:lstStyle>
          <a:p>
            <a:r>
              <a:rPr lang="en-US"/>
              <a:t>Click to edit Master subtitle style</a:t>
            </a:r>
          </a:p>
        </p:txBody>
      </p:sp>
      <p:sp>
        <p:nvSpPr>
          <p:cNvPr id="5" name="Rectangle 4"/>
          <p:cNvSpPr>
            <a:spLocks noGrp="1" noChangeArrowheads="1"/>
          </p:cNvSpPr>
          <p:nvPr>
            <p:ph type="sldNum" sz="quarter" idx="10"/>
          </p:nvPr>
        </p:nvSpPr>
        <p:spPr/>
        <p:txBody>
          <a:bodyPr/>
          <a:lstStyle>
            <a:lvl1pPr>
              <a:defRPr>
                <a:solidFill>
                  <a:schemeClr val="folHlink"/>
                </a:solidFill>
              </a:defRPr>
            </a:lvl1pPr>
          </a:lstStyle>
          <a:p>
            <a:fld id="{50932759-759E-CD4F-BE2D-60C56087B8BD}" type="slidenum">
              <a:rPr lang="en-US"/>
              <a:pPr/>
              <a:t>‹#›</a:t>
            </a:fld>
            <a:endParaRPr lang="en-US"/>
          </a:p>
        </p:txBody>
      </p:sp>
    </p:spTree>
    <p:extLst>
      <p:ext uri="{BB962C8B-B14F-4D97-AF65-F5344CB8AC3E}">
        <p14:creationId xmlns:p14="http://schemas.microsoft.com/office/powerpoint/2010/main" val="2566226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EB683517-173B-984E-8673-EA71E07B9FCE}" type="slidenum">
              <a:rPr lang="en-US"/>
              <a:pPr/>
              <a:t>‹#›</a:t>
            </a:fld>
            <a:endParaRPr lang="en-US"/>
          </a:p>
        </p:txBody>
      </p:sp>
    </p:spTree>
    <p:extLst>
      <p:ext uri="{BB962C8B-B14F-4D97-AF65-F5344CB8AC3E}">
        <p14:creationId xmlns:p14="http://schemas.microsoft.com/office/powerpoint/2010/main" val="3788443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91CBE3B9-0EDA-D44D-9F0B-8A29D18C326E}" type="slidenum">
              <a:rPr lang="en-US"/>
              <a:pPr/>
              <a:t>‹#›</a:t>
            </a:fld>
            <a:endParaRPr lang="en-US"/>
          </a:p>
        </p:txBody>
      </p:sp>
    </p:spTree>
    <p:extLst>
      <p:ext uri="{BB962C8B-B14F-4D97-AF65-F5344CB8AC3E}">
        <p14:creationId xmlns:p14="http://schemas.microsoft.com/office/powerpoint/2010/main" val="3716494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2A2D286-531F-F94E-91E6-CEB12C86F237}" type="slidenum">
              <a:rPr lang="en-US"/>
              <a:pPr/>
              <a:t>‹#›</a:t>
            </a:fld>
            <a:endParaRPr lang="en-US"/>
          </a:p>
        </p:txBody>
      </p:sp>
    </p:spTree>
    <p:extLst>
      <p:ext uri="{BB962C8B-B14F-4D97-AF65-F5344CB8AC3E}">
        <p14:creationId xmlns:p14="http://schemas.microsoft.com/office/powerpoint/2010/main" val="7364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D8280AA0-7F71-E249-B377-FA935F41F88F}" type="slidenum">
              <a:rPr lang="en-US"/>
              <a:pPr/>
              <a:t>‹#›</a:t>
            </a:fld>
            <a:endParaRPr lang="en-US"/>
          </a:p>
        </p:txBody>
      </p:sp>
    </p:spTree>
    <p:extLst>
      <p:ext uri="{BB962C8B-B14F-4D97-AF65-F5344CB8AC3E}">
        <p14:creationId xmlns:p14="http://schemas.microsoft.com/office/powerpoint/2010/main" val="127837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83D8A2DB-8F38-7942-A7A5-AAE532FF019A}" type="slidenum">
              <a:rPr lang="en-US"/>
              <a:pPr/>
              <a:t>‹#›</a:t>
            </a:fld>
            <a:endParaRPr lang="en-US"/>
          </a:p>
        </p:txBody>
      </p:sp>
    </p:spTree>
    <p:extLst>
      <p:ext uri="{BB962C8B-B14F-4D97-AF65-F5344CB8AC3E}">
        <p14:creationId xmlns:p14="http://schemas.microsoft.com/office/powerpoint/2010/main" val="2992659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ABD773F1-E557-2C42-A8D4-CE3A86152A37}" type="slidenum">
              <a:rPr lang="en-US"/>
              <a:pPr/>
              <a:t>‹#›</a:t>
            </a:fld>
            <a:endParaRPr lang="en-US"/>
          </a:p>
        </p:txBody>
      </p:sp>
    </p:spTree>
    <p:extLst>
      <p:ext uri="{BB962C8B-B14F-4D97-AF65-F5344CB8AC3E}">
        <p14:creationId xmlns:p14="http://schemas.microsoft.com/office/powerpoint/2010/main" val="395099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5CB110AC-4ED0-764F-8457-6C98B6A7953A}" type="slidenum">
              <a:rPr lang="en-US"/>
              <a:pPr/>
              <a:t>‹#›</a:t>
            </a:fld>
            <a:endParaRPr lang="en-US"/>
          </a:p>
        </p:txBody>
      </p:sp>
    </p:spTree>
    <p:extLst>
      <p:ext uri="{BB962C8B-B14F-4D97-AF65-F5344CB8AC3E}">
        <p14:creationId xmlns:p14="http://schemas.microsoft.com/office/powerpoint/2010/main" val="427942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C5499F15-148A-134F-B765-631ACFC03FF3}" type="slidenum">
              <a:rPr lang="en-US"/>
              <a:pPr/>
              <a:t>‹#›</a:t>
            </a:fld>
            <a:endParaRPr lang="en-US"/>
          </a:p>
        </p:txBody>
      </p:sp>
    </p:spTree>
    <p:extLst>
      <p:ext uri="{BB962C8B-B14F-4D97-AF65-F5344CB8AC3E}">
        <p14:creationId xmlns:p14="http://schemas.microsoft.com/office/powerpoint/2010/main" val="265058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BF955C2-30FA-2B4B-B3E1-2C5A55458189}" type="slidenum">
              <a:rPr lang="en-US"/>
              <a:pPr/>
              <a:t>‹#›</a:t>
            </a:fld>
            <a:endParaRPr lang="en-US"/>
          </a:p>
        </p:txBody>
      </p:sp>
    </p:spTree>
    <p:extLst>
      <p:ext uri="{BB962C8B-B14F-4D97-AF65-F5344CB8AC3E}">
        <p14:creationId xmlns:p14="http://schemas.microsoft.com/office/powerpoint/2010/main" val="3393171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C1CD9A8B-51A3-7F4C-82D8-F710F46570EE}" type="slidenum">
              <a:rPr lang="en-US"/>
              <a:pPr/>
              <a:t>‹#›</a:t>
            </a:fld>
            <a:endParaRPr lang="en-US"/>
          </a:p>
        </p:txBody>
      </p:sp>
    </p:spTree>
    <p:extLst>
      <p:ext uri="{BB962C8B-B14F-4D97-AF65-F5344CB8AC3E}">
        <p14:creationId xmlns:p14="http://schemas.microsoft.com/office/powerpoint/2010/main" val="13039080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45292"/>
                </a:solidFill>
              </a:defRPr>
            </a:lvl1pPr>
          </a:lstStyle>
          <a:p>
            <a:fld id="{5AF08DB0-CD0B-3A43-AA20-5A1149D003E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07"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800" b="1">
          <a:solidFill>
            <a:srgbClr val="71852C"/>
          </a:solidFill>
          <a:latin typeface="+mj-lt"/>
          <a:ea typeface="+mj-ea"/>
          <a:cs typeface="+mj-cs"/>
        </a:defRPr>
      </a:lvl1pPr>
      <a:lvl2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0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a:solidFill>
            <a:srgbClr val="7F1353"/>
          </a:solidFill>
          <a:latin typeface="+mn-lt"/>
          <a:ea typeface="+mn-ea"/>
          <a:cs typeface="+mn-cs"/>
        </a:defRPr>
      </a:lvl5pPr>
      <a:lvl6pPr marL="2514600" indent="-228600" algn="l" rtl="0" fontAlgn="base">
        <a:spcBef>
          <a:spcPct val="20000"/>
        </a:spcBef>
        <a:spcAft>
          <a:spcPct val="0"/>
        </a:spcAft>
        <a:buChar char="»"/>
        <a:defRPr sz="2000">
          <a:solidFill>
            <a:srgbClr val="7F1353"/>
          </a:solidFill>
          <a:latin typeface="+mn-lt"/>
          <a:ea typeface="+mn-ea"/>
          <a:cs typeface="+mn-cs"/>
        </a:defRPr>
      </a:lvl6pPr>
      <a:lvl7pPr marL="2971800" indent="-228600" algn="l" rtl="0" fontAlgn="base">
        <a:spcBef>
          <a:spcPct val="20000"/>
        </a:spcBef>
        <a:spcAft>
          <a:spcPct val="0"/>
        </a:spcAft>
        <a:buChar char="»"/>
        <a:defRPr sz="2000">
          <a:solidFill>
            <a:srgbClr val="7F1353"/>
          </a:solidFill>
          <a:latin typeface="+mn-lt"/>
          <a:ea typeface="+mn-ea"/>
          <a:cs typeface="+mn-cs"/>
        </a:defRPr>
      </a:lvl7pPr>
      <a:lvl8pPr marL="3429000" indent="-228600" algn="l" rtl="0" fontAlgn="base">
        <a:spcBef>
          <a:spcPct val="20000"/>
        </a:spcBef>
        <a:spcAft>
          <a:spcPct val="0"/>
        </a:spcAft>
        <a:buChar char="»"/>
        <a:defRPr sz="2000">
          <a:solidFill>
            <a:srgbClr val="7F1353"/>
          </a:solidFill>
          <a:latin typeface="+mn-lt"/>
          <a:ea typeface="+mn-ea"/>
          <a:cs typeface="+mn-cs"/>
        </a:defRPr>
      </a:lvl8pPr>
      <a:lvl9pPr marL="3886200" indent="-228600" algn="l" rtl="0" fontAlgn="base">
        <a:spcBef>
          <a:spcPct val="20000"/>
        </a:spcBef>
        <a:spcAft>
          <a:spcPct val="0"/>
        </a:spcAft>
        <a:buChar char="»"/>
        <a:defRPr sz="2000">
          <a:solidFill>
            <a:srgbClr val="7F1353"/>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7"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6.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381000"/>
            <a:ext cx="9144000" cy="2743200"/>
          </a:xfrm>
        </p:spPr>
        <p:txBody>
          <a:bodyPr/>
          <a:lstStyle/>
          <a:p>
            <a:r>
              <a:rPr lang="en-US" sz="4800" i="1" dirty="0">
                <a:effectLst>
                  <a:outerShdw blurRad="38100" dist="38100" dir="2700000" algn="tl">
                    <a:srgbClr val="C0C0C0"/>
                  </a:outerShdw>
                </a:effectLst>
              </a:rPr>
              <a:t>Help Kids Discover Their Passion and Turn it into a </a:t>
            </a:r>
            <a:br>
              <a:rPr lang="en-US" sz="4800" i="1" dirty="0">
                <a:effectLst>
                  <a:outerShdw blurRad="38100" dist="38100" dir="2700000" algn="tl">
                    <a:srgbClr val="C0C0C0"/>
                  </a:outerShdw>
                </a:effectLst>
              </a:rPr>
            </a:br>
            <a:r>
              <a:rPr lang="en-US" sz="4800" i="1" dirty="0">
                <a:effectLst>
                  <a:outerShdw blurRad="38100" dist="38100" dir="2700000" algn="tl">
                    <a:srgbClr val="C0C0C0"/>
                  </a:outerShdw>
                </a:effectLst>
              </a:rPr>
              <a:t>Career Pathway</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76200" y="3810000"/>
            <a:ext cx="9144000" cy="2819400"/>
          </a:xfrm>
        </p:spPr>
        <p:txBody>
          <a:bodyPr/>
          <a:lstStyle/>
          <a:p>
            <a:pPr marL="461963" algn="l">
              <a:lnSpc>
                <a:spcPct val="80000"/>
              </a:lnSpc>
            </a:pPr>
            <a:r>
              <a:rPr lang="en-US" sz="4000" dirty="0" smtClean="0">
                <a:latin typeface="Arial" charset="0"/>
                <a:ea typeface="ヒラギノ角ゴ Pro W3" charset="0"/>
                <a:cs typeface="ヒラギノ角ゴ Pro W3" charset="0"/>
              </a:rPr>
              <a:t>Chris Droessler</a:t>
            </a:r>
          </a:p>
          <a:p>
            <a:pPr marL="461963" algn="l">
              <a:lnSpc>
                <a:spcPct val="80000"/>
              </a:lnSpc>
            </a:pPr>
            <a:r>
              <a:rPr lang="en-US" sz="4000" dirty="0" smtClean="0">
                <a:latin typeface="Arial" charset="0"/>
                <a:ea typeface="ヒラギノ角ゴ Pro W3" charset="0"/>
                <a:cs typeface="ヒラギノ角ゴ Pro W3" charset="0"/>
              </a:rPr>
              <a:t>CTE Coordinator</a:t>
            </a:r>
            <a:endParaRPr lang="en-US" sz="4000" dirty="0" smtClean="0">
              <a:latin typeface="Arial" charset="0"/>
              <a:ea typeface="ヒラギノ角ゴ Pro W3" charset="0"/>
              <a:cs typeface="ヒラギノ角ゴ Pro W3" charset="0"/>
            </a:endParaRPr>
          </a:p>
          <a:p>
            <a:pPr marL="461963" algn="l">
              <a:lnSpc>
                <a:spcPct val="80000"/>
              </a:lnSpc>
            </a:pPr>
            <a:r>
              <a:rPr lang="en-US" sz="4000" dirty="0" smtClean="0">
                <a:latin typeface="Arial" charset="0"/>
                <a:ea typeface="ヒラギノ角ゴ Pro W3" charset="0"/>
                <a:cs typeface="ヒラギノ角ゴ Pro W3" charset="0"/>
              </a:rPr>
              <a:t>NC Community Colleges</a:t>
            </a:r>
          </a:p>
          <a:p>
            <a:pPr marL="461963" algn="l">
              <a:lnSpc>
                <a:spcPct val="80000"/>
              </a:lnSpc>
            </a:pPr>
            <a:r>
              <a:rPr lang="en-US" sz="3200" dirty="0" smtClean="0">
                <a:latin typeface="Arial" charset="0"/>
                <a:ea typeface="ヒラギノ角ゴ Pro W3" charset="0"/>
                <a:cs typeface="ヒラギノ角ゴ Pro W3" charset="0"/>
              </a:rPr>
              <a:t>DroesslerC@NCCommunityColleges.edu</a:t>
            </a:r>
            <a:endParaRPr lang="en-US" sz="3200" dirty="0" smtClean="0">
              <a:latin typeface="Arial" charset="0"/>
              <a:ea typeface="ヒラギノ角ゴ Pro W3" charset="0"/>
              <a:cs typeface="ヒラギノ角ゴ Pro W3" charset="0"/>
            </a:endParaRPr>
          </a:p>
          <a:p>
            <a:pPr marL="461963" algn="l">
              <a:lnSpc>
                <a:spcPct val="80000"/>
              </a:lnSpc>
            </a:pPr>
            <a:r>
              <a:rPr lang="en-US" sz="3200" dirty="0" err="1" smtClean="0"/>
              <a:t>www.ctpnc.org</a:t>
            </a:r>
            <a:r>
              <a:rPr lang="en-US" sz="3200" dirty="0" smtClean="0"/>
              <a:t>/</a:t>
            </a:r>
            <a:r>
              <a:rPr lang="en-US" sz="3200" dirty="0"/>
              <a:t>presentations</a:t>
            </a:r>
          </a:p>
          <a:p>
            <a:pPr marL="461963" algn="l">
              <a:lnSpc>
                <a:spcPct val="80000"/>
              </a:lnSpc>
            </a:pPr>
            <a:endParaRPr lang="en-US" sz="3200" dirty="0">
              <a:latin typeface="Arial" charset="0"/>
              <a:ea typeface="ヒラギノ角ゴ Pro W3" charset="0"/>
              <a:cs typeface="ヒラギノ角ゴ Pro W3"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a:srcRect l="13296" t="12036" r="12540" b="13911"/>
          <a:stretch/>
        </p:blipFill>
        <p:spPr>
          <a:xfrm>
            <a:off x="0" y="10172"/>
            <a:ext cx="9144000" cy="6847828"/>
          </a:xfrm>
          <a:prstGeom prst="rect">
            <a:avLst/>
          </a:prstGeom>
        </p:spPr>
      </p:pic>
    </p:spTree>
    <p:extLst>
      <p:ext uri="{BB962C8B-B14F-4D97-AF65-F5344CB8AC3E}">
        <p14:creationId xmlns:p14="http://schemas.microsoft.com/office/powerpoint/2010/main" val="97281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Passion</a:t>
            </a:r>
            <a:r>
              <a:rPr lang="en-US" dirty="0" smtClean="0"/>
              <a:t> – </a:t>
            </a:r>
            <a:br>
              <a:rPr lang="en-US" dirty="0" smtClean="0"/>
            </a:br>
            <a:r>
              <a:rPr lang="en-US" dirty="0" smtClean="0"/>
              <a:t>dictionary definition</a:t>
            </a:r>
            <a:endParaRPr lang="en-US" dirty="0"/>
          </a:p>
        </p:txBody>
      </p:sp>
      <p:sp>
        <p:nvSpPr>
          <p:cNvPr id="3" name="Content Placeholder 2"/>
          <p:cNvSpPr>
            <a:spLocks noGrp="1"/>
          </p:cNvSpPr>
          <p:nvPr>
            <p:ph idx="1"/>
          </p:nvPr>
        </p:nvSpPr>
        <p:spPr/>
        <p:txBody>
          <a:bodyPr/>
          <a:lstStyle/>
          <a:p>
            <a:pPr marL="458788" indent="-458788">
              <a:buAutoNum type="arabicPeriod"/>
            </a:pPr>
            <a:r>
              <a:rPr lang="en-US" dirty="0" smtClean="0"/>
              <a:t>any </a:t>
            </a:r>
            <a:r>
              <a:rPr lang="en-US" dirty="0"/>
              <a:t>powerful or compelling emotion or feeling, as love or hate. </a:t>
            </a:r>
          </a:p>
          <a:p>
            <a:pPr marL="458788" indent="-458788">
              <a:buNone/>
            </a:pPr>
            <a:r>
              <a:rPr lang="en-US" dirty="0" smtClean="0"/>
              <a:t>6.	a </a:t>
            </a:r>
            <a:r>
              <a:rPr lang="en-US" dirty="0"/>
              <a:t>strong or extravagant fondness, enthusiasm, or desire for anything: a passion for music.</a:t>
            </a:r>
          </a:p>
          <a:p>
            <a:pPr marL="458788" indent="-458788">
              <a:buNone/>
            </a:pPr>
            <a:r>
              <a:rPr lang="en-US" dirty="0"/>
              <a:t>7</a:t>
            </a:r>
            <a:r>
              <a:rPr lang="en-US" dirty="0" smtClean="0"/>
              <a:t>.	the </a:t>
            </a:r>
            <a:r>
              <a:rPr lang="en-US" dirty="0"/>
              <a:t>object of such a fondness or </a:t>
            </a:r>
            <a:r>
              <a:rPr lang="en-US" dirty="0" smtClean="0"/>
              <a:t>desire.</a:t>
            </a:r>
            <a:endParaRPr lang="en-US" dirty="0"/>
          </a:p>
        </p:txBody>
      </p:sp>
    </p:spTree>
    <p:extLst>
      <p:ext uri="{BB962C8B-B14F-4D97-AF65-F5344CB8AC3E}">
        <p14:creationId xmlns:p14="http://schemas.microsoft.com/office/powerpoint/2010/main" val="2076843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1066800"/>
            <a:ext cx="9144000" cy="5791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 name="Title 1"/>
          <p:cNvSpPr>
            <a:spLocks noGrp="1"/>
          </p:cNvSpPr>
          <p:nvPr>
            <p:ph type="title"/>
          </p:nvPr>
        </p:nvSpPr>
        <p:spPr>
          <a:xfrm>
            <a:off x="685800" y="152400"/>
            <a:ext cx="7772400" cy="990600"/>
          </a:xfrm>
        </p:spPr>
        <p:txBody>
          <a:bodyPr/>
          <a:lstStyle/>
          <a:p>
            <a:r>
              <a:rPr lang="en-US" dirty="0" smtClean="0"/>
              <a:t>College is the Next Step ?</a:t>
            </a:r>
            <a:endParaRPr lang="en-US" dirty="0"/>
          </a:p>
        </p:txBody>
      </p:sp>
      <p:pic>
        <p:nvPicPr>
          <p:cNvPr id="6" name="Picture 5"/>
          <p:cNvPicPr>
            <a:picLocks noChangeAspect="1"/>
          </p:cNvPicPr>
          <p:nvPr/>
        </p:nvPicPr>
        <p:blipFill>
          <a:blip r:embed="rId3"/>
          <a:stretch>
            <a:fillRect/>
          </a:stretch>
        </p:blipFill>
        <p:spPr>
          <a:xfrm>
            <a:off x="838200" y="1143000"/>
            <a:ext cx="7620000" cy="5715000"/>
          </a:xfrm>
          <a:prstGeom prst="rect">
            <a:avLst/>
          </a:prstGeom>
        </p:spPr>
      </p:pic>
    </p:spTree>
    <p:extLst>
      <p:ext uri="{BB962C8B-B14F-4D97-AF65-F5344CB8AC3E}">
        <p14:creationId xmlns:p14="http://schemas.microsoft.com/office/powerpoint/2010/main" val="2318285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78773"/>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96849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246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10054" b="17119"/>
          <a:stretch/>
        </p:blipFill>
        <p:spPr>
          <a:xfrm>
            <a:off x="-368085" y="579071"/>
            <a:ext cx="9740685" cy="5135929"/>
          </a:xfrm>
        </p:spPr>
      </p:pic>
    </p:spTree>
    <p:extLst>
      <p:ext uri="{BB962C8B-B14F-4D97-AF65-F5344CB8AC3E}">
        <p14:creationId xmlns:p14="http://schemas.microsoft.com/office/powerpoint/2010/main" val="215248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Documents and Settings\cdroessler\My Documents\Presentations\NEW\Interest Drives Learning\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5913" cy="881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097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C:\Documents and Settings\cdroessler\My Documents\Presentations\NEW\mosquitoes\page.jpg"/>
          <p:cNvPicPr>
            <a:picLocks noChangeAspect="1" noChangeArrowheads="1"/>
          </p:cNvPicPr>
          <p:nvPr/>
        </p:nvPicPr>
        <p:blipFill>
          <a:blip r:embed="rId3">
            <a:extLst>
              <a:ext uri="{28A0092B-C50C-407E-A947-70E740481C1C}">
                <a14:useLocalDpi xmlns:a14="http://schemas.microsoft.com/office/drawing/2010/main" val="0"/>
              </a:ext>
            </a:extLst>
          </a:blip>
          <a:srcRect r="35611"/>
          <a:stretch>
            <a:fillRect/>
          </a:stretch>
        </p:blipFill>
        <p:spPr bwMode="auto">
          <a:xfrm>
            <a:off x="1752600" y="-685800"/>
            <a:ext cx="5641975" cy="128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18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C:\Documents and Settings\cdroessler\My Documents\Presentations\NEW\prosthetic hand\Screen-Shot-2014-01-02-at-2.30.24-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9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829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3027325-slide-linderpix-35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128" y="0"/>
            <a:ext cx="3435872" cy="2286000"/>
          </a:xfrm>
          <a:prstGeom prst="rect">
            <a:avLst/>
          </a:prstGeom>
        </p:spPr>
      </p:pic>
      <p:pic>
        <p:nvPicPr>
          <p:cNvPr id="3" name="Picture 2" descr="3027325-slide-linderpix-355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7" y="4572000"/>
            <a:ext cx="3435872" cy="2286000"/>
          </a:xfrm>
          <a:prstGeom prst="rect">
            <a:avLst/>
          </a:prstGeom>
        </p:spPr>
      </p:pic>
      <p:pic>
        <p:nvPicPr>
          <p:cNvPr id="6" name="Picture 5" descr="3027325-slide-linderpix-366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128" y="4572000"/>
            <a:ext cx="3435872" cy="2286000"/>
          </a:xfrm>
          <a:prstGeom prst="rect">
            <a:avLst/>
          </a:prstGeom>
        </p:spPr>
      </p:pic>
      <p:pic>
        <p:nvPicPr>
          <p:cNvPr id="10" name="Picture 9" descr="3027325-slide-s-linderpix-36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61"/>
            <a:ext cx="3435872" cy="2286000"/>
          </a:xfrm>
          <a:prstGeom prst="rect">
            <a:avLst/>
          </a:prstGeom>
        </p:spPr>
      </p:pic>
      <p:pic>
        <p:nvPicPr>
          <p:cNvPr id="9" name="Picture 8" descr="3027325-slide-linderpix-399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5993" y="1506272"/>
            <a:ext cx="5497395" cy="3657600"/>
          </a:xfrm>
          <a:prstGeom prst="rect">
            <a:avLst/>
          </a:prstGeom>
        </p:spPr>
      </p:pic>
    </p:spTree>
    <p:extLst>
      <p:ext uri="{BB962C8B-B14F-4D97-AF65-F5344CB8AC3E}">
        <p14:creationId xmlns:p14="http://schemas.microsoft.com/office/powerpoint/2010/main" val="3258675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3010" name="Rectangle 2"/>
          <p:cNvSpPr>
            <a:spLocks noGrp="1" noChangeArrowheads="1"/>
          </p:cNvSpPr>
          <p:nvPr>
            <p:ph type="title" idx="4294967295"/>
          </p:nvPr>
        </p:nvSpPr>
        <p:spPr>
          <a:xfrm>
            <a:off x="457200" y="381000"/>
            <a:ext cx="8229600" cy="1143000"/>
          </a:xfrm>
        </p:spPr>
        <p:txBody>
          <a:bodyPr/>
          <a:lstStyle/>
          <a:p>
            <a:pPr eaLnBrk="1" hangingPunct="1"/>
            <a:r>
              <a:rPr lang="en-US" sz="4200" i="1">
                <a:effectLst>
                  <a:outerShdw blurRad="38100" dist="38100" dir="2700000" algn="tl">
                    <a:srgbClr val="DDDDDD"/>
                  </a:outerShdw>
                </a:effectLst>
                <a:latin typeface="Arial" charset="0"/>
                <a:ea typeface="ヒラギノ角ゴ Pro W3" charset="0"/>
                <a:cs typeface="ヒラギノ角ゴ Pro W3" charset="0"/>
              </a:rPr>
              <a:t>Scan your Smart Card</a:t>
            </a:r>
          </a:p>
        </p:txBody>
      </p:sp>
      <p:pic>
        <p:nvPicPr>
          <p:cNvPr id="2" name="Picture 1" descr="swipe-c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76400"/>
            <a:ext cx="7491338" cy="472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2999" y="25797"/>
            <a:ext cx="6896861" cy="6832203"/>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75197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Lego-1024x5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7" y="756866"/>
            <a:ext cx="9127333" cy="5339133"/>
          </a:xfrm>
          <a:prstGeom prst="rect">
            <a:avLst/>
          </a:prstGeom>
        </p:spPr>
      </p:pic>
    </p:spTree>
    <p:extLst>
      <p:ext uri="{BB962C8B-B14F-4D97-AF65-F5344CB8AC3E}">
        <p14:creationId xmlns:p14="http://schemas.microsoft.com/office/powerpoint/2010/main" val="1285494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172" y="0"/>
            <a:ext cx="6610628" cy="6858000"/>
          </a:xfrm>
          <a:prstGeom prst="rect">
            <a:avLst/>
          </a:prstGeom>
        </p:spPr>
      </p:pic>
    </p:spTree>
    <p:extLst>
      <p:ext uri="{BB962C8B-B14F-4D97-AF65-F5344CB8AC3E}">
        <p14:creationId xmlns:p14="http://schemas.microsoft.com/office/powerpoint/2010/main" val="2252648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7381018" cy="6858000"/>
          </a:xfrm>
          <a:prstGeom prst="rect">
            <a:avLst/>
          </a:prstGeom>
        </p:spPr>
      </p:pic>
      <p:sp>
        <p:nvSpPr>
          <p:cNvPr id="4" name="Rounded Rectangle 3"/>
          <p:cNvSpPr>
            <a:spLocks noChangeArrowheads="1"/>
          </p:cNvSpPr>
          <p:nvPr/>
        </p:nvSpPr>
        <p:spPr bwMode="auto">
          <a:xfrm>
            <a:off x="1371600" y="3048000"/>
            <a:ext cx="3429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104572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144479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139844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Passion </a:t>
            </a:r>
            <a:r>
              <a:rPr lang="en-US" dirty="0" err="1" smtClean="0"/>
              <a:t>vs</a:t>
            </a:r>
            <a:r>
              <a:rPr lang="en-US" dirty="0" smtClean="0"/>
              <a:t> Paycheck</a:t>
            </a:r>
            <a:endParaRPr lang="en-US" dirty="0"/>
          </a:p>
        </p:txBody>
      </p:sp>
      <p:pic>
        <p:nvPicPr>
          <p:cNvPr id="3" name="Picture 2"/>
          <p:cNvPicPr>
            <a:picLocks noChangeAspect="1"/>
          </p:cNvPicPr>
          <p:nvPr/>
        </p:nvPicPr>
        <p:blipFill>
          <a:blip r:embed="rId3"/>
          <a:stretch>
            <a:fillRect/>
          </a:stretch>
        </p:blipFill>
        <p:spPr>
          <a:xfrm>
            <a:off x="533400" y="1295400"/>
            <a:ext cx="8117751" cy="4627118"/>
          </a:xfrm>
          <a:prstGeom prst="rect">
            <a:avLst/>
          </a:prstGeom>
        </p:spPr>
      </p:pic>
    </p:spTree>
    <p:extLst>
      <p:ext uri="{BB962C8B-B14F-4D97-AF65-F5344CB8AC3E}">
        <p14:creationId xmlns:p14="http://schemas.microsoft.com/office/powerpoint/2010/main" val="3235279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234851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1143000"/>
            <a:ext cx="9144000" cy="5715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 name="Title 1"/>
          <p:cNvSpPr>
            <a:spLocks noGrp="1"/>
          </p:cNvSpPr>
          <p:nvPr>
            <p:ph type="title"/>
          </p:nvPr>
        </p:nvSpPr>
        <p:spPr>
          <a:xfrm>
            <a:off x="685800" y="152400"/>
            <a:ext cx="7772400" cy="990600"/>
          </a:xfrm>
        </p:spPr>
        <p:txBody>
          <a:bodyPr/>
          <a:lstStyle/>
          <a:p>
            <a:r>
              <a:rPr lang="en-US" dirty="0" smtClean="0"/>
              <a:t>Do You Like Animals?</a:t>
            </a:r>
            <a:endParaRPr lang="en-US" dirty="0"/>
          </a:p>
        </p:txBody>
      </p:sp>
      <p:pic>
        <p:nvPicPr>
          <p:cNvPr id="3" name="Picture 2"/>
          <p:cNvPicPr>
            <a:picLocks noChangeAspect="1"/>
          </p:cNvPicPr>
          <p:nvPr/>
        </p:nvPicPr>
        <p:blipFill>
          <a:blip r:embed="rId3"/>
          <a:stretch>
            <a:fillRect/>
          </a:stretch>
        </p:blipFill>
        <p:spPr>
          <a:xfrm>
            <a:off x="304800" y="1143000"/>
            <a:ext cx="8534400" cy="5732891"/>
          </a:xfrm>
          <a:prstGeom prst="rect">
            <a:avLst/>
          </a:prstGeom>
        </p:spPr>
      </p:pic>
    </p:spTree>
    <p:extLst>
      <p:ext uri="{BB962C8B-B14F-4D97-AF65-F5344CB8AC3E}">
        <p14:creationId xmlns:p14="http://schemas.microsoft.com/office/powerpoint/2010/main" val="1933836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2015-03-06-at-9.13.27-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0"/>
            <a:ext cx="6820110" cy="6858000"/>
          </a:xfrm>
          <a:prstGeom prst="rect">
            <a:avLst/>
          </a:prstGeom>
        </p:spPr>
      </p:pic>
    </p:spTree>
    <p:extLst>
      <p:ext uri="{BB962C8B-B14F-4D97-AF65-F5344CB8AC3E}">
        <p14:creationId xmlns:p14="http://schemas.microsoft.com/office/powerpoint/2010/main" val="795736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640" y="0"/>
            <a:ext cx="5731760" cy="6858000"/>
          </a:xfrm>
          <a:prstGeom prst="rect">
            <a:avLst/>
          </a:prstGeom>
        </p:spPr>
      </p:pic>
    </p:spTree>
    <p:extLst>
      <p:ext uri="{BB962C8B-B14F-4D97-AF65-F5344CB8AC3E}">
        <p14:creationId xmlns:p14="http://schemas.microsoft.com/office/powerpoint/2010/main" val="3016781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1143000"/>
            <a:ext cx="9144000" cy="5715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 name="Title 1"/>
          <p:cNvSpPr>
            <a:spLocks noGrp="1"/>
          </p:cNvSpPr>
          <p:nvPr>
            <p:ph type="title"/>
          </p:nvPr>
        </p:nvSpPr>
        <p:spPr>
          <a:xfrm>
            <a:off x="685800" y="152400"/>
            <a:ext cx="7772400" cy="990600"/>
          </a:xfrm>
        </p:spPr>
        <p:txBody>
          <a:bodyPr/>
          <a:lstStyle/>
          <a:p>
            <a:r>
              <a:rPr lang="en-US" dirty="0" smtClean="0"/>
              <a:t>NOT Jobs </a:t>
            </a:r>
            <a:r>
              <a:rPr lang="en-US" u="sng" dirty="0" smtClean="0"/>
              <a:t>For </a:t>
            </a:r>
            <a:r>
              <a:rPr lang="en-US" dirty="0" smtClean="0"/>
              <a:t>Animals</a:t>
            </a:r>
            <a:endParaRPr lang="en-US" dirty="0"/>
          </a:p>
        </p:txBody>
      </p:sp>
      <p:pic>
        <p:nvPicPr>
          <p:cNvPr id="3" name="Picture 2"/>
          <p:cNvPicPr>
            <a:picLocks noChangeAspect="1"/>
          </p:cNvPicPr>
          <p:nvPr/>
        </p:nvPicPr>
        <p:blipFill rotWithShape="1">
          <a:blip r:embed="rId3"/>
          <a:srcRect t="14101" b="14584"/>
          <a:stretch/>
        </p:blipFill>
        <p:spPr>
          <a:xfrm>
            <a:off x="-19927" y="1512345"/>
            <a:ext cx="9163927" cy="4736055"/>
          </a:xfrm>
          <a:prstGeom prst="rect">
            <a:avLst/>
          </a:prstGeom>
        </p:spPr>
      </p:pic>
    </p:spTree>
    <p:extLst>
      <p:ext uri="{BB962C8B-B14F-4D97-AF65-F5344CB8AC3E}">
        <p14:creationId xmlns:p14="http://schemas.microsoft.com/office/powerpoint/2010/main" val="2887137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Try it Out</a:t>
            </a:r>
            <a:endParaRPr lang="en-US" dirty="0"/>
          </a:p>
        </p:txBody>
      </p:sp>
      <p:sp>
        <p:nvSpPr>
          <p:cNvPr id="4" name="Content Placeholder 3"/>
          <p:cNvSpPr>
            <a:spLocks noGrp="1"/>
          </p:cNvSpPr>
          <p:nvPr>
            <p:ph idx="1"/>
          </p:nvPr>
        </p:nvSpPr>
        <p:spPr/>
        <p:txBody>
          <a:bodyPr/>
          <a:lstStyle/>
          <a:p>
            <a:r>
              <a:rPr lang="en-US" dirty="0" smtClean="0"/>
              <a:t>Take elective courses</a:t>
            </a:r>
          </a:p>
          <a:p>
            <a:pPr lvl="1"/>
            <a:r>
              <a:rPr lang="en-US" dirty="0" smtClean="0"/>
              <a:t>Fine and Performing Arts</a:t>
            </a:r>
          </a:p>
          <a:p>
            <a:pPr lvl="1"/>
            <a:r>
              <a:rPr lang="en-US" dirty="0" smtClean="0"/>
              <a:t>Career and Technical</a:t>
            </a:r>
          </a:p>
          <a:p>
            <a:r>
              <a:rPr lang="en-US" dirty="0" smtClean="0"/>
              <a:t>School Clubs</a:t>
            </a:r>
          </a:p>
        </p:txBody>
      </p:sp>
    </p:spTree>
    <p:extLst>
      <p:ext uri="{BB962C8B-B14F-4D97-AF65-F5344CB8AC3E}">
        <p14:creationId xmlns:p14="http://schemas.microsoft.com/office/powerpoint/2010/main" val="1621601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Try it Out</a:t>
            </a:r>
            <a:endParaRPr lang="en-US" dirty="0"/>
          </a:p>
        </p:txBody>
      </p:sp>
      <p:sp>
        <p:nvSpPr>
          <p:cNvPr id="4" name="Content Placeholder 3"/>
          <p:cNvSpPr>
            <a:spLocks noGrp="1"/>
          </p:cNvSpPr>
          <p:nvPr>
            <p:ph idx="1"/>
          </p:nvPr>
        </p:nvSpPr>
        <p:spPr/>
        <p:txBody>
          <a:bodyPr/>
          <a:lstStyle/>
          <a:p>
            <a:r>
              <a:rPr lang="en-US" dirty="0" smtClean="0"/>
              <a:t>Work-based learning</a:t>
            </a:r>
          </a:p>
          <a:p>
            <a:r>
              <a:rPr lang="en-US" dirty="0" smtClean="0"/>
              <a:t>Scouting  </a:t>
            </a:r>
          </a:p>
          <a:p>
            <a:pPr lvl="1"/>
            <a:r>
              <a:rPr lang="en-US" dirty="0" smtClean="0"/>
              <a:t>Merit Badges</a:t>
            </a:r>
          </a:p>
          <a:p>
            <a:pPr lvl="1"/>
            <a:r>
              <a:rPr lang="en-US" dirty="0" smtClean="0"/>
              <a:t>Exploring</a:t>
            </a:r>
          </a:p>
          <a:p>
            <a:pPr lvl="1"/>
            <a:r>
              <a:rPr lang="en-US" dirty="0" smtClean="0"/>
              <a:t>Learning for Life</a:t>
            </a:r>
            <a:endParaRPr lang="en-US" dirty="0"/>
          </a:p>
        </p:txBody>
      </p:sp>
    </p:spTree>
    <p:extLst>
      <p:ext uri="{BB962C8B-B14F-4D97-AF65-F5344CB8AC3E}">
        <p14:creationId xmlns:p14="http://schemas.microsoft.com/office/powerpoint/2010/main" val="3042485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2600" y="8709"/>
            <a:ext cx="5846956" cy="6849291"/>
          </a:xfrm>
          <a:prstGeom prst="rect">
            <a:avLst/>
          </a:prstGeom>
        </p:spPr>
      </p:pic>
    </p:spTree>
    <p:extLst>
      <p:ext uri="{BB962C8B-B14F-4D97-AF65-F5344CB8AC3E}">
        <p14:creationId xmlns:p14="http://schemas.microsoft.com/office/powerpoint/2010/main" val="388738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3600" y="0"/>
            <a:ext cx="4866691"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995932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66" y="609600"/>
            <a:ext cx="9212580" cy="5943600"/>
          </a:xfrm>
          <a:prstGeom prst="rect">
            <a:avLst/>
          </a:prstGeo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579129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_Bang_Theory,_Sheldon_Cooper,_5x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100"/>
            <a:ext cx="9144000" cy="51435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65799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Dr_Sheldon_Cooper_Mind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7536838"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499309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21336" y="1752600"/>
            <a:ext cx="9186672" cy="3352800"/>
          </a:xfrm>
          <a:prstGeom prst="rect">
            <a:avLst/>
          </a:prstGeom>
        </p:spPr>
      </p:pic>
    </p:spTree>
    <p:extLst>
      <p:ext uri="{BB962C8B-B14F-4D97-AF65-F5344CB8AC3E}">
        <p14:creationId xmlns:p14="http://schemas.microsoft.com/office/powerpoint/2010/main" val="3619376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4c171b553dd23_53443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0"/>
            <a:ext cx="6858000" cy="6858000"/>
          </a:xfrm>
          <a:prstGeom prst="rect">
            <a:avLst/>
          </a:prstGeom>
        </p:spPr>
      </p:pic>
    </p:spTree>
    <p:extLst>
      <p:ext uri="{BB962C8B-B14F-4D97-AF65-F5344CB8AC3E}">
        <p14:creationId xmlns:p14="http://schemas.microsoft.com/office/powerpoint/2010/main" val="2035611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914400" y="990600"/>
            <a:ext cx="73152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40000"/>
              </a:lnSpc>
            </a:pPr>
            <a:r>
              <a:rPr lang="en-US" sz="4000" b="1">
                <a:solidFill>
                  <a:srgbClr val="B00B00"/>
                </a:solidFill>
              </a:rPr>
              <a:t>The primary aim of education is not to enable students to do well </a:t>
            </a:r>
            <a:r>
              <a:rPr lang="en-US" sz="4000" b="1" i="1" u="sng">
                <a:solidFill>
                  <a:srgbClr val="B00B00"/>
                </a:solidFill>
              </a:rPr>
              <a:t>in</a:t>
            </a:r>
            <a:r>
              <a:rPr lang="en-US" sz="4000" b="1">
                <a:solidFill>
                  <a:srgbClr val="B00B00"/>
                </a:solidFill>
              </a:rPr>
              <a:t> school, but to help them do well in the lives they lead </a:t>
            </a:r>
            <a:r>
              <a:rPr lang="en-US" sz="4000" b="1" i="1" u="sng">
                <a:solidFill>
                  <a:srgbClr val="B00B00"/>
                </a:solidFill>
              </a:rPr>
              <a:t>outside</a:t>
            </a:r>
            <a:r>
              <a:rPr lang="en-US" sz="4000" b="1">
                <a:solidFill>
                  <a:srgbClr val="B00B00"/>
                </a:solidFill>
              </a:rPr>
              <a:t> of school.</a:t>
            </a:r>
            <a:endParaRPr lang="en-US" sz="4000"/>
          </a:p>
        </p:txBody>
      </p:sp>
      <p:sp>
        <p:nvSpPr>
          <p:cNvPr id="20482" name="Rectangle 4"/>
          <p:cNvSpPr>
            <a:spLocks noChangeArrowheads="1"/>
          </p:cNvSpPr>
          <p:nvPr/>
        </p:nvSpPr>
        <p:spPr bwMode="auto">
          <a:xfrm>
            <a:off x="5715000" y="5611813"/>
            <a:ext cx="190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a:t>Elliot W. Eisner</a:t>
            </a:r>
          </a:p>
        </p:txBody>
      </p:sp>
    </p:spTree>
    <p:extLst>
      <p:ext uri="{BB962C8B-B14F-4D97-AF65-F5344CB8AC3E}">
        <p14:creationId xmlns:p14="http://schemas.microsoft.com/office/powerpoint/2010/main" val="386077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bang-theory-penny-sheldon-phot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3" y="357124"/>
            <a:ext cx="9189003" cy="6119876"/>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4039835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3" name="Picture 2" descr="boy filing wood"/>
          <p:cNvPicPr>
            <a:picLocks noChangeAspect="1"/>
          </p:cNvPicPr>
          <p:nvPr/>
        </p:nvPicPr>
        <p:blipFill rotWithShape="1">
          <a:blip r:embed="rId3">
            <a:extLst>
              <a:ext uri="{28A0092B-C50C-407E-A947-70E740481C1C}">
                <a14:useLocalDpi xmlns:a14="http://schemas.microsoft.com/office/drawing/2010/main" val="0"/>
              </a:ext>
            </a:extLst>
          </a:blip>
          <a:srcRect r="2785"/>
          <a:stretch/>
        </p:blipFill>
        <p:spPr>
          <a:xfrm>
            <a:off x="1972691" y="762000"/>
            <a:ext cx="5190109" cy="6858000"/>
          </a:xfrm>
          <a:prstGeom prst="rect">
            <a:avLst/>
          </a:prstGeom>
        </p:spPr>
      </p:pic>
      <p:sp>
        <p:nvSpPr>
          <p:cNvPr id="5" name="Rectangle 2"/>
          <p:cNvSpPr>
            <a:spLocks noChangeArrowheads="1"/>
          </p:cNvSpPr>
          <p:nvPr/>
        </p:nvSpPr>
        <p:spPr bwMode="auto">
          <a:xfrm>
            <a:off x="228600" y="-2286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Interests vs. Passion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2903978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p:cNvPicPr>
            <a:picLocks noChangeAspect="1"/>
          </p:cNvPicPr>
          <p:nvPr/>
        </p:nvPicPr>
        <p:blipFill>
          <a:blip r:embed="rId3"/>
          <a:stretch>
            <a:fillRect/>
          </a:stretch>
        </p:blipFill>
        <p:spPr>
          <a:xfrm>
            <a:off x="76200" y="838200"/>
            <a:ext cx="9029700" cy="6019800"/>
          </a:xfrm>
          <a:prstGeom prst="rect">
            <a:avLst/>
          </a:prstGeom>
        </p:spPr>
      </p:pic>
      <p:sp>
        <p:nvSpPr>
          <p:cNvPr id="3" name="TextBox 2"/>
          <p:cNvSpPr txBox="1"/>
          <p:nvPr/>
        </p:nvSpPr>
        <p:spPr>
          <a:xfrm>
            <a:off x="9601200" y="2057400"/>
            <a:ext cx="1707318" cy="461665"/>
          </a:xfrm>
          <a:prstGeom prst="rect">
            <a:avLst/>
          </a:prstGeom>
          <a:noFill/>
        </p:spPr>
        <p:txBody>
          <a:bodyPr wrap="none" rtlCol="0">
            <a:spAutoFit/>
          </a:bodyPr>
          <a:lstStyle/>
          <a:p>
            <a:r>
              <a:rPr lang="en-US" dirty="0" smtClean="0"/>
              <a:t>Steve Jobs</a:t>
            </a:r>
            <a:endParaRPr lang="en-US" dirty="0"/>
          </a:p>
        </p:txBody>
      </p:sp>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Think Different</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5" name="Rectangle 4"/>
          <p:cNvSpPr/>
          <p:nvPr/>
        </p:nvSpPr>
        <p:spPr>
          <a:xfrm>
            <a:off x="9372600" y="7187"/>
            <a:ext cx="3369572" cy="461665"/>
          </a:xfrm>
          <a:prstGeom prst="rect">
            <a:avLst/>
          </a:prstGeom>
        </p:spPr>
        <p:txBody>
          <a:bodyPr wrap="none">
            <a:spAutoFit/>
          </a:bodyPr>
          <a:lstStyle/>
          <a:p>
            <a:pPr algn="ctr" eaLnBrk="1" hangingPunct="1">
              <a:defRPr/>
            </a:pPr>
            <a:r>
              <a:rPr lang="en-US" altLang="en-US" b="1" i="1" dirty="0">
                <a:solidFill>
                  <a:srgbClr val="800080"/>
                </a:solidFill>
                <a:effectLst>
                  <a:outerShdw blurRad="38100" dist="38100" dir="2700000" algn="tl">
                    <a:srgbClr val="C0C0C0"/>
                  </a:outerShdw>
                </a:effectLst>
                <a:latin typeface="Helvetica Neue" pitchFamily="-112" charset="0"/>
              </a:rPr>
              <a:t>Making Better Things</a:t>
            </a:r>
            <a:endParaRPr lang="en-US" altLang="en-US" b="1" dirty="0">
              <a:solidFill>
                <a:srgbClr val="800080"/>
              </a:solidFill>
              <a:effectLst>
                <a:outerShdw blurRad="38100" dist="38100" dir="2700000" algn="tl">
                  <a:srgbClr val="C0C0C0"/>
                </a:outerShdw>
              </a:effectLst>
              <a:latin typeface="Helvetica Neue" pitchFamily="-112" charset="0"/>
            </a:endParaRPr>
          </a:p>
        </p:txBody>
      </p:sp>
    </p:spTree>
    <p:extLst>
      <p:ext uri="{BB962C8B-B14F-4D97-AF65-F5344CB8AC3E}">
        <p14:creationId xmlns:p14="http://schemas.microsoft.com/office/powerpoint/2010/main" val="51032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Teamwork</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6" name="Picture 5"/>
          <p:cNvPicPr>
            <a:picLocks noChangeAspect="1"/>
          </p:cNvPicPr>
          <p:nvPr/>
        </p:nvPicPr>
        <p:blipFill>
          <a:blip r:embed="rId3"/>
          <a:stretch>
            <a:fillRect/>
          </a:stretch>
        </p:blipFill>
        <p:spPr>
          <a:xfrm>
            <a:off x="1676400" y="838200"/>
            <a:ext cx="5943600" cy="7732059"/>
          </a:xfrm>
          <a:prstGeom prst="rect">
            <a:avLst/>
          </a:prstGeom>
        </p:spPr>
      </p:pic>
    </p:spTree>
    <p:extLst>
      <p:ext uri="{BB962C8B-B14F-4D97-AF65-F5344CB8AC3E}">
        <p14:creationId xmlns:p14="http://schemas.microsoft.com/office/powerpoint/2010/main" val="2696171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130625153424-01-mandela-quote-horizontal-galle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00"/>
            <a:ext cx="9154265" cy="5149274"/>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Racism, Human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788092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Making New Music</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685800" y="838200"/>
            <a:ext cx="8026400" cy="6019800"/>
          </a:xfrm>
          <a:prstGeom prst="rect">
            <a:avLst/>
          </a:prstGeom>
        </p:spPr>
      </p:pic>
    </p:spTree>
    <p:extLst>
      <p:ext uri="{BB962C8B-B14F-4D97-AF65-F5344CB8AC3E}">
        <p14:creationId xmlns:p14="http://schemas.microsoft.com/office/powerpoint/2010/main" val="2408249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nikola-tesla_3189_04718320959e316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8150"/>
            <a:ext cx="9144000" cy="62484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Transmission of Electricity</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2285277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Sheld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0214"/>
            <a:ext cx="9144000" cy="57150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Theoretical Physics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030918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Civil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1828800" y="990600"/>
            <a:ext cx="5791200" cy="5791200"/>
          </a:xfrm>
          <a:prstGeom prst="rect">
            <a:avLst/>
          </a:prstGeom>
        </p:spPr>
      </p:pic>
    </p:spTree>
    <p:extLst>
      <p:ext uri="{BB962C8B-B14F-4D97-AF65-F5344CB8AC3E}">
        <p14:creationId xmlns:p14="http://schemas.microsoft.com/office/powerpoint/2010/main" val="2145331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6147" name="Rectangle 3"/>
          <p:cNvSpPr>
            <a:spLocks noChangeArrowheads="1"/>
          </p:cNvSpPr>
          <p:nvPr/>
        </p:nvSpPr>
        <p:spPr bwMode="auto">
          <a:xfrm>
            <a:off x="1600200" y="7162800"/>
            <a:ext cx="3582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charset="0"/>
              </a:rPr>
              <a:t>a passionate conservationist</a:t>
            </a:r>
          </a:p>
        </p:txBody>
      </p:sp>
      <p:pic>
        <p:nvPicPr>
          <p:cNvPr id="1754117" name="Picture 5" descr="800px-Steve_irwin_at#447E5C.jpg                                00447E62StarGate                       BFF2B6A3:"/>
          <p:cNvPicPr>
            <a:picLocks noChangeAspect="1" noChangeArrowheads="1"/>
          </p:cNvPicPr>
          <p:nvPr/>
        </p:nvPicPr>
        <p:blipFill>
          <a:blip r:embed="rId3">
            <a:extLst>
              <a:ext uri="{28A0092B-C50C-407E-A947-70E740481C1C}">
                <a14:useLocalDpi xmlns:a14="http://schemas.microsoft.com/office/drawing/2010/main" val="0"/>
              </a:ext>
            </a:extLst>
          </a:blip>
          <a:srcRect t="18321" b="11014"/>
          <a:stretch>
            <a:fillRect/>
          </a:stretch>
        </p:blipFill>
        <p:spPr bwMode="auto">
          <a:xfrm>
            <a:off x="3989175" y="4408425"/>
            <a:ext cx="4981696" cy="234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4118" name="Picture 6" descr="steve_macaw-600.jpg                                            00447E62StarGate                       BFF2B6A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119359" y="1123727"/>
            <a:ext cx="4851512" cy="323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Wildlife Conservation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1754116" name="Picture 4" descr="Croc_Files.jpg                                                 00447E62StarGate                       BFF2B6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2" y="1123727"/>
            <a:ext cx="3983181" cy="563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96784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1754116"/>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1754118"/>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1754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endParaRPr lang="en-US">
              <a:effectLst>
                <a:outerShdw blurRad="38100" dist="38100" dir="2700000" algn="tl">
                  <a:srgbClr val="DDDDDD"/>
                </a:outerShdw>
              </a:effectLst>
            </a:endParaRPr>
          </a:p>
        </p:txBody>
      </p:sp>
      <p:sp>
        <p:nvSpPr>
          <p:cNvPr id="1695747" name="Rectangle 3"/>
          <p:cNvSpPr>
            <a:spLocks noGrp="1" noChangeArrowheads="1"/>
          </p:cNvSpPr>
          <p:nvPr>
            <p:ph type="body" idx="4294967295"/>
          </p:nvPr>
        </p:nvSpPr>
        <p:spPr>
          <a:xfrm>
            <a:off x="4724400" y="2438400"/>
            <a:ext cx="3962400" cy="1665288"/>
          </a:xfrm>
        </p:spPr>
        <p:txBody>
          <a:bodyPr/>
          <a:lstStyle/>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Begin with the</a:t>
            </a:r>
          </a:p>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end in mind. </a:t>
            </a:r>
          </a:p>
        </p:txBody>
      </p:sp>
      <p:pic>
        <p:nvPicPr>
          <p:cNvPr id="77827" name="Picture 4" descr="7-habits-covey.jpg                                             000634F2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316277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5749" name="Rectangle 5"/>
          <p:cNvSpPr>
            <a:spLocks noChangeArrowheads="1"/>
          </p:cNvSpPr>
          <p:nvPr/>
        </p:nvSpPr>
        <p:spPr bwMode="auto">
          <a:xfrm>
            <a:off x="9448800" y="3352800"/>
            <a:ext cx="2438400" cy="2971800"/>
          </a:xfrm>
          <a:prstGeom prst="rect">
            <a:avLst/>
          </a:prstGeom>
          <a:noFill/>
          <a:ln w="9525">
            <a:noFill/>
            <a:miter lim="800000"/>
            <a:headEnd/>
            <a:tailEnd/>
          </a:ln>
          <a:effectLst/>
        </p:spPr>
        <p:txBody>
          <a:bodyPr/>
          <a:lstStyle/>
          <a:p>
            <a:pPr eaLnBrk="1" hangingPunct="1">
              <a:spcBef>
                <a:spcPct val="20000"/>
              </a:spcBef>
              <a:defRPr/>
            </a:pPr>
            <a:r>
              <a:rPr lang="en-US" sz="3200" b="1" dirty="0">
                <a:effectLst>
                  <a:outerShdw blurRad="38100" dist="38100" dir="2700000" algn="tl">
                    <a:srgbClr val="DDDDDD"/>
                  </a:outerShdw>
                </a:effectLst>
                <a:latin typeface="Helvetica Neue" charset="0"/>
              </a:rPr>
              <a:t>Does education prepare for a career, or the next level of education?</a:t>
            </a:r>
          </a:p>
        </p:txBody>
      </p:sp>
    </p:spTree>
    <p:extLst>
      <p:ext uri="{BB962C8B-B14F-4D97-AF65-F5344CB8AC3E}">
        <p14:creationId xmlns:p14="http://schemas.microsoft.com/office/powerpoint/2010/main" val="1384068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ctrTitle"/>
          </p:nvPr>
        </p:nvSpPr>
        <p:spPr>
          <a:xfrm>
            <a:off x="0" y="2057400"/>
            <a:ext cx="9144000" cy="1143000"/>
          </a:xfrm>
        </p:spPr>
        <p:txBody>
          <a:bodyPr/>
          <a:lstStyle/>
          <a:p>
            <a:r>
              <a:rPr lang="en-US" sz="4800" dirty="0">
                <a:latin typeface="Arial" charset="0"/>
                <a:ea typeface="ヒラギノ角ゴ Pro W3" charset="0"/>
                <a:cs typeface="ヒラギノ角ゴ Pro W3" charset="0"/>
              </a:rPr>
              <a:t>Questions</a:t>
            </a:r>
            <a:br>
              <a:rPr lang="en-US" sz="4800" dirty="0">
                <a:latin typeface="Arial" charset="0"/>
                <a:ea typeface="ヒラギノ角ゴ Pro W3" charset="0"/>
                <a:cs typeface="ヒラギノ角ゴ Pro W3" charset="0"/>
              </a:rPr>
            </a:br>
            <a:r>
              <a:rPr lang="en-US" sz="4800" dirty="0">
                <a:latin typeface="Arial" charset="0"/>
                <a:ea typeface="ヒラギノ角ゴ Pro W3" charset="0"/>
                <a:cs typeface="ヒラギノ角ゴ Pro W3" charset="0"/>
              </a:rPr>
              <a:t>before I conclude?</a:t>
            </a:r>
            <a:endParaRPr lang="en-US" dirty="0">
              <a:latin typeface="Arial" charset="0"/>
              <a:ea typeface="ヒラギノ角ゴ Pro W3" charset="0"/>
              <a:cs typeface="ヒラギノ角ゴ Pro W3" charset="0"/>
            </a:endParaRPr>
          </a:p>
        </p:txBody>
      </p:sp>
      <p:sp>
        <p:nvSpPr>
          <p:cNvPr id="462851" name="Rectangle 3"/>
          <p:cNvSpPr>
            <a:spLocks noGrp="1" noChangeArrowheads="1"/>
          </p:cNvSpPr>
          <p:nvPr>
            <p:ph type="subTitle" idx="1"/>
          </p:nvPr>
        </p:nvSpPr>
        <p:spPr>
          <a:xfrm>
            <a:off x="0" y="4724400"/>
            <a:ext cx="9144000" cy="2133600"/>
          </a:xfrm>
        </p:spPr>
        <p:txBody>
          <a:bodyPr/>
          <a:lstStyle/>
          <a:p>
            <a:pPr>
              <a:lnSpc>
                <a:spcPct val="80000"/>
              </a:lnSpc>
            </a:pPr>
            <a:r>
              <a:rPr lang="en-US" sz="4000" dirty="0">
                <a:latin typeface="Arial" charset="0"/>
                <a:ea typeface="ヒラギノ角ゴ Pro W3" charset="0"/>
                <a:cs typeface="ヒラギノ角ゴ Pro W3" charset="0"/>
              </a:rPr>
              <a:t>Emil Barnabas</a:t>
            </a:r>
          </a:p>
          <a:p>
            <a:pPr>
              <a:lnSpc>
                <a:spcPct val="80000"/>
              </a:lnSpc>
            </a:pPr>
            <a:endParaRPr lang="en-US" sz="3200" dirty="0">
              <a:latin typeface="Arial" charset="0"/>
              <a:ea typeface="ヒラギノ角ゴ Pro W3" charset="0"/>
              <a:cs typeface="ヒラギノ角ゴ Pro W3" charset="0"/>
            </a:endParaRPr>
          </a:p>
          <a:p>
            <a:pPr>
              <a:lnSpc>
                <a:spcPct val="80000"/>
              </a:lnSpc>
            </a:pPr>
            <a:r>
              <a:rPr lang="en-US" sz="3200" dirty="0" err="1">
                <a:latin typeface="Arial" charset="0"/>
                <a:ea typeface="ヒラギノ角ゴ Pro W3" charset="0"/>
                <a:cs typeface="ヒラギノ角ゴ Pro W3" charset="0"/>
              </a:rPr>
              <a:t>Emil@barnabas.com</a:t>
            </a:r>
            <a:endParaRPr lang="en-US" sz="3200" dirty="0">
              <a:latin typeface="Arial" charset="0"/>
              <a:ea typeface="ヒラギノ角ゴ Pro W3" charset="0"/>
              <a:cs typeface="ヒラギノ角ゴ Pro W3" charset="0"/>
            </a:endParaRPr>
          </a:p>
        </p:txBody>
      </p:sp>
      <p:sp>
        <p:nvSpPr>
          <p:cNvPr id="462852" name="AutoShape 4"/>
          <p:cNvSpPr>
            <a:spLocks noChangeArrowheads="1"/>
          </p:cNvSpPr>
          <p:nvPr/>
        </p:nvSpPr>
        <p:spPr bwMode="auto">
          <a:xfrm>
            <a:off x="7620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Tree>
    <p:extLst>
      <p:ext uri="{BB962C8B-B14F-4D97-AF65-F5344CB8AC3E}">
        <p14:creationId xmlns:p14="http://schemas.microsoft.com/office/powerpoint/2010/main" val="282679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7" descr="PBS Kids.png                                                   00AC03F9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600"/>
            <a:ext cx="9063789"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Education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368751515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Rectangle 2"/>
          <p:cNvSpPr>
            <a:spLocks noChangeArrowheads="1"/>
          </p:cNvSpPr>
          <p:nvPr/>
        </p:nvSpPr>
        <p:spPr bwMode="auto">
          <a:xfrm>
            <a:off x="228600" y="1524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Passion and Purpose</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1752067" name="Rectangle 3"/>
          <p:cNvSpPr>
            <a:spLocks noChangeArrowheads="1"/>
          </p:cNvSpPr>
          <p:nvPr/>
        </p:nvSpPr>
        <p:spPr bwMode="auto">
          <a:xfrm>
            <a:off x="533400" y="1371600"/>
            <a:ext cx="8305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36550" indent="-336550">
              <a:buFont typeface="Arial" charset="0"/>
              <a:buChar char="•"/>
            </a:pPr>
            <a:r>
              <a:rPr lang="en-US" sz="3200" b="1" dirty="0">
                <a:latin typeface="Times" charset="0"/>
              </a:rPr>
              <a:t>Thriving in your work, not just surviving.</a:t>
            </a:r>
          </a:p>
          <a:p>
            <a:pPr marL="336550" indent="-336550">
              <a:buFont typeface="Arial" charset="0"/>
              <a:buChar char="•"/>
            </a:pPr>
            <a:endParaRPr lang="en-US" sz="3200" b="1" dirty="0">
              <a:latin typeface="Times" charset="0"/>
            </a:endParaRPr>
          </a:p>
          <a:p>
            <a:pPr marL="336550" indent="-336550">
              <a:buFont typeface="Arial" charset="0"/>
              <a:buChar char="•"/>
            </a:pPr>
            <a:r>
              <a:rPr lang="en-US" sz="3200" b="1" dirty="0">
                <a:latin typeface="Times" charset="0"/>
              </a:rPr>
              <a:t>Leaving the world a little better off because you cared to make a difference in your work.</a:t>
            </a:r>
          </a:p>
          <a:p>
            <a:pPr marL="336550" indent="-336550">
              <a:buFont typeface="Arial" charset="0"/>
              <a:buChar char="•"/>
            </a:pPr>
            <a:endParaRPr lang="en-US" sz="3200" b="1" dirty="0">
              <a:latin typeface="Times" charset="0"/>
            </a:endParaRPr>
          </a:p>
          <a:p>
            <a:pPr marL="336550" indent="-336550">
              <a:buFont typeface="Arial" charset="0"/>
              <a:buChar char="•"/>
            </a:pPr>
            <a:r>
              <a:rPr lang="en-US" sz="3200" b="1" dirty="0">
                <a:latin typeface="Times" charset="0"/>
              </a:rPr>
              <a:t>Helping </a:t>
            </a:r>
            <a:r>
              <a:rPr lang="en-US" sz="3200" b="1" dirty="0" smtClean="0">
                <a:latin typeface="Times" charset="0"/>
              </a:rPr>
              <a:t>kids discover </a:t>
            </a:r>
            <a:r>
              <a:rPr lang="en-US" sz="3200" b="1" dirty="0">
                <a:latin typeface="Times" charset="0"/>
              </a:rPr>
              <a:t>their passion and then helping them turn that passion into an educational pathway that will lead to a rewarding career.</a:t>
            </a:r>
          </a:p>
        </p:txBody>
      </p:sp>
    </p:spTree>
    <p:extLst>
      <p:ext uri="{BB962C8B-B14F-4D97-AF65-F5344CB8AC3E}">
        <p14:creationId xmlns:p14="http://schemas.microsoft.com/office/powerpoint/2010/main" val="20049632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752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1752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grpId="0" nodeType="clickEffect">
                                  <p:stCondLst>
                                    <p:cond delay="0"/>
                                  </p:stCondLst>
                                  <p:childTnLst>
                                    <p:set>
                                      <p:cBhvr>
                                        <p:cTn id="14" dur="1" fill="hold">
                                          <p:stCondLst>
                                            <p:cond delay="499"/>
                                          </p:stCondLst>
                                        </p:cTn>
                                        <p:tgtEl>
                                          <p:spTgt spid="1752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idx="4294967295"/>
          </p:nvPr>
        </p:nvSpPr>
        <p:spPr>
          <a:xfrm>
            <a:off x="584200" y="318655"/>
            <a:ext cx="7620000" cy="5105400"/>
          </a:xfrm>
        </p:spPr>
        <p:txBody>
          <a:bodyPr>
            <a:normAutofit/>
          </a:bodyPr>
          <a:lstStyle/>
          <a:p>
            <a:pPr algn="l" eaLnBrk="1" hangingPunct="1">
              <a:lnSpc>
                <a:spcPct val="140000"/>
              </a:lnSpc>
            </a:pPr>
            <a:r>
              <a:rPr lang="en-US" dirty="0">
                <a:solidFill>
                  <a:srgbClr val="7F1353"/>
                </a:solidFill>
                <a:latin typeface="Arial" charset="0"/>
                <a:ea typeface="ヒラギノ角ゴ Pro W3" charset="0"/>
                <a:cs typeface="ヒラギノ角ゴ Pro W3" charset="0"/>
              </a:rPr>
              <a:t>Help </a:t>
            </a:r>
            <a:r>
              <a:rPr lang="en-US" dirty="0" smtClean="0">
                <a:solidFill>
                  <a:srgbClr val="7F1353"/>
                </a:solidFill>
                <a:latin typeface="Arial" charset="0"/>
                <a:ea typeface="ヒラギノ角ゴ Pro W3" charset="0"/>
                <a:cs typeface="ヒラギノ角ゴ Pro W3" charset="0"/>
              </a:rPr>
              <a:t>kids discover </a:t>
            </a:r>
            <a:r>
              <a:rPr lang="en-US" dirty="0">
                <a:solidFill>
                  <a:srgbClr val="7F1353"/>
                </a:solidFill>
                <a:latin typeface="Arial" charset="0"/>
                <a:ea typeface="ヒラギノ角ゴ Pro W3" charset="0"/>
                <a:cs typeface="ヒラギノ角ゴ Pro W3" charset="0"/>
              </a:rPr>
              <a:t>their passion, then help them get on a pathway where they can turn that passion into a career.</a:t>
            </a:r>
            <a:br>
              <a:rPr lang="en-US" dirty="0">
                <a:solidFill>
                  <a:srgbClr val="7F1353"/>
                </a:solidFill>
                <a:latin typeface="Arial" charset="0"/>
                <a:ea typeface="ヒラギノ角ゴ Pro W3" charset="0"/>
                <a:cs typeface="ヒラギノ角ゴ Pro W3" charset="0"/>
              </a:rPr>
            </a:br>
            <a:endParaRPr lang="en-US" dirty="0">
              <a:solidFill>
                <a:srgbClr val="7F1353"/>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174225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538"/>
          <a:stretch/>
        </p:blipFill>
        <p:spPr>
          <a:xfrm>
            <a:off x="1143000" y="0"/>
            <a:ext cx="6894430" cy="6858000"/>
          </a:xfrm>
          <a:prstGeom prst="rect">
            <a:avLst/>
          </a:prstGeom>
        </p:spPr>
      </p:pic>
    </p:spTree>
    <p:extLst>
      <p:ext uri="{BB962C8B-B14F-4D97-AF65-F5344CB8AC3E}">
        <p14:creationId xmlns:p14="http://schemas.microsoft.com/office/powerpoint/2010/main" val="3823035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2" name="Subtitle 1"/>
          <p:cNvSpPr>
            <a:spLocks noGrp="1"/>
          </p:cNvSpPr>
          <p:nvPr>
            <p:ph type="subTitle" idx="1"/>
          </p:nvPr>
        </p:nvSpPr>
        <p:spPr/>
        <p:txBody>
          <a:bodyPr/>
          <a:lstStyle/>
          <a:p>
            <a:endParaRPr lang="en-US"/>
          </a:p>
        </p:txBody>
      </p:sp>
      <p:sp>
        <p:nvSpPr>
          <p:cNvPr id="6" name="Rectangle 3"/>
          <p:cNvSpPr txBox="1">
            <a:spLocks noChangeArrowheads="1"/>
          </p:cNvSpPr>
          <p:nvPr/>
        </p:nvSpPr>
        <p:spPr bwMode="auto">
          <a:xfrm>
            <a:off x="-76200" y="3810000"/>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8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a:solidFill>
                  <a:srgbClr val="7F1353"/>
                </a:solidFill>
                <a:latin typeface="+mn-lt"/>
                <a:ea typeface="+mn-ea"/>
                <a:cs typeface="+mn-cs"/>
              </a:defRPr>
            </a:lvl5pPr>
            <a:lvl6pPr marL="2514600" indent="-228600" algn="l" rtl="0" fontAlgn="base">
              <a:spcBef>
                <a:spcPct val="20000"/>
              </a:spcBef>
              <a:spcAft>
                <a:spcPct val="0"/>
              </a:spcAft>
              <a:buChar char="»"/>
              <a:defRPr sz="2000">
                <a:solidFill>
                  <a:srgbClr val="7F1353"/>
                </a:solidFill>
                <a:latin typeface="+mn-lt"/>
                <a:ea typeface="+mn-ea"/>
                <a:cs typeface="+mn-cs"/>
              </a:defRPr>
            </a:lvl6pPr>
            <a:lvl7pPr marL="2971800" indent="-228600" algn="l" rtl="0" fontAlgn="base">
              <a:spcBef>
                <a:spcPct val="20000"/>
              </a:spcBef>
              <a:spcAft>
                <a:spcPct val="0"/>
              </a:spcAft>
              <a:buChar char="»"/>
              <a:defRPr sz="2000">
                <a:solidFill>
                  <a:srgbClr val="7F1353"/>
                </a:solidFill>
                <a:latin typeface="+mn-lt"/>
                <a:ea typeface="+mn-ea"/>
                <a:cs typeface="+mn-cs"/>
              </a:defRPr>
            </a:lvl7pPr>
            <a:lvl8pPr marL="3429000" indent="-228600" algn="l" rtl="0" fontAlgn="base">
              <a:spcBef>
                <a:spcPct val="20000"/>
              </a:spcBef>
              <a:spcAft>
                <a:spcPct val="0"/>
              </a:spcAft>
              <a:buChar char="»"/>
              <a:defRPr sz="2000">
                <a:solidFill>
                  <a:srgbClr val="7F1353"/>
                </a:solidFill>
                <a:latin typeface="+mn-lt"/>
                <a:ea typeface="+mn-ea"/>
                <a:cs typeface="+mn-cs"/>
              </a:defRPr>
            </a:lvl8pPr>
            <a:lvl9pPr marL="3886200" indent="-228600" algn="l" rtl="0" fontAlgn="base">
              <a:spcBef>
                <a:spcPct val="20000"/>
              </a:spcBef>
              <a:spcAft>
                <a:spcPct val="0"/>
              </a:spcAft>
              <a:buChar char="»"/>
              <a:defRPr sz="2000">
                <a:solidFill>
                  <a:srgbClr val="7F1353"/>
                </a:solidFill>
                <a:latin typeface="+mn-lt"/>
                <a:ea typeface="+mn-ea"/>
                <a:cs typeface="+mn-cs"/>
              </a:defRPr>
            </a:lvl9pPr>
          </a:lstStyle>
          <a:p>
            <a:pPr marL="461963" algn="l">
              <a:lnSpc>
                <a:spcPct val="80000"/>
              </a:lnSpc>
            </a:pPr>
            <a:r>
              <a:rPr lang="en-US" sz="4000" dirty="0" smtClean="0">
                <a:latin typeface="Arial" charset="0"/>
                <a:ea typeface="ヒラギノ角ゴ Pro W3" charset="0"/>
                <a:cs typeface="ヒラギノ角ゴ Pro W3" charset="0"/>
              </a:rPr>
              <a:t>Chris Droessler</a:t>
            </a:r>
          </a:p>
          <a:p>
            <a:pPr marL="461963" algn="l">
              <a:lnSpc>
                <a:spcPct val="80000"/>
              </a:lnSpc>
            </a:pPr>
            <a:r>
              <a:rPr lang="en-US" sz="4000" dirty="0" smtClean="0">
                <a:latin typeface="Arial" charset="0"/>
                <a:ea typeface="ヒラギノ角ゴ Pro W3" charset="0"/>
                <a:cs typeface="ヒラギノ角ゴ Pro W3" charset="0"/>
              </a:rPr>
              <a:t>CTE Coordinator</a:t>
            </a:r>
          </a:p>
          <a:p>
            <a:pPr marL="461963" algn="l">
              <a:lnSpc>
                <a:spcPct val="80000"/>
              </a:lnSpc>
            </a:pPr>
            <a:r>
              <a:rPr lang="en-US" sz="4000" dirty="0" smtClean="0">
                <a:latin typeface="Arial" charset="0"/>
                <a:ea typeface="ヒラギノ角ゴ Pro W3" charset="0"/>
                <a:cs typeface="ヒラギノ角ゴ Pro W3" charset="0"/>
              </a:rPr>
              <a:t>NC Community Colleges</a:t>
            </a:r>
          </a:p>
          <a:p>
            <a:pPr marL="461963" algn="l">
              <a:lnSpc>
                <a:spcPct val="80000"/>
              </a:lnSpc>
            </a:pPr>
            <a:r>
              <a:rPr lang="en-US" sz="3200" dirty="0" err="1" smtClean="0">
                <a:latin typeface="Arial" charset="0"/>
                <a:ea typeface="ヒラギノ角ゴ Pro W3" charset="0"/>
                <a:cs typeface="ヒラギノ角ゴ Pro W3" charset="0"/>
              </a:rPr>
              <a:t>DroesslerC@NCCommunityColleges.edu</a:t>
            </a:r>
            <a:endParaRPr lang="en-US" sz="3200" dirty="0" smtClean="0">
              <a:latin typeface="Arial" charset="0"/>
              <a:ea typeface="ヒラギノ角ゴ Pro W3" charset="0"/>
              <a:cs typeface="ヒラギノ角ゴ Pro W3" charset="0"/>
            </a:endParaRPr>
          </a:p>
          <a:p>
            <a:pPr marL="461963" algn="l">
              <a:lnSpc>
                <a:spcPct val="80000"/>
              </a:lnSpc>
            </a:pPr>
            <a:r>
              <a:rPr lang="en-US" sz="3200" dirty="0" err="1" smtClean="0"/>
              <a:t>www.ctpnc.org</a:t>
            </a:r>
            <a:r>
              <a:rPr lang="en-US" sz="3200" dirty="0" smtClean="0"/>
              <a:t>/presentations</a:t>
            </a:r>
          </a:p>
          <a:p>
            <a:pPr marL="461963" algn="l">
              <a:lnSpc>
                <a:spcPct val="80000"/>
              </a:lnSpc>
            </a:pPr>
            <a:endParaRPr lang="en-US" sz="32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666291944"/>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xmlns:p14="http://schemas.microsoft.com/office/powerpoint/2010/main" spd="med" advTm="2000">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ctrTitle"/>
          </p:nvPr>
        </p:nvSpPr>
        <p:spPr>
          <a:xfrm>
            <a:off x="152400" y="533400"/>
            <a:ext cx="5257800" cy="2286000"/>
          </a:xfrm>
        </p:spPr>
        <p:txBody>
          <a:bodyPr/>
          <a:lstStyle/>
          <a:p>
            <a:r>
              <a:rPr lang="en-US" sz="4800" dirty="0">
                <a:latin typeface="Arial" charset="0"/>
                <a:ea typeface="ヒラギノ角ゴ Pro W3" charset="0"/>
                <a:cs typeface="ヒラギノ角ゴ Pro W3" charset="0"/>
              </a:rPr>
              <a:t>Please scan your Smart Card on the way out</a:t>
            </a:r>
            <a:endParaRPr lang="en-US" dirty="0">
              <a:latin typeface="Arial" charset="0"/>
              <a:ea typeface="ヒラギノ角ゴ Pro W3" charset="0"/>
              <a:cs typeface="ヒラギノ角ゴ Pro W3" charset="0"/>
            </a:endParaRPr>
          </a:p>
        </p:txBody>
      </p:sp>
      <p:pic>
        <p:nvPicPr>
          <p:cNvPr id="6" name="Picture 5" descr="swipe-c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76200"/>
            <a:ext cx="3262357" cy="2057400"/>
          </a:xfrm>
          <a:prstGeom prst="rect">
            <a:avLst/>
          </a:prstGeom>
        </p:spPr>
      </p:pic>
      <p:sp>
        <p:nvSpPr>
          <p:cNvPr id="2" name="Subtitle 1"/>
          <p:cNvSpPr>
            <a:spLocks noGrp="1"/>
          </p:cNvSpPr>
          <p:nvPr>
            <p:ph type="subTitle" idx="1"/>
          </p:nvPr>
        </p:nvSpPr>
        <p:spPr/>
        <p:txBody>
          <a:bodyPr/>
          <a:lstStyle/>
          <a:p>
            <a:endParaRPr lang="en-US"/>
          </a:p>
        </p:txBody>
      </p:sp>
      <p:sp>
        <p:nvSpPr>
          <p:cNvPr id="7" name="Rectangle 3"/>
          <p:cNvSpPr txBox="1">
            <a:spLocks noChangeArrowheads="1"/>
          </p:cNvSpPr>
          <p:nvPr/>
        </p:nvSpPr>
        <p:spPr bwMode="auto">
          <a:xfrm>
            <a:off x="-76200" y="3810000"/>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8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a:solidFill>
                  <a:srgbClr val="7F1353"/>
                </a:solidFill>
                <a:latin typeface="+mn-lt"/>
                <a:ea typeface="+mn-ea"/>
                <a:cs typeface="+mn-cs"/>
              </a:defRPr>
            </a:lvl5pPr>
            <a:lvl6pPr marL="2514600" indent="-228600" algn="l" rtl="0" fontAlgn="base">
              <a:spcBef>
                <a:spcPct val="20000"/>
              </a:spcBef>
              <a:spcAft>
                <a:spcPct val="0"/>
              </a:spcAft>
              <a:buChar char="»"/>
              <a:defRPr sz="2000">
                <a:solidFill>
                  <a:srgbClr val="7F1353"/>
                </a:solidFill>
                <a:latin typeface="+mn-lt"/>
                <a:ea typeface="+mn-ea"/>
                <a:cs typeface="+mn-cs"/>
              </a:defRPr>
            </a:lvl6pPr>
            <a:lvl7pPr marL="2971800" indent="-228600" algn="l" rtl="0" fontAlgn="base">
              <a:spcBef>
                <a:spcPct val="20000"/>
              </a:spcBef>
              <a:spcAft>
                <a:spcPct val="0"/>
              </a:spcAft>
              <a:buChar char="»"/>
              <a:defRPr sz="2000">
                <a:solidFill>
                  <a:srgbClr val="7F1353"/>
                </a:solidFill>
                <a:latin typeface="+mn-lt"/>
                <a:ea typeface="+mn-ea"/>
                <a:cs typeface="+mn-cs"/>
              </a:defRPr>
            </a:lvl7pPr>
            <a:lvl8pPr marL="3429000" indent="-228600" algn="l" rtl="0" fontAlgn="base">
              <a:spcBef>
                <a:spcPct val="20000"/>
              </a:spcBef>
              <a:spcAft>
                <a:spcPct val="0"/>
              </a:spcAft>
              <a:buChar char="»"/>
              <a:defRPr sz="2000">
                <a:solidFill>
                  <a:srgbClr val="7F1353"/>
                </a:solidFill>
                <a:latin typeface="+mn-lt"/>
                <a:ea typeface="+mn-ea"/>
                <a:cs typeface="+mn-cs"/>
              </a:defRPr>
            </a:lvl8pPr>
            <a:lvl9pPr marL="3886200" indent="-228600" algn="l" rtl="0" fontAlgn="base">
              <a:spcBef>
                <a:spcPct val="20000"/>
              </a:spcBef>
              <a:spcAft>
                <a:spcPct val="0"/>
              </a:spcAft>
              <a:buChar char="»"/>
              <a:defRPr sz="2000">
                <a:solidFill>
                  <a:srgbClr val="7F1353"/>
                </a:solidFill>
                <a:latin typeface="+mn-lt"/>
                <a:ea typeface="+mn-ea"/>
                <a:cs typeface="+mn-cs"/>
              </a:defRPr>
            </a:lvl9pPr>
          </a:lstStyle>
          <a:p>
            <a:pPr marL="461963" algn="l">
              <a:lnSpc>
                <a:spcPct val="80000"/>
              </a:lnSpc>
            </a:pPr>
            <a:r>
              <a:rPr lang="en-US" sz="4000" smtClean="0">
                <a:latin typeface="Arial" charset="0"/>
                <a:ea typeface="ヒラギノ角ゴ Pro W3" charset="0"/>
                <a:cs typeface="ヒラギノ角ゴ Pro W3" charset="0"/>
              </a:rPr>
              <a:t>Chris Droessler</a:t>
            </a:r>
          </a:p>
          <a:p>
            <a:pPr marL="461963" algn="l">
              <a:lnSpc>
                <a:spcPct val="80000"/>
              </a:lnSpc>
            </a:pPr>
            <a:r>
              <a:rPr lang="en-US" sz="4000" smtClean="0">
                <a:latin typeface="Arial" charset="0"/>
                <a:ea typeface="ヒラギノ角ゴ Pro W3" charset="0"/>
                <a:cs typeface="ヒラギノ角ゴ Pro W3" charset="0"/>
              </a:rPr>
              <a:t>CTE Coordinator</a:t>
            </a:r>
          </a:p>
          <a:p>
            <a:pPr marL="461963" algn="l">
              <a:lnSpc>
                <a:spcPct val="80000"/>
              </a:lnSpc>
            </a:pPr>
            <a:r>
              <a:rPr lang="en-US" sz="4000" smtClean="0">
                <a:latin typeface="Arial" charset="0"/>
                <a:ea typeface="ヒラギノ角ゴ Pro W3" charset="0"/>
                <a:cs typeface="ヒラギノ角ゴ Pro W3" charset="0"/>
              </a:rPr>
              <a:t>NC Community Colleges</a:t>
            </a:r>
          </a:p>
          <a:p>
            <a:pPr marL="461963" algn="l">
              <a:lnSpc>
                <a:spcPct val="80000"/>
              </a:lnSpc>
            </a:pPr>
            <a:r>
              <a:rPr lang="en-US" sz="3200" smtClean="0">
                <a:latin typeface="Arial" charset="0"/>
                <a:ea typeface="ヒラギノ角ゴ Pro W3" charset="0"/>
                <a:cs typeface="ヒラギノ角ゴ Pro W3" charset="0"/>
              </a:rPr>
              <a:t>DroesslerC@NCCommunityColleges.edu</a:t>
            </a:r>
          </a:p>
          <a:p>
            <a:pPr marL="461963" algn="l">
              <a:lnSpc>
                <a:spcPct val="80000"/>
              </a:lnSpc>
            </a:pPr>
            <a:r>
              <a:rPr lang="en-US" sz="3200" smtClean="0"/>
              <a:t>www.ctpnc.org/presentations</a:t>
            </a:r>
          </a:p>
          <a:p>
            <a:pPr marL="461963" algn="l">
              <a:lnSpc>
                <a:spcPct val="80000"/>
              </a:lnSpc>
            </a:pPr>
            <a:endParaRPr lang="en-US" sz="32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10750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381000"/>
            <a:ext cx="9144000" cy="2743200"/>
          </a:xfrm>
        </p:spPr>
        <p:txBody>
          <a:bodyPr/>
          <a:lstStyle/>
          <a:p>
            <a:r>
              <a:rPr lang="en-US" sz="4800" i="1" dirty="0">
                <a:effectLst>
                  <a:outerShdw blurRad="38100" dist="38100" dir="2700000" algn="tl">
                    <a:srgbClr val="C0C0C0"/>
                  </a:outerShdw>
                </a:effectLst>
              </a:rPr>
              <a:t>Help Kids Discover Their Passion and Turn it into a </a:t>
            </a:r>
            <a:br>
              <a:rPr lang="en-US" sz="4800" i="1" dirty="0">
                <a:effectLst>
                  <a:outerShdw blurRad="38100" dist="38100" dir="2700000" algn="tl">
                    <a:srgbClr val="C0C0C0"/>
                  </a:outerShdw>
                </a:effectLst>
              </a:rPr>
            </a:br>
            <a:r>
              <a:rPr lang="en-US" sz="4800" i="1" dirty="0">
                <a:effectLst>
                  <a:outerShdw blurRad="38100" dist="38100" dir="2700000" algn="tl">
                    <a:srgbClr val="C0C0C0"/>
                  </a:outerShdw>
                </a:effectLst>
              </a:rPr>
              <a:t>Career Pathway</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76200" y="3810000"/>
            <a:ext cx="9144000" cy="2819400"/>
          </a:xfrm>
        </p:spPr>
        <p:txBody>
          <a:bodyPr/>
          <a:lstStyle/>
          <a:p>
            <a:pPr marL="461963" algn="l">
              <a:lnSpc>
                <a:spcPct val="80000"/>
              </a:lnSpc>
            </a:pPr>
            <a:r>
              <a:rPr lang="en-US" sz="4000" dirty="0" smtClean="0">
                <a:latin typeface="Arial" charset="0"/>
                <a:ea typeface="ヒラギノ角ゴ Pro W3" charset="0"/>
                <a:cs typeface="ヒラギノ角ゴ Pro W3" charset="0"/>
              </a:rPr>
              <a:t>Chris Droessler</a:t>
            </a:r>
          </a:p>
          <a:p>
            <a:pPr marL="461963" algn="l">
              <a:lnSpc>
                <a:spcPct val="80000"/>
              </a:lnSpc>
            </a:pPr>
            <a:r>
              <a:rPr lang="en-US" sz="4000" dirty="0" smtClean="0">
                <a:latin typeface="Arial" charset="0"/>
                <a:ea typeface="ヒラギノ角ゴ Pro W3" charset="0"/>
                <a:cs typeface="ヒラギノ角ゴ Pro W3" charset="0"/>
              </a:rPr>
              <a:t>CTE Coordinator</a:t>
            </a:r>
            <a:endParaRPr lang="en-US" sz="4000" dirty="0" smtClean="0">
              <a:latin typeface="Arial" charset="0"/>
              <a:ea typeface="ヒラギノ角ゴ Pro W3" charset="0"/>
              <a:cs typeface="ヒラギノ角ゴ Pro W3" charset="0"/>
            </a:endParaRPr>
          </a:p>
          <a:p>
            <a:pPr marL="461963" algn="l">
              <a:lnSpc>
                <a:spcPct val="80000"/>
              </a:lnSpc>
            </a:pPr>
            <a:r>
              <a:rPr lang="en-US" sz="4000" dirty="0" smtClean="0">
                <a:latin typeface="Arial" charset="0"/>
                <a:ea typeface="ヒラギノ角ゴ Pro W3" charset="0"/>
                <a:cs typeface="ヒラギノ角ゴ Pro W3" charset="0"/>
              </a:rPr>
              <a:t>NC Community Colleges</a:t>
            </a:r>
          </a:p>
          <a:p>
            <a:pPr marL="461963" algn="l">
              <a:lnSpc>
                <a:spcPct val="80000"/>
              </a:lnSpc>
            </a:pPr>
            <a:r>
              <a:rPr lang="en-US" sz="3200" dirty="0" smtClean="0">
                <a:latin typeface="Arial" charset="0"/>
                <a:ea typeface="ヒラギノ角ゴ Pro W3" charset="0"/>
                <a:cs typeface="ヒラギノ角ゴ Pro W3" charset="0"/>
              </a:rPr>
              <a:t>DroesslerC@NCCommunityColleges.edu</a:t>
            </a:r>
            <a:endParaRPr lang="en-US" sz="3200" dirty="0" smtClean="0">
              <a:latin typeface="Arial" charset="0"/>
              <a:ea typeface="ヒラギノ角ゴ Pro W3" charset="0"/>
              <a:cs typeface="ヒラギノ角ゴ Pro W3" charset="0"/>
            </a:endParaRPr>
          </a:p>
          <a:p>
            <a:pPr marL="461963" algn="l">
              <a:lnSpc>
                <a:spcPct val="80000"/>
              </a:lnSpc>
            </a:pPr>
            <a:r>
              <a:rPr lang="en-US" sz="3200" dirty="0" err="1" smtClean="0"/>
              <a:t>www.ctpnc.org</a:t>
            </a:r>
            <a:r>
              <a:rPr lang="en-US" sz="3200" dirty="0" smtClean="0"/>
              <a:t>/</a:t>
            </a:r>
            <a:r>
              <a:rPr lang="en-US" sz="3200" dirty="0"/>
              <a:t>presentations</a:t>
            </a:r>
          </a:p>
          <a:p>
            <a:pPr marL="461963" algn="l">
              <a:lnSpc>
                <a:spcPct val="80000"/>
              </a:lnSpc>
            </a:pPr>
            <a:endParaRPr lang="en-US" sz="32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09655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These</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I</a:t>
            </a:r>
            <a:r>
              <a:rPr lang="en-US" sz="3200" b="1" dirty="0" smtClean="0">
                <a:effectLst>
                  <a:outerShdw blurRad="38100" dist="38100" dir="2700000" algn="tl">
                    <a:srgbClr val="DDDDDD"/>
                  </a:outerShdw>
                </a:effectLst>
                <a:latin typeface="Helvetica Neue" charset="0"/>
              </a:rPr>
              <a:t>nterests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Job market</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Passion</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Lifestyle choice ($$)</a:t>
            </a:r>
          </a:p>
          <a:p>
            <a:pPr eaLnBrk="1" hangingPunct="1">
              <a:spcBef>
                <a:spcPct val="20000"/>
              </a:spcBef>
              <a:defRPr/>
            </a:pP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449360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Interests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Realistic (Doers)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Investigative (Thinkers)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Artistic (Creators)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(Helpers)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Enterprising (Persuaders)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Conventional (Organizers)</a:t>
            </a: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870101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Skills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Basic Skills (three </a:t>
            </a:r>
            <a:r>
              <a:rPr lang="en-US" sz="3200" b="1" dirty="0" err="1" smtClean="0">
                <a:effectLst>
                  <a:outerShdw blurRad="38100" dist="38100" dir="2700000" algn="tl">
                    <a:srgbClr val="DDDDDD"/>
                  </a:outerShdw>
                </a:effectLst>
                <a:latin typeface="Helvetica Neue" charset="0"/>
              </a:rPr>
              <a:t>Rs</a:t>
            </a:r>
            <a:r>
              <a:rPr lang="en-US" sz="3200" b="1" dirty="0" smtClean="0">
                <a:effectLst>
                  <a:outerShdw blurRad="38100" dist="38100" dir="2700000" algn="tl">
                    <a:srgbClr val="DDDDDD"/>
                  </a:outerShdw>
                </a:effectLst>
                <a:latin typeface="Helvetica Neue" charset="0"/>
              </a:rPr>
              <a:t>)</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Problem Solving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Resource Management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Systems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Technical Skills</a:t>
            </a:r>
            <a:endParaRPr lang="en-US" sz="3200" b="1" dirty="0">
              <a:effectLst>
                <a:outerShdw blurRad="38100" dist="38100" dir="2700000" algn="tl">
                  <a:srgbClr val="DDDDDD"/>
                </a:outerShdw>
              </a:effectLst>
              <a:latin typeface="Helvetica Neue" charset="0"/>
            </a:endParaRP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17853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8" name="Rectangle 3"/>
          <p:cNvSpPr>
            <a:spLocks noGrp="1" noChangeArrowheads="1"/>
          </p:cNvSpPr>
          <p:nvPr>
            <p:ph type="body" idx="4294967295"/>
          </p:nvPr>
        </p:nvSpPr>
        <p:spPr>
          <a:xfrm>
            <a:off x="-228600" y="1676400"/>
            <a:ext cx="12039600" cy="4419600"/>
          </a:xfrm>
        </p:spPr>
        <p:txBody>
          <a:bodyPr/>
          <a:lstStyle/>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17,250</a:t>
            </a:r>
            <a:r>
              <a:rPr lang="en-US" sz="2200" dirty="0">
                <a:solidFill>
                  <a:srgbClr val="0004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9,930</a:t>
            </a:r>
            <a:r>
              <a:rPr lang="en-US" sz="2200" dirty="0">
                <a:solidFill>
                  <a:srgbClr val="0004FF"/>
                </a:solidFill>
                <a:latin typeface="Arial" charset="0"/>
                <a:ea typeface="ヒラギノ角ゴ Pro W3" charset="0"/>
                <a:cs typeface="ヒラギノ角ゴ Pro W3" charset="0"/>
              </a:rPr>
              <a:t>	Postsecondary Teachers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8,640</a:t>
            </a:r>
            <a:r>
              <a:rPr lang="en-US" sz="2200" dirty="0">
                <a:solidFill>
                  <a:srgbClr val="0004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4,400</a:t>
            </a:r>
            <a:r>
              <a:rPr lang="en-US" sz="2200" dirty="0">
                <a:solidFill>
                  <a:srgbClr val="0004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4,160</a:t>
            </a:r>
            <a:r>
              <a:rPr lang="en-US" sz="2200" dirty="0">
                <a:solidFill>
                  <a:srgbClr val="0004FF"/>
                </a:solidFill>
                <a:latin typeface="Arial" charset="0"/>
                <a:ea typeface="ヒラギノ角ゴ Pro W3" charset="0"/>
                <a:cs typeface="ヒラギノ角ゴ Pro W3" charset="0"/>
              </a:rPr>
              <a:t>	Middle School Teachers, Except Special and Career/Technical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3,870</a:t>
            </a:r>
            <a:r>
              <a:rPr lang="en-US" sz="2200" dirty="0">
                <a:solidFill>
                  <a:srgbClr val="0004FF"/>
                </a:solidFill>
                <a:latin typeface="Arial" charset="0"/>
                <a:ea typeface="ヒラギノ角ゴ Pro W3" charset="0"/>
                <a:cs typeface="ヒラギノ角ゴ Pro W3" charset="0"/>
              </a:rPr>
              <a:t>	Teachers and Instructors,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3,830</a:t>
            </a:r>
            <a:r>
              <a:rPr lang="en-US" sz="2200" dirty="0">
                <a:solidFill>
                  <a:srgbClr val="0004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3,730</a:t>
            </a:r>
            <a:r>
              <a:rPr lang="en-US" sz="2200" dirty="0">
                <a:solidFill>
                  <a:srgbClr val="0004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3,360</a:t>
            </a:r>
            <a:r>
              <a:rPr lang="en-US" sz="2200" dirty="0">
                <a:solidFill>
                  <a:srgbClr val="0004FF"/>
                </a:solidFill>
                <a:latin typeface="Arial" charset="0"/>
                <a:ea typeface="ヒラギノ角ゴ Pro W3" charset="0"/>
                <a:cs typeface="ヒラギノ角ゴ Pro W3" charset="0"/>
              </a:rPr>
              <a:t>	</a:t>
            </a:r>
            <a:r>
              <a:rPr lang="en-US" sz="2200" dirty="0" err="1">
                <a:solidFill>
                  <a:srgbClr val="0004FF"/>
                </a:solidFill>
                <a:latin typeface="Arial" charset="0"/>
                <a:ea typeface="ヒラギノ角ゴ Pro W3" charset="0"/>
                <a:cs typeface="ヒラギノ角ゴ Pro W3" charset="0"/>
              </a:rPr>
              <a:t>Physicans</a:t>
            </a:r>
            <a:r>
              <a:rPr lang="en-US" sz="2200" dirty="0">
                <a:solidFill>
                  <a:srgbClr val="0004FF"/>
                </a:solidFill>
                <a:latin typeface="Arial" charset="0"/>
                <a:ea typeface="ヒラギノ角ゴ Pro W3" charset="0"/>
                <a:cs typeface="ヒラギノ角ゴ Pro W3" charset="0"/>
              </a:rPr>
              <a:t> and Surgeons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3,240</a:t>
            </a:r>
            <a:r>
              <a:rPr lang="en-US" sz="2200" dirty="0">
                <a:solidFill>
                  <a:srgbClr val="0004FF"/>
                </a:solidFill>
                <a:latin typeface="Arial" charset="0"/>
                <a:ea typeface="ヒラギノ角ゴ Pro W3" charset="0"/>
                <a:cs typeface="ヒラギノ角ゴ Pro W3" charset="0"/>
              </a:rPr>
              <a:t>	Secondary School Teachers, Except Special and Career/Technical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3,100</a:t>
            </a:r>
            <a:r>
              <a:rPr lang="en-US" sz="2200" dirty="0">
                <a:solidFill>
                  <a:srgbClr val="0004FF"/>
                </a:solidFill>
                <a:latin typeface="Arial" charset="0"/>
                <a:ea typeface="ヒラギノ角ゴ Pro W3" charset="0"/>
                <a:cs typeface="ヒラギノ角ゴ Pro W3" charset="0"/>
              </a:rPr>
              <a:t>	Police and Sheriff's Patrol Officers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3,010</a:t>
            </a:r>
            <a:r>
              <a:rPr lang="en-US" sz="2200" dirty="0">
                <a:solidFill>
                  <a:srgbClr val="0004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2,860</a:t>
            </a:r>
            <a:r>
              <a:rPr lang="en-US" sz="2200" dirty="0">
                <a:solidFill>
                  <a:srgbClr val="0004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2,530</a:t>
            </a:r>
            <a:r>
              <a:rPr lang="en-US" sz="2200" dirty="0">
                <a:solidFill>
                  <a:srgbClr val="0004FF"/>
                </a:solidFill>
                <a:latin typeface="Arial" charset="0"/>
                <a:ea typeface="ヒラギノ角ゴ Pro W3" charset="0"/>
                <a:cs typeface="ヒラギノ角ゴ Pro W3" charset="0"/>
              </a:rPr>
              <a:t>	Paralegals and Legal Assistants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2,430</a:t>
            </a:r>
            <a:r>
              <a:rPr lang="en-US" sz="2200" dirty="0">
                <a:solidFill>
                  <a:srgbClr val="0004FF"/>
                </a:solidFill>
                <a:latin typeface="Arial" charset="0"/>
                <a:ea typeface="ヒラギノ角ゴ Pro W3" charset="0"/>
                <a:cs typeface="ヒラギノ角ゴ Pro W3" charset="0"/>
              </a:rPr>
              <a:t>	Heating, Air Conditioning, and Refrigeration Mechanics and Installers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2,280</a:t>
            </a:r>
            <a:r>
              <a:rPr lang="en-US" sz="2200" dirty="0">
                <a:solidFill>
                  <a:srgbClr val="0004FF"/>
                </a:solidFill>
                <a:latin typeface="Arial" charset="0"/>
                <a:ea typeface="ヒラギノ角ゴ Pro W3" charset="0"/>
                <a:cs typeface="ヒラギノ角ゴ Pro W3" charset="0"/>
              </a:rPr>
              <a:t>	Medical Scientists, Except Epidemiologists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2220	Special Education Teachers, Preschool, Kindergarten, and Elementary School</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2210	Firefighters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2120	Computer Systems Analysts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2110	Human Resources, Training, and Labor Relations Specialists,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1980	Lawyers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1920	Construction Managers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1920	Information Security Analysts, Web Developers, and Computer Network Architects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1830	Network and Computer Systems Administrators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1770	Dental Hygienists</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4256234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3529</TotalTime>
  <Words>9424</Words>
  <Application>Microsoft Macintosh PowerPoint</Application>
  <PresentationFormat>On-screen Show (4:3)</PresentationFormat>
  <Paragraphs>1022</Paragraphs>
  <Slides>57</Slides>
  <Notes>57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Blank Presentation</vt:lpstr>
      <vt:lpstr>Help Kids Discover Their Passion and Turn it into a  Career Pathway</vt:lpstr>
      <vt:lpstr>Scan your Smart Card</vt:lpstr>
      <vt:lpstr>PowerPoint Presentation</vt:lpstr>
      <vt:lpstr>PowerPoint Presentation</vt:lpstr>
      <vt:lpstr>PowerPoint Presentation</vt:lpstr>
      <vt:lpstr>Discover These</vt:lpstr>
      <vt:lpstr>Discover Your Interests</vt:lpstr>
      <vt:lpstr>Discover Your Skills</vt:lpstr>
      <vt:lpstr>Fastest Growing Occupations in NC Requiring Postsecondary Education (Total Change in Positions Projected from 2010 - 2020) </vt:lpstr>
      <vt:lpstr>PowerPoint Presentation</vt:lpstr>
      <vt:lpstr>Passion –  dictionary definition</vt:lpstr>
      <vt:lpstr>College is the Next Step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Passion vs Paycheck</vt:lpstr>
      <vt:lpstr>PowerPoint Presentation</vt:lpstr>
      <vt:lpstr>Do You Like Animals?</vt:lpstr>
      <vt:lpstr>PowerPoint Presentation</vt:lpstr>
      <vt:lpstr>NOT Jobs For Animals</vt:lpstr>
      <vt:lpstr>Try it Out</vt:lpstr>
      <vt:lpstr>Try it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before I conclude?</vt:lpstr>
      <vt:lpstr>PowerPoint Presentation</vt:lpstr>
      <vt:lpstr>PowerPoint Presentation</vt:lpstr>
      <vt:lpstr>Help kids discover their passion, then help them get on a pathway where they can turn that passion into a career. </vt:lpstr>
      <vt:lpstr>PowerPoint Presentation</vt:lpstr>
      <vt:lpstr>Thanks for listening!</vt:lpstr>
      <vt:lpstr>Please scan your Smart Card on the way out</vt:lpstr>
      <vt:lpstr>Help Kids Discover Their Passion and Turn it into a  Career Pathway</vt:lpstr>
    </vt:vector>
  </TitlesOfParts>
  <Manager/>
  <Company>CareerOutlook.US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Emil Barnabas</dc:creator>
  <cp:keywords/>
  <dc:description/>
  <cp:lastModifiedBy>Chris Droessler</cp:lastModifiedBy>
  <cp:revision>340</cp:revision>
  <cp:lastPrinted>2015-11-20T02:26:53Z</cp:lastPrinted>
  <dcterms:created xsi:type="dcterms:W3CDTF">2012-11-29T04:40:18Z</dcterms:created>
  <dcterms:modified xsi:type="dcterms:W3CDTF">2015-11-20T03:58:59Z</dcterms:modified>
  <cp:category/>
</cp:coreProperties>
</file>