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tif" ContentType="image/tif"/>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handoutMasterIdLst>
    <p:handoutMasterId r:id="rId29"/>
  </p:handoutMasterIdLst>
  <p:sldIdLst>
    <p:sldId id="256" r:id="rId5"/>
    <p:sldId id="501" r:id="rId6"/>
    <p:sldId id="502" r:id="rId7"/>
    <p:sldId id="482" r:id="rId8"/>
    <p:sldId id="500" r:id="rId9"/>
    <p:sldId id="489" r:id="rId10"/>
    <p:sldId id="490" r:id="rId11"/>
    <p:sldId id="491" r:id="rId12"/>
    <p:sldId id="492" r:id="rId13"/>
    <p:sldId id="324" r:id="rId14"/>
    <p:sldId id="480" r:id="rId15"/>
    <p:sldId id="495" r:id="rId16"/>
    <p:sldId id="493" r:id="rId17"/>
    <p:sldId id="494" r:id="rId18"/>
    <p:sldId id="498" r:id="rId19"/>
    <p:sldId id="499" r:id="rId20"/>
    <p:sldId id="496" r:id="rId21"/>
    <p:sldId id="497" r:id="rId22"/>
    <p:sldId id="481" r:id="rId23"/>
    <p:sldId id="367" r:id="rId24"/>
    <p:sldId id="440" r:id="rId25"/>
    <p:sldId id="473" r:id="rId26"/>
    <p:sldId id="478" r:id="rId27"/>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D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8"/>
    <p:restoredTop sz="58068" autoAdjust="0"/>
  </p:normalViewPr>
  <p:slideViewPr>
    <p:cSldViewPr>
      <p:cViewPr>
        <p:scale>
          <a:sx n="80" d="100"/>
          <a:sy n="80" d="100"/>
        </p:scale>
        <p:origin x="2992" y="256"/>
      </p:cViewPr>
      <p:guideLst>
        <p:guide orient="horz" pos="2160"/>
        <p:guide pos="2880"/>
      </p:guideLst>
    </p:cSldViewPr>
  </p:slideViewPr>
  <p:notesTextViewPr>
    <p:cViewPr>
      <p:scale>
        <a:sx n="3" d="2"/>
        <a:sy n="3" d="2"/>
      </p:scale>
      <p:origin x="0" y="0"/>
    </p:cViewPr>
  </p:notesTextViewPr>
  <p:sorterViewPr>
    <p:cViewPr>
      <p:scale>
        <a:sx n="120" d="100"/>
        <a:sy n="120" d="100"/>
      </p:scale>
      <p:origin x="0" y="-21504"/>
    </p:cViewPr>
  </p:sorterViewPr>
  <p:notesViewPr>
    <p:cSldViewPr>
      <p:cViewPr varScale="1">
        <p:scale>
          <a:sx n="113" d="100"/>
          <a:sy n="113" d="100"/>
        </p:scale>
        <p:origin x="4120"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tags" Target="tags/tag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02BC-678A-4932-B82B-1499DA207151}" type="datetimeFigureOut">
              <a:rPr lang="en-US" smtClean="0"/>
              <a:pPr/>
              <a:t>10/9/16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8C1209-4D24-4E6B-B850-B0D789831E21}" type="slidenum">
              <a:rPr lang="en-US" smtClean="0"/>
              <a:pPr/>
              <a:t>‹#›</a:t>
            </a:fld>
            <a:endParaRPr lang="en-US"/>
          </a:p>
        </p:txBody>
      </p:sp>
    </p:spTree>
    <p:extLst>
      <p:ext uri="{BB962C8B-B14F-4D97-AF65-F5344CB8AC3E}">
        <p14:creationId xmlns:p14="http://schemas.microsoft.com/office/powerpoint/2010/main" val="37230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66E1-CEEA-41BF-A457-E538D89CB544}" type="datetimeFigureOut">
              <a:rPr lang="en-US" smtClean="0"/>
              <a:pPr/>
              <a:t>10/9/16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6C6A2-84B9-4F4B-9D29-2CFB53138DBA}" type="slidenum">
              <a:rPr lang="en-US" smtClean="0"/>
              <a:pPr/>
              <a:t>‹#›</a:t>
            </a:fld>
            <a:endParaRPr lang="en-US"/>
          </a:p>
        </p:txBody>
      </p:sp>
    </p:spTree>
    <p:extLst>
      <p:ext uri="{BB962C8B-B14F-4D97-AF65-F5344CB8AC3E}">
        <p14:creationId xmlns:p14="http://schemas.microsoft.com/office/powerpoint/2010/main" val="3382813602"/>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1905000" cy="1428750"/>
          </a:xfrm>
          <a:ln/>
        </p:spPr>
      </p:sp>
      <p:sp>
        <p:nvSpPr>
          <p:cNvPr id="15362" name="Notes Placeholder 2"/>
          <p:cNvSpPr>
            <a:spLocks noGrp="1"/>
          </p:cNvSpPr>
          <p:nvPr>
            <p:ph type="body" idx="1"/>
          </p:nvPr>
        </p:nvSpPr>
        <p:spPr>
          <a:xfrm>
            <a:off x="838200" y="1809750"/>
            <a:ext cx="5867400" cy="7715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smtClean="0">
                <a:ea typeface="ヒラギノ角ゴ Pro W3" charset="0"/>
                <a:cs typeface="Times"/>
              </a:rPr>
              <a:t>Good </a:t>
            </a:r>
            <a:r>
              <a:rPr lang="en-US" u="sng" dirty="0" smtClean="0">
                <a:ea typeface="ヒラギノ角ゴ Pro W3" charset="0"/>
                <a:cs typeface="Times"/>
              </a:rPr>
              <a:t>day</a:t>
            </a:r>
            <a:r>
              <a:rPr lang="en-US" dirty="0" smtClean="0">
                <a:ea typeface="ヒラギノ角ゴ Pro W3" charset="0"/>
                <a:cs typeface="Times"/>
              </a:rPr>
              <a:t>.  I</a:t>
            </a:r>
            <a:r>
              <a:rPr lang="en-US" dirty="0" smtClean="0">
                <a:ea typeface="ヒラギノ角ゴ Pro W3" charset="0"/>
              </a:rPr>
              <a:t> a</a:t>
            </a:r>
            <a:r>
              <a:rPr lang="en-US" dirty="0" smtClean="0">
                <a:ea typeface="ヒラギノ角ゴ Pro W3" charset="0"/>
                <a:cs typeface="Times"/>
              </a:rPr>
              <a:t>m Chris </a:t>
            </a:r>
            <a:r>
              <a:rPr lang="en-US" dirty="0" err="1" smtClean="0">
                <a:ea typeface="ヒラギノ角ゴ Pro W3" charset="0"/>
                <a:cs typeface="Times"/>
              </a:rPr>
              <a:t>Droessler</a:t>
            </a:r>
            <a:r>
              <a:rPr lang="en-US" dirty="0" smtClean="0">
                <a:ea typeface="ヒラギノ角ゴ Pro W3" charset="0"/>
                <a:cs typeface="Times"/>
              </a:rPr>
              <a:t>, an education consultant from the North Carolina Community College System.</a:t>
            </a:r>
          </a:p>
          <a:p>
            <a:r>
              <a:rPr lang="en-US" dirty="0" smtClean="0">
                <a:ea typeface="ヒラギノ角ゴ Pro W3" charset="0"/>
                <a:cs typeface="Times"/>
              </a:rPr>
              <a:t>If you have a smart phone, </a:t>
            </a:r>
            <a:r>
              <a:rPr lang="en-US" u="sng" dirty="0" smtClean="0">
                <a:ea typeface="ヒラギノ角ゴ Pro W3" charset="0"/>
                <a:cs typeface="Times"/>
              </a:rPr>
              <a:t>and</a:t>
            </a:r>
            <a:r>
              <a:rPr lang="en-US" dirty="0" smtClean="0">
                <a:ea typeface="ヒラギノ角ゴ Pro W3" charset="0"/>
                <a:cs typeface="Times"/>
              </a:rPr>
              <a:t> you are smart enough to use it, you can capture that QR code, and your phone or tablet takes you to the webpage where you can download a copy of this PowerPoint file. </a:t>
            </a:r>
          </a:p>
          <a:p>
            <a:r>
              <a:rPr lang="en-US" dirty="0" smtClean="0">
                <a:ea typeface="ヒラギノ角ゴ Pro W3" charset="0"/>
                <a:cs typeface="Times"/>
              </a:rPr>
              <a:t>Or you can just go to </a:t>
            </a:r>
            <a:r>
              <a:rPr lang="en-US" dirty="0" err="1" smtClean="0">
                <a:ea typeface="ヒラギノ角ゴ Pro W3" charset="0"/>
                <a:cs typeface="Times"/>
              </a:rPr>
              <a:t>ncPerkins</a:t>
            </a:r>
            <a:r>
              <a:rPr lang="en-US" dirty="0" smtClean="0">
                <a:ea typeface="ヒラギノ角ゴ Pro W3" charset="0"/>
                <a:cs typeface="Times"/>
              </a:rPr>
              <a:t> dot org and click on the </a:t>
            </a:r>
            <a:r>
              <a:rPr lang="ja-JP" altLang="en-US" dirty="0" smtClean="0">
                <a:ea typeface="ヒラギノ角ゴ Pro W3" charset="0"/>
                <a:cs typeface="Times"/>
              </a:rPr>
              <a:t>“</a:t>
            </a:r>
            <a:r>
              <a:rPr lang="en-US" altLang="ja-JP" dirty="0" smtClean="0">
                <a:ea typeface="ヒラギノ角ゴ Pro W3" charset="0"/>
                <a:cs typeface="Times"/>
              </a:rPr>
              <a:t>presentations</a:t>
            </a:r>
            <a:r>
              <a:rPr lang="ja-JP" altLang="en-US" dirty="0" smtClean="0">
                <a:ea typeface="ヒラギノ角ゴ Pro W3" charset="0"/>
                <a:cs typeface="Times"/>
              </a:rPr>
              <a:t>”</a:t>
            </a:r>
            <a:r>
              <a:rPr lang="en-US" altLang="ja-JP" dirty="0" smtClean="0">
                <a:ea typeface="ヒラギノ角ゴ Pro W3" charset="0"/>
                <a:cs typeface="Times"/>
              </a:rPr>
              <a:t> link.</a:t>
            </a:r>
          </a:p>
          <a:p>
            <a:endParaRPr lang="en-US" dirty="0" smtClean="0">
              <a:ea typeface="ヒラギノ角ゴ Pro W3" charset="0"/>
              <a:cs typeface="Times"/>
            </a:endParaRPr>
          </a:p>
          <a:p>
            <a:r>
              <a:rPr lang="en-US" dirty="0" smtClean="0">
                <a:ea typeface="ヒラギノ角ゴ Pro W3" charset="0"/>
                <a:cs typeface="Times"/>
              </a:rPr>
              <a:t>How many of you have already downloaded my presentation??</a:t>
            </a:r>
          </a:p>
          <a:p>
            <a:r>
              <a:rPr lang="en-US" dirty="0" smtClean="0">
                <a:ea typeface="ヒラギノ角ゴ Pro W3" charset="0"/>
                <a:cs typeface="Times"/>
              </a:rPr>
              <a:t>Warning:  I talk fast and have lots of information to cover. My goal is to get the information to you so that you can go back and digest it later. </a:t>
            </a:r>
          </a:p>
          <a:p>
            <a:r>
              <a:rPr lang="en-US" dirty="0" smtClean="0">
                <a:ea typeface="ヒラギノ角ゴ Pro W3" charset="0"/>
                <a:cs typeface="Times"/>
              </a:rPr>
              <a:t>I</a:t>
            </a:r>
            <a:r>
              <a:rPr lang="en-US" dirty="0" smtClean="0">
                <a:ea typeface="ヒラギノ角ゴ Pro W3" charset="0"/>
              </a:rPr>
              <a:t> ha</a:t>
            </a:r>
            <a:r>
              <a:rPr lang="en-US" dirty="0" smtClean="0">
                <a:ea typeface="ヒラギノ角ゴ Pro W3" charset="0"/>
                <a:cs typeface="Times"/>
              </a:rPr>
              <a:t>ve documented my information sources in the notes section of the PowerPoint, to allow you to further research anything that you see here.  </a:t>
            </a:r>
          </a:p>
          <a:p>
            <a:r>
              <a:rPr lang="en-US" dirty="0" smtClean="0">
                <a:ea typeface="ヒラギノ角ゴ Pro W3" charset="0"/>
                <a:cs typeface="Times"/>
              </a:rPr>
              <a:t>In fact, the notes from which I am reading are there as well.</a:t>
            </a:r>
          </a:p>
          <a:p>
            <a:r>
              <a:rPr lang="en-US" dirty="0" smtClean="0">
                <a:ea typeface="ヒラギノ角ゴ Pro W3" charset="0"/>
                <a:cs typeface="Times"/>
              </a:rPr>
              <a:t>In some cases I am reading directly from an original source, because they said</a:t>
            </a:r>
            <a:r>
              <a:rPr lang="en-US" baseline="0" dirty="0" smtClean="0">
                <a:ea typeface="ヒラギノ角ゴ Pro W3" charset="0"/>
                <a:cs typeface="Times"/>
              </a:rPr>
              <a:t> it so well.</a:t>
            </a:r>
            <a:endParaRPr lang="en-US" dirty="0" smtClean="0">
              <a:ea typeface="ヒラギノ角ゴ Pro W3" charset="0"/>
              <a:cs typeface="Times"/>
            </a:endParaRPr>
          </a:p>
          <a:p>
            <a:r>
              <a:rPr lang="en-US" dirty="0" smtClean="0">
                <a:ea typeface="ヒラギノ角ゴ Pro W3" charset="0"/>
              </a:rPr>
              <a:t>Download the PowerPoint and use it any way you wish if it will help people discover their perfect career.  --</a:t>
            </a:r>
          </a:p>
          <a:p>
            <a:endParaRPr lang="en-US" dirty="0" smtClean="0">
              <a:ea typeface="ヒラギノ角ゴ Pro W3" charset="0"/>
            </a:endParaRPr>
          </a:p>
          <a:p>
            <a:r>
              <a:rPr lang="en-US" dirty="0" smtClean="0">
                <a:ea typeface="ヒラギノ角ゴ Pro W3" charset="0"/>
                <a:cs typeface="Times"/>
              </a:rPr>
              <a:t>This presentation takes a hard look at Creating a Work-Based Learning Partnership.</a:t>
            </a:r>
          </a:p>
          <a:p>
            <a:pPr eaLnBrk="1" hangingPunct="1">
              <a:spcBef>
                <a:spcPct val="0"/>
              </a:spcBef>
              <a:spcAft>
                <a:spcPct val="30000"/>
              </a:spcAft>
            </a:pPr>
            <a:endParaRPr lang="en-US" dirty="0" smtClean="0">
              <a:ea typeface="ヒラギノ角ゴ Pro W3" charset="0"/>
              <a:cs typeface="Times"/>
            </a:endParaRPr>
          </a:p>
          <a:p>
            <a:pPr eaLnBrk="1" hangingPunct="1">
              <a:spcBef>
                <a:spcPct val="0"/>
              </a:spcBef>
              <a:spcAft>
                <a:spcPct val="30000"/>
              </a:spcAft>
            </a:pPr>
            <a:r>
              <a:rPr lang="en-US" dirty="0" smtClean="0">
                <a:ea typeface="ヒラギノ角ゴ Pro W3" charset="0"/>
                <a:cs typeface="Times"/>
              </a:rPr>
              <a:t>=====</a:t>
            </a:r>
          </a:p>
          <a:p>
            <a:pPr marL="0" marR="0" indent="0" algn="l" defTabSz="914400" rtl="0" eaLnBrk="1" fontAlgn="auto" latinLnBrk="0" hangingPunct="1">
              <a:lnSpc>
                <a:spcPct val="100000"/>
              </a:lnSpc>
              <a:spcBef>
                <a:spcPct val="0"/>
              </a:spcBef>
              <a:spcAft>
                <a:spcPct val="30000"/>
              </a:spcAft>
              <a:buClrTx/>
              <a:buSzTx/>
              <a:buFontTx/>
              <a:buNone/>
              <a:tabLst/>
              <a:defRPr/>
            </a:pPr>
            <a:r>
              <a:rPr lang="en-US" dirty="0" err="1" smtClean="0"/>
              <a:t>www.ncPerkins.org</a:t>
            </a:r>
            <a:r>
              <a:rPr lang="en-US" dirty="0" smtClean="0"/>
              <a:t>/presentations</a:t>
            </a:r>
          </a:p>
          <a:p>
            <a:pPr eaLnBrk="1" hangingPunct="1">
              <a:spcBef>
                <a:spcPct val="0"/>
              </a:spcBef>
              <a:spcAft>
                <a:spcPct val="30000"/>
              </a:spcAft>
            </a:pPr>
            <a:endParaRPr lang="en-US" dirty="0" smtClean="0">
              <a:ea typeface="ヒラギノ角ゴ Pro W3" charset="0"/>
              <a:cs typeface="Times"/>
            </a:endParaRPr>
          </a:p>
          <a:p>
            <a:pPr eaLnBrk="1" hangingPunct="1">
              <a:spcBef>
                <a:spcPct val="0"/>
              </a:spcBef>
              <a:spcAft>
                <a:spcPct val="30000"/>
              </a:spcAft>
            </a:pPr>
            <a:endParaRPr lang="en-US" dirty="0" smtClean="0">
              <a:ea typeface="ヒラギノ角ゴ Pro W3" charset="0"/>
              <a:cs typeface="Times"/>
            </a:endParaRPr>
          </a:p>
          <a:p>
            <a:pPr eaLnBrk="1" hangingPunct="1">
              <a:spcBef>
                <a:spcPct val="0"/>
              </a:spcBef>
              <a:spcAft>
                <a:spcPct val="30000"/>
              </a:spcAft>
            </a:pPr>
            <a:r>
              <a:rPr lang="en-US" dirty="0" smtClean="0">
                <a:ea typeface="ヒラギノ角ゴ Pro W3" charset="0"/>
                <a:cs typeface="Times"/>
              </a:rPr>
              <a:t>NCCCS System Conference</a:t>
            </a:r>
          </a:p>
          <a:p>
            <a:pPr eaLnBrk="1" hangingPunct="1">
              <a:spcBef>
                <a:spcPct val="0"/>
              </a:spcBef>
              <a:spcAft>
                <a:spcPct val="30000"/>
              </a:spcAft>
            </a:pPr>
            <a:r>
              <a:rPr lang="en-US" dirty="0" smtClean="0">
                <a:ea typeface="ヒラギノ角ゴ Pro W3" charset="0"/>
                <a:cs typeface="Times"/>
              </a:rPr>
              <a:t>October 10, 2016</a:t>
            </a:r>
          </a:p>
          <a:p>
            <a:pPr eaLnBrk="1" hangingPunct="1">
              <a:spcBef>
                <a:spcPct val="0"/>
              </a:spcBef>
              <a:spcAft>
                <a:spcPct val="30000"/>
              </a:spcAft>
            </a:pPr>
            <a:endParaRPr lang="en-US" dirty="0" smtClean="0">
              <a:ea typeface="ヒラギノ角ゴ Pro W3" charset="0"/>
              <a:cs typeface="Times"/>
            </a:endParaRPr>
          </a:p>
          <a:p>
            <a:endParaRPr lang="en-US" dirty="0" smtClean="0">
              <a:ea typeface="ヒラギノ角ゴ Pro W3" charset="0"/>
              <a:cs typeface="Times"/>
            </a:endParaRPr>
          </a:p>
          <a:p>
            <a:endParaRPr lang="en-US"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1</a:t>
            </a:fld>
            <a:endParaRPr lang="en-US" sz="1200"/>
          </a:p>
        </p:txBody>
      </p:sp>
    </p:spTree>
    <p:extLst>
      <p:ext uri="{BB962C8B-B14F-4D97-AF65-F5344CB8AC3E}">
        <p14:creationId xmlns:p14="http://schemas.microsoft.com/office/powerpoint/2010/main" val="1020491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a:xfrm>
            <a:off x="1143000" y="685800"/>
            <a:ext cx="2514600" cy="1885950"/>
          </a:xfrm>
          <a:ln/>
        </p:spPr>
      </p:sp>
      <p:sp>
        <p:nvSpPr>
          <p:cNvPr id="209922" name="Notes Placeholder 2"/>
          <p:cNvSpPr>
            <a:spLocks noGrp="1"/>
          </p:cNvSpPr>
          <p:nvPr>
            <p:ph type="body" idx="1"/>
          </p:nvPr>
        </p:nvSpPr>
        <p:spPr>
          <a:xfrm>
            <a:off x="1066800" y="2628900"/>
            <a:ext cx="4959350" cy="665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smtClean="0">
                <a:ea typeface="ヒラギノ角ゴ Pro W3" charset="0"/>
              </a:rPr>
              <a:t>Here is another study by the Chronicle</a:t>
            </a:r>
            <a:r>
              <a:rPr lang="en-US" baseline="0" dirty="0" smtClean="0">
                <a:ea typeface="ヒラギノ角ゴ Pro W3" charset="0"/>
              </a:rPr>
              <a:t> of Higher Education where </a:t>
            </a:r>
            <a:r>
              <a:rPr lang="en-US" dirty="0" smtClean="0">
                <a:ea typeface="ヒラギノ角ゴ Pro W3" charset="0"/>
              </a:rPr>
              <a:t>they asked employers what they were looking for in their recent hires.</a:t>
            </a:r>
          </a:p>
          <a:p>
            <a:endParaRPr lang="en-US" dirty="0" smtClean="0">
              <a:ea typeface="ヒラギノ角ゴ Pro W3" charset="0"/>
            </a:endParaRPr>
          </a:p>
          <a:p>
            <a:r>
              <a:rPr lang="en-US" dirty="0" smtClean="0">
                <a:ea typeface="ヒラギノ角ゴ Pro W3" charset="0"/>
              </a:rPr>
              <a:t>Look where Internships </a:t>
            </a:r>
            <a:r>
              <a:rPr lang="en-US" dirty="0">
                <a:ea typeface="ヒラギノ角ゴ Pro W3" charset="0"/>
              </a:rPr>
              <a:t>and </a:t>
            </a:r>
            <a:r>
              <a:rPr lang="en-US" dirty="0" smtClean="0">
                <a:ea typeface="ヒラギノ角ゴ Pro W3" charset="0"/>
              </a:rPr>
              <a:t>“other </a:t>
            </a:r>
            <a:r>
              <a:rPr lang="en-US" dirty="0">
                <a:ea typeface="ヒラギノ角ゴ Pro W3" charset="0"/>
              </a:rPr>
              <a:t>employment </a:t>
            </a:r>
            <a:r>
              <a:rPr lang="en-US" dirty="0" smtClean="0">
                <a:ea typeface="ヒラギノ角ゴ Pro W3" charset="0"/>
              </a:rPr>
              <a:t>during college” are at the top of the chart.</a:t>
            </a:r>
          </a:p>
          <a:p>
            <a:r>
              <a:rPr lang="en-US" dirty="0" smtClean="0">
                <a:ea typeface="ヒラギノ角ゴ Pro W3" charset="0"/>
              </a:rPr>
              <a:t>Employers</a:t>
            </a:r>
            <a:r>
              <a:rPr lang="en-US" baseline="0" dirty="0" smtClean="0">
                <a:ea typeface="ヒラギノ角ゴ Pro W3" charset="0"/>
              </a:rPr>
              <a:t> valued that as </a:t>
            </a:r>
            <a:r>
              <a:rPr lang="en-US" u="sng" baseline="0" dirty="0" smtClean="0">
                <a:ea typeface="ヒラギノ角ゴ Pro W3" charset="0"/>
              </a:rPr>
              <a:t>more</a:t>
            </a:r>
            <a:r>
              <a:rPr lang="en-US" baseline="0" dirty="0" smtClean="0">
                <a:ea typeface="ヒラギノ角ゴ Pro W3" charset="0"/>
              </a:rPr>
              <a:t> important than the </a:t>
            </a:r>
            <a:r>
              <a:rPr lang="en-US" dirty="0" smtClean="0">
                <a:ea typeface="ヒラギノ角ゴ Pro W3" charset="0"/>
              </a:rPr>
              <a:t>college </a:t>
            </a:r>
            <a:r>
              <a:rPr lang="en-US" dirty="0">
                <a:ea typeface="ヒラギノ角ゴ Pro W3" charset="0"/>
              </a:rPr>
              <a:t>major and </a:t>
            </a:r>
            <a:r>
              <a:rPr lang="en-US" dirty="0" smtClean="0">
                <a:ea typeface="ヒラギノ角ゴ Pro W3" charset="0"/>
              </a:rPr>
              <a:t>even GPA</a:t>
            </a:r>
            <a:r>
              <a:rPr lang="en-US" dirty="0">
                <a:ea typeface="ヒラギノ角ゴ Pro W3" charset="0"/>
              </a:rPr>
              <a:t>.</a:t>
            </a:r>
          </a:p>
          <a:p>
            <a:endParaRPr lang="en-US" dirty="0">
              <a:ea typeface="ヒラギノ角ゴ Pro W3" charset="0"/>
            </a:endParaRPr>
          </a:p>
          <a:p>
            <a:r>
              <a:rPr lang="en-US" dirty="0" smtClean="0">
                <a:ea typeface="ヒラギノ角ゴ Pro W3" charset="0"/>
              </a:rPr>
              <a:t>Even volunteer work and extra-curricular activities are </a:t>
            </a:r>
            <a:r>
              <a:rPr lang="en-US" u="sng" dirty="0" smtClean="0">
                <a:ea typeface="ヒラギノ角ゴ Pro W3" charset="0"/>
              </a:rPr>
              <a:t>more</a:t>
            </a:r>
            <a:r>
              <a:rPr lang="en-US" dirty="0" smtClean="0">
                <a:ea typeface="ヒラギノ角ゴ Pro W3" charset="0"/>
              </a:rPr>
              <a:t> important to the business community than</a:t>
            </a:r>
            <a:r>
              <a:rPr lang="en-US" baseline="0" dirty="0" smtClean="0">
                <a:ea typeface="ヒラギノ角ゴ Pro W3" charset="0"/>
              </a:rPr>
              <a:t> </a:t>
            </a:r>
            <a:r>
              <a:rPr lang="en-US" u="sng" baseline="0" dirty="0" smtClean="0">
                <a:ea typeface="ヒラギノ角ゴ Pro W3" charset="0"/>
              </a:rPr>
              <a:t>grades</a:t>
            </a:r>
            <a:r>
              <a:rPr lang="en-US" baseline="0" dirty="0" smtClean="0">
                <a:ea typeface="ヒラギノ角ゴ Pro W3" charset="0"/>
              </a:rPr>
              <a:t>.</a:t>
            </a:r>
          </a:p>
          <a:p>
            <a:endParaRPr lang="en-US" dirty="0">
              <a:ea typeface="ヒラギノ角ゴ Pro W3" charset="0"/>
            </a:endParaRPr>
          </a:p>
          <a:p>
            <a:r>
              <a:rPr lang="en-US" dirty="0" smtClean="0">
                <a:ea typeface="ヒラギノ角ゴ Pro W3" charset="0"/>
              </a:rPr>
              <a:t>Yet, --  most students are too focused on getting good grades -- and are missing out on the experiences that really matter.</a:t>
            </a:r>
          </a:p>
          <a:p>
            <a:endParaRPr lang="en-US" dirty="0" smtClean="0">
              <a:ea typeface="ヒラギノ角ゴ Pro W3" charset="0"/>
            </a:endParaRPr>
          </a:p>
          <a:p>
            <a:r>
              <a:rPr lang="en-US" dirty="0" smtClean="0">
                <a:ea typeface="ヒラギノ角ゴ Pro W3" charset="0"/>
              </a:rPr>
              <a:t>If you “begin with the end in mind” like I said earlier, then high school students should ask the businesses what they will want in their new recruits, rather than focusing on something</a:t>
            </a:r>
            <a:r>
              <a:rPr lang="en-US" baseline="0" dirty="0" smtClean="0">
                <a:ea typeface="ヒラギノ角ゴ Pro W3" charset="0"/>
              </a:rPr>
              <a:t> like grades that the business community could care less about.</a:t>
            </a:r>
            <a:endParaRPr lang="en-US" dirty="0">
              <a:ea typeface="ヒラギノ角ゴ Pro W3" charset="0"/>
            </a:endParaRPr>
          </a:p>
          <a:p>
            <a:endParaRPr lang="en-US" dirty="0" smtClean="0">
              <a:ea typeface="ヒラギノ角ゴ Pro W3" charset="0"/>
            </a:endParaRPr>
          </a:p>
          <a:p>
            <a:r>
              <a:rPr lang="en-US" dirty="0" smtClean="0">
                <a:ea typeface="ヒラギノ角ゴ Pro W3" charset="0"/>
              </a:rPr>
              <a:t>Show this to the businesses in your area and see if they agree.</a:t>
            </a:r>
            <a:endParaRPr lang="en-US" dirty="0">
              <a:ea typeface="ヒラギノ角ゴ Pro W3" charset="0"/>
            </a:endParaRPr>
          </a:p>
          <a:p>
            <a:endParaRPr lang="en-US" dirty="0" smtClean="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chronicle.com</a:t>
            </a:r>
            <a:r>
              <a:rPr lang="en-US" dirty="0">
                <a:ea typeface="ヒラギノ角ゴ Pro W3" charset="0"/>
              </a:rPr>
              <a:t>/article/The-Employment-Mismatch/137625/#id=overview</a:t>
            </a:r>
          </a:p>
          <a:p>
            <a:endParaRPr lang="en-US" dirty="0">
              <a:ea typeface="ヒラギノ角ゴ Pro W3" charset="0"/>
            </a:endParaRPr>
          </a:p>
          <a:p>
            <a:r>
              <a:rPr lang="en-US" dirty="0">
                <a:ea typeface="ヒラギノ角ゴ Pro W3" charset="0"/>
              </a:rPr>
              <a:t>The Employment Mismatch:  A College Degree Sorts Job Applicants, but Employers Wish It Meant More</a:t>
            </a:r>
          </a:p>
          <a:p>
            <a:endParaRPr lang="en-US" dirty="0">
              <a:ea typeface="ヒラギノ角ゴ Pro W3" charset="0"/>
            </a:endParaRPr>
          </a:p>
          <a:p>
            <a:endParaRPr lang="en-US" dirty="0">
              <a:ea typeface="ヒラギノ角ゴ Pro W3" charset="0"/>
            </a:endParaRPr>
          </a:p>
          <a:p>
            <a:r>
              <a:rPr lang="en-US" dirty="0">
                <a:ea typeface="ヒラギノ角ゴ Pro W3" charset="0"/>
              </a:rPr>
              <a:t>Employers value a four-year college degree, many of them more than ever.</a:t>
            </a:r>
          </a:p>
          <a:p>
            <a:endParaRPr lang="en-US" dirty="0">
              <a:ea typeface="ヒラギノ角ゴ Pro W3" charset="0"/>
            </a:endParaRPr>
          </a:p>
          <a:p>
            <a:r>
              <a:rPr lang="en-US" dirty="0">
                <a:ea typeface="ヒラギノ角ゴ Pro W3" charset="0"/>
              </a:rPr>
              <a:t>Yet half of those surveyed recently by The Chronicle and American Public Media's Marketplace said they had trouble finding recent graduates qualified to fill positions at their company or organization. Nearly a third gave colleges just fair to poor marks for producing successful employees. And they dinged bachelor's-degree holders for lacking basic workplace proficiencies, like adaptability, communication skills, and the ability to solve complex problems.</a:t>
            </a:r>
          </a:p>
          <a:p>
            <a:endParaRPr lang="en-US" dirty="0">
              <a:ea typeface="ヒラギノ角ゴ Pro W3" charset="0"/>
            </a:endParaRPr>
          </a:p>
          <a:p>
            <a:r>
              <a:rPr lang="en-US" dirty="0">
                <a:ea typeface="ヒラギノ角ゴ Pro W3" charset="0"/>
              </a:rPr>
              <a:t>The report</a:t>
            </a:r>
          </a:p>
          <a:p>
            <a:r>
              <a:rPr lang="en-US" dirty="0">
                <a:ea typeface="ヒラギノ角ゴ Pro W3" charset="0"/>
              </a:rPr>
              <a:t>The Role of Higher Education in Career Development: Employer Perceptions </a:t>
            </a:r>
          </a:p>
          <a:p>
            <a:r>
              <a:rPr lang="en-US" dirty="0">
                <a:ea typeface="ヒラギノ角ゴ Pro W3" charset="0"/>
              </a:rPr>
              <a:t>http://</a:t>
            </a:r>
            <a:r>
              <a:rPr lang="en-US" dirty="0" err="1">
                <a:ea typeface="ヒラギノ角ゴ Pro W3" charset="0"/>
              </a:rPr>
              <a:t>chronicle.com</a:t>
            </a:r>
            <a:r>
              <a:rPr lang="en-US" dirty="0">
                <a:ea typeface="ヒラギノ角ゴ Pro W3" charset="0"/>
              </a:rPr>
              <a:t>/items/biz/</a:t>
            </a:r>
            <a:r>
              <a:rPr lang="en-US" dirty="0" err="1">
                <a:ea typeface="ヒラギノ角ゴ Pro W3" charset="0"/>
              </a:rPr>
              <a:t>pdf</a:t>
            </a:r>
            <a:r>
              <a:rPr lang="en-US" dirty="0">
                <a:ea typeface="ヒラギノ角ゴ Pro W3" charset="0"/>
              </a:rPr>
              <a:t>/Employers%20Survey.pdf</a:t>
            </a:r>
          </a:p>
          <a:p>
            <a:endParaRPr lang="en-US" dirty="0">
              <a:ea typeface="ヒラギノ角ゴ Pro W3" charset="0"/>
            </a:endParaRPr>
          </a:p>
        </p:txBody>
      </p:sp>
      <p:sp>
        <p:nvSpPr>
          <p:cNvPr id="209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459F0CF-FE26-E94E-B0D8-C6D9AC9F68AD}" type="slidenum">
              <a:rPr lang="en-US" sz="1300"/>
              <a:pPr/>
              <a:t>10</a:t>
            </a:fld>
            <a:endParaRPr lang="en-US" sz="1300"/>
          </a:p>
        </p:txBody>
      </p:sp>
    </p:spTree>
    <p:extLst>
      <p:ext uri="{BB962C8B-B14F-4D97-AF65-F5344CB8AC3E}">
        <p14:creationId xmlns:p14="http://schemas.microsoft.com/office/powerpoint/2010/main" val="1033602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partnership should include the school or college and any employers.</a:t>
            </a:r>
          </a:p>
          <a:p>
            <a:endParaRPr lang="en-US" dirty="0" smtClean="0"/>
          </a:p>
          <a:p>
            <a:r>
              <a:rPr lang="en-US" dirty="0" smtClean="0"/>
              <a:t>Could be non-profit o even volunteer work.</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75831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noRot="1" noChangeAspect="1"/>
          </p:cNvSpPr>
          <p:nvPr>
            <p:ph type="sldImg"/>
          </p:nvPr>
        </p:nvSpPr>
        <p:spPr>
          <a:prstGeom prst="rect">
            <a:avLst/>
          </a:prstGeom>
        </p:spPr>
        <p:txBody>
          <a:bodyPr/>
          <a:lstStyle/>
          <a:p>
            <a:endParaRPr/>
          </a:p>
        </p:txBody>
      </p:sp>
      <p:sp>
        <p:nvSpPr>
          <p:cNvPr id="203" name="Shape 203"/>
          <p:cNvSpPr>
            <a:spLocks noGrp="1"/>
          </p:cNvSpPr>
          <p:nvPr>
            <p:ph type="body" sz="quarter" idx="1"/>
          </p:nvPr>
        </p:nvSpPr>
        <p:spPr>
          <a:prstGeom prst="rect">
            <a:avLst/>
          </a:prstGeom>
        </p:spPr>
        <p:txBody>
          <a:bodyPr>
            <a:normAutofit/>
          </a:bodyPr>
          <a:lstStyle>
            <a:lvl1pPr defTabSz="914400">
              <a:lnSpc>
                <a:spcPct val="100000"/>
              </a:lnSpc>
              <a:defRPr sz="1900">
                <a:latin typeface="Calibri"/>
                <a:ea typeface="Calibri"/>
                <a:cs typeface="Calibri"/>
                <a:sym typeface="Calibri"/>
              </a:defRPr>
            </a:lvl1pPr>
          </a:lstStyle>
          <a:p>
            <a:r>
              <a:rPr lang="en-US" sz="1600" dirty="0" smtClean="0"/>
              <a:t>You can also involve these local and regional employment and training services.  </a:t>
            </a:r>
            <a:endParaRPr lang="en-US" sz="1600" dirty="0"/>
          </a:p>
          <a:p>
            <a:endParaRPr lang="en-US" sz="1600" dirty="0" smtClean="0"/>
          </a:p>
          <a:p>
            <a:r>
              <a:rPr lang="en-US" sz="1600" dirty="0" smtClean="0"/>
              <a:t>Depending</a:t>
            </a:r>
            <a:r>
              <a:rPr lang="en-US" sz="1600" baseline="0" dirty="0" smtClean="0"/>
              <a:t> on your region, these might make a great addition to your partnership.</a:t>
            </a:r>
            <a:endParaRPr lang="en-US" sz="1600" dirty="0" smtClean="0"/>
          </a:p>
          <a:p>
            <a:endParaRPr lang="en-US" sz="1600" dirty="0" smtClean="0"/>
          </a:p>
        </p:txBody>
      </p:sp>
    </p:spTree>
    <p:extLst>
      <p:ext uri="{BB962C8B-B14F-4D97-AF65-F5344CB8AC3E}">
        <p14:creationId xmlns:p14="http://schemas.microsoft.com/office/powerpoint/2010/main" val="132165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businesses do </a:t>
            </a:r>
            <a:r>
              <a:rPr lang="en-US" u="sng" dirty="0" smtClean="0"/>
              <a:t>not</a:t>
            </a:r>
            <a:r>
              <a:rPr lang="en-US" dirty="0" smtClean="0"/>
              <a:t> know what</a:t>
            </a:r>
            <a:r>
              <a:rPr lang="en-US" baseline="0" dirty="0" smtClean="0"/>
              <a:t> </a:t>
            </a:r>
            <a:r>
              <a:rPr lang="en-US" u="sng" baseline="0" dirty="0" smtClean="0"/>
              <a:t>you</a:t>
            </a:r>
            <a:r>
              <a:rPr lang="en-US" baseline="0" dirty="0" smtClean="0"/>
              <a:t> can do to </a:t>
            </a:r>
            <a:r>
              <a:rPr lang="en-US" u="sng" baseline="0" dirty="0" smtClean="0"/>
              <a:t>help</a:t>
            </a:r>
            <a:r>
              <a:rPr lang="en-US" baseline="0" dirty="0" smtClean="0"/>
              <a:t> them.  </a:t>
            </a:r>
          </a:p>
          <a:p>
            <a:endParaRPr lang="en-US" baseline="0" dirty="0" smtClean="0"/>
          </a:p>
          <a:p>
            <a:r>
              <a:rPr lang="en-US" baseline="0" dirty="0" smtClean="0"/>
              <a:t>You have to let them know.</a:t>
            </a:r>
          </a:p>
          <a:p>
            <a:endParaRPr lang="en-US" baseline="0" dirty="0" smtClean="0"/>
          </a:p>
          <a:p>
            <a:r>
              <a:rPr lang="en-US" baseline="0" dirty="0" smtClean="0"/>
              <a:t>Ask the employers what they want.</a:t>
            </a:r>
          </a:p>
          <a:p>
            <a:endParaRPr lang="en-US" baseline="0" dirty="0" smtClean="0"/>
          </a:p>
          <a:p>
            <a:r>
              <a:rPr lang="en-US" baseline="0" dirty="0" smtClean="0"/>
              <a:t>Start small and work your way up.</a:t>
            </a:r>
          </a:p>
          <a:p>
            <a:endParaRPr lang="en-US" baseline="0" dirty="0" smtClean="0"/>
          </a:p>
          <a:p>
            <a:r>
              <a:rPr lang="en-US" baseline="0" dirty="0" smtClean="0"/>
              <a:t>Be sure they see the benefit to their business in working with you.</a:t>
            </a:r>
          </a:p>
          <a:p>
            <a:endParaRPr lang="en-US" baseline="0" dirty="0" smtClean="0"/>
          </a:p>
          <a:p>
            <a:r>
              <a:rPr lang="en-US" baseline="0" dirty="0" smtClean="0"/>
              <a:t>Approach the employer with a win-win situation where everyone benefits from the relationship.</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1394501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to begin?</a:t>
            </a:r>
          </a:p>
          <a:p>
            <a:endParaRPr lang="en-US" dirty="0" smtClean="0"/>
          </a:p>
          <a:p>
            <a:r>
              <a:rPr lang="en-US" dirty="0" smtClean="0"/>
              <a:t>All schools and colleges should have some kind of advisory board. It might be called a education/business alliance.</a:t>
            </a:r>
          </a:p>
          <a:p>
            <a:r>
              <a:rPr lang="en-US" dirty="0" smtClean="0"/>
              <a:t>Businesses helping the schools to improve.  You might find partners there.</a:t>
            </a:r>
          </a:p>
          <a:p>
            <a:endParaRPr lang="en-US" dirty="0" smtClean="0"/>
          </a:p>
          <a:p>
            <a:r>
              <a:rPr lang="en-US" dirty="0" smtClean="0"/>
              <a:t>Who is already hiring your students?  Start there. Let them know that you want to help them by preparing better, new employees.</a:t>
            </a:r>
          </a:p>
          <a:p>
            <a:endParaRPr lang="en-US" dirty="0" smtClean="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49856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strategies to consider.</a:t>
            </a:r>
          </a:p>
          <a:p>
            <a:endParaRPr lang="en-US" dirty="0" smtClean="0"/>
          </a:p>
          <a:p>
            <a:r>
              <a:rPr lang="en-US" dirty="0" smtClean="0"/>
              <a:t>These may or may not work depending on your local circumstances.</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313515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more.</a:t>
            </a:r>
          </a:p>
          <a:p>
            <a:endParaRPr lang="en-US" dirty="0" smtClean="0"/>
          </a:p>
          <a:p>
            <a:r>
              <a:rPr lang="en-US" dirty="0" smtClean="0"/>
              <a:t>Do you see anything that might work in your community?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810866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things to be aware of.</a:t>
            </a:r>
          </a:p>
          <a:p>
            <a:endParaRPr lang="en-US" dirty="0" smtClean="0"/>
          </a:p>
          <a:p>
            <a:r>
              <a:rPr lang="en-US" dirty="0" smtClean="0"/>
              <a:t>Watch</a:t>
            </a:r>
            <a:r>
              <a:rPr lang="en-US" baseline="0" dirty="0" smtClean="0"/>
              <a:t> out for education jargon. We have too much of it.</a:t>
            </a:r>
          </a:p>
          <a:p>
            <a:endParaRPr lang="en-US" baseline="0" dirty="0" smtClean="0"/>
          </a:p>
          <a:p>
            <a:r>
              <a:rPr lang="en-US" baseline="0" dirty="0" smtClean="0"/>
              <a:t>All of these need to be worked out to have a great partnership.</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37182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few more things to be aware of.</a:t>
            </a:r>
          </a:p>
          <a:p>
            <a:endParaRPr lang="en-US" dirty="0" smtClean="0"/>
          </a:p>
          <a:p>
            <a:r>
              <a:rPr lang="en-US" dirty="0" smtClean="0"/>
              <a:t>Liability is a tough one.  I know that high school students are covered for one million dollars in liability insurance</a:t>
            </a:r>
            <a:r>
              <a:rPr lang="en-US" baseline="0" dirty="0" smtClean="0"/>
              <a:t> in case they break anything or anyone while in a school-sponsored work-based learning activity.  That is, of course, if the school or school district opted to pay for the optional work-based learning insurance.</a:t>
            </a:r>
          </a:p>
          <a:p>
            <a:endParaRPr lang="en-US" baseline="0" dirty="0" smtClean="0"/>
          </a:p>
          <a:p>
            <a:r>
              <a:rPr lang="en-US" baseline="0" dirty="0" smtClean="0"/>
              <a:t>I do not know if the college students have any such coverage.</a:t>
            </a:r>
          </a:p>
          <a:p>
            <a:endParaRPr lang="en-US" baseline="0" dirty="0" smtClean="0"/>
          </a:p>
          <a:p>
            <a:r>
              <a:rPr lang="en-US" baseline="0" dirty="0" smtClean="0"/>
              <a:t>The HIPA laws keep our students out of most of the health care industry.  Working together with the industry, you might come up with a situation that works.</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960641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19</a:t>
            </a:fld>
            <a:endParaRPr lang="en-US" sz="1200"/>
          </a:p>
        </p:txBody>
      </p:sp>
      <p:sp>
        <p:nvSpPr>
          <p:cNvPr id="15363" name="Rectangle 2"/>
          <p:cNvSpPr>
            <a:spLocks noGrp="1" noRot="1" noChangeAspect="1" noChangeArrowheads="1" noTextEdit="1"/>
          </p:cNvSpPr>
          <p:nvPr>
            <p:ph type="sldImg"/>
          </p:nvPr>
        </p:nvSpPr>
        <p:spPr>
          <a:xfrm>
            <a:off x="685800" y="381000"/>
            <a:ext cx="5181600" cy="3886200"/>
          </a:xfrm>
          <a:ln/>
        </p:spPr>
      </p:sp>
      <p:sp>
        <p:nvSpPr>
          <p:cNvPr id="15364" name="Rectangle 3"/>
          <p:cNvSpPr>
            <a:spLocks noGrp="1" noChangeArrowheads="1"/>
          </p:cNvSpPr>
          <p:nvPr>
            <p:ph type="body" idx="1"/>
          </p:nvPr>
        </p:nvSpPr>
        <p:spPr>
          <a:xfrm>
            <a:off x="762000" y="4572000"/>
            <a:ext cx="5257800" cy="4592444"/>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dirty="0" smtClean="0">
                <a:ea typeface="ヒラギノ角ゴ Pro W3" charset="0"/>
              </a:rPr>
              <a:t>Do you have any questions?</a:t>
            </a:r>
          </a:p>
          <a:p>
            <a:endParaRPr lang="en-US" dirty="0" smtClean="0">
              <a:ea typeface="ヒラギノ角ゴ Pro W3" charset="0"/>
            </a:endParaRPr>
          </a:p>
          <a:p>
            <a:r>
              <a:rPr lang="en-US" dirty="0" smtClean="0">
                <a:ea typeface="ヒラギノ角ゴ Pro W3" charset="0"/>
              </a:rPr>
              <a:t>Usually by this time most of the audience is overwhelmed and just need a break to digest what I</a:t>
            </a:r>
            <a:r>
              <a:rPr lang="ja-JP" altLang="en-US" dirty="0" smtClean="0">
                <a:ea typeface="ヒラギノ角ゴ Pro W3" charset="0"/>
              </a:rPr>
              <a:t>’</a:t>
            </a:r>
            <a:r>
              <a:rPr lang="en-US" altLang="ja-JP" dirty="0" err="1" smtClean="0">
                <a:ea typeface="ヒラギノ角ゴ Pro W3" charset="0"/>
              </a:rPr>
              <a:t>ve</a:t>
            </a:r>
            <a:r>
              <a:rPr lang="en-US" altLang="ja-JP" dirty="0" smtClean="0">
                <a:ea typeface="ヒラギノ角ゴ Pro W3" charset="0"/>
              </a:rPr>
              <a:t> said.</a:t>
            </a:r>
          </a:p>
          <a:p>
            <a:endParaRPr lang="en-US" dirty="0" smtClean="0">
              <a:ea typeface="ヒラギノ角ゴ Pro W3" charset="0"/>
            </a:endParaRPr>
          </a:p>
          <a:p>
            <a:r>
              <a:rPr lang="en-US" dirty="0" smtClean="0">
                <a:ea typeface="ヒラギノ角ゴ Pro W3" charset="0"/>
              </a:rPr>
              <a:t>Remember that you can download the PowerPoint and use it however you can.</a:t>
            </a:r>
          </a:p>
          <a:p>
            <a:endParaRPr lang="en-US" dirty="0" smtClean="0">
              <a:ea typeface="ヒラギノ角ゴ Pro W3" charset="0"/>
            </a:endParaRPr>
          </a:p>
          <a:p>
            <a:r>
              <a:rPr lang="en-US" dirty="0" smtClean="0">
                <a:ea typeface="ヒラギノ角ゴ Pro W3" charset="0"/>
              </a:rPr>
              <a:t>Do </a:t>
            </a:r>
            <a:r>
              <a:rPr lang="en-US" baseline="0" dirty="0" smtClean="0">
                <a:ea typeface="ヒラギノ角ゴ Pro W3" charset="0"/>
              </a:rPr>
              <a:t>we have any questions?</a:t>
            </a:r>
            <a:endParaRPr lang="en-US" dirty="0">
              <a:ea typeface="ヒラギノ角ゴ Pro W3" charset="0"/>
            </a:endParaRPr>
          </a:p>
        </p:txBody>
      </p:sp>
    </p:spTree>
    <p:extLst>
      <p:ext uri="{BB962C8B-B14F-4D97-AF65-F5344CB8AC3E}">
        <p14:creationId xmlns:p14="http://schemas.microsoft.com/office/powerpoint/2010/main" val="113428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558116" cy="2668587"/>
          </a:xfrm>
        </p:spPr>
      </p:sp>
      <p:sp>
        <p:nvSpPr>
          <p:cNvPr id="3" name="Notes Placeholder 2"/>
          <p:cNvSpPr>
            <a:spLocks noGrp="1"/>
          </p:cNvSpPr>
          <p:nvPr>
            <p:ph type="body" idx="1"/>
          </p:nvPr>
        </p:nvSpPr>
        <p:spPr>
          <a:xfrm>
            <a:off x="685800" y="3505200"/>
            <a:ext cx="5486400" cy="5486400"/>
          </a:xfrm>
        </p:spPr>
        <p:txBody>
          <a:bodyPr>
            <a:noAutofit/>
          </a:bodyPr>
          <a:lstStyle/>
          <a:p>
            <a:r>
              <a:rPr lang="en-US" dirty="0" smtClean="0"/>
              <a:t>First – what is work-based learning</a:t>
            </a:r>
          </a:p>
          <a:p>
            <a:endParaRPr lang="en-US" dirty="0" smtClean="0"/>
          </a:p>
          <a:p>
            <a:r>
              <a:rPr lang="en-US" dirty="0" smtClean="0"/>
              <a:t>Work-based learning (WBL) is an educational strategy that provides students with real-life work experiences where they can apply academic and technical skills and develop employability skills. </a:t>
            </a:r>
          </a:p>
          <a:p>
            <a:endParaRPr lang="en-US" dirty="0" smtClean="0"/>
          </a:p>
          <a:p>
            <a:r>
              <a:rPr lang="en-US" dirty="0" smtClean="0"/>
              <a:t>Work-based learning experiences occur in a work setting, typically at an employer's worksite. </a:t>
            </a:r>
          </a:p>
          <a:p>
            <a:endParaRPr lang="en-US" dirty="0" smtClean="0"/>
          </a:p>
          <a:p>
            <a:r>
              <a:rPr lang="en-US" dirty="0" smtClean="0"/>
              <a:t>The work-based learning activities are coordinated with school-based activities in an attempt to show students the "why" of what they are learning. </a:t>
            </a:r>
          </a:p>
          <a:p>
            <a:endParaRPr lang="en-US" dirty="0" smtClean="0"/>
          </a:p>
          <a:p>
            <a:r>
              <a:rPr lang="en-US" dirty="0" smtClean="0"/>
              <a:t>Work-based learning strategies provide career awareness, career exploration opportunities, career planning activities, and help students reach competencies such as positive work attitudes and employability skills. </a:t>
            </a:r>
          </a:p>
          <a:p>
            <a:endParaRPr lang="en-US" dirty="0" smtClean="0"/>
          </a:p>
          <a:p>
            <a:endParaRPr lang="en-US" dirty="0" smtClean="0"/>
          </a:p>
          <a:p>
            <a:r>
              <a:rPr lang="en-US" dirty="0" smtClean="0"/>
              <a:t>=====</a:t>
            </a:r>
          </a:p>
          <a:p>
            <a:r>
              <a:rPr lang="en-US" dirty="0" smtClean="0"/>
              <a:t>Graphic</a:t>
            </a:r>
          </a:p>
          <a:p>
            <a:r>
              <a:rPr lang="en-US" dirty="0" smtClean="0"/>
              <a:t>http://</a:t>
            </a:r>
            <a:r>
              <a:rPr lang="en-US" dirty="0" err="1" smtClean="0"/>
              <a:t>www.proprofs.com</a:t>
            </a:r>
            <a:r>
              <a:rPr lang="en-US" dirty="0" smtClean="0"/>
              <a:t>/quiz-school/upload/</a:t>
            </a:r>
            <a:r>
              <a:rPr lang="en-US" dirty="0" err="1" smtClean="0"/>
              <a:t>yuiupload</a:t>
            </a:r>
            <a:r>
              <a:rPr lang="en-US" dirty="0" smtClean="0"/>
              <a:t>/1598763555.jpg</a:t>
            </a:r>
          </a:p>
          <a:p>
            <a:endParaRPr lang="en-US" dirty="0" smtClean="0"/>
          </a:p>
          <a:p>
            <a:r>
              <a:rPr lang="en-US" dirty="0" smtClean="0"/>
              <a:t>http://</a:t>
            </a:r>
            <a:r>
              <a:rPr lang="en-US" dirty="0" err="1" smtClean="0"/>
              <a:t>jacobjwalker.effectiveeducation.org</a:t>
            </a:r>
            <a:r>
              <a:rPr lang="en-US" dirty="0" smtClean="0"/>
              <a:t>/blog/2014/07/13/thought-of-the-day-why-career-technical-teachers-can-make-extraordinary-academic-teachers/#more-2412</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990365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DA680611-EAB2-AA45-B4A6-15E7A3A8A2EC}" type="slidenum">
              <a:rPr lang="en-US" sz="1300"/>
              <a:pPr/>
              <a:t>20</a:t>
            </a:fld>
            <a:endParaRPr lang="en-US" sz="1300"/>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xfrm>
            <a:off x="974725" y="4560888"/>
            <a:ext cx="487680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Thanks for inviting me to come speak today</a:t>
            </a:r>
            <a:r>
              <a:rPr lang="en-US" dirty="0" smtClean="0">
                <a:ea typeface="ヒラギノ角ゴ Pro W3" charset="0"/>
              </a:rPr>
              <a:t>.</a:t>
            </a:r>
          </a:p>
          <a:p>
            <a:endParaRPr lang="en-US" dirty="0" smtClean="0">
              <a:ea typeface="ヒラギノ角ゴ Pro W3" charset="0"/>
            </a:endParaRPr>
          </a:p>
          <a:p>
            <a:endParaRPr lang="en-US" dirty="0" smtClean="0">
              <a:ea typeface="ヒラギノ角ゴ Pro W3" charset="0"/>
            </a:endParaRPr>
          </a:p>
          <a:p>
            <a:r>
              <a:rPr lang="en-US" dirty="0" smtClean="0">
                <a:ea typeface="ヒラギノ角ゴ Pro W3" charset="0"/>
              </a:rPr>
              <a:t>=====</a:t>
            </a:r>
          </a:p>
          <a:p>
            <a:endParaRPr lang="en-US" dirty="0" smtClean="0">
              <a:ea typeface="ヒラギノ角ゴ Pro W3" charset="0"/>
            </a:endParaRPr>
          </a:p>
          <a:p>
            <a:pPr eaLnBrk="1" hangingPunct="1">
              <a:defRPr/>
            </a:pPr>
            <a:r>
              <a:rPr lang="en-US" dirty="0" smtClean="0">
                <a:effectLst>
                  <a:outerShdw blurRad="38100" dist="38100" dir="2700000" algn="tl">
                    <a:srgbClr val="C0C0C0"/>
                  </a:outerShdw>
                </a:effectLst>
              </a:rPr>
              <a:t>Chris </a:t>
            </a:r>
            <a:r>
              <a:rPr lang="en-US" dirty="0" err="1" smtClean="0">
                <a:effectLst>
                  <a:outerShdw blurRad="38100" dist="38100" dir="2700000" algn="tl">
                    <a:srgbClr val="C0C0C0"/>
                  </a:outerShdw>
                </a:effectLst>
              </a:rPr>
              <a:t>Droessler</a:t>
            </a:r>
            <a:r>
              <a:rPr lang="en-US" dirty="0" smtClean="0">
                <a:effectLst>
                  <a:outerShdw blurRad="38100" dist="38100" dir="2700000" algn="tl">
                    <a:srgbClr val="C0C0C0"/>
                  </a:outerShdw>
                </a:effectLst>
              </a:rPr>
              <a:t>, Consultant, NCDPI</a:t>
            </a:r>
          </a:p>
          <a:p>
            <a:pPr eaLnBrk="1" hangingPunct="1">
              <a:defRPr/>
            </a:pPr>
            <a:r>
              <a:rPr lang="en-US" dirty="0" err="1" smtClean="0"/>
              <a:t>www.ncPerkins.org</a:t>
            </a:r>
            <a:r>
              <a:rPr lang="en-US" dirty="0" smtClean="0"/>
              <a:t>/presentations</a:t>
            </a:r>
          </a:p>
          <a:p>
            <a:endParaRPr lang="en-US" dirty="0">
              <a:ea typeface="ヒラギノ角ゴ Pro W3" charset="0"/>
            </a:endParaRPr>
          </a:p>
        </p:txBody>
      </p:sp>
    </p:spTree>
    <p:extLst>
      <p:ext uri="{BB962C8B-B14F-4D97-AF65-F5344CB8AC3E}">
        <p14:creationId xmlns:p14="http://schemas.microsoft.com/office/powerpoint/2010/main" val="651714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478922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assume that many of our high school graduates will venture out beyond the borders of Wake</a:t>
            </a:r>
            <a:r>
              <a:rPr lang="en-US" baseline="0" dirty="0" smtClean="0"/>
              <a:t> County looking for work, so we will look at the data form the North Central prosperity zone, which includes Wake and 14 other counties.</a:t>
            </a:r>
            <a:endParaRPr lang="en-US" dirty="0" smtClean="0"/>
          </a:p>
          <a:p>
            <a:endParaRPr lang="en-US" dirty="0" smtClean="0"/>
          </a:p>
          <a:p>
            <a:r>
              <a:rPr lang="en-US" dirty="0" smtClean="0"/>
              <a:t>====</a:t>
            </a:r>
          </a:p>
          <a:p>
            <a:r>
              <a:rPr lang="en-US" dirty="0" smtClean="0"/>
              <a:t>http://</a:t>
            </a:r>
            <a:r>
              <a:rPr lang="en-US" dirty="0" err="1" smtClean="0"/>
              <a:t>nccareers.org</a:t>
            </a:r>
            <a:r>
              <a:rPr lang="en-US" dirty="0" smtClean="0"/>
              <a:t>/</a:t>
            </a:r>
            <a:r>
              <a:rPr lang="en-US" dirty="0" err="1" smtClean="0"/>
              <a:t>employmentprojections</a:t>
            </a:r>
            <a:r>
              <a:rPr lang="en-US" dirty="0" smtClean="0"/>
              <a:t>/images/Prosperity-Zones-</a:t>
            </a:r>
            <a:r>
              <a:rPr lang="en-US" dirty="0" err="1" smtClean="0"/>
              <a:t>Map.png</a:t>
            </a:r>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698119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a:t>
            </a:r>
          </a:p>
          <a:p>
            <a:r>
              <a:rPr lang="en-US" dirty="0" smtClean="0"/>
              <a:t>Too </a:t>
            </a:r>
            <a:r>
              <a:rPr lang="en-US" dirty="0"/>
              <a:t>many people go through life not knowing </a:t>
            </a:r>
            <a:r>
              <a:rPr lang="en-US" u="sng" dirty="0"/>
              <a:t>who</a:t>
            </a:r>
            <a:r>
              <a:rPr lang="en-US" dirty="0"/>
              <a:t> they </a:t>
            </a:r>
            <a:r>
              <a:rPr lang="en-US" u="sng" dirty="0"/>
              <a:t>are</a:t>
            </a:r>
            <a:r>
              <a:rPr lang="en-US" dirty="0"/>
              <a:t> --  and </a:t>
            </a:r>
            <a:r>
              <a:rPr lang="en-US" u="sng" dirty="0"/>
              <a:t>why</a:t>
            </a:r>
            <a:r>
              <a:rPr lang="en-US" dirty="0"/>
              <a:t> they are </a:t>
            </a:r>
            <a:r>
              <a:rPr lang="en-US" dirty="0" smtClean="0"/>
              <a:t>here on planet Earth.</a:t>
            </a:r>
          </a:p>
          <a:p>
            <a:r>
              <a:rPr lang="en-US" dirty="0" smtClean="0"/>
              <a:t>  </a:t>
            </a:r>
            <a:endParaRPr lang="en-US" dirty="0"/>
          </a:p>
          <a:p>
            <a:r>
              <a:rPr lang="en-US" dirty="0"/>
              <a:t>For </a:t>
            </a:r>
            <a:r>
              <a:rPr lang="en-US" u="sng" dirty="0"/>
              <a:t>some</a:t>
            </a:r>
            <a:r>
              <a:rPr lang="en-US" dirty="0"/>
              <a:t> --  the revelation comes </a:t>
            </a:r>
            <a:r>
              <a:rPr lang="en-US" u="sng" dirty="0"/>
              <a:t>late</a:t>
            </a:r>
            <a:r>
              <a:rPr lang="en-US" dirty="0"/>
              <a:t> in life.  </a:t>
            </a:r>
          </a:p>
          <a:p>
            <a:endParaRPr lang="en-US" dirty="0"/>
          </a:p>
          <a:p>
            <a:r>
              <a:rPr lang="en-US" dirty="0" smtClean="0"/>
              <a:t>Somewhere </a:t>
            </a:r>
            <a:r>
              <a:rPr lang="en-US" dirty="0"/>
              <a:t>along the </a:t>
            </a:r>
            <a:r>
              <a:rPr lang="en-US" dirty="0" smtClean="0"/>
              <a:t>way -- </a:t>
            </a:r>
            <a:r>
              <a:rPr lang="en-US" dirty="0"/>
              <a:t>all of </a:t>
            </a:r>
            <a:r>
              <a:rPr lang="en-US" u="sng" dirty="0"/>
              <a:t>us</a:t>
            </a:r>
            <a:r>
              <a:rPr lang="en-US" dirty="0"/>
              <a:t> found out </a:t>
            </a:r>
            <a:r>
              <a:rPr lang="en-US" dirty="0" smtClean="0"/>
              <a:t>that we cared about helping </a:t>
            </a:r>
            <a:r>
              <a:rPr lang="en-US" u="sng" dirty="0" smtClean="0"/>
              <a:t>others</a:t>
            </a:r>
            <a:r>
              <a:rPr lang="en-US" dirty="0" smtClean="0"/>
              <a:t>– </a:t>
            </a:r>
          </a:p>
          <a:p>
            <a:endParaRPr lang="en-US" dirty="0" smtClean="0"/>
          </a:p>
          <a:p>
            <a:r>
              <a:rPr lang="en-US" dirty="0" smtClean="0"/>
              <a:t>and </a:t>
            </a:r>
            <a:r>
              <a:rPr lang="en-US" dirty="0"/>
              <a:t>we were supposed to be right </a:t>
            </a:r>
            <a:r>
              <a:rPr lang="en-US" u="sng" dirty="0"/>
              <a:t>here</a:t>
            </a:r>
            <a:r>
              <a:rPr lang="en-US" dirty="0"/>
              <a:t> </a:t>
            </a:r>
            <a:r>
              <a:rPr lang="en-US" dirty="0" smtClean="0"/>
              <a:t>– this very morning – </a:t>
            </a:r>
          </a:p>
          <a:p>
            <a:endParaRPr lang="en-US" dirty="0" smtClean="0"/>
          </a:p>
          <a:p>
            <a:r>
              <a:rPr lang="en-US" dirty="0" smtClean="0"/>
              <a:t>listening </a:t>
            </a:r>
            <a:r>
              <a:rPr lang="en-US" dirty="0"/>
              <a:t>to an old </a:t>
            </a:r>
            <a:r>
              <a:rPr lang="en-US" dirty="0" smtClean="0"/>
              <a:t>high-school shop </a:t>
            </a:r>
            <a:r>
              <a:rPr lang="en-US" dirty="0"/>
              <a:t>teacher talk about </a:t>
            </a:r>
            <a:r>
              <a:rPr lang="en-US" dirty="0" smtClean="0"/>
              <a:t>the future.</a:t>
            </a:r>
            <a:endParaRPr lang="en-US" dirty="0"/>
          </a:p>
          <a:p>
            <a:endParaRPr lang="en-US" dirty="0" smtClean="0"/>
          </a:p>
          <a:p>
            <a:r>
              <a:rPr lang="en-US" dirty="0" smtClean="0"/>
              <a:t>========</a:t>
            </a:r>
          </a:p>
          <a:p>
            <a:endParaRPr lang="en-US" dirty="0" smtClean="0"/>
          </a:p>
          <a:p>
            <a:r>
              <a:rPr lang="en-US" dirty="0" smtClean="0"/>
              <a:t>http://</a:t>
            </a:r>
            <a:r>
              <a:rPr lang="en-US" dirty="0" err="1" smtClean="0"/>
              <a:t>www.goodreads.com</a:t>
            </a:r>
            <a:r>
              <a:rPr lang="en-US" dirty="0" smtClean="0"/>
              <a:t>/quotes/505050-the-two-most-important-days-in-your-life-are-the</a:t>
            </a:r>
          </a:p>
          <a:p>
            <a:endParaRPr lang="en-US" dirty="0" smtClean="0"/>
          </a:p>
          <a:p>
            <a:endParaRPr lang="en-US" dirty="0" smtClean="0"/>
          </a:p>
          <a:p>
            <a:r>
              <a:rPr lang="en-US" dirty="0" smtClean="0"/>
              <a:t>“The two most important days in your life are the day you are born and the day you find out why.”</a:t>
            </a:r>
          </a:p>
          <a:p>
            <a:endParaRPr lang="en-US" dirty="0" smtClean="0"/>
          </a:p>
          <a:p>
            <a:r>
              <a:rPr lang="en-US" dirty="0" smtClean="0"/>
              <a:t>― Mark Twain</a:t>
            </a:r>
          </a:p>
          <a:p>
            <a:endParaRPr lang="en-US" dirty="0" smtClean="0"/>
          </a:p>
          <a:p>
            <a:endParaRPr lang="en-US" dirty="0" smtClean="0"/>
          </a:p>
          <a:p>
            <a:r>
              <a:rPr lang="en-US" dirty="0" smtClean="0"/>
              <a:t>http://</a:t>
            </a:r>
            <a:r>
              <a:rPr lang="en-US" dirty="0" err="1" smtClean="0"/>
              <a:t>www.huffingtonpost.com</a:t>
            </a:r>
            <a:r>
              <a:rPr lang="en-US" dirty="0" smtClean="0"/>
              <a:t>/</a:t>
            </a:r>
            <a:r>
              <a:rPr lang="en-US" dirty="0" err="1" smtClean="0"/>
              <a:t>karen-ann-kennedy</a:t>
            </a:r>
            <a:r>
              <a:rPr lang="en-US" dirty="0" smtClean="0"/>
              <a:t>/the-two-most-important-days-of-your-life_b_5229311.html</a:t>
            </a:r>
          </a:p>
          <a:p>
            <a:endParaRPr lang="en-US" dirty="0" smtClean="0"/>
          </a:p>
          <a:p>
            <a:endParaRPr lang="en-US" dirty="0" smtClean="0"/>
          </a:p>
          <a:p>
            <a:r>
              <a:rPr lang="en-US" dirty="0" smtClean="0"/>
              <a:t>Photo</a:t>
            </a:r>
          </a:p>
          <a:p>
            <a:r>
              <a:rPr lang="en-US" dirty="0" smtClean="0"/>
              <a:t>http://</a:t>
            </a:r>
            <a:r>
              <a:rPr lang="en-US" dirty="0" err="1" smtClean="0"/>
              <a:t>myincrediblewebsite.com</a:t>
            </a:r>
            <a:r>
              <a:rPr lang="en-US" dirty="0" smtClean="0"/>
              <a:t>/mark-twain-on-the-days-of-your-life/</a:t>
            </a:r>
          </a:p>
          <a:p>
            <a:endParaRPr lang="en-US" dirty="0"/>
          </a:p>
        </p:txBody>
      </p:sp>
      <p:sp>
        <p:nvSpPr>
          <p:cNvPr id="4" name="Slide Number Placeholder 3"/>
          <p:cNvSpPr>
            <a:spLocks noGrp="1"/>
          </p:cNvSpPr>
          <p:nvPr>
            <p:ph type="sldNum" sz="quarter" idx="10"/>
          </p:nvPr>
        </p:nvSpPr>
        <p:spPr/>
        <p:txBody>
          <a:bodyPr/>
          <a:lstStyle/>
          <a:p>
            <a:fld id="{3DF78EA0-3D63-0A4F-B63E-44B40B2929A6}" type="slidenum">
              <a:rPr lang="en-US" smtClean="0"/>
              <a:t>23</a:t>
            </a:fld>
            <a:endParaRPr lang="en-US"/>
          </a:p>
        </p:txBody>
      </p:sp>
    </p:spTree>
    <p:extLst>
      <p:ext uri="{BB962C8B-B14F-4D97-AF65-F5344CB8AC3E}">
        <p14:creationId xmlns:p14="http://schemas.microsoft.com/office/powerpoint/2010/main" val="32567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860800" cy="2895600"/>
          </a:xfrm>
        </p:spPr>
      </p:sp>
      <p:sp>
        <p:nvSpPr>
          <p:cNvPr id="3" name="Notes Placeholder 2"/>
          <p:cNvSpPr>
            <a:spLocks noGrp="1"/>
          </p:cNvSpPr>
          <p:nvPr>
            <p:ph type="body" idx="1"/>
          </p:nvPr>
        </p:nvSpPr>
        <p:spPr>
          <a:xfrm>
            <a:off x="685800" y="3809999"/>
            <a:ext cx="5486400" cy="5332413"/>
          </a:xfrm>
        </p:spPr>
        <p:txBody>
          <a:bodyPr>
            <a:noAutofit/>
          </a:bodyPr>
          <a:lstStyle/>
          <a:p>
            <a:r>
              <a:rPr lang="en-US" dirty="0" smtClean="0"/>
              <a:t>Work-based learning can be organized into these three main categories.</a:t>
            </a:r>
          </a:p>
          <a:p>
            <a:endParaRPr lang="en-US" dirty="0" smtClean="0"/>
          </a:p>
          <a:p>
            <a:r>
              <a:rPr lang="en-US" dirty="0" smtClean="0"/>
              <a:t>The </a:t>
            </a:r>
            <a:r>
              <a:rPr lang="en-US" u="sng" dirty="0" smtClean="0"/>
              <a:t>Exploratory</a:t>
            </a:r>
            <a:r>
              <a:rPr lang="en-US" dirty="0" smtClean="0"/>
              <a:t> category is usually emphasized in middle school and into high school,</a:t>
            </a:r>
            <a:r>
              <a:rPr lang="en-US" baseline="0" dirty="0" smtClean="0"/>
              <a:t> but it could occur at any age.  In this stage you learning more about the world of work -- rather than a specific occupation.</a:t>
            </a:r>
          </a:p>
          <a:p>
            <a:endParaRPr lang="en-US" baseline="0" dirty="0" smtClean="0"/>
          </a:p>
          <a:p>
            <a:r>
              <a:rPr lang="en-US" baseline="0" dirty="0" smtClean="0"/>
              <a:t>Once you do the exploration, it is time for </a:t>
            </a:r>
            <a:r>
              <a:rPr lang="en-US" u="sng" baseline="0" dirty="0" smtClean="0"/>
              <a:t>Experiential</a:t>
            </a:r>
            <a:r>
              <a:rPr lang="en-US" baseline="0" dirty="0" smtClean="0"/>
              <a:t>.  This is a longer commitment to work-based learning where you explore specific occupations that might lead to a career.  You get to try out different jobs, noting your preferences for each kind of work.</a:t>
            </a:r>
          </a:p>
          <a:p>
            <a:endParaRPr lang="en-US" baseline="0" dirty="0" smtClean="0"/>
          </a:p>
          <a:p>
            <a:r>
              <a:rPr lang="en-US" baseline="0" dirty="0" smtClean="0"/>
              <a:t>In the </a:t>
            </a:r>
            <a:r>
              <a:rPr lang="en-US" u="sng" baseline="0" dirty="0" smtClean="0"/>
              <a:t>Engaged</a:t>
            </a:r>
            <a:r>
              <a:rPr lang="en-US" baseline="0" dirty="0" smtClean="0"/>
              <a:t> level, you have decided on a career pathway and are now learning what it takes to get you ready for entry-level employment.  You are performing real tasks in a real work environment.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01652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458787"/>
            <a:ext cx="1752600" cy="1314450"/>
          </a:xfrm>
        </p:spPr>
      </p:sp>
      <p:sp>
        <p:nvSpPr>
          <p:cNvPr id="3" name="Notes Placeholder 2"/>
          <p:cNvSpPr>
            <a:spLocks noGrp="1"/>
          </p:cNvSpPr>
          <p:nvPr>
            <p:ph type="body" idx="1"/>
          </p:nvPr>
        </p:nvSpPr>
        <p:spPr>
          <a:xfrm>
            <a:off x="685800" y="1773237"/>
            <a:ext cx="5562600" cy="7369176"/>
          </a:xfrm>
        </p:spPr>
        <p:txBody>
          <a:bodyPr>
            <a:noAutofit/>
          </a:bodyPr>
          <a:lstStyle/>
          <a:p>
            <a:r>
              <a:rPr lang="en-US" dirty="0" smtClean="0"/>
              <a:t>Youth know how to go to school.  We start </a:t>
            </a:r>
            <a:r>
              <a:rPr lang="en-US" baseline="0" dirty="0" smtClean="0"/>
              <a:t>them out young and do what ever we need to ensure that they are successful in school. Whether it is elementary through high school or even college.  </a:t>
            </a:r>
          </a:p>
          <a:p>
            <a:endParaRPr lang="en-US" baseline="0" dirty="0" smtClean="0"/>
          </a:p>
          <a:p>
            <a:r>
              <a:rPr lang="en-US" baseline="0" dirty="0" smtClean="0"/>
              <a:t>That teaches them the important skill of how to learn. ----</a:t>
            </a:r>
          </a:p>
          <a:p>
            <a:r>
              <a:rPr lang="en-US" baseline="0" dirty="0" smtClean="0"/>
              <a:t>But the workplace is different from the classroom.</a:t>
            </a:r>
          </a:p>
          <a:p>
            <a:endParaRPr lang="en-US" baseline="0" dirty="0" smtClean="0"/>
          </a:p>
          <a:p>
            <a:r>
              <a:rPr lang="en-US" baseline="0" dirty="0" smtClean="0"/>
              <a:t>Even though students will claim they do a lot of “work” -- that’s different from the workplace.</a:t>
            </a:r>
          </a:p>
          <a:p>
            <a:endParaRPr lang="en-US" baseline="0" dirty="0" smtClean="0"/>
          </a:p>
          <a:p>
            <a:r>
              <a:rPr lang="en-US" baseline="0" dirty="0" smtClean="0"/>
              <a:t>As a child, How many of you went to work with one of your parents?  What did you learn? Anything?</a:t>
            </a:r>
          </a:p>
          <a:p>
            <a:endParaRPr lang="en-US" baseline="0" dirty="0" smtClean="0"/>
          </a:p>
          <a:p>
            <a:r>
              <a:rPr lang="en-US" baseline="0" dirty="0" smtClean="0"/>
              <a:t>Are any of you really good at something you have never tried?  You have a great skill or special talent in something that you have never tried?</a:t>
            </a:r>
          </a:p>
          <a:p>
            <a:endParaRPr lang="en-US" baseline="0" dirty="0" smtClean="0"/>
          </a:p>
          <a:p>
            <a:r>
              <a:rPr lang="en-US" baseline="0" dirty="0" smtClean="0"/>
              <a:t>The reality is you might have a special gift or skill, but until you try out a lot of things, you will never know.</a:t>
            </a:r>
          </a:p>
          <a:p>
            <a:endParaRPr lang="en-US" baseline="0" dirty="0" smtClean="0"/>
          </a:p>
          <a:p>
            <a:r>
              <a:rPr lang="en-US" baseline="0" dirty="0" smtClean="0"/>
              <a:t>We have to let kids fail in a safe environment, so they can see if they have the aptitude or the desire to perform certain skills or to work at certain jobs.</a:t>
            </a:r>
          </a:p>
          <a:p>
            <a:endParaRPr lang="en-US" baseline="0" dirty="0" smtClean="0"/>
          </a:p>
          <a:p>
            <a:r>
              <a:rPr lang="en-US" baseline="0" dirty="0" smtClean="0"/>
              <a:t>It’s just important to put jobs on the “I’ll never do that” list -- as it is to put jobs on the “hey I might like that” list.</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185352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4165600" cy="3124200"/>
          </a:xfrm>
          <a:ln/>
        </p:spPr>
      </p:sp>
      <p:sp>
        <p:nvSpPr>
          <p:cNvPr id="15362" name="Notes Placeholder 2"/>
          <p:cNvSpPr>
            <a:spLocks noGrp="1"/>
          </p:cNvSpPr>
          <p:nvPr>
            <p:ph type="body" idx="1"/>
          </p:nvPr>
        </p:nvSpPr>
        <p:spPr>
          <a:xfrm>
            <a:off x="838200" y="3733800"/>
            <a:ext cx="5486400" cy="579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smtClean="0"/>
              <a:t>Stephen Covey’s second habit of highly effective people says “Begin with the end in mind.”</a:t>
            </a:r>
          </a:p>
          <a:p>
            <a:endParaRPr lang="en-US" dirty="0" smtClean="0"/>
          </a:p>
          <a:p>
            <a:r>
              <a:rPr lang="en-US" dirty="0" smtClean="0"/>
              <a:t>What do you want out of a work-based learning partnership?</a:t>
            </a:r>
          </a:p>
          <a:p>
            <a:r>
              <a:rPr lang="en-US" dirty="0" smtClean="0"/>
              <a:t>Don’t create a partnership with your</a:t>
            </a:r>
            <a:r>
              <a:rPr lang="en-US" baseline="0" dirty="0" smtClean="0"/>
              <a:t> local businesses just because </a:t>
            </a:r>
            <a:r>
              <a:rPr lang="en-US" u="sng" baseline="0" dirty="0" smtClean="0"/>
              <a:t>I</a:t>
            </a:r>
            <a:r>
              <a:rPr lang="en-US" baseline="0" dirty="0" smtClean="0"/>
              <a:t> say so.  Though you </a:t>
            </a:r>
            <a:r>
              <a:rPr lang="en-US" u="sng" baseline="0" dirty="0" smtClean="0"/>
              <a:t>should</a:t>
            </a:r>
            <a:r>
              <a:rPr lang="en-US" baseline="0" dirty="0" smtClean="0"/>
              <a:t> do everything I tell you </a:t>
            </a:r>
            <a:r>
              <a:rPr lang="en-US" baseline="0" dirty="0" err="1" smtClean="0"/>
              <a:t>’cause</a:t>
            </a:r>
            <a:r>
              <a:rPr lang="en-US" baseline="0" dirty="0" smtClean="0"/>
              <a:t> I know all the best stuff.</a:t>
            </a:r>
            <a:endParaRPr lang="en-US" dirty="0" smtClean="0"/>
          </a:p>
          <a:p>
            <a:endParaRPr lang="en-US" dirty="0" smtClean="0"/>
          </a:p>
          <a:p>
            <a:r>
              <a:rPr lang="en-US" dirty="0" smtClean="0"/>
              <a:t>This habit of </a:t>
            </a:r>
            <a:r>
              <a:rPr lang="en-US" u="sng" dirty="0" smtClean="0"/>
              <a:t>Beginning with the End in Mind </a:t>
            </a:r>
            <a:r>
              <a:rPr lang="en-US" dirty="0" smtClean="0"/>
              <a:t>relies</a:t>
            </a:r>
            <a:r>
              <a:rPr lang="en-US" baseline="0" dirty="0" smtClean="0"/>
              <a:t> on using your </a:t>
            </a:r>
            <a:r>
              <a:rPr lang="en-US" u="sng" baseline="0" dirty="0" smtClean="0"/>
              <a:t>imagination</a:t>
            </a:r>
            <a:r>
              <a:rPr lang="en-US" baseline="0" dirty="0" smtClean="0"/>
              <a:t>, -- which is something that is not often valued in our society, especially in education and training.  We have become accustomed to allowing others tell us how to act and where to go.  Like I’m doing right now.</a:t>
            </a:r>
          </a:p>
          <a:p>
            <a:endParaRPr lang="en-US" baseline="0" dirty="0" smtClean="0"/>
          </a:p>
          <a:p>
            <a:r>
              <a:rPr lang="en-US" baseline="0" dirty="0" smtClean="0"/>
              <a:t>We need a clear vision of where </a:t>
            </a:r>
            <a:r>
              <a:rPr lang="en-US" u="sng" baseline="0" dirty="0" smtClean="0"/>
              <a:t>we</a:t>
            </a:r>
            <a:r>
              <a:rPr lang="en-US" baseline="0" dirty="0" smtClean="0"/>
              <a:t> are headed so we will know when we get there.  Actually, in a quest like this you will never get there. There will always be something to do -- to better your relationship with your local businesses.  </a:t>
            </a:r>
          </a:p>
          <a:p>
            <a:endParaRPr lang="en-US" baseline="0" dirty="0" smtClean="0"/>
          </a:p>
          <a:p>
            <a:endParaRPr lang="en-US" baseline="0" dirty="0" smtClean="0"/>
          </a:p>
          <a:p>
            <a:r>
              <a:rPr lang="en-US" baseline="0" dirty="0" smtClean="0"/>
              <a:t>=====</a:t>
            </a:r>
          </a:p>
          <a:p>
            <a:r>
              <a:rPr lang="en-US" baseline="0" dirty="0" smtClean="0"/>
              <a:t>Steven Covey</a:t>
            </a:r>
          </a:p>
          <a:p>
            <a:r>
              <a:rPr lang="en-US" baseline="0" dirty="0" smtClean="0"/>
              <a:t>https://</a:t>
            </a:r>
            <a:r>
              <a:rPr lang="en-US" baseline="0" dirty="0" err="1" smtClean="0"/>
              <a:t>www.stephencovey.com</a:t>
            </a:r>
            <a:r>
              <a:rPr lang="en-US" baseline="0" dirty="0" smtClean="0"/>
              <a:t>/7habits/7habits-habit2.php</a:t>
            </a:r>
          </a:p>
          <a:p>
            <a:endParaRPr lang="en-US" baseline="0" dirty="0" smtClean="0"/>
          </a:p>
          <a:p>
            <a:r>
              <a:rPr lang="en-US" baseline="0" dirty="0" smtClean="0"/>
              <a:t>Tortoise race</a:t>
            </a:r>
          </a:p>
          <a:p>
            <a:r>
              <a:rPr lang="en-US" baseline="0" dirty="0" smtClean="0"/>
              <a:t>https://</a:t>
            </a:r>
            <a:r>
              <a:rPr lang="en-US" baseline="0" dirty="0" err="1" smtClean="0"/>
              <a:t>theleadershipwiki.wikispaces.com</a:t>
            </a:r>
            <a:r>
              <a:rPr lang="en-US" baseline="0" dirty="0" smtClean="0"/>
              <a:t>/</a:t>
            </a:r>
            <a:r>
              <a:rPr lang="en-US" baseline="0" dirty="0" err="1" smtClean="0"/>
              <a:t>Begin+with+the+End+in+Mind</a:t>
            </a:r>
            <a:endParaRPr lang="en-US" baseline="0" dirty="0" smtClean="0"/>
          </a:p>
          <a:p>
            <a:endParaRPr lang="en-US" baseline="0" dirty="0" smtClean="0"/>
          </a:p>
          <a:p>
            <a:endParaRPr lang="en-US" baseline="0" dirty="0" smtClean="0"/>
          </a:p>
          <a:p>
            <a:endParaRPr lang="en-US" baseline="0" dirty="0" smtClean="0"/>
          </a:p>
          <a:p>
            <a:endParaRPr lang="en-US" dirty="0" smtClean="0"/>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5</a:t>
            </a:fld>
            <a:endParaRPr lang="en-US" sz="1200"/>
          </a:p>
        </p:txBody>
      </p:sp>
    </p:spTree>
    <p:extLst>
      <p:ext uri="{BB962C8B-B14F-4D97-AF65-F5344CB8AC3E}">
        <p14:creationId xmlns:p14="http://schemas.microsoft.com/office/powerpoint/2010/main" val="137920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The North Carolina Department</a:t>
            </a:r>
            <a:r>
              <a:rPr lang="en-US" sz="1900" baseline="0" dirty="0" smtClean="0"/>
              <a:t> of Commerce </a:t>
            </a:r>
            <a:r>
              <a:rPr lang="en-US" sz="1900" dirty="0" smtClean="0"/>
              <a:t>surveyed</a:t>
            </a:r>
            <a:r>
              <a:rPr lang="en-US" sz="1900" baseline="0" dirty="0" smtClean="0"/>
              <a:t> businesses all across the state earlier this year.</a:t>
            </a:r>
          </a:p>
          <a:p>
            <a:endParaRPr lang="en-US" sz="1900" baseline="0" dirty="0" smtClean="0"/>
          </a:p>
          <a:p>
            <a:r>
              <a:rPr lang="en-US" sz="1900" baseline="0" dirty="0" smtClean="0"/>
              <a:t>For 2016, they collected </a:t>
            </a:r>
            <a:r>
              <a:rPr lang="en-US" sz="1900" dirty="0" smtClean="0"/>
              <a:t>19 hundred</a:t>
            </a:r>
            <a:r>
              <a:rPr lang="en-US" sz="1900" baseline="0" dirty="0" smtClean="0"/>
              <a:t> surveys.</a:t>
            </a:r>
          </a:p>
          <a:p>
            <a:r>
              <a:rPr lang="en-US" sz="1900" baseline="0" dirty="0" smtClean="0"/>
              <a:t>This included companies of all sizes from all 100 counties.</a:t>
            </a:r>
          </a:p>
          <a:p>
            <a:endParaRPr lang="en-US" sz="1900" baseline="0" dirty="0" smtClean="0"/>
          </a:p>
          <a:p>
            <a:endParaRPr lang="en-US" sz="1900" baseline="0" dirty="0" smtClean="0"/>
          </a:p>
          <a:p>
            <a:endParaRPr lang="en-US" sz="1900" dirty="0" smtClean="0"/>
          </a:p>
          <a:p>
            <a:endParaRPr lang="en-US" dirty="0" smtClean="0"/>
          </a:p>
          <a:p>
            <a:endParaRPr lang="en-US" dirty="0" smtClean="0"/>
          </a:p>
          <a:p>
            <a:endParaRPr lang="en-US" dirty="0" smtClean="0"/>
          </a:p>
          <a:p>
            <a:r>
              <a:rPr lang="en-US" dirty="0" smtClean="0"/>
              <a:t>=====</a:t>
            </a:r>
          </a:p>
          <a:p>
            <a:r>
              <a:rPr lang="en-US" dirty="0" smtClean="0"/>
              <a:t>2016 NC Employer Needs Survey</a:t>
            </a:r>
          </a:p>
          <a:p>
            <a:r>
              <a:rPr lang="en-US" dirty="0" smtClean="0"/>
              <a:t>http://</a:t>
            </a:r>
            <a:r>
              <a:rPr lang="en-US" dirty="0" err="1" smtClean="0"/>
              <a:t>www.nccommerce.com</a:t>
            </a:r>
            <a:r>
              <a:rPr lang="en-US" dirty="0" smtClean="0"/>
              <a:t>/Portals/47/Publications/Industry%20Reports/2016-Employer-Needs-Survey.pdf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2016 NC Employer Needs Survey</a:t>
            </a:r>
            <a:r>
              <a:rPr lang="en-US" baseline="0" dirty="0" smtClean="0"/>
              <a:t>  - PowerPoint</a:t>
            </a:r>
            <a:endParaRPr lang="en-US" dirty="0" smtClean="0"/>
          </a:p>
          <a:p>
            <a:r>
              <a:rPr lang="en-US" dirty="0" smtClean="0"/>
              <a:t>http://</a:t>
            </a:r>
            <a:r>
              <a:rPr lang="en-US" dirty="0" err="1" smtClean="0"/>
              <a:t>www.ncga.state.nc.us</a:t>
            </a:r>
            <a:r>
              <a:rPr lang="en-US" dirty="0" smtClean="0"/>
              <a:t>/</a:t>
            </a:r>
            <a:r>
              <a:rPr lang="en-US" dirty="0" err="1" smtClean="0"/>
              <a:t>documentsites</a:t>
            </a:r>
            <a:r>
              <a:rPr lang="en-US" dirty="0" smtClean="0"/>
              <a:t>/committees/BCCI-6578/2015-16%20Session/Meeting%20Documents/March%201,%202016/Employer%20Needs%20Survey%202016%20-%20Leg%20Workforce%20Development%20Committee.pdf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180393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354916" cy="2516187"/>
          </a:xfrm>
        </p:spPr>
      </p:sp>
      <p:sp>
        <p:nvSpPr>
          <p:cNvPr id="3" name="Notes Placeholder 2"/>
          <p:cNvSpPr>
            <a:spLocks noGrp="1"/>
          </p:cNvSpPr>
          <p:nvPr>
            <p:ph type="body" idx="1"/>
          </p:nvPr>
        </p:nvSpPr>
        <p:spPr>
          <a:xfrm>
            <a:off x="685800" y="3276600"/>
            <a:ext cx="5486400" cy="5943600"/>
          </a:xfrm>
        </p:spPr>
        <p:txBody>
          <a:bodyPr>
            <a:normAutofit fontScale="32500" lnSpcReduction="20000"/>
          </a:bodyPr>
          <a:lstStyle/>
          <a:p>
            <a:r>
              <a:rPr lang="en-US" sz="4000" dirty="0" smtClean="0"/>
              <a:t>This survey found that Four out of</a:t>
            </a:r>
            <a:r>
              <a:rPr lang="en-US" sz="4000" baseline="0" dirty="0" smtClean="0"/>
              <a:t> Ten employers who tried to hire in the past year had difficulty filling at least one position.</a:t>
            </a:r>
            <a:endParaRPr lang="en-US" sz="4000" dirty="0" smtClean="0"/>
          </a:p>
          <a:p>
            <a:endParaRPr lang="en-US" sz="4000" dirty="0" smtClean="0"/>
          </a:p>
          <a:p>
            <a:endParaRPr lang="en-US" sz="4000" dirty="0" smtClean="0"/>
          </a:p>
          <a:p>
            <a:r>
              <a:rPr lang="en-US" sz="4000" dirty="0" smtClean="0"/>
              <a:t>First</a:t>
            </a:r>
            <a:r>
              <a:rPr lang="en-US" sz="4000" baseline="0" dirty="0" smtClean="0"/>
              <a:t> on the list  - </a:t>
            </a:r>
            <a:r>
              <a:rPr lang="en-US" sz="4000" dirty="0" smtClean="0"/>
              <a:t>The</a:t>
            </a:r>
            <a:r>
              <a:rPr lang="en-US" sz="4000" baseline="0" dirty="0" smtClean="0"/>
              <a:t> employers said their new recruits lacked work experience.</a:t>
            </a:r>
          </a:p>
          <a:p>
            <a:endParaRPr lang="en-US" sz="4000" baseline="0" dirty="0" smtClean="0"/>
          </a:p>
          <a:p>
            <a:r>
              <a:rPr lang="en-US" sz="4000" baseline="0" dirty="0" smtClean="0"/>
              <a:t>Well if that is true, you can show them how a good work-based learning program can help their future employees get the work experience they need.</a:t>
            </a:r>
          </a:p>
          <a:p>
            <a:endParaRPr lang="en-US" sz="4000" baseline="0" dirty="0" smtClean="0"/>
          </a:p>
          <a:p>
            <a:r>
              <a:rPr lang="en-US" sz="4000" baseline="0" dirty="0" smtClean="0"/>
              <a:t>A word about this data. This is the preliminary data for this report. I did not get a copy of the actual report until yesterday.  Some of the numbers on the screen are off by 1 percent. Please download the real report to get the real data.  Work Experience is really 68 percent, not the 67 percent you see here.</a:t>
            </a:r>
          </a:p>
          <a:p>
            <a:endParaRPr lang="en-US" sz="4000" baseline="0" dirty="0" smtClean="0"/>
          </a:p>
          <a:p>
            <a:r>
              <a:rPr lang="en-US" sz="4000" baseline="0" dirty="0" smtClean="0"/>
              <a:t>And the second one is education and training. That’s why </a:t>
            </a:r>
            <a:r>
              <a:rPr lang="en-US" sz="4000" u="sng" baseline="0" dirty="0" smtClean="0"/>
              <a:t>we</a:t>
            </a:r>
            <a:r>
              <a:rPr lang="en-US" sz="4000" baseline="0" dirty="0" smtClean="0"/>
              <a:t> are here to help educate their new recruits.</a:t>
            </a:r>
          </a:p>
          <a:p>
            <a:endParaRPr lang="en-US" sz="4000" baseline="0" dirty="0" smtClean="0"/>
          </a:p>
          <a:p>
            <a:r>
              <a:rPr lang="en-US" sz="4000" baseline="0" dirty="0" smtClean="0"/>
              <a:t>What else can we do to help prepare their new recruits?</a:t>
            </a:r>
          </a:p>
          <a:p>
            <a:endParaRPr lang="en-US" sz="4000" baseline="0" dirty="0" smtClean="0"/>
          </a:p>
          <a:p>
            <a:r>
              <a:rPr lang="en-US" sz="4000" baseline="0" dirty="0" smtClean="0"/>
              <a:t>Ask your local employers if this chart is true for their company?</a:t>
            </a:r>
          </a:p>
          <a:p>
            <a:endParaRPr lang="en-US" sz="4000" baseline="0" dirty="0" smtClean="0"/>
          </a:p>
          <a:p>
            <a:r>
              <a:rPr lang="en-US" sz="4000" baseline="0" dirty="0" smtClean="0"/>
              <a:t>Are there other items they think should be added to his list?</a:t>
            </a:r>
          </a:p>
          <a:p>
            <a:endParaRPr lang="en-US" sz="4000" dirty="0" smtClean="0"/>
          </a:p>
          <a:p>
            <a:r>
              <a:rPr lang="en-US" sz="4000" dirty="0" smtClean="0"/>
              <a:t>Ask them.</a:t>
            </a:r>
          </a:p>
          <a:p>
            <a:endParaRPr lang="en-US" sz="2900" dirty="0" smtClean="0"/>
          </a:p>
          <a:p>
            <a:endParaRPr lang="en-US" dirty="0" smtClean="0"/>
          </a:p>
          <a:p>
            <a:endParaRPr lang="en-US" dirty="0" smtClean="0"/>
          </a:p>
          <a:p>
            <a:r>
              <a:rPr lang="en-US" dirty="0" smtClean="0"/>
              <a:t>=====</a:t>
            </a:r>
          </a:p>
          <a:p>
            <a:r>
              <a:rPr lang="en-US" dirty="0" smtClean="0"/>
              <a:t>2016 NC Employer Needs Survey</a:t>
            </a:r>
          </a:p>
          <a:p>
            <a:r>
              <a:rPr lang="en-US" dirty="0" smtClean="0"/>
              <a:t>http://</a:t>
            </a:r>
            <a:r>
              <a:rPr lang="en-US" dirty="0" err="1" smtClean="0"/>
              <a:t>www.nccommerce.com</a:t>
            </a:r>
            <a:r>
              <a:rPr lang="en-US" dirty="0" smtClean="0"/>
              <a:t>/Portals/47/Publications/Industry%20Reports/2016-Employer-Needs-Survey.pdf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2016 NC Employer Needs Survey</a:t>
            </a:r>
            <a:r>
              <a:rPr lang="en-US" baseline="0" dirty="0" smtClean="0"/>
              <a:t>  - PowerPoint</a:t>
            </a:r>
            <a:endParaRPr lang="en-US" dirty="0" smtClean="0"/>
          </a:p>
          <a:p>
            <a:r>
              <a:rPr lang="en-US" dirty="0" smtClean="0"/>
              <a:t>http://</a:t>
            </a:r>
            <a:r>
              <a:rPr lang="en-US" dirty="0" err="1" smtClean="0"/>
              <a:t>www.ncga.state.nc.us</a:t>
            </a:r>
            <a:r>
              <a:rPr lang="en-US" dirty="0" smtClean="0"/>
              <a:t>/</a:t>
            </a:r>
            <a:r>
              <a:rPr lang="en-US" dirty="0" err="1" smtClean="0"/>
              <a:t>documentsites</a:t>
            </a:r>
            <a:r>
              <a:rPr lang="en-US" dirty="0" smtClean="0"/>
              <a:t>/committees/BCCI-6578/2015-16%20Session/Meeting%20Documents/March%201,%202016/Employer%20Needs%20Survey%202016%20-%20Leg%20Workforce%20Development%20Committee.pdf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58389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900" dirty="0" smtClean="0"/>
              <a:t>Again,</a:t>
            </a:r>
            <a:r>
              <a:rPr lang="en-US" sz="1900" baseline="0" dirty="0" smtClean="0"/>
              <a:t> all of the employers say their potential employees do not have the skills , work experience, or education necessary to get hired. </a:t>
            </a:r>
          </a:p>
          <a:p>
            <a:endParaRPr lang="en-US" sz="1900" baseline="0" dirty="0" smtClean="0"/>
          </a:p>
          <a:p>
            <a:r>
              <a:rPr lang="en-US" sz="1900" baseline="0" dirty="0" smtClean="0"/>
              <a:t>But we can make all of this happen by working together.</a:t>
            </a:r>
            <a:endParaRPr lang="en-US" sz="1900" dirty="0" smtClean="0"/>
          </a:p>
          <a:p>
            <a:endParaRPr lang="en-US" sz="1900" dirty="0" smtClean="0"/>
          </a:p>
          <a:p>
            <a:r>
              <a:rPr lang="en-US" sz="1900" dirty="0" smtClean="0"/>
              <a:t>The STEM industry says</a:t>
            </a:r>
            <a:r>
              <a:rPr lang="en-US" sz="1900" baseline="0" dirty="0" smtClean="0"/>
              <a:t> their new recruits do not have the soft skills necessary.  </a:t>
            </a:r>
          </a:p>
          <a:p>
            <a:endParaRPr lang="en-US" sz="1900" dirty="0"/>
          </a:p>
          <a:p>
            <a:r>
              <a:rPr lang="en-US" sz="1900" baseline="0" dirty="0" smtClean="0"/>
              <a:t>Work-based learning is a great place to put to use the soft skills learned in school.</a:t>
            </a:r>
            <a:endParaRPr lang="en-US" sz="1900" dirty="0" smtClean="0"/>
          </a:p>
          <a:p>
            <a:endParaRPr lang="en-US" sz="1900" dirty="0" smtClean="0"/>
          </a:p>
          <a:p>
            <a:endParaRPr lang="en-US" dirty="0" smtClean="0"/>
          </a:p>
          <a:p>
            <a:r>
              <a:rPr lang="en-US" dirty="0" smtClean="0"/>
              <a:t>=====</a:t>
            </a:r>
          </a:p>
          <a:p>
            <a:r>
              <a:rPr lang="en-US" dirty="0" smtClean="0"/>
              <a:t>2016 NC Employer Needs Survey</a:t>
            </a:r>
          </a:p>
          <a:p>
            <a:r>
              <a:rPr lang="en-US" dirty="0" smtClean="0"/>
              <a:t>http://</a:t>
            </a:r>
            <a:r>
              <a:rPr lang="en-US" dirty="0" err="1" smtClean="0"/>
              <a:t>www.nccommerce.com</a:t>
            </a:r>
            <a:r>
              <a:rPr lang="en-US" dirty="0" smtClean="0"/>
              <a:t>/Portals/47/Publications/Industry%20Reports/2016-Employer-Needs-Survey.pdf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2016 NC Employer Needs Survey</a:t>
            </a:r>
            <a:r>
              <a:rPr lang="en-US" baseline="0" dirty="0" smtClean="0"/>
              <a:t>  - PowerPoint</a:t>
            </a:r>
            <a:endParaRPr lang="en-US" dirty="0" smtClean="0"/>
          </a:p>
          <a:p>
            <a:r>
              <a:rPr lang="en-US" dirty="0" smtClean="0"/>
              <a:t>http://</a:t>
            </a:r>
            <a:r>
              <a:rPr lang="en-US" dirty="0" err="1" smtClean="0"/>
              <a:t>www.ncga.state.nc.us</a:t>
            </a:r>
            <a:r>
              <a:rPr lang="en-US" dirty="0" smtClean="0"/>
              <a:t>/</a:t>
            </a:r>
            <a:r>
              <a:rPr lang="en-US" dirty="0" err="1" smtClean="0"/>
              <a:t>documentsites</a:t>
            </a:r>
            <a:r>
              <a:rPr lang="en-US" dirty="0" smtClean="0"/>
              <a:t>/committees/BCCI-6578/2015-16%20Session/Meeting%20Documents/March%201,%202016/Employer%20Needs%20Survey%202016%20-%20Leg%20Workforce%20Development%20Committee.pdf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092145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2600" dirty="0" smtClean="0"/>
              <a:t>The</a:t>
            </a:r>
            <a:r>
              <a:rPr lang="en-US" sz="2600" baseline="0" dirty="0" smtClean="0"/>
              <a:t> vast majority of job postings are never posted.  It’s all word of mouth. -- It’s who you know.</a:t>
            </a:r>
            <a:endParaRPr lang="en-US" sz="2600" dirty="0" smtClean="0"/>
          </a:p>
          <a:p>
            <a:endParaRPr lang="en-US" sz="2600" dirty="0" smtClean="0"/>
          </a:p>
          <a:p>
            <a:r>
              <a:rPr lang="en-US" sz="2600" dirty="0" smtClean="0"/>
              <a:t>Many employers believe they will find better quality workers if they use word of mouth. They trust their current employees to recommend</a:t>
            </a:r>
            <a:r>
              <a:rPr lang="en-US" sz="2600" baseline="0" dirty="0" smtClean="0"/>
              <a:t> good quality workers.</a:t>
            </a:r>
          </a:p>
          <a:p>
            <a:endParaRPr lang="en-US" sz="2600" baseline="0" dirty="0" smtClean="0"/>
          </a:p>
          <a:p>
            <a:r>
              <a:rPr lang="en-US" sz="2600" baseline="0" dirty="0" smtClean="0"/>
              <a:t>What can we do to help the employers get the word out about job openings?</a:t>
            </a:r>
          </a:p>
          <a:p>
            <a:endParaRPr lang="en-US" sz="2600" baseline="0" dirty="0" smtClean="0"/>
          </a:p>
          <a:p>
            <a:r>
              <a:rPr lang="en-US" sz="2600" baseline="0" dirty="0" smtClean="0"/>
              <a:t>What can we do to help the employers see the talent that we are creating?</a:t>
            </a:r>
            <a:endParaRPr lang="en-US" sz="2600" dirty="0" smtClean="0"/>
          </a:p>
          <a:p>
            <a:endParaRPr lang="en-US" sz="2600" dirty="0" smtClean="0"/>
          </a:p>
          <a:p>
            <a:r>
              <a:rPr lang="en-US" sz="2600" dirty="0" smtClean="0"/>
              <a:t>This Employer</a:t>
            </a:r>
            <a:r>
              <a:rPr lang="en-US" sz="2600" baseline="0" dirty="0" smtClean="0"/>
              <a:t> Needs Survey has lots of information broken down by industry.  It might be a good starting place to start a discussion about industry and education working together.</a:t>
            </a:r>
            <a:endParaRPr lang="en-US" sz="2600" dirty="0" smtClean="0"/>
          </a:p>
          <a:p>
            <a:endParaRPr lang="en-US" dirty="0" smtClean="0"/>
          </a:p>
          <a:p>
            <a:r>
              <a:rPr lang="en-US" dirty="0" smtClean="0"/>
              <a:t>=====</a:t>
            </a:r>
          </a:p>
          <a:p>
            <a:r>
              <a:rPr lang="en-US" dirty="0" smtClean="0"/>
              <a:t>2016 NC Employer Needs Survey</a:t>
            </a:r>
          </a:p>
          <a:p>
            <a:r>
              <a:rPr lang="en-US" dirty="0" smtClean="0"/>
              <a:t>http://</a:t>
            </a:r>
            <a:r>
              <a:rPr lang="en-US" dirty="0" err="1" smtClean="0"/>
              <a:t>www.nccommerce.com</a:t>
            </a:r>
            <a:r>
              <a:rPr lang="en-US" dirty="0" smtClean="0"/>
              <a:t>/Portals/47/Publications/Industry%20Reports/2016-Employer-Needs-Survey.pdf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2016 NC Employer Needs Survey</a:t>
            </a:r>
            <a:r>
              <a:rPr lang="en-US" baseline="0" dirty="0" smtClean="0"/>
              <a:t>  - PowerPoint</a:t>
            </a:r>
            <a:endParaRPr lang="en-US" dirty="0" smtClean="0"/>
          </a:p>
          <a:p>
            <a:r>
              <a:rPr lang="en-US" dirty="0" smtClean="0"/>
              <a:t>http://</a:t>
            </a:r>
            <a:r>
              <a:rPr lang="en-US" dirty="0" err="1" smtClean="0"/>
              <a:t>www.ncga.state.nc.us</a:t>
            </a:r>
            <a:r>
              <a:rPr lang="en-US" dirty="0" smtClean="0"/>
              <a:t>/</a:t>
            </a:r>
            <a:r>
              <a:rPr lang="en-US" dirty="0" err="1" smtClean="0"/>
              <a:t>documentsites</a:t>
            </a:r>
            <a:r>
              <a:rPr lang="en-US" dirty="0" smtClean="0"/>
              <a:t>/committees/BCCI-6578/2015-16%20Session/Meeting%20Documents/March%201,%202016/Employer%20Needs%20Survey%202016%20-%20Leg%20Workforce%20Development%20Committee.pdf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30626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819" t="12396" r="819" b="13223"/>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903" y="81800"/>
            <a:ext cx="3820297" cy="145648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62497"/>
            <a:ext cx="7886700" cy="4840144"/>
          </a:xfrm>
        </p:spPr>
        <p:txBody>
          <a:bodyPr/>
          <a:lstStyle>
            <a:lvl1pPr>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82361" y="6400740"/>
            <a:ext cx="378965" cy="365125"/>
          </a:xfrm>
          <a:prstGeom prst="rect">
            <a:avLst/>
          </a:prstGeom>
        </p:spPr>
        <p:txBody>
          <a:bodyPr/>
          <a:lstStyle/>
          <a:p>
            <a:fld id="{9B8FA742-12B9-4D44-BD24-B2DD922CB1D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46"/>
            <a:ext cx="9144000" cy="1856265"/>
          </a:xfrm>
          <a:prstGeom prst="rect">
            <a:avLst/>
          </a:prstGeom>
        </p:spPr>
      </p:pic>
      <p:sp>
        <p:nvSpPr>
          <p:cNvPr id="9" name="Title 1"/>
          <p:cNvSpPr>
            <a:spLocks noGrp="1"/>
          </p:cNvSpPr>
          <p:nvPr>
            <p:ph type="title"/>
          </p:nvPr>
        </p:nvSpPr>
        <p:spPr>
          <a:xfrm>
            <a:off x="629841" y="134306"/>
            <a:ext cx="7886700" cy="1325563"/>
          </a:xfrm>
        </p:spPr>
        <p:txBody>
          <a:bodyPr/>
          <a:lstStyle>
            <a:lvl1pPr>
              <a:defRPr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52717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46"/>
            <a:ext cx="9144000" cy="1856265"/>
          </a:xfrm>
          <a:prstGeom prst="rect">
            <a:avLst/>
          </a:prstGeom>
        </p:spPr>
      </p:pic>
      <p:sp>
        <p:nvSpPr>
          <p:cNvPr id="2" name="Title 1"/>
          <p:cNvSpPr>
            <a:spLocks noGrp="1"/>
          </p:cNvSpPr>
          <p:nvPr>
            <p:ph type="title"/>
          </p:nvPr>
        </p:nvSpPr>
        <p:spPr>
          <a:xfrm>
            <a:off x="628650" y="131865"/>
            <a:ext cx="7886700" cy="1325563"/>
          </a:xfrm>
        </p:spPr>
        <p:txBody>
          <a:bodyPr/>
          <a:lstStyle>
            <a:lvl1pPr>
              <a:defRPr b="1">
                <a:solidFill>
                  <a:schemeClr val="bg1"/>
                </a:solidFill>
              </a:defRPr>
            </a:lvl1pPr>
          </a:lstStyle>
          <a:p>
            <a:r>
              <a:rPr lang="en-US" smtClean="0"/>
              <a:t>Click to edit Master title style</a:t>
            </a:r>
            <a:endParaRPr lang="en-US"/>
          </a:p>
        </p:txBody>
      </p:sp>
      <p:sp>
        <p:nvSpPr>
          <p:cNvPr id="7" name="Text Placeholder 2"/>
          <p:cNvSpPr>
            <a:spLocks noGrp="1"/>
          </p:cNvSpPr>
          <p:nvPr>
            <p:ph type="body" idx="1"/>
          </p:nvPr>
        </p:nvSpPr>
        <p:spPr>
          <a:xfrm>
            <a:off x="629842" y="1853619"/>
            <a:ext cx="3868340" cy="651456"/>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Content Placeholder 3"/>
          <p:cNvSpPr>
            <a:spLocks noGrp="1"/>
          </p:cNvSpPr>
          <p:nvPr>
            <p:ph sz="half" idx="2"/>
          </p:nvPr>
        </p:nvSpPr>
        <p:spPr>
          <a:xfrm>
            <a:off x="629842" y="2505075"/>
            <a:ext cx="3868340" cy="41476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4"/>
          <p:cNvSpPr>
            <a:spLocks noGrp="1"/>
          </p:cNvSpPr>
          <p:nvPr>
            <p:ph type="body" sz="quarter" idx="3"/>
          </p:nvPr>
        </p:nvSpPr>
        <p:spPr>
          <a:xfrm>
            <a:off x="4629150" y="1853619"/>
            <a:ext cx="3887391" cy="651456"/>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29150" y="2505075"/>
            <a:ext cx="3887391" cy="41476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8682361" y="6400740"/>
            <a:ext cx="378965" cy="365125"/>
          </a:xfrm>
          <a:prstGeom prst="rect">
            <a:avLst/>
          </a:prstGeom>
        </p:spPr>
        <p:txBody>
          <a:bodyPr/>
          <a:lstStyle/>
          <a:p>
            <a:fld id="{9B8FA742-12B9-4D44-BD24-B2DD922CB1DA}" type="slidenum">
              <a:rPr lang="en-US" smtClean="0"/>
              <a:t>‹#›</a:t>
            </a:fld>
            <a:endParaRPr lang="en-US"/>
          </a:p>
        </p:txBody>
      </p:sp>
    </p:spTree>
    <p:extLst>
      <p:ext uri="{BB962C8B-B14F-4D97-AF65-F5344CB8AC3E}">
        <p14:creationId xmlns:p14="http://schemas.microsoft.com/office/powerpoint/2010/main" val="56713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600"/>
            <a:ext cx="6096000" cy="944562"/>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228600"/>
            <a:ext cx="60960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NCCCS_logo_2C.jpg"/>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152400"/>
            <a:ext cx="2667000" cy="101466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t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5257800" cy="3962400"/>
          </a:xfrm>
        </p:spPr>
        <p:txBody>
          <a:bodyPr/>
          <a:lstStyle/>
          <a:p>
            <a:pPr>
              <a:lnSpc>
                <a:spcPct val="110000"/>
              </a:lnSpc>
              <a:defRPr/>
            </a:pPr>
            <a:r>
              <a:rPr lang="en-US" i="1" dirty="0" smtClean="0">
                <a:effectLst>
                  <a:outerShdw blurRad="38100" dist="38100" dir="2700000" algn="tl">
                    <a:srgbClr val="C0C0C0"/>
                  </a:outerShdw>
                </a:effectLst>
              </a:rPr>
              <a:t>Creating a Work-Based Learning Partnership</a:t>
            </a:r>
            <a:endParaRPr lang="en-US" dirty="0" smtClean="0"/>
          </a:p>
        </p:txBody>
      </p:sp>
      <p:sp>
        <p:nvSpPr>
          <p:cNvPr id="3" name="Subtitle 2"/>
          <p:cNvSpPr>
            <a:spLocks noGrp="1"/>
          </p:cNvSpPr>
          <p:nvPr>
            <p:ph type="subTitle" idx="1"/>
          </p:nvPr>
        </p:nvSpPr>
        <p:spPr>
          <a:xfrm>
            <a:off x="0" y="5562600"/>
            <a:ext cx="9144000" cy="1295400"/>
          </a:xfrm>
        </p:spPr>
        <p:txBody>
          <a:bodyPr/>
          <a:lstStyle/>
          <a:p>
            <a:pPr eaLnBrk="1" hangingPunct="1">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CTE </a:t>
            </a:r>
            <a:r>
              <a:rPr lang="en-US" dirty="0" smtClean="0">
                <a:effectLst>
                  <a:outerShdw blurRad="38100" dist="38100" dir="2700000" algn="tl">
                    <a:srgbClr val="C0C0C0"/>
                  </a:outerShdw>
                </a:effectLst>
              </a:rPr>
              <a:t>Consultant, NCCCS</a:t>
            </a:r>
          </a:p>
          <a:p>
            <a:pPr eaLnBrk="1" hangingPunct="1">
              <a:defRPr/>
            </a:pPr>
            <a:r>
              <a:rPr lang="en-US" dirty="0" err="1" smtClean="0"/>
              <a:t>www.ncPerkins.org</a:t>
            </a:r>
            <a:r>
              <a:rPr lang="en-US" dirty="0" smtClean="0"/>
              <a:t>/presentations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529166"/>
            <a:ext cx="3467100" cy="3467100"/>
          </a:xfrm>
          <a:prstGeom prst="rect">
            <a:avLst/>
          </a:prstGeom>
        </p:spPr>
      </p:pic>
    </p:spTree>
    <p:extLst>
      <p:ext uri="{BB962C8B-B14F-4D97-AF65-F5344CB8AC3E}">
        <p14:creationId xmlns:p14="http://schemas.microsoft.com/office/powerpoint/2010/main" val="1834627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2" descr="C:\Documents and Settings\cdroessler\My Documents\Presentations\NEW\colelge degrees vs employers\survey report pages\Employers-Survey-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6042"/>
            <a:ext cx="102616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33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3" name="Content Placeholder 2"/>
          <p:cNvSpPr>
            <a:spLocks noGrp="1"/>
          </p:cNvSpPr>
          <p:nvPr>
            <p:ph idx="1"/>
          </p:nvPr>
        </p:nvSpPr>
        <p:spPr/>
        <p:txBody>
          <a:bodyPr>
            <a:normAutofit/>
          </a:bodyPr>
          <a:lstStyle/>
          <a:p>
            <a:r>
              <a:rPr lang="en-US" dirty="0" smtClean="0"/>
              <a:t>School/college</a:t>
            </a:r>
          </a:p>
          <a:p>
            <a:r>
              <a:rPr lang="en-US" dirty="0" smtClean="0"/>
              <a:t>Any employer</a:t>
            </a:r>
          </a:p>
          <a:p>
            <a:pPr lvl="1"/>
            <a:r>
              <a:rPr lang="en-US" dirty="0" smtClean="0"/>
              <a:t>Could be non-profit</a:t>
            </a:r>
          </a:p>
          <a:p>
            <a:pPr lvl="2"/>
            <a:r>
              <a:rPr lang="en-US" dirty="0" smtClean="0"/>
              <a:t>Government</a:t>
            </a:r>
          </a:p>
          <a:p>
            <a:pPr lvl="2"/>
            <a:r>
              <a:rPr lang="en-US" dirty="0" smtClean="0"/>
              <a:t>Religious</a:t>
            </a:r>
          </a:p>
          <a:p>
            <a:pPr lvl="2"/>
            <a:r>
              <a:rPr lang="en-US" dirty="0" smtClean="0"/>
              <a:t>Civic (museum)</a:t>
            </a:r>
          </a:p>
          <a:p>
            <a:pPr lvl="1"/>
            <a:r>
              <a:rPr lang="en-US" dirty="0" smtClean="0"/>
              <a:t>Could be volunteer</a:t>
            </a:r>
          </a:p>
          <a:p>
            <a:pPr lvl="2"/>
            <a:r>
              <a:rPr lang="en-US" dirty="0"/>
              <a:t>Habitat for </a:t>
            </a:r>
            <a:r>
              <a:rPr lang="en-US" dirty="0" smtClean="0"/>
              <a:t>Humanity</a:t>
            </a:r>
          </a:p>
          <a:p>
            <a:pPr lvl="2"/>
            <a:r>
              <a:rPr lang="en-US" dirty="0" smtClean="0"/>
              <a:t>House of worship</a:t>
            </a:r>
            <a:endParaRPr lang="en-US" dirty="0"/>
          </a:p>
          <a:p>
            <a:pPr lvl="1"/>
            <a:endParaRPr lang="en-US" dirty="0"/>
          </a:p>
        </p:txBody>
      </p:sp>
    </p:spTree>
    <p:extLst>
      <p:ext uri="{BB962C8B-B14F-4D97-AF65-F5344CB8AC3E}">
        <p14:creationId xmlns:p14="http://schemas.microsoft.com/office/powerpoint/2010/main" val="156996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image9.tif"/>
          <p:cNvPicPr>
            <a:picLocks noChangeAspect="1"/>
          </p:cNvPicPr>
          <p:nvPr/>
        </p:nvPicPr>
        <p:blipFill>
          <a:blip r:embed="rId3">
            <a:extLst/>
          </a:blip>
          <a:stretch>
            <a:fillRect/>
          </a:stretch>
        </p:blipFill>
        <p:spPr>
          <a:xfrm>
            <a:off x="4648200" y="2163573"/>
            <a:ext cx="4419600" cy="2637027"/>
          </a:xfrm>
          <a:prstGeom prst="rect">
            <a:avLst/>
          </a:prstGeom>
          <a:ln w="12700">
            <a:miter lim="400000"/>
          </a:ln>
        </p:spPr>
      </p:pic>
      <p:sp>
        <p:nvSpPr>
          <p:cNvPr id="198" name="Shape 198"/>
          <p:cNvSpPr>
            <a:spLocks noGrp="1"/>
          </p:cNvSpPr>
          <p:nvPr>
            <p:ph type="title"/>
          </p:nvPr>
        </p:nvSpPr>
        <p:spPr/>
        <p:txBody>
          <a:bodyPr>
            <a:normAutofit fontScale="90000"/>
          </a:bodyPr>
          <a:lstStyle>
            <a:lvl1pPr>
              <a:defRPr sz="5400"/>
            </a:lvl1pPr>
          </a:lstStyle>
          <a:p>
            <a:r>
              <a:rPr lang="en-US" dirty="0" smtClean="0"/>
              <a:t>Local </a:t>
            </a:r>
            <a:r>
              <a:rPr lang="en-US" dirty="0"/>
              <a:t>and </a:t>
            </a:r>
            <a:r>
              <a:rPr lang="en-US" dirty="0" smtClean="0"/>
              <a:t>Regional Employment Services</a:t>
            </a:r>
            <a:endParaRPr lang="en-US" dirty="0"/>
          </a:p>
        </p:txBody>
      </p:sp>
      <p:sp>
        <p:nvSpPr>
          <p:cNvPr id="199" name="Shape 199"/>
          <p:cNvSpPr>
            <a:spLocks noGrp="1"/>
          </p:cNvSpPr>
          <p:nvPr>
            <p:ph idx="1"/>
          </p:nvPr>
        </p:nvSpPr>
        <p:spPr>
          <a:xfrm>
            <a:off x="457200" y="1600200"/>
            <a:ext cx="8229600" cy="5029200"/>
          </a:xfrm>
        </p:spPr>
        <p:txBody>
          <a:bodyPr>
            <a:normAutofit fontScale="92500" lnSpcReduction="20000"/>
          </a:bodyPr>
          <a:lstStyle/>
          <a:p>
            <a:r>
              <a:rPr lang="en-US" dirty="0" smtClean="0"/>
              <a:t>Workforce Boards </a:t>
            </a:r>
          </a:p>
          <a:p>
            <a:r>
              <a:rPr lang="en-US" dirty="0" err="1" smtClean="0"/>
              <a:t>NCWorks</a:t>
            </a:r>
            <a:r>
              <a:rPr lang="en-US" dirty="0" smtClean="0"/>
              <a:t> Career Centers</a:t>
            </a:r>
          </a:p>
          <a:p>
            <a:r>
              <a:rPr lang="en-US" dirty="0" smtClean="0"/>
              <a:t>Chambers of Commerce </a:t>
            </a:r>
          </a:p>
          <a:p>
            <a:r>
              <a:rPr lang="en-US" dirty="0" smtClean="0"/>
              <a:t>For-profit Schools</a:t>
            </a:r>
          </a:p>
          <a:p>
            <a:r>
              <a:rPr lang="en-US" dirty="0" smtClean="0"/>
              <a:t>Labor Unions</a:t>
            </a:r>
          </a:p>
          <a:p>
            <a:r>
              <a:rPr lang="en-US" dirty="0"/>
              <a:t>Professional Associations</a:t>
            </a:r>
          </a:p>
          <a:p>
            <a:r>
              <a:rPr lang="en-US" dirty="0" smtClean="0"/>
              <a:t>Philanthropic Organization </a:t>
            </a:r>
          </a:p>
          <a:p>
            <a:r>
              <a:rPr lang="en-US" dirty="0" smtClean="0"/>
              <a:t>Human Service Agencies </a:t>
            </a:r>
          </a:p>
          <a:p>
            <a:r>
              <a:rPr lang="en-US" dirty="0" smtClean="0"/>
              <a:t>Vocational Rehabilitation </a:t>
            </a:r>
          </a:p>
          <a:p>
            <a:r>
              <a:rPr lang="en-US" dirty="0" smtClean="0"/>
              <a:t>Independent Living Centers </a:t>
            </a:r>
          </a:p>
          <a:p>
            <a:r>
              <a:rPr lang="en-US" dirty="0" smtClean="0"/>
              <a:t>Faith-based Organizations</a:t>
            </a:r>
            <a:endParaRPr lang="en-US" dirty="0"/>
          </a:p>
        </p:txBody>
      </p:sp>
    </p:spTree>
    <p:extLst>
      <p:ext uri="{BB962C8B-B14F-4D97-AF65-F5344CB8AC3E}">
        <p14:creationId xmlns:p14="http://schemas.microsoft.com/office/powerpoint/2010/main" val="1442509939"/>
      </p:ext>
    </p:extLst>
  </p:cSld>
  <p:clrMapOvr>
    <a:masterClrMapping/>
  </p:clrMapOvr>
  <p:transition spd="slow"/>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Proactive</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a:t>Offer suggestions, strategies, and opportunities for work-based learning (WBL) </a:t>
            </a:r>
          </a:p>
          <a:p>
            <a:r>
              <a:rPr lang="en-US" dirty="0" smtClean="0"/>
              <a:t>Ask the employers what they want. What is lacking in their new recruits?</a:t>
            </a:r>
          </a:p>
          <a:p>
            <a:r>
              <a:rPr lang="en-US" dirty="0" smtClean="0"/>
              <a:t>Start small with field trips and guest speakers. Work your way up to apprenticeships.</a:t>
            </a:r>
          </a:p>
          <a:p>
            <a:r>
              <a:rPr lang="en-US" dirty="0" smtClean="0"/>
              <a:t>Show a “win-win” result</a:t>
            </a:r>
          </a:p>
          <a:p>
            <a:r>
              <a:rPr lang="en-US" dirty="0" smtClean="0"/>
              <a:t>Working together we can build the economy!</a:t>
            </a:r>
            <a:endParaRPr lang="en-US" dirty="0"/>
          </a:p>
        </p:txBody>
      </p:sp>
    </p:spTree>
    <p:extLst>
      <p:ext uri="{BB962C8B-B14F-4D97-AF65-F5344CB8AC3E}">
        <p14:creationId xmlns:p14="http://schemas.microsoft.com/office/powerpoint/2010/main" val="692209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a:t>
            </a:r>
            <a:endParaRPr lang="en-US" dirty="0"/>
          </a:p>
        </p:txBody>
      </p:sp>
      <p:sp>
        <p:nvSpPr>
          <p:cNvPr id="3" name="Content Placeholder 2"/>
          <p:cNvSpPr>
            <a:spLocks noGrp="1"/>
          </p:cNvSpPr>
          <p:nvPr>
            <p:ph idx="1"/>
          </p:nvPr>
        </p:nvSpPr>
        <p:spPr/>
        <p:txBody>
          <a:bodyPr/>
          <a:lstStyle/>
          <a:p>
            <a:r>
              <a:rPr lang="en-US" dirty="0" smtClean="0"/>
              <a:t>Start with parents of the students</a:t>
            </a:r>
          </a:p>
          <a:p>
            <a:r>
              <a:rPr lang="en-US" dirty="0" smtClean="0"/>
              <a:t>Professional associations &amp; unions</a:t>
            </a:r>
          </a:p>
          <a:p>
            <a:r>
              <a:rPr lang="en-US" dirty="0" smtClean="0"/>
              <a:t>School/college advisory board</a:t>
            </a:r>
            <a:endParaRPr lang="en-US" dirty="0"/>
          </a:p>
        </p:txBody>
      </p:sp>
    </p:spTree>
    <p:extLst>
      <p:ext uri="{BB962C8B-B14F-4D97-AF65-F5344CB8AC3E}">
        <p14:creationId xmlns:p14="http://schemas.microsoft.com/office/powerpoint/2010/main" val="422851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Strategies for Engaging Employers </a:t>
            </a:r>
          </a:p>
        </p:txBody>
      </p:sp>
      <p:sp>
        <p:nvSpPr>
          <p:cNvPr id="320" name="Shape 320"/>
          <p:cNvSpPr>
            <a:spLocks noGrp="1"/>
          </p:cNvSpPr>
          <p:nvPr>
            <p:ph idx="1"/>
          </p:nvPr>
        </p:nvSpPr>
        <p:spPr>
          <a:xfrm>
            <a:off x="457200" y="1600200"/>
            <a:ext cx="8229600" cy="5181600"/>
          </a:xfrm>
        </p:spPr>
        <p:txBody>
          <a:bodyPr>
            <a:normAutofit fontScale="77500" lnSpcReduction="20000"/>
          </a:bodyPr>
          <a:lstStyle/>
          <a:p>
            <a:r>
              <a:rPr lang="en-US" dirty="0" smtClean="0"/>
              <a:t>Develop key relationship with CEO or other company leadership.</a:t>
            </a:r>
          </a:p>
          <a:p>
            <a:r>
              <a:rPr lang="en-US" dirty="0" smtClean="0"/>
              <a:t>Build database of employers, opportunities available by employer, goals &amp; objectives.</a:t>
            </a:r>
          </a:p>
          <a:p>
            <a:r>
              <a:rPr lang="en-US" dirty="0" smtClean="0"/>
              <a:t>Maintain constant contact with student, employer engaged in work-based learning.</a:t>
            </a:r>
          </a:p>
          <a:p>
            <a:r>
              <a:rPr lang="en-US" dirty="0" smtClean="0"/>
              <a:t>Develop work plan with employer to alleviate any trepidation in working with student.  Ways to increase Employer Engagement/Work-Based Learning.</a:t>
            </a:r>
          </a:p>
          <a:p>
            <a:r>
              <a:rPr lang="en-US" dirty="0" smtClean="0"/>
              <a:t>Make it easy for employer to reduce documentation, time or other effort.</a:t>
            </a:r>
          </a:p>
          <a:p>
            <a:r>
              <a:rPr lang="en-US" dirty="0" smtClean="0"/>
              <a:t>Give employers advance notice of when you need their involvement.</a:t>
            </a:r>
          </a:p>
          <a:p>
            <a:r>
              <a:rPr lang="en-US" dirty="0" smtClean="0"/>
              <a:t>Help employers see long-term benefit to them in terms of future talent pool.</a:t>
            </a:r>
            <a:endParaRPr lang="en-US" dirty="0"/>
          </a:p>
        </p:txBody>
      </p:sp>
    </p:spTree>
    <p:extLst>
      <p:ext uri="{BB962C8B-B14F-4D97-AF65-F5344CB8AC3E}">
        <p14:creationId xmlns:p14="http://schemas.microsoft.com/office/powerpoint/2010/main" val="112616949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dirty="0"/>
              <a:t>Strategies for Engaging Employers </a:t>
            </a:r>
          </a:p>
        </p:txBody>
      </p:sp>
      <p:sp>
        <p:nvSpPr>
          <p:cNvPr id="323" name="Shape 323"/>
          <p:cNvSpPr>
            <a:spLocks noGrp="1"/>
          </p:cNvSpPr>
          <p:nvPr>
            <p:ph idx="1"/>
          </p:nvPr>
        </p:nvSpPr>
        <p:spPr>
          <a:xfrm>
            <a:off x="457200" y="1600200"/>
            <a:ext cx="8229600" cy="4800600"/>
          </a:xfrm>
        </p:spPr>
        <p:txBody>
          <a:bodyPr>
            <a:normAutofit fontScale="85000" lnSpcReduction="20000"/>
          </a:bodyPr>
          <a:lstStyle/>
          <a:p>
            <a:r>
              <a:rPr lang="en-US" dirty="0" smtClean="0"/>
              <a:t>Encourage employers and schools to be flexible in scheduling.</a:t>
            </a:r>
          </a:p>
          <a:p>
            <a:r>
              <a:rPr lang="en-US" dirty="0" smtClean="0"/>
              <a:t>Give employers specifics about what is expected to build mutual understanding  (Who, what, when, where, why).</a:t>
            </a:r>
          </a:p>
          <a:p>
            <a:r>
              <a:rPr lang="en-US" dirty="0" smtClean="0"/>
              <a:t>Encourage meaningful experiences. For example, instead of field trip or tour, add a hands-on learning experience to make it a field study. Instead of guest speaker, facilitate a class project.</a:t>
            </a:r>
          </a:p>
          <a:p>
            <a:r>
              <a:rPr lang="en-US" dirty="0" smtClean="0"/>
              <a:t>Be flexible with industry and take what they offer.</a:t>
            </a:r>
          </a:p>
          <a:p>
            <a:r>
              <a:rPr lang="en-US" dirty="0" smtClean="0"/>
              <a:t>Be persistent; do not give up.</a:t>
            </a:r>
          </a:p>
          <a:p>
            <a:r>
              <a:rPr lang="en-US" dirty="0" smtClean="0"/>
              <a:t>Success breeds success. Use willing partners. Publicize and spotlight their effort.</a:t>
            </a:r>
            <a:endParaRPr lang="en-US" dirty="0"/>
          </a:p>
        </p:txBody>
      </p:sp>
    </p:spTree>
    <p:extLst>
      <p:ext uri="{BB962C8B-B14F-4D97-AF65-F5344CB8AC3E}">
        <p14:creationId xmlns:p14="http://schemas.microsoft.com/office/powerpoint/2010/main" val="175730464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title"/>
          </p:nvPr>
        </p:nvSpPr>
        <p:spPr/>
        <p:txBody>
          <a:bodyPr>
            <a:normAutofit/>
          </a:bodyPr>
          <a:lstStyle/>
          <a:p>
            <a:r>
              <a:rPr lang="en-US" dirty="0" smtClean="0"/>
              <a:t>Be Aware of</a:t>
            </a:r>
          </a:p>
        </p:txBody>
      </p:sp>
      <p:sp>
        <p:nvSpPr>
          <p:cNvPr id="314" name="Shape 314"/>
          <p:cNvSpPr>
            <a:spLocks noGrp="1"/>
          </p:cNvSpPr>
          <p:nvPr>
            <p:ph idx="1"/>
          </p:nvPr>
        </p:nvSpPr>
        <p:spPr>
          <a:xfrm>
            <a:off x="457200" y="1600200"/>
            <a:ext cx="8229600" cy="4876800"/>
          </a:xfrm>
        </p:spPr>
        <p:txBody>
          <a:bodyPr>
            <a:normAutofit/>
          </a:bodyPr>
          <a:lstStyle/>
          <a:p>
            <a:r>
              <a:rPr lang="en-US" dirty="0" smtClean="0"/>
              <a:t>Communications:  Education jargon vs workforce jargon</a:t>
            </a:r>
          </a:p>
          <a:p>
            <a:r>
              <a:rPr lang="en-US" dirty="0"/>
              <a:t>A</a:t>
            </a:r>
            <a:r>
              <a:rPr lang="en-US" dirty="0" smtClean="0"/>
              <a:t>cademic calendar</a:t>
            </a:r>
          </a:p>
          <a:p>
            <a:r>
              <a:rPr lang="en-US" dirty="0" smtClean="0"/>
              <a:t>Course credit, timing, and internship hour requirements</a:t>
            </a:r>
          </a:p>
          <a:p>
            <a:r>
              <a:rPr lang="en-US" dirty="0" smtClean="0"/>
              <a:t>Student availability  </a:t>
            </a:r>
          </a:p>
          <a:p>
            <a:r>
              <a:rPr lang="en-US" dirty="0" smtClean="0"/>
              <a:t>Lack of employability skills by students</a:t>
            </a:r>
            <a:endParaRPr lang="en-US" dirty="0"/>
          </a:p>
        </p:txBody>
      </p:sp>
    </p:spTree>
    <p:extLst>
      <p:ext uri="{BB962C8B-B14F-4D97-AF65-F5344CB8AC3E}">
        <p14:creationId xmlns:p14="http://schemas.microsoft.com/office/powerpoint/2010/main" val="64354894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title"/>
          </p:nvPr>
        </p:nvSpPr>
        <p:spPr/>
        <p:txBody>
          <a:bodyPr>
            <a:normAutofit/>
          </a:bodyPr>
          <a:lstStyle/>
          <a:p>
            <a:r>
              <a:rPr lang="en-US" dirty="0"/>
              <a:t>Be Aware of</a:t>
            </a:r>
            <a:endParaRPr lang="en-US" dirty="0" smtClean="0"/>
          </a:p>
        </p:txBody>
      </p:sp>
      <p:sp>
        <p:nvSpPr>
          <p:cNvPr id="317" name="Shape 317"/>
          <p:cNvSpPr>
            <a:spLocks noGrp="1"/>
          </p:cNvSpPr>
          <p:nvPr>
            <p:ph idx="1"/>
          </p:nvPr>
        </p:nvSpPr>
        <p:spPr>
          <a:xfrm>
            <a:off x="457200" y="1600200"/>
            <a:ext cx="8229600" cy="4800600"/>
          </a:xfrm>
        </p:spPr>
        <p:txBody>
          <a:bodyPr>
            <a:normAutofit/>
          </a:bodyPr>
          <a:lstStyle/>
          <a:p>
            <a:r>
              <a:rPr lang="en-US" dirty="0" smtClean="0"/>
              <a:t>Fear of liability issues</a:t>
            </a:r>
          </a:p>
          <a:p>
            <a:r>
              <a:rPr lang="en-US" dirty="0" smtClean="0"/>
              <a:t>Time constraints on the part of industry or education </a:t>
            </a:r>
          </a:p>
          <a:p>
            <a:r>
              <a:rPr lang="en-US" dirty="0" smtClean="0"/>
              <a:t>Employer with bad previous experience</a:t>
            </a:r>
          </a:p>
          <a:p>
            <a:r>
              <a:rPr lang="en-US" dirty="0" smtClean="0"/>
              <a:t>Adaptability of different generations in the workforce</a:t>
            </a:r>
          </a:p>
          <a:p>
            <a:r>
              <a:rPr lang="en-US" dirty="0" smtClean="0"/>
              <a:t>Confidentiality (HIPA) / proprietary industry information</a:t>
            </a:r>
            <a:endParaRPr lang="en-US" dirty="0"/>
          </a:p>
        </p:txBody>
      </p:sp>
    </p:spTree>
    <p:extLst>
      <p:ext uri="{BB962C8B-B14F-4D97-AF65-F5344CB8AC3E}">
        <p14:creationId xmlns:p14="http://schemas.microsoft.com/office/powerpoint/2010/main" val="193144036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905000"/>
            <a:ext cx="4343400" cy="1908175"/>
          </a:xfrm>
        </p:spPr>
        <p:txBody>
          <a:bodyPr>
            <a:normAutofit/>
          </a:bodyPr>
          <a:lstStyle/>
          <a:p>
            <a:pPr algn="l"/>
            <a:r>
              <a:rPr lang="en-US" sz="4800" b="1" dirty="0" smtClean="0">
                <a:effectLst>
                  <a:outerShdw blurRad="38100" dist="38100" dir="2700000" algn="tl">
                    <a:srgbClr val="DDDDDD"/>
                  </a:outerShdw>
                </a:effectLst>
                <a:latin typeface="Arial" charset="0"/>
                <a:ea typeface="ヒラギノ角ゴ Pro W3" charset="0"/>
                <a:cs typeface="ヒラギノ角ゴ Pro W3" charset="0"/>
              </a:rPr>
              <a:t>Questions?</a:t>
            </a:r>
            <a:endParaRPr lang="en-US" sz="4800" b="1"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4339" name="Rectangle 3"/>
          <p:cNvSpPr>
            <a:spLocks noGrp="1" noChangeArrowheads="1"/>
          </p:cNvSpPr>
          <p:nvPr>
            <p:ph type="subTitle" idx="1"/>
          </p:nvPr>
        </p:nvSpPr>
        <p:spPr>
          <a:xfrm>
            <a:off x="1219200" y="4267200"/>
            <a:ext cx="6858000" cy="1676400"/>
          </a:xfrm>
        </p:spPr>
        <p:txBody>
          <a:bodyPr>
            <a:normAutofit fontScale="62500" lnSpcReduction="20000"/>
          </a:bodyPr>
          <a:lstStyle/>
          <a:p>
            <a:pPr marL="461963" algn="l">
              <a:lnSpc>
                <a:spcPct val="80000"/>
              </a:lnSpc>
            </a:pPr>
            <a:r>
              <a:rPr lang="en-US" sz="4800" dirty="0">
                <a:latin typeface="Arial" charset="0"/>
                <a:ea typeface="ヒラギノ角ゴ Pro W3" charset="0"/>
                <a:cs typeface="ヒラギノ角ゴ Pro W3" charset="0"/>
              </a:rPr>
              <a:t>Chris Droessler</a:t>
            </a:r>
          </a:p>
          <a:p>
            <a:pPr marL="461963" algn="l">
              <a:lnSpc>
                <a:spcPct val="80000"/>
              </a:lnSpc>
            </a:pPr>
            <a:r>
              <a:rPr lang="en-US" sz="4800" dirty="0">
                <a:latin typeface="Arial" charset="0"/>
                <a:ea typeface="ヒラギノ角ゴ Pro W3" charset="0"/>
                <a:cs typeface="ヒラギノ角ゴ Pro W3" charset="0"/>
              </a:rPr>
              <a:t>CTE Coordinator</a:t>
            </a:r>
          </a:p>
          <a:p>
            <a:pPr marL="461963" algn="l">
              <a:lnSpc>
                <a:spcPct val="80000"/>
              </a:lnSpc>
            </a:pPr>
            <a:r>
              <a:rPr lang="en-US" sz="4800" dirty="0">
                <a:latin typeface="Arial" charset="0"/>
                <a:ea typeface="ヒラギノ角ゴ Pro W3" charset="0"/>
                <a:cs typeface="ヒラギノ角ゴ Pro W3" charset="0"/>
              </a:rPr>
              <a:t>NC Community Colleges</a:t>
            </a:r>
          </a:p>
          <a:p>
            <a:pPr marL="461963" algn="l">
              <a:lnSpc>
                <a:spcPct val="80000"/>
              </a:lnSpc>
            </a:pPr>
            <a:r>
              <a:rPr lang="en-US" sz="4000" dirty="0">
                <a:latin typeface="Arial" charset="0"/>
                <a:ea typeface="ヒラギノ角ゴ Pro W3" charset="0"/>
                <a:cs typeface="ヒラギノ角ゴ Pro W3" charset="0"/>
              </a:rPr>
              <a:t>DroesslerC@NCCommunityColleges.edu</a:t>
            </a:r>
          </a:p>
          <a:p>
            <a:pPr marL="461963" algn="l">
              <a:lnSpc>
                <a:spcPct val="80000"/>
              </a:lnSpc>
            </a:pPr>
            <a:endParaRPr lang="en-US" sz="4000" dirty="0"/>
          </a:p>
        </p:txBody>
      </p:sp>
      <p:sp>
        <p:nvSpPr>
          <p:cNvPr id="4" name="Rectangle 3"/>
          <p:cNvSpPr>
            <a:spLocks noChangeArrowheads="1"/>
          </p:cNvSpPr>
          <p:nvPr/>
        </p:nvSpPr>
        <p:spPr bwMode="auto">
          <a:xfrm>
            <a:off x="228600" y="5715000"/>
            <a:ext cx="9144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604963" indent="-1604963">
              <a:spcBef>
                <a:spcPct val="20000"/>
              </a:spcBef>
              <a:tabLst>
                <a:tab pos="1604963" algn="l"/>
              </a:tabLst>
            </a:pPr>
            <a:r>
              <a:rPr lang="en-US" sz="3000" dirty="0" smtClean="0"/>
              <a:t>Get the PowerPoint</a:t>
            </a:r>
          </a:p>
          <a:p>
            <a:pPr>
              <a:defRPr/>
            </a:pPr>
            <a:r>
              <a:rPr lang="en-US" sz="3200" dirty="0" err="1"/>
              <a:t>www.ncPerkins.org</a:t>
            </a:r>
            <a:r>
              <a:rPr lang="en-US" sz="3200" dirty="0"/>
              <a:t>/presentations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52400"/>
            <a:ext cx="3429000" cy="4838700"/>
          </a:xfrm>
          <a:prstGeom prst="rect">
            <a:avLst/>
          </a:prstGeom>
        </p:spPr>
      </p:pic>
    </p:spTree>
    <p:extLst>
      <p:ext uri="{BB962C8B-B14F-4D97-AF65-F5344CB8AC3E}">
        <p14:creationId xmlns:p14="http://schemas.microsoft.com/office/powerpoint/2010/main" val="381853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819400" y="198438"/>
            <a:ext cx="6096000" cy="944562"/>
          </a:xfrm>
        </p:spPr>
        <p:txBody>
          <a:bodyPr>
            <a:normAutofit fontScale="90000"/>
          </a:bodyPr>
          <a:lstStyle/>
          <a:p>
            <a:r>
              <a:rPr lang="en-US" dirty="0"/>
              <a:t>What is Work-Based </a:t>
            </a:r>
            <a:r>
              <a:rPr lang="en-US" dirty="0" smtClean="0"/>
              <a:t>Learning?</a:t>
            </a:r>
            <a:endParaRPr lang="en-US" dirty="0"/>
          </a:p>
        </p:txBody>
      </p:sp>
      <p:pic>
        <p:nvPicPr>
          <p:cNvPr id="10" name="Picture 9"/>
          <p:cNvPicPr>
            <a:picLocks noChangeAspect="1"/>
          </p:cNvPicPr>
          <p:nvPr/>
        </p:nvPicPr>
        <p:blipFill>
          <a:blip r:embed="rId3"/>
          <a:stretch>
            <a:fillRect/>
          </a:stretch>
        </p:blipFill>
        <p:spPr>
          <a:xfrm>
            <a:off x="482600" y="2032000"/>
            <a:ext cx="8166100" cy="4140200"/>
          </a:xfrm>
          <a:prstGeom prst="rect">
            <a:avLst/>
          </a:prstGeom>
        </p:spPr>
      </p:pic>
    </p:spTree>
    <p:extLst>
      <p:ext uri="{BB962C8B-B14F-4D97-AF65-F5344CB8AC3E}">
        <p14:creationId xmlns:p14="http://schemas.microsoft.com/office/powerpoint/2010/main" val="976732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2"/>
          <p:cNvSpPr>
            <a:spLocks noGrp="1" noChangeArrowheads="1"/>
          </p:cNvSpPr>
          <p:nvPr>
            <p:ph type="ctrTitle"/>
          </p:nvPr>
        </p:nvSpPr>
        <p:spPr>
          <a:xfrm>
            <a:off x="0" y="2057400"/>
            <a:ext cx="9144000" cy="1143000"/>
          </a:xfrm>
        </p:spPr>
        <p:txBody>
          <a:bodyPr/>
          <a:lstStyle/>
          <a:p>
            <a:r>
              <a:rPr lang="en-US" sz="4800">
                <a:latin typeface="Arial" charset="0"/>
                <a:ea typeface="ヒラギノ角ゴ Pro W3" charset="0"/>
                <a:cs typeface="ヒラギノ角ゴ Pro W3" charset="0"/>
              </a:rPr>
              <a:t>Thanks for listening!</a:t>
            </a:r>
            <a:endParaRPr lang="en-US">
              <a:latin typeface="Arial" charset="0"/>
              <a:ea typeface="ヒラギノ角ゴ Pro W3" charset="0"/>
              <a:cs typeface="ヒラギノ角ゴ Pro W3" charset="0"/>
            </a:endParaRPr>
          </a:p>
        </p:txBody>
      </p:sp>
      <p:sp>
        <p:nvSpPr>
          <p:cNvPr id="362498" name="AutoShape 4"/>
          <p:cNvSpPr>
            <a:spLocks noChangeArrowheads="1"/>
          </p:cNvSpPr>
          <p:nvPr/>
        </p:nvSpPr>
        <p:spPr bwMode="auto">
          <a:xfrm>
            <a:off x="838200" y="1752600"/>
            <a:ext cx="7162800" cy="1752600"/>
          </a:xfrm>
          <a:prstGeom prst="wedgeRoundRectCallout">
            <a:avLst>
              <a:gd name="adj1" fmla="val 39958"/>
              <a:gd name="adj2" fmla="val 133426"/>
              <a:gd name="adj3" fmla="val 16667"/>
            </a:avLst>
          </a:prstGeom>
          <a:noFill/>
          <a:ln w="762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7" name="Subtitle 2"/>
          <p:cNvSpPr txBox="1">
            <a:spLocks/>
          </p:cNvSpPr>
          <p:nvPr/>
        </p:nvSpPr>
        <p:spPr>
          <a:xfrm>
            <a:off x="0" y="5562600"/>
            <a:ext cx="9144000" cy="129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3600" dirty="0" smtClean="0">
                <a:effectLst>
                  <a:outerShdw blurRad="38100" dist="38100" dir="2700000" algn="tl">
                    <a:srgbClr val="C0C0C0"/>
                  </a:outerShdw>
                </a:effectLst>
              </a:rPr>
              <a:t>Chris </a:t>
            </a:r>
            <a:r>
              <a:rPr lang="en-US" sz="3600" dirty="0" err="1" smtClean="0">
                <a:effectLst>
                  <a:outerShdw blurRad="38100" dist="38100" dir="2700000" algn="tl">
                    <a:srgbClr val="C0C0C0"/>
                  </a:outerShdw>
                </a:effectLst>
              </a:rPr>
              <a:t>Droessler</a:t>
            </a:r>
            <a:r>
              <a:rPr lang="en-US" sz="3600" dirty="0" smtClean="0">
                <a:effectLst>
                  <a:outerShdw blurRad="38100" dist="38100" dir="2700000" algn="tl">
                    <a:srgbClr val="C0C0C0"/>
                  </a:outerShdw>
                </a:effectLst>
              </a:rPr>
              <a:t>, CTE </a:t>
            </a:r>
            <a:r>
              <a:rPr lang="en-US" dirty="0" smtClean="0">
                <a:effectLst>
                  <a:outerShdw blurRad="38100" dist="38100" dir="2700000" algn="tl">
                    <a:srgbClr val="C0C0C0"/>
                  </a:outerShdw>
                </a:effectLst>
              </a:rPr>
              <a:t>Consultant, NCCCS</a:t>
            </a:r>
          </a:p>
          <a:p>
            <a:pPr>
              <a:defRPr/>
            </a:pPr>
            <a:r>
              <a:rPr lang="en-US" dirty="0" err="1"/>
              <a:t>www.ncPerkins.org</a:t>
            </a:r>
            <a:r>
              <a:rPr lang="en-US" dirty="0"/>
              <a:t>/presentations</a:t>
            </a:r>
          </a:p>
        </p:txBody>
      </p:sp>
    </p:spTree>
    <p:extLst>
      <p:ext uri="{BB962C8B-B14F-4D97-AF65-F5344CB8AC3E}">
        <p14:creationId xmlns:p14="http://schemas.microsoft.com/office/powerpoint/2010/main" val="212605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674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Prosperity Zones</a:t>
            </a:r>
            <a:endParaRPr lang="en-US" dirty="0"/>
          </a:p>
        </p:txBody>
      </p:sp>
      <p:pic>
        <p:nvPicPr>
          <p:cNvPr id="3" name="Picture 2"/>
          <p:cNvPicPr>
            <a:picLocks noChangeAspect="1"/>
          </p:cNvPicPr>
          <p:nvPr/>
        </p:nvPicPr>
        <p:blipFill>
          <a:blip r:embed="rId3"/>
          <a:stretch>
            <a:fillRect/>
          </a:stretch>
        </p:blipFill>
        <p:spPr>
          <a:xfrm>
            <a:off x="1013" y="1524000"/>
            <a:ext cx="9138937" cy="4584700"/>
          </a:xfrm>
          <a:prstGeom prst="rect">
            <a:avLst/>
          </a:prstGeom>
        </p:spPr>
      </p:pic>
    </p:spTree>
    <p:extLst>
      <p:ext uri="{BB962C8B-B14F-4D97-AF65-F5344CB8AC3E}">
        <p14:creationId xmlns:p14="http://schemas.microsoft.com/office/powerpoint/2010/main" val="560071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k-Twain-on-Lif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5840" y="0"/>
            <a:ext cx="5731760" cy="6858000"/>
          </a:xfrm>
          <a:prstGeom prst="rect">
            <a:avLst/>
          </a:prstGeom>
        </p:spPr>
      </p:pic>
    </p:spTree>
    <p:extLst>
      <p:ext uri="{BB962C8B-B14F-4D97-AF65-F5344CB8AC3E}">
        <p14:creationId xmlns:p14="http://schemas.microsoft.com/office/powerpoint/2010/main" val="208297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284" y="1992313"/>
            <a:ext cx="2895600" cy="639762"/>
          </a:xfrm>
        </p:spPr>
        <p:txBody>
          <a:bodyPr>
            <a:noAutofit/>
          </a:bodyPr>
          <a:lstStyle/>
          <a:p>
            <a:pPr algn="ctr"/>
            <a:r>
              <a:rPr lang="en-US" sz="2800" dirty="0" smtClean="0"/>
              <a:t>Exploratory</a:t>
            </a:r>
            <a:endParaRPr lang="en-US" sz="2800" dirty="0"/>
          </a:p>
          <a:p>
            <a:pPr algn="ctr"/>
            <a:r>
              <a:rPr lang="en-US" sz="1800" i="1" dirty="0"/>
              <a:t>Exploring Work </a:t>
            </a:r>
          </a:p>
        </p:txBody>
      </p:sp>
      <p:sp>
        <p:nvSpPr>
          <p:cNvPr id="4" name="Content Placeholder 3"/>
          <p:cNvSpPr>
            <a:spLocks noGrp="1"/>
          </p:cNvSpPr>
          <p:nvPr>
            <p:ph sz="half" idx="2"/>
          </p:nvPr>
        </p:nvSpPr>
        <p:spPr>
          <a:xfrm>
            <a:off x="146284" y="2632075"/>
            <a:ext cx="2895600" cy="3951288"/>
          </a:xfrm>
        </p:spPr>
        <p:txBody>
          <a:bodyPr/>
          <a:lstStyle/>
          <a:p>
            <a:r>
              <a:rPr lang="en-US" dirty="0"/>
              <a:t>Job </a:t>
            </a:r>
            <a:r>
              <a:rPr lang="en-US" dirty="0" smtClean="0"/>
              <a:t>Shadowing</a:t>
            </a:r>
            <a:endParaRPr lang="en-US" dirty="0"/>
          </a:p>
          <a:p>
            <a:r>
              <a:rPr lang="en-US" dirty="0"/>
              <a:t>Employer </a:t>
            </a:r>
            <a:r>
              <a:rPr lang="en-US" dirty="0" smtClean="0"/>
              <a:t>Videos</a:t>
            </a:r>
            <a:endParaRPr lang="en-US" dirty="0"/>
          </a:p>
          <a:p>
            <a:r>
              <a:rPr lang="en-US" dirty="0"/>
              <a:t>Employer Projects in </a:t>
            </a:r>
            <a:r>
              <a:rPr lang="en-US" dirty="0" smtClean="0"/>
              <a:t>Class</a:t>
            </a:r>
            <a:endParaRPr lang="en-US" dirty="0"/>
          </a:p>
          <a:p>
            <a:r>
              <a:rPr lang="en-US" dirty="0"/>
              <a:t>Industry </a:t>
            </a:r>
            <a:r>
              <a:rPr lang="en-US" dirty="0" smtClean="0"/>
              <a:t>Tours</a:t>
            </a:r>
          </a:p>
          <a:p>
            <a:r>
              <a:rPr lang="en-US" dirty="0" smtClean="0"/>
              <a:t>Field Trips</a:t>
            </a:r>
            <a:endParaRPr lang="en-US" dirty="0"/>
          </a:p>
          <a:p>
            <a:r>
              <a:rPr lang="en-US" dirty="0"/>
              <a:t>Junior </a:t>
            </a:r>
            <a:r>
              <a:rPr lang="en-US" dirty="0" smtClean="0"/>
              <a:t>Achievement</a:t>
            </a:r>
            <a:endParaRPr lang="en-US" dirty="0"/>
          </a:p>
        </p:txBody>
      </p:sp>
      <p:sp>
        <p:nvSpPr>
          <p:cNvPr id="5" name="Text Placeholder 4"/>
          <p:cNvSpPr>
            <a:spLocks noGrp="1"/>
          </p:cNvSpPr>
          <p:nvPr>
            <p:ph type="body" sz="quarter" idx="3"/>
          </p:nvPr>
        </p:nvSpPr>
        <p:spPr>
          <a:xfrm>
            <a:off x="3270484" y="1992313"/>
            <a:ext cx="2898775" cy="639762"/>
          </a:xfrm>
        </p:spPr>
        <p:txBody>
          <a:bodyPr>
            <a:noAutofit/>
          </a:bodyPr>
          <a:lstStyle/>
          <a:p>
            <a:pPr algn="ctr"/>
            <a:r>
              <a:rPr lang="en-US" sz="2800" dirty="0" smtClean="0"/>
              <a:t>Experiential</a:t>
            </a:r>
            <a:endParaRPr lang="en-US" sz="2800" dirty="0"/>
          </a:p>
          <a:p>
            <a:pPr algn="ctr"/>
            <a:r>
              <a:rPr lang="en-US" sz="1400" i="1" dirty="0"/>
              <a:t>Fundamental Skills </a:t>
            </a:r>
            <a:r>
              <a:rPr lang="en-US" sz="1400" i="1" dirty="0" smtClean="0"/>
              <a:t>&amp; Soft Skills</a:t>
            </a:r>
            <a:endParaRPr lang="en-US" sz="1400" i="1" dirty="0"/>
          </a:p>
        </p:txBody>
      </p:sp>
      <p:sp>
        <p:nvSpPr>
          <p:cNvPr id="6" name="Content Placeholder 5"/>
          <p:cNvSpPr>
            <a:spLocks noGrp="1"/>
          </p:cNvSpPr>
          <p:nvPr>
            <p:ph sz="quarter" idx="4"/>
          </p:nvPr>
        </p:nvSpPr>
        <p:spPr>
          <a:xfrm>
            <a:off x="3194284" y="2632075"/>
            <a:ext cx="2898775" cy="3951288"/>
          </a:xfrm>
        </p:spPr>
        <p:txBody>
          <a:bodyPr>
            <a:normAutofit fontScale="92500"/>
          </a:bodyPr>
          <a:lstStyle/>
          <a:p>
            <a:r>
              <a:rPr lang="en-US" dirty="0" smtClean="0"/>
              <a:t>Part Time Work</a:t>
            </a:r>
            <a:endParaRPr lang="en-US" dirty="0"/>
          </a:p>
          <a:p>
            <a:r>
              <a:rPr lang="en-US" dirty="0" smtClean="0"/>
              <a:t>Volunteer</a:t>
            </a:r>
            <a:endParaRPr lang="en-US" dirty="0"/>
          </a:p>
          <a:p>
            <a:r>
              <a:rPr lang="en-US" dirty="0" smtClean="0"/>
              <a:t>Internship</a:t>
            </a:r>
            <a:endParaRPr lang="en-US" dirty="0"/>
          </a:p>
          <a:p>
            <a:r>
              <a:rPr lang="en-US" dirty="0"/>
              <a:t>Service </a:t>
            </a:r>
            <a:r>
              <a:rPr lang="en-US" dirty="0" smtClean="0"/>
              <a:t>Learning</a:t>
            </a:r>
            <a:endParaRPr lang="en-US" dirty="0"/>
          </a:p>
          <a:p>
            <a:r>
              <a:rPr lang="en-US" dirty="0"/>
              <a:t>Junior </a:t>
            </a:r>
            <a:r>
              <a:rPr lang="en-US" dirty="0" smtClean="0"/>
              <a:t>Achievement</a:t>
            </a:r>
          </a:p>
          <a:p>
            <a:pPr marL="342900" lvl="1" indent="-342900">
              <a:buFont typeface="Arial" pitchFamily="34" charset="0"/>
              <a:buChar char="•"/>
            </a:pPr>
            <a:r>
              <a:rPr lang="en-US" sz="2400" dirty="0"/>
              <a:t>Entrepreneurial </a:t>
            </a:r>
            <a:r>
              <a:rPr lang="en-US" sz="2400" dirty="0" smtClean="0"/>
              <a:t>Experiences</a:t>
            </a:r>
          </a:p>
          <a:p>
            <a:pPr marL="342900" lvl="1" indent="-342900">
              <a:buFont typeface="Arial" pitchFamily="34" charset="0"/>
              <a:buChar char="•"/>
            </a:pPr>
            <a:r>
              <a:rPr lang="en-US" sz="2400" dirty="0" smtClean="0"/>
              <a:t>Merit Badges</a:t>
            </a:r>
          </a:p>
          <a:p>
            <a:pPr marL="342900" lvl="1" indent="-342900">
              <a:buFont typeface="Arial" pitchFamily="34" charset="0"/>
              <a:buChar char="•"/>
            </a:pPr>
            <a:r>
              <a:rPr lang="en-US" sz="2400" dirty="0" smtClean="0"/>
              <a:t>School-Based Enterprises</a:t>
            </a:r>
            <a:endParaRPr lang="en-US" dirty="0"/>
          </a:p>
        </p:txBody>
      </p:sp>
      <p:sp>
        <p:nvSpPr>
          <p:cNvPr id="11" name="Text Placeholder 4"/>
          <p:cNvSpPr txBox="1">
            <a:spLocks/>
          </p:cNvSpPr>
          <p:nvPr/>
        </p:nvSpPr>
        <p:spPr>
          <a:xfrm>
            <a:off x="6010509" y="1981200"/>
            <a:ext cx="2898775"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2800" dirty="0" smtClean="0"/>
              <a:t>Engaged</a:t>
            </a:r>
            <a:endParaRPr lang="en-US" sz="2800" dirty="0"/>
          </a:p>
          <a:p>
            <a:pPr algn="ctr"/>
            <a:r>
              <a:rPr lang="en-US" sz="1600" i="1" dirty="0"/>
              <a:t>Classroom learning </a:t>
            </a:r>
            <a:r>
              <a:rPr lang="en-US" sz="1600" i="1" dirty="0" smtClean="0"/>
              <a:t/>
            </a:r>
            <a:br>
              <a:rPr lang="en-US" sz="1600" i="1" dirty="0" smtClean="0"/>
            </a:br>
            <a:r>
              <a:rPr lang="en-US" sz="1600" i="1" dirty="0" smtClean="0"/>
              <a:t>applied </a:t>
            </a:r>
            <a:r>
              <a:rPr lang="en-US" sz="1600" i="1" dirty="0"/>
              <a:t>on the </a:t>
            </a:r>
            <a:r>
              <a:rPr lang="en-US" sz="1600" i="1" dirty="0" smtClean="0"/>
              <a:t>job</a:t>
            </a:r>
          </a:p>
        </p:txBody>
      </p:sp>
      <p:sp>
        <p:nvSpPr>
          <p:cNvPr id="12" name="Content Placeholder 5"/>
          <p:cNvSpPr txBox="1">
            <a:spLocks/>
          </p:cNvSpPr>
          <p:nvPr/>
        </p:nvSpPr>
        <p:spPr>
          <a:xfrm>
            <a:off x="6086709" y="2620962"/>
            <a:ext cx="2898775"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a:t>Cooperative </a:t>
            </a:r>
            <a:r>
              <a:rPr lang="en-US" dirty="0" smtClean="0"/>
              <a:t>Education</a:t>
            </a:r>
            <a:endParaRPr lang="en-US" dirty="0"/>
          </a:p>
          <a:p>
            <a:r>
              <a:rPr lang="en-US" dirty="0" smtClean="0"/>
              <a:t>Apprenticeship</a:t>
            </a:r>
            <a:endParaRPr lang="en-US" dirty="0"/>
          </a:p>
          <a:p>
            <a:r>
              <a:rPr lang="en-US" dirty="0" smtClean="0"/>
              <a:t>Internship</a:t>
            </a:r>
            <a:endParaRPr lang="en-US" dirty="0"/>
          </a:p>
          <a:p>
            <a:r>
              <a:rPr lang="en-US" dirty="0"/>
              <a:t>Structured </a:t>
            </a:r>
            <a:r>
              <a:rPr lang="en-US" dirty="0" smtClean="0"/>
              <a:t>Volunteer</a:t>
            </a:r>
            <a:endParaRPr lang="en-US" dirty="0"/>
          </a:p>
          <a:p>
            <a:r>
              <a:rPr lang="en-US" dirty="0" smtClean="0"/>
              <a:t>Structured Service Learning</a:t>
            </a:r>
            <a:endParaRPr lang="en-US" dirty="0"/>
          </a:p>
        </p:txBody>
      </p:sp>
      <p:sp>
        <p:nvSpPr>
          <p:cNvPr id="15" name="Title 1"/>
          <p:cNvSpPr>
            <a:spLocks noGrp="1"/>
          </p:cNvSpPr>
          <p:nvPr>
            <p:ph type="title"/>
          </p:nvPr>
        </p:nvSpPr>
        <p:spPr>
          <a:xfrm>
            <a:off x="2819400" y="198438"/>
            <a:ext cx="6096000" cy="944562"/>
          </a:xfrm>
        </p:spPr>
        <p:txBody>
          <a:bodyPr>
            <a:normAutofit fontScale="90000"/>
          </a:bodyPr>
          <a:lstStyle/>
          <a:p>
            <a:r>
              <a:rPr lang="en-US" dirty="0"/>
              <a:t>What is Work-Based Learning in </a:t>
            </a:r>
            <a:r>
              <a:rPr lang="en-US" dirty="0" smtClean="0"/>
              <a:t>NC?</a:t>
            </a:r>
            <a:endParaRPr lang="en-US" dirty="0"/>
          </a:p>
        </p:txBody>
      </p:sp>
    </p:spTree>
    <p:extLst>
      <p:ext uri="{BB962C8B-B14F-4D97-AF65-F5344CB8AC3E}">
        <p14:creationId xmlns:p14="http://schemas.microsoft.com/office/powerpoint/2010/main" val="40497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3">
                                            <p:txEl>
                                              <p:pRg st="1" end="1"/>
                                            </p:txEl>
                                          </p:spTgt>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p:tgtEl>
                                          <p:spTgt spid="5">
                                            <p:txEl>
                                              <p:pRg st="0" end="0"/>
                                            </p:txEl>
                                          </p:spTgt>
                                        </p:tgtEl>
                                        <p:attrNameLst>
                                          <p:attrName>ppt_x</p:attrName>
                                        </p:attrNameLst>
                                      </p:cBhvr>
                                      <p:tavLst>
                                        <p:tav tm="0">
                                          <p:val>
                                            <p:strVal val="#ppt_x-#ppt_w*1.125000"/>
                                          </p:val>
                                        </p:tav>
                                        <p:tav tm="100000">
                                          <p:val>
                                            <p:strVal val="#ppt_x"/>
                                          </p:val>
                                        </p:tav>
                                      </p:tavLst>
                                    </p:anim>
                                    <p:animEffect transition="in" filter="wipe(right)">
                                      <p:cBhvr>
                                        <p:cTn id="17" dur="500"/>
                                        <p:tgtEl>
                                          <p:spTgt spid="5">
                                            <p:txEl>
                                              <p:pRg st="0" end="0"/>
                                            </p:txEl>
                                          </p:spTgt>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p:tgtEl>
                                          <p:spTgt spid="5">
                                            <p:txEl>
                                              <p:pRg st="1" end="1"/>
                                            </p:txEl>
                                          </p:spTgt>
                                        </p:tgtEl>
                                        <p:attrNameLst>
                                          <p:attrName>ppt_x</p:attrName>
                                        </p:attrNameLst>
                                      </p:cBhvr>
                                      <p:tavLst>
                                        <p:tav tm="0">
                                          <p:val>
                                            <p:strVal val="#ppt_x-#ppt_w*1.125000"/>
                                          </p:val>
                                        </p:tav>
                                        <p:tav tm="100000">
                                          <p:val>
                                            <p:strVal val="#ppt_x"/>
                                          </p:val>
                                        </p:tav>
                                      </p:tavLst>
                                    </p:anim>
                                    <p:animEffect transition="in" filter="wipe(right)">
                                      <p:cBhvr>
                                        <p:cTn id="21" dur="500"/>
                                        <p:tgtEl>
                                          <p:spTgt spid="5">
                                            <p:txEl>
                                              <p:pRg st="1" end="1"/>
                                            </p:txEl>
                                          </p:spTgt>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1"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p:tgtEl>
                                          <p:spTgt spid="4"/>
                                        </p:tgtEl>
                                        <p:attrNameLst>
                                          <p:attrName>ppt_x</p:attrName>
                                        </p:attrNameLst>
                                      </p:cBhvr>
                                      <p:tavLst>
                                        <p:tav tm="0">
                                          <p:val>
                                            <p:strVal val="#ppt_x-#ppt_w*1.125000"/>
                                          </p:val>
                                        </p:tav>
                                        <p:tav tm="100000">
                                          <p:val>
                                            <p:strVal val="#ppt_x"/>
                                          </p:val>
                                        </p:tav>
                                      </p:tavLst>
                                    </p:anim>
                                    <p:animEffect transition="in" filter="wipe(righ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1"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ppt_x</p:attrName>
                                        </p:attrNameLst>
                                      </p:cBhvr>
                                      <p:tavLst>
                                        <p:tav tm="0">
                                          <p:val>
                                            <p:strVal val="#ppt_x-#ppt_w*1.125000"/>
                                          </p:val>
                                        </p:tav>
                                        <p:tav tm="100000">
                                          <p:val>
                                            <p:strVal val="#ppt_x"/>
                                          </p:val>
                                        </p:tav>
                                      </p:tavLst>
                                    </p:anim>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1"/>
      <p:bldP spid="5" grpId="0" build="p"/>
      <p:bldP spid="6" grpId="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WBL Important?</a:t>
            </a:r>
            <a:endParaRPr lang="en-US" dirty="0"/>
          </a:p>
        </p:txBody>
      </p:sp>
      <p:sp>
        <p:nvSpPr>
          <p:cNvPr id="3" name="Content Placeholder 2"/>
          <p:cNvSpPr>
            <a:spLocks noGrp="1"/>
          </p:cNvSpPr>
          <p:nvPr>
            <p:ph idx="1"/>
          </p:nvPr>
        </p:nvSpPr>
        <p:spPr/>
        <p:txBody>
          <a:bodyPr/>
          <a:lstStyle/>
          <a:p>
            <a:r>
              <a:rPr lang="en-US" dirty="0" smtClean="0"/>
              <a:t>Students learn about the world of work</a:t>
            </a:r>
          </a:p>
          <a:p>
            <a:r>
              <a:rPr lang="en-US" dirty="0" smtClean="0"/>
              <a:t>Workplace is different from school</a:t>
            </a:r>
          </a:p>
          <a:p>
            <a:r>
              <a:rPr lang="en-US" dirty="0" smtClean="0"/>
              <a:t>Connect classroom learning with the workplace</a:t>
            </a:r>
          </a:p>
          <a:p>
            <a:r>
              <a:rPr lang="en-US" dirty="0" smtClean="0"/>
              <a:t>Practice skills learned in school in a real setting</a:t>
            </a:r>
            <a:endParaRPr lang="en-US" dirty="0"/>
          </a:p>
        </p:txBody>
      </p:sp>
    </p:spTree>
    <p:extLst>
      <p:ext uri="{BB962C8B-B14F-4D97-AF65-F5344CB8AC3E}">
        <p14:creationId xmlns:p14="http://schemas.microsoft.com/office/powerpoint/2010/main" val="322058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0000"/>
              </a:lnSpc>
              <a:defRPr/>
            </a:pPr>
            <a:r>
              <a:rPr lang="en-US" i="1" dirty="0" smtClean="0">
                <a:effectLst>
                  <a:outerShdw blurRad="38100" dist="38100" dir="2700000" algn="tl">
                    <a:srgbClr val="C0C0C0"/>
                  </a:outerShdw>
                </a:effectLst>
              </a:rPr>
              <a:t>Begin with the End in Mind</a:t>
            </a:r>
            <a:endParaRPr lang="en-US" dirty="0" smtClean="0"/>
          </a:p>
        </p:txBody>
      </p:sp>
      <p:pic>
        <p:nvPicPr>
          <p:cNvPr id="4" name="Picture 3"/>
          <p:cNvPicPr>
            <a:picLocks noChangeAspect="1"/>
          </p:cNvPicPr>
          <p:nvPr/>
        </p:nvPicPr>
        <p:blipFill>
          <a:blip r:embed="rId3"/>
          <a:stretch>
            <a:fillRect/>
          </a:stretch>
        </p:blipFill>
        <p:spPr>
          <a:xfrm>
            <a:off x="1371600" y="1295400"/>
            <a:ext cx="6303924" cy="4320902"/>
          </a:xfrm>
          <a:prstGeom prst="rect">
            <a:avLst/>
          </a:prstGeom>
        </p:spPr>
      </p:pic>
      <p:sp>
        <p:nvSpPr>
          <p:cNvPr id="6" name="Title 1"/>
          <p:cNvSpPr txBox="1">
            <a:spLocks/>
          </p:cNvSpPr>
          <p:nvPr/>
        </p:nvSpPr>
        <p:spPr>
          <a:xfrm>
            <a:off x="0" y="5738540"/>
            <a:ext cx="9144000" cy="111946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defRPr/>
            </a:pPr>
            <a:r>
              <a:rPr lang="en-US" i="1">
                <a:effectLst>
                  <a:outerShdw blurRad="38100" dist="38100" dir="2700000" algn="tl">
                    <a:srgbClr val="C0C0C0"/>
                  </a:outerShdw>
                </a:effectLst>
              </a:rPr>
              <a:t>Creating a Work-Based Learning Partnership</a:t>
            </a:r>
            <a:endParaRPr lang="en-US" dirty="0" smtClean="0"/>
          </a:p>
        </p:txBody>
      </p:sp>
    </p:spTree>
    <p:extLst>
      <p:ext uri="{BB962C8B-B14F-4D97-AF65-F5344CB8AC3E}">
        <p14:creationId xmlns:p14="http://schemas.microsoft.com/office/powerpoint/2010/main" val="106545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00" y="1295400"/>
            <a:ext cx="4254500" cy="5520720"/>
          </a:xfrm>
          <a:prstGeom prst="rect">
            <a:avLst/>
          </a:prstGeom>
        </p:spPr>
      </p:pic>
      <p:sp>
        <p:nvSpPr>
          <p:cNvPr id="2" name="Title 1"/>
          <p:cNvSpPr>
            <a:spLocks noGrp="1"/>
          </p:cNvSpPr>
          <p:nvPr>
            <p:ph type="title"/>
          </p:nvPr>
        </p:nvSpPr>
        <p:spPr/>
        <p:txBody>
          <a:bodyPr>
            <a:normAutofit fontScale="90000"/>
          </a:bodyPr>
          <a:lstStyle/>
          <a:p>
            <a:r>
              <a:rPr lang="en-US" dirty="0" smtClean="0"/>
              <a:t>2016 NC Employer Needs Survey</a:t>
            </a:r>
            <a:endParaRPr lang="en-US" dirty="0"/>
          </a:p>
        </p:txBody>
      </p:sp>
    </p:spTree>
    <p:extLst>
      <p:ext uri="{BB962C8B-B14F-4D97-AF65-F5344CB8AC3E}">
        <p14:creationId xmlns:p14="http://schemas.microsoft.com/office/powerpoint/2010/main" val="718260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Hiring Difficulties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2600"/>
            <a:ext cx="6934200" cy="465978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0519" y="4343400"/>
            <a:ext cx="1846860" cy="2396520"/>
          </a:xfrm>
          <a:prstGeom prst="rect">
            <a:avLst/>
          </a:prstGeom>
        </p:spPr>
      </p:pic>
    </p:spTree>
    <p:extLst>
      <p:ext uri="{BB962C8B-B14F-4D97-AF65-F5344CB8AC3E}">
        <p14:creationId xmlns:p14="http://schemas.microsoft.com/office/powerpoint/2010/main" val="75862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Hiring Difficulties by Industry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a:t>Many Similarities Between Industries</a:t>
            </a:r>
          </a:p>
          <a:p>
            <a:r>
              <a:rPr lang="en-US" dirty="0" smtClean="0"/>
              <a:t>Technical </a:t>
            </a:r>
            <a:r>
              <a:rPr lang="en-US" dirty="0"/>
              <a:t>or Occupation-Related Skills</a:t>
            </a:r>
          </a:p>
          <a:p>
            <a:r>
              <a:rPr lang="en-US" dirty="0" smtClean="0"/>
              <a:t>Relevant </a:t>
            </a:r>
            <a:r>
              <a:rPr lang="en-US" dirty="0"/>
              <a:t>Work Experience</a:t>
            </a:r>
          </a:p>
          <a:p>
            <a:r>
              <a:rPr lang="en-US" dirty="0" smtClean="0"/>
              <a:t>Education </a:t>
            </a:r>
            <a:r>
              <a:rPr lang="en-US" dirty="0"/>
              <a:t>Level, Certification, or </a:t>
            </a:r>
            <a:r>
              <a:rPr lang="en-US" dirty="0" smtClean="0"/>
              <a:t>Training</a:t>
            </a:r>
          </a:p>
          <a:p>
            <a:pPr marL="0" indent="0">
              <a:buNone/>
            </a:pPr>
            <a:endParaRPr lang="en-US" dirty="0" smtClean="0"/>
          </a:p>
          <a:p>
            <a:pPr marL="0" indent="0">
              <a:buNone/>
            </a:pPr>
            <a:r>
              <a:rPr lang="en-US" u="sng" dirty="0" smtClean="0"/>
              <a:t>Some </a:t>
            </a:r>
            <a:r>
              <a:rPr lang="en-US" u="sng" dirty="0"/>
              <a:t>Differences</a:t>
            </a:r>
          </a:p>
          <a:p>
            <a:r>
              <a:rPr lang="en-US" dirty="0" smtClean="0"/>
              <a:t>Soft </a:t>
            </a:r>
            <a:r>
              <a:rPr lang="en-US" dirty="0"/>
              <a:t>Skills </a:t>
            </a:r>
            <a:r>
              <a:rPr lang="en-US" dirty="0" smtClean="0"/>
              <a:t>- STEM</a:t>
            </a:r>
            <a:endParaRPr lang="en-US" dirty="0"/>
          </a:p>
          <a:p>
            <a:r>
              <a:rPr lang="en-US" dirty="0" smtClean="0"/>
              <a:t>Failing </a:t>
            </a:r>
            <a:r>
              <a:rPr lang="en-US" dirty="0"/>
              <a:t>a Drug Test </a:t>
            </a:r>
            <a:r>
              <a:rPr lang="en-US" dirty="0" smtClean="0"/>
              <a:t>- Manufacturing </a:t>
            </a:r>
            <a:br>
              <a:rPr lang="en-US" dirty="0" smtClean="0"/>
            </a:br>
            <a:r>
              <a:rPr lang="en-US" dirty="0" smtClean="0"/>
              <a:t>&amp; </a:t>
            </a:r>
            <a:r>
              <a:rPr lang="en-US" dirty="0"/>
              <a:t>Construction</a:t>
            </a:r>
          </a:p>
          <a:p>
            <a:r>
              <a:rPr lang="en-US" dirty="0" smtClean="0"/>
              <a:t>Low </a:t>
            </a:r>
            <a:r>
              <a:rPr lang="en-US" dirty="0"/>
              <a:t>Pay </a:t>
            </a:r>
            <a:r>
              <a:rPr lang="en-US" dirty="0" smtClean="0"/>
              <a:t>- Healthcare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519" y="4343400"/>
            <a:ext cx="1846860" cy="2396520"/>
          </a:xfrm>
          <a:prstGeom prst="rect">
            <a:avLst/>
          </a:prstGeom>
        </p:spPr>
      </p:pic>
    </p:spTree>
    <p:extLst>
      <p:ext uri="{BB962C8B-B14F-4D97-AF65-F5344CB8AC3E}">
        <p14:creationId xmlns:p14="http://schemas.microsoft.com/office/powerpoint/2010/main" val="332786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Recruiting Resources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00200"/>
            <a:ext cx="7391400" cy="4927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1" y="4880429"/>
            <a:ext cx="1524000" cy="1977571"/>
          </a:xfrm>
          <a:prstGeom prst="rect">
            <a:avLst/>
          </a:prstGeom>
        </p:spPr>
      </p:pic>
    </p:spTree>
    <p:extLst>
      <p:ext uri="{BB962C8B-B14F-4D97-AF65-F5344CB8AC3E}">
        <p14:creationId xmlns:p14="http://schemas.microsoft.com/office/powerpoint/2010/main" val="566692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f6adc5d79a94e37ab7ec9b9c483552f xmlns="f46e81e7-297d-417f-b698-00dff3f07a0e">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fc194862-fd4a-42aa-9550-b5fd9ecd1cff</TermId>
        </TermInfo>
      </Terms>
    </mf6adc5d79a94e37ab7ec9b9c483552f>
    <Departments xmlns="88203bfa-d4ac-462e-8616-0292cc28843a">Marketing and Public Affairs</Departments>
    <PublishingExpirationDate xmlns="http://schemas.microsoft.com/sharepoint/v3" xsi:nil="true"/>
    <PublishingStartDate xmlns="http://schemas.microsoft.com/sharepoint/v3" xsi:nil="true"/>
    <TaxCatchAll xmlns="88203bfa-d4ac-462e-8616-0292cc28843a">
      <Value>38</Value>
      <Value>34</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FB5CEF851A894EBF7DD1FB22F51352" ma:contentTypeVersion="20" ma:contentTypeDescription="Create a new document." ma:contentTypeScope="" ma:versionID="8f3af701f3df8a9c9048a907c74c0ac2">
  <xsd:schema xmlns:xsd="http://www.w3.org/2001/XMLSchema" xmlns:xs="http://www.w3.org/2001/XMLSchema" xmlns:p="http://schemas.microsoft.com/office/2006/metadata/properties" xmlns:ns1="http://schemas.microsoft.com/sharepoint/v3" xmlns:ns2="88203bfa-d4ac-462e-8616-0292cc28843a" xmlns:ns3="f46e81e7-297d-417f-b698-00dff3f07a0e" targetNamespace="http://schemas.microsoft.com/office/2006/metadata/properties" ma:root="true" ma:fieldsID="369e50db597ab9061d2b510d58b9a267" ns1:_="" ns2:_="" ns3:_="">
    <xsd:import namespace="http://schemas.microsoft.com/sharepoint/v3"/>
    <xsd:import namespace="88203bfa-d4ac-462e-8616-0292cc28843a"/>
    <xsd:import namespace="f46e81e7-297d-417f-b698-00dff3f07a0e"/>
    <xsd:element name="properties">
      <xsd:complexType>
        <xsd:sequence>
          <xsd:element name="documentManagement">
            <xsd:complexType>
              <xsd:all>
                <xsd:element ref="ns1:PublishingStartDate" minOccurs="0"/>
                <xsd:element ref="ns1:PublishingExpirationDate" minOccurs="0"/>
                <xsd:element ref="ns2:Departments"/>
                <xsd:element ref="ns2:TaxCatchAll" minOccurs="0"/>
                <xsd:element ref="ns3:mf6adc5d79a94e37ab7ec9b9c48355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03bfa-d4ac-462e-8616-0292cc28843a" elementFormDefault="qualified">
    <xsd:import namespace="http://schemas.microsoft.com/office/2006/documentManagement/types"/>
    <xsd:import namespace="http://schemas.microsoft.com/office/infopath/2007/PartnerControls"/>
    <xsd:element name="Departments" ma:index="10" ma:displayName="Departments" ma:description="Select the department associated with this document or file. Department selections are based on this organization&#10;http://www.nccommunitycolleges.edu/Personnel/NCCCS_Directory.htm" ma:format="Dropdown" ma:internalName="Departments">
      <xsd:simpleType>
        <xsd:restriction base="dms:Choice">
          <xsd:enumeration value="Administrative and Facility Services"/>
          <xsd:enumeration value="Budgeting and Accounting and State-Level Accounting"/>
          <xsd:enumeration value="Contracts and Grants"/>
          <xsd:enumeration value="Human Resources"/>
          <xsd:enumeration value="Information Services"/>
          <xsd:enumeration value="Legal Affairs"/>
          <xsd:enumeration value="Marketing and Public Affairs"/>
          <xsd:enumeration value="Travel"/>
        </xsd:restriction>
      </xsd:simpleType>
    </xsd:element>
    <xsd:element name="TaxCatchAll" ma:index="11" nillable="true" ma:displayName="Taxonomy Catch All Column" ma:hidden="true" ma:list="{c4007c1c-46bb-42fa-88e6-4247e554f2f5}" ma:internalName="TaxCatchAll" ma:showField="CatchAllData" ma:web="88203bfa-d4ac-462e-8616-0292cc288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e81e7-297d-417f-b698-00dff3f07a0e" elementFormDefault="qualified">
    <xsd:import namespace="http://schemas.microsoft.com/office/2006/documentManagement/types"/>
    <xsd:import namespace="http://schemas.microsoft.com/office/infopath/2007/PartnerControls"/>
    <xsd:element name="mf6adc5d79a94e37ab7ec9b9c483552f" ma:index="13" ma:taxonomy="true" ma:internalName="mf6adc5d79a94e37ab7ec9b9c483552f" ma:taxonomyFieldName="Types" ma:displayName="Document Type" ma:indexed="true" ma:readOnly="false" ma:default="" ma:fieldId="{6f6adc5d-79a9-4e37-ab7e-c9b9c483552f}" ma:sspId="ff2c0a30-6022-4a53-931e-4e94d75a6b78" ma:termSetId="e83798e3-13ef-49a2-860b-1634b308a9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9EDD1A-F66B-4A90-8803-6512E3CBFB2F}">
  <ds:schemaRefs>
    <ds:schemaRef ds:uri="http://purl.org/dc/dcmitype/"/>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88203bfa-d4ac-462e-8616-0292cc28843a"/>
    <ds:schemaRef ds:uri="f46e81e7-297d-417f-b698-00dff3f07a0e"/>
    <ds:schemaRef ds:uri="http://schemas.microsoft.com/sharepoint/v3"/>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A2B2E925-8E2E-4675-A322-811AC5A54530}">
  <ds:schemaRefs>
    <ds:schemaRef ds:uri="http://schemas.microsoft.com/sharepoint/v3/contenttype/forms"/>
  </ds:schemaRefs>
</ds:datastoreItem>
</file>

<file path=customXml/itemProps3.xml><?xml version="1.0" encoding="utf-8"?>
<ds:datastoreItem xmlns:ds="http://schemas.openxmlformats.org/officeDocument/2006/customXml" ds:itemID="{F4C27CC1-3EE5-40B7-B2E3-EB81E1651D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203bfa-d4ac-462e-8616-0292cc28843a"/>
    <ds:schemaRef ds:uri="f46e81e7-297d-417f-b698-00dff3f07a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17883</TotalTime>
  <Words>2858</Words>
  <Application>Microsoft Macintosh PowerPoint</Application>
  <PresentationFormat>On-screen Show (4:3)</PresentationFormat>
  <Paragraphs>405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Franklin Gothic Medium</vt:lpstr>
      <vt:lpstr>Times</vt:lpstr>
      <vt:lpstr>ヒラギノ角ゴ Pro W3</vt:lpstr>
      <vt:lpstr>Arial</vt:lpstr>
      <vt:lpstr>Office Theme</vt:lpstr>
      <vt:lpstr>Creating a Work-Based Learning Partnership</vt:lpstr>
      <vt:lpstr>What is Work-Based Learning?</vt:lpstr>
      <vt:lpstr>What is Work-Based Learning in NC?</vt:lpstr>
      <vt:lpstr>Why is WBL Important?</vt:lpstr>
      <vt:lpstr>Begin with the End in Mind</vt:lpstr>
      <vt:lpstr>2016 NC Employer Needs Survey</vt:lpstr>
      <vt:lpstr>Hiring Difficulties</vt:lpstr>
      <vt:lpstr>Hiring Difficulties by Industry</vt:lpstr>
      <vt:lpstr>Recruiting Resources</vt:lpstr>
      <vt:lpstr>PowerPoint Presentation</vt:lpstr>
      <vt:lpstr>Partners</vt:lpstr>
      <vt:lpstr>Local and Regional Employment Services</vt:lpstr>
      <vt:lpstr>Be Proactive</vt:lpstr>
      <vt:lpstr>Start</vt:lpstr>
      <vt:lpstr>Strategies for Engaging Employers </vt:lpstr>
      <vt:lpstr>Strategies for Engaging Employers </vt:lpstr>
      <vt:lpstr>Be Aware of</vt:lpstr>
      <vt:lpstr>Be Aware of</vt:lpstr>
      <vt:lpstr>Questions?</vt:lpstr>
      <vt:lpstr>Thanks for listening!</vt:lpstr>
      <vt:lpstr>PowerPoint Presentation</vt:lpstr>
      <vt:lpstr>Prosperity Zones</vt:lpstr>
      <vt:lpstr>PowerPoint Presentation</vt:lpstr>
    </vt:vector>
  </TitlesOfParts>
  <Company>NCCCS</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Droessler</dc:title>
  <dc:creator>Chris Droessler</dc:creator>
  <cp:lastModifiedBy>Chris Droessler</cp:lastModifiedBy>
  <cp:revision>781</cp:revision>
  <cp:lastPrinted>2016-10-10T02:38:41Z</cp:lastPrinted>
  <dcterms:created xsi:type="dcterms:W3CDTF">2009-10-29T12:13:41Z</dcterms:created>
  <dcterms:modified xsi:type="dcterms:W3CDTF">2016-10-10T02:38:53Z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0x010100D3FB5CEF851A894EBF7DD1FB22F51352</vt:lpwstr>
  </property>
  <property fmtid="{D5CDD505-2E9C-101B-9397-08002B2CF9AE}" pid="3" name="Descriptors">
    <vt:lpwstr/>
  </property>
  <property fmtid="{D5CDD505-2E9C-101B-9397-08002B2CF9AE}" pid="4" name="Functions">
    <vt:lpwstr>34;#Branding|6e354d85-bdd8-4cc8-a485-4803f6fdee24</vt:lpwstr>
  </property>
  <property fmtid="{D5CDD505-2E9C-101B-9397-08002B2CF9AE}" pid="5" name="Types">
    <vt:lpwstr>38;#Template|fc194862-fd4a-42aa-9550-b5fd9ecd1cff</vt:lpwstr>
  </property>
  <property fmtid="{D5CDD505-2E9C-101B-9397-08002B2CF9AE}" pid="6" name="Objects">
    <vt:lpwstr/>
  </property>
  <property fmtid="{D5CDD505-2E9C-101B-9397-08002B2CF9AE}" pid="7" name="da5133d6118044a3aaacc66dd229ac83">
    <vt:lpwstr>Branding|6e354d85-bdd8-4cc8-a485-4803f6fdee24</vt:lpwstr>
  </property>
</Properties>
</file>