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  <p:sldMasterId id="2147483687" r:id="rId2"/>
  </p:sldMasterIdLst>
  <p:notesMasterIdLst>
    <p:notesMasterId r:id="rId17"/>
  </p:notesMasterIdLst>
  <p:sldIdLst>
    <p:sldId id="330" r:id="rId3"/>
    <p:sldId id="362" r:id="rId4"/>
    <p:sldId id="361" r:id="rId5"/>
    <p:sldId id="344" r:id="rId6"/>
    <p:sldId id="353" r:id="rId7"/>
    <p:sldId id="345" r:id="rId8"/>
    <p:sldId id="352" r:id="rId9"/>
    <p:sldId id="355" r:id="rId10"/>
    <p:sldId id="346" r:id="rId11"/>
    <p:sldId id="357" r:id="rId12"/>
    <p:sldId id="360" r:id="rId13"/>
    <p:sldId id="350" r:id="rId14"/>
    <p:sldId id="329" r:id="rId15"/>
    <p:sldId id="363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e Kreamer" initials="KK" lastIdx="1" clrIdx="0">
    <p:extLst>
      <p:ext uri="{19B8F6BF-5375-455C-9EA6-DF929625EA0E}">
        <p15:presenceInfo xmlns:p15="http://schemas.microsoft.com/office/powerpoint/2012/main" userId="Kate Kream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A6"/>
    <a:srgbClr val="FF6D14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12" autoAdjust="0"/>
    <p:restoredTop sz="64093" autoAdjust="0"/>
  </p:normalViewPr>
  <p:slideViewPr>
    <p:cSldViewPr snapToGrid="0">
      <p:cViewPr varScale="1">
        <p:scale>
          <a:sx n="35" d="100"/>
          <a:sy n="35" d="100"/>
        </p:scale>
        <p:origin x="1771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 pitchFamily="34" charset="0"/>
                <a:ea typeface="+mn-ea"/>
                <a:cs typeface="Myanmar Text" panose="020B0502040204020203" pitchFamily="34" charset="0"/>
              </a:defRPr>
            </a:pPr>
            <a:r>
              <a:rPr lang="en-US"/>
              <a:t>Number of States Including Program Quality Indicators in ESSA Accountability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yriad Pro" panose="020B0503030403020204" pitchFamily="34" charset="0"/>
              <a:ea typeface="+mn-ea"/>
              <a:cs typeface="Myanmar Text" panose="020B0502040204020203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9AA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yriad Pro" panose="020B0503030403020204" pitchFamily="34" charset="0"/>
                    <a:ea typeface="+mn-ea"/>
                    <a:cs typeface="Myanmar Text" panose="020B0502040204020203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Dual Credit</c:v>
                </c:pt>
                <c:pt idx="1">
                  <c:v>Industry-recognized credential</c:v>
                </c:pt>
                <c:pt idx="2">
                  <c:v>Work-based Learning</c:v>
                </c:pt>
                <c:pt idx="3">
                  <c:v>Technical skill assessment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</c:v>
                </c:pt>
                <c:pt idx="1">
                  <c:v>24</c:v>
                </c:pt>
                <c:pt idx="2">
                  <c:v>13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D2-4CCA-B254-7345E49157A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74274712"/>
        <c:axId val="274272360"/>
      </c:barChart>
      <c:catAx>
        <c:axId val="274274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 pitchFamily="34" charset="0"/>
                <a:ea typeface="+mn-ea"/>
                <a:cs typeface="Myanmar Text" panose="020B0502040204020203" pitchFamily="34" charset="0"/>
              </a:defRPr>
            </a:pPr>
            <a:endParaRPr lang="en-US"/>
          </a:p>
        </c:txPr>
        <c:crossAx val="274272360"/>
        <c:crosses val="autoZero"/>
        <c:auto val="1"/>
        <c:lblAlgn val="ctr"/>
        <c:lblOffset val="100"/>
        <c:noMultiLvlLbl val="0"/>
      </c:catAx>
      <c:valAx>
        <c:axId val="2742723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 pitchFamily="34" charset="0"/>
                <a:ea typeface="+mn-ea"/>
                <a:cs typeface="Myanmar Text" panose="020B0502040204020203" pitchFamily="34" charset="0"/>
              </a:defRPr>
            </a:pPr>
            <a:endParaRPr lang="en-US"/>
          </a:p>
        </c:txPr>
        <c:crossAx val="274274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latin typeface="Myriad Pro" panose="020B0503030403020204" pitchFamily="34" charset="0"/>
          <a:cs typeface="Myanmar Text" panose="020B0502040204020203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20A5860-B951-4CF4-9E24-C393161A38E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FE79F2A-A9FF-44D3-B5BF-5BEA7B054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9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79F2A-A9FF-44D3-B5BF-5BEA7B054B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665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79F2A-A9FF-44D3-B5BF-5BEA7B054B5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7397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40594" lvl="1" indent="-17470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79F2A-A9FF-44D3-B5BF-5BEA7B054B5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3834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79F2A-A9FF-44D3-B5BF-5BEA7B054B5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6452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BFB5A-915E-48F0-A4AA-A5289015209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8710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BFB5A-915E-48F0-A4AA-A5289015209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302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79F2A-A9FF-44D3-B5BF-5BEA7B054B5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303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79F2A-A9FF-44D3-B5BF-5BEA7B054B5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074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79F2A-A9FF-44D3-B5BF-5BEA7B054B5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325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79F2A-A9FF-44D3-B5BF-5BEA7B054B5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5629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79F2A-A9FF-44D3-B5BF-5BEA7B054B5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9654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79F2A-A9FF-44D3-B5BF-5BEA7B054B5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1220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79F2A-A9FF-44D3-B5BF-5BEA7B054B5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4143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79F2A-A9FF-44D3-B5BF-5BEA7B054B5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014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6273" y="1982976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3473" y="4480511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7086600" y="640429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3FAF11BC-4188-4023-B5C2-A3E64286B8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335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90165"/>
            <a:ext cx="7886700" cy="399153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7086600" y="640429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3FAF11BC-4188-4023-B5C2-A3E64286B8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791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939352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763264"/>
            <a:ext cx="3868340" cy="321843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39352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763264"/>
            <a:ext cx="3887391" cy="321843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30"/>
          <p:cNvSpPr>
            <a:spLocks noGrp="1"/>
          </p:cNvSpPr>
          <p:nvPr>
            <p:ph type="sldNum" sz="quarter" idx="12"/>
          </p:nvPr>
        </p:nvSpPr>
        <p:spPr>
          <a:xfrm>
            <a:off x="7086600" y="640429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3FAF11BC-4188-4023-B5C2-A3E64286B8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8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7086600" y="640429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3FAF11BC-4188-4023-B5C2-A3E64286B8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646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7086600" y="640429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3FAF11BC-4188-4023-B5C2-A3E64286B8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526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151744"/>
            <a:ext cx="6858000" cy="1552071"/>
          </a:xfrm>
        </p:spPr>
        <p:txBody>
          <a:bodyPr anchor="t">
            <a:normAutofit/>
          </a:bodyPr>
          <a:lstStyle>
            <a:lvl1pPr algn="ctr">
              <a:defRPr lang="en-US" sz="4400" b="1" dirty="0">
                <a:solidFill>
                  <a:schemeClr val="tx1"/>
                </a:solidFill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95176"/>
            <a:ext cx="6858000" cy="1170753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8" t="17246" r="-898" b="1525"/>
          <a:stretch/>
        </p:blipFill>
        <p:spPr>
          <a:xfrm>
            <a:off x="600331" y="390348"/>
            <a:ext cx="7943338" cy="1267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221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97962"/>
            <a:ext cx="3086100" cy="43852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202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Placeholder 28"/>
          <p:cNvSpPr>
            <a:spLocks noGrp="1"/>
          </p:cNvSpPr>
          <p:nvPr>
            <p:ph type="title"/>
          </p:nvPr>
        </p:nvSpPr>
        <p:spPr>
          <a:xfrm>
            <a:off x="628650" y="1798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28650" y="2011681"/>
            <a:ext cx="7886700" cy="3949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2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8398174" y="6413500"/>
            <a:ext cx="6347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3FAF11BC-4188-4023-B5C2-A3E64286B8C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8" t="17246" r="-898" b="1525"/>
          <a:stretch/>
        </p:blipFill>
        <p:spPr>
          <a:xfrm>
            <a:off x="194132" y="6139180"/>
            <a:ext cx="3439642" cy="548640"/>
          </a:xfrm>
          <a:prstGeom prst="rect">
            <a:avLst/>
          </a:prstGeom>
        </p:spPr>
      </p:pic>
      <p:cxnSp>
        <p:nvCxnSpPr>
          <p:cNvPr id="4" name="Straight Connector 3"/>
          <p:cNvCxnSpPr/>
          <p:nvPr userDrawn="1"/>
        </p:nvCxnSpPr>
        <p:spPr>
          <a:xfrm flipV="1">
            <a:off x="0" y="1669774"/>
            <a:ext cx="9144000" cy="13252"/>
          </a:xfrm>
          <a:prstGeom prst="line">
            <a:avLst/>
          </a:prstGeom>
          <a:ln w="101600">
            <a:solidFill>
              <a:srgbClr val="FF6D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051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9AA6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7AB8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7AB8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7AB8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7AB8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9181B-90F1-4EEE-93BF-F43B183D5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680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erkinsb.sched.com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areertech.org/perkins-virtual-resource-tabl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Strengthening Secondary Indicators under Perkins V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915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“Program Quality” Indicators in ESSA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9881946"/>
              </p:ext>
            </p:extLst>
          </p:nvPr>
        </p:nvGraphicFramePr>
        <p:xfrm>
          <a:off x="217713" y="1990725"/>
          <a:ext cx="8665029" cy="3990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43053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810" y="186842"/>
            <a:ext cx="8689521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Required Disaggregation – Public Reporting on Accountability Indicators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6039" y="2203335"/>
            <a:ext cx="5497027" cy="399153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Individuals with disabilities;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Individuals from economically disadvantaged families, including low-income youth and adults;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Individuals preparing for non-traditional fields;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Single parents, including single pregnant women;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Out-of-workforce individuals;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English learners;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Homeless individuals;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Youth who are in, or have aged out of, the foster care system; and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Youth with a parent who is a member of the armed forces and in active duty.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0" y="1810886"/>
            <a:ext cx="3868738" cy="4191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Special Populations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5398892" y="3742334"/>
            <a:ext cx="3459162" cy="55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Program-Level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294967295"/>
          </p:nvPr>
        </p:nvSpPr>
        <p:spPr>
          <a:xfrm>
            <a:off x="5491729" y="4246563"/>
            <a:ext cx="3363912" cy="2400300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CTE programs or programs of study of the CTE concentrators</a:t>
            </a:r>
          </a:p>
          <a:p>
            <a:pPr>
              <a:lnSpc>
                <a:spcPct val="100000"/>
              </a:lnSpc>
            </a:pPr>
            <a:r>
              <a:rPr lang="en-US" sz="1800" dirty="0"/>
              <a:t>in a case in which reporting by such program or program of study is impractical, the data may be disaggregated by the career clusters of the CTE concentrators.</a:t>
            </a:r>
          </a:p>
          <a:p>
            <a:pPr>
              <a:lnSpc>
                <a:spcPct val="100000"/>
              </a:lnSpc>
            </a:pPr>
            <a:endParaRPr lang="en-US" sz="1800" dirty="0"/>
          </a:p>
        </p:txBody>
      </p:sp>
      <p:sp>
        <p:nvSpPr>
          <p:cNvPr id="8" name="Text Placeholder 5"/>
          <p:cNvSpPr txBox="1">
            <a:spLocks/>
          </p:cNvSpPr>
          <p:nvPr/>
        </p:nvSpPr>
        <p:spPr>
          <a:xfrm>
            <a:off x="5399318" y="1907058"/>
            <a:ext cx="3854896" cy="558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9AA6"/>
              </a:buClr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AB800"/>
              </a:buClr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AB800"/>
              </a:buClr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AB800"/>
              </a:buClr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AB800"/>
              </a:buClr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Subgroup (defined in ESSA)</a:t>
            </a:r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5529947" y="2097285"/>
            <a:ext cx="3362546" cy="40397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9AA6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AB8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AB8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AB8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AB8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/>
          </a:p>
          <a:p>
            <a:r>
              <a:rPr lang="en-US" sz="1800" dirty="0"/>
              <a:t>Race/ethnicity;</a:t>
            </a:r>
          </a:p>
          <a:p>
            <a:r>
              <a:rPr lang="en-US" sz="1800" dirty="0"/>
              <a:t>Gender;</a:t>
            </a:r>
          </a:p>
          <a:p>
            <a:r>
              <a:rPr lang="en-US" sz="1800" dirty="0"/>
              <a:t>Socioeconomic status</a:t>
            </a:r>
          </a:p>
        </p:txBody>
      </p:sp>
    </p:spTree>
    <p:extLst>
      <p:ext uri="{BB962C8B-B14F-4D97-AF65-F5344CB8AC3E}">
        <p14:creationId xmlns:p14="http://schemas.microsoft.com/office/powerpoint/2010/main" val="3736057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State-Determined Levels of Performance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States no longer negotiate performance levels with U.S. Department of Education</a:t>
            </a:r>
          </a:p>
          <a:p>
            <a:r>
              <a:rPr lang="en-US" dirty="0"/>
              <a:t>Eligible agencies consult with stakeholders to develop “State Determined Levels of Performance”</a:t>
            </a:r>
          </a:p>
          <a:p>
            <a:r>
              <a:rPr lang="en-US" dirty="0"/>
              <a:t>All four years of targets included in state plan</a:t>
            </a:r>
          </a:p>
          <a:p>
            <a:r>
              <a:rPr lang="en-US" dirty="0"/>
              <a:t>Secretary still has authority to approve (or disapprove) performance levels as part of the state plan review/approval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971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Assistance Needs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i="1" dirty="0"/>
              <a:t>What support will your state need to address the new federal reporting requirements relating to…</a:t>
            </a:r>
          </a:p>
          <a:p>
            <a:pPr marL="0" indent="0">
              <a:buNone/>
            </a:pPr>
            <a:endParaRPr lang="en-US" i="1" dirty="0"/>
          </a:p>
          <a:p>
            <a:r>
              <a:rPr lang="en-US" i="1" dirty="0"/>
              <a:t>Indicator development?</a:t>
            </a:r>
          </a:p>
          <a:p>
            <a:r>
              <a:rPr lang="en-US" i="1" dirty="0"/>
              <a:t>Data collection?</a:t>
            </a:r>
          </a:p>
          <a:p>
            <a:r>
              <a:rPr lang="en-US" i="1" dirty="0"/>
              <a:t>Disaggregating and disseminating performance?</a:t>
            </a:r>
          </a:p>
          <a:p>
            <a:r>
              <a:rPr lang="en-US" i="1" dirty="0"/>
              <a:t>Setting performance targets?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8624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Housekeeping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Please complete your evaluations!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Link to Sched agenda with session-related materials: </a:t>
            </a:r>
            <a:r>
              <a:rPr lang="en-US" dirty="0">
                <a:hlinkClick r:id="rId3"/>
              </a:rPr>
              <a:t>https://perkinsb.sched.com/</a:t>
            </a:r>
            <a:r>
              <a:rPr lang="en-US" dirty="0"/>
              <a:t> 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Virtual resource table: </a:t>
            </a:r>
            <a:r>
              <a:rPr lang="en-US" dirty="0">
                <a:hlinkClick r:id="rId4"/>
              </a:rPr>
              <a:t>https://careertech.org/perkins-virtual-resource-table</a:t>
            </a:r>
            <a:r>
              <a:rPr lang="en-US" dirty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FAF11BC-4188-4023-B5C2-A3E64286B8C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283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B0B39-7F9C-44E0-863C-BDF34CFA5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Your Post-its 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AB46431-FE48-4B9F-BEB7-6CDAB7423647}"/>
              </a:ext>
            </a:extLst>
          </p:cNvPr>
          <p:cNvSpPr/>
          <p:nvPr/>
        </p:nvSpPr>
        <p:spPr>
          <a:xfrm>
            <a:off x="443346" y="1844601"/>
            <a:ext cx="4807528" cy="416233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  <a:highlight>
                  <a:srgbClr val="FFFF00"/>
                </a:highlight>
              </a:rPr>
              <a:t>What is your top concern about reauthorization, related to the secondary accountability indicators?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67C569-1B76-46B0-90FA-CA42CAD6F732}"/>
              </a:ext>
            </a:extLst>
          </p:cNvPr>
          <p:cNvSpPr txBox="1"/>
          <p:nvPr/>
        </p:nvSpPr>
        <p:spPr>
          <a:xfrm>
            <a:off x="6002977" y="2097974"/>
            <a:ext cx="216996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One idea per post-it</a:t>
            </a:r>
          </a:p>
          <a:p>
            <a:endParaRPr lang="en-US" dirty="0"/>
          </a:p>
          <a:p>
            <a:endParaRPr lang="en-US" sz="3600" dirty="0"/>
          </a:p>
          <a:p>
            <a:r>
              <a:rPr lang="en-US" sz="3600" dirty="0"/>
              <a:t>Use black marker on table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59773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78336-38AA-4906-BD0E-CAD16C199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Changes in Legislation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FE5C0-5D1C-4355-A813-AE5247268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 Concentrator definition</a:t>
            </a:r>
          </a:p>
          <a:p>
            <a:r>
              <a:rPr lang="en-US" dirty="0"/>
              <a:t> Metrics</a:t>
            </a:r>
          </a:p>
          <a:p>
            <a:pPr lvl="1"/>
            <a:r>
              <a:rPr lang="en-US" i="1" dirty="0"/>
              <a:t>Placement</a:t>
            </a:r>
            <a:r>
              <a:rPr lang="en-US" dirty="0"/>
              <a:t>: expectations for disaggregation</a:t>
            </a:r>
          </a:p>
          <a:p>
            <a:pPr lvl="1"/>
            <a:r>
              <a:rPr lang="en-US" i="1" dirty="0"/>
              <a:t>Nontraditional: </a:t>
            </a:r>
            <a:r>
              <a:rPr lang="en-US" dirty="0"/>
              <a:t>focus on concentrators’ engagement</a:t>
            </a:r>
          </a:p>
          <a:p>
            <a:pPr lvl="1"/>
            <a:r>
              <a:rPr lang="en-US" i="1" dirty="0"/>
              <a:t>Program quality</a:t>
            </a:r>
            <a:r>
              <a:rPr lang="en-US" dirty="0"/>
              <a:t>: select at least one of three options</a:t>
            </a:r>
          </a:p>
          <a:p>
            <a:r>
              <a:rPr lang="en-US" dirty="0"/>
              <a:t> Reporting</a:t>
            </a:r>
          </a:p>
          <a:p>
            <a:pPr lvl="1"/>
            <a:r>
              <a:rPr lang="en-US" dirty="0"/>
              <a:t>Disaggregation by program and subpopulation</a:t>
            </a:r>
          </a:p>
          <a:p>
            <a:pPr lvl="1"/>
            <a:r>
              <a:rPr lang="en-US" dirty="0"/>
              <a:t>State dissemination of performance</a:t>
            </a:r>
          </a:p>
          <a:p>
            <a:r>
              <a:rPr lang="en-US" dirty="0"/>
              <a:t> Performance targets</a:t>
            </a:r>
          </a:p>
          <a:p>
            <a:pPr lvl="1"/>
            <a:r>
              <a:rPr lang="en-US" dirty="0"/>
              <a:t>Setting and adjusting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656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Standardized Definition of CTE Concentrator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Secondary concentrator is a student who completes </a:t>
            </a:r>
            <a:r>
              <a:rPr lang="en-US" b="1" dirty="0"/>
              <a:t>at least two </a:t>
            </a:r>
            <a:r>
              <a:rPr lang="en-US" dirty="0"/>
              <a:t>courses in a single program/ program of study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Impact all but three states 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Majority lowering threshold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Credits vs. courses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Postsecondary concentrator is a student who earns </a:t>
            </a:r>
            <a:r>
              <a:rPr lang="en-US" b="1" dirty="0"/>
              <a:t>12 credits </a:t>
            </a:r>
            <a:r>
              <a:rPr lang="en-US" dirty="0"/>
              <a:t>in a single CTE program/ program of study or completes a CTE program that encompasses fewer than 12 credits</a:t>
            </a:r>
          </a:p>
        </p:txBody>
      </p:sp>
    </p:spTree>
    <p:extLst>
      <p:ext uri="{BB962C8B-B14F-4D97-AF65-F5344CB8AC3E}">
        <p14:creationId xmlns:p14="http://schemas.microsoft.com/office/powerpoint/2010/main" val="1068526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Indicator: Graduation Rate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percentage of CTE concentrators who graduate high school, as measured by— </a:t>
            </a:r>
          </a:p>
          <a:p>
            <a:pPr lvl="1"/>
            <a:r>
              <a:rPr lang="en-US" dirty="0"/>
              <a:t>(I) the four-year adjusted cohort graduation rate (defined in section 8101 of the Elementary and Secondary Education Act of 1965); and </a:t>
            </a:r>
          </a:p>
          <a:p>
            <a:pPr lvl="1"/>
            <a:r>
              <a:rPr lang="en-US" dirty="0"/>
              <a:t>(II) at the State’s discretion, the extended-year adjusted cohort graduation rate defined in such section 8101.</a:t>
            </a:r>
          </a:p>
          <a:p>
            <a:r>
              <a:rPr lang="en-US" dirty="0"/>
              <a:t>Minimal language change from current law</a:t>
            </a:r>
          </a:p>
        </p:txBody>
      </p:sp>
    </p:spTree>
    <p:extLst>
      <p:ext uri="{BB962C8B-B14F-4D97-AF65-F5344CB8AC3E}">
        <p14:creationId xmlns:p14="http://schemas.microsoft.com/office/powerpoint/2010/main" val="3052269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Indicator: Academic Proficiency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CTE concentrator proficiency in the challenging State academic standards adopted by the State under section 1111(b)(1) of the Elementary and Secondary Education Act of 1965</a:t>
            </a:r>
          </a:p>
          <a:p>
            <a:r>
              <a:rPr lang="en-US" dirty="0"/>
              <a:t>Minimal language change from current law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May include ELA, mathematics and science based on state ESSA plans</a:t>
            </a:r>
          </a:p>
        </p:txBody>
      </p:sp>
    </p:spTree>
    <p:extLst>
      <p:ext uri="{BB962C8B-B14F-4D97-AF65-F5344CB8AC3E}">
        <p14:creationId xmlns:p14="http://schemas.microsoft.com/office/powerpoint/2010/main" val="1876861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Indicator: Placement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3200" dirty="0"/>
              <a:t>The percentage of CTE concentrators who, in the second quarter after exiting from secondary education, are:</a:t>
            </a:r>
          </a:p>
          <a:p>
            <a:pPr lvl="1">
              <a:lnSpc>
                <a:spcPct val="120000"/>
              </a:lnSpc>
              <a:spcBef>
                <a:spcPts val="1200"/>
              </a:spcBef>
            </a:pPr>
            <a:r>
              <a:rPr lang="en-US" dirty="0"/>
              <a:t>In postsecondary education or advanced training</a:t>
            </a:r>
          </a:p>
          <a:p>
            <a:pPr lvl="1">
              <a:lnSpc>
                <a:spcPct val="120000"/>
              </a:lnSpc>
              <a:spcBef>
                <a:spcPts val="1200"/>
              </a:spcBef>
            </a:pPr>
            <a:r>
              <a:rPr lang="en-US" dirty="0"/>
              <a:t>In military service or a service program that receives assistance under Title I of the National and Community Service Act of 1990 (i.e., AmeriCorps)</a:t>
            </a:r>
          </a:p>
          <a:p>
            <a:pPr lvl="1">
              <a:lnSpc>
                <a:spcPct val="120000"/>
              </a:lnSpc>
              <a:spcBef>
                <a:spcPts val="1200"/>
              </a:spcBef>
            </a:pPr>
            <a:r>
              <a:rPr lang="en-US" dirty="0"/>
              <a:t>Peace Corps volunteers</a:t>
            </a:r>
          </a:p>
          <a:p>
            <a:pPr lvl="1">
              <a:lnSpc>
                <a:spcPct val="120000"/>
              </a:lnSpc>
              <a:spcBef>
                <a:spcPts val="1200"/>
              </a:spcBef>
            </a:pPr>
            <a:r>
              <a:rPr lang="en-US" dirty="0"/>
              <a:t>Employed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800" dirty="0"/>
              <a:t>Expanded list from current law; stronger alignment with WIOA</a:t>
            </a:r>
          </a:p>
        </p:txBody>
      </p:sp>
    </p:spTree>
    <p:extLst>
      <p:ext uri="{BB962C8B-B14F-4D97-AF65-F5344CB8AC3E}">
        <p14:creationId xmlns:p14="http://schemas.microsoft.com/office/powerpoint/2010/main" val="582504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Indicator: Nontraditional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The percentage of CTE concentrators in career and technical education programs and programs of study that lead to nontraditional fields</a:t>
            </a:r>
          </a:p>
          <a:p>
            <a:pPr>
              <a:lnSpc>
                <a:spcPct val="100000"/>
              </a:lnSpc>
            </a:pPr>
            <a:r>
              <a:rPr lang="en-US" dirty="0"/>
              <a:t>Collapsing of nontraditional participation and completion indicators from current law</a:t>
            </a:r>
          </a:p>
        </p:txBody>
      </p:sp>
    </p:spTree>
    <p:extLst>
      <p:ext uri="{BB962C8B-B14F-4D97-AF65-F5344CB8AC3E}">
        <p14:creationId xmlns:p14="http://schemas.microsoft.com/office/powerpoint/2010/main" val="2676744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Indicator: School Quality (NEW)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b="1" dirty="0"/>
              <a:t>Percentage of CTE concentrators:</a:t>
            </a:r>
            <a:endParaRPr lang="en-US" dirty="0"/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Meeting a state-determined measure of “CTE program quality:”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Student attainment of recognized postsecondary credentials;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Student attainment of postsecondary credits in their CTE program/program of study; or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Percentage of students participating in work-based learning.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i="1" dirty="0"/>
              <a:t>NOTE: States may add an indicator that is statewide, valid and reliable, but no additional indicators are required. </a:t>
            </a:r>
          </a:p>
        </p:txBody>
      </p:sp>
    </p:spTree>
    <p:extLst>
      <p:ext uri="{BB962C8B-B14F-4D97-AF65-F5344CB8AC3E}">
        <p14:creationId xmlns:p14="http://schemas.microsoft.com/office/powerpoint/2010/main" val="1017282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748</Words>
  <Application>Microsoft Office PowerPoint</Application>
  <PresentationFormat>On-screen Show (4:3)</PresentationFormat>
  <Paragraphs>103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Myanmar Text</vt:lpstr>
      <vt:lpstr>Myriad Pro</vt:lpstr>
      <vt:lpstr>Office Theme</vt:lpstr>
      <vt:lpstr>Custom Design</vt:lpstr>
      <vt:lpstr>Strengthening Secondary Indicators under Perkins V</vt:lpstr>
      <vt:lpstr>Use Your Post-its !</vt:lpstr>
      <vt:lpstr>Key Changes in Legislation</vt:lpstr>
      <vt:lpstr>Standardized Definition of CTE Concentrator</vt:lpstr>
      <vt:lpstr>Indicator: Graduation Rate</vt:lpstr>
      <vt:lpstr>Indicator: Academic Proficiency </vt:lpstr>
      <vt:lpstr>Indicator: Placement</vt:lpstr>
      <vt:lpstr>Indicator: Nontraditional</vt:lpstr>
      <vt:lpstr>Indicator: School Quality (NEW)</vt:lpstr>
      <vt:lpstr>“Program Quality” Indicators in ESSA</vt:lpstr>
      <vt:lpstr>Required Disaggregation – Public Reporting on Accountability Indicators</vt:lpstr>
      <vt:lpstr>Overview of State-Determined Levels of Performance</vt:lpstr>
      <vt:lpstr>Technical Assistance Needs</vt:lpstr>
      <vt:lpstr>Housekeeping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</dc:creator>
  <cp:lastModifiedBy>Brianna McCain</cp:lastModifiedBy>
  <cp:revision>112</cp:revision>
  <cp:lastPrinted>2018-10-25T19:19:26Z</cp:lastPrinted>
  <dcterms:created xsi:type="dcterms:W3CDTF">2016-04-28T20:03:33Z</dcterms:created>
  <dcterms:modified xsi:type="dcterms:W3CDTF">2018-10-26T19:15:38Z</dcterms:modified>
</cp:coreProperties>
</file>