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3"/>
  </p:notesMasterIdLst>
  <p:handoutMasterIdLst>
    <p:handoutMasterId r:id="rId54"/>
  </p:handoutMasterIdLst>
  <p:sldIdLst>
    <p:sldId id="534" r:id="rId5"/>
    <p:sldId id="1165" r:id="rId6"/>
    <p:sldId id="257" r:id="rId7"/>
    <p:sldId id="1195" r:id="rId8"/>
    <p:sldId id="256" r:id="rId9"/>
    <p:sldId id="1540" r:id="rId10"/>
    <p:sldId id="258" r:id="rId11"/>
    <p:sldId id="259" r:id="rId12"/>
    <p:sldId id="260" r:id="rId13"/>
    <p:sldId id="1542" r:id="rId14"/>
    <p:sldId id="262" r:id="rId15"/>
    <p:sldId id="263" r:id="rId16"/>
    <p:sldId id="1543" r:id="rId17"/>
    <p:sldId id="1544" r:id="rId18"/>
    <p:sldId id="1545" r:id="rId19"/>
    <p:sldId id="1546" r:id="rId20"/>
    <p:sldId id="1547" r:id="rId21"/>
    <p:sldId id="1548" r:id="rId22"/>
    <p:sldId id="1549" r:id="rId23"/>
    <p:sldId id="1551" r:id="rId24"/>
    <p:sldId id="1550" r:id="rId25"/>
    <p:sldId id="273" r:id="rId26"/>
    <p:sldId id="274" r:id="rId27"/>
    <p:sldId id="1175" r:id="rId28"/>
    <p:sldId id="1552" r:id="rId29"/>
    <p:sldId id="1553" r:id="rId30"/>
    <p:sldId id="1554" r:id="rId31"/>
    <p:sldId id="1528" r:id="rId32"/>
    <p:sldId id="1537" r:id="rId33"/>
    <p:sldId id="1530" r:id="rId34"/>
    <p:sldId id="1533" r:id="rId35"/>
    <p:sldId id="1513" r:id="rId36"/>
    <p:sldId id="1203" r:id="rId37"/>
    <p:sldId id="1198" r:id="rId38"/>
    <p:sldId id="1521" r:id="rId39"/>
    <p:sldId id="1522" r:id="rId40"/>
    <p:sldId id="1523" r:id="rId41"/>
    <p:sldId id="1524" r:id="rId42"/>
    <p:sldId id="1534" r:id="rId43"/>
    <p:sldId id="1526" r:id="rId44"/>
    <p:sldId id="1196" r:id="rId45"/>
    <p:sldId id="261" r:id="rId46"/>
    <p:sldId id="1518" r:id="rId47"/>
    <p:sldId id="1240" r:id="rId48"/>
    <p:sldId id="772" r:id="rId49"/>
    <p:sldId id="291" r:id="rId50"/>
    <p:sldId id="1194" r:id="rId51"/>
    <p:sldId id="719" r:id="rId5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01247-AE6E-7E4A-899D-5884CD6C6D76}" v="5" dt="2021-11-09T12:58:16.657"/>
    <p1510:client id="{FE277293-09FB-2E48-A8FE-E25DC7B370A2}" v="2612" dt="2021-11-09T12:02:39.539"/>
    <p1510:client id="{018E2E27-501C-3E4F-852A-3C833B1D0425}" v="27" dt="2021-11-09T13:06:52.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2" autoAdjust="0"/>
    <p:restoredTop sz="86052" autoAdjust="0"/>
  </p:normalViewPr>
  <p:slideViewPr>
    <p:cSldViewPr snapToGrid="0">
      <p:cViewPr varScale="1">
        <p:scale>
          <a:sx n="173" d="100"/>
          <a:sy n="173" d="100"/>
        </p:scale>
        <p:origin x="44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792"/>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018E2E27-501C-3E4F-852A-3C833B1D0425}"/>
    <pc:docChg chg="modSld">
      <pc:chgData name="Chris Droessler" userId="625c3661-9d64-47fa-b83c-4b49393bd161" providerId="ADAL" clId="{018E2E27-501C-3E4F-852A-3C833B1D0425}" dt="2021-11-09T13:06:52.347" v="26" actId="20577"/>
      <pc:docMkLst>
        <pc:docMk/>
      </pc:docMkLst>
      <pc:sldChg chg="modSp">
        <pc:chgData name="Chris Droessler" userId="625c3661-9d64-47fa-b83c-4b49393bd161" providerId="ADAL" clId="{018E2E27-501C-3E4F-852A-3C833B1D0425}" dt="2021-11-09T13:06:04.966" v="6" actId="20577"/>
        <pc:sldMkLst>
          <pc:docMk/>
          <pc:sldMk cId="182294155" sldId="1543"/>
        </pc:sldMkLst>
        <pc:spChg chg="mod">
          <ac:chgData name="Chris Droessler" userId="625c3661-9d64-47fa-b83c-4b49393bd161" providerId="ADAL" clId="{018E2E27-501C-3E4F-852A-3C833B1D0425}" dt="2021-11-09T13:06:04.966" v="6" actId="20577"/>
          <ac:spMkLst>
            <pc:docMk/>
            <pc:sldMk cId="182294155" sldId="1543"/>
            <ac:spMk id="243" creationId="{00000000-0000-0000-0000-000000000000}"/>
          </ac:spMkLst>
        </pc:spChg>
      </pc:sldChg>
      <pc:sldChg chg="addSp modSp">
        <pc:chgData name="Chris Droessler" userId="625c3661-9d64-47fa-b83c-4b49393bd161" providerId="ADAL" clId="{018E2E27-501C-3E4F-852A-3C833B1D0425}" dt="2021-11-09T13:06:52.347" v="26" actId="20577"/>
        <pc:sldMkLst>
          <pc:docMk/>
          <pc:sldMk cId="4172284894" sldId="1545"/>
        </pc:sldMkLst>
        <pc:spChg chg="mod">
          <ac:chgData name="Chris Droessler" userId="625c3661-9d64-47fa-b83c-4b49393bd161" providerId="ADAL" clId="{018E2E27-501C-3E4F-852A-3C833B1D0425}" dt="2021-11-09T13:06:22.325" v="13" actId="14100"/>
          <ac:spMkLst>
            <pc:docMk/>
            <pc:sldMk cId="4172284894" sldId="1545"/>
            <ac:spMk id="21" creationId="{27BE86FC-68C0-0841-B884-89B240556762}"/>
          </ac:spMkLst>
        </pc:spChg>
        <pc:spChg chg="add mod">
          <ac:chgData name="Chris Droessler" userId="625c3661-9d64-47fa-b83c-4b49393bd161" providerId="ADAL" clId="{018E2E27-501C-3E4F-852A-3C833B1D0425}" dt="2021-11-09T13:06:36.756" v="17" actId="14100"/>
          <ac:spMkLst>
            <pc:docMk/>
            <pc:sldMk cId="4172284894" sldId="1545"/>
            <ac:spMk id="22" creationId="{B4662902-7AD4-944F-9D8B-8F8385556A7E}"/>
          </ac:spMkLst>
        </pc:spChg>
        <pc:spChg chg="mod">
          <ac:chgData name="Chris Droessler" userId="625c3661-9d64-47fa-b83c-4b49393bd161" providerId="ADAL" clId="{018E2E27-501C-3E4F-852A-3C833B1D0425}" dt="2021-11-09T13:06:52.347" v="26" actId="20577"/>
          <ac:spMkLst>
            <pc:docMk/>
            <pc:sldMk cId="4172284894" sldId="1545"/>
            <ac:spMk id="243" creationId="{00000000-0000-0000-0000-000000000000}"/>
          </ac:spMkLst>
        </pc:spChg>
        <pc:spChg chg="mod">
          <ac:chgData name="Chris Droessler" userId="625c3661-9d64-47fa-b83c-4b49393bd161" providerId="ADAL" clId="{018E2E27-501C-3E4F-852A-3C833B1D0425}" dt="2021-11-09T13:06:44.187" v="19" actId="1076"/>
          <ac:spMkLst>
            <pc:docMk/>
            <pc:sldMk cId="4172284894" sldId="1545"/>
            <ac:spMk id="254" creationId="{00000000-0000-0000-0000-000000000000}"/>
          </ac:spMkLst>
        </pc:spChg>
      </pc:sldChg>
    </pc:docChg>
  </pc:docChgLst>
  <pc:docChgLst>
    <pc:chgData name="Chris Droessler" userId="625c3661-9d64-47fa-b83c-4b49393bd161" providerId="ADAL" clId="{E3B01247-AE6E-7E4A-899D-5884CD6C6D76}"/>
    <pc:docChg chg="custSel delSld modSld">
      <pc:chgData name="Chris Droessler" userId="625c3661-9d64-47fa-b83c-4b49393bd161" providerId="ADAL" clId="{E3B01247-AE6E-7E4A-899D-5884CD6C6D76}" dt="2021-11-09T13:04:06.011" v="100" actId="2696"/>
      <pc:docMkLst>
        <pc:docMk/>
      </pc:docMkLst>
      <pc:sldChg chg="modSp mod">
        <pc:chgData name="Chris Droessler" userId="625c3661-9d64-47fa-b83c-4b49393bd161" providerId="ADAL" clId="{E3B01247-AE6E-7E4A-899D-5884CD6C6D76}" dt="2021-11-09T12:58:16.657" v="83"/>
        <pc:sldMkLst>
          <pc:docMk/>
          <pc:sldMk cId="2934969092" sldId="261"/>
        </pc:sldMkLst>
        <pc:spChg chg="mod">
          <ac:chgData name="Chris Droessler" userId="625c3661-9d64-47fa-b83c-4b49393bd161" providerId="ADAL" clId="{E3B01247-AE6E-7E4A-899D-5884CD6C6D76}" dt="2021-11-09T12:58:16.657" v="83"/>
          <ac:spMkLst>
            <pc:docMk/>
            <pc:sldMk cId="2934969092" sldId="261"/>
            <ac:spMk id="2" creationId="{00000000-0000-0000-0000-000000000000}"/>
          </ac:spMkLst>
        </pc:spChg>
        <pc:spChg chg="mod">
          <ac:chgData name="Chris Droessler" userId="625c3661-9d64-47fa-b83c-4b49393bd161" providerId="ADAL" clId="{E3B01247-AE6E-7E4A-899D-5884CD6C6D76}" dt="2021-11-09T12:58:14.536" v="81" actId="27636"/>
          <ac:spMkLst>
            <pc:docMk/>
            <pc:sldMk cId="2934969092" sldId="261"/>
            <ac:spMk id="8" creationId="{E5C9EFC2-3BE7-4794-889E-B81DDAC14037}"/>
          </ac:spMkLst>
        </pc:spChg>
      </pc:sldChg>
      <pc:sldChg chg="addSp modSp mod">
        <pc:chgData name="Chris Droessler" userId="625c3661-9d64-47fa-b83c-4b49393bd161" providerId="ADAL" clId="{E3B01247-AE6E-7E4A-899D-5884CD6C6D76}" dt="2021-11-09T12:40:34.951" v="27" actId="20577"/>
        <pc:sldMkLst>
          <pc:docMk/>
          <pc:sldMk cId="2465594425" sldId="262"/>
        </pc:sldMkLst>
        <pc:spChg chg="add mod">
          <ac:chgData name="Chris Droessler" userId="625c3661-9d64-47fa-b83c-4b49393bd161" providerId="ADAL" clId="{E3B01247-AE6E-7E4A-899D-5884CD6C6D76}" dt="2021-11-09T12:39:26.072" v="15" actId="14100"/>
          <ac:spMkLst>
            <pc:docMk/>
            <pc:sldMk cId="2465594425" sldId="262"/>
            <ac:spMk id="21" creationId="{64A6949A-011C-3348-8E73-DFD2631C68ED}"/>
          </ac:spMkLst>
        </pc:spChg>
        <pc:spChg chg="add mod">
          <ac:chgData name="Chris Droessler" userId="625c3661-9d64-47fa-b83c-4b49393bd161" providerId="ADAL" clId="{E3B01247-AE6E-7E4A-899D-5884CD6C6D76}" dt="2021-11-09T12:40:26.084" v="20" actId="14100"/>
          <ac:spMkLst>
            <pc:docMk/>
            <pc:sldMk cId="2465594425" sldId="262"/>
            <ac:spMk id="22" creationId="{2B304C7C-B8F1-7245-8860-60D7D272D2E7}"/>
          </ac:spMkLst>
        </pc:spChg>
        <pc:spChg chg="mod">
          <ac:chgData name="Chris Droessler" userId="625c3661-9d64-47fa-b83c-4b49393bd161" providerId="ADAL" clId="{E3B01247-AE6E-7E4A-899D-5884CD6C6D76}" dt="2021-11-09T12:40:34.951" v="27" actId="20577"/>
          <ac:spMkLst>
            <pc:docMk/>
            <pc:sldMk cId="2465594425" sldId="262"/>
            <ac:spMk id="243" creationId="{00000000-0000-0000-0000-000000000000}"/>
          </ac:spMkLst>
        </pc:spChg>
      </pc:sldChg>
      <pc:sldChg chg="modSp mod">
        <pc:chgData name="Chris Droessler" userId="625c3661-9d64-47fa-b83c-4b49393bd161" providerId="ADAL" clId="{E3B01247-AE6E-7E4A-899D-5884CD6C6D76}" dt="2021-11-09T12:54:49.828" v="75" actId="20577"/>
        <pc:sldMkLst>
          <pc:docMk/>
          <pc:sldMk cId="3806000688" sldId="273"/>
        </pc:sldMkLst>
        <pc:spChg chg="mod">
          <ac:chgData name="Chris Droessler" userId="625c3661-9d64-47fa-b83c-4b49393bd161" providerId="ADAL" clId="{E3B01247-AE6E-7E4A-899D-5884CD6C6D76}" dt="2021-11-09T12:54:49.828" v="75" actId="20577"/>
          <ac:spMkLst>
            <pc:docMk/>
            <pc:sldMk cId="3806000688" sldId="273"/>
            <ac:spMk id="425" creationId="{00000000-0000-0000-0000-000000000000}"/>
          </ac:spMkLst>
        </pc:spChg>
      </pc:sldChg>
      <pc:sldChg chg="modSp mod">
        <pc:chgData name="Chris Droessler" userId="625c3661-9d64-47fa-b83c-4b49393bd161" providerId="ADAL" clId="{E3B01247-AE6E-7E4A-899D-5884CD6C6D76}" dt="2021-11-09T13:00:36.295" v="98" actId="20577"/>
        <pc:sldMkLst>
          <pc:docMk/>
          <pc:sldMk cId="982373956" sldId="772"/>
        </pc:sldMkLst>
        <pc:spChg chg="mod">
          <ac:chgData name="Chris Droessler" userId="625c3661-9d64-47fa-b83c-4b49393bd161" providerId="ADAL" clId="{E3B01247-AE6E-7E4A-899D-5884CD6C6D76}" dt="2021-11-09T13:00:36.295" v="98" actId="20577"/>
          <ac:spMkLst>
            <pc:docMk/>
            <pc:sldMk cId="982373956" sldId="772"/>
            <ac:spMk id="2" creationId="{70E7FB36-DF07-B44D-8D38-59F39D617117}"/>
          </ac:spMkLst>
        </pc:spChg>
      </pc:sldChg>
      <pc:sldChg chg="modSp mod">
        <pc:chgData name="Chris Droessler" userId="625c3661-9d64-47fa-b83c-4b49393bd161" providerId="ADAL" clId="{E3B01247-AE6E-7E4A-899D-5884CD6C6D76}" dt="2021-11-09T12:57:23.935" v="79" actId="20577"/>
        <pc:sldMkLst>
          <pc:docMk/>
          <pc:sldMk cId="106962169" sldId="1518"/>
        </pc:sldMkLst>
        <pc:spChg chg="mod">
          <ac:chgData name="Chris Droessler" userId="625c3661-9d64-47fa-b83c-4b49393bd161" providerId="ADAL" clId="{E3B01247-AE6E-7E4A-899D-5884CD6C6D76}" dt="2021-11-09T12:57:23.935" v="79" actId="20577"/>
          <ac:spMkLst>
            <pc:docMk/>
            <pc:sldMk cId="106962169" sldId="1518"/>
            <ac:spMk id="10" creationId="{DB9BCE5B-A373-4393-8FC7-8EAFEA43619D}"/>
          </ac:spMkLst>
        </pc:spChg>
      </pc:sldChg>
      <pc:sldChg chg="del">
        <pc:chgData name="Chris Droessler" userId="625c3661-9d64-47fa-b83c-4b49393bd161" providerId="ADAL" clId="{E3B01247-AE6E-7E4A-899D-5884CD6C6D76}" dt="2021-11-09T13:03:58.105" v="99" actId="2696"/>
        <pc:sldMkLst>
          <pc:docMk/>
          <pc:sldMk cId="713255059" sldId="1538"/>
        </pc:sldMkLst>
      </pc:sldChg>
      <pc:sldChg chg="del">
        <pc:chgData name="Chris Droessler" userId="625c3661-9d64-47fa-b83c-4b49393bd161" providerId="ADAL" clId="{E3B01247-AE6E-7E4A-899D-5884CD6C6D76}" dt="2021-11-09T13:04:06.011" v="100" actId="2696"/>
        <pc:sldMkLst>
          <pc:docMk/>
          <pc:sldMk cId="4091759666" sldId="1539"/>
        </pc:sldMkLst>
      </pc:sldChg>
      <pc:sldChg chg="addSp modSp mod">
        <pc:chgData name="Chris Droessler" userId="625c3661-9d64-47fa-b83c-4b49393bd161" providerId="ADAL" clId="{E3B01247-AE6E-7E4A-899D-5884CD6C6D76}" dt="2021-11-09T12:49:09.160" v="42" actId="20577"/>
        <pc:sldMkLst>
          <pc:docMk/>
          <pc:sldMk cId="4172284894" sldId="1545"/>
        </pc:sldMkLst>
        <pc:spChg chg="add mod">
          <ac:chgData name="Chris Droessler" userId="625c3661-9d64-47fa-b83c-4b49393bd161" providerId="ADAL" clId="{E3B01247-AE6E-7E4A-899D-5884CD6C6D76}" dt="2021-11-09T12:49:09.160" v="42" actId="20577"/>
          <ac:spMkLst>
            <pc:docMk/>
            <pc:sldMk cId="4172284894" sldId="1545"/>
            <ac:spMk id="21" creationId="{27BE86FC-68C0-0841-B884-89B240556762}"/>
          </ac:spMkLst>
        </pc:spChg>
      </pc:sldChg>
      <pc:sldChg chg="addSp modSp mod">
        <pc:chgData name="Chris Droessler" userId="625c3661-9d64-47fa-b83c-4b49393bd161" providerId="ADAL" clId="{E3B01247-AE6E-7E4A-899D-5884CD6C6D76}" dt="2021-11-09T12:52:25.470" v="58" actId="14100"/>
        <pc:sldMkLst>
          <pc:docMk/>
          <pc:sldMk cId="4138730755" sldId="1548"/>
        </pc:sldMkLst>
        <pc:spChg chg="mod">
          <ac:chgData name="Chris Droessler" userId="625c3661-9d64-47fa-b83c-4b49393bd161" providerId="ADAL" clId="{E3B01247-AE6E-7E4A-899D-5884CD6C6D76}" dt="2021-11-09T12:51:49.533" v="53" actId="20577"/>
          <ac:spMkLst>
            <pc:docMk/>
            <pc:sldMk cId="4138730755" sldId="1548"/>
            <ac:spMk id="2" creationId="{28F8743A-B334-BB4C-BEA5-10184C69C3D5}"/>
          </ac:spMkLst>
        </pc:spChg>
        <pc:spChg chg="add mod">
          <ac:chgData name="Chris Droessler" userId="625c3661-9d64-47fa-b83c-4b49393bd161" providerId="ADAL" clId="{E3B01247-AE6E-7E4A-899D-5884CD6C6D76}" dt="2021-11-09T12:52:20.254" v="56" actId="14100"/>
          <ac:spMkLst>
            <pc:docMk/>
            <pc:sldMk cId="4138730755" sldId="1548"/>
            <ac:spMk id="18" creationId="{BE363BCA-42FC-C74B-92FA-B7A72D3D6944}"/>
          </ac:spMkLst>
        </pc:spChg>
        <pc:spChg chg="add mod">
          <ac:chgData name="Chris Droessler" userId="625c3661-9d64-47fa-b83c-4b49393bd161" providerId="ADAL" clId="{E3B01247-AE6E-7E4A-899D-5884CD6C6D76}" dt="2021-11-09T12:52:25.470" v="58" actId="14100"/>
          <ac:spMkLst>
            <pc:docMk/>
            <pc:sldMk cId="4138730755" sldId="1548"/>
            <ac:spMk id="19" creationId="{B99BDF0C-D272-D649-83A4-29F92838DBF2}"/>
          </ac:spMkLst>
        </pc:spChg>
      </pc:sldChg>
      <pc:sldChg chg="modSp mod">
        <pc:chgData name="Chris Droessler" userId="625c3661-9d64-47fa-b83c-4b49393bd161" providerId="ADAL" clId="{E3B01247-AE6E-7E4A-899D-5884CD6C6D76}" dt="2021-11-09T12:53:31.891" v="73" actId="20577"/>
        <pc:sldMkLst>
          <pc:docMk/>
          <pc:sldMk cId="1992647907" sldId="1551"/>
        </pc:sldMkLst>
        <pc:spChg chg="mod">
          <ac:chgData name="Chris Droessler" userId="625c3661-9d64-47fa-b83c-4b49393bd161" providerId="ADAL" clId="{E3B01247-AE6E-7E4A-899D-5884CD6C6D76}" dt="2021-11-09T12:52:57.989" v="59" actId="14100"/>
          <ac:spMkLst>
            <pc:docMk/>
            <pc:sldMk cId="1992647907" sldId="1551"/>
            <ac:spMk id="25" creationId="{6A51A8B7-9774-B449-A541-576CA709E441}"/>
          </ac:spMkLst>
        </pc:spChg>
        <pc:spChg chg="mod">
          <ac:chgData name="Chris Droessler" userId="625c3661-9d64-47fa-b83c-4b49393bd161" providerId="ADAL" clId="{E3B01247-AE6E-7E4A-899D-5884CD6C6D76}" dt="2021-11-09T12:53:31.891" v="73" actId="20577"/>
          <ac:spMkLst>
            <pc:docMk/>
            <pc:sldMk cId="1992647907" sldId="1551"/>
            <ac:spMk id="24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11/9/21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11/9/21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dbaucom0142@stanly.edu"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dellinger.dewey@gaston.edu"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tel:%28252%29638-455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tel:252-940-6417"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mailto:jay.sullivan@beaufortccc.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hlinkClick r:id="rId3"/>
              </a:rPr>
              <a:t>dbaucom0142@stanly.edu</a:t>
            </a:r>
            <a:endParaRPr lang="en-US" dirty="0"/>
          </a:p>
          <a:p>
            <a:r>
              <a:rPr lang="en-US" dirty="0"/>
              <a:t>704-991-0190</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83313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704.922.6239</a:t>
            </a:r>
          </a:p>
          <a:p>
            <a:r>
              <a:rPr lang="en-US" dirty="0">
                <a:hlinkClick r:id="rId3"/>
              </a:rPr>
              <a:t>dellinger.dewey@</a:t>
            </a:r>
          </a:p>
          <a:p>
            <a:r>
              <a:rPr lang="en-US" dirty="0">
                <a:hlinkClick r:id="rId3"/>
              </a:rPr>
              <a:t>gaston.edu</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196908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291978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41</a:t>
            </a:fld>
            <a:endParaRPr lang="en-US"/>
          </a:p>
        </p:txBody>
      </p:sp>
    </p:spTree>
    <p:extLst>
      <p:ext uri="{BB962C8B-B14F-4D97-AF65-F5344CB8AC3E}">
        <p14:creationId xmlns:p14="http://schemas.microsoft.com/office/powerpoint/2010/main" val="71607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42</a:t>
            </a:fld>
            <a:endParaRPr lang="en-US"/>
          </a:p>
        </p:txBody>
      </p:sp>
    </p:spTree>
    <p:extLst>
      <p:ext uri="{BB962C8B-B14F-4D97-AF65-F5344CB8AC3E}">
        <p14:creationId xmlns:p14="http://schemas.microsoft.com/office/powerpoint/2010/main" val="229166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44</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45</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46</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January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February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March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April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2022</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We have to resolve the Postsecondary Credential Definition. </a:t>
            </a:r>
          </a:p>
        </p:txBody>
      </p:sp>
    </p:spTree>
    <p:extLst>
      <p:ext uri="{BB962C8B-B14F-4D97-AF65-F5344CB8AC3E}">
        <p14:creationId xmlns:p14="http://schemas.microsoft.com/office/powerpoint/2010/main" val="108221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defRPr sz="1800"/>
            </a:pPr>
            <a:r>
              <a:t>Presidents Inform them </a:t>
            </a:r>
          </a:p>
          <a:p>
            <a:pPr>
              <a:defRPr sz="1800"/>
            </a:pPr>
            <a:endParaRPr/>
          </a:p>
          <a:p>
            <a:pPr>
              <a:defRPr sz="1800"/>
            </a:pPr>
            <a:r>
              <a:t>Here is a time line and projected plan under Perkins V for 2020-21. </a:t>
            </a:r>
          </a:p>
          <a:p>
            <a:pPr>
              <a:defRPr sz="1800"/>
            </a:pPr>
            <a:endParaRPr/>
          </a:p>
          <a:p>
            <a:pPr>
              <a:defRPr sz="1800"/>
            </a:pPr>
            <a:r>
              <a:t>We are starting early as we need to include many folks in enhancing our programs, Informing them what we do, gaining their support to assist us, and making modifications to our curriculum as needed to better prepare our students with postsecondary credentials and employed in jobs earning a sustainable wage.</a:t>
            </a:r>
          </a:p>
          <a:p>
            <a:pPr>
              <a:defRPr sz="1800"/>
            </a:pPr>
            <a:endParaRPr/>
          </a:p>
          <a:p>
            <a:pPr>
              <a:defRPr sz="1800"/>
            </a:pPr>
            <a:r>
              <a:t>Determine the need, Develop a plan, Use Perkins funds to enhance our CTE programs</a:t>
            </a:r>
            <a:r>
              <a:rPr sz="2200"/>
              <a:t>. </a:t>
            </a:r>
          </a:p>
        </p:txBody>
      </p:sp>
    </p:spTree>
    <p:extLst>
      <p:ext uri="{BB962C8B-B14F-4D97-AF65-F5344CB8AC3E}">
        <p14:creationId xmlns:p14="http://schemas.microsoft.com/office/powerpoint/2010/main" val="257646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t>Outlines steps to be taken in conducting Comprehensive Needs Assessment</a:t>
            </a:r>
          </a:p>
          <a:p>
            <a:endParaRPr/>
          </a:p>
          <a:p>
            <a:endParaRPr/>
          </a:p>
          <a:p>
            <a:r>
              <a:t>Size, Scope and Quality Key Challenges - Same as DPI?  </a:t>
            </a:r>
          </a:p>
          <a:p>
            <a:r>
              <a:t>Colleges offering  Size of college program sufficient enough to meet industry need. </a:t>
            </a:r>
          </a:p>
          <a:p>
            <a:r>
              <a:t>College offering enough programs to meet the size of the industry demand </a:t>
            </a:r>
          </a:p>
          <a:p>
            <a:r>
              <a:t>Are students learning, </a:t>
            </a:r>
          </a:p>
        </p:txBody>
      </p:sp>
    </p:spTree>
    <p:extLst>
      <p:ext uri="{BB962C8B-B14F-4D97-AF65-F5344CB8AC3E}">
        <p14:creationId xmlns:p14="http://schemas.microsoft.com/office/powerpoint/2010/main" val="193626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44289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hlinkClick r:id="rId3"/>
              </a:rPr>
              <a:t>(252) 638-4550</a:t>
            </a:r>
            <a:endParaRPr lang="en-US" dirty="0"/>
          </a:p>
          <a:p>
            <a:r>
              <a:rPr lang="en-US" dirty="0" err="1"/>
              <a:t>meadowsr@cravencc.edu</a:t>
            </a: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28661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hlinkClick r:id="rId3"/>
              </a:rPr>
              <a:t>252-940-6417</a:t>
            </a:r>
            <a:r>
              <a:rPr lang="en-US" dirty="0"/>
              <a:t> </a:t>
            </a:r>
          </a:p>
          <a:p>
            <a:r>
              <a:rPr lang="en-US" sz="1600" kern="1200" dirty="0">
                <a:solidFill>
                  <a:schemeClr val="tx1"/>
                </a:solidFill>
                <a:effectLst/>
                <a:latin typeface="+mn-lt"/>
                <a:ea typeface="+mn-ea"/>
                <a:cs typeface="+mn-cs"/>
                <a:hlinkClick r:id="rId4"/>
              </a:rPr>
              <a:t>jay.sullivan@beaufortccc.edu</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3814419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towndock.net/img/2078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perkins.org/video/video.php?v=South%20Piedmont-2021&amp;y=20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ncperkins.org/video/"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cperkins.org/video/video.php?v=Rowan-Cabarrus-2021&amp;y=202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ncperkins.org/video/"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ncperkins.org/presentations/" TargetMode="External"/><Relationship Id="rId4" Type="http://schemas.openxmlformats.org/officeDocument/2006/relationships/hyperlink" Target="https://register.gotowebinar.com/register/64769082698731547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November 9, 2021</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Evaluation of the Performance of Students Served"/>
          <p:cNvGrpSpPr/>
          <p:nvPr/>
        </p:nvGrpSpPr>
        <p:grpSpPr>
          <a:xfrm>
            <a:off x="871317" y="1277499"/>
            <a:ext cx="1489760" cy="1032893"/>
            <a:chOff x="-1" y="-1"/>
            <a:chExt cx="2825024" cy="1958671"/>
          </a:xfrm>
        </p:grpSpPr>
        <p:sp>
          <p:nvSpPr>
            <p:cNvPr id="187" name="Rectangle"/>
            <p:cNvSpPr/>
            <p:nvPr/>
          </p:nvSpPr>
          <p:spPr>
            <a:xfrm>
              <a:off x="-1" y="-1"/>
              <a:ext cx="2825024" cy="1958671"/>
            </a:xfrm>
            <a:prstGeom prst="rect">
              <a:avLst/>
            </a:prstGeom>
            <a:solidFill>
              <a:schemeClr val="accent1">
                <a:lumOff val="-9999"/>
              </a:schemeClr>
            </a:solidFill>
            <a:ln w="25400" cap="flat">
              <a:solidFill>
                <a:srgbClr val="0056D6"/>
              </a:solidFill>
              <a:prstDash val="solid"/>
              <a:round/>
            </a:ln>
            <a:effectLst/>
          </p:spPr>
          <p:txBody>
            <a:bodyPr wrap="square" lIns="26789" tIns="26789" rIns="26789" bIns="26789" numCol="1" anchor="ctr">
              <a:noAutofit/>
            </a:bodyPr>
            <a:lstStyle/>
            <a:p>
              <a:pPr algn="ctr">
                <a:defRPr>
                  <a:solidFill>
                    <a:srgbClr val="FFFFFF"/>
                  </a:solidFill>
                </a:defRPr>
              </a:pPr>
              <a:endParaRPr sz="1600" b="1"/>
            </a:p>
          </p:txBody>
        </p:sp>
        <p:sp>
          <p:nvSpPr>
            <p:cNvPr id="188" name="Evaluation of the Performance of Students Served"/>
            <p:cNvSpPr txBox="1"/>
            <p:nvPr/>
          </p:nvSpPr>
          <p:spPr>
            <a:xfrm>
              <a:off x="-1" y="461133"/>
              <a:ext cx="2825024" cy="1036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lvl1pPr>
                <a:defRPr>
                  <a:solidFill>
                    <a:srgbClr val="FFFFFF"/>
                  </a:solidFill>
                </a:defRPr>
              </a:lvl1pPr>
            </a:lstStyle>
            <a:p>
              <a:pPr algn="ctr"/>
              <a:r>
                <a:rPr lang="en-US" sz="1600" b="1" dirty="0"/>
                <a:t>Programs of Study</a:t>
              </a:r>
            </a:p>
          </p:txBody>
        </p:sp>
      </p:grpSp>
      <p:sp>
        <p:nvSpPr>
          <p:cNvPr id="190" name="On-Line Data by Program of Study…"/>
          <p:cNvSpPr txBox="1"/>
          <p:nvPr/>
        </p:nvSpPr>
        <p:spPr>
          <a:xfrm>
            <a:off x="250199" y="3479893"/>
            <a:ext cx="2731995" cy="1346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defRPr sz="1900"/>
            </a:pPr>
            <a:r>
              <a:rPr lang="en-US" sz="1200" u="sng" dirty="0"/>
              <a:t>Faculty, Counselors, Students and Parents are aware of 9-14 Programs of study support programs such as: </a:t>
            </a:r>
          </a:p>
          <a:p>
            <a:pPr marL="116311" indent="-116311">
              <a:buSzPct val="100000"/>
              <a:buChar char="•"/>
              <a:defRPr sz="1800"/>
            </a:pPr>
            <a:r>
              <a:rPr lang="en-US" sz="1200" dirty="0"/>
              <a:t>Career and College Promise </a:t>
            </a:r>
          </a:p>
          <a:p>
            <a:pPr marL="95163" indent="-95163">
              <a:buSzPct val="100000"/>
              <a:buChar char="•"/>
              <a:defRPr sz="1800"/>
            </a:pPr>
            <a:r>
              <a:rPr lang="en-US" sz="1200" dirty="0"/>
              <a:t>HS to CC Articulation Agreement </a:t>
            </a:r>
          </a:p>
          <a:p>
            <a:pPr marL="95163" indent="-95163">
              <a:buSzPct val="100000"/>
              <a:buChar char="•"/>
              <a:defRPr sz="1800"/>
            </a:pPr>
            <a:r>
              <a:rPr lang="en-US" sz="1200" dirty="0"/>
              <a:t>College Programs of Study</a:t>
            </a:r>
          </a:p>
          <a:p>
            <a:pPr marL="95163" indent="-95163">
              <a:buSzPct val="100000"/>
              <a:buChar char="•"/>
              <a:defRPr sz="1800"/>
            </a:pPr>
            <a:r>
              <a:rPr lang="en-US" sz="1200" dirty="0"/>
              <a:t>Employment Opportunities of Graduates</a:t>
            </a:r>
          </a:p>
        </p:txBody>
      </p:sp>
      <p:grpSp>
        <p:nvGrpSpPr>
          <p:cNvPr id="193" name="Size, Scope, Quality"/>
          <p:cNvGrpSpPr/>
          <p:nvPr/>
        </p:nvGrpSpPr>
        <p:grpSpPr>
          <a:xfrm>
            <a:off x="3723893" y="1277499"/>
            <a:ext cx="1675740" cy="1032893"/>
            <a:chOff x="-1" y="-1"/>
            <a:chExt cx="3177699" cy="1958671"/>
          </a:xfrm>
        </p:grpSpPr>
        <p:sp>
          <p:nvSpPr>
            <p:cNvPr id="191" name="Rectangle"/>
            <p:cNvSpPr/>
            <p:nvPr/>
          </p:nvSpPr>
          <p:spPr>
            <a:xfrm>
              <a:off x="-1" y="-1"/>
              <a:ext cx="3177699" cy="1958671"/>
            </a:xfrm>
            <a:prstGeom prst="rect">
              <a:avLst/>
            </a:prstGeom>
            <a:solidFill>
              <a:schemeClr val="accent1">
                <a:lumOff val="-9999"/>
              </a:schemeClr>
            </a:solidFill>
            <a:ln w="25400" cap="flat">
              <a:solidFill>
                <a:srgbClr val="0056D6"/>
              </a:solidFill>
              <a:prstDash val="solid"/>
              <a:round/>
            </a:ln>
            <a:effectLst/>
          </p:spPr>
          <p:txBody>
            <a:bodyPr wrap="square" lIns="26789" tIns="26789" rIns="26789" bIns="26789" numCol="1" anchor="ctr">
              <a:noAutofit/>
            </a:bodyPr>
            <a:lstStyle/>
            <a:p>
              <a:pPr algn="ctr">
                <a:defRPr>
                  <a:solidFill>
                    <a:srgbClr val="FFFFFF"/>
                  </a:solidFill>
                </a:defRPr>
              </a:pPr>
              <a:endParaRPr sz="1600" b="1"/>
            </a:p>
          </p:txBody>
        </p:sp>
        <p:sp>
          <p:nvSpPr>
            <p:cNvPr id="192" name="Size, Scope, Quality"/>
            <p:cNvSpPr txBox="1"/>
            <p:nvPr/>
          </p:nvSpPr>
          <p:spPr>
            <a:xfrm>
              <a:off x="-1" y="461133"/>
              <a:ext cx="3177699" cy="1036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lvl1pPr>
                <a:defRPr>
                  <a:solidFill>
                    <a:srgbClr val="FFFFFF"/>
                  </a:solidFill>
                </a:defRPr>
              </a:lvl1pPr>
            </a:lstStyle>
            <a:p>
              <a:pPr algn="ctr"/>
              <a:r>
                <a:rPr lang="en-US" sz="1600" b="1" dirty="0"/>
                <a:t>Professional Development</a:t>
              </a:r>
            </a:p>
          </p:txBody>
        </p:sp>
      </p:grpSp>
      <p:grpSp>
        <p:nvGrpSpPr>
          <p:cNvPr id="196" name="Aligned to…"/>
          <p:cNvGrpSpPr/>
          <p:nvPr/>
        </p:nvGrpSpPr>
        <p:grpSpPr>
          <a:xfrm>
            <a:off x="6583541" y="1277499"/>
            <a:ext cx="1675740" cy="1032893"/>
            <a:chOff x="-1" y="-1"/>
            <a:chExt cx="3177699" cy="1958671"/>
          </a:xfrm>
        </p:grpSpPr>
        <p:sp>
          <p:nvSpPr>
            <p:cNvPr id="194" name="Rectangle"/>
            <p:cNvSpPr/>
            <p:nvPr/>
          </p:nvSpPr>
          <p:spPr>
            <a:xfrm>
              <a:off x="-1" y="-1"/>
              <a:ext cx="3177699" cy="1958671"/>
            </a:xfrm>
            <a:prstGeom prst="rect">
              <a:avLst/>
            </a:prstGeom>
            <a:solidFill>
              <a:schemeClr val="accent1">
                <a:lumOff val="-9999"/>
              </a:schemeClr>
            </a:solidFill>
            <a:ln w="25400" cap="flat">
              <a:solidFill>
                <a:srgbClr val="0056D6"/>
              </a:solidFill>
              <a:prstDash val="solid"/>
              <a:round/>
            </a:ln>
            <a:effectLst/>
          </p:spPr>
          <p:txBody>
            <a:bodyPr wrap="square" lIns="26789" tIns="26789" rIns="26789" bIns="26789" numCol="1" anchor="ctr">
              <a:noAutofit/>
            </a:bodyPr>
            <a:lstStyle/>
            <a:p>
              <a:pPr algn="ctr">
                <a:defRPr>
                  <a:solidFill>
                    <a:srgbClr val="FFFFFF"/>
                  </a:solidFill>
                </a:defRPr>
              </a:pPr>
              <a:endParaRPr sz="1600" b="1"/>
            </a:p>
          </p:txBody>
        </p:sp>
        <p:sp>
          <p:nvSpPr>
            <p:cNvPr id="195" name="Aligned to…"/>
            <p:cNvSpPr txBox="1"/>
            <p:nvPr/>
          </p:nvSpPr>
          <p:spPr>
            <a:xfrm>
              <a:off x="-1" y="461133"/>
              <a:ext cx="3177699" cy="1036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p>
              <a:pPr algn="ctr">
                <a:defRPr>
                  <a:solidFill>
                    <a:srgbClr val="FFFFFF"/>
                  </a:solidFill>
                </a:defRPr>
              </a:pPr>
              <a:r>
                <a:rPr lang="en-US" sz="1600" b="1" dirty="0"/>
                <a:t>Special Populations</a:t>
              </a:r>
            </a:p>
          </p:txBody>
        </p:sp>
      </p:grpSp>
      <p:sp>
        <p:nvSpPr>
          <p:cNvPr id="197" name="Programs in Curriculum Library…"/>
          <p:cNvSpPr txBox="1"/>
          <p:nvPr/>
        </p:nvSpPr>
        <p:spPr>
          <a:xfrm>
            <a:off x="3135297" y="3479893"/>
            <a:ext cx="2990056" cy="1531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defRPr sz="1800" u="sng"/>
            </a:pPr>
            <a:r>
              <a:rPr lang="en-US" sz="1200" dirty="0"/>
              <a:t>Well educated and credentialed faculty review: </a:t>
            </a:r>
          </a:p>
          <a:p>
            <a:pPr marL="95163" indent="-95163">
              <a:buSzPct val="100000"/>
              <a:buChar char="•"/>
              <a:defRPr sz="1800"/>
            </a:pPr>
            <a:r>
              <a:rPr lang="en-US" sz="1200" dirty="0"/>
              <a:t>Do faculty have required credentials?</a:t>
            </a:r>
            <a:r>
              <a:rPr lang="en-US" sz="1200" u="sng" dirty="0"/>
              <a:t> </a:t>
            </a:r>
          </a:p>
          <a:p>
            <a:pPr marL="95163" indent="-95163">
              <a:buSzPct val="100000"/>
              <a:buChar char="•"/>
              <a:defRPr sz="1800"/>
            </a:pPr>
            <a:r>
              <a:rPr lang="en-US" sz="1200" dirty="0"/>
              <a:t> Are faculty skill sets meeting the needs of Industry? </a:t>
            </a:r>
          </a:p>
          <a:p>
            <a:pPr marL="95163" indent="-95163">
              <a:buSzPct val="100000"/>
              <a:buChar char="•"/>
              <a:defRPr sz="1800"/>
            </a:pPr>
            <a:r>
              <a:rPr lang="en-US" sz="1200" dirty="0"/>
              <a:t>Review individual professional development plans </a:t>
            </a:r>
          </a:p>
          <a:p>
            <a:pPr marL="95163" indent="-95163">
              <a:buSzPct val="100000"/>
              <a:buChar char="•"/>
              <a:defRPr sz="1800"/>
            </a:pPr>
            <a:r>
              <a:rPr lang="en-US" sz="1200" dirty="0"/>
              <a:t>Understand Professional Development Definition</a:t>
            </a:r>
          </a:p>
        </p:txBody>
      </p:sp>
      <p:sp>
        <p:nvSpPr>
          <p:cNvPr id="198" name="Documents to Consider…"/>
          <p:cNvSpPr txBox="1"/>
          <p:nvPr/>
        </p:nvSpPr>
        <p:spPr>
          <a:xfrm>
            <a:off x="6377935" y="3479893"/>
            <a:ext cx="2546121" cy="1346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defRPr sz="1900"/>
            </a:pPr>
            <a:r>
              <a:rPr lang="en-US" sz="1200" u="sng" dirty="0"/>
              <a:t>With our stakeholders: </a:t>
            </a:r>
          </a:p>
          <a:p>
            <a:pPr marL="100451" indent="-100451">
              <a:buSzPct val="100000"/>
              <a:buChar char="•"/>
              <a:defRPr sz="1900"/>
            </a:pPr>
            <a:r>
              <a:rPr lang="en-US" sz="1200" dirty="0"/>
              <a:t>How do we identify Special Population students?</a:t>
            </a:r>
          </a:p>
          <a:p>
            <a:pPr marL="100451" indent="-100451">
              <a:buSzPct val="100000"/>
              <a:buChar char="•"/>
              <a:defRPr sz="1900"/>
            </a:pPr>
            <a:r>
              <a:rPr lang="en-US" sz="1200" dirty="0"/>
              <a:t>How do we assist those interested in enrolling? </a:t>
            </a:r>
          </a:p>
          <a:p>
            <a:pPr marL="100451" indent="-100451">
              <a:buSzPct val="100000"/>
              <a:buChar char="•"/>
              <a:defRPr sz="1900"/>
            </a:pPr>
            <a:r>
              <a:rPr lang="en-US" sz="1200" dirty="0"/>
              <a:t>How do we support those Special Population Students enrolled in CTE? </a:t>
            </a:r>
          </a:p>
        </p:txBody>
      </p:sp>
      <p:sp>
        <p:nvSpPr>
          <p:cNvPr id="199" name="What are other data sources available at the College Level?"/>
          <p:cNvSpPr txBox="1"/>
          <p:nvPr/>
        </p:nvSpPr>
        <p:spPr>
          <a:xfrm>
            <a:off x="1412342" y="4325822"/>
            <a:ext cx="1945992" cy="208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lvl1pPr>
              <a:defRPr sz="1900"/>
            </a:lvl1pPr>
          </a:lstStyle>
          <a:p>
            <a:endParaRPr sz="1002" dirty="0"/>
          </a:p>
        </p:txBody>
      </p:sp>
      <p:grpSp>
        <p:nvGrpSpPr>
          <p:cNvPr id="202" name="Review"/>
          <p:cNvGrpSpPr/>
          <p:nvPr/>
        </p:nvGrpSpPr>
        <p:grpSpPr>
          <a:xfrm>
            <a:off x="1028283" y="2453865"/>
            <a:ext cx="1109502" cy="899568"/>
            <a:chOff x="9438" y="12540"/>
            <a:chExt cx="2103943" cy="1588909"/>
          </a:xfrm>
        </p:grpSpPr>
        <p:sp>
          <p:nvSpPr>
            <p:cNvPr id="200" name="Arrow"/>
            <p:cNvSpPr/>
            <p:nvPr/>
          </p:nvSpPr>
          <p:spPr>
            <a:xfrm rot="5358832">
              <a:off x="266955" y="-244977"/>
              <a:ext cx="1588909" cy="2103943"/>
            </a:xfrm>
            <a:prstGeom prst="rightArrow">
              <a:avLst>
                <a:gd name="adj1" fmla="val 32000"/>
                <a:gd name="adj2" fmla="val 56013"/>
              </a:avLst>
            </a:prstGeom>
            <a:solidFill>
              <a:srgbClr val="FFFFFF"/>
            </a:solidFill>
            <a:ln w="25400" cap="flat">
              <a:solidFill>
                <a:schemeClr val="accent1"/>
              </a:solidFill>
              <a:prstDash val="solid"/>
              <a:round/>
            </a:ln>
            <a:effectLst/>
          </p:spPr>
          <p:txBody>
            <a:bodyPr wrap="square" lIns="26789" tIns="26789" rIns="26789" bIns="26789" numCol="1" anchor="ctr">
              <a:noAutofit/>
            </a:bodyPr>
            <a:lstStyle/>
            <a:p>
              <a:endParaRPr/>
            </a:p>
          </p:txBody>
        </p:sp>
        <p:sp>
          <p:nvSpPr>
            <p:cNvPr id="201" name="Review"/>
            <p:cNvSpPr txBox="1"/>
            <p:nvPr/>
          </p:nvSpPr>
          <p:spPr>
            <a:xfrm rot="5358832">
              <a:off x="407649" y="88043"/>
              <a:ext cx="1304110" cy="1153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p>
              <a:r>
                <a:rPr dirty="0"/>
                <a:t>Review </a:t>
              </a:r>
            </a:p>
          </p:txBody>
        </p:sp>
      </p:grpSp>
      <p:grpSp>
        <p:nvGrpSpPr>
          <p:cNvPr id="205" name="Check"/>
          <p:cNvGrpSpPr/>
          <p:nvPr/>
        </p:nvGrpSpPr>
        <p:grpSpPr>
          <a:xfrm>
            <a:off x="4023579" y="2453865"/>
            <a:ext cx="1109502" cy="919402"/>
            <a:chOff x="9438" y="12540"/>
            <a:chExt cx="2103943" cy="1588909"/>
          </a:xfrm>
        </p:grpSpPr>
        <p:sp>
          <p:nvSpPr>
            <p:cNvPr id="203" name="Arrow"/>
            <p:cNvSpPr/>
            <p:nvPr/>
          </p:nvSpPr>
          <p:spPr>
            <a:xfrm rot="5358832">
              <a:off x="266955" y="-244977"/>
              <a:ext cx="1588909" cy="2103943"/>
            </a:xfrm>
            <a:prstGeom prst="rightArrow">
              <a:avLst>
                <a:gd name="adj1" fmla="val 32000"/>
                <a:gd name="adj2" fmla="val 56013"/>
              </a:avLst>
            </a:prstGeom>
            <a:solidFill>
              <a:srgbClr val="FFFFFF"/>
            </a:solidFill>
            <a:ln w="25400" cap="flat">
              <a:solidFill>
                <a:schemeClr val="accent1"/>
              </a:solidFill>
              <a:prstDash val="solid"/>
              <a:round/>
            </a:ln>
            <a:effectLst/>
          </p:spPr>
          <p:txBody>
            <a:bodyPr wrap="square" lIns="26789" tIns="26789" rIns="26789" bIns="26789" numCol="1" anchor="ctr">
              <a:noAutofit/>
            </a:bodyPr>
            <a:lstStyle/>
            <a:p>
              <a:endParaRPr/>
            </a:p>
          </p:txBody>
        </p:sp>
        <p:sp>
          <p:nvSpPr>
            <p:cNvPr id="204" name="Check"/>
            <p:cNvSpPr txBox="1"/>
            <p:nvPr/>
          </p:nvSpPr>
          <p:spPr>
            <a:xfrm rot="5358832">
              <a:off x="407649" y="350678"/>
              <a:ext cx="1304110" cy="6278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p>
              <a:r>
                <a:rPr dirty="0"/>
                <a:t>Check</a:t>
              </a:r>
            </a:p>
          </p:txBody>
        </p:sp>
      </p:grpSp>
      <p:grpSp>
        <p:nvGrpSpPr>
          <p:cNvPr id="208" name="Review"/>
          <p:cNvGrpSpPr/>
          <p:nvPr/>
        </p:nvGrpSpPr>
        <p:grpSpPr>
          <a:xfrm>
            <a:off x="6866660" y="2453865"/>
            <a:ext cx="1109502" cy="931485"/>
            <a:chOff x="9438" y="12540"/>
            <a:chExt cx="2103943" cy="1588909"/>
          </a:xfrm>
        </p:grpSpPr>
        <p:sp>
          <p:nvSpPr>
            <p:cNvPr id="206" name="Arrow"/>
            <p:cNvSpPr/>
            <p:nvPr/>
          </p:nvSpPr>
          <p:spPr>
            <a:xfrm rot="5358832">
              <a:off x="266955" y="-244977"/>
              <a:ext cx="1588909" cy="2103943"/>
            </a:xfrm>
            <a:prstGeom prst="rightArrow">
              <a:avLst>
                <a:gd name="adj1" fmla="val 32000"/>
                <a:gd name="adj2" fmla="val 56013"/>
              </a:avLst>
            </a:prstGeom>
            <a:solidFill>
              <a:srgbClr val="FFFFFF"/>
            </a:solidFill>
            <a:ln w="25400" cap="flat">
              <a:solidFill>
                <a:schemeClr val="accent1"/>
              </a:solidFill>
              <a:prstDash val="solid"/>
              <a:round/>
            </a:ln>
            <a:effectLst/>
          </p:spPr>
          <p:txBody>
            <a:bodyPr wrap="square" lIns="26789" tIns="26789" rIns="26789" bIns="26789" numCol="1" anchor="ctr">
              <a:noAutofit/>
            </a:bodyPr>
            <a:lstStyle/>
            <a:p>
              <a:endParaRPr/>
            </a:p>
          </p:txBody>
        </p:sp>
        <p:sp>
          <p:nvSpPr>
            <p:cNvPr id="207" name="Review"/>
            <p:cNvSpPr txBox="1"/>
            <p:nvPr/>
          </p:nvSpPr>
          <p:spPr>
            <a:xfrm rot="5358832">
              <a:off x="407649" y="88043"/>
              <a:ext cx="1304110" cy="1153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p>
              <a:r>
                <a:rPr dirty="0"/>
                <a:t>Review </a:t>
              </a:r>
            </a:p>
          </p:txBody>
        </p:sp>
      </p:grpSp>
      <p:sp>
        <p:nvSpPr>
          <p:cNvPr id="2" name="Title 1">
            <a:extLst>
              <a:ext uri="{FF2B5EF4-FFF2-40B4-BE49-F238E27FC236}">
                <a16:creationId xmlns:a16="http://schemas.microsoft.com/office/drawing/2014/main" id="{A86334D2-03AB-EC44-BBC3-51A6E510642D}"/>
              </a:ext>
            </a:extLst>
          </p:cNvPr>
          <p:cNvSpPr>
            <a:spLocks noGrp="1"/>
          </p:cNvSpPr>
          <p:nvPr>
            <p:ph type="title"/>
          </p:nvPr>
        </p:nvSpPr>
        <p:spPr/>
        <p:txBody>
          <a:bodyPr>
            <a:normAutofit/>
          </a:bodyPr>
          <a:lstStyle/>
          <a:p>
            <a:r>
              <a:rPr lang="en-US" dirty="0"/>
              <a:t>Summary of the Comprehensive Needs Assessment (part 2)</a:t>
            </a:r>
          </a:p>
        </p:txBody>
      </p:sp>
    </p:spTree>
    <p:extLst>
      <p:ext uri="{BB962C8B-B14F-4D97-AF65-F5344CB8AC3E}">
        <p14:creationId xmlns:p14="http://schemas.microsoft.com/office/powerpoint/2010/main" val="2269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1. Technical Attainment…"/>
          <p:cNvSpPr txBox="1"/>
          <p:nvPr/>
        </p:nvSpPr>
        <p:spPr>
          <a:xfrm>
            <a:off x="6584728" y="2216447"/>
            <a:ext cx="2403824" cy="1734843"/>
          </a:xfrm>
          <a:prstGeom prst="rect">
            <a:avLst/>
          </a:prstGeom>
          <a:solidFill>
            <a:srgbClr val="0061F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Autofit/>
          </a:bodyPr>
          <a:lstStyle/>
          <a:p>
            <a:pPr>
              <a:defRPr>
                <a:solidFill>
                  <a:srgbClr val="FFFFFF"/>
                </a:solidFill>
              </a:defRPr>
            </a:pPr>
            <a:r>
              <a:rPr sz="1400" b="1" dirty="0"/>
              <a:t>Stakeholder Analysis </a:t>
            </a:r>
            <a:endParaRPr lang="en-US" sz="1400" b="1" dirty="0"/>
          </a:p>
          <a:p>
            <a:pPr>
              <a:defRPr>
                <a:solidFill>
                  <a:srgbClr val="FFFFFF"/>
                </a:solidFill>
              </a:defRPr>
            </a:pPr>
            <a:r>
              <a:rPr sz="1400" b="1" dirty="0"/>
              <a:t>  </a:t>
            </a:r>
          </a:p>
          <a:p>
            <a:pPr>
              <a:defRPr sz="1800">
                <a:solidFill>
                  <a:srgbClr val="FFFFFF"/>
                </a:solidFill>
              </a:defRPr>
            </a:pPr>
            <a:r>
              <a:rPr sz="1400" b="1" dirty="0"/>
              <a:t>1.Technical Attainment </a:t>
            </a:r>
          </a:p>
          <a:p>
            <a:pPr>
              <a:defRPr sz="1800">
                <a:solidFill>
                  <a:srgbClr val="FFFFFF"/>
                </a:solidFill>
              </a:defRPr>
            </a:pPr>
            <a:r>
              <a:rPr sz="1400" b="1" dirty="0"/>
              <a:t>2. Completion </a:t>
            </a:r>
          </a:p>
          <a:p>
            <a:pPr>
              <a:defRPr sz="1800">
                <a:solidFill>
                  <a:srgbClr val="FFFFFF"/>
                </a:solidFill>
              </a:defRPr>
            </a:pPr>
            <a:r>
              <a:rPr sz="1400" b="1" dirty="0"/>
              <a:t>3. Retention </a:t>
            </a:r>
          </a:p>
          <a:p>
            <a:pPr>
              <a:defRPr sz="1800">
                <a:solidFill>
                  <a:srgbClr val="FFFFFF"/>
                </a:solidFill>
              </a:defRPr>
            </a:pPr>
            <a:r>
              <a:rPr sz="1400" b="1" dirty="0"/>
              <a:t>4. Non</a:t>
            </a:r>
            <a:r>
              <a:rPr lang="en-US" sz="1400" b="1" dirty="0"/>
              <a:t>t</a:t>
            </a:r>
            <a:r>
              <a:rPr sz="1400" b="1" dirty="0"/>
              <a:t>raditional Participation </a:t>
            </a:r>
          </a:p>
          <a:p>
            <a:pPr>
              <a:defRPr sz="1800">
                <a:solidFill>
                  <a:srgbClr val="FFFFFF"/>
                </a:solidFill>
              </a:defRPr>
            </a:pPr>
            <a:r>
              <a:rPr sz="1400" b="1" dirty="0"/>
              <a:t>5. Employment </a:t>
            </a:r>
          </a:p>
        </p:txBody>
      </p:sp>
      <p:sp>
        <p:nvSpPr>
          <p:cNvPr id="243" name="Faculty"/>
          <p:cNvSpPr/>
          <p:nvPr/>
        </p:nvSpPr>
        <p:spPr>
          <a:xfrm>
            <a:off x="5330806" y="1223231"/>
            <a:ext cx="1189112" cy="1009018"/>
          </a:xfrm>
          <a:prstGeom prst="ellipse">
            <a:avLst/>
          </a:prstGeom>
          <a:gradFill>
            <a:gsLst>
              <a:gs pos="0">
                <a:srgbClr val="5E30EB"/>
              </a:gs>
              <a:gs pos="100000">
                <a:srgbClr val="B18CFE"/>
              </a:gs>
            </a:gsLst>
            <a:lin ang="16200000"/>
          </a:gradFill>
          <a:ln w="508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Faculty</a:t>
            </a:r>
            <a:r>
              <a:rPr lang="en-US" sz="1400" b="1" dirty="0"/>
              <a:t>/ Deans</a:t>
            </a:r>
            <a:r>
              <a:rPr sz="1400" b="1" dirty="0"/>
              <a:t> </a:t>
            </a:r>
          </a:p>
        </p:txBody>
      </p:sp>
      <p:sp>
        <p:nvSpPr>
          <p:cNvPr id="244" name="Career Coaches"/>
          <p:cNvSpPr/>
          <p:nvPr/>
        </p:nvSpPr>
        <p:spPr>
          <a:xfrm>
            <a:off x="2315629" y="1223231"/>
            <a:ext cx="1032017" cy="779673"/>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Career Coaches </a:t>
            </a:r>
          </a:p>
        </p:txBody>
      </p:sp>
      <p:sp>
        <p:nvSpPr>
          <p:cNvPr id="245" name="Vocational Rehab"/>
          <p:cNvSpPr/>
          <p:nvPr/>
        </p:nvSpPr>
        <p:spPr>
          <a:xfrm>
            <a:off x="949518" y="1804380"/>
            <a:ext cx="1257460" cy="896201"/>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Vocational Rehab </a:t>
            </a:r>
          </a:p>
        </p:txBody>
      </p:sp>
      <p:sp>
        <p:nvSpPr>
          <p:cNvPr id="246" name="Employers"/>
          <p:cNvSpPr/>
          <p:nvPr/>
        </p:nvSpPr>
        <p:spPr>
          <a:xfrm>
            <a:off x="862306" y="2865390"/>
            <a:ext cx="1349654" cy="865346"/>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Employers  </a:t>
            </a:r>
          </a:p>
        </p:txBody>
      </p:sp>
      <p:sp>
        <p:nvSpPr>
          <p:cNvPr id="247" name="Parents/Students"/>
          <p:cNvSpPr/>
          <p:nvPr/>
        </p:nvSpPr>
        <p:spPr>
          <a:xfrm>
            <a:off x="1366697" y="3923599"/>
            <a:ext cx="1219696" cy="981237"/>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Parents/</a:t>
            </a:r>
            <a:endParaRPr lang="en-US" sz="1400" b="1" dirty="0"/>
          </a:p>
          <a:p>
            <a:pPr algn="ctr"/>
            <a:r>
              <a:rPr sz="1400" b="1" dirty="0"/>
              <a:t>Students</a:t>
            </a:r>
          </a:p>
        </p:txBody>
      </p:sp>
      <p:sp>
        <p:nvSpPr>
          <p:cNvPr id="248" name="HS Teachers"/>
          <p:cNvSpPr/>
          <p:nvPr/>
        </p:nvSpPr>
        <p:spPr>
          <a:xfrm>
            <a:off x="3061848" y="4328932"/>
            <a:ext cx="1128187" cy="814568"/>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HS Teachers </a:t>
            </a:r>
          </a:p>
        </p:txBody>
      </p:sp>
      <p:sp>
        <p:nvSpPr>
          <p:cNvPr id="249" name="WIOA…"/>
          <p:cNvSpPr/>
          <p:nvPr/>
        </p:nvSpPr>
        <p:spPr>
          <a:xfrm>
            <a:off x="5072138" y="4204117"/>
            <a:ext cx="1374961" cy="926125"/>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sz="1700">
                <a:solidFill>
                  <a:srgbClr val="FFFFFF"/>
                </a:solidFill>
              </a:defRPr>
            </a:pPr>
            <a:r>
              <a:rPr sz="1400" b="1" dirty="0"/>
              <a:t>WIOA</a:t>
            </a:r>
          </a:p>
          <a:p>
            <a:pPr algn="ctr">
              <a:defRPr sz="1700">
                <a:solidFill>
                  <a:srgbClr val="FFFFFF"/>
                </a:solidFill>
              </a:defRPr>
            </a:pPr>
            <a:r>
              <a:rPr sz="1400" b="1" dirty="0"/>
              <a:t>Agencies</a:t>
            </a:r>
          </a:p>
        </p:txBody>
      </p:sp>
      <p:sp>
        <p:nvSpPr>
          <p:cNvPr id="250" name="Double Arrow"/>
          <p:cNvSpPr/>
          <p:nvPr/>
        </p:nvSpPr>
        <p:spPr>
          <a:xfrm>
            <a:off x="5433935" y="2825312"/>
            <a:ext cx="1013164" cy="400387"/>
          </a:xfrm>
          <a:prstGeom prst="leftRightArrow">
            <a:avLst>
              <a:gd name="adj1" fmla="val 32000"/>
              <a:gd name="adj2" fmla="val 82710"/>
            </a:avLst>
          </a:prstGeom>
          <a:gradFill>
            <a:gsLst>
              <a:gs pos="0">
                <a:srgbClr val="FF4FA7"/>
              </a:gs>
              <a:gs pos="100000">
                <a:schemeClr val="accent6">
                  <a:hueOff val="339517"/>
                  <a:satOff val="18181"/>
                  <a:lumOff val="21292"/>
                </a:schemeClr>
              </a:gs>
            </a:gsLst>
            <a:lin ang="16200000"/>
          </a:gradFill>
          <a:ln w="12700">
            <a:miter lim="400000"/>
          </a:ln>
        </p:spPr>
        <p:txBody>
          <a:bodyPr lIns="26789" tIns="26789" rIns="26789" bIns="26789" anchor="ctr"/>
          <a:lstStyle/>
          <a:p>
            <a:pPr>
              <a:defRPr>
                <a:solidFill>
                  <a:srgbClr val="FFFFFF"/>
                </a:solidFill>
              </a:defRPr>
            </a:pPr>
            <a:endParaRPr sz="1400" b="1"/>
          </a:p>
        </p:txBody>
      </p:sp>
      <p:sp>
        <p:nvSpPr>
          <p:cNvPr id="251" name="Line"/>
          <p:cNvSpPr/>
          <p:nvPr/>
        </p:nvSpPr>
        <p:spPr>
          <a:xfrm flipV="1">
            <a:off x="2243830" y="3162925"/>
            <a:ext cx="784719" cy="62773"/>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2" name="9-14 Programs of Study"/>
          <p:cNvSpPr/>
          <p:nvPr/>
        </p:nvSpPr>
        <p:spPr>
          <a:xfrm>
            <a:off x="3028550" y="2079752"/>
            <a:ext cx="2339494" cy="1891508"/>
          </a:xfrm>
          <a:prstGeom prst="ellipse">
            <a:avLst/>
          </a:prstGeom>
          <a:gradFill>
            <a:gsLst>
              <a:gs pos="0">
                <a:srgbClr val="0056D6"/>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b="1" dirty="0"/>
              <a:t>9-14 Programs of Study </a:t>
            </a:r>
          </a:p>
        </p:txBody>
      </p:sp>
      <p:sp>
        <p:nvSpPr>
          <p:cNvPr id="253" name="Line"/>
          <p:cNvSpPr/>
          <p:nvPr/>
        </p:nvSpPr>
        <p:spPr>
          <a:xfrm>
            <a:off x="2206978" y="2391611"/>
            <a:ext cx="816590" cy="35100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4" name="Line"/>
          <p:cNvSpPr/>
          <p:nvPr/>
        </p:nvSpPr>
        <p:spPr>
          <a:xfrm flipH="1">
            <a:off x="4849318" y="1933731"/>
            <a:ext cx="481488" cy="282716"/>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6" name="Line"/>
          <p:cNvSpPr/>
          <p:nvPr/>
        </p:nvSpPr>
        <p:spPr>
          <a:xfrm>
            <a:off x="5020848" y="3730736"/>
            <a:ext cx="347196" cy="473381"/>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7" name="Line"/>
          <p:cNvSpPr/>
          <p:nvPr/>
        </p:nvSpPr>
        <p:spPr>
          <a:xfrm flipH="1">
            <a:off x="3770025" y="3971260"/>
            <a:ext cx="67191" cy="35767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8" name="Line"/>
          <p:cNvSpPr/>
          <p:nvPr/>
        </p:nvSpPr>
        <p:spPr>
          <a:xfrm flipH="1">
            <a:off x="2471232" y="3614406"/>
            <a:ext cx="759147" cy="440795"/>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 name="Title 1">
            <a:extLst>
              <a:ext uri="{FF2B5EF4-FFF2-40B4-BE49-F238E27FC236}">
                <a16:creationId xmlns:a16="http://schemas.microsoft.com/office/drawing/2014/main" id="{28F8743A-B334-BB4C-BEA5-10184C69C3D5}"/>
              </a:ext>
            </a:extLst>
          </p:cNvPr>
          <p:cNvSpPr>
            <a:spLocks noGrp="1"/>
          </p:cNvSpPr>
          <p:nvPr>
            <p:ph type="title"/>
          </p:nvPr>
        </p:nvSpPr>
        <p:spPr/>
        <p:txBody>
          <a:bodyPr>
            <a:normAutofit fontScale="90000"/>
          </a:bodyPr>
          <a:lstStyle/>
          <a:p>
            <a:r>
              <a:rPr lang="en-US" sz="3300" dirty="0"/>
              <a:t>Student Performance</a:t>
            </a:r>
            <a:br>
              <a:rPr lang="en-US" dirty="0"/>
            </a:br>
            <a:r>
              <a:rPr lang="en-US" sz="2800" i="1" dirty="0"/>
              <a:t>Analysis of Students Progressing in CTE Programs / Pathways</a:t>
            </a:r>
          </a:p>
        </p:txBody>
      </p:sp>
      <p:sp>
        <p:nvSpPr>
          <p:cNvPr id="25" name="Line">
            <a:extLst>
              <a:ext uri="{FF2B5EF4-FFF2-40B4-BE49-F238E27FC236}">
                <a16:creationId xmlns:a16="http://schemas.microsoft.com/office/drawing/2014/main" id="{6A51A8B7-9774-B449-A541-576CA709E441}"/>
              </a:ext>
            </a:extLst>
          </p:cNvPr>
          <p:cNvSpPr/>
          <p:nvPr/>
        </p:nvSpPr>
        <p:spPr>
          <a:xfrm>
            <a:off x="3132945" y="1933731"/>
            <a:ext cx="323352" cy="298518"/>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0" name="Synergy…">
            <a:extLst>
              <a:ext uri="{FF2B5EF4-FFF2-40B4-BE49-F238E27FC236}">
                <a16:creationId xmlns:a16="http://schemas.microsoft.com/office/drawing/2014/main" id="{F1BDC091-8ABA-FF42-B7EA-DA2E4268DB2D}"/>
              </a:ext>
            </a:extLst>
          </p:cNvPr>
          <p:cNvSpPr/>
          <p:nvPr/>
        </p:nvSpPr>
        <p:spPr>
          <a:xfrm>
            <a:off x="7052095" y="4086453"/>
            <a:ext cx="1082811" cy="1029815"/>
          </a:xfrm>
          <a:prstGeom prst="pentagon">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r>
              <a:rPr sz="1400" dirty="0"/>
              <a:t>Synergy</a:t>
            </a:r>
          </a:p>
          <a:p>
            <a:pPr algn="ctr"/>
            <a:r>
              <a:rPr sz="1400" dirty="0"/>
              <a:t>Energy</a:t>
            </a:r>
          </a:p>
          <a:p>
            <a:pPr algn="ctr"/>
            <a:r>
              <a:rPr sz="1400" dirty="0"/>
              <a:t>Results</a:t>
            </a:r>
          </a:p>
        </p:txBody>
      </p:sp>
      <p:sp>
        <p:nvSpPr>
          <p:cNvPr id="21" name="Career Coaches">
            <a:extLst>
              <a:ext uri="{FF2B5EF4-FFF2-40B4-BE49-F238E27FC236}">
                <a16:creationId xmlns:a16="http://schemas.microsoft.com/office/drawing/2014/main" id="{64A6949A-011C-3348-8E73-DFD2631C68ED}"/>
              </a:ext>
            </a:extLst>
          </p:cNvPr>
          <p:cNvSpPr/>
          <p:nvPr/>
        </p:nvSpPr>
        <p:spPr>
          <a:xfrm>
            <a:off x="3524927" y="1200211"/>
            <a:ext cx="1433328" cy="604169"/>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lang="en-US" sz="1400" b="1" dirty="0"/>
              <a:t>Coordinators</a:t>
            </a:r>
            <a:endParaRPr sz="1400" b="1" dirty="0"/>
          </a:p>
        </p:txBody>
      </p:sp>
      <p:sp>
        <p:nvSpPr>
          <p:cNvPr id="22" name="Line">
            <a:extLst>
              <a:ext uri="{FF2B5EF4-FFF2-40B4-BE49-F238E27FC236}">
                <a16:creationId xmlns:a16="http://schemas.microsoft.com/office/drawing/2014/main" id="{2B304C7C-B8F1-7245-8860-60D7D272D2E7}"/>
              </a:ext>
            </a:extLst>
          </p:cNvPr>
          <p:cNvSpPr/>
          <p:nvPr/>
        </p:nvSpPr>
        <p:spPr>
          <a:xfrm>
            <a:off x="4272887" y="1804379"/>
            <a:ext cx="0" cy="298518"/>
          </a:xfrm>
          <a:prstGeom prst="line">
            <a:avLst/>
          </a:prstGeom>
          <a:ln w="38100">
            <a:solidFill>
              <a:schemeClr val="accent1"/>
            </a:solidFill>
            <a:headEnd type="triangle"/>
            <a:tailEnd type="triangle"/>
          </a:ln>
        </p:spPr>
        <p:txBody>
          <a:bodyPr lIns="24109" tIns="24109" rIns="24109" bIns="24109"/>
          <a:lstStyle/>
          <a:p>
            <a:endParaRPr sz="1400" b="1"/>
          </a:p>
        </p:txBody>
      </p:sp>
    </p:spTree>
    <p:extLst>
      <p:ext uri="{BB962C8B-B14F-4D97-AF65-F5344CB8AC3E}">
        <p14:creationId xmlns:p14="http://schemas.microsoft.com/office/powerpoint/2010/main" val="246559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How are our students progressing in CTE Programs / Pathways"/>
          <p:cNvSpPr txBox="1"/>
          <p:nvPr/>
        </p:nvSpPr>
        <p:spPr>
          <a:xfrm>
            <a:off x="2233565" y="1720604"/>
            <a:ext cx="4753071" cy="392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rmAutofit/>
          </a:bodyPr>
          <a:lstStyle>
            <a:lvl1pPr defTabSz="362204">
              <a:defRPr sz="2200" b="1" i="1" u="sng">
                <a:latin typeface="+mn-lt"/>
                <a:ea typeface="+mn-ea"/>
                <a:cs typeface="+mn-cs"/>
                <a:sym typeface="Helvetica Neue"/>
              </a:defRPr>
            </a:lvl1pPr>
          </a:lstStyle>
          <a:p>
            <a:r>
              <a:rPr sz="1400" dirty="0"/>
              <a:t>How are our students progressing in CTE Programs / Pathways </a:t>
            </a:r>
          </a:p>
        </p:txBody>
      </p:sp>
      <p:sp>
        <p:nvSpPr>
          <p:cNvPr id="264" name="1. Technical Attainment…"/>
          <p:cNvSpPr txBox="1"/>
          <p:nvPr/>
        </p:nvSpPr>
        <p:spPr>
          <a:xfrm>
            <a:off x="2928567" y="2054054"/>
            <a:ext cx="3363067" cy="96268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rmAutofit/>
          </a:bodyPr>
          <a:lstStyle/>
          <a:p>
            <a:pPr defTabSz="252600">
              <a:defRPr sz="2200">
                <a:solidFill>
                  <a:srgbClr val="FFFFFF"/>
                </a:solidFill>
              </a:defRPr>
            </a:pPr>
            <a:r>
              <a:rPr sz="1400" dirty="0">
                <a:solidFill>
                  <a:schemeClr val="tx1">
                    <a:lumMod val="95000"/>
                    <a:lumOff val="5000"/>
                  </a:schemeClr>
                </a:solidFill>
              </a:rPr>
              <a:t>1. Technical Attainment </a:t>
            </a:r>
          </a:p>
          <a:p>
            <a:pPr defTabSz="252600">
              <a:defRPr sz="2200">
                <a:solidFill>
                  <a:srgbClr val="FFFFFF"/>
                </a:solidFill>
              </a:defRPr>
            </a:pPr>
            <a:r>
              <a:rPr sz="1400" dirty="0">
                <a:solidFill>
                  <a:schemeClr val="tx1">
                    <a:lumMod val="95000"/>
                    <a:lumOff val="5000"/>
                  </a:schemeClr>
                </a:solidFill>
              </a:rPr>
              <a:t>2. Completion </a:t>
            </a:r>
          </a:p>
          <a:p>
            <a:pPr defTabSz="252600">
              <a:defRPr sz="2200">
                <a:solidFill>
                  <a:srgbClr val="FFFFFF"/>
                </a:solidFill>
              </a:defRPr>
            </a:pPr>
            <a:r>
              <a:rPr sz="1400" dirty="0">
                <a:solidFill>
                  <a:schemeClr val="tx1">
                    <a:lumMod val="95000"/>
                    <a:lumOff val="5000"/>
                  </a:schemeClr>
                </a:solidFill>
              </a:rPr>
              <a:t>3. Retention </a:t>
            </a:r>
          </a:p>
          <a:p>
            <a:pPr defTabSz="252600">
              <a:defRPr sz="2200">
                <a:solidFill>
                  <a:srgbClr val="FFFFFF"/>
                </a:solidFill>
              </a:defRPr>
            </a:pPr>
            <a:r>
              <a:rPr sz="1400" dirty="0">
                <a:solidFill>
                  <a:schemeClr val="tx1">
                    <a:lumMod val="95000"/>
                    <a:lumOff val="5000"/>
                  </a:schemeClr>
                </a:solidFill>
              </a:rPr>
              <a:t>4. Serving Non</a:t>
            </a:r>
            <a:r>
              <a:rPr lang="en-US" sz="1400" dirty="0">
                <a:solidFill>
                  <a:schemeClr val="tx1">
                    <a:lumMod val="95000"/>
                    <a:lumOff val="5000"/>
                  </a:schemeClr>
                </a:solidFill>
              </a:rPr>
              <a:t>t</a:t>
            </a:r>
            <a:r>
              <a:rPr sz="1400" dirty="0">
                <a:solidFill>
                  <a:schemeClr val="tx1">
                    <a:lumMod val="95000"/>
                    <a:lumOff val="5000"/>
                  </a:schemeClr>
                </a:solidFill>
              </a:rPr>
              <a:t>raditional Special Populations</a:t>
            </a:r>
          </a:p>
        </p:txBody>
      </p:sp>
      <p:sp>
        <p:nvSpPr>
          <p:cNvPr id="266" name="Share findings by :  Age, Gender, Ethnicity and Special Populations"/>
          <p:cNvSpPr txBox="1"/>
          <p:nvPr/>
        </p:nvSpPr>
        <p:spPr>
          <a:xfrm>
            <a:off x="2242505" y="4770613"/>
            <a:ext cx="4735191" cy="2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lgn="l">
              <a:defRPr sz="2100" b="1" i="1">
                <a:latin typeface="+mn-lt"/>
                <a:ea typeface="+mn-ea"/>
                <a:cs typeface="+mn-cs"/>
                <a:sym typeface="Helvetica Neue"/>
              </a:defRPr>
            </a:lvl1pPr>
          </a:lstStyle>
          <a:p>
            <a:pPr algn="ctr"/>
            <a:r>
              <a:rPr sz="1400" dirty="0"/>
              <a:t>Identify gaps by Age, Gender, Ethnicity and Special Populations</a:t>
            </a:r>
          </a:p>
        </p:txBody>
      </p:sp>
      <p:sp>
        <p:nvSpPr>
          <p:cNvPr id="267" name="Rounded Rectangle"/>
          <p:cNvSpPr/>
          <p:nvPr/>
        </p:nvSpPr>
        <p:spPr>
          <a:xfrm>
            <a:off x="1928612" y="1274901"/>
            <a:ext cx="5362976" cy="1865399"/>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
        <p:nvSpPr>
          <p:cNvPr id="269" name="Perkins Data Portal"/>
          <p:cNvSpPr txBox="1">
            <a:spLocks noGrp="1"/>
          </p:cNvSpPr>
          <p:nvPr>
            <p:ph idx="1"/>
          </p:nvPr>
        </p:nvSpPr>
        <p:spPr>
          <a:xfrm>
            <a:off x="1368425" y="1261821"/>
            <a:ext cx="6483350" cy="461293"/>
          </a:xfrm>
          <a:prstGeom prst="rect">
            <a:avLst/>
          </a:prstGeom>
        </p:spPr>
        <p:txBody>
          <a:bodyPr>
            <a:noAutofit/>
          </a:bodyPr>
          <a:lstStyle>
            <a:lvl1pPr defTabSz="490727">
              <a:defRPr sz="2688"/>
            </a:lvl1pPr>
          </a:lstStyle>
          <a:p>
            <a:pPr marL="0" indent="0" algn="ctr">
              <a:buNone/>
            </a:pPr>
            <a:r>
              <a:rPr sz="2400" dirty="0"/>
              <a:t>NCCCS Perkins Data Dashboards </a:t>
            </a:r>
          </a:p>
        </p:txBody>
      </p:sp>
      <p:sp>
        <p:nvSpPr>
          <p:cNvPr id="2" name="Title 1">
            <a:extLst>
              <a:ext uri="{FF2B5EF4-FFF2-40B4-BE49-F238E27FC236}">
                <a16:creationId xmlns:a16="http://schemas.microsoft.com/office/drawing/2014/main" id="{9CFEE540-235C-0B4A-9516-C2640740EB87}"/>
              </a:ext>
            </a:extLst>
          </p:cNvPr>
          <p:cNvSpPr>
            <a:spLocks noGrp="1"/>
          </p:cNvSpPr>
          <p:nvPr>
            <p:ph type="title"/>
          </p:nvPr>
        </p:nvSpPr>
        <p:spPr/>
        <p:txBody>
          <a:bodyPr>
            <a:normAutofit/>
          </a:bodyPr>
          <a:lstStyle/>
          <a:p>
            <a:r>
              <a:rPr lang="en-US" dirty="0"/>
              <a:t>Student Performance</a:t>
            </a:r>
          </a:p>
        </p:txBody>
      </p:sp>
      <p:sp>
        <p:nvSpPr>
          <p:cNvPr id="270" name="Rounded Rectangle"/>
          <p:cNvSpPr/>
          <p:nvPr/>
        </p:nvSpPr>
        <p:spPr>
          <a:xfrm>
            <a:off x="1884564" y="4601874"/>
            <a:ext cx="5451073" cy="556223"/>
          </a:xfrm>
          <a:prstGeom prst="roundRect">
            <a:avLst>
              <a:gd name="adj" fmla="val 50000"/>
            </a:avLst>
          </a:prstGeom>
          <a:ln w="50800">
            <a:solidFill>
              <a:srgbClr val="0056D6"/>
            </a:solidFill>
          </a:ln>
        </p:spPr>
        <p:txBody>
          <a:bodyPr lIns="26789" tIns="26789" rIns="26789" bIns="26789" anchor="ctr"/>
          <a:lstStyle/>
          <a:p>
            <a:pPr>
              <a:defRPr sz="2200">
                <a:solidFill>
                  <a:srgbClr val="FFFFFF"/>
                </a:solidFill>
              </a:defRPr>
            </a:pPr>
            <a:endParaRPr sz="1400"/>
          </a:p>
        </p:txBody>
      </p:sp>
      <p:sp>
        <p:nvSpPr>
          <p:cNvPr id="14" name="TextBox 13">
            <a:extLst>
              <a:ext uri="{FF2B5EF4-FFF2-40B4-BE49-F238E27FC236}">
                <a16:creationId xmlns:a16="http://schemas.microsoft.com/office/drawing/2014/main" id="{C69F4880-3A4B-7340-B784-3E802F963597}"/>
              </a:ext>
            </a:extLst>
          </p:cNvPr>
          <p:cNvSpPr txBox="1"/>
          <p:nvPr/>
        </p:nvSpPr>
        <p:spPr>
          <a:xfrm>
            <a:off x="1573018" y="3376638"/>
            <a:ext cx="6074163" cy="830997"/>
          </a:xfrm>
          <a:prstGeom prst="rect">
            <a:avLst/>
          </a:prstGeom>
          <a:noFill/>
        </p:spPr>
        <p:txBody>
          <a:bodyPr wrap="none" rtlCol="0">
            <a:spAutoFit/>
          </a:bodyPr>
          <a:lstStyle/>
          <a:p>
            <a:pPr algn="ctr"/>
            <a:r>
              <a:rPr lang="en-US" sz="1600" dirty="0"/>
              <a:t>Instructional Effectiveness Reports:  College Data Dashboards</a:t>
            </a:r>
          </a:p>
          <a:p>
            <a:pPr algn="ctr"/>
            <a:endParaRPr lang="en-US" sz="1600" dirty="0"/>
          </a:p>
          <a:p>
            <a:pPr algn="ctr"/>
            <a:r>
              <a:rPr lang="en-US" sz="1600" b="1" i="1" u="sng" dirty="0"/>
              <a:t>How do these reports inform student performance and identify gaps?</a:t>
            </a:r>
          </a:p>
        </p:txBody>
      </p:sp>
      <p:sp>
        <p:nvSpPr>
          <p:cNvPr id="15" name="Rounded Rectangle">
            <a:extLst>
              <a:ext uri="{FF2B5EF4-FFF2-40B4-BE49-F238E27FC236}">
                <a16:creationId xmlns:a16="http://schemas.microsoft.com/office/drawing/2014/main" id="{34B3AE88-A41C-0843-B97C-48951D3175D1}"/>
              </a:ext>
            </a:extLst>
          </p:cNvPr>
          <p:cNvSpPr/>
          <p:nvPr/>
        </p:nvSpPr>
        <p:spPr>
          <a:xfrm>
            <a:off x="920462" y="3226757"/>
            <a:ext cx="7375453" cy="1014981"/>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Tree>
    <p:extLst>
      <p:ext uri="{BB962C8B-B14F-4D97-AF65-F5344CB8AC3E}">
        <p14:creationId xmlns:p14="http://schemas.microsoft.com/office/powerpoint/2010/main" val="376798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1. Technical Attainment…"/>
          <p:cNvSpPr txBox="1"/>
          <p:nvPr/>
        </p:nvSpPr>
        <p:spPr>
          <a:xfrm>
            <a:off x="6585809" y="2179284"/>
            <a:ext cx="2403824" cy="1734843"/>
          </a:xfrm>
          <a:prstGeom prst="rect">
            <a:avLst/>
          </a:prstGeom>
          <a:solidFill>
            <a:srgbClr val="0061F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Autofit/>
          </a:bodyPr>
          <a:lstStyle/>
          <a:p>
            <a:pPr defTabSz="295726">
              <a:defRPr sz="2304" b="1">
                <a:solidFill>
                  <a:srgbClr val="FFFFFF"/>
                </a:solidFill>
                <a:latin typeface="+mn-lt"/>
                <a:ea typeface="+mn-ea"/>
                <a:cs typeface="+mn-cs"/>
                <a:sym typeface="Helvetica Neue"/>
              </a:defRPr>
            </a:pPr>
            <a:r>
              <a:rPr lang="en-US" sz="1400" dirty="0"/>
              <a:t>Stakeholder Analysis </a:t>
            </a:r>
          </a:p>
          <a:p>
            <a:pPr defTabSz="295726">
              <a:defRPr sz="2304" b="1">
                <a:solidFill>
                  <a:srgbClr val="FFFFFF"/>
                </a:solidFill>
                <a:latin typeface="+mn-lt"/>
                <a:ea typeface="+mn-ea"/>
                <a:cs typeface="+mn-cs"/>
                <a:sym typeface="Helvetica Neue"/>
              </a:defRPr>
            </a:pPr>
            <a:endParaRPr lang="en-US" sz="1400" dirty="0"/>
          </a:p>
          <a:p>
            <a:pPr marL="285750" indent="-285750" defTabSz="295726">
              <a:buFont typeface="Arial" panose="020B0604020202020204" pitchFamily="34" charset="0"/>
              <a:buChar char="•"/>
              <a:defRPr sz="2304" b="1">
                <a:solidFill>
                  <a:srgbClr val="FFFFFF"/>
                </a:solidFill>
                <a:latin typeface="+mn-lt"/>
                <a:ea typeface="+mn-ea"/>
                <a:cs typeface="+mn-cs"/>
                <a:sym typeface="Helvetica Neue"/>
              </a:defRPr>
            </a:pPr>
            <a:r>
              <a:rPr lang="en-US" sz="1400" dirty="0"/>
              <a:t>Capacity of College </a:t>
            </a:r>
          </a:p>
          <a:p>
            <a:pPr marL="285750" indent="-285750" defTabSz="295726">
              <a:buFont typeface="Arial" panose="020B0604020202020204" pitchFamily="34" charset="0"/>
              <a:buChar char="•"/>
              <a:defRPr sz="2304" b="1">
                <a:solidFill>
                  <a:srgbClr val="FFFFFF"/>
                </a:solidFill>
                <a:latin typeface="+mn-lt"/>
                <a:ea typeface="+mn-ea"/>
                <a:cs typeface="+mn-cs"/>
                <a:sym typeface="Helvetica Neue"/>
              </a:defRPr>
            </a:pPr>
            <a:r>
              <a:rPr lang="en-US" sz="1400" dirty="0"/>
              <a:t>Learning Objectives </a:t>
            </a:r>
          </a:p>
          <a:p>
            <a:pPr marL="285750" indent="-285750" defTabSz="295726">
              <a:buFont typeface="Arial" panose="020B0604020202020204" pitchFamily="34" charset="0"/>
              <a:buChar char="•"/>
              <a:defRPr sz="2304" b="1">
                <a:solidFill>
                  <a:srgbClr val="FFFFFF"/>
                </a:solidFill>
                <a:latin typeface="+mn-lt"/>
                <a:ea typeface="+mn-ea"/>
                <a:cs typeface="+mn-cs"/>
                <a:sym typeface="Helvetica Neue"/>
              </a:defRPr>
            </a:pPr>
            <a:r>
              <a:rPr lang="en-US" sz="1400" dirty="0"/>
              <a:t>Employment of Graduates  </a:t>
            </a:r>
          </a:p>
          <a:p>
            <a:pPr marL="285750" indent="-285750" defTabSz="295726">
              <a:buFont typeface="Arial" panose="020B0604020202020204" pitchFamily="34" charset="0"/>
              <a:buChar char="•"/>
              <a:defRPr sz="2304" b="1">
                <a:solidFill>
                  <a:srgbClr val="FFFFFF"/>
                </a:solidFill>
                <a:latin typeface="+mn-lt"/>
                <a:ea typeface="+mn-ea"/>
                <a:cs typeface="+mn-cs"/>
                <a:sym typeface="Helvetica Neue"/>
              </a:defRPr>
            </a:pPr>
            <a:r>
              <a:rPr lang="en-US" sz="1400" dirty="0"/>
              <a:t>Work-based Learning informing Instruction</a:t>
            </a:r>
          </a:p>
        </p:txBody>
      </p:sp>
      <p:sp>
        <p:nvSpPr>
          <p:cNvPr id="243" name="Faculty"/>
          <p:cNvSpPr/>
          <p:nvPr/>
        </p:nvSpPr>
        <p:spPr>
          <a:xfrm>
            <a:off x="5330806" y="1223231"/>
            <a:ext cx="1189112" cy="1009018"/>
          </a:xfrm>
          <a:prstGeom prst="ellipse">
            <a:avLst/>
          </a:prstGeom>
          <a:gradFill>
            <a:gsLst>
              <a:gs pos="0">
                <a:srgbClr val="5E30EB"/>
              </a:gs>
              <a:gs pos="100000">
                <a:srgbClr val="B18CFE"/>
              </a:gs>
            </a:gsLst>
            <a:lin ang="16200000"/>
          </a:gradFill>
          <a:ln w="508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Faculty</a:t>
            </a:r>
            <a:r>
              <a:rPr lang="en-US" sz="1400" b="1" dirty="0"/>
              <a:t>/ Deans</a:t>
            </a:r>
            <a:r>
              <a:rPr sz="1400" b="1" dirty="0"/>
              <a:t> </a:t>
            </a:r>
          </a:p>
        </p:txBody>
      </p:sp>
      <p:sp>
        <p:nvSpPr>
          <p:cNvPr id="244" name="Career Coaches"/>
          <p:cNvSpPr/>
          <p:nvPr/>
        </p:nvSpPr>
        <p:spPr>
          <a:xfrm>
            <a:off x="2315629" y="1223231"/>
            <a:ext cx="1032017" cy="779673"/>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Career Coaches </a:t>
            </a:r>
          </a:p>
        </p:txBody>
      </p:sp>
      <p:sp>
        <p:nvSpPr>
          <p:cNvPr id="245" name="Vocational Rehab"/>
          <p:cNvSpPr/>
          <p:nvPr/>
        </p:nvSpPr>
        <p:spPr>
          <a:xfrm>
            <a:off x="949518" y="1804380"/>
            <a:ext cx="1257460" cy="896201"/>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Vocational Rehab </a:t>
            </a:r>
          </a:p>
        </p:txBody>
      </p:sp>
      <p:sp>
        <p:nvSpPr>
          <p:cNvPr id="246" name="Employers"/>
          <p:cNvSpPr/>
          <p:nvPr/>
        </p:nvSpPr>
        <p:spPr>
          <a:xfrm>
            <a:off x="862306" y="2865390"/>
            <a:ext cx="1349654" cy="865346"/>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Employers  </a:t>
            </a:r>
          </a:p>
        </p:txBody>
      </p:sp>
      <p:sp>
        <p:nvSpPr>
          <p:cNvPr id="247" name="Parents/Students"/>
          <p:cNvSpPr/>
          <p:nvPr/>
        </p:nvSpPr>
        <p:spPr>
          <a:xfrm>
            <a:off x="1366697" y="3923599"/>
            <a:ext cx="1219696" cy="981237"/>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lang="en-US" sz="1400" b="1" dirty="0"/>
              <a:t>Parents/</a:t>
            </a:r>
          </a:p>
          <a:p>
            <a:pPr algn="ctr"/>
            <a:r>
              <a:rPr lang="en-US" sz="1400" b="1" dirty="0"/>
              <a:t>Students</a:t>
            </a:r>
          </a:p>
        </p:txBody>
      </p:sp>
      <p:sp>
        <p:nvSpPr>
          <p:cNvPr id="248" name="HS Teachers"/>
          <p:cNvSpPr/>
          <p:nvPr/>
        </p:nvSpPr>
        <p:spPr>
          <a:xfrm>
            <a:off x="3061848" y="4328932"/>
            <a:ext cx="1128187" cy="814568"/>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HS Teachers </a:t>
            </a:r>
          </a:p>
        </p:txBody>
      </p:sp>
      <p:sp>
        <p:nvSpPr>
          <p:cNvPr id="249" name="WIOA…"/>
          <p:cNvSpPr/>
          <p:nvPr/>
        </p:nvSpPr>
        <p:spPr>
          <a:xfrm>
            <a:off x="5072138" y="4204117"/>
            <a:ext cx="1374961" cy="926125"/>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sz="1700">
                <a:solidFill>
                  <a:srgbClr val="FFFFFF"/>
                </a:solidFill>
              </a:defRPr>
            </a:pPr>
            <a:r>
              <a:rPr sz="1400" b="1" dirty="0"/>
              <a:t>WIOA</a:t>
            </a:r>
          </a:p>
          <a:p>
            <a:pPr algn="ctr">
              <a:defRPr sz="1700">
                <a:solidFill>
                  <a:srgbClr val="FFFFFF"/>
                </a:solidFill>
              </a:defRPr>
            </a:pPr>
            <a:r>
              <a:rPr sz="1400" b="1" dirty="0"/>
              <a:t>Agencies</a:t>
            </a:r>
          </a:p>
        </p:txBody>
      </p:sp>
      <p:sp>
        <p:nvSpPr>
          <p:cNvPr id="250" name="Double Arrow"/>
          <p:cNvSpPr/>
          <p:nvPr/>
        </p:nvSpPr>
        <p:spPr>
          <a:xfrm>
            <a:off x="5433935" y="2825312"/>
            <a:ext cx="1013164" cy="400387"/>
          </a:xfrm>
          <a:prstGeom prst="leftRightArrow">
            <a:avLst>
              <a:gd name="adj1" fmla="val 32000"/>
              <a:gd name="adj2" fmla="val 82710"/>
            </a:avLst>
          </a:prstGeom>
          <a:gradFill>
            <a:gsLst>
              <a:gs pos="0">
                <a:srgbClr val="FF4FA7"/>
              </a:gs>
              <a:gs pos="100000">
                <a:schemeClr val="accent6">
                  <a:hueOff val="339517"/>
                  <a:satOff val="18181"/>
                  <a:lumOff val="21292"/>
                </a:schemeClr>
              </a:gs>
            </a:gsLst>
            <a:lin ang="16200000"/>
          </a:gradFill>
          <a:ln w="12700">
            <a:miter lim="400000"/>
          </a:ln>
        </p:spPr>
        <p:txBody>
          <a:bodyPr lIns="26789" tIns="26789" rIns="26789" bIns="26789" anchor="ctr"/>
          <a:lstStyle/>
          <a:p>
            <a:pPr>
              <a:defRPr>
                <a:solidFill>
                  <a:srgbClr val="FFFFFF"/>
                </a:solidFill>
              </a:defRPr>
            </a:pPr>
            <a:endParaRPr sz="1400" b="1"/>
          </a:p>
        </p:txBody>
      </p:sp>
      <p:sp>
        <p:nvSpPr>
          <p:cNvPr id="251" name="Line"/>
          <p:cNvSpPr/>
          <p:nvPr/>
        </p:nvSpPr>
        <p:spPr>
          <a:xfrm flipV="1">
            <a:off x="2243830" y="3162925"/>
            <a:ext cx="784719" cy="62773"/>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2" name="9-14 Programs of Study"/>
          <p:cNvSpPr/>
          <p:nvPr/>
        </p:nvSpPr>
        <p:spPr>
          <a:xfrm>
            <a:off x="3028550" y="2079752"/>
            <a:ext cx="2339494" cy="1891508"/>
          </a:xfrm>
          <a:prstGeom prst="ellipse">
            <a:avLst/>
          </a:prstGeom>
          <a:gradFill>
            <a:gsLst>
              <a:gs pos="0">
                <a:srgbClr val="0056D6"/>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b="1" dirty="0"/>
              <a:t>9-14 Programs of Study / Curriculum Standards</a:t>
            </a:r>
          </a:p>
        </p:txBody>
      </p:sp>
      <p:sp>
        <p:nvSpPr>
          <p:cNvPr id="253" name="Line"/>
          <p:cNvSpPr/>
          <p:nvPr/>
        </p:nvSpPr>
        <p:spPr>
          <a:xfrm>
            <a:off x="2206978" y="2391611"/>
            <a:ext cx="816590" cy="35100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4" name="Line"/>
          <p:cNvSpPr/>
          <p:nvPr/>
        </p:nvSpPr>
        <p:spPr>
          <a:xfrm flipH="1">
            <a:off x="4849318" y="1933731"/>
            <a:ext cx="481488" cy="282716"/>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6" name="Line"/>
          <p:cNvSpPr/>
          <p:nvPr/>
        </p:nvSpPr>
        <p:spPr>
          <a:xfrm>
            <a:off x="5020848" y="3730736"/>
            <a:ext cx="347196" cy="473381"/>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7" name="Line"/>
          <p:cNvSpPr/>
          <p:nvPr/>
        </p:nvSpPr>
        <p:spPr>
          <a:xfrm flipH="1">
            <a:off x="3770025" y="3971260"/>
            <a:ext cx="67191" cy="35767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8" name="Line"/>
          <p:cNvSpPr/>
          <p:nvPr/>
        </p:nvSpPr>
        <p:spPr>
          <a:xfrm flipH="1">
            <a:off x="2471232" y="3614406"/>
            <a:ext cx="759147" cy="440795"/>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 name="Title 1">
            <a:extLst>
              <a:ext uri="{FF2B5EF4-FFF2-40B4-BE49-F238E27FC236}">
                <a16:creationId xmlns:a16="http://schemas.microsoft.com/office/drawing/2014/main" id="{28F8743A-B334-BB4C-BEA5-10184C69C3D5}"/>
              </a:ext>
            </a:extLst>
          </p:cNvPr>
          <p:cNvSpPr>
            <a:spLocks noGrp="1"/>
          </p:cNvSpPr>
          <p:nvPr>
            <p:ph type="title"/>
          </p:nvPr>
        </p:nvSpPr>
        <p:spPr/>
        <p:txBody>
          <a:bodyPr>
            <a:normAutofit/>
          </a:bodyPr>
          <a:lstStyle/>
          <a:p>
            <a:r>
              <a:rPr lang="en-US" dirty="0"/>
              <a:t>Size, Scope, and Quality </a:t>
            </a:r>
            <a:br>
              <a:rPr lang="en-US" dirty="0"/>
            </a:br>
            <a:r>
              <a:rPr lang="en-US" sz="2400" i="1" dirty="0"/>
              <a:t>Are programs of study meeting employer demand?</a:t>
            </a:r>
            <a:endParaRPr lang="en-US" sz="2400" dirty="0"/>
          </a:p>
        </p:txBody>
      </p:sp>
      <p:sp>
        <p:nvSpPr>
          <p:cNvPr id="25" name="Line">
            <a:extLst>
              <a:ext uri="{FF2B5EF4-FFF2-40B4-BE49-F238E27FC236}">
                <a16:creationId xmlns:a16="http://schemas.microsoft.com/office/drawing/2014/main" id="{6A51A8B7-9774-B449-A541-576CA709E441}"/>
              </a:ext>
            </a:extLst>
          </p:cNvPr>
          <p:cNvSpPr/>
          <p:nvPr/>
        </p:nvSpPr>
        <p:spPr>
          <a:xfrm>
            <a:off x="3132945" y="1933731"/>
            <a:ext cx="323352" cy="298518"/>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0" name="Synergy…">
            <a:extLst>
              <a:ext uri="{FF2B5EF4-FFF2-40B4-BE49-F238E27FC236}">
                <a16:creationId xmlns:a16="http://schemas.microsoft.com/office/drawing/2014/main" id="{06A4842A-90D7-C04C-BA5B-B199DBFD31B2}"/>
              </a:ext>
            </a:extLst>
          </p:cNvPr>
          <p:cNvSpPr/>
          <p:nvPr/>
        </p:nvSpPr>
        <p:spPr>
          <a:xfrm>
            <a:off x="7052095" y="4086453"/>
            <a:ext cx="1082811" cy="1029815"/>
          </a:xfrm>
          <a:prstGeom prst="pentagon">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r>
              <a:rPr sz="1400" dirty="0"/>
              <a:t>Synergy</a:t>
            </a:r>
          </a:p>
          <a:p>
            <a:pPr algn="ctr"/>
            <a:r>
              <a:rPr sz="1400" dirty="0"/>
              <a:t>Energy</a:t>
            </a:r>
          </a:p>
          <a:p>
            <a:pPr algn="ctr"/>
            <a:r>
              <a:rPr sz="1400" dirty="0"/>
              <a:t>Results</a:t>
            </a:r>
          </a:p>
        </p:txBody>
      </p:sp>
    </p:spTree>
    <p:extLst>
      <p:ext uri="{BB962C8B-B14F-4D97-AF65-F5344CB8AC3E}">
        <p14:creationId xmlns:p14="http://schemas.microsoft.com/office/powerpoint/2010/main" val="1822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1. Technical Attainment…"/>
          <p:cNvSpPr txBox="1"/>
          <p:nvPr/>
        </p:nvSpPr>
        <p:spPr>
          <a:xfrm>
            <a:off x="2084832" y="1809571"/>
            <a:ext cx="5029199" cy="1183343"/>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rmAutofit fontScale="92500" lnSpcReduction="10000"/>
          </a:bodyPr>
          <a:lstStyle/>
          <a:p>
            <a:pPr marL="285750" indent="-285750" defTabSz="252600">
              <a:buFont typeface="Arial" panose="020B0604020202020204" pitchFamily="34" charset="0"/>
              <a:buChar char="•"/>
              <a:defRPr sz="2200">
                <a:solidFill>
                  <a:srgbClr val="FFFFFF"/>
                </a:solidFill>
              </a:defRPr>
            </a:pPr>
            <a:r>
              <a:rPr lang="en-US" sz="1400" dirty="0">
                <a:solidFill>
                  <a:schemeClr val="tx1">
                    <a:lumMod val="95000"/>
                    <a:lumOff val="5000"/>
                  </a:schemeClr>
                </a:solidFill>
              </a:rPr>
              <a:t>Are we offering: Sufficient Number of Programs of Study and Sufficient number of courses in each pathway?</a:t>
            </a:r>
          </a:p>
          <a:p>
            <a:pPr marL="285750" indent="-285750" defTabSz="252600">
              <a:buFont typeface="Arial" panose="020B0604020202020204" pitchFamily="34" charset="0"/>
              <a:buChar char="•"/>
              <a:defRPr sz="2200">
                <a:solidFill>
                  <a:srgbClr val="FFFFFF"/>
                </a:solidFill>
              </a:defRPr>
            </a:pPr>
            <a:endParaRPr lang="en-US" sz="1400" dirty="0">
              <a:solidFill>
                <a:schemeClr val="tx1">
                  <a:lumMod val="95000"/>
                  <a:lumOff val="5000"/>
                </a:schemeClr>
              </a:solidFill>
            </a:endParaRPr>
          </a:p>
          <a:p>
            <a:pPr marL="285750" indent="-285750" defTabSz="252600">
              <a:buFont typeface="Arial" panose="020B0604020202020204" pitchFamily="34" charset="0"/>
              <a:buChar char="•"/>
              <a:defRPr sz="2200">
                <a:solidFill>
                  <a:srgbClr val="FFFFFF"/>
                </a:solidFill>
              </a:defRPr>
            </a:pPr>
            <a:r>
              <a:rPr lang="en-US" sz="1400" dirty="0">
                <a:solidFill>
                  <a:schemeClr val="tx1">
                    <a:lumMod val="95000"/>
                    <a:lumOff val="5000"/>
                  </a:schemeClr>
                </a:solidFill>
              </a:rPr>
              <a:t>Are we meeting employer and student needs in the Quality of Instruction leading students earning credentials for jobs with sustainable wages?</a:t>
            </a:r>
          </a:p>
          <a:p>
            <a:pPr defTabSz="252600">
              <a:defRPr sz="2200">
                <a:solidFill>
                  <a:srgbClr val="FFFFFF"/>
                </a:solidFill>
              </a:defRPr>
            </a:pPr>
            <a:endParaRPr lang="en-US" sz="1400" dirty="0">
              <a:solidFill>
                <a:schemeClr val="tx1">
                  <a:lumMod val="95000"/>
                  <a:lumOff val="5000"/>
                </a:schemeClr>
              </a:solidFill>
            </a:endParaRPr>
          </a:p>
        </p:txBody>
      </p:sp>
      <p:sp>
        <p:nvSpPr>
          <p:cNvPr id="266" name="Share findings by :  Age, Gender, Ethnicity and Special Populations"/>
          <p:cNvSpPr txBox="1"/>
          <p:nvPr/>
        </p:nvSpPr>
        <p:spPr>
          <a:xfrm>
            <a:off x="2626841" y="4770613"/>
            <a:ext cx="3966518" cy="2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lgn="l">
              <a:defRPr sz="2100" b="1" i="1">
                <a:latin typeface="+mn-lt"/>
                <a:ea typeface="+mn-ea"/>
                <a:cs typeface="+mn-cs"/>
                <a:sym typeface="Helvetica Neue"/>
              </a:defRPr>
            </a:lvl1pPr>
          </a:lstStyle>
          <a:p>
            <a:pPr algn="ctr"/>
            <a:r>
              <a:rPr lang="en-US" sz="1400" dirty="0"/>
              <a:t>Share findings: enhance and add Programs of Study.</a:t>
            </a:r>
          </a:p>
        </p:txBody>
      </p:sp>
      <p:sp>
        <p:nvSpPr>
          <p:cNvPr id="267" name="Rounded Rectangle"/>
          <p:cNvSpPr/>
          <p:nvPr/>
        </p:nvSpPr>
        <p:spPr>
          <a:xfrm>
            <a:off x="1928612" y="1274901"/>
            <a:ext cx="5362976" cy="1865399"/>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
        <p:nvSpPr>
          <p:cNvPr id="269" name="Perkins Data Portal"/>
          <p:cNvSpPr txBox="1">
            <a:spLocks noGrp="1"/>
          </p:cNvSpPr>
          <p:nvPr>
            <p:ph idx="1"/>
          </p:nvPr>
        </p:nvSpPr>
        <p:spPr>
          <a:xfrm>
            <a:off x="1368425" y="1261821"/>
            <a:ext cx="6483350" cy="461293"/>
          </a:xfrm>
          <a:prstGeom prst="rect">
            <a:avLst/>
          </a:prstGeom>
        </p:spPr>
        <p:txBody>
          <a:bodyPr>
            <a:noAutofit/>
          </a:bodyPr>
          <a:lstStyle>
            <a:lvl1pPr defTabSz="490727">
              <a:defRPr sz="2688"/>
            </a:lvl1pPr>
          </a:lstStyle>
          <a:p>
            <a:pPr marL="0" indent="0" algn="ctr">
              <a:buNone/>
            </a:pPr>
            <a:r>
              <a:rPr lang="en-US" sz="2400" dirty="0"/>
              <a:t>Perkins Program of Study</a:t>
            </a:r>
          </a:p>
        </p:txBody>
      </p:sp>
      <p:sp>
        <p:nvSpPr>
          <p:cNvPr id="2" name="Title 1">
            <a:extLst>
              <a:ext uri="{FF2B5EF4-FFF2-40B4-BE49-F238E27FC236}">
                <a16:creationId xmlns:a16="http://schemas.microsoft.com/office/drawing/2014/main" id="{9CFEE540-235C-0B4A-9516-C2640740EB87}"/>
              </a:ext>
            </a:extLst>
          </p:cNvPr>
          <p:cNvSpPr>
            <a:spLocks noGrp="1"/>
          </p:cNvSpPr>
          <p:nvPr>
            <p:ph type="title"/>
          </p:nvPr>
        </p:nvSpPr>
        <p:spPr/>
        <p:txBody>
          <a:bodyPr>
            <a:normAutofit/>
          </a:bodyPr>
          <a:lstStyle/>
          <a:p>
            <a:r>
              <a:rPr lang="en-US" dirty="0"/>
              <a:t>Size, Scope, Quality</a:t>
            </a:r>
          </a:p>
        </p:txBody>
      </p:sp>
      <p:sp>
        <p:nvSpPr>
          <p:cNvPr id="270" name="Rounded Rectangle"/>
          <p:cNvSpPr/>
          <p:nvPr/>
        </p:nvSpPr>
        <p:spPr>
          <a:xfrm>
            <a:off x="1884564" y="4601874"/>
            <a:ext cx="5451073" cy="556223"/>
          </a:xfrm>
          <a:prstGeom prst="roundRect">
            <a:avLst>
              <a:gd name="adj" fmla="val 50000"/>
            </a:avLst>
          </a:prstGeom>
          <a:ln w="50800">
            <a:solidFill>
              <a:srgbClr val="0056D6"/>
            </a:solidFill>
          </a:ln>
        </p:spPr>
        <p:txBody>
          <a:bodyPr lIns="26789" tIns="26789" rIns="26789" bIns="26789" anchor="ctr"/>
          <a:lstStyle/>
          <a:p>
            <a:pPr>
              <a:defRPr sz="2200">
                <a:solidFill>
                  <a:srgbClr val="FFFFFF"/>
                </a:solidFill>
              </a:defRPr>
            </a:pPr>
            <a:endParaRPr sz="1400"/>
          </a:p>
        </p:txBody>
      </p:sp>
      <p:sp>
        <p:nvSpPr>
          <p:cNvPr id="11" name="TextBox 10">
            <a:extLst>
              <a:ext uri="{FF2B5EF4-FFF2-40B4-BE49-F238E27FC236}">
                <a16:creationId xmlns:a16="http://schemas.microsoft.com/office/drawing/2014/main" id="{ADB02754-7BE1-644C-A907-91BD91FC351E}"/>
              </a:ext>
            </a:extLst>
          </p:cNvPr>
          <p:cNvSpPr txBox="1"/>
          <p:nvPr/>
        </p:nvSpPr>
        <p:spPr>
          <a:xfrm>
            <a:off x="1248698" y="3376638"/>
            <a:ext cx="6722802" cy="830997"/>
          </a:xfrm>
          <a:prstGeom prst="rect">
            <a:avLst/>
          </a:prstGeom>
          <a:noFill/>
        </p:spPr>
        <p:txBody>
          <a:bodyPr wrap="none" rtlCol="0">
            <a:spAutoFit/>
          </a:bodyPr>
          <a:lstStyle/>
          <a:p>
            <a:pPr algn="ctr"/>
            <a:r>
              <a:rPr lang="en-US" sz="1600" dirty="0"/>
              <a:t>Instructional Effectiveness:  College Program Evaluation, Curriculum Standards</a:t>
            </a:r>
          </a:p>
          <a:p>
            <a:pPr algn="ctr"/>
            <a:endParaRPr lang="en-US" sz="1600" dirty="0"/>
          </a:p>
          <a:p>
            <a:pPr algn="ctr"/>
            <a:r>
              <a:rPr lang="en-US" sz="1600" b="1" i="1" u="sng" dirty="0"/>
              <a:t>How does that report inform us the Size, Scope, and Quality of Programs? </a:t>
            </a:r>
          </a:p>
        </p:txBody>
      </p:sp>
      <p:sp>
        <p:nvSpPr>
          <p:cNvPr id="12" name="Rounded Rectangle">
            <a:extLst>
              <a:ext uri="{FF2B5EF4-FFF2-40B4-BE49-F238E27FC236}">
                <a16:creationId xmlns:a16="http://schemas.microsoft.com/office/drawing/2014/main" id="{30B0A388-ECFF-3949-A7C7-F8C027E3704F}"/>
              </a:ext>
            </a:extLst>
          </p:cNvPr>
          <p:cNvSpPr/>
          <p:nvPr/>
        </p:nvSpPr>
        <p:spPr>
          <a:xfrm>
            <a:off x="920462" y="3226757"/>
            <a:ext cx="7375453" cy="1014981"/>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Tree>
    <p:extLst>
      <p:ext uri="{BB962C8B-B14F-4D97-AF65-F5344CB8AC3E}">
        <p14:creationId xmlns:p14="http://schemas.microsoft.com/office/powerpoint/2010/main" val="226805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1. Technical Attainment…"/>
          <p:cNvSpPr txBox="1"/>
          <p:nvPr/>
        </p:nvSpPr>
        <p:spPr>
          <a:xfrm>
            <a:off x="6585809" y="2179284"/>
            <a:ext cx="2403824" cy="1734843"/>
          </a:xfrm>
          <a:prstGeom prst="rect">
            <a:avLst/>
          </a:prstGeom>
          <a:solidFill>
            <a:srgbClr val="0061F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Autofit/>
          </a:bodyPr>
          <a:lstStyle/>
          <a:p>
            <a:pPr defTabSz="295726">
              <a:defRPr sz="2304" b="1">
                <a:solidFill>
                  <a:srgbClr val="FFFFFF"/>
                </a:solidFill>
                <a:latin typeface="+mn-lt"/>
                <a:ea typeface="+mn-ea"/>
                <a:cs typeface="+mn-cs"/>
                <a:sym typeface="Helvetica Neue"/>
              </a:defRPr>
            </a:pPr>
            <a:r>
              <a:rPr lang="en-US" sz="1400" dirty="0"/>
              <a:t>Stakeholder Analysis</a:t>
            </a:r>
          </a:p>
          <a:p>
            <a:pPr defTabSz="295726">
              <a:defRPr sz="2304" b="1">
                <a:solidFill>
                  <a:srgbClr val="FFFFFF"/>
                </a:solidFill>
                <a:latin typeface="+mn-lt"/>
                <a:ea typeface="+mn-ea"/>
                <a:cs typeface="+mn-cs"/>
                <a:sym typeface="Helvetica Neue"/>
              </a:defRPr>
            </a:pPr>
            <a:endParaRPr lang="en-US" sz="1400" dirty="0"/>
          </a:p>
          <a:p>
            <a:pPr marL="285750" indent="-285750" defTabSz="295726">
              <a:buFont typeface="Arial" panose="020B0604020202020204" pitchFamily="34" charset="0"/>
              <a:buChar char="•"/>
              <a:defRPr sz="2304" b="1">
                <a:solidFill>
                  <a:srgbClr val="FFFFFF"/>
                </a:solidFill>
                <a:latin typeface="+mn-lt"/>
                <a:ea typeface="+mn-ea"/>
                <a:cs typeface="+mn-cs"/>
                <a:sym typeface="Helvetica Neue"/>
              </a:defRPr>
            </a:pPr>
            <a:r>
              <a:rPr lang="en-US" sz="1400" dirty="0"/>
              <a:t>State /Local Need for Program</a:t>
            </a:r>
          </a:p>
          <a:p>
            <a:pPr marL="285750" indent="-285750" defTabSz="295726">
              <a:buFont typeface="Arial" panose="020B0604020202020204" pitchFamily="34" charset="0"/>
              <a:buChar char="•"/>
              <a:defRPr sz="2304" b="1">
                <a:solidFill>
                  <a:srgbClr val="FFFFFF"/>
                </a:solidFill>
                <a:latin typeface="+mn-lt"/>
                <a:ea typeface="+mn-ea"/>
                <a:cs typeface="+mn-cs"/>
                <a:sym typeface="Helvetica Neue"/>
              </a:defRPr>
            </a:pPr>
            <a:r>
              <a:rPr lang="en-US" sz="1400" dirty="0"/>
              <a:t>Engaged Employers </a:t>
            </a:r>
          </a:p>
          <a:p>
            <a:pPr marL="285750" indent="-285750" defTabSz="295726">
              <a:buFont typeface="Arial" panose="020B0604020202020204" pitchFamily="34" charset="0"/>
              <a:buChar char="•"/>
              <a:defRPr sz="2304" b="1">
                <a:solidFill>
                  <a:srgbClr val="FFFFFF"/>
                </a:solidFill>
                <a:latin typeface="+mn-lt"/>
                <a:ea typeface="+mn-ea"/>
                <a:cs typeface="+mn-cs"/>
                <a:sym typeface="Helvetica Neue"/>
              </a:defRPr>
            </a:pPr>
            <a:r>
              <a:rPr lang="en-US" sz="1400" dirty="0"/>
              <a:t>Skilled for the Workforce</a:t>
            </a:r>
          </a:p>
        </p:txBody>
      </p:sp>
      <p:sp>
        <p:nvSpPr>
          <p:cNvPr id="243" name="Faculty"/>
          <p:cNvSpPr/>
          <p:nvPr/>
        </p:nvSpPr>
        <p:spPr>
          <a:xfrm>
            <a:off x="5330806" y="1223231"/>
            <a:ext cx="1189112" cy="1009018"/>
          </a:xfrm>
          <a:prstGeom prst="ellipse">
            <a:avLst/>
          </a:prstGeom>
          <a:gradFill>
            <a:gsLst>
              <a:gs pos="0">
                <a:srgbClr val="5E30EB"/>
              </a:gs>
              <a:gs pos="100000">
                <a:srgbClr val="B18CFE"/>
              </a:gs>
            </a:gsLst>
            <a:lin ang="16200000"/>
          </a:gradFill>
          <a:ln w="508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Faculty</a:t>
            </a:r>
            <a:r>
              <a:rPr lang="en-US" sz="1400" b="1" dirty="0"/>
              <a:t>/ Deans</a:t>
            </a:r>
            <a:r>
              <a:rPr sz="1400" b="1" dirty="0"/>
              <a:t> </a:t>
            </a:r>
          </a:p>
        </p:txBody>
      </p:sp>
      <p:sp>
        <p:nvSpPr>
          <p:cNvPr id="244" name="Career Coaches"/>
          <p:cNvSpPr/>
          <p:nvPr/>
        </p:nvSpPr>
        <p:spPr>
          <a:xfrm>
            <a:off x="2315629" y="1223231"/>
            <a:ext cx="1032017" cy="779673"/>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Career Coaches </a:t>
            </a:r>
          </a:p>
        </p:txBody>
      </p:sp>
      <p:sp>
        <p:nvSpPr>
          <p:cNvPr id="245" name="Vocational Rehab"/>
          <p:cNvSpPr/>
          <p:nvPr/>
        </p:nvSpPr>
        <p:spPr>
          <a:xfrm>
            <a:off x="949518" y="1804380"/>
            <a:ext cx="1257460" cy="896201"/>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Vocational Rehab </a:t>
            </a:r>
          </a:p>
        </p:txBody>
      </p:sp>
      <p:sp>
        <p:nvSpPr>
          <p:cNvPr id="246" name="Employers"/>
          <p:cNvSpPr/>
          <p:nvPr/>
        </p:nvSpPr>
        <p:spPr>
          <a:xfrm>
            <a:off x="862306" y="2865390"/>
            <a:ext cx="1349654" cy="865346"/>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Employers  </a:t>
            </a:r>
          </a:p>
        </p:txBody>
      </p:sp>
      <p:sp>
        <p:nvSpPr>
          <p:cNvPr id="247" name="Parents/Students"/>
          <p:cNvSpPr/>
          <p:nvPr/>
        </p:nvSpPr>
        <p:spPr>
          <a:xfrm>
            <a:off x="1366697" y="3923599"/>
            <a:ext cx="1219696" cy="981237"/>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lang="en-US" sz="1400" b="1" dirty="0"/>
              <a:t>Parents / Students</a:t>
            </a:r>
            <a:endParaRPr sz="1400" b="1" dirty="0"/>
          </a:p>
        </p:txBody>
      </p:sp>
      <p:sp>
        <p:nvSpPr>
          <p:cNvPr id="248" name="HS Teachers"/>
          <p:cNvSpPr/>
          <p:nvPr/>
        </p:nvSpPr>
        <p:spPr>
          <a:xfrm>
            <a:off x="3061848" y="4328932"/>
            <a:ext cx="1128187" cy="814568"/>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HS Teachers </a:t>
            </a:r>
          </a:p>
        </p:txBody>
      </p:sp>
      <p:sp>
        <p:nvSpPr>
          <p:cNvPr id="249" name="WIOA…"/>
          <p:cNvSpPr/>
          <p:nvPr/>
        </p:nvSpPr>
        <p:spPr>
          <a:xfrm>
            <a:off x="5072138" y="4204117"/>
            <a:ext cx="1374961" cy="926125"/>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sz="1700">
                <a:solidFill>
                  <a:srgbClr val="FFFFFF"/>
                </a:solidFill>
              </a:defRPr>
            </a:pPr>
            <a:r>
              <a:rPr lang="en-US" sz="1400" b="1" dirty="0"/>
              <a:t>Workforce Boards</a:t>
            </a:r>
            <a:endParaRPr sz="1400" b="1" dirty="0"/>
          </a:p>
        </p:txBody>
      </p:sp>
      <p:sp>
        <p:nvSpPr>
          <p:cNvPr id="250" name="Double Arrow"/>
          <p:cNvSpPr/>
          <p:nvPr/>
        </p:nvSpPr>
        <p:spPr>
          <a:xfrm>
            <a:off x="5433935" y="2825312"/>
            <a:ext cx="1013164" cy="400387"/>
          </a:xfrm>
          <a:prstGeom prst="leftRightArrow">
            <a:avLst>
              <a:gd name="adj1" fmla="val 32000"/>
              <a:gd name="adj2" fmla="val 82710"/>
            </a:avLst>
          </a:prstGeom>
          <a:gradFill>
            <a:gsLst>
              <a:gs pos="0">
                <a:srgbClr val="FF4FA7"/>
              </a:gs>
              <a:gs pos="100000">
                <a:schemeClr val="accent6">
                  <a:hueOff val="339517"/>
                  <a:satOff val="18181"/>
                  <a:lumOff val="21292"/>
                </a:schemeClr>
              </a:gs>
            </a:gsLst>
            <a:lin ang="16200000"/>
          </a:gradFill>
          <a:ln w="12700">
            <a:miter lim="400000"/>
          </a:ln>
        </p:spPr>
        <p:txBody>
          <a:bodyPr lIns="26789" tIns="26789" rIns="26789" bIns="26789" anchor="ctr"/>
          <a:lstStyle/>
          <a:p>
            <a:pPr>
              <a:defRPr>
                <a:solidFill>
                  <a:srgbClr val="FFFFFF"/>
                </a:solidFill>
              </a:defRPr>
            </a:pPr>
            <a:endParaRPr sz="1400" b="1"/>
          </a:p>
        </p:txBody>
      </p:sp>
      <p:sp>
        <p:nvSpPr>
          <p:cNvPr id="251" name="Line"/>
          <p:cNvSpPr/>
          <p:nvPr/>
        </p:nvSpPr>
        <p:spPr>
          <a:xfrm flipV="1">
            <a:off x="2243830" y="3162925"/>
            <a:ext cx="784719" cy="62773"/>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2" name="9-14 Programs of Study"/>
          <p:cNvSpPr/>
          <p:nvPr/>
        </p:nvSpPr>
        <p:spPr>
          <a:xfrm>
            <a:off x="3028550" y="2079752"/>
            <a:ext cx="2339494" cy="1891508"/>
          </a:xfrm>
          <a:prstGeom prst="ellipse">
            <a:avLst/>
          </a:prstGeom>
          <a:gradFill>
            <a:gsLst>
              <a:gs pos="0">
                <a:srgbClr val="0056D6"/>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b="1" dirty="0"/>
              <a:t>9-14 Programs of Study</a:t>
            </a:r>
          </a:p>
        </p:txBody>
      </p:sp>
      <p:sp>
        <p:nvSpPr>
          <p:cNvPr id="253" name="Line"/>
          <p:cNvSpPr/>
          <p:nvPr/>
        </p:nvSpPr>
        <p:spPr>
          <a:xfrm>
            <a:off x="2206978" y="2391611"/>
            <a:ext cx="816590" cy="35100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4" name="Line"/>
          <p:cNvSpPr/>
          <p:nvPr/>
        </p:nvSpPr>
        <p:spPr>
          <a:xfrm flipH="1">
            <a:off x="4922807" y="1968925"/>
            <a:ext cx="445237" cy="298518"/>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6" name="Line"/>
          <p:cNvSpPr/>
          <p:nvPr/>
        </p:nvSpPr>
        <p:spPr>
          <a:xfrm>
            <a:off x="5020848" y="3730736"/>
            <a:ext cx="347196" cy="473381"/>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7" name="Line"/>
          <p:cNvSpPr/>
          <p:nvPr/>
        </p:nvSpPr>
        <p:spPr>
          <a:xfrm flipH="1">
            <a:off x="3770025" y="3971260"/>
            <a:ext cx="67191" cy="35767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8" name="Line"/>
          <p:cNvSpPr/>
          <p:nvPr/>
        </p:nvSpPr>
        <p:spPr>
          <a:xfrm flipH="1">
            <a:off x="2471232" y="3614406"/>
            <a:ext cx="759147" cy="440795"/>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 name="Title 1">
            <a:extLst>
              <a:ext uri="{FF2B5EF4-FFF2-40B4-BE49-F238E27FC236}">
                <a16:creationId xmlns:a16="http://schemas.microsoft.com/office/drawing/2014/main" id="{28F8743A-B334-BB4C-BEA5-10184C69C3D5}"/>
              </a:ext>
            </a:extLst>
          </p:cNvPr>
          <p:cNvSpPr>
            <a:spLocks noGrp="1"/>
          </p:cNvSpPr>
          <p:nvPr>
            <p:ph type="title"/>
          </p:nvPr>
        </p:nvSpPr>
        <p:spPr>
          <a:xfrm>
            <a:off x="1297858" y="126367"/>
            <a:ext cx="7946725" cy="994172"/>
          </a:xfrm>
        </p:spPr>
        <p:txBody>
          <a:bodyPr>
            <a:normAutofit/>
          </a:bodyPr>
          <a:lstStyle/>
          <a:p>
            <a:r>
              <a:rPr lang="en-US" sz="2500" dirty="0"/>
              <a:t>Aligned to State, Regional and Local Labor Market Needs</a:t>
            </a:r>
            <a:br>
              <a:rPr lang="en-US" sz="2500" dirty="0"/>
            </a:br>
            <a:r>
              <a:rPr lang="en-US" sz="2400" i="1" dirty="0"/>
              <a:t>How is the career cluster aligned to Labor Market Needs?</a:t>
            </a:r>
            <a:endParaRPr lang="en-US" sz="2400" dirty="0"/>
          </a:p>
        </p:txBody>
      </p:sp>
      <p:sp>
        <p:nvSpPr>
          <p:cNvPr id="25" name="Line">
            <a:extLst>
              <a:ext uri="{FF2B5EF4-FFF2-40B4-BE49-F238E27FC236}">
                <a16:creationId xmlns:a16="http://schemas.microsoft.com/office/drawing/2014/main" id="{6A51A8B7-9774-B449-A541-576CA709E441}"/>
              </a:ext>
            </a:extLst>
          </p:cNvPr>
          <p:cNvSpPr/>
          <p:nvPr/>
        </p:nvSpPr>
        <p:spPr>
          <a:xfrm>
            <a:off x="3132945" y="1933731"/>
            <a:ext cx="323352" cy="298518"/>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0" name="Synergy…">
            <a:extLst>
              <a:ext uri="{FF2B5EF4-FFF2-40B4-BE49-F238E27FC236}">
                <a16:creationId xmlns:a16="http://schemas.microsoft.com/office/drawing/2014/main" id="{06A4842A-90D7-C04C-BA5B-B199DBFD31B2}"/>
              </a:ext>
            </a:extLst>
          </p:cNvPr>
          <p:cNvSpPr/>
          <p:nvPr/>
        </p:nvSpPr>
        <p:spPr>
          <a:xfrm>
            <a:off x="7052095" y="4086453"/>
            <a:ext cx="1082811" cy="1029815"/>
          </a:xfrm>
          <a:prstGeom prst="pentagon">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r>
              <a:rPr sz="1400" dirty="0"/>
              <a:t>Synergy</a:t>
            </a:r>
          </a:p>
          <a:p>
            <a:pPr algn="ctr"/>
            <a:r>
              <a:rPr sz="1400" dirty="0"/>
              <a:t>Energy</a:t>
            </a:r>
          </a:p>
          <a:p>
            <a:pPr algn="ctr"/>
            <a:r>
              <a:rPr sz="1400" dirty="0"/>
              <a:t>Results</a:t>
            </a:r>
          </a:p>
        </p:txBody>
      </p:sp>
      <p:sp>
        <p:nvSpPr>
          <p:cNvPr id="21" name="Career Coaches">
            <a:extLst>
              <a:ext uri="{FF2B5EF4-FFF2-40B4-BE49-F238E27FC236}">
                <a16:creationId xmlns:a16="http://schemas.microsoft.com/office/drawing/2014/main" id="{27BE86FC-68C0-0841-B884-89B240556762}"/>
              </a:ext>
            </a:extLst>
          </p:cNvPr>
          <p:cNvSpPr/>
          <p:nvPr/>
        </p:nvSpPr>
        <p:spPr>
          <a:xfrm>
            <a:off x="3660206" y="1247959"/>
            <a:ext cx="1360642" cy="556422"/>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lang="en-US" sz="1400" b="1" dirty="0"/>
              <a:t>NC Commerce</a:t>
            </a:r>
            <a:endParaRPr sz="1400" b="1" dirty="0"/>
          </a:p>
        </p:txBody>
      </p:sp>
      <p:sp>
        <p:nvSpPr>
          <p:cNvPr id="22" name="Line">
            <a:extLst>
              <a:ext uri="{FF2B5EF4-FFF2-40B4-BE49-F238E27FC236}">
                <a16:creationId xmlns:a16="http://schemas.microsoft.com/office/drawing/2014/main" id="{B4662902-7AD4-944F-9D8B-8F8385556A7E}"/>
              </a:ext>
            </a:extLst>
          </p:cNvPr>
          <p:cNvSpPr/>
          <p:nvPr/>
        </p:nvSpPr>
        <p:spPr>
          <a:xfrm>
            <a:off x="4272887" y="1804380"/>
            <a:ext cx="0" cy="273732"/>
          </a:xfrm>
          <a:prstGeom prst="line">
            <a:avLst/>
          </a:prstGeom>
          <a:ln w="38100">
            <a:solidFill>
              <a:schemeClr val="accent1"/>
            </a:solidFill>
            <a:headEnd type="triangle"/>
            <a:tailEnd type="triangle"/>
          </a:ln>
        </p:spPr>
        <p:txBody>
          <a:bodyPr lIns="24109" tIns="24109" rIns="24109" bIns="24109"/>
          <a:lstStyle/>
          <a:p>
            <a:endParaRPr sz="1400" b="1"/>
          </a:p>
        </p:txBody>
      </p:sp>
    </p:spTree>
    <p:extLst>
      <p:ext uri="{BB962C8B-B14F-4D97-AF65-F5344CB8AC3E}">
        <p14:creationId xmlns:p14="http://schemas.microsoft.com/office/powerpoint/2010/main" val="417228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1. Technical Attainment…"/>
          <p:cNvSpPr txBox="1"/>
          <p:nvPr/>
        </p:nvSpPr>
        <p:spPr>
          <a:xfrm>
            <a:off x="1938529" y="2038171"/>
            <a:ext cx="5305668" cy="751493"/>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rmAutofit/>
          </a:bodyPr>
          <a:lstStyle/>
          <a:p>
            <a:pPr marL="228600" indent="-228600" defTabSz="252600">
              <a:buFont typeface="+mj-lt"/>
              <a:buAutoNum type="arabicPeriod"/>
              <a:defRPr sz="2200">
                <a:solidFill>
                  <a:srgbClr val="FFFFFF"/>
                </a:solidFill>
              </a:defRPr>
            </a:pPr>
            <a:r>
              <a:rPr lang="en-US" sz="1050" dirty="0">
                <a:solidFill>
                  <a:schemeClr val="tx1">
                    <a:lumMod val="95000"/>
                    <a:lumOff val="5000"/>
                  </a:schemeClr>
                </a:solidFill>
              </a:rPr>
              <a:t>Faculty Reporting on Programs of Study and Course Learning Objectives</a:t>
            </a:r>
          </a:p>
          <a:p>
            <a:pPr marL="228600" indent="-228600" defTabSz="252600">
              <a:buFont typeface="+mj-lt"/>
              <a:buAutoNum type="arabicPeriod"/>
              <a:defRPr sz="2200">
                <a:solidFill>
                  <a:srgbClr val="FFFFFF"/>
                </a:solidFill>
              </a:defRPr>
            </a:pPr>
            <a:r>
              <a:rPr lang="en-US" sz="1050" dirty="0">
                <a:solidFill>
                  <a:schemeClr val="tx1">
                    <a:lumMod val="95000"/>
                    <a:lumOff val="5000"/>
                  </a:schemeClr>
                </a:solidFill>
              </a:rPr>
              <a:t>Industry feed back on College Programs of Study and Graduates working in their companies.  </a:t>
            </a:r>
          </a:p>
          <a:p>
            <a:pPr marL="228600" indent="-228600" defTabSz="252600">
              <a:buFont typeface="+mj-lt"/>
              <a:buAutoNum type="arabicPeriod"/>
              <a:defRPr sz="2200">
                <a:solidFill>
                  <a:srgbClr val="FFFFFF"/>
                </a:solidFill>
              </a:defRPr>
            </a:pPr>
            <a:r>
              <a:rPr lang="en-US" sz="1050" dirty="0">
                <a:solidFill>
                  <a:schemeClr val="tx1">
                    <a:lumMod val="95000"/>
                    <a:lumOff val="5000"/>
                  </a:schemeClr>
                </a:solidFill>
              </a:rPr>
              <a:t>Industry sharing Current and Future education and skill needs </a:t>
            </a:r>
          </a:p>
        </p:txBody>
      </p:sp>
      <p:sp>
        <p:nvSpPr>
          <p:cNvPr id="266" name="Share findings by :  Age, Gender, Ethnicity and Special Populations"/>
          <p:cNvSpPr txBox="1"/>
          <p:nvPr/>
        </p:nvSpPr>
        <p:spPr>
          <a:xfrm>
            <a:off x="2240998" y="4770613"/>
            <a:ext cx="4738204" cy="2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lgn="l">
              <a:defRPr sz="2100" b="1" i="1">
                <a:latin typeface="+mn-lt"/>
                <a:ea typeface="+mn-ea"/>
                <a:cs typeface="+mn-cs"/>
                <a:sym typeface="Helvetica Neue"/>
              </a:defRPr>
            </a:lvl1pPr>
          </a:lstStyle>
          <a:p>
            <a:pPr algn="ctr"/>
            <a:r>
              <a:rPr lang="en-US" sz="1400" dirty="0"/>
              <a:t>Share findings by:  Courses and or Programs of Study in Cluster</a:t>
            </a:r>
          </a:p>
        </p:txBody>
      </p:sp>
      <p:sp>
        <p:nvSpPr>
          <p:cNvPr id="267" name="Rounded Rectangle"/>
          <p:cNvSpPr/>
          <p:nvPr/>
        </p:nvSpPr>
        <p:spPr>
          <a:xfrm>
            <a:off x="1368425" y="1274901"/>
            <a:ext cx="6483350" cy="1865399"/>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
        <p:nvSpPr>
          <p:cNvPr id="269" name="Perkins Data Portal"/>
          <p:cNvSpPr txBox="1">
            <a:spLocks noGrp="1"/>
          </p:cNvSpPr>
          <p:nvPr>
            <p:ph idx="1"/>
          </p:nvPr>
        </p:nvSpPr>
        <p:spPr>
          <a:xfrm>
            <a:off x="1368425" y="1261821"/>
            <a:ext cx="6483350" cy="461293"/>
          </a:xfrm>
          <a:prstGeom prst="rect">
            <a:avLst/>
          </a:prstGeom>
        </p:spPr>
        <p:txBody>
          <a:bodyPr>
            <a:noAutofit/>
          </a:bodyPr>
          <a:lstStyle>
            <a:lvl1pPr defTabSz="490727">
              <a:defRPr sz="2688"/>
            </a:lvl1pPr>
          </a:lstStyle>
          <a:p>
            <a:pPr marL="0" indent="0" algn="ctr">
              <a:buNone/>
            </a:pPr>
            <a:r>
              <a:rPr lang="en-US" sz="2400" dirty="0"/>
              <a:t>College Program Advisory Committees</a:t>
            </a:r>
          </a:p>
          <a:p>
            <a:pPr marL="0" indent="0" algn="ctr">
              <a:buNone/>
            </a:pPr>
            <a:r>
              <a:rPr lang="en-US" sz="1600" u="sng" dirty="0"/>
              <a:t>How is this Career Cluster meeting labor market needs?</a:t>
            </a:r>
          </a:p>
        </p:txBody>
      </p:sp>
      <p:sp>
        <p:nvSpPr>
          <p:cNvPr id="2" name="Title 1">
            <a:extLst>
              <a:ext uri="{FF2B5EF4-FFF2-40B4-BE49-F238E27FC236}">
                <a16:creationId xmlns:a16="http://schemas.microsoft.com/office/drawing/2014/main" id="{9CFEE540-235C-0B4A-9516-C2640740EB87}"/>
              </a:ext>
            </a:extLst>
          </p:cNvPr>
          <p:cNvSpPr>
            <a:spLocks noGrp="1"/>
          </p:cNvSpPr>
          <p:nvPr>
            <p:ph type="title"/>
          </p:nvPr>
        </p:nvSpPr>
        <p:spPr/>
        <p:txBody>
          <a:bodyPr>
            <a:normAutofit/>
          </a:bodyPr>
          <a:lstStyle/>
          <a:p>
            <a:r>
              <a:rPr lang="en-US" dirty="0"/>
              <a:t>Aligned to State, Regional and Local Labor Market Needs</a:t>
            </a:r>
          </a:p>
        </p:txBody>
      </p:sp>
      <p:sp>
        <p:nvSpPr>
          <p:cNvPr id="270" name="Rounded Rectangle"/>
          <p:cNvSpPr/>
          <p:nvPr/>
        </p:nvSpPr>
        <p:spPr>
          <a:xfrm>
            <a:off x="1884564" y="4601874"/>
            <a:ext cx="5451073" cy="556223"/>
          </a:xfrm>
          <a:prstGeom prst="roundRect">
            <a:avLst>
              <a:gd name="adj" fmla="val 50000"/>
            </a:avLst>
          </a:prstGeom>
          <a:ln w="50800">
            <a:solidFill>
              <a:srgbClr val="0056D6"/>
            </a:solidFill>
          </a:ln>
        </p:spPr>
        <p:txBody>
          <a:bodyPr lIns="26789" tIns="26789" rIns="26789" bIns="26789" anchor="ctr"/>
          <a:lstStyle/>
          <a:p>
            <a:pPr>
              <a:defRPr sz="2200">
                <a:solidFill>
                  <a:srgbClr val="FFFFFF"/>
                </a:solidFill>
              </a:defRPr>
            </a:pPr>
            <a:endParaRPr sz="1400"/>
          </a:p>
        </p:txBody>
      </p:sp>
      <p:sp>
        <p:nvSpPr>
          <p:cNvPr id="3" name="TextBox 2">
            <a:extLst>
              <a:ext uri="{FF2B5EF4-FFF2-40B4-BE49-F238E27FC236}">
                <a16:creationId xmlns:a16="http://schemas.microsoft.com/office/drawing/2014/main" id="{AD77A6FF-FEFA-9740-99E9-2541DA7FF219}"/>
              </a:ext>
            </a:extLst>
          </p:cNvPr>
          <p:cNvSpPr txBox="1"/>
          <p:nvPr/>
        </p:nvSpPr>
        <p:spPr>
          <a:xfrm>
            <a:off x="2240998" y="2553965"/>
            <a:ext cx="4689104" cy="861774"/>
          </a:xfrm>
          <a:prstGeom prst="rect">
            <a:avLst/>
          </a:prstGeom>
          <a:noFill/>
        </p:spPr>
        <p:txBody>
          <a:bodyPr wrap="none" rtlCol="0">
            <a:spAutoFit/>
          </a:bodyPr>
          <a:lstStyle/>
          <a:p>
            <a:r>
              <a:rPr lang="en-US" sz="1000" u="sng" dirty="0"/>
              <a:t>How do we enhance programs and learning outcomes to meet the needs of  industry ?</a:t>
            </a:r>
          </a:p>
          <a:p>
            <a:r>
              <a:rPr lang="en-US" sz="1000" u="sng" dirty="0"/>
              <a:t>What equipment do we need to better prepare students for industry?</a:t>
            </a:r>
          </a:p>
          <a:p>
            <a:r>
              <a:rPr lang="en-US" sz="1000" u="sng" dirty="0"/>
              <a:t>What additional skills do our faculty need to enhance programs of study? </a:t>
            </a:r>
          </a:p>
          <a:p>
            <a:endParaRPr lang="en-US" sz="1000" u="sng" dirty="0"/>
          </a:p>
          <a:p>
            <a:endParaRPr lang="en-US" sz="1000" u="sng" dirty="0"/>
          </a:p>
        </p:txBody>
      </p:sp>
      <p:sp>
        <p:nvSpPr>
          <p:cNvPr id="4" name="TextBox 3">
            <a:extLst>
              <a:ext uri="{FF2B5EF4-FFF2-40B4-BE49-F238E27FC236}">
                <a16:creationId xmlns:a16="http://schemas.microsoft.com/office/drawing/2014/main" id="{3E333540-C1DB-3F4F-8460-40B5D55BF886}"/>
              </a:ext>
            </a:extLst>
          </p:cNvPr>
          <p:cNvSpPr txBox="1"/>
          <p:nvPr/>
        </p:nvSpPr>
        <p:spPr>
          <a:xfrm>
            <a:off x="868050" y="3376638"/>
            <a:ext cx="7484100" cy="830997"/>
          </a:xfrm>
          <a:prstGeom prst="rect">
            <a:avLst/>
          </a:prstGeom>
          <a:noFill/>
        </p:spPr>
        <p:txBody>
          <a:bodyPr wrap="none" rtlCol="0">
            <a:spAutoFit/>
          </a:bodyPr>
          <a:lstStyle/>
          <a:p>
            <a:pPr algn="ctr"/>
            <a:r>
              <a:rPr lang="en-US" sz="1600" dirty="0"/>
              <a:t>Instructional Effectiveness: College Program Evaluation and Advisory Committees </a:t>
            </a:r>
          </a:p>
          <a:p>
            <a:pPr algn="ctr"/>
            <a:endParaRPr lang="en-US" sz="1600" dirty="0"/>
          </a:p>
          <a:p>
            <a:pPr algn="ctr"/>
            <a:r>
              <a:rPr lang="en-US" sz="1600" b="1" i="1" u="sng" dirty="0"/>
              <a:t>How do these reports inform us on Program of Study Alignment with Industry Needs? </a:t>
            </a:r>
          </a:p>
        </p:txBody>
      </p:sp>
      <p:sp>
        <p:nvSpPr>
          <p:cNvPr id="12" name="GAPS">
            <a:extLst>
              <a:ext uri="{FF2B5EF4-FFF2-40B4-BE49-F238E27FC236}">
                <a16:creationId xmlns:a16="http://schemas.microsoft.com/office/drawing/2014/main" id="{EAB20084-7C0B-8F46-AC39-2E680A2AF261}"/>
              </a:ext>
            </a:extLst>
          </p:cNvPr>
          <p:cNvSpPr txBox="1"/>
          <p:nvPr/>
        </p:nvSpPr>
        <p:spPr>
          <a:xfrm rot="19108601">
            <a:off x="1313024" y="1285924"/>
            <a:ext cx="1021798" cy="361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defRPr b="1">
                <a:solidFill>
                  <a:srgbClr val="EE230C"/>
                </a:solidFill>
                <a:latin typeface="+mn-lt"/>
                <a:ea typeface="+mn-ea"/>
                <a:cs typeface="+mn-cs"/>
                <a:sym typeface="Helvetica Neue"/>
              </a:defRPr>
            </a:lvl1pPr>
          </a:lstStyle>
          <a:p>
            <a:r>
              <a:rPr sz="2000" dirty="0"/>
              <a:t>GAPS</a:t>
            </a:r>
          </a:p>
        </p:txBody>
      </p:sp>
      <p:sp>
        <p:nvSpPr>
          <p:cNvPr id="13" name="GAPS">
            <a:extLst>
              <a:ext uri="{FF2B5EF4-FFF2-40B4-BE49-F238E27FC236}">
                <a16:creationId xmlns:a16="http://schemas.microsoft.com/office/drawing/2014/main" id="{42B9B1A1-36C2-524C-8DC6-146E7DF3DEDA}"/>
              </a:ext>
            </a:extLst>
          </p:cNvPr>
          <p:cNvSpPr txBox="1"/>
          <p:nvPr/>
        </p:nvSpPr>
        <p:spPr>
          <a:xfrm rot="19108601">
            <a:off x="1897177" y="4611354"/>
            <a:ext cx="687644" cy="2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lvl1pPr>
              <a:defRPr b="1">
                <a:solidFill>
                  <a:srgbClr val="EE230C"/>
                </a:solidFill>
                <a:latin typeface="+mn-lt"/>
                <a:ea typeface="+mn-ea"/>
                <a:cs typeface="+mn-cs"/>
                <a:sym typeface="Helvetica Neue"/>
              </a:defRPr>
            </a:lvl1pPr>
          </a:lstStyle>
          <a:p>
            <a:r>
              <a:rPr sz="1400" dirty="0"/>
              <a:t>GAPS</a:t>
            </a:r>
          </a:p>
        </p:txBody>
      </p:sp>
      <p:sp>
        <p:nvSpPr>
          <p:cNvPr id="14" name="Rounded Rectangle">
            <a:extLst>
              <a:ext uri="{FF2B5EF4-FFF2-40B4-BE49-F238E27FC236}">
                <a16:creationId xmlns:a16="http://schemas.microsoft.com/office/drawing/2014/main" id="{B6825E96-0386-494F-8FEF-54D858DA403F}"/>
              </a:ext>
            </a:extLst>
          </p:cNvPr>
          <p:cNvSpPr/>
          <p:nvPr/>
        </p:nvSpPr>
        <p:spPr>
          <a:xfrm>
            <a:off x="920462" y="3226757"/>
            <a:ext cx="7375453" cy="1014981"/>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Tree>
    <p:extLst>
      <p:ext uri="{BB962C8B-B14F-4D97-AF65-F5344CB8AC3E}">
        <p14:creationId xmlns:p14="http://schemas.microsoft.com/office/powerpoint/2010/main" val="210541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1. Technical Attainment…"/>
          <p:cNvSpPr txBox="1"/>
          <p:nvPr/>
        </p:nvSpPr>
        <p:spPr>
          <a:xfrm>
            <a:off x="2084833" y="2038171"/>
            <a:ext cx="5305668" cy="90619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rmAutofit fontScale="92500" lnSpcReduction="20000"/>
          </a:bodyPr>
          <a:lstStyle/>
          <a:p>
            <a:pPr marL="228600" indent="-228600" defTabSz="252600">
              <a:buFont typeface="+mj-lt"/>
              <a:buAutoNum type="arabicPeriod"/>
              <a:defRPr sz="2200">
                <a:solidFill>
                  <a:srgbClr val="FFFFFF"/>
                </a:solidFill>
              </a:defRPr>
            </a:pPr>
            <a:r>
              <a:rPr lang="en-US" sz="1400" dirty="0">
                <a:solidFill>
                  <a:schemeClr val="tx1">
                    <a:lumMod val="95000"/>
                    <a:lumOff val="5000"/>
                  </a:schemeClr>
                </a:solidFill>
              </a:rPr>
              <a:t>High School Students Taking College Classes </a:t>
            </a:r>
          </a:p>
          <a:p>
            <a:pPr marL="228600" indent="-228600" defTabSz="252600">
              <a:buFont typeface="+mj-lt"/>
              <a:buAutoNum type="arabicPeriod"/>
              <a:defRPr sz="2200">
                <a:solidFill>
                  <a:srgbClr val="FFFFFF"/>
                </a:solidFill>
              </a:defRPr>
            </a:pPr>
            <a:r>
              <a:rPr lang="en-US" sz="1400" dirty="0">
                <a:solidFill>
                  <a:schemeClr val="tx1">
                    <a:lumMod val="95000"/>
                    <a:lumOff val="5000"/>
                  </a:schemeClr>
                </a:solidFill>
              </a:rPr>
              <a:t>High School  Graduates enrolling in CTE first time  </a:t>
            </a:r>
          </a:p>
          <a:p>
            <a:pPr marL="228600" indent="-228600" defTabSz="252600">
              <a:buFont typeface="+mj-lt"/>
              <a:buAutoNum type="arabicPeriod"/>
              <a:defRPr sz="2200">
                <a:solidFill>
                  <a:srgbClr val="FFFFFF"/>
                </a:solidFill>
              </a:defRPr>
            </a:pPr>
            <a:r>
              <a:rPr lang="en-US" sz="1400" dirty="0">
                <a:solidFill>
                  <a:schemeClr val="tx1">
                    <a:lumMod val="95000"/>
                    <a:lumOff val="5000"/>
                  </a:schemeClr>
                </a:solidFill>
              </a:rPr>
              <a:t>College Graduates Enrolling in Technical Programs of Study</a:t>
            </a:r>
          </a:p>
          <a:p>
            <a:pPr marL="228600" indent="-228600" defTabSz="252600">
              <a:buFont typeface="+mj-lt"/>
              <a:buAutoNum type="arabicPeriod"/>
              <a:defRPr sz="2200">
                <a:solidFill>
                  <a:srgbClr val="FFFFFF"/>
                </a:solidFill>
              </a:defRPr>
            </a:pPr>
            <a:r>
              <a:rPr lang="en-US" sz="1400" dirty="0">
                <a:solidFill>
                  <a:schemeClr val="tx1">
                    <a:lumMod val="95000"/>
                    <a:lumOff val="5000"/>
                  </a:schemeClr>
                </a:solidFill>
              </a:rPr>
              <a:t>Dislocated Workers gaining skills through  Postsecondary CTE</a:t>
            </a:r>
          </a:p>
          <a:p>
            <a:pPr marL="228600" indent="-228600" defTabSz="252600">
              <a:buFont typeface="+mj-lt"/>
              <a:buAutoNum type="arabicPeriod"/>
              <a:defRPr sz="2200">
                <a:solidFill>
                  <a:srgbClr val="FFFFFF"/>
                </a:solidFill>
              </a:defRPr>
            </a:pPr>
            <a:r>
              <a:rPr lang="en-US" sz="1400" dirty="0">
                <a:solidFill>
                  <a:schemeClr val="tx1">
                    <a:lumMod val="95000"/>
                    <a:lumOff val="5000"/>
                  </a:schemeClr>
                </a:solidFill>
              </a:rPr>
              <a:t>Certificate, Diplomas or Degrees , Other Workforce Credentials</a:t>
            </a:r>
          </a:p>
          <a:p>
            <a:pPr marL="228600" indent="-228600" defTabSz="252600">
              <a:buFont typeface="+mj-lt"/>
              <a:buAutoNum type="arabicPeriod"/>
              <a:defRPr sz="2200">
                <a:solidFill>
                  <a:srgbClr val="FFFFFF"/>
                </a:solidFill>
              </a:defRPr>
            </a:pPr>
            <a:endParaRPr lang="en-US" sz="1400" dirty="0">
              <a:solidFill>
                <a:schemeClr val="tx1">
                  <a:lumMod val="95000"/>
                  <a:lumOff val="5000"/>
                </a:schemeClr>
              </a:solidFill>
            </a:endParaRPr>
          </a:p>
        </p:txBody>
      </p:sp>
      <p:sp>
        <p:nvSpPr>
          <p:cNvPr id="266" name="Share findings by :  Age, Gender, Ethnicity and Special Populations"/>
          <p:cNvSpPr txBox="1"/>
          <p:nvPr/>
        </p:nvSpPr>
        <p:spPr>
          <a:xfrm>
            <a:off x="1818767" y="4770613"/>
            <a:ext cx="5582666" cy="2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lgn="l">
              <a:defRPr sz="2100" b="1" i="1">
                <a:latin typeface="+mn-lt"/>
                <a:ea typeface="+mn-ea"/>
                <a:cs typeface="+mn-cs"/>
                <a:sym typeface="Helvetica Neue"/>
              </a:defRPr>
            </a:lvl1pPr>
          </a:lstStyle>
          <a:p>
            <a:pPr algn="ctr"/>
            <a:r>
              <a:rPr lang="en-US" sz="1400" dirty="0"/>
              <a:t>Findings :  Programs of Study - Entry, Technical Attainment, and Placement</a:t>
            </a:r>
          </a:p>
        </p:txBody>
      </p:sp>
      <p:sp>
        <p:nvSpPr>
          <p:cNvPr id="267" name="Rounded Rectangle"/>
          <p:cNvSpPr/>
          <p:nvPr/>
        </p:nvSpPr>
        <p:spPr>
          <a:xfrm>
            <a:off x="1368425" y="1274901"/>
            <a:ext cx="6483350" cy="1865399"/>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
        <p:nvSpPr>
          <p:cNvPr id="269" name="Perkins Data Portal"/>
          <p:cNvSpPr txBox="1">
            <a:spLocks noGrp="1"/>
          </p:cNvSpPr>
          <p:nvPr>
            <p:ph idx="1"/>
          </p:nvPr>
        </p:nvSpPr>
        <p:spPr>
          <a:xfrm>
            <a:off x="1368425" y="1261821"/>
            <a:ext cx="6483350" cy="461293"/>
          </a:xfrm>
          <a:prstGeom prst="rect">
            <a:avLst/>
          </a:prstGeom>
        </p:spPr>
        <p:txBody>
          <a:bodyPr>
            <a:noAutofit/>
          </a:bodyPr>
          <a:lstStyle>
            <a:lvl1pPr defTabSz="490727">
              <a:defRPr sz="2688"/>
            </a:lvl1pPr>
          </a:lstStyle>
          <a:p>
            <a:pPr marL="0" indent="0" algn="ctr">
              <a:buNone/>
            </a:pPr>
            <a:r>
              <a:rPr lang="en-US" sz="2400" dirty="0"/>
              <a:t>Design of Postsecondary Programs of Study </a:t>
            </a:r>
          </a:p>
          <a:p>
            <a:pPr marL="0" indent="0" algn="ctr">
              <a:buNone/>
            </a:pPr>
            <a:r>
              <a:rPr lang="en-US" sz="1600" i="1" u="sng" dirty="0"/>
              <a:t>How do we serve postsecondary students? </a:t>
            </a:r>
          </a:p>
        </p:txBody>
      </p:sp>
      <p:sp>
        <p:nvSpPr>
          <p:cNvPr id="2" name="Title 1">
            <a:extLst>
              <a:ext uri="{FF2B5EF4-FFF2-40B4-BE49-F238E27FC236}">
                <a16:creationId xmlns:a16="http://schemas.microsoft.com/office/drawing/2014/main" id="{9CFEE540-235C-0B4A-9516-C2640740EB87}"/>
              </a:ext>
            </a:extLst>
          </p:cNvPr>
          <p:cNvSpPr>
            <a:spLocks noGrp="1"/>
          </p:cNvSpPr>
          <p:nvPr>
            <p:ph type="title"/>
          </p:nvPr>
        </p:nvSpPr>
        <p:spPr/>
        <p:txBody>
          <a:bodyPr>
            <a:normAutofit/>
          </a:bodyPr>
          <a:lstStyle/>
          <a:p>
            <a:r>
              <a:rPr lang="en-US" dirty="0"/>
              <a:t>Programs of Study</a:t>
            </a:r>
          </a:p>
        </p:txBody>
      </p:sp>
      <p:sp>
        <p:nvSpPr>
          <p:cNvPr id="270" name="Rounded Rectangle"/>
          <p:cNvSpPr/>
          <p:nvPr/>
        </p:nvSpPr>
        <p:spPr>
          <a:xfrm>
            <a:off x="1627168" y="4601874"/>
            <a:ext cx="5965864" cy="556223"/>
          </a:xfrm>
          <a:prstGeom prst="roundRect">
            <a:avLst>
              <a:gd name="adj" fmla="val 50000"/>
            </a:avLst>
          </a:prstGeom>
          <a:ln w="50800">
            <a:solidFill>
              <a:srgbClr val="0056D6"/>
            </a:solidFill>
          </a:ln>
        </p:spPr>
        <p:txBody>
          <a:bodyPr lIns="26789" tIns="26789" rIns="26789" bIns="26789" anchor="ctr"/>
          <a:lstStyle/>
          <a:p>
            <a:pPr>
              <a:defRPr sz="2200">
                <a:solidFill>
                  <a:srgbClr val="FFFFFF"/>
                </a:solidFill>
              </a:defRPr>
            </a:pPr>
            <a:endParaRPr sz="1400"/>
          </a:p>
        </p:txBody>
      </p:sp>
      <p:sp>
        <p:nvSpPr>
          <p:cNvPr id="3" name="TextBox 2">
            <a:extLst>
              <a:ext uri="{FF2B5EF4-FFF2-40B4-BE49-F238E27FC236}">
                <a16:creationId xmlns:a16="http://schemas.microsoft.com/office/drawing/2014/main" id="{AD77A6FF-FEFA-9740-99E9-2541DA7FF219}"/>
              </a:ext>
            </a:extLst>
          </p:cNvPr>
          <p:cNvSpPr txBox="1"/>
          <p:nvPr/>
        </p:nvSpPr>
        <p:spPr>
          <a:xfrm>
            <a:off x="2305006" y="2866621"/>
            <a:ext cx="4812408" cy="276999"/>
          </a:xfrm>
          <a:prstGeom prst="rect">
            <a:avLst/>
          </a:prstGeom>
          <a:noFill/>
        </p:spPr>
        <p:txBody>
          <a:bodyPr wrap="none" rtlCol="0">
            <a:spAutoFit/>
          </a:bodyPr>
          <a:lstStyle/>
          <a:p>
            <a:r>
              <a:rPr lang="en-US" sz="1200" u="sng" dirty="0"/>
              <a:t>Student Technical Skill Attainment, Job Placement with earned Credentials</a:t>
            </a:r>
          </a:p>
        </p:txBody>
      </p:sp>
      <p:sp>
        <p:nvSpPr>
          <p:cNvPr id="4" name="TextBox 3">
            <a:extLst>
              <a:ext uri="{FF2B5EF4-FFF2-40B4-BE49-F238E27FC236}">
                <a16:creationId xmlns:a16="http://schemas.microsoft.com/office/drawing/2014/main" id="{3E333540-C1DB-3F4F-8460-40B5D55BF886}"/>
              </a:ext>
            </a:extLst>
          </p:cNvPr>
          <p:cNvSpPr txBox="1"/>
          <p:nvPr/>
        </p:nvSpPr>
        <p:spPr>
          <a:xfrm>
            <a:off x="1627168" y="3376638"/>
            <a:ext cx="5965864" cy="830997"/>
          </a:xfrm>
          <a:prstGeom prst="rect">
            <a:avLst/>
          </a:prstGeom>
          <a:noFill/>
        </p:spPr>
        <p:txBody>
          <a:bodyPr wrap="none" rtlCol="0">
            <a:spAutoFit/>
          </a:bodyPr>
          <a:lstStyle/>
          <a:p>
            <a:pPr algn="ctr"/>
            <a:r>
              <a:rPr lang="en-US" sz="1600" dirty="0"/>
              <a:t>Institutional Effectiveness:   College Program Evaluation</a:t>
            </a:r>
          </a:p>
          <a:p>
            <a:pPr algn="ctr"/>
            <a:endParaRPr lang="en-US" sz="1600" dirty="0"/>
          </a:p>
          <a:p>
            <a:pPr algn="ctr"/>
            <a:r>
              <a:rPr lang="en-US" sz="1600" b="1" i="1" u="sng" dirty="0"/>
              <a:t>How does this report inform on student enrollment and placement? </a:t>
            </a:r>
          </a:p>
        </p:txBody>
      </p:sp>
      <p:sp>
        <p:nvSpPr>
          <p:cNvPr id="14" name="Rounded Rectangle">
            <a:extLst>
              <a:ext uri="{FF2B5EF4-FFF2-40B4-BE49-F238E27FC236}">
                <a16:creationId xmlns:a16="http://schemas.microsoft.com/office/drawing/2014/main" id="{B6825E96-0386-494F-8FEF-54D858DA403F}"/>
              </a:ext>
            </a:extLst>
          </p:cNvPr>
          <p:cNvSpPr/>
          <p:nvPr/>
        </p:nvSpPr>
        <p:spPr>
          <a:xfrm>
            <a:off x="920462" y="3226757"/>
            <a:ext cx="7375453" cy="1014981"/>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Tree>
    <p:extLst>
      <p:ext uri="{BB962C8B-B14F-4D97-AF65-F5344CB8AC3E}">
        <p14:creationId xmlns:p14="http://schemas.microsoft.com/office/powerpoint/2010/main" val="390327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1. Technical Attainment…"/>
          <p:cNvSpPr txBox="1"/>
          <p:nvPr/>
        </p:nvSpPr>
        <p:spPr>
          <a:xfrm>
            <a:off x="5810201" y="1223232"/>
            <a:ext cx="3179432" cy="2690896"/>
          </a:xfrm>
          <a:prstGeom prst="rect">
            <a:avLst/>
          </a:prstGeom>
          <a:solidFill>
            <a:srgbClr val="0061F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Autofit/>
          </a:bodyPr>
          <a:lstStyle/>
          <a:p>
            <a:pPr defTabSz="295726">
              <a:defRPr sz="2304" b="1">
                <a:solidFill>
                  <a:srgbClr val="FFFFFF"/>
                </a:solidFill>
                <a:latin typeface="+mn-lt"/>
                <a:ea typeface="+mn-ea"/>
                <a:cs typeface="+mn-cs"/>
                <a:sym typeface="Helvetica Neue"/>
              </a:defRPr>
            </a:pPr>
            <a:r>
              <a:rPr lang="en-US" sz="1400" dirty="0"/>
              <a:t>Stakeholder Analysis</a:t>
            </a:r>
          </a:p>
          <a:p>
            <a:pPr defTabSz="295726">
              <a:defRPr sz="2304" b="1">
                <a:solidFill>
                  <a:srgbClr val="FFFFFF"/>
                </a:solidFill>
                <a:latin typeface="+mn-lt"/>
                <a:ea typeface="+mn-ea"/>
                <a:cs typeface="+mn-cs"/>
                <a:sym typeface="Helvetica Neue"/>
              </a:defRPr>
            </a:pPr>
            <a:endParaRPr lang="en-US" sz="1400" dirty="0"/>
          </a:p>
          <a:p>
            <a:pPr marL="342900" indent="-342900" defTabSz="295726">
              <a:buFont typeface="+mj-lt"/>
              <a:buAutoNum type="arabicPeriod"/>
              <a:defRPr sz="2304" b="1">
                <a:solidFill>
                  <a:srgbClr val="FFFFFF"/>
                </a:solidFill>
                <a:latin typeface="+mn-lt"/>
                <a:ea typeface="+mn-ea"/>
                <a:cs typeface="+mn-cs"/>
                <a:sym typeface="Helvetica Neue"/>
              </a:defRPr>
            </a:pPr>
            <a:r>
              <a:rPr lang="en-US" sz="1400" dirty="0"/>
              <a:t>Improving Instruction through use of new technology </a:t>
            </a:r>
          </a:p>
          <a:p>
            <a:pPr marL="342900" indent="-342900" defTabSz="295726">
              <a:buFont typeface="+mj-lt"/>
              <a:buAutoNum type="arabicPeriod"/>
              <a:defRPr sz="2304" b="1">
                <a:solidFill>
                  <a:srgbClr val="FFFFFF"/>
                </a:solidFill>
                <a:latin typeface="+mn-lt"/>
                <a:ea typeface="+mn-ea"/>
                <a:cs typeface="+mn-cs"/>
                <a:sym typeface="Helvetica Neue"/>
              </a:defRPr>
            </a:pPr>
            <a:r>
              <a:rPr lang="en-US" sz="1400" dirty="0"/>
              <a:t>Enhancing Teaching: HS students enrolled in identified CCP - CTE courses; College Graduates, Older workers and dislocated workers </a:t>
            </a:r>
          </a:p>
          <a:p>
            <a:pPr marL="342900" indent="-342900" defTabSz="295726">
              <a:buFont typeface="+mj-lt"/>
              <a:buAutoNum type="arabicPeriod"/>
              <a:defRPr sz="2304" b="1">
                <a:solidFill>
                  <a:srgbClr val="FFFFFF"/>
                </a:solidFill>
                <a:latin typeface="+mn-lt"/>
                <a:ea typeface="+mn-ea"/>
                <a:cs typeface="+mn-cs"/>
                <a:sym typeface="Helvetica Neue"/>
              </a:defRPr>
            </a:pPr>
            <a:r>
              <a:rPr lang="en-US" sz="1400" dirty="0"/>
              <a:t>Improving course design learning new teaching strategies to improve student learning outcomes</a:t>
            </a:r>
          </a:p>
          <a:p>
            <a:pPr marL="285750" indent="-285750" defTabSz="295726">
              <a:buFont typeface="Arial" panose="020B0604020202020204" pitchFamily="34" charset="0"/>
              <a:buChar char="•"/>
              <a:defRPr sz="2304" b="1">
                <a:solidFill>
                  <a:srgbClr val="FFFFFF"/>
                </a:solidFill>
                <a:latin typeface="+mn-lt"/>
                <a:ea typeface="+mn-ea"/>
                <a:cs typeface="+mn-cs"/>
                <a:sym typeface="Helvetica Neue"/>
              </a:defRPr>
            </a:pPr>
            <a:endParaRPr lang="en-US" sz="1400" dirty="0"/>
          </a:p>
        </p:txBody>
      </p:sp>
      <p:sp>
        <p:nvSpPr>
          <p:cNvPr id="244" name="Career Coaches"/>
          <p:cNvSpPr/>
          <p:nvPr/>
        </p:nvSpPr>
        <p:spPr>
          <a:xfrm>
            <a:off x="2315629" y="1223231"/>
            <a:ext cx="1032017" cy="779673"/>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Career Coaches </a:t>
            </a:r>
          </a:p>
        </p:txBody>
      </p:sp>
      <p:sp>
        <p:nvSpPr>
          <p:cNvPr id="245" name="Vocational Rehab"/>
          <p:cNvSpPr/>
          <p:nvPr/>
        </p:nvSpPr>
        <p:spPr>
          <a:xfrm>
            <a:off x="949518" y="1804380"/>
            <a:ext cx="1257460" cy="896201"/>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Vocational Rehab </a:t>
            </a:r>
          </a:p>
        </p:txBody>
      </p:sp>
      <p:sp>
        <p:nvSpPr>
          <p:cNvPr id="246" name="Employers"/>
          <p:cNvSpPr/>
          <p:nvPr/>
        </p:nvSpPr>
        <p:spPr>
          <a:xfrm>
            <a:off x="862306" y="2865390"/>
            <a:ext cx="1349654" cy="865346"/>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Employers  </a:t>
            </a:r>
          </a:p>
        </p:txBody>
      </p:sp>
      <p:sp>
        <p:nvSpPr>
          <p:cNvPr id="247" name="Parents/Students"/>
          <p:cNvSpPr/>
          <p:nvPr/>
        </p:nvSpPr>
        <p:spPr>
          <a:xfrm>
            <a:off x="1366697" y="3923599"/>
            <a:ext cx="1219696" cy="981237"/>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lang="en-US" sz="1400" b="1" dirty="0"/>
              <a:t>Parents / Students</a:t>
            </a:r>
            <a:endParaRPr sz="1400" b="1" dirty="0"/>
          </a:p>
        </p:txBody>
      </p:sp>
      <p:sp>
        <p:nvSpPr>
          <p:cNvPr id="248" name="HS Teachers"/>
          <p:cNvSpPr/>
          <p:nvPr/>
        </p:nvSpPr>
        <p:spPr>
          <a:xfrm>
            <a:off x="3061848" y="4328932"/>
            <a:ext cx="1128187" cy="814568"/>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HS Teachers </a:t>
            </a:r>
          </a:p>
        </p:txBody>
      </p:sp>
      <p:sp>
        <p:nvSpPr>
          <p:cNvPr id="249" name="WIOA…"/>
          <p:cNvSpPr/>
          <p:nvPr/>
        </p:nvSpPr>
        <p:spPr>
          <a:xfrm>
            <a:off x="5072138" y="4204117"/>
            <a:ext cx="1374961" cy="926125"/>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sz="1700">
                <a:solidFill>
                  <a:srgbClr val="FFFFFF"/>
                </a:solidFill>
              </a:defRPr>
            </a:pPr>
            <a:r>
              <a:rPr lang="en-US" sz="1400" b="1" dirty="0"/>
              <a:t>WIOA Agencies</a:t>
            </a:r>
            <a:endParaRPr sz="1400" b="1" dirty="0"/>
          </a:p>
        </p:txBody>
      </p:sp>
      <p:sp>
        <p:nvSpPr>
          <p:cNvPr id="251" name="Line"/>
          <p:cNvSpPr/>
          <p:nvPr/>
        </p:nvSpPr>
        <p:spPr>
          <a:xfrm flipV="1">
            <a:off x="2243830" y="3162925"/>
            <a:ext cx="784719" cy="62773"/>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2" name="9-14 Programs of Study"/>
          <p:cNvSpPr/>
          <p:nvPr/>
        </p:nvSpPr>
        <p:spPr>
          <a:xfrm>
            <a:off x="3028550" y="2079752"/>
            <a:ext cx="2339494" cy="1891508"/>
          </a:xfrm>
          <a:prstGeom prst="ellipse">
            <a:avLst/>
          </a:prstGeom>
          <a:gradFill>
            <a:gsLst>
              <a:gs pos="0">
                <a:srgbClr val="0056D6"/>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b="1" dirty="0"/>
              <a:t>9-14 Programs of Study</a:t>
            </a:r>
          </a:p>
        </p:txBody>
      </p:sp>
      <p:sp>
        <p:nvSpPr>
          <p:cNvPr id="253" name="Line"/>
          <p:cNvSpPr/>
          <p:nvPr/>
        </p:nvSpPr>
        <p:spPr>
          <a:xfrm>
            <a:off x="2206978" y="2391611"/>
            <a:ext cx="816590" cy="35100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6" name="Line"/>
          <p:cNvSpPr/>
          <p:nvPr/>
        </p:nvSpPr>
        <p:spPr>
          <a:xfrm>
            <a:off x="5020848" y="3730736"/>
            <a:ext cx="347196" cy="473381"/>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7" name="Line"/>
          <p:cNvSpPr/>
          <p:nvPr/>
        </p:nvSpPr>
        <p:spPr>
          <a:xfrm flipH="1">
            <a:off x="3770025" y="3971260"/>
            <a:ext cx="67191" cy="35767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8" name="Line"/>
          <p:cNvSpPr/>
          <p:nvPr/>
        </p:nvSpPr>
        <p:spPr>
          <a:xfrm flipH="1">
            <a:off x="2471232" y="3614406"/>
            <a:ext cx="759147" cy="440795"/>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 name="Title 1">
            <a:extLst>
              <a:ext uri="{FF2B5EF4-FFF2-40B4-BE49-F238E27FC236}">
                <a16:creationId xmlns:a16="http://schemas.microsoft.com/office/drawing/2014/main" id="{28F8743A-B334-BB4C-BEA5-10184C69C3D5}"/>
              </a:ext>
            </a:extLst>
          </p:cNvPr>
          <p:cNvSpPr>
            <a:spLocks noGrp="1"/>
          </p:cNvSpPr>
          <p:nvPr>
            <p:ph type="title"/>
          </p:nvPr>
        </p:nvSpPr>
        <p:spPr>
          <a:xfrm>
            <a:off x="1297858" y="126367"/>
            <a:ext cx="7946725" cy="994172"/>
          </a:xfrm>
        </p:spPr>
        <p:txBody>
          <a:bodyPr>
            <a:normAutofit fontScale="90000"/>
          </a:bodyPr>
          <a:lstStyle/>
          <a:p>
            <a:r>
              <a:rPr lang="en-US" sz="3100" dirty="0"/>
              <a:t>Recruitment, Retention, Development of Faculty</a:t>
            </a:r>
            <a:br>
              <a:rPr lang="en-US" sz="2500" dirty="0"/>
            </a:br>
            <a:r>
              <a:rPr lang="en-US" sz="2500" i="1" dirty="0"/>
              <a:t>How are faculty teaching in identified programs of study supported? </a:t>
            </a:r>
            <a:endParaRPr lang="en-US" sz="2500" dirty="0"/>
          </a:p>
        </p:txBody>
      </p:sp>
      <p:sp>
        <p:nvSpPr>
          <p:cNvPr id="25" name="Line">
            <a:extLst>
              <a:ext uri="{FF2B5EF4-FFF2-40B4-BE49-F238E27FC236}">
                <a16:creationId xmlns:a16="http://schemas.microsoft.com/office/drawing/2014/main" id="{6A51A8B7-9774-B449-A541-576CA709E441}"/>
              </a:ext>
            </a:extLst>
          </p:cNvPr>
          <p:cNvSpPr/>
          <p:nvPr/>
        </p:nvSpPr>
        <p:spPr>
          <a:xfrm>
            <a:off x="3132945" y="1933731"/>
            <a:ext cx="323352" cy="298518"/>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0" name="Synergy…">
            <a:extLst>
              <a:ext uri="{FF2B5EF4-FFF2-40B4-BE49-F238E27FC236}">
                <a16:creationId xmlns:a16="http://schemas.microsoft.com/office/drawing/2014/main" id="{06A4842A-90D7-C04C-BA5B-B199DBFD31B2}"/>
              </a:ext>
            </a:extLst>
          </p:cNvPr>
          <p:cNvSpPr/>
          <p:nvPr/>
        </p:nvSpPr>
        <p:spPr>
          <a:xfrm>
            <a:off x="7052095" y="4086453"/>
            <a:ext cx="1082811" cy="1029815"/>
          </a:xfrm>
          <a:prstGeom prst="pentagon">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r>
              <a:rPr sz="1400" dirty="0"/>
              <a:t>Synergy</a:t>
            </a:r>
          </a:p>
          <a:p>
            <a:pPr algn="ctr"/>
            <a:r>
              <a:rPr sz="1400" dirty="0"/>
              <a:t>Energy</a:t>
            </a:r>
          </a:p>
          <a:p>
            <a:pPr algn="ctr"/>
            <a:r>
              <a:rPr sz="1400" dirty="0"/>
              <a:t>Results</a:t>
            </a:r>
          </a:p>
        </p:txBody>
      </p:sp>
      <p:sp>
        <p:nvSpPr>
          <p:cNvPr id="18" name="Faculty">
            <a:extLst>
              <a:ext uri="{FF2B5EF4-FFF2-40B4-BE49-F238E27FC236}">
                <a16:creationId xmlns:a16="http://schemas.microsoft.com/office/drawing/2014/main" id="{BE363BCA-42FC-C74B-92FA-B7A72D3D6944}"/>
              </a:ext>
            </a:extLst>
          </p:cNvPr>
          <p:cNvSpPr/>
          <p:nvPr/>
        </p:nvSpPr>
        <p:spPr>
          <a:xfrm>
            <a:off x="4621089" y="1192532"/>
            <a:ext cx="1189112" cy="714895"/>
          </a:xfrm>
          <a:prstGeom prst="ellipse">
            <a:avLst/>
          </a:prstGeom>
          <a:gradFill>
            <a:gsLst>
              <a:gs pos="0">
                <a:srgbClr val="5E30EB"/>
              </a:gs>
              <a:gs pos="100000">
                <a:srgbClr val="B18CFE"/>
              </a:gs>
            </a:gsLst>
            <a:lin ang="16200000"/>
          </a:gradFill>
          <a:ln w="508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Faculty</a:t>
            </a:r>
            <a:r>
              <a:rPr lang="en-US" sz="1400" b="1" dirty="0"/>
              <a:t>/ Deans</a:t>
            </a:r>
            <a:r>
              <a:rPr sz="1400" b="1" dirty="0"/>
              <a:t> </a:t>
            </a:r>
          </a:p>
        </p:txBody>
      </p:sp>
      <p:sp>
        <p:nvSpPr>
          <p:cNvPr id="19" name="Line">
            <a:extLst>
              <a:ext uri="{FF2B5EF4-FFF2-40B4-BE49-F238E27FC236}">
                <a16:creationId xmlns:a16="http://schemas.microsoft.com/office/drawing/2014/main" id="{B99BDF0C-D272-D649-83A4-29F92838DBF2}"/>
              </a:ext>
            </a:extLst>
          </p:cNvPr>
          <p:cNvSpPr/>
          <p:nvPr/>
        </p:nvSpPr>
        <p:spPr>
          <a:xfrm flipH="1">
            <a:off x="4669533" y="1866696"/>
            <a:ext cx="323352" cy="298518"/>
          </a:xfrm>
          <a:prstGeom prst="line">
            <a:avLst/>
          </a:prstGeom>
          <a:ln w="38100">
            <a:solidFill>
              <a:schemeClr val="accent1"/>
            </a:solidFill>
            <a:headEnd type="triangle"/>
            <a:tailEnd type="triangle"/>
          </a:ln>
        </p:spPr>
        <p:txBody>
          <a:bodyPr lIns="24109" tIns="24109" rIns="24109" bIns="24109"/>
          <a:lstStyle/>
          <a:p>
            <a:endParaRPr sz="1400" b="1"/>
          </a:p>
        </p:txBody>
      </p:sp>
    </p:spTree>
    <p:extLst>
      <p:ext uri="{BB962C8B-B14F-4D97-AF65-F5344CB8AC3E}">
        <p14:creationId xmlns:p14="http://schemas.microsoft.com/office/powerpoint/2010/main" val="41387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1. Technical Attainment…"/>
          <p:cNvSpPr txBox="1"/>
          <p:nvPr/>
        </p:nvSpPr>
        <p:spPr>
          <a:xfrm>
            <a:off x="1938529" y="2038171"/>
            <a:ext cx="5305668" cy="90619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rmAutofit fontScale="92500" lnSpcReduction="20000"/>
          </a:bodyPr>
          <a:lstStyle/>
          <a:p>
            <a:pPr marL="342900" indent="-342900" defTabSz="252600">
              <a:buFont typeface="+mj-lt"/>
              <a:buAutoNum type="arabicPeriod"/>
              <a:defRPr sz="2200">
                <a:solidFill>
                  <a:srgbClr val="FFFFFF"/>
                </a:solidFill>
              </a:defRPr>
            </a:pPr>
            <a:r>
              <a:rPr lang="en-US" sz="1400" dirty="0">
                <a:solidFill>
                  <a:schemeClr val="tx1">
                    <a:lumMod val="95000"/>
                    <a:lumOff val="5000"/>
                  </a:schemeClr>
                </a:solidFill>
              </a:rPr>
              <a:t>Improving Instruction through use of new technology </a:t>
            </a:r>
          </a:p>
          <a:p>
            <a:pPr marL="342900" indent="-342900" defTabSz="252600">
              <a:buFont typeface="+mj-lt"/>
              <a:buAutoNum type="arabicPeriod"/>
              <a:defRPr sz="2200">
                <a:solidFill>
                  <a:srgbClr val="FFFFFF"/>
                </a:solidFill>
              </a:defRPr>
            </a:pPr>
            <a:r>
              <a:rPr lang="en-US" sz="1400" dirty="0">
                <a:solidFill>
                  <a:schemeClr val="tx1">
                    <a:lumMod val="95000"/>
                    <a:lumOff val="5000"/>
                  </a:schemeClr>
                </a:solidFill>
              </a:rPr>
              <a:t>Enhancing Teaching: HS students enrolled in identified CCP - CTE courses; College Graduates, Older workers and dislocated workers </a:t>
            </a:r>
          </a:p>
          <a:p>
            <a:pPr marL="342900" indent="-342900" defTabSz="252600">
              <a:buFont typeface="+mj-lt"/>
              <a:buAutoNum type="arabicPeriod"/>
              <a:defRPr sz="2200">
                <a:solidFill>
                  <a:srgbClr val="FFFFFF"/>
                </a:solidFill>
              </a:defRPr>
            </a:pPr>
            <a:r>
              <a:rPr lang="en-US" sz="1400" dirty="0">
                <a:solidFill>
                  <a:schemeClr val="tx1">
                    <a:lumMod val="95000"/>
                    <a:lumOff val="5000"/>
                  </a:schemeClr>
                </a:solidFill>
              </a:rPr>
              <a:t>Improving course design learning new teaching strategies to improve student learning outcomes</a:t>
            </a:r>
          </a:p>
        </p:txBody>
      </p:sp>
      <p:sp>
        <p:nvSpPr>
          <p:cNvPr id="266" name="Share findings by :  Age, Gender, Ethnicity and Special Populations"/>
          <p:cNvSpPr txBox="1"/>
          <p:nvPr/>
        </p:nvSpPr>
        <p:spPr>
          <a:xfrm>
            <a:off x="2377606" y="4770613"/>
            <a:ext cx="4464988" cy="2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lgn="l">
              <a:defRPr sz="2100" b="1" i="1">
                <a:latin typeface="+mn-lt"/>
                <a:ea typeface="+mn-ea"/>
                <a:cs typeface="+mn-cs"/>
                <a:sym typeface="Helvetica Neue"/>
              </a:defRPr>
            </a:lvl1pPr>
          </a:lstStyle>
          <a:p>
            <a:pPr algn="ctr"/>
            <a:r>
              <a:rPr lang="en-US" sz="1400" dirty="0"/>
              <a:t>Strategies for improving instruction and faculty credentials</a:t>
            </a:r>
          </a:p>
        </p:txBody>
      </p:sp>
      <p:sp>
        <p:nvSpPr>
          <p:cNvPr id="267" name="Rounded Rectangle"/>
          <p:cNvSpPr/>
          <p:nvPr/>
        </p:nvSpPr>
        <p:spPr>
          <a:xfrm>
            <a:off x="1368425" y="1274901"/>
            <a:ext cx="6483350" cy="1865399"/>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
        <p:nvSpPr>
          <p:cNvPr id="269" name="Perkins Data Portal"/>
          <p:cNvSpPr txBox="1">
            <a:spLocks noGrp="1"/>
          </p:cNvSpPr>
          <p:nvPr>
            <p:ph idx="1"/>
          </p:nvPr>
        </p:nvSpPr>
        <p:spPr>
          <a:xfrm>
            <a:off x="1368425" y="1261821"/>
            <a:ext cx="6483350" cy="461293"/>
          </a:xfrm>
          <a:prstGeom prst="rect">
            <a:avLst/>
          </a:prstGeom>
        </p:spPr>
        <p:txBody>
          <a:bodyPr>
            <a:noAutofit/>
          </a:bodyPr>
          <a:lstStyle>
            <a:lvl1pPr defTabSz="490727">
              <a:defRPr sz="2688"/>
            </a:lvl1pPr>
          </a:lstStyle>
          <a:p>
            <a:pPr marL="0" indent="0" algn="ctr">
              <a:buNone/>
            </a:pPr>
            <a:r>
              <a:rPr lang="en-US" sz="2400" dirty="0"/>
              <a:t>College Professional Development Plan </a:t>
            </a:r>
          </a:p>
          <a:p>
            <a:pPr marL="0" indent="0" algn="ctr">
              <a:buNone/>
            </a:pPr>
            <a:r>
              <a:rPr lang="en-US" sz="1600" i="1" u="sng" dirty="0"/>
              <a:t>How are faculty teaching in identified programs of study supported?</a:t>
            </a:r>
          </a:p>
        </p:txBody>
      </p:sp>
      <p:sp>
        <p:nvSpPr>
          <p:cNvPr id="2" name="Title 1">
            <a:extLst>
              <a:ext uri="{FF2B5EF4-FFF2-40B4-BE49-F238E27FC236}">
                <a16:creationId xmlns:a16="http://schemas.microsoft.com/office/drawing/2014/main" id="{9CFEE540-235C-0B4A-9516-C2640740EB87}"/>
              </a:ext>
            </a:extLst>
          </p:cNvPr>
          <p:cNvSpPr>
            <a:spLocks noGrp="1"/>
          </p:cNvSpPr>
          <p:nvPr>
            <p:ph type="title"/>
          </p:nvPr>
        </p:nvSpPr>
        <p:spPr/>
        <p:txBody>
          <a:bodyPr>
            <a:normAutofit/>
          </a:bodyPr>
          <a:lstStyle/>
          <a:p>
            <a:r>
              <a:rPr lang="en-US" dirty="0"/>
              <a:t>Recruitment, Retention, and Development of Faculty</a:t>
            </a:r>
          </a:p>
        </p:txBody>
      </p:sp>
      <p:sp>
        <p:nvSpPr>
          <p:cNvPr id="270" name="Rounded Rectangle"/>
          <p:cNvSpPr/>
          <p:nvPr/>
        </p:nvSpPr>
        <p:spPr>
          <a:xfrm>
            <a:off x="1884564" y="4601874"/>
            <a:ext cx="5451073" cy="556223"/>
          </a:xfrm>
          <a:prstGeom prst="roundRect">
            <a:avLst>
              <a:gd name="adj" fmla="val 50000"/>
            </a:avLst>
          </a:prstGeom>
          <a:ln w="50800">
            <a:solidFill>
              <a:srgbClr val="0056D6"/>
            </a:solidFill>
          </a:ln>
        </p:spPr>
        <p:txBody>
          <a:bodyPr lIns="26789" tIns="26789" rIns="26789" bIns="26789" anchor="ctr"/>
          <a:lstStyle/>
          <a:p>
            <a:pPr>
              <a:defRPr sz="2200">
                <a:solidFill>
                  <a:srgbClr val="FFFFFF"/>
                </a:solidFill>
              </a:defRPr>
            </a:pPr>
            <a:endParaRPr sz="1400"/>
          </a:p>
        </p:txBody>
      </p:sp>
      <p:sp>
        <p:nvSpPr>
          <p:cNvPr id="4" name="TextBox 3">
            <a:extLst>
              <a:ext uri="{FF2B5EF4-FFF2-40B4-BE49-F238E27FC236}">
                <a16:creationId xmlns:a16="http://schemas.microsoft.com/office/drawing/2014/main" id="{3E333540-C1DB-3F4F-8460-40B5D55BF886}"/>
              </a:ext>
            </a:extLst>
          </p:cNvPr>
          <p:cNvSpPr txBox="1"/>
          <p:nvPr/>
        </p:nvSpPr>
        <p:spPr>
          <a:xfrm>
            <a:off x="1385531" y="3376638"/>
            <a:ext cx="6449138" cy="830997"/>
          </a:xfrm>
          <a:prstGeom prst="rect">
            <a:avLst/>
          </a:prstGeom>
          <a:noFill/>
        </p:spPr>
        <p:txBody>
          <a:bodyPr wrap="none" rtlCol="0">
            <a:spAutoFit/>
          </a:bodyPr>
          <a:lstStyle/>
          <a:p>
            <a:pPr algn="ctr"/>
            <a:r>
              <a:rPr lang="en-US" sz="1600" dirty="0"/>
              <a:t>Institutional Effectiveness: College Program Evaluation</a:t>
            </a:r>
          </a:p>
          <a:p>
            <a:pPr algn="ctr"/>
            <a:endParaRPr lang="en-US" sz="1600" dirty="0"/>
          </a:p>
          <a:p>
            <a:pPr algn="ctr"/>
            <a:r>
              <a:rPr lang="en-US" sz="1600" b="1" i="1" u="sng" dirty="0"/>
              <a:t> Report on strategies for faculty skill development, recruitment, retention</a:t>
            </a:r>
          </a:p>
        </p:txBody>
      </p:sp>
      <p:sp>
        <p:nvSpPr>
          <p:cNvPr id="14" name="Rounded Rectangle">
            <a:extLst>
              <a:ext uri="{FF2B5EF4-FFF2-40B4-BE49-F238E27FC236}">
                <a16:creationId xmlns:a16="http://schemas.microsoft.com/office/drawing/2014/main" id="{B6825E96-0386-494F-8FEF-54D858DA403F}"/>
              </a:ext>
            </a:extLst>
          </p:cNvPr>
          <p:cNvSpPr/>
          <p:nvPr/>
        </p:nvSpPr>
        <p:spPr>
          <a:xfrm>
            <a:off x="920462" y="3226757"/>
            <a:ext cx="7375453" cy="1014981"/>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Tree>
    <p:extLst>
      <p:ext uri="{BB962C8B-B14F-4D97-AF65-F5344CB8AC3E}">
        <p14:creationId xmlns:p14="http://schemas.microsoft.com/office/powerpoint/2010/main" val="30573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8000"/>
                    </a14:imgEffect>
                  </a14:imgLayer>
                </a14:imgProps>
              </a:ext>
              <a:ext uri="{28A0092B-C50C-407E-A947-70E740481C1C}">
                <a14:useLocalDpi xmlns:a14="http://schemas.microsoft.com/office/drawing/2010/main"/>
              </a:ext>
            </a:extLst>
          </a:blip>
          <a:srcRect/>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pic>
        <p:nvPicPr>
          <p:cNvPr id="2" name="Picture 2">
            <a:extLst>
              <a:ext uri="{FF2B5EF4-FFF2-40B4-BE49-F238E27FC236}">
                <a16:creationId xmlns:a16="http://schemas.microsoft.com/office/drawing/2014/main" id="{30A3CB98-EF61-48E7-B7C2-7E7630D1C19F}"/>
              </a:ext>
            </a:extLst>
          </p:cNvPr>
          <p:cNvPicPr>
            <a:picLocks noChangeAspect="1"/>
          </p:cNvPicPr>
          <p:nvPr/>
        </p:nvPicPr>
        <p:blipFill>
          <a:blip r:embed="rId9"/>
          <a:stretch>
            <a:fillRect/>
          </a:stretch>
        </p:blipFill>
        <p:spPr>
          <a:xfrm>
            <a:off x="4989651" y="598626"/>
            <a:ext cx="1550090" cy="1825901"/>
          </a:xfrm>
          <a:prstGeom prst="rect">
            <a:avLst/>
          </a:prstGeom>
        </p:spPr>
      </p:pic>
      <p:pic>
        <p:nvPicPr>
          <p:cNvPr id="3" name="Picture 3">
            <a:extLst>
              <a:ext uri="{FF2B5EF4-FFF2-40B4-BE49-F238E27FC236}">
                <a16:creationId xmlns:a16="http://schemas.microsoft.com/office/drawing/2014/main" id="{4401D6D1-2229-40D7-BEFB-017363796687}"/>
              </a:ext>
            </a:extLst>
          </p:cNvPr>
          <p:cNvPicPr>
            <a:picLocks noChangeAspect="1"/>
          </p:cNvPicPr>
          <p:nvPr/>
        </p:nvPicPr>
        <p:blipFill>
          <a:blip r:embed="rId10"/>
          <a:stretch>
            <a:fillRect/>
          </a:stretch>
        </p:blipFill>
        <p:spPr>
          <a:xfrm>
            <a:off x="2833688" y="585295"/>
            <a:ext cx="1604469" cy="1815005"/>
          </a:xfrm>
          <a:prstGeom prst="rect">
            <a:avLst/>
          </a:prstGeom>
        </p:spPr>
      </p:pic>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1. Technical Attainment…"/>
          <p:cNvSpPr txBox="1"/>
          <p:nvPr/>
        </p:nvSpPr>
        <p:spPr>
          <a:xfrm>
            <a:off x="5810201" y="1353396"/>
            <a:ext cx="3179432" cy="2560731"/>
          </a:xfrm>
          <a:prstGeom prst="rect">
            <a:avLst/>
          </a:prstGeom>
          <a:solidFill>
            <a:srgbClr val="0061F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Autofit/>
          </a:bodyPr>
          <a:lstStyle/>
          <a:p>
            <a:pPr marL="342900" indent="-342900" defTabSz="295726">
              <a:buFont typeface="+mj-lt"/>
              <a:buAutoNum type="arabicPeriod"/>
              <a:defRPr sz="2304" b="1">
                <a:solidFill>
                  <a:srgbClr val="FFFFFF"/>
                </a:solidFill>
                <a:latin typeface="+mn-lt"/>
                <a:ea typeface="+mn-ea"/>
                <a:cs typeface="+mn-cs"/>
                <a:sym typeface="Helvetica Neue"/>
              </a:defRPr>
            </a:pPr>
            <a:r>
              <a:rPr lang="en-US" sz="1400" dirty="0"/>
              <a:t>How do we identify Special Populations or what is our plan to identify these students?</a:t>
            </a:r>
          </a:p>
          <a:p>
            <a:pPr marL="342900" indent="-342900" defTabSz="295726">
              <a:buFont typeface="+mj-lt"/>
              <a:buAutoNum type="arabicPeriod"/>
              <a:defRPr sz="2304" b="1">
                <a:solidFill>
                  <a:srgbClr val="FFFFFF"/>
                </a:solidFill>
                <a:latin typeface="+mn-lt"/>
                <a:ea typeface="+mn-ea"/>
                <a:cs typeface="+mn-cs"/>
                <a:sym typeface="Helvetica Neue"/>
              </a:defRPr>
            </a:pPr>
            <a:r>
              <a:rPr lang="en-US" sz="1400" dirty="0"/>
              <a:t>In Planning, how did we reach out to support agencies serving these individuals and recruit them for our  CTE Programs of Study?</a:t>
            </a:r>
          </a:p>
          <a:p>
            <a:pPr marL="342900" indent="-342900" defTabSz="295726">
              <a:buFont typeface="+mj-lt"/>
              <a:buAutoNum type="arabicPeriod"/>
              <a:defRPr sz="2304" b="1">
                <a:solidFill>
                  <a:srgbClr val="FFFFFF"/>
                </a:solidFill>
                <a:latin typeface="+mn-lt"/>
                <a:ea typeface="+mn-ea"/>
                <a:cs typeface="+mn-cs"/>
                <a:sym typeface="Helvetica Neue"/>
              </a:defRPr>
            </a:pPr>
            <a:r>
              <a:rPr lang="en-US" sz="1400" dirty="0"/>
              <a:t>How will we network with the support agencies to provide support and  services for individuals enrolled in CTE Program of Study?</a:t>
            </a:r>
          </a:p>
        </p:txBody>
      </p:sp>
      <p:sp>
        <p:nvSpPr>
          <p:cNvPr id="244" name="Career Coaches"/>
          <p:cNvSpPr/>
          <p:nvPr/>
        </p:nvSpPr>
        <p:spPr>
          <a:xfrm>
            <a:off x="2239242" y="1204141"/>
            <a:ext cx="1032017" cy="779673"/>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Career Coaches </a:t>
            </a:r>
          </a:p>
        </p:txBody>
      </p:sp>
      <p:sp>
        <p:nvSpPr>
          <p:cNvPr id="245" name="Vocational Rehab"/>
          <p:cNvSpPr/>
          <p:nvPr/>
        </p:nvSpPr>
        <p:spPr>
          <a:xfrm>
            <a:off x="957993" y="1353397"/>
            <a:ext cx="1257460" cy="747841"/>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Vocational Rehab </a:t>
            </a:r>
          </a:p>
        </p:txBody>
      </p:sp>
      <p:sp>
        <p:nvSpPr>
          <p:cNvPr id="246" name="Employers"/>
          <p:cNvSpPr/>
          <p:nvPr/>
        </p:nvSpPr>
        <p:spPr>
          <a:xfrm>
            <a:off x="751109" y="2164247"/>
            <a:ext cx="1349654" cy="522780"/>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sz="1400" b="1" dirty="0"/>
              <a:t>Employers  </a:t>
            </a:r>
          </a:p>
        </p:txBody>
      </p:sp>
      <p:sp>
        <p:nvSpPr>
          <p:cNvPr id="247" name="Parents/Students"/>
          <p:cNvSpPr/>
          <p:nvPr/>
        </p:nvSpPr>
        <p:spPr>
          <a:xfrm>
            <a:off x="816088" y="2770630"/>
            <a:ext cx="1219696" cy="780608"/>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lang="en-US" sz="1400" b="1" dirty="0"/>
              <a:t>Parents / Students</a:t>
            </a:r>
            <a:endParaRPr sz="1400" b="1" dirty="0"/>
          </a:p>
        </p:txBody>
      </p:sp>
      <p:sp>
        <p:nvSpPr>
          <p:cNvPr id="248" name="HS Teachers"/>
          <p:cNvSpPr/>
          <p:nvPr/>
        </p:nvSpPr>
        <p:spPr>
          <a:xfrm>
            <a:off x="1129647" y="3675741"/>
            <a:ext cx="1128187" cy="587763"/>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pPr algn="ctr"/>
            <a:r>
              <a:rPr lang="en-US" sz="1400" b="1" dirty="0"/>
              <a:t>HS/CC Faculty</a:t>
            </a:r>
            <a:endParaRPr sz="1400" b="1" dirty="0"/>
          </a:p>
        </p:txBody>
      </p:sp>
      <p:sp>
        <p:nvSpPr>
          <p:cNvPr id="249" name="WIOA…"/>
          <p:cNvSpPr/>
          <p:nvPr/>
        </p:nvSpPr>
        <p:spPr>
          <a:xfrm>
            <a:off x="3978338" y="4079303"/>
            <a:ext cx="1374961" cy="715271"/>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sz="1700">
                <a:solidFill>
                  <a:srgbClr val="FFFFFF"/>
                </a:solidFill>
              </a:defRPr>
            </a:pPr>
            <a:r>
              <a:rPr lang="en-US" sz="1400" b="1" dirty="0"/>
              <a:t>Workforce Boards</a:t>
            </a:r>
            <a:endParaRPr sz="1400" b="1" dirty="0"/>
          </a:p>
        </p:txBody>
      </p:sp>
      <p:sp>
        <p:nvSpPr>
          <p:cNvPr id="251" name="Line"/>
          <p:cNvSpPr/>
          <p:nvPr/>
        </p:nvSpPr>
        <p:spPr>
          <a:xfrm flipV="1">
            <a:off x="2054960" y="2921872"/>
            <a:ext cx="1175419" cy="173896"/>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2" name="9-14 Programs of Study"/>
          <p:cNvSpPr/>
          <p:nvPr/>
        </p:nvSpPr>
        <p:spPr>
          <a:xfrm>
            <a:off x="3219940" y="1426464"/>
            <a:ext cx="2538943" cy="2165556"/>
          </a:xfrm>
          <a:prstGeom prst="ellipse">
            <a:avLst/>
          </a:prstGeom>
          <a:gradFill>
            <a:gsLst>
              <a:gs pos="0">
                <a:srgbClr val="0056D6"/>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marL="7938" algn="ctr">
              <a:spcAft>
                <a:spcPts val="300"/>
              </a:spcAft>
            </a:pPr>
            <a:r>
              <a:rPr lang="en-US" sz="1000" b="1" dirty="0"/>
              <a:t>Single Parents</a:t>
            </a:r>
          </a:p>
          <a:p>
            <a:pPr marL="7938" algn="ctr">
              <a:spcAft>
                <a:spcPts val="300"/>
              </a:spcAft>
            </a:pPr>
            <a:r>
              <a:rPr lang="en-US" sz="1000" b="1" dirty="0"/>
              <a:t>English Learners</a:t>
            </a:r>
          </a:p>
          <a:p>
            <a:pPr marL="7938" algn="ctr">
              <a:spcAft>
                <a:spcPts val="300"/>
              </a:spcAft>
            </a:pPr>
            <a:r>
              <a:rPr lang="en-US" sz="1000" b="1" dirty="0"/>
              <a:t>Out of Work Individuals</a:t>
            </a:r>
          </a:p>
          <a:p>
            <a:pPr marL="7938" algn="ctr">
              <a:spcAft>
                <a:spcPts val="300"/>
              </a:spcAft>
            </a:pPr>
            <a:r>
              <a:rPr lang="en-US" sz="1000" b="1" dirty="0"/>
              <a:t>Individuals with Disabilities</a:t>
            </a:r>
          </a:p>
          <a:p>
            <a:pPr marL="7938" algn="ctr">
              <a:spcAft>
                <a:spcPts val="300"/>
              </a:spcAft>
            </a:pPr>
            <a:r>
              <a:rPr lang="en-US" sz="1000" b="1" dirty="0"/>
              <a:t>Economically Disadvantaged</a:t>
            </a:r>
          </a:p>
          <a:p>
            <a:pPr marL="7938" algn="ctr">
              <a:spcAft>
                <a:spcPts val="300"/>
              </a:spcAft>
            </a:pPr>
            <a:r>
              <a:rPr lang="en-US" sz="1000" b="1" dirty="0"/>
              <a:t> Preparing for Nontraditional Careers</a:t>
            </a:r>
          </a:p>
          <a:p>
            <a:pPr marL="7938" algn="ctr">
              <a:spcAft>
                <a:spcPts val="300"/>
              </a:spcAft>
            </a:pPr>
            <a:r>
              <a:rPr lang="en-US" sz="1000" b="1" dirty="0"/>
              <a:t>  Children of Active Duty Military</a:t>
            </a:r>
          </a:p>
          <a:p>
            <a:pPr marL="7938" algn="ctr">
              <a:spcAft>
                <a:spcPts val="300"/>
              </a:spcAft>
            </a:pPr>
            <a:r>
              <a:rPr lang="en-US" sz="1000" b="1" dirty="0"/>
              <a:t>Children in Foster Care</a:t>
            </a:r>
          </a:p>
          <a:p>
            <a:pPr marL="7938" algn="ctr">
              <a:spcAft>
                <a:spcPts val="300"/>
              </a:spcAft>
            </a:pPr>
            <a:r>
              <a:rPr lang="en-US" sz="1000" b="1" dirty="0"/>
              <a:t>Homeless</a:t>
            </a:r>
          </a:p>
        </p:txBody>
      </p:sp>
      <p:sp>
        <p:nvSpPr>
          <p:cNvPr id="253" name="Line"/>
          <p:cNvSpPr/>
          <p:nvPr/>
        </p:nvSpPr>
        <p:spPr>
          <a:xfrm>
            <a:off x="2134625" y="1898986"/>
            <a:ext cx="1136634" cy="442913"/>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6" name="Line"/>
          <p:cNvSpPr/>
          <p:nvPr/>
        </p:nvSpPr>
        <p:spPr>
          <a:xfrm>
            <a:off x="4608576" y="3608332"/>
            <a:ext cx="113284" cy="47812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57" name="Line"/>
          <p:cNvSpPr/>
          <p:nvPr/>
        </p:nvSpPr>
        <p:spPr>
          <a:xfrm flipH="1">
            <a:off x="3346899" y="3447288"/>
            <a:ext cx="426854" cy="558597"/>
          </a:xfrm>
          <a:prstGeom prst="line">
            <a:avLst/>
          </a:prstGeom>
          <a:ln w="38100">
            <a:solidFill>
              <a:schemeClr val="accent1"/>
            </a:solidFill>
            <a:headEnd type="triangle"/>
            <a:tailEnd type="triangle"/>
          </a:ln>
        </p:spPr>
        <p:txBody>
          <a:bodyPr lIns="24109" tIns="24109" rIns="24109" bIns="24109"/>
          <a:lstStyle/>
          <a:p>
            <a:endParaRPr sz="1400" b="1" dirty="0"/>
          </a:p>
        </p:txBody>
      </p:sp>
      <p:sp>
        <p:nvSpPr>
          <p:cNvPr id="258" name="Line"/>
          <p:cNvSpPr/>
          <p:nvPr/>
        </p:nvSpPr>
        <p:spPr>
          <a:xfrm flipH="1">
            <a:off x="2239241" y="3236948"/>
            <a:ext cx="1175892" cy="561332"/>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 name="Title 1">
            <a:extLst>
              <a:ext uri="{FF2B5EF4-FFF2-40B4-BE49-F238E27FC236}">
                <a16:creationId xmlns:a16="http://schemas.microsoft.com/office/drawing/2014/main" id="{28F8743A-B334-BB4C-BEA5-10184C69C3D5}"/>
              </a:ext>
            </a:extLst>
          </p:cNvPr>
          <p:cNvSpPr>
            <a:spLocks noGrp="1"/>
          </p:cNvSpPr>
          <p:nvPr>
            <p:ph type="title"/>
          </p:nvPr>
        </p:nvSpPr>
        <p:spPr>
          <a:xfrm>
            <a:off x="1297858" y="126367"/>
            <a:ext cx="7946725" cy="994172"/>
          </a:xfrm>
        </p:spPr>
        <p:txBody>
          <a:bodyPr>
            <a:normAutofit fontScale="90000"/>
          </a:bodyPr>
          <a:lstStyle/>
          <a:p>
            <a:r>
              <a:rPr lang="en-US" sz="2500" dirty="0"/>
              <a:t>Special Populations - Recruitment, Identification, and Support</a:t>
            </a:r>
            <a:br>
              <a:rPr lang="en-US" sz="2500" dirty="0"/>
            </a:br>
            <a:r>
              <a:rPr lang="en-US" sz="2400" i="1" dirty="0"/>
              <a:t>Nine Perkins Identified Special Populations who elect to enroll in CTE</a:t>
            </a:r>
            <a:endParaRPr lang="en-US" sz="2400" dirty="0"/>
          </a:p>
        </p:txBody>
      </p:sp>
      <p:sp>
        <p:nvSpPr>
          <p:cNvPr id="25" name="Line">
            <a:extLst>
              <a:ext uri="{FF2B5EF4-FFF2-40B4-BE49-F238E27FC236}">
                <a16:creationId xmlns:a16="http://schemas.microsoft.com/office/drawing/2014/main" id="{6A51A8B7-9774-B449-A541-576CA709E441}"/>
              </a:ext>
            </a:extLst>
          </p:cNvPr>
          <p:cNvSpPr/>
          <p:nvPr/>
        </p:nvSpPr>
        <p:spPr>
          <a:xfrm>
            <a:off x="3118104" y="1842174"/>
            <a:ext cx="228795" cy="173414"/>
          </a:xfrm>
          <a:prstGeom prst="line">
            <a:avLst/>
          </a:prstGeom>
          <a:ln w="38100">
            <a:solidFill>
              <a:schemeClr val="accent1"/>
            </a:solidFill>
            <a:headEnd type="triangle"/>
            <a:tailEnd type="triangle"/>
          </a:ln>
        </p:spPr>
        <p:txBody>
          <a:bodyPr lIns="24109" tIns="24109" rIns="24109" bIns="24109"/>
          <a:lstStyle/>
          <a:p>
            <a:endParaRPr sz="1400" b="1"/>
          </a:p>
        </p:txBody>
      </p:sp>
      <p:sp>
        <p:nvSpPr>
          <p:cNvPr id="20" name="Synergy…">
            <a:extLst>
              <a:ext uri="{FF2B5EF4-FFF2-40B4-BE49-F238E27FC236}">
                <a16:creationId xmlns:a16="http://schemas.microsoft.com/office/drawing/2014/main" id="{06A4842A-90D7-C04C-BA5B-B199DBFD31B2}"/>
              </a:ext>
            </a:extLst>
          </p:cNvPr>
          <p:cNvSpPr/>
          <p:nvPr/>
        </p:nvSpPr>
        <p:spPr>
          <a:xfrm>
            <a:off x="7052095" y="4086453"/>
            <a:ext cx="1082811" cy="1029815"/>
          </a:xfrm>
          <a:prstGeom prst="pentagon">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r>
              <a:rPr sz="1400" dirty="0"/>
              <a:t>Synergy</a:t>
            </a:r>
          </a:p>
          <a:p>
            <a:pPr algn="ctr"/>
            <a:r>
              <a:rPr sz="1400" dirty="0"/>
              <a:t>Energy</a:t>
            </a:r>
          </a:p>
          <a:p>
            <a:pPr algn="ctr"/>
            <a:r>
              <a:rPr sz="1400" dirty="0"/>
              <a:t>Results</a:t>
            </a:r>
          </a:p>
        </p:txBody>
      </p:sp>
      <p:sp>
        <p:nvSpPr>
          <p:cNvPr id="3" name="TextBox 2">
            <a:extLst>
              <a:ext uri="{FF2B5EF4-FFF2-40B4-BE49-F238E27FC236}">
                <a16:creationId xmlns:a16="http://schemas.microsoft.com/office/drawing/2014/main" id="{A052BD0E-D6E9-4843-8B16-2099CD9891C2}"/>
              </a:ext>
            </a:extLst>
          </p:cNvPr>
          <p:cNvSpPr txBox="1"/>
          <p:nvPr/>
        </p:nvSpPr>
        <p:spPr>
          <a:xfrm>
            <a:off x="1682795" y="4810885"/>
            <a:ext cx="5024132" cy="369332"/>
          </a:xfrm>
          <a:prstGeom prst="rect">
            <a:avLst/>
          </a:prstGeom>
          <a:noFill/>
        </p:spPr>
        <p:txBody>
          <a:bodyPr wrap="none" rtlCol="0">
            <a:spAutoFit/>
          </a:bodyPr>
          <a:lstStyle/>
          <a:p>
            <a:r>
              <a:rPr lang="en-US" dirty="0"/>
              <a:t>Share findings by : 9 Perkins Identified Populations</a:t>
            </a:r>
          </a:p>
        </p:txBody>
      </p:sp>
      <p:sp>
        <p:nvSpPr>
          <p:cNvPr id="19" name="WIOA…">
            <a:extLst>
              <a:ext uri="{FF2B5EF4-FFF2-40B4-BE49-F238E27FC236}">
                <a16:creationId xmlns:a16="http://schemas.microsoft.com/office/drawing/2014/main" id="{E1CB059C-C28F-0D4C-83AB-A90AB88B9EE6}"/>
              </a:ext>
            </a:extLst>
          </p:cNvPr>
          <p:cNvSpPr/>
          <p:nvPr/>
        </p:nvSpPr>
        <p:spPr>
          <a:xfrm>
            <a:off x="2296956" y="3958095"/>
            <a:ext cx="1374961" cy="704352"/>
          </a:xfrm>
          <a:prstGeom prst="ellipse">
            <a:avLst/>
          </a:prstGeom>
          <a:gradFill>
            <a:gsLst>
              <a:gs pos="0">
                <a:srgbClr val="5E30EB"/>
              </a:gs>
              <a:gs pos="100000">
                <a:srgbClr val="B18CFE"/>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sz="1700">
                <a:solidFill>
                  <a:srgbClr val="FFFFFF"/>
                </a:solidFill>
              </a:defRPr>
            </a:pPr>
            <a:r>
              <a:rPr lang="en-US" sz="1400" b="1" dirty="0"/>
              <a:t>Agencies</a:t>
            </a:r>
            <a:endParaRPr sz="1400" b="1" dirty="0"/>
          </a:p>
        </p:txBody>
      </p:sp>
      <p:sp>
        <p:nvSpPr>
          <p:cNvPr id="21" name="Line">
            <a:extLst>
              <a:ext uri="{FF2B5EF4-FFF2-40B4-BE49-F238E27FC236}">
                <a16:creationId xmlns:a16="http://schemas.microsoft.com/office/drawing/2014/main" id="{7E8A6EEB-7621-D441-9A9A-D049F2B1BB1D}"/>
              </a:ext>
            </a:extLst>
          </p:cNvPr>
          <p:cNvSpPr/>
          <p:nvPr/>
        </p:nvSpPr>
        <p:spPr>
          <a:xfrm>
            <a:off x="2134625" y="2430528"/>
            <a:ext cx="1085316" cy="167081"/>
          </a:xfrm>
          <a:prstGeom prst="line">
            <a:avLst/>
          </a:prstGeom>
          <a:ln w="38100">
            <a:solidFill>
              <a:schemeClr val="accent1"/>
            </a:solidFill>
            <a:headEnd type="triangle"/>
            <a:tailEnd type="triangle"/>
          </a:ln>
        </p:spPr>
        <p:txBody>
          <a:bodyPr lIns="24109" tIns="24109" rIns="24109" bIns="24109"/>
          <a:lstStyle/>
          <a:p>
            <a:endParaRPr sz="1400" b="1"/>
          </a:p>
        </p:txBody>
      </p:sp>
    </p:spTree>
    <p:extLst>
      <p:ext uri="{BB962C8B-B14F-4D97-AF65-F5344CB8AC3E}">
        <p14:creationId xmlns:p14="http://schemas.microsoft.com/office/powerpoint/2010/main" val="199264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1. Technical Attainment…"/>
          <p:cNvSpPr txBox="1"/>
          <p:nvPr/>
        </p:nvSpPr>
        <p:spPr>
          <a:xfrm>
            <a:off x="1938529" y="2038171"/>
            <a:ext cx="5305668" cy="90619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rmAutofit lnSpcReduction="10000"/>
          </a:bodyPr>
          <a:lstStyle/>
          <a:p>
            <a:pPr defTabSz="252600">
              <a:defRPr sz="2200">
                <a:solidFill>
                  <a:srgbClr val="FFFFFF"/>
                </a:solidFill>
              </a:defRPr>
            </a:pPr>
            <a:r>
              <a:rPr lang="en-US" sz="1400" dirty="0">
                <a:solidFill>
                  <a:schemeClr val="tx1">
                    <a:lumMod val="95000"/>
                    <a:lumOff val="5000"/>
                  </a:schemeClr>
                </a:solidFill>
              </a:rPr>
              <a:t>1. Students Preparing for Nontraditional Careers   2. Individuals with Disabilities 3. Homeless   4. </a:t>
            </a:r>
            <a:r>
              <a:rPr lang="en-US" sz="1400" dirty="0" err="1">
                <a:solidFill>
                  <a:schemeClr val="tx1">
                    <a:lumMod val="95000"/>
                    <a:lumOff val="5000"/>
                  </a:schemeClr>
                </a:solidFill>
              </a:rPr>
              <a:t>Childrenof</a:t>
            </a:r>
            <a:r>
              <a:rPr lang="en-US" sz="1400" dirty="0">
                <a:solidFill>
                  <a:schemeClr val="tx1">
                    <a:lumMod val="95000"/>
                    <a:lumOff val="5000"/>
                  </a:schemeClr>
                </a:solidFill>
              </a:rPr>
              <a:t> Active Duty Military Parents   5. Economically Disadvantaged   6. English Learners  7. Single Parents   8. Out of Work Individuals   9. Children in Foster Care </a:t>
            </a:r>
          </a:p>
          <a:p>
            <a:pPr defTabSz="252600">
              <a:defRPr sz="2200">
                <a:solidFill>
                  <a:srgbClr val="FFFFFF"/>
                </a:solidFill>
              </a:defRPr>
            </a:pPr>
            <a:endParaRPr lang="en-US" sz="1400" dirty="0">
              <a:solidFill>
                <a:schemeClr val="tx1">
                  <a:lumMod val="95000"/>
                  <a:lumOff val="5000"/>
                </a:schemeClr>
              </a:solidFill>
            </a:endParaRPr>
          </a:p>
        </p:txBody>
      </p:sp>
      <p:sp>
        <p:nvSpPr>
          <p:cNvPr id="266" name="Share findings by :  Age, Gender, Ethnicity and Special Populations"/>
          <p:cNvSpPr txBox="1"/>
          <p:nvPr/>
        </p:nvSpPr>
        <p:spPr>
          <a:xfrm>
            <a:off x="2664447" y="4770613"/>
            <a:ext cx="3891306" cy="2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lgn="l">
              <a:defRPr sz="2100" b="1" i="1">
                <a:latin typeface="+mn-lt"/>
                <a:ea typeface="+mn-ea"/>
                <a:cs typeface="+mn-cs"/>
                <a:sym typeface="Helvetica Neue"/>
              </a:defRPr>
            </a:lvl1pPr>
          </a:lstStyle>
          <a:p>
            <a:pPr algn="ctr"/>
            <a:r>
              <a:rPr lang="en-US" sz="1400" dirty="0"/>
              <a:t>Share findings by : 9 Perkins Identified Populations</a:t>
            </a:r>
          </a:p>
        </p:txBody>
      </p:sp>
      <p:sp>
        <p:nvSpPr>
          <p:cNvPr id="267" name="Rounded Rectangle"/>
          <p:cNvSpPr/>
          <p:nvPr/>
        </p:nvSpPr>
        <p:spPr>
          <a:xfrm>
            <a:off x="1368425" y="1274901"/>
            <a:ext cx="6483350" cy="1865399"/>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
        <p:nvSpPr>
          <p:cNvPr id="269" name="Perkins Data Portal"/>
          <p:cNvSpPr txBox="1">
            <a:spLocks noGrp="1"/>
          </p:cNvSpPr>
          <p:nvPr>
            <p:ph idx="1"/>
          </p:nvPr>
        </p:nvSpPr>
        <p:spPr>
          <a:xfrm>
            <a:off x="1368425" y="1261821"/>
            <a:ext cx="6483350" cy="461293"/>
          </a:xfrm>
          <a:prstGeom prst="rect">
            <a:avLst/>
          </a:prstGeom>
        </p:spPr>
        <p:txBody>
          <a:bodyPr>
            <a:noAutofit/>
          </a:bodyPr>
          <a:lstStyle>
            <a:lvl1pPr defTabSz="490727">
              <a:defRPr sz="2688"/>
            </a:lvl1pPr>
          </a:lstStyle>
          <a:p>
            <a:pPr marL="0" indent="0" algn="ctr">
              <a:buNone/>
            </a:pPr>
            <a:r>
              <a:rPr lang="en-US" sz="2400" dirty="0"/>
              <a:t>Identification and Support</a:t>
            </a:r>
          </a:p>
          <a:p>
            <a:pPr marL="0" indent="0" algn="ctr">
              <a:buNone/>
            </a:pPr>
            <a:r>
              <a:rPr lang="en-US" sz="1600" i="1" u="sng" dirty="0"/>
              <a:t>Nine Perkins Identified Special Populations who elect to enroll in CTE</a:t>
            </a:r>
          </a:p>
        </p:txBody>
      </p:sp>
      <p:sp>
        <p:nvSpPr>
          <p:cNvPr id="2" name="Title 1">
            <a:extLst>
              <a:ext uri="{FF2B5EF4-FFF2-40B4-BE49-F238E27FC236}">
                <a16:creationId xmlns:a16="http://schemas.microsoft.com/office/drawing/2014/main" id="{9CFEE540-235C-0B4A-9516-C2640740EB87}"/>
              </a:ext>
            </a:extLst>
          </p:cNvPr>
          <p:cNvSpPr>
            <a:spLocks noGrp="1"/>
          </p:cNvSpPr>
          <p:nvPr>
            <p:ph type="title"/>
          </p:nvPr>
        </p:nvSpPr>
        <p:spPr/>
        <p:txBody>
          <a:bodyPr>
            <a:normAutofit/>
          </a:bodyPr>
          <a:lstStyle/>
          <a:p>
            <a:r>
              <a:rPr lang="en-US" dirty="0"/>
              <a:t>Special Populations</a:t>
            </a:r>
          </a:p>
        </p:txBody>
      </p:sp>
      <p:sp>
        <p:nvSpPr>
          <p:cNvPr id="270" name="Rounded Rectangle"/>
          <p:cNvSpPr/>
          <p:nvPr/>
        </p:nvSpPr>
        <p:spPr>
          <a:xfrm>
            <a:off x="1884564" y="4601874"/>
            <a:ext cx="5451073" cy="556223"/>
          </a:xfrm>
          <a:prstGeom prst="roundRect">
            <a:avLst>
              <a:gd name="adj" fmla="val 50000"/>
            </a:avLst>
          </a:prstGeom>
          <a:ln w="50800">
            <a:solidFill>
              <a:srgbClr val="0056D6"/>
            </a:solidFill>
          </a:ln>
        </p:spPr>
        <p:txBody>
          <a:bodyPr lIns="26789" tIns="26789" rIns="26789" bIns="26789" anchor="ctr"/>
          <a:lstStyle/>
          <a:p>
            <a:pPr>
              <a:defRPr sz="2200">
                <a:solidFill>
                  <a:srgbClr val="FFFFFF"/>
                </a:solidFill>
              </a:defRPr>
            </a:pPr>
            <a:endParaRPr sz="1400"/>
          </a:p>
        </p:txBody>
      </p:sp>
      <p:sp>
        <p:nvSpPr>
          <p:cNvPr id="4" name="TextBox 3">
            <a:extLst>
              <a:ext uri="{FF2B5EF4-FFF2-40B4-BE49-F238E27FC236}">
                <a16:creationId xmlns:a16="http://schemas.microsoft.com/office/drawing/2014/main" id="{3E333540-C1DB-3F4F-8460-40B5D55BF886}"/>
              </a:ext>
            </a:extLst>
          </p:cNvPr>
          <p:cNvSpPr txBox="1"/>
          <p:nvPr/>
        </p:nvSpPr>
        <p:spPr>
          <a:xfrm>
            <a:off x="996695" y="3321774"/>
            <a:ext cx="7217115" cy="954107"/>
          </a:xfrm>
          <a:prstGeom prst="rect">
            <a:avLst/>
          </a:prstGeom>
          <a:noFill/>
        </p:spPr>
        <p:txBody>
          <a:bodyPr wrap="square" rtlCol="0">
            <a:spAutoFit/>
          </a:bodyPr>
          <a:lstStyle/>
          <a:p>
            <a:pPr marL="342900" indent="-342900">
              <a:buFont typeface="+mj-lt"/>
              <a:buAutoNum type="arabicPeriod"/>
            </a:pPr>
            <a:r>
              <a:rPr lang="en-US" sz="1400" dirty="0"/>
              <a:t>How do we identify Special Populations, or what is our plan to identify these students? </a:t>
            </a:r>
          </a:p>
          <a:p>
            <a:pPr marL="342900" indent="-342900">
              <a:buFont typeface="+mj-lt"/>
              <a:buAutoNum type="arabicPeriod"/>
            </a:pPr>
            <a:r>
              <a:rPr lang="en-US" sz="1400" dirty="0"/>
              <a:t>In planning, how did we reach out to support agencies serving these students?</a:t>
            </a:r>
          </a:p>
          <a:p>
            <a:pPr marL="342900" indent="-342900">
              <a:buFont typeface="+mj-lt"/>
              <a:buAutoNum type="arabicPeriod"/>
            </a:pPr>
            <a:r>
              <a:rPr lang="en-US" sz="1400" dirty="0"/>
              <a:t>How will we network with the support agencies for services for students enrolled in CTE Programs of Study?</a:t>
            </a:r>
          </a:p>
        </p:txBody>
      </p:sp>
      <p:sp>
        <p:nvSpPr>
          <p:cNvPr id="14" name="Rounded Rectangle">
            <a:extLst>
              <a:ext uri="{FF2B5EF4-FFF2-40B4-BE49-F238E27FC236}">
                <a16:creationId xmlns:a16="http://schemas.microsoft.com/office/drawing/2014/main" id="{B6825E96-0386-494F-8FEF-54D858DA403F}"/>
              </a:ext>
            </a:extLst>
          </p:cNvPr>
          <p:cNvSpPr/>
          <p:nvPr/>
        </p:nvSpPr>
        <p:spPr>
          <a:xfrm>
            <a:off x="920462" y="3226757"/>
            <a:ext cx="7375453" cy="1014981"/>
          </a:xfrm>
          <a:prstGeom prst="roundRect">
            <a:avLst>
              <a:gd name="adj" fmla="val 15000"/>
            </a:avLst>
          </a:prstGeom>
          <a:ln w="25400">
            <a:solidFill>
              <a:srgbClr val="0056D6"/>
            </a:solidFill>
          </a:ln>
        </p:spPr>
        <p:txBody>
          <a:bodyPr lIns="26789" tIns="26789" rIns="26789" bIns="26789" anchor="ctr"/>
          <a:lstStyle/>
          <a:p>
            <a:pPr>
              <a:defRPr sz="2200">
                <a:solidFill>
                  <a:srgbClr val="FFFFFF"/>
                </a:solidFill>
              </a:defRPr>
            </a:pPr>
            <a:endParaRPr sz="1400"/>
          </a:p>
        </p:txBody>
      </p:sp>
    </p:spTree>
    <p:extLst>
      <p:ext uri="{BB962C8B-B14F-4D97-AF65-F5344CB8AC3E}">
        <p14:creationId xmlns:p14="http://schemas.microsoft.com/office/powerpoint/2010/main" val="314485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Who actively took part in the analysis, review, and offered suggestions?…"/>
          <p:cNvSpPr txBox="1">
            <a:spLocks noGrp="1"/>
          </p:cNvSpPr>
          <p:nvPr>
            <p:ph idx="1"/>
          </p:nvPr>
        </p:nvSpPr>
        <p:spPr>
          <a:xfrm>
            <a:off x="628650" y="1320904"/>
            <a:ext cx="7886700" cy="3822596"/>
          </a:xfrm>
        </p:spPr>
        <p:txBody>
          <a:bodyPr/>
          <a:lstStyle/>
          <a:p>
            <a:r>
              <a:rPr lang="en-US" dirty="0"/>
              <a:t>Who actively took part in the analysis, review, and offered suggestions?</a:t>
            </a:r>
          </a:p>
          <a:p>
            <a:r>
              <a:rPr lang="en-US" dirty="0"/>
              <a:t>What were the strengths, gaps, and strategies for improvement in each program of study reviewed?</a:t>
            </a:r>
          </a:p>
          <a:p>
            <a:pPr lvl="2"/>
            <a:r>
              <a:rPr lang="en-US" sz="1800" dirty="0"/>
              <a:t>Student Performance</a:t>
            </a:r>
          </a:p>
          <a:p>
            <a:pPr lvl="2"/>
            <a:r>
              <a:rPr lang="en-US" sz="1800" dirty="0"/>
              <a:t>Size, Scope, and Quality</a:t>
            </a:r>
          </a:p>
          <a:p>
            <a:pPr lvl="2"/>
            <a:r>
              <a:rPr lang="en-US" sz="1800" dirty="0"/>
              <a:t>Alignment to Labor Market </a:t>
            </a:r>
          </a:p>
          <a:p>
            <a:pPr lvl="2"/>
            <a:r>
              <a:rPr lang="en-US" sz="1800" dirty="0"/>
              <a:t>Implementation of 9-14 Curriculum  Frameworks (Pathway Systems) </a:t>
            </a:r>
          </a:p>
          <a:p>
            <a:pPr lvl="2"/>
            <a:r>
              <a:rPr lang="en-US" sz="1800" dirty="0"/>
              <a:t>Recruitment, Retention and Training of Faculty </a:t>
            </a:r>
          </a:p>
          <a:p>
            <a:pPr lvl="2"/>
            <a:r>
              <a:rPr lang="en-US" sz="1800" dirty="0"/>
              <a:t>Improving Access and Equity for students enrolled in CTE </a:t>
            </a:r>
          </a:p>
        </p:txBody>
      </p:sp>
      <p:sp>
        <p:nvSpPr>
          <p:cNvPr id="424" name="Comprehensive Local Needs Assessment Summary"/>
          <p:cNvSpPr txBox="1">
            <a:spLocks noGrp="1"/>
          </p:cNvSpPr>
          <p:nvPr>
            <p:ph type="title"/>
          </p:nvPr>
        </p:nvSpPr>
        <p:spPr/>
        <p:txBody>
          <a:bodyPr>
            <a:normAutofit fontScale="90000"/>
          </a:bodyPr>
          <a:lstStyle>
            <a:lvl1pPr>
              <a:defRPr sz="3300"/>
            </a:lvl1pPr>
          </a:lstStyle>
          <a:p>
            <a:r>
              <a:rPr lang="en-US"/>
              <a:t>Comprehensive Local Needs Assessment Summary </a:t>
            </a:r>
          </a:p>
        </p:txBody>
      </p:sp>
    </p:spTree>
    <p:extLst>
      <p:ext uri="{BB962C8B-B14F-4D97-AF65-F5344CB8AC3E}">
        <p14:creationId xmlns:p14="http://schemas.microsoft.com/office/powerpoint/2010/main" val="38060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Needs and Gaps to be addressed with state or federal funding…"/>
          <p:cNvSpPr txBox="1">
            <a:spLocks noGrp="1"/>
          </p:cNvSpPr>
          <p:nvPr>
            <p:ph idx="1"/>
          </p:nvPr>
        </p:nvSpPr>
        <p:spPr/>
        <p:txBody>
          <a:bodyPr/>
          <a:lstStyle/>
          <a:p>
            <a:r>
              <a:rPr lang="en-US"/>
              <a:t>Needs and Gaps to be addressed with state or federal funding</a:t>
            </a:r>
          </a:p>
          <a:p>
            <a:r>
              <a:rPr lang="en-US"/>
              <a:t>Outlines activities for program year  </a:t>
            </a:r>
          </a:p>
          <a:p>
            <a:r>
              <a:rPr lang="en-US"/>
              <a:t>Includes salaries and equipment to address gaps </a:t>
            </a:r>
          </a:p>
        </p:txBody>
      </p:sp>
      <p:sp>
        <p:nvSpPr>
          <p:cNvPr id="428" name="Local Plan and Budget"/>
          <p:cNvSpPr txBox="1">
            <a:spLocks noGrp="1"/>
          </p:cNvSpPr>
          <p:nvPr>
            <p:ph type="title"/>
          </p:nvPr>
        </p:nvSpPr>
        <p:spPr/>
        <p:txBody>
          <a:bodyPr/>
          <a:lstStyle/>
          <a:p>
            <a:r>
              <a:rPr lang="en-US" dirty="0"/>
              <a:t>Local Plan and Budget </a:t>
            </a:r>
          </a:p>
        </p:txBody>
      </p:sp>
    </p:spTree>
    <p:extLst>
      <p:ext uri="{BB962C8B-B14F-4D97-AF65-F5344CB8AC3E}">
        <p14:creationId xmlns:p14="http://schemas.microsoft.com/office/powerpoint/2010/main" val="77990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Ricky Meadows</a:t>
            </a:r>
          </a:p>
        </p:txBody>
      </p:sp>
      <p:sp>
        <p:nvSpPr>
          <p:cNvPr id="3" name="Subtitle 2"/>
          <p:cNvSpPr>
            <a:spLocks noGrp="1"/>
          </p:cNvSpPr>
          <p:nvPr>
            <p:ph type="subTitle" idx="1"/>
          </p:nvPr>
        </p:nvSpPr>
        <p:spPr/>
        <p:txBody>
          <a:bodyPr/>
          <a:lstStyle/>
          <a:p>
            <a:r>
              <a:rPr lang="en-US" dirty="0"/>
              <a:t>Dean of Career Programs</a:t>
            </a:r>
          </a:p>
          <a:p>
            <a:r>
              <a:rPr lang="en-US" dirty="0"/>
              <a:t>Craven Community College</a:t>
            </a:r>
          </a:p>
        </p:txBody>
      </p:sp>
      <p:pic>
        <p:nvPicPr>
          <p:cNvPr id="6" name="Picture 4" descr="https://www.havenews.com/galleryimage/NC/20190419/NEWS/419009992/PH/0/18/PH-419009992.jpg&amp;maxW=900&amp;maxH=900&amp;cacheBuster=%7BFDCCF933-DCC2-4150-AD54-AFA894E33F11%7D?Q=75&amp;maxW=1170&amp;maxH=1170">
            <a:extLst>
              <a:ext uri="{FF2B5EF4-FFF2-40B4-BE49-F238E27FC236}">
                <a16:creationId xmlns:a16="http://schemas.microsoft.com/office/drawing/2014/main" id="{B85A4C75-A068-9F41-8244-842AC5B5542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24871" y="0"/>
            <a:ext cx="2319130" cy="3045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nccommunitycolleges.edu/sites/default/files/styles/400_wide/public/college-logos/cravencc.png?itok=9M9WS9fz">
            <a:extLst>
              <a:ext uri="{FF2B5EF4-FFF2-40B4-BE49-F238E27FC236}">
                <a16:creationId xmlns:a16="http://schemas.microsoft.com/office/drawing/2014/main" id="{2887B523-9107-7C41-B425-4599F3B257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17651" y="3788265"/>
            <a:ext cx="2929965" cy="143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Jay Sullivan</a:t>
            </a:r>
          </a:p>
        </p:txBody>
      </p:sp>
      <p:sp>
        <p:nvSpPr>
          <p:cNvPr id="3" name="Subtitle 2"/>
          <p:cNvSpPr>
            <a:spLocks noGrp="1"/>
          </p:cNvSpPr>
          <p:nvPr>
            <p:ph type="subTitle" idx="1"/>
          </p:nvPr>
        </p:nvSpPr>
        <p:spPr/>
        <p:txBody>
          <a:bodyPr>
            <a:normAutofit lnSpcReduction="10000"/>
          </a:bodyPr>
          <a:lstStyle/>
          <a:p>
            <a:r>
              <a:rPr lang="en-US" dirty="0"/>
              <a:t>Vice President Academic Affairs and Chief Academic Officer</a:t>
            </a:r>
          </a:p>
          <a:p>
            <a:r>
              <a:rPr lang="en-US" dirty="0"/>
              <a:t>Beaufort County Community College </a:t>
            </a:r>
          </a:p>
        </p:txBody>
      </p:sp>
      <p:pic>
        <p:nvPicPr>
          <p:cNvPr id="1026" name="Picture 2" descr="data:image/jpeg;base64,/9j/4AAQSkZJRgABAQAAAQABAAD/2wCEAAkGBxMSEhUTEhMWFRUWGBgVGRgYGBUYHhgbHhcdGB0YFxgYHyggHR0mGxcXITEhJSkrLi4uGB8zODMtNygtLisBCgoKDg0OGxAQGzAlICYuLy8tLS0tLS0tLS0tLS0tLS0tLS0tLS0tLS0tLS0tLS0tLS0tLS0tLS0tLS0tLS0tLf/AABEIAIgBdAMBIgACEQEDEQH/xAAcAAACAgMBAQAAAAAAAAAAAAAABQQGAQMHAgj/xABUEAACAQMBBAUFCQwHBgUFAAABAgMABBEhBQYSMRNBUWFxByKBkbIyUlRicpKTodIUFiMzNUJVc4KisdEVFzRTwcLhJUNEY7PwJHSDlNNFZaO04v/EABkBAAMBAQEAAAAAAAAAAAAAAAACAwEEBf/EADURAAEDAgIHBgUEAwEAAAAAAAEAAhEDIRIxBBNBUZHR8GFxgaGxwRQiMuHxM0KCokNS8mL/2gAMAwEAAhEDEQA/AO40UUUIRRRUTaF/FAhkmdUQc2Y49A7T3ChCl0VSR5QUkOLW0urge+SMhfXqR6QK3/fZdfou59a/yquoftHmOanrWHI+qt9FVA723X6LuPWP5V5O911+i7n/AL9FGpf0RzRrG9A8lcaKpv343P6LufUfs1j78rn9F3XqP2aNS/ojmjWt6B5K50VTvvxuP0Xder/Ss/ffc/ou5+r+VGpf0RzW6xvQPJXCiqa2+NwurbLugPijiPqAqdsPfC1um6NWaOX+6lHA/gM6E9wOaw0ngTHujWNmJVkorANQtqbSito+knfgQEDJBOp5cgTU4nJOTCnUVW/v72f8JX5sn2aPv72f8JX5sn2afVv/ANTwSaxm8cVZKKrf397P+Er82T7NbYt87BuV1GPlEr7QFGrfuPBGsZvHFP6KjWl9FKOKKRJB2oysPWDUmkToooooQiiile1dvW1t+PmRDz4ScsfBBlj6q0AkwFhIAkppRVEu/KjZr7hZZO8Kqj98g/VURfKxDnW2lx3GM/VkVUaPVP7VPX0966NRVQ2d5RLGUgM7RE/3ikD0sMqPSatUUqsAysGU6ggggjtBHOpuY5v1CE7XNdkVtooopUyKKKWbV27bWwzPMideCcsfBBlj6BWgEmAsJAzTOiqLd+VGzX3Cyyd4VVH75B+qoY8rEOdbaXHc0Z/xqo0er/qp6+nvXRqKp+zvKLYykBnaIn+8Ugellyo9Jq1QzK6hkYMp1BUgg+BGhqbmOb9QhO17XZFbqKKKVMiiilu1Nt29sMzzJH2Anzj4KPOPoFaASYCwkDNMqKol15ULNfcJNJ3hQo/fIP1VEHlYhzrbS4+VH/DNVGj1T+1T19PeujUVTtneUaxlIDO8JP8AeLgellyo9JFWuCZXUMjBlOoZSCD4EaVNzHN+oQna9rsit1FFFKmRRRRQhFc+2Raf0rcPdXHnWsTmO3i/NbHORh1/645DW7bUfhhlI6o3PqU0i8msYXZtvjrDH0l2NVYcLC4Z2HHPkpPGJwByuVZI4woAUAAaAAYA8AK2UUVJVRRRVO3o39t7TMafhphpwqfNU/Hfq8Bk+FM1jnGGhK5waJJVwozXANs74XlycvMyL1JGSij1HJ9JNZ2Jvld2zZWYyL1pIS6nwycr6DXV8E+Jm65/i2zELv8ARVP3c3/trrCOeglOnC5HCT8R+R8Dg91W8VyuY5phwhdDXhwkLNId5d24rxMMOGUaxyroyMNQcjUjPV/A60+qBd7Xt4vxk8SfKdR9RNY0kGW5rXAEQ7JKNx9ryTxPHcf2i3cwyfGxyf04PqNQ/Kv+T2/WR+1Xjdm5tzfXckVzC4uOiKopIYFFIOhGDzJ0r35V/wAnt+sj9qrgAVhHYoEzSM9q4rRRVr8nu7cN9JMsxcBFVhwEDUkjXIPZXpvcGjEVwtaXGAqpRXYv6r7P38/zl+zSbbfkt4ULWsrMwGejk4fO7lYYwezI9IqDdKpE5qp0eoBkudWty8TB43ZGHJlJU+sV1nyfb6Ncn7nuCOmwSj6DpABkggacYGunMZ5YrkJFTdhXJiuYJF0Kyxn0cQBHpBI9NUrUhUbfNJTqFhkL6QrW7gAknAGpJ6h217rmHlY3kIxZRHGQGmI7D7mP08z+z2mvKp0zUdhC9Go8MElRd8PKK7kxWTcKDQzfnN+rz7lfjcz1YrnsjliWYkk6kkkk95J50VO2Jsaa7k6KBOJuZJ0VR2s3UPr7Aa9ZjGU2wLBea5znmSoNFdZ2X5LYFA+6JHkbrC+Yo8Pzj6xU6fyZ2BGFEqHtEjH6nyKl8XTn7Ko0aouMU53c3mnsX4o2ymfOjY+a3b8k94+umm9O4c9pho8zxEhQVU8aknADIO04GR9VWrcnyfCLhnvFDSaFYtCqd7dTN3ch38619algk3G5Kyk/FAsVedl3oniSUKyh1DcLDBGeoipLMAMk4xXrFc18q+8ZUfccRwWHFKR708k9PM92O2vOp0zUdhC73vwNkqJvj5RWYmKybhUaGbrb9X2D43M9WOdc6lkLEsxLMdSSSSfEnU1ipuxtkTXUgigTibmeoKPfMeof9jNesym2mLLzXudUN1CorrGyvJbAoBuJHkbrCeYo8Pzj45HhTGbyaWBGFWRD2iRj9TZFQOl0528FUaNUXFqbbubyT2T8UTeZnLRsTwN6Oo/GH18qc71bgz2nnxZniJAyF89STgBlHMZwMj1CrNuT5PhHwz3ihn0Kxcwne/Uzd3Id/U761PBJuDsStpPxQLFXjY1+J4Y5grKHUNwsMEeP8+vnU4nFGK5x5Vd5CiiziOGcZlI6kPJP2uvu8a8xjC9+ELve/A2Som+XlEYlobJsAaNNzJ7o+rHxuvq7a5vNKzsWZizHUsxJJ8SdTWKmbJ2VLdSCKBCzHXsCj3zHqFesym2mLcV5r3uebqHRXVtk+S2FVBuZXkbrCeYo7s44j46eFMpfJpYEYVZFPaJGPtZFROl05+yoNGqFcXpru/vFPZPxQt5uctGfcN4jqPxhrTvevcCa0HSREzxZxovnrnQcSjmO8eoVYdyvJ6F4Z71QW5rCdQvYZOon4vIdeep31qeCTcHYsbSfjgWKvew9oi5gSYKycYzwsMEfzHYesYNFMKK8ggTZekLBFFFFahQ9rDMEo/5b+yaTeTj8m23yT7bU82h+Kk+Q3smkPk2/Jtt8lvbaqD9M949Cpn6x3H1Cs9FFFTVFA2ps4TpwM8iKeYjbgLdxYecB4EUkt/J/s5P+H4vlSSt9RbH1VaqKdtRzRAMJCxpMkSlUG71onuLaEf8Appn1kVr2xu3a3S8M0KnHJh5rL4MuD6OVOaKXE6ZlNhERC47vF5NZostbHp096cCQD+DejB7qr9nvBfx/gI5pgRp0YyWHcAQWHgK+gq1dGueLAydM4GfXXU3SzEPErndowmWmFxm33X2td6yGVVPXNKw/cJLejFPtneSdAPw9w2eyNVUetwc+oV02ildpVQ2Fu5MNGYLm/euJ3u4rdPLFaTLM8PCzIwaN14hlSGI4G8QRWNobWuhAbLaIlRCV4JnQkqVOQCf94vaQS3jyq87v/lfaPyIPYrf5TLp4rFnjYq3HGMjB0LYIIOhHcarriXtaROV9skT1ZR1QDXOFs+3Iri97ZPEQGxhhlWU8SuPfIw0I/hyODpV98i/465+RH7TVU129mJ4ngiYODgqDHwvjAkCr5nENPchc8jkVB2dtSa3JMErRlgASpxkDlmup7XPYWmygxwa8OX0lUTaF5HDG0krBUUZJP/ep7uuuEffdffC5fnf6Uvv9qTTkGaWSTHLiYkDwHIVyDQjNyuk6WNgWq9n6SR3xjjdnx2cTE4+up+6uz2uLuCNRzkVm7lU8TE+gY8SKj7I2Y1xII0aNSeuR1QfXqfAA12nc7dOOxTIPSSsPOkxjT3qDqX+NdFes2mI27FClSLzOxWKaYIrM2gUFj4AZNfN+0r1p5ZJn91Ixc92ToPQMD0V3nfOUrYXRHPonHrXh/wAa+f6joTbEqulm4CEUkgAZJIAHaToAPTXft0NgrZW6xgDjPnSN75yNfQOQ8PGuO7iW4k2hbKRkcZf5iNIPrUV9AVmmvyb4rdFbm7wRRRRXCuxYIrNFFCFrlcKCx0ABJ8BrXzjta/a4mkmbnI5bwHUPQuB6K71vbKUsrlhzEMn1qR/jXz3XfoQ+ori0s5BYVSdBqToB291d83O3fWyt1TH4RsNK3axHLPYvIeHea49uVbCS/tkOo6QN80F/8tfQVZprzZvit0VubkUUUVwrsWMVmiihC8O2Bk8hrXzltzaBuLiWcnPSOWHyeSj0KFHorvm8s3BaXDDmIZD+4a+dRXfoLfqK49LOQXqu8bkbvrZWyqQOlcBpT8b3uexc49Z6647ujbCS9tkOoMqk/s+d/lr6Go015s3xRorc3IooorgXYiiiihCKKKKEIrwzgDJOAOuk22to3SAi2tGlbqZniRPH3XEfDArn+2thbZvCemHm+8EkaoP2VbX9rJqrKWLNwHj7KT6mHIEq17e3+sog0YdpmIKkRAEDIx7skL6iaWbjb42aRR2p44ODzVMpBDZOdXAAB15EAdhNVUeTe+wSwhUAZJaTkPQDSzaG6txFEJwEmhP+8hbpVHUckdWh15d9dYo0SMId59BcxqVZxEeS7+rA8q9VwbdffO4siFB6SH+7Y8h/y25r4cu7rrqVjv1YyRhzOsZ60kPCwPZjr8RkVzVNHezZPXkuinXa/sVnoqmXflKsUzwtJIR71CPrfhpHfeVj+5tvTI49lQf41g0eof2rTXpjaun0Vy/Y3lUJfF1Cqqfz4+I8PihySPA57q6RZ3SSoskbh0YZDKcgjuNLUpOZ9QTMqNfkVIoooqadFFFFCFTNgfljaPyIPYFZ8q/5Pb9ZH7VedgfljaPyIPYFevKv+T2/WR+1XSP1m/x9Aub/ABO/l6lcVqfsfYlxdFlt4+kKgFhxIuAdB7sjsqBXRPIv+OufkR+01ehVeWMLguOm3E4NVf8AvB2j8FP0kP2qi3m6F9ECz2smB1rwv/0yTX0FRXF8a/cPPmuv4Ru8+XJfMRHbVm3Q3xmsmVSxeDOGjJzwjtjzyI7OR+um/le2fHHcRSIArSq5fHWVKgMR2kNjPxaoddrS2qySLFchBpvtmF3vexhLs64ZDxK0DOpHWOHiyPQK4JXZ/JrL0+zRG+oUyQn5J1x6nx6K49fWjQyPE/uo2KHxBxn08/TUNFGEuZuKtpHzBrt4TjcKcJtG2Y8uMr89GQfWwrv1fMkUhUhlOGUhgewg5B9Yr6B3W22l5bpMpGfcuvvXA1H+I7iKnprTId4J9FcLt8U6ooorhXYiitM86opZ2CqoyWYgADtJOgFbQaEJPvdGWsbkDn0Mn1KT/hXz5X0vNGGUqdQwIPgRg184bTsmgmkhbnGxT1HQ+kYPprv0J1nBcWli4KZ7j3Aj2hbMdB0nD85Sn8Wr6Br5jRyCCDgggg9hGoNfQG6O3VvLZZQRx+5kX3rga+g8x3EVmmsyd4LdFdm1PKKKK4V2IorTNMqKWdgqqCSzEAADUkk6Ad9bFYHUa0ISzeeLjs7hRzMMg/cNfOwr6bkUEEHkRg184bYsDbzywnnG7L6M+afSuD6a79CP1BcWljIqbudcCO+tmOgEqj53mf5q+hBXzGD2aHt7K77udt5b22STI6RQFlXscDU47DzHjWaaw2d4LdFdm1WCiiiuFdiKK1SyqqlmIVQCSSQAANSSTyFZRwQCCCDqCOsdooQtlFFFCEUUUUIUXaX4mT5D+yaQ+TVf9m2/erH99qfbS/EyfIf2TSTyc/k22+QfaNUH6Z7x6FTP6g7j6hLN6PJ7DcZkgxBKdTgeYx+Mo9ye8eo1QF3B2hxlOg5fncacPiDnP1V3eiqM0mowRn3pH6OxxnJcksPJVO2DNPHH3IrSH1nhA+urHa+TCzVSHMshPWX4cd4CgD15q8UVjtJqnbwWihTGziuTba8lsi5a1lEg95J5rehxofSFpLsTbN3smbhljcRsfPifQH40bcuIdo0PX1EdzqPeWkcqlJUV1PNWAYH0GnGkkjC8SEp0cAywwVH2PtSK6iWWFgyH1g9asOojsphVYst0o7abprSRoQSOki93G48Ccqewg6dmNKs9c7g2flNlZs/uRRRRSplS93/yvtH5EHsV68q/5Pb9ZH7VY3f/ACvtH5Fv7FZ8q/5Pb9ZH7VdI/Wb/AB9Aub/E7+XqVxWrd5Od4YLKSZpywDqgHCpbUEk5x41UaK9J7A9paVxNcWmQu1f1mWHvpPo2qPc+VCzUeYssh6hwhfWWOn11x2iofB0+1W+JqJpvLt2S9mM0gC6cKoDkIvPGes66nrpXWAMkAak8h2+Aq+bmbgSTMst2hjhGojbRpO5h+avbnU8sddVc5tJt7DrJSa11R1s1dvJpYGKwj4hgyFpcdzHzf3Qp9NVfysbuEML2MZBwsoHURor+BHmnwXtNdRVcDA5CvE0IYFWAKkEEEZBB5gjsry21i2pjXoOpAswL5opnu/t6ayk6SE88BkOquOwj+B5irRvj5P5IS0topki5mMavH4Dmy+Go7+dUMjqr1Q5lVtrhee5rqZvYrseyvKbaSAdMHhbrBBdfQyjPrAqZd+UWwQZEjSHsRH19LAD664jRUfg6faq/E1FaN8N9Jb38GF6KAHPBnJc9Rc/5RoO01u3Q35ltMRyZlg5cOfOj+QT1fFPoI66jTPd/YM95JwQrkfnOdFQdrHt7hqao6nTDMJy68VMPeXyM13vZW04rmMSwuHQ9Y6j2Ecwe41zzysbuHIvYxpgLMB3aLJ/lPgvfV53a2DHZQiKPXrdjzdutj/ADqAFNJEDAqwBBGCCMgg8wQeqvMZU1b8TcvZeg5mNkOXzPTLYG3JrOXpIWx1Mp1Vx2MP4HmKtu+Pk8eImWzUvHzMQ1ZPk++Xu5jvrn5GDg6EaEdnca9Rr2VG2uF5zmuYb5rseyvKdayKOmV4W69C6+hlGfWBUy68olggyJWc9io+T84Aes1xGipHQ6ZO1VGkvVr3w33lvR0ar0UGc8Ocs+ORc9nxR6zRuhvvNZ4jfMsHvc+cnfGT7J08KqlMdg7CnvJOCBM++Y6Knezf4cz2VU06YZhIt1tzUw95fIN13zZO1IrmMSwuHU9nMHsYcwe41QvKvu2WxexjPCAsoHYPcyejke7HZVy3X2BHZQiKPUnV363btPd2DqFNpEBBBAIOhB1yOwivLa/VvxMy9l6DmY2Q5fM9MNg7bms5RLC2DyZTqrjsYf48xVx3y8njxs0tkvHGdTEPdJ8j3y93MdWernzKQSCCCNCDoQewivUa9lRtrhec5rqZvmuwbK8p9q6jp1eF+vQuvoZdfWBU+58oez0GRKznsVHyfWAPWa4hRUjodOdqr8S9W3fDfmW9BiReigzqM5Z+zjI0A+KPWa1bo76zWWEbMsGfcE6p2mMnl8k6Hu51V6YbE2LPdydHAhY/nMdFQdrN1eHM9QNVNKm1mEi3W3NSxvL52ru2z94raaMSRzJwntYKQewqdQaKV7I3Ds4olWSGOZ+bO6Aknu7B2CivLIpTYngvRBqbQFaqKKKkqKJtT8TL+rf2TSXyc/k22+QfaNOtq/iJf1b+yaqW609ymyrY2sSSvggq78AA4m1Hac4GNOdVaJpkdo9CpuMPB7D6hXiiqb/Su1/gMP0o/nXpdp7XP/AAUA8Zf9azVHeOI5o1g3HgVcKKqH9I7X+BwfTf614O1drj/gYT4TD+dbqjvHEc0awbjwKuVaZ5lRSzsFUalmIAHiTyqpHa+1v0dH49Ov8M1AvNiySj7o2xcokSnKwISqA955k9wye/qrRSg/MR4EE+AH2WGpuB8bDzVibfOwH/FR+gk/wFY+/fZ/wpP3v5VXI9qWrL/4XZLzxjQOIECnvBYEmvBvouvYT/Qp9mn1I3HiEusO8cCrON9dn/Co/r/lW623pspGVEuYmZjhRxak9gz11UTfwdew5PoU/lUzYt5D06BNkSwsWA6QwoAnxieoDurDSAGR4hAqHeOBUnd/8r7R+Tb+xVi21sqK6i6KZSyEhsAldRqNRrVe3f8AyvtH5Nv7FMd9f7G4yRmS3UlSVODcRqQCNRoSKxwl7e5voEMPyOne71Khf1c7P/uW+ll+1R/Vzs/+6b6WX7Va9sbKSzEU1s8qv00MfAZZHWQPIqMhR2P5pJyNRw0z32yLGfBIOF1BIPu15EaigPeSIcb9b0FjADLRZQf6udn/ANy30sv2q9x+T3Zw/wBwT4ySn/NUpd0bUHOJNDn8dP8Abp/Sms7Y49eKcUm7WhLtnbEt4PxMEcZ7Qoz87nTGqXsu7f7qS6ZiYbxpIVUnReDWFlHLzwkp/bWrFvCSLS4IOCIZSCOrzDypXNOIAla1wiwTOsCoeyDmCE/8tPZFL91WJSbJJ/8AE3A1OdBK2B4UsZppyTyku2N1rS6OZoVLe/GVb5y4J9OaTbE2DDcdPJL0pb7puV0mmUYWdgAArADAFWBUisrdyOIRxK8hyzOcDLHViSab6T8pM9dqXMfMLddip115Kbcn8HPKvcwR8eoA1GTyTDOt0cd0QB+tqsOz93VuUWa+HSyyAPwFm4IQdRGig40GhY6kitkEBsbiKNGY21wWjCMxboZQpdeAnXgZVYcPUQMc6vrqmQdJ7h6/YTwUdUzMtt39eqg7M8mdnEcydJMex2AX5qAfWTVwtLZI1CRoqKOSqAAPQKQ70Wwlns4nLcDvJxBXZM4iYjVSDzFR1tBZ3dskMknBP0ivE8jyABULiVeMkrggKcaefUnEvAxOk5p2gM+ltslbKzSHbW78EvHK4k4+E+5llUaLp5qsB1VB3S2FD0FtcfhDKY0ckyykFmTUlS3D1nqpYbhm/D7p8RmI64K2Ul2vuxa3Ws0Ks3vxlW+cuCfTTqq3tlnnnW0R2jjVBNOyEhipYqkSsPc8RViSNcLgc6xkzYwtfEQRKQXXkqtycxzyr3MEcD6gair5JhnW7OO6Ifaq0Hc+3Qq9txW8ikHjRmPEAdVdWOHBGRr21K3lvnjRI4SBNPIIYydQpILM5HXworHHaBV9fUJAa6e8D7qOqZm5vBI9m+TKzjOZDJMexmCr6kAPrJq32dqkShI0VFHJVAAHoFIRuZaEZdXkk65mkfpCffcYOh8MAVu3euJEkmtJnMjQ8DpIebxPkLxdrKyMpPXgHrqb3F4nFMddZJ2AMMQB11vT8GjNItjMTdXwJJAkiwM8vwK8uyi9Y/d9uMnBhnJGdCQ0WCR6T66TDeOyfKU4daes09zSfbG7VrdazQqze+GVb5y4NJd7hP8AdVsbdj0kcVxMEycSlGi/BsPjKzAHqJFOLu/WexkmiJ4XgkZTyI8w6HsIOncRTAEQ4HPyulJDpBH3VXufJVbkkxzyp3HgcD6gfrqKPJMM63Zx3RDPtVdLaxS4s4Ul4iDHETh3U5Cg+6Ug/XSKHd2A3ssJ6To1ghkA6abRmklUnPHnki+qqivUvLjwCmaTLfL5rxs7yZWcZzIZJj2MwVfUgB9Zq4WdpHEgSJFRRyVQAPUKT7Z2Uy2yC2LCS3IkiBZjx4zmNiTlgyll16yD1VG2ptb7pghitmIe7GOIaGKIfjX7mUZQfGIqbi98Emfboe6cBrJgR7q1UVpihVVCgaKAB4DQUVKyrdbqKKKEKHtb8RN+rf2TVU3Vs5pNl2oguDbsASWCI+RxNoQ3Lt07Ktm1fxEv6t/ZNU3YLwjZlp09vJcLwnASIy8J4jqccqsycFt49D4KT4xX3H1G5Ml2Jf8AXtQ/QQ0HY17+lD9BBSV22Yeezrn6GYfwNeV/ov8AR1x6YJj/AI1WHdMapmOnHkm52JffpU/QxV4Ow9ofpb/8Mf8AOl3Dss//AE64+gl/wNeTFsrr2fcD/wBG4H8DRfpjVkDpzuSbjYu0sflQY7egj/jmk0lvZwygzySbSu/zYwOk4f2B5iDPvjp2V5ZNkfBLkdwjux9WaY2LS8BWxtksYObTzqA2O1Yyck97nFbJGdvBrfMST3BZAP5LvI2HeVMC7UkAYNb2q9UZDSsO5mGFz4V7NrtXqubU+MTj+Bquk7Odj0jXW0HHupFEzqD2Do8IB3CvXQ7K+CXg/YvP50uD/wA/1HuZ4rcc7f7chCf/AHLtf4RafRyVIsIdpB16aW2aPPnBUkDY+Kc4zVZC7M6rW9+ZefaqdsZdndLH0UFyknEOEut3jPfxErjx0rHNtl/Uc0wdfP8AseSlbBH+19o/It/YqfvzGGtGU8jLbg6kaG4jB1Go06xULY5/2vfDtig9n/Wn+2dmLcwmJ2ZQSjcSEBgVcOCCQRzUdVI4xUaexvoEzQSxwG93qVWtv7CitImvLfjWWAcY45JJQwyOKPEpbHEPNyuDrTbflc2M47QvtrXhN10LK009xOFIYJLIpTiByCVRV4sHXXIpptfZy3ELwuWVXGCVIBGoOhII6uysxiWkmY29eK3AYMCJSyLdO3VgwM+VIYZuLkjIOdQXwR3Gtm+F48dq4iyZpMQxAYyXfzQRnTQEtrp5tePvab4fe/SRf/FTC52aryRSMWJhLFRkYLMvDxMMZJAJxr+cazFcEmYWltiAIVU2s901qIY9nyx9EEaNultzwGMgqcK+T7nBx1E1YLu5FzYPJHqJrd2UfKjJA8dcU6qBsrZi28fRIWK8TsAxB4eJi/CMAeaCSAOygvEZZHt9ydwWhhBzWN35Q9rAynIMUZHzBUDc45hkYcmuLhge0dM2D9VaG3UxxJDdXEMLEkwoY8DJyRGzIWQHJ0B0zpin1jaJDGsUa8KIAqgdQFY4tvG1DZtOxVLYW7sM4uJJDNxG6uR5k88Y0mce5RwPqpxtrZObCe2h4iTDIicTM5JKnALMSTqes1P2Xs9YFdULEPJJKeLHupHLkDAGmScVONBqEmQbIDABkoOx75J4I5UOVdAfDTUHsIOQR3Ut3hk457OFdW6Xpj8VI0bLHuLMq/tVifdrDs9vcTWxclnWPo2RmPNuCRWCsesjGal7I2IkBZ+J5ZXxxyyEM7Acl0ACqPegAVoLQcQ6/Cz5jYpfvVZLNPZRvxcJklzwu6HSFjoyEEcu2tG7Ozore6niKkygcccrszs0DH3IZiT5jjhIHxCedWC52eskkUhJ4oSzLjGDxKUPFp2HqxXm82YsksUxJV4uLBXGqsMMjZBypwp6tVFGs+XDNoRg+bFt+ykX34p/kN/A1A3S/sVr+oi9gUzljDKVPIgj1jFR9m2awRRwqSVjRUBbGSFGBnAAzp2Uk2jrani6mVXY36PaMgbTp4Yyh7TEz8a+OJFOOzNWKl219lR3KBZMgqeJHU8Low5MjDkf+zWtO9Y4EiymSSBQWYgAakk4AHaSaRbzN0clpOfcRT4c+9EkTxBj3B3UemtZ3VMhAubqe4jUgiJ+iVTjl0nRoC/gTin1zbpIjRuoZGBVlPIg6YIrQQDYz1yWXIyhb81XdnSdLtC5ddViiitye2TieRl/ZDpnxrC7sOo4I725SLkEBiYqPerIyFwPTnvpvszZ8dvGIol4VGeskknUsxOpJOpJo+UTBlFyRIhLNjMBe3ynmWgcfJMQUH1qR6KLts7RgA/NgmY9wZ4gM+JU+o1t2rsISyLNHLJBMq8PSR8PnLnPA6uCrDOoyNK2bH2KsBdzI80smOOSQrxEDkoCgKqjJ0A662W5zsiPCFgBy7feVGvvyja/qLn2oKV7W/8ACG5i5QXUczx9iTdGzPH3BwC47w1WWXZ6tPHOS3FGjoBpghypORjOfMGNe2vG3Njx3cLQy54WxqpAZSNQykg4NDXiROW3iUFpvGexbNh/2aD9VH7Apdb/AJSn/wDK2/8A1Z6cWkAjRUXOEUKM88AYGfVWhNnKJ3uMtxvGkRGmMIzsCBjOcyHr7KWc00GynVVN27COO8vyo5SRqupwoeNZWCjqBkdmOOs1a6gWuzljkmkUtxTMrMDjAKxrGOHTsUc860B0AjfzCHNkg7lPooopUyKKKKEKNtFcxSAcyjD901TtypZm2Xbfc8kKMpZWMqswwHbQcLLg8jV6rmN3ZQ2EzQXkIksJpDLE5UsIJDoVONQMaeAB187FqQBBbtseEz1KjUkEO7xxVmztL4RZfRy//JXno9pdd3afRP8AbrZa7q7NkUPHbwup1DLhgfAg1uO5ez/gkPzaMTB/yOa3C4/k8lBLbR6ryy+jb7dYztPqu7E/sP8Aaqcdydn/AASL1GvP3jbP+Cx/vfzrQ+n00c1mF/TjyWgNtTH42xPfiX+dV7aHRvIFup32hNnK2tuMRg9r4OPSx9FWY7ibP+Cp63/nTbZuy4bdeGGJI16woxnxPM+mgVGtuPQDzkoLHOz9z5QEgtLXaTKOFre0QDCwrGZeEdjNlVz8mt/9H7T+Gwf+3/8A7qz0VPH2DgPeU4p9p4lVn7g2p8Mg/wDbn7dbrK02gHUyXMLpkcQELKSOsA8eh79af1Wd5d7obYcCETXDebHCnnEseXFw8h9Z6q0EuMNA4BY4BtyTxKgbstx7W2k45KIY89/Dgj1qafbx3rxxKsWBLNIsMZOoVmzliOvhQO2OvhqFuRsRrWBjMczzMZZT8Y/m57v4k1t3sPAsE5zw286SvjqQq8TN4KJOI9ymmcQ6oAL5DvgR6hK2RTJNsz3SZ9Ctf3nWxXLdI0uPx5kfpOL3wYHTwGndWza00sMEMKScc8rJAsjAc+ElpSo0yEVmx24p2soKhgQVIzkEYxzznsqvbevEK2t2jB4YpQ7Muo6NkeIvkdSlwT3A0rXOcRN+ewJnNDQYt1f8r2Nz7bGWEjSf3xkk6TPvuMHQ9w07q37uXMh6WCZuOSB+DjwB0iFQ6OQOvhOD3qaciQEZB0xnPVjtzSDd2bppbq4X8W7rHG3U4jThLju4y4B6+GsxFzSSevxK3CGkQlvk5un6EQyMzExx3CMxJJSQHIyefC6t6GWve8Fy73tuqswSGWIOAcBnkyQrY58KLnHxxUXZsggtNn3Z0WONYpT2RSADJ8JFjPhmpEcZ6G1lcYe4vEnYEYI4wxRT3rGEX9mrGMZd3jxvPlfxUh9Ib3e0I3tuXiu4JlZgsMbyyKCcNH0kaOWHXwo7MPk1YduXxhgeRdWwFjHvnYhUHpZhUK+iV75EYZVrWdSO0GSIEeqlWxpGlkgtXJY2ZdpSetk/BwE9vEjGTxUUli0TsHlf38yEx+Unt9be3kFjZKPHsu5UyM7R/dqcZJLHgeRQc886Va9nawx/IT2RVc2fEXsL1FGWaS/UDtJmlAp1se8RrWKUMODolbPUAFGc+GD6qWpee9My0dyQrK39DytxNxCK4PFk50Z8YPOmO7Ny6hraZi0kIHCx5yRH3Enecea3xlPbSqPP9BuSMcVvK4z2NxOPqIpnt+3ZViuogTJbjJUc5IiB0kfecDiX4yjtp3QSW7yeuaVtgD2Bbt3GJa7yScXTgZJOBwR6DsGp0qDu5YLc7PtRMXbzFbIkkUk4I1ZSCeZ51I3PuFkFzIhDK9yzKRyIMcZBrZuN/YLb9UKx0iT2j0K0AGO4+oSnZW78Mk92jGUrFKiIOmn0Bgjcj3evnMT6aZTk212jZPQXAWIgkkJKo8xhnkHXzT3qvbW3YX9pvv10f/68Ve974g1lc5HKGRx3MqllYHqIYAjwrC4lwB7BxhAaA2e/3UfZUhubmSfJ6GPigiGThyD+FlxyPnAID8Vu2mu1L1YIZJm1WNGc46+EZwPHGKNkW6xwRIgCqqKAB1DhFaN5bRprWeJPdvE4X5XDoPXikMF18vbrzTCQ2dvulVpuykyiS9BmmcBiCzcEWdeCJQQAByzzOM1NEYsbWVjI8qRhnUOeJgMaR8R1bXQE661N2NtFLiFJUOjDUdasNGVh1MDkEd1QtvYuba5ihYPIoKlQeTgBwp7CdPXTYnOOF2U8OSzCAJbn681Ett10kUSXuZ5mHE3EzcKE68ESggKo5Z5nGTXvZga2uPuVnZ4pIzLCXJZl4SFkjLHVgONGBOupHUKbbK2glxEksZyrjPgetSOog5BHURSt5BNtFAmotYpOkI6nlKcKZ7eFGYjqyvbRicZDvxyvbxWFrRBb+edr+C37CcmW8BJIE4AyToOgiOB2DJPrrG87EC3wSM3MAOCRkF9Qe6jYH4+9/Xr/ANCKsb1e5tv/ADVv7dA+sJv2p5iqhsbYcVwJpJelLfdFwuk0qjCzOoACsAMAAVcKp+w937aYTSSxcTG5uQTxOOU7gaA45ChhgEzGXWYQ8SRaeu4pntJxZWpEIJbKxxB2ZsySScK8TMSSON8nuFaI90LdhmfjnlPupWdw2e1OEgIOwLjFZ3ksxHar0anht5IpgoyTwRSK7AdZPCGxTKeGK7hGpeJwGBR3XI5gh4yD9dAcQJB23O3rs2rC0EwR4ddBFnaGGHozI8nCGw7kFiNSASOeBgZ5nFV/dvd2GW0gkkMpd4kZj004ySoJOA9Td1U4YJ0BYhJ7hF4mZyFDkAcTEk4Haag7sbsWklnbu8ILNFGSeKTUlRk6NTfTNzns8e0LIxRbZyVshjCqFGcAADmdBpzrNek0GKKiqwF7ooooQitFxbpIpR1DKwwVYAg+INZooWFVWbyfWvEWhae3J1/BSlR6mBx6Kydxh8Pv/ph9miiqGq/aUmrZuWDuEvw6++mH2a8/1fp8Nvvpx9iiijXv3rdW3cs/eCnw2/8Apx9isfeAnw2++mH2aKKNc8bUatu5YO4I6r69+mH2a8Hyff8A3C9+loorNe/es1TNy8/1cxn3d5duOwyLg+tTTvYW61rZ6wxANyLseJvnHl4DFFFa6q8tuUNptBkBPa8MuRgjIPUaxRU1RIG3QtSCOGQRnnEs0ojPd0Ybhx3cqeJAoXgCgKBwhcDGMYxjljHVWaKZznHMpWtAyCR/eha8gJRH/dCaUR+HRhsY7uVPIoVRQqAKoGAAMADsAFZorHOccyhrQMgog2VD0H3NwDoeDo+AknzeWM5zW65s0fg4lzwMHXUjDDkdPE0UUSVtlk2imQS489VKA5OikgkY5c1HqoitEV3kVQHk4eM9bcIwM+AoooQsWVmkQKouAXeQ6k+c7F2OvaxJpRLunbMzEq4ViWaMSSLGxJycxhuHU8xjBoooxuFwVhaCMk3urRJImidcoylCvLzSMY05aVIVcDFFFYmULZmy4rdWWFAis5kIBPujjJGTpyGg0rbs+ySGNYo14UQcKjJOB4nWiitJJzWAAZLFvZojyOq4aVgznJ1IUIDry81QNOyvd5bLLG8bjKOpRhqMqRgjI15GiisCIELZGgUADkBgeArZRRQtSO83bgkdpAJI2f3Zikkj4+9ghAJ7+dT9m7OigQRwoEQa4HWTzJJ1JPadaKK3GSIJShoBlL7ndm3d2kHSRs5y/RSyRBz2sEYAnv50w2bs6KBOjhQIuScDrJ5lidST2nWiijETYlAaBcBQLrdi2kkaRkfjcgsVlmTJwBnCsByAHordLsCBoRAysY1biAMkmQeItnj4uLmT11mitxutcowt3Lxs/d6CBxJGrhgCNZZnGvc7EVok3TtWZmKOCzM5xNOoLMeInCuAMkk0UUBzpmTxWYWxkE02fZJCgjjBCjJHEzOdTk+c5J5ntpW+60GSU6WIMSSsc0saknmeBGAGe7FFFZiO9bhG5MrDZ0cMfRxIETXQZ1zzJJ1JPadaVpudaKAFSQADAAnuAAOwAPRRWhzhkUYGmJCdW0CoioOSgKMkk4GgyWOT40UUUqbJf//Z">
            <a:extLst>
              <a:ext uri="{FF2B5EF4-FFF2-40B4-BE49-F238E27FC236}">
                <a16:creationId xmlns:a16="http://schemas.microsoft.com/office/drawing/2014/main" id="{54A60CD6-5AD9-254C-9C89-DDAB37C7C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325" y="4014642"/>
            <a:ext cx="3087759" cy="1128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CC Presidential finalists">
            <a:hlinkClick r:id="rId4" tooltip="Dr.James 'Jay' Sullivan"/>
            <a:extLst>
              <a:ext uri="{FF2B5EF4-FFF2-40B4-BE49-F238E27FC236}">
                <a16:creationId xmlns:a16="http://schemas.microsoft.com/office/drawing/2014/main" id="{39E5EA73-EEC6-4F4F-864F-DA2F0E04A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431" y="0"/>
            <a:ext cx="3247718" cy="278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6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nccommunitycolleges.edu/sites/default/files/styles/400_wide/public/college-logos/stanlycc.png">
            <a:extLst>
              <a:ext uri="{FF2B5EF4-FFF2-40B4-BE49-F238E27FC236}">
                <a16:creationId xmlns:a16="http://schemas.microsoft.com/office/drawing/2014/main" id="{9023F662-027B-4146-81CE-3898AA141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3982125"/>
            <a:ext cx="2348270" cy="12563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Devin </a:t>
            </a:r>
            <a:r>
              <a:rPr lang="en-US" dirty="0" err="1"/>
              <a:t>Baucom</a:t>
            </a:r>
            <a:endParaRPr lang="en-US" dirty="0"/>
          </a:p>
        </p:txBody>
      </p:sp>
      <p:sp>
        <p:nvSpPr>
          <p:cNvPr id="3" name="Subtitle 2"/>
          <p:cNvSpPr>
            <a:spLocks noGrp="1"/>
          </p:cNvSpPr>
          <p:nvPr>
            <p:ph type="subTitle" idx="1"/>
          </p:nvPr>
        </p:nvSpPr>
        <p:spPr/>
        <p:txBody>
          <a:bodyPr/>
          <a:lstStyle/>
          <a:p>
            <a:r>
              <a:rPr lang="en-US" dirty="0"/>
              <a:t>Associate Vice President Advanced Manufacturing, Industry, Technology, and Trades</a:t>
            </a:r>
            <a:br>
              <a:rPr lang="en-US" dirty="0"/>
            </a:br>
            <a:r>
              <a:rPr lang="en-US" dirty="0"/>
              <a:t>Stanly Community College</a:t>
            </a:r>
          </a:p>
        </p:txBody>
      </p:sp>
      <p:pic>
        <p:nvPicPr>
          <p:cNvPr id="2052" name="Picture 4" descr="https://www.stanly.edu/sites/default/files/2020/devin_baucom.jpg">
            <a:extLst>
              <a:ext uri="{FF2B5EF4-FFF2-40B4-BE49-F238E27FC236}">
                <a16:creationId xmlns:a16="http://schemas.microsoft.com/office/drawing/2014/main" id="{A3F122B2-FE73-5040-AE5C-A32475C619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98" t="3732" r="14984" b="39212"/>
          <a:stretch/>
        </p:blipFill>
        <p:spPr bwMode="auto">
          <a:xfrm>
            <a:off x="6223818" y="1"/>
            <a:ext cx="2920181" cy="291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56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Dewey Dellinger</a:t>
            </a:r>
          </a:p>
        </p:txBody>
      </p:sp>
      <p:sp>
        <p:nvSpPr>
          <p:cNvPr id="3" name="Subtitle 2"/>
          <p:cNvSpPr>
            <a:spLocks noGrp="1"/>
          </p:cNvSpPr>
          <p:nvPr>
            <p:ph type="subTitle" idx="1"/>
          </p:nvPr>
        </p:nvSpPr>
        <p:spPr/>
        <p:txBody>
          <a:bodyPr>
            <a:normAutofit lnSpcReduction="10000"/>
          </a:bodyPr>
          <a:lstStyle/>
          <a:p>
            <a:r>
              <a:rPr lang="en-US" dirty="0"/>
              <a:t>Executive Vice President for Academic and Student Affairs</a:t>
            </a:r>
          </a:p>
          <a:p>
            <a:r>
              <a:rPr lang="en-US" dirty="0"/>
              <a:t>Gaston College</a:t>
            </a:r>
          </a:p>
        </p:txBody>
      </p:sp>
      <p:pic>
        <p:nvPicPr>
          <p:cNvPr id="5" name="Picture 4">
            <a:extLst>
              <a:ext uri="{FF2B5EF4-FFF2-40B4-BE49-F238E27FC236}">
                <a16:creationId xmlns:a16="http://schemas.microsoft.com/office/drawing/2014/main" id="{26E9E9EF-B19F-7C40-87C0-64036806810E}"/>
              </a:ext>
            </a:extLst>
          </p:cNvPr>
          <p:cNvPicPr>
            <a:picLocks noChangeAspect="1"/>
          </p:cNvPicPr>
          <p:nvPr/>
        </p:nvPicPr>
        <p:blipFill rotWithShape="1">
          <a:blip r:embed="rId3">
            <a:extLst>
              <a:ext uri="{28A0092B-C50C-407E-A947-70E740481C1C}">
                <a14:useLocalDpi xmlns:a14="http://schemas.microsoft.com/office/drawing/2010/main" val="0"/>
              </a:ext>
            </a:extLst>
          </a:blip>
          <a:srcRect l="20691" r="10821" b="18893"/>
          <a:stretch/>
        </p:blipFill>
        <p:spPr>
          <a:xfrm rot="16200000">
            <a:off x="6395979" y="162726"/>
            <a:ext cx="2910750" cy="2585298"/>
          </a:xfrm>
          <a:prstGeom prst="rect">
            <a:avLst/>
          </a:prstGeom>
        </p:spPr>
      </p:pic>
      <p:pic>
        <p:nvPicPr>
          <p:cNvPr id="3074" name="Picture 2" descr="https://encrypted-tbn0.gstatic.com/images?q=tbn:ANd9GcSEULCSbNK4ca7ZnsuDQFTXTznx_ZdYwRBp2g&amp;usqp=CAU">
            <a:extLst>
              <a:ext uri="{FF2B5EF4-FFF2-40B4-BE49-F238E27FC236}">
                <a16:creationId xmlns:a16="http://schemas.microsoft.com/office/drawing/2014/main" id="{4A1DEA2F-311F-6340-B095-475BC7C27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769" y="4179777"/>
            <a:ext cx="3152268" cy="78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DCF8D-4C09-3847-9E57-73FB8785F46C}"/>
              </a:ext>
            </a:extLst>
          </p:cNvPr>
          <p:cNvSpPr>
            <a:spLocks noGrp="1"/>
          </p:cNvSpPr>
          <p:nvPr>
            <p:ph idx="1"/>
          </p:nvPr>
        </p:nvSpPr>
        <p:spPr/>
        <p:txBody>
          <a:bodyPr vert="horz" lIns="91440" tIns="45720" rIns="91440" bIns="45720" rtlCol="0" anchor="t">
            <a:normAutofit lnSpcReduction="10000"/>
          </a:bodyPr>
          <a:lstStyle/>
          <a:p>
            <a:pPr marL="174625" indent="-174625"/>
            <a:r>
              <a:rPr lang="en-US" dirty="0">
                <a:latin typeface="Times New Roman"/>
                <a:cs typeface="Times New Roman"/>
              </a:rPr>
              <a:t>Updating existing CLNA</a:t>
            </a:r>
          </a:p>
          <a:p>
            <a:pPr marL="343535" lvl="1" indent="-151130"/>
            <a:r>
              <a:rPr lang="en-US" dirty="0">
                <a:latin typeface="Times New Roman"/>
                <a:cs typeface="Times New Roman"/>
              </a:rPr>
              <a:t>There must be modified content</a:t>
            </a:r>
          </a:p>
          <a:p>
            <a:pPr marL="343535" lvl="1" indent="-151130"/>
            <a:r>
              <a:rPr lang="en-US" dirty="0">
                <a:latin typeface="Times New Roman"/>
                <a:cs typeface="Times New Roman"/>
              </a:rPr>
              <a:t>If you continue an activity that addresses an existing gap, give evidence of how the activity is closing the gap or justification as to why more time and money are needed</a:t>
            </a:r>
          </a:p>
          <a:p>
            <a:pPr marL="343535" lvl="1" indent="-151130"/>
            <a:r>
              <a:rPr lang="en-US" dirty="0">
                <a:latin typeface="Times New Roman"/>
                <a:cs typeface="Times New Roman"/>
              </a:rPr>
              <a:t>You may address gaps in existing CLNAs that were not targeted in the last fiscal year(s)</a:t>
            </a:r>
          </a:p>
          <a:p>
            <a:pPr marL="343535" lvl="1" indent="-151130"/>
            <a:r>
              <a:rPr lang="en-US" dirty="0">
                <a:latin typeface="Times New Roman"/>
                <a:cs typeface="Times New Roman"/>
              </a:rPr>
              <a:t>Show evidence of  how stakeholders were consulted for new gaps or ideas to address existing ones</a:t>
            </a:r>
          </a:p>
          <a:p>
            <a:pPr marL="174625" indent="-174625"/>
            <a:r>
              <a:rPr lang="en-US" dirty="0">
                <a:latin typeface="Times New Roman"/>
                <a:cs typeface="Times New Roman"/>
              </a:rPr>
              <a:t>Creating New CLNAs</a:t>
            </a:r>
          </a:p>
          <a:p>
            <a:pPr marL="343535" lvl="1" indent="-151130"/>
            <a:r>
              <a:rPr lang="en-US" dirty="0">
                <a:latin typeface="Times New Roman"/>
                <a:cs typeface="Times New Roman"/>
              </a:rPr>
              <a:t>Consult stakeholders listed in the guide</a:t>
            </a:r>
            <a:endParaRPr lang="en-US" dirty="0"/>
          </a:p>
          <a:p>
            <a:pPr marL="343535" lvl="1" indent="-151130"/>
            <a:r>
              <a:rPr lang="en-US" dirty="0">
                <a:latin typeface="Times New Roman"/>
                <a:cs typeface="Times New Roman"/>
              </a:rPr>
              <a:t>Identify and address gaps</a:t>
            </a:r>
            <a:endParaRPr lang="en-US" dirty="0"/>
          </a:p>
          <a:p>
            <a:pPr marL="343535" lvl="1" indent="-151130"/>
            <a:endParaRPr lang="en-US" dirty="0"/>
          </a:p>
          <a:p>
            <a:pPr marL="174625" indent="-174625"/>
            <a:endParaRPr lang="en-US" dirty="0"/>
          </a:p>
        </p:txBody>
      </p:sp>
      <p:sp>
        <p:nvSpPr>
          <p:cNvPr id="3" name="Title 2">
            <a:extLst>
              <a:ext uri="{FF2B5EF4-FFF2-40B4-BE49-F238E27FC236}">
                <a16:creationId xmlns:a16="http://schemas.microsoft.com/office/drawing/2014/main" id="{78CD29A0-758A-AA43-A46E-5FBD40ADC4CB}"/>
              </a:ext>
            </a:extLst>
          </p:cNvPr>
          <p:cNvSpPr>
            <a:spLocks noGrp="1"/>
          </p:cNvSpPr>
          <p:nvPr>
            <p:ph type="title"/>
          </p:nvPr>
        </p:nvSpPr>
        <p:spPr/>
        <p:txBody>
          <a:bodyPr/>
          <a:lstStyle/>
          <a:p>
            <a:r>
              <a:rPr lang="en-US" dirty="0"/>
              <a:t>Tips on the CLNA</a:t>
            </a:r>
          </a:p>
        </p:txBody>
      </p:sp>
    </p:spTree>
    <p:extLst>
      <p:ext uri="{BB962C8B-B14F-4D97-AF65-F5344CB8AC3E}">
        <p14:creationId xmlns:p14="http://schemas.microsoft.com/office/powerpoint/2010/main" val="6278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C61FA-F305-4AB4-A3B8-E1F5815EE9A5}"/>
              </a:ext>
            </a:extLst>
          </p:cNvPr>
          <p:cNvSpPr>
            <a:spLocks noGrp="1"/>
          </p:cNvSpPr>
          <p:nvPr>
            <p:ph idx="1"/>
          </p:nvPr>
        </p:nvSpPr>
        <p:spPr/>
        <p:txBody>
          <a:bodyPr vert="horz" lIns="91440" tIns="45720" rIns="91440" bIns="45720" rtlCol="0" anchor="t">
            <a:noAutofit/>
          </a:bodyPr>
          <a:lstStyle/>
          <a:p>
            <a:pPr marL="174625" indent="-174625"/>
            <a:r>
              <a:rPr lang="en-US" sz="1600" dirty="0">
                <a:latin typeface="Times New Roman"/>
                <a:cs typeface="Times New Roman"/>
              </a:rPr>
              <a:t>CTE program representatives at the secondary and postsecondary levels including teachers, faculty, administrators, career guidance and advisement professionals, and other staff</a:t>
            </a:r>
          </a:p>
          <a:p>
            <a:pPr marL="174625" indent="-174625"/>
            <a:r>
              <a:rPr lang="en-US" sz="1600" dirty="0">
                <a:latin typeface="Times New Roman"/>
                <a:cs typeface="Times New Roman"/>
              </a:rPr>
              <a:t>State or local workforce development board representatives, chambers of commerce, economic development representatives</a:t>
            </a:r>
          </a:p>
          <a:p>
            <a:pPr marL="174625" indent="-174625"/>
            <a:r>
              <a:rPr lang="en-US" sz="1600" dirty="0">
                <a:latin typeface="Times New Roman"/>
                <a:cs typeface="Times New Roman"/>
              </a:rPr>
              <a:t>Representatives from a range of local businesses and industries, as well as non-profit agencies</a:t>
            </a:r>
          </a:p>
          <a:p>
            <a:pPr marL="174625" indent="-174625"/>
            <a:r>
              <a:rPr lang="en-US" sz="1600" dirty="0">
                <a:latin typeface="Times New Roman"/>
                <a:cs typeface="Times New Roman"/>
              </a:rPr>
              <a:t>Parents and students</a:t>
            </a:r>
          </a:p>
          <a:p>
            <a:pPr marL="174625" indent="-174625"/>
            <a:r>
              <a:rPr lang="en-US" sz="1600" dirty="0">
                <a:latin typeface="Times New Roman"/>
                <a:cs typeface="Times New Roman"/>
              </a:rPr>
              <a:t>Representatives of special populations</a:t>
            </a:r>
          </a:p>
          <a:p>
            <a:pPr marL="174625" indent="-174625"/>
            <a:r>
              <a:rPr lang="en-US" sz="1600" dirty="0">
                <a:latin typeface="Times New Roman"/>
                <a:cs typeface="Times New Roman"/>
              </a:rPr>
              <a:t>Representatives from agencies serving at-risk, homeless, and out-of-school youth</a:t>
            </a:r>
          </a:p>
          <a:p>
            <a:pPr marL="174625" indent="-174625"/>
            <a:r>
              <a:rPr lang="en-US" sz="1600" dirty="0">
                <a:latin typeface="Times New Roman"/>
                <a:cs typeface="Times New Roman"/>
              </a:rPr>
              <a:t>Representatives from Indian Tribes or Tribal organizations, where applicable</a:t>
            </a:r>
          </a:p>
          <a:p>
            <a:pPr marL="174625" indent="-174625"/>
            <a:endParaRPr lang="en-US" dirty="0"/>
          </a:p>
        </p:txBody>
      </p:sp>
      <p:sp>
        <p:nvSpPr>
          <p:cNvPr id="3" name="Title 2">
            <a:extLst>
              <a:ext uri="{FF2B5EF4-FFF2-40B4-BE49-F238E27FC236}">
                <a16:creationId xmlns:a16="http://schemas.microsoft.com/office/drawing/2014/main" id="{50A0051C-B864-4493-BA4C-B103B4F406E3}"/>
              </a:ext>
            </a:extLst>
          </p:cNvPr>
          <p:cNvSpPr>
            <a:spLocks noGrp="1"/>
          </p:cNvSpPr>
          <p:nvPr>
            <p:ph type="title"/>
          </p:nvPr>
        </p:nvSpPr>
        <p:spPr/>
        <p:txBody>
          <a:bodyPr/>
          <a:lstStyle/>
          <a:p>
            <a:r>
              <a:rPr lang="en-US" dirty="0">
                <a:ln w="0">
                  <a:solidFill>
                    <a:srgbClr val="5B9BD5"/>
                  </a:solidFill>
                </a:ln>
                <a:cs typeface="Calibri Light"/>
              </a:rPr>
              <a:t>Stakeholders (CLNA guide page 6)</a:t>
            </a:r>
            <a:endParaRPr lang="en-US" dirty="0"/>
          </a:p>
        </p:txBody>
      </p:sp>
    </p:spTree>
    <p:extLst>
      <p:ext uri="{BB962C8B-B14F-4D97-AF65-F5344CB8AC3E}">
        <p14:creationId xmlns:p14="http://schemas.microsoft.com/office/powerpoint/2010/main" val="391704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a:t>
            </a:r>
            <a:r>
              <a:rPr lang="en-US" sz="2400">
                <a:latin typeface="Times New Roman"/>
                <a:cs typeface="Times New Roman"/>
              </a:rPr>
              <a:t>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7271F-C8A6-B747-893B-415D65CEECA8}"/>
              </a:ext>
            </a:extLst>
          </p:cNvPr>
          <p:cNvSpPr>
            <a:spLocks noGrp="1"/>
          </p:cNvSpPr>
          <p:nvPr>
            <p:ph idx="1"/>
          </p:nvPr>
        </p:nvSpPr>
        <p:spPr/>
        <p:txBody>
          <a:bodyPr vert="horz" lIns="91440" tIns="45720" rIns="91440" bIns="45720" rtlCol="0" anchor="t">
            <a:normAutofit fontScale="92500" lnSpcReduction="20000"/>
          </a:bodyPr>
          <a:lstStyle/>
          <a:p>
            <a:pPr marL="174625" indent="-174625"/>
            <a:r>
              <a:rPr lang="en-US" dirty="0">
                <a:latin typeface="Times New Roman"/>
                <a:cs typeface="Times New Roman"/>
              </a:rPr>
              <a:t>Virtual vs in-person</a:t>
            </a:r>
          </a:p>
          <a:p>
            <a:pPr marL="343535" lvl="1" indent="-151130"/>
            <a:r>
              <a:rPr lang="en-US" dirty="0">
                <a:latin typeface="Times New Roman"/>
                <a:cs typeface="Times New Roman"/>
              </a:rPr>
              <a:t>Either works for us. We can travel and observe the college's protocols when we do.</a:t>
            </a:r>
          </a:p>
          <a:p>
            <a:pPr marL="174625" indent="-174625"/>
            <a:r>
              <a:rPr lang="en-US" dirty="0">
                <a:latin typeface="Times New Roman"/>
                <a:cs typeface="Times New Roman"/>
              </a:rPr>
              <a:t>Content to discuss</a:t>
            </a:r>
          </a:p>
          <a:p>
            <a:pPr marL="343535" lvl="1" indent="-151130"/>
            <a:r>
              <a:rPr lang="en-US" dirty="0">
                <a:latin typeface="Times New Roman"/>
                <a:cs typeface="Times New Roman"/>
              </a:rPr>
              <a:t>We are here (or there) to serve you</a:t>
            </a:r>
          </a:p>
          <a:p>
            <a:pPr marL="343535" lvl="1" indent="-151130"/>
            <a:r>
              <a:rPr lang="en-US" dirty="0">
                <a:latin typeface="Times New Roman"/>
                <a:cs typeface="Times New Roman"/>
              </a:rPr>
              <a:t>We also see state-wide issues and solutions we like to share</a:t>
            </a:r>
          </a:p>
          <a:p>
            <a:pPr marL="343535" lvl="1" indent="-151130"/>
            <a:r>
              <a:rPr lang="en-US" dirty="0">
                <a:latin typeface="Times New Roman"/>
                <a:cs typeface="Times New Roman"/>
              </a:rPr>
              <a:t>Promising practices are always on the table for discussion</a:t>
            </a:r>
          </a:p>
          <a:p>
            <a:pPr marL="174625" indent="-174625"/>
            <a:r>
              <a:rPr lang="en-US" dirty="0">
                <a:latin typeface="Times New Roman"/>
                <a:cs typeface="Times New Roman"/>
              </a:rPr>
              <a:t>Who should be at the table</a:t>
            </a:r>
          </a:p>
          <a:p>
            <a:pPr marL="343535" lvl="1" indent="-151130"/>
            <a:r>
              <a:rPr lang="en-US" dirty="0">
                <a:latin typeface="Times New Roman"/>
                <a:cs typeface="Times New Roman"/>
              </a:rPr>
              <a:t>Perkins Contact</a:t>
            </a:r>
          </a:p>
          <a:p>
            <a:pPr marL="343535" lvl="1" indent="-151130"/>
            <a:r>
              <a:rPr lang="en-US" dirty="0">
                <a:latin typeface="Times New Roman"/>
                <a:cs typeface="Times New Roman"/>
              </a:rPr>
              <a:t>CAO &amp; CFO</a:t>
            </a:r>
          </a:p>
          <a:p>
            <a:pPr marL="343535" lvl="1" indent="-151130"/>
            <a:r>
              <a:rPr lang="en-US" dirty="0">
                <a:latin typeface="Times New Roman"/>
                <a:cs typeface="Times New Roman"/>
              </a:rPr>
              <a:t>CTE Deans and faculty</a:t>
            </a:r>
          </a:p>
          <a:p>
            <a:pPr marL="343535" lvl="1" indent="-151130"/>
            <a:r>
              <a:rPr lang="en-US" dirty="0">
                <a:latin typeface="Times New Roman"/>
                <a:cs typeface="Times New Roman"/>
              </a:rPr>
              <a:t>Workforce partners</a:t>
            </a:r>
          </a:p>
          <a:p>
            <a:pPr marL="343535" lvl="1" indent="-151130"/>
            <a:r>
              <a:rPr lang="en-US" dirty="0">
                <a:latin typeface="Times New Roman"/>
                <a:cs typeface="Times New Roman"/>
              </a:rPr>
              <a:t>Secondary partners</a:t>
            </a:r>
          </a:p>
          <a:p>
            <a:pPr marL="343535" lvl="1" indent="-151130"/>
            <a:r>
              <a:rPr lang="en-US" dirty="0">
                <a:latin typeface="Times New Roman"/>
                <a:cs typeface="Times New Roman"/>
              </a:rPr>
              <a:t>Other partners as the college deems fit</a:t>
            </a:r>
          </a:p>
        </p:txBody>
      </p:sp>
      <p:sp>
        <p:nvSpPr>
          <p:cNvPr id="3" name="Title 2">
            <a:extLst>
              <a:ext uri="{FF2B5EF4-FFF2-40B4-BE49-F238E27FC236}">
                <a16:creationId xmlns:a16="http://schemas.microsoft.com/office/drawing/2014/main" id="{B6F7D813-2B2D-5E42-A2E6-659A5C02005C}"/>
              </a:ext>
            </a:extLst>
          </p:cNvPr>
          <p:cNvSpPr>
            <a:spLocks noGrp="1"/>
          </p:cNvSpPr>
          <p:nvPr>
            <p:ph type="title"/>
          </p:nvPr>
        </p:nvSpPr>
        <p:spPr/>
        <p:txBody>
          <a:bodyPr/>
          <a:lstStyle/>
          <a:p>
            <a:r>
              <a:rPr lang="en-US"/>
              <a:t>Technical Assistance Visits</a:t>
            </a:r>
          </a:p>
        </p:txBody>
      </p:sp>
    </p:spTree>
    <p:extLst>
      <p:ext uri="{BB962C8B-B14F-4D97-AF65-F5344CB8AC3E}">
        <p14:creationId xmlns:p14="http://schemas.microsoft.com/office/powerpoint/2010/main" val="26878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2DDCF-A964-4B0A-83C5-0BB14ACA2509}"/>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Virtual vs hybrid?</a:t>
            </a:r>
          </a:p>
          <a:p>
            <a:pPr marL="343535" lvl="1" indent="-151130"/>
            <a:r>
              <a:rPr lang="en-US" dirty="0">
                <a:latin typeface="Times New Roman"/>
                <a:cs typeface="Times New Roman"/>
              </a:rPr>
              <a:t>We are leaning toward hybrid, with regional face-to-face broadcast via Go To Webinar.</a:t>
            </a:r>
          </a:p>
          <a:p>
            <a:pPr marL="174625" indent="-174625"/>
            <a:r>
              <a:rPr lang="en-US" dirty="0">
                <a:latin typeface="Times New Roman"/>
                <a:cs typeface="Times New Roman"/>
              </a:rPr>
              <a:t>Who should attend?</a:t>
            </a:r>
          </a:p>
          <a:p>
            <a:pPr marL="343535" lvl="1" indent="-151130"/>
            <a:r>
              <a:rPr lang="en-US" dirty="0">
                <a:latin typeface="Times New Roman"/>
                <a:cs typeface="Times New Roman"/>
              </a:rPr>
              <a:t>Perkins contacts who have been supervising Perkins for 2 years or less</a:t>
            </a:r>
          </a:p>
          <a:p>
            <a:pPr marL="343535" lvl="1" indent="-151130"/>
            <a:r>
              <a:rPr lang="en-US" dirty="0">
                <a:latin typeface="Times New Roman"/>
                <a:cs typeface="Times New Roman"/>
              </a:rPr>
              <a:t>Anyone who wants a refresher</a:t>
            </a:r>
          </a:p>
          <a:p>
            <a:pPr marL="174625" indent="-174625"/>
            <a:r>
              <a:rPr lang="en-US" dirty="0">
                <a:latin typeface="Times New Roman"/>
                <a:cs typeface="Times New Roman"/>
              </a:rPr>
              <a:t>When?</a:t>
            </a:r>
          </a:p>
          <a:p>
            <a:pPr marL="343535" lvl="1" indent="-151130"/>
            <a:r>
              <a:rPr lang="en-US" dirty="0">
                <a:latin typeface="Times New Roman"/>
                <a:cs typeface="Times New Roman"/>
              </a:rPr>
              <a:t>Date to be determined.</a:t>
            </a:r>
            <a:endParaRPr lang="en-US" dirty="0"/>
          </a:p>
        </p:txBody>
      </p:sp>
      <p:sp>
        <p:nvSpPr>
          <p:cNvPr id="3" name="Title 2">
            <a:extLst>
              <a:ext uri="{FF2B5EF4-FFF2-40B4-BE49-F238E27FC236}">
                <a16:creationId xmlns:a16="http://schemas.microsoft.com/office/drawing/2014/main" id="{3F4E7DA2-305D-4523-A09E-24045045882B}"/>
              </a:ext>
            </a:extLst>
          </p:cNvPr>
          <p:cNvSpPr>
            <a:spLocks noGrp="1"/>
          </p:cNvSpPr>
          <p:nvPr>
            <p:ph type="title"/>
          </p:nvPr>
        </p:nvSpPr>
        <p:spPr/>
        <p:txBody>
          <a:bodyPr/>
          <a:lstStyle/>
          <a:p>
            <a:r>
              <a:rPr lang="en-US">
                <a:ln w="0">
                  <a:solidFill>
                    <a:srgbClr val="5B9BD5"/>
                  </a:solidFill>
                </a:ln>
                <a:cs typeface="Calibri Light"/>
              </a:rPr>
              <a:t>Perkins 101</a:t>
            </a:r>
            <a:endParaRPr lang="en-US"/>
          </a:p>
        </p:txBody>
      </p:sp>
    </p:spTree>
    <p:extLst>
      <p:ext uri="{BB962C8B-B14F-4D97-AF65-F5344CB8AC3E}">
        <p14:creationId xmlns:p14="http://schemas.microsoft.com/office/powerpoint/2010/main" val="63155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45535-9DC3-4F56-8BFA-9C2A81457E80}"/>
              </a:ext>
            </a:extLst>
          </p:cNvPr>
          <p:cNvSpPr>
            <a:spLocks noGrp="1"/>
          </p:cNvSpPr>
          <p:nvPr>
            <p:ph idx="1"/>
          </p:nvPr>
        </p:nvSpPr>
        <p:spPr/>
        <p:txBody>
          <a:bodyPr vert="horz" lIns="91440" tIns="45720" rIns="91440" bIns="45720" rtlCol="0" anchor="t">
            <a:normAutofit/>
          </a:bodyPr>
          <a:lstStyle/>
          <a:p>
            <a:pPr marL="0" indent="0" algn="ctr" rtl="0" fontAlgn="base">
              <a:buNone/>
            </a:pPr>
            <a:r>
              <a:rPr lang="en-US" sz="3600" b="0" i="0" u="none" strike="noStrike" dirty="0">
                <a:solidFill>
                  <a:srgbClr val="000000"/>
                </a:solidFill>
                <a:effectLst/>
                <a:latin typeface="Calibri" panose="020F0502020204030204" pitchFamily="34" charset="0"/>
              </a:rPr>
              <a:t>REMINDER:  </a:t>
            </a:r>
          </a:p>
          <a:p>
            <a:pPr marL="0" indent="0" algn="ctr" rtl="0" fontAlgn="base">
              <a:buNone/>
            </a:pPr>
            <a:r>
              <a:rPr lang="en-US" sz="3600" dirty="0">
                <a:solidFill>
                  <a:srgbClr val="000000"/>
                </a:solidFill>
                <a:latin typeface="Calibri" panose="020F0502020204030204" pitchFamily="34" charset="0"/>
              </a:rPr>
              <a:t>December 18, 2021 </a:t>
            </a:r>
          </a:p>
          <a:p>
            <a:pPr marL="0" indent="0" algn="ctr" fontAlgn="base">
              <a:buNone/>
            </a:pPr>
            <a:r>
              <a:rPr lang="en-US" sz="3600" dirty="0">
                <a:solidFill>
                  <a:srgbClr val="000000"/>
                </a:solidFill>
                <a:latin typeface="Calibri"/>
                <a:cs typeface="Times New Roman"/>
              </a:rPr>
              <a:t>9-14 CTE Pathways due in Moodle </a:t>
            </a:r>
            <a:endParaRPr lang="en-US" sz="36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924BB016-614F-4DCC-AA48-E9BBADE9A05A}"/>
              </a:ext>
            </a:extLst>
          </p:cNvPr>
          <p:cNvSpPr>
            <a:spLocks noGrp="1"/>
          </p:cNvSpPr>
          <p:nvPr>
            <p:ph type="title"/>
          </p:nvPr>
        </p:nvSpPr>
        <p:spPr/>
        <p:txBody>
          <a:bodyPr/>
          <a:lstStyle/>
          <a:p>
            <a:r>
              <a:rPr lang="en-US" b="0" i="0" u="none" strike="noStrike" dirty="0">
                <a:effectLst/>
              </a:rPr>
              <a:t>CTE Programs of Study /Pathways</a:t>
            </a:r>
            <a:r>
              <a:rPr lang="en-US" b="0" i="0" dirty="0">
                <a:effectLst/>
              </a:rPr>
              <a:t> </a:t>
            </a:r>
            <a:endParaRPr lang="en-US" b="0" dirty="0"/>
          </a:p>
        </p:txBody>
      </p:sp>
    </p:spTree>
    <p:extLst>
      <p:ext uri="{BB962C8B-B14F-4D97-AF65-F5344CB8AC3E}">
        <p14:creationId xmlns:p14="http://schemas.microsoft.com/office/powerpoint/2010/main" val="37515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a:xfrm>
            <a:off x="628650" y="1320904"/>
            <a:ext cx="7886700" cy="3822596"/>
          </a:xfrm>
        </p:spPr>
        <p:txBody>
          <a:bodyPr>
            <a:normAutofit/>
          </a:bodyPr>
          <a:lstStyle/>
          <a:p>
            <a:pPr marL="457200" indent="-457200" fontAlgn="ctr">
              <a:buFont typeface="+mj-lt"/>
              <a:buAutoNum type="alphaUcPeriod"/>
            </a:pPr>
            <a:r>
              <a:rPr lang="en-US" sz="2000" b="0" i="0" dirty="0">
                <a:effectLst/>
                <a:latin typeface="Calibri" panose="020F0502020204030204" pitchFamily="34" charset="0"/>
              </a:rPr>
              <a:t>Aligned to labor market needs, which includes engaged employers  </a:t>
            </a:r>
          </a:p>
          <a:p>
            <a:pPr marL="457200" indent="-457200" rtl="0" fontAlgn="ctr">
              <a:buFont typeface="+mj-lt"/>
              <a:buAutoNum type="alphaUcPeriod"/>
            </a:pPr>
            <a:r>
              <a:rPr lang="en-US" sz="2000" b="0" i="0" dirty="0">
                <a:effectLst/>
                <a:latin typeface="Calibri" panose="020F0502020204030204" pitchFamily="34" charset="0"/>
              </a:rPr>
              <a:t>Secondary and postsecondary program of study linkage </a:t>
            </a:r>
          </a:p>
          <a:p>
            <a:pPr marL="457200" indent="-457200" rtl="0" fontAlgn="ctr">
              <a:buFont typeface="+mj-lt"/>
              <a:buAutoNum type="alphaUcPeriod"/>
            </a:pPr>
            <a:r>
              <a:rPr lang="en-US" sz="2000" b="0" i="0" dirty="0">
                <a:effectLst/>
                <a:latin typeface="Calibri" panose="020F0502020204030204" pitchFamily="34" charset="0"/>
              </a:rPr>
              <a:t>Career advising - to develop an individual plan </a:t>
            </a:r>
          </a:p>
          <a:p>
            <a:pPr marL="457200" indent="-457200" rtl="0" fontAlgn="ctr">
              <a:buFont typeface="+mj-lt"/>
              <a:buAutoNum type="alphaUcPeriod"/>
            </a:pPr>
            <a:r>
              <a:rPr lang="en-US" sz="2000" b="0" i="0" dirty="0">
                <a:effectLst/>
                <a:latin typeface="Calibri" panose="020F0502020204030204" pitchFamily="34" charset="0"/>
              </a:rPr>
              <a:t>Education and work-based learning offered concurrently with WIOA</a:t>
            </a:r>
          </a:p>
          <a:p>
            <a:pPr marL="457200" indent="-457200" rtl="0" fontAlgn="ctr">
              <a:buFont typeface="+mj-lt"/>
              <a:buAutoNum type="alphaUcPeriod"/>
            </a:pPr>
            <a:r>
              <a:rPr lang="en-US" sz="2000" b="0" i="0" dirty="0">
                <a:effectLst/>
                <a:latin typeface="Calibri" panose="020F0502020204030204" pitchFamily="34" charset="0"/>
              </a:rPr>
              <a:t>Pathway designed to meet individual needs  </a:t>
            </a:r>
          </a:p>
          <a:p>
            <a:pPr marL="457200" indent="-457200" rtl="0" fontAlgn="ctr">
              <a:buFont typeface="+mj-lt"/>
              <a:buAutoNum type="alphaUcPeriod"/>
            </a:pPr>
            <a:r>
              <a:rPr lang="en-US" sz="2000" b="0" i="0" dirty="0">
                <a:effectLst/>
                <a:latin typeface="Calibri" panose="020F0502020204030204" pitchFamily="34" charset="0"/>
              </a:rPr>
              <a:t>Individual earns a postsecondary credential </a:t>
            </a:r>
          </a:p>
          <a:p>
            <a:pPr marL="457200" indent="-457200" rtl="0" fontAlgn="ctr">
              <a:buFont typeface="+mj-lt"/>
              <a:buAutoNum type="alphaUcPeriod"/>
            </a:pPr>
            <a:r>
              <a:rPr lang="en-US" sz="2000" b="0" i="0" dirty="0">
                <a:effectLst/>
                <a:latin typeface="Calibri" panose="020F0502020204030204" pitchFamily="34" charset="0"/>
              </a:rPr>
              <a:t>Individuals enter and advance in a career</a:t>
            </a:r>
          </a:p>
          <a:p>
            <a:pPr marL="0" indent="0" fontAlgn="base">
              <a:buNone/>
            </a:pPr>
            <a:endParaRPr lang="en-US" sz="1800" i="1" dirty="0">
              <a:effectLst/>
              <a:latin typeface="Calibri" panose="020F0502020204030204" pitchFamily="34" charset="0"/>
            </a:endParaRPr>
          </a:p>
          <a:p>
            <a:pPr marL="0" indent="0" fontAlgn="base">
              <a:buNone/>
            </a:pPr>
            <a:r>
              <a:rPr lang="en-US" sz="1800" i="1" dirty="0">
                <a:effectLst/>
                <a:latin typeface="Calibri" panose="020F0502020204030204" pitchFamily="34" charset="0"/>
              </a:rPr>
              <a:t>Perkins Sec 3(8) which references WIOA (29 U.S.C. 3102) Sec 3(7)</a:t>
            </a:r>
            <a:endParaRPr lang="en-US" sz="40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normAutofit/>
          </a:bodyPr>
          <a:lstStyle/>
          <a:p>
            <a:r>
              <a:rPr lang="en-US" b="1" i="0" u="none" strike="noStrike" dirty="0">
                <a:effectLst/>
              </a:rPr>
              <a:t>Elements of a 9-14 CTE Career Pathway</a:t>
            </a:r>
            <a:endParaRPr lang="en-US" dirty="0"/>
          </a:p>
        </p:txBody>
      </p:sp>
    </p:spTree>
    <p:extLst>
      <p:ext uri="{BB962C8B-B14F-4D97-AF65-F5344CB8AC3E}">
        <p14:creationId xmlns:p14="http://schemas.microsoft.com/office/powerpoint/2010/main" val="241370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CDFCD-3F4E-4966-ABF1-C433C10BA2B9}"/>
              </a:ext>
            </a:extLst>
          </p:cNvPr>
          <p:cNvSpPr>
            <a:spLocks noGrp="1"/>
          </p:cNvSpPr>
          <p:nvPr>
            <p:ph idx="1"/>
          </p:nvPr>
        </p:nvSpPr>
        <p:spPr/>
        <p:txBody>
          <a:bodyPr vert="horz" lIns="91440" tIns="45720" rIns="91440" bIns="45720" rtlCol="0" anchor="t">
            <a:normAutofit/>
          </a:bodyPr>
          <a:lstStyle/>
          <a:p>
            <a:pPr marL="174625" indent="-174625"/>
            <a:r>
              <a:rPr lang="en-US" sz="2000" b="0" i="0" u="none" strike="noStrike" dirty="0">
                <a:effectLst/>
                <a:latin typeface="Calibri" panose="020F0502020204030204" pitchFamily="34" charset="0"/>
              </a:rPr>
              <a:t>Power Point – </a:t>
            </a:r>
            <a:endParaRPr lang="en-US"/>
          </a:p>
          <a:p>
            <a:pPr marL="343535" lvl="1" indent="-151130"/>
            <a:r>
              <a:rPr lang="en-US" sz="2000" b="0" i="0" u="none" strike="noStrike" dirty="0">
                <a:effectLst/>
                <a:latin typeface="Calibri" panose="020F0502020204030204" pitchFamily="34" charset="0"/>
              </a:rPr>
              <a:t>Update on Activities</a:t>
            </a:r>
          </a:p>
          <a:p>
            <a:pPr marL="343535" lvl="1" indent="-151130"/>
            <a:r>
              <a:rPr lang="en-US" sz="2000" b="0" i="0" u="none" strike="noStrike" dirty="0">
                <a:effectLst/>
                <a:latin typeface="Calibri" panose="020F0502020204030204" pitchFamily="34" charset="0"/>
              </a:rPr>
              <a:t>Spending</a:t>
            </a:r>
          </a:p>
          <a:p>
            <a:pPr marL="343535" lvl="1" indent="-151130"/>
            <a:r>
              <a:rPr lang="en-US" sz="2000" b="0" i="0" u="none" strike="noStrike" dirty="0">
                <a:effectLst/>
                <a:latin typeface="Calibri" panose="020F0502020204030204" pitchFamily="34" charset="0"/>
              </a:rPr>
              <a:t>Time Certifications</a:t>
            </a:r>
          </a:p>
          <a:p>
            <a:pPr marL="343535" lvl="1" indent="-151130"/>
            <a:r>
              <a:rPr lang="en-US" sz="2000" b="0" i="0" u="none" strike="noStrike" dirty="0">
                <a:effectLst/>
                <a:latin typeface="Calibri" panose="020F0502020204030204" pitchFamily="34" charset="0"/>
              </a:rPr>
              <a:t>Semi-Annual Time Certification </a:t>
            </a:r>
          </a:p>
          <a:p>
            <a:pPr marL="343535" lvl="1" indent="-151130"/>
            <a:endParaRPr lang="en-US" sz="2000" dirty="0">
              <a:latin typeface="Calibri" panose="020F0502020204030204" pitchFamily="34" charset="0"/>
            </a:endParaRPr>
          </a:p>
          <a:p>
            <a:pPr marL="192405" lvl="1" indent="0">
              <a:buNone/>
            </a:pPr>
            <a:r>
              <a:rPr lang="en-US" sz="2000" dirty="0">
                <a:latin typeface="Calibri"/>
                <a:cs typeface="Times New Roman"/>
              </a:rPr>
              <a:t>Jan 12, 13, 14, 18, 20, 21, 2022</a:t>
            </a:r>
            <a:r>
              <a:rPr lang="en-US" sz="2000" b="0" i="0" dirty="0">
                <a:effectLst/>
                <a:latin typeface="Calibri"/>
                <a:cs typeface="Times New Roman"/>
              </a:rPr>
              <a:t> </a:t>
            </a:r>
            <a:endParaRPr lang="en-US" sz="2000" dirty="0">
              <a:latin typeface="Calibri"/>
              <a:cs typeface="Times New Roman"/>
            </a:endParaRPr>
          </a:p>
          <a:p>
            <a:pPr marL="192405" lvl="1" indent="0">
              <a:buNone/>
            </a:pPr>
            <a:r>
              <a:rPr lang="en-US" sz="2000" dirty="0">
                <a:latin typeface="Calibri"/>
                <a:cs typeface="Times New Roman"/>
              </a:rPr>
              <a:t>8am to 1pm</a:t>
            </a:r>
            <a:endParaRPr lang="en-US" sz="2000" dirty="0">
              <a:latin typeface="Calibri"/>
            </a:endParaRPr>
          </a:p>
        </p:txBody>
      </p:sp>
      <p:sp>
        <p:nvSpPr>
          <p:cNvPr id="3" name="Title 2">
            <a:extLst>
              <a:ext uri="{FF2B5EF4-FFF2-40B4-BE49-F238E27FC236}">
                <a16:creationId xmlns:a16="http://schemas.microsoft.com/office/drawing/2014/main" id="{C3E27BAE-BFC3-4ECE-8768-217880EB1964}"/>
              </a:ext>
            </a:extLst>
          </p:cNvPr>
          <p:cNvSpPr>
            <a:spLocks noGrp="1"/>
          </p:cNvSpPr>
          <p:nvPr>
            <p:ph type="title"/>
          </p:nvPr>
        </p:nvSpPr>
        <p:spPr/>
        <p:txBody>
          <a:bodyPr>
            <a:normAutofit/>
          </a:bodyPr>
          <a:lstStyle/>
          <a:p>
            <a:r>
              <a:rPr lang="en-US" b="1" i="0" u="none" strike="noStrike" dirty="0">
                <a:effectLst/>
              </a:rPr>
              <a:t>Mid-Year Review - Reminder </a:t>
            </a:r>
            <a:r>
              <a:rPr lang="en-US" b="0" i="0" dirty="0">
                <a:effectLst/>
              </a:rPr>
              <a:t> </a:t>
            </a:r>
            <a:endParaRPr lang="en-US" dirty="0"/>
          </a:p>
        </p:txBody>
      </p:sp>
      <p:pic>
        <p:nvPicPr>
          <p:cNvPr id="5" name="Picture 4" descr="A picture containing icon&#10;&#10;Description automatically generated">
            <a:extLst>
              <a:ext uri="{FF2B5EF4-FFF2-40B4-BE49-F238E27FC236}">
                <a16:creationId xmlns:a16="http://schemas.microsoft.com/office/drawing/2014/main" id="{39675CA6-5C39-4C7F-B6A4-0A3501F904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3145" y="1274635"/>
            <a:ext cx="4020855" cy="4020855"/>
          </a:xfrm>
          <a:prstGeom prst="rect">
            <a:avLst/>
          </a:prstGeom>
        </p:spPr>
      </p:pic>
    </p:spTree>
    <p:extLst>
      <p:ext uri="{BB962C8B-B14F-4D97-AF65-F5344CB8AC3E}">
        <p14:creationId xmlns:p14="http://schemas.microsoft.com/office/powerpoint/2010/main" val="22888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lnSpcReduction="10000"/>
          </a:bodyPr>
          <a:lstStyle/>
          <a:p>
            <a:r>
              <a:rPr lang="en-US" dirty="0"/>
              <a:t>Brunswick CC</a:t>
            </a:r>
          </a:p>
          <a:p>
            <a:r>
              <a:rPr lang="en-US" dirty="0"/>
              <a:t>College of The Albemarle</a:t>
            </a:r>
          </a:p>
          <a:p>
            <a:r>
              <a:rPr lang="en-US" dirty="0"/>
              <a:t>Halifax CC</a:t>
            </a:r>
          </a:p>
          <a:p>
            <a:r>
              <a:rPr lang="en-US" dirty="0"/>
              <a:t>James Sprunt CC</a:t>
            </a:r>
          </a:p>
          <a:p>
            <a:r>
              <a:rPr lang="en-US" dirty="0"/>
              <a:t>Martin &amp; Roanoke-Chowan</a:t>
            </a:r>
          </a:p>
          <a:p>
            <a:r>
              <a:rPr lang="en-US" dirty="0" err="1"/>
              <a:t>Mayland</a:t>
            </a:r>
            <a:r>
              <a:rPr lang="en-US" dirty="0"/>
              <a:t> CC</a:t>
            </a:r>
          </a:p>
          <a:p>
            <a:r>
              <a:rPr lang="en-US" dirty="0"/>
              <a:t>McDowell TCC</a:t>
            </a:r>
          </a:p>
          <a:p>
            <a:r>
              <a:rPr lang="en-US" dirty="0"/>
              <a:t>Montgomery CC</a:t>
            </a:r>
          </a:p>
          <a:p>
            <a:r>
              <a:rPr lang="en-US" dirty="0"/>
              <a:t>Piedmont CC</a:t>
            </a:r>
          </a:p>
          <a:p>
            <a:r>
              <a:rPr lang="en-US" dirty="0"/>
              <a:t>Tri-County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12, 2022</a:t>
            </a:r>
          </a:p>
        </p:txBody>
      </p:sp>
    </p:spTree>
    <p:extLst>
      <p:ext uri="{BB962C8B-B14F-4D97-AF65-F5344CB8AC3E}">
        <p14:creationId xmlns:p14="http://schemas.microsoft.com/office/powerpoint/2010/main" val="41590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vert="horz" lIns="91440" tIns="45720" rIns="91440" bIns="45720" rtlCol="0" anchor="t">
            <a:normAutofit lnSpcReduction="10000"/>
          </a:bodyPr>
          <a:lstStyle/>
          <a:p>
            <a:pPr marL="174625" indent="-174625"/>
            <a:r>
              <a:rPr lang="en-US" dirty="0"/>
              <a:t>Beaufort County CC</a:t>
            </a:r>
            <a:endParaRPr lang="en-US"/>
          </a:p>
          <a:p>
            <a:pPr marL="174625" indent="-174625"/>
            <a:r>
              <a:rPr lang="en-US" dirty="0"/>
              <a:t>Bladen CC</a:t>
            </a:r>
          </a:p>
          <a:p>
            <a:pPr marL="174625" indent="-174625"/>
            <a:r>
              <a:rPr lang="en-US" dirty="0"/>
              <a:t>Blue Ridge CC</a:t>
            </a:r>
          </a:p>
          <a:p>
            <a:pPr marL="174625" indent="-174625"/>
            <a:r>
              <a:rPr lang="en-US" dirty="0">
                <a:latin typeface="Times New Roman"/>
                <a:cs typeface="Times New Roman"/>
              </a:rPr>
              <a:t>Carteret CC &amp; Pamlico CC</a:t>
            </a:r>
          </a:p>
          <a:p>
            <a:pPr marL="174625" indent="-174625"/>
            <a:r>
              <a:rPr lang="en-US" dirty="0"/>
              <a:t>Mitchell CC</a:t>
            </a:r>
          </a:p>
          <a:p>
            <a:pPr marL="174625" indent="-174625"/>
            <a:r>
              <a:rPr lang="en-US" dirty="0"/>
              <a:t>Rockingham CC</a:t>
            </a:r>
          </a:p>
          <a:p>
            <a:pPr marL="174625" indent="-174625"/>
            <a:r>
              <a:rPr lang="en-US" dirty="0"/>
              <a:t>Sampson CC</a:t>
            </a:r>
          </a:p>
          <a:p>
            <a:pPr marL="174625" indent="-174625"/>
            <a:r>
              <a:rPr lang="en-US" dirty="0"/>
              <a:t>South Piedmont CC</a:t>
            </a:r>
          </a:p>
          <a:p>
            <a:pPr marL="174625" indent="-174625"/>
            <a:r>
              <a:rPr lang="en-US" dirty="0"/>
              <a:t>Southeastern CC</a:t>
            </a:r>
          </a:p>
          <a:p>
            <a:pPr marL="174625" indent="-174625"/>
            <a:r>
              <a:rPr lang="en-US" dirty="0"/>
              <a:t>Wilson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13, 2022</a:t>
            </a:r>
          </a:p>
        </p:txBody>
      </p:sp>
    </p:spTree>
    <p:extLst>
      <p:ext uri="{BB962C8B-B14F-4D97-AF65-F5344CB8AC3E}">
        <p14:creationId xmlns:p14="http://schemas.microsoft.com/office/powerpoint/2010/main" val="427984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Caldwell CC and TI</a:t>
            </a:r>
          </a:p>
          <a:p>
            <a:r>
              <a:rPr lang="en-US" dirty="0"/>
              <a:t>Coastal Carolina CC</a:t>
            </a:r>
          </a:p>
          <a:p>
            <a:r>
              <a:rPr lang="en-US" dirty="0"/>
              <a:t>Craven CC</a:t>
            </a:r>
          </a:p>
          <a:p>
            <a:r>
              <a:rPr lang="en-US" dirty="0"/>
              <a:t>Haywood CC</a:t>
            </a:r>
          </a:p>
          <a:p>
            <a:r>
              <a:rPr lang="en-US" dirty="0"/>
              <a:t>Isothermal CC</a:t>
            </a:r>
          </a:p>
          <a:p>
            <a:r>
              <a:rPr lang="en-US" dirty="0"/>
              <a:t>Randolph CC</a:t>
            </a:r>
          </a:p>
          <a:p>
            <a:r>
              <a:rPr lang="en-US" dirty="0"/>
              <a:t>Southwestern CC</a:t>
            </a:r>
          </a:p>
          <a:p>
            <a:r>
              <a:rPr lang="en-US" dirty="0"/>
              <a:t>Western Piedmont CC</a:t>
            </a:r>
          </a:p>
          <a:p>
            <a:r>
              <a:rPr lang="en-US" dirty="0"/>
              <a:t>Wilkes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14, 2022</a:t>
            </a:r>
          </a:p>
        </p:txBody>
      </p:sp>
    </p:spTree>
    <p:extLst>
      <p:ext uri="{BB962C8B-B14F-4D97-AF65-F5344CB8AC3E}">
        <p14:creationId xmlns:p14="http://schemas.microsoft.com/office/powerpoint/2010/main" val="20417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Cleveland CC</a:t>
            </a:r>
          </a:p>
          <a:p>
            <a:r>
              <a:rPr lang="en-US" dirty="0"/>
              <a:t>Johnston CC</a:t>
            </a:r>
          </a:p>
          <a:p>
            <a:r>
              <a:rPr lang="en-US" dirty="0"/>
              <a:t>Lenoir CC</a:t>
            </a:r>
          </a:p>
          <a:p>
            <a:r>
              <a:rPr lang="en-US" dirty="0"/>
              <a:t>Nash CC</a:t>
            </a:r>
          </a:p>
          <a:p>
            <a:r>
              <a:rPr lang="en-US" dirty="0"/>
              <a:t>Robeson CC</a:t>
            </a:r>
          </a:p>
          <a:p>
            <a:r>
              <a:rPr lang="en-US" dirty="0"/>
              <a:t>Sandhills CC</a:t>
            </a:r>
          </a:p>
          <a:p>
            <a:r>
              <a:rPr lang="en-US" dirty="0"/>
              <a:t>Surry CC</a:t>
            </a:r>
          </a:p>
          <a:p>
            <a:r>
              <a:rPr lang="en-US" dirty="0"/>
              <a:t>Vance-Granville CC</a:t>
            </a:r>
          </a:p>
          <a:p>
            <a:r>
              <a:rPr lang="en-US" dirty="0"/>
              <a:t>Wayne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18, 2022</a:t>
            </a:r>
          </a:p>
        </p:txBody>
      </p:sp>
    </p:spTree>
    <p:extLst>
      <p:ext uri="{BB962C8B-B14F-4D97-AF65-F5344CB8AC3E}">
        <p14:creationId xmlns:p14="http://schemas.microsoft.com/office/powerpoint/2010/main" val="99025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vert="horz" lIns="91440" tIns="45720" rIns="91440" bIns="45720" rtlCol="0" anchor="t">
            <a:normAutofit/>
          </a:bodyPr>
          <a:lstStyle/>
          <a:p>
            <a:pPr marL="174625" indent="-174625"/>
            <a:r>
              <a:rPr lang="en-US" dirty="0"/>
              <a:t>Alamance CC</a:t>
            </a:r>
            <a:endParaRPr lang="en-US"/>
          </a:p>
          <a:p>
            <a:pPr marL="174625" indent="-174625"/>
            <a:r>
              <a:rPr lang="en-US" dirty="0"/>
              <a:t>Asheville-Buncombe TCC</a:t>
            </a:r>
          </a:p>
          <a:p>
            <a:pPr marL="174625" indent="-174625"/>
            <a:r>
              <a:rPr lang="en-US" dirty="0"/>
              <a:t>Catawba Valley CC</a:t>
            </a:r>
          </a:p>
          <a:p>
            <a:pPr marL="174625" indent="-174625"/>
            <a:r>
              <a:rPr lang="en-US" dirty="0">
                <a:latin typeface="Times New Roman"/>
                <a:cs typeface="Times New Roman"/>
              </a:rPr>
              <a:t>Davidson-Davie CC</a:t>
            </a:r>
          </a:p>
          <a:p>
            <a:pPr marL="174625" indent="-174625"/>
            <a:r>
              <a:rPr lang="en-US" dirty="0"/>
              <a:t>Durham TCC</a:t>
            </a:r>
          </a:p>
          <a:p>
            <a:pPr marL="174625" indent="-174625"/>
            <a:r>
              <a:rPr lang="en-US" dirty="0"/>
              <a:t>Edgecombe CC</a:t>
            </a:r>
          </a:p>
          <a:p>
            <a:pPr marL="174625" indent="-174625"/>
            <a:r>
              <a:rPr lang="en-US" dirty="0"/>
              <a:t>Gaston College</a:t>
            </a:r>
          </a:p>
          <a:p>
            <a:pPr marL="174625" indent="-174625"/>
            <a:r>
              <a:rPr lang="en-US" dirty="0"/>
              <a:t>Richmond CC</a:t>
            </a:r>
          </a:p>
          <a:p>
            <a:pPr marL="174625" indent="-174625"/>
            <a:r>
              <a:rPr lang="en-US" dirty="0"/>
              <a:t>Stanly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20, 2022</a:t>
            </a:r>
          </a:p>
        </p:txBody>
      </p:sp>
    </p:spTree>
    <p:extLst>
      <p:ext uri="{BB962C8B-B14F-4D97-AF65-F5344CB8AC3E}">
        <p14:creationId xmlns:p14="http://schemas.microsoft.com/office/powerpoint/2010/main" val="2366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South Piedmont Community College</a:t>
            </a:r>
          </a:p>
          <a:p>
            <a:pPr marL="0" indent="0">
              <a:buNone/>
            </a:pPr>
            <a:r>
              <a:rPr lang="en-US" dirty="0"/>
              <a:t>Videos about work-based learning.</a:t>
            </a:r>
          </a:p>
          <a:p>
            <a:pPr marL="0" indent="0">
              <a:buNone/>
            </a:pPr>
            <a:endParaRPr lang="en-US" dirty="0"/>
          </a:p>
          <a:p>
            <a:pPr marL="0" indent="0">
              <a:buNone/>
            </a:pPr>
            <a:r>
              <a:rPr lang="en-US" dirty="0">
                <a:hlinkClick r:id="rId3"/>
              </a:rPr>
              <a:t>https://www.ncperkins.org/video/video.php?v=South%20Piedmont-2021&amp;y=2021</a:t>
            </a:r>
            <a:endParaRPr lang="en-US" dirty="0"/>
          </a:p>
          <a:p>
            <a:pPr marL="0" indent="0">
              <a:buNone/>
            </a:pPr>
            <a:endParaRPr lang="en-US" dirty="0"/>
          </a:p>
          <a:p>
            <a:pPr marL="0" indent="0">
              <a:buNone/>
            </a:pPr>
            <a:r>
              <a:rPr lang="en-US" dirty="0"/>
              <a:t>See all the videos:</a:t>
            </a:r>
          </a:p>
          <a:p>
            <a:pPr marL="0" indent="0">
              <a:buNone/>
            </a:pP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Cape Fear CC</a:t>
            </a:r>
          </a:p>
          <a:p>
            <a:r>
              <a:rPr lang="en-US" dirty="0"/>
              <a:t>Central Carolina CC</a:t>
            </a:r>
          </a:p>
          <a:p>
            <a:r>
              <a:rPr lang="en-US" dirty="0"/>
              <a:t>Central Piedmont CC</a:t>
            </a:r>
          </a:p>
          <a:p>
            <a:r>
              <a:rPr lang="en-US" dirty="0"/>
              <a:t>Fayetteville TCC</a:t>
            </a:r>
          </a:p>
          <a:p>
            <a:r>
              <a:rPr lang="en-US" dirty="0"/>
              <a:t>Forsyth TCC</a:t>
            </a:r>
          </a:p>
          <a:p>
            <a:r>
              <a:rPr lang="en-US" dirty="0"/>
              <a:t>Guilford TCC</a:t>
            </a:r>
          </a:p>
          <a:p>
            <a:r>
              <a:rPr lang="en-US" dirty="0"/>
              <a:t>Pitt CC</a:t>
            </a:r>
          </a:p>
          <a:p>
            <a:r>
              <a:rPr lang="en-US" dirty="0"/>
              <a:t>Rowan-Cabarrus CC</a:t>
            </a:r>
          </a:p>
          <a:p>
            <a:r>
              <a:rPr lang="en-US" dirty="0"/>
              <a:t>Wake TCC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21, 2022</a:t>
            </a:r>
          </a:p>
        </p:txBody>
      </p:sp>
    </p:spTree>
    <p:extLst>
      <p:ext uri="{BB962C8B-B14F-4D97-AF65-F5344CB8AC3E}">
        <p14:creationId xmlns:p14="http://schemas.microsoft.com/office/powerpoint/2010/main" val="23200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Rowan-Cabarrus Community College</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dirty="0"/>
              <a:t>Three new vehicles for Automotive Technology department</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3"/>
              </a:rPr>
              <a:t>https://www.ncperkins.org/video/video.php?v=Rowan-Cabarrus-2021&amp;y=2021</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See all the videos:</a:t>
            </a:r>
          </a:p>
          <a:p>
            <a:pPr marL="0" indent="0">
              <a:buNone/>
            </a:pPr>
            <a:r>
              <a:rPr lang="en-US" dirty="0">
                <a:latin typeface="Times New Roman" panose="02020603050405020304" pitchFamily="18" charset="0"/>
                <a:cs typeface="Times New Roman" panose="02020603050405020304" pitchFamily="18" charset="0"/>
                <a:hlinkClick r:id="rId4"/>
              </a:rPr>
              <a:t>https://www.ncperkins.org/video/</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2400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u="sng" dirty="0"/>
              <a:t>Continuing Projects</a:t>
            </a:r>
          </a:p>
        </p:txBody>
      </p:sp>
      <p:sp>
        <p:nvSpPr>
          <p:cNvPr id="2" name="Content Placeholder 1"/>
          <p:cNvSpPr>
            <a:spLocks noGrp="1"/>
          </p:cNvSpPr>
          <p:nvPr>
            <p:ph sz="half" idx="2"/>
          </p:nvPr>
        </p:nvSpPr>
        <p:spPr>
          <a:xfrm>
            <a:off x="629842" y="1878807"/>
            <a:ext cx="3868340" cy="1664494"/>
          </a:xfrm>
          <a:solidFill>
            <a:schemeClr val="bg1"/>
          </a:solidFill>
        </p:spPr>
        <p:txBody>
          <a:bodyPr>
            <a:normAutofit/>
          </a:bodyPr>
          <a:lstStyle/>
          <a:p>
            <a:pPr>
              <a:spcBef>
                <a:spcPts val="0"/>
              </a:spcBef>
            </a:pPr>
            <a:r>
              <a:rPr lang="en-US" sz="1800" dirty="0"/>
              <a:t>CORD</a:t>
            </a:r>
          </a:p>
          <a:p>
            <a:pPr>
              <a:spcBef>
                <a:spcPts val="0"/>
              </a:spcBef>
            </a:pPr>
            <a:r>
              <a:rPr lang="en-US" sz="1800" dirty="0"/>
              <a:t>SkillsUSA-NC</a:t>
            </a:r>
          </a:p>
          <a:p>
            <a:pPr>
              <a:spcBef>
                <a:spcPts val="0"/>
              </a:spcBef>
            </a:pPr>
            <a:r>
              <a:rPr lang="en-US" sz="1800" dirty="0"/>
              <a:t>EDU Curriculum review and update</a:t>
            </a:r>
          </a:p>
          <a:p>
            <a:pPr>
              <a:spcBef>
                <a:spcPts val="0"/>
              </a:spcBef>
            </a:pPr>
            <a:endParaRPr lang="en-US" sz="1800" dirty="0"/>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u="sng" dirty="0"/>
              <a:t>Proposed</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a:xfrm>
            <a:off x="4629153" y="1878806"/>
            <a:ext cx="3887391" cy="3138327"/>
          </a:xfrm>
        </p:spPr>
        <p:txBody>
          <a:bodyPr>
            <a:normAutofit lnSpcReduction="10000"/>
          </a:bodyPr>
          <a:lstStyle/>
          <a:p>
            <a:r>
              <a:rPr lang="en-US" sz="1800" dirty="0"/>
              <a:t>Cyber Security</a:t>
            </a:r>
          </a:p>
          <a:p>
            <a:r>
              <a:rPr lang="en-US" sz="1800" dirty="0"/>
              <a:t>Apple Swift</a:t>
            </a:r>
          </a:p>
          <a:p>
            <a:r>
              <a:rPr lang="en-US" sz="1800" dirty="0"/>
              <a:t>Success Coach training with Student Services</a:t>
            </a:r>
          </a:p>
          <a:p>
            <a:r>
              <a:rPr lang="en-US" sz="1800" dirty="0"/>
              <a:t>BLET Curriculum Development</a:t>
            </a:r>
          </a:p>
          <a:p>
            <a:r>
              <a:rPr lang="en-US" sz="1800" dirty="0"/>
              <a:t>Distance Learning meetings</a:t>
            </a:r>
          </a:p>
          <a:p>
            <a:r>
              <a:rPr lang="en-US" sz="1800" dirty="0"/>
              <a:t>Career Clusters Guide</a:t>
            </a:r>
          </a:p>
          <a:p>
            <a:r>
              <a:rPr lang="en-US" sz="1800" dirty="0"/>
              <a:t>Addressing gaps in Equity and other statewide CLNA identified gaps</a:t>
            </a:r>
          </a:p>
          <a:p>
            <a:r>
              <a:rPr lang="en-US" sz="1800" dirty="0"/>
              <a:t>Marketing CTE</a:t>
            </a:r>
          </a:p>
          <a:p>
            <a:endParaRPr lang="en-US" sz="1800" dirty="0"/>
          </a:p>
          <a:p>
            <a:endParaRPr lang="en-US" sz="1800" dirty="0"/>
          </a:p>
        </p:txBody>
      </p:sp>
      <p:sp>
        <p:nvSpPr>
          <p:cNvPr id="3" name="Title 2"/>
          <p:cNvSpPr>
            <a:spLocks noGrp="1"/>
          </p:cNvSpPr>
          <p:nvPr>
            <p:ph type="title"/>
          </p:nvPr>
        </p:nvSpPr>
        <p:spPr/>
        <p:txBody>
          <a:bodyPr/>
          <a:lstStyle/>
          <a:p>
            <a:r>
              <a:rPr lang="en-US" dirty="0"/>
              <a:t>Leadership Projects</a:t>
            </a:r>
          </a:p>
        </p:txBody>
      </p:sp>
      <p:sp>
        <p:nvSpPr>
          <p:cNvPr id="4" name="TextBox 3">
            <a:extLst>
              <a:ext uri="{FF2B5EF4-FFF2-40B4-BE49-F238E27FC236}">
                <a16:creationId xmlns:a16="http://schemas.microsoft.com/office/drawing/2014/main" id="{520D0DD8-40F1-4C1C-823A-9B51862A49BC}"/>
              </a:ext>
            </a:extLst>
          </p:cNvPr>
          <p:cNvSpPr txBox="1"/>
          <p:nvPr/>
        </p:nvSpPr>
        <p:spPr>
          <a:xfrm>
            <a:off x="457200" y="3979718"/>
            <a:ext cx="1547218" cy="677108"/>
          </a:xfrm>
          <a:prstGeom prst="rect">
            <a:avLst/>
          </a:prstGeom>
          <a:noFill/>
        </p:spPr>
        <p:txBody>
          <a:bodyPr wrap="none" rtlCol="0">
            <a:spAutoFit/>
          </a:bodyPr>
          <a:lstStyle/>
          <a:p>
            <a:r>
              <a:rPr lang="en-US" sz="2000" b="1" u="sng" dirty="0"/>
              <a:t>Other Ideas?</a:t>
            </a:r>
          </a:p>
          <a:p>
            <a:endParaRPr lang="en-US" dirty="0"/>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B9BCE5B-A373-4393-8FC7-8EAFEA43619D}"/>
              </a:ext>
            </a:extLst>
          </p:cNvPr>
          <p:cNvSpPr>
            <a:spLocks noGrp="1"/>
          </p:cNvSpPr>
          <p:nvPr>
            <p:ph idx="1"/>
          </p:nvPr>
        </p:nvSpPr>
        <p:spPr/>
        <p:txBody>
          <a:bodyPr/>
          <a:lstStyle/>
          <a:p>
            <a:r>
              <a:rPr lang="en-US" dirty="0"/>
              <a:t>MOA = Ensuring accessible education programs for all</a:t>
            </a:r>
          </a:p>
          <a:p>
            <a:endParaRPr lang="en-US" dirty="0"/>
          </a:p>
          <a:p>
            <a:r>
              <a:rPr lang="en-US" dirty="0"/>
              <a:t>Monitoring this week at Rockingham Community College</a:t>
            </a:r>
          </a:p>
          <a:p>
            <a:r>
              <a:rPr lang="en-US" dirty="0"/>
              <a:t>Follow-up with 15 colleges who were recently monitored</a:t>
            </a:r>
          </a:p>
        </p:txBody>
      </p:sp>
      <p:sp>
        <p:nvSpPr>
          <p:cNvPr id="9" name="Title 8">
            <a:extLst>
              <a:ext uri="{FF2B5EF4-FFF2-40B4-BE49-F238E27FC236}">
                <a16:creationId xmlns:a16="http://schemas.microsoft.com/office/drawing/2014/main" id="{CA0A28D5-E6CD-4925-8A08-4460F8749C22}"/>
              </a:ext>
            </a:extLst>
          </p:cNvPr>
          <p:cNvSpPr>
            <a:spLocks noGrp="1"/>
          </p:cNvSpPr>
          <p:nvPr>
            <p:ph type="title"/>
          </p:nvPr>
        </p:nvSpPr>
        <p:spPr/>
        <p:txBody>
          <a:bodyPr/>
          <a:lstStyle/>
          <a:p>
            <a:r>
              <a:rPr lang="en-US" dirty="0"/>
              <a:t>MOA</a:t>
            </a:r>
          </a:p>
        </p:txBody>
      </p:sp>
    </p:spTree>
    <p:extLst>
      <p:ext uri="{BB962C8B-B14F-4D97-AF65-F5344CB8AC3E}">
        <p14:creationId xmlns:p14="http://schemas.microsoft.com/office/powerpoint/2010/main" val="10696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642" y="3569110"/>
            <a:ext cx="4289472" cy="157439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November 17, 2021 @ 9am</a:t>
            </a:r>
          </a:p>
          <a:p>
            <a:pPr marL="174625" indent="-174625"/>
            <a:r>
              <a:rPr lang="en-US" dirty="0">
                <a:latin typeface="Times New Roman"/>
                <a:cs typeface="Times New Roman"/>
              </a:rPr>
              <a:t>Come explore careers in Dental Hygiene</a:t>
            </a:r>
            <a:endParaRPr lang="en-US" b="1" dirty="0"/>
          </a:p>
          <a:p>
            <a:pPr marL="174625" indent="-174625"/>
            <a:endParaRPr lang="en-US" dirty="0"/>
          </a:p>
          <a:p>
            <a:pPr marL="0" indent="0">
              <a:buNone/>
            </a:pPr>
            <a:r>
              <a:rPr lang="en-US" dirty="0">
                <a:hlinkClick r:id="rId4"/>
              </a:rPr>
              <a:t>https://register.gotowebinar.com/register/647690826987315472</a:t>
            </a:r>
            <a:endParaRPr lang="en-US" dirty="0"/>
          </a:p>
          <a:p>
            <a:pPr marL="0" indent="0">
              <a:buNone/>
            </a:pPr>
            <a:endParaRPr lang="en-US" dirty="0"/>
          </a:p>
          <a:p>
            <a:pPr marL="174625" indent="-174625"/>
            <a:r>
              <a:rPr lang="en-US" dirty="0"/>
              <a:t>See all upcoming and past webinars at </a:t>
            </a:r>
            <a:r>
              <a:rPr lang="en-US" dirty="0">
                <a:hlinkClick r:id="rId5"/>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 (not December)</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a:t>
            </a:r>
          </a:p>
          <a:p>
            <a:r>
              <a:rPr lang="en-US" dirty="0"/>
              <a:t>Additional webinars on popular topics:</a:t>
            </a:r>
          </a:p>
          <a:p>
            <a:pPr lvl="1"/>
            <a:r>
              <a:rPr lang="en-US" dirty="0"/>
              <a:t>CLNA</a:t>
            </a:r>
          </a:p>
          <a:p>
            <a:pPr lvl="1"/>
            <a:r>
              <a:rPr lang="en-US" dirty="0"/>
              <a:t>Programs of Study</a:t>
            </a:r>
          </a:p>
          <a:p>
            <a:pPr lvl="1"/>
            <a:r>
              <a:rPr lang="en-US" dirty="0"/>
              <a:t>Career Pathways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lstStyle/>
          <a:p>
            <a:pPr marL="0" indent="0">
              <a:buNone/>
            </a:pPr>
            <a:r>
              <a:rPr lang="en-US" b="1" dirty="0">
                <a:solidFill>
                  <a:srgbClr val="7030A0"/>
                </a:solidFill>
              </a:rPr>
              <a:t>We are here to help! </a:t>
            </a:r>
          </a:p>
          <a:p>
            <a:pPr marL="0" indent="0">
              <a:buNone/>
            </a:pPr>
            <a:endParaRPr lang="en-US" dirty="0"/>
          </a:p>
          <a:p>
            <a:pPr marL="0" indent="0">
              <a:buNone/>
            </a:pPr>
            <a:r>
              <a:rPr lang="en-US" dirty="0"/>
              <a:t>Team Perkins is available by </a:t>
            </a:r>
            <a:br>
              <a:rPr lang="en-US" dirty="0"/>
            </a:br>
            <a:r>
              <a:rPr lang="en-US" dirty="0"/>
              <a:t>phone, email, TEAMS, etc. </a:t>
            </a:r>
          </a:p>
          <a:p>
            <a:pPr marL="0" indent="0">
              <a:buNone/>
            </a:pPr>
            <a:endParaRPr lang="en-US" dirty="0"/>
          </a:p>
          <a:p>
            <a:pPr marL="0" indent="0">
              <a:buNone/>
            </a:pPr>
            <a:r>
              <a:rPr lang="en-US" dirty="0"/>
              <a:t>Your CTE Coordinator will be traveling to your college throughout the year.</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October 2019 - Perkins Monthly Meeting…"/>
          <p:cNvSpPr txBox="1">
            <a:spLocks noGrp="1"/>
          </p:cNvSpPr>
          <p:nvPr>
            <p:ph idx="1"/>
          </p:nvPr>
        </p:nvSpPr>
        <p:spPr/>
        <p:txBody>
          <a:bodyPr/>
          <a:lstStyle/>
          <a:p>
            <a:pPr marL="0" indent="0">
              <a:buNone/>
            </a:pPr>
            <a:r>
              <a:rPr lang="en-US" b="1" dirty="0"/>
              <a:t>November 2021</a:t>
            </a:r>
          </a:p>
          <a:p>
            <a:pPr marL="0" indent="0">
              <a:buNone/>
            </a:pPr>
            <a:endParaRPr lang="en-US" b="1" dirty="0"/>
          </a:p>
          <a:p>
            <a:r>
              <a:rPr lang="en-US" dirty="0"/>
              <a:t>Briefing - </a:t>
            </a:r>
            <a:r>
              <a:rPr lang="en-US" i="1" dirty="0"/>
              <a:t>Local Needs Assessment in 20 slides</a:t>
            </a:r>
          </a:p>
          <a:p>
            <a:r>
              <a:rPr lang="en-US" dirty="0"/>
              <a:t>Your Comprehensive Local Needs Assessment Guide   </a:t>
            </a:r>
          </a:p>
          <a:p>
            <a:pPr marL="535781" lvl="1" indent="-342900">
              <a:buFont typeface="+mj-lt"/>
              <a:buAutoNum type="arabicPeriod"/>
            </a:pPr>
            <a:r>
              <a:rPr lang="en-US" dirty="0"/>
              <a:t>Conducting the needs assessment with stakeholders; </a:t>
            </a:r>
          </a:p>
          <a:p>
            <a:pPr marL="535781" lvl="1" indent="-342900">
              <a:buFont typeface="+mj-lt"/>
              <a:buAutoNum type="arabicPeriod"/>
            </a:pPr>
            <a:r>
              <a:rPr lang="en-US" dirty="0"/>
              <a:t>Summarize your work; </a:t>
            </a:r>
          </a:p>
          <a:p>
            <a:pPr marL="535781" lvl="1" indent="-342900">
              <a:buFont typeface="+mj-lt"/>
              <a:buAutoNum type="arabicPeriod"/>
            </a:pPr>
            <a:r>
              <a:rPr lang="en-US" dirty="0"/>
              <a:t>Seek funding in 2022-23 program year with data to support your updated application, local plan and budget. </a:t>
            </a:r>
          </a:p>
        </p:txBody>
      </p:sp>
      <p:sp>
        <p:nvSpPr>
          <p:cNvPr id="128" name="Colleges Report  on Comprehensive Needs Assessment"/>
          <p:cNvSpPr txBox="1">
            <a:spLocks noGrp="1"/>
          </p:cNvSpPr>
          <p:nvPr>
            <p:ph type="title"/>
          </p:nvPr>
        </p:nvSpPr>
        <p:spPr/>
        <p:txBody>
          <a:bodyPr/>
          <a:lstStyle/>
          <a:p>
            <a:r>
              <a:rPr lang="en-US" dirty="0"/>
              <a:t>Colleges Conduct Comprehensive Local Needs Assessment</a:t>
            </a:r>
            <a:r>
              <a:rPr lang="en-US" dirty="0">
                <a:sym typeface="Helvetica Neue Medium"/>
              </a:rPr>
              <a:t> </a:t>
            </a:r>
          </a:p>
        </p:txBody>
      </p:sp>
    </p:spTree>
    <p:extLst>
      <p:ext uri="{BB962C8B-B14F-4D97-AF65-F5344CB8AC3E}">
        <p14:creationId xmlns:p14="http://schemas.microsoft.com/office/powerpoint/2010/main" val="145103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C0A68-68E6-2246-9796-2B3E9977EFD7}"/>
              </a:ext>
            </a:extLst>
          </p:cNvPr>
          <p:cNvSpPr/>
          <p:nvPr/>
        </p:nvSpPr>
        <p:spPr>
          <a:xfrm>
            <a:off x="6446520" y="716280"/>
            <a:ext cx="1653540" cy="91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repare students for work through education and training"/>
          <p:cNvSpPr txBox="1">
            <a:spLocks noGrp="1"/>
          </p:cNvSpPr>
          <p:nvPr>
            <p:ph idx="1"/>
          </p:nvPr>
        </p:nvSpPr>
        <p:spPr>
          <a:xfrm>
            <a:off x="628650" y="1320905"/>
            <a:ext cx="7886700" cy="1136259"/>
          </a:xfrm>
          <a:prstGeom prst="rect">
            <a:avLst/>
          </a:prstGeom>
        </p:spPr>
        <p:txBody>
          <a:bodyPr>
            <a:normAutofit/>
          </a:bodyPr>
          <a:lstStyle/>
          <a:p>
            <a:pPr marL="219735" indent="-219735">
              <a:defRPr sz="3000"/>
            </a:pPr>
            <a:r>
              <a:rPr sz="2400" dirty="0"/>
              <a:t>Prepare students for work </a:t>
            </a:r>
            <a:br>
              <a:rPr lang="en-US" sz="2400" dirty="0"/>
            </a:br>
            <a:r>
              <a:rPr sz="2400" dirty="0"/>
              <a:t>through </a:t>
            </a:r>
            <a:r>
              <a:rPr sz="2400" b="1" dirty="0"/>
              <a:t>education and training </a:t>
            </a:r>
          </a:p>
        </p:txBody>
      </p:sp>
      <p:sp>
        <p:nvSpPr>
          <p:cNvPr id="132" name="Perkins V:  Secondary Postsecondary Partnership"/>
          <p:cNvSpPr txBox="1">
            <a:spLocks noGrp="1"/>
          </p:cNvSpPr>
          <p:nvPr>
            <p:ph type="title"/>
          </p:nvPr>
        </p:nvSpPr>
        <p:spPr>
          <a:prstGeom prst="rect">
            <a:avLst/>
          </a:prstGeom>
        </p:spPr>
        <p:txBody>
          <a:bodyPr>
            <a:normAutofit fontScale="90000"/>
          </a:bodyPr>
          <a:lstStyle>
            <a:lvl1pPr defTabSz="484886">
              <a:defRPr sz="3300"/>
            </a:lvl1pPr>
          </a:lstStyle>
          <a:p>
            <a:r>
              <a:rPr dirty="0"/>
              <a:t>Perkins V:  Secondary</a:t>
            </a:r>
            <a:r>
              <a:rPr lang="en-US" dirty="0"/>
              <a:t> - </a:t>
            </a:r>
            <a:r>
              <a:rPr dirty="0"/>
              <a:t>Postsecondary Partnership</a:t>
            </a:r>
          </a:p>
        </p:txBody>
      </p:sp>
      <p:sp>
        <p:nvSpPr>
          <p:cNvPr id="134" name="Arrow"/>
          <p:cNvSpPr/>
          <p:nvPr/>
        </p:nvSpPr>
        <p:spPr>
          <a:xfrm>
            <a:off x="1881931" y="4710145"/>
            <a:ext cx="5654741" cy="395451"/>
          </a:xfrm>
          <a:prstGeom prst="rightArrow">
            <a:avLst>
              <a:gd name="adj1" fmla="val 32000"/>
              <a:gd name="adj2" fmla="val 108389"/>
            </a:avLst>
          </a:prstGeom>
          <a:solidFill>
            <a:schemeClr val="accent1"/>
          </a:solidFill>
          <a:ln w="12700">
            <a:miter lim="400000"/>
          </a:ln>
        </p:spPr>
        <p:txBody>
          <a:bodyPr lIns="26789" tIns="26789" rIns="26789" bIns="26789" anchor="ctr"/>
          <a:lstStyle/>
          <a:p>
            <a:pPr>
              <a:defRPr sz="2200">
                <a:solidFill>
                  <a:srgbClr val="FFFFFF"/>
                </a:solidFill>
              </a:defRPr>
            </a:pPr>
            <a:endParaRPr sz="2200"/>
          </a:p>
        </p:txBody>
      </p:sp>
      <p:sp>
        <p:nvSpPr>
          <p:cNvPr id="135" name="Postsecondary"/>
          <p:cNvSpPr txBox="1"/>
          <p:nvPr/>
        </p:nvSpPr>
        <p:spPr>
          <a:xfrm>
            <a:off x="5764698" y="2634469"/>
            <a:ext cx="3175981" cy="1285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defRPr b="1">
                <a:latin typeface="+mn-lt"/>
                <a:ea typeface="+mn-ea"/>
                <a:cs typeface="+mn-cs"/>
                <a:sym typeface="Helvetica Neue"/>
              </a:defRPr>
            </a:lvl1pPr>
          </a:lstStyle>
          <a:p>
            <a:pPr algn="ctr"/>
            <a:r>
              <a:rPr sz="2000" dirty="0"/>
              <a:t>Postsecondary</a:t>
            </a:r>
            <a:endParaRPr lang="en-US" sz="2000" dirty="0"/>
          </a:p>
          <a:p>
            <a:pPr algn="ctr"/>
            <a:r>
              <a:rPr lang="en-US" sz="2000" b="0" i="1" dirty="0"/>
              <a:t>Grades 13,14 &amp; Beyond</a:t>
            </a:r>
          </a:p>
          <a:p>
            <a:pPr algn="ctr"/>
            <a:r>
              <a:rPr sz="2000" b="0" dirty="0"/>
              <a:t> </a:t>
            </a:r>
            <a:r>
              <a:rPr lang="en-US" sz="2000" dirty="0"/>
              <a:t>Postsecondary Concentrator </a:t>
            </a:r>
          </a:p>
          <a:p>
            <a:pPr algn="ctr"/>
            <a:r>
              <a:rPr lang="en-US" sz="2000" dirty="0"/>
              <a:t>Hone Skills - Credentials</a:t>
            </a:r>
          </a:p>
        </p:txBody>
      </p:sp>
      <p:sp>
        <p:nvSpPr>
          <p:cNvPr id="136" name="High School"/>
          <p:cNvSpPr txBox="1"/>
          <p:nvPr/>
        </p:nvSpPr>
        <p:spPr>
          <a:xfrm>
            <a:off x="3000596" y="2731663"/>
            <a:ext cx="2217386" cy="977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defRPr b="1">
                <a:latin typeface="+mn-lt"/>
                <a:ea typeface="+mn-ea"/>
                <a:cs typeface="+mn-cs"/>
                <a:sym typeface="Helvetica Neue"/>
              </a:defRPr>
            </a:lvl1pPr>
          </a:lstStyle>
          <a:p>
            <a:pPr algn="ctr"/>
            <a:r>
              <a:rPr sz="2000" dirty="0"/>
              <a:t>High School</a:t>
            </a:r>
            <a:endParaRPr lang="en-US" sz="2000" dirty="0"/>
          </a:p>
          <a:p>
            <a:pPr algn="ctr"/>
            <a:r>
              <a:rPr lang="en-US" sz="2000" b="0" i="1" dirty="0"/>
              <a:t>Grades 9,10,11,12</a:t>
            </a:r>
          </a:p>
          <a:p>
            <a:pPr algn="ctr"/>
            <a:r>
              <a:rPr lang="en-US" sz="2000" dirty="0"/>
              <a:t>Begin Concentration</a:t>
            </a:r>
          </a:p>
        </p:txBody>
      </p:sp>
      <p:sp>
        <p:nvSpPr>
          <p:cNvPr id="137" name="Middle School"/>
          <p:cNvSpPr txBox="1"/>
          <p:nvPr/>
        </p:nvSpPr>
        <p:spPr>
          <a:xfrm>
            <a:off x="454866" y="2766833"/>
            <a:ext cx="1572146" cy="977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defRPr b="1">
                <a:latin typeface="+mn-lt"/>
                <a:ea typeface="+mn-ea"/>
                <a:cs typeface="+mn-cs"/>
                <a:sym typeface="Helvetica Neue"/>
              </a:defRPr>
            </a:lvl1pPr>
          </a:lstStyle>
          <a:p>
            <a:pPr algn="ctr"/>
            <a:r>
              <a:rPr sz="2000" dirty="0"/>
              <a:t>Middle School</a:t>
            </a:r>
            <a:endParaRPr lang="en-US" sz="2000" dirty="0"/>
          </a:p>
          <a:p>
            <a:pPr algn="ctr"/>
            <a:r>
              <a:rPr lang="en-US" sz="2000" b="0" i="1" dirty="0"/>
              <a:t>Grades 5,6,7,8</a:t>
            </a:r>
          </a:p>
          <a:p>
            <a:pPr algn="ctr"/>
            <a:r>
              <a:rPr lang="en-US" sz="2000" dirty="0"/>
              <a:t>Informed</a:t>
            </a:r>
          </a:p>
        </p:txBody>
      </p:sp>
      <p:sp>
        <p:nvSpPr>
          <p:cNvPr id="142" name="Rectangle"/>
          <p:cNvSpPr/>
          <p:nvPr/>
        </p:nvSpPr>
        <p:spPr>
          <a:xfrm>
            <a:off x="5764698" y="2650577"/>
            <a:ext cx="3195556" cy="1312665"/>
          </a:xfrm>
          <a:prstGeom prst="rect">
            <a:avLst/>
          </a:prstGeom>
          <a:ln w="25400">
            <a:solidFill>
              <a:srgbClr val="000000"/>
            </a:solidFill>
            <a:miter lim="400000"/>
          </a:ln>
        </p:spPr>
        <p:txBody>
          <a:bodyPr lIns="26789" tIns="26789" rIns="26789" bIns="26789" anchor="ctr"/>
          <a:lstStyle/>
          <a:p>
            <a:pPr>
              <a:defRPr sz="2200">
                <a:solidFill>
                  <a:srgbClr val="FFFFFF"/>
                </a:solidFill>
              </a:defRPr>
            </a:pPr>
            <a:endParaRPr sz="2200"/>
          </a:p>
        </p:txBody>
      </p:sp>
      <p:grpSp>
        <p:nvGrpSpPr>
          <p:cNvPr id="152" name="Group"/>
          <p:cNvGrpSpPr/>
          <p:nvPr/>
        </p:nvGrpSpPr>
        <p:grpSpPr>
          <a:xfrm>
            <a:off x="6055224" y="402645"/>
            <a:ext cx="3083868" cy="2269924"/>
            <a:chOff x="0" y="0"/>
            <a:chExt cx="2915572" cy="2146047"/>
          </a:xfrm>
        </p:grpSpPr>
        <p:sp>
          <p:nvSpPr>
            <p:cNvPr id="147" name="Doctor Bag"/>
            <p:cNvSpPr/>
            <p:nvPr/>
          </p:nvSpPr>
          <p:spPr>
            <a:xfrm>
              <a:off x="1771918" y="1145379"/>
              <a:ext cx="816469" cy="578312"/>
            </a:xfrm>
            <a:custGeom>
              <a:avLst/>
              <a:gdLst/>
              <a:ahLst/>
              <a:cxnLst>
                <a:cxn ang="0">
                  <a:pos x="wd2" y="hd2"/>
                </a:cxn>
                <a:cxn ang="5400000">
                  <a:pos x="wd2" y="hd2"/>
                </a:cxn>
                <a:cxn ang="10800000">
                  <a:pos x="wd2" y="hd2"/>
                </a:cxn>
                <a:cxn ang="16200000">
                  <a:pos x="wd2" y="hd2"/>
                </a:cxn>
              </a:cxnLst>
              <a:rect l="0" t="0" r="r" b="b"/>
              <a:pathLst>
                <a:path w="21585" h="21600" extrusionOk="0">
                  <a:moveTo>
                    <a:pt x="8970" y="0"/>
                  </a:moveTo>
                  <a:cubicBezTo>
                    <a:pt x="7948" y="0"/>
                    <a:pt x="7116" y="1174"/>
                    <a:pt x="7116" y="2618"/>
                  </a:cubicBezTo>
                  <a:lnTo>
                    <a:pt x="7116" y="3719"/>
                  </a:lnTo>
                  <a:lnTo>
                    <a:pt x="3862" y="3719"/>
                  </a:lnTo>
                  <a:cubicBezTo>
                    <a:pt x="3036" y="3719"/>
                    <a:pt x="2339" y="4585"/>
                    <a:pt x="2230" y="5742"/>
                  </a:cubicBezTo>
                  <a:cubicBezTo>
                    <a:pt x="1930" y="8925"/>
                    <a:pt x="1023" y="10999"/>
                    <a:pt x="458" y="12020"/>
                  </a:cubicBezTo>
                  <a:cubicBezTo>
                    <a:pt x="156" y="12564"/>
                    <a:pt x="-8" y="13234"/>
                    <a:pt x="0" y="13926"/>
                  </a:cubicBezTo>
                  <a:cubicBezTo>
                    <a:pt x="13" y="15171"/>
                    <a:pt x="30" y="17193"/>
                    <a:pt x="18" y="18830"/>
                  </a:cubicBezTo>
                  <a:lnTo>
                    <a:pt x="21564" y="18830"/>
                  </a:lnTo>
                  <a:cubicBezTo>
                    <a:pt x="21552" y="17193"/>
                    <a:pt x="21571" y="15171"/>
                    <a:pt x="21584" y="13926"/>
                  </a:cubicBezTo>
                  <a:cubicBezTo>
                    <a:pt x="21592" y="13234"/>
                    <a:pt x="21426" y="12564"/>
                    <a:pt x="21125" y="12020"/>
                  </a:cubicBezTo>
                  <a:cubicBezTo>
                    <a:pt x="20559" y="10999"/>
                    <a:pt x="19653" y="8925"/>
                    <a:pt x="19353" y="5742"/>
                  </a:cubicBezTo>
                  <a:cubicBezTo>
                    <a:pt x="19244" y="4585"/>
                    <a:pt x="18547" y="3719"/>
                    <a:pt x="17721" y="3719"/>
                  </a:cubicBezTo>
                  <a:lnTo>
                    <a:pt x="14466" y="3719"/>
                  </a:lnTo>
                  <a:lnTo>
                    <a:pt x="14466" y="2618"/>
                  </a:lnTo>
                  <a:cubicBezTo>
                    <a:pt x="14466" y="1174"/>
                    <a:pt x="13636" y="0"/>
                    <a:pt x="12614" y="0"/>
                  </a:cubicBezTo>
                  <a:lnTo>
                    <a:pt x="8970" y="0"/>
                  </a:lnTo>
                  <a:close/>
                  <a:moveTo>
                    <a:pt x="8970" y="1580"/>
                  </a:moveTo>
                  <a:lnTo>
                    <a:pt x="12614" y="1580"/>
                  </a:lnTo>
                  <a:cubicBezTo>
                    <a:pt x="13019" y="1580"/>
                    <a:pt x="13348" y="2045"/>
                    <a:pt x="13348" y="2618"/>
                  </a:cubicBezTo>
                  <a:lnTo>
                    <a:pt x="13348" y="3719"/>
                  </a:lnTo>
                  <a:lnTo>
                    <a:pt x="8234" y="3719"/>
                  </a:lnTo>
                  <a:lnTo>
                    <a:pt x="8234" y="2618"/>
                  </a:lnTo>
                  <a:cubicBezTo>
                    <a:pt x="8234" y="2045"/>
                    <a:pt x="8565" y="1580"/>
                    <a:pt x="8970" y="1580"/>
                  </a:cubicBezTo>
                  <a:close/>
                  <a:moveTo>
                    <a:pt x="7116" y="4938"/>
                  </a:moveTo>
                  <a:lnTo>
                    <a:pt x="7116" y="5744"/>
                  </a:lnTo>
                  <a:cubicBezTo>
                    <a:pt x="6961" y="6063"/>
                    <a:pt x="6875" y="6418"/>
                    <a:pt x="6875" y="6784"/>
                  </a:cubicBezTo>
                  <a:cubicBezTo>
                    <a:pt x="6875" y="7471"/>
                    <a:pt x="7172" y="8124"/>
                    <a:pt x="7675" y="8555"/>
                  </a:cubicBezTo>
                  <a:cubicBezTo>
                    <a:pt x="8178" y="8124"/>
                    <a:pt x="8475" y="7471"/>
                    <a:pt x="8475" y="6784"/>
                  </a:cubicBezTo>
                  <a:cubicBezTo>
                    <a:pt x="8475" y="6418"/>
                    <a:pt x="8390" y="6063"/>
                    <a:pt x="8234" y="5744"/>
                  </a:cubicBezTo>
                  <a:lnTo>
                    <a:pt x="8234" y="4938"/>
                  </a:lnTo>
                  <a:cubicBezTo>
                    <a:pt x="8629" y="5443"/>
                    <a:pt x="8854" y="6096"/>
                    <a:pt x="8854" y="6784"/>
                  </a:cubicBezTo>
                  <a:cubicBezTo>
                    <a:pt x="8854" y="7711"/>
                    <a:pt x="8447" y="8577"/>
                    <a:pt x="7766" y="9100"/>
                  </a:cubicBezTo>
                  <a:lnTo>
                    <a:pt x="7675" y="9169"/>
                  </a:lnTo>
                  <a:lnTo>
                    <a:pt x="7584" y="9100"/>
                  </a:lnTo>
                  <a:cubicBezTo>
                    <a:pt x="6903" y="8577"/>
                    <a:pt x="6496" y="7711"/>
                    <a:pt x="6496" y="6784"/>
                  </a:cubicBezTo>
                  <a:cubicBezTo>
                    <a:pt x="6496" y="6096"/>
                    <a:pt x="6721" y="5443"/>
                    <a:pt x="7116" y="4938"/>
                  </a:cubicBezTo>
                  <a:close/>
                  <a:moveTo>
                    <a:pt x="13348" y="4938"/>
                  </a:moveTo>
                  <a:lnTo>
                    <a:pt x="13348" y="5744"/>
                  </a:lnTo>
                  <a:cubicBezTo>
                    <a:pt x="13193" y="6063"/>
                    <a:pt x="13107" y="6418"/>
                    <a:pt x="13107" y="6784"/>
                  </a:cubicBezTo>
                  <a:cubicBezTo>
                    <a:pt x="13107" y="7471"/>
                    <a:pt x="13405" y="8124"/>
                    <a:pt x="13907" y="8555"/>
                  </a:cubicBezTo>
                  <a:cubicBezTo>
                    <a:pt x="14410" y="8124"/>
                    <a:pt x="14707" y="7471"/>
                    <a:pt x="14707" y="6784"/>
                  </a:cubicBezTo>
                  <a:cubicBezTo>
                    <a:pt x="14707" y="6418"/>
                    <a:pt x="14622" y="6063"/>
                    <a:pt x="14466" y="5744"/>
                  </a:cubicBezTo>
                  <a:lnTo>
                    <a:pt x="14466" y="4938"/>
                  </a:lnTo>
                  <a:cubicBezTo>
                    <a:pt x="14861" y="5443"/>
                    <a:pt x="15086" y="6096"/>
                    <a:pt x="15086" y="6784"/>
                  </a:cubicBezTo>
                  <a:cubicBezTo>
                    <a:pt x="15086" y="7711"/>
                    <a:pt x="14680" y="8577"/>
                    <a:pt x="13998" y="9100"/>
                  </a:cubicBezTo>
                  <a:lnTo>
                    <a:pt x="13907" y="9169"/>
                  </a:lnTo>
                  <a:lnTo>
                    <a:pt x="13816" y="9100"/>
                  </a:lnTo>
                  <a:cubicBezTo>
                    <a:pt x="13135" y="8577"/>
                    <a:pt x="12728" y="7711"/>
                    <a:pt x="12728" y="6784"/>
                  </a:cubicBezTo>
                  <a:cubicBezTo>
                    <a:pt x="12728" y="6096"/>
                    <a:pt x="12953" y="5443"/>
                    <a:pt x="13348" y="4938"/>
                  </a:cubicBezTo>
                  <a:close/>
                  <a:moveTo>
                    <a:pt x="10791" y="9787"/>
                  </a:moveTo>
                  <a:cubicBezTo>
                    <a:pt x="12103" y="9787"/>
                    <a:pt x="13166" y="11289"/>
                    <a:pt x="13166" y="13143"/>
                  </a:cubicBezTo>
                  <a:cubicBezTo>
                    <a:pt x="13166" y="14996"/>
                    <a:pt x="12103" y="16498"/>
                    <a:pt x="10791" y="16498"/>
                  </a:cubicBezTo>
                  <a:cubicBezTo>
                    <a:pt x="9479" y="16498"/>
                    <a:pt x="8416" y="14996"/>
                    <a:pt x="8416" y="13143"/>
                  </a:cubicBezTo>
                  <a:cubicBezTo>
                    <a:pt x="8416" y="11289"/>
                    <a:pt x="9479" y="9787"/>
                    <a:pt x="10791" y="9787"/>
                  </a:cubicBezTo>
                  <a:close/>
                  <a:moveTo>
                    <a:pt x="10176" y="10844"/>
                  </a:moveTo>
                  <a:lnTo>
                    <a:pt x="10176" y="12274"/>
                  </a:lnTo>
                  <a:lnTo>
                    <a:pt x="9164" y="12274"/>
                  </a:lnTo>
                  <a:lnTo>
                    <a:pt x="9164" y="14011"/>
                  </a:lnTo>
                  <a:lnTo>
                    <a:pt x="10176" y="14011"/>
                  </a:lnTo>
                  <a:lnTo>
                    <a:pt x="10176" y="15444"/>
                  </a:lnTo>
                  <a:lnTo>
                    <a:pt x="11406" y="15444"/>
                  </a:lnTo>
                  <a:lnTo>
                    <a:pt x="11406" y="14011"/>
                  </a:lnTo>
                  <a:lnTo>
                    <a:pt x="12420" y="14011"/>
                  </a:lnTo>
                  <a:lnTo>
                    <a:pt x="12420" y="12274"/>
                  </a:lnTo>
                  <a:lnTo>
                    <a:pt x="11406" y="12274"/>
                  </a:lnTo>
                  <a:lnTo>
                    <a:pt x="11406" y="10844"/>
                  </a:lnTo>
                  <a:lnTo>
                    <a:pt x="10176" y="10844"/>
                  </a:lnTo>
                  <a:close/>
                  <a:moveTo>
                    <a:pt x="18" y="19442"/>
                  </a:moveTo>
                  <a:cubicBezTo>
                    <a:pt x="79" y="20646"/>
                    <a:pt x="789" y="21600"/>
                    <a:pt x="1660" y="21600"/>
                  </a:cubicBezTo>
                  <a:lnTo>
                    <a:pt x="19922" y="21600"/>
                  </a:lnTo>
                  <a:cubicBezTo>
                    <a:pt x="20793" y="21600"/>
                    <a:pt x="21504" y="20646"/>
                    <a:pt x="21564" y="19442"/>
                  </a:cubicBezTo>
                  <a:lnTo>
                    <a:pt x="18" y="19442"/>
                  </a:lnTo>
                  <a:close/>
                </a:path>
              </a:pathLst>
            </a:custGeom>
            <a:solidFill>
              <a:srgbClr val="EE230C"/>
            </a:solidFill>
            <a:ln w="12700" cap="flat">
              <a:noFill/>
              <a:miter lim="400000"/>
            </a:ln>
            <a:effectLst/>
          </p:spPr>
          <p:txBody>
            <a:bodyPr wrap="square" lIns="26789" tIns="26789" rIns="26789" bIns="26789" numCol="1" anchor="ctr">
              <a:noAutofit/>
            </a:bodyPr>
            <a:lstStyle/>
            <a:p>
              <a:pPr>
                <a:defRPr sz="2200">
                  <a:solidFill>
                    <a:srgbClr val="FFFFFF"/>
                  </a:solidFill>
                </a:defRPr>
              </a:pPr>
              <a:endParaRPr sz="1160"/>
            </a:p>
          </p:txBody>
        </p:sp>
        <p:sp>
          <p:nvSpPr>
            <p:cNvPr id="148" name="Hard Hat"/>
            <p:cNvSpPr/>
            <p:nvPr/>
          </p:nvSpPr>
          <p:spPr>
            <a:xfrm>
              <a:off x="1755049" y="294839"/>
              <a:ext cx="816493" cy="596553"/>
            </a:xfrm>
            <a:custGeom>
              <a:avLst/>
              <a:gdLst/>
              <a:ahLst/>
              <a:cxnLst>
                <a:cxn ang="0">
                  <a:pos x="wd2" y="hd2"/>
                </a:cxn>
                <a:cxn ang="5400000">
                  <a:pos x="wd2" y="hd2"/>
                </a:cxn>
                <a:cxn ang="10800000">
                  <a:pos x="wd2" y="hd2"/>
                </a:cxn>
                <a:cxn ang="16200000">
                  <a:pos x="wd2" y="hd2"/>
                </a:cxn>
              </a:cxnLst>
              <a:rect l="0" t="0" r="r" b="b"/>
              <a:pathLst>
                <a:path w="21032" h="21598" extrusionOk="0">
                  <a:moveTo>
                    <a:pt x="11053" y="7"/>
                  </a:moveTo>
                  <a:cubicBezTo>
                    <a:pt x="7721" y="139"/>
                    <a:pt x="6059" y="2127"/>
                    <a:pt x="6059" y="2127"/>
                  </a:cubicBezTo>
                  <a:lnTo>
                    <a:pt x="5803" y="3834"/>
                  </a:lnTo>
                  <a:cubicBezTo>
                    <a:pt x="5803" y="3834"/>
                    <a:pt x="5222" y="4020"/>
                    <a:pt x="4792" y="4448"/>
                  </a:cubicBezTo>
                  <a:cubicBezTo>
                    <a:pt x="4385" y="5063"/>
                    <a:pt x="2953" y="9651"/>
                    <a:pt x="2899" y="12513"/>
                  </a:cubicBezTo>
                  <a:cubicBezTo>
                    <a:pt x="2256" y="13081"/>
                    <a:pt x="708" y="14554"/>
                    <a:pt x="276" y="15081"/>
                  </a:cubicBezTo>
                  <a:cubicBezTo>
                    <a:pt x="-155" y="15608"/>
                    <a:pt x="-49" y="16081"/>
                    <a:pt x="368" y="16081"/>
                  </a:cubicBezTo>
                  <a:cubicBezTo>
                    <a:pt x="1562" y="16081"/>
                    <a:pt x="19822" y="16156"/>
                    <a:pt x="20532" y="16182"/>
                  </a:cubicBezTo>
                  <a:cubicBezTo>
                    <a:pt x="21445" y="16216"/>
                    <a:pt x="20972" y="14826"/>
                    <a:pt x="20194" y="13700"/>
                  </a:cubicBezTo>
                  <a:cubicBezTo>
                    <a:pt x="20346" y="5609"/>
                    <a:pt x="15532" y="148"/>
                    <a:pt x="11741" y="7"/>
                  </a:cubicBezTo>
                  <a:cubicBezTo>
                    <a:pt x="11504" y="-2"/>
                    <a:pt x="11275" y="-2"/>
                    <a:pt x="11053" y="7"/>
                  </a:cubicBezTo>
                  <a:close/>
                  <a:moveTo>
                    <a:pt x="8401" y="16605"/>
                  </a:moveTo>
                  <a:lnTo>
                    <a:pt x="20020" y="21598"/>
                  </a:lnTo>
                  <a:lnTo>
                    <a:pt x="20651" y="18704"/>
                  </a:lnTo>
                  <a:cubicBezTo>
                    <a:pt x="20651" y="18704"/>
                    <a:pt x="18326" y="17827"/>
                    <a:pt x="17512" y="17501"/>
                  </a:cubicBezTo>
                  <a:cubicBezTo>
                    <a:pt x="17000" y="17296"/>
                    <a:pt x="16863" y="16883"/>
                    <a:pt x="16832" y="16605"/>
                  </a:cubicBezTo>
                  <a:lnTo>
                    <a:pt x="8401" y="16605"/>
                  </a:lnTo>
                  <a:close/>
                  <a:moveTo>
                    <a:pt x="15198" y="17723"/>
                  </a:moveTo>
                  <a:cubicBezTo>
                    <a:pt x="15230" y="17718"/>
                    <a:pt x="15261" y="17720"/>
                    <a:pt x="15294" y="17734"/>
                  </a:cubicBezTo>
                  <a:cubicBezTo>
                    <a:pt x="15423" y="17790"/>
                    <a:pt x="15498" y="17982"/>
                    <a:pt x="15458" y="18164"/>
                  </a:cubicBezTo>
                  <a:cubicBezTo>
                    <a:pt x="15419" y="18346"/>
                    <a:pt x="15282" y="18448"/>
                    <a:pt x="15152" y="18392"/>
                  </a:cubicBezTo>
                  <a:cubicBezTo>
                    <a:pt x="15023" y="18337"/>
                    <a:pt x="14949" y="18145"/>
                    <a:pt x="14988" y="17963"/>
                  </a:cubicBezTo>
                  <a:cubicBezTo>
                    <a:pt x="15018" y="17827"/>
                    <a:pt x="15104" y="17737"/>
                    <a:pt x="15198" y="17723"/>
                  </a:cubicBezTo>
                  <a:close/>
                  <a:moveTo>
                    <a:pt x="16056" y="18090"/>
                  </a:moveTo>
                  <a:cubicBezTo>
                    <a:pt x="16088" y="18085"/>
                    <a:pt x="16121" y="18090"/>
                    <a:pt x="16153" y="18104"/>
                  </a:cubicBezTo>
                  <a:cubicBezTo>
                    <a:pt x="16283" y="18159"/>
                    <a:pt x="16355" y="18351"/>
                    <a:pt x="16316" y="18533"/>
                  </a:cubicBezTo>
                  <a:cubicBezTo>
                    <a:pt x="16276" y="18715"/>
                    <a:pt x="16140" y="18817"/>
                    <a:pt x="16010" y="18762"/>
                  </a:cubicBezTo>
                  <a:cubicBezTo>
                    <a:pt x="15881" y="18707"/>
                    <a:pt x="15808" y="18514"/>
                    <a:pt x="15848" y="18332"/>
                  </a:cubicBezTo>
                  <a:cubicBezTo>
                    <a:pt x="15877" y="18196"/>
                    <a:pt x="15961" y="18104"/>
                    <a:pt x="16056" y="18090"/>
                  </a:cubicBezTo>
                  <a:close/>
                  <a:moveTo>
                    <a:pt x="16916" y="18457"/>
                  </a:moveTo>
                  <a:cubicBezTo>
                    <a:pt x="16947" y="18452"/>
                    <a:pt x="16980" y="18457"/>
                    <a:pt x="17013" y="18471"/>
                  </a:cubicBezTo>
                  <a:cubicBezTo>
                    <a:pt x="17142" y="18526"/>
                    <a:pt x="17215" y="18719"/>
                    <a:pt x="17175" y="18901"/>
                  </a:cubicBezTo>
                  <a:cubicBezTo>
                    <a:pt x="17136" y="19082"/>
                    <a:pt x="16999" y="19185"/>
                    <a:pt x="16870" y="19129"/>
                  </a:cubicBezTo>
                  <a:cubicBezTo>
                    <a:pt x="16740" y="19074"/>
                    <a:pt x="16668" y="18881"/>
                    <a:pt x="16707" y="18700"/>
                  </a:cubicBezTo>
                  <a:cubicBezTo>
                    <a:pt x="16737" y="18563"/>
                    <a:pt x="16821" y="18471"/>
                    <a:pt x="16916" y="18457"/>
                  </a:cubicBezTo>
                  <a:close/>
                  <a:moveTo>
                    <a:pt x="17775" y="18824"/>
                  </a:moveTo>
                  <a:cubicBezTo>
                    <a:pt x="17807" y="18820"/>
                    <a:pt x="17838" y="18824"/>
                    <a:pt x="17870" y="18838"/>
                  </a:cubicBezTo>
                  <a:cubicBezTo>
                    <a:pt x="18000" y="18894"/>
                    <a:pt x="18074" y="19086"/>
                    <a:pt x="18035" y="19268"/>
                  </a:cubicBezTo>
                  <a:cubicBezTo>
                    <a:pt x="17995" y="19450"/>
                    <a:pt x="17858" y="19552"/>
                    <a:pt x="17729" y="19496"/>
                  </a:cubicBezTo>
                  <a:cubicBezTo>
                    <a:pt x="17600" y="19441"/>
                    <a:pt x="17527" y="19249"/>
                    <a:pt x="17566" y="19067"/>
                  </a:cubicBezTo>
                  <a:cubicBezTo>
                    <a:pt x="17596" y="18930"/>
                    <a:pt x="17680" y="18838"/>
                    <a:pt x="17775" y="18824"/>
                  </a:cubicBezTo>
                  <a:close/>
                  <a:moveTo>
                    <a:pt x="18633" y="19194"/>
                  </a:moveTo>
                  <a:cubicBezTo>
                    <a:pt x="18664" y="19189"/>
                    <a:pt x="18697" y="19192"/>
                    <a:pt x="18730" y="19205"/>
                  </a:cubicBezTo>
                  <a:cubicBezTo>
                    <a:pt x="18859" y="19261"/>
                    <a:pt x="18932" y="19453"/>
                    <a:pt x="18892" y="19635"/>
                  </a:cubicBezTo>
                  <a:cubicBezTo>
                    <a:pt x="18853" y="19817"/>
                    <a:pt x="18716" y="19919"/>
                    <a:pt x="18587" y="19864"/>
                  </a:cubicBezTo>
                  <a:cubicBezTo>
                    <a:pt x="18457" y="19808"/>
                    <a:pt x="18385" y="19616"/>
                    <a:pt x="18424" y="19434"/>
                  </a:cubicBezTo>
                  <a:cubicBezTo>
                    <a:pt x="18454" y="19298"/>
                    <a:pt x="18538" y="19208"/>
                    <a:pt x="18633" y="19194"/>
                  </a:cubicBezTo>
                  <a:close/>
                  <a:moveTo>
                    <a:pt x="19492" y="19561"/>
                  </a:moveTo>
                  <a:cubicBezTo>
                    <a:pt x="19524" y="19556"/>
                    <a:pt x="19557" y="19559"/>
                    <a:pt x="19589" y="19573"/>
                  </a:cubicBezTo>
                  <a:cubicBezTo>
                    <a:pt x="19719" y="19628"/>
                    <a:pt x="19791" y="19820"/>
                    <a:pt x="19752" y="20002"/>
                  </a:cubicBezTo>
                  <a:cubicBezTo>
                    <a:pt x="19712" y="20184"/>
                    <a:pt x="19576" y="20288"/>
                    <a:pt x="19446" y="20233"/>
                  </a:cubicBezTo>
                  <a:cubicBezTo>
                    <a:pt x="19317" y="20178"/>
                    <a:pt x="19244" y="19985"/>
                    <a:pt x="19284" y="19804"/>
                  </a:cubicBezTo>
                  <a:cubicBezTo>
                    <a:pt x="19313" y="19667"/>
                    <a:pt x="19397" y="19575"/>
                    <a:pt x="19492" y="19561"/>
                  </a:cubicBezTo>
                  <a:close/>
                </a:path>
              </a:pathLst>
            </a:custGeom>
            <a:solidFill>
              <a:srgbClr val="F7BA01"/>
            </a:solidFill>
            <a:ln w="12700" cap="flat">
              <a:noFill/>
              <a:miter lim="400000"/>
            </a:ln>
            <a:effectLst/>
          </p:spPr>
          <p:txBody>
            <a:bodyPr wrap="square" lIns="26789" tIns="26789" rIns="26789" bIns="26789" numCol="1" anchor="ctr">
              <a:noAutofit/>
            </a:bodyPr>
            <a:lstStyle/>
            <a:p>
              <a:pPr>
                <a:defRPr sz="2200">
                  <a:solidFill>
                    <a:srgbClr val="FFFFFF"/>
                  </a:solidFill>
                </a:defRPr>
              </a:pPr>
              <a:endParaRPr sz="1160"/>
            </a:p>
          </p:txBody>
        </p:sp>
        <p:sp>
          <p:nvSpPr>
            <p:cNvPr id="149" name="Factory"/>
            <p:cNvSpPr/>
            <p:nvPr/>
          </p:nvSpPr>
          <p:spPr>
            <a:xfrm>
              <a:off x="647744" y="321886"/>
              <a:ext cx="816485" cy="542453"/>
            </a:xfrm>
            <a:custGeom>
              <a:avLst/>
              <a:gdLst/>
              <a:ahLst/>
              <a:cxnLst>
                <a:cxn ang="0">
                  <a:pos x="wd2" y="hd2"/>
                </a:cxn>
                <a:cxn ang="5400000">
                  <a:pos x="wd2" y="hd2"/>
                </a:cxn>
                <a:cxn ang="10800000">
                  <a:pos x="wd2" y="hd2"/>
                </a:cxn>
                <a:cxn ang="16200000">
                  <a:pos x="wd2" y="hd2"/>
                </a:cxn>
              </a:cxnLst>
              <a:rect l="0" t="0" r="r" b="b"/>
              <a:pathLst>
                <a:path w="21600" h="21600" extrusionOk="0">
                  <a:moveTo>
                    <a:pt x="3898" y="0"/>
                  </a:moveTo>
                  <a:cubicBezTo>
                    <a:pt x="3750" y="0"/>
                    <a:pt x="3628" y="176"/>
                    <a:pt x="3621" y="399"/>
                  </a:cubicBezTo>
                  <a:lnTo>
                    <a:pt x="3237" y="13861"/>
                  </a:lnTo>
                  <a:lnTo>
                    <a:pt x="1804" y="13861"/>
                  </a:lnTo>
                  <a:lnTo>
                    <a:pt x="1804" y="18222"/>
                  </a:lnTo>
                  <a:lnTo>
                    <a:pt x="0" y="18222"/>
                  </a:lnTo>
                  <a:lnTo>
                    <a:pt x="0" y="21600"/>
                  </a:lnTo>
                  <a:lnTo>
                    <a:pt x="21600" y="21600"/>
                  </a:lnTo>
                  <a:lnTo>
                    <a:pt x="21600" y="18222"/>
                  </a:lnTo>
                  <a:lnTo>
                    <a:pt x="19740" y="18222"/>
                  </a:lnTo>
                  <a:lnTo>
                    <a:pt x="19740" y="11465"/>
                  </a:lnTo>
                  <a:lnTo>
                    <a:pt x="18654" y="11465"/>
                  </a:lnTo>
                  <a:lnTo>
                    <a:pt x="18654" y="6253"/>
                  </a:lnTo>
                  <a:lnTo>
                    <a:pt x="15598" y="8796"/>
                  </a:lnTo>
                  <a:lnTo>
                    <a:pt x="15598" y="6253"/>
                  </a:lnTo>
                  <a:lnTo>
                    <a:pt x="12541" y="8796"/>
                  </a:lnTo>
                  <a:lnTo>
                    <a:pt x="12541" y="6253"/>
                  </a:lnTo>
                  <a:lnTo>
                    <a:pt x="8603" y="9530"/>
                  </a:lnTo>
                  <a:lnTo>
                    <a:pt x="8603" y="13861"/>
                  </a:lnTo>
                  <a:lnTo>
                    <a:pt x="7624" y="13861"/>
                  </a:lnTo>
                  <a:lnTo>
                    <a:pt x="7239" y="399"/>
                  </a:lnTo>
                  <a:cubicBezTo>
                    <a:pt x="7233" y="176"/>
                    <a:pt x="7112" y="0"/>
                    <a:pt x="6964" y="0"/>
                  </a:cubicBezTo>
                  <a:lnTo>
                    <a:pt x="6488" y="0"/>
                  </a:lnTo>
                  <a:cubicBezTo>
                    <a:pt x="6340" y="0"/>
                    <a:pt x="6218" y="176"/>
                    <a:pt x="6212" y="399"/>
                  </a:cubicBezTo>
                  <a:lnTo>
                    <a:pt x="5827" y="13861"/>
                  </a:lnTo>
                  <a:lnTo>
                    <a:pt x="5034" y="13861"/>
                  </a:lnTo>
                  <a:lnTo>
                    <a:pt x="4651" y="399"/>
                  </a:lnTo>
                  <a:cubicBezTo>
                    <a:pt x="4644" y="176"/>
                    <a:pt x="4522" y="0"/>
                    <a:pt x="4374" y="0"/>
                  </a:cubicBezTo>
                  <a:lnTo>
                    <a:pt x="3898" y="0"/>
                  </a:lnTo>
                  <a:close/>
                </a:path>
              </a:pathLst>
            </a:custGeom>
            <a:solidFill>
              <a:schemeClr val="accent1"/>
            </a:solidFill>
            <a:ln w="12700" cap="flat">
              <a:noFill/>
              <a:miter lim="400000"/>
            </a:ln>
            <a:effectLst/>
          </p:spPr>
          <p:txBody>
            <a:bodyPr wrap="square" lIns="26789" tIns="26789" rIns="26789" bIns="26789" numCol="1" anchor="ctr">
              <a:noAutofit/>
            </a:bodyPr>
            <a:lstStyle/>
            <a:p>
              <a:pPr>
                <a:defRPr sz="2200">
                  <a:solidFill>
                    <a:srgbClr val="FFFFFF"/>
                  </a:solidFill>
                </a:defRPr>
              </a:pPr>
              <a:endParaRPr sz="1160"/>
            </a:p>
          </p:txBody>
        </p:sp>
        <p:sp>
          <p:nvSpPr>
            <p:cNvPr id="150" name="Computer"/>
            <p:cNvSpPr/>
            <p:nvPr/>
          </p:nvSpPr>
          <p:spPr>
            <a:xfrm>
              <a:off x="591194" y="1045872"/>
              <a:ext cx="963253" cy="777326"/>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olidFill>
            <a:ln w="12700" cap="flat">
              <a:noFill/>
              <a:miter lim="400000"/>
            </a:ln>
            <a:effectLst/>
          </p:spPr>
          <p:txBody>
            <a:bodyPr wrap="square" lIns="26789" tIns="26789" rIns="26789" bIns="26789" numCol="1" anchor="ctr">
              <a:noAutofit/>
            </a:bodyPr>
            <a:lstStyle/>
            <a:p>
              <a:pPr>
                <a:defRPr sz="2200">
                  <a:solidFill>
                    <a:srgbClr val="FFFFFF"/>
                  </a:solidFill>
                </a:defRPr>
              </a:pPr>
              <a:endParaRPr sz="1160"/>
            </a:p>
          </p:txBody>
        </p:sp>
        <p:sp>
          <p:nvSpPr>
            <p:cNvPr id="151" name="Rounded Rectangle"/>
            <p:cNvSpPr/>
            <p:nvPr/>
          </p:nvSpPr>
          <p:spPr>
            <a:xfrm>
              <a:off x="0" y="0"/>
              <a:ext cx="2915573" cy="2146048"/>
            </a:xfrm>
            <a:prstGeom prst="roundRect">
              <a:avLst>
                <a:gd name="adj" fmla="val 15000"/>
              </a:avLst>
            </a:prstGeom>
            <a:solidFill>
              <a:srgbClr val="72FDEA">
                <a:alpha val="21317"/>
              </a:srgbClr>
            </a:solidFill>
            <a:ln w="12700" cap="flat">
              <a:noFill/>
              <a:miter lim="400000"/>
            </a:ln>
            <a:effectLst/>
          </p:spPr>
          <p:txBody>
            <a:bodyPr wrap="square" lIns="26789" tIns="26789" rIns="26789" bIns="26789" numCol="1" anchor="ctr">
              <a:noAutofit/>
            </a:bodyPr>
            <a:lstStyle/>
            <a:p>
              <a:pPr>
                <a:defRPr sz="2200">
                  <a:solidFill>
                    <a:srgbClr val="FFFFFF"/>
                  </a:solidFill>
                </a:defRPr>
              </a:pPr>
              <a:endParaRPr sz="1160"/>
            </a:p>
          </p:txBody>
        </p:sp>
      </p:grpSp>
      <p:sp>
        <p:nvSpPr>
          <p:cNvPr id="153" name="Adult High School…"/>
          <p:cNvSpPr/>
          <p:nvPr/>
        </p:nvSpPr>
        <p:spPr>
          <a:xfrm>
            <a:off x="2683844" y="4084115"/>
            <a:ext cx="3052225" cy="615576"/>
          </a:xfrm>
          <a:prstGeom prst="rect">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sz="2200"/>
            </a:pPr>
            <a:r>
              <a:rPr sz="2200" dirty="0"/>
              <a:t>Adult High School</a:t>
            </a:r>
          </a:p>
          <a:p>
            <a:pPr algn="ctr">
              <a:defRPr sz="1500"/>
            </a:pPr>
            <a:r>
              <a:rPr sz="2200" dirty="0"/>
              <a:t>Adult Secondary Level 9+</a:t>
            </a:r>
          </a:p>
        </p:txBody>
      </p:sp>
      <p:sp>
        <p:nvSpPr>
          <p:cNvPr id="26" name="Rectangle">
            <a:extLst>
              <a:ext uri="{FF2B5EF4-FFF2-40B4-BE49-F238E27FC236}">
                <a16:creationId xmlns:a16="http://schemas.microsoft.com/office/drawing/2014/main" id="{87F5F887-7110-7D40-BCC5-7C3A208DF61D}"/>
              </a:ext>
            </a:extLst>
          </p:cNvPr>
          <p:cNvSpPr/>
          <p:nvPr/>
        </p:nvSpPr>
        <p:spPr>
          <a:xfrm>
            <a:off x="2832879" y="2650578"/>
            <a:ext cx="2519297" cy="1119322"/>
          </a:xfrm>
          <a:prstGeom prst="rect">
            <a:avLst/>
          </a:prstGeom>
          <a:ln w="25400">
            <a:solidFill>
              <a:srgbClr val="000000"/>
            </a:solidFill>
            <a:miter lim="400000"/>
          </a:ln>
        </p:spPr>
        <p:txBody>
          <a:bodyPr lIns="26789" tIns="26789" rIns="26789" bIns="26789" anchor="ctr"/>
          <a:lstStyle/>
          <a:p>
            <a:pPr>
              <a:defRPr sz="2200">
                <a:solidFill>
                  <a:srgbClr val="FFFFFF"/>
                </a:solidFill>
              </a:defRPr>
            </a:pPr>
            <a:endParaRPr sz="2200"/>
          </a:p>
        </p:txBody>
      </p:sp>
      <p:sp>
        <p:nvSpPr>
          <p:cNvPr id="27" name="Rectangle">
            <a:extLst>
              <a:ext uri="{FF2B5EF4-FFF2-40B4-BE49-F238E27FC236}">
                <a16:creationId xmlns:a16="http://schemas.microsoft.com/office/drawing/2014/main" id="{4A39871E-9B4B-4243-97DB-21604CD6D7A2}"/>
              </a:ext>
            </a:extLst>
          </p:cNvPr>
          <p:cNvSpPr/>
          <p:nvPr/>
        </p:nvSpPr>
        <p:spPr>
          <a:xfrm>
            <a:off x="290957" y="2660717"/>
            <a:ext cx="2066349" cy="1119322"/>
          </a:xfrm>
          <a:prstGeom prst="rect">
            <a:avLst/>
          </a:prstGeom>
          <a:ln w="25400">
            <a:solidFill>
              <a:srgbClr val="000000"/>
            </a:solidFill>
            <a:miter lim="400000"/>
          </a:ln>
        </p:spPr>
        <p:txBody>
          <a:bodyPr lIns="26789" tIns="26789" rIns="26789" bIns="26789" anchor="ctr"/>
          <a:lstStyle/>
          <a:p>
            <a:pPr>
              <a:defRPr sz="2200">
                <a:solidFill>
                  <a:srgbClr val="FFFFFF"/>
                </a:solidFill>
              </a:defRPr>
            </a:pPr>
            <a:endParaRPr sz="2200"/>
          </a:p>
        </p:txBody>
      </p:sp>
    </p:spTree>
    <p:extLst>
      <p:ext uri="{BB962C8B-B14F-4D97-AF65-F5344CB8AC3E}">
        <p14:creationId xmlns:p14="http://schemas.microsoft.com/office/powerpoint/2010/main" val="220175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9-14 CTE Programs of Study"/>
          <p:cNvSpPr txBox="1">
            <a:spLocks noGrp="1"/>
          </p:cNvSpPr>
          <p:nvPr>
            <p:ph type="title"/>
          </p:nvPr>
        </p:nvSpPr>
        <p:spPr/>
        <p:txBody>
          <a:bodyPr>
            <a:normAutofit/>
          </a:bodyPr>
          <a:lstStyle>
            <a:lvl1pPr defTabSz="502412">
              <a:defRPr sz="5160"/>
            </a:lvl1pPr>
          </a:lstStyle>
          <a:p>
            <a:r>
              <a:rPr lang="en-US" sz="3000" dirty="0"/>
              <a:t>9-14 CTE Programs of Study </a:t>
            </a:r>
          </a:p>
        </p:txBody>
      </p:sp>
      <p:pic>
        <p:nvPicPr>
          <p:cNvPr id="159" name="IMG_3261.png" descr="IMG_3261.png"/>
          <p:cNvPicPr>
            <a:picLocks noChangeAspect="1"/>
          </p:cNvPicPr>
          <p:nvPr/>
        </p:nvPicPr>
        <p:blipFill rotWithShape="1">
          <a:blip r:embed="rId2"/>
          <a:srcRect l="1636" t="5196" b="1957"/>
          <a:stretch/>
        </p:blipFill>
        <p:spPr>
          <a:xfrm>
            <a:off x="599038" y="1443445"/>
            <a:ext cx="4629561" cy="3052355"/>
          </a:xfrm>
          <a:prstGeom prst="rect">
            <a:avLst/>
          </a:prstGeom>
          <a:ln w="12700">
            <a:miter lim="400000"/>
          </a:ln>
        </p:spPr>
      </p:pic>
      <p:sp>
        <p:nvSpPr>
          <p:cNvPr id="160" name="Post Secondary Options"/>
          <p:cNvSpPr txBox="1"/>
          <p:nvPr/>
        </p:nvSpPr>
        <p:spPr>
          <a:xfrm>
            <a:off x="5356783" y="1230878"/>
            <a:ext cx="3219957" cy="423433"/>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defRPr sz="2000">
                <a:solidFill>
                  <a:srgbClr val="FFFFFF"/>
                </a:solidFill>
              </a:defRPr>
            </a:lvl1pPr>
          </a:lstStyle>
          <a:p>
            <a:r>
              <a:rPr sz="2400" dirty="0"/>
              <a:t>Post</a:t>
            </a:r>
            <a:r>
              <a:rPr lang="en-US" sz="2400" dirty="0"/>
              <a:t>s</a:t>
            </a:r>
            <a:r>
              <a:rPr sz="2400" dirty="0"/>
              <a:t>econdary Options </a:t>
            </a:r>
          </a:p>
        </p:txBody>
      </p:sp>
      <p:sp>
        <p:nvSpPr>
          <p:cNvPr id="161" name="Non Degree Course Work with Postsecondary Credential :"/>
          <p:cNvSpPr txBox="1"/>
          <p:nvPr/>
        </p:nvSpPr>
        <p:spPr>
          <a:xfrm>
            <a:off x="5356783" y="1887507"/>
            <a:ext cx="3219955" cy="484988"/>
          </a:xfrm>
          <a:prstGeom prst="rect">
            <a:avLst/>
          </a:prstGeom>
          <a:solidFill>
            <a:srgbClr val="DDDDD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457200">
              <a:defRPr sz="1400">
                <a:latin typeface="+mn-lt"/>
                <a:ea typeface="+mn-ea"/>
                <a:cs typeface="+mn-cs"/>
                <a:sym typeface="Helvetica Neue"/>
              </a:defRPr>
            </a:lvl1pPr>
          </a:lstStyle>
          <a:p>
            <a:r>
              <a:rPr dirty="0"/>
              <a:t>Non Degree Course Work with Postsecondary Credential</a:t>
            </a:r>
          </a:p>
        </p:txBody>
      </p:sp>
      <p:sp>
        <p:nvSpPr>
          <p:cNvPr id="162" name="Curriculum Standards for…"/>
          <p:cNvSpPr txBox="1"/>
          <p:nvPr/>
        </p:nvSpPr>
        <p:spPr>
          <a:xfrm>
            <a:off x="5356783" y="2557725"/>
            <a:ext cx="3219956" cy="103898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defRPr sz="1600"/>
            </a:pPr>
            <a:r>
              <a:rPr sz="1600" dirty="0"/>
              <a:t>Curriculum Standards for </a:t>
            </a:r>
          </a:p>
          <a:p>
            <a:pPr>
              <a:defRPr sz="1600"/>
            </a:pPr>
            <a:r>
              <a:rPr sz="1600" dirty="0"/>
              <a:t>Certificate, Diploma, or </a:t>
            </a:r>
            <a:endParaRPr lang="en-US" sz="1600" dirty="0"/>
          </a:p>
          <a:p>
            <a:pPr>
              <a:defRPr sz="1600"/>
            </a:pPr>
            <a:r>
              <a:rPr sz="1600" dirty="0"/>
              <a:t>Associate Applied Science Degree </a:t>
            </a:r>
          </a:p>
          <a:p>
            <a:pPr>
              <a:defRPr sz="1600"/>
            </a:pPr>
            <a:r>
              <a:rPr sz="1600" dirty="0"/>
              <a:t>Aligned to Workforce Needs</a:t>
            </a:r>
          </a:p>
        </p:txBody>
      </p:sp>
      <p:sp>
        <p:nvSpPr>
          <p:cNvPr id="163" name="Baccalaureate Degree"/>
          <p:cNvSpPr txBox="1"/>
          <p:nvPr/>
        </p:nvSpPr>
        <p:spPr>
          <a:xfrm>
            <a:off x="5356783" y="3839897"/>
            <a:ext cx="3219955" cy="300322"/>
          </a:xfrm>
          <a:prstGeom prst="rect">
            <a:avLst/>
          </a:prstGeom>
          <a:solidFill>
            <a:srgbClr val="FFB5A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457200">
              <a:defRPr sz="1600">
                <a:latin typeface="+mn-lt"/>
                <a:ea typeface="+mn-ea"/>
                <a:cs typeface="+mn-cs"/>
                <a:sym typeface="Helvetica Neue"/>
              </a:defRPr>
            </a:lvl1pPr>
          </a:lstStyle>
          <a:p>
            <a:r>
              <a:t>Baccalaureate Degree</a:t>
            </a:r>
          </a:p>
        </p:txBody>
      </p:sp>
      <p:sp>
        <p:nvSpPr>
          <p:cNvPr id="164" name="Secondary Options"/>
          <p:cNvSpPr txBox="1"/>
          <p:nvPr/>
        </p:nvSpPr>
        <p:spPr>
          <a:xfrm>
            <a:off x="1108312" y="1116443"/>
            <a:ext cx="3628282" cy="331100"/>
          </a:xfrm>
          <a:prstGeom prst="rect">
            <a:avLst/>
          </a:prstGeom>
          <a:gradFill>
            <a:gsLst>
              <a:gs pos="0">
                <a:srgbClr val="669D34"/>
              </a:gs>
              <a:gs pos="100000">
                <a:srgbClr val="263E0F"/>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defRPr sz="2000">
                <a:solidFill>
                  <a:srgbClr val="FFFFFF"/>
                </a:solidFill>
              </a:defRPr>
            </a:lvl1pPr>
          </a:lstStyle>
          <a:p>
            <a:pPr algn="ctr"/>
            <a:r>
              <a:rPr sz="1800" dirty="0"/>
              <a:t>Secondary Options </a:t>
            </a:r>
          </a:p>
        </p:txBody>
      </p:sp>
      <p:sp>
        <p:nvSpPr>
          <p:cNvPr id="165" name="Title II Adult Education…"/>
          <p:cNvSpPr/>
          <p:nvPr/>
        </p:nvSpPr>
        <p:spPr>
          <a:xfrm>
            <a:off x="1108311" y="4555067"/>
            <a:ext cx="3782929" cy="486715"/>
          </a:xfrm>
          <a:prstGeom prst="rect">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r>
              <a:rPr sz="1400" dirty="0"/>
              <a:t>Title II Adult Education </a:t>
            </a:r>
          </a:p>
          <a:p>
            <a:pPr algn="ctr"/>
            <a:r>
              <a:rPr sz="1400" dirty="0"/>
              <a:t>And Adult High School </a:t>
            </a:r>
          </a:p>
        </p:txBody>
      </p:sp>
    </p:spTree>
    <p:extLst>
      <p:ext uri="{BB962C8B-B14F-4D97-AF65-F5344CB8AC3E}">
        <p14:creationId xmlns:p14="http://schemas.microsoft.com/office/powerpoint/2010/main" val="377830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CONDUCT LOCAL NEEDS ASSESSMENT"/>
          <p:cNvGrpSpPr/>
          <p:nvPr/>
        </p:nvGrpSpPr>
        <p:grpSpPr>
          <a:xfrm>
            <a:off x="934039" y="1863192"/>
            <a:ext cx="1572097" cy="1330588"/>
            <a:chOff x="-1" y="-1"/>
            <a:chExt cx="2299100" cy="1923458"/>
          </a:xfrm>
          <a:solidFill>
            <a:schemeClr val="accent2">
              <a:lumMod val="75000"/>
            </a:schemeClr>
          </a:solidFill>
        </p:grpSpPr>
        <p:sp>
          <p:nvSpPr>
            <p:cNvPr id="169" name="Rectangle"/>
            <p:cNvSpPr/>
            <p:nvPr/>
          </p:nvSpPr>
          <p:spPr>
            <a:xfrm>
              <a:off x="-1" y="-1"/>
              <a:ext cx="2299100" cy="1923458"/>
            </a:xfrm>
            <a:prstGeom prst="rect">
              <a:avLst/>
            </a:prstGeom>
            <a:grpFill/>
            <a:ln w="9525" cap="flat">
              <a:solidFill>
                <a:schemeClr val="accent1">
                  <a:lumOff val="-9999"/>
                </a:schemeClr>
              </a:solidFill>
              <a:prstDash val="solid"/>
              <a:round/>
            </a:ln>
            <a:effectLst/>
          </p:spPr>
          <p:txBody>
            <a:bodyPr wrap="square" lIns="26789" tIns="26789" rIns="26789" bIns="26789" numCol="1" anchor="ctr">
              <a:noAutofit/>
            </a:bodyPr>
            <a:lstStyle/>
            <a:p>
              <a:pPr algn="ctr">
                <a:defRPr>
                  <a:solidFill>
                    <a:srgbClr val="FFFFFF"/>
                  </a:solidFill>
                </a:defRPr>
              </a:pPr>
              <a:endParaRPr b="1"/>
            </a:p>
          </p:txBody>
        </p:sp>
        <p:sp>
          <p:nvSpPr>
            <p:cNvPr id="170" name="CONDUCT LOCAL NEEDS ASSESSMENT"/>
            <p:cNvSpPr txBox="1"/>
            <p:nvPr/>
          </p:nvSpPr>
          <p:spPr>
            <a:xfrm>
              <a:off x="-1" y="321997"/>
              <a:ext cx="2299100" cy="127947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lvl1pPr>
                <a:defRPr>
                  <a:solidFill>
                    <a:srgbClr val="FFFFFF"/>
                  </a:solidFill>
                </a:defRPr>
              </a:lvl1pPr>
            </a:lstStyle>
            <a:p>
              <a:pPr algn="ctr"/>
              <a:r>
                <a:rPr lang="en-US" b="1" dirty="0"/>
                <a:t>Conduct Local Needs Assessment </a:t>
              </a:r>
            </a:p>
          </p:txBody>
        </p:sp>
      </p:grpSp>
      <p:grpSp>
        <p:nvGrpSpPr>
          <p:cNvPr id="174" name="DEVELOP A PLAN /COMPLETE THE APPLICATION"/>
          <p:cNvGrpSpPr/>
          <p:nvPr/>
        </p:nvGrpSpPr>
        <p:grpSpPr>
          <a:xfrm>
            <a:off x="3530609" y="1843227"/>
            <a:ext cx="1662794" cy="1370519"/>
            <a:chOff x="0" y="5402"/>
            <a:chExt cx="2299099" cy="1923457"/>
          </a:xfrm>
        </p:grpSpPr>
        <p:sp>
          <p:nvSpPr>
            <p:cNvPr id="172" name="Rectangle"/>
            <p:cNvSpPr/>
            <p:nvPr/>
          </p:nvSpPr>
          <p:spPr>
            <a:xfrm>
              <a:off x="0" y="5402"/>
              <a:ext cx="2299099" cy="1923457"/>
            </a:xfrm>
            <a:prstGeom prst="rect">
              <a:avLst/>
            </a:prstGeom>
            <a:blipFill rotWithShape="1">
              <a:blip r:embed="rId3"/>
              <a:srcRect/>
              <a:tile tx="0" ty="0" sx="100000" sy="100000" flip="none" algn="tl"/>
            </a:blipFill>
            <a:ln w="25400" cap="flat">
              <a:solidFill>
                <a:srgbClr val="10A997"/>
              </a:solidFill>
              <a:prstDash val="solid"/>
              <a:round/>
            </a:ln>
            <a:effectLst/>
          </p:spPr>
          <p:txBody>
            <a:bodyPr wrap="square" lIns="26789" tIns="26789" rIns="26789" bIns="26789" numCol="1" anchor="ctr">
              <a:noAutofit/>
            </a:bodyPr>
            <a:lstStyle/>
            <a:p>
              <a:pPr algn="ctr">
                <a:defRPr>
                  <a:solidFill>
                    <a:srgbClr val="FFFFFF"/>
                  </a:solidFill>
                </a:defRPr>
              </a:pPr>
              <a:endParaRPr b="1"/>
            </a:p>
          </p:txBody>
        </p:sp>
        <p:sp>
          <p:nvSpPr>
            <p:cNvPr id="173" name="DEVELOP A PLAN /COMPLETE THE APPLICATION"/>
            <p:cNvSpPr txBox="1"/>
            <p:nvPr/>
          </p:nvSpPr>
          <p:spPr>
            <a:xfrm>
              <a:off x="0" y="346038"/>
              <a:ext cx="2299099" cy="12421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lvl1pPr>
                <a:defRPr>
                  <a:solidFill>
                    <a:srgbClr val="FFFFFF"/>
                  </a:solidFill>
                </a:defRPr>
              </a:lvl1pPr>
            </a:lstStyle>
            <a:p>
              <a:pPr algn="ctr"/>
              <a:r>
                <a:rPr lang="en-US" b="1" dirty="0"/>
                <a:t>Develop A Plan/ Complete The Application  </a:t>
              </a:r>
            </a:p>
          </p:txBody>
        </p:sp>
      </p:grpSp>
      <p:grpSp>
        <p:nvGrpSpPr>
          <p:cNvPr id="177" name="USE PERKINS TO ENHANCE YOUR CTE PROGRAMS"/>
          <p:cNvGrpSpPr/>
          <p:nvPr/>
        </p:nvGrpSpPr>
        <p:grpSpPr>
          <a:xfrm>
            <a:off x="6370271" y="1850709"/>
            <a:ext cx="1668348" cy="1355554"/>
            <a:chOff x="0" y="0"/>
            <a:chExt cx="2645748" cy="2213469"/>
          </a:xfrm>
        </p:grpSpPr>
        <p:sp>
          <p:nvSpPr>
            <p:cNvPr id="175" name="Rectangle"/>
            <p:cNvSpPr/>
            <p:nvPr/>
          </p:nvSpPr>
          <p:spPr>
            <a:xfrm>
              <a:off x="-1" y="-1"/>
              <a:ext cx="2645750" cy="2213471"/>
            </a:xfrm>
            <a:prstGeom prst="rect">
              <a:avLst/>
            </a:prstGeom>
            <a:blipFill rotWithShape="1">
              <a:blip r:embed="rId4"/>
              <a:srcRect/>
              <a:tile tx="0" ty="0" sx="100000" sy="100000" flip="none" algn="tl"/>
            </a:blipFill>
            <a:ln w="25400" cap="flat">
              <a:solidFill>
                <a:srgbClr val="10A997"/>
              </a:solidFill>
              <a:prstDash val="solid"/>
              <a:round/>
            </a:ln>
            <a:effectLst/>
          </p:spPr>
          <p:txBody>
            <a:bodyPr wrap="square" lIns="26789" tIns="26789" rIns="26789" bIns="26789" numCol="1" anchor="ctr">
              <a:noAutofit/>
            </a:bodyPr>
            <a:lstStyle/>
            <a:p>
              <a:pPr>
                <a:defRPr>
                  <a:solidFill>
                    <a:srgbClr val="FFFFFF"/>
                  </a:solidFill>
                </a:defRPr>
              </a:pPr>
              <a:endParaRPr b="1"/>
            </a:p>
          </p:txBody>
        </p:sp>
        <p:sp>
          <p:nvSpPr>
            <p:cNvPr id="176" name="USE PERKINS $$ TO ENHANCE YOUR CTE PROGRAMS"/>
            <p:cNvSpPr txBox="1"/>
            <p:nvPr/>
          </p:nvSpPr>
          <p:spPr>
            <a:xfrm>
              <a:off x="-1" y="205698"/>
              <a:ext cx="2645750" cy="1802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lvl1pPr>
                <a:defRPr>
                  <a:solidFill>
                    <a:srgbClr val="FFFFFF"/>
                  </a:solidFill>
                </a:defRPr>
              </a:lvl1pPr>
            </a:lstStyle>
            <a:p>
              <a:pPr algn="ctr"/>
              <a:r>
                <a:rPr lang="en-US" b="1" dirty="0"/>
                <a:t>Use Perkins $$ To Enhance Your CTE Programs   </a:t>
              </a:r>
            </a:p>
          </p:txBody>
        </p:sp>
      </p:grpSp>
      <p:sp>
        <p:nvSpPr>
          <p:cNvPr id="178" name="With your stakeholders"/>
          <p:cNvSpPr txBox="1"/>
          <p:nvPr/>
        </p:nvSpPr>
        <p:spPr>
          <a:xfrm>
            <a:off x="1188720" y="3501507"/>
            <a:ext cx="6547103" cy="269545"/>
          </a:xfrm>
          <a:prstGeom prst="rect">
            <a:avLst/>
          </a:prstGeom>
          <a:solidFill>
            <a:schemeClr val="accent6">
              <a:satOff val="-34371"/>
              <a:lumOff val="-13098"/>
            </a:schemeClr>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defRPr>
                <a:solidFill>
                  <a:srgbClr val="FFFFFF"/>
                </a:solidFill>
              </a:defRPr>
            </a:lvl1pPr>
          </a:lstStyle>
          <a:p>
            <a:pPr algn="ctr"/>
            <a:r>
              <a:rPr sz="1400" b="1" dirty="0"/>
              <a:t>In discussions with your stakeholders representing, students, faculty, and industries</a:t>
            </a:r>
          </a:p>
        </p:txBody>
      </p:sp>
      <p:sp>
        <p:nvSpPr>
          <p:cNvPr id="179" name="Arrow"/>
          <p:cNvSpPr/>
          <p:nvPr/>
        </p:nvSpPr>
        <p:spPr>
          <a:xfrm>
            <a:off x="2792398" y="2352682"/>
            <a:ext cx="536619" cy="351608"/>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endParaRPr sz="1600"/>
          </a:p>
        </p:txBody>
      </p:sp>
      <p:sp>
        <p:nvSpPr>
          <p:cNvPr id="180" name="Arrow"/>
          <p:cNvSpPr/>
          <p:nvPr/>
        </p:nvSpPr>
        <p:spPr>
          <a:xfrm>
            <a:off x="5513527" y="2352682"/>
            <a:ext cx="536619" cy="351608"/>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endParaRPr sz="1600"/>
          </a:p>
        </p:txBody>
      </p:sp>
      <p:sp>
        <p:nvSpPr>
          <p:cNvPr id="181" name="Preparing students for jobs that are in demand or pay high wages with skills they have developed through the education system and in collaboration with all workforce stakeholders and their resources."/>
          <p:cNvSpPr txBox="1"/>
          <p:nvPr/>
        </p:nvSpPr>
        <p:spPr>
          <a:xfrm>
            <a:off x="1075267" y="3942757"/>
            <a:ext cx="6739466" cy="931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just">
              <a:defRPr sz="2500"/>
            </a:lvl1pPr>
          </a:lstStyle>
          <a:p>
            <a:pPr algn="l"/>
            <a:r>
              <a:rPr sz="1900" dirty="0"/>
              <a:t>Preparing students for jobs that are in demand or pay high wages with skills they have developed through the education system and in collaboration with all workforce stakeholders and their resources. </a:t>
            </a:r>
          </a:p>
        </p:txBody>
      </p:sp>
      <p:sp>
        <p:nvSpPr>
          <p:cNvPr id="182" name="Identify Local Labor Market Priorities"/>
          <p:cNvSpPr/>
          <p:nvPr/>
        </p:nvSpPr>
        <p:spPr>
          <a:xfrm>
            <a:off x="1709579" y="1264108"/>
            <a:ext cx="5470842" cy="368552"/>
          </a:xfrm>
          <a:prstGeom prst="roundRect">
            <a:avLst>
              <a:gd name="adj" fmla="val 2626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r>
              <a:rPr sz="2000" dirty="0"/>
              <a:t>Identify Local Labor Market Priorities</a:t>
            </a:r>
          </a:p>
        </p:txBody>
      </p:sp>
      <p:sp>
        <p:nvSpPr>
          <p:cNvPr id="20" name="Perkins V:  Secondary Postsecondary Partnership">
            <a:extLst>
              <a:ext uri="{FF2B5EF4-FFF2-40B4-BE49-F238E27FC236}">
                <a16:creationId xmlns:a16="http://schemas.microsoft.com/office/drawing/2014/main" id="{E9725875-4846-314B-A7CD-8FA5901BAF93}"/>
              </a:ext>
            </a:extLst>
          </p:cNvPr>
          <p:cNvSpPr txBox="1">
            <a:spLocks noGrp="1"/>
          </p:cNvSpPr>
          <p:nvPr>
            <p:ph type="title"/>
          </p:nvPr>
        </p:nvSpPr>
        <p:spPr>
          <a:xfrm>
            <a:off x="1297859" y="126367"/>
            <a:ext cx="7364361" cy="994172"/>
          </a:xfrm>
          <a:prstGeom prst="rect">
            <a:avLst/>
          </a:prstGeom>
        </p:spPr>
        <p:txBody>
          <a:bodyPr>
            <a:normAutofit/>
          </a:bodyPr>
          <a:lstStyle>
            <a:lvl1pPr defTabSz="484886">
              <a:defRPr sz="3300"/>
            </a:lvl1pPr>
          </a:lstStyle>
          <a:p>
            <a:r>
              <a:rPr lang="en-US" dirty="0"/>
              <a:t>Process for Perkins Funding for 2022-23</a:t>
            </a:r>
          </a:p>
        </p:txBody>
      </p:sp>
    </p:spTree>
    <p:extLst>
      <p:ext uri="{BB962C8B-B14F-4D97-AF65-F5344CB8AC3E}">
        <p14:creationId xmlns:p14="http://schemas.microsoft.com/office/powerpoint/2010/main" val="224408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Evaluation of the Performance of Students Served"/>
          <p:cNvGrpSpPr/>
          <p:nvPr/>
        </p:nvGrpSpPr>
        <p:grpSpPr>
          <a:xfrm>
            <a:off x="871317" y="1277499"/>
            <a:ext cx="1489760" cy="1032893"/>
            <a:chOff x="-1" y="-1"/>
            <a:chExt cx="2825024" cy="1958671"/>
          </a:xfrm>
        </p:grpSpPr>
        <p:sp>
          <p:nvSpPr>
            <p:cNvPr id="187" name="Rectangle"/>
            <p:cNvSpPr/>
            <p:nvPr/>
          </p:nvSpPr>
          <p:spPr>
            <a:xfrm>
              <a:off x="-1" y="-1"/>
              <a:ext cx="2825024" cy="1958671"/>
            </a:xfrm>
            <a:prstGeom prst="rect">
              <a:avLst/>
            </a:prstGeom>
            <a:solidFill>
              <a:schemeClr val="accent1">
                <a:lumOff val="-9999"/>
              </a:schemeClr>
            </a:solidFill>
            <a:ln w="25400" cap="flat">
              <a:solidFill>
                <a:srgbClr val="0056D6"/>
              </a:solidFill>
              <a:prstDash val="solid"/>
              <a:round/>
            </a:ln>
            <a:effectLst/>
          </p:spPr>
          <p:txBody>
            <a:bodyPr wrap="square" lIns="26789" tIns="26789" rIns="26789" bIns="26789" numCol="1" anchor="ctr">
              <a:noAutofit/>
            </a:bodyPr>
            <a:lstStyle/>
            <a:p>
              <a:pPr algn="ctr">
                <a:defRPr>
                  <a:solidFill>
                    <a:srgbClr val="FFFFFF"/>
                  </a:solidFill>
                </a:defRPr>
              </a:pPr>
              <a:endParaRPr sz="1600" b="1"/>
            </a:p>
          </p:txBody>
        </p:sp>
        <p:sp>
          <p:nvSpPr>
            <p:cNvPr id="188" name="Evaluation of the Performance of Students Served"/>
            <p:cNvSpPr txBox="1"/>
            <p:nvPr/>
          </p:nvSpPr>
          <p:spPr>
            <a:xfrm>
              <a:off x="-1" y="227679"/>
              <a:ext cx="2825024" cy="15033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lvl1pPr>
                <a:defRPr>
                  <a:solidFill>
                    <a:srgbClr val="FFFFFF"/>
                  </a:solidFill>
                </a:defRPr>
              </a:lvl1pPr>
            </a:lstStyle>
            <a:p>
              <a:pPr algn="ctr"/>
              <a:r>
                <a:rPr sz="1600" b="1" dirty="0"/>
                <a:t>Evaluation of the Performance of Students Served </a:t>
              </a:r>
            </a:p>
          </p:txBody>
        </p:sp>
      </p:grpSp>
      <p:sp>
        <p:nvSpPr>
          <p:cNvPr id="190" name="On-Line Data by Program of Study…"/>
          <p:cNvSpPr txBox="1"/>
          <p:nvPr/>
        </p:nvSpPr>
        <p:spPr>
          <a:xfrm>
            <a:off x="310897" y="3347433"/>
            <a:ext cx="2992540" cy="171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1800"/>
            </a:pPr>
            <a:r>
              <a:rPr sz="1200" u="sng" dirty="0"/>
              <a:t>Evaluate Program of Study: </a:t>
            </a:r>
          </a:p>
          <a:p>
            <a:pPr marL="95163" indent="-95163">
              <a:buSzPct val="100000"/>
              <a:buChar char="•"/>
              <a:defRPr sz="1800"/>
            </a:pPr>
            <a:r>
              <a:rPr sz="1200" dirty="0"/>
              <a:t>On-Line Data</a:t>
            </a:r>
          </a:p>
          <a:p>
            <a:pPr marL="95163" indent="-95163">
              <a:buSzPct val="100000"/>
              <a:buChar char="•"/>
              <a:defRPr sz="1800"/>
            </a:pPr>
            <a:r>
              <a:rPr sz="1200" dirty="0"/>
              <a:t>Student Technical Skill Attainment, </a:t>
            </a:r>
          </a:p>
          <a:p>
            <a:pPr marL="95163" indent="-95163">
              <a:buSzPct val="100000"/>
              <a:buChar char="•"/>
              <a:defRPr sz="1800"/>
            </a:pPr>
            <a:r>
              <a:rPr sz="1200" dirty="0"/>
              <a:t>Earning Certificate, Diploma, Degrees, </a:t>
            </a:r>
          </a:p>
          <a:p>
            <a:pPr marL="95163" indent="-95163">
              <a:buSzPct val="100000"/>
              <a:buChar char="•"/>
              <a:defRPr sz="1800"/>
            </a:pPr>
            <a:r>
              <a:rPr sz="1200" dirty="0"/>
              <a:t>Retention in Programs of Study </a:t>
            </a:r>
          </a:p>
          <a:p>
            <a:pPr marL="95163" indent="-95163">
              <a:buSzPct val="100000"/>
              <a:buChar char="•"/>
              <a:defRPr sz="1800"/>
            </a:pPr>
            <a:r>
              <a:rPr sz="1200" dirty="0"/>
              <a:t>Participation in </a:t>
            </a:r>
            <a:r>
              <a:rPr sz="1200" dirty="0" err="1"/>
              <a:t>NonTraditional</a:t>
            </a:r>
            <a:r>
              <a:rPr sz="1200" dirty="0"/>
              <a:t> Careers</a:t>
            </a:r>
          </a:p>
          <a:p>
            <a:pPr marL="105737" indent="-105737">
              <a:buSzPct val="100000"/>
              <a:buChar char="•"/>
              <a:defRPr sz="1800"/>
            </a:pPr>
            <a:r>
              <a:rPr sz="1200" dirty="0"/>
              <a:t>Employment </a:t>
            </a:r>
            <a:endParaRPr lang="en-US" sz="1200" dirty="0"/>
          </a:p>
          <a:p>
            <a:pPr>
              <a:buSzPct val="100000"/>
              <a:defRPr sz="1800"/>
            </a:pPr>
            <a:r>
              <a:rPr lang="en-US" sz="1200" dirty="0"/>
              <a:t>What other data sources are available at the College? </a:t>
            </a:r>
          </a:p>
        </p:txBody>
      </p:sp>
      <p:grpSp>
        <p:nvGrpSpPr>
          <p:cNvPr id="193" name="Size, Scope, Quality"/>
          <p:cNvGrpSpPr/>
          <p:nvPr/>
        </p:nvGrpSpPr>
        <p:grpSpPr>
          <a:xfrm>
            <a:off x="3723893" y="1277499"/>
            <a:ext cx="1675740" cy="1032893"/>
            <a:chOff x="-1" y="-1"/>
            <a:chExt cx="3177699" cy="1958671"/>
          </a:xfrm>
        </p:grpSpPr>
        <p:sp>
          <p:nvSpPr>
            <p:cNvPr id="191" name="Rectangle"/>
            <p:cNvSpPr/>
            <p:nvPr/>
          </p:nvSpPr>
          <p:spPr>
            <a:xfrm>
              <a:off x="-1" y="-1"/>
              <a:ext cx="3177699" cy="1958671"/>
            </a:xfrm>
            <a:prstGeom prst="rect">
              <a:avLst/>
            </a:prstGeom>
            <a:solidFill>
              <a:schemeClr val="accent1">
                <a:lumOff val="-9999"/>
              </a:schemeClr>
            </a:solidFill>
            <a:ln w="25400" cap="flat">
              <a:solidFill>
                <a:srgbClr val="0056D6"/>
              </a:solidFill>
              <a:prstDash val="solid"/>
              <a:round/>
            </a:ln>
            <a:effectLst/>
          </p:spPr>
          <p:txBody>
            <a:bodyPr wrap="square" lIns="26789" tIns="26789" rIns="26789" bIns="26789" numCol="1" anchor="ctr">
              <a:noAutofit/>
            </a:bodyPr>
            <a:lstStyle/>
            <a:p>
              <a:pPr algn="ctr">
                <a:defRPr>
                  <a:solidFill>
                    <a:srgbClr val="FFFFFF"/>
                  </a:solidFill>
                </a:defRPr>
              </a:pPr>
              <a:endParaRPr sz="1600" b="1"/>
            </a:p>
          </p:txBody>
        </p:sp>
        <p:sp>
          <p:nvSpPr>
            <p:cNvPr id="192" name="Size, Scope, Quality"/>
            <p:cNvSpPr txBox="1"/>
            <p:nvPr/>
          </p:nvSpPr>
          <p:spPr>
            <a:xfrm>
              <a:off x="-1" y="461133"/>
              <a:ext cx="3177699" cy="1036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lvl1pPr>
                <a:defRPr>
                  <a:solidFill>
                    <a:srgbClr val="FFFFFF"/>
                  </a:solidFill>
                </a:defRPr>
              </a:lvl1pPr>
            </a:lstStyle>
            <a:p>
              <a:pPr algn="ctr"/>
              <a:r>
                <a:rPr sz="1600" b="1" dirty="0"/>
                <a:t>Size, Scope, Quality</a:t>
              </a:r>
            </a:p>
          </p:txBody>
        </p:sp>
      </p:grpSp>
      <p:grpSp>
        <p:nvGrpSpPr>
          <p:cNvPr id="196" name="Aligned to…"/>
          <p:cNvGrpSpPr/>
          <p:nvPr/>
        </p:nvGrpSpPr>
        <p:grpSpPr>
          <a:xfrm>
            <a:off x="6446380" y="1274455"/>
            <a:ext cx="1911235" cy="1038986"/>
            <a:chOff x="-1" y="-5773"/>
            <a:chExt cx="3177699" cy="1970225"/>
          </a:xfrm>
        </p:grpSpPr>
        <p:sp>
          <p:nvSpPr>
            <p:cNvPr id="194" name="Rectangle"/>
            <p:cNvSpPr/>
            <p:nvPr/>
          </p:nvSpPr>
          <p:spPr>
            <a:xfrm>
              <a:off x="-1" y="-1"/>
              <a:ext cx="3177699" cy="1958671"/>
            </a:xfrm>
            <a:prstGeom prst="rect">
              <a:avLst/>
            </a:prstGeom>
            <a:solidFill>
              <a:schemeClr val="accent1">
                <a:lumOff val="-9999"/>
              </a:schemeClr>
            </a:solidFill>
            <a:ln w="25400" cap="flat">
              <a:solidFill>
                <a:srgbClr val="0056D6"/>
              </a:solidFill>
              <a:prstDash val="solid"/>
              <a:round/>
            </a:ln>
            <a:effectLst/>
          </p:spPr>
          <p:txBody>
            <a:bodyPr wrap="square" lIns="26789" tIns="26789" rIns="26789" bIns="26789" numCol="1" anchor="ctr">
              <a:noAutofit/>
            </a:bodyPr>
            <a:lstStyle/>
            <a:p>
              <a:pPr algn="ctr">
                <a:defRPr>
                  <a:solidFill>
                    <a:srgbClr val="FFFFFF"/>
                  </a:solidFill>
                </a:defRPr>
              </a:pPr>
              <a:endParaRPr sz="1600" b="1"/>
            </a:p>
          </p:txBody>
        </p:sp>
        <p:sp>
          <p:nvSpPr>
            <p:cNvPr id="195" name="Aligned to…"/>
            <p:cNvSpPr txBox="1"/>
            <p:nvPr/>
          </p:nvSpPr>
          <p:spPr>
            <a:xfrm>
              <a:off x="-1" y="-5773"/>
              <a:ext cx="3177699" cy="19702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p>
              <a:pPr algn="ctr">
                <a:defRPr>
                  <a:solidFill>
                    <a:srgbClr val="FFFFFF"/>
                  </a:solidFill>
                </a:defRPr>
              </a:pPr>
              <a:r>
                <a:rPr sz="1600" b="1" dirty="0"/>
                <a:t>Aligned to </a:t>
              </a:r>
            </a:p>
            <a:p>
              <a:pPr algn="ctr">
                <a:defRPr>
                  <a:solidFill>
                    <a:srgbClr val="FFFFFF"/>
                  </a:solidFill>
                </a:defRPr>
              </a:pPr>
              <a:r>
                <a:rPr sz="1600" b="1" dirty="0"/>
                <a:t>State, Region, Local</a:t>
              </a:r>
            </a:p>
            <a:p>
              <a:pPr algn="ctr">
                <a:defRPr>
                  <a:solidFill>
                    <a:srgbClr val="FFFFFF"/>
                  </a:solidFill>
                </a:defRPr>
              </a:pPr>
              <a:r>
                <a:rPr sz="1600" b="1" dirty="0"/>
                <a:t>Need</a:t>
              </a:r>
            </a:p>
          </p:txBody>
        </p:sp>
      </p:grpSp>
      <p:sp>
        <p:nvSpPr>
          <p:cNvPr id="197" name="Programs in Curriculum Library…"/>
          <p:cNvSpPr txBox="1"/>
          <p:nvPr/>
        </p:nvSpPr>
        <p:spPr>
          <a:xfrm>
            <a:off x="3358334" y="3439766"/>
            <a:ext cx="2923594" cy="1162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1800"/>
            </a:pPr>
            <a:r>
              <a:rPr sz="1200" u="sng" dirty="0"/>
              <a:t>Review Programs of Study within NCCCS Curriculum Standards. </a:t>
            </a:r>
          </a:p>
          <a:p>
            <a:pPr algn="l">
              <a:defRPr sz="1800"/>
            </a:pPr>
            <a:endParaRPr sz="1200" dirty="0"/>
          </a:p>
          <a:p>
            <a:pPr marL="171450" indent="-171450" algn="l">
              <a:buFont typeface="Arial" panose="020B0604020202020204" pitchFamily="34" charset="0"/>
              <a:buChar char="•"/>
              <a:defRPr sz="1800"/>
            </a:pPr>
            <a:r>
              <a:rPr sz="1200" dirty="0"/>
              <a:t>Do we offer enough classes? </a:t>
            </a:r>
          </a:p>
          <a:p>
            <a:pPr marL="171450" indent="-171450" algn="l">
              <a:buFont typeface="Arial" panose="020B0604020202020204" pitchFamily="34" charset="0"/>
              <a:buChar char="•"/>
              <a:defRPr sz="1800"/>
            </a:pPr>
            <a:r>
              <a:rPr sz="1200" dirty="0"/>
              <a:t>Are our 9-14 programs adequately aligned? </a:t>
            </a:r>
          </a:p>
          <a:p>
            <a:pPr marL="171450" indent="-171450" algn="l">
              <a:buFont typeface="Arial" panose="020B0604020202020204" pitchFamily="34" charset="0"/>
              <a:buChar char="•"/>
              <a:defRPr sz="1800"/>
            </a:pPr>
            <a:r>
              <a:rPr sz="1200" dirty="0"/>
              <a:t>Are students learning and </a:t>
            </a:r>
            <a:r>
              <a:rPr lang="en-US" sz="1200" dirty="0"/>
              <a:t>e</a:t>
            </a:r>
            <a:r>
              <a:rPr sz="1200" dirty="0"/>
              <a:t>mployed? </a:t>
            </a:r>
          </a:p>
        </p:txBody>
      </p:sp>
      <p:sp>
        <p:nvSpPr>
          <p:cNvPr id="198" name="Documents to Consider…"/>
          <p:cNvSpPr txBox="1"/>
          <p:nvPr/>
        </p:nvSpPr>
        <p:spPr>
          <a:xfrm>
            <a:off x="6479346" y="3347433"/>
            <a:ext cx="2182083" cy="1346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1800"/>
            </a:pPr>
            <a:r>
              <a:rPr sz="1200" u="sng" dirty="0"/>
              <a:t>Aligned Programs of Study meet Employer needs for hiring </a:t>
            </a:r>
          </a:p>
          <a:p>
            <a:pPr algn="l">
              <a:defRPr sz="2100"/>
            </a:pPr>
            <a:endParaRPr sz="1200" u="sng" dirty="0"/>
          </a:p>
          <a:p>
            <a:pPr marL="105737" indent="-105737">
              <a:buSzPct val="100000"/>
              <a:buChar char="•"/>
              <a:defRPr sz="2000"/>
            </a:pPr>
            <a:r>
              <a:rPr sz="1200" dirty="0"/>
              <a:t>Are Learning Outcomes in Curriculum Standards aligned</a:t>
            </a:r>
            <a:r>
              <a:rPr lang="en-US" sz="1200" dirty="0"/>
              <a:t>?</a:t>
            </a:r>
            <a:endParaRPr sz="1200" dirty="0"/>
          </a:p>
          <a:p>
            <a:pPr marL="95163" indent="-95163">
              <a:buSzPct val="100000"/>
              <a:buChar char="•"/>
              <a:defRPr sz="1800"/>
            </a:pPr>
            <a:r>
              <a:rPr sz="1200" dirty="0"/>
              <a:t>Are Learning outcomes in faculty syllabus Aligned</a:t>
            </a:r>
            <a:r>
              <a:rPr lang="en-US" sz="1200" dirty="0"/>
              <a:t>?</a:t>
            </a:r>
            <a:endParaRPr sz="1200" dirty="0"/>
          </a:p>
        </p:txBody>
      </p:sp>
      <p:sp>
        <p:nvSpPr>
          <p:cNvPr id="199" name="What are other data sources available at the College Level?"/>
          <p:cNvSpPr txBox="1"/>
          <p:nvPr/>
        </p:nvSpPr>
        <p:spPr>
          <a:xfrm>
            <a:off x="1412342" y="4325822"/>
            <a:ext cx="1945992" cy="208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lvl1pPr>
              <a:defRPr sz="1900"/>
            </a:lvl1pPr>
          </a:lstStyle>
          <a:p>
            <a:endParaRPr sz="1002" dirty="0"/>
          </a:p>
        </p:txBody>
      </p:sp>
      <p:grpSp>
        <p:nvGrpSpPr>
          <p:cNvPr id="202" name="Review"/>
          <p:cNvGrpSpPr/>
          <p:nvPr/>
        </p:nvGrpSpPr>
        <p:grpSpPr>
          <a:xfrm>
            <a:off x="1028283" y="2453865"/>
            <a:ext cx="1109502" cy="899568"/>
            <a:chOff x="9438" y="12540"/>
            <a:chExt cx="2103943" cy="1588909"/>
          </a:xfrm>
        </p:grpSpPr>
        <p:sp>
          <p:nvSpPr>
            <p:cNvPr id="200" name="Arrow"/>
            <p:cNvSpPr/>
            <p:nvPr/>
          </p:nvSpPr>
          <p:spPr>
            <a:xfrm rot="5358832">
              <a:off x="266955" y="-244977"/>
              <a:ext cx="1588909" cy="2103943"/>
            </a:xfrm>
            <a:prstGeom prst="rightArrow">
              <a:avLst>
                <a:gd name="adj1" fmla="val 32000"/>
                <a:gd name="adj2" fmla="val 56013"/>
              </a:avLst>
            </a:prstGeom>
            <a:solidFill>
              <a:srgbClr val="FFFFFF"/>
            </a:solidFill>
            <a:ln w="25400" cap="flat">
              <a:solidFill>
                <a:schemeClr val="accent1"/>
              </a:solidFill>
              <a:prstDash val="solid"/>
              <a:round/>
            </a:ln>
            <a:effectLst/>
          </p:spPr>
          <p:txBody>
            <a:bodyPr wrap="square" lIns="26789" tIns="26789" rIns="26789" bIns="26789" numCol="1" anchor="ctr">
              <a:noAutofit/>
            </a:bodyPr>
            <a:lstStyle/>
            <a:p>
              <a:endParaRPr/>
            </a:p>
          </p:txBody>
        </p:sp>
        <p:sp>
          <p:nvSpPr>
            <p:cNvPr id="201" name="Review"/>
            <p:cNvSpPr txBox="1"/>
            <p:nvPr/>
          </p:nvSpPr>
          <p:spPr>
            <a:xfrm rot="5358832">
              <a:off x="407649" y="88043"/>
              <a:ext cx="1304110" cy="1153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p>
              <a:r>
                <a:rPr dirty="0"/>
                <a:t>Review </a:t>
              </a:r>
            </a:p>
          </p:txBody>
        </p:sp>
      </p:grpSp>
      <p:grpSp>
        <p:nvGrpSpPr>
          <p:cNvPr id="205" name="Check"/>
          <p:cNvGrpSpPr/>
          <p:nvPr/>
        </p:nvGrpSpPr>
        <p:grpSpPr>
          <a:xfrm>
            <a:off x="4023579" y="2453865"/>
            <a:ext cx="1109502" cy="919402"/>
            <a:chOff x="9438" y="12540"/>
            <a:chExt cx="2103943" cy="1588909"/>
          </a:xfrm>
        </p:grpSpPr>
        <p:sp>
          <p:nvSpPr>
            <p:cNvPr id="203" name="Arrow"/>
            <p:cNvSpPr/>
            <p:nvPr/>
          </p:nvSpPr>
          <p:spPr>
            <a:xfrm rot="5358832">
              <a:off x="266955" y="-244977"/>
              <a:ext cx="1588909" cy="2103943"/>
            </a:xfrm>
            <a:prstGeom prst="rightArrow">
              <a:avLst>
                <a:gd name="adj1" fmla="val 32000"/>
                <a:gd name="adj2" fmla="val 56013"/>
              </a:avLst>
            </a:prstGeom>
            <a:solidFill>
              <a:srgbClr val="FFFFFF"/>
            </a:solidFill>
            <a:ln w="25400" cap="flat">
              <a:solidFill>
                <a:schemeClr val="accent1"/>
              </a:solidFill>
              <a:prstDash val="solid"/>
              <a:round/>
            </a:ln>
            <a:effectLst/>
          </p:spPr>
          <p:txBody>
            <a:bodyPr wrap="square" lIns="26789" tIns="26789" rIns="26789" bIns="26789" numCol="1" anchor="ctr">
              <a:noAutofit/>
            </a:bodyPr>
            <a:lstStyle/>
            <a:p>
              <a:endParaRPr/>
            </a:p>
          </p:txBody>
        </p:sp>
        <p:sp>
          <p:nvSpPr>
            <p:cNvPr id="204" name="Check"/>
            <p:cNvSpPr txBox="1"/>
            <p:nvPr/>
          </p:nvSpPr>
          <p:spPr>
            <a:xfrm rot="5358832">
              <a:off x="407649" y="350678"/>
              <a:ext cx="1304110" cy="6278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p>
              <a:r>
                <a:rPr dirty="0"/>
                <a:t>Check</a:t>
              </a:r>
            </a:p>
          </p:txBody>
        </p:sp>
      </p:grpSp>
      <p:grpSp>
        <p:nvGrpSpPr>
          <p:cNvPr id="208" name="Review"/>
          <p:cNvGrpSpPr/>
          <p:nvPr/>
        </p:nvGrpSpPr>
        <p:grpSpPr>
          <a:xfrm>
            <a:off x="6866660" y="2453865"/>
            <a:ext cx="1109502" cy="931485"/>
            <a:chOff x="9438" y="12540"/>
            <a:chExt cx="2103943" cy="1588909"/>
          </a:xfrm>
        </p:grpSpPr>
        <p:sp>
          <p:nvSpPr>
            <p:cNvPr id="206" name="Arrow"/>
            <p:cNvSpPr/>
            <p:nvPr/>
          </p:nvSpPr>
          <p:spPr>
            <a:xfrm rot="5358832">
              <a:off x="266955" y="-244977"/>
              <a:ext cx="1588909" cy="2103943"/>
            </a:xfrm>
            <a:prstGeom prst="rightArrow">
              <a:avLst>
                <a:gd name="adj1" fmla="val 32000"/>
                <a:gd name="adj2" fmla="val 56013"/>
              </a:avLst>
            </a:prstGeom>
            <a:solidFill>
              <a:srgbClr val="FFFFFF"/>
            </a:solidFill>
            <a:ln w="25400" cap="flat">
              <a:solidFill>
                <a:schemeClr val="accent1"/>
              </a:solidFill>
              <a:prstDash val="solid"/>
              <a:round/>
            </a:ln>
            <a:effectLst/>
          </p:spPr>
          <p:txBody>
            <a:bodyPr wrap="square" lIns="26789" tIns="26789" rIns="26789" bIns="26789" numCol="1" anchor="ctr">
              <a:noAutofit/>
            </a:bodyPr>
            <a:lstStyle/>
            <a:p>
              <a:endParaRPr/>
            </a:p>
          </p:txBody>
        </p:sp>
        <p:sp>
          <p:nvSpPr>
            <p:cNvPr id="207" name="Review"/>
            <p:cNvSpPr txBox="1"/>
            <p:nvPr/>
          </p:nvSpPr>
          <p:spPr>
            <a:xfrm rot="5358832">
              <a:off x="407649" y="88043"/>
              <a:ext cx="1304110" cy="1153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p>
              <a:r>
                <a:rPr dirty="0"/>
                <a:t>Review </a:t>
              </a:r>
            </a:p>
          </p:txBody>
        </p:sp>
      </p:grpSp>
      <p:sp>
        <p:nvSpPr>
          <p:cNvPr id="2" name="Title 1">
            <a:extLst>
              <a:ext uri="{FF2B5EF4-FFF2-40B4-BE49-F238E27FC236}">
                <a16:creationId xmlns:a16="http://schemas.microsoft.com/office/drawing/2014/main" id="{A86334D2-03AB-EC44-BBC3-51A6E510642D}"/>
              </a:ext>
            </a:extLst>
          </p:cNvPr>
          <p:cNvSpPr>
            <a:spLocks noGrp="1"/>
          </p:cNvSpPr>
          <p:nvPr>
            <p:ph type="title"/>
          </p:nvPr>
        </p:nvSpPr>
        <p:spPr/>
        <p:txBody>
          <a:bodyPr>
            <a:normAutofit/>
          </a:bodyPr>
          <a:lstStyle/>
          <a:p>
            <a:r>
              <a:rPr lang="en-US" dirty="0"/>
              <a:t>Summary of the Comprehensive Needs Assessment (part 1)</a:t>
            </a:r>
          </a:p>
        </p:txBody>
      </p:sp>
    </p:spTree>
    <p:extLst>
      <p:ext uri="{BB962C8B-B14F-4D97-AF65-F5344CB8AC3E}">
        <p14:creationId xmlns:p14="http://schemas.microsoft.com/office/powerpoint/2010/main" val="351046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0" ma:contentTypeDescription="Create a new document." ma:contentTypeScope="" ma:versionID="80342b079a0af6fb0e994baa64478447">
  <xsd:schema xmlns:xsd="http://www.w3.org/2001/XMLSchema" xmlns:xs="http://www.w3.org/2001/XMLSchema" xmlns:p="http://schemas.microsoft.com/office/2006/metadata/properties" xmlns:ns2="a303338d-1577-474a-a80e-79e0bcd4a9f6" targetNamespace="http://schemas.microsoft.com/office/2006/metadata/properties" ma:root="true" ma:fieldsID="f900f987adbfcc2dd4b419321abdb372" ns2:_="">
    <xsd:import namespace="a303338d-1577-474a-a80e-79e0bcd4a9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C12FC-6215-4B2B-9EAC-7E250CE89C1A}">
  <ds:schemaRefs>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 ds:uri="http://purl.org/dc/dcmitype/"/>
    <ds:schemaRef ds:uri="a303338d-1577-474a-a80e-79e0bcd4a9f6"/>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13E6611B-3A51-43B8-BA91-AEDE29085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3253</Words>
  <Application>Microsoft Macintosh PowerPoint</Application>
  <PresentationFormat>On-screen Show (16:9)</PresentationFormat>
  <Paragraphs>655</Paragraphs>
  <Slides>48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ヒラギノ角ゴ Pro W3</vt:lpstr>
      <vt:lpstr>Arial</vt:lpstr>
      <vt:lpstr>Calibri</vt:lpstr>
      <vt:lpstr>Calibri Light</vt:lpstr>
      <vt:lpstr>Helvetica Neue</vt:lpstr>
      <vt:lpstr>Helvetica Neue Medium</vt:lpstr>
      <vt:lpstr>Times New Roman</vt:lpstr>
      <vt:lpstr>Office Theme</vt:lpstr>
      <vt:lpstr>Perkins Update</vt:lpstr>
      <vt:lpstr>PowerPoint Presentation</vt:lpstr>
      <vt:lpstr>Purpose of Perkins </vt:lpstr>
      <vt:lpstr>Promising Practice Video 2021</vt:lpstr>
      <vt:lpstr>Colleges Conduct Comprehensive Local Needs Assessment </vt:lpstr>
      <vt:lpstr>Perkins V:  Secondary - Postsecondary Partnership</vt:lpstr>
      <vt:lpstr>9-14 CTE Programs of Study </vt:lpstr>
      <vt:lpstr>Process for Perkins Funding for 2022-23</vt:lpstr>
      <vt:lpstr>Summary of the Comprehensive Needs Assessment (part 1)</vt:lpstr>
      <vt:lpstr>Summary of the Comprehensive Needs Assessment (part 2)</vt:lpstr>
      <vt:lpstr>Student Performance Analysis of Students Progressing in CTE Programs / Pathways</vt:lpstr>
      <vt:lpstr>Student Performance</vt:lpstr>
      <vt:lpstr>Size, Scope, and Quality  Are programs of study meeting employer demand?</vt:lpstr>
      <vt:lpstr>Size, Scope, Quality</vt:lpstr>
      <vt:lpstr>Aligned to State, Regional and Local Labor Market Needs How is the career cluster aligned to Labor Market Needs?</vt:lpstr>
      <vt:lpstr>Aligned to State, Regional and Local Labor Market Needs</vt:lpstr>
      <vt:lpstr>Programs of Study</vt:lpstr>
      <vt:lpstr>Recruitment, Retention, Development of Faculty How are faculty teaching in identified programs of study supported? </vt:lpstr>
      <vt:lpstr>Recruitment, Retention, and Development of Faculty</vt:lpstr>
      <vt:lpstr>Special Populations - Recruitment, Identification, and Support Nine Perkins Identified Special Populations who elect to enroll in CTE</vt:lpstr>
      <vt:lpstr>Special Populations</vt:lpstr>
      <vt:lpstr>Comprehensive Local Needs Assessment Summary </vt:lpstr>
      <vt:lpstr>Local Plan and Budget </vt:lpstr>
      <vt:lpstr>Ricky Meadows</vt:lpstr>
      <vt:lpstr>Dr. Jay Sullivan</vt:lpstr>
      <vt:lpstr>Devin Baucom</vt:lpstr>
      <vt:lpstr>Dr. Dewey Dellinger</vt:lpstr>
      <vt:lpstr>Tips on the CLNA</vt:lpstr>
      <vt:lpstr>Stakeholders (CLNA guide page 6)</vt:lpstr>
      <vt:lpstr>Technical Assistance Visits</vt:lpstr>
      <vt:lpstr>Perkins 101</vt:lpstr>
      <vt:lpstr>CTE Programs of Study /Pathways </vt:lpstr>
      <vt:lpstr>Elements of a 9-14 CTE Career Pathway</vt:lpstr>
      <vt:lpstr>Mid-Year Review - Reminder  </vt:lpstr>
      <vt:lpstr>Mid-Year Reviews January 12, 2022</vt:lpstr>
      <vt:lpstr>Mid-Year Reviews January 13, 2022</vt:lpstr>
      <vt:lpstr>Mid-Year Reviews January 14, 2022</vt:lpstr>
      <vt:lpstr>Mid-Year Reviews January 18, 2022</vt:lpstr>
      <vt:lpstr>Mid-Year Reviews January 20, 2022</vt:lpstr>
      <vt:lpstr>Mid-Year Reviews January 21, 2022</vt:lpstr>
      <vt:lpstr>Promising Practice Video 2021</vt:lpstr>
      <vt:lpstr>Leadership Projects</vt:lpstr>
      <vt:lpstr>MOA</vt:lpstr>
      <vt:lpstr>Raising the Awareness of Career Pathways Webinars</vt:lpstr>
      <vt:lpstr>Perkins Updates</vt:lpstr>
      <vt:lpstr>CTE Training </vt:lpstr>
      <vt:lpstr>Technical assistance is available</vt:lpstr>
      <vt:lpstr>Perkins/CTE State Staff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313</cp:revision>
  <dcterms:created xsi:type="dcterms:W3CDTF">2021-08-11T12:00:29Z</dcterms:created>
  <dcterms:modified xsi:type="dcterms:W3CDTF">2021-11-09T13:07:01Z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