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5"/>
  </p:notesMasterIdLst>
  <p:handoutMasterIdLst>
    <p:handoutMasterId r:id="rId126"/>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5" r:id="rId47"/>
    <p:sldId id="306" r:id="rId48"/>
    <p:sldId id="307" r:id="rId49"/>
    <p:sldId id="308" r:id="rId50"/>
    <p:sldId id="309" r:id="rId51"/>
    <p:sldId id="310" r:id="rId52"/>
    <p:sldId id="311" r:id="rId53"/>
    <p:sldId id="312" r:id="rId54"/>
    <p:sldId id="313" r:id="rId55"/>
    <p:sldId id="506" r:id="rId56"/>
    <p:sldId id="316" r:id="rId57"/>
    <p:sldId id="318" r:id="rId58"/>
    <p:sldId id="320" r:id="rId59"/>
    <p:sldId id="321" r:id="rId60"/>
    <p:sldId id="325" r:id="rId61"/>
    <p:sldId id="326" r:id="rId62"/>
    <p:sldId id="327" r:id="rId63"/>
    <p:sldId id="328" r:id="rId64"/>
    <p:sldId id="329" r:id="rId65"/>
    <p:sldId id="330"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415" r:id="rId82"/>
    <p:sldId id="348" r:id="rId83"/>
    <p:sldId id="350" r:id="rId84"/>
    <p:sldId id="351" r:id="rId85"/>
    <p:sldId id="352" r:id="rId86"/>
    <p:sldId id="353" r:id="rId87"/>
    <p:sldId id="354" r:id="rId88"/>
    <p:sldId id="355" r:id="rId89"/>
    <p:sldId id="356" r:id="rId90"/>
    <p:sldId id="357" r:id="rId91"/>
    <p:sldId id="358" r:id="rId92"/>
    <p:sldId id="359" r:id="rId93"/>
    <p:sldId id="364" r:id="rId94"/>
    <p:sldId id="365" r:id="rId95"/>
    <p:sldId id="366" r:id="rId96"/>
    <p:sldId id="374" r:id="rId97"/>
    <p:sldId id="375" r:id="rId98"/>
    <p:sldId id="376" r:id="rId99"/>
    <p:sldId id="377" r:id="rId100"/>
    <p:sldId id="378" r:id="rId101"/>
    <p:sldId id="379" r:id="rId102"/>
    <p:sldId id="380" r:id="rId103"/>
    <p:sldId id="381" r:id="rId104"/>
    <p:sldId id="382" r:id="rId105"/>
    <p:sldId id="383" r:id="rId106"/>
    <p:sldId id="384" r:id="rId107"/>
    <p:sldId id="385" r:id="rId108"/>
    <p:sldId id="388" r:id="rId109"/>
    <p:sldId id="387" r:id="rId110"/>
    <p:sldId id="409" r:id="rId111"/>
    <p:sldId id="410" r:id="rId112"/>
    <p:sldId id="411" r:id="rId113"/>
    <p:sldId id="412" r:id="rId114"/>
    <p:sldId id="417" r:id="rId115"/>
    <p:sldId id="418" r:id="rId116"/>
    <p:sldId id="419" r:id="rId117"/>
    <p:sldId id="403" r:id="rId118"/>
    <p:sldId id="414" r:id="rId119"/>
    <p:sldId id="402" r:id="rId120"/>
    <p:sldId id="507" r:id="rId121"/>
    <p:sldId id="406" r:id="rId122"/>
    <p:sldId id="407" r:id="rId123"/>
    <p:sldId id="408"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66" autoAdjust="0"/>
    <p:restoredTop sz="71613"/>
  </p:normalViewPr>
  <p:slideViewPr>
    <p:cSldViewPr snapToGrid="0">
      <p:cViewPr varScale="1">
        <p:scale>
          <a:sx n="68" d="100"/>
          <a:sy n="68" d="100"/>
        </p:scale>
        <p:origin x="1376" y="192"/>
      </p:cViewPr>
      <p:guideLst/>
    </p:cSldViewPr>
  </p:slideViewPr>
  <p:outlineViewPr>
    <p:cViewPr>
      <p:scale>
        <a:sx n="33" d="100"/>
        <a:sy n="33" d="100"/>
      </p:scale>
      <p:origin x="0" y="-26172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2" d="100"/>
          <a:sy n="92" d="100"/>
        </p:scale>
        <p:origin x="2648" y="17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98AE9C7E-B61D-7F45-8F70-FCF7AA4A7D00}"/>
    <pc:docChg chg="undo custSel addSld delSld modSld sldOrd">
      <pc:chgData name="Chris Droessler" userId="625c3661-9d64-47fa-b83c-4b49393bd161" providerId="ADAL" clId="{98AE9C7E-B61D-7F45-8F70-FCF7AA4A7D00}" dt="2018-06-12T19:48:35.169" v="5332" actId="20577"/>
      <pc:docMkLst>
        <pc:docMk/>
      </pc:docMkLst>
      <pc:sldChg chg="modSp modNotesTx">
        <pc:chgData name="Chris Droessler" userId="625c3661-9d64-47fa-b83c-4b49393bd161" providerId="ADAL" clId="{98AE9C7E-B61D-7F45-8F70-FCF7AA4A7D00}" dt="2018-06-12T18:59:22.419" v="5027" actId="20577"/>
        <pc:sldMkLst>
          <pc:docMk/>
          <pc:sldMk cId="1918751799" sldId="256"/>
        </pc:sldMkLst>
        <pc:spChg chg="mod">
          <ac:chgData name="Chris Droessler" userId="625c3661-9d64-47fa-b83c-4b49393bd161" providerId="ADAL" clId="{98AE9C7E-B61D-7F45-8F70-FCF7AA4A7D00}" dt="2018-06-07T15:18:27.418" v="2008" actId="403"/>
          <ac:spMkLst>
            <pc:docMk/>
            <pc:sldMk cId="1918751799" sldId="256"/>
            <ac:spMk id="12" creationId="{A8437F06-DB83-9547-BD1D-B412407D9BC7}"/>
          </ac:spMkLst>
        </pc:spChg>
      </pc:sldChg>
      <pc:sldChg chg="modNotesTx">
        <pc:chgData name="Chris Droessler" userId="625c3661-9d64-47fa-b83c-4b49393bd161" providerId="ADAL" clId="{98AE9C7E-B61D-7F45-8F70-FCF7AA4A7D00}" dt="2018-06-12T14:53:16.272" v="2972" actId="115"/>
        <pc:sldMkLst>
          <pc:docMk/>
          <pc:sldMk cId="620459358" sldId="258"/>
        </pc:sldMkLst>
      </pc:sldChg>
      <pc:sldChg chg="modNotesTx">
        <pc:chgData name="Chris Droessler" userId="625c3661-9d64-47fa-b83c-4b49393bd161" providerId="ADAL" clId="{98AE9C7E-B61D-7F45-8F70-FCF7AA4A7D00}" dt="2018-06-12T19:01:43.153" v="5028" actId="20577"/>
        <pc:sldMkLst>
          <pc:docMk/>
          <pc:sldMk cId="2177567080" sldId="259"/>
        </pc:sldMkLst>
      </pc:sldChg>
      <pc:sldChg chg="addSp modSp modNotesTx">
        <pc:chgData name="Chris Droessler" userId="625c3661-9d64-47fa-b83c-4b49393bd161" providerId="ADAL" clId="{98AE9C7E-B61D-7F45-8F70-FCF7AA4A7D00}" dt="2018-06-12T14:55:29.486" v="2995" actId="115"/>
        <pc:sldMkLst>
          <pc:docMk/>
          <pc:sldMk cId="2772303045" sldId="260"/>
        </pc:sldMkLst>
        <pc:spChg chg="add mod">
          <ac:chgData name="Chris Droessler" userId="625c3661-9d64-47fa-b83c-4b49393bd161" providerId="ADAL" clId="{98AE9C7E-B61D-7F45-8F70-FCF7AA4A7D00}" dt="2018-06-07T13:58:30.072" v="276" actId="1036"/>
          <ac:spMkLst>
            <pc:docMk/>
            <pc:sldMk cId="2772303045" sldId="260"/>
            <ac:spMk id="2" creationId="{66E25F1E-FF24-C346-B0F3-A51B10049813}"/>
          </ac:spMkLst>
        </pc:spChg>
      </pc:sldChg>
      <pc:sldChg chg="modNotesTx">
        <pc:chgData name="Chris Droessler" userId="625c3661-9d64-47fa-b83c-4b49393bd161" providerId="ADAL" clId="{98AE9C7E-B61D-7F45-8F70-FCF7AA4A7D00}" dt="2018-06-12T14:56:03.503" v="2998" actId="20577"/>
        <pc:sldMkLst>
          <pc:docMk/>
          <pc:sldMk cId="2649408233" sldId="261"/>
        </pc:sldMkLst>
      </pc:sldChg>
      <pc:sldChg chg="modSp modNotesTx">
        <pc:chgData name="Chris Droessler" userId="625c3661-9d64-47fa-b83c-4b49393bd161" providerId="ADAL" clId="{98AE9C7E-B61D-7F45-8F70-FCF7AA4A7D00}" dt="2018-06-12T19:04:43.391" v="5038" actId="20577"/>
        <pc:sldMkLst>
          <pc:docMk/>
          <pc:sldMk cId="734855178" sldId="262"/>
        </pc:sldMkLst>
        <pc:spChg chg="mod">
          <ac:chgData name="Chris Droessler" userId="625c3661-9d64-47fa-b83c-4b49393bd161" providerId="ADAL" clId="{98AE9C7E-B61D-7F45-8F70-FCF7AA4A7D00}" dt="2018-06-12T14:56:24.076" v="2999" actId="1035"/>
          <ac:spMkLst>
            <pc:docMk/>
            <pc:sldMk cId="734855178" sldId="262"/>
            <ac:spMk id="5" creationId="{00000000-0000-0000-0000-000000000000}"/>
          </ac:spMkLst>
        </pc:spChg>
      </pc:sldChg>
      <pc:sldChg chg="modNotesTx">
        <pc:chgData name="Chris Droessler" userId="625c3661-9d64-47fa-b83c-4b49393bd161" providerId="ADAL" clId="{98AE9C7E-B61D-7F45-8F70-FCF7AA4A7D00}" dt="2018-06-12T14:58:29.787" v="3027" actId="20577"/>
        <pc:sldMkLst>
          <pc:docMk/>
          <pc:sldMk cId="3264433202" sldId="264"/>
        </pc:sldMkLst>
      </pc:sldChg>
      <pc:sldChg chg="modNotesTx">
        <pc:chgData name="Chris Droessler" userId="625c3661-9d64-47fa-b83c-4b49393bd161" providerId="ADAL" clId="{98AE9C7E-B61D-7F45-8F70-FCF7AA4A7D00}" dt="2018-06-12T14:59:15.083" v="3028" actId="20577"/>
        <pc:sldMkLst>
          <pc:docMk/>
          <pc:sldMk cId="2813190552" sldId="265"/>
        </pc:sldMkLst>
      </pc:sldChg>
      <pc:sldChg chg="modNotesTx">
        <pc:chgData name="Chris Droessler" userId="625c3661-9d64-47fa-b83c-4b49393bd161" providerId="ADAL" clId="{98AE9C7E-B61D-7F45-8F70-FCF7AA4A7D00}" dt="2018-06-07T14:03:09.015" v="318" actId="20577"/>
        <pc:sldMkLst>
          <pc:docMk/>
          <pc:sldMk cId="1441115001" sldId="266"/>
        </pc:sldMkLst>
      </pc:sldChg>
      <pc:sldChg chg="modNotesTx">
        <pc:chgData name="Chris Droessler" userId="625c3661-9d64-47fa-b83c-4b49393bd161" providerId="ADAL" clId="{98AE9C7E-B61D-7F45-8F70-FCF7AA4A7D00}" dt="2018-06-12T15:00:40.073" v="3029" actId="115"/>
        <pc:sldMkLst>
          <pc:docMk/>
          <pc:sldMk cId="2981667260" sldId="267"/>
        </pc:sldMkLst>
      </pc:sldChg>
      <pc:sldChg chg="modNotesTx">
        <pc:chgData name="Chris Droessler" userId="625c3661-9d64-47fa-b83c-4b49393bd161" providerId="ADAL" clId="{98AE9C7E-B61D-7F45-8F70-FCF7AA4A7D00}" dt="2018-06-07T14:05:07.026" v="319" actId="115"/>
        <pc:sldMkLst>
          <pc:docMk/>
          <pc:sldMk cId="4186435331" sldId="268"/>
        </pc:sldMkLst>
      </pc:sldChg>
      <pc:sldChg chg="modNotesTx">
        <pc:chgData name="Chris Droessler" userId="625c3661-9d64-47fa-b83c-4b49393bd161" providerId="ADAL" clId="{98AE9C7E-B61D-7F45-8F70-FCF7AA4A7D00}" dt="2018-06-12T15:01:48.609" v="3040" actId="20577"/>
        <pc:sldMkLst>
          <pc:docMk/>
          <pc:sldMk cId="2964883211" sldId="269"/>
        </pc:sldMkLst>
      </pc:sldChg>
      <pc:sldChg chg="modNotesTx">
        <pc:chgData name="Chris Droessler" userId="625c3661-9d64-47fa-b83c-4b49393bd161" providerId="ADAL" clId="{98AE9C7E-B61D-7F45-8F70-FCF7AA4A7D00}" dt="2018-06-07T14:07:00.032" v="325" actId="115"/>
        <pc:sldMkLst>
          <pc:docMk/>
          <pc:sldMk cId="3283905162" sldId="272"/>
        </pc:sldMkLst>
      </pc:sldChg>
      <pc:sldChg chg="modNotesTx">
        <pc:chgData name="Chris Droessler" userId="625c3661-9d64-47fa-b83c-4b49393bd161" providerId="ADAL" clId="{98AE9C7E-B61D-7F45-8F70-FCF7AA4A7D00}" dt="2018-06-12T15:03:45.220" v="3045" actId="20577"/>
        <pc:sldMkLst>
          <pc:docMk/>
          <pc:sldMk cId="2469590144" sldId="273"/>
        </pc:sldMkLst>
      </pc:sldChg>
      <pc:sldChg chg="modNotesTx">
        <pc:chgData name="Chris Droessler" userId="625c3661-9d64-47fa-b83c-4b49393bd161" providerId="ADAL" clId="{98AE9C7E-B61D-7F45-8F70-FCF7AA4A7D00}" dt="2018-06-12T19:14:02.273" v="5189" actId="20577"/>
        <pc:sldMkLst>
          <pc:docMk/>
          <pc:sldMk cId="827586974" sldId="274"/>
        </pc:sldMkLst>
      </pc:sldChg>
      <pc:sldChg chg="modNotesTx">
        <pc:chgData name="Chris Droessler" userId="625c3661-9d64-47fa-b83c-4b49393bd161" providerId="ADAL" clId="{98AE9C7E-B61D-7F45-8F70-FCF7AA4A7D00}" dt="2018-06-12T15:07:20.883" v="3345" actId="20577"/>
        <pc:sldMkLst>
          <pc:docMk/>
          <pc:sldMk cId="1982809708" sldId="275"/>
        </pc:sldMkLst>
      </pc:sldChg>
      <pc:sldChg chg="modNotesTx">
        <pc:chgData name="Chris Droessler" userId="625c3661-9d64-47fa-b83c-4b49393bd161" providerId="ADAL" clId="{98AE9C7E-B61D-7F45-8F70-FCF7AA4A7D00}" dt="2018-06-07T14:16:21.421" v="503" actId="115"/>
        <pc:sldMkLst>
          <pc:docMk/>
          <pc:sldMk cId="4203883235" sldId="277"/>
        </pc:sldMkLst>
      </pc:sldChg>
      <pc:sldChg chg="modNotesTx">
        <pc:chgData name="Chris Droessler" userId="625c3661-9d64-47fa-b83c-4b49393bd161" providerId="ADAL" clId="{98AE9C7E-B61D-7F45-8F70-FCF7AA4A7D00}" dt="2018-06-12T15:08:19.656" v="3346" actId="20577"/>
        <pc:sldMkLst>
          <pc:docMk/>
          <pc:sldMk cId="237412222" sldId="278"/>
        </pc:sldMkLst>
      </pc:sldChg>
      <pc:sldChg chg="modNotesTx">
        <pc:chgData name="Chris Droessler" userId="625c3661-9d64-47fa-b83c-4b49393bd161" providerId="ADAL" clId="{98AE9C7E-B61D-7F45-8F70-FCF7AA4A7D00}" dt="2018-06-12T15:09:40.264" v="3475" actId="20577"/>
        <pc:sldMkLst>
          <pc:docMk/>
          <pc:sldMk cId="3119281695" sldId="280"/>
        </pc:sldMkLst>
      </pc:sldChg>
      <pc:sldChg chg="modNotesTx">
        <pc:chgData name="Chris Droessler" userId="625c3661-9d64-47fa-b83c-4b49393bd161" providerId="ADAL" clId="{98AE9C7E-B61D-7F45-8F70-FCF7AA4A7D00}" dt="2018-06-12T19:17:11.076" v="5191" actId="20577"/>
        <pc:sldMkLst>
          <pc:docMk/>
          <pc:sldMk cId="3570857273" sldId="282"/>
        </pc:sldMkLst>
      </pc:sldChg>
      <pc:sldChg chg="modNotesTx">
        <pc:chgData name="Chris Droessler" userId="625c3661-9d64-47fa-b83c-4b49393bd161" providerId="ADAL" clId="{98AE9C7E-B61D-7F45-8F70-FCF7AA4A7D00}" dt="2018-06-12T15:14:20.275" v="3769" actId="20577"/>
        <pc:sldMkLst>
          <pc:docMk/>
          <pc:sldMk cId="3266404420" sldId="283"/>
        </pc:sldMkLst>
      </pc:sldChg>
      <pc:sldChg chg="modNotesTx">
        <pc:chgData name="Chris Droessler" userId="625c3661-9d64-47fa-b83c-4b49393bd161" providerId="ADAL" clId="{98AE9C7E-B61D-7F45-8F70-FCF7AA4A7D00}" dt="2018-06-12T15:27:15.787" v="3812" actId="115"/>
        <pc:sldMkLst>
          <pc:docMk/>
          <pc:sldMk cId="444197581" sldId="287"/>
        </pc:sldMkLst>
      </pc:sldChg>
      <pc:sldChg chg="modNotesTx">
        <pc:chgData name="Chris Droessler" userId="625c3661-9d64-47fa-b83c-4b49393bd161" providerId="ADAL" clId="{98AE9C7E-B61D-7F45-8F70-FCF7AA4A7D00}" dt="2018-06-12T15:28:05.268" v="3833" actId="20577"/>
        <pc:sldMkLst>
          <pc:docMk/>
          <pc:sldMk cId="1163831217" sldId="288"/>
        </pc:sldMkLst>
      </pc:sldChg>
      <pc:sldChg chg="modNotesTx">
        <pc:chgData name="Chris Droessler" userId="625c3661-9d64-47fa-b83c-4b49393bd161" providerId="ADAL" clId="{98AE9C7E-B61D-7F45-8F70-FCF7AA4A7D00}" dt="2018-06-12T15:30:20.367" v="3835" actId="115"/>
        <pc:sldMkLst>
          <pc:docMk/>
          <pc:sldMk cId="2649646075" sldId="290"/>
        </pc:sldMkLst>
      </pc:sldChg>
      <pc:sldChg chg="modNotesTx">
        <pc:chgData name="Chris Droessler" userId="625c3661-9d64-47fa-b83c-4b49393bd161" providerId="ADAL" clId="{98AE9C7E-B61D-7F45-8F70-FCF7AA4A7D00}" dt="2018-06-12T15:30:39.667" v="3844" actId="20577"/>
        <pc:sldMkLst>
          <pc:docMk/>
          <pc:sldMk cId="598916803" sldId="291"/>
        </pc:sldMkLst>
      </pc:sldChg>
      <pc:sldChg chg="modNotesTx">
        <pc:chgData name="Chris Droessler" userId="625c3661-9d64-47fa-b83c-4b49393bd161" providerId="ADAL" clId="{98AE9C7E-B61D-7F45-8F70-FCF7AA4A7D00}" dt="2018-06-12T15:31:22.393" v="3871" actId="313"/>
        <pc:sldMkLst>
          <pc:docMk/>
          <pc:sldMk cId="4197517791" sldId="292"/>
        </pc:sldMkLst>
      </pc:sldChg>
      <pc:sldChg chg="modNotesTx">
        <pc:chgData name="Chris Droessler" userId="625c3661-9d64-47fa-b83c-4b49393bd161" providerId="ADAL" clId="{98AE9C7E-B61D-7F45-8F70-FCF7AA4A7D00}" dt="2018-06-12T15:32:18.197" v="3937" actId="20577"/>
        <pc:sldMkLst>
          <pc:docMk/>
          <pc:sldMk cId="3078892485" sldId="293"/>
        </pc:sldMkLst>
      </pc:sldChg>
      <pc:sldChg chg="modNotesTx">
        <pc:chgData name="Chris Droessler" userId="625c3661-9d64-47fa-b83c-4b49393bd161" providerId="ADAL" clId="{98AE9C7E-B61D-7F45-8F70-FCF7AA4A7D00}" dt="2018-06-12T15:32:28.479" v="3939" actId="20577"/>
        <pc:sldMkLst>
          <pc:docMk/>
          <pc:sldMk cId="3581635484" sldId="294"/>
        </pc:sldMkLst>
      </pc:sldChg>
      <pc:sldChg chg="modNotesTx">
        <pc:chgData name="Chris Droessler" userId="625c3661-9d64-47fa-b83c-4b49393bd161" providerId="ADAL" clId="{98AE9C7E-B61D-7F45-8F70-FCF7AA4A7D00}" dt="2018-06-07T14:24:09.895" v="601" actId="20577"/>
        <pc:sldMkLst>
          <pc:docMk/>
          <pc:sldMk cId="62467009" sldId="295"/>
        </pc:sldMkLst>
      </pc:sldChg>
      <pc:sldChg chg="modNotesTx">
        <pc:chgData name="Chris Droessler" userId="625c3661-9d64-47fa-b83c-4b49393bd161" providerId="ADAL" clId="{98AE9C7E-B61D-7F45-8F70-FCF7AA4A7D00}" dt="2018-06-12T15:32:58.083" v="3956" actId="20577"/>
        <pc:sldMkLst>
          <pc:docMk/>
          <pc:sldMk cId="3732726259" sldId="296"/>
        </pc:sldMkLst>
      </pc:sldChg>
      <pc:sldChg chg="modNotesTx">
        <pc:chgData name="Chris Droessler" userId="625c3661-9d64-47fa-b83c-4b49393bd161" providerId="ADAL" clId="{98AE9C7E-B61D-7F45-8F70-FCF7AA4A7D00}" dt="2018-06-07T14:24:47.958" v="625" actId="20577"/>
        <pc:sldMkLst>
          <pc:docMk/>
          <pc:sldMk cId="1443768350" sldId="298"/>
        </pc:sldMkLst>
      </pc:sldChg>
      <pc:sldChg chg="modNotesTx">
        <pc:chgData name="Chris Droessler" userId="625c3661-9d64-47fa-b83c-4b49393bd161" providerId="ADAL" clId="{98AE9C7E-B61D-7F45-8F70-FCF7AA4A7D00}" dt="2018-06-12T15:33:24.270" v="3957" actId="20577"/>
        <pc:sldMkLst>
          <pc:docMk/>
          <pc:sldMk cId="438122567" sldId="299"/>
        </pc:sldMkLst>
      </pc:sldChg>
      <pc:sldChg chg="modNotesTx">
        <pc:chgData name="Chris Droessler" userId="625c3661-9d64-47fa-b83c-4b49393bd161" providerId="ADAL" clId="{98AE9C7E-B61D-7F45-8F70-FCF7AA4A7D00}" dt="2018-06-07T14:26:09.211" v="678" actId="20577"/>
        <pc:sldMkLst>
          <pc:docMk/>
          <pc:sldMk cId="2476122832" sldId="300"/>
        </pc:sldMkLst>
      </pc:sldChg>
      <pc:sldChg chg="modNotesTx">
        <pc:chgData name="Chris Droessler" userId="625c3661-9d64-47fa-b83c-4b49393bd161" providerId="ADAL" clId="{98AE9C7E-B61D-7F45-8F70-FCF7AA4A7D00}" dt="2018-06-07T14:27:03.274" v="707" actId="20577"/>
        <pc:sldMkLst>
          <pc:docMk/>
          <pc:sldMk cId="1597367098" sldId="301"/>
        </pc:sldMkLst>
      </pc:sldChg>
      <pc:sldChg chg="modNotesTx">
        <pc:chgData name="Chris Droessler" userId="625c3661-9d64-47fa-b83c-4b49393bd161" providerId="ADAL" clId="{98AE9C7E-B61D-7F45-8F70-FCF7AA4A7D00}" dt="2018-06-12T15:35:41.387" v="3959" actId="115"/>
        <pc:sldMkLst>
          <pc:docMk/>
          <pc:sldMk cId="400718527" sldId="305"/>
        </pc:sldMkLst>
      </pc:sldChg>
      <pc:sldChg chg="modNotesTx">
        <pc:chgData name="Chris Droessler" userId="625c3661-9d64-47fa-b83c-4b49393bd161" providerId="ADAL" clId="{98AE9C7E-B61D-7F45-8F70-FCF7AA4A7D00}" dt="2018-06-12T15:36:01.278" v="3961" actId="20577"/>
        <pc:sldMkLst>
          <pc:docMk/>
          <pc:sldMk cId="1148103838" sldId="306"/>
        </pc:sldMkLst>
      </pc:sldChg>
      <pc:sldChg chg="modNotesTx">
        <pc:chgData name="Chris Droessler" userId="625c3661-9d64-47fa-b83c-4b49393bd161" providerId="ADAL" clId="{98AE9C7E-B61D-7F45-8F70-FCF7AA4A7D00}" dt="2018-06-12T19:25:52.015" v="5194" actId="20577"/>
        <pc:sldMkLst>
          <pc:docMk/>
          <pc:sldMk cId="1905365093" sldId="307"/>
        </pc:sldMkLst>
      </pc:sldChg>
      <pc:sldChg chg="modNotesTx">
        <pc:chgData name="Chris Droessler" userId="625c3661-9d64-47fa-b83c-4b49393bd161" providerId="ADAL" clId="{98AE9C7E-B61D-7F45-8F70-FCF7AA4A7D00}" dt="2018-06-12T19:26:16.018" v="5234" actId="20577"/>
        <pc:sldMkLst>
          <pc:docMk/>
          <pc:sldMk cId="4197581719" sldId="308"/>
        </pc:sldMkLst>
      </pc:sldChg>
      <pc:sldChg chg="modNotesTx">
        <pc:chgData name="Chris Droessler" userId="625c3661-9d64-47fa-b83c-4b49393bd161" providerId="ADAL" clId="{98AE9C7E-B61D-7F45-8F70-FCF7AA4A7D00}" dt="2018-06-12T19:26:35.403" v="5238" actId="20577"/>
        <pc:sldMkLst>
          <pc:docMk/>
          <pc:sldMk cId="3422423252" sldId="309"/>
        </pc:sldMkLst>
      </pc:sldChg>
      <pc:sldChg chg="modNotesTx">
        <pc:chgData name="Chris Droessler" userId="625c3661-9d64-47fa-b83c-4b49393bd161" providerId="ADAL" clId="{98AE9C7E-B61D-7F45-8F70-FCF7AA4A7D00}" dt="2018-06-07T14:46:39.634" v="1245" actId="115"/>
        <pc:sldMkLst>
          <pc:docMk/>
          <pc:sldMk cId="2274683562" sldId="321"/>
        </pc:sldMkLst>
      </pc:sldChg>
      <pc:sldChg chg="modNotesTx">
        <pc:chgData name="Chris Droessler" userId="625c3661-9d64-47fa-b83c-4b49393bd161" providerId="ADAL" clId="{98AE9C7E-B61D-7F45-8F70-FCF7AA4A7D00}" dt="2018-06-07T14:51:45.753" v="1366" actId="20577"/>
        <pc:sldMkLst>
          <pc:docMk/>
          <pc:sldMk cId="293630157" sldId="334"/>
        </pc:sldMkLst>
      </pc:sldChg>
      <pc:sldChg chg="modNotesTx">
        <pc:chgData name="Chris Droessler" userId="625c3661-9d64-47fa-b83c-4b49393bd161" providerId="ADAL" clId="{98AE9C7E-B61D-7F45-8F70-FCF7AA4A7D00}" dt="2018-06-12T15:47:43.863" v="4093" actId="20577"/>
        <pc:sldMkLst>
          <pc:docMk/>
          <pc:sldMk cId="3269810534" sldId="342"/>
        </pc:sldMkLst>
      </pc:sldChg>
      <pc:sldChg chg="modNotesTx">
        <pc:chgData name="Chris Droessler" userId="625c3661-9d64-47fa-b83c-4b49393bd161" providerId="ADAL" clId="{98AE9C7E-B61D-7F45-8F70-FCF7AA4A7D00}" dt="2018-06-12T15:48:13.501" v="4094" actId="255"/>
        <pc:sldMkLst>
          <pc:docMk/>
          <pc:sldMk cId="3189863032" sldId="343"/>
        </pc:sldMkLst>
      </pc:sldChg>
      <pc:sldChg chg="modNotesTx">
        <pc:chgData name="Chris Droessler" userId="625c3661-9d64-47fa-b83c-4b49393bd161" providerId="ADAL" clId="{98AE9C7E-B61D-7F45-8F70-FCF7AA4A7D00}" dt="2018-06-12T15:49:01.700" v="4096" actId="115"/>
        <pc:sldMkLst>
          <pc:docMk/>
          <pc:sldMk cId="2116476486" sldId="344"/>
        </pc:sldMkLst>
      </pc:sldChg>
      <pc:sldChg chg="modNotesTx">
        <pc:chgData name="Chris Droessler" userId="625c3661-9d64-47fa-b83c-4b49393bd161" providerId="ADAL" clId="{98AE9C7E-B61D-7F45-8F70-FCF7AA4A7D00}" dt="2018-06-12T15:49:32.080" v="4097" actId="20577"/>
        <pc:sldMkLst>
          <pc:docMk/>
          <pc:sldMk cId="2526674626" sldId="345"/>
        </pc:sldMkLst>
      </pc:sldChg>
      <pc:sldChg chg="modNotesTx">
        <pc:chgData name="Chris Droessler" userId="625c3661-9d64-47fa-b83c-4b49393bd161" providerId="ADAL" clId="{98AE9C7E-B61D-7F45-8F70-FCF7AA4A7D00}" dt="2018-06-12T15:50:00.604" v="4102" actId="20577"/>
        <pc:sldMkLst>
          <pc:docMk/>
          <pc:sldMk cId="352565139" sldId="346"/>
        </pc:sldMkLst>
      </pc:sldChg>
      <pc:sldChg chg="modNotesTx">
        <pc:chgData name="Chris Droessler" userId="625c3661-9d64-47fa-b83c-4b49393bd161" providerId="ADAL" clId="{98AE9C7E-B61D-7F45-8F70-FCF7AA4A7D00}" dt="2018-06-12T15:50:24.549" v="4104" actId="20577"/>
        <pc:sldMkLst>
          <pc:docMk/>
          <pc:sldMk cId="3035943147" sldId="347"/>
        </pc:sldMkLst>
      </pc:sldChg>
      <pc:sldChg chg="modNotesTx">
        <pc:chgData name="Chris Droessler" userId="625c3661-9d64-47fa-b83c-4b49393bd161" providerId="ADAL" clId="{98AE9C7E-B61D-7F45-8F70-FCF7AA4A7D00}" dt="2018-06-12T15:53:41.725" v="4112" actId="20577"/>
        <pc:sldMkLst>
          <pc:docMk/>
          <pc:sldMk cId="3797385013" sldId="359"/>
        </pc:sldMkLst>
      </pc:sldChg>
      <pc:sldChg chg="modNotesTx">
        <pc:chgData name="Chris Droessler" userId="625c3661-9d64-47fa-b83c-4b49393bd161" providerId="ADAL" clId="{98AE9C7E-B61D-7F45-8F70-FCF7AA4A7D00}" dt="2018-06-12T15:55:01.318" v="4113" actId="115"/>
        <pc:sldMkLst>
          <pc:docMk/>
          <pc:sldMk cId="1943601997" sldId="375"/>
        </pc:sldMkLst>
      </pc:sldChg>
      <pc:sldChg chg="modNotesTx">
        <pc:chgData name="Chris Droessler" userId="625c3661-9d64-47fa-b83c-4b49393bd161" providerId="ADAL" clId="{98AE9C7E-B61D-7F45-8F70-FCF7AA4A7D00}" dt="2018-06-12T15:56:41.396" v="4162" actId="20577"/>
        <pc:sldMkLst>
          <pc:docMk/>
          <pc:sldMk cId="2017643918" sldId="379"/>
        </pc:sldMkLst>
      </pc:sldChg>
      <pc:sldChg chg="modNotesTx">
        <pc:chgData name="Chris Droessler" userId="625c3661-9d64-47fa-b83c-4b49393bd161" providerId="ADAL" clId="{98AE9C7E-B61D-7F45-8F70-FCF7AA4A7D00}" dt="2018-06-07T14:55:53.463" v="1377" actId="115"/>
        <pc:sldMkLst>
          <pc:docMk/>
          <pc:sldMk cId="2653091222" sldId="385"/>
        </pc:sldMkLst>
      </pc:sldChg>
      <pc:sldChg chg="modNotesTx">
        <pc:chgData name="Chris Droessler" userId="625c3661-9d64-47fa-b83c-4b49393bd161" providerId="ADAL" clId="{98AE9C7E-B61D-7F45-8F70-FCF7AA4A7D00}" dt="2018-06-07T14:56:03.706" v="1378" actId="313"/>
        <pc:sldMkLst>
          <pc:docMk/>
          <pc:sldMk cId="3037604026" sldId="388"/>
        </pc:sldMkLst>
      </pc:sldChg>
      <pc:sldChg chg="del">
        <pc:chgData name="Chris Droessler" userId="625c3661-9d64-47fa-b83c-4b49393bd161" providerId="ADAL" clId="{98AE9C7E-B61D-7F45-8F70-FCF7AA4A7D00}" dt="2018-06-11T12:56:44.075" v="2369" actId="2696"/>
        <pc:sldMkLst>
          <pc:docMk/>
          <pc:sldMk cId="2787163787" sldId="389"/>
        </pc:sldMkLst>
      </pc:sldChg>
      <pc:sldChg chg="del">
        <pc:chgData name="Chris Droessler" userId="625c3661-9d64-47fa-b83c-4b49393bd161" providerId="ADAL" clId="{98AE9C7E-B61D-7F45-8F70-FCF7AA4A7D00}" dt="2018-06-11T12:56:44.086" v="2370" actId="2696"/>
        <pc:sldMkLst>
          <pc:docMk/>
          <pc:sldMk cId="1435188924" sldId="390"/>
        </pc:sldMkLst>
      </pc:sldChg>
      <pc:sldChg chg="del">
        <pc:chgData name="Chris Droessler" userId="625c3661-9d64-47fa-b83c-4b49393bd161" providerId="ADAL" clId="{98AE9C7E-B61D-7F45-8F70-FCF7AA4A7D00}" dt="2018-06-11T12:56:44.097" v="2371" actId="2696"/>
        <pc:sldMkLst>
          <pc:docMk/>
          <pc:sldMk cId="626177287" sldId="391"/>
        </pc:sldMkLst>
      </pc:sldChg>
      <pc:sldChg chg="del">
        <pc:chgData name="Chris Droessler" userId="625c3661-9d64-47fa-b83c-4b49393bd161" providerId="ADAL" clId="{98AE9C7E-B61D-7F45-8F70-FCF7AA4A7D00}" dt="2018-06-11T12:56:44.107" v="2372" actId="2696"/>
        <pc:sldMkLst>
          <pc:docMk/>
          <pc:sldMk cId="3226195680" sldId="392"/>
        </pc:sldMkLst>
      </pc:sldChg>
      <pc:sldChg chg="del">
        <pc:chgData name="Chris Droessler" userId="625c3661-9d64-47fa-b83c-4b49393bd161" providerId="ADAL" clId="{98AE9C7E-B61D-7F45-8F70-FCF7AA4A7D00}" dt="2018-06-11T12:56:44.116" v="2373" actId="2696"/>
        <pc:sldMkLst>
          <pc:docMk/>
          <pc:sldMk cId="1222409645" sldId="393"/>
        </pc:sldMkLst>
      </pc:sldChg>
      <pc:sldChg chg="del modNotesTx">
        <pc:chgData name="Chris Droessler" userId="625c3661-9d64-47fa-b83c-4b49393bd161" providerId="ADAL" clId="{98AE9C7E-B61D-7F45-8F70-FCF7AA4A7D00}" dt="2018-06-11T12:56:44.129" v="2374" actId="2696"/>
        <pc:sldMkLst>
          <pc:docMk/>
          <pc:sldMk cId="3470273423" sldId="394"/>
        </pc:sldMkLst>
      </pc:sldChg>
      <pc:sldChg chg="del">
        <pc:chgData name="Chris Droessler" userId="625c3661-9d64-47fa-b83c-4b49393bd161" providerId="ADAL" clId="{98AE9C7E-B61D-7F45-8F70-FCF7AA4A7D00}" dt="2018-06-11T12:56:44.139" v="2375" actId="2696"/>
        <pc:sldMkLst>
          <pc:docMk/>
          <pc:sldMk cId="2508981557" sldId="395"/>
        </pc:sldMkLst>
      </pc:sldChg>
      <pc:sldChg chg="del">
        <pc:chgData name="Chris Droessler" userId="625c3661-9d64-47fa-b83c-4b49393bd161" providerId="ADAL" clId="{98AE9C7E-B61D-7F45-8F70-FCF7AA4A7D00}" dt="2018-06-11T12:56:44.148" v="2376" actId="2696"/>
        <pc:sldMkLst>
          <pc:docMk/>
          <pc:sldMk cId="649972296" sldId="396"/>
        </pc:sldMkLst>
      </pc:sldChg>
      <pc:sldChg chg="del">
        <pc:chgData name="Chris Droessler" userId="625c3661-9d64-47fa-b83c-4b49393bd161" providerId="ADAL" clId="{98AE9C7E-B61D-7F45-8F70-FCF7AA4A7D00}" dt="2018-06-11T12:56:44.157" v="2377" actId="2696"/>
        <pc:sldMkLst>
          <pc:docMk/>
          <pc:sldMk cId="1244199758" sldId="397"/>
        </pc:sldMkLst>
      </pc:sldChg>
      <pc:sldChg chg="del">
        <pc:chgData name="Chris Droessler" userId="625c3661-9d64-47fa-b83c-4b49393bd161" providerId="ADAL" clId="{98AE9C7E-B61D-7F45-8F70-FCF7AA4A7D00}" dt="2018-06-11T12:56:44.166" v="2378" actId="2696"/>
        <pc:sldMkLst>
          <pc:docMk/>
          <pc:sldMk cId="1906023909" sldId="398"/>
        </pc:sldMkLst>
      </pc:sldChg>
      <pc:sldChg chg="del">
        <pc:chgData name="Chris Droessler" userId="625c3661-9d64-47fa-b83c-4b49393bd161" providerId="ADAL" clId="{98AE9C7E-B61D-7F45-8F70-FCF7AA4A7D00}" dt="2018-06-11T12:56:44.174" v="2379" actId="2696"/>
        <pc:sldMkLst>
          <pc:docMk/>
          <pc:sldMk cId="3295900016" sldId="399"/>
        </pc:sldMkLst>
      </pc:sldChg>
      <pc:sldChg chg="del">
        <pc:chgData name="Chris Droessler" userId="625c3661-9d64-47fa-b83c-4b49393bd161" providerId="ADAL" clId="{98AE9C7E-B61D-7F45-8F70-FCF7AA4A7D00}" dt="2018-06-11T12:56:44.183" v="2380" actId="2696"/>
        <pc:sldMkLst>
          <pc:docMk/>
          <pc:sldMk cId="1115435857" sldId="400"/>
        </pc:sldMkLst>
      </pc:sldChg>
      <pc:sldChg chg="del">
        <pc:chgData name="Chris Droessler" userId="625c3661-9d64-47fa-b83c-4b49393bd161" providerId="ADAL" clId="{98AE9C7E-B61D-7F45-8F70-FCF7AA4A7D00}" dt="2018-06-11T12:56:44.192" v="2381" actId="2696"/>
        <pc:sldMkLst>
          <pc:docMk/>
          <pc:sldMk cId="1006053299" sldId="401"/>
        </pc:sldMkLst>
      </pc:sldChg>
      <pc:sldChg chg="modNotesTx">
        <pc:chgData name="Chris Droessler" userId="625c3661-9d64-47fa-b83c-4b49393bd161" providerId="ADAL" clId="{98AE9C7E-B61D-7F45-8F70-FCF7AA4A7D00}" dt="2018-06-12T19:48:35.169" v="5332" actId="20577"/>
        <pc:sldMkLst>
          <pc:docMk/>
          <pc:sldMk cId="3620180182" sldId="402"/>
        </pc:sldMkLst>
      </pc:sldChg>
      <pc:sldChg chg="addSp modSp modNotesTx">
        <pc:chgData name="Chris Droessler" userId="625c3661-9d64-47fa-b83c-4b49393bd161" providerId="ADAL" clId="{98AE9C7E-B61D-7F45-8F70-FCF7AA4A7D00}" dt="2018-06-12T16:16:00.271" v="4869" actId="113"/>
        <pc:sldMkLst>
          <pc:docMk/>
          <pc:sldMk cId="2777331676" sldId="406"/>
        </pc:sldMkLst>
        <pc:spChg chg="add mod">
          <ac:chgData name="Chris Droessler" userId="625c3661-9d64-47fa-b83c-4b49393bd161" providerId="ADAL" clId="{98AE9C7E-B61D-7F45-8F70-FCF7AA4A7D00}" dt="2018-06-12T16:13:04.273" v="4647" actId="20577"/>
          <ac:spMkLst>
            <pc:docMk/>
            <pc:sldMk cId="2777331676" sldId="406"/>
            <ac:spMk id="2" creationId="{18B69FD6-7137-5543-9D84-8D1923AA9B4D}"/>
          </ac:spMkLst>
        </pc:spChg>
        <pc:spChg chg="add mod">
          <ac:chgData name="Chris Droessler" userId="625c3661-9d64-47fa-b83c-4b49393bd161" providerId="ADAL" clId="{98AE9C7E-B61D-7F45-8F70-FCF7AA4A7D00}" dt="2018-06-12T16:14:15.209" v="4697" actId="20577"/>
          <ac:spMkLst>
            <pc:docMk/>
            <pc:sldMk cId="2777331676" sldId="406"/>
            <ac:spMk id="3" creationId="{DBF5229C-AAFE-2E45-986F-65F14178E1D7}"/>
          </ac:spMkLst>
        </pc:spChg>
      </pc:sldChg>
      <pc:sldChg chg="modSp modNotesTx">
        <pc:chgData name="Chris Droessler" userId="625c3661-9d64-47fa-b83c-4b49393bd161" providerId="ADAL" clId="{98AE9C7E-B61D-7F45-8F70-FCF7AA4A7D00}" dt="2018-06-12T19:43:19.800" v="5299" actId="1036"/>
        <pc:sldMkLst>
          <pc:docMk/>
          <pc:sldMk cId="1665961144" sldId="409"/>
        </pc:sldMkLst>
        <pc:spChg chg="mod">
          <ac:chgData name="Chris Droessler" userId="625c3661-9d64-47fa-b83c-4b49393bd161" providerId="ADAL" clId="{98AE9C7E-B61D-7F45-8F70-FCF7AA4A7D00}" dt="2018-06-12T19:43:19.800" v="5299" actId="1036"/>
          <ac:spMkLst>
            <pc:docMk/>
            <pc:sldMk cId="1665961144" sldId="409"/>
            <ac:spMk id="5" creationId="{00000000-0000-0000-0000-000000000000}"/>
          </ac:spMkLst>
        </pc:spChg>
      </pc:sldChg>
      <pc:sldChg chg="modNotesTx">
        <pc:chgData name="Chris Droessler" userId="625c3661-9d64-47fa-b83c-4b49393bd161" providerId="ADAL" clId="{98AE9C7E-B61D-7F45-8F70-FCF7AA4A7D00}" dt="2018-06-07T15:03:18.603" v="1389" actId="20577"/>
        <pc:sldMkLst>
          <pc:docMk/>
          <pc:sldMk cId="1218522947" sldId="410"/>
        </pc:sldMkLst>
      </pc:sldChg>
      <pc:sldChg chg="modNotesTx">
        <pc:chgData name="Chris Droessler" userId="625c3661-9d64-47fa-b83c-4b49393bd161" providerId="ADAL" clId="{98AE9C7E-B61D-7F45-8F70-FCF7AA4A7D00}" dt="2018-06-12T19:44:07.395" v="5319" actId="20577"/>
        <pc:sldMkLst>
          <pc:docMk/>
          <pc:sldMk cId="3329692675" sldId="411"/>
        </pc:sldMkLst>
      </pc:sldChg>
      <pc:sldChg chg="modNotesTx">
        <pc:chgData name="Chris Droessler" userId="625c3661-9d64-47fa-b83c-4b49393bd161" providerId="ADAL" clId="{98AE9C7E-B61D-7F45-8F70-FCF7AA4A7D00}" dt="2018-06-07T15:04:07.050" v="1398" actId="20577"/>
        <pc:sldMkLst>
          <pc:docMk/>
          <pc:sldMk cId="3806309701" sldId="412"/>
        </pc:sldMkLst>
      </pc:sldChg>
      <pc:sldChg chg="modNotesTx">
        <pc:chgData name="Chris Droessler" userId="625c3661-9d64-47fa-b83c-4b49393bd161" providerId="ADAL" clId="{98AE9C7E-B61D-7F45-8F70-FCF7AA4A7D00}" dt="2018-06-07T14:53:27.157" v="1375" actId="20577"/>
        <pc:sldMkLst>
          <pc:docMk/>
          <pc:sldMk cId="3467219692" sldId="415"/>
        </pc:sldMkLst>
      </pc:sldChg>
      <pc:sldChg chg="modNotesTx">
        <pc:chgData name="Chris Droessler" userId="625c3661-9d64-47fa-b83c-4b49393bd161" providerId="ADAL" clId="{98AE9C7E-B61D-7F45-8F70-FCF7AA4A7D00}" dt="2018-06-12T16:00:48.079" v="4294" actId="20577"/>
        <pc:sldMkLst>
          <pc:docMk/>
          <pc:sldMk cId="253445811" sldId="417"/>
        </pc:sldMkLst>
      </pc:sldChg>
      <pc:sldChg chg="modSp modAnim modNotesTx">
        <pc:chgData name="Chris Droessler" userId="625c3661-9d64-47fa-b83c-4b49393bd161" providerId="ADAL" clId="{98AE9C7E-B61D-7F45-8F70-FCF7AA4A7D00}" dt="2018-06-12T19:46:21.542" v="5325"/>
        <pc:sldMkLst>
          <pc:docMk/>
          <pc:sldMk cId="906244363" sldId="418"/>
        </pc:sldMkLst>
        <pc:spChg chg="mod">
          <ac:chgData name="Chris Droessler" userId="625c3661-9d64-47fa-b83c-4b49393bd161" providerId="ADAL" clId="{98AE9C7E-B61D-7F45-8F70-FCF7AA4A7D00}" dt="2018-06-11T12:57:35.371" v="2413" actId="20577"/>
          <ac:spMkLst>
            <pc:docMk/>
            <pc:sldMk cId="906244363" sldId="418"/>
            <ac:spMk id="1695749" creationId="{00000000-0000-0000-0000-000000000000}"/>
          </ac:spMkLst>
        </pc:spChg>
      </pc:sldChg>
      <pc:sldChg chg="modSp modAnim modNotesTx">
        <pc:chgData name="Chris Droessler" userId="625c3661-9d64-47fa-b83c-4b49393bd161" providerId="ADAL" clId="{98AE9C7E-B61D-7F45-8F70-FCF7AA4A7D00}" dt="2018-06-12T19:47:42.345" v="5328"/>
        <pc:sldMkLst>
          <pc:docMk/>
          <pc:sldMk cId="1309495153" sldId="419"/>
        </pc:sldMkLst>
        <pc:spChg chg="mod">
          <ac:chgData name="Chris Droessler" userId="625c3661-9d64-47fa-b83c-4b49393bd161" providerId="ADAL" clId="{98AE9C7E-B61D-7F45-8F70-FCF7AA4A7D00}" dt="2018-06-11T12:58:58.475" v="2525" actId="20577"/>
          <ac:spMkLst>
            <pc:docMk/>
            <pc:sldMk cId="1309495153" sldId="419"/>
            <ac:spMk id="1695749" creationId="{00000000-0000-0000-0000-000000000000}"/>
          </ac:spMkLst>
        </pc:spChg>
      </pc:sldChg>
      <pc:sldChg chg="addSp delSp modSp add modNotesTx">
        <pc:chgData name="Chris Droessler" userId="625c3661-9d64-47fa-b83c-4b49393bd161" providerId="ADAL" clId="{98AE9C7E-B61D-7F45-8F70-FCF7AA4A7D00}" dt="2018-06-12T19:28:47.216" v="5277" actId="20577"/>
        <pc:sldMkLst>
          <pc:docMk/>
          <pc:sldMk cId="2018582802" sldId="506"/>
        </pc:sldMkLst>
        <pc:spChg chg="mod">
          <ac:chgData name="Chris Droessler" userId="625c3661-9d64-47fa-b83c-4b49393bd161" providerId="ADAL" clId="{98AE9C7E-B61D-7F45-8F70-FCF7AA4A7D00}" dt="2018-06-07T14:50:31.038" v="1256" actId="20577"/>
          <ac:spMkLst>
            <pc:docMk/>
            <pc:sldMk cId="2018582802" sldId="506"/>
            <ac:spMk id="2" creationId="{00000000-0000-0000-0000-000000000000}"/>
          </ac:spMkLst>
        </pc:spChg>
        <pc:spChg chg="del">
          <ac:chgData name="Chris Droessler" userId="625c3661-9d64-47fa-b83c-4b49393bd161" providerId="ADAL" clId="{98AE9C7E-B61D-7F45-8F70-FCF7AA4A7D00}" dt="2018-06-07T14:43:18.250" v="847" actId="478"/>
          <ac:spMkLst>
            <pc:docMk/>
            <pc:sldMk cId="2018582802" sldId="506"/>
            <ac:spMk id="4" creationId="{00000000-0000-0000-0000-000000000000}"/>
          </ac:spMkLst>
        </pc:spChg>
        <pc:spChg chg="add del mod">
          <ac:chgData name="Chris Droessler" userId="625c3661-9d64-47fa-b83c-4b49393bd161" providerId="ADAL" clId="{98AE9C7E-B61D-7F45-8F70-FCF7AA4A7D00}" dt="2018-06-07T14:40:34.596" v="802" actId="478"/>
          <ac:spMkLst>
            <pc:docMk/>
            <pc:sldMk cId="2018582802" sldId="506"/>
            <ac:spMk id="6" creationId="{FE28622C-B2EB-BD40-8596-284879986E66}"/>
          </ac:spMkLst>
        </pc:spChg>
        <pc:spChg chg="add mod">
          <ac:chgData name="Chris Droessler" userId="625c3661-9d64-47fa-b83c-4b49393bd161" providerId="ADAL" clId="{98AE9C7E-B61D-7F45-8F70-FCF7AA4A7D00}" dt="2018-06-07T14:40:59.029" v="813" actId="1076"/>
          <ac:spMkLst>
            <pc:docMk/>
            <pc:sldMk cId="2018582802" sldId="506"/>
            <ac:spMk id="9" creationId="{7854EB0E-3531-1F46-8008-14C400475A0A}"/>
          </ac:spMkLst>
        </pc:spChg>
        <pc:spChg chg="add">
          <ac:chgData name="Chris Droessler" userId="625c3661-9d64-47fa-b83c-4b49393bd161" providerId="ADAL" clId="{98AE9C7E-B61D-7F45-8F70-FCF7AA4A7D00}" dt="2018-06-07T14:43:19.767" v="848" actId="20577"/>
          <ac:spMkLst>
            <pc:docMk/>
            <pc:sldMk cId="2018582802" sldId="506"/>
            <ac:spMk id="10" creationId="{10B7BB00-7B98-3B45-955D-36B0EFDB6F4E}"/>
          </ac:spMkLst>
        </pc:spChg>
        <pc:spChg chg="del">
          <ac:chgData name="Chris Droessler" userId="625c3661-9d64-47fa-b83c-4b49393bd161" providerId="ADAL" clId="{98AE9C7E-B61D-7F45-8F70-FCF7AA4A7D00}" dt="2018-06-07T14:40:28.861" v="800" actId="478"/>
          <ac:spMkLst>
            <pc:docMk/>
            <pc:sldMk cId="2018582802" sldId="506"/>
            <ac:spMk id="14339" creationId="{00000000-0000-0000-0000-000000000000}"/>
          </ac:spMkLst>
        </pc:spChg>
      </pc:sldChg>
      <pc:sldChg chg="modSp add ord modNotesTx">
        <pc:chgData name="Chris Droessler" userId="625c3661-9d64-47fa-b83c-4b49393bd161" providerId="ADAL" clId="{98AE9C7E-B61D-7F45-8F70-FCF7AA4A7D00}" dt="2018-06-12T16:10:00.861" v="4452" actId="313"/>
        <pc:sldMkLst>
          <pc:docMk/>
          <pc:sldMk cId="1102574204" sldId="507"/>
        </pc:sldMkLst>
        <pc:spChg chg="mod">
          <ac:chgData name="Chris Droessler" userId="625c3661-9d64-47fa-b83c-4b49393bd161" providerId="ADAL" clId="{98AE9C7E-B61D-7F45-8F70-FCF7AA4A7D00}" dt="2018-06-12T16:07:09.161" v="4412" actId="20577"/>
          <ac:spMkLst>
            <pc:docMk/>
            <pc:sldMk cId="1102574204" sldId="507"/>
            <ac:spMk id="2" creationId="{00000000-0000-0000-0000-000000000000}"/>
          </ac:spMkLst>
        </pc:spChg>
        <pc:spChg chg="mod">
          <ac:chgData name="Chris Droessler" userId="625c3661-9d64-47fa-b83c-4b49393bd161" providerId="ADAL" clId="{98AE9C7E-B61D-7F45-8F70-FCF7AA4A7D00}" dt="2018-06-12T16:08:06.482" v="4444" actId="20577"/>
          <ac:spMkLst>
            <pc:docMk/>
            <pc:sldMk cId="1102574204" sldId="507"/>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6/12/18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6/12/18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8" Type="http://schemas.openxmlformats.org/officeDocument/2006/relationships/hyperlink" Target="https://register.gotowebinar.com/register/1738478907033654529" TargetMode="External"/><Relationship Id="rId3" Type="http://schemas.openxmlformats.org/officeDocument/2006/relationships/hyperlink" Target="https://register.gotowebinar.com/register/1803285221886212609" TargetMode="External"/><Relationship Id="rId7" Type="http://schemas.openxmlformats.org/officeDocument/2006/relationships/hyperlink" Target="https://register.gotowebinar.com/register/952642553499353345"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s://register.gotowebinar.com/register/7254383496934712065" TargetMode="External"/><Relationship Id="rId5" Type="http://schemas.openxmlformats.org/officeDocument/2006/relationships/hyperlink" Target="https://register.gotowebinar.com/register/2434907373043677185" TargetMode="External"/><Relationship Id="rId4" Type="http://schemas.openxmlformats.org/officeDocument/2006/relationships/hyperlink" Target="https://register.gotowebinar.com/register/7812561569891441921" TargetMode="Externa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8" Type="http://schemas.openxmlformats.org/officeDocument/2006/relationships/hyperlink" Target="https://www.bizjournals.com/triangle/news/2017/11/22/execs-along-i-95-wait-for-csx-update-in-rocky.html" TargetMode="External"/><Relationship Id="rId3" Type="http://schemas.openxmlformats.org/officeDocument/2006/relationships/hyperlink" Target="https://www.bizjournals.com/triangle/search/results?q=Roy%20Cooper" TargetMode="External"/><Relationship Id="rId7" Type="http://schemas.openxmlformats.org/officeDocument/2006/relationships/hyperlink" Target="http://companies.bizjournals.com/profile/csx/135169/"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www.bizjournals.com/As%20Chinese%20tire%20firm%20Triangle%20Tyre%20Co%20was%20deciding%20where%20to%20locate%20its%20first%20U.S.%20manufacturing%20facility,%20the%20decision%20came%20down%20to%20North%20Carolina%20and%20Georgia." TargetMode="External"/><Relationship Id="rId5" Type="http://schemas.openxmlformats.org/officeDocument/2006/relationships/hyperlink" Target="http://www.bizjournals.com/triangle/news/2017/12/13/corning-picks-durham-edgecombe-counties-for-428.html" TargetMode="External"/><Relationship Id="rId4" Type="http://schemas.openxmlformats.org/officeDocument/2006/relationships/hyperlink" Target="http://companies.bizjournals.com/profile/corning/126346/"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www.bizjournals.com/triangle/search/results?q=Gene%20Pinder" TargetMode="External"/><Relationship Id="rId4" Type="http://schemas.openxmlformats.org/officeDocument/2006/relationships/hyperlink" Target="http://www.bizjournals.com/triangle/search/results?q=Shu%20Ching%20Quek"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(Webcam on)</a:t>
            </a:r>
          </a:p>
          <a:p>
            <a:pPr eaLnBrk="1" hangingPunct="1">
              <a:spcBef>
                <a:spcPct val="0"/>
              </a:spcBef>
              <a:spcAft>
                <a:spcPct val="30000"/>
              </a:spcAft>
            </a:pPr>
            <a:endParaRPr lang="en-US" dirty="0">
              <a:ea typeface="ヒラギノ角ゴ Pro W3" charset="0"/>
              <a:cs typeface="Times"/>
            </a:endParaRPr>
          </a:p>
          <a:p>
            <a:pPr marL="0" marR="0" lvl="0" indent="0" algn="l" defTabSz="914400" rtl="0" eaLnBrk="1" fontAlgn="auto" latinLnBrk="0" hangingPunct="1">
              <a:lnSpc>
                <a:spcPct val="100000"/>
              </a:lnSpc>
              <a:spcBef>
                <a:spcPct val="0"/>
              </a:spcBef>
              <a:spcAft>
                <a:spcPct val="30000"/>
              </a:spcAft>
              <a:buClrTx/>
              <a:buSzTx/>
              <a:buFontTx/>
              <a:buNone/>
              <a:tabLst/>
              <a:defRPr/>
            </a:pPr>
            <a:r>
              <a:rPr lang="en-US" dirty="0">
                <a:ea typeface="ヒラギノ角ゴ Pro W3" charset="0"/>
                <a:cs typeface="Times"/>
              </a:rPr>
              <a:t>Good </a:t>
            </a:r>
            <a:r>
              <a:rPr lang="en-US" u="sng" dirty="0">
                <a:ea typeface="ヒラギノ角ゴ Pro W3" charset="0"/>
                <a:cs typeface="Times"/>
              </a:rPr>
              <a:t>afternoon</a:t>
            </a:r>
            <a:r>
              <a:rPr lang="en-US" dirty="0">
                <a:ea typeface="ヒラギノ角ゴ Pro W3" charset="0"/>
                <a:cs typeface="Times"/>
              </a:rPr>
              <a:t>.  I</a:t>
            </a:r>
            <a:r>
              <a:rPr lang="en-US" dirty="0">
                <a:ea typeface="ヒラギノ角ゴ Pro W3" charset="0"/>
              </a:rPr>
              <a:t> a</a:t>
            </a:r>
            <a:r>
              <a:rPr lang="en-US" dirty="0">
                <a:ea typeface="ヒラギノ角ゴ Pro W3" charset="0"/>
                <a:cs typeface="Times"/>
              </a:rPr>
              <a:t>m Chris </a:t>
            </a:r>
            <a:r>
              <a:rPr lang="en-US" dirty="0" err="1">
                <a:ea typeface="ヒラギノ角ゴ Pro W3" charset="0"/>
                <a:cs typeface="Times"/>
              </a:rPr>
              <a:t>Droessler</a:t>
            </a:r>
            <a:r>
              <a:rPr lang="en-US" dirty="0">
                <a:ea typeface="ヒラギノ角ゴ Pro W3" charset="0"/>
                <a:cs typeface="Times"/>
              </a:rPr>
              <a:t>, --</a:t>
            </a:r>
            <a:r>
              <a:rPr lang="en-US" baseline="0" dirty="0">
                <a:ea typeface="ヒラギノ角ゴ Pro W3" charset="0"/>
                <a:cs typeface="Times"/>
              </a:rPr>
              <a:t> </a:t>
            </a:r>
            <a:r>
              <a:rPr lang="en-US" dirty="0">
                <a:ea typeface="ヒラギノ角ゴ Pro W3" charset="0"/>
                <a:cs typeface="Times"/>
              </a:rPr>
              <a:t>from the North Carolina Community College System Office.</a:t>
            </a:r>
          </a:p>
          <a:p>
            <a:pPr marL="0" marR="0" lvl="0" indent="0" algn="l" defTabSz="914400" rtl="0" eaLnBrk="1" fontAlgn="auto" latinLnBrk="0" hangingPunct="1">
              <a:lnSpc>
                <a:spcPct val="100000"/>
              </a:lnSpc>
              <a:spcBef>
                <a:spcPct val="0"/>
              </a:spcBef>
              <a:spcAft>
                <a:spcPct val="30000"/>
              </a:spcAft>
              <a:buClrTx/>
              <a:buSzTx/>
              <a:buFontTx/>
              <a:buNone/>
              <a:tabLst/>
              <a:defRPr/>
            </a:pPr>
            <a:endParaRPr lang="en-US" dirty="0">
              <a:ea typeface="ヒラギノ角ゴ Pro W3" charset="0"/>
              <a:cs typeface="Times"/>
            </a:endParaRPr>
          </a:p>
          <a:p>
            <a:pPr marL="0" marR="0" lvl="0" indent="0" algn="l" defTabSz="914400" rtl="0" eaLnBrk="1" fontAlgn="auto" latinLnBrk="0" hangingPunct="1">
              <a:lnSpc>
                <a:spcPct val="100000"/>
              </a:lnSpc>
              <a:spcBef>
                <a:spcPct val="0"/>
              </a:spcBef>
              <a:spcAft>
                <a:spcPct val="30000"/>
              </a:spcAft>
              <a:buClrTx/>
              <a:buSzTx/>
              <a:buFontTx/>
              <a:buNone/>
              <a:tabLst/>
              <a:defRPr/>
            </a:pPr>
            <a:r>
              <a:rPr lang="en-US" dirty="0">
                <a:ea typeface="ヒラギノ角ゴ Pro W3" charset="0"/>
                <a:cs typeface="Times"/>
              </a:rPr>
              <a:t>I coordinate Career and Technical Education, and in my spare time I get to create fun webinars like this one.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This is not going to be your usual Career Planning webinar for career advisors.</a:t>
            </a:r>
          </a:p>
          <a:p>
            <a:pPr eaLnBrk="1" hangingPunct="1">
              <a:spcBef>
                <a:spcPct val="0"/>
              </a:spcBef>
              <a:spcAft>
                <a:spcPct val="30000"/>
              </a:spcAft>
            </a:pPr>
            <a:r>
              <a:rPr lang="en-US" dirty="0">
                <a:ea typeface="ヒラギノ角ゴ Pro W3" charset="0"/>
                <a:cs typeface="Times"/>
              </a:rPr>
              <a:t>We will be looking some realities of career planning that are often overlooked.</a:t>
            </a:r>
          </a:p>
          <a:p>
            <a:endParaRPr lang="en-US" dirty="0">
              <a:ea typeface="ヒラギノ角ゴ Pro W3" charset="0"/>
              <a:cs typeface="Times"/>
            </a:endParaRPr>
          </a:p>
          <a:p>
            <a:r>
              <a:rPr lang="en-US" dirty="0">
                <a:ea typeface="ヒラギノ角ゴ Pro W3" charset="0"/>
                <a:cs typeface="Times"/>
              </a:rPr>
              <a:t>I encourage you to download a copy of this PowerPoint file. </a:t>
            </a:r>
          </a:p>
          <a:p>
            <a:r>
              <a:rPr lang="en-US" dirty="0">
                <a:ea typeface="ヒラギノ角ゴ Pro W3" charset="0"/>
                <a:cs typeface="Times"/>
              </a:rPr>
              <a:t>You can go to </a:t>
            </a:r>
            <a:r>
              <a:rPr lang="en-US" dirty="0" err="1">
                <a:ea typeface="ヒラギノ角ゴ Pro W3" charset="0"/>
                <a:cs typeface="Times"/>
              </a:rPr>
              <a:t>NCperkins</a:t>
            </a:r>
            <a:r>
              <a:rPr lang="en-US" dirty="0">
                <a:ea typeface="ヒラギノ角ゴ Pro W3" charset="0"/>
                <a:cs typeface="Times"/>
              </a:rPr>
              <a:t> dot org and click on the </a:t>
            </a:r>
            <a:r>
              <a:rPr lang="ja-JP" altLang="en-US" dirty="0">
                <a:ea typeface="ヒラギノ角ゴ Pro W3" charset="0"/>
                <a:cs typeface="Times"/>
              </a:rPr>
              <a:t>“</a:t>
            </a:r>
            <a:r>
              <a:rPr lang="en-US" altLang="ja-JP" dirty="0">
                <a:ea typeface="ヒラギノ角ゴ Pro W3" charset="0"/>
                <a:cs typeface="Times"/>
              </a:rPr>
              <a:t>presentations</a:t>
            </a:r>
            <a:r>
              <a:rPr lang="ja-JP" altLang="en-US" dirty="0">
                <a:ea typeface="ヒラギノ角ゴ Pro W3" charset="0"/>
                <a:cs typeface="Times"/>
              </a:rPr>
              <a:t>”</a:t>
            </a:r>
            <a:r>
              <a:rPr lang="en-US" altLang="ja-JP" dirty="0">
                <a:ea typeface="ヒラギノ角ゴ Pro W3" charset="0"/>
                <a:cs typeface="Times"/>
              </a:rPr>
              <a:t> link.</a:t>
            </a:r>
          </a:p>
          <a:p>
            <a:r>
              <a:rPr lang="en-US" altLang="ja-JP" dirty="0">
                <a:ea typeface="ヒラギノ角ゴ Pro W3" charset="0"/>
                <a:cs typeface="Times"/>
              </a:rPr>
              <a:t>Then scroll down to June 13.</a:t>
            </a:r>
          </a:p>
          <a:p>
            <a:endParaRPr lang="en-US" dirty="0">
              <a:ea typeface="ヒラギノ角ゴ Pro W3" charset="0"/>
              <a:cs typeface="Times"/>
            </a:endParaRPr>
          </a:p>
          <a:p>
            <a:r>
              <a:rPr lang="en-US" dirty="0">
                <a:ea typeface="ヒラギノ角ゴ Pro W3" charset="0"/>
                <a:cs typeface="Times"/>
              </a:rPr>
              <a:t>How many of you have already downloaded my presentation??  I don't see any hands up.  </a:t>
            </a:r>
          </a:p>
          <a:p>
            <a:r>
              <a:rPr lang="en-US" dirty="0">
                <a:ea typeface="ヒラギノ角ゴ Pro W3" charset="0"/>
                <a:cs typeface="Times"/>
              </a:rPr>
              <a:t>We do have a hands up feature in </a:t>
            </a:r>
            <a:r>
              <a:rPr lang="en-US" dirty="0" err="1">
                <a:ea typeface="ヒラギノ角ゴ Pro W3" charset="0"/>
                <a:cs typeface="Times"/>
              </a:rPr>
              <a:t>GoToWebinar</a:t>
            </a:r>
            <a:r>
              <a:rPr lang="en-US" dirty="0">
                <a:ea typeface="ヒラギノ角ゴ Pro W3" charset="0"/>
                <a:cs typeface="Times"/>
              </a:rPr>
              <a:t>.  There is also a question box where you can ask questions along the way.</a:t>
            </a:r>
          </a:p>
          <a:p>
            <a:endParaRPr lang="en-US" dirty="0">
              <a:ea typeface="ヒラギノ角ゴ Pro W3" charset="0"/>
              <a:cs typeface="Times"/>
            </a:endParaRPr>
          </a:p>
          <a:p>
            <a:r>
              <a:rPr lang="en-US" dirty="0">
                <a:ea typeface="ヒラギノ角ゴ Pro W3" charset="0"/>
                <a:cs typeface="Times"/>
              </a:rPr>
              <a:t>Warning:  I talk fast and have lots of information to cover. My goal is to get the information to you so that you can go back and digest it later. </a:t>
            </a:r>
          </a:p>
          <a:p>
            <a:r>
              <a:rPr lang="en-US" dirty="0">
                <a:ea typeface="ヒラギノ角ゴ Pro W3" charset="0"/>
                <a:cs typeface="Times"/>
              </a:rPr>
              <a:t>I</a:t>
            </a:r>
            <a:r>
              <a:rPr lang="en-US" dirty="0">
                <a:ea typeface="ヒラギノ角ゴ Pro W3" charset="0"/>
              </a:rPr>
              <a:t> ha</a:t>
            </a:r>
            <a:r>
              <a:rPr lang="en-US" dirty="0">
                <a:ea typeface="ヒラギノ角ゴ Pro W3" charset="0"/>
                <a:cs typeface="Times"/>
              </a:rPr>
              <a:t>ve documented my information sources in the notes section of the PowerPoint, to allow you to further research anything that you see here.  </a:t>
            </a:r>
          </a:p>
          <a:p>
            <a:r>
              <a:rPr lang="en-US" dirty="0">
                <a:ea typeface="ヒラギノ角ゴ Pro W3" charset="0"/>
                <a:cs typeface="Times"/>
              </a:rPr>
              <a:t>In fact, the notes from which I am reading are there as well.</a:t>
            </a:r>
          </a:p>
          <a:p>
            <a:r>
              <a:rPr lang="en-US" dirty="0">
                <a:ea typeface="ヒラギノ角ゴ Pro W3" charset="0"/>
                <a:cs typeface="Times"/>
              </a:rPr>
              <a:t>(In some cases I am reading directly from an original source, because they said</a:t>
            </a:r>
            <a:r>
              <a:rPr lang="en-US" baseline="0" dirty="0">
                <a:ea typeface="ヒラギノ角ゴ Pro W3" charset="0"/>
                <a:cs typeface="Times"/>
              </a:rPr>
              <a:t> it so well.)</a:t>
            </a:r>
            <a:endParaRPr lang="en-US" dirty="0">
              <a:ea typeface="ヒラギノ角ゴ Pro W3" charset="0"/>
              <a:cs typeface="Times"/>
            </a:endParaRPr>
          </a:p>
          <a:p>
            <a:r>
              <a:rPr lang="en-US" dirty="0">
                <a:ea typeface="ヒラギノ角ゴ Pro W3" charset="0"/>
              </a:rPr>
              <a:t>Download the PowerPoint and use it any way you wish -- if it will help people discover their perfect career.  --  and get them on a career pathway -- then that's great.</a:t>
            </a:r>
          </a:p>
          <a:p>
            <a:endParaRPr lang="en-US" dirty="0">
              <a:ea typeface="ヒラギノ角ゴ Pro W3" charset="0"/>
            </a:endParaRPr>
          </a:p>
          <a:p>
            <a:r>
              <a:rPr lang="en-US" dirty="0">
                <a:ea typeface="ヒラギノ角ゴ Pro W3" charset="0"/>
                <a:cs typeface="Times"/>
              </a:rPr>
              <a:t>This presentation takes a hard look at where we </a:t>
            </a:r>
            <a:r>
              <a:rPr lang="en-US" u="sng" dirty="0">
                <a:ea typeface="ヒラギノ角ゴ Pro W3" charset="0"/>
                <a:cs typeface="Times"/>
              </a:rPr>
              <a:t>are </a:t>
            </a:r>
            <a:r>
              <a:rPr lang="en-US" dirty="0">
                <a:ea typeface="ヒラギノ角ゴ Pro W3" charset="0"/>
                <a:cs typeface="Times"/>
              </a:rPr>
              <a:t>--  and where we </a:t>
            </a:r>
            <a:r>
              <a:rPr lang="en-US" u="sng" dirty="0">
                <a:ea typeface="ヒラギノ角ゴ Pro W3" charset="0"/>
                <a:cs typeface="Times"/>
              </a:rPr>
              <a:t>should </a:t>
            </a:r>
            <a:r>
              <a:rPr lang="en-US" dirty="0">
                <a:ea typeface="ヒラギノ角ゴ Pro W3" charset="0"/>
                <a:cs typeface="Times"/>
              </a:rPr>
              <a:t>be -- in preparing the citizens</a:t>
            </a:r>
            <a:r>
              <a:rPr lang="en-US" baseline="0" dirty="0">
                <a:ea typeface="ヒラギノ角ゴ Pro W3" charset="0"/>
                <a:cs typeface="Times"/>
              </a:rPr>
              <a:t> </a:t>
            </a:r>
            <a:r>
              <a:rPr lang="en-US" dirty="0">
                <a:ea typeface="ヒラギノ角ゴ Pro W3" charset="0"/>
                <a:cs typeface="Times"/>
              </a:rPr>
              <a:t>of North Carolina for the </a:t>
            </a:r>
            <a:r>
              <a:rPr lang="en-US" u="sng" dirty="0">
                <a:ea typeface="ヒラギノ角ゴ Pro W3" charset="0"/>
                <a:cs typeface="Times"/>
              </a:rPr>
              <a:t>future </a:t>
            </a:r>
            <a:r>
              <a:rPr lang="en-US" dirty="0">
                <a:ea typeface="ヒラギノ角ゴ Pro W3" charset="0"/>
                <a:cs typeface="Times"/>
              </a:rPr>
              <a:t>job market.</a:t>
            </a:r>
          </a:p>
          <a:p>
            <a:endParaRPr lang="en-US" dirty="0">
              <a:ea typeface="ヒラギノ角ゴ Pro W3" charset="0"/>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(Webcam OFF)</a:t>
            </a:r>
          </a:p>
          <a:p>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a:t>www.NCperkins.org</a:t>
            </a:r>
            <a:r>
              <a:rPr lang="en-US" dirty="0"/>
              <a:t>/presentations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sz="1600" dirty="0">
                <a:latin typeface="Arial"/>
                <a:ea typeface="ヒラギノ角ゴ Pro W3" charset="0"/>
                <a:cs typeface="Arial"/>
              </a:rPr>
              <a:t>====</a:t>
            </a:r>
          </a:p>
          <a:p>
            <a:pPr eaLnBrk="1" hangingPunct="1">
              <a:spcBef>
                <a:spcPct val="0"/>
              </a:spcBef>
              <a:spcAft>
                <a:spcPct val="30000"/>
              </a:spcAft>
            </a:pPr>
            <a:r>
              <a:rPr lang="en-US" sz="1600" dirty="0">
                <a:latin typeface="Arial"/>
                <a:ea typeface="ヒラギノ角ゴ Pro W3" charset="0"/>
                <a:cs typeface="Arial"/>
              </a:rPr>
              <a:t>June 13, 2018</a:t>
            </a:r>
          </a:p>
          <a:p>
            <a:pPr eaLnBrk="1" hangingPunct="1">
              <a:spcBef>
                <a:spcPct val="0"/>
              </a:spcBef>
              <a:spcAft>
                <a:spcPct val="30000"/>
              </a:spcAft>
            </a:pPr>
            <a:endParaRPr lang="en-US" sz="1600" baseline="0" dirty="0">
              <a:latin typeface="Arial"/>
              <a:ea typeface="ヒラギノ角ゴ Pro W3" charset="0"/>
              <a:cs typeface="Arial"/>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77262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10</a:t>
            </a:fld>
            <a:endParaRPr lang="en-US" sz="1300"/>
          </a:p>
        </p:txBody>
      </p:sp>
      <p:sp>
        <p:nvSpPr>
          <p:cNvPr id="37890" name="Rectangle 2"/>
          <p:cNvSpPr>
            <a:spLocks noGrp="1" noRot="1" noChangeAspect="1" noChangeArrowheads="1" noTextEdit="1"/>
          </p:cNvSpPr>
          <p:nvPr>
            <p:ph type="sldImg"/>
          </p:nvPr>
        </p:nvSpPr>
        <p:spPr>
          <a:xfrm>
            <a:off x="1371600" y="1181100"/>
            <a:ext cx="3732213" cy="2800350"/>
          </a:xfrm>
          <a:solidFill>
            <a:srgbClr val="FFFFFF"/>
          </a:solidFill>
          <a:ln/>
        </p:spPr>
      </p:sp>
      <p:sp>
        <p:nvSpPr>
          <p:cNvPr id="37891" name="Rectangle 3"/>
          <p:cNvSpPr>
            <a:spLocks noGrp="1" noChangeArrowheads="1"/>
          </p:cNvSpPr>
          <p:nvPr>
            <p:ph type="body" idx="1"/>
          </p:nvPr>
        </p:nvSpPr>
        <p:spPr>
          <a:xfrm>
            <a:off x="650875" y="3980726"/>
            <a:ext cx="5521325" cy="538076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Carolina high school 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our high school graduates say 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two percent of our recent high school graduates 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watching YouTube videos.</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p>
          <a:p>
            <a:pPr marL="0" marR="0" indent="0" algn="l" defTabSz="914400" rtl="0" eaLnBrk="1" fontAlgn="auto" latinLnBrk="0" hangingPunct="1">
              <a:lnSpc>
                <a:spcPct val="100000"/>
              </a:lnSpc>
              <a:spcBef>
                <a:spcPct val="0"/>
              </a:spcBef>
              <a:spcAft>
                <a:spcPts val="0"/>
              </a:spcAft>
              <a:buClrTx/>
              <a:buSzTx/>
              <a:buFontTx/>
              <a:buNone/>
              <a:tabLst/>
              <a:defRPr/>
            </a:pPr>
            <a:r>
              <a:rPr lang="en-US" sz="1600" dirty="0">
                <a:solidFill>
                  <a:srgbClr val="181512"/>
                </a:solidFill>
                <a:ea typeface="ヒラギノ角ゴ Pro W3" charset="0"/>
                <a:cs typeface="ヒラギノ角ゴ Pro W3" charset="0"/>
              </a:rPr>
              <a:t>NC Public Schools Statistical Profile 2016-2017</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Pupil Information</a:t>
            </a:r>
          </a:p>
          <a:p>
            <a:pPr eaLnBrk="1" hangingPunct="1">
              <a:spcBef>
                <a:spcPct val="0"/>
              </a:spcBef>
            </a:pPr>
            <a:r>
              <a:rPr lang="en-US" sz="1600" dirty="0">
                <a:solidFill>
                  <a:srgbClr val="181512"/>
                </a:solidFill>
                <a:ea typeface="ヒラギノ角ゴ Pro W3" charset="0"/>
                <a:cs typeface="ヒラギノ角ゴ Pro W3" charset="0"/>
              </a:rPr>
              <a:t>Table 12.1 High School Graduates by Intentions</a:t>
            </a:r>
          </a:p>
          <a:p>
            <a:pPr eaLnBrk="1" hangingPunct="1"/>
            <a:endParaRPr lang="en-US" sz="1600" dirty="0">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102,945 graduates in the class of 2017, 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ea typeface="ヒラギノ角ゴ Pro W3" charset="0"/>
                <a:cs typeface="ヒラギノ角ゴ Pro W3" charset="0"/>
              </a:rPr>
              <a:t>36.0% Public Senior Institutions</a:t>
            </a:r>
          </a:p>
          <a:p>
            <a:pPr eaLnBrk="1" hangingPunct="1"/>
            <a:r>
              <a:rPr lang="en-US" sz="1600" dirty="0">
                <a:ea typeface="ヒラギノ角ゴ Pro W3" charset="0"/>
                <a:cs typeface="ヒラギノ角ゴ Pro W3" charset="0"/>
              </a:rPr>
              <a:t>9.7% Private Senior Institutions</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35.5% Community/Technical College</a:t>
            </a:r>
          </a:p>
          <a:p>
            <a:pPr eaLnBrk="1" hangingPunct="1"/>
            <a:r>
              <a:rPr lang="en-US" sz="1600" dirty="0">
                <a:ea typeface="ヒラギノ角ゴ Pro W3" charset="0"/>
                <a:cs typeface="ヒラギノ角ゴ Pro W3" charset="0"/>
              </a:rPr>
              <a:t>0.4% Private Junior College</a:t>
            </a:r>
          </a:p>
          <a:p>
            <a:pPr eaLnBrk="1" hangingPunct="1"/>
            <a:r>
              <a:rPr lang="en-US" sz="1600" dirty="0">
                <a:ea typeface="ヒラギノ角ゴ Pro W3" charset="0"/>
                <a:cs typeface="ヒラギノ角ゴ Pro W3" charset="0"/>
              </a:rPr>
              <a:t>0.8% Trade/Business School</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4.4% Military</a:t>
            </a:r>
          </a:p>
          <a:p>
            <a:pPr eaLnBrk="1" hangingPunct="1"/>
            <a:r>
              <a:rPr lang="en-US" sz="1600" dirty="0">
                <a:ea typeface="ヒラギノ角ゴ Pro W3" charset="0"/>
                <a:cs typeface="ヒラギノ角ゴ Pro W3" charset="0"/>
              </a:rPr>
              <a:t>11.0% Employment</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2.1% 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33089561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100</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a:ea typeface="ヒラギノ角ゴ Pro W3" charset="0"/>
              </a:rPr>
              <a:t>us</a:t>
            </a:r>
            <a:r>
              <a:rPr lang="en-US" dirty="0">
                <a:ea typeface="ヒラギノ角ゴ Pro W3" charset="0"/>
              </a:rPr>
              <a:t>, but for our </a:t>
            </a:r>
            <a:r>
              <a:rPr lang="en-US" u="sng" dirty="0">
                <a:ea typeface="ヒラギノ角ゴ Pro W3" charset="0"/>
              </a:rPr>
              <a:t>students</a:t>
            </a:r>
            <a:r>
              <a:rPr lang="en-US" altLang="ja-JP" dirty="0">
                <a:ea typeface="ヒラギノ角ゴ Pro W3" charset="0"/>
              </a:rPr>
              <a:t> 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24096042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p>
          <a:p>
            <a:endParaRPr lang="en-US" dirty="0">
              <a:ea typeface="ヒラギノ角ゴ Pro W3" charset="0"/>
            </a:endParaRPr>
          </a:p>
          <a:p>
            <a:r>
              <a:rPr lang="en-US" dirty="0">
                <a:ea typeface="ヒラギノ角ゴ Pro W3" charset="0"/>
              </a:rPr>
              <a:t>It creates plastic flakes like snowflakes that are hard enough just to capture out of the air, much less dispose of.</a:t>
            </a:r>
          </a:p>
          <a:p>
            <a:endParaRPr lang="en-US" dirty="0">
              <a:ea typeface="ヒラギノ角ゴ Pro W3" charset="0"/>
            </a:endParaRPr>
          </a:p>
          <a:p>
            <a:r>
              <a:rPr lang="en-US" dirty="0">
                <a:ea typeface="ヒラギノ角ゴ Pro W3" charset="0"/>
              </a:rPr>
              <a:t>What they found is that this special plastic </a:t>
            </a:r>
            <a:r>
              <a:rPr lang="ja-JP" altLang="en-US" dirty="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p>
          <a:p>
            <a:r>
              <a:rPr lang="en-US" altLang="ja-JP" u="sng" dirty="0">
                <a:ea typeface="ヒラギノ角ゴ Pro W3" charset="0"/>
              </a:rPr>
              <a:t>Yes</a:t>
            </a:r>
            <a:r>
              <a:rPr lang="en-US" altLang="ja-JP" dirty="0">
                <a:ea typeface="ヒラギノ角ゴ Pro W3" charset="0"/>
              </a:rPr>
              <a:t> --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a:ea typeface="ヒラギノ角ゴ Pro W3" charset="0"/>
              </a:rPr>
              <a:t>”</a:t>
            </a:r>
            <a:endParaRPr lang="en-US" dirty="0">
              <a:ea typeface="ヒラギノ角ゴ Pro W3" charset="0"/>
            </a:endParaRPr>
          </a:p>
          <a:p>
            <a:r>
              <a:rPr lang="en-US" dirty="0">
                <a:ea typeface="ヒラギノ角ゴ Pro W3" charset="0"/>
              </a:rPr>
              <a:t>Are we teaching our students to recycle?   and then to go one step further to look for </a:t>
            </a:r>
            <a:r>
              <a:rPr lang="en-US" u="sng" dirty="0">
                <a:ea typeface="ヒラギノ角ゴ Pro W3" charset="0"/>
              </a:rPr>
              <a:t>new</a:t>
            </a:r>
            <a:r>
              <a:rPr lang="en-US" dirty="0">
                <a:ea typeface="ヒラギノ角ゴ Pro W3" charset="0"/>
              </a:rPr>
              <a:t> things to recycle?</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bin </a:t>
            </a:r>
            <a:r>
              <a:rPr lang="en-US" u="sng" dirty="0">
                <a:ea typeface="ヒラギノ角ゴ Pro W3" charset="0"/>
              </a:rPr>
              <a:t>always</a:t>
            </a:r>
            <a:r>
              <a:rPr lang="en-US" dirty="0">
                <a:ea typeface="ヒラギノ角ゴ Pro W3" charset="0"/>
              </a:rPr>
              <a:t> 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p>
          <a:p>
            <a:endParaRPr lang="en-US" dirty="0">
              <a:ea typeface="ヒラギノ角ゴ Pro W3" charset="0"/>
            </a:endParaRPr>
          </a:p>
          <a:p>
            <a:r>
              <a:rPr lang="en-US" dirty="0">
                <a:ea typeface="ヒラギノ角ゴ Pro W3" charset="0"/>
              </a:rPr>
              <a:t>We have to get people to get</a:t>
            </a:r>
            <a:r>
              <a:rPr lang="en-US" baseline="0" dirty="0">
                <a:ea typeface="ヒラギノ角ゴ Pro W3" charset="0"/>
              </a:rPr>
              <a:t> outside of the box and look for new ways to make money.  One way is by selling trash.</a:t>
            </a:r>
          </a:p>
          <a:p>
            <a:endParaRPr lang="en-US" baseline="0" dirty="0">
              <a:ea typeface="ヒラギノ角ゴ Pro W3" charset="0"/>
            </a:endParaRPr>
          </a:p>
          <a:p>
            <a:r>
              <a:rPr lang="en-US" baseline="0" dirty="0">
                <a:ea typeface="ヒラギノ角ゴ Pro W3" charset="0"/>
              </a:rPr>
              <a:t>Businesses love this kind of thinking.</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101</a:t>
            </a:fld>
            <a:endParaRPr lang="en-US" sz="1300"/>
          </a:p>
        </p:txBody>
      </p:sp>
    </p:spTree>
    <p:extLst>
      <p:ext uri="{BB962C8B-B14F-4D97-AF65-F5344CB8AC3E}">
        <p14:creationId xmlns:p14="http://schemas.microsoft.com/office/powerpoint/2010/main" val="9726781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a:t>Pizza Hut has developed this new computer-topped table that allows you to see what your food</a:t>
            </a:r>
            <a:r>
              <a:rPr lang="en-US" baseline="0" dirty="0"/>
              <a:t> will look like before you order.  </a:t>
            </a:r>
          </a:p>
          <a:p>
            <a:r>
              <a:rPr lang="en-US" baseline="0" dirty="0"/>
              <a:t>You just decide how big you want your pizza, drag over the ingredients, pay with your smart phone, and hit send.  </a:t>
            </a:r>
          </a:p>
          <a:p>
            <a:endParaRPr lang="en-US" baseline="0" dirty="0"/>
          </a:p>
          <a:p>
            <a:r>
              <a:rPr lang="en-US" baseline="0" dirty="0"/>
              <a:t>No need for a person to take your order.  </a:t>
            </a:r>
          </a:p>
          <a:p>
            <a:r>
              <a:rPr lang="en-US" baseline="0" dirty="0"/>
              <a:t>After you order, you can use the table top to play games or read the newspaper while you wait.</a:t>
            </a:r>
          </a:p>
          <a:p>
            <a:endParaRPr lang="en-US" baseline="0" dirty="0"/>
          </a:p>
          <a:p>
            <a:r>
              <a:rPr lang="en-US" baseline="0" dirty="0"/>
              <a:t>Technology like this could eliminate many waiter and order-taker positions.  </a:t>
            </a:r>
          </a:p>
          <a:p>
            <a:r>
              <a:rPr lang="en-US" baseline="0" dirty="0"/>
              <a:t>But it </a:t>
            </a:r>
            <a:r>
              <a:rPr lang="en-US" u="sng" baseline="0" dirty="0"/>
              <a:t>creates</a:t>
            </a:r>
            <a:r>
              <a:rPr lang="en-US" baseline="0" dirty="0"/>
              <a:t> high-tech positions to design, build, install, and maintain these technologies.</a:t>
            </a:r>
          </a:p>
          <a:p>
            <a:endParaRPr lang="en-US" baseline="0" dirty="0"/>
          </a:p>
          <a:p>
            <a:r>
              <a:rPr lang="en-US" baseline="0" dirty="0"/>
              <a:t>And best of all for the </a:t>
            </a:r>
            <a:r>
              <a:rPr lang="en-US" u="sng" baseline="0" dirty="0"/>
              <a:t>guys</a:t>
            </a:r>
            <a:r>
              <a:rPr lang="en-US" baseline="0" dirty="0"/>
              <a:t> ---  this eliminates all reasons to have to talk on a date.  Just point and click!  ;-)</a:t>
            </a:r>
          </a:p>
          <a:p>
            <a:endParaRPr lang="en-US" dirty="0"/>
          </a:p>
          <a:p>
            <a:endParaRPr lang="en-US" dirty="0"/>
          </a:p>
          <a:p>
            <a:endParaRPr lang="en-US" dirty="0"/>
          </a:p>
          <a:p>
            <a:endParaRPr lang="en-US" dirty="0"/>
          </a:p>
          <a:p>
            <a:r>
              <a:rPr lang="en-US" dirty="0"/>
              <a:t>====</a:t>
            </a:r>
          </a:p>
          <a:p>
            <a:r>
              <a:rPr lang="en-US" dirty="0"/>
              <a:t>http://www.adweek.com/adfreak/pizza-huts-swipe-order-table-cool-and-useful-or-gross-and-inefficient-156080</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102</a:t>
            </a:fld>
            <a:endParaRPr lang="en-US"/>
          </a:p>
        </p:txBody>
      </p:sp>
    </p:spTree>
    <p:extLst>
      <p:ext uri="{BB962C8B-B14F-4D97-AF65-F5344CB8AC3E}">
        <p14:creationId xmlns:p14="http://schemas.microsoft.com/office/powerpoint/2010/main" val="363926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coworker took this picture at a McDonalds restaurant where you order from a big touch screen rather than talking to a person.</a:t>
            </a:r>
          </a:p>
          <a:p>
            <a:endParaRPr lang="en-US" dirty="0"/>
          </a:p>
          <a:p>
            <a:r>
              <a:rPr lang="en-US" dirty="0"/>
              <a:t>====</a:t>
            </a:r>
          </a:p>
          <a:p>
            <a:r>
              <a:rPr lang="en-US" dirty="0"/>
              <a:t>Frank took this picture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103</a:t>
            </a:fld>
            <a:endParaRPr lang="en-US"/>
          </a:p>
        </p:txBody>
      </p:sp>
    </p:spTree>
    <p:extLst>
      <p:ext uri="{BB962C8B-B14F-4D97-AF65-F5344CB8AC3E}">
        <p14:creationId xmlns:p14="http://schemas.microsoft.com/office/powerpoint/2010/main" val="37600100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introverts don’t mind this lack of human interaction, but this is going to drive you extraverts crazy.</a:t>
            </a:r>
          </a:p>
          <a:p>
            <a:endParaRPr lang="en-US" dirty="0"/>
          </a:p>
          <a:p>
            <a:endParaRPr lang="en-US" dirty="0"/>
          </a:p>
          <a:p>
            <a:r>
              <a:rPr lang="en-US" dirty="0"/>
              <a:t>====</a:t>
            </a:r>
          </a:p>
          <a:p>
            <a:r>
              <a:rPr lang="en-US" dirty="0"/>
              <a:t>Frank took this picture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104</a:t>
            </a:fld>
            <a:endParaRPr lang="en-US"/>
          </a:p>
        </p:txBody>
      </p:sp>
    </p:spTree>
    <p:extLst>
      <p:ext uri="{BB962C8B-B14F-4D97-AF65-F5344CB8AC3E}">
        <p14:creationId xmlns:p14="http://schemas.microsoft.com/office/powerpoint/2010/main" val="29056493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seventies, little Michael Jackson showed us all how to dance like a robot</a:t>
            </a:r>
          </a:p>
          <a:p>
            <a:endParaRPr lang="en-US" dirty="0"/>
          </a:p>
          <a:p>
            <a:endParaRPr lang="en-US" dirty="0"/>
          </a:p>
          <a:p>
            <a:endParaRPr lang="en-US" dirty="0"/>
          </a:p>
          <a:p>
            <a:r>
              <a:rPr lang="en-US" dirty="0"/>
              <a:t>=======</a:t>
            </a:r>
          </a:p>
          <a:p>
            <a:r>
              <a:rPr lang="en-US" dirty="0"/>
              <a:t>http://</a:t>
            </a:r>
            <a:r>
              <a:rPr lang="en-US" dirty="0" err="1"/>
              <a:t>www.thebigdm.com</a:t>
            </a:r>
            <a:r>
              <a:rPr lang="en-US" dirty="0"/>
              <a:t>/</a:t>
            </a:r>
            <a:r>
              <a:rPr lang="en-US" dirty="0" err="1"/>
              <a:t>wp</a:t>
            </a:r>
            <a:r>
              <a:rPr lang="en-US" dirty="0"/>
              <a:t>-content/uploads/2016/05/J5-Robot-Soul-Train.png</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105</a:t>
            </a:fld>
            <a:endParaRPr lang="en-US"/>
          </a:p>
        </p:txBody>
      </p:sp>
    </p:spTree>
    <p:extLst>
      <p:ext uri="{BB962C8B-B14F-4D97-AF65-F5344CB8AC3E}">
        <p14:creationId xmlns:p14="http://schemas.microsoft.com/office/powerpoint/2010/main" val="3112815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Robots that dance like humans.</a:t>
            </a:r>
          </a:p>
          <a:p>
            <a:endParaRPr lang="en-US" dirty="0"/>
          </a:p>
          <a:p>
            <a:r>
              <a:rPr lang="en-US" dirty="0"/>
              <a:t>When are the robots going to realize that they don't </a:t>
            </a:r>
            <a:r>
              <a:rPr lang="en-US" u="sng" dirty="0"/>
              <a:t>really</a:t>
            </a:r>
            <a:r>
              <a:rPr lang="en-US" dirty="0"/>
              <a:t> need us around?</a:t>
            </a:r>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106</a:t>
            </a:fld>
            <a:endParaRPr lang="en-US"/>
          </a:p>
        </p:txBody>
      </p:sp>
    </p:spTree>
    <p:extLst>
      <p:ext uri="{BB962C8B-B14F-4D97-AF65-F5344CB8AC3E}">
        <p14:creationId xmlns:p14="http://schemas.microsoft.com/office/powerpoint/2010/main" val="3615460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pets never wet the carpet,</a:t>
            </a:r>
            <a:r>
              <a:rPr lang="en-US" baseline="0" dirty="0"/>
              <a:t> -- but will these replace </a:t>
            </a:r>
            <a:r>
              <a:rPr lang="en-US" u="sng" baseline="0" dirty="0"/>
              <a:t>real</a:t>
            </a:r>
            <a:r>
              <a:rPr lang="en-US" baseline="0" dirty="0"/>
              <a:t> dogs as man's best digital friend?</a:t>
            </a:r>
            <a:endParaRPr lang="en-US" dirty="0"/>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107</a:t>
            </a:fld>
            <a:endParaRPr lang="en-US"/>
          </a:p>
        </p:txBody>
      </p:sp>
    </p:spTree>
    <p:extLst>
      <p:ext uri="{BB962C8B-B14F-4D97-AF65-F5344CB8AC3E}">
        <p14:creationId xmlns:p14="http://schemas.microsoft.com/office/powerpoint/2010/main" val="21754947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robotic</a:t>
            </a:r>
            <a:r>
              <a:rPr lang="en-US" baseline="0" dirty="0"/>
              <a:t> bartender.</a:t>
            </a:r>
          </a:p>
          <a:p>
            <a:endParaRPr lang="en-US" baseline="0" dirty="0"/>
          </a:p>
          <a:p>
            <a:r>
              <a:rPr lang="en-US" dirty="0"/>
              <a:t>A robotic bartender that gets the drink right every time.</a:t>
            </a:r>
          </a:p>
          <a:p>
            <a:endParaRPr lang="en-US" dirty="0"/>
          </a:p>
          <a:p>
            <a:r>
              <a:rPr lang="en-US" dirty="0"/>
              <a:t>Now if they can just get these</a:t>
            </a:r>
            <a:r>
              <a:rPr lang="en-US" baseline="0" dirty="0"/>
              <a:t> robots to react to my sad story as I sit at the bar.</a:t>
            </a:r>
            <a:endParaRPr lang="en-US" dirty="0"/>
          </a:p>
          <a:p>
            <a:endParaRPr lang="en-US" dirty="0"/>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108</a:t>
            </a:fld>
            <a:endParaRPr lang="en-US"/>
          </a:p>
        </p:txBody>
      </p:sp>
    </p:spTree>
    <p:extLst>
      <p:ext uri="{BB962C8B-B14F-4D97-AF65-F5344CB8AC3E}">
        <p14:creationId xmlns:p14="http://schemas.microsoft.com/office/powerpoint/2010/main" val="19691477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Robotic cheerleaders?</a:t>
            </a:r>
            <a:r>
              <a:rPr lang="en-US" baseline="0" dirty="0"/>
              <a:t>  </a:t>
            </a:r>
          </a:p>
          <a:p>
            <a:endParaRPr lang="en-US" baseline="0" dirty="0"/>
          </a:p>
          <a:p>
            <a:r>
              <a:rPr lang="en-US" baseline="0" dirty="0"/>
              <a:t>You think the Dallas Cowboys might replace theirs with these? </a:t>
            </a:r>
            <a:endParaRPr lang="en-US" dirty="0"/>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109</a:t>
            </a:fld>
            <a:endParaRPr lang="en-US"/>
          </a:p>
        </p:txBody>
      </p:sp>
    </p:spTree>
    <p:extLst>
      <p:ext uri="{BB962C8B-B14F-4D97-AF65-F5344CB8AC3E}">
        <p14:creationId xmlns:p14="http://schemas.microsoft.com/office/powerpoint/2010/main" val="2774927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11</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78438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jobs </a:t>
            </a:r>
            <a:r>
              <a:rPr lang="en-US" u="sng" dirty="0">
                <a:ea typeface="ヒラギノ角ゴ Pro W3" charset="0"/>
                <a:cs typeface="Times"/>
              </a:rPr>
              <a:t>require</a:t>
            </a:r>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almost</a:t>
            </a:r>
            <a:r>
              <a:rPr lang="en-US" baseline="0" dirty="0">
                <a:ea typeface="ヒラギノ角ゴ Pro W3" charset="0"/>
                <a:cs typeface="Times"/>
                <a:sym typeface="Wingdings" charset="0"/>
              </a:rPr>
              <a:t> </a:t>
            </a:r>
            <a:r>
              <a:rPr lang="en-US" u="sng" dirty="0">
                <a:ea typeface="ヒラギノ角ゴ Pro W3" charset="0"/>
                <a:cs typeface="Times"/>
              </a:rPr>
              <a:t>46</a:t>
            </a:r>
            <a:r>
              <a:rPr lang="en-US" dirty="0">
                <a:ea typeface="ヒラギノ角ゴ Pro W3" charset="0"/>
                <a:cs typeface="Times"/>
              </a:rPr>
              <a:t> percent of our 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u="sng" dirty="0">
                <a:ea typeface="ヒラギノ角ゴ Pro W3" charset="0"/>
                <a:cs typeface="Times"/>
              </a:rPr>
              <a:t>21</a:t>
            </a:r>
            <a:r>
              <a:rPr lang="en-US" dirty="0">
                <a:ea typeface="ヒラギノ角ゴ Pro W3" charset="0"/>
                <a:cs typeface="Times"/>
              </a:rPr>
              <a:t> percent of the job</a:t>
            </a:r>
            <a:r>
              <a:rPr lang="en-US" baseline="0" dirty="0">
                <a:ea typeface="ヒラギノ角ゴ Pro W3" charset="0"/>
                <a:cs typeface="Times"/>
              </a:rPr>
              <a:t> openings</a:t>
            </a:r>
            <a:r>
              <a:rPr lang="en-US" dirty="0">
                <a:ea typeface="ヒラギノ角ゴ Pro W3" charset="0"/>
                <a:cs typeface="Times"/>
              </a:rPr>
              <a:t>. Do you </a:t>
            </a:r>
            <a:r>
              <a:rPr lang="en-US" u="sng" dirty="0">
                <a:ea typeface="ヒラギノ角ゴ Pro W3" charset="0"/>
                <a:cs typeface="Times"/>
              </a:rPr>
              <a:t>see</a:t>
            </a:r>
            <a:r>
              <a:rPr lang="en-US" dirty="0">
                <a:ea typeface="ヒラギノ角ゴ Pro W3" charset="0"/>
                <a:cs typeface="Times"/>
              </a:rPr>
              <a:t> that in the </a:t>
            </a:r>
            <a:r>
              <a:rPr lang="en-US" u="sng" dirty="0">
                <a:ea typeface="ヒラギノ角ゴ Pro W3" charset="0"/>
                <a:cs typeface="Times"/>
              </a:rPr>
              <a:t>red</a:t>
            </a:r>
            <a:r>
              <a:rPr lang="en-US" dirty="0">
                <a:ea typeface="ヒラギノ角ゴ Pro W3" charset="0"/>
                <a:cs typeface="Times"/>
              </a:rPr>
              <a:t>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be left holding a sheepskin with no job to show for 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almost </a:t>
            </a:r>
            <a:r>
              <a:rPr lang="en-US" u="sng" dirty="0">
                <a:ea typeface="ヒラギノ角ゴ Pro W3" charset="0"/>
                <a:cs typeface="Times"/>
              </a:rPr>
              <a:t>37</a:t>
            </a:r>
            <a:r>
              <a:rPr lang="en-US" dirty="0">
                <a:ea typeface="ヒラギノ角ゴ Pro W3" charset="0"/>
                <a:cs typeface="Times"/>
              </a:rPr>
              <a:t> 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9</a:t>
            </a:r>
            <a:r>
              <a:rPr lang="en-US" dirty="0">
                <a:ea typeface="ヒラギノ角ゴ Pro W3" charset="0"/>
                <a:cs typeface="Times"/>
              </a:rPr>
              <a:t> percent of the jobs. </a:t>
            </a: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62 percent of the jobs do </a:t>
            </a:r>
            <a:r>
              <a:rPr lang="en-US" u="sng" dirty="0">
                <a:ea typeface="ヒラギノ角ゴ Pro W3" charset="0"/>
                <a:cs typeface="Times"/>
              </a:rPr>
              <a:t>not require </a:t>
            </a:r>
            <a:r>
              <a:rPr lang="en-US" dirty="0">
                <a:ea typeface="ヒラギノ角ゴ Pro W3" charset="0"/>
                <a:cs typeface="Times"/>
              </a:rPr>
              <a:t>postsecondary education (that means that you can get any of those blue jobs 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a:t>
            </a:r>
            <a:r>
              <a:rPr lang="en-US" u="sng" dirty="0">
                <a:ea typeface="ヒラギノ角ゴ Pro W3" charset="0"/>
                <a:cs typeface="Times"/>
              </a:rPr>
              <a:t>most</a:t>
            </a:r>
            <a:r>
              <a:rPr lang="en-US" dirty="0">
                <a:ea typeface="ヒラギノ角ゴ Pro W3" charset="0"/>
                <a:cs typeface="Times"/>
              </a:rPr>
              <a:t> of these blue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a:ea typeface="ヒラギノ角ゴ Pro W3" charset="0"/>
                <a:cs typeface="Times"/>
              </a:rPr>
              <a:t>hired</a:t>
            </a:r>
            <a:r>
              <a:rPr lang="en-US" dirty="0">
                <a:ea typeface="ヒラギノ角ゴ Pro W3" charset="0"/>
                <a:cs typeface="Times"/>
              </a:rPr>
              <a:t>, and </a:t>
            </a:r>
            <a:r>
              <a:rPr lang="en-US" u="sng" dirty="0">
                <a:ea typeface="ヒラギノ角ゴ Pro W3" charset="0"/>
                <a:cs typeface="Times"/>
              </a:rPr>
              <a:t>might</a:t>
            </a:r>
            <a:r>
              <a:rPr lang="en-US" dirty="0">
                <a:ea typeface="ヒラギノ角ゴ Pro W3" charset="0"/>
                <a:cs typeface="Times"/>
              </a:rPr>
              <a:t> start at a higher </a:t>
            </a:r>
            <a:r>
              <a:rPr lang="en-US" u="sng" dirty="0">
                <a:ea typeface="ヒラギノ角ゴ Pro W3" charset="0"/>
                <a:cs typeface="Times"/>
              </a:rPr>
              <a:t>salary</a:t>
            </a:r>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rPr>
              <a:t>Education Required 2024</a:t>
            </a:r>
          </a:p>
          <a:p>
            <a:pPr eaLnBrk="1" hangingPunct="1"/>
            <a:r>
              <a:rPr lang="en-US" b="0" i="0" u="none" strike="noStrike" kern="1200" dirty="0">
                <a:solidFill>
                  <a:schemeClr val="tx1"/>
                </a:solidFill>
                <a:effectLst/>
                <a:latin typeface="+mn-lt"/>
                <a:ea typeface="+mn-ea"/>
                <a:cs typeface="+mn-cs"/>
              </a:rPr>
              <a:t>21.11%</a:t>
            </a:r>
            <a:r>
              <a:rPr lang="en-US" dirty="0"/>
              <a:t> </a:t>
            </a:r>
            <a:r>
              <a:rPr lang="en-US" b="0" i="0" u="none" strike="noStrike" kern="1200" dirty="0">
                <a:solidFill>
                  <a:schemeClr val="tx1"/>
                </a:solidFill>
                <a:effectLst/>
                <a:latin typeface="+mn-lt"/>
                <a:ea typeface="+mn-ea"/>
                <a:cs typeface="+mn-cs"/>
              </a:rPr>
              <a:t>four or more years of college</a:t>
            </a:r>
            <a:r>
              <a:rPr lang="en-US" dirty="0"/>
              <a:t> </a:t>
            </a:r>
          </a:p>
          <a:p>
            <a:pPr eaLnBrk="1" hangingPunct="1"/>
            <a:r>
              <a:rPr lang="en-US" b="0" i="0" u="none" strike="noStrike" kern="1200" dirty="0">
                <a:solidFill>
                  <a:schemeClr val="tx1"/>
                </a:solidFill>
                <a:effectLst/>
                <a:latin typeface="+mn-lt"/>
                <a:ea typeface="+mn-ea"/>
                <a:cs typeface="+mn-cs"/>
              </a:rPr>
              <a:t>8.67%</a:t>
            </a:r>
            <a:r>
              <a:rPr lang="en-US" dirty="0"/>
              <a:t> </a:t>
            </a:r>
            <a:r>
              <a:rPr lang="en-US" b="0" i="0" u="none" strike="noStrike" kern="1200" dirty="0">
                <a:solidFill>
                  <a:schemeClr val="tx1"/>
                </a:solidFill>
                <a:effectLst/>
                <a:latin typeface="+mn-lt"/>
                <a:ea typeface="+mn-ea"/>
                <a:cs typeface="+mn-cs"/>
              </a:rPr>
              <a:t>1-2 years of college</a:t>
            </a:r>
            <a:r>
              <a:rPr lang="en-US" dirty="0"/>
              <a:t> </a:t>
            </a:r>
          </a:p>
          <a:p>
            <a:pPr eaLnBrk="1" hangingPunct="1"/>
            <a:r>
              <a:rPr lang="en-US" b="0" i="0" u="none" strike="noStrike" kern="1200" dirty="0">
                <a:solidFill>
                  <a:schemeClr val="tx1"/>
                </a:solidFill>
                <a:effectLst/>
                <a:latin typeface="+mn-lt"/>
                <a:ea typeface="+mn-ea"/>
                <a:cs typeface="+mn-cs"/>
              </a:rPr>
              <a:t>62.21%</a:t>
            </a:r>
            <a:r>
              <a:rPr lang="en-US" dirty="0"/>
              <a:t> </a:t>
            </a:r>
            <a:r>
              <a:rPr lang="en-US" b="0" i="0" u="none" strike="noStrike" kern="1200" dirty="0">
                <a:solidFill>
                  <a:schemeClr val="tx1"/>
                </a:solidFill>
                <a:effectLst/>
                <a:latin typeface="+mn-lt"/>
                <a:ea typeface="+mn-ea"/>
                <a:cs typeface="+mn-cs"/>
              </a:rPr>
              <a:t>OJT - On the job training</a:t>
            </a:r>
            <a:r>
              <a:rPr lang="en-US" dirty="0"/>
              <a:t> </a:t>
            </a:r>
          </a:p>
          <a:p>
            <a:pPr eaLnBrk="1" hangingPunct="1"/>
            <a:r>
              <a:rPr lang="en-US" b="0" i="0" u="none" strike="noStrike" kern="1200" dirty="0">
                <a:solidFill>
                  <a:schemeClr val="tx1"/>
                </a:solidFill>
                <a:effectLst/>
                <a:latin typeface="+mn-lt"/>
                <a:ea typeface="+mn-ea"/>
                <a:cs typeface="+mn-cs"/>
              </a:rPr>
              <a:t>8.01%</a:t>
            </a:r>
            <a:r>
              <a:rPr lang="en-US" dirty="0"/>
              <a:t> </a:t>
            </a:r>
            <a:r>
              <a:rPr lang="en-US" b="0" i="0" u="none" strike="noStrike" kern="1200" dirty="0">
                <a:solidFill>
                  <a:schemeClr val="tx1"/>
                </a:solidFill>
                <a:effectLst/>
                <a:latin typeface="+mn-lt"/>
                <a:ea typeface="+mn-ea"/>
                <a:cs typeface="+mn-cs"/>
              </a:rPr>
              <a:t>Work experience in a related occupation</a:t>
            </a:r>
            <a:r>
              <a:rPr lang="en-US" dirty="0"/>
              <a:t> </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2933101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Finally, we get to traditional Career Planning</a:t>
            </a: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110</a:t>
            </a:fld>
            <a:endParaRPr lang="en-US" sz="1300"/>
          </a:p>
        </p:txBody>
      </p:sp>
    </p:spTree>
    <p:extLst>
      <p:ext uri="{BB962C8B-B14F-4D97-AF65-F5344CB8AC3E}">
        <p14:creationId xmlns:p14="http://schemas.microsoft.com/office/powerpoint/2010/main" val="19182515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111</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ヒラギノ角ゴ Pro W3" charset="0"/>
                <a:cs typeface="ヒラギノ角ゴ Pro W3" charset="0"/>
              </a:rPr>
              <a:t>Here are a few things</a:t>
            </a:r>
            <a:r>
              <a:rPr lang="en-US" baseline="0" dirty="0">
                <a:latin typeface="Arial" charset="0"/>
                <a:ea typeface="ヒラギノ角ゴ Pro W3" charset="0"/>
                <a:cs typeface="ヒラギノ角ゴ Pro W3" charset="0"/>
              </a:rPr>
              <a:t> to discover along the way towards planning a career.</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All of these can influence your choice of career.</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Too many folks focus only on the lifestyle choice -- or the money.</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 . .</a:t>
            </a:r>
          </a:p>
          <a:p>
            <a:pPr eaLnBrk="1" hangingPunct="1"/>
            <a:r>
              <a:rPr lang="en-US" dirty="0">
                <a:latin typeface="Arial" charset="0"/>
                <a:ea typeface="ヒラギノ角ゴ Pro W3" charset="0"/>
                <a:cs typeface="ヒラギノ角ゴ Pro W3" charset="0"/>
              </a:rPr>
              <a:t>First, we have to discover </a:t>
            </a:r>
            <a:r>
              <a:rPr lang="en-US" u="sng" dirty="0">
                <a:latin typeface="Arial" charset="0"/>
                <a:ea typeface="ヒラギノ角ゴ Pro W3" charset="0"/>
                <a:cs typeface="ヒラギノ角ゴ Pro W3" charset="0"/>
              </a:rPr>
              <a:t>who we are</a:t>
            </a:r>
            <a:r>
              <a:rPr lang="en-US" dirty="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655759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112</a:t>
            </a:fld>
            <a:endParaRPr lang="en-US" sz="1200"/>
          </a:p>
        </p:txBody>
      </p:sp>
      <p:sp>
        <p:nvSpPr>
          <p:cNvPr id="78850" name="Rectangle 2"/>
          <p:cNvSpPr>
            <a:spLocks noGrp="1" noRot="1" noChangeAspect="1" noChangeArrowheads="1" noTextEdit="1"/>
          </p:cNvSpPr>
          <p:nvPr>
            <p:ph type="sldImg"/>
          </p:nvPr>
        </p:nvSpPr>
        <p:spPr>
          <a:xfrm>
            <a:off x="1149350" y="685800"/>
            <a:ext cx="3859213" cy="2895600"/>
          </a:xfrm>
          <a:solidFill>
            <a:srgbClr val="FFFFFF"/>
          </a:solidFill>
          <a:ln/>
        </p:spPr>
      </p:sp>
      <p:sp>
        <p:nvSpPr>
          <p:cNvPr id="78851" name="Rectangle 3"/>
          <p:cNvSpPr>
            <a:spLocks noGrp="1" noChangeArrowheads="1"/>
          </p:cNvSpPr>
          <p:nvPr>
            <p:ph type="body" idx="1"/>
          </p:nvPr>
        </p:nvSpPr>
        <p:spPr>
          <a:xfrm>
            <a:off x="837903" y="3657600"/>
            <a:ext cx="5162847" cy="4799996"/>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dirty="0">
                <a:latin typeface="Arial" charset="0"/>
                <a:ea typeface="ヒラギノ角ゴ Pro W3" charset="0"/>
                <a:cs typeface="ヒラギノ角ゴ Pro W3" charset="0"/>
              </a:rPr>
              <a:t>I hope you are all familiar with the Holland Codes</a:t>
            </a:r>
            <a:r>
              <a:rPr lang="en-US" baseline="0" dirty="0">
                <a:latin typeface="Arial" charset="0"/>
                <a:ea typeface="ヒラギノ角ゴ Pro W3" charset="0"/>
                <a:cs typeface="ヒラギノ角ゴ Pro W3" charset="0"/>
              </a:rPr>
              <a:t> or Holland career interest Types.</a:t>
            </a:r>
          </a:p>
          <a:p>
            <a:pPr eaLnBrk="1" hangingPunct="1"/>
            <a:endParaRPr lang="en-US" baseline="0"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Most folks are high in two or three of these categories.</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We placed a career interest assessment in our Career Cluster Guide in hard copy as well as on the web.</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It’s not just using a computer to match you to a career, it’s finding out </a:t>
            </a:r>
            <a:r>
              <a:rPr lang="en-US" u="sng" baseline="0" dirty="0">
                <a:latin typeface="Arial" charset="0"/>
                <a:ea typeface="ヒラギノ角ゴ Pro W3" charset="0"/>
                <a:cs typeface="ヒラギノ角ゴ Pro W3" charset="0"/>
              </a:rPr>
              <a:t>who</a:t>
            </a:r>
            <a:r>
              <a:rPr lang="en-US" baseline="0" dirty="0">
                <a:latin typeface="Arial" charset="0"/>
                <a:ea typeface="ヒラギノ角ゴ Pro W3" charset="0"/>
                <a:cs typeface="ヒラギノ角ゴ Pro W3" charset="0"/>
              </a:rPr>
              <a:t> you are, and realizing that you are not interested in </a:t>
            </a:r>
            <a:r>
              <a:rPr lang="en-US" u="sng" baseline="0" dirty="0">
                <a:latin typeface="Arial" charset="0"/>
                <a:ea typeface="ヒラギノ角ゴ Pro W3" charset="0"/>
                <a:cs typeface="ヒラギノ角ゴ Pro W3" charset="0"/>
              </a:rPr>
              <a:t>everything</a:t>
            </a:r>
            <a:r>
              <a:rPr lang="en-US" baseline="0" dirty="0">
                <a:latin typeface="Arial" charset="0"/>
                <a:ea typeface="ヒラギノ角ゴ Pro W3" charset="0"/>
                <a:cs typeface="ヒラギノ角ゴ Pro W3" charset="0"/>
              </a:rPr>
              <a:t>, and that’s OK.  </a:t>
            </a:r>
          </a:p>
          <a:p>
            <a:pPr eaLnBrk="1" hangingPunct="1"/>
            <a:r>
              <a:rPr lang="en-US" dirty="0">
                <a:latin typeface="Arial" charset="0"/>
                <a:ea typeface="ヒラギノ角ゴ Pro W3" charset="0"/>
                <a:cs typeface="ヒラギノ角ゴ Pro W3" charset="0"/>
              </a:rPr>
              <a:t>(handout)</a:t>
            </a:r>
          </a:p>
          <a:p>
            <a:pPr eaLnBrk="1" hangingPunct="1"/>
            <a:r>
              <a:rPr lang="en-US" baseline="0" dirty="0">
                <a:latin typeface="Arial" charset="0"/>
                <a:ea typeface="ヒラギノ角ゴ Pro W3" charset="0"/>
                <a:cs typeface="ヒラギノ角ゴ Pro W3" charset="0"/>
              </a:rPr>
              <a:t>Once you have discovered who you are through an interest assessment, then you can start looking at the careers that </a:t>
            </a:r>
            <a:r>
              <a:rPr lang="en-US" u="sng" baseline="0" dirty="0">
                <a:latin typeface="Arial" charset="0"/>
                <a:ea typeface="ヒラギノ角ゴ Pro W3" charset="0"/>
                <a:cs typeface="ヒラギノ角ゴ Pro W3" charset="0"/>
              </a:rPr>
              <a:t>match</a:t>
            </a:r>
            <a:r>
              <a:rPr lang="en-US" baseline="0" dirty="0">
                <a:latin typeface="Arial" charset="0"/>
                <a:ea typeface="ヒラギノ角ゴ Pro W3" charset="0"/>
                <a:cs typeface="ヒラギノ角ゴ Pro W3" charset="0"/>
              </a:rPr>
              <a:t> your interests.</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Discovering your career interests helps you to know who you are.</a:t>
            </a:r>
          </a:p>
          <a:p>
            <a:pPr eaLnBrk="1" hangingPunct="1"/>
            <a:endParaRPr lang="en-US" baseline="0" dirty="0">
              <a:latin typeface="Arial" charset="0"/>
              <a:ea typeface="ヒラギノ角ゴ Pro W3" charset="0"/>
              <a:cs typeface="ヒラギノ角ゴ Pro W3" charset="0"/>
            </a:endParaRP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a:t>
            </a:r>
          </a:p>
          <a:p>
            <a:pPr eaLnBrk="1" hangingPunct="1"/>
            <a:r>
              <a:rPr lang="en-US" baseline="0" dirty="0">
                <a:latin typeface="Arial" charset="0"/>
                <a:ea typeface="ヒラギノ角ゴ Pro W3" charset="0"/>
                <a:cs typeface="ヒラギノ角ゴ Pro W3" charset="0"/>
              </a:rPr>
              <a:t>Our career interest assessment can be found in the NC Career Cluster Guide at </a:t>
            </a:r>
            <a:r>
              <a:rPr lang="en-US" baseline="0" dirty="0" err="1">
                <a:latin typeface="Arial" charset="0"/>
                <a:ea typeface="ヒラギノ角ゴ Pro W3" charset="0"/>
                <a:cs typeface="ヒラギノ角ゴ Pro W3" charset="0"/>
              </a:rPr>
              <a:t>nccareers.org</a:t>
            </a:r>
            <a:endParaRPr lang="en-US" baseline="0" dirty="0">
              <a:latin typeface="Arial" charset="0"/>
              <a:ea typeface="ヒラギノ角ゴ Pro W3" charset="0"/>
              <a:cs typeface="ヒラギノ角ゴ Pro W3" charset="0"/>
            </a:endParaRPr>
          </a:p>
          <a:p>
            <a:pPr eaLnBrk="1" hangingPunct="1"/>
            <a:endParaRPr lang="en-US" baseline="0"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en.wikipedia.org</a:t>
            </a:r>
            <a:r>
              <a:rPr lang="en-US" dirty="0">
                <a:latin typeface="Arial" charset="0"/>
                <a:ea typeface="ヒラギノ角ゴ Pro W3" charset="0"/>
                <a:cs typeface="ヒラギノ角ゴ Pro W3" charset="0"/>
              </a:rPr>
              <a:t>/wiki/</a:t>
            </a:r>
            <a:r>
              <a:rPr lang="en-US" dirty="0" err="1">
                <a:latin typeface="Arial" charset="0"/>
                <a:ea typeface="ヒラギノ角ゴ Pro W3" charset="0"/>
                <a:cs typeface="ヒラギノ角ゴ Pro W3" charset="0"/>
              </a:rPr>
              <a:t>Holland_Codes</a:t>
            </a:r>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4809196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113</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dirty="0">
                <a:latin typeface="Arial" charset="0"/>
                <a:ea typeface="ヒラギノ角ゴ Pro W3" charset="0"/>
                <a:cs typeface="ヒラギノ角ゴ Pro W3" charset="0"/>
              </a:rPr>
              <a:t>Most people do not know what skills they possess</a:t>
            </a:r>
            <a:r>
              <a:rPr lang="en-US" baseline="0" dirty="0">
                <a:latin typeface="Arial" charset="0"/>
                <a:ea typeface="ヒラギノ角ゴ Pro W3" charset="0"/>
                <a:cs typeface="ヒラギノ角ゴ Pro W3" charset="0"/>
              </a:rPr>
              <a:t> until they have had work experiences.</a:t>
            </a:r>
          </a:p>
          <a:p>
            <a:pPr eaLnBrk="1" hangingPunct="1"/>
            <a:endParaRPr lang="en-US" baseline="0"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Arts Education courses, and Career and Technical Education courses in middle school and high school are a great place to try out these skills without making a formal work commitment.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But many skip those electives since they are focused on taking the AP courses.</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 You will </a:t>
            </a:r>
            <a:r>
              <a:rPr lang="en-US" u="sng" dirty="0">
                <a:latin typeface="Arial" charset="0"/>
                <a:ea typeface="ヒラギノ角ゴ Pro W3" charset="0"/>
                <a:cs typeface="ヒラギノ角ゴ Pro W3" charset="0"/>
              </a:rPr>
              <a:t>not</a:t>
            </a:r>
            <a:r>
              <a:rPr lang="en-US" dirty="0">
                <a:latin typeface="Arial" charset="0"/>
                <a:ea typeface="ヒラギノ角ゴ Pro W3" charset="0"/>
                <a:cs typeface="ヒラギノ角ゴ Pro W3" charset="0"/>
              </a:rPr>
              <a:t> know you have a skill in some area until you </a:t>
            </a:r>
            <a:r>
              <a:rPr lang="en-US" u="sng" dirty="0">
                <a:latin typeface="Arial" charset="0"/>
                <a:ea typeface="ヒラギノ角ゴ Pro W3" charset="0"/>
                <a:cs typeface="ヒラギノ角ゴ Pro W3" charset="0"/>
              </a:rPr>
              <a:t>try</a:t>
            </a:r>
            <a:r>
              <a:rPr lang="en-US" dirty="0">
                <a:latin typeface="Arial" charset="0"/>
                <a:ea typeface="ヒラギノ角ゴ Pro W3" charset="0"/>
                <a:cs typeface="ヒラギノ角ゴ Pro W3" charset="0"/>
              </a:rPr>
              <a:t> it out.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This is another way of finding out who you are.</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www.onetonline.org</a:t>
            </a:r>
            <a:r>
              <a:rPr lang="en-US" dirty="0">
                <a:latin typeface="Arial" charset="0"/>
                <a:ea typeface="ヒラギノ角ゴ Pro W3" charset="0"/>
                <a:cs typeface="ヒラギノ角ゴ Pro W3" charset="0"/>
              </a:rPr>
              <a:t>/skills/</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9032258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114</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baseline="0" dirty="0"/>
              <a:t>Your passion is your hobbies, your dreams, it's what gets you out of bed on Saturday morning.</a:t>
            </a:r>
          </a:p>
          <a:p>
            <a:endParaRPr lang="en-US" baseline="0" dirty="0"/>
          </a:p>
          <a:p>
            <a:r>
              <a:rPr lang="en-US" baseline="0" dirty="0"/>
              <a:t>Your passion is another way of figuring out who you are.</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Most people are not aware of their passion, because they have never taken the time to compare their passion with those of others.</a:t>
            </a:r>
          </a:p>
        </p:txBody>
      </p:sp>
    </p:spTree>
    <p:extLst>
      <p:ext uri="{BB962C8B-B14F-4D97-AF65-F5344CB8AC3E}">
        <p14:creationId xmlns:p14="http://schemas.microsoft.com/office/powerpoint/2010/main" val="15419745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115</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baseline="0" dirty="0"/>
              <a:t>Where are the jobs?  When will they be available?  What about salary?</a:t>
            </a:r>
          </a:p>
          <a:p>
            <a:endParaRPr lang="en-US" baseline="0" dirty="0"/>
          </a:p>
          <a:p>
            <a:r>
              <a:rPr lang="en-US" baseline="0" dirty="0"/>
              <a:t>There is no sense picking a career where the chance of getting a job is nonexistent.</a:t>
            </a:r>
          </a:p>
          <a:p>
            <a:endParaRPr lang="en-US" baseline="0" dirty="0"/>
          </a:p>
          <a:p>
            <a:r>
              <a:rPr lang="en-US" baseline="0" dirty="0"/>
              <a:t>We talked about the job market through the year 2024 on the earlier slides.</a:t>
            </a:r>
          </a:p>
          <a:p>
            <a:endParaRPr lang="en-US" baseline="0" dirty="0"/>
          </a:p>
          <a:p>
            <a:r>
              <a:rPr lang="en-US" baseline="0" dirty="0"/>
              <a:t>These are all good questions to ask before choosing a career pathway.</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207680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116</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baseline="0" dirty="0"/>
              <a:t>How much money do you need to make each year to satisfy your desired living requirements.</a:t>
            </a:r>
          </a:p>
          <a:p>
            <a:pPr eaLnBrk="1" hangingPunct="1"/>
            <a:endParaRPr lang="en-US" dirty="0">
              <a:latin typeface="Arial" charset="0"/>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ヒラギノ角ゴ Pro W3" charset="0"/>
                <a:cs typeface="ヒラギノ角ゴ Pro W3" charset="0"/>
              </a:rPr>
              <a:t>Reality Check is a great tool to look at how much it costs for various lifestyles.  And it breaks down the cost of living conditions for each county in North Carolina.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charset="0"/>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ヒラギノ角ゴ Pro W3" charset="0"/>
                <a:cs typeface="ヒラギノ角ゴ Pro W3" charset="0"/>
              </a:rPr>
              <a:t>Details on accessing the Reality Check program are in the notes section under this slide.</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Reality Check at </a:t>
            </a:r>
            <a:r>
              <a:rPr lang="en-US" dirty="0" err="1">
                <a:latin typeface="Arial" charset="0"/>
                <a:ea typeface="ヒラギノ角ゴ Pro W3" charset="0"/>
                <a:cs typeface="ヒラギノ角ゴ Pro W3" charset="0"/>
              </a:rPr>
              <a:t>nccareers.org</a:t>
            </a:r>
            <a:r>
              <a:rPr lang="en-US" dirty="0">
                <a:latin typeface="Arial" charset="0"/>
                <a:ea typeface="ヒラギノ角ゴ Pro W3" charset="0"/>
                <a:cs typeface="ヒラギノ角ゴ Pro W3" charset="0"/>
              </a:rPr>
              <a:t> is a great tool to look at how much it costs for various lifestyles.</a:t>
            </a:r>
          </a:p>
        </p:txBody>
      </p:sp>
    </p:spTree>
    <p:extLst>
      <p:ext uri="{BB962C8B-B14F-4D97-AF65-F5344CB8AC3E}">
        <p14:creationId xmlns:p14="http://schemas.microsoft.com/office/powerpoint/2010/main" val="20667746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a:t>
            </a:r>
          </a:p>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here on planet Earth.</a:t>
            </a:r>
          </a:p>
          <a:p>
            <a:r>
              <a:rPr lang="en-US" dirty="0"/>
              <a:t>  </a:t>
            </a:r>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a:t>Somewhere along the way -- all of </a:t>
            </a:r>
            <a:r>
              <a:rPr lang="en-US" u="sng" dirty="0"/>
              <a:t>us</a:t>
            </a:r>
            <a:r>
              <a:rPr lang="en-US" dirty="0"/>
              <a:t> found out that we cared about helping </a:t>
            </a:r>
            <a:r>
              <a:rPr lang="en-US" u="sng" dirty="0"/>
              <a:t>others</a:t>
            </a:r>
            <a:r>
              <a:rPr lang="en-US" dirty="0"/>
              <a:t>– </a:t>
            </a:r>
          </a:p>
          <a:p>
            <a:endParaRPr lang="en-US" dirty="0"/>
          </a:p>
          <a:p>
            <a:r>
              <a:rPr lang="en-US" dirty="0"/>
              <a:t>and we were supposed to be right </a:t>
            </a:r>
            <a:r>
              <a:rPr lang="en-US" u="sng" dirty="0"/>
              <a:t>here</a:t>
            </a:r>
            <a:r>
              <a:rPr lang="en-US" dirty="0"/>
              <a:t> – this very afternoon– </a:t>
            </a:r>
          </a:p>
          <a:p>
            <a:endParaRPr lang="en-US" dirty="0"/>
          </a:p>
          <a:p>
            <a:r>
              <a:rPr lang="en-US" dirty="0"/>
              <a:t>listening to an old high-school shop teacher talk about the future.</a:t>
            </a:r>
          </a:p>
          <a:p>
            <a:endParaRPr lang="en-US" dirty="0"/>
          </a:p>
          <a:p>
            <a:endParaRPr lang="en-US" dirty="0"/>
          </a:p>
          <a:p>
            <a:endParaRPr lang="en-US" dirty="0"/>
          </a:p>
          <a:p>
            <a:endParaRPr lang="en-US" dirty="0"/>
          </a:p>
          <a:p>
            <a:r>
              <a:rPr lang="en-US" dirty="0"/>
              <a:t>========</a:t>
            </a:r>
          </a:p>
          <a:p>
            <a:endParaRPr lang="en-US" dirty="0"/>
          </a:p>
          <a:p>
            <a:r>
              <a:rPr lang="en-US" dirty="0"/>
              <a:t>http://</a:t>
            </a:r>
            <a:r>
              <a:rPr lang="en-US" dirty="0" err="1"/>
              <a:t>www.goodreads.com</a:t>
            </a:r>
            <a:r>
              <a:rPr lang="en-US" dirty="0"/>
              <a:t>/quotes/505050-the-two-most-important-days-in-your-life-are-the</a:t>
            </a:r>
          </a:p>
          <a:p>
            <a:endParaRPr lang="en-US" dirty="0"/>
          </a:p>
          <a:p>
            <a:endParaRPr lang="en-US" dirty="0"/>
          </a:p>
          <a:p>
            <a:r>
              <a:rPr lang="en-US" dirty="0"/>
              <a:t>“The two most important days in your life are the day you are born and the day you find out why.”</a:t>
            </a:r>
          </a:p>
          <a:p>
            <a:endParaRPr lang="en-US" dirty="0"/>
          </a:p>
          <a:p>
            <a:r>
              <a:rPr lang="en-US" dirty="0"/>
              <a:t>― Mark Twain</a:t>
            </a:r>
          </a:p>
          <a:p>
            <a:endParaRPr lang="en-US" dirty="0"/>
          </a:p>
          <a:p>
            <a:endParaRPr lang="en-US" dirty="0"/>
          </a:p>
          <a:p>
            <a:r>
              <a:rPr lang="en-US" dirty="0"/>
              <a:t>http://</a:t>
            </a:r>
            <a:r>
              <a:rPr lang="en-US" dirty="0" err="1"/>
              <a:t>www.huffingtonpost.com</a:t>
            </a:r>
            <a:r>
              <a:rPr lang="en-US" dirty="0"/>
              <a:t>/</a:t>
            </a:r>
            <a:r>
              <a:rPr lang="en-US" dirty="0" err="1"/>
              <a:t>karen-ann-kennedy</a:t>
            </a:r>
            <a:r>
              <a:rPr lang="en-US" dirty="0"/>
              <a:t>/the-two-most-important-days-of-your-life_b_5229311.html</a:t>
            </a:r>
          </a:p>
          <a:p>
            <a:endParaRPr lang="en-US" dirty="0"/>
          </a:p>
          <a:p>
            <a:endParaRPr lang="en-US" dirty="0"/>
          </a:p>
          <a:p>
            <a:r>
              <a:rPr lang="en-US" dirty="0"/>
              <a:t>Photo</a:t>
            </a:r>
          </a:p>
          <a:p>
            <a:r>
              <a:rPr lang="en-US" dirty="0"/>
              <a:t>http://</a:t>
            </a:r>
            <a:r>
              <a:rPr lang="en-US" dirty="0" err="1"/>
              <a:t>myincrediblewebsite.com</a:t>
            </a:r>
            <a:r>
              <a:rPr lang="en-US" dirty="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117</a:t>
            </a:fld>
            <a:endParaRPr lang="en-US"/>
          </a:p>
        </p:txBody>
      </p:sp>
    </p:spTree>
    <p:extLst>
      <p:ext uri="{BB962C8B-B14F-4D97-AF65-F5344CB8AC3E}">
        <p14:creationId xmlns:p14="http://schemas.microsoft.com/office/powerpoint/2010/main" val="19209827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always work out for everyone, but when your interests, skills, and passion line up to your career - It's a beautiful thing.</a:t>
            </a:r>
          </a:p>
          <a:p>
            <a:endParaRPr lang="en-US" dirty="0"/>
          </a:p>
          <a:p>
            <a:endParaRPr lang="en-US" dirty="0"/>
          </a:p>
          <a:p>
            <a:r>
              <a:rPr lang="en-US" dirty="0"/>
              <a:t>======</a:t>
            </a:r>
          </a:p>
          <a:p>
            <a:r>
              <a:rPr lang="en-US" dirty="0"/>
              <a:t>http://</a:t>
            </a:r>
            <a:r>
              <a:rPr lang="en-US" dirty="0" err="1"/>
              <a:t>prettyinpaisley.files.wordpress.com</a:t>
            </a:r>
            <a:r>
              <a:rPr lang="en-US" dirty="0"/>
              <a:t>/2013/05/blogimage-2.jpg</a:t>
            </a:r>
          </a:p>
        </p:txBody>
      </p:sp>
      <p:sp>
        <p:nvSpPr>
          <p:cNvPr id="4" name="Slide Number Placeholder 3"/>
          <p:cNvSpPr>
            <a:spLocks noGrp="1"/>
          </p:cNvSpPr>
          <p:nvPr>
            <p:ph type="sldNum" sz="quarter" idx="10"/>
          </p:nvPr>
        </p:nvSpPr>
        <p:spPr/>
        <p:txBody>
          <a:bodyPr/>
          <a:lstStyle/>
          <a:p>
            <a:fld id="{2B48FED1-1103-444D-81C8-76C00582214E}" type="slidenum">
              <a:rPr lang="en-US" smtClean="0"/>
              <a:t>118</a:t>
            </a:fld>
            <a:endParaRPr lang="en-US"/>
          </a:p>
        </p:txBody>
      </p:sp>
    </p:spTree>
    <p:extLst>
      <p:ext uri="{BB962C8B-B14F-4D97-AF65-F5344CB8AC3E}">
        <p14:creationId xmlns:p14="http://schemas.microsoft.com/office/powerpoint/2010/main" val="42439654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119</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Does anyone have any questions. </a:t>
            </a:r>
          </a:p>
          <a:p>
            <a:endParaRPr lang="en-US" dirty="0">
              <a:ea typeface="ヒラギノ角ゴ Pro W3" charset="0"/>
            </a:endParaRPr>
          </a:p>
          <a:p>
            <a:r>
              <a:rPr lang="en-US" dirty="0">
                <a:ea typeface="ヒラギノ角ゴ Pro W3" charset="0"/>
              </a:rPr>
              <a:t>You an enter them in the Question/Chat panel in the </a:t>
            </a:r>
            <a:r>
              <a:rPr lang="en-US" dirty="0" err="1">
                <a:ea typeface="ヒラギノ角ゴ Pro W3" charset="0"/>
              </a:rPr>
              <a:t>GoToWebinar</a:t>
            </a:r>
            <a:r>
              <a:rPr lang="en-US" dirty="0">
                <a:ea typeface="ヒラギノ角ゴ Pro W3" charset="0"/>
              </a:rPr>
              <a:t> Control panel.</a:t>
            </a:r>
          </a:p>
          <a:p>
            <a:endParaRPr lang="en-US" dirty="0">
              <a:ea typeface="ヒラギノ角ゴ Pro W3" charset="0"/>
            </a:endParaRPr>
          </a:p>
          <a:p>
            <a:r>
              <a:rPr lang="en-US" dirty="0">
                <a:ea typeface="ヒラギノ角ゴ Pro W3" charset="0"/>
              </a:rPr>
              <a:t>If the </a:t>
            </a:r>
            <a:r>
              <a:rPr lang="en-US" dirty="0" err="1">
                <a:ea typeface="ヒラギノ角ゴ Pro W3" charset="0"/>
              </a:rPr>
              <a:t>GoToWebinar</a:t>
            </a:r>
            <a:r>
              <a:rPr lang="en-US" dirty="0">
                <a:ea typeface="ヒラギノ角ゴ Pro W3" charset="0"/>
              </a:rPr>
              <a:t> control panel has hidden itself, look for  a small white arrow in an orange rectangle in the upper right corner of your screen. Click that and you should see the place to enter your question.</a:t>
            </a:r>
          </a:p>
          <a:p>
            <a:endParaRPr lang="en-US" dirty="0">
              <a:ea typeface="ヒラギノ角ゴ Pro W3" charset="0"/>
            </a:endParaRPr>
          </a:p>
          <a:p>
            <a:endParaRPr lang="en-US" dirty="0">
              <a:ea typeface="ヒラギノ角ゴ Pro W3" charset="0"/>
            </a:endParaRPr>
          </a:p>
          <a:p>
            <a:r>
              <a:rPr lang="en-US" dirty="0">
                <a:ea typeface="ヒラギノ角ゴ Pro W3" charset="0"/>
              </a:rPr>
              <a:t>You are probably overwhelmed and just need a break to digest what I ha</a:t>
            </a:r>
            <a:r>
              <a:rPr lang="en-US" altLang="ja-JP" dirty="0">
                <a:ea typeface="ヒラギノ角ゴ Pro W3" charset="0"/>
              </a:rPr>
              <a:t>ve said.</a:t>
            </a:r>
          </a:p>
          <a:p>
            <a:endParaRPr lang="en-US" dirty="0">
              <a:ea typeface="ヒラギノ角ゴ Pro W3" charset="0"/>
            </a:endParaRPr>
          </a:p>
          <a:p>
            <a:r>
              <a:rPr lang="en-US" dirty="0">
                <a:ea typeface="ヒラギノ角ゴ Pro W3" charset="0"/>
              </a:rPr>
              <a:t>Remember that you can download the PowerPoint and use it however you can to help get folks on a career pathway.</a:t>
            </a:r>
          </a:p>
          <a:p>
            <a:endParaRPr lang="en-US" dirty="0">
              <a:ea typeface="ヒラギノ角ゴ Pro W3" charset="0"/>
            </a:endParaRPr>
          </a:p>
          <a:p>
            <a:r>
              <a:rPr lang="en-US" dirty="0">
                <a:ea typeface="ヒラギノ角ゴ Pro W3" charset="0"/>
              </a:rPr>
              <a:t>If you missed this session, or want to relive it, you can get to a recording of this session by following the link you used to register for this webinar.</a:t>
            </a:r>
          </a:p>
          <a:p>
            <a:endParaRPr lang="en-US" dirty="0">
              <a:ea typeface="ヒラギノ角ゴ Pro W3" charset="0"/>
            </a:endParaRPr>
          </a:p>
          <a:p>
            <a:r>
              <a:rPr lang="en-US" dirty="0">
                <a:ea typeface="ヒラギノ角ゴ Pro W3" charset="0"/>
              </a:rPr>
              <a:t>Do </a:t>
            </a:r>
            <a:r>
              <a:rPr lang="en-US" baseline="0" dirty="0">
                <a:ea typeface="ヒラギノ角ゴ Pro W3" charset="0"/>
              </a:rPr>
              <a:t>we have any questions?</a:t>
            </a:r>
          </a:p>
          <a:p>
            <a:endParaRPr lang="en-US" baseline="0" dirty="0">
              <a:ea typeface="ヒラギノ角ゴ Pro W3" charset="0"/>
            </a:endParaRPr>
          </a:p>
          <a:p>
            <a:r>
              <a:rPr lang="en-US" baseline="0" dirty="0">
                <a:ea typeface="ヒラギノ角ゴ Pro W3" charset="0"/>
              </a:rPr>
              <a:t>((JW to introduce the next webinar on July 18 "College Advising: Academic Planning "))</a:t>
            </a:r>
          </a:p>
          <a:p>
            <a:r>
              <a:rPr lang="en-US" baseline="0" dirty="0">
                <a:ea typeface="ヒラギノ角ゴ Pro W3" charset="0"/>
              </a:rPr>
              <a:t>----</a:t>
            </a:r>
          </a:p>
          <a:p>
            <a:r>
              <a:rPr lang="en-US" baseline="0" dirty="0">
                <a:ea typeface="ヒラギノ角ゴ Pro W3" charset="0"/>
              </a:rPr>
              <a:t>Thanks</a:t>
            </a:r>
            <a:endParaRPr lang="en-US" dirty="0">
              <a:ea typeface="ヒラギノ角ゴ Pro W3" charset="0"/>
            </a:endParaRPr>
          </a:p>
        </p:txBody>
      </p:sp>
    </p:spTree>
    <p:extLst>
      <p:ext uri="{BB962C8B-B14F-4D97-AF65-F5344CB8AC3E}">
        <p14:creationId xmlns:p14="http://schemas.microsoft.com/office/powerpoint/2010/main" val="28188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5181600"/>
          </a:xfrm>
        </p:spPr>
        <p:txBody>
          <a:bodyPr>
            <a:noAutofit/>
          </a:bodyPr>
          <a:lstStyle/>
          <a:p>
            <a:r>
              <a:rPr lang="en-US" dirty="0"/>
              <a:t>Let’s </a:t>
            </a:r>
            <a:r>
              <a:rPr lang="en-US" u="sng" dirty="0"/>
              <a:t>look</a:t>
            </a:r>
            <a:r>
              <a:rPr lang="en-US" dirty="0"/>
              <a:t> at some salaries.</a:t>
            </a:r>
          </a:p>
          <a:p>
            <a:endParaRPr lang="en-US" dirty="0"/>
          </a:p>
          <a:p>
            <a:r>
              <a:rPr lang="en-US" dirty="0"/>
              <a:t>Here you see the jobs that require short O J T or on-the-job training.  </a:t>
            </a:r>
          </a:p>
          <a:p>
            <a:endParaRPr lang="en-US" dirty="0"/>
          </a:p>
          <a:p>
            <a:r>
              <a:rPr lang="en-US" dirty="0"/>
              <a:t>And I am showing you </a:t>
            </a:r>
            <a:r>
              <a:rPr lang="en-US" u="sng" dirty="0"/>
              <a:t>only</a:t>
            </a:r>
            <a:r>
              <a:rPr lang="en-US" dirty="0"/>
              <a:t> jobs that are</a:t>
            </a:r>
            <a:r>
              <a:rPr lang="en-US" baseline="0" dirty="0"/>
              <a:t> projected to be in </a:t>
            </a:r>
            <a:r>
              <a:rPr lang="en-US" u="sng" baseline="0" dirty="0"/>
              <a:t>high</a:t>
            </a:r>
            <a:r>
              <a:rPr lang="en-US" baseline="0" dirty="0"/>
              <a:t> demand over this 10-year projection period.</a:t>
            </a:r>
            <a:endParaRPr lang="en-US" dirty="0"/>
          </a:p>
          <a:p>
            <a:endParaRPr lang="en-US" dirty="0"/>
          </a:p>
          <a:p>
            <a:r>
              <a:rPr lang="en-US" dirty="0"/>
              <a:t>Short</a:t>
            </a:r>
            <a:r>
              <a:rPr lang="en-US" baseline="0" dirty="0"/>
              <a:t> OJT means y</a:t>
            </a:r>
            <a:r>
              <a:rPr lang="en-US" dirty="0"/>
              <a:t>ou can get one of these jobs right out of high school, and within a </a:t>
            </a:r>
            <a:r>
              <a:rPr lang="en-US" u="sng" dirty="0"/>
              <a:t>month</a:t>
            </a:r>
            <a:r>
              <a:rPr lang="en-US" dirty="0"/>
              <a:t> you know all you need to know to do the job.</a:t>
            </a:r>
          </a:p>
          <a:p>
            <a:endParaRPr lang="en-US" dirty="0"/>
          </a:p>
          <a:p>
            <a:r>
              <a:rPr lang="en-US" dirty="0"/>
              <a:t>You do</a:t>
            </a:r>
            <a:r>
              <a:rPr lang="en-US" baseline="0" dirty="0"/>
              <a:t> not see life-sustaining wages here, but these jobs could be a </a:t>
            </a:r>
            <a:r>
              <a:rPr lang="en-US" u="sng" baseline="0" dirty="0"/>
              <a:t>start</a:t>
            </a:r>
            <a:r>
              <a:rPr lang="en-US" baseline="0" dirty="0"/>
              <a:t> on a pathway to a higher-paying occupation.</a:t>
            </a:r>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29724903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sz="1600" baseline="0" dirty="0">
                <a:latin typeface="Arial"/>
                <a:ea typeface="ヒラギノ角ゴ Pro W3" charset="0"/>
                <a:cs typeface="Arial"/>
              </a:rPr>
              <a:t>James "JW" Kelley</a:t>
            </a:r>
          </a:p>
          <a:p>
            <a:pPr eaLnBrk="1" hangingPunct="1">
              <a:spcBef>
                <a:spcPct val="0"/>
              </a:spcBef>
              <a:spcAft>
                <a:spcPct val="30000"/>
              </a:spcAft>
            </a:pPr>
            <a:r>
              <a:rPr lang="en-US" sz="1600" baseline="0" dirty="0">
                <a:latin typeface="Arial"/>
                <a:ea typeface="ヒラギノ角ゴ Pro W3" charset="0"/>
                <a:cs typeface="Arial"/>
              </a:rPr>
              <a:t>Associate VP Student Services</a:t>
            </a:r>
          </a:p>
          <a:p>
            <a:pPr eaLnBrk="1" hangingPunct="1">
              <a:spcBef>
                <a:spcPct val="0"/>
              </a:spcBef>
              <a:spcAft>
                <a:spcPct val="30000"/>
              </a:spcAft>
            </a:pPr>
            <a:endParaRPr lang="en-US" sz="1600" baseline="0" dirty="0">
              <a:latin typeface="Arial"/>
              <a:ea typeface="ヒラギノ角ゴ Pro W3" charset="0"/>
              <a:cs typeface="Arial"/>
            </a:endParaRPr>
          </a:p>
          <a:p>
            <a:r>
              <a:rPr lang="en-US" dirty="0" err="1">
                <a:ea typeface="ヒラギノ角ゴ Pro W3" charset="0"/>
                <a:cs typeface="Times"/>
              </a:rPr>
              <a:t>kelleyj@nccommunitycolleges.edu</a:t>
            </a:r>
            <a:endParaRPr lang="en-US" dirty="0">
              <a:ea typeface="ヒラギノ角ゴ Pro W3" charset="0"/>
              <a:cs typeface="Times"/>
            </a:endParaRPr>
          </a:p>
          <a:p>
            <a:endParaRPr lang="en-US" dirty="0">
              <a:ea typeface="ヒラギノ角ゴ Pro W3" charset="0"/>
              <a:cs typeface="Times"/>
            </a:endParaRPr>
          </a:p>
          <a:p>
            <a:r>
              <a:rPr lang="en-US" dirty="0">
                <a:ea typeface="ヒラギノ角ゴ Pro W3" charset="0"/>
                <a:cs typeface="Times"/>
              </a:rPr>
              <a:t>919-807-7108</a:t>
            </a: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120</a:t>
            </a:fld>
            <a:endParaRPr lang="en-US" sz="1200"/>
          </a:p>
        </p:txBody>
      </p:sp>
    </p:spTree>
    <p:extLst>
      <p:ext uri="{BB962C8B-B14F-4D97-AF65-F5344CB8AC3E}">
        <p14:creationId xmlns:p14="http://schemas.microsoft.com/office/powerpoint/2010/main" val="15606666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kern="1200" dirty="0">
                <a:solidFill>
                  <a:schemeClr val="tx1"/>
                </a:solidFill>
                <a:effectLst/>
                <a:latin typeface="+mn-lt"/>
                <a:ea typeface="+mn-ea"/>
                <a:cs typeface="+mn-cs"/>
              </a:rPr>
              <a:t>This is the first in a series of webinars,</a:t>
            </a:r>
          </a:p>
          <a:p>
            <a:r>
              <a:rPr lang="en-US" sz="1600" b="0" kern="1200" dirty="0">
                <a:solidFill>
                  <a:schemeClr val="tx1"/>
                </a:solidFill>
                <a:effectLst/>
                <a:latin typeface="+mn-lt"/>
                <a:ea typeface="+mn-ea"/>
                <a:cs typeface="+mn-cs"/>
              </a:rPr>
              <a:t>The webinar registration links are in the notes section under the slide.  So download the PowerPoint file.</a:t>
            </a:r>
          </a:p>
          <a:p>
            <a:endParaRPr lang="en-US" sz="1600" b="1"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a:t>
            </a:r>
          </a:p>
          <a:p>
            <a:r>
              <a:rPr lang="en-US" sz="1600" b="1" kern="1200" dirty="0">
                <a:solidFill>
                  <a:schemeClr val="tx1"/>
                </a:solidFill>
                <a:effectLst/>
                <a:latin typeface="+mn-lt"/>
                <a:ea typeface="+mn-ea"/>
                <a:cs typeface="+mn-cs"/>
              </a:rPr>
              <a:t>Career Planning			June 13			2:00 p.m.</a:t>
            </a:r>
            <a:endParaRPr lang="en-US" sz="1600" kern="1200" dirty="0">
              <a:solidFill>
                <a:schemeClr val="tx1"/>
              </a:solidFill>
              <a:effectLst/>
              <a:latin typeface="+mn-lt"/>
              <a:ea typeface="+mn-ea"/>
              <a:cs typeface="+mn-cs"/>
            </a:endParaRPr>
          </a:p>
          <a:p>
            <a:r>
              <a:rPr lang="en-US" sz="1600" b="1" u="sng" kern="1200" dirty="0">
                <a:solidFill>
                  <a:schemeClr val="tx1"/>
                </a:solidFill>
                <a:effectLst/>
                <a:latin typeface="+mn-lt"/>
                <a:ea typeface="+mn-ea"/>
                <a:cs typeface="+mn-cs"/>
                <a:hlinkClick r:id="rId3"/>
              </a:rPr>
              <a:t>https://register.gotowebinar.com/register/1803285221886212609</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Academic Planning			July 18			2:00 p.m.</a:t>
            </a:r>
            <a:endParaRPr lang="en-US" sz="1600" kern="1200" dirty="0">
              <a:solidFill>
                <a:schemeClr val="tx1"/>
              </a:solidFill>
              <a:effectLst/>
              <a:latin typeface="+mn-lt"/>
              <a:ea typeface="+mn-ea"/>
              <a:cs typeface="+mn-cs"/>
            </a:endParaRPr>
          </a:p>
          <a:p>
            <a:r>
              <a:rPr lang="en-US" sz="1600" b="1" u="sng" kern="1200" dirty="0">
                <a:solidFill>
                  <a:schemeClr val="tx1"/>
                </a:solidFill>
                <a:effectLst/>
                <a:latin typeface="+mn-lt"/>
                <a:ea typeface="+mn-ea"/>
                <a:cs typeface="+mn-cs"/>
                <a:hlinkClick r:id="rId4"/>
              </a:rPr>
              <a:t>https://register.gotowebinar.com/register/7812561569891441921</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Financial Planning			August 29		2:00 p.m.</a:t>
            </a:r>
            <a:endParaRPr lang="en-US" sz="1600" kern="1200" dirty="0">
              <a:solidFill>
                <a:schemeClr val="tx1"/>
              </a:solidFill>
              <a:effectLst/>
              <a:latin typeface="+mn-lt"/>
              <a:ea typeface="+mn-ea"/>
              <a:cs typeface="+mn-cs"/>
            </a:endParaRPr>
          </a:p>
          <a:p>
            <a:r>
              <a:rPr lang="en-US" sz="1600" b="1" u="sng" kern="1200" dirty="0">
                <a:solidFill>
                  <a:schemeClr val="tx1"/>
                </a:solidFill>
                <a:effectLst/>
                <a:latin typeface="+mn-lt"/>
                <a:ea typeface="+mn-ea"/>
                <a:cs typeface="+mn-cs"/>
                <a:hlinkClick r:id="rId5"/>
              </a:rPr>
              <a:t>https://register.gotowebinar.com/register/2434907373043677185</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Timely Communication			September 12		2:00 p.m.</a:t>
            </a:r>
            <a:endParaRPr lang="en-US" sz="1600" kern="1200" dirty="0">
              <a:solidFill>
                <a:schemeClr val="tx1"/>
              </a:solidFill>
              <a:effectLst/>
              <a:latin typeface="+mn-lt"/>
              <a:ea typeface="+mn-ea"/>
              <a:cs typeface="+mn-cs"/>
            </a:endParaRPr>
          </a:p>
          <a:p>
            <a:r>
              <a:rPr lang="en-US" sz="1600" b="1" u="sng" kern="1200" dirty="0">
                <a:solidFill>
                  <a:schemeClr val="tx1"/>
                </a:solidFill>
                <a:effectLst/>
                <a:latin typeface="+mn-lt"/>
                <a:ea typeface="+mn-ea"/>
                <a:cs typeface="+mn-cs"/>
                <a:hlinkClick r:id="rId6"/>
              </a:rPr>
              <a:t>https://register.gotowebinar.com/register/7254383496934712065</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Integrated Support &amp; Interventions	October 17		2:00 p.m.</a:t>
            </a:r>
            <a:endParaRPr lang="en-US" sz="1600" kern="1200" dirty="0">
              <a:solidFill>
                <a:schemeClr val="tx1"/>
              </a:solidFill>
              <a:effectLst/>
              <a:latin typeface="+mn-lt"/>
              <a:ea typeface="+mn-ea"/>
              <a:cs typeface="+mn-cs"/>
            </a:endParaRPr>
          </a:p>
          <a:p>
            <a:r>
              <a:rPr lang="en-US" sz="1600" b="1" u="sng" kern="1200" dirty="0">
                <a:solidFill>
                  <a:schemeClr val="tx1"/>
                </a:solidFill>
                <a:effectLst/>
                <a:latin typeface="+mn-lt"/>
                <a:ea typeface="+mn-ea"/>
                <a:cs typeface="+mn-cs"/>
                <a:hlinkClick r:id="rId7"/>
              </a:rPr>
              <a:t>https://register.gotowebinar.com/register/952642553499353345</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Transfer Advising			November 7		2:00 p.m.</a:t>
            </a:r>
            <a:endParaRPr lang="en-US" sz="1600" kern="1200" dirty="0">
              <a:solidFill>
                <a:schemeClr val="tx1"/>
              </a:solidFill>
              <a:effectLst/>
              <a:latin typeface="+mn-lt"/>
              <a:ea typeface="+mn-ea"/>
              <a:cs typeface="+mn-cs"/>
            </a:endParaRPr>
          </a:p>
          <a:p>
            <a:r>
              <a:rPr lang="en-US" sz="1600" b="1" u="sng" kern="1200" dirty="0">
                <a:solidFill>
                  <a:schemeClr val="tx1"/>
                </a:solidFill>
                <a:effectLst/>
                <a:latin typeface="+mn-lt"/>
                <a:ea typeface="+mn-ea"/>
                <a:cs typeface="+mn-cs"/>
                <a:hlinkClick r:id="rId8"/>
              </a:rPr>
              <a:t>https://register.gotowebinar.com/register/1738478907033654529</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18490994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a selection</a:t>
            </a:r>
            <a:r>
              <a:rPr lang="en-US" baseline="0" dirty="0"/>
              <a:t> of Associate Degree Graduates.</a:t>
            </a:r>
          </a:p>
          <a:p>
            <a:endParaRPr lang="en-US" baseline="0" dirty="0"/>
          </a:p>
          <a:p>
            <a:r>
              <a:rPr lang="en-US" baseline="0" dirty="0"/>
              <a:t>This is showing Construction Technologies in Blue</a:t>
            </a:r>
          </a:p>
          <a:p>
            <a:r>
              <a:rPr lang="en-US" baseline="0" dirty="0"/>
              <a:t>Engineering Technologies in Green</a:t>
            </a:r>
          </a:p>
          <a:p>
            <a:r>
              <a:rPr lang="en-US" baseline="0" dirty="0"/>
              <a:t>Health Sciences in Brown – That is by far the largest number of graduates in this comparison.</a:t>
            </a:r>
          </a:p>
          <a:p>
            <a:r>
              <a:rPr lang="en-US" baseline="0" dirty="0"/>
              <a:t>Industrial Technologies in tan</a:t>
            </a:r>
          </a:p>
          <a:p>
            <a:r>
              <a:rPr lang="en-US" baseline="0" dirty="0"/>
              <a:t>And Transport Systems Technologies in dark blue.</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/4840-4946-4797-4887-5059/</a:t>
            </a:r>
          </a:p>
          <a:p>
            <a:endParaRPr lang="en-US" dirty="0"/>
          </a:p>
          <a:p>
            <a:r>
              <a:rPr lang="en-US" dirty="0"/>
              <a:t>2007-2008 graduates from selected Associate Degree programs in NC</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a:p>
        </p:txBody>
      </p:sp>
    </p:spTree>
    <p:extLst>
      <p:ext uri="{BB962C8B-B14F-4D97-AF65-F5344CB8AC3E}">
        <p14:creationId xmlns:p14="http://schemas.microsoft.com/office/powerpoint/2010/main" val="13390299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released March 12.</a:t>
            </a:r>
          </a:p>
          <a:p>
            <a:r>
              <a:rPr lang="en-US" dirty="0"/>
              <a:t>According to research done by the Association for Career and Technical Education, -- In the center you see the top skills that employers need.  These are skills that need to be learned, but are usually not emphasized at all in the classroom.  Where do folks learn these skills?</a:t>
            </a:r>
          </a:p>
          <a:p>
            <a:endParaRPr lang="en-US" dirty="0"/>
          </a:p>
          <a:p>
            <a:r>
              <a:rPr lang="en-US" dirty="0"/>
              <a:t>====</a:t>
            </a:r>
          </a:p>
          <a:p>
            <a:endParaRPr lang="en-US" dirty="0"/>
          </a:p>
          <a:p>
            <a:r>
              <a:rPr lang="en-US" dirty="0"/>
              <a:t>CTE:  Readiness for All Careers</a:t>
            </a:r>
          </a:p>
          <a:p>
            <a:r>
              <a:rPr lang="en-US" dirty="0"/>
              <a:t>http://</a:t>
            </a:r>
            <a:r>
              <a:rPr lang="en-US" dirty="0" err="1"/>
              <a:t>www.acteonline.org</a:t>
            </a:r>
            <a:r>
              <a:rPr lang="en-US" dirty="0"/>
              <a:t>/</a:t>
            </a:r>
            <a:r>
              <a:rPr lang="en-US" dirty="0" err="1"/>
              <a:t>uploadedFiles</a:t>
            </a:r>
            <a:r>
              <a:rPr lang="en-US" dirty="0"/>
              <a:t>/</a:t>
            </a:r>
            <a:r>
              <a:rPr lang="en-US" dirty="0" err="1"/>
              <a:t>What_is_CTE</a:t>
            </a:r>
            <a:r>
              <a:rPr lang="en-US" dirty="0"/>
              <a:t>/</a:t>
            </a:r>
            <a:r>
              <a:rPr lang="en-US" dirty="0" err="1"/>
              <a:t>Fact_Sheets</a:t>
            </a:r>
            <a:r>
              <a:rPr lang="en-US" dirty="0"/>
              <a:t>/</a:t>
            </a:r>
            <a:r>
              <a:rPr lang="en-US" dirty="0" err="1"/>
              <a:t>ReadinessForAllCareers-FactSheet.pdf</a:t>
            </a:r>
            <a:endParaRPr lang="en-US" dirty="0"/>
          </a:p>
          <a:p>
            <a:r>
              <a:rPr lang="en-US" dirty="0"/>
              <a:t>http://</a:t>
            </a:r>
            <a:r>
              <a:rPr lang="en-US" dirty="0" err="1"/>
              <a:t>www.acteonline.org</a:t>
            </a:r>
            <a:r>
              <a:rPr lang="en-US" dirty="0"/>
              <a:t>/factsheets/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861156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Moderate on-the-job training means you need more than a month of training,</a:t>
            </a:r>
            <a:r>
              <a:rPr lang="en-US" baseline="0" dirty="0"/>
              <a:t> but within a </a:t>
            </a:r>
            <a:r>
              <a:rPr lang="en-US" u="sng" baseline="0" dirty="0"/>
              <a:t>year</a:t>
            </a:r>
            <a:r>
              <a:rPr lang="en-US" baseline="0" dirty="0"/>
              <a:t>,</a:t>
            </a:r>
            <a:r>
              <a:rPr lang="en-US" dirty="0"/>
              <a:t> </a:t>
            </a:r>
            <a:r>
              <a:rPr lang="en-US" baseline="0" dirty="0"/>
              <a:t>you are ready to work by yourself.</a:t>
            </a:r>
          </a:p>
          <a:p>
            <a:endParaRPr lang="en-US" baseline="0" dirty="0">
              <a:ea typeface="ヒラギノ角ゴ Pro W3" charset="0"/>
              <a:cs typeface="Times"/>
            </a:endParaRPr>
          </a:p>
          <a:p>
            <a:r>
              <a:rPr lang="en-US" baseline="0" dirty="0">
                <a:ea typeface="ヒラギノ角ゴ Pro W3" charset="0"/>
                <a:cs typeface="Times"/>
              </a:rPr>
              <a:t>There </a:t>
            </a:r>
            <a:r>
              <a:rPr lang="en-US" u="sng" baseline="0" dirty="0">
                <a:ea typeface="ヒラギノ角ゴ Pro W3" charset="0"/>
                <a:cs typeface="Times"/>
              </a:rPr>
              <a:t>are</a:t>
            </a:r>
            <a:r>
              <a:rPr lang="en-US" baseline="0" dirty="0">
                <a:ea typeface="ヒラギノ角ゴ Pro W3" charset="0"/>
                <a:cs typeface="Times"/>
              </a:rPr>
              <a:t> community college programs for many of these jobs, but they are not </a:t>
            </a:r>
            <a:r>
              <a:rPr lang="en-US" u="sng" baseline="0" dirty="0">
                <a:ea typeface="ヒラギノ角ゴ Pro W3" charset="0"/>
                <a:cs typeface="Times"/>
              </a:rPr>
              <a:t>required</a:t>
            </a:r>
            <a:r>
              <a:rPr lang="en-US" baseline="0" dirty="0">
                <a:ea typeface="ヒラギノ角ゴ Pro W3" charset="0"/>
                <a:cs typeface="Times"/>
              </a:rPr>
              <a:t> by the workforce for entry-level employment, but would make you </a:t>
            </a:r>
            <a:r>
              <a:rPr lang="en-US" u="sng" baseline="0" dirty="0">
                <a:ea typeface="ヒラギノ角ゴ Pro W3" charset="0"/>
                <a:cs typeface="Times"/>
              </a:rPr>
              <a:t>more hirable</a:t>
            </a:r>
            <a:r>
              <a:rPr lang="en-US" baseline="0" dirty="0">
                <a:ea typeface="ヒラギノ角ゴ Pro W3" charset="0"/>
                <a:cs typeface="Times"/>
              </a:rPr>
              <a:t>.</a:t>
            </a:r>
          </a:p>
          <a:p>
            <a:endParaRPr lang="en-US" baseline="0" dirty="0">
              <a:ea typeface="ヒラギノ角ゴ Pro W3" charset="0"/>
              <a:cs typeface="Times"/>
            </a:endParaRPr>
          </a:p>
          <a:p>
            <a:r>
              <a:rPr lang="en-US" baseline="0" dirty="0">
                <a:ea typeface="ヒラギノ角ゴ Pro W3" charset="0"/>
                <a:cs typeface="Times"/>
              </a:rPr>
              <a:t>Remember - We are looking only at </a:t>
            </a:r>
            <a:r>
              <a:rPr lang="en-US" i="0" u="sng" baseline="0" dirty="0">
                <a:ea typeface="ヒラギノ角ゴ Pro W3" charset="0"/>
                <a:cs typeface="Times"/>
              </a:rPr>
              <a:t>high-demand</a:t>
            </a:r>
            <a:r>
              <a:rPr lang="en-US" baseline="0" dirty="0">
                <a:ea typeface="ヒラギノ角ゴ Pro W3" charset="0"/>
                <a:cs typeface="Times"/>
              </a:rPr>
              <a:t> occupations.</a:t>
            </a:r>
            <a:endParaRPr lang="en-US" dirty="0">
              <a:ea typeface="ヒラギノ角ゴ Pro W3" charset="0"/>
              <a:cs typeface="Times"/>
            </a:endParaRP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8296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50853"/>
          </a:xfrm>
        </p:spPr>
        <p:txBody>
          <a:bodyPr>
            <a:noAutofit/>
          </a:bodyPr>
          <a:lstStyle/>
          <a:p>
            <a:r>
              <a:rPr lang="en-US" dirty="0"/>
              <a:t>Long on-the-job training means you can get these jobs right out of high school, but it will take on-the-job training for over a year to get you completely trained.</a:t>
            </a:r>
          </a:p>
          <a:p>
            <a:endParaRPr lang="en-US" dirty="0">
              <a:ea typeface="ヒラギノ角ゴ Pro W3" charset="0"/>
              <a:cs typeface="Times"/>
            </a:endParaRPr>
          </a:p>
          <a:p>
            <a:r>
              <a:rPr lang="en-US" dirty="0">
                <a:ea typeface="ヒラギノ角ゴ Pro W3" charset="0"/>
                <a:cs typeface="Times"/>
              </a:rPr>
              <a:t>Most of these jobs have training programs at our community colleges.  Which means you </a:t>
            </a:r>
            <a:r>
              <a:rPr lang="en-US" u="sng" dirty="0">
                <a:ea typeface="ヒラギノ角ゴ Pro W3" charset="0"/>
                <a:cs typeface="Times"/>
              </a:rPr>
              <a:t>could</a:t>
            </a:r>
            <a:r>
              <a:rPr lang="en-US" dirty="0">
                <a:ea typeface="ヒラギノ角ゴ Pro W3" charset="0"/>
                <a:cs typeface="Times"/>
              </a:rPr>
              <a:t> get the training </a:t>
            </a:r>
            <a:r>
              <a:rPr lang="en-US" u="sng" dirty="0">
                <a:ea typeface="ヒラギノ角ゴ Pro W3" charset="0"/>
                <a:cs typeface="Times"/>
              </a:rPr>
              <a:t>first</a:t>
            </a:r>
            <a:r>
              <a:rPr lang="en-US" dirty="0">
                <a:ea typeface="ヒラギノ角ゴ Pro W3" charset="0"/>
                <a:cs typeface="Times"/>
              </a:rPr>
              <a:t>, and then probably start at a </a:t>
            </a:r>
            <a:r>
              <a:rPr lang="en-US" u="sng" dirty="0">
                <a:ea typeface="ヒラギノ角ゴ Pro W3" charset="0"/>
                <a:cs typeface="Times"/>
              </a:rPr>
              <a:t>higher</a:t>
            </a:r>
            <a:r>
              <a:rPr lang="en-US" dirty="0">
                <a:ea typeface="ヒラギノ角ゴ Pro W3" charset="0"/>
                <a:cs typeface="Times"/>
              </a:rPr>
              <a:t> </a:t>
            </a:r>
            <a:r>
              <a:rPr lang="en-US" u="sng" dirty="0">
                <a:ea typeface="ヒラギノ角ゴ Pro W3" charset="0"/>
                <a:cs typeface="Times"/>
              </a:rPr>
              <a:t>salary</a:t>
            </a:r>
            <a:r>
              <a:rPr lang="en-US" dirty="0">
                <a:ea typeface="ヒラギノ角ゴ Pro W3" charset="0"/>
                <a:cs typeface="Times"/>
              </a:rPr>
              <a:t>.</a:t>
            </a:r>
          </a:p>
          <a:p>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An Apprenticeship program could be the pathway to these occupations.</a:t>
            </a: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360264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27703"/>
          </a:xfrm>
        </p:spPr>
        <p:txBody>
          <a:bodyPr>
            <a:noAutofit/>
          </a:bodyPr>
          <a:lstStyle/>
          <a:p>
            <a:r>
              <a:rPr lang="en-US" dirty="0"/>
              <a:t>These jobs require one or two years at a community college or other training school. </a:t>
            </a:r>
          </a:p>
          <a:p>
            <a:r>
              <a:rPr lang="en-US" dirty="0"/>
              <a:t>You might end up with a diploma or a certificate, but </a:t>
            </a:r>
            <a:r>
              <a:rPr lang="en-US" u="sng" dirty="0"/>
              <a:t>not</a:t>
            </a:r>
            <a:r>
              <a:rPr lang="en-US" dirty="0"/>
              <a:t> an Associate degree.</a:t>
            </a:r>
          </a:p>
          <a:p>
            <a:endParaRPr lang="en-US" dirty="0"/>
          </a:p>
          <a:p>
            <a:r>
              <a:rPr lang="en-US" dirty="0"/>
              <a:t>The starting salaries are not much better than the jobs that do</a:t>
            </a:r>
            <a:r>
              <a:rPr lang="en-US" baseline="0" dirty="0"/>
              <a:t> not require </a:t>
            </a:r>
            <a:r>
              <a:rPr lang="en-US" u="sng" baseline="0" dirty="0"/>
              <a:t>any</a:t>
            </a:r>
            <a:r>
              <a:rPr lang="en-US" baseline="0" dirty="0"/>
              <a:t> college work.</a:t>
            </a:r>
          </a:p>
          <a:p>
            <a:endParaRPr lang="en-US" baseline="0" dirty="0"/>
          </a:p>
          <a:p>
            <a:r>
              <a:rPr lang="en-US" baseline="0" dirty="0"/>
              <a:t>Some of these require a state license in order to work in these occupations.</a:t>
            </a:r>
            <a:endParaRPr lang="en-US" dirty="0"/>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2283399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95813" cy="3446463"/>
          </a:xfrm>
        </p:spPr>
      </p:sp>
      <p:sp>
        <p:nvSpPr>
          <p:cNvPr id="3" name="Notes Placeholder 2"/>
          <p:cNvSpPr>
            <a:spLocks noGrp="1"/>
          </p:cNvSpPr>
          <p:nvPr>
            <p:ph type="body" idx="1"/>
          </p:nvPr>
        </p:nvSpPr>
        <p:spPr>
          <a:xfrm>
            <a:off x="685800" y="4479402"/>
            <a:ext cx="5181600" cy="4664597"/>
          </a:xfrm>
        </p:spPr>
        <p:txBody>
          <a:bodyPr>
            <a:noAutofit/>
          </a:bodyPr>
          <a:lstStyle/>
          <a:p>
            <a:r>
              <a:rPr lang="en-US" dirty="0"/>
              <a:t>Here is where you see the jump in salaries.</a:t>
            </a:r>
          </a:p>
          <a:p>
            <a:endParaRPr lang="en-US" dirty="0"/>
          </a:p>
          <a:p>
            <a:r>
              <a:rPr lang="en-US" dirty="0"/>
              <a:t>These are the jobs that are predicted to be in </a:t>
            </a:r>
            <a:r>
              <a:rPr lang="en-US" u="sng" dirty="0"/>
              <a:t>high-demand</a:t>
            </a:r>
            <a:r>
              <a:rPr lang="en-US" dirty="0"/>
              <a:t> that require an Associate Degree</a:t>
            </a:r>
            <a:r>
              <a:rPr lang="en-US" baseline="0" dirty="0"/>
              <a:t>.  </a:t>
            </a:r>
          </a:p>
          <a:p>
            <a:endParaRPr lang="en-US" baseline="0" dirty="0"/>
          </a:p>
          <a:p>
            <a:r>
              <a:rPr lang="en-US" baseline="0" dirty="0"/>
              <a:t>Note that most of these occupations are the “helping” or “assisting”-type jobs in the </a:t>
            </a:r>
            <a:r>
              <a:rPr lang="en-US" u="sng" baseline="0" dirty="0"/>
              <a:t>Healthcare</a:t>
            </a:r>
            <a:r>
              <a:rPr lang="en-US" baseline="0" dirty="0"/>
              <a:t> industry. </a:t>
            </a:r>
          </a:p>
          <a:p>
            <a:endParaRPr lang="en-US" baseline="0" dirty="0"/>
          </a:p>
          <a:p>
            <a:r>
              <a:rPr lang="en-US" baseline="0" dirty="0"/>
              <a:t>All of the “assisting”-type jobs in the Healthcare industry </a:t>
            </a:r>
            <a:r>
              <a:rPr lang="en-US" u="sng" baseline="0" dirty="0"/>
              <a:t>are</a:t>
            </a:r>
            <a:r>
              <a:rPr lang="en-US" baseline="0" dirty="0"/>
              <a:t> in </a:t>
            </a:r>
            <a:r>
              <a:rPr lang="en-US" u="sng" baseline="0" dirty="0"/>
              <a:t>high</a:t>
            </a:r>
            <a:r>
              <a:rPr lang="en-US" baseline="0" dirty="0"/>
              <a:t> </a:t>
            </a:r>
            <a:r>
              <a:rPr lang="en-US" u="sng" baseline="0" dirty="0"/>
              <a:t>demand</a:t>
            </a:r>
            <a:r>
              <a:rPr lang="en-US" baseline="0" dirty="0"/>
              <a:t>, -- </a:t>
            </a:r>
            <a:r>
              <a:rPr lang="en-US" u="sng" baseline="0" dirty="0"/>
              <a:t>were</a:t>
            </a:r>
            <a:r>
              <a:rPr lang="en-US" baseline="0" dirty="0"/>
              <a:t> in high demand throughout the recent recession, -- and should </a:t>
            </a:r>
            <a:r>
              <a:rPr lang="en-US" u="sng" baseline="0" dirty="0"/>
              <a:t>stay</a:t>
            </a:r>
            <a:r>
              <a:rPr lang="en-US" baseline="0" dirty="0"/>
              <a:t> in high demand for many years to come -- to help support the aging baby boomers.</a:t>
            </a:r>
          </a:p>
          <a:p>
            <a:endParaRPr lang="en-US" baseline="0"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00737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a:t>
            </a:r>
            <a:r>
              <a:rPr lang="en-US" u="sng" dirty="0"/>
              <a:t>actual</a:t>
            </a:r>
            <a:r>
              <a:rPr lang="en-US" dirty="0"/>
              <a:t> salaries</a:t>
            </a:r>
            <a:r>
              <a:rPr lang="en-US" baseline="0" dirty="0"/>
              <a:t> for Associate Degree graduates from our </a:t>
            </a:r>
            <a:r>
              <a:rPr lang="en-US" dirty="0"/>
              <a:t>North Carolina Community Colleges</a:t>
            </a:r>
            <a:r>
              <a:rPr lang="en-US" baseline="0" dirty="0"/>
              <a:t>.</a:t>
            </a:r>
          </a:p>
          <a:p>
            <a:endParaRPr lang="en-US" dirty="0"/>
          </a:p>
          <a:p>
            <a:r>
              <a:rPr lang="en-US" dirty="0"/>
              <a:t>These</a:t>
            </a:r>
            <a:r>
              <a:rPr lang="en-US" baseline="0" dirty="0"/>
              <a:t> are the highest </a:t>
            </a:r>
            <a:r>
              <a:rPr lang="en-US" dirty="0"/>
              <a:t>paying jobs,</a:t>
            </a:r>
            <a:r>
              <a:rPr lang="en-US" baseline="0" dirty="0"/>
              <a:t> </a:t>
            </a:r>
            <a:r>
              <a:rPr lang="en-US" u="sng" baseline="0" dirty="0"/>
              <a:t>five</a:t>
            </a:r>
            <a:r>
              <a:rPr lang="en-US" baseline="0" dirty="0"/>
              <a:t> years after graduation.</a:t>
            </a:r>
          </a:p>
          <a:p>
            <a:r>
              <a:rPr lang="en-US" baseline="0" dirty="0"/>
              <a:t> </a:t>
            </a:r>
          </a:p>
          <a:p>
            <a:r>
              <a:rPr lang="en-US" baseline="0" dirty="0"/>
              <a:t>- Cardiovascular Technicians make almost 61 thousand dollars, and the </a:t>
            </a:r>
          </a:p>
          <a:p>
            <a:r>
              <a:rPr lang="en-US" baseline="0" dirty="0"/>
              <a:t>- Radiation Therapy Technicians make over 59 thousand dollars.</a:t>
            </a:r>
          </a:p>
          <a:p>
            <a:endParaRPr lang="en-US" baseline="0" dirty="0"/>
          </a:p>
          <a:p>
            <a:r>
              <a:rPr lang="en-US" baseline="0" dirty="0"/>
              <a:t>Keep an eye on the last two on this list. </a:t>
            </a:r>
          </a:p>
          <a:p>
            <a:r>
              <a:rPr lang="en-US" baseline="0" dirty="0"/>
              <a:t>I predict an increasing demand for Sonographers -- as many industries are finding more uses for this technology, -- and it’s not just in healthcare.</a:t>
            </a:r>
            <a:endParaRPr lang="en-US" dirty="0"/>
          </a:p>
          <a:p>
            <a:endParaRPr lang="en-US" dirty="0"/>
          </a:p>
          <a:p>
            <a:r>
              <a:rPr lang="en-US" dirty="0"/>
              <a:t>This and the next several charts are from NC Tower. </a:t>
            </a:r>
          </a:p>
          <a:p>
            <a:r>
              <a:rPr lang="en-US" dirty="0"/>
              <a:t>You can go there to compare the specific programs at </a:t>
            </a:r>
            <a:r>
              <a:rPr lang="en-US" u="sng" dirty="0"/>
              <a:t>your</a:t>
            </a:r>
            <a:r>
              <a:rPr lang="en-US" dirty="0"/>
              <a:t> community college.  </a:t>
            </a:r>
          </a:p>
          <a:p>
            <a:r>
              <a:rPr lang="en-US" dirty="0"/>
              <a:t>The web address is in the notes section of the PowerPoint.</a:t>
            </a:r>
          </a:p>
          <a:p>
            <a:endParaRPr lang="en-US" dirty="0"/>
          </a:p>
          <a:p>
            <a:r>
              <a:rPr lang="en-US" dirty="0"/>
              <a:t>====</a:t>
            </a:r>
          </a:p>
          <a:p>
            <a:r>
              <a:rPr lang="en-US" dirty="0"/>
              <a:t>http://</a:t>
            </a:r>
            <a:r>
              <a:rPr lang="en-US" dirty="0" err="1"/>
              <a:t>nctower.com</a:t>
            </a:r>
            <a:r>
              <a:rPr lang="en-US" dirty="0"/>
              <a:t>/</a:t>
            </a:r>
          </a:p>
          <a:p>
            <a:endParaRPr lang="en-US" dirty="0"/>
          </a:p>
          <a:p>
            <a:r>
              <a:rPr lang="en-US" dirty="0"/>
              <a:t>2007-2008 graduates from All NC Community Colleges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360378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wage the first</a:t>
            </a:r>
            <a:r>
              <a:rPr lang="en-US" baseline="0" dirty="0"/>
              <a:t> year out of college with a North Carolina  Associate Degree is about 23 thousand dollars.</a:t>
            </a:r>
          </a:p>
          <a:p>
            <a:endParaRPr lang="en-US" baseline="0" dirty="0"/>
          </a:p>
          <a:p>
            <a:r>
              <a:rPr lang="en-US" baseline="0" dirty="0"/>
              <a:t>After 5 years, the average is about 32 thousand dollars.</a:t>
            </a:r>
          </a:p>
          <a:p>
            <a:endParaRPr lang="en-US" baseline="0" dirty="0"/>
          </a:p>
          <a:p>
            <a:r>
              <a:rPr lang="en-US" baseline="0" dirty="0"/>
              <a:t>That’s really good.</a:t>
            </a:r>
          </a:p>
          <a:p>
            <a:endParaRPr lang="en-US" baseline="0" dirty="0"/>
          </a:p>
          <a:p>
            <a:r>
              <a:rPr lang="en-US" baseline="0" dirty="0"/>
              <a:t>You can get a chart like this for your specific college.</a:t>
            </a:r>
          </a:p>
          <a:p>
            <a:endParaRPr lang="en-US" baseline="0" dirty="0"/>
          </a:p>
          <a:p>
            <a:r>
              <a:rPr lang="en-US" baseline="0" dirty="0"/>
              <a:t>And then show this and he other charts to prospective students to let them know they are making the right choice to go to your college.</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/4506/2008/</a:t>
            </a:r>
          </a:p>
          <a:p>
            <a:endParaRPr lang="en-US" dirty="0"/>
          </a:p>
          <a:p>
            <a:r>
              <a:rPr lang="en-US" dirty="0"/>
              <a:t>2007-2008 graduates from all Associate Degree programs in NC</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423027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And here are the salaries for some specific technical program areas.</a:t>
            </a:r>
          </a:p>
          <a:p>
            <a:endParaRPr lang="en-US" dirty="0"/>
          </a:p>
          <a:p>
            <a:r>
              <a:rPr lang="en-US" dirty="0"/>
              <a:t>Five years out of college, the</a:t>
            </a:r>
            <a:r>
              <a:rPr lang="en-US" baseline="0" dirty="0"/>
              <a:t> average salary for all Associate Degree graduates in Health Sciences and Industrial Technologies is about 43 thousand dollars.</a:t>
            </a:r>
          </a:p>
          <a:p>
            <a:endParaRPr lang="en-US" baseline="0" dirty="0"/>
          </a:p>
          <a:p>
            <a:r>
              <a:rPr lang="en-US" baseline="0" dirty="0"/>
              <a:t>Transport Systems is the low line on this chart making almost 33 thousand dollars after five years of work.  But look, their salary increased by almost 10 thousand dollars in that five year period.  That's not bad!</a:t>
            </a:r>
          </a:p>
          <a:p>
            <a:endParaRPr lang="en-US" baseline="0" dirty="0"/>
          </a:p>
          <a:p>
            <a:r>
              <a:rPr lang="en-US" baseline="0" dirty="0"/>
              <a:t>The main reason I am showing you all of this is so you can help your students, as well as their parents, understand that an associate degree is not a second-class degree compared to a bachelor degree. </a:t>
            </a:r>
          </a:p>
          <a:p>
            <a:r>
              <a:rPr lang="en-US" baseline="0" dirty="0"/>
              <a:t>It's just a different degree for a select group of occupations.</a:t>
            </a:r>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/4840-4946-4797-4887-5059/</a:t>
            </a:r>
          </a:p>
          <a:p>
            <a:endParaRPr lang="en-US" dirty="0"/>
          </a:p>
          <a:p>
            <a:r>
              <a:rPr lang="en-US" dirty="0"/>
              <a:t>2007-2008 graduates from selected Associate Degree programs in NC</a:t>
            </a:r>
          </a:p>
          <a:p>
            <a:endParaRPr lang="en-US" dirty="0"/>
          </a:p>
          <a:p>
            <a:r>
              <a:rPr lang="en-US" dirty="0"/>
              <a:t>The five year mark is the year 2013.</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344011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3094038" cy="2320925"/>
          </a:xfrm>
        </p:spPr>
      </p:sp>
      <p:sp>
        <p:nvSpPr>
          <p:cNvPr id="3" name="Notes Placeholder 2"/>
          <p:cNvSpPr>
            <a:spLocks noGrp="1"/>
          </p:cNvSpPr>
          <p:nvPr>
            <p:ph type="body" idx="1"/>
          </p:nvPr>
        </p:nvSpPr>
        <p:spPr>
          <a:xfrm>
            <a:off x="685799" y="2701636"/>
            <a:ext cx="5534891" cy="6213764"/>
          </a:xfrm>
        </p:spPr>
        <p:txBody>
          <a:bodyPr>
            <a:noAutofit/>
          </a:bodyPr>
          <a:lstStyle/>
          <a:p>
            <a:r>
              <a:rPr lang="en-US" dirty="0"/>
              <a:t>An Ancient</a:t>
            </a:r>
            <a:r>
              <a:rPr lang="en-US" baseline="0" dirty="0"/>
              <a:t> Japanese proverb says “</a:t>
            </a:r>
            <a:r>
              <a:rPr lang="en-US" dirty="0"/>
              <a:t>You can’t see the whole sky through a bamboo tube.”</a:t>
            </a:r>
          </a:p>
          <a:p>
            <a:endParaRPr lang="en-US" dirty="0"/>
          </a:p>
          <a:p>
            <a:r>
              <a:rPr lang="en-US" dirty="0"/>
              <a:t>We are trained from an early age to look at things through</a:t>
            </a:r>
            <a:r>
              <a:rPr lang="en-US" baseline="0" dirty="0"/>
              <a:t> a </a:t>
            </a:r>
            <a:r>
              <a:rPr lang="en-US" u="sng" baseline="0" dirty="0"/>
              <a:t>tube</a:t>
            </a:r>
            <a:r>
              <a:rPr lang="en-US" baseline="0" dirty="0"/>
              <a:t>. </a:t>
            </a:r>
          </a:p>
          <a:p>
            <a:r>
              <a:rPr lang="en-US" baseline="0" dirty="0"/>
              <a:t>Our education system is set up to train students to look at math, English, and other subjects in </a:t>
            </a:r>
            <a:r>
              <a:rPr lang="en-US" u="sng" baseline="0" dirty="0"/>
              <a:t>isolation</a:t>
            </a:r>
            <a:r>
              <a:rPr lang="en-US" baseline="0" dirty="0"/>
              <a:t> from each other. </a:t>
            </a:r>
          </a:p>
          <a:p>
            <a:endParaRPr lang="en-US" baseline="0" dirty="0"/>
          </a:p>
          <a:p>
            <a:r>
              <a:rPr lang="en-US" baseline="0" dirty="0"/>
              <a:t>The </a:t>
            </a:r>
            <a:r>
              <a:rPr lang="en-US" u="sng" baseline="0" dirty="0"/>
              <a:t>focus</a:t>
            </a:r>
            <a:r>
              <a:rPr lang="en-US" baseline="0" dirty="0"/>
              <a:t> is on doing </a:t>
            </a:r>
            <a:r>
              <a:rPr lang="en-US" u="sng" baseline="0" dirty="0"/>
              <a:t>just</a:t>
            </a:r>
            <a:r>
              <a:rPr lang="en-US" baseline="0" dirty="0"/>
              <a:t> enough in those independent classes to make the grade you wish and move on. </a:t>
            </a:r>
          </a:p>
          <a:p>
            <a:r>
              <a:rPr lang="en-US" baseline="0" dirty="0"/>
              <a:t>If you are caught looking at the world outside your bamboo tube, -- you might be accused of -- </a:t>
            </a:r>
            <a:r>
              <a:rPr lang="en-US" u="sng" baseline="0" dirty="0"/>
              <a:t>cheating</a:t>
            </a:r>
            <a:r>
              <a:rPr lang="en-US" baseline="0" dirty="0"/>
              <a:t>.</a:t>
            </a:r>
          </a:p>
          <a:p>
            <a:endParaRPr lang="en-US" baseline="0" dirty="0"/>
          </a:p>
          <a:p>
            <a:r>
              <a:rPr lang="en-US" baseline="0" dirty="0"/>
              <a:t>Just as you can not see the whole sky by looking through a bamboo tube, you can </a:t>
            </a:r>
            <a:r>
              <a:rPr lang="en-US" b="1" u="sng" baseline="0" dirty="0"/>
              <a:t>not</a:t>
            </a:r>
            <a:r>
              <a:rPr lang="en-US" baseline="0" dirty="0"/>
              <a:t> learn everything from </a:t>
            </a:r>
            <a:r>
              <a:rPr lang="en-US" u="sng" baseline="0" dirty="0"/>
              <a:t>me</a:t>
            </a:r>
            <a:r>
              <a:rPr lang="en-US" baseline="0" dirty="0"/>
              <a:t>.  </a:t>
            </a:r>
          </a:p>
          <a:p>
            <a:endParaRPr lang="en-US" baseline="0" dirty="0"/>
          </a:p>
          <a:p>
            <a:r>
              <a:rPr lang="en-US" baseline="0" dirty="0"/>
              <a:t>So I’ll show you what </a:t>
            </a:r>
            <a:r>
              <a:rPr lang="en-US" u="sng" baseline="0" dirty="0"/>
              <a:t>I</a:t>
            </a:r>
            <a:r>
              <a:rPr lang="en-US" baseline="0" dirty="0"/>
              <a:t> have been looking at through my </a:t>
            </a:r>
            <a:r>
              <a:rPr lang="en-US" u="sng" baseline="0" dirty="0"/>
              <a:t>own</a:t>
            </a:r>
            <a:r>
              <a:rPr lang="en-US" baseline="0" dirty="0"/>
              <a:t> bamboo tube.</a:t>
            </a:r>
          </a:p>
          <a:p>
            <a:r>
              <a:rPr lang="en-US" baseline="0" dirty="0"/>
              <a:t>And I’ll show you some of the things that I get to see when I put the bamboo tube </a:t>
            </a:r>
            <a:r>
              <a:rPr lang="en-US" u="sng" baseline="0" dirty="0"/>
              <a:t>aside</a:t>
            </a:r>
            <a:r>
              <a:rPr lang="en-US" baseline="0" dirty="0"/>
              <a:t> -- and just look at the </a:t>
            </a:r>
            <a:r>
              <a:rPr lang="en-US" u="sng" baseline="0" dirty="0"/>
              <a:t>whole sky</a:t>
            </a:r>
            <a:r>
              <a:rPr lang="en-US" baseline="0" dirty="0"/>
              <a:t>.</a:t>
            </a:r>
            <a:endParaRPr lang="en-US" dirty="0"/>
          </a:p>
          <a:p>
            <a:endParaRPr lang="en-US" dirty="0"/>
          </a:p>
          <a:p>
            <a:endParaRPr lang="en-US" dirty="0"/>
          </a:p>
          <a:p>
            <a:r>
              <a:rPr lang="en-US" dirty="0"/>
              <a:t>====</a:t>
            </a:r>
          </a:p>
          <a:p>
            <a:r>
              <a:rPr lang="en-US" dirty="0"/>
              <a:t>Quote</a:t>
            </a:r>
          </a:p>
          <a:p>
            <a:r>
              <a:rPr lang="en-US" dirty="0"/>
              <a:t>http://</a:t>
            </a:r>
            <a:r>
              <a:rPr lang="en-US" dirty="0" err="1"/>
              <a:t>www.rodneyohebsion.com</a:t>
            </a:r>
            <a:r>
              <a:rPr lang="en-US" dirty="0"/>
              <a:t>/</a:t>
            </a:r>
            <a:r>
              <a:rPr lang="en-US" dirty="0" err="1"/>
              <a:t>japan.htm</a:t>
            </a:r>
            <a:endParaRPr lang="en-US" dirty="0"/>
          </a:p>
          <a:p>
            <a:r>
              <a:rPr lang="en-US" dirty="0"/>
              <a:t>http://</a:t>
            </a:r>
            <a:r>
              <a:rPr lang="en-US" dirty="0" err="1"/>
              <a:t>www.worldofproverbs.com</a:t>
            </a:r>
            <a:r>
              <a:rPr lang="en-US" dirty="0"/>
              <a:t>/2012/04/you-cant-see-whole-sky-through-</a:t>
            </a:r>
            <a:r>
              <a:rPr lang="en-US" dirty="0" err="1"/>
              <a:t>bamboo.html</a:t>
            </a:r>
            <a:endParaRPr lang="en-US" dirty="0"/>
          </a:p>
          <a:p>
            <a:endParaRPr lang="en-US" dirty="0"/>
          </a:p>
          <a:p>
            <a:endParaRPr lang="en-US" dirty="0"/>
          </a:p>
          <a:p>
            <a:r>
              <a:rPr lang="en-US" dirty="0"/>
              <a:t>Panda photo</a:t>
            </a:r>
          </a:p>
          <a:p>
            <a:r>
              <a:rPr lang="en-US" dirty="0"/>
              <a:t>https://</a:t>
            </a:r>
            <a:r>
              <a:rPr lang="en-US" dirty="0" err="1"/>
              <a:t>www.flickr.com</a:t>
            </a:r>
            <a:r>
              <a:rPr lang="en-US" dirty="0"/>
              <a:t>/photos/</a:t>
            </a:r>
            <a:r>
              <a:rPr lang="en-US" dirty="0" err="1"/>
              <a:t>kjdrill</a:t>
            </a:r>
            <a:r>
              <a:rPr lang="en-US" dirty="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029774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r>
              <a:rPr lang="en-US" dirty="0"/>
              <a:t>And now the Bachelor's degree – a four-year degree program at a college or university is required to get these jobs.</a:t>
            </a:r>
          </a:p>
          <a:p>
            <a:endParaRPr lang="en-US" dirty="0"/>
          </a:p>
          <a:p>
            <a:r>
              <a:rPr lang="en-US" dirty="0"/>
              <a:t>And this is showing only the jobs projected to be</a:t>
            </a:r>
            <a:r>
              <a:rPr lang="en-US" baseline="0" dirty="0"/>
              <a:t> </a:t>
            </a:r>
            <a:r>
              <a:rPr lang="en-US" dirty="0"/>
              <a:t>in high demand</a:t>
            </a:r>
          </a:p>
          <a:p>
            <a:endParaRPr lang="en-US" dirty="0"/>
          </a:p>
          <a:p>
            <a:r>
              <a:rPr lang="en-US" dirty="0"/>
              <a:t>The starting salaries are a little higher than most Associate degrees, but not all.</a:t>
            </a: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2556239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Here are the actual salaries</a:t>
            </a:r>
            <a:r>
              <a:rPr lang="en-US" baseline="0" dirty="0"/>
              <a:t> for Bachelor Degree graduates from our North Carolina public universities.</a:t>
            </a:r>
          </a:p>
          <a:p>
            <a:endParaRPr lang="en-US" baseline="0" dirty="0"/>
          </a:p>
          <a:p>
            <a:r>
              <a:rPr lang="en-US" baseline="0" dirty="0"/>
              <a:t>These are the average salaries </a:t>
            </a:r>
            <a:r>
              <a:rPr lang="en-US" u="sng" baseline="0" dirty="0"/>
              <a:t>after</a:t>
            </a:r>
            <a:r>
              <a:rPr lang="en-US" baseline="0" dirty="0"/>
              <a:t> working for </a:t>
            </a:r>
            <a:r>
              <a:rPr lang="en-US" u="sng" baseline="0" dirty="0"/>
              <a:t>five</a:t>
            </a:r>
            <a:r>
              <a:rPr lang="en-US" baseline="0" dirty="0"/>
              <a:t> years.  These are </a:t>
            </a:r>
            <a:r>
              <a:rPr lang="en-US" u="sng" baseline="0" dirty="0"/>
              <a:t>actual</a:t>
            </a:r>
            <a:r>
              <a:rPr lang="en-US" baseline="0" dirty="0"/>
              <a:t> North Carolina salaries, not just a projection.</a:t>
            </a:r>
          </a:p>
          <a:p>
            <a:endParaRPr lang="en-US" baseline="0" dirty="0"/>
          </a:p>
          <a:p>
            <a:r>
              <a:rPr lang="en-US" baseline="0" dirty="0"/>
              <a:t>Nuclear Engineering was the highest paying at 89 and a half thousand dollars.</a:t>
            </a:r>
          </a:p>
          <a:p>
            <a:endParaRPr lang="en-US" baseline="0" dirty="0"/>
          </a:p>
          <a:p>
            <a:r>
              <a:rPr lang="en-US" baseline="0" dirty="0"/>
              <a:t>You see lots of Engineers on this list because the pay is good, but how about the chances of getting a job? </a:t>
            </a:r>
          </a:p>
          <a:p>
            <a:r>
              <a:rPr lang="en-US" baseline="0" dirty="0"/>
              <a:t>We will look at that in a minute.</a:t>
            </a:r>
            <a:endParaRPr lang="en-US" dirty="0"/>
          </a:p>
          <a:p>
            <a:endParaRPr lang="en-US" dirty="0"/>
          </a:p>
          <a:p>
            <a:endParaRPr lang="en-US" dirty="0"/>
          </a:p>
          <a:p>
            <a:r>
              <a:rPr lang="en-US" dirty="0"/>
              <a:t>====</a:t>
            </a:r>
          </a:p>
          <a:p>
            <a:r>
              <a:rPr lang="en-US" dirty="0"/>
              <a:t>http://</a:t>
            </a:r>
            <a:r>
              <a:rPr lang="en-US" dirty="0" err="1"/>
              <a:t>nctower.com</a:t>
            </a:r>
            <a:r>
              <a:rPr lang="en-US" dirty="0"/>
              <a:t>/</a:t>
            </a:r>
          </a:p>
          <a:p>
            <a:endParaRPr lang="en-US" dirty="0"/>
          </a:p>
          <a:p>
            <a:r>
              <a:rPr lang="en-US" dirty="0"/>
              <a:t>2007-2008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171720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folks who graduated with a Bachelor’s Degree from a North Carolina Public University, </a:t>
            </a:r>
          </a:p>
          <a:p>
            <a:endParaRPr lang="en-US" dirty="0"/>
          </a:p>
          <a:p>
            <a:r>
              <a:rPr lang="en-US" dirty="0"/>
              <a:t>the average</a:t>
            </a:r>
            <a:r>
              <a:rPr lang="en-US" baseline="0" dirty="0"/>
              <a:t> salary after five years of work is just above 37 thousand dollars.</a:t>
            </a:r>
          </a:p>
          <a:p>
            <a:endParaRPr lang="en-US" baseline="0"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endParaRPr lang="en-US" dirty="0"/>
          </a:p>
          <a:p>
            <a:r>
              <a:rPr lang="en-US" dirty="0"/>
              <a:t>2007-2008 Bachelor Degree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2943584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a:t>These are the high demand occupations that</a:t>
            </a:r>
            <a:r>
              <a:rPr lang="en-US" baseline="0" dirty="0"/>
              <a:t> require a Master’s Degree.  That’s two more years beyond a Bachelor’s Degree, </a:t>
            </a:r>
          </a:p>
          <a:p>
            <a:endParaRPr lang="en-US" baseline="0" dirty="0"/>
          </a:p>
          <a:p>
            <a:r>
              <a:rPr lang="en-US" baseline="0" dirty="0"/>
              <a:t>But the </a:t>
            </a:r>
            <a:r>
              <a:rPr lang="en-US" u="sng" baseline="0" dirty="0"/>
              <a:t>salaries</a:t>
            </a:r>
            <a:r>
              <a:rPr lang="en-US" baseline="0" dirty="0"/>
              <a:t> you see here are mostly </a:t>
            </a:r>
            <a:r>
              <a:rPr lang="en-US" u="sng" baseline="0" dirty="0"/>
              <a:t>lower</a:t>
            </a:r>
            <a:r>
              <a:rPr lang="en-US" baseline="0" dirty="0"/>
              <a:t> than the occupations that require only a </a:t>
            </a:r>
            <a:r>
              <a:rPr lang="en-US" u="sng" baseline="0" dirty="0"/>
              <a:t>bachelor’s</a:t>
            </a:r>
            <a:r>
              <a:rPr lang="en-US" baseline="0" dirty="0"/>
              <a:t> degree, and </a:t>
            </a:r>
            <a:r>
              <a:rPr lang="en-US" u="sng" baseline="0" dirty="0"/>
              <a:t>similar</a:t>
            </a:r>
            <a:r>
              <a:rPr lang="en-US" baseline="0" dirty="0"/>
              <a:t> to the starting salaries for occupations that require only an </a:t>
            </a:r>
            <a:r>
              <a:rPr lang="en-US" u="sng" baseline="0" dirty="0"/>
              <a:t>Associate</a:t>
            </a:r>
            <a:r>
              <a:rPr lang="en-US" baseline="0" dirty="0"/>
              <a:t> degree.</a:t>
            </a:r>
          </a:p>
          <a:p>
            <a:endParaRPr lang="en-US" baseline="0" dirty="0"/>
          </a:p>
          <a:p>
            <a:r>
              <a:rPr lang="en-US" baseline="0" dirty="0"/>
              <a:t>It does </a:t>
            </a:r>
            <a:r>
              <a:rPr lang="en-US" u="sng" baseline="0" dirty="0"/>
              <a:t>not</a:t>
            </a:r>
            <a:r>
              <a:rPr lang="en-US" baseline="0" dirty="0"/>
              <a:t> always make sense.</a:t>
            </a:r>
          </a:p>
          <a:p>
            <a:endParaRPr lang="en-US" baseline="0" dirty="0"/>
          </a:p>
          <a:p>
            <a:r>
              <a:rPr lang="en-US" dirty="0"/>
              <a:t>Sometimes</a:t>
            </a:r>
            <a:r>
              <a:rPr lang="en-US" baseline="0" dirty="0"/>
              <a:t> higher education does </a:t>
            </a:r>
            <a:r>
              <a:rPr lang="en-US" u="sng" baseline="0" dirty="0"/>
              <a:t>not</a:t>
            </a:r>
            <a:r>
              <a:rPr lang="en-US" baseline="0" dirty="0"/>
              <a:t> mean higher salary.  This is why folks need to explore these data to see what occupation meets </a:t>
            </a:r>
            <a:r>
              <a:rPr lang="en-US" u="sng" baseline="0" dirty="0"/>
              <a:t>all</a:t>
            </a:r>
            <a:r>
              <a:rPr lang="en-US" baseline="0" dirty="0"/>
              <a:t> of </a:t>
            </a:r>
            <a:r>
              <a:rPr lang="en-US" u="sng" baseline="0" dirty="0"/>
              <a:t>their</a:t>
            </a:r>
            <a:r>
              <a:rPr lang="en-US" baseline="0" dirty="0"/>
              <a:t> requirements.</a:t>
            </a:r>
            <a:endParaRPr lang="en-US" dirty="0"/>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1684914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These occupations require a Doctorate or Professional Degree.  </a:t>
            </a:r>
            <a:endParaRPr lang="en-US" baseline="0" dirty="0"/>
          </a:p>
          <a:p>
            <a:endParaRPr lang="en-US" dirty="0"/>
          </a:p>
          <a:p>
            <a:r>
              <a:rPr lang="en-US" dirty="0"/>
              <a:t>The federal government does not report salaries above 208 thousand dollars, so that is why you see the greater-than symbol.</a:t>
            </a:r>
          </a:p>
          <a:p>
            <a:endParaRPr lang="en-US" dirty="0"/>
          </a:p>
          <a:p>
            <a:r>
              <a:rPr lang="en-US" dirty="0"/>
              <a:t>Some</a:t>
            </a:r>
            <a:r>
              <a:rPr lang="en-US" baseline="0" dirty="0"/>
              <a:t> of these high-demand occupations pay less than the occupations requiring an Associate Degree, </a:t>
            </a:r>
          </a:p>
          <a:p>
            <a:r>
              <a:rPr lang="en-US" baseline="0" dirty="0"/>
              <a:t>but they have the potential to raise much higher over the course of a career.</a:t>
            </a:r>
          </a:p>
          <a:p>
            <a:endParaRPr lang="en-US" baseline="0"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3104788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25</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25</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789113" cy="1341438"/>
          </a:xfrm>
          <a:solidFill>
            <a:srgbClr val="FFFFFF"/>
          </a:solidFill>
          <a:ln/>
        </p:spPr>
      </p:sp>
      <p:sp>
        <p:nvSpPr>
          <p:cNvPr id="92165" name="Rectangle 3"/>
          <p:cNvSpPr>
            <a:spLocks noGrp="1" noChangeArrowheads="1"/>
          </p:cNvSpPr>
          <p:nvPr>
            <p:ph type="body" idx="1"/>
          </p:nvPr>
        </p:nvSpPr>
        <p:spPr>
          <a:xfrm>
            <a:off x="762000" y="1736203"/>
            <a:ext cx="5562600" cy="733159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a:ea typeface="ヒラギノ角ゴ Pro W3" pitchFamily="-108" charset="-128"/>
              </a:rPr>
              <a:t>Here’s a chart that shows the graduation rate for all of the four-year</a:t>
            </a:r>
            <a:r>
              <a:rPr lang="en-US" altLang="en-US" baseline="0" dirty="0">
                <a:ea typeface="ヒラギノ角ゴ Pro W3" pitchFamily="-108" charset="-128"/>
              </a:rPr>
              <a:t> </a:t>
            </a:r>
            <a:r>
              <a:rPr lang="en-US" altLang="en-US" dirty="0">
                <a:ea typeface="ヒラギノ角ゴ Pro W3" pitchFamily="-108" charset="-128"/>
              </a:rPr>
              <a:t>colleges in North Carolina.</a:t>
            </a:r>
          </a:p>
          <a:p>
            <a:pPr eaLnBrk="1" hangingPunct="1">
              <a:spcBef>
                <a:spcPct val="0"/>
              </a:spcBef>
            </a:pPr>
            <a:r>
              <a:rPr lang="en-US" altLang="en-US" dirty="0">
                <a:ea typeface="ヒラギノ角ゴ Pro W3" pitchFamily="-108" charset="-128"/>
              </a:rPr>
              <a:t>This is the percentage of students who complete their four-year program in </a:t>
            </a:r>
            <a:r>
              <a:rPr lang="en-US" altLang="en-US" u="sng" dirty="0">
                <a:ea typeface="ヒラギノ角ゴ Pro W3" pitchFamily="-108" charset="-128"/>
              </a:rPr>
              <a:t>six</a:t>
            </a:r>
            <a:r>
              <a:rPr lang="en-US" altLang="en-US" baseline="0" dirty="0">
                <a:ea typeface="ヒラギノ角ゴ Pro W3" pitchFamily="-108" charset="-128"/>
              </a:rPr>
              <a:t> years.</a:t>
            </a: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This shows that almost</a:t>
            </a:r>
            <a:r>
              <a:rPr lang="en-US" altLang="en-US" u="sng" dirty="0">
                <a:ea typeface="ヒラギノ角ゴ Pro W3" pitchFamily="-108" charset="-128"/>
              </a:rPr>
              <a:t> half</a:t>
            </a:r>
            <a:r>
              <a:rPr lang="en-US" altLang="en-US" dirty="0">
                <a:ea typeface="ヒラギノ角ゴ Pro W3" pitchFamily="-108" charset="-128"/>
              </a:rPr>
              <a:t> of the students that we send to a four-year college program in North Carolina will drop out or take longer than 6 years to complete. </a:t>
            </a:r>
          </a:p>
          <a:p>
            <a:pPr eaLnBrk="1" hangingPunct="1">
              <a:spcBef>
                <a:spcPct val="0"/>
              </a:spcBef>
            </a:pPr>
            <a:r>
              <a:rPr lang="en-US" altLang="en-US" dirty="0">
                <a:ea typeface="ヒラギノ角ゴ Pro W3" pitchFamily="-108" charset="-128"/>
              </a:rPr>
              <a:t>It took me only </a:t>
            </a:r>
            <a:r>
              <a:rPr lang="en-US" altLang="en-US" u="sng" dirty="0">
                <a:ea typeface="ヒラギノ角ゴ Pro W3" pitchFamily="-108" charset="-128"/>
              </a:rPr>
              <a:t>11</a:t>
            </a:r>
            <a:r>
              <a:rPr lang="en-US" altLang="en-US" dirty="0">
                <a:ea typeface="ヒラギノ角ゴ Pro W3" pitchFamily="-108" charset="-128"/>
              </a:rPr>
              <a:t> years to complete </a:t>
            </a:r>
            <a:r>
              <a:rPr lang="en-US" altLang="en-US" u="sng" dirty="0">
                <a:ea typeface="ヒラギノ角ゴ Pro W3" pitchFamily="-108" charset="-128"/>
              </a:rPr>
              <a:t>my</a:t>
            </a:r>
            <a:r>
              <a:rPr lang="en-US" altLang="en-US" dirty="0">
                <a:ea typeface="ヒラギノ角ゴ Pro W3" pitchFamily="-108" charset="-128"/>
              </a:rPr>
              <a:t> four-year degree.</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Duke’s graduation rate,</a:t>
            </a:r>
            <a:r>
              <a:rPr lang="en-US" altLang="en-US" baseline="0" dirty="0">
                <a:ea typeface="ヒラギノ角ゴ Pro W3" pitchFamily="-108" charset="-128"/>
              </a:rPr>
              <a:t> second bar from the left, </a:t>
            </a:r>
            <a:r>
              <a:rPr lang="en-US" altLang="en-US" dirty="0">
                <a:ea typeface="ヒラギノ角ゴ Pro W3" pitchFamily="-108" charset="-128"/>
              </a:rPr>
              <a:t>is very high, but they are also very picky about who they let in.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One </a:t>
            </a:r>
            <a:r>
              <a:rPr lang="en-US" altLang="en-US" u="sng" dirty="0">
                <a:ea typeface="ヒラギノ角ゴ Pro W3" pitchFamily="-108" charset="-128"/>
              </a:rPr>
              <a:t>drawback</a:t>
            </a:r>
            <a:r>
              <a:rPr lang="en-US" altLang="en-US" dirty="0">
                <a:ea typeface="ヒラギノ角ゴ Pro W3" pitchFamily="-108" charset="-128"/>
              </a:rPr>
              <a:t> to this data is that it is showing how many </a:t>
            </a:r>
            <a:r>
              <a:rPr lang="en-US" altLang="en-US" u="sng" dirty="0">
                <a:ea typeface="ヒラギノ角ゴ Pro W3" pitchFamily="-108" charset="-128"/>
              </a:rPr>
              <a:t>start</a:t>
            </a:r>
            <a:r>
              <a:rPr lang="en-US" altLang="en-US" dirty="0">
                <a:ea typeface="ヒラギノ角ゴ Pro W3" pitchFamily="-108" charset="-128"/>
              </a:rPr>
              <a:t> a four-year program and </a:t>
            </a:r>
            <a:r>
              <a:rPr lang="en-US" altLang="en-US" u="sng" dirty="0">
                <a:ea typeface="ヒラギノ角ゴ Pro W3" pitchFamily="-108" charset="-128"/>
              </a:rPr>
              <a:t>complete</a:t>
            </a:r>
            <a:r>
              <a:rPr lang="en-US" altLang="en-US" dirty="0">
                <a:ea typeface="ヒラギノ角ゴ Pro W3" pitchFamily="-108" charset="-128"/>
              </a:rPr>
              <a:t> it within six years at the </a:t>
            </a:r>
            <a:r>
              <a:rPr lang="en-US" altLang="en-US" b="1" u="sng" dirty="0">
                <a:ea typeface="ヒラギノ角ゴ Pro W3" pitchFamily="-108" charset="-128"/>
              </a:rPr>
              <a:t>same</a:t>
            </a:r>
            <a:r>
              <a:rPr lang="en-US" altLang="en-US" dirty="0">
                <a:ea typeface="ヒラギノ角ゴ Pro W3" pitchFamily="-108" charset="-128"/>
              </a:rPr>
              <a:t> institution. </a:t>
            </a:r>
          </a:p>
          <a:p>
            <a:pPr eaLnBrk="1" hangingPunct="1">
              <a:spcBef>
                <a:spcPct val="0"/>
              </a:spcBef>
            </a:pPr>
            <a:r>
              <a:rPr lang="en-US" altLang="en-US" dirty="0">
                <a:ea typeface="ヒラギノ角ゴ Pro W3" pitchFamily="-108" charset="-128"/>
              </a:rPr>
              <a:t>Some of the smaller, private colleges have low graduation rates because students might </a:t>
            </a:r>
            <a:r>
              <a:rPr lang="en-US" altLang="en-US" u="sng" dirty="0">
                <a:ea typeface="ヒラギノ角ゴ Pro W3" pitchFamily="-108" charset="-128"/>
              </a:rPr>
              <a:t>start</a:t>
            </a:r>
            <a:r>
              <a:rPr lang="en-US" altLang="en-US" dirty="0">
                <a:ea typeface="ヒラギノ角ゴ Pro W3" pitchFamily="-108" charset="-128"/>
              </a:rPr>
              <a:t> there, and then </a:t>
            </a:r>
            <a:r>
              <a:rPr lang="en-US" altLang="en-US" u="sng" dirty="0">
                <a:ea typeface="ヒラギノ角ゴ Pro W3" pitchFamily="-108" charset="-128"/>
              </a:rPr>
              <a:t>transfer</a:t>
            </a:r>
            <a:r>
              <a:rPr lang="en-US" altLang="en-US" dirty="0">
                <a:ea typeface="ヒラギノ角ゴ Pro W3" pitchFamily="-108" charset="-128"/>
              </a:rPr>
              <a:t> to a larger state university. </a:t>
            </a:r>
          </a:p>
          <a:p>
            <a:pPr eaLnBrk="1" hangingPunct="1">
              <a:spcBef>
                <a:spcPct val="0"/>
              </a:spcBef>
            </a:pPr>
            <a:r>
              <a:rPr lang="en-US" altLang="en-US" dirty="0">
                <a:ea typeface="ヒラギノ角ゴ Pro W3" pitchFamily="-108" charset="-128"/>
              </a:rPr>
              <a:t>This counts as a </a:t>
            </a:r>
            <a:r>
              <a:rPr lang="en-US" altLang="en-US" u="sng" dirty="0">
                <a:ea typeface="ヒラギノ角ゴ Pro W3" pitchFamily="-108" charset="-128"/>
              </a:rPr>
              <a:t>negative</a:t>
            </a:r>
            <a:r>
              <a:rPr lang="en-US" altLang="en-US" dirty="0">
                <a:ea typeface="ヒラギノ角ゴ Pro W3" pitchFamily="-108" charset="-128"/>
              </a:rPr>
              <a:t> where the student started, and does </a:t>
            </a:r>
            <a:r>
              <a:rPr lang="en-US" altLang="en-US" u="sng" dirty="0">
                <a:ea typeface="ヒラギノ角ゴ Pro W3" pitchFamily="-108" charset="-128"/>
              </a:rPr>
              <a:t>not count </a:t>
            </a:r>
            <a:r>
              <a:rPr lang="en-US" altLang="en-US" dirty="0">
                <a:ea typeface="ヒラギノ角ゴ Pro W3" pitchFamily="-108" charset="-128"/>
              </a:rPr>
              <a:t>at all where the student </a:t>
            </a:r>
            <a:r>
              <a:rPr lang="en-US" altLang="en-US" u="sng" dirty="0">
                <a:ea typeface="ヒラギノ角ゴ Pro W3" pitchFamily="-108" charset="-128"/>
              </a:rPr>
              <a:t>completed</a:t>
            </a:r>
            <a:r>
              <a:rPr lang="en-US" altLang="en-US" dirty="0">
                <a:ea typeface="ヒラギノ角ゴ Pro W3" pitchFamily="-108" charset="-128"/>
              </a:rPr>
              <a:t> their degree.  </a:t>
            </a:r>
          </a:p>
          <a:p>
            <a:pPr eaLnBrk="1" hangingPunct="1">
              <a:spcBef>
                <a:spcPct val="0"/>
              </a:spcBef>
            </a:pPr>
            <a:r>
              <a:rPr lang="en-US" altLang="en-US" dirty="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The main point I want to make here is that forty percent of the folks who start a four-year program are either not prepared for college-level work, or they went to the wrong college.  </a:t>
            </a:r>
          </a:p>
          <a:p>
            <a:pPr eaLnBrk="1" hangingPunct="1">
              <a:spcBef>
                <a:spcPct val="0"/>
              </a:spcBef>
            </a:pPr>
            <a:r>
              <a:rPr lang="en-US" altLang="en-US" dirty="0">
                <a:ea typeface="ヒラギノ角ゴ Pro W3" pitchFamily="-108" charset="-128"/>
              </a:rPr>
              <a:t>It might be that a community college program would be a better fit, but they went to the four-year college through societal pressure.</a:t>
            </a: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www.collegeresults.org</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2014</a:t>
            </a:r>
            <a:r>
              <a:rPr lang="en-US" altLang="en-US" baseline="0" dirty="0">
                <a:ea typeface="ヒラギノ角ゴ Pro W3" pitchFamily="-108" charset="-128"/>
              </a:rPr>
              <a:t> data</a:t>
            </a: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Total number of students 229,307</a:t>
            </a:r>
          </a:p>
          <a:p>
            <a:pPr eaLnBrk="1" hangingPunct="1">
              <a:spcBef>
                <a:spcPct val="0"/>
              </a:spcBef>
            </a:pPr>
            <a:r>
              <a:rPr lang="en-US" altLang="en-US" dirty="0">
                <a:ea typeface="ヒラギノ角ゴ Pro W3" pitchFamily="-108" charset="-128"/>
              </a:rPr>
              <a:t>Number of graduates  140,211</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ea typeface="ヒラギノ角ゴ Pro W3" pitchFamily="-108" charset="-128"/>
              </a:rPr>
              <a:t>140,211 / 229,307  = 61 percent graduation rate in 6 years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p:txBody>
      </p:sp>
    </p:spTree>
    <p:extLst>
      <p:ext uri="{BB962C8B-B14F-4D97-AF65-F5344CB8AC3E}">
        <p14:creationId xmlns:p14="http://schemas.microsoft.com/office/powerpoint/2010/main" val="713873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26</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26</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3149600" cy="2362200"/>
          </a:xfrm>
          <a:solidFill>
            <a:srgbClr val="FFFFFF"/>
          </a:solidFill>
          <a:ln/>
        </p:spPr>
      </p:sp>
      <p:sp>
        <p:nvSpPr>
          <p:cNvPr id="94213" name="Rectangle 3"/>
          <p:cNvSpPr>
            <a:spLocks noGrp="1" noChangeArrowheads="1"/>
          </p:cNvSpPr>
          <p:nvPr>
            <p:ph type="body" idx="1"/>
          </p:nvPr>
        </p:nvSpPr>
        <p:spPr>
          <a:xfrm>
            <a:off x="685800" y="2895600"/>
            <a:ext cx="5486400" cy="6858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a:ea typeface="ヒラギノ角ゴ Pro W3" pitchFamily="-108" charset="-128"/>
              </a:rPr>
              <a:t>So, what happens to our college dropouts? </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rPr>
              <a:t>Remember that almost half do</a:t>
            </a:r>
            <a:r>
              <a:rPr lang="en-US" altLang="en-US" baseline="0" dirty="0">
                <a:ea typeface="ヒラギノ角ゴ Pro W3" pitchFamily="-108" charset="-128"/>
              </a:rPr>
              <a:t> not complete their 4-year degree in 6 years.</a:t>
            </a:r>
          </a:p>
          <a:p>
            <a:pPr eaLnBrk="1" hangingPunct="1">
              <a:spcBef>
                <a:spcPct val="0"/>
              </a:spcBef>
              <a:spcAft>
                <a:spcPct val="30000"/>
              </a:spcAft>
            </a:pPr>
            <a:r>
              <a:rPr lang="en-US" altLang="en-US" dirty="0">
                <a:ea typeface="ヒラギノ角ゴ Pro W3" pitchFamily="-108" charset="-128"/>
              </a:rPr>
              <a:t>Do they come </a:t>
            </a:r>
            <a:r>
              <a:rPr lang="en-US" altLang="en-US" u="sng" dirty="0">
                <a:ea typeface="ヒラギノ角ゴ Pro W3" pitchFamily="-108" charset="-128"/>
              </a:rPr>
              <a:t>back</a:t>
            </a:r>
            <a:r>
              <a:rPr lang="en-US" altLang="en-US" dirty="0">
                <a:ea typeface="ヒラギノ角ゴ Pro W3" pitchFamily="-108" charset="-128"/>
              </a:rPr>
              <a:t> to high school – and say “That didn’t work </a:t>
            </a:r>
            <a:r>
              <a:rPr lang="en-US" altLang="en-US" u="sng" dirty="0">
                <a:ea typeface="ヒラギノ角ゴ Pro W3" pitchFamily="-108" charset="-128"/>
              </a:rPr>
              <a:t>out</a:t>
            </a:r>
            <a:r>
              <a:rPr lang="en-US" altLang="en-US" dirty="0">
                <a:ea typeface="ヒラギノ角ゴ Pro W3" pitchFamily="-108" charset="-128"/>
              </a:rPr>
              <a:t>. What should I try </a:t>
            </a:r>
            <a:r>
              <a:rPr lang="en-US" altLang="en-US" u="sng" dirty="0">
                <a:ea typeface="ヒラギノ角ゴ Pro W3" pitchFamily="-108" charset="-128"/>
              </a:rPr>
              <a:t>next</a:t>
            </a:r>
            <a:r>
              <a:rPr lang="en-US" altLang="en-US" dirty="0">
                <a:ea typeface="ヒラギノ角ゴ Pro W3" pitchFamily="-108" charset="-128"/>
              </a:rPr>
              <a:t>?”</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sym typeface="Wingdings" panose="05000000000000000000" pitchFamily="2" charset="2"/>
              </a:rPr>
              <a:t></a:t>
            </a:r>
            <a:r>
              <a:rPr lang="en-US" altLang="en-US" dirty="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a:ea typeface="ヒラギノ角ゴ Pro W3" pitchFamily="-108" charset="-128"/>
              </a:rPr>
              <a:t>I’m not saying that four-year degrees are not </a:t>
            </a:r>
            <a:r>
              <a:rPr lang="en-US" altLang="en-US" u="sng" dirty="0">
                <a:ea typeface="ヒラギノ角ゴ Pro W3" pitchFamily="-108" charset="-128"/>
              </a:rPr>
              <a:t>important</a:t>
            </a:r>
            <a:r>
              <a:rPr lang="en-US" altLang="en-US" dirty="0">
                <a:ea typeface="ヒラギノ角ゴ Pro W3" pitchFamily="-108" charset="-128"/>
              </a:rPr>
              <a:t>… I would not have </a:t>
            </a:r>
            <a:r>
              <a:rPr lang="en-US" altLang="en-US" u="sng" dirty="0">
                <a:ea typeface="ヒラギノ角ゴ Pro W3" pitchFamily="-108" charset="-128"/>
              </a:rPr>
              <a:t>my</a:t>
            </a:r>
            <a:r>
              <a:rPr lang="en-US" altLang="en-US" dirty="0">
                <a:ea typeface="ヒラギノ角ゴ Pro W3" pitchFamily="-108" charset="-128"/>
              </a:rPr>
              <a:t> job without one.   But for career purposes, (especially entry-level) it may not </a:t>
            </a:r>
            <a:r>
              <a:rPr lang="en-US" altLang="en-US" u="sng" dirty="0">
                <a:ea typeface="ヒラギノ角ゴ Pro W3" pitchFamily="-108" charset="-128"/>
              </a:rPr>
              <a:t>always</a:t>
            </a:r>
            <a:r>
              <a:rPr lang="en-US" altLang="en-US" dirty="0">
                <a:ea typeface="ヒラギノ角ゴ Pro W3" pitchFamily="-108" charset="-128"/>
              </a:rPr>
              <a:t> be the </a:t>
            </a:r>
            <a:r>
              <a:rPr lang="en-US" altLang="en-US" u="sng" dirty="0">
                <a:ea typeface="ヒラギノ角ゴ Pro W3" pitchFamily="-108" charset="-128"/>
              </a:rPr>
              <a:t>best</a:t>
            </a:r>
            <a:r>
              <a:rPr lang="en-US" altLang="en-US" dirty="0">
                <a:ea typeface="ヒラギノ角ゴ Pro W3" pitchFamily="-108" charset="-128"/>
              </a:rPr>
              <a:t> choice.</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rPr>
              <a:t>Wake Tech, Our state’s largest Community College claims to be the largest graduate school in North Carolina based on the number of students they have -- who already have a four-year degree.  They have more students who already have a Bachelor's degree than NC State's Graduate School.</a:t>
            </a:r>
          </a:p>
          <a:p>
            <a:pPr eaLnBrk="1" hangingPunct="1">
              <a:spcBef>
                <a:spcPct val="0"/>
              </a:spcBef>
              <a:spcAft>
                <a:spcPct val="30000"/>
              </a:spcAft>
            </a:pPr>
            <a:endParaRPr lang="en-US" altLang="en-US" dirty="0">
              <a:ea typeface="ヒラギノ角ゴ Pro W3" pitchFamily="-108" charset="-128"/>
            </a:endParaRPr>
          </a:p>
        </p:txBody>
      </p:sp>
    </p:spTree>
    <p:extLst>
      <p:ext uri="{BB962C8B-B14F-4D97-AF65-F5344CB8AC3E}">
        <p14:creationId xmlns:p14="http://schemas.microsoft.com/office/powerpoint/2010/main" val="3452794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Now --- let</a:t>
            </a:r>
            <a:r>
              <a:rPr lang="ja-JP" altLang="en-US" dirty="0">
                <a:ea typeface="ヒラギノ角ゴ Pro W3" charset="0"/>
              </a:rPr>
              <a:t>’</a:t>
            </a:r>
            <a:r>
              <a:rPr lang="en-US" altLang="ja-JP" dirty="0">
                <a:ea typeface="ヒラギノ角ゴ Pro W3" charset="0"/>
              </a:rPr>
              <a:t>s look towards the future.  </a:t>
            </a:r>
          </a:p>
          <a:p>
            <a:endParaRPr lang="en-US" altLang="ja-JP" dirty="0">
              <a:ea typeface="ヒラギノ角ゴ Pro W3" charset="0"/>
            </a:endParaRPr>
          </a:p>
          <a:p>
            <a:r>
              <a:rPr lang="en-US" altLang="ja-JP" dirty="0">
                <a:ea typeface="ヒラギノ角ゴ Pro W3" charset="0"/>
              </a:rPr>
              <a:t>Unfortunately I don</a:t>
            </a:r>
            <a:r>
              <a:rPr lang="fr-FR" altLang="ja-JP" dirty="0">
                <a:ea typeface="ヒラギノ角ゴ Pro W3" charset="0"/>
              </a:rPr>
              <a:t>’</a:t>
            </a:r>
            <a:r>
              <a:rPr lang="en-US" altLang="ja-JP" dirty="0">
                <a:ea typeface="ヒラギノ角ゴ Pro W3" charset="0"/>
              </a:rPr>
              <a:t>t have a budget code for a crystal ball, so I have to divine the future using Google.</a:t>
            </a: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27</a:t>
            </a:fld>
            <a:endParaRPr lang="en-US" sz="1300"/>
          </a:p>
        </p:txBody>
      </p:sp>
    </p:spTree>
    <p:extLst>
      <p:ext uri="{BB962C8B-B14F-4D97-AF65-F5344CB8AC3E}">
        <p14:creationId xmlns:p14="http://schemas.microsoft.com/office/powerpoint/2010/main" val="3051718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28</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panose="02020603050405020304" pitchFamily="18" charset="0"/>
              </a:rPr>
              <a:t>Three</a:t>
            </a:r>
            <a:r>
              <a:rPr lang="en-US" dirty="0">
                <a:ea typeface="ヒラギノ角ゴ Pro W3" charset="0"/>
                <a:cs typeface="Times" panose="02020603050405020304" pitchFamily="18" charset="0"/>
              </a:rPr>
              <a:t> years ago year was 2015, -- the year to which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traveled in </a:t>
            </a:r>
            <a:r>
              <a:rPr lang="en-US" i="1" dirty="0">
                <a:ea typeface="ヒラギノ角ゴ Pro W3" charset="0"/>
                <a:cs typeface="Times" panose="02020603050405020304" pitchFamily="18" charset="0"/>
              </a:rPr>
              <a:t>Back to the Future part two</a:t>
            </a:r>
            <a:r>
              <a:rPr lang="en-US" dirty="0">
                <a:ea typeface="ヒラギノ角ゴ Pro W3" charset="0"/>
                <a:cs typeface="Times" panose="02020603050405020304" pitchFamily="18" charset="0"/>
              </a:rPr>
              <a:t>.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Today’s Hover Boards don’t really hover,</a:t>
            </a:r>
            <a:r>
              <a:rPr lang="en-US" baseline="0" dirty="0">
                <a:ea typeface="ヒラギノ角ゴ Pro W3" charset="0"/>
                <a:cs typeface="Times" panose="02020603050405020304" pitchFamily="18" charset="0"/>
              </a:rPr>
              <a:t> they have wheels.</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And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never worried that his Hover Board</a:t>
            </a:r>
            <a:r>
              <a:rPr lang="en-US" baseline="0" dirty="0">
                <a:ea typeface="ヒラギノ角ゴ Pro W3" charset="0"/>
                <a:cs typeface="Times" panose="02020603050405020304" pitchFamily="18" charset="0"/>
              </a:rPr>
              <a:t> </a:t>
            </a:r>
            <a:r>
              <a:rPr lang="en-US" dirty="0">
                <a:ea typeface="ヒラギノ角ゴ Pro W3" charset="0"/>
                <a:cs typeface="Times" panose="02020603050405020304" pitchFamily="18" charset="0"/>
              </a:rPr>
              <a:t>would catch fire.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admintell.napco.com/</a:t>
            </a:r>
            <a:r>
              <a:rPr lang="en-US" dirty="0" err="1">
                <a:ea typeface="ヒラギノ角ゴ Pro W3" charset="0"/>
                <a:cs typeface="ヒラギノ角ゴ Pro W3" charset="0"/>
              </a:rPr>
              <a:t>ee</a:t>
            </a:r>
            <a:r>
              <a:rPr lang="en-US" dirty="0">
                <a:ea typeface="ヒラギノ角ゴ Pro W3" charset="0"/>
                <a:cs typeface="ヒラギノ角ゴ Pro W3" charset="0"/>
              </a:rPr>
              <a:t>/images/uploads/</a:t>
            </a:r>
            <a:r>
              <a:rPr lang="en-US" dirty="0" err="1">
                <a:ea typeface="ヒラギノ角ゴ Pro W3" charset="0"/>
                <a:cs typeface="ヒラギノ角ゴ Pro W3" charset="0"/>
              </a:rPr>
              <a:t>gadgetell</a:t>
            </a:r>
            <a:r>
              <a:rPr lang="en-US" dirty="0">
                <a:ea typeface="ヒラギノ角ゴ Pro W3" charset="0"/>
                <a:cs typeface="ヒラギノ角ゴ Pro W3" charset="0"/>
              </a:rPr>
              <a:t>/delorean-external-harddrive-02-640.jpg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4210733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29</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People get most of their career guidance from their </a:t>
            </a:r>
            <a:r>
              <a:rPr lang="en-US" u="sng" dirty="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But, -- do our parents keep up with the rapidly changing job market?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a:ea typeface="ヒラギノ角ゴ Pro W3" charset="0"/>
                <a:cs typeface="ヒラギノ角ゴ Pro W3" charset="0"/>
              </a:rPr>
              <a:t>Emil Barnabas</a:t>
            </a:r>
          </a:p>
        </p:txBody>
      </p:sp>
    </p:spTree>
    <p:extLst>
      <p:ext uri="{BB962C8B-B14F-4D97-AF65-F5344CB8AC3E}">
        <p14:creationId xmlns:p14="http://schemas.microsoft.com/office/powerpoint/2010/main" val="327598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149600" cy="2362200"/>
          </a:xfrm>
          <a:ln/>
        </p:spPr>
      </p:sp>
      <p:sp>
        <p:nvSpPr>
          <p:cNvPr id="15362" name="Notes Placeholder 2"/>
          <p:cNvSpPr>
            <a:spLocks noGrp="1"/>
          </p:cNvSpPr>
          <p:nvPr>
            <p:ph type="body" idx="1"/>
          </p:nvPr>
        </p:nvSpPr>
        <p:spPr>
          <a:xfrm>
            <a:off x="838200" y="2971800"/>
            <a:ext cx="54864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Stephen Covey’s second habit of highly effective people says “Begin with the end in mind.”</a:t>
            </a:r>
          </a:p>
          <a:p>
            <a:endParaRPr lang="en-US" dirty="0"/>
          </a:p>
          <a:p>
            <a:r>
              <a:rPr lang="en-US" dirty="0"/>
              <a:t>Too often that habit is summed up with the phrase “What do you want to be when you grow up?”</a:t>
            </a:r>
          </a:p>
          <a:p>
            <a:endParaRPr lang="en-US" dirty="0"/>
          </a:p>
          <a:p>
            <a:r>
              <a:rPr lang="en-US" dirty="0"/>
              <a:t>This habit relies</a:t>
            </a:r>
            <a:r>
              <a:rPr lang="en-US" baseline="0" dirty="0"/>
              <a:t> on using your imagination, -- which is something that is not often valued in our society, especially in education and training.  </a:t>
            </a:r>
          </a:p>
          <a:p>
            <a:r>
              <a:rPr lang="en-US" baseline="0" dirty="0"/>
              <a:t>We have become accustomed to </a:t>
            </a:r>
            <a:r>
              <a:rPr lang="en-US" u="sng" baseline="0" dirty="0"/>
              <a:t>allowing</a:t>
            </a:r>
            <a:r>
              <a:rPr lang="en-US" baseline="0" dirty="0"/>
              <a:t> others tell us how to act -- and where to go.</a:t>
            </a:r>
          </a:p>
          <a:p>
            <a:endParaRPr lang="en-US" baseline="0" dirty="0"/>
          </a:p>
          <a:p>
            <a:r>
              <a:rPr lang="en-US" u="sng" baseline="0" dirty="0"/>
              <a:t>You</a:t>
            </a:r>
            <a:r>
              <a:rPr lang="en-US" baseline="0" dirty="0"/>
              <a:t> should be in </a:t>
            </a:r>
            <a:r>
              <a:rPr lang="en-US" u="sng" baseline="0" dirty="0"/>
              <a:t>charge</a:t>
            </a:r>
            <a:r>
              <a:rPr lang="en-US" baseline="0" dirty="0"/>
              <a:t> of your </a:t>
            </a:r>
            <a:r>
              <a:rPr lang="en-US" u="sng" baseline="0" dirty="0"/>
              <a:t>own</a:t>
            </a:r>
            <a:r>
              <a:rPr lang="en-US" baseline="0" dirty="0"/>
              <a:t> life. </a:t>
            </a:r>
          </a:p>
          <a:p>
            <a:endParaRPr lang="en-US" u="sng" baseline="0" dirty="0"/>
          </a:p>
          <a:p>
            <a:r>
              <a:rPr lang="en-US" baseline="0" dirty="0"/>
              <a:t>And we have to help others do the same, or we end up like riding in bumper cars without a steering wheel.  </a:t>
            </a:r>
          </a:p>
          <a:p>
            <a:endParaRPr lang="en-US" baseline="0" dirty="0"/>
          </a:p>
          <a:p>
            <a:r>
              <a:rPr lang="en-US" baseline="0" dirty="0"/>
              <a:t>Always reacting to outside stimulations -- rather than creating our </a:t>
            </a:r>
            <a:r>
              <a:rPr lang="en-US" u="sng" baseline="0" dirty="0"/>
              <a:t>own</a:t>
            </a:r>
            <a:r>
              <a:rPr lang="en-US" baseline="0" dirty="0"/>
              <a:t> path.</a:t>
            </a:r>
          </a:p>
          <a:p>
            <a:endParaRPr lang="en-US" baseline="0" dirty="0"/>
          </a:p>
          <a:p>
            <a:r>
              <a:rPr lang="en-US" baseline="0" dirty="0"/>
              <a:t>For many, the end to a course of education is a job with a paycheck.</a:t>
            </a:r>
          </a:p>
          <a:p>
            <a:endParaRPr lang="en-US" baseline="0" dirty="0"/>
          </a:p>
          <a:p>
            <a:r>
              <a:rPr lang="en-US" dirty="0"/>
              <a:t>The "end" should be a career, -- not just a job.</a:t>
            </a:r>
          </a:p>
          <a:p>
            <a:r>
              <a:rPr lang="en-US" dirty="0"/>
              <a:t>We have to help those little turtles discover their career pathway and get them moving towards their career goal.</a:t>
            </a:r>
          </a:p>
          <a:p>
            <a:endParaRPr lang="en-US" baseline="0" dirty="0"/>
          </a:p>
          <a:p>
            <a:r>
              <a:rPr lang="en-US" baseline="0" dirty="0"/>
              <a:t>=====</a:t>
            </a:r>
          </a:p>
          <a:p>
            <a:r>
              <a:rPr lang="en-US" baseline="0" dirty="0"/>
              <a:t>Steven Covey</a:t>
            </a:r>
          </a:p>
          <a:p>
            <a:r>
              <a:rPr lang="en-US" baseline="0" dirty="0"/>
              <a:t>https://</a:t>
            </a:r>
            <a:r>
              <a:rPr lang="en-US" baseline="0" dirty="0" err="1"/>
              <a:t>www.stephencovey.com</a:t>
            </a:r>
            <a:r>
              <a:rPr lang="en-US" baseline="0" dirty="0"/>
              <a:t>/7habits/7habits-habit2.php</a:t>
            </a:r>
          </a:p>
          <a:p>
            <a:endParaRPr lang="en-US" baseline="0" dirty="0"/>
          </a:p>
          <a:p>
            <a:r>
              <a:rPr lang="en-US" baseline="0" dirty="0"/>
              <a:t>Tortoise race</a:t>
            </a:r>
          </a:p>
          <a:p>
            <a:r>
              <a:rPr lang="en-US" baseline="0" dirty="0"/>
              <a:t>https://</a:t>
            </a:r>
            <a:r>
              <a:rPr lang="en-US" baseline="0" dirty="0" err="1"/>
              <a:t>theleadershipwiki.wikispaces.com</a:t>
            </a:r>
            <a:r>
              <a:rPr lang="en-US" baseline="0" dirty="0"/>
              <a:t>/</a:t>
            </a:r>
            <a:r>
              <a:rPr lang="en-US" baseline="0" dirty="0" err="1"/>
              <a:t>Begin+with+the+End+in+Mind</a:t>
            </a:r>
            <a:endParaRPr lang="en-US" baseline="0" dirty="0"/>
          </a:p>
          <a:p>
            <a:endParaRPr lang="en-US" baseline="0" dirty="0"/>
          </a:p>
          <a:p>
            <a:endParaRPr lang="en-US" baseline="0" dirty="0"/>
          </a:p>
          <a:p>
            <a:endParaRPr lang="en-US" baseline="0" dirty="0"/>
          </a:p>
          <a:p>
            <a:endParaRPr lang="en-US" dirty="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1908620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30</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none" dirty="0">
                <a:ea typeface="ヒラギノ角ゴ Pro W3" charset="0"/>
                <a:cs typeface="Times"/>
              </a:rPr>
              <a:t>So, let's look at the future job market.</a:t>
            </a:r>
          </a:p>
          <a:p>
            <a:pPr eaLnBrk="1" hangingPunct="1">
              <a:spcBef>
                <a:spcPct val="0"/>
              </a:spcBef>
              <a:spcAft>
                <a:spcPct val="30000"/>
              </a:spcAft>
            </a:pPr>
            <a:endParaRPr lang="en-US" u="sng" dirty="0">
              <a:ea typeface="ヒラギノ角ゴ Pro W3" charset="0"/>
              <a:cs typeface="Times"/>
            </a:endParaRPr>
          </a:p>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North Carolina that 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a:ea typeface="ヒラギノ角ゴ Pro W3" charset="0"/>
              </a:rPr>
              <a:t>North Carolina </a:t>
            </a:r>
            <a:r>
              <a:rPr lang="en-US" dirty="0">
                <a:ea typeface="ヒラギノ角ゴ Pro W3" charset="0"/>
                <a:cs typeface="Times"/>
              </a:rPr>
              <a:t>over 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Does that top number stand out a little?</a:t>
            </a:r>
            <a:r>
              <a:rPr lang="en-US" baseline="0" dirty="0">
                <a:ea typeface="ヒラギノ角ゴ Pro W3" charset="0"/>
                <a:cs typeface="Times"/>
              </a:rPr>
              <a:t> </a:t>
            </a:r>
          </a:p>
          <a:p>
            <a:pPr eaLnBrk="1" hangingPunct="1">
              <a:spcBef>
                <a:spcPct val="0"/>
              </a:spcBef>
              <a:spcAft>
                <a:spcPct val="30000"/>
              </a:spcAft>
            </a:pPr>
            <a:r>
              <a:rPr lang="en-US" baseline="0" dirty="0">
                <a:ea typeface="ヒラギノ角ゴ Pro W3" charset="0"/>
                <a:cs typeface="Times"/>
              </a:rPr>
              <a:t>More about that on the next slide.</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3538068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31</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5309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I</a:t>
            </a:r>
            <a:r>
              <a:rPr lang="en-US" altLang="ja-JP" dirty="0">
                <a:ea typeface="ヒラギノ角ゴ Pro W3" charset="0"/>
                <a:cs typeface="Times"/>
              </a:rPr>
              <a:t> have 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p>
          <a:p>
            <a:pPr eaLnBrk="1" hangingPunct="1">
              <a:spcBef>
                <a:spcPct val="0"/>
              </a:spcBef>
              <a:spcAft>
                <a:spcPct val="30000"/>
              </a:spcAft>
            </a:pPr>
            <a:r>
              <a:rPr lang="en-US" altLang="ja-JP" dirty="0">
                <a:ea typeface="ヒラギノ角ゴ Pro W3" charset="0"/>
                <a:cs typeface="Times"/>
              </a:rPr>
              <a:t>Thus 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require, or at least prefer, some </a:t>
            </a:r>
            <a:r>
              <a:rPr lang="en-US" altLang="ja-JP" u="sng" dirty="0">
                <a:ea typeface="ヒラギノ角ゴ Pro W3" charset="0"/>
                <a:cs typeface="Times"/>
              </a:rPr>
              <a:t>college or postsecondary</a:t>
            </a:r>
            <a:r>
              <a:rPr lang="en-US" altLang="ja-JP" dirty="0">
                <a:ea typeface="ヒラギノ角ゴ Pro W3" charset="0"/>
                <a:cs typeface="Times"/>
              </a:rPr>
              <a:t> 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North Carolina that 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2024</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That’s the burger flippers at the top of the list.  Lots of restaurants, lots of hungry customers, and </a:t>
            </a:r>
            <a:r>
              <a:rPr lang="en-US" u="sng" dirty="0">
                <a:ea typeface="ヒラギノ角ゴ Pro W3" charset="0"/>
                <a:cs typeface="Times"/>
              </a:rPr>
              <a:t>lots</a:t>
            </a:r>
            <a:r>
              <a:rPr lang="en-US" dirty="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a:ea typeface="ヒラギノ角ゴ Pro W3" charset="0"/>
                <a:cs typeface="Times"/>
              </a:rPr>
              <a:t>one </a:t>
            </a:r>
            <a:r>
              <a:rPr lang="en-US" dirty="0">
                <a:ea typeface="ヒラギノ角ゴ Pro W3" charset="0"/>
                <a:cs typeface="Times"/>
              </a:rPr>
              <a:t>occupation on this list requires a </a:t>
            </a:r>
            <a:r>
              <a:rPr lang="en-US" u="sng" dirty="0">
                <a:ea typeface="ヒラギノ角ゴ Pro W3" charset="0"/>
                <a:cs typeface="Times"/>
              </a:rPr>
              <a:t>4-year degree</a:t>
            </a:r>
            <a:r>
              <a:rPr lang="en-US" dirty="0">
                <a:ea typeface="ヒラギノ角ゴ Pro W3" charset="0"/>
                <a:cs typeface="Times"/>
              </a:rPr>
              <a:t>!  There are some more if you scroll past the bottom of the screen, which you can do when you download the PowerPoint file.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2024, North Carolina will need 20,320  more registered nurses than we had in 2014. </a:t>
            </a:r>
          </a:p>
          <a:p>
            <a:pPr eaLnBrk="1" hangingPunct="1">
              <a:spcBef>
                <a:spcPct val="0"/>
              </a:spcBef>
              <a:spcAft>
                <a:spcPct val="30000"/>
              </a:spcAft>
            </a:pPr>
            <a:r>
              <a:rPr lang="en-US" u="none" dirty="0">
                <a:ea typeface="ヒラギノ角ゴ Pro W3" charset="0"/>
                <a:cs typeface="Times"/>
              </a:rPr>
              <a:t>From</a:t>
            </a:r>
            <a:r>
              <a:rPr lang="en-US" u="none" baseline="0" dirty="0">
                <a:ea typeface="ヒラギノ角ゴ Pro W3" charset="0"/>
                <a:cs typeface="Times"/>
              </a:rPr>
              <a:t> </a:t>
            </a:r>
            <a:r>
              <a:rPr lang="en-US" u="sng" dirty="0">
                <a:ea typeface="ヒラギノ角ゴ Pro W3" charset="0"/>
                <a:cs typeface="Times"/>
              </a:rPr>
              <a:t>Where</a:t>
            </a:r>
            <a:r>
              <a:rPr lang="en-US" dirty="0">
                <a:ea typeface="ヒラギノ角ゴ Pro W3" charset="0"/>
                <a:cs typeface="Times"/>
              </a:rPr>
              <a:t> will they all come?  </a:t>
            </a:r>
          </a:p>
          <a:p>
            <a:pPr eaLnBrk="1" hangingPunct="1">
              <a:spcBef>
                <a:spcPct val="0"/>
              </a:spcBef>
              <a:spcAft>
                <a:spcPct val="30000"/>
              </a:spcAft>
            </a:pPr>
            <a:r>
              <a:rPr lang="en-US" dirty="0">
                <a:ea typeface="ヒラギノ角ゴ Pro W3" charset="0"/>
                <a:cs typeface="Times"/>
              </a:rPr>
              <a:t>Tell your students:  “If you do not know what you want to be when</a:t>
            </a:r>
            <a:r>
              <a:rPr lang="en-US" baseline="0" dirty="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917550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32</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sym typeface="Wingdings"/>
              </a:rPr>
              <a:t> </a:t>
            </a:r>
            <a:r>
              <a:rPr lang="en-US" dirty="0">
                <a:ea typeface="ヒラギノ角ゴ Pro W3" charset="0"/>
                <a:cs typeface="Times"/>
              </a:rPr>
              <a:t>For example:  There were only 150 Hearing Aid Specialists in </a:t>
            </a:r>
            <a:r>
              <a:rPr lang="en-US" dirty="0">
                <a:ea typeface="ヒラギノ角ゴ Pro W3" charset="0"/>
              </a:rPr>
              <a:t>North Carolina </a:t>
            </a:r>
            <a:r>
              <a:rPr lang="en-US" dirty="0">
                <a:ea typeface="ヒラギノ角ゴ Pro W3" charset="0"/>
                <a:cs typeface="Times"/>
              </a:rPr>
              <a:t>in 2014, so a 35.9 percent increase is an additional 50 positions.</a:t>
            </a:r>
          </a:p>
          <a:p>
            <a:pPr eaLnBrk="1" hangingPunct="1">
              <a:spcBef>
                <a:spcPct val="0"/>
              </a:spcBef>
              <a:spcAft>
                <a:spcPct val="30000"/>
              </a:spcAft>
            </a:pPr>
            <a:r>
              <a:rPr lang="en-US" dirty="0">
                <a:ea typeface="ヒラギノ角ゴ Pro W3" charset="0"/>
                <a:cs typeface="Times"/>
              </a:rPr>
              <a:t>But -- Compare that with the Home Health Aides with over 48</a:t>
            </a:r>
            <a:r>
              <a:rPr lang="en-US" baseline="0" dirty="0">
                <a:ea typeface="ヒラギノ角ゴ Pro W3" charset="0"/>
                <a:cs typeface="Times"/>
              </a:rPr>
              <a:t> </a:t>
            </a:r>
            <a:r>
              <a:rPr lang="en-US" dirty="0">
                <a:ea typeface="ヒラギノ角ゴ Pro W3" charset="0"/>
                <a:cs typeface="Times"/>
              </a:rPr>
              <a:t>thousand positions in 2014, so a 34.7 percent increase is an additional 16 thousand positions.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When looking at the job projections, You 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r>
              <a:rPr lang="en-US" dirty="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655345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33</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This is the bottom of the list of all jobs in North Carolina based on projected demand.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We need this many </a:t>
            </a:r>
            <a:r>
              <a:rPr lang="en-US" u="sng" dirty="0">
                <a:ea typeface="ヒラギノ角ゴ Pro W3" charset="0"/>
                <a:cs typeface="Times"/>
              </a:rPr>
              <a:t>less</a:t>
            </a:r>
            <a:r>
              <a:rPr lang="en-US" dirty="0">
                <a:ea typeface="ヒラギノ角ゴ Pro W3" charset="0"/>
                <a:cs typeface="Times"/>
              </a:rPr>
              <a:t> of each of these jobs over this 10-year projection period. </a:t>
            </a:r>
          </a:p>
          <a:p>
            <a:pPr eaLnBrk="1" hangingPunct="1">
              <a:spcBef>
                <a:spcPct val="0"/>
              </a:spcBef>
              <a:spcAft>
                <a:spcPct val="30000"/>
              </a:spcAft>
            </a:pPr>
            <a:r>
              <a:rPr lang="en-US" dirty="0">
                <a:ea typeface="ヒラギノ角ゴ Pro W3" charset="0"/>
                <a:cs typeface="Times"/>
              </a:rPr>
              <a:t>For </a:t>
            </a:r>
            <a:r>
              <a:rPr lang="en-US" u="sng" dirty="0">
                <a:ea typeface="ヒラギノ角ゴ Pro W3" charset="0"/>
                <a:cs typeface="Times"/>
              </a:rPr>
              <a:t>most</a:t>
            </a:r>
            <a:r>
              <a:rPr lang="en-US" dirty="0">
                <a:ea typeface="ヒラギノ角ゴ Pro W3" charset="0"/>
                <a:cs typeface="Times"/>
              </a:rPr>
              <a:t> of these positions, </a:t>
            </a:r>
            <a:r>
              <a:rPr lang="en-US" u="sng" dirty="0">
                <a:ea typeface="ヒラギノ角ゴ Pro W3" charset="0"/>
                <a:cs typeface="Times"/>
              </a:rPr>
              <a:t>machines</a:t>
            </a:r>
            <a:r>
              <a:rPr lang="en-US" dirty="0">
                <a:ea typeface="ヒラギノ角ゴ Pro W3" charset="0"/>
                <a:cs typeface="Times"/>
              </a:rPr>
              <a:t> are replacing humans.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It used to be that these were the jobs you could get easily </a:t>
            </a:r>
            <a:r>
              <a:rPr lang="en-US" baseline="0" dirty="0">
                <a:ea typeface="ヒラギノ角ゴ Pro W3" charset="0"/>
                <a:cs typeface="Times"/>
              </a:rPr>
              <a:t>if </a:t>
            </a:r>
            <a:r>
              <a:rPr lang="en-US" dirty="0">
                <a:ea typeface="ヒラギノ角ゴ Pro W3" charset="0"/>
                <a:cs typeface="Times"/>
              </a:rPr>
              <a:t>you dropped out of high school.</a:t>
            </a:r>
          </a:p>
          <a:p>
            <a:pPr eaLnBrk="1" hangingPunct="1">
              <a:spcBef>
                <a:spcPct val="0"/>
              </a:spcBef>
              <a:spcAft>
                <a:spcPct val="30000"/>
              </a:spcAft>
            </a:pPr>
            <a:r>
              <a:rPr lang="en-US" baseline="0" dirty="0">
                <a:ea typeface="ヒラギノ角ゴ Pro W3" charset="0"/>
                <a:cs typeface="Times"/>
              </a:rPr>
              <a:t>But the jobs you </a:t>
            </a:r>
            <a:r>
              <a:rPr lang="en-US" u="sng" baseline="0" dirty="0">
                <a:ea typeface="ヒラギノ角ゴ Pro W3" charset="0"/>
                <a:cs typeface="Times"/>
              </a:rPr>
              <a:t>used</a:t>
            </a:r>
            <a:r>
              <a:rPr lang="en-US" baseline="0" dirty="0">
                <a:ea typeface="ヒラギノ角ゴ Pro W3" charset="0"/>
                <a:cs typeface="Times"/>
              </a:rPr>
              <a:t> to get </a:t>
            </a:r>
            <a:r>
              <a:rPr lang="en-US" u="sng" baseline="0" dirty="0">
                <a:ea typeface="ヒラギノ角ゴ Pro W3" charset="0"/>
                <a:cs typeface="Times"/>
              </a:rPr>
              <a:t>without</a:t>
            </a:r>
            <a:r>
              <a:rPr lang="en-US" baseline="0" dirty="0">
                <a:ea typeface="ヒラギノ角ゴ Pro W3" charset="0"/>
                <a:cs typeface="Times"/>
              </a:rPr>
              <a:t> a high school education are going away.</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r>
              <a:rPr lang="en-US" baseline="0" dirty="0">
                <a:ea typeface="ヒラギノ角ゴ Pro W3" charset="0"/>
                <a:cs typeface="Times"/>
              </a:rPr>
              <a:t>A high school education </a:t>
            </a:r>
            <a:r>
              <a:rPr lang="en-US" u="sng" baseline="0" dirty="0">
                <a:ea typeface="ヒラギノ角ゴ Pro W3" charset="0"/>
                <a:cs typeface="Times"/>
              </a:rPr>
              <a:t>plus</a:t>
            </a:r>
            <a:r>
              <a:rPr lang="en-US" baseline="0" dirty="0">
                <a:ea typeface="ヒラギノ角ゴ Pro W3" charset="0"/>
                <a:cs typeface="Times"/>
              </a:rPr>
              <a:t> additional training is now the </a:t>
            </a:r>
            <a:r>
              <a:rPr lang="en-US" u="sng" baseline="0" dirty="0">
                <a:ea typeface="ヒラギノ角ゴ Pro W3" charset="0"/>
                <a:cs typeface="Times"/>
              </a:rPr>
              <a:t>new</a:t>
            </a:r>
            <a:r>
              <a:rPr lang="en-US" baseline="0" dirty="0">
                <a:ea typeface="ヒラギノ角ゴ Pro W3" charset="0"/>
                <a:cs typeface="Times"/>
              </a:rPr>
              <a:t> </a:t>
            </a:r>
            <a:r>
              <a:rPr lang="en-US" u="sng" baseline="0" dirty="0">
                <a:ea typeface="ヒラギノ角ゴ Pro W3" charset="0"/>
                <a:cs typeface="Times"/>
              </a:rPr>
              <a:t>minimum</a:t>
            </a:r>
            <a:r>
              <a:rPr lang="en-US" baseline="0" dirty="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Textiles –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2144865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looking at the data for the entire state, the state has been divided into eight prosperity zones, </a:t>
            </a:r>
          </a:p>
          <a:p>
            <a:endParaRPr lang="en-US" dirty="0"/>
          </a:p>
          <a:p>
            <a:r>
              <a:rPr lang="en-US" dirty="0"/>
              <a:t>We can look at salaries and job projections for just</a:t>
            </a:r>
            <a:r>
              <a:rPr lang="en-US" baseline="0" dirty="0"/>
              <a:t> that part of the state.</a:t>
            </a:r>
          </a:p>
          <a:p>
            <a:endParaRPr lang="en-US" baseline="0" dirty="0"/>
          </a:p>
          <a:p>
            <a:r>
              <a:rPr lang="en-US" baseline="0" dirty="0"/>
              <a:t>Each part of the state is a little different.</a:t>
            </a:r>
          </a:p>
          <a:p>
            <a:endParaRPr lang="en-US" baseline="0" dirty="0"/>
          </a:p>
          <a:p>
            <a:r>
              <a:rPr lang="en-US" baseline="0" dirty="0"/>
              <a:t>=====</a:t>
            </a:r>
          </a:p>
          <a:p>
            <a:r>
              <a:rPr lang="en-US" dirty="0"/>
              <a:t>https://</a:t>
            </a:r>
            <a:r>
              <a:rPr lang="en-US" dirty="0" err="1"/>
              <a:t>www.nccommerce.com</a:t>
            </a:r>
            <a:r>
              <a:rPr lang="en-US" dirty="0"/>
              <a:t>/about-our-department/north-</a:t>
            </a:r>
            <a:r>
              <a:rPr lang="en-US" dirty="0" err="1"/>
              <a:t>carolina</a:t>
            </a:r>
            <a:r>
              <a:rPr lang="en-US" dirty="0"/>
              <a:t>-prosperity-zones</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1363965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occupations with the most job openings projected</a:t>
            </a:r>
            <a:r>
              <a:rPr lang="en-US" baseline="0" dirty="0"/>
              <a:t> over a ten-year period for the </a:t>
            </a:r>
            <a:r>
              <a:rPr lang="en-US" dirty="0"/>
              <a:t>North Central Prosperity Zone.  That's the Triangle area up to the Virginia border.</a:t>
            </a:r>
          </a:p>
          <a:p>
            <a:endParaRPr lang="en-US" dirty="0"/>
          </a:p>
          <a:p>
            <a:r>
              <a:rPr lang="en-US" dirty="0"/>
              <a:t>If</a:t>
            </a:r>
            <a:r>
              <a:rPr lang="en-US" baseline="0" dirty="0"/>
              <a:t> you are trying to build up your local economy, then this is where to build your career pathways.</a:t>
            </a:r>
          </a:p>
          <a:p>
            <a:endParaRPr lang="en-US" baseline="0" dirty="0"/>
          </a:p>
          <a:p>
            <a:r>
              <a:rPr lang="en-US" baseline="0" dirty="0"/>
              <a:t>In this zone they need lots of Registered Nurses and burger flippers.</a:t>
            </a:r>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35</a:t>
            </a:fld>
            <a:endParaRPr lang="en-US"/>
          </a:p>
        </p:txBody>
      </p:sp>
    </p:spTree>
    <p:extLst>
      <p:ext uri="{BB962C8B-B14F-4D97-AF65-F5344CB8AC3E}">
        <p14:creationId xmlns:p14="http://schemas.microsoft.com/office/powerpoint/2010/main" val="2407687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Western Prosperity Zone.</a:t>
            </a:r>
          </a:p>
          <a:p>
            <a:endParaRPr lang="en-US" dirty="0"/>
          </a:p>
          <a:p>
            <a:r>
              <a:rPr lang="en-US" dirty="0"/>
              <a:t>You will notice that we need a lot of Registered Nurses and fast food workers in all parts of the state.  </a:t>
            </a:r>
          </a:p>
          <a:p>
            <a:r>
              <a:rPr lang="en-US" dirty="0"/>
              <a:t>In this zone, the food workers are at the top of the list.</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36</a:t>
            </a:fld>
            <a:endParaRPr lang="en-US"/>
          </a:p>
        </p:txBody>
      </p:sp>
    </p:spTree>
    <p:extLst>
      <p:ext uri="{BB962C8B-B14F-4D97-AF65-F5344CB8AC3E}">
        <p14:creationId xmlns:p14="http://schemas.microsoft.com/office/powerpoint/2010/main" val="3177092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Southwest Prosperity Zone.</a:t>
            </a:r>
          </a:p>
          <a:p>
            <a:endParaRPr lang="en-US" dirty="0"/>
          </a:p>
          <a:p>
            <a:r>
              <a:rPr lang="en-US" dirty="0"/>
              <a:t>Here</a:t>
            </a:r>
            <a:r>
              <a:rPr lang="en-US" baseline="0" dirty="0"/>
              <a:t> the Registered Nurses are back on top.</a:t>
            </a:r>
            <a:endParaRPr lang="en-US" dirty="0"/>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3550292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a:t>
            </a:r>
            <a:r>
              <a:rPr lang="en-US" dirty="0" err="1"/>
              <a:t>Sandhills</a:t>
            </a:r>
            <a:r>
              <a:rPr lang="en-US" dirty="0"/>
              <a:t> Prosperity Zone.</a:t>
            </a:r>
          </a:p>
          <a:p>
            <a:endParaRPr lang="en-US" dirty="0"/>
          </a:p>
          <a:p>
            <a:r>
              <a:rPr lang="en-US" dirty="0"/>
              <a:t>Registered</a:t>
            </a:r>
            <a:r>
              <a:rPr lang="en-US" baseline="0" dirty="0"/>
              <a:t> Nurses are third. </a:t>
            </a:r>
          </a:p>
          <a:p>
            <a:endParaRPr lang="en-US" baseline="0" dirty="0"/>
          </a:p>
          <a:p>
            <a:r>
              <a:rPr lang="en-US" baseline="0" dirty="0"/>
              <a:t>Look at the high need for Home Health Aides in this zone.  </a:t>
            </a:r>
          </a:p>
          <a:p>
            <a:endParaRPr lang="en-US" baseline="0" dirty="0"/>
          </a:p>
          <a:p>
            <a:r>
              <a:rPr lang="en-US" baseline="0" dirty="0"/>
              <a:t>Aging baby boomers are retiring to Southern Pines and need help in the home.</a:t>
            </a:r>
            <a:endParaRPr lang="en-US" dirty="0"/>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38</a:t>
            </a:fld>
            <a:endParaRPr lang="en-US"/>
          </a:p>
        </p:txBody>
      </p:sp>
    </p:spTree>
    <p:extLst>
      <p:ext uri="{BB962C8B-B14F-4D97-AF65-F5344CB8AC3E}">
        <p14:creationId xmlns:p14="http://schemas.microsoft.com/office/powerpoint/2010/main" val="2500542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Southeast</a:t>
            </a:r>
            <a:r>
              <a:rPr lang="en-US" baseline="0" dirty="0"/>
              <a:t> </a:t>
            </a:r>
            <a:r>
              <a:rPr lang="en-US" dirty="0"/>
              <a:t>Prosperity Zone.</a:t>
            </a:r>
          </a:p>
          <a:p>
            <a:endParaRPr lang="en-US" dirty="0"/>
          </a:p>
          <a:p>
            <a:r>
              <a:rPr lang="en-US" dirty="0"/>
              <a:t>Lots of food workers at the coast for all the tourists who like to eat.</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39</a:t>
            </a:fld>
            <a:endParaRPr lang="en-US"/>
          </a:p>
        </p:txBody>
      </p:sp>
    </p:spTree>
    <p:extLst>
      <p:ext uri="{BB962C8B-B14F-4D97-AF65-F5344CB8AC3E}">
        <p14:creationId xmlns:p14="http://schemas.microsoft.com/office/powerpoint/2010/main" val="340190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a:t>The </a:t>
            </a:r>
            <a:r>
              <a:rPr lang="en-US" u="sng" dirty="0"/>
              <a:t>end</a:t>
            </a:r>
            <a:r>
              <a:rPr lang="en-US" dirty="0"/>
              <a:t> for </a:t>
            </a:r>
            <a:r>
              <a:rPr lang="en-US" u="sng" dirty="0"/>
              <a:t>this</a:t>
            </a:r>
            <a:r>
              <a:rPr lang="en-US" dirty="0"/>
              <a:t> presentation </a:t>
            </a:r>
            <a:r>
              <a:rPr lang="en-US" u="sng" dirty="0"/>
              <a:t>is</a:t>
            </a:r>
            <a:r>
              <a:rPr lang="en-US" dirty="0"/>
              <a:t> the </a:t>
            </a:r>
            <a:r>
              <a:rPr lang="en-US" u="sng" dirty="0"/>
              <a:t>future</a:t>
            </a:r>
            <a:r>
              <a:rPr lang="en-US" dirty="0"/>
              <a:t>.  </a:t>
            </a:r>
          </a:p>
          <a:p>
            <a:r>
              <a:rPr lang="en-US" dirty="0"/>
              <a:t>(About an hour into the future to be precise.)</a:t>
            </a:r>
          </a:p>
          <a:p>
            <a:endParaRPr lang="en-US" dirty="0"/>
          </a:p>
          <a:p>
            <a:r>
              <a:rPr lang="en-US" dirty="0"/>
              <a:t>What will the future </a:t>
            </a:r>
            <a:r>
              <a:rPr lang="en-US" u="sng" dirty="0"/>
              <a:t>look</a:t>
            </a:r>
            <a:r>
              <a:rPr lang="en-US" dirty="0"/>
              <a:t> like? </a:t>
            </a:r>
          </a:p>
          <a:p>
            <a:r>
              <a:rPr lang="en-US" dirty="0"/>
              <a:t>(Not an hour from now, but like ten or twenty years in the future.)</a:t>
            </a:r>
          </a:p>
          <a:p>
            <a:endParaRPr lang="en-US" dirty="0"/>
          </a:p>
          <a:p>
            <a:r>
              <a:rPr lang="en-US" dirty="0"/>
              <a:t>The more important question is:</a:t>
            </a:r>
          </a:p>
          <a:p>
            <a:r>
              <a:rPr lang="en-US" dirty="0"/>
              <a:t>“What do </a:t>
            </a:r>
            <a:r>
              <a:rPr lang="en-US" u="sng" dirty="0"/>
              <a:t>we</a:t>
            </a:r>
            <a:r>
              <a:rPr lang="en-US" dirty="0"/>
              <a:t> </a:t>
            </a:r>
            <a:r>
              <a:rPr lang="en-US" u="sng" dirty="0"/>
              <a:t>want</a:t>
            </a:r>
            <a:r>
              <a:rPr lang="en-US" dirty="0"/>
              <a:t> our future to look like?”</a:t>
            </a:r>
          </a:p>
          <a:p>
            <a:endParaRPr lang="en-US" dirty="0"/>
          </a:p>
          <a:p>
            <a:r>
              <a:rPr lang="en-US" dirty="0"/>
              <a:t>=====</a:t>
            </a:r>
          </a:p>
          <a:p>
            <a:endParaRPr lang="en-US" dirty="0"/>
          </a:p>
          <a:p>
            <a:r>
              <a:rPr lang="en-US" dirty="0"/>
              <a:t>https://</a:t>
            </a:r>
            <a:r>
              <a:rPr lang="en-US" dirty="0" err="1"/>
              <a:t>i.ytimg.com</a:t>
            </a:r>
            <a:r>
              <a:rPr lang="en-US" dirty="0"/>
              <a:t>/vi/MFEw37uMQyM/</a:t>
            </a:r>
            <a:r>
              <a:rPr lang="en-US" dirty="0" err="1"/>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510750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Piedmont-Triad Prosperity Zone.</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40</a:t>
            </a:fld>
            <a:endParaRPr lang="en-US"/>
          </a:p>
        </p:txBody>
      </p:sp>
    </p:spTree>
    <p:extLst>
      <p:ext uri="{BB962C8B-B14F-4D97-AF65-F5344CB8AC3E}">
        <p14:creationId xmlns:p14="http://schemas.microsoft.com/office/powerpoint/2010/main" val="2698429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Northeast Prosperity Zone.</a:t>
            </a:r>
          </a:p>
          <a:p>
            <a:endParaRPr lang="en-US" dirty="0"/>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41</a:t>
            </a:fld>
            <a:endParaRPr lang="en-US"/>
          </a:p>
        </p:txBody>
      </p:sp>
    </p:spTree>
    <p:extLst>
      <p:ext uri="{BB962C8B-B14F-4D97-AF65-F5344CB8AC3E}">
        <p14:creationId xmlns:p14="http://schemas.microsoft.com/office/powerpoint/2010/main" val="1065982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Northwest Prosperity Zone.</a:t>
            </a:r>
          </a:p>
          <a:p>
            <a:endParaRPr lang="en-US" dirty="0"/>
          </a:p>
          <a:p>
            <a:r>
              <a:rPr lang="en-US" dirty="0"/>
              <a:t>Another zone where Home Health Aides are on the top of the list.</a:t>
            </a:r>
          </a:p>
          <a:p>
            <a:endParaRPr lang="en-US" dirty="0"/>
          </a:p>
          <a:p>
            <a:r>
              <a:rPr lang="en-US" dirty="0"/>
              <a:t>Baby boomers are retiring to Boone and other places in the mountains and need some personal help.</a:t>
            </a:r>
          </a:p>
          <a:p>
            <a:endParaRPr lang="en-US" dirty="0"/>
          </a:p>
          <a:p>
            <a:endParaRPr lang="en-US" dirty="0"/>
          </a:p>
          <a:p>
            <a:r>
              <a:rPr lang="en-US" dirty="0"/>
              <a:t>=====</a:t>
            </a:r>
          </a:p>
          <a:p>
            <a:endParaRPr lang="en-US" dirty="0"/>
          </a:p>
          <a:p>
            <a:r>
              <a:rPr lang="en-US" dirty="0"/>
              <a:t>Occupations projected to be in high demand in 2022</a:t>
            </a:r>
          </a:p>
          <a:p>
            <a:r>
              <a:rPr lang="en-US" dirty="0"/>
              <a:t>http://</a:t>
            </a:r>
            <a:r>
              <a:rPr lang="en-US" dirty="0" err="1"/>
              <a:t>www.careeroutlook.us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1709159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shows employment</a:t>
            </a:r>
            <a:r>
              <a:rPr lang="en-US" baseline="0" dirty="0"/>
              <a:t> for the first five years after graduation for folks who earned an Associate Degree in North Carolina.</a:t>
            </a:r>
            <a:endParaRPr lang="en-US" dirty="0"/>
          </a:p>
          <a:p>
            <a:endParaRPr lang="en-US" dirty="0"/>
          </a:p>
          <a:p>
            <a:r>
              <a:rPr lang="en-US" dirty="0"/>
              <a:t>This shows the graduates who are receiving a paycheck.  It does </a:t>
            </a:r>
            <a:r>
              <a:rPr lang="en-US" u="sng" dirty="0"/>
              <a:t>not</a:t>
            </a:r>
            <a:r>
              <a:rPr lang="en-US" dirty="0"/>
              <a:t> include independent contractors or self-employed.</a:t>
            </a:r>
          </a:p>
          <a:p>
            <a:r>
              <a:rPr lang="en-US" dirty="0"/>
              <a:t>It also does </a:t>
            </a:r>
            <a:r>
              <a:rPr lang="en-US" u="sng" dirty="0"/>
              <a:t>not</a:t>
            </a:r>
            <a:r>
              <a:rPr lang="en-US" dirty="0"/>
              <a:t> include graduates who get employed in another state or work for the federal government, like post offices and military.</a:t>
            </a:r>
          </a:p>
          <a:p>
            <a:endParaRPr lang="en-US" dirty="0"/>
          </a:p>
          <a:p>
            <a:r>
              <a:rPr lang="en-US" dirty="0"/>
              <a:t>With all those exclusions, we still show that over 76 percent of the folks who earned an</a:t>
            </a:r>
            <a:r>
              <a:rPr lang="en-US" baseline="0" dirty="0"/>
              <a:t> Associate Degree in North Carolina are still receiving a paycheck in North Carolina five years after graduation.  </a:t>
            </a:r>
          </a:p>
          <a:p>
            <a:endParaRPr lang="en-US" baseline="0" dirty="0"/>
          </a:p>
          <a:p>
            <a:r>
              <a:rPr lang="en-US" baseline="0" dirty="0"/>
              <a:t>That’s really good.</a:t>
            </a:r>
            <a:endParaRPr lang="en-US" dirty="0"/>
          </a:p>
          <a:p>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/4506/2008/</a:t>
            </a:r>
          </a:p>
          <a:p>
            <a:endParaRPr lang="en-US" dirty="0"/>
          </a:p>
          <a:p>
            <a:r>
              <a:rPr lang="en-US" dirty="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4023404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And if</a:t>
            </a:r>
            <a:r>
              <a:rPr lang="en-US" baseline="0" dirty="0"/>
              <a:t> we look at some selected Associate Degree programs.</a:t>
            </a:r>
          </a:p>
          <a:p>
            <a:endParaRPr lang="en-US" baseline="0" dirty="0"/>
          </a:p>
          <a:p>
            <a:r>
              <a:rPr lang="en-US" baseline="0" dirty="0"/>
              <a:t>For the most part, -- they are all over 75 percent employed after five years.</a:t>
            </a:r>
          </a:p>
          <a:p>
            <a:endParaRPr lang="en-US" baseline="0" dirty="0"/>
          </a:p>
          <a:p>
            <a:r>
              <a:rPr lang="en-US" baseline="0" dirty="0"/>
              <a:t>Health Sciences, Construction, and Industrial Technologies are the three highest with 84 percent employment after 5 years.</a:t>
            </a:r>
          </a:p>
          <a:p>
            <a:endParaRPr lang="en-US" baseline="0" dirty="0"/>
          </a:p>
          <a:p>
            <a:r>
              <a:rPr lang="en-US" baseline="0" dirty="0"/>
              <a:t>Engineering Technologies is at 72 percent employment. </a:t>
            </a:r>
          </a:p>
          <a:p>
            <a:r>
              <a:rPr lang="en-US" baseline="0" dirty="0"/>
              <a:t>Still not bad.</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/4840-4946-4797-4887-5059/</a:t>
            </a:r>
          </a:p>
          <a:p>
            <a:endParaRPr lang="en-US" dirty="0"/>
          </a:p>
          <a:p>
            <a:r>
              <a:rPr lang="en-US" dirty="0"/>
              <a:t>2007-2008 graduates from selected Associate Degree programs in NC</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3840071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employment for the first five years out of college for Bachelor Degree graduates from our NC Public</a:t>
            </a:r>
            <a:r>
              <a:rPr lang="en-US" baseline="0" dirty="0"/>
              <a:t> U</a:t>
            </a:r>
            <a:r>
              <a:rPr lang="en-US" dirty="0"/>
              <a:t>niversities.</a:t>
            </a:r>
          </a:p>
          <a:p>
            <a:endParaRPr lang="en-US" dirty="0"/>
          </a:p>
          <a:p>
            <a:r>
              <a:rPr lang="en-US" dirty="0"/>
              <a:t>After 5 years, 63 percent are receiving</a:t>
            </a:r>
            <a:r>
              <a:rPr lang="en-US" baseline="0" dirty="0"/>
              <a:t> a paycheck.</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endParaRPr lang="en-US" dirty="0"/>
          </a:p>
          <a:p>
            <a:r>
              <a:rPr lang="en-US" dirty="0"/>
              <a:t>2007-2008 Bachelor Degree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212942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0"/>
            <a:ext cx="1878013" cy="1408113"/>
          </a:xfrm>
        </p:spPr>
      </p:sp>
      <p:sp>
        <p:nvSpPr>
          <p:cNvPr id="3" name="Notes Placeholder 2"/>
          <p:cNvSpPr>
            <a:spLocks noGrp="1"/>
          </p:cNvSpPr>
          <p:nvPr>
            <p:ph type="body" idx="1"/>
          </p:nvPr>
        </p:nvSpPr>
        <p:spPr>
          <a:xfrm>
            <a:off x="685800" y="2660073"/>
            <a:ext cx="5486400" cy="6331527"/>
          </a:xfrm>
        </p:spPr>
        <p:txBody>
          <a:bodyPr>
            <a:noAutofit/>
          </a:bodyPr>
          <a:lstStyle/>
          <a:p>
            <a:r>
              <a:rPr lang="en-US" dirty="0"/>
              <a:t>Here at the top we see </a:t>
            </a:r>
            <a:r>
              <a:rPr lang="en-US" u="sng" dirty="0"/>
              <a:t>all</a:t>
            </a:r>
            <a:r>
              <a:rPr lang="en-US" dirty="0"/>
              <a:t> Bachelor</a:t>
            </a:r>
            <a:r>
              <a:rPr lang="en-US" baseline="0" dirty="0"/>
              <a:t> Degree graduates in North Carolina -- where the employment rate right out of college is 77 percent, and after five years, the employment rate is 63 percent.</a:t>
            </a:r>
          </a:p>
          <a:p>
            <a:endParaRPr lang="en-US" baseline="0" dirty="0"/>
          </a:p>
          <a:p>
            <a:r>
              <a:rPr lang="en-US" baseline="0" dirty="0"/>
              <a:t>On the bottom you see the same graph of our associate degree graduates with a five-year employment rate of 72 to 84 percent.</a:t>
            </a:r>
          </a:p>
          <a:p>
            <a:endParaRPr lang="en-US" baseline="0" dirty="0"/>
          </a:p>
          <a:p>
            <a:r>
              <a:rPr lang="en-US" baseline="0" dirty="0"/>
              <a:t>Graduates with an Associate degree appear to stay employed at a much higher rate then the graduates with a Bachelors degree.</a:t>
            </a:r>
          </a:p>
          <a:p>
            <a:endParaRPr lang="en-US" baseline="0" dirty="0"/>
          </a:p>
          <a:p>
            <a:r>
              <a:rPr lang="en-US" baseline="0" dirty="0"/>
              <a:t>Be aware that this shows only folks who graduate from a North Carolina college and are employed in North Carolina, receiving a salary that pays into the unemployment insurance system.  </a:t>
            </a:r>
          </a:p>
          <a:p>
            <a:r>
              <a:rPr lang="en-US" baseline="0" dirty="0"/>
              <a:t>Graduates who are self-employed, contracted employees, military or federal government employees, and people who get jobs in other states or countries, do not show up in these data.</a:t>
            </a:r>
          </a:p>
          <a:p>
            <a:endParaRPr lang="en-US" baseline="0" dirty="0"/>
          </a:p>
          <a:p>
            <a:r>
              <a:rPr lang="en-US" baseline="0" dirty="0"/>
              <a:t>This seems to indicate a high demand for folks with a technical associate degree.  And less demand for graduates of a four-year program.</a:t>
            </a:r>
          </a:p>
          <a:p>
            <a:endParaRPr lang="en-US" baseline="0" dirty="0"/>
          </a:p>
          <a:p>
            <a:r>
              <a:rPr lang="en-US" baseline="0" dirty="0"/>
              <a:t>Take these data to the high school counselors, teachers, parents, potential college students --- and let them know that their long-held beliefs about 2-year vs 4-year degrees is old-fashioned.  Show them these facts, and ask them to lay </a:t>
            </a:r>
            <a:r>
              <a:rPr lang="en-US" u="sng" baseline="0" dirty="0"/>
              <a:t>their</a:t>
            </a:r>
            <a:r>
              <a:rPr lang="en-US" baseline="0" dirty="0"/>
              <a:t> facts on the table.</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r>
              <a:rPr lang="en-US" dirty="0"/>
              <a:t>2007-2008 Bachelor Degree graduates from All NC Universities</a:t>
            </a:r>
          </a:p>
          <a:p>
            <a:endParaRPr lang="en-US" dirty="0"/>
          </a:p>
          <a:p>
            <a:endParaRPr lang="en-US" dirty="0"/>
          </a:p>
          <a:p>
            <a:r>
              <a:rPr lang="en-US" dirty="0"/>
              <a:t>http://</a:t>
            </a:r>
            <a:r>
              <a:rPr lang="en-US" dirty="0" err="1"/>
              <a:t>nctower.com</a:t>
            </a:r>
            <a:r>
              <a:rPr lang="en-US" dirty="0"/>
              <a:t>/output/</a:t>
            </a:r>
            <a:r>
              <a:rPr lang="en-US" dirty="0" err="1"/>
              <a:t>ncccs</a:t>
            </a:r>
            <a:r>
              <a:rPr lang="en-US" dirty="0"/>
              <a:t>/4840-4946-4797-4887-5059/</a:t>
            </a:r>
          </a:p>
          <a:p>
            <a:r>
              <a:rPr lang="en-US" dirty="0"/>
              <a:t>2007-2008 graduates from selected Associate Degree programs in NC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1054217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47</a:t>
            </a:fld>
            <a:endParaRPr lang="en-US" sz="1300"/>
          </a:p>
        </p:txBody>
      </p:sp>
      <p:sp>
        <p:nvSpPr>
          <p:cNvPr id="82946" name="Rectangle 2"/>
          <p:cNvSpPr>
            <a:spLocks noGrp="1" noRot="1" noChangeAspect="1" noChangeArrowheads="1" noTextEdit="1"/>
          </p:cNvSpPr>
          <p:nvPr>
            <p:ph type="sldImg"/>
          </p:nvPr>
        </p:nvSpPr>
        <p:spPr>
          <a:xfrm>
            <a:off x="1128713" y="454025"/>
            <a:ext cx="1868487" cy="1401763"/>
          </a:xfrm>
          <a:solidFill>
            <a:srgbClr val="FFFFFF"/>
          </a:solidFill>
          <a:ln/>
        </p:spPr>
      </p:sp>
      <p:sp>
        <p:nvSpPr>
          <p:cNvPr id="82947" name="Rectangle 3"/>
          <p:cNvSpPr>
            <a:spLocks noGrp="1" noChangeArrowheads="1"/>
          </p:cNvSpPr>
          <p:nvPr>
            <p:ph type="body" idx="1"/>
          </p:nvPr>
        </p:nvSpPr>
        <p:spPr>
          <a:xfrm>
            <a:off x="893763" y="1855994"/>
            <a:ext cx="5278437" cy="750549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can compare the </a:t>
            </a:r>
            <a:r>
              <a:rPr lang="en-US" u="sng" dirty="0">
                <a:ea typeface="ヒラギノ角ゴ Pro W3" charset="0"/>
                <a:cs typeface="Times"/>
              </a:rPr>
              <a:t>states</a:t>
            </a:r>
            <a:r>
              <a:rPr lang="en-US" dirty="0">
                <a:ea typeface="ヒラギノ角ゴ Pro W3" charset="0"/>
                <a:cs typeface="Times"/>
              </a:rPr>
              <a:t> with the most projected</a:t>
            </a:r>
            <a:r>
              <a:rPr lang="en-US" baseline="0" dirty="0">
                <a:ea typeface="ヒラギノ角ゴ Pro W3" charset="0"/>
                <a:cs typeface="Times"/>
              </a:rPr>
              <a:t> job openings.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ten years for each state.</a:t>
            </a: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ten years for each state.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states, it might not be a large </a:t>
            </a:r>
            <a:r>
              <a:rPr lang="en-US" u="sng" dirty="0">
                <a:ea typeface="ヒラギノ角ゴ Pro W3" charset="0"/>
                <a:cs typeface="Times"/>
              </a:rPr>
              <a:t>percentage</a:t>
            </a:r>
            <a:r>
              <a:rPr lang="en-US" dirty="0">
                <a:ea typeface="ヒラギノ角ゴ Pro W3" charset="0"/>
                <a:cs typeface="Times"/>
              </a:rPr>
              <a:t>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I</a:t>
            </a:r>
            <a:r>
              <a:rPr lang="en-US" altLang="ja-JP" dirty="0">
                <a:ea typeface="ヒラギノ角ゴ Pro W3" charset="0"/>
                <a:cs typeface="Times"/>
              </a:rPr>
              <a:t> have highlighted in </a:t>
            </a:r>
            <a:r>
              <a:rPr lang="en-US" altLang="ja-JP" u="sng" dirty="0">
                <a:ea typeface="ヒラギノ角ゴ Pro W3" charset="0"/>
                <a:cs typeface="Times"/>
              </a:rPr>
              <a:t>blue</a:t>
            </a:r>
            <a:r>
              <a:rPr lang="en-US" altLang="ja-JP" dirty="0">
                <a:ea typeface="ヒラギノ角ゴ Pro W3" charset="0"/>
                <a:cs typeface="Times"/>
              </a:rPr>
              <a:t>.</a:t>
            </a:r>
            <a:r>
              <a:rPr lang="en-US" altLang="ja-JP" baseline="0" dirty="0">
                <a:ea typeface="ヒラギノ角ゴ Pro W3" charset="0"/>
                <a:cs typeface="Times"/>
              </a:rPr>
              <a:t> They </a:t>
            </a:r>
            <a:r>
              <a:rPr lang="en-US" altLang="ja-JP" dirty="0">
                <a:ea typeface="ヒラギノ角ゴ Pro W3" charset="0"/>
                <a:cs typeface="Times"/>
              </a:rPr>
              <a:t>are near the </a:t>
            </a:r>
            <a:r>
              <a:rPr lang="en-US" altLang="ja-JP" u="sng" dirty="0">
                <a:ea typeface="ヒラギノ角ゴ Pro W3" charset="0"/>
                <a:cs typeface="Times"/>
              </a:rPr>
              <a:t>top</a:t>
            </a:r>
            <a:r>
              <a:rPr lang="en-US" altLang="ja-JP" dirty="0">
                <a:ea typeface="ヒラギノ角ゴ Pro W3" charset="0"/>
                <a:cs typeface="Times"/>
              </a:rPr>
              <a:t> of both sides.  </a:t>
            </a:r>
          </a:p>
          <a:p>
            <a:pPr eaLnBrk="1" hangingPunct="1">
              <a:spcBef>
                <a:spcPct val="0"/>
              </a:spcBef>
              <a:spcAft>
                <a:spcPct val="30000"/>
              </a:spcAft>
            </a:pPr>
            <a:r>
              <a:rPr lang="en-US" altLang="ja-JP" dirty="0">
                <a:ea typeface="ヒラギノ角ゴ Pro W3" charset="0"/>
                <a:cs typeface="Times"/>
              </a:rPr>
              <a:t>That means they are expecting a large number of job openings, which is </a:t>
            </a:r>
            <a:r>
              <a:rPr lang="en-US" altLang="ja-JP" u="sng" dirty="0">
                <a:ea typeface="ヒラギノ角ゴ Pro W3" charset="0"/>
                <a:cs typeface="Times"/>
              </a:rPr>
              <a:t>also</a:t>
            </a:r>
            <a:r>
              <a:rPr lang="en-US" altLang="ja-JP" dirty="0">
                <a:ea typeface="ヒラギノ角ゴ Pro W3" charset="0"/>
                <a:cs typeface="Times"/>
              </a:rPr>
              <a:t> a large percentage of their current workforce.  Those are the states that are growing the fastest.</a:t>
            </a:r>
          </a:p>
          <a:p>
            <a:pPr eaLnBrk="1" hangingPunct="1">
              <a:spcBef>
                <a:spcPct val="0"/>
              </a:spcBef>
              <a:spcAft>
                <a:spcPct val="30000"/>
              </a:spcAft>
            </a:pPr>
            <a:r>
              <a:rPr lang="en-US" altLang="ja-JP" dirty="0">
                <a:ea typeface="ヒラギノ角ゴ Pro W3" charset="0"/>
                <a:cs typeface="Times"/>
              </a:rPr>
              <a:t>You see </a:t>
            </a:r>
            <a:r>
              <a:rPr lang="en-US" altLang="ja-JP" u="sng" dirty="0">
                <a:ea typeface="ヒラギノ角ゴ Pro W3" charset="0"/>
                <a:cs typeface="Times"/>
              </a:rPr>
              <a:t>North Carolina </a:t>
            </a:r>
            <a:r>
              <a:rPr lang="en-US" altLang="ja-JP" dirty="0">
                <a:ea typeface="ヒラギノ角ゴ Pro W3" charset="0"/>
                <a:cs typeface="Times"/>
              </a:rPr>
              <a:t>on the left. Projected to have the eighth most number of new jobs.  On the right our state is not far down at 12.3 percent.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state with</a:t>
            </a:r>
            <a:r>
              <a:rPr lang="en-US" baseline="0" dirty="0">
                <a:ea typeface="ヒラギノ角ゴ Pro W3" charset="0"/>
                <a:cs typeface="Times"/>
              </a:rPr>
              <a:t> the </a:t>
            </a:r>
            <a:r>
              <a:rPr lang="en-US" dirty="0">
                <a:ea typeface="ヒラギノ角ゴ Pro W3" charset="0"/>
                <a:cs typeface="Times"/>
              </a:rPr>
              <a:t>least job openings</a:t>
            </a:r>
            <a:r>
              <a:rPr lang="en-US" baseline="0" dirty="0">
                <a:ea typeface="ヒラギノ角ゴ Pro W3" charset="0"/>
                <a:cs typeface="Times"/>
              </a:rPr>
              <a:t> projected is Wyoming.</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en-US" dirty="0">
                <a:ea typeface="ヒラギノ角ゴ Pro W3" charset="0"/>
                <a:cs typeface="Times"/>
              </a:rPr>
              <a:t>http://</a:t>
            </a:r>
            <a:r>
              <a:rPr lang="en-US" dirty="0" err="1">
                <a:ea typeface="ヒラギノ角ゴ Pro W3" charset="0"/>
                <a:cs typeface="Times"/>
              </a:rPr>
              <a:t>projectionscentral.com</a:t>
            </a:r>
            <a:r>
              <a:rPr lang="en-US" dirty="0">
                <a:ea typeface="ヒラギノ角ゴ Pro W3" charset="0"/>
                <a:cs typeface="Times"/>
              </a:rPr>
              <a:t>/Projections/</a:t>
            </a:r>
            <a:r>
              <a:rPr lang="en-US" dirty="0" err="1">
                <a:ea typeface="ヒラギノ角ゴ Pro W3" charset="0"/>
                <a:cs typeface="Times"/>
              </a:rPr>
              <a:t>LongTerm</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3787016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The last ten slides I have shown contain federal and state job projection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If you Google “Hot Jobs,” you will be overwhelmed with lots of lists of</a:t>
            </a:r>
            <a:r>
              <a:rPr lang="en-US" baseline="0" dirty="0">
                <a:ea typeface="ヒラギノ角ゴ Pro W3" charset="0"/>
                <a:cs typeface="Times"/>
              </a:rPr>
              <a:t> what </a:t>
            </a:r>
            <a:r>
              <a:rPr lang="en-US" u="sng" baseline="0" dirty="0">
                <a:ea typeface="ヒラギノ角ゴ Pro W3" charset="0"/>
                <a:cs typeface="Times"/>
              </a:rPr>
              <a:t>someone</a:t>
            </a:r>
            <a:r>
              <a:rPr lang="en-US" baseline="0" dirty="0">
                <a:ea typeface="ヒラギノ角ゴ Pro W3" charset="0"/>
                <a:cs typeface="Times"/>
              </a:rPr>
              <a:t> considers to be jobs that are in high demand.</a:t>
            </a:r>
            <a:r>
              <a:rPr lang="en-US" dirty="0">
                <a:ea typeface="ヒラギノ角ゴ Pro W3" charset="0"/>
                <a:cs typeface="Time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Choosing a career that is in high-demand, meaning that for the foreseeable future, there will be lots of job openings, will help ensure that there is a really good possibility you will be employed.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There is no sense in going through a training program just to find that nobody is hiring.</a:t>
            </a:r>
          </a:p>
          <a:p>
            <a:endParaRPr lang="en-US" dirty="0"/>
          </a:p>
          <a:p>
            <a:endParaRPr lang="en-US" dirty="0"/>
          </a:p>
          <a:p>
            <a:endParaRPr lang="en-US" dirty="0"/>
          </a:p>
          <a:p>
            <a:endParaRPr lang="en-US" dirty="0"/>
          </a:p>
          <a:p>
            <a:r>
              <a:rPr lang="en-US" dirty="0"/>
              <a:t>=====</a:t>
            </a:r>
          </a:p>
          <a:p>
            <a:r>
              <a:rPr lang="en-US" dirty="0"/>
              <a:t>http://</a:t>
            </a:r>
            <a:r>
              <a:rPr lang="en-US" dirty="0" err="1"/>
              <a:t>hhstaffingservices.com</a:t>
            </a:r>
            <a:r>
              <a:rPr lang="en-US" dirty="0"/>
              <a:t>/</a:t>
            </a:r>
            <a:r>
              <a:rPr lang="en-US" dirty="0" err="1"/>
              <a:t>wp</a:t>
            </a:r>
            <a:r>
              <a:rPr lang="en-US" dirty="0"/>
              <a:t>-content/uploads/2013/02/hot-jobs-</a:t>
            </a:r>
            <a:r>
              <a:rPr lang="en-US" dirty="0" err="1"/>
              <a:t>icon.jpg</a:t>
            </a:r>
            <a:endParaRPr lang="en-US" dirty="0"/>
          </a:p>
          <a:p>
            <a:r>
              <a:rPr lang="en-US" dirty="0"/>
              <a:t>http://</a:t>
            </a:r>
            <a:r>
              <a:rPr lang="en-US" dirty="0" err="1"/>
              <a:t>hhstaffingservices.com</a:t>
            </a:r>
            <a:r>
              <a:rPr lang="en-US" dirty="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4185442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cs typeface="Times"/>
              </a:rPr>
              <a:t>This hot job list shows the top jobs that </a:t>
            </a:r>
            <a:r>
              <a:rPr lang="en-US" u="sng" dirty="0">
                <a:ea typeface="ヒラギノ角ゴ Pro W3" charset="0"/>
                <a:cs typeface="Times"/>
              </a:rPr>
              <a:t>don</a:t>
            </a:r>
            <a:r>
              <a:rPr lang="fr-FR" u="sng" dirty="0">
                <a:ea typeface="ヒラギノ角ゴ Pro W3" charset="0"/>
                <a:cs typeface="Times"/>
              </a:rPr>
              <a:t>’</a:t>
            </a:r>
            <a:r>
              <a:rPr lang="en-US" u="sng" dirty="0">
                <a:ea typeface="ヒラギノ角ゴ Pro W3" charset="0"/>
                <a:cs typeface="Times"/>
              </a:rPr>
              <a:t>t</a:t>
            </a:r>
            <a:r>
              <a:rPr lang="en-US" baseline="0" dirty="0">
                <a:ea typeface="ヒラギノ角ゴ Pro W3" charset="0"/>
                <a:cs typeface="Times"/>
              </a:rPr>
              <a:t> require a four-year degree.</a:t>
            </a:r>
          </a:p>
          <a:p>
            <a:endParaRPr lang="en-US" baseline="0" dirty="0">
              <a:ea typeface="ヒラギノ角ゴ Pro W3" charset="0"/>
              <a:cs typeface="Times"/>
            </a:endParaRPr>
          </a:p>
          <a:p>
            <a:r>
              <a:rPr lang="en-US" baseline="0" dirty="0">
                <a:ea typeface="ヒラギノ角ゴ Pro W3" charset="0"/>
                <a:cs typeface="Times"/>
              </a:rPr>
              <a:t>All good, community college programs</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49</a:t>
            </a:fld>
            <a:endParaRPr lang="en-US" sz="1300"/>
          </a:p>
        </p:txBody>
      </p:sp>
    </p:spTree>
    <p:extLst>
      <p:ext uri="{BB962C8B-B14F-4D97-AF65-F5344CB8AC3E}">
        <p14:creationId xmlns:p14="http://schemas.microsoft.com/office/powerpoint/2010/main" val="175806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a:t>We all got a glimpse of the future by watching the Jetsons.  </a:t>
            </a:r>
          </a:p>
          <a:p>
            <a:endParaRPr lang="en-US" dirty="0"/>
          </a:p>
          <a:p>
            <a:r>
              <a:rPr lang="en-US" dirty="0"/>
              <a:t>But that was back in the early Nineteen Sixties. </a:t>
            </a:r>
          </a:p>
          <a:p>
            <a:endParaRPr lang="en-US" dirty="0"/>
          </a:p>
          <a:p>
            <a:r>
              <a:rPr lang="en-US" dirty="0"/>
              <a:t>That was over 50 years ago.</a:t>
            </a:r>
          </a:p>
          <a:p>
            <a:endParaRPr lang="en-US" dirty="0"/>
          </a:p>
          <a:p>
            <a:r>
              <a:rPr lang="en-US" dirty="0"/>
              <a:t>Several years before</a:t>
            </a:r>
            <a:r>
              <a:rPr lang="en-US" baseline="0" dirty="0"/>
              <a:t> we actually stepped foot on the moon, the Jetsons were showing us life in the future.</a:t>
            </a:r>
            <a:endParaRPr lang="en-US" dirty="0"/>
          </a:p>
          <a:p>
            <a:endParaRPr lang="en-US" dirty="0"/>
          </a:p>
          <a:p>
            <a:r>
              <a:rPr lang="en-US" dirty="0"/>
              <a:t>Is </a:t>
            </a:r>
            <a:r>
              <a:rPr lang="en-US" u="sng" dirty="0"/>
              <a:t>this</a:t>
            </a:r>
            <a:r>
              <a:rPr lang="en-US" dirty="0"/>
              <a:t> the world we are preparing our students</a:t>
            </a:r>
            <a:r>
              <a:rPr lang="en-US" baseline="0" dirty="0"/>
              <a:t> to take over and run?</a:t>
            </a:r>
          </a:p>
          <a:p>
            <a:endParaRPr lang="en-US" baseline="0" dirty="0"/>
          </a:p>
          <a:p>
            <a:r>
              <a:rPr lang="en-US" baseline="0" dirty="0"/>
              <a:t>Have we asked </a:t>
            </a:r>
            <a:r>
              <a:rPr lang="en-US" u="sng" baseline="0" dirty="0"/>
              <a:t>them, -- the students,</a:t>
            </a:r>
            <a:r>
              <a:rPr lang="en-US" baseline="0" dirty="0"/>
              <a:t> what </a:t>
            </a:r>
            <a:r>
              <a:rPr lang="en-US" u="sng" baseline="0" dirty="0"/>
              <a:t>they</a:t>
            </a:r>
            <a:r>
              <a:rPr lang="en-US" baseline="0" dirty="0"/>
              <a:t> want?</a:t>
            </a:r>
          </a:p>
          <a:p>
            <a:endParaRPr lang="en-US" baseline="0" dirty="0"/>
          </a:p>
          <a:p>
            <a:r>
              <a:rPr lang="en-US" baseline="0" dirty="0"/>
              <a:t>Until we understand what the future will be like, and find out what the students think they want, we can not help get them on a career pathway.</a:t>
            </a:r>
            <a:endParaRPr lang="en-US" dirty="0"/>
          </a:p>
          <a:p>
            <a:endParaRPr lang="en-US" dirty="0"/>
          </a:p>
          <a:p>
            <a:endParaRPr lang="en-US" dirty="0"/>
          </a:p>
          <a:p>
            <a:r>
              <a:rPr lang="en-US" dirty="0"/>
              <a:t>======</a:t>
            </a:r>
          </a:p>
          <a:p>
            <a:endParaRPr lang="en-US" dirty="0"/>
          </a:p>
          <a:p>
            <a:r>
              <a:rPr lang="en-US" dirty="0"/>
              <a:t>http://</a:t>
            </a:r>
            <a:r>
              <a:rPr lang="en-US" dirty="0" err="1"/>
              <a:t>lovelace-media.imgix.net</a:t>
            </a:r>
            <a:r>
              <a:rPr lang="en-US" dirty="0"/>
              <a:t>/uploads/315/297c6fd0-e98c-0131-6d32-0aa0f90d87b4.jpg?</a:t>
            </a:r>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3426363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cs typeface="Times"/>
              </a:rPr>
              <a:t>I found this list called "top ten </a:t>
            </a:r>
            <a:r>
              <a:rPr lang="en-US" u="sng" dirty="0">
                <a:ea typeface="ヒラギノ角ゴ Pro W3" charset="0"/>
                <a:cs typeface="Times"/>
              </a:rPr>
              <a:t>hardest-to-fill</a:t>
            </a:r>
            <a:r>
              <a:rPr lang="en-US" dirty="0">
                <a:ea typeface="ヒラギノ角ゴ Pro W3" charset="0"/>
                <a:cs typeface="Times"/>
              </a:rPr>
              <a:t> jobs."</a:t>
            </a:r>
          </a:p>
          <a:p>
            <a:endParaRPr lang="en-US" dirty="0">
              <a:ea typeface="ヒラギノ角ゴ Pro W3" charset="0"/>
              <a:cs typeface="Times"/>
            </a:endParaRPr>
          </a:p>
          <a:p>
            <a:r>
              <a:rPr lang="en-US" dirty="0">
                <a:ea typeface="ヒラギノ角ゴ Pro W3" charset="0"/>
                <a:cs typeface="Times"/>
              </a:rPr>
              <a:t>Teachers are on the list at number </a:t>
            </a:r>
            <a:r>
              <a:rPr lang="en-US" u="sng" dirty="0">
                <a:ea typeface="ヒラギノ角ゴ Pro W3" charset="0"/>
                <a:cs typeface="Times"/>
              </a:rPr>
              <a:t>ten</a:t>
            </a:r>
            <a:r>
              <a:rPr lang="en-US" dirty="0">
                <a:ea typeface="ヒラギノ角ゴ Pro W3" charset="0"/>
                <a:cs typeface="Times"/>
              </a:rPr>
              <a:t>.</a:t>
            </a:r>
          </a:p>
          <a:p>
            <a:endParaRPr lang="en-US" baseline="0" dirty="0">
              <a:ea typeface="ヒラギノ角ゴ Pro W3" charset="0"/>
              <a:cs typeface="Times"/>
            </a:endParaRPr>
          </a:p>
          <a:p>
            <a:r>
              <a:rPr lang="en-US" baseline="0" dirty="0">
                <a:ea typeface="ヒラギノ角ゴ Pro W3" charset="0"/>
                <a:cs typeface="Times"/>
              </a:rPr>
              <a:t>Teachers of all kinds are the occupation that </a:t>
            </a:r>
            <a:r>
              <a:rPr lang="en-US" i="0" u="sng" baseline="0" dirty="0">
                <a:ea typeface="ヒラギノ角ゴ Pro W3" charset="0"/>
                <a:cs typeface="Times"/>
              </a:rPr>
              <a:t>requires</a:t>
            </a:r>
            <a:r>
              <a:rPr lang="en-US" baseline="0" dirty="0">
                <a:ea typeface="ヒラギノ角ゴ Pro W3" charset="0"/>
                <a:cs typeface="Times"/>
              </a:rPr>
              <a:t> a bachelor degree -- that is in the </a:t>
            </a:r>
            <a:r>
              <a:rPr lang="en-US" u="sng" baseline="0" dirty="0">
                <a:ea typeface="ヒラギノ角ゴ Pro W3" charset="0"/>
                <a:cs typeface="Times"/>
              </a:rPr>
              <a:t>highest</a:t>
            </a:r>
            <a:r>
              <a:rPr lang="en-US" baseline="0" dirty="0">
                <a:ea typeface="ヒラギノ角ゴ Pro W3" charset="0"/>
                <a:cs typeface="Times"/>
              </a:rPr>
              <a:t> demand.  </a:t>
            </a:r>
          </a:p>
          <a:p>
            <a:endParaRPr lang="en-US" baseline="0"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50</a:t>
            </a:fld>
            <a:endParaRPr lang="en-US" sz="1300"/>
          </a:p>
        </p:txBody>
      </p:sp>
    </p:spTree>
    <p:extLst>
      <p:ext uri="{BB962C8B-B14F-4D97-AF65-F5344CB8AC3E}">
        <p14:creationId xmlns:p14="http://schemas.microsoft.com/office/powerpoint/2010/main" val="2665898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dirty="0">
                <a:ea typeface="ヒラギノ角ゴ Pro W3" charset="0"/>
                <a:cs typeface="Times"/>
              </a:rPr>
              <a:t>Mechanics are in high demand.  We depend on our cars and want them fixed fast</a:t>
            </a:r>
            <a:r>
              <a:rPr lang="en-US" baseline="0" dirty="0">
                <a:ea typeface="ヒラギノ角ゴ Pro W3" charset="0"/>
                <a:cs typeface="Times"/>
              </a:rPr>
              <a:t> and correctly.</a:t>
            </a:r>
          </a:p>
          <a:p>
            <a:endParaRPr lang="en-US" baseline="0" dirty="0">
              <a:ea typeface="ヒラギノ角ゴ Pro W3" charset="0"/>
              <a:cs typeface="Times"/>
            </a:endParaRPr>
          </a:p>
          <a:p>
            <a:r>
              <a:rPr lang="en-US" baseline="0" dirty="0">
                <a:ea typeface="ヒラギノ角ゴ Pro W3" charset="0"/>
                <a:cs typeface="Times"/>
              </a:rPr>
              <a:t>Top mechanics can make over $100,000 working at the large dealerships.  </a:t>
            </a:r>
          </a:p>
          <a:p>
            <a:endParaRPr lang="en-US" baseline="0"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51</a:t>
            </a:fld>
            <a:endParaRPr lang="en-US" sz="1300"/>
          </a:p>
        </p:txBody>
      </p:sp>
    </p:spTree>
    <p:extLst>
      <p:ext uri="{BB962C8B-B14F-4D97-AF65-F5344CB8AC3E}">
        <p14:creationId xmlns:p14="http://schemas.microsoft.com/office/powerpoint/2010/main" val="3587260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Technicians are in high demand.</a:t>
            </a:r>
          </a:p>
          <a:p>
            <a:endParaRPr lang="en-US" dirty="0">
              <a:ea typeface="ヒラギノ角ゴ Pro W3" charset="0"/>
            </a:endParaRPr>
          </a:p>
          <a:p>
            <a:r>
              <a:rPr lang="en-US" dirty="0">
                <a:ea typeface="ヒラギノ角ゴ Pro W3" charset="0"/>
              </a:rPr>
              <a:t>This is the Science and Technology side of the STEM that we keep hearing about.</a:t>
            </a:r>
          </a:p>
          <a:p>
            <a:r>
              <a:rPr lang="en-US" dirty="0">
                <a:ea typeface="ヒラギノ角ゴ Pro W3" charset="0"/>
              </a:rPr>
              <a:t> </a:t>
            </a:r>
          </a:p>
          <a:p>
            <a:endParaRPr lang="en-US" dirty="0">
              <a:ea typeface="ヒラギノ角ゴ Pro W3" charset="0"/>
            </a:endParaRPr>
          </a:p>
          <a:p>
            <a:endParaRPr lang="en-US" dirty="0">
              <a:ea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52</a:t>
            </a:fld>
            <a:endParaRPr lang="en-US" sz="1300"/>
          </a:p>
        </p:txBody>
      </p:sp>
    </p:spTree>
    <p:extLst>
      <p:ext uri="{BB962C8B-B14F-4D97-AF65-F5344CB8AC3E}">
        <p14:creationId xmlns:p14="http://schemas.microsoft.com/office/powerpoint/2010/main" val="2253767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rPr>
              <a:t>One reason that </a:t>
            </a:r>
            <a:r>
              <a:rPr lang="en-US" u="sng" dirty="0">
                <a:ea typeface="ヒラギノ角ゴ Pro W3" charset="0"/>
              </a:rPr>
              <a:t>skilled</a:t>
            </a:r>
            <a:r>
              <a:rPr lang="en-US" dirty="0">
                <a:ea typeface="ヒラギノ角ゴ Pro W3" charset="0"/>
              </a:rPr>
              <a:t> trades are in high demand is because </a:t>
            </a:r>
            <a:r>
              <a:rPr lang="en-US" u="sng" dirty="0">
                <a:ea typeface="ヒラギノ角ゴ Pro W3" charset="0"/>
              </a:rPr>
              <a:t>years</a:t>
            </a:r>
            <a:r>
              <a:rPr lang="en-US" baseline="0" dirty="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rPr>
              <a:t>And now that we are coming out of the </a:t>
            </a:r>
            <a:r>
              <a:rPr lang="en-US" u="sng" dirty="0">
                <a:ea typeface="ヒラギノ角ゴ Pro W3" charset="0"/>
              </a:rPr>
              <a:t>recession</a:t>
            </a:r>
            <a:r>
              <a:rPr lang="en-US" dirty="0">
                <a:ea typeface="ヒラギノ角ゴ Pro W3" charset="0"/>
              </a:rPr>
              <a:t>, --  the building boom has begun with no one to do the work.</a:t>
            </a:r>
            <a:endParaRPr lang="en-US" baseline="0"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53</a:t>
            </a:fld>
            <a:endParaRPr lang="en-US" sz="1300"/>
          </a:p>
        </p:txBody>
      </p:sp>
    </p:spTree>
    <p:extLst>
      <p:ext uri="{BB962C8B-B14F-4D97-AF65-F5344CB8AC3E}">
        <p14:creationId xmlns:p14="http://schemas.microsoft.com/office/powerpoint/2010/main" val="33342563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507182" cy="4521777"/>
          </a:xfrm>
        </p:spPr>
        <p:txBody>
          <a:bodyPr/>
          <a:lstStyle/>
          <a:p>
            <a:r>
              <a:rPr lang="en-US" dirty="0"/>
              <a:t>Lots of folks left the construction industry during the recession. </a:t>
            </a:r>
          </a:p>
          <a:p>
            <a:endParaRPr lang="en-US" dirty="0"/>
          </a:p>
          <a:p>
            <a:r>
              <a:rPr lang="en-US" dirty="0"/>
              <a:t>Now the construction industry is working to rebuild their labor pool.  </a:t>
            </a:r>
          </a:p>
          <a:p>
            <a:endParaRPr lang="en-US" dirty="0"/>
          </a:p>
          <a:p>
            <a:r>
              <a:rPr lang="en-US" dirty="0"/>
              <a:t>The problem is that there are not enough folks in the pipeline</a:t>
            </a:r>
            <a:r>
              <a:rPr lang="en-US" baseline="0" dirty="0"/>
              <a:t> training for jobs in the construction industry.</a:t>
            </a:r>
          </a:p>
          <a:p>
            <a:endParaRPr lang="en-US" baseline="0" dirty="0"/>
          </a:p>
          <a:p>
            <a:r>
              <a:rPr lang="en-US" baseline="0" dirty="0"/>
              <a:t>Lots of high schools have dropped their construction programs, and most community colleges have moved construction to Continuing Education.</a:t>
            </a:r>
          </a:p>
          <a:p>
            <a:endParaRPr lang="en-US" baseline="0" dirty="0"/>
          </a:p>
          <a:p>
            <a:r>
              <a:rPr lang="en-US" baseline="0" dirty="0"/>
              <a:t>How do we get more folks to consider careers in construction?</a:t>
            </a:r>
          </a:p>
          <a:p>
            <a:endParaRPr lang="en-US" dirty="0"/>
          </a:p>
          <a:p>
            <a:r>
              <a:rPr lang="en-US" dirty="0"/>
              <a:t>===</a:t>
            </a:r>
          </a:p>
          <a:p>
            <a:r>
              <a:rPr lang="en-US" dirty="0"/>
              <a:t>http://</a:t>
            </a:r>
            <a:r>
              <a:rPr lang="en-US" dirty="0" err="1"/>
              <a:t>constructionlabor.com</a:t>
            </a:r>
            <a:r>
              <a:rPr lang="en-US" dirty="0"/>
              <a:t>/construction-demand-is-outpacing-skilled-labor/</a:t>
            </a:r>
          </a:p>
        </p:txBody>
      </p:sp>
      <p:sp>
        <p:nvSpPr>
          <p:cNvPr id="4" name="Slide Number Placeholder 3"/>
          <p:cNvSpPr>
            <a:spLocks noGrp="1"/>
          </p:cNvSpPr>
          <p:nvPr>
            <p:ph type="sldNum" sz="quarter" idx="10"/>
          </p:nvPr>
        </p:nvSpPr>
        <p:spPr/>
        <p:txBody>
          <a:bodyPr/>
          <a:lstStyle/>
          <a:p>
            <a:fld id="{3D52D8DC-3CCA-4826-966D-69131461ECBB}" type="slidenum">
              <a:rPr lang="en-US" smtClean="0"/>
              <a:t>54</a:t>
            </a:fld>
            <a:endParaRPr lang="en-US"/>
          </a:p>
        </p:txBody>
      </p:sp>
    </p:spTree>
    <p:extLst>
      <p:ext uri="{BB962C8B-B14F-4D97-AF65-F5344CB8AC3E}">
        <p14:creationId xmlns:p14="http://schemas.microsoft.com/office/powerpoint/2010/main" val="4288205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55</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a:ea typeface="ヒラギノ角ゴ Pro W3" charset="0"/>
              </a:rPr>
              <a:t>Because of the high demand of the construction industry coming out of the recession, </a:t>
            </a:r>
          </a:p>
          <a:p>
            <a:r>
              <a:rPr lang="en-US" dirty="0">
                <a:ea typeface="ヒラギノ角ゴ Pro W3" charset="0"/>
              </a:rPr>
              <a:t>We coordinate a Construction Careers Awareness Week in the spring where community colleges as well as high schools and construction companies open their doors to educate the public about careers in construction.</a:t>
            </a:r>
          </a:p>
          <a:p>
            <a:endParaRPr lang="en-US" dirty="0">
              <a:ea typeface="ヒラギノ角ゴ Pro W3" charset="0"/>
            </a:endParaRPr>
          </a:p>
          <a:p>
            <a:r>
              <a:rPr lang="en-US" dirty="0">
                <a:ea typeface="ヒラギノ角ゴ Pro W3" charset="0"/>
              </a:rPr>
              <a:t>Lots of open houses all across the state.  Check it out on our NC </a:t>
            </a:r>
            <a:r>
              <a:rPr lang="en-US" dirty="0" err="1">
                <a:ea typeface="ヒラギノ角ゴ Pro W3" charset="0"/>
              </a:rPr>
              <a:t>perkins</a:t>
            </a:r>
            <a:r>
              <a:rPr lang="en-US" dirty="0">
                <a:ea typeface="ヒラギノ角ゴ Pro W3" charset="0"/>
              </a:rPr>
              <a:t>  dot org website.</a:t>
            </a:r>
          </a:p>
          <a:p>
            <a:endParaRPr lang="en-US" dirty="0">
              <a:ea typeface="ヒラギノ角ゴ Pro W3" charset="0"/>
            </a:endParaRPr>
          </a:p>
          <a:p>
            <a:r>
              <a:rPr lang="en-US" dirty="0">
                <a:ea typeface="ヒラギノ角ゴ Pro W3"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rPr>
              <a:t>http://</a:t>
            </a:r>
            <a:r>
              <a:rPr lang="en-US" dirty="0" err="1">
                <a:ea typeface="ヒラギノ角ゴ Pro W3" charset="0"/>
              </a:rPr>
              <a:t>www.ncperkins.org</a:t>
            </a:r>
            <a:r>
              <a:rPr lang="en-US" dirty="0">
                <a:ea typeface="ヒラギノ角ゴ Pro W3" charset="0"/>
              </a:rPr>
              <a:t>/construction</a:t>
            </a:r>
          </a:p>
          <a:p>
            <a:r>
              <a:rPr lang="en-US" dirty="0"/>
              <a:t>April 8-12, 2019 </a:t>
            </a:r>
          </a:p>
          <a:p>
            <a:endParaRPr lang="en-US" dirty="0">
              <a:ea typeface="ヒラギノ角ゴ Pro W3" charset="0"/>
            </a:endParaRP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7863535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p>
          <a:p>
            <a:endParaRPr lang="en-US" dirty="0">
              <a:ea typeface="ヒラギノ角ゴ Pro W3" charset="0"/>
            </a:endParaRPr>
          </a:p>
          <a:p>
            <a:r>
              <a:rPr lang="en-US" dirty="0">
                <a:ea typeface="ヒラギノ角ゴ Pro W3" charset="0"/>
              </a:rPr>
              <a:t>I found this list of Top Ten Job Titles that Didn’t Exist Five Years Ago.</a:t>
            </a:r>
          </a:p>
          <a:p>
            <a:endParaRPr lang="en-US" dirty="0">
              <a:ea typeface="ヒラギノ角ゴ Pro W3" charset="0"/>
            </a:endParaRPr>
          </a:p>
          <a:p>
            <a:r>
              <a:rPr lang="en-US" dirty="0">
                <a:ea typeface="ヒラギノ角ゴ Pro W3" charset="0"/>
              </a:rPr>
              <a:t>My dad spent</a:t>
            </a:r>
            <a:r>
              <a:rPr lang="en-US" baseline="0" dirty="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56</a:t>
            </a:fld>
            <a:endParaRPr lang="en-US" sz="1200"/>
          </a:p>
        </p:txBody>
      </p:sp>
    </p:spTree>
    <p:extLst>
      <p:ext uri="{BB962C8B-B14F-4D97-AF65-F5344CB8AC3E}">
        <p14:creationId xmlns:p14="http://schemas.microsoft.com/office/powerpoint/2010/main" val="3763655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a:ea typeface="ヒラギノ角ゴ Pro W3" charset="0"/>
            </a:endParaRPr>
          </a:p>
          <a:p>
            <a:r>
              <a:rPr lang="en-US" dirty="0">
                <a:ea typeface="ヒラギノ角ゴ Pro W3" charset="0"/>
              </a:rPr>
              <a:t>Raise your hand if you Zumba.</a:t>
            </a:r>
          </a:p>
          <a:p>
            <a:endParaRPr lang="en-US" dirty="0">
              <a:ea typeface="ヒラギノ角ゴ Pro W3" charset="0"/>
            </a:endParaRPr>
          </a:p>
          <a:p>
            <a:r>
              <a:rPr lang="en-US" dirty="0">
                <a:ea typeface="ヒラギノ角ゴ Pro W3" charset="0"/>
              </a:rPr>
              <a:t>Sometimes we need to get away from our computers for a little while, and that’s why Zumba instructors are in high demand.</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57</a:t>
            </a:fld>
            <a:endParaRPr lang="en-US" sz="1200"/>
          </a:p>
        </p:txBody>
      </p:sp>
    </p:spTree>
    <p:extLst>
      <p:ext uri="{BB962C8B-B14F-4D97-AF65-F5344CB8AC3E}">
        <p14:creationId xmlns:p14="http://schemas.microsoft.com/office/powerpoint/2010/main" val="18953468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as well as the rest of the healthcare industry, weathered the recession better than any other segment of industry.</a:t>
            </a:r>
          </a:p>
          <a:p>
            <a:endParaRPr lang="en-US" dirty="0"/>
          </a:p>
          <a:p>
            <a:r>
              <a:rPr lang="en-US" dirty="0"/>
              <a:t>And the demand is</a:t>
            </a:r>
            <a:r>
              <a:rPr lang="en-US" baseline="0" dirty="0"/>
              <a:t> great for Nursing and other allied health professionals.</a:t>
            </a:r>
            <a:endParaRPr lang="en-US" dirty="0"/>
          </a:p>
          <a:p>
            <a:endParaRPr lang="en-US" dirty="0"/>
          </a:p>
          <a:p>
            <a:endParaRPr lang="en-US" dirty="0"/>
          </a:p>
          <a:p>
            <a:r>
              <a:rPr lang="en-US" dirty="0"/>
              <a:t>====</a:t>
            </a:r>
          </a:p>
          <a:p>
            <a:r>
              <a:rPr lang="en-US" dirty="0"/>
              <a:t>https://</a:t>
            </a:r>
            <a:r>
              <a:rPr lang="en-US" dirty="0" err="1"/>
              <a:t>www.bls.gov</a:t>
            </a:r>
            <a:r>
              <a:rPr lang="en-US" dirty="0"/>
              <a:t>/</a:t>
            </a:r>
            <a:r>
              <a:rPr lang="en-US" dirty="0" err="1"/>
              <a:t>opub</a:t>
            </a:r>
            <a:r>
              <a:rPr lang="en-US" dirty="0"/>
              <a:t>/</a:t>
            </a:r>
            <a:r>
              <a:rPr lang="en-US" dirty="0" err="1"/>
              <a:t>mlr</a:t>
            </a:r>
            <a:r>
              <a:rPr lang="en-US" dirty="0"/>
              <a:t>/2017/article/nursing-and-the-great-</a:t>
            </a:r>
            <a:r>
              <a:rPr lang="en-US" dirty="0" err="1"/>
              <a:t>recession.htm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58</a:t>
            </a:fld>
            <a:endParaRPr lang="en-US"/>
          </a:p>
        </p:txBody>
      </p:sp>
    </p:spTree>
    <p:extLst>
      <p:ext uri="{BB962C8B-B14F-4D97-AF65-F5344CB8AC3E}">
        <p14:creationId xmlns:p14="http://schemas.microsoft.com/office/powerpoint/2010/main" val="1891868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425450"/>
            <a:ext cx="2736850" cy="2052638"/>
          </a:xfrm>
        </p:spPr>
      </p:sp>
      <p:sp>
        <p:nvSpPr>
          <p:cNvPr id="3" name="Notes Placeholder 2"/>
          <p:cNvSpPr>
            <a:spLocks noGrp="1"/>
          </p:cNvSpPr>
          <p:nvPr>
            <p:ph type="body" idx="1"/>
          </p:nvPr>
        </p:nvSpPr>
        <p:spPr>
          <a:xfrm>
            <a:off x="685800" y="2478430"/>
            <a:ext cx="5486400" cy="6665570"/>
          </a:xfrm>
        </p:spPr>
        <p:txBody>
          <a:bodyPr/>
          <a:lstStyle/>
          <a:p>
            <a:r>
              <a:rPr lang="en-US" dirty="0"/>
              <a:t>We are looking here at the change in employment over three time periods.</a:t>
            </a:r>
          </a:p>
          <a:p>
            <a:endParaRPr lang="en-US" dirty="0"/>
          </a:p>
          <a:p>
            <a:r>
              <a:rPr lang="en-US" dirty="0"/>
              <a:t>Green is </a:t>
            </a:r>
            <a:r>
              <a:rPr lang="en-US" u="sng" dirty="0"/>
              <a:t>before</a:t>
            </a:r>
            <a:r>
              <a:rPr lang="en-US" dirty="0"/>
              <a:t> the recent recession, red is </a:t>
            </a:r>
            <a:r>
              <a:rPr lang="en-US" u="sng" dirty="0"/>
              <a:t>during</a:t>
            </a:r>
            <a:r>
              <a:rPr lang="en-US" dirty="0"/>
              <a:t> the recession, and blue is </a:t>
            </a:r>
            <a:r>
              <a:rPr lang="en-US" u="sng" dirty="0"/>
              <a:t>after</a:t>
            </a:r>
            <a:r>
              <a:rPr lang="en-US" dirty="0"/>
              <a:t> the recession.</a:t>
            </a:r>
          </a:p>
          <a:p>
            <a:endParaRPr lang="en-US" dirty="0"/>
          </a:p>
          <a:p>
            <a:r>
              <a:rPr lang="en-US" dirty="0"/>
              <a:t>On the </a:t>
            </a:r>
            <a:r>
              <a:rPr lang="en-US" u="sng" dirty="0"/>
              <a:t>left</a:t>
            </a:r>
            <a:r>
              <a:rPr lang="en-US" dirty="0"/>
              <a:t> side of the screen you see</a:t>
            </a:r>
            <a:r>
              <a:rPr lang="en-US" baseline="0" dirty="0"/>
              <a:t> the data for </a:t>
            </a:r>
            <a:r>
              <a:rPr lang="en-US" u="sng" baseline="0" dirty="0"/>
              <a:t>all</a:t>
            </a:r>
            <a:r>
              <a:rPr lang="en-US" baseline="0" dirty="0"/>
              <a:t> occupations.  On the </a:t>
            </a:r>
            <a:r>
              <a:rPr lang="en-US" u="sng" baseline="0" dirty="0"/>
              <a:t>right</a:t>
            </a:r>
            <a:r>
              <a:rPr lang="en-US" baseline="0" dirty="0"/>
              <a:t> you see the data for registered nurses.</a:t>
            </a:r>
          </a:p>
          <a:p>
            <a:endParaRPr lang="en-US" baseline="0" dirty="0"/>
          </a:p>
          <a:p>
            <a:r>
              <a:rPr lang="en-US" baseline="0" dirty="0"/>
              <a:t>If you focus on the two red rectangles, which represent change in employment </a:t>
            </a:r>
            <a:r>
              <a:rPr lang="en-US" u="sng" baseline="0" dirty="0"/>
              <a:t>during</a:t>
            </a:r>
            <a:r>
              <a:rPr lang="en-US" baseline="0" dirty="0"/>
              <a:t> the recession.  You see that there was a negative 5.4 percent drop in employment overall, whereas there was a positive increase of 7.6 percent for Registered Nurses.</a:t>
            </a:r>
          </a:p>
          <a:p>
            <a:endParaRPr lang="en-US" baseline="0" dirty="0"/>
          </a:p>
          <a:p>
            <a:r>
              <a:rPr lang="en-US" baseline="0" dirty="0"/>
              <a:t>What this says, is that lots of folks lost their jobs during the recession, however folks employed in healthcare, specifically Registered Nurses, did not get hit hard by the recession.  They kept hiring employees.</a:t>
            </a:r>
          </a:p>
          <a:p>
            <a:endParaRPr lang="en-US" baseline="0" dirty="0"/>
          </a:p>
          <a:p>
            <a:r>
              <a:rPr lang="en-US" baseline="0" dirty="0"/>
              <a:t>The recession had little impact on the healthcare industry.</a:t>
            </a:r>
          </a:p>
          <a:p>
            <a:endParaRPr lang="en-US" baseline="0" dirty="0"/>
          </a:p>
          <a:p>
            <a:r>
              <a:rPr lang="en-US" baseline="0" dirty="0"/>
              <a:t>So if you are working with folks who are looking for a stable career, healthcare might be their best choice.</a:t>
            </a:r>
            <a:endParaRPr lang="en-US" dirty="0"/>
          </a:p>
          <a:p>
            <a:endParaRPr lang="en-US" dirty="0"/>
          </a:p>
          <a:p>
            <a:endParaRPr lang="en-US" dirty="0"/>
          </a:p>
          <a:p>
            <a:r>
              <a:rPr lang="en-US" dirty="0"/>
              <a:t>=====</a:t>
            </a:r>
          </a:p>
          <a:p>
            <a:r>
              <a:rPr lang="en-US" dirty="0"/>
              <a:t>https://</a:t>
            </a:r>
            <a:r>
              <a:rPr lang="en-US" dirty="0" err="1"/>
              <a:t>www.bls.gov</a:t>
            </a:r>
            <a:r>
              <a:rPr lang="en-US" dirty="0"/>
              <a:t>/</a:t>
            </a:r>
            <a:r>
              <a:rPr lang="en-US" dirty="0" err="1"/>
              <a:t>opub</a:t>
            </a:r>
            <a:r>
              <a:rPr lang="en-US" dirty="0"/>
              <a:t>/</a:t>
            </a:r>
            <a:r>
              <a:rPr lang="en-US" dirty="0" err="1"/>
              <a:t>mlr</a:t>
            </a:r>
            <a:r>
              <a:rPr lang="en-US" dirty="0"/>
              <a:t>/2017/article/nursing-and-the-great-</a:t>
            </a:r>
            <a:r>
              <a:rPr lang="en-US" dirty="0" err="1"/>
              <a:t>recession.htm</a:t>
            </a:r>
            <a:endParaRPr lang="en-US" dirty="0"/>
          </a:p>
          <a:p>
            <a:endParaRPr lang="en-US" dirty="0"/>
          </a:p>
          <a:p>
            <a:r>
              <a:rPr lang="en-US" b="1" dirty="0"/>
              <a:t>Nursing employment in the United States</a:t>
            </a:r>
          </a:p>
          <a:p>
            <a:r>
              <a:rPr lang="en-US" dirty="0"/>
              <a:t>During the 2002–15 period, employment of registered nurses across the nation increased by 689,280, or 30.8 percent. By contrast, over the same timeframe, the nation’s economy added 10,372,900 jobs—a growth rate of 8.1 percent. Thus, during this 13-year period, 6.6 percent of net national job growth (about 1 out of every 15 new jobs) was due to the increase in registered nursing employment.</a:t>
            </a:r>
          </a:p>
          <a:p>
            <a:r>
              <a:rPr lang="en-US" dirty="0"/>
              <a:t>In the national economy, however, job growth was anything but steady. National employment increased by 6,830,490 (5.4 percent) between 2002 and 2007, decreased by 7,257,090 (−5.4 percent) between 2007 and 2010, and increased by 10,799,500 (8.5 percent) between 2010 and 2015. (See figure 1.)</a:t>
            </a:r>
          </a:p>
          <a:p>
            <a:endParaRPr lang="en-US" dirty="0"/>
          </a:p>
          <a:p>
            <a:r>
              <a:rPr lang="en-US" dirty="0"/>
              <a:t>In contrast to the uneven national job picture, employment growth among registered nurses was steady, averaging more than 50,000 new jobs each year between 2002 and 2015. This increase, coupled with the marked fluctuation in national employment, affected the national job picture. In 2002, jobs for registered nurses represented 1.8 percent of the national job base. By 2015, this percentage had reached more than 2 percent, meaning that about 2 out of every 100 jobs in the country were in registered nursing.</a:t>
            </a:r>
          </a:p>
          <a:p>
            <a:r>
              <a:rPr lang="en-US" dirty="0"/>
              <a:t>As noted earlier, focusing only on the recessionary years between 2007 and 2010, which encompasses the Great Recession, suggests that the national economy lost 7,257,090 million jobs—an employment decline of 5.4 percent. By contrast, employment of registered nurses moved in the opposite direction, increasing by 186,680, or 7.6 percent, over the same period.</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59</a:t>
            </a:fld>
            <a:endParaRPr lang="en-US"/>
          </a:p>
        </p:txBody>
      </p:sp>
    </p:spTree>
    <p:extLst>
      <p:ext uri="{BB962C8B-B14F-4D97-AF65-F5344CB8AC3E}">
        <p14:creationId xmlns:p14="http://schemas.microsoft.com/office/powerpoint/2010/main" val="76078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occupations and the business</a:t>
            </a:r>
            <a:r>
              <a:rPr lang="en-US" baseline="0" dirty="0">
                <a:ea typeface="ヒラギノ角ゴ Pro W3" charset="0"/>
                <a:cs typeface="Times"/>
              </a:rPr>
              <a:t> world</a:t>
            </a:r>
            <a:r>
              <a:rPr lang="en-US" dirty="0">
                <a:ea typeface="ヒラギノ角ゴ Pro W3" charset="0"/>
                <a:cs typeface="Times"/>
              </a:rPr>
              <a:t>,</a:t>
            </a: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a:ea typeface="ヒラギノ角ゴ Pro W3" charset="0"/>
                <a:cs typeface="Times"/>
              </a:rPr>
              <a:t>New Ideas about career</a:t>
            </a:r>
            <a:r>
              <a:rPr lang="en-US" baseline="0" dirty="0">
                <a:ea typeface="ヒラギノ角ゴ Pro W3" charset="0"/>
                <a:cs typeface="Times"/>
              </a:rPr>
              <a:t> preparation</a:t>
            </a:r>
          </a:p>
          <a:p>
            <a:pPr marL="302066" indent="-302066">
              <a:buFont typeface="Arial"/>
              <a:buChar char="•"/>
              <a:defRPr/>
            </a:pPr>
            <a:r>
              <a:rPr lang="en-US" baseline="0" dirty="0">
                <a:ea typeface="ヒラギノ角ゴ Pro W3" charset="0"/>
                <a:cs typeface="Times"/>
              </a:rPr>
              <a:t>And finally, we will talk about career planning</a:t>
            </a:r>
            <a:endParaRPr lang="en-US" dirty="0">
              <a:ea typeface="ヒラギノ角ゴ Pro W3" charset="0"/>
              <a:cs typeface="Times"/>
            </a:endParaRPr>
          </a:p>
          <a:p>
            <a:r>
              <a:rPr lang="en-US" dirty="0">
                <a:ea typeface="ヒラギノ角ゴ Pro W3" charset="0"/>
                <a:cs typeface="Times"/>
              </a:rPr>
              <a:t>This will not be a typical how-to presentation on how to plan for a career.</a:t>
            </a:r>
          </a:p>
          <a:p>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First - 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a:ea typeface="ヒラギノ角ゴ Pro W3" charset="0"/>
                <a:cs typeface="Times"/>
              </a:rPr>
              <a:t>surprise </a:t>
            </a:r>
            <a:r>
              <a:rPr lang="en-US" dirty="0">
                <a:ea typeface="ヒラギノ角ゴ Pro W3" charset="0"/>
                <a:cs typeface="Times"/>
              </a:rPr>
              <a:t>you.</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6</a:t>
            </a:fld>
            <a:endParaRPr lang="en-US" sz="1300"/>
          </a:p>
        </p:txBody>
      </p:sp>
    </p:spTree>
    <p:extLst>
      <p:ext uri="{BB962C8B-B14F-4D97-AF65-F5344CB8AC3E}">
        <p14:creationId xmlns:p14="http://schemas.microsoft.com/office/powerpoint/2010/main" val="3534085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The sonographer uses ultrasound, a process of sending sound waves through your body to allow the doctors to know what’s going on inside.</a:t>
            </a:r>
          </a:p>
          <a:p>
            <a:endParaRPr lang="en-US" dirty="0"/>
          </a:p>
          <a:p>
            <a:r>
              <a:rPr lang="en-US" dirty="0"/>
              <a:t>It’s not just for looking</a:t>
            </a:r>
            <a:r>
              <a:rPr lang="en-US" baseline="0" dirty="0"/>
              <a:t> at unborn babies, there are many uses of sonography.</a:t>
            </a:r>
          </a:p>
          <a:p>
            <a:endParaRPr lang="en-US" baseline="0" dirty="0"/>
          </a:p>
          <a:p>
            <a:r>
              <a:rPr lang="en-US" baseline="0" dirty="0"/>
              <a:t>My doctor used it on me to look inside my head.  </a:t>
            </a:r>
          </a:p>
          <a:p>
            <a:r>
              <a:rPr lang="en-US" baseline="0" dirty="0"/>
              <a:t>There were no babies in there!</a:t>
            </a:r>
          </a:p>
          <a:p>
            <a:endParaRPr lang="en-US" baseline="0" dirty="0"/>
          </a:p>
          <a:p>
            <a:r>
              <a:rPr lang="en-US" baseline="0" dirty="0"/>
              <a:t>I do predict a huge demand for sonographers in many industries other than Healthcare.  Like looking into materials like steel and concrete.</a:t>
            </a:r>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3365584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only two years of college, you can start at a very high salary.  </a:t>
            </a:r>
          </a:p>
          <a:p>
            <a:endParaRPr lang="en-US" dirty="0"/>
          </a:p>
          <a:p>
            <a:r>
              <a:rPr lang="en-US" dirty="0"/>
              <a:t>That is,</a:t>
            </a:r>
            <a:r>
              <a:rPr lang="en-US" baseline="0" dirty="0"/>
              <a:t> if you don’t mind putting your hands in other people’s mouths.</a:t>
            </a:r>
          </a:p>
          <a:p>
            <a:endParaRPr lang="en-US" baseline="0" dirty="0"/>
          </a:p>
          <a:p>
            <a:r>
              <a:rPr lang="en-US" baseline="0" dirty="0"/>
              <a:t>But you do have Fridays off.</a:t>
            </a:r>
          </a:p>
          <a:p>
            <a:endParaRPr lang="en-US" baseline="0" dirty="0"/>
          </a:p>
          <a:p>
            <a:r>
              <a:rPr lang="en-US" baseline="0" dirty="0"/>
              <a:t>And the dental hygienists will be in high demand for many years to come.</a:t>
            </a:r>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40578557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p>
          <a:p>
            <a:endParaRPr lang="en-US" dirty="0"/>
          </a:p>
          <a:p>
            <a:r>
              <a:rPr lang="en-US" dirty="0"/>
              <a:t>Wake</a:t>
            </a:r>
            <a:r>
              <a:rPr lang="en-US" baseline="0" dirty="0"/>
              <a:t> Tech Community College</a:t>
            </a:r>
          </a:p>
          <a:p>
            <a:endParaRPr lang="en-US" baseline="0" dirty="0"/>
          </a:p>
          <a:p>
            <a:r>
              <a:rPr lang="en-US" baseline="0" dirty="0"/>
              <a:t>Associate Degree in Dental Hygiene</a:t>
            </a:r>
          </a:p>
          <a:p>
            <a:endParaRPr lang="en-US" baseline="0" dirty="0"/>
          </a:p>
          <a:p>
            <a:r>
              <a:rPr lang="en-US" baseline="0" dirty="0"/>
              <a:t>You might not see that line, since it is completely horizontal at the very top of the chart, but is says that</a:t>
            </a:r>
          </a:p>
          <a:p>
            <a:endParaRPr lang="en-US" baseline="0" dirty="0"/>
          </a:p>
          <a:p>
            <a:r>
              <a:rPr lang="en-US" baseline="0" dirty="0"/>
              <a:t>100 percent of the graduates are employed five years after graduation.</a:t>
            </a:r>
          </a:p>
          <a:p>
            <a:endParaRPr lang="en-US" baseline="0" dirty="0"/>
          </a:p>
          <a:p>
            <a:r>
              <a:rPr lang="en-US" baseline="0" dirty="0"/>
              <a:t>======</a:t>
            </a:r>
          </a:p>
          <a:p>
            <a:r>
              <a:rPr lang="en-US" dirty="0"/>
              <a:t>http://</a:t>
            </a:r>
            <a:r>
              <a:rPr lang="en-US" dirty="0" err="1"/>
              <a:t>nctower.com</a:t>
            </a:r>
            <a:r>
              <a:rPr lang="en-US" dirty="0"/>
              <a:t>/output/</a:t>
            </a:r>
            <a:r>
              <a:rPr lang="en-US" dirty="0" err="1"/>
              <a:t>ncccs</a:t>
            </a:r>
            <a:r>
              <a:rPr lang="en-US" dirty="0"/>
              <a:t>/6725/2008/</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62</a:t>
            </a:fld>
            <a:endParaRPr lang="en-US"/>
          </a:p>
        </p:txBody>
      </p:sp>
    </p:spTree>
    <p:extLst>
      <p:ext uri="{BB962C8B-B14F-4D97-AF65-F5344CB8AC3E}">
        <p14:creationId xmlns:p14="http://schemas.microsoft.com/office/powerpoint/2010/main" val="1915561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339725"/>
            <a:ext cx="2914650" cy="2185988"/>
          </a:xfrm>
        </p:spPr>
      </p:sp>
      <p:sp>
        <p:nvSpPr>
          <p:cNvPr id="3" name="Notes Placeholder 2"/>
          <p:cNvSpPr>
            <a:spLocks noGrp="1"/>
          </p:cNvSpPr>
          <p:nvPr>
            <p:ph type="body" idx="1"/>
          </p:nvPr>
        </p:nvSpPr>
        <p:spPr>
          <a:xfrm>
            <a:off x="685800" y="2525954"/>
            <a:ext cx="5486400" cy="6618046"/>
          </a:xfrm>
        </p:spPr>
        <p:txBody>
          <a:bodyPr/>
          <a:lstStyle/>
          <a:p>
            <a:r>
              <a:rPr lang="en-US" dirty="0"/>
              <a:t>Wake</a:t>
            </a:r>
            <a:r>
              <a:rPr lang="en-US" baseline="0" dirty="0"/>
              <a:t> Tech Community College</a:t>
            </a:r>
          </a:p>
          <a:p>
            <a:endParaRPr lang="en-US" baseline="0" dirty="0"/>
          </a:p>
          <a:p>
            <a:r>
              <a:rPr lang="en-US" baseline="0" dirty="0"/>
              <a:t>Associate Degree in Dental Hygiene</a:t>
            </a:r>
          </a:p>
          <a:p>
            <a:endParaRPr lang="en-US" baseline="0" dirty="0"/>
          </a:p>
          <a:p>
            <a:r>
              <a:rPr lang="en-US" baseline="0" dirty="0"/>
              <a:t>Right out of college the median salary is right at 50 thousand.</a:t>
            </a:r>
          </a:p>
          <a:p>
            <a:endParaRPr lang="en-US" baseline="0" dirty="0"/>
          </a:p>
          <a:p>
            <a:r>
              <a:rPr lang="en-US" baseline="0" dirty="0"/>
              <a:t>The shaded area shows that many are making as much as 60 thousand dollars</a:t>
            </a:r>
          </a:p>
          <a:p>
            <a:endParaRPr lang="en-US" baseline="0" dirty="0"/>
          </a:p>
          <a:p>
            <a:r>
              <a:rPr lang="en-US" baseline="0" dirty="0"/>
              <a:t>Dental hygienists have been in high demand for many years.  </a:t>
            </a:r>
          </a:p>
          <a:p>
            <a:r>
              <a:rPr lang="en-US" baseline="0" dirty="0"/>
              <a:t>And the pay is above average for an Associate Degree.</a:t>
            </a:r>
          </a:p>
          <a:p>
            <a:endParaRPr lang="en-US" baseline="0" dirty="0"/>
          </a:p>
          <a:p>
            <a:r>
              <a:rPr lang="en-US" baseline="0" dirty="0"/>
              <a:t>In the past most dental hygienists were hourly, working at multiple dentist offices to make up a full work week.</a:t>
            </a:r>
          </a:p>
          <a:p>
            <a:r>
              <a:rPr lang="en-US" baseline="0" dirty="0"/>
              <a:t>The trend now is to hire a full-time hygienist who now gets benefits.</a:t>
            </a:r>
          </a:p>
          <a:p>
            <a:endParaRPr lang="en-US" baseline="0" dirty="0"/>
          </a:p>
          <a:p>
            <a:r>
              <a:rPr lang="en-US" baseline="0" dirty="0"/>
              <a:t>And if you don't mind moving to Alaska, there the Dental Hygienists start at 82 thousand dollars, and the experienced Dental Hygienists make over 125 thousand dollars, </a:t>
            </a:r>
            <a:r>
              <a:rPr lang="en-US" u="sng" baseline="0" dirty="0"/>
              <a:t>and</a:t>
            </a:r>
            <a:r>
              <a:rPr lang="en-US" baseline="0" dirty="0"/>
              <a:t> there is a high demand.</a:t>
            </a:r>
          </a:p>
          <a:p>
            <a:r>
              <a:rPr lang="en-US" baseline="0" dirty="0"/>
              <a:t>Not bad for a two-year degree from a community college.</a:t>
            </a:r>
          </a:p>
          <a:p>
            <a:endParaRPr lang="en-US" baseline="0" dirty="0"/>
          </a:p>
          <a:p>
            <a:r>
              <a:rPr lang="en-US" baseline="0" dirty="0"/>
              <a:t>======</a:t>
            </a:r>
          </a:p>
          <a:p>
            <a:r>
              <a:rPr lang="en-US" baseline="0" dirty="0"/>
              <a:t>Wake Tech data</a:t>
            </a:r>
          </a:p>
          <a:p>
            <a:r>
              <a:rPr lang="en-US" dirty="0"/>
              <a:t>http://</a:t>
            </a:r>
            <a:r>
              <a:rPr lang="en-US" dirty="0" err="1"/>
              <a:t>nctower.com</a:t>
            </a:r>
            <a:r>
              <a:rPr lang="en-US" dirty="0"/>
              <a:t>/output/</a:t>
            </a:r>
            <a:r>
              <a:rPr lang="en-US" dirty="0" err="1"/>
              <a:t>ncccs</a:t>
            </a:r>
            <a:r>
              <a:rPr lang="en-US" dirty="0"/>
              <a:t>/6725/2008/</a:t>
            </a:r>
          </a:p>
          <a:p>
            <a:endParaRPr lang="en-US" dirty="0"/>
          </a:p>
          <a:p>
            <a:r>
              <a:rPr lang="en-US" dirty="0"/>
              <a:t>Alaska</a:t>
            </a:r>
            <a:r>
              <a:rPr lang="en-US" baseline="0" dirty="0"/>
              <a:t> data</a:t>
            </a:r>
          </a:p>
          <a:p>
            <a:r>
              <a:rPr lang="en-US" dirty="0"/>
              <a:t>http://</a:t>
            </a:r>
            <a:r>
              <a:rPr lang="en-US" dirty="0" err="1"/>
              <a:t>www.careeroutlook.us</a:t>
            </a:r>
            <a:r>
              <a:rPr lang="en-US" dirty="0"/>
              <a:t>/</a:t>
            </a:r>
            <a:r>
              <a:rPr lang="en-US" dirty="0" err="1"/>
              <a:t>career.php?id</a:t>
            </a:r>
            <a:r>
              <a:rPr lang="en-US" dirty="0"/>
              <a:t>=292021&amp;st=AK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63</a:t>
            </a:fld>
            <a:endParaRPr lang="en-US"/>
          </a:p>
        </p:txBody>
      </p:sp>
    </p:spTree>
    <p:extLst>
      <p:ext uri="{BB962C8B-B14F-4D97-AF65-F5344CB8AC3E}">
        <p14:creationId xmlns:p14="http://schemas.microsoft.com/office/powerpoint/2010/main" val="2203616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Next we will look at the rapidly changing </a:t>
            </a:r>
            <a:r>
              <a:rPr lang="en-US" u="sng" dirty="0">
                <a:ea typeface="ヒラギノ角ゴ Pro W3" charset="0"/>
              </a:rPr>
              <a:t>world</a:t>
            </a:r>
            <a:r>
              <a:rPr lang="en-US" dirty="0">
                <a:ea typeface="ヒラギノ角ゴ Pro W3" charset="0"/>
              </a:rPr>
              <a:t> in which we are preparing folks to 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64</a:t>
            </a:fld>
            <a:endParaRPr lang="en-US" sz="1300"/>
          </a:p>
        </p:txBody>
      </p:sp>
    </p:spTree>
    <p:extLst>
      <p:ext uri="{BB962C8B-B14F-4D97-AF65-F5344CB8AC3E}">
        <p14:creationId xmlns:p14="http://schemas.microsoft.com/office/powerpoint/2010/main" val="6305382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recent recession changed what occupations were in high demand. </a:t>
            </a:r>
          </a:p>
          <a:p>
            <a:endParaRPr lang="en-US" dirty="0">
              <a:ea typeface="ヒラギノ角ゴ Pro W3" charset="0"/>
            </a:endParaRPr>
          </a:p>
          <a:p>
            <a:r>
              <a:rPr lang="en-US" dirty="0">
                <a:ea typeface="ヒラギノ角ゴ Pro W3" charset="0"/>
              </a:rPr>
              <a:t>Natural disasters, such as hurricanes, can drastically change which jobs are in high demand and which ones are not.</a:t>
            </a:r>
          </a:p>
          <a:p>
            <a:endParaRPr lang="en-US" dirty="0">
              <a:ea typeface="ヒラギノ角ゴ Pro W3" charset="0"/>
            </a:endParaRPr>
          </a:p>
          <a:p>
            <a:r>
              <a:rPr lang="en-US" dirty="0">
                <a:ea typeface="ヒラギノ角ゴ Pro W3" charset="0"/>
              </a:rPr>
              <a:t>And we don’t have to talk about how elections and politics can change the job market.</a:t>
            </a: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65</a:t>
            </a:fld>
            <a:endParaRPr lang="en-US" sz="1300"/>
          </a:p>
        </p:txBody>
      </p:sp>
    </p:spTree>
    <p:extLst>
      <p:ext uri="{BB962C8B-B14F-4D97-AF65-F5344CB8AC3E}">
        <p14:creationId xmlns:p14="http://schemas.microsoft.com/office/powerpoint/2010/main" val="16487415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anyone want a 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the work environment in this </a:t>
            </a:r>
            <a:r>
              <a:rPr lang="en-US" u="sng" dirty="0">
                <a:ea typeface="ヒラギノ角ゴ Pro W3" charset="0"/>
              </a:rPr>
              <a:t>OLD</a:t>
            </a:r>
            <a:r>
              <a:rPr lang="en-US" dirty="0">
                <a:ea typeface="ヒラギノ角ゴ Pro W3" charset="0"/>
              </a:rPr>
              <a:t> picture with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66</a:t>
            </a:fld>
            <a:endParaRPr lang="en-US" sz="1300"/>
          </a:p>
        </p:txBody>
      </p:sp>
    </p:spTree>
    <p:extLst>
      <p:ext uri="{BB962C8B-B14F-4D97-AF65-F5344CB8AC3E}">
        <p14:creationId xmlns:p14="http://schemas.microsoft.com/office/powerpoint/2010/main" val="6254340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one, where they are building jet engines in Durham, North Carolina. </a:t>
            </a:r>
          </a:p>
          <a:p>
            <a:endParaRPr lang="en-US" dirty="0">
              <a:ea typeface="ヒラギノ角ゴ Pro W3" charset="0"/>
            </a:endParaRPr>
          </a:p>
          <a:p>
            <a:r>
              <a:rPr lang="en-US" dirty="0">
                <a:ea typeface="ヒラギノ角ゴ Pro W3" charset="0"/>
              </a:rPr>
              <a:t> </a:t>
            </a:r>
          </a:p>
          <a:p>
            <a:r>
              <a:rPr lang="en-US" dirty="0">
                <a:ea typeface="ヒラギノ角ゴ Pro W3" charset="0"/>
              </a:rPr>
              <a:t>Our community colleges are training folks to work in manufacturing plants like this.</a:t>
            </a:r>
          </a:p>
          <a:p>
            <a:endParaRPr lang="en-US" dirty="0">
              <a:ea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rPr>
              <a:t>Its so clean there -- You could eat off of that floor!</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67</a:t>
            </a:fld>
            <a:endParaRPr lang="en-US" sz="1300"/>
          </a:p>
        </p:txBody>
      </p:sp>
    </p:spTree>
    <p:extLst>
      <p:ext uri="{BB962C8B-B14F-4D97-AF65-F5344CB8AC3E}">
        <p14:creationId xmlns:p14="http://schemas.microsoft.com/office/powerpoint/2010/main" val="2565274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68</a:t>
            </a:fld>
            <a:endParaRPr lang="en-US" sz="1300"/>
          </a:p>
        </p:txBody>
      </p:sp>
    </p:spTree>
    <p:extLst>
      <p:ext uri="{BB962C8B-B14F-4D97-AF65-F5344CB8AC3E}">
        <p14:creationId xmlns:p14="http://schemas.microsoft.com/office/powerpoint/2010/main" val="39426170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r>
              <a:rPr lang="en-US" baseline="0" dirty="0">
                <a:ea typeface="ヒラギノ角ゴ Pro W3" charset="0"/>
              </a:rPr>
              <a:t>We are coming up on year seven for North Carolina Advanced Manufacturing Careers Awareness Week</a:t>
            </a:r>
          </a:p>
          <a:p>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Last year - We had </a:t>
            </a:r>
            <a:r>
              <a:rPr lang="en-US" dirty="0">
                <a:ea typeface="ヒラギノ角ゴ Pro W3" charset="0"/>
              </a:rPr>
              <a:t>6</a:t>
            </a:r>
            <a:r>
              <a:rPr lang="en-US" baseline="0" dirty="0">
                <a:ea typeface="ヒラギノ角ゴ Pro W3" charset="0"/>
              </a:rPr>
              <a:t>0 open houses all across the state, mostly at manufacturing companies and community colleges, helping people learn about the </a:t>
            </a:r>
            <a:r>
              <a:rPr lang="en-US" u="sng" baseline="0" dirty="0">
                <a:ea typeface="ヒラギノ角ゴ Pro W3" charset="0"/>
              </a:rPr>
              <a:t>modern</a:t>
            </a:r>
            <a:r>
              <a:rPr lang="en-US" baseline="0" dirty="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Make sure your students, their parents, and everyone know about these open houses this fall.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r>
              <a:rPr lang="en-US" baseline="0" dirty="0">
                <a:ea typeface="ヒラギノ角ゴ Pro W3" charset="0"/>
              </a:rPr>
              <a:t>Details are on the </a:t>
            </a:r>
            <a:r>
              <a:rPr lang="en-US" baseline="0" dirty="0" err="1">
                <a:ea typeface="ヒラギノ角ゴ Pro W3" charset="0"/>
              </a:rPr>
              <a:t>nc</a:t>
            </a:r>
            <a:r>
              <a:rPr lang="en-US" baseline="0" dirty="0">
                <a:ea typeface="ヒラギノ角ゴ Pro W3" charset="0"/>
              </a:rPr>
              <a:t> </a:t>
            </a:r>
            <a:r>
              <a:rPr lang="en-US" baseline="0" dirty="0" err="1">
                <a:ea typeface="ヒラギノ角ゴ Pro W3" charset="0"/>
              </a:rPr>
              <a:t>perkins</a:t>
            </a:r>
            <a:r>
              <a:rPr lang="en-US" baseline="0" dirty="0">
                <a:ea typeface="ヒラギノ角ゴ Pro W3" charset="0"/>
              </a:rPr>
              <a:t> dot org website.</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rPr>
              <a:t>http://</a:t>
            </a:r>
            <a:r>
              <a:rPr lang="en-US" dirty="0" err="1">
                <a:ea typeface="ヒラギノ角ゴ Pro W3" charset="0"/>
              </a:rPr>
              <a:t>www.</a:t>
            </a:r>
            <a:r>
              <a:rPr lang="en-US" sz="1600" dirty="0" err="1">
                <a:ea typeface="ヒラギノ角ゴ Pro W3" charset="0"/>
              </a:rPr>
              <a:t>nc</a:t>
            </a:r>
            <a:r>
              <a:rPr lang="en-US" sz="1600" dirty="0" err="1"/>
              <a:t>perkins.org</a:t>
            </a:r>
            <a:r>
              <a:rPr lang="en-US" sz="1600" dirty="0"/>
              <a:t>/manufacturing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69</a:t>
            </a:fld>
            <a:endParaRPr lang="en-US" sz="1300"/>
          </a:p>
        </p:txBody>
      </p:sp>
    </p:spTree>
    <p:extLst>
      <p:ext uri="{BB962C8B-B14F-4D97-AF65-F5344CB8AC3E}">
        <p14:creationId xmlns:p14="http://schemas.microsoft.com/office/powerpoint/2010/main" val="2438208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616325" cy="2711450"/>
          </a:xfrm>
          <a:ln/>
        </p:spPr>
      </p:sp>
      <p:sp>
        <p:nvSpPr>
          <p:cNvPr id="27650" name="Notes Placeholder 2"/>
          <p:cNvSpPr>
            <a:spLocks noGrp="1"/>
          </p:cNvSpPr>
          <p:nvPr>
            <p:ph type="body" idx="1"/>
          </p:nvPr>
        </p:nvSpPr>
        <p:spPr>
          <a:xfrm>
            <a:off x="650875" y="3333509"/>
            <a:ext cx="5521325" cy="554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p>
          <a:p>
            <a:r>
              <a:rPr lang="en-US" altLang="ja-JP" dirty="0">
                <a:ea typeface="ヒラギノ角ゴ Pro W3" charset="0"/>
              </a:rPr>
              <a:t>But 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chart this say to our students who </a:t>
            </a:r>
            <a:r>
              <a:rPr lang="en-US" u="sng" dirty="0">
                <a:ea typeface="ヒラギノ角ゴ Pro W3" charset="0"/>
              </a:rPr>
              <a:t>will be </a:t>
            </a:r>
            <a:r>
              <a:rPr lang="en-US" dirty="0">
                <a:ea typeface="ヒラギノ角ゴ Pro W3" charset="0"/>
              </a:rPr>
              <a:t>employed </a:t>
            </a:r>
            <a:r>
              <a:rPr lang="en-US" u="sng" dirty="0">
                <a:ea typeface="ヒラギノ角ゴ Pro W3" charset="0"/>
              </a:rPr>
              <a:t>a few years </a:t>
            </a:r>
            <a:r>
              <a:rPr lang="en-US" dirty="0">
                <a:ea typeface="ヒラギノ角ゴ Pro W3" charset="0"/>
              </a:rPr>
              <a:t>from now? </a:t>
            </a:r>
          </a:p>
          <a:p>
            <a:r>
              <a:rPr lang="en-US" dirty="0">
                <a:ea typeface="ヒラギノ角ゴ Pro W3" charset="0"/>
              </a:rPr>
              <a:t>Will 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p>
          <a:p>
            <a:endParaRPr lang="en-US" dirty="0">
              <a:ea typeface="ヒラギノ角ゴ Pro W3" charset="0"/>
            </a:endParaRPr>
          </a:p>
          <a:p>
            <a:r>
              <a:rPr lang="en-US" dirty="0">
                <a:ea typeface="ヒラギノ角ゴ Pro W3" charset="0"/>
              </a:rPr>
              <a:t>What about the cost of business attire, business social expenses, club memberships, and other expenses that might be different at different levels of employment?</a:t>
            </a:r>
          </a:p>
          <a:p>
            <a:endParaRPr lang="en-US" dirty="0">
              <a:ea typeface="ヒラギノ角ゴ Pro W3" charset="0"/>
            </a:endParaRPr>
          </a:p>
          <a:p>
            <a:r>
              <a:rPr lang="en-US" dirty="0">
                <a:ea typeface="ヒラギノ角ゴ Pro W3" charset="0"/>
              </a:rPr>
              <a:t>What 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a:ea typeface="ヒラギノ角ゴ Pro W3" charset="0"/>
              </a:rPr>
              <a:t>students about </a:t>
            </a:r>
            <a:r>
              <a:rPr lang="en-US" u="sng" dirty="0">
                <a:ea typeface="ヒラギノ角ゴ Pro W3" charset="0"/>
              </a:rPr>
              <a:t>their</a:t>
            </a:r>
            <a:r>
              <a:rPr lang="en-US" dirty="0">
                <a:ea typeface="ヒラギノ角ゴ Pro W3" charset="0"/>
              </a:rPr>
              <a:t> future?</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7</a:t>
            </a:fld>
            <a:endParaRPr lang="en-US" sz="1300"/>
          </a:p>
        </p:txBody>
      </p:sp>
    </p:spTree>
    <p:extLst>
      <p:ext uri="{BB962C8B-B14F-4D97-AF65-F5344CB8AC3E}">
        <p14:creationId xmlns:p14="http://schemas.microsoft.com/office/powerpoint/2010/main" val="2830683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70</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profoundly reminds us that we are preparing people</a:t>
            </a:r>
            <a:r>
              <a:rPr lang="en-US" baseline="0" dirty="0">
                <a:ea typeface="ヒラギノ角ゴ Pro W3" charset="0"/>
              </a:rPr>
              <a:t> </a:t>
            </a:r>
            <a:r>
              <a:rPr lang="en-US" dirty="0">
                <a:ea typeface="ヒラギノ角ゴ Pro W3" charset="0"/>
              </a:rPr>
              <a:t>for 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0557751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71</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Using technologies that have not yet been invented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31294221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72</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to solve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Are we </a:t>
            </a:r>
            <a:r>
              <a:rPr lang="en-US" u="sng" dirty="0">
                <a:ea typeface="ヒラギノ角ゴ Pro W3" charset="0"/>
              </a:rPr>
              <a:t>enabling</a:t>
            </a:r>
            <a:r>
              <a:rPr lang="en-US" dirty="0">
                <a:ea typeface="ヒラギノ角ゴ Pro W3" charset="0"/>
              </a:rPr>
              <a:t> the next generation with the knowledge and tools they will need to do this?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157177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become obsolete?  </a:t>
            </a:r>
          </a:p>
          <a:p>
            <a:endParaRPr lang="en-US" dirty="0">
              <a:ea typeface="ヒラギノ角ゴ Pro W3" charset="0"/>
            </a:endParaRPr>
          </a:p>
          <a:p>
            <a:r>
              <a:rPr lang="en-US" dirty="0">
                <a:ea typeface="ヒラギノ角ゴ Pro W3" charset="0"/>
              </a:rPr>
              <a:t>Yes, these will </a:t>
            </a:r>
            <a:r>
              <a:rPr lang="en-US" u="sng" dirty="0">
                <a:ea typeface="ヒラギノ角ゴ Pro W3" charset="0"/>
              </a:rPr>
              <a:t>all</a:t>
            </a:r>
            <a:r>
              <a:rPr lang="en-US" dirty="0">
                <a:ea typeface="ヒラギノ角ゴ Pro W3" charset="0"/>
              </a:rPr>
              <a:t> become obsolete someday soon!</a:t>
            </a:r>
          </a:p>
          <a:p>
            <a:endParaRPr lang="en-US" dirty="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73</a:t>
            </a:fld>
            <a:endParaRPr lang="en-US" sz="1300"/>
          </a:p>
        </p:txBody>
      </p:sp>
    </p:spTree>
    <p:extLst>
      <p:ext uri="{BB962C8B-B14F-4D97-AF65-F5344CB8AC3E}">
        <p14:creationId xmlns:p14="http://schemas.microsoft.com/office/powerpoint/2010/main" val="25885604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65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didn't</a:t>
            </a:r>
            <a:r>
              <a:rPr lang="en-US" altLang="ja-JP" dirty="0">
                <a:ea typeface="ヒラギノ角ゴ Pro W3" charset="0"/>
              </a:rPr>
              <a:t> 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fuel, 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oil, so they can use it to fuel their Diesel-powered vehicle.</a:t>
            </a:r>
          </a:p>
          <a:p>
            <a:endParaRPr lang="en-US" dirty="0">
              <a:ea typeface="ヒラギノ角ゴ Pro W3" charset="0"/>
            </a:endParaRPr>
          </a:p>
          <a:p>
            <a:r>
              <a:rPr lang="en-US" dirty="0">
                <a:ea typeface="ヒラギノ角ゴ Pro W3" charset="0"/>
              </a:rPr>
              <a:t>And  </a:t>
            </a:r>
            <a:r>
              <a:rPr lang="en-US" u="sng" dirty="0">
                <a:ea typeface="ヒラギノ角ゴ Pro W3" charset="0"/>
              </a:rPr>
              <a:t>Electric</a:t>
            </a:r>
            <a:r>
              <a:rPr lang="en-US" dirty="0">
                <a:ea typeface="ヒラギノ角ゴ Pro W3" charset="0"/>
              </a:rPr>
              <a:t> cars?  Invented almost</a:t>
            </a:r>
            <a:r>
              <a:rPr lang="en-US" baseline="0" dirty="0">
                <a:ea typeface="ヒラギノ角ゴ Pro W3" charset="0"/>
              </a:rPr>
              <a:t> 200 years ago. Electric cars were very popular until the early 1900s when gasoline-powered engines took over, because -- at the time -- </a:t>
            </a:r>
            <a:r>
              <a:rPr lang="en-US" u="sng" baseline="0" dirty="0">
                <a:ea typeface="ヒラギノ角ゴ Pro W3" charset="0"/>
              </a:rPr>
              <a:t>gasoline</a:t>
            </a:r>
            <a:r>
              <a:rPr lang="en-US" baseline="0" dirty="0">
                <a:ea typeface="ヒラギノ角ゴ Pro W3" charset="0"/>
              </a:rPr>
              <a:t> was very </a:t>
            </a:r>
            <a:r>
              <a:rPr lang="en-US" u="sng" baseline="0" dirty="0">
                <a:ea typeface="ヒラギノ角ゴ Pro W3" charset="0"/>
              </a:rPr>
              <a:t>cheap</a:t>
            </a:r>
            <a:r>
              <a:rPr lang="en-US" baseline="0" dirty="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a:ea typeface="ヒラギノ角ゴ Pro W3" charset="0"/>
              </a:rPr>
              <a:t>stills</a:t>
            </a:r>
            <a:r>
              <a:rPr lang="en-US" dirty="0">
                <a:ea typeface="ヒラギノ角ゴ Pro W3" charset="0"/>
              </a:rPr>
              <a:t> to create legal moonshine that we can burn in our cars. </a:t>
            </a:r>
          </a:p>
          <a:p>
            <a:endParaRPr lang="en-US" dirty="0">
              <a:ea typeface="ヒラギノ角ゴ Pro W3" charset="0"/>
            </a:endParaRPr>
          </a:p>
          <a:p>
            <a:r>
              <a:rPr lang="en-US" dirty="0">
                <a:ea typeface="ヒラギノ角ゴ Pro W3" charset="0"/>
              </a:rPr>
              <a:t>Yes,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74</a:t>
            </a:fld>
            <a:endParaRPr lang="en-US" sz="1300"/>
          </a:p>
        </p:txBody>
      </p:sp>
    </p:spTree>
    <p:extLst>
      <p:ext uri="{BB962C8B-B14F-4D97-AF65-F5344CB8AC3E}">
        <p14:creationId xmlns:p14="http://schemas.microsoft.com/office/powerpoint/2010/main" val="32609063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employers know what they want in their new recruits.  </a:t>
            </a:r>
          </a:p>
          <a:p>
            <a:endParaRPr lang="en-US" dirty="0"/>
          </a:p>
          <a:p>
            <a:r>
              <a:rPr lang="en-US" dirty="0"/>
              <a:t>And it is not always what the education establishment is</a:t>
            </a:r>
            <a:r>
              <a:rPr lang="en-US" baseline="0" dirty="0"/>
              <a:t> giving them.</a:t>
            </a:r>
          </a:p>
          <a:p>
            <a:endParaRPr lang="en-US" dirty="0"/>
          </a:p>
          <a:p>
            <a:r>
              <a:rPr lang="en-US" baseline="0" dirty="0"/>
              <a:t>Are we, as educators, listening?  </a:t>
            </a:r>
          </a:p>
          <a:p>
            <a:endParaRPr lang="en-US" baseline="0" dirty="0"/>
          </a:p>
          <a:p>
            <a:r>
              <a:rPr lang="en-US" baseline="0" dirty="0"/>
              <a:t>Do we even know who the employers are -- where our students will be working in the near future.</a:t>
            </a:r>
          </a:p>
          <a:p>
            <a:endParaRPr lang="en-US" baseline="0" dirty="0"/>
          </a:p>
          <a:p>
            <a:endParaRPr lang="en-US" baseline="0" dirty="0"/>
          </a:p>
          <a:p>
            <a:endParaRPr lang="en-US" baseline="0" dirty="0"/>
          </a:p>
          <a:p>
            <a:r>
              <a:rPr lang="en-US" baseline="0" dirty="0"/>
              <a:t>=======</a:t>
            </a:r>
          </a:p>
          <a:p>
            <a:r>
              <a:rPr lang="en-US" dirty="0"/>
              <a:t>https://</a:t>
            </a:r>
            <a:r>
              <a:rPr lang="en-US" dirty="0" err="1"/>
              <a:t>www.aacu.org</a:t>
            </a:r>
            <a:r>
              <a:rPr lang="en-US" dirty="0"/>
              <a:t>/press/press-releases/employers-more-interested-critical-thinking-and-problem-solving-college-major</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75</a:t>
            </a:fld>
            <a:endParaRPr lang="en-US"/>
          </a:p>
        </p:txBody>
      </p:sp>
    </p:spTree>
    <p:extLst>
      <p:ext uri="{BB962C8B-B14F-4D97-AF65-F5344CB8AC3E}">
        <p14:creationId xmlns:p14="http://schemas.microsoft.com/office/powerpoint/2010/main" val="19842128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The North Carolina Department</a:t>
            </a:r>
            <a:r>
              <a:rPr lang="en-US" sz="1600" baseline="0" dirty="0"/>
              <a:t> of Commerce </a:t>
            </a:r>
            <a:r>
              <a:rPr lang="en-US" sz="1600" dirty="0"/>
              <a:t>surveys</a:t>
            </a:r>
            <a:r>
              <a:rPr lang="en-US" sz="1600" baseline="0" dirty="0"/>
              <a:t> businesses all across the state every two years.</a:t>
            </a:r>
          </a:p>
          <a:p>
            <a:endParaRPr lang="en-US" sz="1600" baseline="0" dirty="0"/>
          </a:p>
          <a:p>
            <a:r>
              <a:rPr lang="en-US" sz="1600" baseline="0" dirty="0"/>
              <a:t>For 2016, they collected </a:t>
            </a:r>
            <a:r>
              <a:rPr lang="en-US" sz="1600" dirty="0"/>
              <a:t>19 hundred</a:t>
            </a:r>
            <a:r>
              <a:rPr lang="en-US" sz="1600" baseline="0" dirty="0"/>
              <a:t> surveys.</a:t>
            </a:r>
          </a:p>
          <a:p>
            <a:endParaRPr lang="en-US" sz="1600" baseline="0" dirty="0"/>
          </a:p>
          <a:p>
            <a:r>
              <a:rPr lang="en-US" sz="1600" baseline="0" dirty="0"/>
              <a:t>This included companies of </a:t>
            </a:r>
            <a:r>
              <a:rPr lang="en-US" sz="1600" u="sng" baseline="0" dirty="0"/>
              <a:t>all</a:t>
            </a:r>
            <a:r>
              <a:rPr lang="en-US" sz="1600" baseline="0" dirty="0"/>
              <a:t> sizes from </a:t>
            </a:r>
            <a:r>
              <a:rPr lang="en-US" sz="1600" u="sng" baseline="0" dirty="0"/>
              <a:t>all</a:t>
            </a:r>
            <a:r>
              <a:rPr lang="en-US" sz="1600" baseline="0" dirty="0"/>
              <a:t> 100 counties.</a:t>
            </a:r>
          </a:p>
          <a:p>
            <a:endParaRPr lang="en-US" sz="1600" baseline="0" dirty="0"/>
          </a:p>
          <a:p>
            <a:endParaRPr lang="en-US" sz="1600" baseline="0" dirty="0"/>
          </a:p>
          <a:p>
            <a:endParaRPr lang="en-US" sz="1600" dirty="0"/>
          </a:p>
          <a:p>
            <a:endParaRPr lang="en-US" dirty="0"/>
          </a:p>
          <a:p>
            <a:endParaRPr lang="en-US"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76</a:t>
            </a:fld>
            <a:endParaRPr lang="en-US"/>
          </a:p>
        </p:txBody>
      </p:sp>
    </p:spTree>
    <p:extLst>
      <p:ext uri="{BB962C8B-B14F-4D97-AF65-F5344CB8AC3E}">
        <p14:creationId xmlns:p14="http://schemas.microsoft.com/office/powerpoint/2010/main" val="22071232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13088" cy="2335213"/>
          </a:xfrm>
        </p:spPr>
      </p:sp>
      <p:sp>
        <p:nvSpPr>
          <p:cNvPr id="3" name="Notes Placeholder 2"/>
          <p:cNvSpPr>
            <a:spLocks noGrp="1"/>
          </p:cNvSpPr>
          <p:nvPr>
            <p:ph type="body" idx="1"/>
          </p:nvPr>
        </p:nvSpPr>
        <p:spPr>
          <a:xfrm>
            <a:off x="685800" y="3228109"/>
            <a:ext cx="5486400" cy="5992091"/>
          </a:xfrm>
        </p:spPr>
        <p:txBody>
          <a:bodyPr>
            <a:noAutofit/>
          </a:bodyPr>
          <a:lstStyle/>
          <a:p>
            <a:r>
              <a:rPr lang="en-US" dirty="0"/>
              <a:t>This survey found that Four out of</a:t>
            </a:r>
            <a:r>
              <a:rPr lang="en-US" baseline="0" dirty="0"/>
              <a:t> Ten employers who tried to hire in the past year had difficulty filling at least one position.</a:t>
            </a:r>
            <a:endParaRPr lang="en-US" dirty="0"/>
          </a:p>
          <a:p>
            <a:endParaRPr lang="en-US" dirty="0"/>
          </a:p>
          <a:p>
            <a:r>
              <a:rPr lang="en-US" dirty="0"/>
              <a:t>First</a:t>
            </a:r>
            <a:r>
              <a:rPr lang="en-US" baseline="0" dirty="0"/>
              <a:t> on the list  - </a:t>
            </a:r>
            <a:r>
              <a:rPr lang="en-US" dirty="0"/>
              <a:t>The</a:t>
            </a:r>
            <a:r>
              <a:rPr lang="en-US" baseline="0" dirty="0"/>
              <a:t> employers said their new recruits lacked work experience.</a:t>
            </a:r>
          </a:p>
          <a:p>
            <a:endParaRPr lang="en-US" baseline="0" dirty="0"/>
          </a:p>
          <a:p>
            <a:r>
              <a:rPr lang="en-US" baseline="0" dirty="0"/>
              <a:t>Well if that is true, you can show them how a good work-based learning program can help their future employees get the work experience they need.</a:t>
            </a:r>
          </a:p>
          <a:p>
            <a:endParaRPr lang="en-US" baseline="0" dirty="0"/>
          </a:p>
          <a:p>
            <a:r>
              <a:rPr lang="en-US" baseline="0" dirty="0"/>
              <a:t>And second -- is education and training. That’s why </a:t>
            </a:r>
            <a:r>
              <a:rPr lang="en-US" u="sng" baseline="0" dirty="0"/>
              <a:t>we</a:t>
            </a:r>
            <a:r>
              <a:rPr lang="en-US" baseline="0" dirty="0"/>
              <a:t> are here to help educate their new recruits.</a:t>
            </a:r>
          </a:p>
          <a:p>
            <a:endParaRPr lang="en-US" baseline="0" dirty="0"/>
          </a:p>
          <a:p>
            <a:r>
              <a:rPr lang="en-US" baseline="0" dirty="0"/>
              <a:t>What else can we do to help prepare their new recruits?</a:t>
            </a:r>
          </a:p>
          <a:p>
            <a:endParaRPr lang="en-US" baseline="0" dirty="0"/>
          </a:p>
          <a:p>
            <a:r>
              <a:rPr lang="en-US" baseline="0" dirty="0"/>
              <a:t>Ask your local employers if this chart is true for their company.</a:t>
            </a:r>
          </a:p>
          <a:p>
            <a:endParaRPr lang="en-US" baseline="0" dirty="0"/>
          </a:p>
          <a:p>
            <a:r>
              <a:rPr lang="en-US" baseline="0" dirty="0"/>
              <a:t>Are there other items </a:t>
            </a:r>
            <a:r>
              <a:rPr lang="en-US" u="sng" baseline="0" dirty="0"/>
              <a:t>they</a:t>
            </a:r>
            <a:r>
              <a:rPr lang="en-US" baseline="0" dirty="0"/>
              <a:t> think should be added to his list?</a:t>
            </a:r>
          </a:p>
          <a:p>
            <a:endParaRPr lang="en-US" dirty="0"/>
          </a:p>
          <a:p>
            <a:r>
              <a:rPr lang="en-US" dirty="0"/>
              <a:t>Ask them.  We are preparing </a:t>
            </a:r>
            <a:r>
              <a:rPr lang="en-US" u="sng" dirty="0"/>
              <a:t>their</a:t>
            </a:r>
            <a:r>
              <a:rPr lang="en-US" dirty="0"/>
              <a:t> future employees, so they should have a say in the matter.</a:t>
            </a:r>
          </a:p>
          <a:p>
            <a:endParaRPr lang="en-US" dirty="0"/>
          </a:p>
          <a:p>
            <a:endParaRPr lang="en-US"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77</a:t>
            </a:fld>
            <a:endParaRPr lang="en-US"/>
          </a:p>
        </p:txBody>
      </p:sp>
    </p:spTree>
    <p:extLst>
      <p:ext uri="{BB962C8B-B14F-4D97-AF65-F5344CB8AC3E}">
        <p14:creationId xmlns:p14="http://schemas.microsoft.com/office/powerpoint/2010/main" val="35584681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a:t>
            </a:r>
            <a:r>
              <a:rPr lang="en-US" baseline="0" dirty="0">
                <a:ea typeface="ヒラギノ角ゴ Pro W3" charset="0"/>
              </a:rPr>
              <a:t> educators often place a great emphasis on grades, class rank, and being valedictorian.</a:t>
            </a:r>
          </a:p>
          <a:p>
            <a:endParaRPr lang="en-US" baseline="0" dirty="0">
              <a:ea typeface="ヒラギノ角ゴ Pro W3" charset="0"/>
            </a:endParaRPr>
          </a:p>
          <a:p>
            <a:r>
              <a:rPr lang="en-US" baseline="0" dirty="0">
                <a:ea typeface="ヒラギノ角ゴ Pro W3" charset="0"/>
              </a:rPr>
              <a:t>These create parental bragging rights for the parents, but what do they mean outside of high school and college?</a:t>
            </a:r>
          </a:p>
          <a:p>
            <a:endParaRPr lang="en-US" dirty="0">
              <a:ea typeface="ヒラギノ角ゴ Pro W3" charset="0"/>
            </a:endParaRPr>
          </a:p>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  </a:t>
            </a:r>
          </a:p>
          <a:p>
            <a:endParaRPr lang="en-US" dirty="0">
              <a:ea typeface="ヒラギノ角ゴ Pro W3" charset="0"/>
            </a:endParaRPr>
          </a:p>
          <a:p>
            <a:r>
              <a:rPr lang="en-US" dirty="0">
                <a:ea typeface="ヒラギノ角ゴ Pro W3" charset="0"/>
              </a:rPr>
              <a:t>They compared the GPA of their new recruits with how well they were performing</a:t>
            </a:r>
            <a:r>
              <a:rPr lang="en-US" baseline="0" dirty="0">
                <a:ea typeface="ヒラギノ角ゴ Pro W3" charset="0"/>
              </a:rPr>
              <a:t> years later -- and found </a:t>
            </a:r>
            <a:r>
              <a:rPr lang="en-US" u="sng" baseline="0" dirty="0">
                <a:ea typeface="ヒラギノ角ゴ Pro W3" charset="0"/>
              </a:rPr>
              <a:t>no</a:t>
            </a:r>
            <a:r>
              <a:rPr lang="en-US" baseline="0" dirty="0">
                <a:ea typeface="ヒラギノ角ゴ Pro W3" charset="0"/>
              </a:rPr>
              <a:t> correlation.  </a:t>
            </a:r>
          </a:p>
          <a:p>
            <a:endParaRPr lang="en-US" baseline="0" dirty="0">
              <a:ea typeface="ヒラギノ角ゴ Pro W3" charset="0"/>
            </a:endParaRPr>
          </a:p>
          <a:p>
            <a:r>
              <a:rPr lang="en-US" baseline="0" dirty="0">
                <a:ea typeface="ヒラギノ角ゴ Pro W3" charset="0"/>
              </a:rPr>
              <a:t>So they stopped asking their potential employees for their GPA.</a:t>
            </a:r>
            <a:endParaRPr lang="en-US" dirty="0">
              <a:ea typeface="ヒラギノ角ゴ Pro W3" charset="0"/>
            </a:endParaRPr>
          </a:p>
          <a:p>
            <a:endParaRPr lang="en-US" dirty="0">
              <a:ea typeface="ヒラギノ角ゴ Pro W3" charset="0"/>
            </a:endParaRPr>
          </a:p>
          <a:p>
            <a:r>
              <a:rPr lang="en-US" dirty="0">
                <a:ea typeface="ヒラギノ角ゴ Pro W3" charset="0"/>
              </a:rPr>
              <a:t>You can imagine how well this news goes over in</a:t>
            </a:r>
            <a:r>
              <a:rPr lang="en-US" baseline="0" dirty="0">
                <a:ea typeface="ヒラギノ角ゴ Pro W3" charset="0"/>
              </a:rPr>
              <a:t> our high schools and colleges where grades appear to be </a:t>
            </a:r>
            <a:r>
              <a:rPr lang="en-US" u="sng" baseline="0" dirty="0">
                <a:ea typeface="ヒラギノ角ゴ Pro W3" charset="0"/>
              </a:rPr>
              <a:t>everything</a:t>
            </a:r>
            <a:r>
              <a:rPr lang="en-US" baseline="0" dirty="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78</a:t>
            </a:fld>
            <a:endParaRPr lang="en-US" sz="1300"/>
          </a:p>
        </p:txBody>
      </p:sp>
    </p:spTree>
    <p:extLst>
      <p:ext uri="{BB962C8B-B14F-4D97-AF65-F5344CB8AC3E}">
        <p14:creationId xmlns:p14="http://schemas.microsoft.com/office/powerpoint/2010/main" val="32308791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Besides saying that GPAs</a:t>
            </a:r>
            <a:r>
              <a:rPr lang="en-US" baseline="0" dirty="0">
                <a:ea typeface="ヒラギノ角ゴ Pro W3" charset="0"/>
              </a:rPr>
              <a:t> are a worthless hiring criteria, </a:t>
            </a:r>
            <a:r>
              <a:rPr lang="en-US" dirty="0">
                <a:ea typeface="ヒラギノ角ゴ Pro W3" charset="0"/>
              </a:rPr>
              <a:t>Google says that</a:t>
            </a:r>
            <a:r>
              <a:rPr lang="en-US" baseline="0" dirty="0">
                <a:ea typeface="ヒラギノ角ゴ Pro W3" charset="0"/>
              </a:rPr>
              <a:t> test scores, and even college degree don’t matter much when hiring.</a:t>
            </a:r>
          </a:p>
          <a:p>
            <a:endParaRPr lang="en-US" baseline="0" dirty="0">
              <a:ea typeface="ヒラギノ角ゴ Pro W3" charset="0"/>
            </a:endParaRPr>
          </a:p>
          <a:p>
            <a:r>
              <a:rPr lang="en-US" kern="1200" dirty="0">
                <a:solidFill>
                  <a:schemeClr val="tx1"/>
                </a:solidFill>
              </a:rPr>
              <a:t>Google</a:t>
            </a:r>
            <a:r>
              <a:rPr lang="en-US" kern="1200" baseline="0" dirty="0">
                <a:solidFill>
                  <a:schemeClr val="tx1"/>
                </a:solidFill>
              </a:rPr>
              <a:t> says </a:t>
            </a:r>
            <a:r>
              <a:rPr lang="en-US" kern="1200" dirty="0">
                <a:solidFill>
                  <a:schemeClr val="tx1"/>
                </a:solidFill>
              </a:rPr>
              <a:t>the No. 1 thing they look for is general </a:t>
            </a:r>
            <a:r>
              <a:rPr lang="en-US" u="sng" kern="1200" dirty="0">
                <a:solidFill>
                  <a:schemeClr val="tx1"/>
                </a:solidFill>
              </a:rPr>
              <a:t>cognitive</a:t>
            </a:r>
            <a:r>
              <a:rPr lang="en-US" kern="1200" dirty="0">
                <a:solidFill>
                  <a:schemeClr val="tx1"/>
                </a:solidFill>
              </a:rPr>
              <a:t> ability, and it’s not I.Q.    </a:t>
            </a:r>
          </a:p>
          <a:p>
            <a:endParaRPr lang="en-US" kern="1200" dirty="0">
              <a:solidFill>
                <a:schemeClr val="tx1"/>
              </a:solidFill>
            </a:endParaRPr>
          </a:p>
          <a:p>
            <a:r>
              <a:rPr lang="en-US" kern="1200" dirty="0">
                <a:solidFill>
                  <a:schemeClr val="tx1"/>
                </a:solidFill>
              </a:rPr>
              <a:t>It’s </a:t>
            </a:r>
            <a:r>
              <a:rPr lang="en-US" u="sng" kern="1200" dirty="0">
                <a:solidFill>
                  <a:schemeClr val="tx1"/>
                </a:solidFill>
              </a:rPr>
              <a:t>learning</a:t>
            </a:r>
            <a:r>
              <a:rPr lang="en-US" kern="1200" dirty="0">
                <a:solidFill>
                  <a:schemeClr val="tx1"/>
                </a:solidFill>
              </a:rPr>
              <a:t> ability.   It’s the ability to process on the fly. </a:t>
            </a:r>
          </a:p>
          <a:p>
            <a:endParaRPr lang="en-US" kern="1200" dirty="0">
              <a:solidFill>
                <a:schemeClr val="tx1"/>
              </a:solidFill>
            </a:endParaRPr>
          </a:p>
          <a:p>
            <a:r>
              <a:rPr lang="en-US" kern="1200" dirty="0">
                <a:solidFill>
                  <a:schemeClr val="tx1"/>
                </a:solidFill>
              </a:rPr>
              <a:t>Businesses want </a:t>
            </a:r>
            <a:r>
              <a:rPr lang="en-US" kern="1200" baseline="0" dirty="0">
                <a:solidFill>
                  <a:schemeClr val="tx1"/>
                </a:solidFill>
              </a:rPr>
              <a:t>people who can grab a bunch of data, quickly turn it into useful information, and then use that information to solve a problem. </a:t>
            </a:r>
          </a:p>
          <a:p>
            <a:endParaRPr lang="en-US" kern="1200" baseline="0" dirty="0">
              <a:solidFill>
                <a:schemeClr val="tx1"/>
              </a:solidFill>
            </a:endParaRPr>
          </a:p>
          <a:p>
            <a:endParaRPr lang="en-US" kern="1200" dirty="0">
              <a:solidFill>
                <a:schemeClr val="tx1"/>
              </a:solidFill>
            </a:endParaRPr>
          </a:p>
          <a:p>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a:t>
            </a:r>
            <a:r>
              <a:rPr lang="en-US" dirty="0" err="1">
                <a:ea typeface="ヒラギノ角ゴ Pro W3" charset="0"/>
              </a:rPr>
              <a:t>google</a:t>
            </a:r>
            <a:r>
              <a:rPr lang="en-US" dirty="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79</a:t>
            </a:fld>
            <a:endParaRPr lang="en-US" sz="1200"/>
          </a:p>
        </p:txBody>
      </p:sp>
    </p:spTree>
    <p:extLst>
      <p:ext uri="{BB962C8B-B14F-4D97-AF65-F5344CB8AC3E}">
        <p14:creationId xmlns:p14="http://schemas.microsoft.com/office/powerpoint/2010/main" val="203806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225" y="407988"/>
            <a:ext cx="1143000" cy="857250"/>
          </a:xfrm>
        </p:spPr>
      </p:sp>
      <p:sp>
        <p:nvSpPr>
          <p:cNvPr id="3" name="Notes Placeholder 2"/>
          <p:cNvSpPr>
            <a:spLocks noGrp="1"/>
          </p:cNvSpPr>
          <p:nvPr>
            <p:ph type="body" idx="1"/>
          </p:nvPr>
        </p:nvSpPr>
        <p:spPr>
          <a:xfrm>
            <a:off x="685800" y="1354238"/>
            <a:ext cx="5486400" cy="7713562"/>
          </a:xfrm>
        </p:spPr>
        <p:txBody>
          <a:bodyPr>
            <a:noAutofit/>
          </a:bodyPr>
          <a:lstStyle/>
          <a:p>
            <a:r>
              <a:rPr lang="en-US" sz="1500" dirty="0"/>
              <a:t>First </a:t>
            </a:r>
            <a:r>
              <a:rPr lang="mr-IN" sz="1500" dirty="0"/>
              <a:t>–</a:t>
            </a:r>
            <a:r>
              <a:rPr lang="en-US" sz="1500" dirty="0"/>
              <a:t> Apologies for the age of the data. This is the latest that has been released.  And I want to show a progression of five years of data.</a:t>
            </a:r>
          </a:p>
          <a:p>
            <a:endParaRPr lang="en-US" sz="1500" dirty="0"/>
          </a:p>
          <a:p>
            <a:r>
              <a:rPr lang="en-US" sz="1500" dirty="0"/>
              <a:t>On the top you see the first five years of mean</a:t>
            </a:r>
            <a:r>
              <a:rPr lang="en-US" sz="1500" baseline="0" dirty="0"/>
              <a:t> </a:t>
            </a:r>
            <a:r>
              <a:rPr lang="en-US" sz="1500" dirty="0"/>
              <a:t>salaries for all graduates of all North Carolina Bachelor Degree programs.  This is the Mean wage, which many refer to as the average.</a:t>
            </a:r>
          </a:p>
          <a:p>
            <a:r>
              <a:rPr lang="en-US" sz="1500" dirty="0"/>
              <a:t>The bottom chart shows graduates</a:t>
            </a:r>
            <a:r>
              <a:rPr lang="en-US" sz="1500" baseline="0" dirty="0"/>
              <a:t> from Associate Degree programs from our North Carolina Community Colleges.</a:t>
            </a:r>
          </a:p>
          <a:p>
            <a:endParaRPr lang="en-US" sz="1500" baseline="0" dirty="0"/>
          </a:p>
          <a:p>
            <a:r>
              <a:rPr lang="en-US" sz="1500" dirty="0"/>
              <a:t>After five years of</a:t>
            </a:r>
            <a:r>
              <a:rPr lang="en-US" sz="1500" baseline="0" dirty="0"/>
              <a:t> working, a bachelor degree graduate in North Carolina earned an average of </a:t>
            </a:r>
            <a:r>
              <a:rPr lang="en-US" sz="1500" dirty="0"/>
              <a:t>37 thousand, 3 hundred and 18 dollars.</a:t>
            </a:r>
          </a:p>
          <a:p>
            <a:endParaRPr lang="en-US" sz="1500" dirty="0"/>
          </a:p>
          <a:p>
            <a:r>
              <a:rPr lang="en-US" sz="1500" dirty="0"/>
              <a:t>Whereas</a:t>
            </a:r>
            <a:r>
              <a:rPr lang="en-US" sz="1500" baseline="0" dirty="0"/>
              <a:t> an associate degree graduate earned between 32 and 42 thousand dollars depending on the program area.</a:t>
            </a:r>
          </a:p>
          <a:p>
            <a:r>
              <a:rPr lang="en-US" sz="1500" baseline="0" dirty="0"/>
              <a:t>-Health Science and Industrial Technologies are the two programs with the highest wages.  Higher than the average 4-year degree graduate.</a:t>
            </a:r>
          </a:p>
          <a:p>
            <a:r>
              <a:rPr lang="en-US" sz="1500" baseline="0" dirty="0"/>
              <a:t>And not only do the graduates of the 2-year program make more money than the graduates of the 4-year programs, think about the student loans to pay back. </a:t>
            </a:r>
          </a:p>
          <a:p>
            <a:endParaRPr lang="en-US" sz="1500" baseline="0" dirty="0"/>
          </a:p>
          <a:p>
            <a:r>
              <a:rPr lang="en-US" sz="1500" baseline="0" dirty="0">
                <a:sym typeface="Wingdings" pitchFamily="2" charset="2"/>
              </a:rPr>
              <a:t> </a:t>
            </a:r>
            <a:r>
              <a:rPr lang="en-US" sz="1500" baseline="0" dirty="0"/>
              <a:t>A 4-year program at a state university costs about </a:t>
            </a:r>
            <a:r>
              <a:rPr lang="en-US" sz="1500" u="sng" baseline="0" dirty="0"/>
              <a:t>ten</a:t>
            </a:r>
            <a:r>
              <a:rPr lang="en-US" sz="1500" baseline="0" dirty="0"/>
              <a:t> times as much as a 2-year program at a community college.</a:t>
            </a:r>
          </a:p>
          <a:p>
            <a:r>
              <a:rPr lang="en-US" sz="1500" baseline="0" dirty="0"/>
              <a:t>Considering the cost of the education, and the student loans to pay back, who will be able to buy that fancy sports car sooner?</a:t>
            </a:r>
          </a:p>
          <a:p>
            <a:endParaRPr lang="en-US" sz="1500" dirty="0"/>
          </a:p>
          <a:p>
            <a:r>
              <a:rPr lang="en-US" sz="1500" baseline="0" dirty="0"/>
              <a:t>The web addresses where you can find all of my data sources is in the Notes</a:t>
            </a:r>
            <a:r>
              <a:rPr lang="en-US" sz="1500" dirty="0"/>
              <a:t> section under each slide. </a:t>
            </a:r>
          </a:p>
          <a:p>
            <a:r>
              <a:rPr lang="en-US" sz="1500" baseline="0" dirty="0"/>
              <a:t>At</a:t>
            </a:r>
            <a:r>
              <a:rPr lang="en-US" sz="1500" dirty="0"/>
              <a:t> this particular website you can break it down by exact degree and specific college.</a:t>
            </a:r>
          </a:p>
          <a:p>
            <a:endParaRPr lang="en-US" sz="1500" baseline="0" dirty="0"/>
          </a:p>
          <a:p>
            <a:r>
              <a:rPr lang="en-US" sz="1500" baseline="0" dirty="0"/>
              <a:t>You could do this for the technical programs offered at your specific high school and community college and share them with the students, parents, and school counselors.</a:t>
            </a:r>
          </a:p>
          <a:p>
            <a:r>
              <a:rPr lang="en-US" sz="1500" baseline="0" dirty="0"/>
              <a:t>Forget what you have been told in the past about education and salaries. </a:t>
            </a:r>
            <a:r>
              <a:rPr lang="mr-IN" sz="1500" baseline="0" dirty="0"/>
              <a:t>–</a:t>
            </a:r>
            <a:r>
              <a:rPr lang="en-US" sz="1500" baseline="0" dirty="0"/>
              <a:t> </a:t>
            </a:r>
            <a:r>
              <a:rPr lang="en-US" sz="1500" u="sng" baseline="0" dirty="0"/>
              <a:t>This</a:t>
            </a:r>
            <a:r>
              <a:rPr lang="en-US" sz="1500" baseline="0" dirty="0"/>
              <a:t> is the new reality.</a:t>
            </a:r>
          </a:p>
          <a:p>
            <a:endParaRPr lang="en-US" sz="1500" baseline="0" dirty="0"/>
          </a:p>
          <a:p>
            <a:endParaRPr lang="en-US" sz="1500" dirty="0"/>
          </a:p>
          <a:p>
            <a:r>
              <a:rPr lang="en-US" sz="1500" dirty="0"/>
              <a:t>====</a:t>
            </a:r>
          </a:p>
          <a:p>
            <a:endParaRPr lang="en-US" sz="1500" dirty="0"/>
          </a:p>
          <a:p>
            <a:r>
              <a:rPr lang="en-US" sz="1500" dirty="0"/>
              <a:t>http://</a:t>
            </a:r>
            <a:r>
              <a:rPr lang="en-US" sz="1500" dirty="0" err="1"/>
              <a:t>nctower.com</a:t>
            </a:r>
            <a:r>
              <a:rPr lang="en-US" sz="1500" dirty="0"/>
              <a:t>/output/</a:t>
            </a:r>
            <a:r>
              <a:rPr lang="en-US" sz="1500" dirty="0" err="1"/>
              <a:t>unc</a:t>
            </a:r>
            <a:r>
              <a:rPr lang="en-US" sz="1500" dirty="0"/>
              <a:t>/7810/</a:t>
            </a:r>
          </a:p>
          <a:p>
            <a:r>
              <a:rPr lang="en-US" sz="1500" dirty="0"/>
              <a:t>2007-2008 Bachelor Degree graduates from All NC Universities</a:t>
            </a:r>
          </a:p>
          <a:p>
            <a:endParaRPr lang="en-US" sz="1500" dirty="0"/>
          </a:p>
          <a:p>
            <a:endParaRPr lang="en-US" sz="1500" dirty="0"/>
          </a:p>
          <a:p>
            <a:r>
              <a:rPr lang="en-US" sz="1500" dirty="0"/>
              <a:t>http://</a:t>
            </a:r>
            <a:r>
              <a:rPr lang="en-US" sz="1500" dirty="0" err="1"/>
              <a:t>nctower.com</a:t>
            </a:r>
            <a:r>
              <a:rPr lang="en-US" sz="1500" dirty="0"/>
              <a:t>/output/</a:t>
            </a:r>
            <a:r>
              <a:rPr lang="en-US" sz="1500" dirty="0" err="1"/>
              <a:t>ncccs</a:t>
            </a:r>
            <a:r>
              <a:rPr lang="en-US" sz="1500" dirty="0"/>
              <a:t>/4840-4946-4797-4887-5059/</a:t>
            </a:r>
          </a:p>
          <a:p>
            <a:r>
              <a:rPr lang="en-US" sz="1500" dirty="0"/>
              <a:t>2007-2008 graduates from selected Associate Degree programs in NC</a:t>
            </a:r>
          </a:p>
          <a:p>
            <a:endParaRPr lang="en-US" sz="15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41541228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10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a:solidFill>
                  <a:schemeClr val="tx1"/>
                </a:solidFill>
              </a:rPr>
              <a:t>Google says the second thing they are looking for</a:t>
            </a:r>
            <a:r>
              <a:rPr lang="en-US" kern="1200" baseline="0" dirty="0">
                <a:solidFill>
                  <a:schemeClr val="tx1"/>
                </a:solidFill>
              </a:rPr>
              <a:t> </a:t>
            </a:r>
            <a:r>
              <a:rPr lang="en-US" kern="1200" dirty="0">
                <a:solidFill>
                  <a:schemeClr val="tx1"/>
                </a:solidFill>
              </a:rPr>
              <a:t>is </a:t>
            </a:r>
            <a:r>
              <a:rPr lang="en-US" u="sng" kern="1200" dirty="0">
                <a:solidFill>
                  <a:schemeClr val="tx1"/>
                </a:solidFill>
              </a:rPr>
              <a:t>leadership.</a:t>
            </a:r>
            <a:r>
              <a:rPr lang="en-US" kern="1200" dirty="0">
                <a:solidFill>
                  <a:schemeClr val="tx1"/>
                </a:solidFill>
              </a:rPr>
              <a:t> </a:t>
            </a:r>
            <a:br>
              <a:rPr lang="en-US" kern="1200" dirty="0">
                <a:solidFill>
                  <a:schemeClr val="tx1"/>
                </a:solidFill>
              </a:rPr>
            </a:br>
            <a:r>
              <a:rPr lang="en-US" kern="1200" dirty="0">
                <a:solidFill>
                  <a:schemeClr val="tx1"/>
                </a:solidFill>
              </a:rPr>
              <a:t>--in particular, </a:t>
            </a:r>
            <a:r>
              <a:rPr lang="en-US" u="sng" kern="1200" dirty="0">
                <a:solidFill>
                  <a:schemeClr val="tx1"/>
                </a:solidFill>
              </a:rPr>
              <a:t>emergent</a:t>
            </a:r>
            <a:r>
              <a:rPr lang="en-US" kern="1200" dirty="0">
                <a:solidFill>
                  <a:schemeClr val="tx1"/>
                </a:solidFill>
              </a:rPr>
              <a:t> leadership as opposed to </a:t>
            </a:r>
            <a:r>
              <a:rPr lang="en-US" u="sng" kern="1200" dirty="0">
                <a:solidFill>
                  <a:schemeClr val="tx1"/>
                </a:solidFill>
              </a:rPr>
              <a:t>traditional</a:t>
            </a:r>
            <a:r>
              <a:rPr lang="en-US" kern="1200" dirty="0">
                <a:solidFill>
                  <a:schemeClr val="tx1"/>
                </a:solidFill>
              </a:rPr>
              <a:t> leadership. </a:t>
            </a:r>
          </a:p>
          <a:p>
            <a:endParaRPr lang="en-US" kern="1200" dirty="0">
              <a:solidFill>
                <a:schemeClr val="tx1"/>
              </a:solidFill>
            </a:endParaRPr>
          </a:p>
          <a:p>
            <a:r>
              <a:rPr lang="en-US" kern="1200" dirty="0">
                <a:solidFill>
                  <a:schemeClr val="tx1"/>
                </a:solidFill>
              </a:rPr>
              <a:t>What they are looking for is:</a:t>
            </a:r>
            <a:r>
              <a:rPr lang="en-US" kern="1200" baseline="0" dirty="0">
                <a:solidFill>
                  <a:schemeClr val="tx1"/>
                </a:solidFill>
              </a:rPr>
              <a:t>  </a:t>
            </a:r>
            <a:r>
              <a:rPr lang="en-US" kern="1200" dirty="0">
                <a:solidFill>
                  <a:schemeClr val="tx1"/>
                </a:solidFill>
              </a:rPr>
              <a:t>when faced with a problem, and you’re a member of a team, do you at the appropriate time, step in and lead. </a:t>
            </a:r>
          </a:p>
          <a:p>
            <a:r>
              <a:rPr lang="en-US" kern="1200" dirty="0">
                <a:solidFill>
                  <a:schemeClr val="tx1"/>
                </a:solidFill>
              </a:rPr>
              <a:t>And just as critically, do you step back at the right time and stop leading, and let someone else lead? </a:t>
            </a:r>
          </a:p>
          <a:p>
            <a:endParaRPr lang="en-US" kern="1200" dirty="0">
              <a:solidFill>
                <a:schemeClr val="tx1"/>
              </a:solidFill>
            </a:endParaRPr>
          </a:p>
          <a:p>
            <a:r>
              <a:rPr lang="en-US" kern="1200" dirty="0">
                <a:solidFill>
                  <a:schemeClr val="tx1"/>
                </a:solidFill>
              </a:rPr>
              <a:t>How do people learn to take the leadership reigns when necessary and to relinquish when</a:t>
            </a:r>
            <a:r>
              <a:rPr lang="en-US" kern="1200" baseline="0" dirty="0">
                <a:solidFill>
                  <a:schemeClr val="tx1"/>
                </a:solidFill>
              </a:rPr>
              <a:t> it’s time for someone else to lead? </a:t>
            </a:r>
          </a:p>
          <a:p>
            <a:endParaRPr lang="en-US" kern="1200" baseline="0" dirty="0">
              <a:solidFill>
                <a:schemeClr val="tx1"/>
              </a:solidFill>
            </a:endParaRPr>
          </a:p>
          <a:p>
            <a:r>
              <a:rPr lang="en-US" kern="1200" dirty="0">
                <a:solidFill>
                  <a:schemeClr val="tx1"/>
                </a:solidFill>
              </a:rPr>
              <a:t>Google said</a:t>
            </a:r>
            <a:r>
              <a:rPr lang="en-US" dirty="0"/>
              <a:t>  </a:t>
            </a:r>
            <a:r>
              <a:rPr lang="en-US" kern="1200" dirty="0">
                <a:solidFill>
                  <a:schemeClr val="tx1"/>
                </a:solidFill>
              </a:rPr>
              <a:t>“It’s feeling the sense of </a:t>
            </a:r>
            <a:r>
              <a:rPr lang="en-US" u="sng" kern="1200" dirty="0">
                <a:solidFill>
                  <a:schemeClr val="tx1"/>
                </a:solidFill>
              </a:rPr>
              <a:t>responsibility</a:t>
            </a:r>
            <a:r>
              <a:rPr lang="en-US" kern="1200" dirty="0">
                <a:solidFill>
                  <a:schemeClr val="tx1"/>
                </a:solidFill>
              </a:rPr>
              <a:t>, the sense of </a:t>
            </a:r>
            <a:r>
              <a:rPr lang="en-US" u="sng" kern="1200" dirty="0">
                <a:solidFill>
                  <a:schemeClr val="tx1"/>
                </a:solidFill>
              </a:rPr>
              <a:t>ownership</a:t>
            </a:r>
            <a:r>
              <a:rPr lang="en-US" kern="1200" dirty="0">
                <a:solidFill>
                  <a:schemeClr val="tx1"/>
                </a:solidFill>
              </a:rPr>
              <a:t>, to </a:t>
            </a:r>
            <a:r>
              <a:rPr lang="en-US" u="sng" kern="1200" dirty="0">
                <a:solidFill>
                  <a:schemeClr val="tx1"/>
                </a:solidFill>
              </a:rPr>
              <a:t>step</a:t>
            </a:r>
            <a:r>
              <a:rPr lang="en-US" kern="1200" dirty="0">
                <a:solidFill>
                  <a:schemeClr val="tx1"/>
                </a:solidFill>
              </a:rPr>
              <a:t> in,” to try to solve </a:t>
            </a:r>
            <a:r>
              <a:rPr lang="en-US" u="sng" kern="1200" dirty="0">
                <a:solidFill>
                  <a:schemeClr val="tx1"/>
                </a:solidFill>
              </a:rPr>
              <a:t>any</a:t>
            </a:r>
            <a:r>
              <a:rPr lang="en-US" kern="1200" dirty="0">
                <a:solidFill>
                  <a:schemeClr val="tx1"/>
                </a:solidFill>
              </a:rPr>
              <a:t> problem – and the </a:t>
            </a:r>
            <a:r>
              <a:rPr lang="en-US" u="sng" kern="1200" dirty="0">
                <a:solidFill>
                  <a:schemeClr val="tx1"/>
                </a:solidFill>
              </a:rPr>
              <a:t>humility</a:t>
            </a:r>
            <a:r>
              <a:rPr lang="en-US" kern="1200" dirty="0">
                <a:solidFill>
                  <a:schemeClr val="tx1"/>
                </a:solidFill>
              </a:rPr>
              <a:t> to step </a:t>
            </a:r>
            <a:r>
              <a:rPr lang="en-US" u="sng" kern="1200" dirty="0">
                <a:solidFill>
                  <a:schemeClr val="tx1"/>
                </a:solidFill>
              </a:rPr>
              <a:t>back</a:t>
            </a:r>
            <a:r>
              <a:rPr lang="en-US" kern="1200" dirty="0">
                <a:solidFill>
                  <a:schemeClr val="tx1"/>
                </a:solidFill>
              </a:rPr>
              <a:t> and </a:t>
            </a:r>
            <a:r>
              <a:rPr lang="en-US" u="sng" kern="1200" dirty="0">
                <a:solidFill>
                  <a:schemeClr val="tx1"/>
                </a:solidFill>
              </a:rPr>
              <a:t>embrace</a:t>
            </a:r>
            <a:r>
              <a:rPr lang="en-US" kern="1200" dirty="0">
                <a:solidFill>
                  <a:schemeClr val="tx1"/>
                </a:solidFill>
              </a:rPr>
              <a:t> the better ideas of others.</a:t>
            </a:r>
          </a:p>
          <a:p>
            <a:endParaRPr lang="en-US"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rPr>
              <a:t>The end goal is group problem-solving.  How do people learn that?  </a:t>
            </a:r>
            <a:r>
              <a:rPr lang="en-US" kern="1200" baseline="0" dirty="0">
                <a:solidFill>
                  <a:schemeClr val="tx1"/>
                </a:solidFill>
              </a:rPr>
              <a:t>Can we do more leadership training in our schools?</a:t>
            </a:r>
            <a:endParaRPr lang="en-US" kern="1200" dirty="0">
              <a:solidFill>
                <a:schemeClr val="tx1"/>
              </a:solidFill>
            </a:endParaRPr>
          </a:p>
          <a:p>
            <a:endParaRPr lang="en-US" kern="1200" dirty="0">
              <a:solidFill>
                <a:schemeClr val="tx1"/>
              </a:solidFill>
            </a:endParaRPr>
          </a:p>
          <a:p>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/2014/02/google-calls-these-talents-worthless/</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https://</a:t>
            </a:r>
            <a:r>
              <a:rPr lang="en-US" dirty="0" err="1">
                <a:ea typeface="ヒラギノ角ゴ Pro W3" charset="0"/>
              </a:rPr>
              <a:t>qph.ec.quoracdn.net</a:t>
            </a:r>
            <a:r>
              <a:rPr lang="en-US" dirty="0">
                <a:ea typeface="ヒラギノ角ゴ Pro W3" charset="0"/>
              </a:rPr>
              <a:t>/main-qimg-f789f6f600c4407198ce947708761ffe-c?convert_to_webp=true</a:t>
            </a:r>
          </a:p>
          <a:p>
            <a:endParaRPr lang="en-US" dirty="0">
              <a:ea typeface="ヒラギノ角ゴ Pro W3" charset="0"/>
            </a:endParaRP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80</a:t>
            </a:fld>
            <a:endParaRPr lang="en-US" sz="1200"/>
          </a:p>
        </p:txBody>
      </p:sp>
    </p:spTree>
    <p:extLst>
      <p:ext uri="{BB962C8B-B14F-4D97-AF65-F5344CB8AC3E}">
        <p14:creationId xmlns:p14="http://schemas.microsoft.com/office/powerpoint/2010/main" val="15964269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Schools and Colleges with a Skills USA chapter find that Skills USA provides the extra stuff that turns an education program into a true career preparation program.</a:t>
            </a:r>
          </a:p>
          <a:p>
            <a:br>
              <a:rPr lang="en-US" dirty="0"/>
            </a:br>
            <a:r>
              <a:rPr lang="en-US" dirty="0"/>
              <a:t>They teach the team skills, soft skills, problem-solving skills -- and much more.  </a:t>
            </a:r>
          </a:p>
          <a:p>
            <a:r>
              <a:rPr lang="en-US" dirty="0"/>
              <a:t>Many of the SkillsUSA students get hired by employers right at SkillsUSA competitive events.</a:t>
            </a:r>
          </a:p>
          <a:p>
            <a:endParaRPr lang="en-US" dirty="0"/>
          </a:p>
          <a:p>
            <a:r>
              <a:rPr lang="en-US" dirty="0"/>
              <a:t>If you don’t have a SkillsUSA chapter at your college, then you need to look into getting one.</a:t>
            </a:r>
          </a:p>
          <a:p>
            <a:endParaRPr lang="en-US" dirty="0"/>
          </a:p>
          <a:p>
            <a:r>
              <a:rPr lang="en-US" dirty="0"/>
              <a:t>North Carolina is the fastest growing state in postsecondary student participation.</a:t>
            </a:r>
          </a:p>
          <a:p>
            <a:endParaRPr lang="en-US" dirty="0"/>
          </a:p>
          <a:p>
            <a:r>
              <a:rPr lang="en-US" dirty="0"/>
              <a:t>=====</a:t>
            </a:r>
          </a:p>
          <a:p>
            <a:endParaRPr lang="en-US" dirty="0"/>
          </a:p>
          <a:p>
            <a:r>
              <a:rPr lang="en-US" dirty="0"/>
              <a:t>North Carolina SkillsUSA</a:t>
            </a:r>
          </a:p>
          <a:p>
            <a:r>
              <a:rPr lang="en-US" dirty="0"/>
              <a:t>http://</a:t>
            </a:r>
            <a:r>
              <a:rPr lang="en-US" dirty="0" err="1"/>
              <a:t>www.skillsusanc.org</a:t>
            </a:r>
            <a:r>
              <a:rPr lang="en-US" dirty="0"/>
              <a:t>/</a:t>
            </a:r>
          </a:p>
          <a:p>
            <a:endParaRPr lang="en-US" dirty="0"/>
          </a:p>
          <a:p>
            <a:r>
              <a:rPr lang="en-US" dirty="0"/>
              <a:t>National SkillsUSA</a:t>
            </a:r>
          </a:p>
          <a:p>
            <a:r>
              <a:rPr lang="en-US" dirty="0"/>
              <a:t>https://</a:t>
            </a:r>
            <a:r>
              <a:rPr lang="en-US" dirty="0" err="1"/>
              <a:t>www.skillsusa.org</a:t>
            </a:r>
            <a:r>
              <a:rPr lang="en-US" dirty="0"/>
              <a:t>/</a:t>
            </a:r>
            <a:endParaRPr lang="en-US" b="1"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81</a:t>
            </a:fld>
            <a:endParaRPr lang="en-US"/>
          </a:p>
        </p:txBody>
      </p:sp>
    </p:spTree>
    <p:extLst>
      <p:ext uri="{BB962C8B-B14F-4D97-AF65-F5344CB8AC3E}">
        <p14:creationId xmlns:p14="http://schemas.microsoft.com/office/powerpoint/2010/main" val="9120844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a:ea typeface="ヒラギノ角ゴ Pro W3" charset="0"/>
              </a:rPr>
              <a:t>Even volunteer work and extra-curricular activities are more important to the business community than</a:t>
            </a:r>
            <a:r>
              <a:rPr lang="en-US" baseline="0" dirty="0">
                <a:ea typeface="ヒラギノ角ゴ Pro W3" charset="0"/>
              </a:rPr>
              <a:t> </a:t>
            </a:r>
            <a:r>
              <a:rPr lang="en-US" u="sng" baseline="0" dirty="0">
                <a:ea typeface="ヒラギノ角ゴ Pro W3" charset="0"/>
              </a:rPr>
              <a:t>grades</a:t>
            </a:r>
            <a:r>
              <a:rPr lang="en-US" baseline="0" dirty="0">
                <a:ea typeface="ヒラギノ角ゴ Pro W3" charset="0"/>
              </a:rPr>
              <a:t>.</a:t>
            </a:r>
          </a:p>
          <a:p>
            <a:endParaRPr lang="en-US" dirty="0">
              <a:ea typeface="ヒラギノ角ゴ Pro W3" charset="0"/>
            </a:endParaRPr>
          </a:p>
          <a:p>
            <a:r>
              <a:rPr lang="en-US" dirty="0">
                <a:ea typeface="ヒラギノ角ゴ Pro W3" charset="0"/>
              </a:rPr>
              <a:t>Yet, --  most students are too focused on getting good grades -- and are missing out on the experiences that really matter.</a:t>
            </a:r>
          </a:p>
          <a:p>
            <a:endParaRPr lang="en-US" dirty="0">
              <a:ea typeface="ヒラギノ角ゴ Pro W3" charset="0"/>
            </a:endParaRPr>
          </a:p>
          <a:p>
            <a:r>
              <a:rPr lang="en-US" dirty="0">
                <a:ea typeface="ヒラギノ角ゴ Pro W3" charset="0"/>
              </a:rPr>
              <a:t>If you “begin with the end in mind” like I said earlier, then students should ask the businesses what they will want in their new recruits, rather than focusing on something</a:t>
            </a:r>
            <a:r>
              <a:rPr lang="en-US" baseline="0" dirty="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82</a:t>
            </a:fld>
            <a:endParaRPr lang="en-US" sz="1300"/>
          </a:p>
        </p:txBody>
      </p:sp>
    </p:spTree>
    <p:extLst>
      <p:ext uri="{BB962C8B-B14F-4D97-AF65-F5344CB8AC3E}">
        <p14:creationId xmlns:p14="http://schemas.microsoft.com/office/powerpoint/2010/main" val="16218421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83</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newspaper (or listen to the politicians), 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endParaRPr lang="en-US" dirty="0">
              <a:ea typeface="ヒラギノ角ゴ Pro W3" charset="0"/>
            </a:endParaRPr>
          </a:p>
          <a:p>
            <a:pPr eaLnBrk="1" hangingPunct="1"/>
            <a:r>
              <a:rPr lang="en-US" dirty="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34101324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84</a:t>
            </a:fld>
            <a:endParaRPr lang="en-US" sz="1300"/>
          </a:p>
        </p:txBody>
      </p:sp>
    </p:spTree>
    <p:extLst>
      <p:ext uri="{BB962C8B-B14F-4D97-AF65-F5344CB8AC3E}">
        <p14:creationId xmlns:p14="http://schemas.microsoft.com/office/powerpoint/2010/main" val="32594533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85</a:t>
            </a:fld>
            <a:endParaRPr lang="en-US" sz="1300"/>
          </a:p>
        </p:txBody>
      </p:sp>
    </p:spTree>
    <p:extLst>
      <p:ext uri="{BB962C8B-B14F-4D97-AF65-F5344CB8AC3E}">
        <p14:creationId xmlns:p14="http://schemas.microsoft.com/office/powerpoint/2010/main" val="38009226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86</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built a manufacturing plant in North Carolina</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7852032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Charlotte</a:t>
            </a: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87</a:t>
            </a:fld>
            <a:endParaRPr lang="en-US" sz="1300"/>
          </a:p>
        </p:txBody>
      </p:sp>
    </p:spTree>
    <p:extLst>
      <p:ext uri="{BB962C8B-B14F-4D97-AF65-F5344CB8AC3E}">
        <p14:creationId xmlns:p14="http://schemas.microsoft.com/office/powerpoint/2010/main" val="25906092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88</a:t>
            </a:fld>
            <a:endParaRPr lang="en-US" sz="1300"/>
          </a:p>
        </p:txBody>
      </p:sp>
    </p:spTree>
    <p:extLst>
      <p:ext uri="{BB962C8B-B14F-4D97-AF65-F5344CB8AC3E}">
        <p14:creationId xmlns:p14="http://schemas.microsoft.com/office/powerpoint/2010/main" val="16462643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is a </a:t>
            </a:r>
            <a:r>
              <a:rPr lang="en-US" dirty="0"/>
              <a:t>Chinese manufacturer who recently picked North Carolina over South Carolina for a new manufacturing facility, and 88 jobs.</a:t>
            </a:r>
          </a:p>
          <a:p>
            <a:endParaRPr lang="en-US" dirty="0"/>
          </a:p>
          <a:p>
            <a:endParaRPr lang="en-US" dirty="0"/>
          </a:p>
          <a:p>
            <a:endParaRPr lang="en-US" dirty="0"/>
          </a:p>
          <a:p>
            <a:r>
              <a:rPr lang="en-US" dirty="0"/>
              <a:t>====</a:t>
            </a:r>
          </a:p>
          <a:p>
            <a:r>
              <a:rPr lang="en-US" dirty="0"/>
              <a:t>http://</a:t>
            </a:r>
            <a:r>
              <a:rPr lang="en-US" dirty="0" err="1"/>
              <a:t>www.areadevelopment.com</a:t>
            </a:r>
            <a:r>
              <a:rPr lang="en-US" dirty="0"/>
              <a:t>/</a:t>
            </a:r>
            <a:r>
              <a:rPr lang="en-US" dirty="0" err="1"/>
              <a:t>newsItems</a:t>
            </a:r>
            <a:r>
              <a:rPr lang="en-US" dirty="0"/>
              <a:t>/8-2-2016/u-play-corporation-</a:t>
            </a:r>
            <a:r>
              <a:rPr lang="en-US" dirty="0" err="1"/>
              <a:t>wayne</a:t>
            </a:r>
            <a:r>
              <a:rPr lang="en-US" dirty="0"/>
              <a:t>-county-north-</a:t>
            </a:r>
            <a:r>
              <a:rPr lang="en-US" dirty="0" err="1"/>
              <a:t>carolina.shtml</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/triangle/blog/</a:t>
            </a:r>
            <a:r>
              <a:rPr lang="en-US" dirty="0" err="1"/>
              <a:t>techflash</a:t>
            </a:r>
            <a:r>
              <a:rPr lang="en-US" dirty="0"/>
              <a:t>/2016/08/</a:t>
            </a:r>
            <a:r>
              <a:rPr lang="en-US" dirty="0" err="1"/>
              <a:t>chinese</a:t>
            </a:r>
            <a:r>
              <a:rPr lang="en-US" dirty="0"/>
              <a:t>-firm-picks-north-</a:t>
            </a:r>
            <a:r>
              <a:rPr lang="en-US" dirty="0" err="1"/>
              <a:t>carolina</a:t>
            </a:r>
            <a:r>
              <a:rPr lang="en-US" dirty="0"/>
              <a:t>-over-</a:t>
            </a:r>
            <a:r>
              <a:rPr lang="en-US" dirty="0" err="1"/>
              <a:t>south.html</a:t>
            </a:r>
            <a:endParaRPr lang="en-US" dirty="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89</a:t>
            </a:fld>
            <a:endParaRPr lang="en-US"/>
          </a:p>
        </p:txBody>
      </p:sp>
    </p:spTree>
    <p:extLst>
      <p:ext uri="{BB962C8B-B14F-4D97-AF65-F5344CB8AC3E}">
        <p14:creationId xmlns:p14="http://schemas.microsoft.com/office/powerpoint/2010/main" val="58951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9</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jobs</a:t>
            </a:r>
            <a:r>
              <a:rPr lang="en-US" baseline="0" dirty="0">
                <a:ea typeface="ヒラギノ角ゴ Pro W3" charset="0"/>
                <a:cs typeface="Times"/>
              </a:rPr>
              <a:t> </a:t>
            </a:r>
            <a:r>
              <a:rPr lang="en-US" dirty="0">
                <a:ea typeface="ヒラギノ角ゴ Pro W3" charset="0"/>
                <a:cs typeface="Times"/>
              </a:rPr>
              <a:t>projected in North Carolina in the year 2024.</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a:ea typeface="ヒラギノ角ゴ Pro W3" charset="0"/>
                <a:cs typeface="Times"/>
              </a:rPr>
              <a:t>one</a:t>
            </a:r>
            <a:r>
              <a:rPr lang="en-US" dirty="0">
                <a:ea typeface="ヒラギノ角ゴ Pro W3" charset="0"/>
                <a:cs typeface="Times"/>
              </a:rPr>
              <a:t> 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dirty="0">
                <a:ea typeface="ヒラギノ角ゴ Pro W3" charset="0"/>
                <a:cs typeface="Times"/>
              </a:rPr>
              <a:t>formal education past high school in order to get the job.  </a:t>
            </a:r>
          </a:p>
          <a:p>
            <a:pPr eaLnBrk="1" hangingPunct="1">
              <a:spcBef>
                <a:spcPct val="0"/>
              </a:spcBef>
            </a:pPr>
            <a:r>
              <a:rPr lang="en-US" dirty="0">
                <a:ea typeface="ヒラギノ角ゴ Pro W3" charset="0"/>
                <a:cs typeface="Times"/>
              </a:rPr>
              <a:t>They require various amounts of On-The-Job Training.</a:t>
            </a:r>
          </a:p>
          <a:p>
            <a:pPr eaLnBrk="1" hangingPunct="1">
              <a:spcBef>
                <a:spcPct val="0"/>
              </a:spcBef>
            </a:pPr>
            <a:r>
              <a:rPr lang="en-US" dirty="0">
                <a:ea typeface="ヒラギノ角ゴ Pro W3" charset="0"/>
                <a:cs typeface="Times"/>
              </a:rPr>
              <a:t> </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2024</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2.61%</a:t>
            </a:r>
            <a:r>
              <a:rPr lang="en-US" dirty="0"/>
              <a:t> </a:t>
            </a:r>
            <a:r>
              <a:rPr lang="en-US" sz="1200" b="0" i="0" u="none" strike="noStrike" kern="1200" dirty="0">
                <a:solidFill>
                  <a:schemeClr val="tx1"/>
                </a:solidFill>
                <a:effectLst/>
                <a:latin typeface="+mn-lt"/>
                <a:ea typeface="+mn-ea"/>
                <a:cs typeface="+mn-cs"/>
              </a:rPr>
              <a:t>Doctoral or professional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2.13%</a:t>
            </a:r>
            <a:r>
              <a:rPr lang="en-US" dirty="0"/>
              <a:t> </a:t>
            </a:r>
            <a:r>
              <a:rPr lang="en-US" sz="1200" b="0" i="0" u="none" strike="noStrike" kern="1200" dirty="0">
                <a:solidFill>
                  <a:schemeClr val="tx1"/>
                </a:solidFill>
                <a:effectLst/>
                <a:latin typeface="+mn-lt"/>
                <a:ea typeface="+mn-ea"/>
                <a:cs typeface="+mn-cs"/>
              </a:rPr>
              <a:t>Master's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4.77%</a:t>
            </a:r>
            <a:r>
              <a:rPr lang="en-US" dirty="0"/>
              <a:t> </a:t>
            </a:r>
            <a:r>
              <a:rPr lang="en-US" sz="1200" b="0" i="0" u="none" strike="noStrike" kern="1200" dirty="0">
                <a:solidFill>
                  <a:schemeClr val="tx1"/>
                </a:solidFill>
                <a:effectLst/>
                <a:latin typeface="+mn-lt"/>
                <a:ea typeface="+mn-ea"/>
                <a:cs typeface="+mn-cs"/>
              </a:rPr>
              <a:t>Bachelor's Degree plus work experience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11.60%</a:t>
            </a:r>
            <a:r>
              <a:rPr lang="en-US" dirty="0"/>
              <a:t> </a:t>
            </a:r>
            <a:r>
              <a:rPr lang="en-US" sz="1200" b="0" i="0" u="none" strike="noStrike" kern="1200" dirty="0">
                <a:solidFill>
                  <a:schemeClr val="tx1"/>
                </a:solidFill>
                <a:effectLst/>
                <a:latin typeface="+mn-lt"/>
                <a:ea typeface="+mn-ea"/>
                <a:cs typeface="+mn-cs"/>
              </a:rPr>
              <a:t>Bachelor's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4.75%</a:t>
            </a:r>
            <a:r>
              <a:rPr lang="en-US" dirty="0"/>
              <a:t> </a:t>
            </a:r>
            <a:r>
              <a:rPr lang="en-US" sz="1200" b="0" i="0" u="none" strike="noStrike" kern="1200" dirty="0">
                <a:solidFill>
                  <a:schemeClr val="tx1"/>
                </a:solidFill>
                <a:effectLst/>
                <a:latin typeface="+mn-lt"/>
                <a:ea typeface="+mn-ea"/>
                <a:cs typeface="+mn-cs"/>
              </a:rPr>
              <a:t>Associate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3.92%</a:t>
            </a:r>
            <a:r>
              <a:rPr lang="en-US" dirty="0"/>
              <a:t> </a:t>
            </a:r>
            <a:r>
              <a:rPr lang="en-US" sz="1200" b="0" i="0" u="none" strike="noStrike" kern="1200" dirty="0">
                <a:solidFill>
                  <a:schemeClr val="tx1"/>
                </a:solidFill>
                <a:effectLst/>
                <a:latin typeface="+mn-lt"/>
                <a:ea typeface="+mn-ea"/>
                <a:cs typeface="+mn-cs"/>
              </a:rPr>
              <a:t>One/two years of college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6.20%</a:t>
            </a:r>
            <a:r>
              <a:rPr lang="en-US" dirty="0"/>
              <a:t> </a:t>
            </a:r>
            <a:r>
              <a:rPr lang="en-US" sz="1200" b="0" i="0" u="none" strike="noStrike" kern="1200" dirty="0">
                <a:solidFill>
                  <a:schemeClr val="tx1"/>
                </a:solidFill>
                <a:effectLst/>
                <a:latin typeface="+mn-lt"/>
                <a:ea typeface="+mn-ea"/>
                <a:cs typeface="+mn-cs"/>
              </a:rPr>
              <a:t>Long-term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19.04%</a:t>
            </a:r>
            <a:r>
              <a:rPr lang="en-US" dirty="0"/>
              <a:t> </a:t>
            </a:r>
            <a:r>
              <a:rPr lang="en-US" sz="1200" b="0" i="0" u="none" strike="noStrike" kern="1200" dirty="0">
                <a:solidFill>
                  <a:schemeClr val="tx1"/>
                </a:solidFill>
                <a:effectLst/>
                <a:latin typeface="+mn-lt"/>
                <a:ea typeface="+mn-ea"/>
                <a:cs typeface="+mn-cs"/>
              </a:rPr>
              <a:t>Moderate-term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36.96%</a:t>
            </a:r>
            <a:r>
              <a:rPr lang="en-US" dirty="0"/>
              <a:t> </a:t>
            </a:r>
            <a:r>
              <a:rPr lang="en-US" sz="1200" b="0" i="0" u="none" strike="noStrike" kern="1200" dirty="0">
                <a:solidFill>
                  <a:schemeClr val="tx1"/>
                </a:solidFill>
                <a:effectLst/>
                <a:latin typeface="+mn-lt"/>
                <a:ea typeface="+mn-ea"/>
                <a:cs typeface="+mn-cs"/>
              </a:rPr>
              <a:t>Short-term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8.01%</a:t>
            </a:r>
            <a:r>
              <a:rPr lang="en-US" dirty="0"/>
              <a:t> </a:t>
            </a:r>
            <a:r>
              <a:rPr lang="en-US" sz="1200" b="0" i="0" u="none" strike="noStrike" kern="1200" dirty="0">
                <a:solidFill>
                  <a:schemeClr val="tx1"/>
                </a:solidFill>
                <a:effectLst/>
                <a:latin typeface="+mn-lt"/>
                <a:ea typeface="+mn-ea"/>
                <a:cs typeface="+mn-cs"/>
              </a:rPr>
              <a:t>Work experience in a related occupation</a:t>
            </a:r>
            <a:r>
              <a:rPr lang="en-US" dirty="0"/>
              <a:t> </a:t>
            </a: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9438888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Chinese </a:t>
            </a:r>
            <a:r>
              <a:rPr lang="en-US" u="sng" dirty="0"/>
              <a:t>textile</a:t>
            </a:r>
            <a:r>
              <a:rPr lang="en-US" baseline="0" dirty="0"/>
              <a:t> company setting up shop in North Carolina.</a:t>
            </a:r>
          </a:p>
          <a:p>
            <a:endParaRPr lang="en-US" baseline="0" dirty="0"/>
          </a:p>
          <a:p>
            <a:r>
              <a:rPr lang="en-US" baseline="0" dirty="0"/>
              <a:t>But we were told that all the textile manufacturing went to China.</a:t>
            </a:r>
          </a:p>
          <a:p>
            <a:endParaRPr lang="en-US" baseline="0" dirty="0"/>
          </a:p>
          <a:p>
            <a:endParaRPr lang="en-US" dirty="0"/>
          </a:p>
          <a:p>
            <a:endParaRPr lang="en-US" dirty="0"/>
          </a:p>
          <a:p>
            <a:r>
              <a:rPr lang="en-US" dirty="0"/>
              <a:t>====</a:t>
            </a:r>
          </a:p>
          <a:p>
            <a:r>
              <a:rPr lang="en-US" dirty="0"/>
              <a:t>https://</a:t>
            </a:r>
            <a:r>
              <a:rPr lang="en-US" dirty="0" err="1"/>
              <a:t>edpnc.com</a:t>
            </a:r>
            <a:r>
              <a:rPr lang="en-US" dirty="0"/>
              <a:t>/china-based-company-to-build-textile-plant-in-</a:t>
            </a:r>
            <a:r>
              <a:rPr lang="en-US" dirty="0" err="1"/>
              <a:t>cleveland</a:t>
            </a:r>
            <a:r>
              <a:rPr lang="en-US" dirty="0"/>
              <a:t>-county/</a:t>
            </a:r>
          </a:p>
        </p:txBody>
      </p:sp>
      <p:sp>
        <p:nvSpPr>
          <p:cNvPr id="4" name="Slide Number Placeholder 3"/>
          <p:cNvSpPr>
            <a:spLocks noGrp="1"/>
          </p:cNvSpPr>
          <p:nvPr>
            <p:ph type="sldNum" sz="quarter" idx="10"/>
          </p:nvPr>
        </p:nvSpPr>
        <p:spPr/>
        <p:txBody>
          <a:bodyPr/>
          <a:lstStyle/>
          <a:p>
            <a:fld id="{0F6BA5B6-2955-2249-96AC-43CB136E9EEA}" type="slidenum">
              <a:rPr lang="en-US" smtClean="0"/>
              <a:t>90</a:t>
            </a:fld>
            <a:endParaRPr lang="en-US"/>
          </a:p>
        </p:txBody>
      </p:sp>
    </p:spTree>
    <p:extLst>
      <p:ext uri="{BB962C8B-B14F-4D97-AF65-F5344CB8AC3E}">
        <p14:creationId xmlns:p14="http://schemas.microsoft.com/office/powerpoint/2010/main" val="8582320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A Chinese Tire manufacturing company picks North Carolina over Georgia for 800-job manufacturing project </a:t>
            </a:r>
          </a:p>
          <a:p>
            <a:endParaRPr lang="en-US" dirty="0"/>
          </a:p>
          <a:p>
            <a:r>
              <a:rPr lang="en-US" dirty="0"/>
              <a:t>=========</a:t>
            </a:r>
          </a:p>
          <a:p>
            <a:endParaRPr lang="en-US" dirty="0"/>
          </a:p>
          <a:p>
            <a:r>
              <a:rPr lang="en-US" dirty="0"/>
              <a:t>As Chinese tire firm Triangle </a:t>
            </a:r>
            <a:r>
              <a:rPr lang="en-US" dirty="0" err="1"/>
              <a:t>Tyre</a:t>
            </a:r>
            <a:r>
              <a:rPr lang="en-US" dirty="0"/>
              <a:t> Co was deciding where to locate its first U.S. manufacturing facility, the decision came down to North Carolina and Georgia. That’s according to N.C. Department of Commerce officials, speaking Tuesday after the 800-job project was unveiled to the public.</a:t>
            </a:r>
          </a:p>
          <a:p>
            <a:r>
              <a:rPr lang="en-US" dirty="0"/>
              <a:t>Triangle </a:t>
            </a:r>
            <a:r>
              <a:rPr lang="en-US" dirty="0" err="1"/>
              <a:t>Tyre</a:t>
            </a:r>
            <a:r>
              <a:rPr lang="en-US" dirty="0"/>
              <a:t> is a subsidiary of Triangle Group Co. that makes tires for both commercial and passenger vehicles. It plans to invest $580 million into two tire plants, which will be located at the </a:t>
            </a:r>
            <a:r>
              <a:rPr lang="en-US" dirty="0" err="1"/>
              <a:t>Kingsboro</a:t>
            </a:r>
            <a:r>
              <a:rPr lang="en-US" dirty="0"/>
              <a:t> </a:t>
            </a:r>
            <a:r>
              <a:rPr lang="en-US" dirty="0" err="1"/>
              <a:t>megasite</a:t>
            </a:r>
            <a:r>
              <a:rPr lang="en-US" dirty="0"/>
              <a:t> in Edgecombe County. In exchange, the company is eligible for Job Development Investment Grant reimbursements of up to $20.1 million and a performance-based grant from the One North Carolina Fund for up to $16 million, provided it meets job and investment targets. </a:t>
            </a:r>
          </a:p>
          <a:p>
            <a:r>
              <a:rPr lang="en-US" dirty="0"/>
              <a:t>The jobs' average salaries are expected to be about $56,500. The county's average wage is about $32,640.</a:t>
            </a:r>
          </a:p>
          <a:p>
            <a:r>
              <a:rPr lang="en-US" dirty="0"/>
              <a:t>State officials, including Gov. </a:t>
            </a:r>
            <a:r>
              <a:rPr lang="en-US" dirty="0">
                <a:hlinkClick r:id="rId3" invalidUrl="https://www.bizjournals.com/triangle/search/results?q=Roy Cooper"/>
              </a:rPr>
              <a:t>Roy Cooper</a:t>
            </a:r>
            <a:r>
              <a:rPr lang="en-US" dirty="0"/>
              <a:t>, announced the jobs Tuesday at Edgecombe Community College in Tarboro. </a:t>
            </a:r>
          </a:p>
          <a:p>
            <a:r>
              <a:rPr lang="en-US" dirty="0"/>
              <a:t>"They could have chosen anywhere on the planet to locate their headquarters, but they chose here,” Cooper told the crowd. “Instead of shifting jobs overseas, we need to bring overseas jobs to North Carolina, and that’s what we’re going to do.”</a:t>
            </a:r>
          </a:p>
          <a:p>
            <a:r>
              <a:rPr lang="en-US" dirty="0"/>
              <a:t>Once operational, the facilities will churn out 6 million tires per year, according to Cooper. </a:t>
            </a:r>
          </a:p>
          <a:p>
            <a:r>
              <a:rPr lang="en-US" dirty="0"/>
              <a:t>To secure the commitment, both Commerce Secretary Tony Copeland and Norris </a:t>
            </a:r>
            <a:r>
              <a:rPr lang="en-US" dirty="0" err="1"/>
              <a:t>Tolson</a:t>
            </a:r>
            <a:r>
              <a:rPr lang="en-US" dirty="0"/>
              <a:t>, CEO of the Carolinas Gateway Partnership, personally traveled to China.</a:t>
            </a:r>
          </a:p>
          <a:p>
            <a:r>
              <a:rPr lang="en-US" dirty="0"/>
              <a:t>"It's definitely one of the largest investments in eastern North Carolina in the history of North Carolina," Copeland told the crowd. </a:t>
            </a:r>
          </a:p>
          <a:p>
            <a:r>
              <a:rPr lang="en-US" dirty="0"/>
              <a:t>The project is expected to have an economic impact of $2.4 billion. </a:t>
            </a:r>
          </a:p>
          <a:p>
            <a:r>
              <a:rPr lang="en-US" dirty="0"/>
              <a:t>And It’s the second announcement Cooper has made in Tarboro in recent days. Last week, Cooper announced that </a:t>
            </a:r>
            <a:r>
              <a:rPr lang="en-US" dirty="0">
                <a:hlinkClick r:id="rId4"/>
              </a:rPr>
              <a:t>Corning Incorporated</a:t>
            </a:r>
            <a:r>
              <a:rPr lang="en-US" dirty="0"/>
              <a:t> had </a:t>
            </a:r>
            <a:r>
              <a:rPr lang="en-US" dirty="0">
                <a:hlinkClick r:id="rId5"/>
              </a:rPr>
              <a:t>picked Edgecombe and Durham counties for a 428-job expansion</a:t>
            </a:r>
            <a:r>
              <a:rPr lang="en-US" dirty="0"/>
              <a:t>. </a:t>
            </a:r>
          </a:p>
          <a:p>
            <a:r>
              <a:rPr lang="en-US" dirty="0"/>
              <a:t>In an interview after the Corning news, </a:t>
            </a:r>
            <a:r>
              <a:rPr lang="en-US" dirty="0" err="1"/>
              <a:t>Tolson</a:t>
            </a:r>
            <a:r>
              <a:rPr lang="en-US" dirty="0"/>
              <a:t> said economic development was on the rise in Edgecombe County. With the Corning project, Edgecombe was “breaking the barrier on pharmaceutical projects in eastern North Carolina,” he said. </a:t>
            </a:r>
          </a:p>
          <a:p>
            <a:r>
              <a:rPr lang="en-US" dirty="0"/>
              <a:t>“Nash and Edgecombe are in significant growth mode right now,” he said. </a:t>
            </a:r>
          </a:p>
          <a:p>
            <a:r>
              <a:rPr lang="en-US" dirty="0"/>
              <a:t>The announcement comes as North Carolina continues to vie for a Toyota-Mazda assembly plant. Officials </a:t>
            </a:r>
            <a:r>
              <a:rPr lang="en-US" dirty="0">
                <a:hlinkClick r:id="rId6" invalidUrl="https://www.bizjournals.com/As Chinese tire firm Triangle Tyre Co was deciding where to locate its first U.S. manufacturing facility, the decision came down to North Carolina and Georgia."/>
              </a:rPr>
              <a:t>have said investments by automobile suppliers in the state bodes well for that effort</a:t>
            </a:r>
            <a:r>
              <a:rPr lang="en-US" dirty="0"/>
              <a:t>. </a:t>
            </a:r>
          </a:p>
          <a:p>
            <a:r>
              <a:rPr lang="en-US" dirty="0"/>
              <a:t>But the news also comes at a time of uncertainty for another major project in the area. The future of </a:t>
            </a:r>
            <a:r>
              <a:rPr lang="en-US" dirty="0">
                <a:hlinkClick r:id="rId7"/>
              </a:rPr>
              <a:t>CSX’s</a:t>
            </a:r>
            <a:r>
              <a:rPr lang="en-US" dirty="0"/>
              <a:t> planned intermodal terminal in Rocky Mount, the Carolina Connector, is uncertain </a:t>
            </a:r>
            <a:r>
              <a:rPr lang="en-US" dirty="0">
                <a:hlinkClick r:id="rId8"/>
              </a:rPr>
              <a:t>as the Jacksonville transportation company is in the midst of a strategy shift</a:t>
            </a:r>
            <a:r>
              <a:rPr lang="en-US" dirty="0"/>
              <a:t>. That project has helped attract a lot of economic development attention to the area, </a:t>
            </a:r>
            <a:r>
              <a:rPr lang="en-US" dirty="0" err="1"/>
              <a:t>Tolson</a:t>
            </a:r>
            <a:r>
              <a:rPr lang="en-US" dirty="0"/>
              <a:t> has said. </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91</a:t>
            </a:fld>
            <a:endParaRPr lang="en-US"/>
          </a:p>
        </p:txBody>
      </p:sp>
    </p:spTree>
    <p:extLst>
      <p:ext uri="{BB962C8B-B14F-4D97-AF65-F5344CB8AC3E}">
        <p14:creationId xmlns:p14="http://schemas.microsoft.com/office/powerpoint/2010/main" val="35620307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92</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Chinese Wind Power Technologies is coming to Raleigh.</a:t>
            </a: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students 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our </a:t>
            </a:r>
            <a:r>
              <a:rPr lang="en-US" dirty="0" err="1">
                <a:ea typeface="ヒラギノ角ゴ Pro W3" charset="0"/>
              </a:rPr>
              <a:t>studnets</a:t>
            </a:r>
            <a:r>
              <a:rPr lang="en-US" dirty="0">
                <a:ea typeface="ヒラギノ角ゴ Pro W3" charset="0"/>
              </a:rPr>
              <a:t> to 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28089058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93</a:t>
            </a:fld>
            <a:endParaRPr lang="en-US" sz="1300"/>
          </a:p>
        </p:txBody>
      </p:sp>
    </p:spTree>
    <p:extLst>
      <p:ext uri="{BB962C8B-B14F-4D97-AF65-F5344CB8AC3E}">
        <p14:creationId xmlns:p14="http://schemas.microsoft.com/office/powerpoint/2010/main" val="18652824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I mentioned this earlier.</a:t>
            </a:r>
          </a:p>
          <a:p>
            <a:endParaRPr lang="en-US" dirty="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a typeface="ヒラギノ角ゴ Pro W3" charset="0"/>
              </a:rPr>
              <a:t>We expect over 60 open houses all across the state helping people learn about the </a:t>
            </a:r>
            <a:r>
              <a:rPr lang="en-US" u="sng" baseline="0" dirty="0">
                <a:ea typeface="ヒラギノ角ゴ Pro W3" charset="0"/>
              </a:rPr>
              <a:t>modern</a:t>
            </a:r>
            <a:r>
              <a:rPr lang="en-US" baseline="0" dirty="0">
                <a:ea typeface="ヒラギノ角ゴ Pro W3" charset="0"/>
              </a:rPr>
              <a:t> careers in Advanced Manufacturing.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a typeface="ヒラギノ角ゴ Pro W3" charset="0"/>
              </a:rPr>
              <a:t>Spread the word.</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rPr>
              <a:t>http://</a:t>
            </a:r>
            <a:r>
              <a:rPr lang="en-US" dirty="0" err="1">
                <a:ea typeface="ヒラギノ角ゴ Pro W3" charset="0"/>
              </a:rPr>
              <a:t>www.</a:t>
            </a:r>
            <a:r>
              <a:rPr lang="en-US" sz="1600" dirty="0" err="1"/>
              <a:t>ncperkins.org</a:t>
            </a:r>
            <a:r>
              <a:rPr lang="en-US" sz="1600" dirty="0"/>
              <a:t>/manufacturing</a:t>
            </a:r>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94</a:t>
            </a:fld>
            <a:endParaRPr lang="en-US" sz="1300"/>
          </a:p>
        </p:txBody>
      </p:sp>
    </p:spTree>
    <p:extLst>
      <p:ext uri="{BB962C8B-B14F-4D97-AF65-F5344CB8AC3E}">
        <p14:creationId xmlns:p14="http://schemas.microsoft.com/office/powerpoint/2010/main" val="759047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828800" cy="1371600"/>
          </a:xfrm>
        </p:spPr>
      </p:sp>
      <p:sp>
        <p:nvSpPr>
          <p:cNvPr id="3" name="Notes Placeholder 2"/>
          <p:cNvSpPr>
            <a:spLocks noGrp="1"/>
          </p:cNvSpPr>
          <p:nvPr>
            <p:ph type="body" idx="1"/>
          </p:nvPr>
        </p:nvSpPr>
        <p:spPr>
          <a:xfrm>
            <a:off x="685800" y="2133600"/>
            <a:ext cx="5486400" cy="6324600"/>
          </a:xfrm>
        </p:spPr>
        <p:txBody>
          <a:bodyPr>
            <a:noAutofit/>
          </a:bodyPr>
          <a:lstStyle/>
          <a:p>
            <a:r>
              <a:rPr lang="en-US" dirty="0"/>
              <a:t>The textile industry is alive and well in North Carolina. And</a:t>
            </a:r>
            <a:r>
              <a:rPr lang="en-US" baseline="0" dirty="0"/>
              <a:t> folks around the world recently got a chance to see our textiles in action at the Olympics.</a:t>
            </a:r>
            <a:endParaRPr lang="en-US" dirty="0"/>
          </a:p>
          <a:p>
            <a:endParaRPr lang="en-US" dirty="0"/>
          </a:p>
          <a:p>
            <a:r>
              <a:rPr lang="en-US" dirty="0"/>
              <a:t>Textile shops in Rutherfordton, Greensboro, Burlington, Raeford, and Cordova, North</a:t>
            </a:r>
            <a:r>
              <a:rPr lang="en-US" baseline="0" dirty="0"/>
              <a:t> Carolina all had a hand in making Olympic apparel.</a:t>
            </a:r>
            <a:endParaRPr lang="en-US" dirty="0"/>
          </a:p>
          <a:p>
            <a:endParaRPr lang="en-US" dirty="0"/>
          </a:p>
          <a:p>
            <a:r>
              <a:rPr lang="en-US" baseline="0" dirty="0"/>
              <a:t>There are no longer sweat shops in North Carolina with young ladies hunched over a manual sewing machine. </a:t>
            </a:r>
          </a:p>
          <a:p>
            <a:r>
              <a:rPr lang="en-US" baseline="0" dirty="0"/>
              <a:t>No -- these textile operations are high-tech and require smart folks to operate the equipment.</a:t>
            </a:r>
          </a:p>
          <a:p>
            <a:endParaRPr lang="en-US" baseline="0" dirty="0"/>
          </a:p>
          <a:p>
            <a:r>
              <a:rPr lang="en-US" baseline="0" dirty="0"/>
              <a:t>Advanced Manufacturing, including textile production, is big in North Carolina.</a:t>
            </a:r>
            <a:endParaRPr lang="en-US" dirty="0"/>
          </a:p>
          <a:p>
            <a:endParaRPr lang="en-US" dirty="0"/>
          </a:p>
          <a:p>
            <a:endParaRPr lang="en-US" dirty="0"/>
          </a:p>
          <a:p>
            <a:r>
              <a:rPr lang="en-US" dirty="0"/>
              <a:t>====</a:t>
            </a:r>
          </a:p>
          <a:p>
            <a:r>
              <a:rPr lang="en-US" dirty="0"/>
              <a:t>Opening Ceremony</a:t>
            </a:r>
          </a:p>
          <a:p>
            <a:r>
              <a:rPr lang="en-US" dirty="0"/>
              <a:t>http://</a:t>
            </a:r>
            <a:r>
              <a:rPr lang="en-US" dirty="0" err="1"/>
              <a:t>www.bizjournals.com</a:t>
            </a:r>
            <a:r>
              <a:rPr lang="en-US" dirty="0"/>
              <a:t>/triangle/news/2016/08/09/</a:t>
            </a:r>
            <a:r>
              <a:rPr lang="en-US" dirty="0" err="1"/>
              <a:t>those-team-usa-uniforms-in-rio-made-in-north.html?ana</a:t>
            </a:r>
            <a:r>
              <a:rPr lang="en-US" dirty="0"/>
              <a:t>=</a:t>
            </a:r>
            <a:r>
              <a:rPr lang="en-US" dirty="0" err="1"/>
              <a:t>e_du_prem&amp;s</a:t>
            </a:r>
            <a:r>
              <a:rPr lang="en-US" dirty="0"/>
              <a:t>=</a:t>
            </a:r>
            <a:r>
              <a:rPr lang="en-US" dirty="0" err="1"/>
              <a:t>article_du&amp;ed</a:t>
            </a:r>
            <a:r>
              <a:rPr lang="en-US" dirty="0"/>
              <a:t>=2016-08-09&amp;u=DFsejj4U8KnV9lBFgI8D1Q03b85e1a&amp;t=1470853007&amp;j=75380092</a:t>
            </a:r>
          </a:p>
          <a:p>
            <a:endParaRPr lang="en-US" dirty="0"/>
          </a:p>
          <a:p>
            <a:r>
              <a:rPr lang="en-US" dirty="0"/>
              <a:t>Rowing Team</a:t>
            </a:r>
          </a:p>
          <a:p>
            <a:r>
              <a:rPr lang="en-US" dirty="0"/>
              <a:t>http://</a:t>
            </a:r>
            <a:r>
              <a:rPr lang="en-US" dirty="0" err="1"/>
              <a:t>www.wcnc.com</a:t>
            </a:r>
            <a:r>
              <a:rPr lang="en-US" dirty="0"/>
              <a:t>/sports/</a:t>
            </a:r>
            <a:r>
              <a:rPr lang="en-US" dirty="0" err="1"/>
              <a:t>olympics</a:t>
            </a:r>
            <a:r>
              <a:rPr lang="en-US" dirty="0"/>
              <a:t>/local-business-made-</a:t>
            </a:r>
            <a:r>
              <a:rPr lang="en-US" dirty="0" err="1"/>
              <a:t>olympic</a:t>
            </a:r>
            <a:r>
              <a:rPr lang="en-US" dirty="0"/>
              <a:t>-uniforms/280016944</a:t>
            </a:r>
          </a:p>
          <a:p>
            <a:endParaRPr lang="en-US" dirty="0"/>
          </a:p>
          <a:p>
            <a:r>
              <a:rPr lang="en-US" dirty="0"/>
              <a:t>White fabric</a:t>
            </a:r>
          </a:p>
          <a:p>
            <a:r>
              <a:rPr lang="en-US" dirty="0"/>
              <a:t>http://www.wyff4.com/sports/2016-olympics/upstate-company-helps-make-uniforms-for-us-</a:t>
            </a:r>
            <a:r>
              <a:rPr lang="en-US" dirty="0" err="1"/>
              <a:t>olympians</a:t>
            </a:r>
            <a:r>
              <a:rPr lang="en-US" dirty="0"/>
              <a:t>/41032828</a:t>
            </a:r>
          </a:p>
          <a:p>
            <a:endParaRPr lang="en-US" dirty="0"/>
          </a:p>
          <a:p>
            <a:r>
              <a:rPr lang="en-US" dirty="0"/>
              <a:t>Pants</a:t>
            </a:r>
          </a:p>
          <a:p>
            <a:r>
              <a:rPr lang="en-US" dirty="0"/>
              <a:t>http://</a:t>
            </a:r>
            <a:r>
              <a:rPr lang="en-US" dirty="0" err="1"/>
              <a:t>www.twcnews.com</a:t>
            </a:r>
            <a:r>
              <a:rPr lang="en-US" dirty="0"/>
              <a:t>/</a:t>
            </a:r>
            <a:r>
              <a:rPr lang="en-US" dirty="0" err="1"/>
              <a:t>nc</a:t>
            </a:r>
            <a:r>
              <a:rPr lang="en-US" dirty="0"/>
              <a:t>/triangle-</a:t>
            </a:r>
            <a:r>
              <a:rPr lang="en-US" dirty="0" err="1"/>
              <a:t>sandhills</a:t>
            </a:r>
            <a:r>
              <a:rPr lang="en-US" dirty="0"/>
              <a:t>/news/2016/08/6/</a:t>
            </a:r>
            <a:r>
              <a:rPr lang="en-US" dirty="0" err="1"/>
              <a:t>usa</a:t>
            </a:r>
            <a:r>
              <a:rPr lang="en-US" dirty="0"/>
              <a:t>-</a:t>
            </a:r>
            <a:r>
              <a:rPr lang="en-US" dirty="0" err="1"/>
              <a:t>olympic</a:t>
            </a:r>
            <a:r>
              <a:rPr lang="en-US" dirty="0"/>
              <a:t>-opening-ceremony-uniforms-made-in-</a:t>
            </a:r>
            <a:r>
              <a:rPr lang="en-US" dirty="0" err="1"/>
              <a:t>nc.html</a:t>
            </a:r>
            <a:endParaRPr lang="en-US" dirty="0"/>
          </a:p>
          <a:p>
            <a:endParaRPr lang="en-US" dirty="0"/>
          </a:p>
          <a:p>
            <a:r>
              <a:rPr lang="en-US" dirty="0"/>
              <a:t>Blazers</a:t>
            </a:r>
          </a:p>
          <a:p>
            <a:r>
              <a:rPr lang="en-US" dirty="0"/>
              <a:t>http://</a:t>
            </a:r>
            <a:r>
              <a:rPr lang="en-US" dirty="0" err="1"/>
              <a:t>www.twcnews.com</a:t>
            </a:r>
            <a:r>
              <a:rPr lang="en-US" dirty="0"/>
              <a:t>/</a:t>
            </a:r>
            <a:r>
              <a:rPr lang="en-US" dirty="0" err="1"/>
              <a:t>nc</a:t>
            </a:r>
            <a:r>
              <a:rPr lang="en-US" dirty="0"/>
              <a:t>/triangle-</a:t>
            </a:r>
            <a:r>
              <a:rPr lang="en-US" dirty="0" err="1"/>
              <a:t>sandhills</a:t>
            </a:r>
            <a:r>
              <a:rPr lang="en-US" dirty="0"/>
              <a:t>/news/2016/08/6/</a:t>
            </a:r>
            <a:r>
              <a:rPr lang="en-US" dirty="0" err="1"/>
              <a:t>usa</a:t>
            </a:r>
            <a:r>
              <a:rPr lang="en-US" dirty="0"/>
              <a:t>-</a:t>
            </a:r>
            <a:r>
              <a:rPr lang="en-US" dirty="0" err="1"/>
              <a:t>olympic</a:t>
            </a:r>
            <a:r>
              <a:rPr lang="en-US" dirty="0"/>
              <a:t>-opening-ceremony-uniforms-made-in-</a:t>
            </a:r>
            <a:r>
              <a:rPr lang="en-US" dirty="0" err="1"/>
              <a:t>nc.html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95</a:t>
            </a:fld>
            <a:endParaRPr lang="en-US"/>
          </a:p>
        </p:txBody>
      </p:sp>
    </p:spTree>
    <p:extLst>
      <p:ext uri="{BB962C8B-B14F-4D97-AF65-F5344CB8AC3E}">
        <p14:creationId xmlns:p14="http://schemas.microsoft.com/office/powerpoint/2010/main" val="18654363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Let</a:t>
            </a:r>
            <a:r>
              <a:rPr lang="ja-JP" altLang="en-US" dirty="0">
                <a:ea typeface="ヒラギノ角ゴ Pro W3" charset="0"/>
              </a:rPr>
              <a:t>’</a:t>
            </a:r>
            <a:r>
              <a:rPr lang="en-US" altLang="ja-JP" dirty="0">
                <a:ea typeface="ヒラギノ角ゴ Pro W3" charset="0"/>
              </a:rPr>
              <a:t>s 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96</a:t>
            </a:fld>
            <a:endParaRPr lang="en-US" sz="1300"/>
          </a:p>
        </p:txBody>
      </p:sp>
    </p:spTree>
    <p:extLst>
      <p:ext uri="{BB962C8B-B14F-4D97-AF65-F5344CB8AC3E}">
        <p14:creationId xmlns:p14="http://schemas.microsoft.com/office/powerpoint/2010/main" val="15399970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There is a lot of high-tech going</a:t>
            </a:r>
            <a:r>
              <a:rPr lang="en-US" baseline="0" dirty="0"/>
              <a:t> on in modern kitchens.  The appliances are all talking to each other.</a:t>
            </a:r>
          </a:p>
          <a:p>
            <a:endParaRPr lang="en-US" baseline="0" dirty="0"/>
          </a:p>
          <a:p>
            <a:r>
              <a:rPr lang="en-US" baseline="0" dirty="0"/>
              <a:t>And when you are running low on milk, the refrigerator orders another gallon that could be delivered directly to your house.</a:t>
            </a:r>
          </a:p>
          <a:p>
            <a:endParaRPr lang="en-US" baseline="0" dirty="0"/>
          </a:p>
          <a:p>
            <a:r>
              <a:rPr lang="en-US" baseline="0" dirty="0"/>
              <a:t>When the milk arrives, your refrigerator could even unlock and open the front door of the house -- and let the drone in -- and have the drone put the milk in the refrigerator.  It’s all possible </a:t>
            </a:r>
            <a:r>
              <a:rPr lang="en-US" u="sng" baseline="0" dirty="0"/>
              <a:t>now</a:t>
            </a:r>
            <a:r>
              <a:rPr lang="en-US" baseline="0" dirty="0"/>
              <a:t> through current technology.</a:t>
            </a:r>
          </a:p>
          <a:p>
            <a:endParaRPr lang="en-US" baseline="0" dirty="0"/>
          </a:p>
          <a:p>
            <a:r>
              <a:rPr lang="en-US" baseline="0" dirty="0"/>
              <a:t>-- We still have to </a:t>
            </a:r>
            <a:r>
              <a:rPr lang="en-US" u="sng" baseline="0" dirty="0"/>
              <a:t>drink</a:t>
            </a:r>
            <a:r>
              <a:rPr lang="en-US" baseline="0" dirty="0"/>
              <a:t> the milk ourselves.  There’s no app for that!</a:t>
            </a:r>
          </a:p>
          <a:p>
            <a:endParaRPr lang="en-US" dirty="0"/>
          </a:p>
          <a:p>
            <a:endParaRPr lang="en-US" dirty="0"/>
          </a:p>
          <a:p>
            <a:endParaRPr lang="en-US" dirty="0"/>
          </a:p>
          <a:p>
            <a:r>
              <a:rPr lang="en-US" dirty="0"/>
              <a:t>=====</a:t>
            </a:r>
          </a:p>
          <a:p>
            <a:r>
              <a:rPr lang="en-US" dirty="0"/>
              <a:t>http://siliconangle.com/blog/2015/01/08/best-new-apps-for-apple-homekit-at-ces2015/</a:t>
            </a:r>
          </a:p>
        </p:txBody>
      </p:sp>
      <p:sp>
        <p:nvSpPr>
          <p:cNvPr id="4" name="Slide Number Placeholder 3"/>
          <p:cNvSpPr>
            <a:spLocks noGrp="1"/>
          </p:cNvSpPr>
          <p:nvPr>
            <p:ph type="sldNum" sz="quarter" idx="10"/>
          </p:nvPr>
        </p:nvSpPr>
        <p:spPr/>
        <p:txBody>
          <a:bodyPr/>
          <a:lstStyle/>
          <a:p>
            <a:fld id="{FB46C6A2-84B9-4F4B-9D29-2CFB53138DBA}" type="slidenum">
              <a:rPr lang="en-US" smtClean="0"/>
              <a:pPr/>
              <a:t>97</a:t>
            </a:fld>
            <a:endParaRPr lang="en-US"/>
          </a:p>
        </p:txBody>
      </p:sp>
    </p:spTree>
    <p:extLst>
      <p:ext uri="{BB962C8B-B14F-4D97-AF65-F5344CB8AC3E}">
        <p14:creationId xmlns:p14="http://schemas.microsoft.com/office/powerpoint/2010/main" val="30450564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great of course -- until someone hacks your fridge </a:t>
            </a:r>
            <a:r>
              <a:rPr lang="mr-IN" dirty="0"/>
              <a:t>–</a:t>
            </a:r>
            <a:endParaRPr lang="en-US" dirty="0"/>
          </a:p>
          <a:p>
            <a:endParaRPr lang="en-US" dirty="0"/>
          </a:p>
          <a:p>
            <a:r>
              <a:rPr lang="en-US" dirty="0"/>
              <a:t>and now you don’t have access to your own milk.</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bizjournals</a:t>
            </a:r>
            <a:r>
              <a:rPr lang="en-US" dirty="0"/>
              <a:t>/news/2016/11/23/</a:t>
            </a:r>
            <a:r>
              <a:rPr lang="en-US" dirty="0" err="1"/>
              <a:t>tech-giants-recommend-rules-to-protect-your-fridge.html?ana</a:t>
            </a:r>
            <a:r>
              <a:rPr lang="en-US" dirty="0"/>
              <a:t>=</a:t>
            </a:r>
            <a:r>
              <a:rPr lang="en-US" dirty="0" err="1"/>
              <a:t>e_sjo_tf&amp;s</a:t>
            </a:r>
            <a:r>
              <a:rPr lang="en-US" dirty="0"/>
              <a:t>=</a:t>
            </a:r>
            <a:r>
              <a:rPr lang="en-US" dirty="0" err="1"/>
              <a:t>newsletter&amp;ed</a:t>
            </a:r>
            <a:r>
              <a:rPr lang="en-US" dirty="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98</a:t>
            </a:fld>
            <a:endParaRPr lang="en-US"/>
          </a:p>
        </p:txBody>
      </p:sp>
    </p:spTree>
    <p:extLst>
      <p:ext uri="{BB962C8B-B14F-4D97-AF65-F5344CB8AC3E}">
        <p14:creationId xmlns:p14="http://schemas.microsoft.com/office/powerpoint/2010/main" val="9979274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many are</a:t>
            </a:r>
            <a:r>
              <a:rPr lang="en-US" baseline="0" dirty="0"/>
              <a:t> hopeful about letting robots and computers take over our lives.</a:t>
            </a:r>
          </a:p>
          <a:p>
            <a:endParaRPr lang="en-US" baseline="0" dirty="0"/>
          </a:p>
          <a:p>
            <a:r>
              <a:rPr lang="en-US" baseline="0" dirty="0"/>
              <a:t>My smart phone frustrates me quite often. </a:t>
            </a:r>
          </a:p>
          <a:p>
            <a:r>
              <a:rPr lang="en-US" baseline="0" dirty="0"/>
              <a:t>Recently I could not get the local weather -- and was perplexed as to whether to take an umbrella.</a:t>
            </a:r>
            <a:endParaRPr lang="en-US" dirty="0"/>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sanjose</a:t>
            </a:r>
            <a:r>
              <a:rPr lang="en-US" dirty="0"/>
              <a:t>/news/2016/11/30/</a:t>
            </a:r>
            <a:r>
              <a:rPr lang="en-US" dirty="0" err="1"/>
              <a:t>techflash-q-a-reasons-to-be-hopeful-about-ourrobot.html?ana</a:t>
            </a:r>
            <a:r>
              <a:rPr lang="en-US" dirty="0"/>
              <a:t>=</a:t>
            </a:r>
            <a:r>
              <a:rPr lang="en-US" dirty="0" err="1"/>
              <a:t>e_sjo_tf&amp;s</a:t>
            </a:r>
            <a:r>
              <a:rPr lang="en-US" dirty="0"/>
              <a:t>=</a:t>
            </a:r>
            <a:r>
              <a:rPr lang="en-US" dirty="0" err="1"/>
              <a:t>newsletter&amp;ed</a:t>
            </a:r>
            <a:r>
              <a:rPr lang="en-US" dirty="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99</a:t>
            </a:fld>
            <a:endParaRPr lang="en-US"/>
          </a:p>
        </p:txBody>
      </p:sp>
    </p:spTree>
    <p:extLst>
      <p:ext uri="{BB962C8B-B14F-4D97-AF65-F5344CB8AC3E}">
        <p14:creationId xmlns:p14="http://schemas.microsoft.com/office/powerpoint/2010/main" val="2673140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6/12/18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6/12/18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6/12/18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6/12/18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Times New Roman" charset="0"/>
          <a:ea typeface="Times New Roman" charset="0"/>
          <a:cs typeface="Times New Roman" charset="0"/>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Times New Roman" charset="0"/>
          <a:ea typeface="Times New Roman" charset="0"/>
          <a:cs typeface="Times New Roman" charset="0"/>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Times New Roman" charset="0"/>
          <a:ea typeface="Times New Roman" charset="0"/>
          <a:cs typeface="Times New Roman" charset="0"/>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Times New Roman" charset="0"/>
          <a:ea typeface="Times New Roman" charset="0"/>
          <a:cs typeface="Times New Roman"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gif"/><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Career Planning</a:t>
            </a:r>
            <a:br>
              <a:rPr lang="en-US" dirty="0"/>
            </a:br>
            <a:r>
              <a:rPr lang="en-US" dirty="0"/>
              <a:t>&amp; other important stuff</a:t>
            </a:r>
          </a:p>
        </p:txBody>
      </p:sp>
      <p:sp>
        <p:nvSpPr>
          <p:cNvPr id="3" name="Subtitle 2"/>
          <p:cNvSpPr>
            <a:spLocks noGrp="1"/>
          </p:cNvSpPr>
          <p:nvPr>
            <p:ph type="subTitle" idx="1"/>
          </p:nvPr>
        </p:nvSpPr>
        <p:spPr>
          <a:xfrm>
            <a:off x="914399" y="4246208"/>
            <a:ext cx="7336465" cy="1655762"/>
          </a:xfrm>
        </p:spPr>
        <p:txBody>
          <a:bodyPr>
            <a:normAutofit fontScale="85000" lnSpcReduction="10000"/>
          </a:bodyPr>
          <a:lstStyle/>
          <a:p>
            <a:pPr marL="461963" algn="l">
              <a:lnSpc>
                <a:spcPct val="80000"/>
              </a:lnSpc>
            </a:pPr>
            <a:r>
              <a:rPr lang="en-US" b="1" dirty="0">
                <a:latin typeface="Arial" charset="0"/>
                <a:ea typeface="ヒラギノ角ゴ Pro W3" charset="0"/>
                <a:cs typeface="ヒラギノ角ゴ Pro W3" charset="0"/>
              </a:rPr>
              <a:t>Chris Droessler</a:t>
            </a:r>
          </a:p>
          <a:p>
            <a:pPr marL="461963" algn="l">
              <a:lnSpc>
                <a:spcPct val="80000"/>
              </a:lnSpc>
            </a:pPr>
            <a:r>
              <a:rPr lang="en-US" sz="3300" dirty="0">
                <a:latin typeface="Arial" charset="0"/>
                <a:ea typeface="ヒラギノ角ゴ Pro W3" charset="0"/>
                <a:cs typeface="ヒラギノ角ゴ Pro W3" charset="0"/>
              </a:rPr>
              <a:t>Career &amp; Technical Education Coordinator</a:t>
            </a:r>
          </a:p>
          <a:p>
            <a:pPr marL="461963" algn="l">
              <a:lnSpc>
                <a:spcPct val="80000"/>
              </a:lnSpc>
            </a:pPr>
            <a:r>
              <a:rPr lang="en-US" sz="3300" dirty="0">
                <a:latin typeface="Arial" charset="0"/>
                <a:ea typeface="ヒラギノ角ゴ Pro W3" charset="0"/>
                <a:cs typeface="ヒラギノ角ゴ Pro W3" charset="0"/>
              </a:rPr>
              <a:t>NC Community Colleges</a:t>
            </a:r>
          </a:p>
          <a:p>
            <a:pPr marL="461963" algn="l">
              <a:lnSpc>
                <a:spcPct val="80000"/>
              </a:lnSpc>
            </a:pPr>
            <a:r>
              <a:rPr lang="en-US" sz="3200" dirty="0" err="1">
                <a:latin typeface="Arial" charset="0"/>
                <a:ea typeface="ヒラギノ角ゴ Pro W3" charset="0"/>
                <a:cs typeface="ヒラギノ角ゴ Pro W3" charset="0"/>
              </a:rPr>
              <a:t>DroesslerC@NCCommunityColleges.edu</a:t>
            </a:r>
            <a:endParaRPr lang="en-US" sz="3200" dirty="0">
              <a:latin typeface="Arial" charset="0"/>
              <a:ea typeface="ヒラギノ角ゴ Pro W3" charset="0"/>
              <a:cs typeface="ヒラギノ角ゴ Pro W3" charset="0"/>
            </a:endParaRPr>
          </a:p>
        </p:txBody>
      </p:sp>
      <p:sp>
        <p:nvSpPr>
          <p:cNvPr id="12" name="Rectangle 11">
            <a:extLst>
              <a:ext uri="{FF2B5EF4-FFF2-40B4-BE49-F238E27FC236}">
                <a16:creationId xmlns:a16="http://schemas.microsoft.com/office/drawing/2014/main" id="{A8437F06-DB83-9547-BD1D-B412407D9BC7}"/>
              </a:ext>
            </a:extLst>
          </p:cNvPr>
          <p:cNvSpPr>
            <a:spLocks noChangeArrowheads="1"/>
          </p:cNvSpPr>
          <p:nvPr/>
        </p:nvSpPr>
        <p:spPr bwMode="auto">
          <a:xfrm>
            <a:off x="493294" y="6250011"/>
            <a:ext cx="8650705"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2400" dirty="0"/>
              <a:t>Get the PowerPoint   </a:t>
            </a:r>
            <a:r>
              <a:rPr lang="en-US" sz="2400" dirty="0">
                <a:sym typeface="Wingdings"/>
              </a:rPr>
              <a:t>  	</a:t>
            </a:r>
            <a:r>
              <a:rPr lang="en-US" sz="2400" dirty="0"/>
              <a:t>www.ncperkins.org/presentations</a:t>
            </a:r>
          </a:p>
        </p:txBody>
      </p:sp>
      <p:sp>
        <p:nvSpPr>
          <p:cNvPr id="4" name="TextBox 3">
            <a:extLst>
              <a:ext uri="{FF2B5EF4-FFF2-40B4-BE49-F238E27FC236}">
                <a16:creationId xmlns:a16="http://schemas.microsoft.com/office/drawing/2014/main" id="{578BC49C-A0AC-B844-8900-B9E1BD4A6120}"/>
              </a:ext>
            </a:extLst>
          </p:cNvPr>
          <p:cNvSpPr txBox="1"/>
          <p:nvPr/>
        </p:nvSpPr>
        <p:spPr>
          <a:xfrm>
            <a:off x="7509315" y="126609"/>
            <a:ext cx="1483098" cy="369332"/>
          </a:xfrm>
          <a:prstGeom prst="rect">
            <a:avLst/>
          </a:prstGeom>
          <a:noFill/>
        </p:spPr>
        <p:txBody>
          <a:bodyPr wrap="none" rtlCol="0">
            <a:spAutoFit/>
          </a:bodyPr>
          <a:lstStyle/>
          <a:p>
            <a:r>
              <a:rPr lang="en-US" dirty="0"/>
              <a:t>June 13, 2018</a:t>
            </a:r>
          </a:p>
        </p:txBody>
      </p:sp>
    </p:spTree>
    <p:extLst>
      <p:ext uri="{BB962C8B-B14F-4D97-AF65-F5344CB8AC3E}">
        <p14:creationId xmlns:p14="http://schemas.microsoft.com/office/powerpoint/2010/main" val="191875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p:nvPr>
        </p:nvSpPr>
        <p:spPr/>
        <p:txBody>
          <a:bodyPr/>
          <a:lstStyle/>
          <a:p>
            <a:r>
              <a:rPr lang="en-US" dirty="0"/>
              <a:t>2017 NC High School:</a:t>
            </a:r>
            <a:br>
              <a:rPr lang="en-US" dirty="0"/>
            </a:br>
            <a:r>
              <a:rPr lang="en-US" dirty="0"/>
              <a:t>Graduate 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36.0%</a:t>
            </a:r>
          </a:p>
        </p:txBody>
      </p:sp>
      <p:sp>
        <p:nvSpPr>
          <p:cNvPr id="31" name="Text Box 51"/>
          <p:cNvSpPr txBox="1">
            <a:spLocks noChangeArrowheads="1"/>
          </p:cNvSpPr>
          <p:nvPr/>
        </p:nvSpPr>
        <p:spPr bwMode="auto">
          <a:xfrm>
            <a:off x="4854575" y="5400675"/>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9.7%</a:t>
            </a:r>
          </a:p>
        </p:txBody>
      </p:sp>
      <p:sp>
        <p:nvSpPr>
          <p:cNvPr id="32" name="Text Box 51"/>
          <p:cNvSpPr txBox="1">
            <a:spLocks noChangeArrowheads="1"/>
          </p:cNvSpPr>
          <p:nvPr/>
        </p:nvSpPr>
        <p:spPr bwMode="auto">
          <a:xfrm>
            <a:off x="2970213" y="49085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35.5%</a:t>
            </a:r>
          </a:p>
        </p:txBody>
      </p:sp>
      <p:sp>
        <p:nvSpPr>
          <p:cNvPr id="33" name="Text Box 51"/>
          <p:cNvSpPr txBox="1">
            <a:spLocks noChangeArrowheads="1"/>
          </p:cNvSpPr>
          <p:nvPr/>
        </p:nvSpPr>
        <p:spPr bwMode="auto">
          <a:xfrm>
            <a:off x="3127375" y="2317750"/>
            <a:ext cx="1050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11%</a:t>
            </a: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4.4%</a:t>
            </a:r>
          </a:p>
        </p:txBody>
      </p:sp>
    </p:spTree>
    <p:extLst>
      <p:ext uri="{BB962C8B-B14F-4D97-AF65-F5344CB8AC3E}">
        <p14:creationId xmlns:p14="http://schemas.microsoft.com/office/powerpoint/2010/main" val="144111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rotWithShape="1">
          <a:blip r:embed="rId3">
            <a:extLst>
              <a:ext uri="{28A0092B-C50C-407E-A947-70E740481C1C}">
                <a14:useLocalDpi xmlns:a14="http://schemas.microsoft.com/office/drawing/2010/main"/>
              </a:ext>
            </a:extLst>
          </a:blip>
          <a:srcRect l="2513" t="8326" r="5951" b="4810"/>
          <a:stretch/>
        </p:blipFill>
        <p:spPr bwMode="auto">
          <a:xfrm>
            <a:off x="485190" y="522516"/>
            <a:ext cx="8042989" cy="589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49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64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19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CBD35-975B-9E4A-B90C-B0B810C15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6921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E1C47-3185-CF47-BE43-10C2F4F29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80121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www.thebigdm.com/wp-content/uploads/2016/05/J5-Robot-Soul-Train.png">
            <a:extLst>
              <a:ext uri="{FF2B5EF4-FFF2-40B4-BE49-F238E27FC236}">
                <a16:creationId xmlns:a16="http://schemas.microsoft.com/office/drawing/2014/main" id="{B942181E-BF7D-3149-974F-1F4533E4C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90" y="0"/>
            <a:ext cx="8866620" cy="6858000"/>
          </a:xfrm>
          <a:prstGeom prst="rect">
            <a:avLst/>
          </a:prstGeom>
          <a:solidFill>
            <a:schemeClr val="tx1"/>
          </a:solidFill>
          <a:extLst/>
        </p:spPr>
      </p:pic>
    </p:spTree>
    <p:extLst>
      <p:ext uri="{BB962C8B-B14F-4D97-AF65-F5344CB8AC3E}">
        <p14:creationId xmlns:p14="http://schemas.microsoft.com/office/powerpoint/2010/main" val="53868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097" t="4354" r="8449" b="20272"/>
          <a:stretch/>
        </p:blipFill>
        <p:spPr>
          <a:xfrm>
            <a:off x="303969" y="0"/>
            <a:ext cx="8566309" cy="6857999"/>
          </a:xfrm>
          <a:prstGeom prst="rect">
            <a:avLst/>
          </a:prstGeom>
        </p:spPr>
      </p:pic>
    </p:spTree>
    <p:extLst>
      <p:ext uri="{BB962C8B-B14F-4D97-AF65-F5344CB8AC3E}">
        <p14:creationId xmlns:p14="http://schemas.microsoft.com/office/powerpoint/2010/main" val="140233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790" t="3809" r="7967" b="29524"/>
          <a:stretch/>
        </p:blipFill>
        <p:spPr>
          <a:xfrm>
            <a:off x="288451" y="0"/>
            <a:ext cx="8593493" cy="6858000"/>
          </a:xfrm>
          <a:prstGeom prst="rect">
            <a:avLst/>
          </a:prstGeom>
        </p:spPr>
      </p:pic>
    </p:spTree>
    <p:extLst>
      <p:ext uri="{BB962C8B-B14F-4D97-AF65-F5344CB8AC3E}">
        <p14:creationId xmlns:p14="http://schemas.microsoft.com/office/powerpoint/2010/main" val="26530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01" t="2721" r="8604" b="22721"/>
          <a:stretch/>
        </p:blipFill>
        <p:spPr>
          <a:xfrm>
            <a:off x="485193" y="0"/>
            <a:ext cx="8259634" cy="6858000"/>
          </a:xfrm>
          <a:prstGeom prst="rect">
            <a:avLst/>
          </a:prstGeom>
        </p:spPr>
      </p:pic>
    </p:spTree>
    <p:extLst>
      <p:ext uri="{BB962C8B-B14F-4D97-AF65-F5344CB8AC3E}">
        <p14:creationId xmlns:p14="http://schemas.microsoft.com/office/powerpoint/2010/main" val="303760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000" t="4898" r="8737" b="23809"/>
          <a:stretch/>
        </p:blipFill>
        <p:spPr>
          <a:xfrm>
            <a:off x="317242" y="0"/>
            <a:ext cx="8546840" cy="6858000"/>
          </a:xfrm>
          <a:prstGeom prst="rect">
            <a:avLst/>
          </a:prstGeom>
        </p:spPr>
      </p:pic>
    </p:spTree>
    <p:extLst>
      <p:ext uri="{BB962C8B-B14F-4D97-AF65-F5344CB8AC3E}">
        <p14:creationId xmlns:p14="http://schemas.microsoft.com/office/powerpoint/2010/main" val="230549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p:nvPr>
        </p:nvSpPr>
        <p:spPr/>
        <p:txBody>
          <a:bodyPr/>
          <a:lstStyle/>
          <a:p>
            <a:r>
              <a:rPr lang="en-US"/>
              <a:t>Postsecondary Intentions </a:t>
            </a:r>
            <a:br>
              <a:rPr lang="en-US"/>
            </a:br>
            <a:r>
              <a:rPr lang="en-US"/>
              <a:t>vs. Reality</a:t>
            </a:r>
            <a:endParaRPr lang="en-US" dirty="0"/>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45.7%</a:t>
            </a: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36.7%</a:t>
            </a: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15.4%</a:t>
            </a: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8.7%</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62.2%</a:t>
            </a:r>
          </a:p>
        </p:txBody>
      </p:sp>
      <p:sp>
        <p:nvSpPr>
          <p:cNvPr id="1317944" name="Text Box 56"/>
          <p:cNvSpPr txBox="1">
            <a:spLocks noChangeArrowheads="1"/>
          </p:cNvSpPr>
          <p:nvPr/>
        </p:nvSpPr>
        <p:spPr bwMode="auto">
          <a:xfrm>
            <a:off x="7321550" y="33972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21.1%</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spTree>
    <p:extLst>
      <p:ext uri="{BB962C8B-B14F-4D97-AF65-F5344CB8AC3E}">
        <p14:creationId xmlns:p14="http://schemas.microsoft.com/office/powerpoint/2010/main" val="298166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55080"/>
            <a:ext cx="7772400" cy="5029200"/>
          </a:xfrm>
        </p:spPr>
        <p:txBody>
          <a:bodyPr>
            <a:normAutofit/>
          </a:bodyPr>
          <a:lstStyle/>
          <a:p>
            <a:pPr>
              <a:lnSpc>
                <a:spcPts val="65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5353353"/>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66596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People Need to Discover These</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Interests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Passion</a:t>
            </a:r>
          </a:p>
          <a:p>
            <a:pPr marL="457200" indent="-457200">
              <a:spcBef>
                <a:spcPct val="20000"/>
              </a:spcBef>
              <a:buFont typeface="Arial"/>
              <a:buChar char="•"/>
              <a:defRPr/>
            </a:pPr>
            <a:r>
              <a:rPr lang="en-US" sz="3200" b="1" dirty="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21852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Discover Your Interests</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Conventional (Organizers)</a:t>
            </a:r>
          </a:p>
        </p:txBody>
      </p:sp>
    </p:spTree>
    <p:extLst>
      <p:ext uri="{BB962C8B-B14F-4D97-AF65-F5344CB8AC3E}">
        <p14:creationId xmlns:p14="http://schemas.microsoft.com/office/powerpoint/2010/main" val="332969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Discover Your Skills</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Basic Skills (three </a:t>
            </a:r>
            <a:r>
              <a:rPr lang="en-US" sz="3200" b="1" dirty="0" err="1">
                <a:effectLst>
                  <a:outerShdw blurRad="38100" dist="38100" dir="2700000" algn="tl">
                    <a:srgbClr val="DDDDDD"/>
                  </a:outerShdw>
                </a:effectLst>
                <a:latin typeface="Helvetica Neue" charset="0"/>
              </a:rPr>
              <a:t>Rs</a:t>
            </a:r>
            <a:r>
              <a:rPr lang="en-US" sz="3200" b="1" dirty="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Technical Skills</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0630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Discover Your Passion</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Hobbies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Dreams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What gets you out of bed on Saturday</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344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The Job Market</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Who is hiring?</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How much are they paying $$?</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Where are they hiring?</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When are they hiring?</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062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95749">
                                            <p:txEl>
                                              <p:pRg st="0" end="0"/>
                                            </p:txEl>
                                          </p:spTgt>
                                        </p:tgtEl>
                                        <p:attrNameLst>
                                          <p:attrName>style.visibility</p:attrName>
                                        </p:attrNameLst>
                                      </p:cBhvr>
                                      <p:to>
                                        <p:strVal val="visible"/>
                                      </p:to>
                                    </p:set>
                                    <p:animEffect transition="in" filter="fade">
                                      <p:cBhvr>
                                        <p:cTn id="7" dur="500"/>
                                        <p:tgtEl>
                                          <p:spTgt spid="169574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95749">
                                            <p:txEl>
                                              <p:pRg st="1" end="1"/>
                                            </p:txEl>
                                          </p:spTgt>
                                        </p:tgtEl>
                                        <p:attrNameLst>
                                          <p:attrName>style.visibility</p:attrName>
                                        </p:attrNameLst>
                                      </p:cBhvr>
                                      <p:to>
                                        <p:strVal val="visible"/>
                                      </p:to>
                                    </p:set>
                                    <p:animEffect transition="in" filter="fade">
                                      <p:cBhvr>
                                        <p:cTn id="11" dur="500"/>
                                        <p:tgtEl>
                                          <p:spTgt spid="169574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95749">
                                            <p:txEl>
                                              <p:pRg st="2" end="2"/>
                                            </p:txEl>
                                          </p:spTgt>
                                        </p:tgtEl>
                                        <p:attrNameLst>
                                          <p:attrName>style.visibility</p:attrName>
                                        </p:attrNameLst>
                                      </p:cBhvr>
                                      <p:to>
                                        <p:strVal val="visible"/>
                                      </p:to>
                                    </p:set>
                                    <p:animEffect transition="in" filter="fade">
                                      <p:cBhvr>
                                        <p:cTn id="15" dur="500"/>
                                        <p:tgtEl>
                                          <p:spTgt spid="169574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95749">
                                            <p:txEl>
                                              <p:pRg st="3" end="3"/>
                                            </p:txEl>
                                          </p:spTgt>
                                        </p:tgtEl>
                                        <p:attrNameLst>
                                          <p:attrName>style.visibility</p:attrName>
                                        </p:attrNameLst>
                                      </p:cBhvr>
                                      <p:to>
                                        <p:strVal val="visible"/>
                                      </p:to>
                                    </p:set>
                                    <p:animEffect transition="in" filter="fade">
                                      <p:cBhvr>
                                        <p:cTn id="19" dur="500"/>
                                        <p:tgtEl>
                                          <p:spTgt spid="16957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Lifestyle Choice</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Reality Check</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0949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143078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Tree>
    <p:extLst>
      <p:ext uri="{BB962C8B-B14F-4D97-AF65-F5344CB8AC3E}">
        <p14:creationId xmlns:p14="http://schemas.microsoft.com/office/powerpoint/2010/main" val="290280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6712" y="712303"/>
            <a:ext cx="6182140" cy="3337892"/>
          </a:xfrm>
        </p:spPr>
        <p:txBody>
          <a:bodyPr>
            <a:normAutofit/>
          </a:bodyPr>
          <a:lstStyle/>
          <a:p>
            <a:pPr algn="l"/>
            <a:r>
              <a:rPr lang="en-US" sz="8000" b="1" dirty="0">
                <a:effectLst>
                  <a:outerShdw blurRad="38100" dist="38100" dir="2700000" algn="tl">
                    <a:srgbClr val="DDDDDD"/>
                  </a:outerShdw>
                </a:effectLst>
                <a:latin typeface="Arial" charset="0"/>
                <a:ea typeface="ヒラギノ角ゴ Pro W3" charset="0"/>
                <a:cs typeface="ヒラギノ角ゴ Pro W3" charset="0"/>
              </a:rPr>
              <a:t>Questions?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997" y="1238949"/>
            <a:ext cx="3415004" cy="4818951"/>
          </a:xfrm>
          <a:prstGeom prst="rect">
            <a:avLst/>
          </a:prstGeom>
        </p:spPr>
      </p:pic>
      <p:sp>
        <p:nvSpPr>
          <p:cNvPr id="8" name="Subtitle 2"/>
          <p:cNvSpPr>
            <a:spLocks noGrp="1"/>
          </p:cNvSpPr>
          <p:nvPr>
            <p:ph type="subTitle" idx="1"/>
          </p:nvPr>
        </p:nvSpPr>
        <p:spPr>
          <a:xfrm>
            <a:off x="914400" y="4527273"/>
            <a:ext cx="5088835" cy="1530627"/>
          </a:xfrm>
        </p:spPr>
        <p:txBody>
          <a:bodyPr>
            <a:normAutofit fontScale="92500" lnSpcReduction="10000"/>
          </a:bodyPr>
          <a:lstStyle/>
          <a:p>
            <a:pPr algn="l" eaLnBrk="1" hangingPunct="1">
              <a:defRPr/>
            </a:pPr>
            <a:r>
              <a:rPr lang="en-US" sz="3600" dirty="0">
                <a:effectLst>
                  <a:outerShdw blurRad="38100" dist="38100" dir="2700000" algn="tl">
                    <a:srgbClr val="C0C0C0"/>
                  </a:outerShdw>
                </a:effectLst>
              </a:rPr>
              <a:t>Chris </a:t>
            </a:r>
            <a:r>
              <a:rPr lang="en-US" sz="3600" dirty="0" err="1">
                <a:effectLst>
                  <a:outerShdw blurRad="38100" dist="38100" dir="2700000" algn="tl">
                    <a:srgbClr val="C0C0C0"/>
                  </a:outerShdw>
                </a:effectLst>
              </a:rPr>
              <a:t>Droessler</a:t>
            </a:r>
            <a:endParaRPr lang="en-US" dirty="0">
              <a:effectLst>
                <a:outerShdw blurRad="38100" dist="38100" dir="2700000" algn="tl">
                  <a:srgbClr val="C0C0C0"/>
                </a:outerShdw>
              </a:effectLst>
            </a:endParaRPr>
          </a:p>
          <a:p>
            <a:pPr algn="l" eaLnBrk="1" hangingPunct="1">
              <a:defRPr/>
            </a:pPr>
            <a:r>
              <a:rPr lang="en-US" sz="3600" dirty="0">
                <a:effectLst>
                  <a:outerShdw blurRad="38100" dist="38100" dir="2700000" algn="tl">
                    <a:srgbClr val="C0C0C0"/>
                  </a:outerShdw>
                </a:effectLst>
              </a:rPr>
              <a:t>CTE </a:t>
            </a:r>
            <a:r>
              <a:rPr lang="en-US" dirty="0">
                <a:effectLst>
                  <a:outerShdw blurRad="38100" dist="38100" dir="2700000" algn="tl">
                    <a:srgbClr val="C0C0C0"/>
                  </a:outerShdw>
                </a:effectLst>
              </a:rPr>
              <a:t>Coordinator, </a:t>
            </a:r>
          </a:p>
          <a:p>
            <a:pPr algn="l" eaLnBrk="1" hangingPunct="1">
              <a:defRPr/>
            </a:pPr>
            <a:r>
              <a:rPr lang="en-US" dirty="0">
                <a:effectLst>
                  <a:outerShdw blurRad="38100" dist="38100" dir="2700000" algn="tl">
                    <a:srgbClr val="C0C0C0"/>
                  </a:outerShdw>
                </a:effectLst>
              </a:rPr>
              <a:t>NC Community Colleges</a:t>
            </a:r>
          </a:p>
        </p:txBody>
      </p:sp>
      <p:sp>
        <p:nvSpPr>
          <p:cNvPr id="5" name="Subtitle 2">
            <a:extLst>
              <a:ext uri="{FF2B5EF4-FFF2-40B4-BE49-F238E27FC236}">
                <a16:creationId xmlns:a16="http://schemas.microsoft.com/office/drawing/2014/main" id="{6CF267E9-13D3-9B43-95FB-8E9DAB379946}"/>
              </a:ext>
            </a:extLst>
          </p:cNvPr>
          <p:cNvSpPr txBox="1">
            <a:spLocks/>
          </p:cNvSpPr>
          <p:nvPr/>
        </p:nvSpPr>
        <p:spPr>
          <a:xfrm>
            <a:off x="0" y="6172200"/>
            <a:ext cx="9144000" cy="685800"/>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www.ncPerkins.org</a:t>
            </a:r>
            <a:r>
              <a:rPr lang="en-US" dirty="0"/>
              <a:t>/presentations</a:t>
            </a:r>
          </a:p>
        </p:txBody>
      </p:sp>
    </p:spTree>
    <p:extLst>
      <p:ext uri="{BB962C8B-B14F-4D97-AF65-F5344CB8AC3E}">
        <p14:creationId xmlns:p14="http://schemas.microsoft.com/office/powerpoint/2010/main" val="36201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Short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Loan Interviewers and Clerks</a:t>
            </a:r>
          </a:p>
          <a:p>
            <a:pPr marL="0" indent="0">
              <a:spcBef>
                <a:spcPts val="0"/>
              </a:spcBef>
              <a:buNone/>
              <a:tabLst>
                <a:tab pos="1306513" algn="r"/>
                <a:tab pos="1474788" algn="l"/>
              </a:tabLst>
            </a:pPr>
            <a:r>
              <a:rPr lang="en-US" sz="2400" dirty="0"/>
              <a:t>	</a:t>
            </a:r>
            <a:r>
              <a:rPr lang="en-US" sz="2400" dirty="0">
                <a:solidFill>
                  <a:srgbClr val="0531FF"/>
                </a:solidFill>
              </a:rPr>
              <a:t>$26,640 </a:t>
            </a:r>
            <a:r>
              <a:rPr lang="en-US" sz="2400" dirty="0"/>
              <a:t>	Costume Attendants</a:t>
            </a:r>
          </a:p>
          <a:p>
            <a:pPr marL="0" indent="0">
              <a:spcBef>
                <a:spcPts val="0"/>
              </a:spcBef>
              <a:buNone/>
              <a:tabLst>
                <a:tab pos="1306513" algn="r"/>
                <a:tab pos="1474788" algn="l"/>
              </a:tabLst>
            </a:pPr>
            <a:r>
              <a:rPr lang="en-US" sz="2400" dirty="0"/>
              <a:t>	</a:t>
            </a:r>
            <a:r>
              <a:rPr lang="en-US" sz="2400" dirty="0">
                <a:solidFill>
                  <a:srgbClr val="0531FF"/>
                </a:solidFill>
              </a:rPr>
              <a:t>$22,000 </a:t>
            </a:r>
            <a:r>
              <a:rPr lang="en-US" sz="2400" dirty="0"/>
              <a:t>	Medical Equipment Preparers</a:t>
            </a:r>
          </a:p>
          <a:p>
            <a:pPr marL="0" indent="0">
              <a:spcBef>
                <a:spcPts val="0"/>
              </a:spcBef>
              <a:buNone/>
              <a:tabLst>
                <a:tab pos="1306513" algn="r"/>
                <a:tab pos="1474788" algn="l"/>
              </a:tabLst>
            </a:pPr>
            <a:r>
              <a:rPr lang="en-US" sz="2400" dirty="0"/>
              <a:t>	</a:t>
            </a:r>
            <a:r>
              <a:rPr lang="en-US" sz="2400" dirty="0">
                <a:solidFill>
                  <a:srgbClr val="0531FF"/>
                </a:solidFill>
              </a:rPr>
              <a:t>$21,110 </a:t>
            </a:r>
            <a:r>
              <a:rPr lang="en-US" sz="2400" dirty="0"/>
              <a:t>	Healthcare Support Workers, all other</a:t>
            </a:r>
          </a:p>
          <a:p>
            <a:pPr marL="0" indent="0">
              <a:spcBef>
                <a:spcPts val="0"/>
              </a:spcBef>
              <a:buNone/>
              <a:tabLst>
                <a:tab pos="1306513" algn="r"/>
                <a:tab pos="1474788" algn="l"/>
              </a:tabLst>
            </a:pPr>
            <a:r>
              <a:rPr lang="en-US" sz="2400" dirty="0"/>
              <a:t>	</a:t>
            </a:r>
            <a:r>
              <a:rPr lang="en-US" sz="2400" dirty="0">
                <a:solidFill>
                  <a:srgbClr val="0531FF"/>
                </a:solidFill>
              </a:rPr>
              <a:t>$20,850 </a:t>
            </a:r>
            <a:r>
              <a:rPr lang="en-US" sz="2400" dirty="0"/>
              <a:t>	Helpers--</a:t>
            </a:r>
            <a:r>
              <a:rPr lang="en-US" sz="2400" dirty="0" err="1"/>
              <a:t>Brickmasons</a:t>
            </a:r>
            <a:r>
              <a:rPr lang="en-US" sz="2400" dirty="0"/>
              <a:t>, </a:t>
            </a:r>
            <a:r>
              <a:rPr lang="en-US" sz="2400" dirty="0" err="1"/>
              <a:t>Blockmasons</a:t>
            </a:r>
            <a:r>
              <a:rPr lang="en-US" sz="2400" dirty="0"/>
              <a:t>, Stonemasons, and Tile and Marble Setters</a:t>
            </a:r>
          </a:p>
          <a:p>
            <a:pPr marL="0" indent="0">
              <a:spcBef>
                <a:spcPts val="0"/>
              </a:spcBef>
              <a:buNone/>
              <a:tabLst>
                <a:tab pos="1306513" algn="r"/>
                <a:tab pos="1474788" algn="l"/>
              </a:tabLst>
            </a:pPr>
            <a:r>
              <a:rPr lang="en-US" sz="2400" dirty="0">
                <a:solidFill>
                  <a:srgbClr val="0531FF"/>
                </a:solidFill>
              </a:rPr>
              <a:t>	$20,400 </a:t>
            </a:r>
            <a:r>
              <a:rPr lang="en-US" sz="2400" dirty="0"/>
              <a:t>	Occupational Therapist Aides</a:t>
            </a:r>
          </a:p>
          <a:p>
            <a:pPr marL="0" indent="0">
              <a:spcBef>
                <a:spcPts val="0"/>
              </a:spcBef>
              <a:buNone/>
              <a:tabLst>
                <a:tab pos="1306513" algn="r"/>
                <a:tab pos="1474788" algn="l"/>
              </a:tabLst>
            </a:pPr>
            <a:r>
              <a:rPr lang="en-US" sz="2400" dirty="0"/>
              <a:t>	</a:t>
            </a:r>
            <a:r>
              <a:rPr lang="en-US" sz="2400" dirty="0">
                <a:solidFill>
                  <a:srgbClr val="0531FF"/>
                </a:solidFill>
              </a:rPr>
              <a:t>$20,170 </a:t>
            </a:r>
            <a:r>
              <a:rPr lang="en-US" sz="2400" dirty="0"/>
              <a:t>	Helpers--Carpenters</a:t>
            </a:r>
          </a:p>
          <a:p>
            <a:pPr marL="0" indent="0">
              <a:spcBef>
                <a:spcPts val="0"/>
              </a:spcBef>
              <a:buNone/>
              <a:tabLst>
                <a:tab pos="1306513" algn="r"/>
                <a:tab pos="1474788" algn="l"/>
              </a:tabLst>
            </a:pPr>
            <a:r>
              <a:rPr lang="en-US" sz="2400" dirty="0">
                <a:solidFill>
                  <a:srgbClr val="0531FF"/>
                </a:solidFill>
              </a:rPr>
              <a:t>	$19,850 </a:t>
            </a:r>
            <a:r>
              <a:rPr lang="en-US" sz="2400" dirty="0"/>
              <a:t>	Physical Therapist Aides</a:t>
            </a:r>
          </a:p>
          <a:p>
            <a:pPr marL="0" indent="0">
              <a:spcBef>
                <a:spcPts val="0"/>
              </a:spcBef>
              <a:buNone/>
              <a:tabLst>
                <a:tab pos="1306513" algn="r"/>
                <a:tab pos="1474788" algn="l"/>
              </a:tabLst>
            </a:pPr>
            <a:r>
              <a:rPr lang="en-US" sz="2400" dirty="0"/>
              <a:t>	</a:t>
            </a:r>
            <a:r>
              <a:rPr lang="en-US" sz="2400" dirty="0">
                <a:solidFill>
                  <a:srgbClr val="0531FF"/>
                </a:solidFill>
              </a:rPr>
              <a:t>$18,470 </a:t>
            </a:r>
            <a:r>
              <a:rPr lang="en-US" sz="2400" dirty="0"/>
              <a:t>	Helpers--Painters, Paperhangers, Plasterers, and Stucco Masons</a:t>
            </a:r>
          </a:p>
          <a:p>
            <a:pPr marL="0" indent="0">
              <a:spcBef>
                <a:spcPts val="0"/>
              </a:spcBef>
              <a:buNone/>
              <a:tabLst>
                <a:tab pos="1306513" algn="r"/>
                <a:tab pos="1474788" algn="l"/>
              </a:tabLst>
            </a:pPr>
            <a:r>
              <a:rPr lang="en-US" sz="2400" dirty="0"/>
              <a:t>	</a:t>
            </a:r>
            <a:r>
              <a:rPr lang="en-US" sz="2400" dirty="0">
                <a:solidFill>
                  <a:srgbClr val="0531FF"/>
                </a:solidFill>
              </a:rPr>
              <a:t>$17,530 </a:t>
            </a:r>
            <a:r>
              <a:rPr lang="en-US" sz="2400" dirty="0"/>
              <a:t>	Helpers--Roofers</a:t>
            </a:r>
          </a:p>
          <a:p>
            <a:pPr marL="0" indent="0">
              <a:spcBef>
                <a:spcPts val="0"/>
              </a:spcBef>
              <a:buNone/>
              <a:tabLst>
                <a:tab pos="1306513" algn="r"/>
                <a:tab pos="1474788" algn="l"/>
              </a:tabLst>
            </a:pPr>
            <a:r>
              <a:rPr lang="en-US" sz="2400" dirty="0"/>
              <a:t>	</a:t>
            </a:r>
            <a:r>
              <a:rPr lang="en-US" sz="2400" dirty="0">
                <a:solidFill>
                  <a:srgbClr val="0531FF"/>
                </a:solidFill>
              </a:rPr>
              <a:t>$17,410 </a:t>
            </a:r>
            <a:r>
              <a:rPr lang="en-US" sz="2400" dirty="0"/>
              <a:t>	Nursing Assistants</a:t>
            </a:r>
          </a:p>
          <a:p>
            <a:pPr marL="0" indent="0">
              <a:spcBef>
                <a:spcPts val="0"/>
              </a:spcBef>
              <a:buNone/>
              <a:tabLst>
                <a:tab pos="1306513" algn="r"/>
                <a:tab pos="1474788" algn="l"/>
              </a:tabLst>
            </a:pPr>
            <a:r>
              <a:rPr lang="en-US" sz="2400" dirty="0"/>
              <a:t>	</a:t>
            </a:r>
            <a:r>
              <a:rPr lang="en-US" sz="2400" dirty="0">
                <a:solidFill>
                  <a:srgbClr val="0531FF"/>
                </a:solidFill>
              </a:rPr>
              <a:t>$17,290 </a:t>
            </a:r>
            <a:r>
              <a:rPr lang="en-US" sz="2400" dirty="0"/>
              <a:t>	Veterinary Assistants and Laboratory Animal Caretakers</a:t>
            </a:r>
          </a:p>
          <a:p>
            <a:pPr marL="0" indent="0">
              <a:spcBef>
                <a:spcPts val="0"/>
              </a:spcBef>
              <a:buNone/>
              <a:tabLst>
                <a:tab pos="1306513" algn="r"/>
                <a:tab pos="1474788" algn="l"/>
              </a:tabLst>
            </a:pPr>
            <a:r>
              <a:rPr lang="en-US" sz="2400" dirty="0"/>
              <a:t>	</a:t>
            </a:r>
            <a:r>
              <a:rPr lang="en-US" sz="2400" dirty="0">
                <a:solidFill>
                  <a:srgbClr val="0531FF"/>
                </a:solidFill>
              </a:rPr>
              <a:t>$16,990 </a:t>
            </a:r>
            <a:r>
              <a:rPr lang="en-US" sz="2400" dirty="0"/>
              <a:t>	Taxi Drivers and Chauffeurs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Personal Care Aides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Home Health Aides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8643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James "JW" Kelley</a:t>
            </a:r>
          </a:p>
        </p:txBody>
      </p:sp>
      <p:sp>
        <p:nvSpPr>
          <p:cNvPr id="3" name="Subtitle 2"/>
          <p:cNvSpPr>
            <a:spLocks noGrp="1"/>
          </p:cNvSpPr>
          <p:nvPr>
            <p:ph type="subTitle" idx="1"/>
          </p:nvPr>
        </p:nvSpPr>
        <p:spPr>
          <a:xfrm>
            <a:off x="914399" y="4246208"/>
            <a:ext cx="7336465" cy="1655762"/>
          </a:xfrm>
        </p:spPr>
        <p:txBody>
          <a:bodyPr>
            <a:normAutofit fontScale="85000" lnSpcReduction="10000"/>
          </a:bodyPr>
          <a:lstStyle/>
          <a:p>
            <a:pPr marL="461963" algn="l">
              <a:lnSpc>
                <a:spcPct val="80000"/>
              </a:lnSpc>
            </a:pPr>
            <a:r>
              <a:rPr lang="en-US" b="1" dirty="0">
                <a:latin typeface="Arial" charset="0"/>
                <a:ea typeface="ヒラギノ角ゴ Pro W3" charset="0"/>
                <a:cs typeface="ヒラギノ角ゴ Pro W3" charset="0"/>
              </a:rPr>
              <a:t>Associate VP Student Services</a:t>
            </a:r>
            <a:endParaRPr lang="en-US" sz="3200" dirty="0">
              <a:latin typeface="Arial" charset="0"/>
              <a:ea typeface="ヒラギノ角ゴ Pro W3" charset="0"/>
              <a:cs typeface="ヒラギノ角ゴ Pro W3" charset="0"/>
            </a:endParaRPr>
          </a:p>
        </p:txBody>
      </p:sp>
      <p:sp>
        <p:nvSpPr>
          <p:cNvPr id="12" name="Rectangle 11">
            <a:extLst>
              <a:ext uri="{FF2B5EF4-FFF2-40B4-BE49-F238E27FC236}">
                <a16:creationId xmlns:a16="http://schemas.microsoft.com/office/drawing/2014/main" id="{A8437F06-DB83-9547-BD1D-B412407D9BC7}"/>
              </a:ext>
            </a:extLst>
          </p:cNvPr>
          <p:cNvSpPr>
            <a:spLocks noChangeArrowheads="1"/>
          </p:cNvSpPr>
          <p:nvPr/>
        </p:nvSpPr>
        <p:spPr bwMode="auto">
          <a:xfrm>
            <a:off x="493294" y="6250011"/>
            <a:ext cx="8650705"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2400" dirty="0"/>
              <a:t>Get the PowerPoint   </a:t>
            </a:r>
            <a:r>
              <a:rPr lang="en-US" sz="2400" dirty="0">
                <a:sym typeface="Wingdings"/>
              </a:rPr>
              <a:t>  	</a:t>
            </a:r>
            <a:r>
              <a:rPr lang="en-US" sz="2400" dirty="0"/>
              <a:t>www.ncperkins.org/presentations</a:t>
            </a:r>
          </a:p>
        </p:txBody>
      </p:sp>
      <p:sp>
        <p:nvSpPr>
          <p:cNvPr id="4" name="TextBox 3">
            <a:extLst>
              <a:ext uri="{FF2B5EF4-FFF2-40B4-BE49-F238E27FC236}">
                <a16:creationId xmlns:a16="http://schemas.microsoft.com/office/drawing/2014/main" id="{578BC49C-A0AC-B844-8900-B9E1BD4A6120}"/>
              </a:ext>
            </a:extLst>
          </p:cNvPr>
          <p:cNvSpPr txBox="1"/>
          <p:nvPr/>
        </p:nvSpPr>
        <p:spPr>
          <a:xfrm>
            <a:off x="7509315" y="126609"/>
            <a:ext cx="1483098" cy="369332"/>
          </a:xfrm>
          <a:prstGeom prst="rect">
            <a:avLst/>
          </a:prstGeom>
          <a:noFill/>
        </p:spPr>
        <p:txBody>
          <a:bodyPr wrap="none" rtlCol="0">
            <a:spAutoFit/>
          </a:bodyPr>
          <a:lstStyle/>
          <a:p>
            <a:r>
              <a:rPr lang="en-US" dirty="0"/>
              <a:t>June 13, 2018</a:t>
            </a:r>
          </a:p>
        </p:txBody>
      </p:sp>
    </p:spTree>
    <p:extLst>
      <p:ext uri="{BB962C8B-B14F-4D97-AF65-F5344CB8AC3E}">
        <p14:creationId xmlns:p14="http://schemas.microsoft.com/office/powerpoint/2010/main" val="110257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9FD6-7137-5543-9D84-8D1923AA9B4D}"/>
              </a:ext>
            </a:extLst>
          </p:cNvPr>
          <p:cNvSpPr>
            <a:spLocks noGrp="1"/>
          </p:cNvSpPr>
          <p:nvPr>
            <p:ph type="title"/>
          </p:nvPr>
        </p:nvSpPr>
        <p:spPr/>
        <p:txBody>
          <a:bodyPr/>
          <a:lstStyle/>
          <a:p>
            <a:r>
              <a:rPr lang="en-US" dirty="0"/>
              <a:t>Training Webinars for </a:t>
            </a:r>
            <a:br>
              <a:rPr lang="en-US" dirty="0"/>
            </a:br>
            <a:r>
              <a:rPr lang="en-US" dirty="0"/>
              <a:t>College Advising Liaisons </a:t>
            </a:r>
          </a:p>
        </p:txBody>
      </p:sp>
      <p:sp>
        <p:nvSpPr>
          <p:cNvPr id="3" name="Content Placeholder 2">
            <a:extLst>
              <a:ext uri="{FF2B5EF4-FFF2-40B4-BE49-F238E27FC236}">
                <a16:creationId xmlns:a16="http://schemas.microsoft.com/office/drawing/2014/main" id="{DBF5229C-AAFE-2E45-986F-65F14178E1D7}"/>
              </a:ext>
            </a:extLst>
          </p:cNvPr>
          <p:cNvSpPr>
            <a:spLocks noGrp="1"/>
          </p:cNvSpPr>
          <p:nvPr>
            <p:ph idx="1"/>
          </p:nvPr>
        </p:nvSpPr>
        <p:spPr/>
        <p:txBody>
          <a:bodyPr/>
          <a:lstStyle/>
          <a:p>
            <a:r>
              <a:rPr lang="en-US" dirty="0"/>
              <a:t>Career Planning - June 13</a:t>
            </a:r>
          </a:p>
          <a:p>
            <a:r>
              <a:rPr lang="en-US" dirty="0"/>
              <a:t>Academic Planning - July 18</a:t>
            </a:r>
          </a:p>
          <a:p>
            <a:r>
              <a:rPr lang="en-US" dirty="0"/>
              <a:t>Financial Planning - August 29</a:t>
            </a:r>
          </a:p>
          <a:p>
            <a:r>
              <a:rPr lang="en-US" dirty="0"/>
              <a:t>Timely Communication - September 12</a:t>
            </a:r>
          </a:p>
          <a:p>
            <a:r>
              <a:rPr lang="en-US" dirty="0"/>
              <a:t>Integrated Support &amp; Interventions - October 17</a:t>
            </a:r>
          </a:p>
          <a:p>
            <a:r>
              <a:rPr lang="en-US" dirty="0"/>
              <a:t>Transfer Advising - November 7</a:t>
            </a:r>
          </a:p>
          <a:p>
            <a:endParaRPr lang="en-US" dirty="0"/>
          </a:p>
          <a:p>
            <a:r>
              <a:rPr lang="en-US" dirty="0"/>
              <a:t>2:00 pm</a:t>
            </a:r>
          </a:p>
          <a:p>
            <a:endParaRPr lang="en-US" dirty="0"/>
          </a:p>
        </p:txBody>
      </p:sp>
    </p:spTree>
    <p:extLst>
      <p:ext uri="{BB962C8B-B14F-4D97-AF65-F5344CB8AC3E}">
        <p14:creationId xmlns:p14="http://schemas.microsoft.com/office/powerpoint/2010/main" val="277733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Selected Associate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8146"/>
          </a:xfrm>
          <a:prstGeom prst="rect">
            <a:avLst/>
          </a:prstGeom>
        </p:spPr>
      </p:pic>
    </p:spTree>
    <p:extLst>
      <p:ext uri="{BB962C8B-B14F-4D97-AF65-F5344CB8AC3E}">
        <p14:creationId xmlns:p14="http://schemas.microsoft.com/office/powerpoint/2010/main" val="58242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37C69-B734-504A-BF69-0D1C3F767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33600"/>
            <a:ext cx="7772400" cy="10058399"/>
          </a:xfrm>
          <a:prstGeom prst="rect">
            <a:avLst/>
          </a:prstGeom>
        </p:spPr>
      </p:pic>
    </p:spTree>
    <p:extLst>
      <p:ext uri="{BB962C8B-B14F-4D97-AF65-F5344CB8AC3E}">
        <p14:creationId xmlns:p14="http://schemas.microsoft.com/office/powerpoint/2010/main" val="34223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Moderate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$29,300 </a:t>
            </a:r>
            <a:r>
              <a:rPr lang="en-US" sz="2400" dirty="0"/>
              <a:t>	Dental Assistants</a:t>
            </a:r>
          </a:p>
          <a:p>
            <a:pPr marL="0" indent="0">
              <a:spcBef>
                <a:spcPts val="0"/>
              </a:spcBef>
              <a:buNone/>
              <a:tabLst>
                <a:tab pos="1306513" algn="r"/>
                <a:tab pos="1474788" algn="l"/>
              </a:tabLst>
            </a:pPr>
            <a:r>
              <a:rPr lang="en-US" sz="2400" dirty="0"/>
              <a:t>	</a:t>
            </a:r>
            <a:r>
              <a:rPr lang="en-US" sz="2400" dirty="0">
                <a:solidFill>
                  <a:srgbClr val="0531FF"/>
                </a:solidFill>
              </a:rPr>
              <a:t>$26,480 </a:t>
            </a:r>
            <a:r>
              <a:rPr lang="en-US" sz="2400" dirty="0"/>
              <a:t>	Computer-Controlled Machine Tool Operators, Metal and Plastic</a:t>
            </a:r>
          </a:p>
          <a:p>
            <a:pPr marL="0" indent="0">
              <a:spcBef>
                <a:spcPts val="0"/>
              </a:spcBef>
              <a:buNone/>
              <a:tabLst>
                <a:tab pos="1306513" algn="r"/>
                <a:tab pos="1474788" algn="l"/>
              </a:tabLst>
            </a:pPr>
            <a:r>
              <a:rPr lang="en-US" sz="2400" dirty="0"/>
              <a:t>	</a:t>
            </a:r>
            <a:r>
              <a:rPr lang="en-US" sz="2400" dirty="0">
                <a:solidFill>
                  <a:srgbClr val="0531FF"/>
                </a:solidFill>
              </a:rPr>
              <a:t>$25,300 </a:t>
            </a:r>
            <a:r>
              <a:rPr lang="en-US" sz="2400" dirty="0"/>
              <a:t>	Mechanical Door Repairers</a:t>
            </a:r>
          </a:p>
          <a:p>
            <a:pPr marL="0" indent="0">
              <a:spcBef>
                <a:spcPts val="0"/>
              </a:spcBef>
              <a:buNone/>
              <a:tabLst>
                <a:tab pos="1306513" algn="r"/>
                <a:tab pos="1474788" algn="l"/>
              </a:tabLst>
            </a:pPr>
            <a:r>
              <a:rPr lang="en-US" sz="2400" dirty="0"/>
              <a:t>	</a:t>
            </a:r>
            <a:r>
              <a:rPr lang="en-US" sz="2400" dirty="0">
                <a:solidFill>
                  <a:srgbClr val="0531FF"/>
                </a:solidFill>
              </a:rPr>
              <a:t>$25,270 </a:t>
            </a:r>
            <a:r>
              <a:rPr lang="en-US" sz="2400" dirty="0"/>
              <a:t>	Cement Masons and Concrete Finishers</a:t>
            </a:r>
          </a:p>
          <a:p>
            <a:pPr marL="0" indent="0">
              <a:spcBef>
                <a:spcPts val="0"/>
              </a:spcBef>
              <a:buNone/>
              <a:tabLst>
                <a:tab pos="1306513" algn="r"/>
                <a:tab pos="1474788" algn="l"/>
              </a:tabLst>
            </a:pPr>
            <a:r>
              <a:rPr lang="en-US" sz="2400" dirty="0"/>
              <a:t>	</a:t>
            </a:r>
            <a:r>
              <a:rPr lang="en-US" sz="2400" dirty="0">
                <a:solidFill>
                  <a:srgbClr val="0531FF"/>
                </a:solidFill>
              </a:rPr>
              <a:t>$24,890 </a:t>
            </a:r>
            <a:r>
              <a:rPr lang="en-US" sz="2400" dirty="0"/>
              <a:t>	Roofers</a:t>
            </a:r>
          </a:p>
          <a:p>
            <a:pPr marL="0" indent="0">
              <a:spcBef>
                <a:spcPts val="0"/>
              </a:spcBef>
              <a:buNone/>
              <a:tabLst>
                <a:tab pos="1306513" algn="r"/>
                <a:tab pos="1474788" algn="l"/>
              </a:tabLst>
            </a:pPr>
            <a:r>
              <a:rPr lang="en-US" sz="2400" dirty="0"/>
              <a:t>	</a:t>
            </a:r>
            <a:r>
              <a:rPr lang="en-US" sz="2400" dirty="0">
                <a:solidFill>
                  <a:srgbClr val="0531FF"/>
                </a:solidFill>
              </a:rPr>
              <a:t>$23,530 </a:t>
            </a:r>
            <a:r>
              <a:rPr lang="en-US" sz="2400" dirty="0"/>
              <a:t>	Medical Assistants</a:t>
            </a:r>
          </a:p>
          <a:p>
            <a:pPr marL="0" indent="0">
              <a:spcBef>
                <a:spcPts val="0"/>
              </a:spcBef>
              <a:buNone/>
              <a:tabLst>
                <a:tab pos="1306513" algn="r"/>
                <a:tab pos="1474788" algn="l"/>
              </a:tabLst>
            </a:pPr>
            <a:r>
              <a:rPr lang="en-US" sz="2400" dirty="0"/>
              <a:t>	</a:t>
            </a:r>
            <a:r>
              <a:rPr lang="en-US" sz="2400" dirty="0">
                <a:solidFill>
                  <a:srgbClr val="0531FF"/>
                </a:solidFill>
              </a:rPr>
              <a:t>$23,110 </a:t>
            </a:r>
            <a:r>
              <a:rPr lang="en-US" sz="2400" dirty="0"/>
              <a:t>	Insulation Workers, Floor, Ceiling, and Wall</a:t>
            </a:r>
          </a:p>
          <a:p>
            <a:pPr marL="0" indent="0">
              <a:spcBef>
                <a:spcPts val="0"/>
              </a:spcBef>
              <a:buNone/>
              <a:tabLst>
                <a:tab pos="1306513" algn="r"/>
                <a:tab pos="1474788" algn="l"/>
              </a:tabLst>
            </a:pPr>
            <a:r>
              <a:rPr lang="en-US" sz="2400" dirty="0"/>
              <a:t>	</a:t>
            </a:r>
            <a:r>
              <a:rPr lang="en-US" sz="2400" dirty="0">
                <a:solidFill>
                  <a:srgbClr val="0531FF"/>
                </a:solidFill>
              </a:rPr>
              <a:t>$20,770 </a:t>
            </a:r>
            <a:r>
              <a:rPr lang="en-US" sz="2400" dirty="0"/>
              <a:t>	Ambulance Drivers and Attendants, Except Emergency Medical Technicians</a:t>
            </a:r>
          </a:p>
          <a:p>
            <a:pPr marL="0" indent="0">
              <a:spcBef>
                <a:spcPts val="0"/>
              </a:spcBef>
              <a:buNone/>
              <a:tabLst>
                <a:tab pos="1306513" algn="r"/>
                <a:tab pos="1474788" algn="l"/>
              </a:tabLst>
            </a:pPr>
            <a:r>
              <a:rPr lang="en-US" sz="2400" dirty="0"/>
              <a:t>	</a:t>
            </a:r>
            <a:r>
              <a:rPr lang="en-US" sz="2400" dirty="0">
                <a:solidFill>
                  <a:srgbClr val="0531FF"/>
                </a:solidFill>
              </a:rPr>
              <a:t>$18,670 </a:t>
            </a:r>
            <a:r>
              <a:rPr lang="en-US" sz="2400" dirty="0"/>
              <a:t>	Construction Laborers</a:t>
            </a:r>
          </a:p>
          <a:p>
            <a:pPr marL="0" indent="0">
              <a:spcBef>
                <a:spcPts val="0"/>
              </a:spcBef>
              <a:buNone/>
              <a:tabLst>
                <a:tab pos="1306513" algn="r"/>
                <a:tab pos="1474788" algn="l"/>
              </a:tabLst>
            </a:pPr>
            <a:r>
              <a:rPr lang="en-US" sz="2400" dirty="0"/>
              <a:t>	</a:t>
            </a:r>
            <a:r>
              <a:rPr lang="en-US" sz="2400" dirty="0">
                <a:solidFill>
                  <a:srgbClr val="0531FF"/>
                </a:solidFill>
              </a:rPr>
              <a:t>$18,430 </a:t>
            </a:r>
            <a:r>
              <a:rPr lang="en-US" sz="2400" dirty="0"/>
              <a:t>	Floor Layers, Except Carpet, Wood, and Hard Tiles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6488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Long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$34,650 	</a:t>
            </a:r>
            <a:r>
              <a:rPr lang="en-US" sz="2400" dirty="0"/>
              <a:t>Electrical Power-Line Installers and Repairers</a:t>
            </a:r>
          </a:p>
          <a:p>
            <a:pPr marL="0" indent="0">
              <a:spcBef>
                <a:spcPts val="0"/>
              </a:spcBef>
              <a:buNone/>
              <a:tabLst>
                <a:tab pos="1306513" algn="r"/>
                <a:tab pos="1474788" algn="l"/>
              </a:tabLst>
            </a:pPr>
            <a:r>
              <a:rPr lang="en-US" sz="2400" dirty="0">
                <a:solidFill>
                  <a:srgbClr val="0531FF"/>
                </a:solidFill>
              </a:rPr>
              <a:t>	$29,390 </a:t>
            </a:r>
            <a:r>
              <a:rPr lang="en-US" sz="2400" dirty="0">
                <a:solidFill>
                  <a:srgbClr val="0432FF"/>
                </a:solidFill>
              </a:rPr>
              <a:t>	</a:t>
            </a:r>
            <a:r>
              <a:rPr lang="en-US" sz="2400" dirty="0"/>
              <a:t>Computer Numerically Controlled Machine Tool Programmers, Metal and Plastic</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$25,960 </a:t>
            </a:r>
            <a:r>
              <a:rPr lang="en-US" sz="2400" dirty="0">
                <a:solidFill>
                  <a:srgbClr val="0432FF"/>
                </a:solidFill>
              </a:rPr>
              <a:t>	</a:t>
            </a:r>
            <a:r>
              <a:rPr lang="en-US" sz="2400" dirty="0"/>
              <a:t>Opticians, Dispensing</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$25,370 </a:t>
            </a:r>
            <a:r>
              <a:rPr lang="en-US" sz="2400" dirty="0">
                <a:solidFill>
                  <a:srgbClr val="0432FF"/>
                </a:solidFill>
              </a:rPr>
              <a:t>	</a:t>
            </a:r>
            <a:r>
              <a:rPr lang="en-US" sz="2400" dirty="0" err="1"/>
              <a:t>Brickmasons</a:t>
            </a:r>
            <a:r>
              <a:rPr lang="en-US" sz="2400" dirty="0"/>
              <a:t> and </a:t>
            </a:r>
            <a:r>
              <a:rPr lang="en-US" sz="2400" dirty="0" err="1"/>
              <a:t>Blockmasons</a:t>
            </a:r>
            <a:endParaRPr lang="en-US" sz="2400" dirty="0"/>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$21,940 	</a:t>
            </a:r>
            <a:r>
              <a:rPr lang="en-US" sz="2400" dirty="0"/>
              <a:t>Medical Appliance Technicians</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$16,630 </a:t>
            </a:r>
            <a:r>
              <a:rPr lang="en-US" sz="2400" dirty="0">
                <a:solidFill>
                  <a:srgbClr val="0432FF"/>
                </a:solidFill>
              </a:rPr>
              <a:t>	</a:t>
            </a:r>
            <a:r>
              <a:rPr lang="en-US" sz="24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6030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1-2 Year Diploma/Certificate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$32,610 </a:t>
            </a:r>
            <a:r>
              <a:rPr lang="en-US" sz="2400" dirty="0">
                <a:solidFill>
                  <a:srgbClr val="0432FF"/>
                </a:solidFill>
              </a:rPr>
              <a:t>	</a:t>
            </a:r>
            <a:r>
              <a:rPr lang="en-US" sz="2400" dirty="0"/>
              <a:t>Surgical Technologists</a:t>
            </a:r>
          </a:p>
          <a:p>
            <a:pPr marL="0" indent="0">
              <a:spcBef>
                <a:spcPts val="0"/>
              </a:spcBef>
              <a:buNone/>
              <a:tabLst>
                <a:tab pos="1306513" algn="r"/>
                <a:tab pos="1474788" algn="l"/>
              </a:tabLst>
            </a:pPr>
            <a:r>
              <a:rPr lang="en-US" sz="2400" dirty="0">
                <a:solidFill>
                  <a:srgbClr val="0531FF"/>
                </a:solidFill>
              </a:rPr>
              <a:t>	$25,070 </a:t>
            </a:r>
            <a:r>
              <a:rPr lang="en-US" sz="2400" dirty="0">
                <a:solidFill>
                  <a:srgbClr val="0432FF"/>
                </a:solidFill>
              </a:rPr>
              <a:t>	</a:t>
            </a:r>
            <a:r>
              <a:rPr lang="en-US" sz="2400" dirty="0"/>
              <a:t>Health Technologists and Technicians, all othe</a:t>
            </a:r>
            <a:r>
              <a:rPr lang="en-US" sz="2400" dirty="0">
                <a:solidFill>
                  <a:srgbClr val="0432FF"/>
                </a:solidFill>
              </a:rPr>
              <a:t>r</a:t>
            </a:r>
          </a:p>
          <a:p>
            <a:pPr marL="0" indent="0">
              <a:spcBef>
                <a:spcPts val="0"/>
              </a:spcBef>
              <a:buNone/>
              <a:tabLst>
                <a:tab pos="1306513" algn="r"/>
                <a:tab pos="1474788" algn="l"/>
              </a:tabLst>
            </a:pPr>
            <a:r>
              <a:rPr lang="en-US" sz="2400" dirty="0">
                <a:solidFill>
                  <a:srgbClr val="0432FF"/>
                </a:solidFill>
              </a:rPr>
              <a:t>	$23,400 	</a:t>
            </a:r>
            <a:r>
              <a:rPr lang="en-US" sz="2400" dirty="0"/>
              <a:t>Medical Secretaries</a:t>
            </a:r>
          </a:p>
          <a:p>
            <a:pPr marL="0" indent="0">
              <a:spcBef>
                <a:spcPts val="0"/>
              </a:spcBef>
              <a:buNone/>
              <a:tabLst>
                <a:tab pos="1306513" algn="r"/>
                <a:tab pos="1474788" algn="l"/>
              </a:tabLst>
            </a:pPr>
            <a:r>
              <a:rPr lang="en-US" sz="2400" dirty="0">
                <a:solidFill>
                  <a:srgbClr val="0432FF"/>
                </a:solidFill>
              </a:rPr>
              <a:t>	$20,870 	</a:t>
            </a:r>
            <a:r>
              <a:rPr lang="en-US" sz="2400" dirty="0"/>
              <a:t>Massage Therapists</a:t>
            </a:r>
          </a:p>
          <a:p>
            <a:pPr marL="0" indent="0">
              <a:spcBef>
                <a:spcPts val="0"/>
              </a:spcBef>
              <a:buNone/>
              <a:tabLst>
                <a:tab pos="1306513" algn="r"/>
                <a:tab pos="1474788" algn="l"/>
              </a:tabLst>
            </a:pPr>
            <a:r>
              <a:rPr lang="en-US" sz="2400" dirty="0">
                <a:solidFill>
                  <a:srgbClr val="0432FF"/>
                </a:solidFill>
              </a:rPr>
              <a:t>	$16,100 	</a:t>
            </a:r>
            <a:r>
              <a:rPr lang="en-US" sz="2400" dirty="0"/>
              <a:t>Gaming Dealers</a:t>
            </a:r>
          </a:p>
        </p:txBody>
      </p:sp>
    </p:spTree>
    <p:extLst>
      <p:ext uri="{BB962C8B-B14F-4D97-AF65-F5344CB8AC3E}">
        <p14:creationId xmlns:p14="http://schemas.microsoft.com/office/powerpoint/2010/main" val="21677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Associate Degree</a:t>
            </a:r>
            <a:br>
              <a:rPr lang="en-US" dirty="0"/>
            </a:br>
            <a:r>
              <a:rPr lang="en-US" sz="3100" dirty="0"/>
              <a:t>NC starting salaries - high-projected demand 2024</a:t>
            </a:r>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$56,130 </a:t>
            </a:r>
            <a:r>
              <a:rPr lang="en-US" sz="2400" dirty="0"/>
              <a:t>	Radiation Therapists</a:t>
            </a:r>
          </a:p>
          <a:p>
            <a:pPr marL="0" indent="0">
              <a:spcBef>
                <a:spcPts val="0"/>
              </a:spcBef>
              <a:buNone/>
              <a:tabLst>
                <a:tab pos="1306513" algn="r"/>
                <a:tab pos="1474788" algn="l"/>
              </a:tabLst>
            </a:pPr>
            <a:r>
              <a:rPr lang="en-US" sz="2400" dirty="0"/>
              <a:t>	</a:t>
            </a:r>
            <a:r>
              <a:rPr lang="en-US" sz="2400" dirty="0">
                <a:solidFill>
                  <a:srgbClr val="0531FF"/>
                </a:solidFill>
              </a:rPr>
              <a:t>$52,050 </a:t>
            </a:r>
            <a:r>
              <a:rPr lang="en-US" sz="2400" dirty="0"/>
              <a:t>	Dental Hygienists</a:t>
            </a:r>
          </a:p>
          <a:p>
            <a:pPr marL="0" indent="0">
              <a:spcBef>
                <a:spcPts val="0"/>
              </a:spcBef>
              <a:buNone/>
              <a:tabLst>
                <a:tab pos="1306513" algn="r"/>
                <a:tab pos="1474788" algn="l"/>
              </a:tabLst>
            </a:pPr>
            <a:r>
              <a:rPr lang="en-US" sz="2400" dirty="0"/>
              <a:t>	</a:t>
            </a:r>
            <a:r>
              <a:rPr lang="en-US" sz="2400" dirty="0">
                <a:solidFill>
                  <a:srgbClr val="0531FF"/>
                </a:solidFill>
              </a:rPr>
              <a:t>$49,640 </a:t>
            </a:r>
            <a:r>
              <a:rPr lang="en-US" sz="2400" dirty="0"/>
              <a:t>	Diagnostic Medical Sonographers</a:t>
            </a:r>
          </a:p>
          <a:p>
            <a:pPr marL="0" indent="0">
              <a:spcBef>
                <a:spcPts val="0"/>
              </a:spcBef>
              <a:buNone/>
              <a:tabLst>
                <a:tab pos="1306513" algn="r"/>
                <a:tab pos="1474788" algn="l"/>
              </a:tabLst>
            </a:pPr>
            <a:r>
              <a:rPr lang="en-US" sz="2400" dirty="0"/>
              <a:t>	</a:t>
            </a:r>
            <a:r>
              <a:rPr lang="en-US" sz="2400" dirty="0">
                <a:solidFill>
                  <a:srgbClr val="0531FF"/>
                </a:solidFill>
              </a:rPr>
              <a:t>$44,960 </a:t>
            </a:r>
            <a:r>
              <a:rPr lang="en-US" sz="2400" dirty="0"/>
              <a:t>	Cardiovascular Technologists and Technicians</a:t>
            </a:r>
          </a:p>
          <a:p>
            <a:pPr marL="0" indent="0">
              <a:spcBef>
                <a:spcPts val="0"/>
              </a:spcBef>
              <a:buNone/>
              <a:tabLst>
                <a:tab pos="1306513" algn="r"/>
                <a:tab pos="1474788" algn="l"/>
              </a:tabLst>
            </a:pPr>
            <a:r>
              <a:rPr lang="en-US" sz="2400" dirty="0"/>
              <a:t>	</a:t>
            </a:r>
            <a:r>
              <a:rPr lang="en-US" sz="2400" dirty="0">
                <a:solidFill>
                  <a:srgbClr val="0531FF"/>
                </a:solidFill>
              </a:rPr>
              <a:t>$43,910 </a:t>
            </a:r>
            <a:r>
              <a:rPr lang="en-US" sz="2400" dirty="0"/>
              <a:t>	Registered Nurses</a:t>
            </a:r>
          </a:p>
          <a:p>
            <a:pPr marL="0" indent="0">
              <a:spcBef>
                <a:spcPts val="0"/>
              </a:spcBef>
              <a:buNone/>
              <a:tabLst>
                <a:tab pos="1306513" algn="r"/>
                <a:tab pos="1474788" algn="l"/>
              </a:tabLst>
            </a:pPr>
            <a:r>
              <a:rPr lang="en-US" sz="2400" dirty="0"/>
              <a:t>	</a:t>
            </a:r>
            <a:r>
              <a:rPr lang="en-US" sz="2400" dirty="0">
                <a:solidFill>
                  <a:srgbClr val="0531FF"/>
                </a:solidFill>
              </a:rPr>
              <a:t>$42,870 </a:t>
            </a:r>
            <a:r>
              <a:rPr lang="en-US" sz="2400" dirty="0"/>
              <a:t>	Occupational Therapist Assistants</a:t>
            </a:r>
          </a:p>
          <a:p>
            <a:pPr marL="0" indent="0">
              <a:spcBef>
                <a:spcPts val="0"/>
              </a:spcBef>
              <a:buNone/>
              <a:tabLst>
                <a:tab pos="1306513" algn="r"/>
                <a:tab pos="1474788" algn="l"/>
              </a:tabLst>
            </a:pPr>
            <a:r>
              <a:rPr lang="en-US" sz="2400" dirty="0"/>
              <a:t>	</a:t>
            </a:r>
            <a:r>
              <a:rPr lang="en-US" sz="2400" dirty="0">
                <a:solidFill>
                  <a:srgbClr val="0531FF"/>
                </a:solidFill>
              </a:rPr>
              <a:t>$42,680 </a:t>
            </a:r>
            <a:r>
              <a:rPr lang="en-US" sz="2400" dirty="0"/>
              <a:t>	Physical Therapist Assistants</a:t>
            </a:r>
          </a:p>
          <a:p>
            <a:pPr marL="0" indent="0">
              <a:spcBef>
                <a:spcPts val="0"/>
              </a:spcBef>
              <a:buNone/>
              <a:tabLst>
                <a:tab pos="1306513" algn="r"/>
                <a:tab pos="1474788" algn="l"/>
              </a:tabLst>
            </a:pPr>
            <a:r>
              <a:rPr lang="en-US" sz="2400" dirty="0"/>
              <a:t>	</a:t>
            </a:r>
            <a:r>
              <a:rPr lang="en-US" sz="2400" dirty="0">
                <a:solidFill>
                  <a:srgbClr val="0531FF"/>
                </a:solidFill>
              </a:rPr>
              <a:t>$42,540 </a:t>
            </a:r>
            <a:r>
              <a:rPr lang="en-US" sz="2400" dirty="0"/>
              <a:t>	Respiratory Therapists</a:t>
            </a:r>
          </a:p>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Medical and Clinical Laboratory Technicians</a:t>
            </a:r>
          </a:p>
          <a:p>
            <a:pPr marL="0" indent="0">
              <a:spcBef>
                <a:spcPts val="0"/>
              </a:spcBef>
              <a:buNone/>
              <a:tabLst>
                <a:tab pos="1306513" algn="r"/>
                <a:tab pos="1474788" algn="l"/>
              </a:tabLst>
            </a:pPr>
            <a:r>
              <a:rPr lang="en-US" sz="2400" dirty="0"/>
              <a:t>	</a:t>
            </a:r>
            <a:r>
              <a:rPr lang="en-US" sz="2400" dirty="0">
                <a:solidFill>
                  <a:srgbClr val="0531FF"/>
                </a:solidFill>
              </a:rPr>
              <a:t>$21,520 </a:t>
            </a:r>
            <a:r>
              <a:rPr lang="en-US" sz="2400" dirty="0"/>
              <a:t>	Veterinary Technologists and Technicians</a:t>
            </a:r>
          </a:p>
        </p:txBody>
      </p:sp>
    </p:spTree>
    <p:extLst>
      <p:ext uri="{BB962C8B-B14F-4D97-AF65-F5344CB8AC3E}">
        <p14:creationId xmlns:p14="http://schemas.microsoft.com/office/powerpoint/2010/main" val="328390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Top-Paying Associate  Degrees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2100"/>
            <a:ext cx="10370945" cy="4229100"/>
          </a:xfrm>
          <a:prstGeom prst="rect">
            <a:avLst/>
          </a:prstGeom>
        </p:spPr>
      </p:pic>
      <p:sp>
        <p:nvSpPr>
          <p:cNvPr id="5" name="TextBox 4"/>
          <p:cNvSpPr txBox="1"/>
          <p:nvPr/>
        </p:nvSpPr>
        <p:spPr>
          <a:xfrm>
            <a:off x="7315200" y="2514600"/>
            <a:ext cx="1828800" cy="461665"/>
          </a:xfrm>
          <a:prstGeom prst="rect">
            <a:avLst/>
          </a:prstGeom>
          <a:noFill/>
        </p:spPr>
        <p:txBody>
          <a:bodyPr wrap="square" rtlCol="0">
            <a:spAutoFit/>
          </a:bodyPr>
          <a:lstStyle/>
          <a:p>
            <a:r>
              <a:rPr lang="en-US" sz="2400" dirty="0"/>
              <a:t>$60,869</a:t>
            </a:r>
          </a:p>
        </p:txBody>
      </p:sp>
      <p:sp>
        <p:nvSpPr>
          <p:cNvPr id="6" name="TextBox 5"/>
          <p:cNvSpPr txBox="1"/>
          <p:nvPr/>
        </p:nvSpPr>
        <p:spPr>
          <a:xfrm>
            <a:off x="6400800" y="2814935"/>
            <a:ext cx="1828800" cy="461665"/>
          </a:xfrm>
          <a:prstGeom prst="rect">
            <a:avLst/>
          </a:prstGeom>
          <a:noFill/>
        </p:spPr>
        <p:txBody>
          <a:bodyPr wrap="square" rtlCol="0">
            <a:spAutoFit/>
          </a:bodyPr>
          <a:lstStyle/>
          <a:p>
            <a:r>
              <a:rPr lang="en-US" sz="2400" dirty="0"/>
              <a:t>$59,102</a:t>
            </a:r>
          </a:p>
        </p:txBody>
      </p:sp>
      <p:sp>
        <p:nvSpPr>
          <p:cNvPr id="7" name="TextBox 6"/>
          <p:cNvSpPr txBox="1"/>
          <p:nvPr/>
        </p:nvSpPr>
        <p:spPr>
          <a:xfrm>
            <a:off x="5864352" y="4876800"/>
            <a:ext cx="1828800" cy="461665"/>
          </a:xfrm>
          <a:prstGeom prst="rect">
            <a:avLst/>
          </a:prstGeom>
          <a:noFill/>
        </p:spPr>
        <p:txBody>
          <a:bodyPr wrap="square" rtlCol="0">
            <a:spAutoFit/>
          </a:bodyPr>
          <a:lstStyle/>
          <a:p>
            <a:r>
              <a:rPr lang="en-US" sz="2400" dirty="0"/>
              <a:t>$48,160</a:t>
            </a:r>
          </a:p>
        </p:txBody>
      </p:sp>
    </p:spTree>
    <p:extLst>
      <p:ext uri="{BB962C8B-B14F-4D97-AF65-F5344CB8AC3E}">
        <p14:creationId xmlns:p14="http://schemas.microsoft.com/office/powerpoint/2010/main" val="246959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Associate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9" y="1574800"/>
            <a:ext cx="11903459" cy="4826000"/>
          </a:xfrm>
          <a:prstGeom prst="rect">
            <a:avLst/>
          </a:prstGeom>
        </p:spPr>
      </p:pic>
      <p:sp>
        <p:nvSpPr>
          <p:cNvPr id="4" name="TextBox 3"/>
          <p:cNvSpPr txBox="1"/>
          <p:nvPr/>
        </p:nvSpPr>
        <p:spPr>
          <a:xfrm>
            <a:off x="1219200" y="4267200"/>
            <a:ext cx="1828800" cy="461665"/>
          </a:xfrm>
          <a:prstGeom prst="rect">
            <a:avLst/>
          </a:prstGeom>
          <a:noFill/>
        </p:spPr>
        <p:txBody>
          <a:bodyPr wrap="square" rtlCol="0">
            <a:spAutoFit/>
          </a:bodyPr>
          <a:lstStyle/>
          <a:p>
            <a:r>
              <a:rPr lang="en-US" sz="2400"/>
              <a:t>$23,277</a:t>
            </a:r>
            <a:endParaRPr lang="en-US" sz="2400" dirty="0"/>
          </a:p>
        </p:txBody>
      </p:sp>
      <p:sp>
        <p:nvSpPr>
          <p:cNvPr id="5" name="TextBox 4"/>
          <p:cNvSpPr txBox="1"/>
          <p:nvPr/>
        </p:nvSpPr>
        <p:spPr>
          <a:xfrm>
            <a:off x="7696200" y="2895600"/>
            <a:ext cx="1828800" cy="461665"/>
          </a:xfrm>
          <a:prstGeom prst="rect">
            <a:avLst/>
          </a:prstGeom>
          <a:noFill/>
        </p:spPr>
        <p:txBody>
          <a:bodyPr wrap="square" rtlCol="0">
            <a:spAutoFit/>
          </a:bodyPr>
          <a:lstStyle/>
          <a:p>
            <a:r>
              <a:rPr lang="en-US" sz="2400" dirty="0"/>
              <a:t>$32,431</a:t>
            </a:r>
          </a:p>
        </p:txBody>
      </p:sp>
    </p:spTree>
    <p:extLst>
      <p:ext uri="{BB962C8B-B14F-4D97-AF65-F5344CB8AC3E}">
        <p14:creationId xmlns:p14="http://schemas.microsoft.com/office/powerpoint/2010/main" val="82758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Selected Associate Degrees by Program Area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03" y="1562099"/>
            <a:ext cx="9744221" cy="3960395"/>
          </a:xfrm>
          <a:prstGeom prst="rect">
            <a:avLst/>
          </a:prstGeom>
        </p:spPr>
      </p:pic>
      <p:sp>
        <p:nvSpPr>
          <p:cNvPr id="4" name="TextBox 3"/>
          <p:cNvSpPr txBox="1"/>
          <p:nvPr/>
        </p:nvSpPr>
        <p:spPr>
          <a:xfrm>
            <a:off x="6078466" y="3489869"/>
            <a:ext cx="2836934" cy="461665"/>
          </a:xfrm>
          <a:prstGeom prst="rect">
            <a:avLst/>
          </a:prstGeom>
          <a:noFill/>
        </p:spPr>
        <p:txBody>
          <a:bodyPr wrap="square" rtlCol="0">
            <a:spAutoFit/>
          </a:bodyPr>
          <a:lstStyle/>
          <a:p>
            <a:r>
              <a:rPr lang="en-US" sz="2400" dirty="0"/>
              <a:t>$32,800</a:t>
            </a:r>
          </a:p>
        </p:txBody>
      </p:sp>
      <p:sp>
        <p:nvSpPr>
          <p:cNvPr id="5" name="TextBox 4"/>
          <p:cNvSpPr txBox="1"/>
          <p:nvPr/>
        </p:nvSpPr>
        <p:spPr>
          <a:xfrm>
            <a:off x="6078466" y="2295152"/>
            <a:ext cx="2836934" cy="461665"/>
          </a:xfrm>
          <a:prstGeom prst="rect">
            <a:avLst/>
          </a:prstGeom>
          <a:noFill/>
        </p:spPr>
        <p:txBody>
          <a:bodyPr wrap="square" rtlCol="0">
            <a:spAutoFit/>
          </a:bodyPr>
          <a:lstStyle/>
          <a:p>
            <a:r>
              <a:rPr lang="en-US" sz="2400" dirty="0"/>
              <a:t>$43,062</a:t>
            </a:r>
          </a:p>
        </p:txBody>
      </p:sp>
      <p:sp>
        <p:nvSpPr>
          <p:cNvPr id="6" name="TextBox 5"/>
          <p:cNvSpPr txBox="1"/>
          <p:nvPr/>
        </p:nvSpPr>
        <p:spPr>
          <a:xfrm>
            <a:off x="893545" y="3968742"/>
            <a:ext cx="2836934" cy="461665"/>
          </a:xfrm>
          <a:prstGeom prst="rect">
            <a:avLst/>
          </a:prstGeom>
          <a:noFill/>
        </p:spPr>
        <p:txBody>
          <a:bodyPr wrap="square" rtlCol="0">
            <a:spAutoFit/>
          </a:bodyPr>
          <a:lstStyle/>
          <a:p>
            <a:r>
              <a:rPr lang="en-US" sz="2400" dirty="0"/>
              <a:t>$23,316</a:t>
            </a:r>
          </a:p>
        </p:txBody>
      </p:sp>
      <p:sp>
        <p:nvSpPr>
          <p:cNvPr id="7" name="TextBox 6"/>
          <p:cNvSpPr txBox="1"/>
          <p:nvPr/>
        </p:nvSpPr>
        <p:spPr>
          <a:xfrm>
            <a:off x="893545" y="2756817"/>
            <a:ext cx="2836934" cy="461665"/>
          </a:xfrm>
          <a:prstGeom prst="rect">
            <a:avLst/>
          </a:prstGeom>
          <a:noFill/>
        </p:spPr>
        <p:txBody>
          <a:bodyPr wrap="square" rtlCol="0">
            <a:spAutoFit/>
          </a:bodyPr>
          <a:lstStyle/>
          <a:p>
            <a:r>
              <a:rPr lang="en-US" sz="2400" dirty="0"/>
              <a:t>$34,619</a:t>
            </a:r>
          </a:p>
        </p:txBody>
      </p:sp>
    </p:spTree>
    <p:extLst>
      <p:ext uri="{BB962C8B-B14F-4D97-AF65-F5344CB8AC3E}">
        <p14:creationId xmlns:p14="http://schemas.microsoft.com/office/powerpoint/2010/main" val="198280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 can’t see the whole sky through a bamboo tube</a:t>
            </a:r>
            <a:endParaRPr lang="en-US" dirty="0"/>
          </a:p>
        </p:txBody>
      </p:sp>
      <p:pic>
        <p:nvPicPr>
          <p:cNvPr id="5" name="Picture 4"/>
          <p:cNvPicPr>
            <a:picLocks noChangeAspect="1"/>
          </p:cNvPicPr>
          <p:nvPr/>
        </p:nvPicPr>
        <p:blipFill>
          <a:blip r:embed="rId3"/>
          <a:stretch>
            <a:fillRect/>
          </a:stretch>
        </p:blipFill>
        <p:spPr>
          <a:xfrm>
            <a:off x="838200" y="1410317"/>
            <a:ext cx="7391400" cy="5543550"/>
          </a:xfrm>
          <a:prstGeom prst="rect">
            <a:avLst/>
          </a:prstGeom>
        </p:spPr>
      </p:pic>
    </p:spTree>
    <p:extLst>
      <p:ext uri="{BB962C8B-B14F-4D97-AF65-F5344CB8AC3E}">
        <p14:creationId xmlns:p14="http://schemas.microsoft.com/office/powerpoint/2010/main" val="62045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Bachelor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531FF"/>
                </a:solidFill>
              </a:rPr>
              <a:t>$76,020 </a:t>
            </a:r>
            <a:r>
              <a:rPr lang="en-US" sz="2200" dirty="0"/>
              <a:t>	Physician Assistants</a:t>
            </a:r>
          </a:p>
          <a:p>
            <a:pPr marL="0" indent="0">
              <a:spcBef>
                <a:spcPts val="0"/>
              </a:spcBef>
              <a:buNone/>
              <a:tabLst>
                <a:tab pos="1306513" algn="r"/>
                <a:tab pos="1474788" algn="l"/>
              </a:tabLst>
            </a:pPr>
            <a:r>
              <a:rPr lang="en-US" sz="2200" dirty="0"/>
              <a:t>	</a:t>
            </a:r>
            <a:r>
              <a:rPr lang="en-US" sz="2200" dirty="0">
                <a:solidFill>
                  <a:srgbClr val="0531FF"/>
                </a:solidFill>
              </a:rPr>
              <a:t>$59,460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531FF"/>
                </a:solidFill>
              </a:rPr>
              <a:t>$56,610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531FF"/>
                </a:solidFill>
              </a:rPr>
              <a:t>$55,560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531FF"/>
                </a:solidFill>
              </a:rPr>
              <a:t>$49,710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531FF"/>
                </a:solidFill>
              </a:rPr>
              <a:t>$48,500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531FF"/>
                </a:solidFill>
              </a:rPr>
              <a:t>$47,180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531FF"/>
                </a:solidFill>
              </a:rPr>
              <a:t>$46,710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531FF"/>
                </a:solidFill>
              </a:rPr>
              <a:t>$45,120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531FF"/>
                </a:solidFill>
              </a:rPr>
              <a:t>$44,100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531FF"/>
                </a:solidFill>
              </a:rPr>
              <a:t>$41,550 </a:t>
            </a:r>
            <a:r>
              <a:rPr lang="en-US" sz="2200" dirty="0"/>
              <a:t>	Medical and Clinical Laboratory Technologists</a:t>
            </a:r>
          </a:p>
          <a:p>
            <a:pPr marL="0" indent="0">
              <a:spcBef>
                <a:spcPts val="0"/>
              </a:spcBef>
              <a:buNone/>
              <a:tabLst>
                <a:tab pos="1306513" algn="r"/>
                <a:tab pos="1474788" algn="l"/>
              </a:tabLst>
            </a:pPr>
            <a:r>
              <a:rPr lang="en-US" sz="2200" dirty="0"/>
              <a:t>	</a:t>
            </a:r>
            <a:r>
              <a:rPr lang="en-US" sz="2200" dirty="0">
                <a:solidFill>
                  <a:srgbClr val="0531FF"/>
                </a:solidFill>
              </a:rPr>
              <a:t>$39,670 </a:t>
            </a:r>
            <a:r>
              <a:rPr lang="en-US" sz="2200" dirty="0"/>
              <a:t>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a:t>
            </a:r>
            <a:r>
              <a:rPr lang="en-US" sz="2200" dirty="0">
                <a:solidFill>
                  <a:srgbClr val="0531FF"/>
                </a:solidFill>
              </a:rPr>
              <a:t>$36,150 </a:t>
            </a:r>
            <a:r>
              <a:rPr lang="en-US" sz="2200" dirty="0"/>
              <a:t>	Healthcare Social Workers</a:t>
            </a:r>
          </a:p>
          <a:p>
            <a:pPr marL="0" indent="0">
              <a:spcBef>
                <a:spcPts val="0"/>
              </a:spcBef>
              <a:buNone/>
              <a:tabLst>
                <a:tab pos="1306513" algn="r"/>
                <a:tab pos="1474788" algn="l"/>
              </a:tabLst>
            </a:pPr>
            <a:r>
              <a:rPr lang="en-US" sz="2200" dirty="0"/>
              <a:t>	</a:t>
            </a:r>
            <a:r>
              <a:rPr lang="en-US" sz="2200" dirty="0">
                <a:solidFill>
                  <a:srgbClr val="0531FF"/>
                </a:solidFill>
              </a:rPr>
              <a:t>$33,860 </a:t>
            </a:r>
            <a:r>
              <a:rPr lang="en-US" sz="2200" dirty="0"/>
              <a:t>	</a:t>
            </a:r>
            <a:r>
              <a:rPr lang="en-US" sz="2200" dirty="0" err="1"/>
              <a:t>Orthotists</a:t>
            </a:r>
            <a:r>
              <a:rPr lang="en-US" sz="2200" dirty="0"/>
              <a:t> and Prosthetists</a:t>
            </a:r>
          </a:p>
          <a:p>
            <a:pPr marL="0" indent="0">
              <a:spcBef>
                <a:spcPts val="0"/>
              </a:spcBef>
              <a:buNone/>
              <a:tabLst>
                <a:tab pos="1306513" algn="r"/>
                <a:tab pos="1474788" algn="l"/>
              </a:tabLst>
            </a:pPr>
            <a:r>
              <a:rPr lang="en-US" sz="2200" dirty="0"/>
              <a:t>	</a:t>
            </a:r>
            <a:r>
              <a:rPr lang="en-US" sz="2200" dirty="0">
                <a:solidFill>
                  <a:srgbClr val="0531FF"/>
                </a:solidFill>
              </a:rPr>
              <a:t>$33,200 </a:t>
            </a:r>
            <a:r>
              <a:rPr lang="en-US" sz="2200" dirty="0"/>
              <a:t>	Therapists, all other</a:t>
            </a:r>
          </a:p>
          <a:p>
            <a:pPr marL="0" indent="0">
              <a:spcBef>
                <a:spcPts val="0"/>
              </a:spcBef>
              <a:buNone/>
              <a:tabLst>
                <a:tab pos="1306513" algn="r"/>
                <a:tab pos="1474788" algn="l"/>
              </a:tabLst>
            </a:pPr>
            <a:r>
              <a:rPr lang="en-US" sz="2200" dirty="0"/>
              <a:t>	</a:t>
            </a:r>
            <a:r>
              <a:rPr lang="en-US" sz="2200" dirty="0">
                <a:solidFill>
                  <a:srgbClr val="0531FF"/>
                </a:solidFill>
              </a:rPr>
              <a:t>$31,530 </a:t>
            </a:r>
            <a:r>
              <a:rPr lang="en-US" sz="2200" dirty="0"/>
              <a:t>	Loan Officers</a:t>
            </a:r>
          </a:p>
          <a:p>
            <a:pPr marL="0" indent="0">
              <a:spcBef>
                <a:spcPts val="0"/>
              </a:spcBef>
              <a:buNone/>
              <a:tabLst>
                <a:tab pos="1306513" algn="r"/>
                <a:tab pos="1474788" algn="l"/>
              </a:tabLst>
            </a:pPr>
            <a:r>
              <a:rPr lang="en-US" sz="2200" dirty="0"/>
              <a:t>	</a:t>
            </a:r>
            <a:r>
              <a:rPr lang="en-US" sz="2200" dirty="0">
                <a:solidFill>
                  <a:srgbClr val="0531FF"/>
                </a:solidFill>
              </a:rPr>
              <a:t>$29,800 </a:t>
            </a:r>
            <a:r>
              <a:rPr lang="en-US" sz="2200" dirty="0"/>
              <a:t>	Athletic Trainers</a:t>
            </a:r>
          </a:p>
          <a:p>
            <a:pPr marL="0" indent="0">
              <a:spcBef>
                <a:spcPts val="0"/>
              </a:spcBef>
              <a:buNone/>
              <a:tabLst>
                <a:tab pos="1306513" algn="r"/>
                <a:tab pos="1474788" algn="l"/>
              </a:tabLst>
            </a:pPr>
            <a:r>
              <a:rPr lang="en-US" sz="2200" dirty="0"/>
              <a:t>	</a:t>
            </a:r>
            <a:r>
              <a:rPr lang="en-US" sz="2200" dirty="0">
                <a:solidFill>
                  <a:srgbClr val="0531FF"/>
                </a:solidFill>
              </a:rPr>
              <a:t>$29,190 </a:t>
            </a:r>
            <a:r>
              <a:rPr lang="en-US" sz="2200" dirty="0"/>
              <a:t>	Credit Counselors</a:t>
            </a:r>
          </a:p>
        </p:txBody>
      </p:sp>
    </p:spTree>
    <p:extLst>
      <p:ext uri="{BB962C8B-B14F-4D97-AF65-F5344CB8AC3E}">
        <p14:creationId xmlns:p14="http://schemas.microsoft.com/office/powerpoint/2010/main" val="212821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Top-Paying Bachelor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22156"/>
            <a:ext cx="10270296" cy="4169044"/>
          </a:xfrm>
          <a:prstGeom prst="rect">
            <a:avLst/>
          </a:prstGeom>
        </p:spPr>
      </p:pic>
      <p:sp>
        <p:nvSpPr>
          <p:cNvPr id="4" name="TextBox 3"/>
          <p:cNvSpPr txBox="1"/>
          <p:nvPr/>
        </p:nvSpPr>
        <p:spPr>
          <a:xfrm>
            <a:off x="7747819" y="2346649"/>
            <a:ext cx="1828800" cy="461665"/>
          </a:xfrm>
          <a:prstGeom prst="rect">
            <a:avLst/>
          </a:prstGeom>
          <a:noFill/>
        </p:spPr>
        <p:txBody>
          <a:bodyPr wrap="square" rtlCol="0">
            <a:spAutoFit/>
          </a:bodyPr>
          <a:lstStyle/>
          <a:p>
            <a:r>
              <a:rPr lang="en-US" sz="2400" dirty="0"/>
              <a:t>$89,537</a:t>
            </a:r>
          </a:p>
        </p:txBody>
      </p:sp>
      <p:sp>
        <p:nvSpPr>
          <p:cNvPr id="5" name="TextBox 4"/>
          <p:cNvSpPr txBox="1"/>
          <p:nvPr/>
        </p:nvSpPr>
        <p:spPr>
          <a:xfrm>
            <a:off x="7132320" y="4876800"/>
            <a:ext cx="1828800" cy="461665"/>
          </a:xfrm>
          <a:prstGeom prst="rect">
            <a:avLst/>
          </a:prstGeom>
          <a:noFill/>
        </p:spPr>
        <p:txBody>
          <a:bodyPr wrap="square" rtlCol="0">
            <a:spAutoFit/>
          </a:bodyPr>
          <a:lstStyle/>
          <a:p>
            <a:r>
              <a:rPr lang="en-US" sz="2400" dirty="0"/>
              <a:t>$60,704</a:t>
            </a:r>
          </a:p>
        </p:txBody>
      </p:sp>
    </p:spTree>
    <p:extLst>
      <p:ext uri="{BB962C8B-B14F-4D97-AF65-F5344CB8AC3E}">
        <p14:creationId xmlns:p14="http://schemas.microsoft.com/office/powerpoint/2010/main" val="420388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Bachelor Degrees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 y="1676400"/>
            <a:ext cx="11989642" cy="4876800"/>
          </a:xfrm>
          <a:prstGeom prst="rect">
            <a:avLst/>
          </a:prstGeom>
        </p:spPr>
      </p:pic>
      <p:sp>
        <p:nvSpPr>
          <p:cNvPr id="5" name="TextBox 4"/>
          <p:cNvSpPr txBox="1"/>
          <p:nvPr/>
        </p:nvSpPr>
        <p:spPr>
          <a:xfrm>
            <a:off x="7725533" y="2514600"/>
            <a:ext cx="2836934" cy="461665"/>
          </a:xfrm>
          <a:prstGeom prst="rect">
            <a:avLst/>
          </a:prstGeom>
          <a:noFill/>
        </p:spPr>
        <p:txBody>
          <a:bodyPr wrap="square" rtlCol="0">
            <a:spAutoFit/>
          </a:bodyPr>
          <a:lstStyle/>
          <a:p>
            <a:r>
              <a:rPr lang="en-US" sz="2400"/>
              <a:t>$37,318</a:t>
            </a:r>
            <a:endParaRPr lang="en-US" sz="2400" dirty="0"/>
          </a:p>
        </p:txBody>
      </p:sp>
      <p:sp>
        <p:nvSpPr>
          <p:cNvPr id="6" name="TextBox 5"/>
          <p:cNvSpPr txBox="1"/>
          <p:nvPr/>
        </p:nvSpPr>
        <p:spPr>
          <a:xfrm>
            <a:off x="1219200" y="4343400"/>
            <a:ext cx="2836934" cy="461665"/>
          </a:xfrm>
          <a:prstGeom prst="rect">
            <a:avLst/>
          </a:prstGeom>
          <a:noFill/>
        </p:spPr>
        <p:txBody>
          <a:bodyPr wrap="square" rtlCol="0">
            <a:spAutoFit/>
          </a:bodyPr>
          <a:lstStyle/>
          <a:p>
            <a:r>
              <a:rPr lang="en-US" sz="2400" dirty="0"/>
              <a:t>$22,896</a:t>
            </a:r>
          </a:p>
        </p:txBody>
      </p:sp>
    </p:spTree>
    <p:extLst>
      <p:ext uri="{BB962C8B-B14F-4D97-AF65-F5344CB8AC3E}">
        <p14:creationId xmlns:p14="http://schemas.microsoft.com/office/powerpoint/2010/main" val="23741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Masters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$59,250 </a:t>
            </a:r>
            <a:r>
              <a:rPr lang="en-US" sz="2400" dirty="0"/>
              <a:t>	Physical Therapists</a:t>
            </a:r>
          </a:p>
          <a:p>
            <a:pPr marL="0" indent="0">
              <a:spcBef>
                <a:spcPts val="0"/>
              </a:spcBef>
              <a:buNone/>
              <a:tabLst>
                <a:tab pos="1306513" algn="r"/>
                <a:tab pos="1474788" algn="l"/>
              </a:tabLst>
            </a:pPr>
            <a:r>
              <a:rPr lang="en-US" sz="2400" dirty="0">
                <a:solidFill>
                  <a:srgbClr val="0531FF"/>
                </a:solidFill>
              </a:rPr>
              <a:t>	$58,040 </a:t>
            </a:r>
            <a:r>
              <a:rPr lang="en-US" sz="2400" dirty="0"/>
              <a:t>	Statisticians</a:t>
            </a:r>
          </a:p>
          <a:p>
            <a:pPr marL="0" indent="0">
              <a:spcBef>
                <a:spcPts val="0"/>
              </a:spcBef>
              <a:buNone/>
              <a:tabLst>
                <a:tab pos="1306513" algn="r"/>
                <a:tab pos="1474788" algn="l"/>
              </a:tabLst>
            </a:pPr>
            <a:r>
              <a:rPr lang="en-US" sz="2400" dirty="0">
                <a:solidFill>
                  <a:srgbClr val="0531FF"/>
                </a:solidFill>
              </a:rPr>
              <a:t>	$54,180 </a:t>
            </a:r>
            <a:r>
              <a:rPr lang="en-US" sz="2400" dirty="0"/>
              <a:t>	Audiologists</a:t>
            </a:r>
          </a:p>
          <a:p>
            <a:pPr marL="0" indent="0">
              <a:spcBef>
                <a:spcPts val="0"/>
              </a:spcBef>
              <a:buNone/>
              <a:tabLst>
                <a:tab pos="1306513" algn="r"/>
                <a:tab pos="1474788" algn="l"/>
              </a:tabLst>
            </a:pPr>
            <a:r>
              <a:rPr lang="en-US" sz="2400" dirty="0"/>
              <a:t>	</a:t>
            </a:r>
            <a:r>
              <a:rPr lang="en-US" sz="2400" dirty="0">
                <a:solidFill>
                  <a:srgbClr val="0531FF"/>
                </a:solidFill>
              </a:rPr>
              <a:t>$45,530 </a:t>
            </a:r>
            <a:r>
              <a:rPr lang="en-US" sz="2400" dirty="0"/>
              <a:t>	Speech-Language Pathologists</a:t>
            </a:r>
          </a:p>
          <a:p>
            <a:pPr marL="0" indent="0">
              <a:spcBef>
                <a:spcPts val="0"/>
              </a:spcBef>
              <a:buNone/>
              <a:tabLst>
                <a:tab pos="1306513" algn="r"/>
                <a:tab pos="1474788" algn="l"/>
              </a:tabLst>
            </a:pPr>
            <a:r>
              <a:rPr lang="en-US" sz="2400" dirty="0"/>
              <a:t>	</a:t>
            </a:r>
            <a:r>
              <a:rPr lang="en-US" sz="2400" dirty="0">
                <a:solidFill>
                  <a:srgbClr val="0531FF"/>
                </a:solidFill>
              </a:rPr>
              <a:t>$42,170 </a:t>
            </a:r>
            <a:r>
              <a:rPr lang="en-US" sz="2400" dirty="0"/>
              <a:t>	Operations Research Analysts</a:t>
            </a:r>
          </a:p>
          <a:p>
            <a:pPr marL="0" indent="0">
              <a:spcBef>
                <a:spcPts val="0"/>
              </a:spcBef>
              <a:buNone/>
              <a:tabLst>
                <a:tab pos="1306513" algn="r"/>
                <a:tab pos="1474788" algn="l"/>
              </a:tabLst>
            </a:pPr>
            <a:r>
              <a:rPr lang="en-US" sz="2400" dirty="0"/>
              <a:t>	</a:t>
            </a:r>
            <a:r>
              <a:rPr lang="en-US" sz="2400" dirty="0">
                <a:solidFill>
                  <a:srgbClr val="0531FF"/>
                </a:solidFill>
              </a:rPr>
              <a:t>$37,780 </a:t>
            </a:r>
            <a:r>
              <a:rPr lang="en-US" sz="2400" dirty="0"/>
              <a:t>	Survey Researchers</a:t>
            </a:r>
          </a:p>
          <a:p>
            <a:pPr marL="0" indent="0">
              <a:spcBef>
                <a:spcPts val="0"/>
              </a:spcBef>
              <a:buNone/>
              <a:tabLst>
                <a:tab pos="1306513" algn="r"/>
                <a:tab pos="1474788" algn="l"/>
              </a:tabLst>
            </a:pPr>
            <a:r>
              <a:rPr lang="en-US" sz="2400" dirty="0"/>
              <a:t>	</a:t>
            </a:r>
            <a:r>
              <a:rPr lang="en-US" sz="2400" dirty="0">
                <a:solidFill>
                  <a:srgbClr val="0531FF"/>
                </a:solidFill>
              </a:rPr>
              <a:t>$35,610 </a:t>
            </a:r>
            <a:r>
              <a:rPr lang="en-US" sz="2400" dirty="0"/>
              <a:t>	Market Research Analysts and Marketing Specialists</a:t>
            </a:r>
          </a:p>
          <a:p>
            <a:pPr marL="0" indent="0">
              <a:spcBef>
                <a:spcPts val="0"/>
              </a:spcBef>
              <a:buNone/>
              <a:tabLst>
                <a:tab pos="1306513" algn="r"/>
                <a:tab pos="1474788" algn="l"/>
              </a:tabLst>
            </a:pPr>
            <a:r>
              <a:rPr lang="en-US" sz="2400" dirty="0"/>
              <a:t>	</a:t>
            </a:r>
            <a:r>
              <a:rPr lang="en-US" sz="2400" dirty="0">
                <a:solidFill>
                  <a:srgbClr val="0531FF"/>
                </a:solidFill>
              </a:rPr>
              <a:t>$34,010 </a:t>
            </a:r>
            <a:r>
              <a:rPr lang="en-US" sz="2400" dirty="0"/>
              <a:t>	Health Specialties Teachers, Postsecondary</a:t>
            </a:r>
          </a:p>
          <a:p>
            <a:pPr marL="0" indent="0">
              <a:spcBef>
                <a:spcPts val="0"/>
              </a:spcBef>
              <a:buNone/>
              <a:tabLst>
                <a:tab pos="1306513" algn="r"/>
                <a:tab pos="1474788" algn="l"/>
              </a:tabLst>
            </a:pPr>
            <a:r>
              <a:rPr lang="en-US" sz="2400" dirty="0">
                <a:solidFill>
                  <a:srgbClr val="0531FF"/>
                </a:solidFill>
              </a:rPr>
              <a:t>	$33,420 </a:t>
            </a:r>
            <a:r>
              <a:rPr lang="en-US" sz="2400" dirty="0"/>
              <a:t>	Mental Health Counselors</a:t>
            </a:r>
          </a:p>
          <a:p>
            <a:pPr marL="0" indent="0">
              <a:spcBef>
                <a:spcPts val="0"/>
              </a:spcBef>
              <a:buNone/>
              <a:tabLst>
                <a:tab pos="1306513" algn="r"/>
                <a:tab pos="1474788" algn="l"/>
              </a:tabLst>
            </a:pPr>
            <a:r>
              <a:rPr lang="en-US" sz="2400" dirty="0"/>
              <a:t>	</a:t>
            </a:r>
            <a:r>
              <a:rPr lang="en-US" sz="2400" dirty="0">
                <a:solidFill>
                  <a:srgbClr val="0531FF"/>
                </a:solidFill>
              </a:rPr>
              <a:t>$33,060 </a:t>
            </a:r>
            <a:r>
              <a:rPr lang="en-US" sz="2400" dirty="0"/>
              <a:t>	Mental Health and Substance Abuse Social Workers</a:t>
            </a:r>
          </a:p>
          <a:p>
            <a:pPr marL="0" indent="0">
              <a:spcBef>
                <a:spcPts val="0"/>
              </a:spcBef>
              <a:buNone/>
              <a:tabLst>
                <a:tab pos="1306513" algn="r"/>
                <a:tab pos="1474788" algn="l"/>
              </a:tabLst>
            </a:pPr>
            <a:r>
              <a:rPr lang="en-US" sz="2400" dirty="0"/>
              <a:t>	</a:t>
            </a:r>
            <a:r>
              <a:rPr lang="en-US" sz="2400" dirty="0">
                <a:solidFill>
                  <a:srgbClr val="0531FF"/>
                </a:solidFill>
              </a:rPr>
              <a:t>$32,240 </a:t>
            </a:r>
            <a:r>
              <a:rPr lang="en-US" sz="2400" dirty="0"/>
              <a:t>	Substance Abuse and Behavioral Disorder Counselors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192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Doctorate/Professional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400" dirty="0">
                <a:solidFill>
                  <a:srgbClr val="0432FF"/>
                </a:solidFill>
              </a:rPr>
              <a:t>	&gt;$208,000	</a:t>
            </a:r>
            <a:r>
              <a:rPr lang="en-US" sz="2400" dirty="0"/>
              <a:t>Oral and Maxillofacial Surgeons</a:t>
            </a:r>
            <a:endParaRPr lang="en-US" sz="2400" dirty="0">
              <a:solidFill>
                <a:srgbClr val="0432FF"/>
              </a:solidFill>
            </a:endParaRPr>
          </a:p>
          <a:p>
            <a:pPr marL="0" indent="0">
              <a:spcBef>
                <a:spcPts val="0"/>
              </a:spcBef>
              <a:buNone/>
              <a:tabLst>
                <a:tab pos="1476375" algn="r"/>
                <a:tab pos="1587500" algn="l"/>
              </a:tabLst>
            </a:pPr>
            <a:r>
              <a:rPr lang="en-US" sz="2400" dirty="0">
                <a:solidFill>
                  <a:srgbClr val="0432FF"/>
                </a:solidFill>
              </a:rPr>
              <a:t>	&gt;$208,000	</a:t>
            </a:r>
            <a:r>
              <a:rPr lang="en-US" sz="2400" dirty="0"/>
              <a:t>Anesthesiologists</a:t>
            </a:r>
          </a:p>
          <a:p>
            <a:pPr marL="0" indent="0">
              <a:spcBef>
                <a:spcPts val="0"/>
              </a:spcBef>
              <a:buNone/>
              <a:tabLst>
                <a:tab pos="1476375" algn="r"/>
                <a:tab pos="1587500" algn="l"/>
              </a:tabLst>
            </a:pPr>
            <a:r>
              <a:rPr lang="en-US" sz="2400" dirty="0">
                <a:solidFill>
                  <a:srgbClr val="0432FF"/>
                </a:solidFill>
              </a:rPr>
              <a:t>	$191,820 	</a:t>
            </a:r>
            <a:r>
              <a:rPr lang="en-US" sz="2400" dirty="0"/>
              <a:t>Surgeons</a:t>
            </a:r>
          </a:p>
          <a:p>
            <a:pPr marL="0" indent="0">
              <a:spcBef>
                <a:spcPts val="0"/>
              </a:spcBef>
              <a:buNone/>
              <a:tabLst>
                <a:tab pos="1476375" algn="r"/>
                <a:tab pos="1587500" algn="l"/>
              </a:tabLst>
            </a:pPr>
            <a:r>
              <a:rPr lang="en-US" sz="2400" dirty="0">
                <a:solidFill>
                  <a:srgbClr val="0432FF"/>
                </a:solidFill>
              </a:rPr>
              <a:t>	$149,890 	</a:t>
            </a:r>
            <a:r>
              <a:rPr lang="en-US" sz="2400" dirty="0"/>
              <a:t>Orthodontists</a:t>
            </a:r>
          </a:p>
          <a:p>
            <a:pPr marL="0" indent="0">
              <a:spcBef>
                <a:spcPts val="0"/>
              </a:spcBef>
              <a:buNone/>
              <a:tabLst>
                <a:tab pos="1476375" algn="r"/>
                <a:tab pos="1587500" algn="l"/>
              </a:tabLst>
            </a:pPr>
            <a:r>
              <a:rPr lang="en-US" sz="2400" dirty="0">
                <a:solidFill>
                  <a:srgbClr val="0432FF"/>
                </a:solidFill>
              </a:rPr>
              <a:t>	$113,660 	</a:t>
            </a:r>
            <a:r>
              <a:rPr lang="en-US" sz="2400" dirty="0"/>
              <a:t>Psychiatrists</a:t>
            </a:r>
          </a:p>
          <a:p>
            <a:pPr marL="0" indent="0">
              <a:spcBef>
                <a:spcPts val="0"/>
              </a:spcBef>
              <a:buNone/>
              <a:tabLst>
                <a:tab pos="1476375" algn="r"/>
                <a:tab pos="1587500" algn="l"/>
              </a:tabLst>
            </a:pPr>
            <a:r>
              <a:rPr lang="en-US" sz="2400" dirty="0">
                <a:solidFill>
                  <a:srgbClr val="0432FF"/>
                </a:solidFill>
              </a:rPr>
              <a:t>	$113,150 	</a:t>
            </a:r>
            <a:r>
              <a:rPr lang="en-US" sz="2400" dirty="0"/>
              <a:t>Dentists, General</a:t>
            </a:r>
          </a:p>
          <a:p>
            <a:pPr marL="0" indent="0">
              <a:spcBef>
                <a:spcPts val="0"/>
              </a:spcBef>
              <a:buNone/>
              <a:tabLst>
                <a:tab pos="1476375" algn="r"/>
                <a:tab pos="1587500" algn="l"/>
              </a:tabLst>
            </a:pPr>
            <a:r>
              <a:rPr lang="en-US" sz="2400" dirty="0">
                <a:solidFill>
                  <a:srgbClr val="0432FF"/>
                </a:solidFill>
              </a:rPr>
              <a:t>	$73,390 	</a:t>
            </a:r>
            <a:r>
              <a:rPr lang="en-US" sz="2400" dirty="0"/>
              <a:t>Optometrists</a:t>
            </a:r>
          </a:p>
          <a:p>
            <a:pPr marL="0" indent="0">
              <a:spcBef>
                <a:spcPts val="0"/>
              </a:spcBef>
              <a:buNone/>
              <a:tabLst>
                <a:tab pos="1476375" algn="r"/>
                <a:tab pos="1587500" algn="l"/>
              </a:tabLst>
            </a:pPr>
            <a:r>
              <a:rPr lang="en-US" sz="2400" dirty="0">
                <a:solidFill>
                  <a:srgbClr val="0432FF"/>
                </a:solidFill>
              </a:rPr>
              <a:t>	$46,000 	</a:t>
            </a:r>
            <a:r>
              <a:rPr lang="en-US" sz="2400" dirty="0"/>
              <a:t>Law Teachers, Postsecondary</a:t>
            </a:r>
          </a:p>
          <a:p>
            <a:pPr marL="0" indent="0">
              <a:spcBef>
                <a:spcPts val="0"/>
              </a:spcBef>
              <a:buNone/>
              <a:tabLst>
                <a:tab pos="1476375" algn="r"/>
                <a:tab pos="1587500" algn="l"/>
              </a:tabLst>
            </a:pPr>
            <a:r>
              <a:rPr lang="en-US" sz="2400" dirty="0">
                <a:solidFill>
                  <a:srgbClr val="0432FF"/>
                </a:solidFill>
              </a:rPr>
              <a:t>	$45,000 	</a:t>
            </a:r>
            <a:r>
              <a:rPr lang="en-US" sz="2400" dirty="0"/>
              <a:t>Nursing Instructors and Teachers, Postsecondary</a:t>
            </a:r>
          </a:p>
          <a:p>
            <a:pPr marL="0" indent="0">
              <a:spcBef>
                <a:spcPts val="0"/>
              </a:spcBef>
              <a:buNone/>
              <a:tabLst>
                <a:tab pos="1476375" algn="r"/>
                <a:tab pos="1587500" algn="l"/>
              </a:tabLst>
            </a:pPr>
            <a:r>
              <a:rPr lang="en-US" sz="2400" dirty="0">
                <a:solidFill>
                  <a:srgbClr val="0432FF"/>
                </a:solidFill>
              </a:rPr>
              <a:t>	$42,060 	</a:t>
            </a:r>
            <a:r>
              <a:rPr lang="en-US" sz="2400" dirty="0"/>
              <a:t>Clinical, Counseling, and School Psychologists</a:t>
            </a:r>
          </a:p>
          <a:p>
            <a:pPr marL="0" indent="0">
              <a:spcBef>
                <a:spcPts val="0"/>
              </a:spcBef>
              <a:buNone/>
              <a:tabLst>
                <a:tab pos="1476375" algn="r"/>
                <a:tab pos="1587500" algn="l"/>
              </a:tabLst>
            </a:pPr>
            <a:r>
              <a:rPr lang="en-US" sz="2400" dirty="0">
                <a:solidFill>
                  <a:srgbClr val="0432FF"/>
                </a:solidFill>
              </a:rPr>
              <a:t>	$39,710 	</a:t>
            </a:r>
            <a:r>
              <a:rPr lang="en-US" sz="2400" dirty="0"/>
              <a:t>Criminal Justice and Law Enforcement Teachers, Postsecondary</a:t>
            </a:r>
          </a:p>
        </p:txBody>
      </p:sp>
    </p:spTree>
    <p:extLst>
      <p:ext uri="{BB962C8B-B14F-4D97-AF65-F5344CB8AC3E}">
        <p14:creationId xmlns:p14="http://schemas.microsoft.com/office/powerpoint/2010/main" val="17302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672095" cy="6858000"/>
          </a:xfrm>
          <a:prstGeom prst="rect">
            <a:avLst/>
          </a:prstGeom>
        </p:spPr>
      </p:pic>
      <p:sp>
        <p:nvSpPr>
          <p:cNvPr id="1525764" name="Text Box 4"/>
          <p:cNvSpPr txBox="1">
            <a:spLocks noChangeArrowheads="1"/>
          </p:cNvSpPr>
          <p:nvPr/>
        </p:nvSpPr>
        <p:spPr bwMode="auto">
          <a:xfrm>
            <a:off x="4572000" y="358172"/>
            <a:ext cx="3605474" cy="156966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dirty="0">
                <a:effectLst>
                  <a:outerShdw blurRad="38100" dist="38100" dir="2700000" algn="tl">
                    <a:srgbClr val="C0C0C0"/>
                  </a:outerShdw>
                </a:effectLst>
                <a:latin typeface="Helvetica Neue" pitchFamily="-108" charset="0"/>
              </a:rPr>
              <a:t>North Carolina</a:t>
            </a:r>
          </a:p>
          <a:p>
            <a:pPr algn="ctr"/>
            <a:r>
              <a:rPr lang="en-US" altLang="en-US" b="1" dirty="0">
                <a:effectLst>
                  <a:outerShdw blurRad="38100" dist="38100" dir="2700000" algn="tl">
                    <a:srgbClr val="C0C0C0"/>
                  </a:outerShdw>
                </a:effectLst>
                <a:latin typeface="Helvetica Neue" pitchFamily="-108" charset="0"/>
              </a:rPr>
              <a:t>Bachelor Degree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6-year Graduation Rate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61.1% average</a:t>
            </a:r>
          </a:p>
        </p:txBody>
      </p:sp>
      <p:sp>
        <p:nvSpPr>
          <p:cNvPr id="1525765" name="Line 5"/>
          <p:cNvSpPr>
            <a:spLocks noChangeShapeType="1"/>
          </p:cNvSpPr>
          <p:nvPr/>
        </p:nvSpPr>
        <p:spPr bwMode="auto">
          <a:xfrm>
            <a:off x="0" y="2286004"/>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3570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a:t>It makes you think?</a:t>
            </a:r>
            <a:endParaRPr lang="en-US" altLang="en-US" dirty="0"/>
          </a:p>
        </p:txBody>
      </p:sp>
      <p:sp>
        <p:nvSpPr>
          <p:cNvPr id="2" name="Content Placeholder 1"/>
          <p:cNvSpPr>
            <a:spLocks noGrp="1"/>
          </p:cNvSpPr>
          <p:nvPr>
            <p:ph idx="1"/>
          </p:nvPr>
        </p:nvSpPr>
        <p:spPr>
          <a:xfrm>
            <a:off x="628650" y="1761204"/>
            <a:ext cx="7576887" cy="4731671"/>
          </a:xfrm>
        </p:spPr>
        <p:txBody>
          <a:bodyPr/>
          <a:lstStyle/>
          <a:p>
            <a:r>
              <a:rPr lang="en-US" dirty="0"/>
              <a:t>What happens to our 4-year program dropouts?</a:t>
            </a:r>
          </a:p>
          <a:p>
            <a:endParaRPr lang="en-US" dirty="0"/>
          </a:p>
          <a:p>
            <a:r>
              <a:rPr lang="en-US" dirty="0"/>
              <a:t>25% of all students in Community College have a 4-year degree.</a:t>
            </a:r>
          </a:p>
          <a:p>
            <a:endParaRPr lang="en-US" dirty="0"/>
          </a:p>
        </p:txBody>
      </p:sp>
    </p:spTree>
    <p:extLst>
      <p:ext uri="{BB962C8B-B14F-4D97-AF65-F5344CB8AC3E}">
        <p14:creationId xmlns:p14="http://schemas.microsoft.com/office/powerpoint/2010/main" val="326640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882225"/>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7" name="Title 1">
            <a:extLst>
              <a:ext uri="{FF2B5EF4-FFF2-40B4-BE49-F238E27FC236}">
                <a16:creationId xmlns:a16="http://schemas.microsoft.com/office/drawing/2014/main" id="{DECCB7F1-2F1F-FA41-B16B-722813D33409}"/>
              </a:ext>
            </a:extLst>
          </p:cNvPr>
          <p:cNvSpPr>
            <a:spLocks noGrp="1"/>
          </p:cNvSpPr>
          <p:nvPr>
            <p:ph type="ctrTitle"/>
          </p:nvPr>
        </p:nvSpPr>
        <p:spPr>
          <a:xfrm>
            <a:off x="609600" y="1055080"/>
            <a:ext cx="7772400" cy="5029200"/>
          </a:xfrm>
        </p:spPr>
        <p:txBody>
          <a:bodyPr>
            <a:normAutofit/>
          </a:bodyPr>
          <a:lstStyle/>
          <a:p>
            <a:pPr>
              <a:lnSpc>
                <a:spcPts val="65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Tree>
    <p:extLst>
      <p:ext uri="{BB962C8B-B14F-4D97-AF65-F5344CB8AC3E}">
        <p14:creationId xmlns:p14="http://schemas.microsoft.com/office/powerpoint/2010/main" val="92599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a:effectLst>
                  <a:outerShdw blurRad="38100" dist="38100" dir="2700000" algn="tl">
                    <a:srgbClr val="DDDDDD"/>
                  </a:outerShdw>
                </a:effectLst>
                <a:latin typeface="Helvetica Neue" charset="0"/>
              </a:rPr>
              <a:t>Emil Barnabas</a:t>
            </a:r>
          </a:p>
        </p:txBody>
      </p:sp>
    </p:spTree>
    <p:extLst>
      <p:ext uri="{BB962C8B-B14F-4D97-AF65-F5344CB8AC3E}">
        <p14:creationId xmlns:p14="http://schemas.microsoft.com/office/powerpoint/2010/main" val="391318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Begin with the End in Mind</a:t>
            </a:r>
            <a:endParaRPr lang="en-US" dirty="0"/>
          </a:p>
        </p:txBody>
      </p:sp>
      <p:pic>
        <p:nvPicPr>
          <p:cNvPr id="5" name="Picture 4">
            <a:extLst>
              <a:ext uri="{FF2B5EF4-FFF2-40B4-BE49-F238E27FC236}">
                <a16:creationId xmlns:a16="http://schemas.microsoft.com/office/drawing/2014/main" id="{68F0E140-BF27-1348-97FC-D73A2BA0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534" y="1789467"/>
            <a:ext cx="6520323" cy="4469577"/>
          </a:xfrm>
          <a:prstGeom prst="rect">
            <a:avLst/>
          </a:prstGeom>
        </p:spPr>
      </p:pic>
    </p:spTree>
    <p:extLst>
      <p:ext uri="{BB962C8B-B14F-4D97-AF65-F5344CB8AC3E}">
        <p14:creationId xmlns:p14="http://schemas.microsoft.com/office/powerpoint/2010/main" val="217756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3" name="Title 2">
            <a:extLst>
              <a:ext uri="{FF2B5EF4-FFF2-40B4-BE49-F238E27FC236}">
                <a16:creationId xmlns:a16="http://schemas.microsoft.com/office/drawing/2014/main" id="{32434620-97F9-3149-A91D-E0DBB15E107E}"/>
              </a:ext>
            </a:extLst>
          </p:cNvPr>
          <p:cNvSpPr>
            <a:spLocks noGrp="1"/>
          </p:cNvSpPr>
          <p:nvPr>
            <p:ph type="title"/>
          </p:nvPr>
        </p:nvSpPr>
        <p:spPr>
          <a:xfrm>
            <a:off x="1297858" y="-18122"/>
            <a:ext cx="7364361" cy="1325563"/>
          </a:xfrm>
        </p:spPr>
        <p:txBody>
          <a:bodyPr>
            <a:noAutofit/>
          </a:bodyPr>
          <a:lstStyle/>
          <a:p>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2000" i="1" dirty="0">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endParaRPr lang="en-US" sz="3200" dirty="0"/>
          </a:p>
        </p:txBody>
      </p:sp>
    </p:spTree>
    <p:extLst>
      <p:ext uri="{BB962C8B-B14F-4D97-AF65-F5344CB8AC3E}">
        <p14:creationId xmlns:p14="http://schemas.microsoft.com/office/powerpoint/2010/main" val="44419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29,310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19,930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16,840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15,190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13,510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9,360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9,080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8,170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8,000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6,560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6,480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6,430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6,080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5,950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5,820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5,520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5,230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16383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2014 - 2024)</a:t>
            </a: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43.0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478047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a:solidFill>
                  <a:srgbClr val="0004FF"/>
                </a:solidFill>
              </a:rPr>
              <a:t>150 in 2014 :: 50 increase</a:t>
            </a:r>
            <a:endParaRPr lang="en-US" b="1" dirty="0">
              <a:solidFill>
                <a:srgbClr val="0004FF"/>
              </a:solidFill>
            </a:endParaRPr>
          </a:p>
        </p:txBody>
      </p:sp>
      <p:sp>
        <p:nvSpPr>
          <p:cNvPr id="8" name="Rounded Rectangle 7"/>
          <p:cNvSpPr>
            <a:spLocks noChangeArrowheads="1"/>
          </p:cNvSpPr>
          <p:nvPr/>
        </p:nvSpPr>
        <p:spPr bwMode="auto">
          <a:xfrm>
            <a:off x="228601" y="4706164"/>
            <a:ext cx="8229599" cy="149411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2" name="Rectangle 1"/>
          <p:cNvSpPr/>
          <p:nvPr/>
        </p:nvSpPr>
        <p:spPr bwMode="auto">
          <a:xfrm>
            <a:off x="9448800" y="4229074"/>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3581400" y="575836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a:solidFill>
                  <a:srgbClr val="0004FF"/>
                </a:solidFill>
              </a:rPr>
              <a:t>48,520 in 2014 :: 16,840 increase</a:t>
            </a:r>
            <a:endParaRPr lang="en-US" b="1" dirty="0">
              <a:solidFill>
                <a:srgbClr val="0004FF"/>
              </a:solidFill>
            </a:endParaRPr>
          </a:p>
        </p:txBody>
      </p:sp>
    </p:spTree>
    <p:extLst>
      <p:ext uri="{BB962C8B-B14F-4D97-AF65-F5344CB8AC3E}">
        <p14:creationId xmlns:p14="http://schemas.microsoft.com/office/powerpoint/2010/main" val="11166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100" i="1" dirty="0">
                <a:effectLst>
                  <a:outerShdw blurRad="38100" dist="38100" dir="2700000" algn="tl">
                    <a:srgbClr val="DDDDDD"/>
                  </a:outerShdw>
                </a:effectLst>
                <a:latin typeface="Arial" charset="0"/>
                <a:ea typeface="ヒラギノ角ゴ Pro W3" charset="0"/>
                <a:cs typeface="ヒラギノ角ゴ Pro W3" charset="0"/>
              </a:rPr>
              <a:t>Fastest Declining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-7,970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-1,790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-1,720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-1,270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-1,180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-1,110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26496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NC Prosperity Zones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3294"/>
            <a:ext cx="9144000" cy="4121775"/>
          </a:xfrm>
          <a:prstGeom prst="rect">
            <a:avLst/>
          </a:prstGeom>
        </p:spPr>
      </p:pic>
    </p:spTree>
    <p:extLst>
      <p:ext uri="{BB962C8B-B14F-4D97-AF65-F5344CB8AC3E}">
        <p14:creationId xmlns:p14="http://schemas.microsoft.com/office/powerpoint/2010/main" val="59891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 North Central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5,842	Registered Nurses</a:t>
            </a:r>
          </a:p>
          <a:p>
            <a:pPr marL="0" indent="0">
              <a:buNone/>
              <a:tabLst>
                <a:tab pos="1198563" algn="r"/>
                <a:tab pos="1368425" algn="l"/>
              </a:tabLst>
            </a:pPr>
            <a:r>
              <a:rPr lang="en-US" sz="2400" dirty="0"/>
              <a:t>	5,686	Combined Food Preparation and Serving Workers, Including Fast Food</a:t>
            </a:r>
          </a:p>
          <a:p>
            <a:pPr marL="0" indent="0">
              <a:buNone/>
              <a:tabLst>
                <a:tab pos="1198563" algn="r"/>
                <a:tab pos="1368425" algn="l"/>
              </a:tabLst>
            </a:pPr>
            <a:r>
              <a:rPr lang="en-US" sz="2400" dirty="0"/>
              <a:t>	3,874	Home Health Aides</a:t>
            </a:r>
          </a:p>
          <a:p>
            <a:pPr marL="0" indent="0">
              <a:buNone/>
              <a:tabLst>
                <a:tab pos="1198563" algn="r"/>
                <a:tab pos="1368425" algn="l"/>
              </a:tabLst>
            </a:pPr>
            <a:r>
              <a:rPr lang="en-US" sz="2400" dirty="0"/>
              <a:t>	3,628	Nursing Assistants</a:t>
            </a:r>
          </a:p>
          <a:p>
            <a:pPr marL="0" indent="0">
              <a:buNone/>
              <a:tabLst>
                <a:tab pos="1198563" algn="r"/>
                <a:tab pos="1368425" algn="l"/>
              </a:tabLst>
            </a:pPr>
            <a:r>
              <a:rPr lang="en-US" sz="2400" dirty="0"/>
              <a:t>	3,240	Customer Service Representatives</a:t>
            </a:r>
          </a:p>
          <a:p>
            <a:pPr marL="0" indent="0">
              <a:buNone/>
              <a:tabLst>
                <a:tab pos="1198563" algn="r"/>
                <a:tab pos="1368425" algn="l"/>
              </a:tabLst>
            </a:pPr>
            <a:r>
              <a:rPr lang="en-US" sz="2400" dirty="0"/>
              <a:t>	3,236	Secretaries and Administrative Assistants, Except Legal, Medical, and Executive</a:t>
            </a:r>
          </a:p>
          <a:p>
            <a:pPr marL="0" indent="0">
              <a:buNone/>
              <a:tabLst>
                <a:tab pos="1198563" algn="r"/>
                <a:tab pos="1368425" algn="l"/>
              </a:tabLst>
            </a:pPr>
            <a:r>
              <a:rPr lang="en-US" sz="2400" dirty="0"/>
              <a:t>	3,014	Retail Salespersons</a:t>
            </a:r>
          </a:p>
          <a:p>
            <a:pPr marL="0" indent="0">
              <a:buNone/>
              <a:tabLst>
                <a:tab pos="1198563" algn="r"/>
                <a:tab pos="1368425" algn="l"/>
              </a:tabLst>
            </a:pPr>
            <a:r>
              <a:rPr lang="en-US" sz="2400" dirty="0"/>
              <a:t>	2,730	Software Developers, Applications</a:t>
            </a:r>
          </a:p>
          <a:p>
            <a:pPr marL="0" indent="0">
              <a:buNone/>
              <a:tabLst>
                <a:tab pos="1198563" algn="r"/>
                <a:tab pos="1368425" algn="l"/>
              </a:tabLst>
            </a:pPr>
            <a:r>
              <a:rPr lang="en-US" sz="2400" dirty="0"/>
              <a:t>	2,573	General and Operations Managers</a:t>
            </a:r>
          </a:p>
          <a:p>
            <a:pPr marL="0" indent="0">
              <a:buNone/>
              <a:tabLst>
                <a:tab pos="1198563" algn="r"/>
                <a:tab pos="1368425" algn="l"/>
              </a:tabLst>
            </a:pPr>
            <a:r>
              <a:rPr lang="en-US" sz="2400" dirty="0"/>
              <a:t>	2,331	Personal Care Aides</a:t>
            </a:r>
          </a:p>
          <a:p>
            <a:pPr marL="0" indent="0">
              <a:buNone/>
              <a:tabLst>
                <a:tab pos="1198563" algn="r"/>
                <a:tab pos="1368425" algn="l"/>
              </a:tabLst>
            </a:pPr>
            <a:r>
              <a:rPr lang="en-US" sz="2400" dirty="0"/>
              <a:t>	2,238	Childcare Workers</a:t>
            </a:r>
          </a:p>
          <a:p>
            <a:pPr marL="0" indent="0">
              <a:buNone/>
              <a:tabLst>
                <a:tab pos="1198563" algn="r"/>
                <a:tab pos="1368425" algn="l"/>
              </a:tabLst>
            </a:pPr>
            <a:r>
              <a:rPr lang="en-US" sz="2400" dirty="0"/>
              <a:t>	2,175	Health Specialties Teachers, Postsecondary</a:t>
            </a:r>
          </a:p>
          <a:p>
            <a:pPr marL="0" indent="0">
              <a:buNone/>
              <a:tabLst>
                <a:tab pos="1198563" algn="r"/>
                <a:tab pos="1368425" algn="l"/>
              </a:tabLst>
            </a:pPr>
            <a:r>
              <a:rPr lang="en-US" sz="2400" dirty="0"/>
              <a:t>	1,941	Bookkeeping, Accounting, and Auditing Clerks</a:t>
            </a:r>
          </a:p>
          <a:p>
            <a:pPr marL="0" indent="0">
              <a:buNone/>
              <a:tabLst>
                <a:tab pos="1198563" algn="r"/>
                <a:tab pos="1368425" algn="l"/>
              </a:tabLst>
            </a:pPr>
            <a:r>
              <a:rPr lang="en-US" sz="2400" dirty="0"/>
              <a:t>	1,718	Computer User Support Specialists</a:t>
            </a:r>
          </a:p>
          <a:p>
            <a:pPr marL="0" indent="0">
              <a:buNone/>
              <a:tabLst>
                <a:tab pos="1198563" algn="r"/>
                <a:tab pos="1368425" algn="l"/>
              </a:tabLst>
            </a:pPr>
            <a:r>
              <a:rPr lang="en-US" sz="2400" dirty="0"/>
              <a:t>	1,643	Accountants and Auditors</a:t>
            </a:r>
          </a:p>
          <a:p>
            <a:pPr marL="0" indent="0">
              <a:buNone/>
              <a:tabLst>
                <a:tab pos="1198563" algn="r"/>
                <a:tab pos="1368425" algn="l"/>
              </a:tabLst>
            </a:pPr>
            <a:r>
              <a:rPr lang="en-US" sz="2400" dirty="0"/>
              <a:t>	1,640	First-Line Supervisors of Office and Administrative Support Workers</a:t>
            </a:r>
          </a:p>
          <a:p>
            <a:pPr marL="0" indent="0">
              <a:buNone/>
              <a:tabLst>
                <a:tab pos="1198563" algn="r"/>
                <a:tab pos="1368425" algn="l"/>
              </a:tabLst>
            </a:pPr>
            <a:r>
              <a:rPr lang="en-US" sz="2400" dirty="0"/>
              <a:t>	1,601	First-Line Supervisors of Construction Trades and Extraction Workers</a:t>
            </a:r>
          </a:p>
          <a:p>
            <a:pPr marL="0" indent="0">
              <a:buNone/>
              <a:tabLst>
                <a:tab pos="1198563" algn="r"/>
                <a:tab pos="1368425" algn="l"/>
              </a:tabLst>
            </a:pPr>
            <a:r>
              <a:rPr lang="en-US" sz="2400" dirty="0"/>
              <a:t>	1,545	Elementary School Teachers, Except Special Education</a:t>
            </a:r>
          </a:p>
          <a:p>
            <a:pPr marL="0" indent="0">
              <a:buNone/>
              <a:tabLst>
                <a:tab pos="1198563" algn="r"/>
                <a:tab pos="1368425" algn="l"/>
              </a:tabLst>
            </a:pPr>
            <a:r>
              <a:rPr lang="en-US" sz="2400" dirty="0"/>
              <a:t>	1,536	Business Operations Specialists, All Other</a:t>
            </a:r>
          </a:p>
          <a:p>
            <a:pPr marL="0" indent="0">
              <a:buNone/>
              <a:tabLst>
                <a:tab pos="1198563" algn="r"/>
                <a:tab pos="1368425" algn="l"/>
              </a:tabLst>
            </a:pPr>
            <a:r>
              <a:rPr lang="en-US" sz="2400" dirty="0"/>
              <a:t>	1,529	First-Line Supervisors of Food Preparation and Serving Workers</a:t>
            </a:r>
          </a:p>
          <a:p>
            <a:pPr marL="0" indent="0">
              <a:buNone/>
              <a:tabLst>
                <a:tab pos="1198563" algn="r"/>
                <a:tab pos="1368425" algn="l"/>
              </a:tabLst>
            </a:pPr>
            <a:r>
              <a:rPr lang="en-US" sz="2400" dirty="0"/>
              <a:t>	1,519	Sales Representatives, Wholesale and Manufacturing, Except Technical and Scientific Products</a:t>
            </a:r>
          </a:p>
          <a:p>
            <a:pPr marL="0" indent="0">
              <a:buNone/>
              <a:tabLst>
                <a:tab pos="1198563" algn="r"/>
                <a:tab pos="1368425" algn="l"/>
              </a:tabLst>
            </a:pPr>
            <a:r>
              <a:rPr lang="en-US" sz="2400" dirty="0"/>
              <a:t>	1,482	Laborers and Freight, Stock, and Material Movers, Hand</a:t>
            </a:r>
          </a:p>
          <a:p>
            <a:pPr marL="0" indent="0">
              <a:buNone/>
              <a:tabLst>
                <a:tab pos="1198563" algn="r"/>
                <a:tab pos="1368425" algn="l"/>
              </a:tabLst>
            </a:pPr>
            <a:r>
              <a:rPr lang="en-US" sz="2400" dirty="0"/>
              <a:t>	1,470	Waiters and Waitresses</a:t>
            </a:r>
          </a:p>
          <a:p>
            <a:pPr marL="0" indent="0">
              <a:buNone/>
              <a:tabLst>
                <a:tab pos="1198563" algn="r"/>
                <a:tab pos="1368425" algn="l"/>
              </a:tabLst>
            </a:pPr>
            <a:r>
              <a:rPr lang="en-US" sz="2400" dirty="0"/>
              <a:t>	1,464	Preschool Teachers, Except Special Education</a:t>
            </a:r>
          </a:p>
          <a:p>
            <a:pPr marL="0" indent="0">
              <a:buNone/>
              <a:tabLst>
                <a:tab pos="1198563" algn="r"/>
                <a:tab pos="1368425" algn="l"/>
              </a:tabLst>
            </a:pPr>
            <a:r>
              <a:rPr lang="en-US" sz="2400" dirty="0"/>
              <a:t>	1,450	Market Research Analysts and Marketing Specialists</a:t>
            </a:r>
          </a:p>
          <a:p>
            <a:pPr marL="0" indent="0">
              <a:buNone/>
              <a:tabLst>
                <a:tab pos="1198563" algn="r"/>
                <a:tab pos="1368425" algn="l"/>
              </a:tabLst>
            </a:pPr>
            <a:r>
              <a:rPr lang="en-US" sz="2400" dirty="0"/>
              <a:t>	1,409	Computer Systems Analysts</a:t>
            </a:r>
          </a:p>
          <a:p>
            <a:pPr marL="0" indent="0">
              <a:buNone/>
              <a:tabLst>
                <a:tab pos="1198563" algn="r"/>
                <a:tab pos="1368425" algn="l"/>
              </a:tabLst>
            </a:pPr>
            <a:r>
              <a:rPr lang="en-US" sz="2400" dirty="0"/>
              <a:t>	1,408	Office Clerks, General</a:t>
            </a:r>
          </a:p>
          <a:p>
            <a:pPr marL="0" indent="0">
              <a:buNone/>
              <a:tabLst>
                <a:tab pos="1198563" algn="r"/>
                <a:tab pos="1368425" algn="l"/>
              </a:tabLst>
            </a:pPr>
            <a:r>
              <a:rPr lang="en-US" sz="2400" dirty="0"/>
              <a:t>	1,350	Construction Laborers</a:t>
            </a:r>
          </a:p>
          <a:p>
            <a:pPr marL="0" indent="0">
              <a:buNone/>
              <a:tabLst>
                <a:tab pos="1198563" algn="r"/>
                <a:tab pos="1368425" algn="l"/>
              </a:tabLst>
            </a:pPr>
            <a:r>
              <a:rPr lang="en-US" sz="2400" dirty="0"/>
              <a:t>	1,334	Cooks, Restaurant</a:t>
            </a:r>
          </a:p>
          <a:p>
            <a:pPr marL="0" indent="0">
              <a:buNone/>
              <a:tabLst>
                <a:tab pos="1198563" algn="r"/>
                <a:tab pos="1368425" algn="l"/>
              </a:tabLst>
            </a:pPr>
            <a:r>
              <a:rPr lang="en-US" sz="2400" dirty="0"/>
              <a:t>	1,309	Receptionists and Information Clerks</a:t>
            </a:r>
          </a:p>
          <a:p>
            <a:pPr marL="0" indent="0">
              <a:buNone/>
              <a:tabLst>
                <a:tab pos="1198563" algn="r"/>
                <a:tab pos="1368425" algn="l"/>
              </a:tabLst>
            </a:pPr>
            <a:r>
              <a:rPr lang="en-US" sz="2400" dirty="0"/>
              <a:t>	1,303	Cashiers</a:t>
            </a:r>
          </a:p>
          <a:p>
            <a:pPr marL="0" indent="0">
              <a:buNone/>
              <a:tabLst>
                <a:tab pos="1198563" algn="r"/>
                <a:tab pos="1368425" algn="l"/>
              </a:tabLst>
            </a:pPr>
            <a:r>
              <a:rPr lang="en-US" sz="2400" dirty="0"/>
              <a:t>	1,269	Electricians</a:t>
            </a:r>
          </a:p>
        </p:txBody>
      </p:sp>
    </p:spTree>
    <p:extLst>
      <p:ext uri="{BB962C8B-B14F-4D97-AF65-F5344CB8AC3E}">
        <p14:creationId xmlns:p14="http://schemas.microsoft.com/office/powerpoint/2010/main" val="419751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Western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1,968	Combined Food Preparation and Serving Workers, Including Fast Food</a:t>
            </a:r>
          </a:p>
          <a:p>
            <a:pPr marL="0" indent="0">
              <a:buNone/>
              <a:tabLst>
                <a:tab pos="1198563" algn="r"/>
                <a:tab pos="1368425" algn="l"/>
              </a:tabLst>
            </a:pPr>
            <a:r>
              <a:rPr lang="en-US" sz="2400" dirty="0"/>
              <a:t>	1,712	Home Health Aides</a:t>
            </a:r>
          </a:p>
          <a:p>
            <a:pPr marL="0" indent="0">
              <a:buNone/>
              <a:tabLst>
                <a:tab pos="1198563" algn="r"/>
                <a:tab pos="1368425" algn="l"/>
              </a:tabLst>
            </a:pPr>
            <a:r>
              <a:rPr lang="en-US" sz="2400" dirty="0"/>
              <a:t>	1,412	Registered Nurses</a:t>
            </a:r>
          </a:p>
          <a:p>
            <a:pPr marL="0" indent="0">
              <a:buNone/>
              <a:tabLst>
                <a:tab pos="1198563" algn="r"/>
                <a:tab pos="1368425" algn="l"/>
              </a:tabLst>
            </a:pPr>
            <a:r>
              <a:rPr lang="en-US" sz="2400" dirty="0"/>
              <a:t>	1,210	Retail Salespersons</a:t>
            </a:r>
          </a:p>
          <a:p>
            <a:pPr marL="0" indent="0">
              <a:buNone/>
              <a:tabLst>
                <a:tab pos="1198563" algn="r"/>
                <a:tab pos="1368425" algn="l"/>
              </a:tabLst>
            </a:pPr>
            <a:r>
              <a:rPr lang="en-US" sz="2400" dirty="0"/>
              <a:t>	1,022	Nursing Assistants</a:t>
            </a:r>
          </a:p>
          <a:p>
            <a:pPr marL="0" indent="0">
              <a:buNone/>
              <a:tabLst>
                <a:tab pos="1198563" algn="r"/>
                <a:tab pos="1368425" algn="l"/>
              </a:tabLst>
            </a:pPr>
            <a:r>
              <a:rPr lang="en-US" sz="2400" dirty="0"/>
              <a:t>	958	Secretaries and Administrative Assistants, Except Legal, Medical, and Executive</a:t>
            </a:r>
          </a:p>
          <a:p>
            <a:pPr marL="0" indent="0">
              <a:buNone/>
              <a:tabLst>
                <a:tab pos="1198563" algn="r"/>
                <a:tab pos="1368425" algn="l"/>
              </a:tabLst>
            </a:pPr>
            <a:r>
              <a:rPr lang="en-US" sz="2400" dirty="0"/>
              <a:t>	945	Waiters and Waitresses</a:t>
            </a:r>
          </a:p>
          <a:p>
            <a:pPr marL="0" indent="0">
              <a:buNone/>
              <a:tabLst>
                <a:tab pos="1198563" algn="r"/>
                <a:tab pos="1368425" algn="l"/>
              </a:tabLst>
            </a:pPr>
            <a:r>
              <a:rPr lang="en-US" sz="2400" dirty="0"/>
              <a:t>	828	Cooks, Restaurant</a:t>
            </a:r>
          </a:p>
          <a:p>
            <a:pPr marL="0" indent="0">
              <a:buNone/>
              <a:tabLst>
                <a:tab pos="1198563" algn="r"/>
                <a:tab pos="1368425" algn="l"/>
              </a:tabLst>
            </a:pPr>
            <a:r>
              <a:rPr lang="en-US" sz="2400" dirty="0"/>
              <a:t>	808	Carpenters</a:t>
            </a:r>
          </a:p>
          <a:p>
            <a:pPr marL="0" indent="0">
              <a:buNone/>
              <a:tabLst>
                <a:tab pos="1198563" algn="r"/>
                <a:tab pos="1368425" algn="l"/>
              </a:tabLst>
            </a:pPr>
            <a:r>
              <a:rPr lang="en-US" sz="2400" dirty="0"/>
              <a:t>	685	Customer Service Representatives</a:t>
            </a:r>
          </a:p>
          <a:p>
            <a:pPr marL="0" indent="0">
              <a:buNone/>
              <a:tabLst>
                <a:tab pos="1198563" algn="r"/>
                <a:tab pos="1368425" algn="l"/>
              </a:tabLst>
            </a:pPr>
            <a:r>
              <a:rPr lang="en-US" sz="2400" dirty="0"/>
              <a:t>	637	Maids and Housekeeping Cleaners</a:t>
            </a:r>
          </a:p>
          <a:p>
            <a:pPr marL="0" indent="0">
              <a:buNone/>
              <a:tabLst>
                <a:tab pos="1198563" algn="r"/>
                <a:tab pos="1368425" algn="l"/>
              </a:tabLst>
            </a:pPr>
            <a:r>
              <a:rPr lang="en-US" sz="2400" dirty="0"/>
              <a:t>	514	Construction Laborers</a:t>
            </a:r>
          </a:p>
          <a:p>
            <a:pPr marL="0" indent="0">
              <a:buNone/>
              <a:tabLst>
                <a:tab pos="1198563" algn="r"/>
                <a:tab pos="1368425" algn="l"/>
              </a:tabLst>
            </a:pPr>
            <a:r>
              <a:rPr lang="en-US" sz="2400" dirty="0"/>
              <a:t>	512	Bookkeeping, Accounting, and Auditing Clerks</a:t>
            </a:r>
          </a:p>
          <a:p>
            <a:pPr marL="0" indent="0">
              <a:buNone/>
              <a:tabLst>
                <a:tab pos="1198563" algn="r"/>
                <a:tab pos="1368425" algn="l"/>
              </a:tabLst>
            </a:pPr>
            <a:r>
              <a:rPr lang="en-US" sz="2400" dirty="0"/>
              <a:t>	498	First-Line Supervisors of Food Preparation and Serving Workers</a:t>
            </a:r>
          </a:p>
          <a:p>
            <a:pPr marL="0" indent="0">
              <a:buNone/>
              <a:tabLst>
                <a:tab pos="1198563" algn="r"/>
                <a:tab pos="1368425" algn="l"/>
              </a:tabLst>
            </a:pPr>
            <a:r>
              <a:rPr lang="en-US" sz="2400" dirty="0"/>
              <a:t>	495	General and Operations Managers</a:t>
            </a:r>
          </a:p>
          <a:p>
            <a:pPr marL="0" indent="0">
              <a:buNone/>
              <a:tabLst>
                <a:tab pos="1198563" algn="r"/>
                <a:tab pos="1368425" algn="l"/>
              </a:tabLst>
            </a:pPr>
            <a:r>
              <a:rPr lang="en-US" sz="2400" dirty="0"/>
              <a:t>	490	Personal Care Aides</a:t>
            </a:r>
          </a:p>
          <a:p>
            <a:pPr marL="0" indent="0">
              <a:buNone/>
              <a:tabLst>
                <a:tab pos="1198563" algn="r"/>
                <a:tab pos="1368425" algn="l"/>
              </a:tabLst>
            </a:pPr>
            <a:r>
              <a:rPr lang="en-US" sz="2400" dirty="0"/>
              <a:t>	487	First-Line Supervisors of Office and Administrative Support Workers</a:t>
            </a:r>
          </a:p>
          <a:p>
            <a:pPr marL="0" indent="0">
              <a:buNone/>
              <a:tabLst>
                <a:tab pos="1198563" algn="r"/>
                <a:tab pos="1368425" algn="l"/>
              </a:tabLst>
            </a:pPr>
            <a:r>
              <a:rPr lang="en-US" sz="2400" dirty="0"/>
              <a:t>	480	Childcare Workers</a:t>
            </a:r>
          </a:p>
          <a:p>
            <a:pPr marL="0" indent="0">
              <a:buNone/>
              <a:tabLst>
                <a:tab pos="1198563" algn="r"/>
                <a:tab pos="1368425" algn="l"/>
              </a:tabLst>
            </a:pPr>
            <a:r>
              <a:rPr lang="en-US" sz="2400" dirty="0"/>
              <a:t>	478	First-Line Supervisors of Construction Trades and Extraction Workers</a:t>
            </a:r>
          </a:p>
          <a:p>
            <a:pPr marL="0" indent="0">
              <a:buNone/>
              <a:tabLst>
                <a:tab pos="1198563" algn="r"/>
                <a:tab pos="1368425" algn="l"/>
              </a:tabLst>
            </a:pPr>
            <a:r>
              <a:rPr lang="en-US" sz="2400" dirty="0"/>
              <a:t>	464	Landscaping and </a:t>
            </a:r>
            <a:r>
              <a:rPr lang="en-US" sz="2400" dirty="0" err="1"/>
              <a:t>Groundskeeping</a:t>
            </a:r>
            <a:r>
              <a:rPr lang="en-US" sz="2400" dirty="0"/>
              <a:t> Workers</a:t>
            </a:r>
          </a:p>
          <a:p>
            <a:pPr marL="0" indent="0">
              <a:buNone/>
              <a:tabLst>
                <a:tab pos="1198563" algn="r"/>
                <a:tab pos="1368425" algn="l"/>
              </a:tabLst>
            </a:pPr>
            <a:r>
              <a:rPr lang="en-US" sz="2400" dirty="0"/>
              <a:t>	441	Laborers and Freight, Stock, and Material Movers, Hand</a:t>
            </a:r>
          </a:p>
          <a:p>
            <a:pPr marL="0" indent="0">
              <a:buNone/>
              <a:tabLst>
                <a:tab pos="1198563" algn="r"/>
                <a:tab pos="1368425" algn="l"/>
              </a:tabLst>
            </a:pPr>
            <a:r>
              <a:rPr lang="en-US" sz="2400" dirty="0"/>
              <a:t>	430	Receptionists and Information Clerks</a:t>
            </a:r>
          </a:p>
          <a:p>
            <a:pPr marL="0" indent="0">
              <a:buNone/>
              <a:tabLst>
                <a:tab pos="1198563" algn="r"/>
                <a:tab pos="1368425" algn="l"/>
              </a:tabLst>
            </a:pPr>
            <a:r>
              <a:rPr lang="en-US" sz="2400" dirty="0"/>
              <a:t>	410	Office Clerks, General</a:t>
            </a:r>
          </a:p>
          <a:p>
            <a:pPr marL="0" indent="0">
              <a:buNone/>
              <a:tabLst>
                <a:tab pos="1198563" algn="r"/>
                <a:tab pos="1368425" algn="l"/>
              </a:tabLst>
            </a:pPr>
            <a:r>
              <a:rPr lang="en-US" sz="2400" dirty="0"/>
              <a:t>	408	Heavy and Tractor-Trailer Truck Drivers</a:t>
            </a:r>
          </a:p>
          <a:p>
            <a:pPr marL="0" indent="0">
              <a:buNone/>
              <a:tabLst>
                <a:tab pos="1198563" algn="r"/>
                <a:tab pos="1368425" algn="l"/>
              </a:tabLst>
            </a:pPr>
            <a:r>
              <a:rPr lang="en-US" sz="2400" dirty="0"/>
              <a:t>	406	Janitors and Cleaners, Except Maids and Housekeeping Cleaners</a:t>
            </a:r>
          </a:p>
          <a:p>
            <a:pPr marL="0" indent="0">
              <a:buNone/>
              <a:tabLst>
                <a:tab pos="1198563" algn="r"/>
                <a:tab pos="1368425" algn="l"/>
              </a:tabLst>
            </a:pPr>
            <a:r>
              <a:rPr lang="en-US" sz="2400" dirty="0"/>
              <a:t>	396	Cashiers</a:t>
            </a:r>
          </a:p>
          <a:p>
            <a:pPr marL="0" indent="0">
              <a:buNone/>
              <a:tabLst>
                <a:tab pos="1198563" algn="r"/>
                <a:tab pos="1368425" algn="l"/>
              </a:tabLst>
            </a:pPr>
            <a:r>
              <a:rPr lang="en-US" sz="2400" dirty="0"/>
              <a:t>	393	Medical Assistants</a:t>
            </a:r>
          </a:p>
          <a:p>
            <a:pPr marL="0" indent="0">
              <a:buNone/>
              <a:tabLst>
                <a:tab pos="1198563" algn="r"/>
                <a:tab pos="1368425" algn="l"/>
              </a:tabLst>
            </a:pPr>
            <a:r>
              <a:rPr lang="en-US" sz="2400" dirty="0"/>
              <a:t>	381	Elementary School Teachers, Except Special Education</a:t>
            </a:r>
          </a:p>
          <a:p>
            <a:pPr marL="0" indent="0">
              <a:buNone/>
              <a:tabLst>
                <a:tab pos="1198563" algn="r"/>
                <a:tab pos="1368425" algn="l"/>
              </a:tabLst>
            </a:pPr>
            <a:r>
              <a:rPr lang="en-US" sz="2400" dirty="0"/>
              <a:t>	380	Accountants and Auditors</a:t>
            </a:r>
          </a:p>
          <a:p>
            <a:pPr marL="0" indent="0">
              <a:buNone/>
              <a:tabLst>
                <a:tab pos="1198563" algn="r"/>
                <a:tab pos="1368425" algn="l"/>
              </a:tabLst>
            </a:pPr>
            <a:r>
              <a:rPr lang="en-US" sz="2400" dirty="0"/>
              <a:t>	355	Licensed Practical and Licensed Vocational Nurses</a:t>
            </a:r>
          </a:p>
          <a:p>
            <a:pPr marL="0" indent="0">
              <a:buNone/>
              <a:tabLst>
                <a:tab pos="1198563" algn="r"/>
                <a:tab pos="1368425" algn="l"/>
              </a:tabLst>
            </a:pPr>
            <a:r>
              <a:rPr lang="en-US" sz="2400" dirty="0"/>
              <a:t>	334	Tellers</a:t>
            </a:r>
          </a:p>
          <a:p>
            <a:pPr marL="0" indent="0">
              <a:buNone/>
              <a:tabLst>
                <a:tab pos="1198563" algn="r"/>
                <a:tab pos="1368425" algn="l"/>
              </a:tabLst>
            </a:pPr>
            <a:r>
              <a:rPr lang="en-US" sz="2400" dirty="0"/>
              <a:t>	331	Maintenance and Repair Workers, General</a:t>
            </a:r>
          </a:p>
        </p:txBody>
      </p:sp>
    </p:spTree>
    <p:extLst>
      <p:ext uri="{BB962C8B-B14F-4D97-AF65-F5344CB8AC3E}">
        <p14:creationId xmlns:p14="http://schemas.microsoft.com/office/powerpoint/2010/main" val="307889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Southwest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5,026	Registered Nurses</a:t>
            </a:r>
          </a:p>
          <a:p>
            <a:pPr marL="0" indent="0">
              <a:buNone/>
              <a:tabLst>
                <a:tab pos="1198563" algn="r"/>
                <a:tab pos="1368425" algn="l"/>
              </a:tabLst>
            </a:pPr>
            <a:r>
              <a:rPr lang="en-US" sz="2400" dirty="0"/>
              <a:t>	4,797	Combined Food Preparation and Serving Workers, Including Fast Food</a:t>
            </a:r>
          </a:p>
          <a:p>
            <a:pPr marL="0" indent="0">
              <a:buNone/>
              <a:tabLst>
                <a:tab pos="1198563" algn="r"/>
                <a:tab pos="1368425" algn="l"/>
              </a:tabLst>
            </a:pPr>
            <a:r>
              <a:rPr lang="en-US" sz="2400" dirty="0"/>
              <a:t>	4,768	Retail Salespersons</a:t>
            </a:r>
          </a:p>
          <a:p>
            <a:pPr marL="0" indent="0">
              <a:buNone/>
              <a:tabLst>
                <a:tab pos="1198563" algn="r"/>
                <a:tab pos="1368425" algn="l"/>
              </a:tabLst>
            </a:pPr>
            <a:r>
              <a:rPr lang="en-US" sz="2400" dirty="0"/>
              <a:t>	4,312	Customer Service Representatives</a:t>
            </a:r>
          </a:p>
          <a:p>
            <a:pPr marL="0" indent="0">
              <a:buNone/>
              <a:tabLst>
                <a:tab pos="1198563" algn="r"/>
                <a:tab pos="1368425" algn="l"/>
              </a:tabLst>
            </a:pPr>
            <a:r>
              <a:rPr lang="en-US" sz="2400" dirty="0"/>
              <a:t>	2,748	Home Health Aides</a:t>
            </a:r>
          </a:p>
          <a:p>
            <a:pPr marL="0" indent="0">
              <a:buNone/>
              <a:tabLst>
                <a:tab pos="1198563" algn="r"/>
                <a:tab pos="1368425" algn="l"/>
              </a:tabLst>
            </a:pPr>
            <a:r>
              <a:rPr lang="en-US" sz="2400" dirty="0"/>
              <a:t>	2,685	Secretaries and Administrative Assistants, Except Legal, Medical, and Executive</a:t>
            </a:r>
          </a:p>
          <a:p>
            <a:pPr marL="0" indent="0">
              <a:buNone/>
              <a:tabLst>
                <a:tab pos="1198563" algn="r"/>
                <a:tab pos="1368425" algn="l"/>
              </a:tabLst>
            </a:pPr>
            <a:r>
              <a:rPr lang="en-US" sz="2400" dirty="0"/>
              <a:t>	2,565	Nursing Assistants</a:t>
            </a:r>
          </a:p>
          <a:p>
            <a:pPr marL="0" indent="0">
              <a:buNone/>
              <a:tabLst>
                <a:tab pos="1198563" algn="r"/>
                <a:tab pos="1368425" algn="l"/>
              </a:tabLst>
            </a:pPr>
            <a:r>
              <a:rPr lang="en-US" sz="2400" dirty="0"/>
              <a:t>	2,536	Heavy and Tractor-Trailer Truck Drivers</a:t>
            </a:r>
          </a:p>
          <a:p>
            <a:pPr marL="0" indent="0">
              <a:buNone/>
              <a:tabLst>
                <a:tab pos="1198563" algn="r"/>
                <a:tab pos="1368425" algn="l"/>
              </a:tabLst>
            </a:pPr>
            <a:r>
              <a:rPr lang="en-US" sz="2400" dirty="0"/>
              <a:t>	2,409	General and Operations Managers</a:t>
            </a:r>
          </a:p>
          <a:p>
            <a:pPr marL="0" indent="0">
              <a:buNone/>
              <a:tabLst>
                <a:tab pos="1198563" algn="r"/>
                <a:tab pos="1368425" algn="l"/>
              </a:tabLst>
            </a:pPr>
            <a:r>
              <a:rPr lang="en-US" sz="2400" dirty="0"/>
              <a:t>	2,195	Laborers and Freight, Stock, and Material Movers, Hand</a:t>
            </a:r>
          </a:p>
          <a:p>
            <a:pPr marL="0" indent="0">
              <a:buNone/>
              <a:tabLst>
                <a:tab pos="1198563" algn="r"/>
                <a:tab pos="1368425" algn="l"/>
              </a:tabLst>
            </a:pPr>
            <a:r>
              <a:rPr lang="en-US" sz="2400" dirty="0"/>
              <a:t>	2,190	First-Line Supervisors of Construction Trades and Extraction Workers</a:t>
            </a:r>
          </a:p>
          <a:p>
            <a:pPr marL="0" indent="0">
              <a:buNone/>
              <a:tabLst>
                <a:tab pos="1198563" algn="r"/>
                <a:tab pos="1368425" algn="l"/>
              </a:tabLst>
            </a:pPr>
            <a:r>
              <a:rPr lang="en-US" sz="2400" dirty="0"/>
              <a:t>	1,901	Accountants and Auditors</a:t>
            </a:r>
          </a:p>
          <a:p>
            <a:pPr marL="0" indent="0">
              <a:buNone/>
              <a:tabLst>
                <a:tab pos="1198563" algn="r"/>
                <a:tab pos="1368425" algn="l"/>
              </a:tabLst>
            </a:pPr>
            <a:r>
              <a:rPr lang="en-US" sz="2400" dirty="0"/>
              <a:t>	1,862	First-Line Supervisors of Office and Administrative Support Workers</a:t>
            </a:r>
          </a:p>
          <a:p>
            <a:pPr marL="0" indent="0">
              <a:buNone/>
              <a:tabLst>
                <a:tab pos="1198563" algn="r"/>
                <a:tab pos="1368425" algn="l"/>
              </a:tabLst>
            </a:pPr>
            <a:r>
              <a:rPr lang="en-US" sz="2400" dirty="0"/>
              <a:t>	1,793	Elementary School Teachers, Except Special Education</a:t>
            </a:r>
          </a:p>
          <a:p>
            <a:pPr marL="0" indent="0">
              <a:buNone/>
              <a:tabLst>
                <a:tab pos="1198563" algn="r"/>
                <a:tab pos="1368425" algn="l"/>
              </a:tabLst>
            </a:pPr>
            <a:r>
              <a:rPr lang="en-US" sz="2400" dirty="0"/>
              <a:t>	1,690	Childcare Workers</a:t>
            </a:r>
          </a:p>
          <a:p>
            <a:pPr marL="0" indent="0">
              <a:buNone/>
              <a:tabLst>
                <a:tab pos="1198563" algn="r"/>
                <a:tab pos="1368425" algn="l"/>
              </a:tabLst>
            </a:pPr>
            <a:r>
              <a:rPr lang="en-US" sz="2400" dirty="0"/>
              <a:t>	1,634	Bookkeeping, Accounting, and Auditing Clerks</a:t>
            </a:r>
          </a:p>
          <a:p>
            <a:pPr marL="0" indent="0">
              <a:buNone/>
              <a:tabLst>
                <a:tab pos="1198563" algn="r"/>
                <a:tab pos="1368425" algn="l"/>
              </a:tabLst>
            </a:pPr>
            <a:r>
              <a:rPr lang="en-US" sz="2400" dirty="0"/>
              <a:t>	1,512	Office Clerks, General</a:t>
            </a:r>
          </a:p>
          <a:p>
            <a:pPr marL="0" indent="0">
              <a:buNone/>
              <a:tabLst>
                <a:tab pos="1198563" algn="r"/>
                <a:tab pos="1368425" algn="l"/>
              </a:tabLst>
            </a:pPr>
            <a:r>
              <a:rPr lang="en-US" sz="2400" dirty="0"/>
              <a:t>	1,479	Computer Systems Analysts</a:t>
            </a:r>
          </a:p>
          <a:p>
            <a:pPr marL="0" indent="0">
              <a:buNone/>
              <a:tabLst>
                <a:tab pos="1198563" algn="r"/>
                <a:tab pos="1368425" algn="l"/>
              </a:tabLst>
            </a:pPr>
            <a:r>
              <a:rPr lang="en-US" sz="2400" dirty="0"/>
              <a:t>	1,437	Market Research Analysts and Marketing Specialists</a:t>
            </a:r>
          </a:p>
          <a:p>
            <a:pPr marL="0" indent="0">
              <a:buNone/>
              <a:tabLst>
                <a:tab pos="1198563" algn="r"/>
                <a:tab pos="1368425" algn="l"/>
              </a:tabLst>
            </a:pPr>
            <a:r>
              <a:rPr lang="en-US" sz="2400" dirty="0"/>
              <a:t>	1,431	Software Developers, Applications</a:t>
            </a:r>
          </a:p>
          <a:p>
            <a:pPr marL="0" indent="0">
              <a:buNone/>
              <a:tabLst>
                <a:tab pos="1198563" algn="r"/>
                <a:tab pos="1368425" algn="l"/>
              </a:tabLst>
            </a:pPr>
            <a:r>
              <a:rPr lang="en-US" sz="2400" dirty="0"/>
              <a:t>	1,430	Construction Laborers</a:t>
            </a:r>
          </a:p>
          <a:p>
            <a:pPr marL="0" indent="0">
              <a:buNone/>
              <a:tabLst>
                <a:tab pos="1198563" algn="r"/>
                <a:tab pos="1368425" algn="l"/>
              </a:tabLst>
            </a:pPr>
            <a:r>
              <a:rPr lang="en-US" sz="2400" dirty="0"/>
              <a:t>	1,397	Waiters and Waitresses</a:t>
            </a:r>
          </a:p>
          <a:p>
            <a:pPr marL="0" indent="0">
              <a:buNone/>
              <a:tabLst>
                <a:tab pos="1198563" algn="r"/>
                <a:tab pos="1368425" algn="l"/>
              </a:tabLst>
            </a:pPr>
            <a:r>
              <a:rPr lang="en-US" sz="2400" dirty="0"/>
              <a:t>	1,334	Securities, Commodities, and Financial Services Sales Agents</a:t>
            </a:r>
          </a:p>
          <a:p>
            <a:pPr marL="0" indent="0">
              <a:buNone/>
              <a:tabLst>
                <a:tab pos="1198563" algn="r"/>
                <a:tab pos="1368425" algn="l"/>
              </a:tabLst>
            </a:pPr>
            <a:r>
              <a:rPr lang="en-US" sz="2400" dirty="0"/>
              <a:t>	1,318	Personal Financial Advisors</a:t>
            </a:r>
          </a:p>
          <a:p>
            <a:pPr marL="0" indent="0">
              <a:buNone/>
              <a:tabLst>
                <a:tab pos="1198563" algn="r"/>
                <a:tab pos="1368425" algn="l"/>
              </a:tabLst>
            </a:pPr>
            <a:r>
              <a:rPr lang="en-US" sz="2400" dirty="0"/>
              <a:t>	1,305	Financial Managers</a:t>
            </a:r>
          </a:p>
          <a:p>
            <a:pPr marL="0" indent="0">
              <a:buNone/>
              <a:tabLst>
                <a:tab pos="1198563" algn="r"/>
                <a:tab pos="1368425" algn="l"/>
              </a:tabLst>
            </a:pPr>
            <a:r>
              <a:rPr lang="en-US" sz="2400" dirty="0"/>
              <a:t>	1,300	Personal Care Aides</a:t>
            </a:r>
          </a:p>
          <a:p>
            <a:pPr marL="0" indent="0">
              <a:buNone/>
              <a:tabLst>
                <a:tab pos="1198563" algn="r"/>
                <a:tab pos="1368425" algn="l"/>
              </a:tabLst>
            </a:pPr>
            <a:r>
              <a:rPr lang="en-US" sz="2400" dirty="0"/>
              <a:t>	1,241	Management Analysts</a:t>
            </a:r>
          </a:p>
          <a:p>
            <a:pPr marL="0" indent="0">
              <a:buNone/>
              <a:tabLst>
                <a:tab pos="1198563" algn="r"/>
                <a:tab pos="1368425" algn="l"/>
              </a:tabLst>
            </a:pPr>
            <a:r>
              <a:rPr lang="en-US" sz="2400" dirty="0"/>
              <a:t>	1,221	Cooks, Restaurant</a:t>
            </a:r>
          </a:p>
          <a:p>
            <a:pPr marL="0" indent="0">
              <a:buNone/>
              <a:tabLst>
                <a:tab pos="1198563" algn="r"/>
                <a:tab pos="1368425" algn="l"/>
              </a:tabLst>
            </a:pPr>
            <a:r>
              <a:rPr lang="en-US" sz="2400" dirty="0"/>
              <a:t>	1,215	Sales Representatives, Wholesale and Manufacturing, Except Technical and Scientific Products</a:t>
            </a:r>
          </a:p>
          <a:p>
            <a:pPr marL="0" indent="0">
              <a:buNone/>
              <a:tabLst>
                <a:tab pos="1198563" algn="r"/>
                <a:tab pos="1368425" algn="l"/>
              </a:tabLst>
            </a:pPr>
            <a:r>
              <a:rPr lang="en-US" sz="2400" dirty="0"/>
              <a:t>	1,189	Janitors and Cleaners, Except Maids and Housekeeping Cleaners</a:t>
            </a:r>
          </a:p>
          <a:p>
            <a:pPr marL="0" indent="0">
              <a:buNone/>
              <a:tabLst>
                <a:tab pos="1198563" algn="r"/>
                <a:tab pos="1368425" algn="l"/>
              </a:tabLst>
            </a:pPr>
            <a:r>
              <a:rPr lang="en-US" sz="2400" dirty="0"/>
              <a:t>	1,185	Carpenters</a:t>
            </a:r>
          </a:p>
          <a:p>
            <a:pPr marL="0" indent="0">
              <a:buNone/>
              <a:tabLst>
                <a:tab pos="1198563" algn="r"/>
                <a:tab pos="1368425" algn="l"/>
              </a:tabLst>
            </a:pPr>
            <a:r>
              <a:rPr lang="en-US" sz="2400" dirty="0"/>
              <a:t>	1,180	First-Line Supervisors of Food Preparation and Serving Workers</a:t>
            </a:r>
          </a:p>
        </p:txBody>
      </p:sp>
    </p:spTree>
    <p:extLst>
      <p:ext uri="{BB962C8B-B14F-4D97-AF65-F5344CB8AC3E}">
        <p14:creationId xmlns:p14="http://schemas.microsoft.com/office/powerpoint/2010/main" val="358163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a:t>
            </a:r>
            <a:r>
              <a:rPr lang="en-US" dirty="0" err="1"/>
              <a:t>Sandhills</a:t>
            </a:r>
            <a:r>
              <a:rPr lang="en-US" dirty="0"/>
              <a: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89779"/>
            <a:ext cx="14673263" cy="4731671"/>
          </a:xfrm>
        </p:spPr>
        <p:txBody>
          <a:bodyPr>
            <a:noAutofit/>
          </a:bodyPr>
          <a:lstStyle/>
          <a:p>
            <a:pPr marL="0" indent="0">
              <a:buNone/>
              <a:tabLst>
                <a:tab pos="1198563" algn="r"/>
                <a:tab pos="1368425" algn="l"/>
              </a:tabLst>
            </a:pPr>
            <a:r>
              <a:rPr lang="en-US" sz="2400" dirty="0"/>
              <a:t>	3,800	Home Health Aides</a:t>
            </a:r>
          </a:p>
          <a:p>
            <a:pPr marL="0" indent="0">
              <a:buNone/>
              <a:tabLst>
                <a:tab pos="1198563" algn="r"/>
                <a:tab pos="1368425" algn="l"/>
              </a:tabLst>
            </a:pPr>
            <a:r>
              <a:rPr lang="en-US" sz="2400" dirty="0"/>
              <a:t>	2,154	Nursing Assistants</a:t>
            </a:r>
          </a:p>
          <a:p>
            <a:pPr marL="0" indent="0">
              <a:buNone/>
              <a:tabLst>
                <a:tab pos="1198563" algn="r"/>
                <a:tab pos="1368425" algn="l"/>
              </a:tabLst>
            </a:pPr>
            <a:r>
              <a:rPr lang="en-US" sz="2400" dirty="0"/>
              <a:t>	1,425	Registered Nurses</a:t>
            </a:r>
          </a:p>
          <a:p>
            <a:pPr marL="0" indent="0">
              <a:buNone/>
              <a:tabLst>
                <a:tab pos="1198563" algn="r"/>
                <a:tab pos="1368425" algn="l"/>
              </a:tabLst>
            </a:pPr>
            <a:r>
              <a:rPr lang="en-US" sz="2400" dirty="0"/>
              <a:t>	1,032	Combined Food Preparation and Serving Workers, Including Fast Food</a:t>
            </a:r>
          </a:p>
          <a:p>
            <a:pPr marL="0" indent="0">
              <a:buNone/>
              <a:tabLst>
                <a:tab pos="1198563" algn="r"/>
                <a:tab pos="1368425" algn="l"/>
              </a:tabLst>
            </a:pPr>
            <a:r>
              <a:rPr lang="en-US" sz="2400" dirty="0"/>
              <a:t>	914	Retail Salespersons</a:t>
            </a:r>
          </a:p>
          <a:p>
            <a:pPr marL="0" indent="0">
              <a:buNone/>
              <a:tabLst>
                <a:tab pos="1198563" algn="r"/>
                <a:tab pos="1368425" algn="l"/>
              </a:tabLst>
            </a:pPr>
            <a:r>
              <a:rPr lang="en-US" sz="2400" dirty="0"/>
              <a:t>	889	Secretaries and Administrative Assistants, Except Legal, Medical, and Executive</a:t>
            </a:r>
          </a:p>
          <a:p>
            <a:pPr marL="0" indent="0">
              <a:buNone/>
              <a:tabLst>
                <a:tab pos="1198563" algn="r"/>
                <a:tab pos="1368425" algn="l"/>
              </a:tabLst>
            </a:pPr>
            <a:r>
              <a:rPr lang="en-US" sz="2400" dirty="0"/>
              <a:t>	765	Elementary School Teachers, Except Special Education</a:t>
            </a:r>
          </a:p>
          <a:p>
            <a:pPr marL="0" indent="0">
              <a:buNone/>
              <a:tabLst>
                <a:tab pos="1198563" algn="r"/>
                <a:tab pos="1368425" algn="l"/>
              </a:tabLst>
            </a:pPr>
            <a:r>
              <a:rPr lang="en-US" sz="2400" dirty="0"/>
              <a:t>	714	Licensed Practical and Licensed Vocational Nurses</a:t>
            </a:r>
          </a:p>
          <a:p>
            <a:pPr marL="0" indent="0">
              <a:buNone/>
              <a:tabLst>
                <a:tab pos="1198563" algn="r"/>
                <a:tab pos="1368425" algn="l"/>
              </a:tabLst>
            </a:pPr>
            <a:r>
              <a:rPr lang="en-US" sz="2400" dirty="0"/>
              <a:t>	592	Childcare Workers</a:t>
            </a:r>
          </a:p>
          <a:p>
            <a:pPr marL="0" indent="0">
              <a:buNone/>
              <a:tabLst>
                <a:tab pos="1198563" algn="r"/>
                <a:tab pos="1368425" algn="l"/>
              </a:tabLst>
            </a:pPr>
            <a:r>
              <a:rPr lang="en-US" sz="2400" dirty="0"/>
              <a:t>	564	Personal Care Aides</a:t>
            </a:r>
          </a:p>
          <a:p>
            <a:pPr marL="0" indent="0">
              <a:buNone/>
              <a:tabLst>
                <a:tab pos="1198563" algn="r"/>
                <a:tab pos="1368425" algn="l"/>
              </a:tabLst>
            </a:pPr>
            <a:r>
              <a:rPr lang="en-US" sz="2400" dirty="0"/>
              <a:t>	559	Receptionists and Information Clerks</a:t>
            </a:r>
          </a:p>
          <a:p>
            <a:pPr marL="0" indent="0">
              <a:buNone/>
              <a:tabLst>
                <a:tab pos="1198563" algn="r"/>
                <a:tab pos="1368425" algn="l"/>
              </a:tabLst>
            </a:pPr>
            <a:r>
              <a:rPr lang="en-US" sz="2400" dirty="0"/>
              <a:t>	508	Customer Service Representatives</a:t>
            </a:r>
          </a:p>
          <a:p>
            <a:pPr marL="0" indent="0">
              <a:buNone/>
              <a:tabLst>
                <a:tab pos="1198563" algn="r"/>
                <a:tab pos="1368425" algn="l"/>
              </a:tabLst>
            </a:pPr>
            <a:r>
              <a:rPr lang="en-US" sz="2400" dirty="0"/>
              <a:t>	506	Interpreters and Translators</a:t>
            </a:r>
          </a:p>
          <a:p>
            <a:pPr marL="0" indent="0">
              <a:buNone/>
              <a:tabLst>
                <a:tab pos="1198563" algn="r"/>
                <a:tab pos="1368425" algn="l"/>
              </a:tabLst>
            </a:pPr>
            <a:r>
              <a:rPr lang="en-US" sz="2400" dirty="0"/>
              <a:t>	499	First-Line Supervisors of Office and Administrative Support Workers</a:t>
            </a:r>
          </a:p>
          <a:p>
            <a:pPr marL="0" indent="0">
              <a:buNone/>
              <a:tabLst>
                <a:tab pos="1198563" algn="r"/>
                <a:tab pos="1368425" algn="l"/>
              </a:tabLst>
            </a:pPr>
            <a:r>
              <a:rPr lang="en-US" sz="2400" dirty="0"/>
              <a:t>	472	Janitors and Cleaners, Except Maids and Housekeeping Cleaners</a:t>
            </a:r>
          </a:p>
          <a:p>
            <a:pPr marL="0" indent="0">
              <a:buNone/>
              <a:tabLst>
                <a:tab pos="1198563" algn="r"/>
                <a:tab pos="1368425" algn="l"/>
              </a:tabLst>
            </a:pPr>
            <a:r>
              <a:rPr lang="en-US" sz="2400" dirty="0"/>
              <a:t>	447	Maids and Housekeeping Cleaners</a:t>
            </a:r>
          </a:p>
          <a:p>
            <a:pPr marL="0" indent="0">
              <a:buNone/>
              <a:tabLst>
                <a:tab pos="1198563" algn="r"/>
                <a:tab pos="1368425" algn="l"/>
              </a:tabLst>
            </a:pPr>
            <a:r>
              <a:rPr lang="en-US" sz="2400" dirty="0"/>
              <a:t>	440	Bookkeeping, Accounting, and Auditing Clerks</a:t>
            </a:r>
          </a:p>
          <a:p>
            <a:pPr marL="0" indent="0">
              <a:buNone/>
              <a:tabLst>
                <a:tab pos="1198563" algn="r"/>
                <a:tab pos="1368425" algn="l"/>
              </a:tabLst>
            </a:pPr>
            <a:r>
              <a:rPr lang="en-US" sz="2400" dirty="0"/>
              <a:t>	429	General and Operations Managers</a:t>
            </a:r>
          </a:p>
          <a:p>
            <a:pPr marL="0" indent="0">
              <a:buNone/>
              <a:tabLst>
                <a:tab pos="1198563" algn="r"/>
                <a:tab pos="1368425" algn="l"/>
              </a:tabLst>
            </a:pPr>
            <a:r>
              <a:rPr lang="en-US" sz="2400" dirty="0"/>
              <a:t>	425	Preschool Teachers, Except Special Education</a:t>
            </a:r>
          </a:p>
          <a:p>
            <a:pPr marL="0" indent="0">
              <a:buNone/>
              <a:tabLst>
                <a:tab pos="1198563" algn="r"/>
                <a:tab pos="1368425" algn="l"/>
              </a:tabLst>
            </a:pPr>
            <a:r>
              <a:rPr lang="en-US" sz="2400" dirty="0"/>
              <a:t>	415	Teacher Assistants</a:t>
            </a:r>
          </a:p>
          <a:p>
            <a:pPr marL="0" indent="0">
              <a:buNone/>
              <a:tabLst>
                <a:tab pos="1198563" algn="r"/>
                <a:tab pos="1368425" algn="l"/>
              </a:tabLst>
            </a:pPr>
            <a:r>
              <a:rPr lang="en-US" sz="2400" dirty="0"/>
              <a:t>	409	Office Clerks, General</a:t>
            </a:r>
          </a:p>
          <a:p>
            <a:pPr marL="0" indent="0">
              <a:buNone/>
              <a:tabLst>
                <a:tab pos="1198563" algn="r"/>
                <a:tab pos="1368425" algn="l"/>
              </a:tabLst>
            </a:pPr>
            <a:r>
              <a:rPr lang="en-US" sz="2400" dirty="0"/>
              <a:t>	342	Medical Secretaries</a:t>
            </a:r>
          </a:p>
          <a:p>
            <a:pPr marL="0" indent="0">
              <a:buNone/>
              <a:tabLst>
                <a:tab pos="1198563" algn="r"/>
                <a:tab pos="1368425" algn="l"/>
              </a:tabLst>
            </a:pPr>
            <a:r>
              <a:rPr lang="en-US" sz="2400" dirty="0"/>
              <a:t>	315	Laborers and Freight, Stock, and Material Movers, Hand</a:t>
            </a:r>
          </a:p>
          <a:p>
            <a:pPr marL="0" indent="0">
              <a:buNone/>
              <a:tabLst>
                <a:tab pos="1198563" algn="r"/>
                <a:tab pos="1368425" algn="l"/>
              </a:tabLst>
            </a:pPr>
            <a:r>
              <a:rPr lang="en-US" sz="2400" dirty="0"/>
              <a:t>	305	Construction Laborers</a:t>
            </a:r>
          </a:p>
          <a:p>
            <a:pPr marL="0" indent="0">
              <a:buNone/>
              <a:tabLst>
                <a:tab pos="1198563" algn="r"/>
                <a:tab pos="1368425" algn="l"/>
              </a:tabLst>
            </a:pPr>
            <a:r>
              <a:rPr lang="en-US" sz="2400" dirty="0"/>
              <a:t>	298	Medical Assistants</a:t>
            </a:r>
          </a:p>
          <a:p>
            <a:pPr marL="0" indent="0">
              <a:buNone/>
              <a:tabLst>
                <a:tab pos="1198563" algn="r"/>
                <a:tab pos="1368425" algn="l"/>
              </a:tabLst>
            </a:pPr>
            <a:r>
              <a:rPr lang="en-US" sz="2400" dirty="0"/>
              <a:t>	286	Cashiers</a:t>
            </a:r>
          </a:p>
          <a:p>
            <a:pPr marL="0" indent="0">
              <a:buNone/>
              <a:tabLst>
                <a:tab pos="1198563" algn="r"/>
                <a:tab pos="1368425" algn="l"/>
              </a:tabLst>
            </a:pPr>
            <a:r>
              <a:rPr lang="en-US" sz="2400" dirty="0"/>
              <a:t>	278	Social and Human Service Assistants</a:t>
            </a:r>
          </a:p>
          <a:p>
            <a:pPr marL="0" indent="0">
              <a:buNone/>
              <a:tabLst>
                <a:tab pos="1198563" algn="r"/>
                <a:tab pos="1368425" algn="l"/>
              </a:tabLst>
            </a:pPr>
            <a:r>
              <a:rPr lang="en-US" sz="2400" dirty="0"/>
              <a:t>	274	Heavy and Tractor-Trailer Truck Drivers</a:t>
            </a:r>
          </a:p>
          <a:p>
            <a:pPr marL="0" indent="0">
              <a:buNone/>
              <a:tabLst>
                <a:tab pos="1198563" algn="r"/>
                <a:tab pos="1368425" algn="l"/>
              </a:tabLst>
            </a:pPr>
            <a:r>
              <a:rPr lang="en-US" sz="2400" dirty="0"/>
              <a:t>	269	First-Line Supervisors of Food Preparation and Serving Workers</a:t>
            </a:r>
          </a:p>
          <a:p>
            <a:pPr marL="0" indent="0">
              <a:buNone/>
              <a:tabLst>
                <a:tab pos="1198563" algn="r"/>
                <a:tab pos="1368425" algn="l"/>
              </a:tabLst>
            </a:pPr>
            <a:r>
              <a:rPr lang="en-US" sz="2400" dirty="0"/>
              <a:t>	268	Emergency Medical Technicians and Paramedics</a:t>
            </a:r>
          </a:p>
          <a:p>
            <a:pPr marL="0" indent="0">
              <a:buNone/>
              <a:tabLst>
                <a:tab pos="1198563" algn="r"/>
                <a:tab pos="1368425" algn="l"/>
              </a:tabLst>
            </a:pPr>
            <a:r>
              <a:rPr lang="en-US" sz="2400" dirty="0"/>
              <a:t>	262	First-Line Supervisors of Construction Trades and Extraction Workers</a:t>
            </a:r>
          </a:p>
          <a:p>
            <a:pPr marL="0" indent="0">
              <a:buNone/>
              <a:tabLst>
                <a:tab pos="1198563" algn="r"/>
                <a:tab pos="1368425" algn="l"/>
              </a:tabLst>
            </a:pPr>
            <a:r>
              <a:rPr lang="en-US" sz="2400" dirty="0"/>
              <a:t>	235	Child, Family, and School Social Workers</a:t>
            </a:r>
          </a:p>
        </p:txBody>
      </p:sp>
    </p:spTree>
    <p:extLst>
      <p:ext uri="{BB962C8B-B14F-4D97-AF65-F5344CB8AC3E}">
        <p14:creationId xmlns:p14="http://schemas.microsoft.com/office/powerpoint/2010/main" val="6246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Southeast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3,095	Combined Food Preparation and Serving Workers, Including Fast Food</a:t>
            </a:r>
          </a:p>
          <a:p>
            <a:pPr marL="0" indent="0">
              <a:buNone/>
              <a:tabLst>
                <a:tab pos="1198563" algn="r"/>
                <a:tab pos="1368425" algn="l"/>
              </a:tabLst>
            </a:pPr>
            <a:r>
              <a:rPr lang="en-US" sz="2400" dirty="0"/>
              <a:t>	2,397	Home Health Aides</a:t>
            </a:r>
          </a:p>
          <a:p>
            <a:pPr marL="0" indent="0">
              <a:buNone/>
              <a:tabLst>
                <a:tab pos="1198563" algn="r"/>
                <a:tab pos="1368425" algn="l"/>
              </a:tabLst>
            </a:pPr>
            <a:r>
              <a:rPr lang="en-US" sz="2400" dirty="0"/>
              <a:t>	1,938	Registered Nurses</a:t>
            </a:r>
          </a:p>
          <a:p>
            <a:pPr marL="0" indent="0">
              <a:buNone/>
              <a:tabLst>
                <a:tab pos="1198563" algn="r"/>
                <a:tab pos="1368425" algn="l"/>
              </a:tabLst>
            </a:pPr>
            <a:r>
              <a:rPr lang="en-US" sz="2400" dirty="0"/>
              <a:t>	1,599	Nursing Assistants</a:t>
            </a:r>
          </a:p>
          <a:p>
            <a:pPr marL="0" indent="0">
              <a:buNone/>
              <a:tabLst>
                <a:tab pos="1198563" algn="r"/>
                <a:tab pos="1368425" algn="l"/>
              </a:tabLst>
            </a:pPr>
            <a:r>
              <a:rPr lang="en-US" sz="2400" dirty="0"/>
              <a:t>	1,458	Retail Salespersons</a:t>
            </a:r>
          </a:p>
          <a:p>
            <a:pPr marL="0" indent="0">
              <a:buNone/>
              <a:tabLst>
                <a:tab pos="1198563" algn="r"/>
                <a:tab pos="1368425" algn="l"/>
              </a:tabLst>
            </a:pPr>
            <a:r>
              <a:rPr lang="en-US" sz="2400" dirty="0"/>
              <a:t>	1,269	Waiters and Waitresses</a:t>
            </a:r>
          </a:p>
          <a:p>
            <a:pPr marL="0" indent="0">
              <a:buNone/>
              <a:tabLst>
                <a:tab pos="1198563" algn="r"/>
                <a:tab pos="1368425" algn="l"/>
              </a:tabLst>
            </a:pPr>
            <a:r>
              <a:rPr lang="en-US" sz="2400" dirty="0"/>
              <a:t>	1,142	Secretaries and Administrative Assistants, Except Legal, Medical, and Executive</a:t>
            </a:r>
          </a:p>
          <a:p>
            <a:pPr marL="0" indent="0">
              <a:buNone/>
              <a:tabLst>
                <a:tab pos="1198563" algn="r"/>
                <a:tab pos="1368425" algn="l"/>
              </a:tabLst>
            </a:pPr>
            <a:r>
              <a:rPr lang="en-US" sz="2400" dirty="0"/>
              <a:t>	979	Childcare Workers</a:t>
            </a:r>
          </a:p>
          <a:p>
            <a:pPr marL="0" indent="0">
              <a:buNone/>
              <a:tabLst>
                <a:tab pos="1198563" algn="r"/>
                <a:tab pos="1368425" algn="l"/>
              </a:tabLst>
            </a:pPr>
            <a:r>
              <a:rPr lang="en-US" sz="2400" dirty="0"/>
              <a:t>	926	Customer Service Representatives</a:t>
            </a:r>
          </a:p>
          <a:p>
            <a:pPr marL="0" indent="0">
              <a:buNone/>
              <a:tabLst>
                <a:tab pos="1198563" algn="r"/>
                <a:tab pos="1368425" algn="l"/>
              </a:tabLst>
            </a:pPr>
            <a:r>
              <a:rPr lang="en-US" sz="2400" dirty="0"/>
              <a:t>	923	Receptionists and Information Clerks</a:t>
            </a:r>
          </a:p>
          <a:p>
            <a:pPr marL="0" indent="0">
              <a:buNone/>
              <a:tabLst>
                <a:tab pos="1198563" algn="r"/>
                <a:tab pos="1368425" algn="l"/>
              </a:tabLst>
            </a:pPr>
            <a:r>
              <a:rPr lang="en-US" sz="2400" dirty="0"/>
              <a:t>	906	Cooks, Restaurant</a:t>
            </a:r>
          </a:p>
          <a:p>
            <a:pPr marL="0" indent="0">
              <a:buNone/>
              <a:tabLst>
                <a:tab pos="1198563" algn="r"/>
                <a:tab pos="1368425" algn="l"/>
              </a:tabLst>
            </a:pPr>
            <a:r>
              <a:rPr lang="en-US" sz="2400" dirty="0"/>
              <a:t>	853	First-Line Supervisors of Food Preparation and Serving Workers</a:t>
            </a:r>
          </a:p>
          <a:p>
            <a:pPr marL="0" indent="0">
              <a:buNone/>
              <a:tabLst>
                <a:tab pos="1198563" algn="r"/>
                <a:tab pos="1368425" algn="l"/>
              </a:tabLst>
            </a:pPr>
            <a:r>
              <a:rPr lang="en-US" sz="2400" dirty="0"/>
              <a:t>	768	Bookkeeping, Accounting, and Auditing Clerks</a:t>
            </a:r>
          </a:p>
          <a:p>
            <a:pPr marL="0" indent="0">
              <a:buNone/>
              <a:tabLst>
                <a:tab pos="1198563" algn="r"/>
                <a:tab pos="1368425" algn="l"/>
              </a:tabLst>
            </a:pPr>
            <a:r>
              <a:rPr lang="en-US" sz="2400" dirty="0"/>
              <a:t>	735	General and Operations Managers</a:t>
            </a:r>
          </a:p>
          <a:p>
            <a:pPr marL="0" indent="0">
              <a:buNone/>
              <a:tabLst>
                <a:tab pos="1198563" algn="r"/>
                <a:tab pos="1368425" algn="l"/>
              </a:tabLst>
            </a:pPr>
            <a:r>
              <a:rPr lang="en-US" sz="2400" dirty="0"/>
              <a:t>	724	Personal Care Aides</a:t>
            </a:r>
          </a:p>
          <a:p>
            <a:pPr marL="0" indent="0">
              <a:buNone/>
              <a:tabLst>
                <a:tab pos="1198563" algn="r"/>
                <a:tab pos="1368425" algn="l"/>
              </a:tabLst>
            </a:pPr>
            <a:r>
              <a:rPr lang="en-US" sz="2400" dirty="0"/>
              <a:t>	660	First-Line Supervisors of Office and Administrative Support Workers</a:t>
            </a:r>
          </a:p>
          <a:p>
            <a:pPr marL="0" indent="0">
              <a:buNone/>
              <a:tabLst>
                <a:tab pos="1198563" algn="r"/>
                <a:tab pos="1368425" algn="l"/>
              </a:tabLst>
            </a:pPr>
            <a:r>
              <a:rPr lang="en-US" sz="2400" dirty="0"/>
              <a:t>	628	Elementary School Teachers, Except Special Education</a:t>
            </a:r>
          </a:p>
          <a:p>
            <a:pPr marL="0" indent="0">
              <a:buNone/>
              <a:tabLst>
                <a:tab pos="1198563" algn="r"/>
                <a:tab pos="1368425" algn="l"/>
              </a:tabLst>
            </a:pPr>
            <a:r>
              <a:rPr lang="en-US" sz="2400" dirty="0"/>
              <a:t>	619	Medical Assistants</a:t>
            </a:r>
          </a:p>
          <a:p>
            <a:pPr marL="0" indent="0">
              <a:buNone/>
              <a:tabLst>
                <a:tab pos="1198563" algn="r"/>
                <a:tab pos="1368425" algn="l"/>
              </a:tabLst>
            </a:pPr>
            <a:r>
              <a:rPr lang="en-US" sz="2400" dirty="0"/>
              <a:t>	600	Office Clerks, General</a:t>
            </a:r>
          </a:p>
          <a:p>
            <a:pPr marL="0" indent="0">
              <a:buNone/>
              <a:tabLst>
                <a:tab pos="1198563" algn="r"/>
                <a:tab pos="1368425" algn="l"/>
              </a:tabLst>
            </a:pPr>
            <a:r>
              <a:rPr lang="en-US" sz="2400" dirty="0"/>
              <a:t>	581	Licensed Practical and Licensed Vocational Nurses</a:t>
            </a:r>
          </a:p>
          <a:p>
            <a:pPr marL="0" indent="0">
              <a:buNone/>
              <a:tabLst>
                <a:tab pos="1198563" algn="r"/>
                <a:tab pos="1368425" algn="l"/>
              </a:tabLst>
            </a:pPr>
            <a:r>
              <a:rPr lang="en-US" sz="2400" dirty="0"/>
              <a:t>	578	Maids and Housekeeping Cleaners</a:t>
            </a:r>
          </a:p>
          <a:p>
            <a:pPr marL="0" indent="0">
              <a:buNone/>
              <a:tabLst>
                <a:tab pos="1198563" algn="r"/>
                <a:tab pos="1368425" algn="l"/>
              </a:tabLst>
            </a:pPr>
            <a:r>
              <a:rPr lang="en-US" sz="2400" dirty="0"/>
              <a:t>	576	Heavy and Tractor-Trailer Truck Drivers</a:t>
            </a:r>
          </a:p>
          <a:p>
            <a:pPr marL="0" indent="0">
              <a:buNone/>
              <a:tabLst>
                <a:tab pos="1198563" algn="r"/>
                <a:tab pos="1368425" algn="l"/>
              </a:tabLst>
            </a:pPr>
            <a:r>
              <a:rPr lang="en-US" sz="2400" dirty="0"/>
              <a:t>	571	Carpenters</a:t>
            </a:r>
          </a:p>
          <a:p>
            <a:pPr marL="0" indent="0">
              <a:buNone/>
              <a:tabLst>
                <a:tab pos="1198563" algn="r"/>
                <a:tab pos="1368425" algn="l"/>
              </a:tabLst>
            </a:pPr>
            <a:r>
              <a:rPr lang="en-US" sz="2400" dirty="0"/>
              <a:t>	558	Heating, Air Conditioning, and Refrigeration Mechanics and Installers</a:t>
            </a:r>
          </a:p>
          <a:p>
            <a:pPr marL="0" indent="0">
              <a:buNone/>
              <a:tabLst>
                <a:tab pos="1198563" algn="r"/>
                <a:tab pos="1368425" algn="l"/>
              </a:tabLst>
            </a:pPr>
            <a:r>
              <a:rPr lang="en-US" sz="2400" dirty="0"/>
              <a:t>	553	Cashiers</a:t>
            </a:r>
          </a:p>
          <a:p>
            <a:pPr marL="0" indent="0">
              <a:buNone/>
              <a:tabLst>
                <a:tab pos="1198563" algn="r"/>
                <a:tab pos="1368425" algn="l"/>
              </a:tabLst>
            </a:pPr>
            <a:r>
              <a:rPr lang="en-US" sz="2400" dirty="0"/>
              <a:t>	530	Janitors and Cleaners, Except Maids and Housekeeping Cleaners</a:t>
            </a:r>
          </a:p>
          <a:p>
            <a:pPr marL="0" indent="0">
              <a:buNone/>
              <a:tabLst>
                <a:tab pos="1198563" algn="r"/>
                <a:tab pos="1368425" algn="l"/>
              </a:tabLst>
            </a:pPr>
            <a:r>
              <a:rPr lang="en-US" sz="2400" dirty="0"/>
              <a:t>	481	Electricians</a:t>
            </a:r>
          </a:p>
          <a:p>
            <a:pPr marL="0" indent="0">
              <a:buNone/>
              <a:tabLst>
                <a:tab pos="1198563" algn="r"/>
                <a:tab pos="1368425" algn="l"/>
              </a:tabLst>
            </a:pPr>
            <a:r>
              <a:rPr lang="en-US" sz="2400" dirty="0"/>
              <a:t>	477	First-Line Supervisors of Construction Trades and Extraction Workers</a:t>
            </a:r>
          </a:p>
          <a:p>
            <a:pPr marL="0" indent="0">
              <a:buNone/>
              <a:tabLst>
                <a:tab pos="1198563" algn="r"/>
                <a:tab pos="1368425" algn="l"/>
              </a:tabLst>
            </a:pPr>
            <a:r>
              <a:rPr lang="en-US" sz="2400" dirty="0"/>
              <a:t>	476	Medical Secretaries</a:t>
            </a:r>
          </a:p>
          <a:p>
            <a:pPr marL="0" indent="0">
              <a:buNone/>
              <a:tabLst>
                <a:tab pos="1198563" algn="r"/>
                <a:tab pos="1368425" algn="l"/>
              </a:tabLst>
            </a:pPr>
            <a:r>
              <a:rPr lang="en-US" sz="2400" dirty="0"/>
              <a:t>	471	Laborers and Freight, Stock, and Material Movers, Hand</a:t>
            </a:r>
          </a:p>
          <a:p>
            <a:pPr marL="0" indent="0">
              <a:buNone/>
              <a:tabLst>
                <a:tab pos="1198563" algn="r"/>
                <a:tab pos="1368425" algn="l"/>
              </a:tabLst>
            </a:pPr>
            <a:r>
              <a:rPr lang="en-US" sz="2400" dirty="0"/>
              <a:t>	453	Teacher Assistants</a:t>
            </a:r>
          </a:p>
          <a:p>
            <a:pPr marL="0" indent="0">
              <a:buNone/>
              <a:tabLst>
                <a:tab pos="1198563" algn="r"/>
                <a:tab pos="1368425" algn="l"/>
              </a:tabLst>
            </a:pPr>
            <a:r>
              <a:rPr lang="en-US" sz="2400" dirty="0"/>
              <a:t>	449	Accountants and Auditors</a:t>
            </a:r>
          </a:p>
        </p:txBody>
      </p:sp>
    </p:spTree>
    <p:extLst>
      <p:ext uri="{BB962C8B-B14F-4D97-AF65-F5344CB8AC3E}">
        <p14:creationId xmlns:p14="http://schemas.microsoft.com/office/powerpoint/2010/main" val="37327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2" name="TextBox 1">
            <a:extLst>
              <a:ext uri="{FF2B5EF4-FFF2-40B4-BE49-F238E27FC236}">
                <a16:creationId xmlns:a16="http://schemas.microsoft.com/office/drawing/2014/main" id="{66E25F1E-FF24-C346-B0F3-A51B10049813}"/>
              </a:ext>
            </a:extLst>
          </p:cNvPr>
          <p:cNvSpPr txBox="1"/>
          <p:nvPr/>
        </p:nvSpPr>
        <p:spPr>
          <a:xfrm>
            <a:off x="2766281" y="81280"/>
            <a:ext cx="3611438" cy="1107996"/>
          </a:xfrm>
          <a:prstGeom prst="rect">
            <a:avLst/>
          </a:prstGeom>
          <a:noFill/>
        </p:spPr>
        <p:txBody>
          <a:bodyPr wrap="none" rtlCol="0">
            <a:spAutoFit/>
          </a:bodyPr>
          <a:lstStyle/>
          <a:p>
            <a:r>
              <a:rPr lang="en-US" sz="6600" b="1" dirty="0"/>
              <a:t>Year 2028</a:t>
            </a:r>
          </a:p>
        </p:txBody>
      </p:sp>
    </p:spTree>
    <p:extLst>
      <p:ext uri="{BB962C8B-B14F-4D97-AF65-F5344CB8AC3E}">
        <p14:creationId xmlns:p14="http://schemas.microsoft.com/office/powerpoint/2010/main" val="27723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Piedmont-Triad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3,851	Home Health Aides</a:t>
            </a:r>
          </a:p>
          <a:p>
            <a:pPr marL="0" indent="0">
              <a:buNone/>
              <a:tabLst>
                <a:tab pos="1198563" algn="r"/>
                <a:tab pos="1368425" algn="l"/>
              </a:tabLst>
            </a:pPr>
            <a:r>
              <a:rPr lang="en-US" sz="2400" dirty="0"/>
              <a:t>	3,560	Registered Nurses</a:t>
            </a:r>
          </a:p>
          <a:p>
            <a:pPr marL="0" indent="0">
              <a:buNone/>
              <a:tabLst>
                <a:tab pos="1198563" algn="r"/>
                <a:tab pos="1368425" algn="l"/>
              </a:tabLst>
            </a:pPr>
            <a:r>
              <a:rPr lang="en-US" sz="2400" dirty="0"/>
              <a:t>	2,837	Nursing Assistants</a:t>
            </a:r>
          </a:p>
          <a:p>
            <a:pPr marL="0" indent="0">
              <a:buNone/>
              <a:tabLst>
                <a:tab pos="1198563" algn="r"/>
                <a:tab pos="1368425" algn="l"/>
              </a:tabLst>
            </a:pPr>
            <a:r>
              <a:rPr lang="en-US" sz="2400" dirty="0"/>
              <a:t>	2,641	Combined Food Preparation and Serving Workers, Including Fast Food</a:t>
            </a:r>
          </a:p>
          <a:p>
            <a:pPr marL="0" indent="0">
              <a:buNone/>
              <a:tabLst>
                <a:tab pos="1198563" algn="r"/>
                <a:tab pos="1368425" algn="l"/>
              </a:tabLst>
            </a:pPr>
            <a:r>
              <a:rPr lang="en-US" sz="2400" dirty="0"/>
              <a:t>	2,194	Customer Service Representatives</a:t>
            </a:r>
          </a:p>
          <a:p>
            <a:pPr marL="0" indent="0">
              <a:buNone/>
              <a:tabLst>
                <a:tab pos="1198563" algn="r"/>
                <a:tab pos="1368425" algn="l"/>
              </a:tabLst>
            </a:pPr>
            <a:r>
              <a:rPr lang="en-US" sz="2400" dirty="0"/>
              <a:t>	2,106	Personal Care Aides</a:t>
            </a:r>
          </a:p>
          <a:p>
            <a:pPr marL="0" indent="0">
              <a:buNone/>
              <a:tabLst>
                <a:tab pos="1198563" algn="r"/>
                <a:tab pos="1368425" algn="l"/>
              </a:tabLst>
            </a:pPr>
            <a:r>
              <a:rPr lang="en-US" sz="2400" dirty="0"/>
              <a:t>	1,841	Retail Salespersons</a:t>
            </a:r>
          </a:p>
          <a:p>
            <a:pPr marL="0" indent="0">
              <a:buNone/>
              <a:tabLst>
                <a:tab pos="1198563" algn="r"/>
                <a:tab pos="1368425" algn="l"/>
              </a:tabLst>
            </a:pPr>
            <a:r>
              <a:rPr lang="en-US" sz="2400" dirty="0"/>
              <a:t>	1,550	Secretaries and Administrative Assistants, Except Legal, Medical, and Executive</a:t>
            </a:r>
          </a:p>
          <a:p>
            <a:pPr marL="0" indent="0">
              <a:buNone/>
              <a:tabLst>
                <a:tab pos="1198563" algn="r"/>
                <a:tab pos="1368425" algn="l"/>
              </a:tabLst>
            </a:pPr>
            <a:r>
              <a:rPr lang="en-US" sz="2400" dirty="0"/>
              <a:t>	1,156	Laborers and Freight, Stock, and Material Movers, Hand</a:t>
            </a:r>
          </a:p>
          <a:p>
            <a:pPr marL="0" indent="0">
              <a:buNone/>
              <a:tabLst>
                <a:tab pos="1198563" algn="r"/>
                <a:tab pos="1368425" algn="l"/>
              </a:tabLst>
            </a:pPr>
            <a:r>
              <a:rPr lang="en-US" sz="2400" dirty="0"/>
              <a:t>	1,109	Childcare Workers</a:t>
            </a:r>
          </a:p>
          <a:p>
            <a:pPr marL="0" indent="0">
              <a:buNone/>
              <a:tabLst>
                <a:tab pos="1198563" algn="r"/>
                <a:tab pos="1368425" algn="l"/>
              </a:tabLst>
            </a:pPr>
            <a:r>
              <a:rPr lang="en-US" sz="2400" dirty="0"/>
              <a:t>	1,081	Medical and Clinical Laboratory Technicians</a:t>
            </a:r>
          </a:p>
          <a:p>
            <a:pPr marL="0" indent="0">
              <a:buNone/>
              <a:tabLst>
                <a:tab pos="1198563" algn="r"/>
                <a:tab pos="1368425" algn="l"/>
              </a:tabLst>
            </a:pPr>
            <a:r>
              <a:rPr lang="en-US" sz="2400" dirty="0"/>
              <a:t>	1,078	Janitors and Cleaners, Except Maids and Housekeeping Cleaners</a:t>
            </a:r>
          </a:p>
          <a:p>
            <a:pPr marL="0" indent="0">
              <a:buNone/>
              <a:tabLst>
                <a:tab pos="1198563" algn="r"/>
                <a:tab pos="1368425" algn="l"/>
              </a:tabLst>
            </a:pPr>
            <a:r>
              <a:rPr lang="en-US" sz="2400" dirty="0"/>
              <a:t>	1,042	Heavy and Tractor-Trailer Truck Drivers</a:t>
            </a:r>
          </a:p>
          <a:p>
            <a:pPr marL="0" indent="0">
              <a:buNone/>
              <a:tabLst>
                <a:tab pos="1198563" algn="r"/>
                <a:tab pos="1368425" algn="l"/>
              </a:tabLst>
            </a:pPr>
            <a:r>
              <a:rPr lang="en-US" sz="2400" dirty="0"/>
              <a:t>	1,022	Licensed Practical and Licensed Vocational Nurses</a:t>
            </a:r>
          </a:p>
          <a:p>
            <a:pPr marL="0" indent="0">
              <a:buNone/>
              <a:tabLst>
                <a:tab pos="1198563" algn="r"/>
                <a:tab pos="1368425" algn="l"/>
              </a:tabLst>
            </a:pPr>
            <a:r>
              <a:rPr lang="en-US" sz="2400" dirty="0"/>
              <a:t>	1,011	First-Line Supervisors of Office and Administrative Support Workers</a:t>
            </a:r>
          </a:p>
          <a:p>
            <a:pPr marL="0" indent="0">
              <a:buNone/>
              <a:tabLst>
                <a:tab pos="1198563" algn="r"/>
                <a:tab pos="1368425" algn="l"/>
              </a:tabLst>
            </a:pPr>
            <a:r>
              <a:rPr lang="en-US" sz="2400" dirty="0"/>
              <a:t>	999	First-Line Supervisors of Construction Trades and Extraction Workers</a:t>
            </a:r>
          </a:p>
          <a:p>
            <a:pPr marL="0" indent="0">
              <a:buNone/>
              <a:tabLst>
                <a:tab pos="1198563" algn="r"/>
                <a:tab pos="1368425" algn="l"/>
              </a:tabLst>
            </a:pPr>
            <a:r>
              <a:rPr lang="en-US" sz="2400" dirty="0"/>
              <a:t>	991	Maids and Housekeeping Cleaners</a:t>
            </a:r>
          </a:p>
          <a:p>
            <a:pPr marL="0" indent="0">
              <a:buNone/>
              <a:tabLst>
                <a:tab pos="1198563" algn="r"/>
                <a:tab pos="1368425" algn="l"/>
              </a:tabLst>
            </a:pPr>
            <a:r>
              <a:rPr lang="en-US" sz="2400" dirty="0"/>
              <a:t>	956	Carpenters</a:t>
            </a:r>
          </a:p>
          <a:p>
            <a:pPr marL="0" indent="0">
              <a:buNone/>
              <a:tabLst>
                <a:tab pos="1198563" algn="r"/>
                <a:tab pos="1368425" algn="l"/>
              </a:tabLst>
            </a:pPr>
            <a:r>
              <a:rPr lang="en-US" sz="2400" dirty="0"/>
              <a:t>	889	Bookkeeping, Accounting, and Auditing Clerks</a:t>
            </a:r>
          </a:p>
          <a:p>
            <a:pPr marL="0" indent="0">
              <a:buNone/>
              <a:tabLst>
                <a:tab pos="1198563" algn="r"/>
                <a:tab pos="1368425" algn="l"/>
              </a:tabLst>
            </a:pPr>
            <a:r>
              <a:rPr lang="en-US" sz="2400" dirty="0"/>
              <a:t>	871	Receptionists and Information Clerks</a:t>
            </a:r>
          </a:p>
          <a:p>
            <a:pPr marL="0" indent="0">
              <a:buNone/>
              <a:tabLst>
                <a:tab pos="1198563" algn="r"/>
                <a:tab pos="1368425" algn="l"/>
              </a:tabLst>
            </a:pPr>
            <a:r>
              <a:rPr lang="en-US" sz="2400" dirty="0"/>
              <a:t>	861	Construction Laborers</a:t>
            </a:r>
          </a:p>
          <a:p>
            <a:pPr marL="0" indent="0">
              <a:buNone/>
              <a:tabLst>
                <a:tab pos="1198563" algn="r"/>
                <a:tab pos="1368425" algn="l"/>
              </a:tabLst>
            </a:pPr>
            <a:r>
              <a:rPr lang="en-US" sz="2400" dirty="0"/>
              <a:t>	811	Packers and Packagers, Hand</a:t>
            </a:r>
          </a:p>
          <a:p>
            <a:pPr marL="0" indent="0">
              <a:buNone/>
              <a:tabLst>
                <a:tab pos="1198563" algn="r"/>
                <a:tab pos="1368425" algn="l"/>
              </a:tabLst>
            </a:pPr>
            <a:r>
              <a:rPr lang="en-US" sz="2400" dirty="0"/>
              <a:t>	801	General and Operations Managers</a:t>
            </a:r>
          </a:p>
          <a:p>
            <a:pPr marL="0" indent="0">
              <a:buNone/>
              <a:tabLst>
                <a:tab pos="1198563" algn="r"/>
                <a:tab pos="1368425" algn="l"/>
              </a:tabLst>
            </a:pPr>
            <a:r>
              <a:rPr lang="en-US" sz="2400" dirty="0"/>
              <a:t>	793	Medical Secretaries</a:t>
            </a:r>
          </a:p>
          <a:p>
            <a:pPr marL="0" indent="0">
              <a:buNone/>
              <a:tabLst>
                <a:tab pos="1198563" algn="r"/>
                <a:tab pos="1368425" algn="l"/>
              </a:tabLst>
            </a:pPr>
            <a:r>
              <a:rPr lang="en-US" sz="2400" dirty="0"/>
              <a:t>	776	Medical Assistants</a:t>
            </a:r>
          </a:p>
          <a:p>
            <a:pPr marL="0" indent="0">
              <a:buNone/>
              <a:tabLst>
                <a:tab pos="1198563" algn="r"/>
                <a:tab pos="1368425" algn="l"/>
              </a:tabLst>
            </a:pPr>
            <a:r>
              <a:rPr lang="en-US" sz="2400" dirty="0"/>
              <a:t>	749	Sales Representatives, Wholesale and Manufacturing, Except Technical and Scientific Products</a:t>
            </a:r>
          </a:p>
          <a:p>
            <a:pPr marL="0" indent="0">
              <a:buNone/>
              <a:tabLst>
                <a:tab pos="1198563" algn="r"/>
                <a:tab pos="1368425" algn="l"/>
              </a:tabLst>
            </a:pPr>
            <a:r>
              <a:rPr lang="en-US" sz="2400" dirty="0"/>
              <a:t>	645	First-Line Supervisors of Food Preparation and Serving Workers</a:t>
            </a:r>
          </a:p>
          <a:p>
            <a:pPr marL="0" indent="0">
              <a:buNone/>
              <a:tabLst>
                <a:tab pos="1198563" algn="r"/>
                <a:tab pos="1368425" algn="l"/>
              </a:tabLst>
            </a:pPr>
            <a:r>
              <a:rPr lang="en-US" sz="2400" dirty="0"/>
              <a:t>	604	Landscaping and </a:t>
            </a:r>
            <a:r>
              <a:rPr lang="en-US" sz="2400" dirty="0" err="1"/>
              <a:t>Groundskeeping</a:t>
            </a:r>
            <a:r>
              <a:rPr lang="en-US" sz="2400" dirty="0"/>
              <a:t> Workers</a:t>
            </a:r>
          </a:p>
          <a:p>
            <a:pPr marL="0" indent="0">
              <a:buNone/>
              <a:tabLst>
                <a:tab pos="1198563" algn="r"/>
                <a:tab pos="1368425" algn="l"/>
              </a:tabLst>
            </a:pPr>
            <a:r>
              <a:rPr lang="en-US" sz="2400" dirty="0"/>
              <a:t>	583	Cooks, Restaurant</a:t>
            </a:r>
          </a:p>
          <a:p>
            <a:pPr marL="0" indent="0">
              <a:buNone/>
              <a:tabLst>
                <a:tab pos="1198563" algn="r"/>
                <a:tab pos="1368425" algn="l"/>
              </a:tabLst>
            </a:pPr>
            <a:r>
              <a:rPr lang="en-US" sz="2400" dirty="0"/>
              <a:t>	578	Billing and Posting Clerks</a:t>
            </a:r>
          </a:p>
          <a:p>
            <a:pPr marL="0" indent="0">
              <a:buNone/>
              <a:tabLst>
                <a:tab pos="1198563" algn="r"/>
                <a:tab pos="1368425" algn="l"/>
              </a:tabLst>
            </a:pPr>
            <a:r>
              <a:rPr lang="en-US" sz="2400" dirty="0"/>
              <a:t>	575	Preschool Teachers, Except Special Education</a:t>
            </a:r>
          </a:p>
          <a:p>
            <a:pPr marL="0" indent="0">
              <a:buNone/>
              <a:tabLst>
                <a:tab pos="1198563" algn="r"/>
                <a:tab pos="1368425" algn="l"/>
              </a:tabLst>
            </a:pPr>
            <a:r>
              <a:rPr lang="en-US" sz="2400" dirty="0"/>
              <a:t>	566	Market Research Analysts and Marketing Specialists</a:t>
            </a:r>
          </a:p>
        </p:txBody>
      </p:sp>
    </p:spTree>
    <p:extLst>
      <p:ext uri="{BB962C8B-B14F-4D97-AF65-F5344CB8AC3E}">
        <p14:creationId xmlns:p14="http://schemas.microsoft.com/office/powerpoint/2010/main" val="423773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Northeast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2,376	Combined Food Preparation and Serving Workers, Including Fast Food</a:t>
            </a:r>
          </a:p>
          <a:p>
            <a:pPr marL="0" indent="0">
              <a:buNone/>
              <a:tabLst>
                <a:tab pos="1198563" algn="r"/>
                <a:tab pos="1368425" algn="l"/>
              </a:tabLst>
            </a:pPr>
            <a:r>
              <a:rPr lang="en-US" sz="2400" dirty="0"/>
              <a:t>	1,878	Nursing Assistants</a:t>
            </a:r>
          </a:p>
          <a:p>
            <a:pPr marL="0" indent="0">
              <a:buNone/>
              <a:tabLst>
                <a:tab pos="1198563" algn="r"/>
                <a:tab pos="1368425" algn="l"/>
              </a:tabLst>
            </a:pPr>
            <a:r>
              <a:rPr lang="en-US" sz="2400" dirty="0"/>
              <a:t>	1,849	Home Health Aides</a:t>
            </a:r>
          </a:p>
          <a:p>
            <a:pPr marL="0" indent="0">
              <a:buNone/>
              <a:tabLst>
                <a:tab pos="1198563" algn="r"/>
                <a:tab pos="1368425" algn="l"/>
              </a:tabLst>
            </a:pPr>
            <a:r>
              <a:rPr lang="en-US" sz="2400" dirty="0"/>
              <a:t>	1,316	Registered Nurses</a:t>
            </a:r>
          </a:p>
          <a:p>
            <a:pPr marL="0" indent="0">
              <a:buNone/>
              <a:tabLst>
                <a:tab pos="1198563" algn="r"/>
                <a:tab pos="1368425" algn="l"/>
              </a:tabLst>
            </a:pPr>
            <a:r>
              <a:rPr lang="en-US" sz="2400" dirty="0"/>
              <a:t>	721	Personal Care Aides</a:t>
            </a:r>
          </a:p>
          <a:p>
            <a:pPr marL="0" indent="0">
              <a:buNone/>
              <a:tabLst>
                <a:tab pos="1198563" algn="r"/>
                <a:tab pos="1368425" algn="l"/>
              </a:tabLst>
            </a:pPr>
            <a:r>
              <a:rPr lang="en-US" sz="2400" dirty="0"/>
              <a:t>	687	Retail Salespersons</a:t>
            </a:r>
          </a:p>
          <a:p>
            <a:pPr marL="0" indent="0">
              <a:buNone/>
              <a:tabLst>
                <a:tab pos="1198563" algn="r"/>
                <a:tab pos="1368425" algn="l"/>
              </a:tabLst>
            </a:pPr>
            <a:r>
              <a:rPr lang="en-US" sz="2400" dirty="0"/>
              <a:t>	673	Waiters and Waitresses</a:t>
            </a:r>
          </a:p>
          <a:p>
            <a:pPr marL="0" indent="0">
              <a:buNone/>
              <a:tabLst>
                <a:tab pos="1198563" algn="r"/>
                <a:tab pos="1368425" algn="l"/>
              </a:tabLst>
            </a:pPr>
            <a:r>
              <a:rPr lang="en-US" sz="2400" dirty="0"/>
              <a:t>	656	Customer Service Representatives</a:t>
            </a:r>
          </a:p>
          <a:p>
            <a:pPr marL="0" indent="0">
              <a:buNone/>
              <a:tabLst>
                <a:tab pos="1198563" algn="r"/>
                <a:tab pos="1368425" algn="l"/>
              </a:tabLst>
            </a:pPr>
            <a:r>
              <a:rPr lang="en-US" sz="2400" dirty="0"/>
              <a:t>	594	Secretaries and Administrative Assistants, Except Legal, Medical, and Executive</a:t>
            </a:r>
          </a:p>
          <a:p>
            <a:pPr marL="0" indent="0">
              <a:buNone/>
              <a:tabLst>
                <a:tab pos="1198563" algn="r"/>
                <a:tab pos="1368425" algn="l"/>
              </a:tabLst>
            </a:pPr>
            <a:r>
              <a:rPr lang="en-US" sz="2400" dirty="0"/>
              <a:t>	528	General and Operations Managers</a:t>
            </a:r>
          </a:p>
          <a:p>
            <a:pPr marL="0" indent="0">
              <a:buNone/>
              <a:tabLst>
                <a:tab pos="1198563" algn="r"/>
                <a:tab pos="1368425" algn="l"/>
              </a:tabLst>
            </a:pPr>
            <a:r>
              <a:rPr lang="en-US" sz="2400" dirty="0"/>
              <a:t>	518	Childcare Workers</a:t>
            </a:r>
          </a:p>
          <a:p>
            <a:pPr marL="0" indent="0">
              <a:buNone/>
              <a:tabLst>
                <a:tab pos="1198563" algn="r"/>
                <a:tab pos="1368425" algn="l"/>
              </a:tabLst>
            </a:pPr>
            <a:r>
              <a:rPr lang="en-US" sz="2400" dirty="0"/>
              <a:t>	502	Maids and Housekeeping Cleaners</a:t>
            </a:r>
          </a:p>
          <a:p>
            <a:pPr marL="0" indent="0">
              <a:buNone/>
              <a:tabLst>
                <a:tab pos="1198563" algn="r"/>
                <a:tab pos="1368425" algn="l"/>
              </a:tabLst>
            </a:pPr>
            <a:r>
              <a:rPr lang="en-US" sz="2400" dirty="0"/>
              <a:t>	497	First-Line Supervisors of Food Preparation and Serving Workers</a:t>
            </a:r>
          </a:p>
          <a:p>
            <a:pPr marL="0" indent="0">
              <a:buNone/>
              <a:tabLst>
                <a:tab pos="1198563" algn="r"/>
                <a:tab pos="1368425" algn="l"/>
              </a:tabLst>
            </a:pPr>
            <a:r>
              <a:rPr lang="en-US" sz="2400" dirty="0"/>
              <a:t>	488	Bookkeeping, Accounting, and Auditing Clerks</a:t>
            </a:r>
          </a:p>
          <a:p>
            <a:pPr marL="0" indent="0">
              <a:buNone/>
              <a:tabLst>
                <a:tab pos="1198563" algn="r"/>
                <a:tab pos="1368425" algn="l"/>
              </a:tabLst>
            </a:pPr>
            <a:r>
              <a:rPr lang="en-US" sz="2400" dirty="0"/>
              <a:t>	426	Janitors and Cleaners, Except Maids and Housekeeping Cleaners</a:t>
            </a:r>
          </a:p>
          <a:p>
            <a:pPr marL="0" indent="0">
              <a:buNone/>
              <a:tabLst>
                <a:tab pos="1198563" algn="r"/>
                <a:tab pos="1368425" algn="l"/>
              </a:tabLst>
            </a:pPr>
            <a:r>
              <a:rPr lang="en-US" sz="2400" dirty="0"/>
              <a:t>	417	Construction Laborers</a:t>
            </a:r>
          </a:p>
          <a:p>
            <a:pPr marL="0" indent="0">
              <a:buNone/>
              <a:tabLst>
                <a:tab pos="1198563" algn="r"/>
                <a:tab pos="1368425" algn="l"/>
              </a:tabLst>
            </a:pPr>
            <a:r>
              <a:rPr lang="en-US" sz="2400" dirty="0"/>
              <a:t>	411	First-Line Supervisors of Construction Trades and Extraction Workers</a:t>
            </a:r>
          </a:p>
          <a:p>
            <a:pPr marL="0" indent="0">
              <a:buNone/>
              <a:tabLst>
                <a:tab pos="1198563" algn="r"/>
                <a:tab pos="1368425" algn="l"/>
              </a:tabLst>
            </a:pPr>
            <a:r>
              <a:rPr lang="en-US" sz="2400" dirty="0"/>
              <a:t>	374	Carpenters</a:t>
            </a:r>
          </a:p>
          <a:p>
            <a:pPr marL="0" indent="0">
              <a:buNone/>
              <a:tabLst>
                <a:tab pos="1198563" algn="r"/>
                <a:tab pos="1368425" algn="l"/>
              </a:tabLst>
            </a:pPr>
            <a:r>
              <a:rPr lang="en-US" sz="2400" dirty="0"/>
              <a:t>	363	First-Line Supervisors of Office and Administrative Support Workers</a:t>
            </a:r>
          </a:p>
          <a:p>
            <a:pPr marL="0" indent="0">
              <a:buNone/>
              <a:tabLst>
                <a:tab pos="1198563" algn="r"/>
                <a:tab pos="1368425" algn="l"/>
              </a:tabLst>
            </a:pPr>
            <a:r>
              <a:rPr lang="en-US" sz="2400" dirty="0"/>
              <a:t>	359	Office Clerks, General</a:t>
            </a:r>
          </a:p>
          <a:p>
            <a:pPr marL="0" indent="0">
              <a:buNone/>
              <a:tabLst>
                <a:tab pos="1198563" algn="r"/>
                <a:tab pos="1368425" algn="l"/>
              </a:tabLst>
            </a:pPr>
            <a:r>
              <a:rPr lang="en-US" sz="2400" dirty="0"/>
              <a:t>	351	Heavy and Tractor-Trailer Truck Drivers</a:t>
            </a:r>
          </a:p>
          <a:p>
            <a:pPr marL="0" indent="0">
              <a:buNone/>
              <a:tabLst>
                <a:tab pos="1198563" algn="r"/>
                <a:tab pos="1368425" algn="l"/>
              </a:tabLst>
            </a:pPr>
            <a:r>
              <a:rPr lang="en-US" sz="2400" dirty="0"/>
              <a:t>	319	Maintenance and Repair Workers, General</a:t>
            </a:r>
          </a:p>
          <a:p>
            <a:pPr marL="0" indent="0">
              <a:buNone/>
              <a:tabLst>
                <a:tab pos="1198563" algn="r"/>
                <a:tab pos="1368425" algn="l"/>
              </a:tabLst>
            </a:pPr>
            <a:r>
              <a:rPr lang="en-US" sz="2400" dirty="0"/>
              <a:t>	293	Cooks, Restaurant</a:t>
            </a:r>
          </a:p>
          <a:p>
            <a:pPr marL="0" indent="0">
              <a:buNone/>
              <a:tabLst>
                <a:tab pos="1198563" algn="r"/>
                <a:tab pos="1368425" algn="l"/>
              </a:tabLst>
            </a:pPr>
            <a:r>
              <a:rPr lang="en-US" sz="2400" dirty="0"/>
              <a:t>	286	Licensed Practical and Licensed Vocational Nurses</a:t>
            </a:r>
          </a:p>
          <a:p>
            <a:pPr marL="0" indent="0">
              <a:buNone/>
              <a:tabLst>
                <a:tab pos="1198563" algn="r"/>
                <a:tab pos="1368425" algn="l"/>
              </a:tabLst>
            </a:pPr>
            <a:r>
              <a:rPr lang="en-US" sz="2400" dirty="0"/>
              <a:t>	275	Fishers and Related Fishing Workers</a:t>
            </a:r>
          </a:p>
          <a:p>
            <a:pPr marL="0" indent="0">
              <a:buNone/>
              <a:tabLst>
                <a:tab pos="1198563" algn="r"/>
                <a:tab pos="1368425" algn="l"/>
              </a:tabLst>
            </a:pPr>
            <a:r>
              <a:rPr lang="en-US" sz="2400" dirty="0"/>
              <a:t>	271	Laborers and Freight, Stock, and Material Movers, Hand</a:t>
            </a:r>
          </a:p>
          <a:p>
            <a:pPr marL="0" indent="0">
              <a:buNone/>
              <a:tabLst>
                <a:tab pos="1198563" algn="r"/>
                <a:tab pos="1368425" algn="l"/>
              </a:tabLst>
            </a:pPr>
            <a:r>
              <a:rPr lang="en-US" sz="2400" dirty="0"/>
              <a:t>	234	Preschool Teachers, Except Special Education</a:t>
            </a:r>
          </a:p>
          <a:p>
            <a:pPr marL="0" indent="0">
              <a:buNone/>
              <a:tabLst>
                <a:tab pos="1198563" algn="r"/>
                <a:tab pos="1368425" algn="l"/>
              </a:tabLst>
            </a:pPr>
            <a:r>
              <a:rPr lang="en-US" sz="2400" dirty="0"/>
              <a:t>	231	Health Specialties Teachers, Postsecondary</a:t>
            </a:r>
          </a:p>
          <a:p>
            <a:pPr marL="0" indent="0">
              <a:buNone/>
              <a:tabLst>
                <a:tab pos="1198563" algn="r"/>
                <a:tab pos="1368425" algn="l"/>
              </a:tabLst>
            </a:pPr>
            <a:r>
              <a:rPr lang="en-US" sz="2400" dirty="0"/>
              <a:t>	219	Clergy</a:t>
            </a:r>
          </a:p>
          <a:p>
            <a:pPr marL="0" indent="0">
              <a:buNone/>
              <a:tabLst>
                <a:tab pos="1198563" algn="r"/>
                <a:tab pos="1368425" algn="l"/>
              </a:tabLst>
            </a:pPr>
            <a:r>
              <a:rPr lang="en-US" sz="2400" dirty="0"/>
              <a:t>	202	Electricians</a:t>
            </a:r>
          </a:p>
          <a:p>
            <a:pPr marL="0" indent="0">
              <a:buNone/>
              <a:tabLst>
                <a:tab pos="1198563" algn="r"/>
                <a:tab pos="1368425" algn="l"/>
              </a:tabLst>
            </a:pPr>
            <a:r>
              <a:rPr lang="en-US" sz="2400" dirty="0"/>
              <a:t>	200	Elementary School Teachers, Except Special Education</a:t>
            </a:r>
          </a:p>
          <a:p>
            <a:pPr marL="0" indent="0">
              <a:buNone/>
              <a:tabLst>
                <a:tab pos="1198563" algn="r"/>
                <a:tab pos="1368425" algn="l"/>
              </a:tabLst>
            </a:pPr>
            <a:r>
              <a:rPr lang="en-US" sz="2400" dirty="0"/>
              <a:t>	200	Cashiers</a:t>
            </a:r>
          </a:p>
        </p:txBody>
      </p:sp>
    </p:spTree>
    <p:extLst>
      <p:ext uri="{BB962C8B-B14F-4D97-AF65-F5344CB8AC3E}">
        <p14:creationId xmlns:p14="http://schemas.microsoft.com/office/powerpoint/2010/main" val="144376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a:t>NC </a:t>
            </a:r>
            <a:r>
              <a:rPr lang="mr-IN" dirty="0"/>
              <a:t>–</a:t>
            </a:r>
            <a:r>
              <a:rPr lang="en-US" dirty="0"/>
              <a:t> Northwest Prosperity Zone</a:t>
            </a:r>
            <a:br>
              <a:rPr lang="en-US" dirty="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2012 - 2022)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1,809	Home Health Aides</a:t>
            </a:r>
          </a:p>
          <a:p>
            <a:pPr marL="0" indent="0">
              <a:buNone/>
              <a:tabLst>
                <a:tab pos="1198563" algn="r"/>
                <a:tab pos="1368425" algn="l"/>
              </a:tabLst>
            </a:pPr>
            <a:r>
              <a:rPr lang="en-US" sz="2400" dirty="0"/>
              <a:t>	861	Personal Care Aides</a:t>
            </a:r>
          </a:p>
          <a:p>
            <a:pPr marL="0" indent="0">
              <a:buNone/>
              <a:tabLst>
                <a:tab pos="1198563" algn="r"/>
                <a:tab pos="1368425" algn="l"/>
              </a:tabLst>
            </a:pPr>
            <a:r>
              <a:rPr lang="en-US" sz="2400" dirty="0"/>
              <a:t>	667	Combined Food Preparation and Serving Workers, Including Fast Food</a:t>
            </a:r>
          </a:p>
          <a:p>
            <a:pPr marL="0" indent="0">
              <a:buNone/>
              <a:tabLst>
                <a:tab pos="1198563" algn="r"/>
                <a:tab pos="1368425" algn="l"/>
              </a:tabLst>
            </a:pPr>
            <a:r>
              <a:rPr lang="en-US" sz="2400" dirty="0"/>
              <a:t>	657	Registered Nurses</a:t>
            </a:r>
          </a:p>
          <a:p>
            <a:pPr marL="0" indent="0">
              <a:buNone/>
              <a:tabLst>
                <a:tab pos="1198563" algn="r"/>
                <a:tab pos="1368425" algn="l"/>
              </a:tabLst>
            </a:pPr>
            <a:r>
              <a:rPr lang="en-US" sz="2400" dirty="0"/>
              <a:t>	615	Carpenters</a:t>
            </a:r>
          </a:p>
          <a:p>
            <a:pPr marL="0" indent="0">
              <a:buNone/>
              <a:tabLst>
                <a:tab pos="1198563" algn="r"/>
                <a:tab pos="1368425" algn="l"/>
              </a:tabLst>
            </a:pPr>
            <a:r>
              <a:rPr lang="en-US" sz="2400" dirty="0"/>
              <a:t>	520	Retail Salespersons</a:t>
            </a:r>
          </a:p>
          <a:p>
            <a:pPr marL="0" indent="0">
              <a:buNone/>
              <a:tabLst>
                <a:tab pos="1198563" algn="r"/>
                <a:tab pos="1368425" algn="l"/>
              </a:tabLst>
            </a:pPr>
            <a:r>
              <a:rPr lang="en-US" sz="2400" dirty="0"/>
              <a:t>	520	Secretaries and Administrative Assistants, Except Legal, Medical, and Executive</a:t>
            </a:r>
          </a:p>
          <a:p>
            <a:pPr marL="0" indent="0">
              <a:buNone/>
              <a:tabLst>
                <a:tab pos="1198563" algn="r"/>
                <a:tab pos="1368425" algn="l"/>
              </a:tabLst>
            </a:pPr>
            <a:r>
              <a:rPr lang="en-US" sz="2400" dirty="0"/>
              <a:t>	518	Customer Service Representatives</a:t>
            </a:r>
          </a:p>
          <a:p>
            <a:pPr marL="0" indent="0">
              <a:buNone/>
              <a:tabLst>
                <a:tab pos="1198563" algn="r"/>
                <a:tab pos="1368425" algn="l"/>
              </a:tabLst>
            </a:pPr>
            <a:r>
              <a:rPr lang="en-US" sz="2400" dirty="0"/>
              <a:t>	470	Nursing Assistants</a:t>
            </a:r>
          </a:p>
          <a:p>
            <a:pPr marL="0" indent="0">
              <a:buNone/>
              <a:tabLst>
                <a:tab pos="1198563" algn="r"/>
                <a:tab pos="1368425" algn="l"/>
              </a:tabLst>
            </a:pPr>
            <a:r>
              <a:rPr lang="en-US" sz="2400" dirty="0"/>
              <a:t>	445	Laborers and Freight, Stock, and Material Movers, Hand</a:t>
            </a:r>
          </a:p>
          <a:p>
            <a:pPr marL="0" indent="0">
              <a:buNone/>
              <a:tabLst>
                <a:tab pos="1198563" algn="r"/>
                <a:tab pos="1368425" algn="l"/>
              </a:tabLst>
            </a:pPr>
            <a:r>
              <a:rPr lang="en-US" sz="2400" dirty="0"/>
              <a:t>	383	Heavy and Tractor-Trailer Truck Drivers</a:t>
            </a:r>
          </a:p>
          <a:p>
            <a:pPr marL="0" indent="0">
              <a:buNone/>
              <a:tabLst>
                <a:tab pos="1198563" algn="r"/>
                <a:tab pos="1368425" algn="l"/>
              </a:tabLst>
            </a:pPr>
            <a:r>
              <a:rPr lang="en-US" sz="2400" dirty="0"/>
              <a:t>	347	Landscaping and </a:t>
            </a:r>
            <a:r>
              <a:rPr lang="en-US" sz="2400" dirty="0" err="1"/>
              <a:t>Groundskeeping</a:t>
            </a:r>
            <a:r>
              <a:rPr lang="en-US" sz="2400" dirty="0"/>
              <a:t> Workers</a:t>
            </a:r>
          </a:p>
          <a:p>
            <a:pPr marL="0" indent="0">
              <a:buNone/>
              <a:tabLst>
                <a:tab pos="1198563" algn="r"/>
                <a:tab pos="1368425" algn="l"/>
              </a:tabLst>
            </a:pPr>
            <a:r>
              <a:rPr lang="en-US" sz="2400" dirty="0"/>
              <a:t>	254	Janitors and Cleaners, Except Maids and Housekeeping Cleaners</a:t>
            </a:r>
          </a:p>
          <a:p>
            <a:pPr marL="0" indent="0">
              <a:buNone/>
              <a:tabLst>
                <a:tab pos="1198563" algn="r"/>
                <a:tab pos="1368425" algn="l"/>
              </a:tabLst>
            </a:pPr>
            <a:r>
              <a:rPr lang="en-US" sz="2400" dirty="0"/>
              <a:t>	246	Construction Laborers</a:t>
            </a:r>
          </a:p>
          <a:p>
            <a:pPr marL="0" indent="0">
              <a:buNone/>
              <a:tabLst>
                <a:tab pos="1198563" algn="r"/>
                <a:tab pos="1368425" algn="l"/>
              </a:tabLst>
            </a:pPr>
            <a:r>
              <a:rPr lang="en-US" sz="2400" dirty="0"/>
              <a:t>	229	Maids and Housekeeping Cleaners</a:t>
            </a:r>
          </a:p>
          <a:p>
            <a:pPr marL="0" indent="0">
              <a:buNone/>
              <a:tabLst>
                <a:tab pos="1198563" algn="r"/>
                <a:tab pos="1368425" algn="l"/>
              </a:tabLst>
            </a:pPr>
            <a:r>
              <a:rPr lang="en-US" sz="2400" dirty="0"/>
              <a:t>	225	First-Line Supervisors of Construction Trades and Extraction Workers</a:t>
            </a:r>
          </a:p>
          <a:p>
            <a:pPr marL="0" indent="0">
              <a:buNone/>
              <a:tabLst>
                <a:tab pos="1198563" algn="r"/>
                <a:tab pos="1368425" algn="l"/>
              </a:tabLst>
            </a:pPr>
            <a:r>
              <a:rPr lang="en-US" sz="2400" dirty="0"/>
              <a:t>	224	Childcare Workers</a:t>
            </a:r>
          </a:p>
          <a:p>
            <a:pPr marL="0" indent="0">
              <a:buNone/>
              <a:tabLst>
                <a:tab pos="1198563" algn="r"/>
                <a:tab pos="1368425" algn="l"/>
              </a:tabLst>
            </a:pPr>
            <a:r>
              <a:rPr lang="en-US" sz="2400" dirty="0"/>
              <a:t>	224	First-Line Supervisors of Office and Administrative Support Workers</a:t>
            </a:r>
          </a:p>
          <a:p>
            <a:pPr marL="0" indent="0">
              <a:buNone/>
              <a:tabLst>
                <a:tab pos="1198563" algn="r"/>
                <a:tab pos="1368425" algn="l"/>
              </a:tabLst>
            </a:pPr>
            <a:r>
              <a:rPr lang="en-US" sz="2400" dirty="0"/>
              <a:t>	217	Bookkeeping, Accounting, and Auditing Clerks</a:t>
            </a:r>
          </a:p>
          <a:p>
            <a:pPr marL="0" indent="0">
              <a:buNone/>
              <a:tabLst>
                <a:tab pos="1198563" algn="r"/>
                <a:tab pos="1368425" algn="l"/>
              </a:tabLst>
            </a:pPr>
            <a:r>
              <a:rPr lang="en-US" sz="2400" dirty="0"/>
              <a:t>	201	Operating Engineers and Other Construction Equipment Operators</a:t>
            </a:r>
          </a:p>
          <a:p>
            <a:pPr marL="0" indent="0">
              <a:buNone/>
              <a:tabLst>
                <a:tab pos="1198563" algn="r"/>
                <a:tab pos="1368425" algn="l"/>
              </a:tabLst>
            </a:pPr>
            <a:r>
              <a:rPr lang="en-US" sz="2400" dirty="0"/>
              <a:t>	200	Cooks, Restaurant</a:t>
            </a:r>
          </a:p>
          <a:p>
            <a:pPr marL="0" indent="0">
              <a:buNone/>
              <a:tabLst>
                <a:tab pos="1198563" algn="r"/>
                <a:tab pos="1368425" algn="l"/>
              </a:tabLst>
            </a:pPr>
            <a:r>
              <a:rPr lang="en-US" sz="2400" dirty="0"/>
              <a:t>	188	Clergy</a:t>
            </a:r>
          </a:p>
          <a:p>
            <a:pPr marL="0" indent="0">
              <a:buNone/>
              <a:tabLst>
                <a:tab pos="1198563" algn="r"/>
                <a:tab pos="1368425" algn="l"/>
              </a:tabLst>
            </a:pPr>
            <a:r>
              <a:rPr lang="en-US" sz="2400" dirty="0"/>
              <a:t>	181	Social and Human Service Assistants</a:t>
            </a:r>
          </a:p>
          <a:p>
            <a:pPr marL="0" indent="0">
              <a:buNone/>
              <a:tabLst>
                <a:tab pos="1198563" algn="r"/>
                <a:tab pos="1368425" algn="l"/>
              </a:tabLst>
            </a:pPr>
            <a:r>
              <a:rPr lang="en-US" sz="2400" dirty="0"/>
              <a:t>	180	Office Clerks, General</a:t>
            </a:r>
          </a:p>
          <a:p>
            <a:pPr marL="0" indent="0">
              <a:buNone/>
              <a:tabLst>
                <a:tab pos="1198563" algn="r"/>
                <a:tab pos="1368425" algn="l"/>
              </a:tabLst>
            </a:pPr>
            <a:r>
              <a:rPr lang="en-US" sz="2400" dirty="0"/>
              <a:t>	176	General and Operations Managers</a:t>
            </a:r>
          </a:p>
          <a:p>
            <a:pPr marL="0" indent="0">
              <a:buNone/>
              <a:tabLst>
                <a:tab pos="1198563" algn="r"/>
                <a:tab pos="1368425" algn="l"/>
              </a:tabLst>
            </a:pPr>
            <a:r>
              <a:rPr lang="en-US" sz="2400" dirty="0"/>
              <a:t>	172	Insurance Sales Agents</a:t>
            </a:r>
          </a:p>
          <a:p>
            <a:pPr marL="0" indent="0">
              <a:buNone/>
              <a:tabLst>
                <a:tab pos="1198563" algn="r"/>
                <a:tab pos="1368425" algn="l"/>
              </a:tabLst>
            </a:pPr>
            <a:r>
              <a:rPr lang="en-US" sz="2400" dirty="0"/>
              <a:t>	162	Heating, Air Conditioning, and Refrigeration Mechanics and Installers</a:t>
            </a:r>
          </a:p>
          <a:p>
            <a:pPr marL="0" indent="0">
              <a:buNone/>
              <a:tabLst>
                <a:tab pos="1198563" algn="r"/>
                <a:tab pos="1368425" algn="l"/>
              </a:tabLst>
            </a:pPr>
            <a:r>
              <a:rPr lang="en-US" sz="2400" dirty="0"/>
              <a:t>	160	Medical Secretaries</a:t>
            </a:r>
          </a:p>
          <a:p>
            <a:pPr marL="0" indent="0">
              <a:buNone/>
              <a:tabLst>
                <a:tab pos="1198563" algn="r"/>
                <a:tab pos="1368425" algn="l"/>
              </a:tabLst>
            </a:pPr>
            <a:r>
              <a:rPr lang="en-US" sz="2400" dirty="0"/>
              <a:t>	157	Preschool Teachers, Except Special Education</a:t>
            </a:r>
          </a:p>
          <a:p>
            <a:pPr marL="0" indent="0">
              <a:buNone/>
              <a:tabLst>
                <a:tab pos="1198563" algn="r"/>
                <a:tab pos="1368425" algn="l"/>
              </a:tabLst>
            </a:pPr>
            <a:r>
              <a:rPr lang="en-US" sz="2400" dirty="0"/>
              <a:t>	151	Pharmacy Technicians</a:t>
            </a:r>
          </a:p>
          <a:p>
            <a:pPr marL="0" indent="0">
              <a:buNone/>
              <a:tabLst>
                <a:tab pos="1198563" algn="r"/>
                <a:tab pos="1368425" algn="l"/>
              </a:tabLst>
            </a:pPr>
            <a:r>
              <a:rPr lang="en-US" sz="2400" dirty="0"/>
              <a:t>	150	Receptionists and Information Clerks</a:t>
            </a:r>
          </a:p>
          <a:p>
            <a:pPr marL="0" indent="0">
              <a:buNone/>
              <a:tabLst>
                <a:tab pos="1198563" algn="r"/>
                <a:tab pos="1368425" algn="l"/>
              </a:tabLst>
            </a:pPr>
            <a:r>
              <a:rPr lang="en-US" sz="2400" dirty="0"/>
              <a:t>	148	Medical Assistants</a:t>
            </a:r>
          </a:p>
        </p:txBody>
      </p:sp>
    </p:spTree>
    <p:extLst>
      <p:ext uri="{BB962C8B-B14F-4D97-AF65-F5344CB8AC3E}">
        <p14:creationId xmlns:p14="http://schemas.microsoft.com/office/powerpoint/2010/main" val="43812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Associate Degrees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12661391" cy="5105400"/>
          </a:xfrm>
          <a:prstGeom prst="rect">
            <a:avLst/>
          </a:prstGeom>
        </p:spPr>
      </p:pic>
      <p:sp>
        <p:nvSpPr>
          <p:cNvPr id="5" name="TextBox 4"/>
          <p:cNvSpPr txBox="1"/>
          <p:nvPr/>
        </p:nvSpPr>
        <p:spPr>
          <a:xfrm>
            <a:off x="8305800" y="2971800"/>
            <a:ext cx="2836934" cy="461665"/>
          </a:xfrm>
          <a:prstGeom prst="rect">
            <a:avLst/>
          </a:prstGeom>
          <a:noFill/>
        </p:spPr>
        <p:txBody>
          <a:bodyPr wrap="square" rtlCol="0">
            <a:spAutoFit/>
          </a:bodyPr>
          <a:lstStyle/>
          <a:p>
            <a:r>
              <a:rPr lang="en-US" sz="2400"/>
              <a:t>76%</a:t>
            </a:r>
            <a:endParaRPr lang="en-US" sz="2400" dirty="0"/>
          </a:p>
        </p:txBody>
      </p:sp>
      <p:sp>
        <p:nvSpPr>
          <p:cNvPr id="6" name="TextBox 5"/>
          <p:cNvSpPr txBox="1"/>
          <p:nvPr/>
        </p:nvSpPr>
        <p:spPr>
          <a:xfrm>
            <a:off x="1400933" y="2740967"/>
            <a:ext cx="2836934" cy="461665"/>
          </a:xfrm>
          <a:prstGeom prst="rect">
            <a:avLst/>
          </a:prstGeom>
          <a:noFill/>
        </p:spPr>
        <p:txBody>
          <a:bodyPr wrap="square" rtlCol="0">
            <a:spAutoFit/>
          </a:bodyPr>
          <a:lstStyle/>
          <a:p>
            <a:r>
              <a:rPr lang="en-US" sz="2400" dirty="0"/>
              <a:t>83%</a:t>
            </a:r>
          </a:p>
        </p:txBody>
      </p:sp>
    </p:spTree>
    <p:extLst>
      <p:ext uri="{BB962C8B-B14F-4D97-AF65-F5344CB8AC3E}">
        <p14:creationId xmlns:p14="http://schemas.microsoft.com/office/powerpoint/2010/main" val="247612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Selected NC Associate Degrees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524000"/>
            <a:ext cx="9978213" cy="4038600"/>
          </a:xfrm>
          <a:prstGeom prst="rect">
            <a:avLst/>
          </a:prstGeom>
        </p:spPr>
      </p:pic>
      <p:sp>
        <p:nvSpPr>
          <p:cNvPr id="5" name="TextBox 4"/>
          <p:cNvSpPr txBox="1"/>
          <p:nvPr/>
        </p:nvSpPr>
        <p:spPr>
          <a:xfrm>
            <a:off x="6632448" y="2499964"/>
            <a:ext cx="2836934" cy="461665"/>
          </a:xfrm>
          <a:prstGeom prst="rect">
            <a:avLst/>
          </a:prstGeom>
          <a:noFill/>
        </p:spPr>
        <p:txBody>
          <a:bodyPr wrap="square" rtlCol="0">
            <a:spAutoFit/>
          </a:bodyPr>
          <a:lstStyle/>
          <a:p>
            <a:r>
              <a:rPr lang="en-US" sz="2400"/>
              <a:t>84%</a:t>
            </a:r>
            <a:endParaRPr lang="en-US" sz="2400" dirty="0"/>
          </a:p>
        </p:txBody>
      </p:sp>
      <p:sp>
        <p:nvSpPr>
          <p:cNvPr id="6" name="TextBox 5"/>
          <p:cNvSpPr txBox="1"/>
          <p:nvPr/>
        </p:nvSpPr>
        <p:spPr>
          <a:xfrm>
            <a:off x="6629400" y="3312467"/>
            <a:ext cx="2836934" cy="461665"/>
          </a:xfrm>
          <a:prstGeom prst="rect">
            <a:avLst/>
          </a:prstGeom>
          <a:noFill/>
        </p:spPr>
        <p:txBody>
          <a:bodyPr wrap="square" rtlCol="0">
            <a:spAutoFit/>
          </a:bodyPr>
          <a:lstStyle/>
          <a:p>
            <a:r>
              <a:rPr lang="en-US" sz="2400" dirty="0"/>
              <a:t>72%</a:t>
            </a:r>
          </a:p>
        </p:txBody>
      </p:sp>
      <p:sp>
        <p:nvSpPr>
          <p:cNvPr id="7" name="TextBox 6"/>
          <p:cNvSpPr txBox="1"/>
          <p:nvPr/>
        </p:nvSpPr>
        <p:spPr>
          <a:xfrm>
            <a:off x="914400" y="3186790"/>
            <a:ext cx="2836934" cy="461665"/>
          </a:xfrm>
          <a:prstGeom prst="rect">
            <a:avLst/>
          </a:prstGeom>
          <a:noFill/>
        </p:spPr>
        <p:txBody>
          <a:bodyPr wrap="square" rtlCol="0">
            <a:spAutoFit/>
          </a:bodyPr>
          <a:lstStyle/>
          <a:p>
            <a:r>
              <a:rPr lang="en-US" sz="2400" dirty="0"/>
              <a:t>79%</a:t>
            </a:r>
          </a:p>
        </p:txBody>
      </p:sp>
      <p:sp>
        <p:nvSpPr>
          <p:cNvPr id="8" name="TextBox 7"/>
          <p:cNvSpPr txBox="1"/>
          <p:nvPr/>
        </p:nvSpPr>
        <p:spPr>
          <a:xfrm>
            <a:off x="914400" y="2253182"/>
            <a:ext cx="2836934" cy="461665"/>
          </a:xfrm>
          <a:prstGeom prst="rect">
            <a:avLst/>
          </a:prstGeom>
          <a:noFill/>
        </p:spPr>
        <p:txBody>
          <a:bodyPr wrap="square" rtlCol="0">
            <a:spAutoFit/>
          </a:bodyPr>
          <a:lstStyle/>
          <a:p>
            <a:r>
              <a:rPr lang="en-US" sz="2400" dirty="0"/>
              <a:t>92%</a:t>
            </a:r>
          </a:p>
        </p:txBody>
      </p:sp>
    </p:spTree>
    <p:extLst>
      <p:ext uri="{BB962C8B-B14F-4D97-AF65-F5344CB8AC3E}">
        <p14:creationId xmlns:p14="http://schemas.microsoft.com/office/powerpoint/2010/main" val="15973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Bachelor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12358656" cy="5029200"/>
          </a:xfrm>
          <a:prstGeom prst="rect">
            <a:avLst/>
          </a:prstGeom>
        </p:spPr>
      </p:pic>
      <p:sp>
        <p:nvSpPr>
          <p:cNvPr id="4" name="TextBox 3"/>
          <p:cNvSpPr txBox="1"/>
          <p:nvPr/>
        </p:nvSpPr>
        <p:spPr>
          <a:xfrm>
            <a:off x="8229600" y="3276600"/>
            <a:ext cx="2836934" cy="461665"/>
          </a:xfrm>
          <a:prstGeom prst="rect">
            <a:avLst/>
          </a:prstGeom>
          <a:noFill/>
        </p:spPr>
        <p:txBody>
          <a:bodyPr wrap="square" rtlCol="0">
            <a:spAutoFit/>
          </a:bodyPr>
          <a:lstStyle/>
          <a:p>
            <a:r>
              <a:rPr lang="en-US" sz="2400"/>
              <a:t>63%</a:t>
            </a:r>
            <a:endParaRPr lang="en-US" sz="2400" dirty="0"/>
          </a:p>
        </p:txBody>
      </p:sp>
      <p:sp>
        <p:nvSpPr>
          <p:cNvPr id="5" name="TextBox 4"/>
          <p:cNvSpPr txBox="1"/>
          <p:nvPr/>
        </p:nvSpPr>
        <p:spPr>
          <a:xfrm>
            <a:off x="1400933" y="2838006"/>
            <a:ext cx="2836934" cy="461665"/>
          </a:xfrm>
          <a:prstGeom prst="rect">
            <a:avLst/>
          </a:prstGeom>
          <a:noFill/>
        </p:spPr>
        <p:txBody>
          <a:bodyPr wrap="square" rtlCol="0">
            <a:spAutoFit/>
          </a:bodyPr>
          <a:lstStyle/>
          <a:p>
            <a:r>
              <a:rPr lang="en-US" sz="2400" dirty="0"/>
              <a:t>77%</a:t>
            </a:r>
          </a:p>
        </p:txBody>
      </p:sp>
    </p:spTree>
    <p:extLst>
      <p:ext uri="{BB962C8B-B14F-4D97-AF65-F5344CB8AC3E}">
        <p14:creationId xmlns:p14="http://schemas.microsoft.com/office/powerpoint/2010/main" val="294284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a:t>NC Bachelor Degree</a:t>
            </a:r>
          </a:p>
          <a:p>
            <a:r>
              <a:rPr lang="en-US" dirty="0"/>
              <a:t>29,044 graduates</a:t>
            </a:r>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a:t>NC Associate Degrees</a:t>
            </a:r>
          </a:p>
          <a:p>
            <a:r>
              <a:rPr lang="en-US" dirty="0"/>
              <a:t>5,310 graduates</a:t>
            </a:r>
          </a:p>
        </p:txBody>
      </p:sp>
      <p:sp>
        <p:nvSpPr>
          <p:cNvPr id="7" name="TextBox 6"/>
          <p:cNvSpPr txBox="1"/>
          <p:nvPr/>
        </p:nvSpPr>
        <p:spPr>
          <a:xfrm>
            <a:off x="1032125" y="4805455"/>
            <a:ext cx="2836934" cy="461665"/>
          </a:xfrm>
          <a:prstGeom prst="rect">
            <a:avLst/>
          </a:prstGeom>
          <a:noFill/>
        </p:spPr>
        <p:txBody>
          <a:bodyPr wrap="square" rtlCol="0">
            <a:spAutoFit/>
          </a:bodyPr>
          <a:lstStyle/>
          <a:p>
            <a:r>
              <a:rPr lang="en-US" sz="2400" dirty="0"/>
              <a:t>79-92%</a:t>
            </a:r>
          </a:p>
        </p:txBody>
      </p:sp>
      <p:sp>
        <p:nvSpPr>
          <p:cNvPr id="9" name="TextBox 8"/>
          <p:cNvSpPr txBox="1"/>
          <p:nvPr/>
        </p:nvSpPr>
        <p:spPr>
          <a:xfrm>
            <a:off x="5867400" y="4854978"/>
            <a:ext cx="2836934" cy="461665"/>
          </a:xfrm>
          <a:prstGeom prst="rect">
            <a:avLst/>
          </a:prstGeom>
          <a:noFill/>
        </p:spPr>
        <p:txBody>
          <a:bodyPr wrap="square" rtlCol="0">
            <a:spAutoFit/>
          </a:bodyPr>
          <a:lstStyle/>
          <a:p>
            <a:r>
              <a:rPr lang="en-US" sz="2400" dirty="0"/>
              <a:t>72-84%</a:t>
            </a:r>
          </a:p>
        </p:txBody>
      </p:sp>
      <p:sp>
        <p:nvSpPr>
          <p:cNvPr id="12" name="TextBox 11"/>
          <p:cNvSpPr txBox="1"/>
          <p:nvPr/>
        </p:nvSpPr>
        <p:spPr>
          <a:xfrm>
            <a:off x="6307066" y="1215868"/>
            <a:ext cx="2836934" cy="461665"/>
          </a:xfrm>
          <a:prstGeom prst="rect">
            <a:avLst/>
          </a:prstGeom>
          <a:noFill/>
        </p:spPr>
        <p:txBody>
          <a:bodyPr wrap="square" rtlCol="0">
            <a:spAutoFit/>
          </a:bodyPr>
          <a:lstStyle/>
          <a:p>
            <a:r>
              <a:rPr lang="en-US" sz="2400"/>
              <a:t>63%</a:t>
            </a:r>
            <a:endParaRPr lang="en-US" sz="2400" dirty="0"/>
          </a:p>
        </p:txBody>
      </p:sp>
      <p:sp>
        <p:nvSpPr>
          <p:cNvPr id="13" name="TextBox 12"/>
          <p:cNvSpPr txBox="1"/>
          <p:nvPr/>
        </p:nvSpPr>
        <p:spPr>
          <a:xfrm>
            <a:off x="1219200" y="912168"/>
            <a:ext cx="2836934" cy="461665"/>
          </a:xfrm>
          <a:prstGeom prst="rect">
            <a:avLst/>
          </a:prstGeom>
          <a:noFill/>
        </p:spPr>
        <p:txBody>
          <a:bodyPr wrap="square" rtlCol="0">
            <a:spAutoFit/>
          </a:bodyPr>
          <a:lstStyle/>
          <a:p>
            <a:r>
              <a:rPr lang="en-US" sz="2400" dirty="0"/>
              <a:t>77%</a:t>
            </a:r>
          </a:p>
        </p:txBody>
      </p:sp>
    </p:spTree>
    <p:extLst>
      <p:ext uri="{BB962C8B-B14F-4D97-AF65-F5344CB8AC3E}">
        <p14:creationId xmlns:p14="http://schemas.microsoft.com/office/powerpoint/2010/main" val="4007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a:xfrm>
            <a:off x="1297858" y="168488"/>
            <a:ext cx="7660401" cy="1325563"/>
          </a:xfrm>
        </p:spPr>
        <p:txBody>
          <a:bodyPr>
            <a:normAutofit/>
          </a:bodyPr>
          <a:lstStyle/>
          <a:p>
            <a:pPr eaLnBrk="1" hangingPunct="1">
              <a:defRPr/>
            </a:pPr>
            <a:r>
              <a:rPr lang="en-US" sz="4200" dirty="0">
                <a:effectLst>
                  <a:outerShdw blurRad="38100" dist="38100" dir="2700000" algn="tl">
                    <a:srgbClr val="DDDDDD"/>
                  </a:outerShdw>
                </a:effectLst>
                <a:latin typeface="Arial" charset="0"/>
                <a:ea typeface="ヒラギノ角ゴ Pro W3" charset="0"/>
                <a:cs typeface="ヒラギノ角ゴ Pro W3" charset="0"/>
              </a:rPr>
              <a:t>States with Most New Jobs</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1336323" name="Rectangle 3"/>
          <p:cNvSpPr>
            <a:spLocks noChangeArrowheads="1"/>
          </p:cNvSpPr>
          <p:nvPr/>
        </p:nvSpPr>
        <p:spPr bwMode="auto">
          <a:xfrm>
            <a:off x="3548059" y="1276535"/>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dirty="0">
                <a:effectLst>
                  <a:outerShdw blurRad="38100" dist="38100" dir="2700000" algn="tl">
                    <a:srgbClr val="DDDDDD"/>
                  </a:outerShdw>
                </a:effectLst>
              </a:rPr>
              <a:t>% Change</a:t>
            </a:r>
          </a:p>
        </p:txBody>
      </p:sp>
      <p:sp>
        <p:nvSpPr>
          <p:cNvPr id="2" name="Rectangle 1"/>
          <p:cNvSpPr/>
          <p:nvPr/>
        </p:nvSpPr>
        <p:spPr>
          <a:xfrm>
            <a:off x="1692123" y="1276535"/>
            <a:ext cx="2190023" cy="397032"/>
          </a:xfrm>
          <a:prstGeom prst="rect">
            <a:avLst/>
          </a:prstGeom>
        </p:spPr>
        <p:txBody>
          <a:bodyPr wrap="none">
            <a:spAutoFit/>
          </a:bodyPr>
          <a:lstStyle/>
          <a:p>
            <a:pPr algn="ctr">
              <a:lnSpc>
                <a:spcPct val="90000"/>
              </a:lnSpc>
              <a:tabLst>
                <a:tab pos="1828800" algn="r"/>
                <a:tab pos="1947863" algn="l"/>
              </a:tabLst>
            </a:pPr>
            <a:r>
              <a:rPr lang="en-US" sz="2200" b="1" dirty="0">
                <a:ea typeface="ヒラギノ角ゴ Pro W3" charset="0"/>
                <a:cs typeface="Arial" charset="0"/>
              </a:rPr>
              <a:t>Numeric Change</a:t>
            </a:r>
          </a:p>
        </p:txBody>
      </p:sp>
      <p:sp>
        <p:nvSpPr>
          <p:cNvPr id="5" name="Rectangle 4"/>
          <p:cNvSpPr/>
          <p:nvPr/>
        </p:nvSpPr>
        <p:spPr>
          <a:xfrm>
            <a:off x="1265383" y="1621694"/>
            <a:ext cx="3801914" cy="23698795"/>
          </a:xfrm>
          <a:prstGeom prst="rect">
            <a:avLst/>
          </a:prstGeom>
        </p:spPr>
        <p:txBody>
          <a:bodyPr wrap="square">
            <a:spAutoFit/>
          </a:bodyPr>
          <a:lstStyle/>
          <a:p>
            <a:pPr>
              <a:spcAft>
                <a:spcPts val="600"/>
              </a:spcAft>
              <a:tabLst>
                <a:tab pos="1255713" algn="r"/>
                <a:tab pos="1368425" algn="l"/>
              </a:tabLst>
            </a:pPr>
            <a:r>
              <a:rPr lang="en-US" sz="2200" dirty="0"/>
              <a:t>	9,788,900	United States</a:t>
            </a:r>
          </a:p>
          <a:p>
            <a:pPr>
              <a:spcAft>
                <a:spcPts val="600"/>
              </a:spcAft>
              <a:tabLst>
                <a:tab pos="1255713" algn="r"/>
                <a:tab pos="1368425" algn="l"/>
              </a:tabLst>
            </a:pPr>
            <a:r>
              <a:rPr lang="en-US" sz="2200" dirty="0">
                <a:solidFill>
                  <a:srgbClr val="00B0F0"/>
                </a:solidFill>
              </a:rPr>
              <a:t>	2,585,500	California</a:t>
            </a:r>
          </a:p>
          <a:p>
            <a:pPr>
              <a:spcAft>
                <a:spcPts val="600"/>
              </a:spcAft>
              <a:tabLst>
                <a:tab pos="1255713" algn="r"/>
                <a:tab pos="1368425" algn="l"/>
              </a:tabLst>
            </a:pPr>
            <a:r>
              <a:rPr lang="en-US" sz="2200" dirty="0"/>
              <a:t>	</a:t>
            </a:r>
            <a:r>
              <a:rPr lang="en-US" sz="2200" dirty="0">
                <a:solidFill>
                  <a:srgbClr val="00B0F0"/>
                </a:solidFill>
              </a:rPr>
              <a:t>2,569,930	Texas</a:t>
            </a:r>
          </a:p>
          <a:p>
            <a:pPr>
              <a:spcAft>
                <a:spcPts val="600"/>
              </a:spcAft>
              <a:tabLst>
                <a:tab pos="1255713" algn="r"/>
                <a:tab pos="1368425" algn="l"/>
              </a:tabLst>
            </a:pPr>
            <a:r>
              <a:rPr lang="en-US" sz="2200" dirty="0"/>
              <a:t>	</a:t>
            </a:r>
            <a:r>
              <a:rPr lang="en-US" sz="2200" dirty="0">
                <a:solidFill>
                  <a:srgbClr val="00B0F0"/>
                </a:solidFill>
              </a:rPr>
              <a:t>1,548,590	Florida</a:t>
            </a:r>
          </a:p>
          <a:p>
            <a:pPr>
              <a:spcAft>
                <a:spcPts val="600"/>
              </a:spcAft>
              <a:tabLst>
                <a:tab pos="1255713" algn="r"/>
                <a:tab pos="1368425" algn="l"/>
              </a:tabLst>
            </a:pPr>
            <a:r>
              <a:rPr lang="en-US" sz="2200" dirty="0"/>
              <a:t>	1,297,960	New York</a:t>
            </a:r>
          </a:p>
          <a:p>
            <a:pPr>
              <a:spcAft>
                <a:spcPts val="600"/>
              </a:spcAft>
              <a:tabLst>
                <a:tab pos="1255713" algn="r"/>
                <a:tab pos="1368425" algn="l"/>
              </a:tabLst>
            </a:pPr>
            <a:r>
              <a:rPr lang="en-US" sz="2200" dirty="0"/>
              <a:t>	</a:t>
            </a:r>
            <a:r>
              <a:rPr lang="en-US" sz="2200" dirty="0">
                <a:solidFill>
                  <a:srgbClr val="00B0F0"/>
                </a:solidFill>
              </a:rPr>
              <a:t>639,950	Colorado</a:t>
            </a:r>
          </a:p>
          <a:p>
            <a:pPr>
              <a:spcAft>
                <a:spcPts val="600"/>
              </a:spcAft>
              <a:tabLst>
                <a:tab pos="1255713" algn="r"/>
                <a:tab pos="1368425" algn="l"/>
              </a:tabLst>
            </a:pPr>
            <a:r>
              <a:rPr lang="en-US" sz="2200" dirty="0">
                <a:solidFill>
                  <a:srgbClr val="00B0F0"/>
                </a:solidFill>
              </a:rPr>
              <a:t>	582,470	Washington</a:t>
            </a:r>
          </a:p>
          <a:p>
            <a:pPr>
              <a:spcAft>
                <a:spcPts val="600"/>
              </a:spcAft>
              <a:tabLst>
                <a:tab pos="1255713" algn="r"/>
                <a:tab pos="1368425" algn="l"/>
              </a:tabLst>
            </a:pPr>
            <a:r>
              <a:rPr lang="en-US" sz="2200" dirty="0"/>
              <a:t>	</a:t>
            </a:r>
            <a:r>
              <a:rPr lang="en-US" sz="2200" dirty="0">
                <a:solidFill>
                  <a:srgbClr val="00B0F0"/>
                </a:solidFill>
              </a:rPr>
              <a:t>577,300	Arizona</a:t>
            </a:r>
          </a:p>
          <a:p>
            <a:pPr>
              <a:spcAft>
                <a:spcPts val="600"/>
              </a:spcAft>
              <a:tabLst>
                <a:tab pos="1255713" algn="r"/>
                <a:tab pos="1368425" algn="l"/>
              </a:tabLst>
            </a:pPr>
            <a:r>
              <a:rPr lang="en-US" sz="2200" dirty="0"/>
              <a:t>	</a:t>
            </a:r>
            <a:r>
              <a:rPr lang="en-US" sz="2200" u="sng" dirty="0"/>
              <a:t>540,150	North Carolina</a:t>
            </a:r>
          </a:p>
          <a:p>
            <a:pPr>
              <a:spcAft>
                <a:spcPts val="600"/>
              </a:spcAft>
              <a:tabLst>
                <a:tab pos="1255713" algn="r"/>
                <a:tab pos="1368425" algn="l"/>
              </a:tabLst>
            </a:pPr>
            <a:r>
              <a:rPr lang="en-US" sz="2200" dirty="0"/>
              <a:t>	</a:t>
            </a:r>
            <a:r>
              <a:rPr lang="en-US" sz="2200" dirty="0">
                <a:solidFill>
                  <a:srgbClr val="00B0F0"/>
                </a:solidFill>
              </a:rPr>
              <a:t>504,540	Maryland</a:t>
            </a:r>
          </a:p>
          <a:p>
            <a:pPr>
              <a:spcAft>
                <a:spcPts val="600"/>
              </a:spcAft>
              <a:tabLst>
                <a:tab pos="1255713" algn="r"/>
                <a:tab pos="1368425" algn="l"/>
              </a:tabLst>
            </a:pPr>
            <a:r>
              <a:rPr lang="en-US" sz="2200" dirty="0"/>
              <a:t>	476,730	Georgia</a:t>
            </a:r>
          </a:p>
          <a:p>
            <a:pPr>
              <a:spcAft>
                <a:spcPts val="600"/>
              </a:spcAft>
              <a:tabLst>
                <a:tab pos="1255713" algn="r"/>
                <a:tab pos="1368425" algn="l"/>
              </a:tabLst>
            </a:pPr>
            <a:r>
              <a:rPr lang="en-US" sz="2200" dirty="0"/>
              <a:t>	</a:t>
            </a:r>
            <a:r>
              <a:rPr lang="en-US" sz="2200" dirty="0">
                <a:solidFill>
                  <a:srgbClr val="00B0F0"/>
                </a:solidFill>
              </a:rPr>
              <a:t>400,000	Tennessee</a:t>
            </a:r>
          </a:p>
          <a:p>
            <a:pPr>
              <a:spcAft>
                <a:spcPts val="600"/>
              </a:spcAft>
              <a:tabLst>
                <a:tab pos="1255713" algn="r"/>
                <a:tab pos="1368425" algn="l"/>
              </a:tabLst>
            </a:pPr>
            <a:r>
              <a:rPr lang="en-US" sz="2200" dirty="0">
                <a:solidFill>
                  <a:srgbClr val="00B0F0"/>
                </a:solidFill>
              </a:rPr>
              <a:t>	378,130	Utah</a:t>
            </a:r>
            <a:endParaRPr lang="en-US" sz="2200" dirty="0"/>
          </a:p>
          <a:p>
            <a:pPr>
              <a:spcAft>
                <a:spcPts val="600"/>
              </a:spcAft>
              <a:tabLst>
                <a:tab pos="1255713" algn="r"/>
                <a:tab pos="1368425" algn="l"/>
              </a:tabLst>
            </a:pPr>
            <a:r>
              <a:rPr lang="en-US" sz="2200" dirty="0"/>
              <a:t>	371590	Illinois</a:t>
            </a:r>
          </a:p>
          <a:p>
            <a:pPr>
              <a:spcAft>
                <a:spcPts val="600"/>
              </a:spcAft>
              <a:tabLst>
                <a:tab pos="1255713" algn="r"/>
                <a:tab pos="1368425" algn="l"/>
              </a:tabLst>
            </a:pPr>
            <a:r>
              <a:rPr lang="en-US" sz="2200" dirty="0"/>
              <a:t>	368050	Virginia</a:t>
            </a:r>
          </a:p>
          <a:p>
            <a:pPr>
              <a:spcAft>
                <a:spcPts val="600"/>
              </a:spcAft>
              <a:tabLst>
                <a:tab pos="1255713" algn="r"/>
                <a:tab pos="1368425" algn="l"/>
              </a:tabLst>
            </a:pPr>
            <a:r>
              <a:rPr lang="en-US" sz="2200" dirty="0"/>
              <a:t>	345920	Pennsylvania</a:t>
            </a:r>
          </a:p>
          <a:p>
            <a:pPr>
              <a:spcAft>
                <a:spcPts val="600"/>
              </a:spcAft>
              <a:tabLst>
                <a:tab pos="1255713" algn="r"/>
                <a:tab pos="1368425" algn="l"/>
              </a:tabLst>
            </a:pPr>
            <a:r>
              <a:rPr lang="en-US" sz="2200" dirty="0"/>
              <a:t>	327030	Michigan</a:t>
            </a:r>
          </a:p>
          <a:p>
            <a:pPr>
              <a:spcAft>
                <a:spcPts val="600"/>
              </a:spcAft>
              <a:tabLst>
                <a:tab pos="1255713" algn="r"/>
                <a:tab pos="1368425" algn="l"/>
              </a:tabLst>
            </a:pPr>
            <a:r>
              <a:rPr lang="en-US" sz="2200" dirty="0"/>
              <a:t>	326100	Kentucky</a:t>
            </a:r>
          </a:p>
          <a:p>
            <a:pPr>
              <a:spcAft>
                <a:spcPts val="600"/>
              </a:spcAft>
              <a:tabLst>
                <a:tab pos="1255713" algn="r"/>
                <a:tab pos="1368425" algn="l"/>
              </a:tabLst>
            </a:pPr>
            <a:r>
              <a:rPr lang="en-US" sz="2200" dirty="0"/>
              <a:t>	313920	Indiana</a:t>
            </a:r>
          </a:p>
          <a:p>
            <a:pPr>
              <a:spcAft>
                <a:spcPts val="600"/>
              </a:spcAft>
              <a:tabLst>
                <a:tab pos="1255713" algn="r"/>
                <a:tab pos="1368425" algn="l"/>
              </a:tabLst>
            </a:pPr>
            <a:r>
              <a:rPr lang="en-US" sz="2200" dirty="0"/>
              <a:t>	313340	Nevada</a:t>
            </a:r>
          </a:p>
          <a:p>
            <a:pPr>
              <a:spcAft>
                <a:spcPts val="600"/>
              </a:spcAft>
              <a:tabLst>
                <a:tab pos="1255713" algn="r"/>
                <a:tab pos="1368425" algn="l"/>
              </a:tabLst>
            </a:pPr>
            <a:r>
              <a:rPr lang="en-US" sz="2200" dirty="0"/>
              <a:t>	300180	Ohio</a:t>
            </a:r>
          </a:p>
          <a:p>
            <a:pPr>
              <a:spcAft>
                <a:spcPts val="600"/>
              </a:spcAft>
              <a:tabLst>
                <a:tab pos="1255713" algn="r"/>
                <a:tab pos="1368425" algn="l"/>
              </a:tabLst>
            </a:pPr>
            <a:r>
              <a:rPr lang="en-US" sz="2200" dirty="0"/>
              <a:t>	275310	New Jersey</a:t>
            </a:r>
          </a:p>
          <a:p>
            <a:pPr>
              <a:spcAft>
                <a:spcPts val="600"/>
              </a:spcAft>
              <a:tabLst>
                <a:tab pos="1255713" algn="r"/>
                <a:tab pos="1368425" algn="l"/>
              </a:tabLst>
            </a:pPr>
            <a:r>
              <a:rPr lang="en-US" sz="2200" dirty="0"/>
              <a:t>	259860	Oregon</a:t>
            </a:r>
          </a:p>
          <a:p>
            <a:pPr>
              <a:spcAft>
                <a:spcPts val="600"/>
              </a:spcAft>
              <a:tabLst>
                <a:tab pos="1255713" algn="r"/>
                <a:tab pos="1368425" algn="l"/>
              </a:tabLst>
            </a:pPr>
            <a:r>
              <a:rPr lang="en-US" sz="2200" dirty="0"/>
              <a:t>	204760	Massachusetts</a:t>
            </a:r>
          </a:p>
          <a:p>
            <a:pPr>
              <a:spcAft>
                <a:spcPts val="600"/>
              </a:spcAft>
              <a:tabLst>
                <a:tab pos="1255713" algn="r"/>
                <a:tab pos="1368425" algn="l"/>
              </a:tabLst>
            </a:pPr>
            <a:r>
              <a:rPr lang="en-US" sz="2200" dirty="0"/>
              <a:t>	196010	Wisconsin</a:t>
            </a:r>
          </a:p>
          <a:p>
            <a:pPr>
              <a:spcAft>
                <a:spcPts val="600"/>
              </a:spcAft>
              <a:tabLst>
                <a:tab pos="1255713" algn="r"/>
                <a:tab pos="1368425" algn="l"/>
              </a:tabLst>
            </a:pPr>
            <a:r>
              <a:rPr lang="en-US" sz="2200" dirty="0"/>
              <a:t>	183230	South Carolina</a:t>
            </a:r>
          </a:p>
          <a:p>
            <a:pPr>
              <a:spcAft>
                <a:spcPts val="600"/>
              </a:spcAft>
              <a:tabLst>
                <a:tab pos="1255713" algn="r"/>
                <a:tab pos="1368425" algn="l"/>
              </a:tabLst>
            </a:pPr>
            <a:r>
              <a:rPr lang="en-US" sz="2200" dirty="0"/>
              <a:t>	177310	Missouri</a:t>
            </a:r>
          </a:p>
          <a:p>
            <a:pPr>
              <a:spcAft>
                <a:spcPts val="600"/>
              </a:spcAft>
              <a:tabLst>
                <a:tab pos="1255713" algn="r"/>
                <a:tab pos="1368425" algn="l"/>
              </a:tabLst>
            </a:pPr>
            <a:r>
              <a:rPr lang="en-US" sz="2200" dirty="0"/>
              <a:t>	159080	Alabama</a:t>
            </a:r>
          </a:p>
          <a:p>
            <a:pPr>
              <a:spcAft>
                <a:spcPts val="600"/>
              </a:spcAft>
              <a:tabLst>
                <a:tab pos="1255713" algn="r"/>
                <a:tab pos="1368425" algn="l"/>
              </a:tabLst>
            </a:pPr>
            <a:r>
              <a:rPr lang="en-US" sz="2200" dirty="0"/>
              <a:t>	154140	Iowa</a:t>
            </a:r>
          </a:p>
          <a:p>
            <a:pPr>
              <a:spcAft>
                <a:spcPts val="600"/>
              </a:spcAft>
              <a:tabLst>
                <a:tab pos="1255713" algn="r"/>
                <a:tab pos="1368425" algn="l"/>
              </a:tabLst>
            </a:pPr>
            <a:r>
              <a:rPr lang="en-US" sz="2200" dirty="0"/>
              <a:t>	153880	Oklahoma</a:t>
            </a:r>
          </a:p>
          <a:p>
            <a:pPr>
              <a:spcAft>
                <a:spcPts val="600"/>
              </a:spcAft>
              <a:tabLst>
                <a:tab pos="1255713" algn="r"/>
                <a:tab pos="1368425" algn="l"/>
              </a:tabLst>
            </a:pPr>
            <a:r>
              <a:rPr lang="en-US" sz="2200" dirty="0"/>
              <a:t>	147170	Louisiana</a:t>
            </a:r>
          </a:p>
          <a:p>
            <a:pPr>
              <a:spcAft>
                <a:spcPts val="600"/>
              </a:spcAft>
              <a:tabLst>
                <a:tab pos="1255713" algn="r"/>
                <a:tab pos="1368425" algn="l"/>
              </a:tabLst>
            </a:pPr>
            <a:r>
              <a:rPr lang="en-US" sz="2200" dirty="0"/>
              <a:t>	138080	Idaho</a:t>
            </a:r>
          </a:p>
          <a:p>
            <a:pPr>
              <a:spcAft>
                <a:spcPts val="600"/>
              </a:spcAft>
              <a:tabLst>
                <a:tab pos="1255713" algn="r"/>
                <a:tab pos="1368425" algn="l"/>
              </a:tabLst>
            </a:pPr>
            <a:r>
              <a:rPr lang="en-US" sz="2200" dirty="0"/>
              <a:t>	130080	Arkansas</a:t>
            </a:r>
          </a:p>
          <a:p>
            <a:pPr>
              <a:spcAft>
                <a:spcPts val="600"/>
              </a:spcAft>
              <a:tabLst>
                <a:tab pos="1255713" algn="r"/>
                <a:tab pos="1368425" algn="l"/>
              </a:tabLst>
            </a:pPr>
            <a:r>
              <a:rPr lang="en-US" sz="2200" dirty="0"/>
              <a:t>	130000	Minnesota</a:t>
            </a:r>
          </a:p>
          <a:p>
            <a:pPr>
              <a:spcAft>
                <a:spcPts val="600"/>
              </a:spcAft>
              <a:tabLst>
                <a:tab pos="1255713" algn="r"/>
                <a:tab pos="1368425" algn="l"/>
              </a:tabLst>
            </a:pPr>
            <a:r>
              <a:rPr lang="en-US" sz="2200" dirty="0"/>
              <a:t>	113140	Connecticut</a:t>
            </a:r>
          </a:p>
          <a:p>
            <a:pPr>
              <a:spcAft>
                <a:spcPts val="600"/>
              </a:spcAft>
              <a:tabLst>
                <a:tab pos="1255713" algn="r"/>
                <a:tab pos="1368425" algn="l"/>
              </a:tabLst>
            </a:pPr>
            <a:r>
              <a:rPr lang="en-US" sz="2200" dirty="0"/>
              <a:t>	106040	Kansas</a:t>
            </a:r>
          </a:p>
          <a:p>
            <a:pPr>
              <a:spcAft>
                <a:spcPts val="600"/>
              </a:spcAft>
              <a:tabLst>
                <a:tab pos="1255713" algn="r"/>
                <a:tab pos="1368425" algn="l"/>
              </a:tabLst>
            </a:pPr>
            <a:r>
              <a:rPr lang="en-US" sz="2200" dirty="0"/>
              <a:t>	97560	Nebraska</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65830	New Mexico</a:t>
            </a:r>
          </a:p>
          <a:p>
            <a:pPr>
              <a:spcAft>
                <a:spcPts val="600"/>
              </a:spcAft>
              <a:tabLst>
                <a:tab pos="1255713" algn="r"/>
                <a:tab pos="1368425" algn="l"/>
              </a:tabLst>
            </a:pPr>
            <a:r>
              <a:rPr lang="en-US" sz="2200" dirty="0"/>
              <a:t>	55980	Montana</a:t>
            </a:r>
          </a:p>
          <a:p>
            <a:pPr>
              <a:spcAft>
                <a:spcPts val="600"/>
              </a:spcAft>
              <a:tabLst>
                <a:tab pos="1255713" algn="r"/>
                <a:tab pos="1368425" algn="l"/>
              </a:tabLst>
            </a:pPr>
            <a:r>
              <a:rPr lang="en-US" sz="2200" dirty="0"/>
              <a:t>	47290	New Hampshire</a:t>
            </a:r>
          </a:p>
          <a:p>
            <a:pPr>
              <a:spcAft>
                <a:spcPts val="600"/>
              </a:spcAft>
              <a:tabLst>
                <a:tab pos="1255713" algn="r"/>
                <a:tab pos="1368425" algn="l"/>
              </a:tabLst>
            </a:pPr>
            <a:r>
              <a:rPr lang="en-US" sz="2200" dirty="0"/>
              <a:t>	46040	District of Columbia</a:t>
            </a:r>
          </a:p>
          <a:p>
            <a:pPr>
              <a:spcAft>
                <a:spcPts val="600"/>
              </a:spcAft>
              <a:tabLst>
                <a:tab pos="1255713" algn="r"/>
                <a:tab pos="1368425" algn="l"/>
              </a:tabLst>
            </a:pPr>
            <a:r>
              <a:rPr lang="en-US" sz="2200" dirty="0"/>
              <a:t>	38790	Hawaii</a:t>
            </a:r>
          </a:p>
          <a:p>
            <a:pPr>
              <a:spcAft>
                <a:spcPts val="600"/>
              </a:spcAft>
              <a:tabLst>
                <a:tab pos="1255713" algn="r"/>
                <a:tab pos="1368425" algn="l"/>
              </a:tabLst>
            </a:pPr>
            <a:r>
              <a:rPr lang="en-US" sz="2200" dirty="0"/>
              <a:t>	37150	Delaware</a:t>
            </a:r>
          </a:p>
          <a:p>
            <a:pPr>
              <a:spcAft>
                <a:spcPts val="600"/>
              </a:spcAft>
              <a:tabLst>
                <a:tab pos="1255713" algn="r"/>
                <a:tab pos="1368425" algn="l"/>
              </a:tabLst>
            </a:pPr>
            <a:r>
              <a:rPr lang="en-US" sz="2200" dirty="0"/>
              <a:t>	36080	Rhode Island</a:t>
            </a:r>
          </a:p>
          <a:p>
            <a:pPr>
              <a:spcAft>
                <a:spcPts val="600"/>
              </a:spcAft>
              <a:tabLst>
                <a:tab pos="1255713" algn="r"/>
                <a:tab pos="1368425" algn="l"/>
              </a:tabLst>
            </a:pPr>
            <a:r>
              <a:rPr lang="en-US" sz="2200" dirty="0"/>
              <a:t>	32110	South Dakota</a:t>
            </a:r>
          </a:p>
          <a:p>
            <a:pPr>
              <a:spcAft>
                <a:spcPts val="600"/>
              </a:spcAft>
              <a:tabLst>
                <a:tab pos="1255713" algn="r"/>
                <a:tab pos="1368425" algn="l"/>
              </a:tabLst>
            </a:pPr>
            <a:r>
              <a:rPr lang="en-US" sz="2200" dirty="0"/>
              <a:t>	20630	North Dakota</a:t>
            </a:r>
          </a:p>
          <a:p>
            <a:pPr>
              <a:spcAft>
                <a:spcPts val="600"/>
              </a:spcAft>
              <a:tabLst>
                <a:tab pos="1255713" algn="r"/>
                <a:tab pos="1368425" algn="l"/>
              </a:tabLst>
            </a:pPr>
            <a:r>
              <a:rPr lang="en-US" sz="2200" dirty="0"/>
              <a:t>	19650	Alaska</a:t>
            </a:r>
          </a:p>
          <a:p>
            <a:pPr>
              <a:spcAft>
                <a:spcPts val="600"/>
              </a:spcAft>
              <a:tabLst>
                <a:tab pos="1255713" algn="r"/>
                <a:tab pos="1368425" algn="l"/>
              </a:tabLst>
            </a:pPr>
            <a:r>
              <a:rPr lang="en-US" sz="2200" dirty="0"/>
              <a:t>	16550	Vermont</a:t>
            </a:r>
          </a:p>
          <a:p>
            <a:pPr>
              <a:spcAft>
                <a:spcPts val="600"/>
              </a:spcAft>
              <a:tabLst>
                <a:tab pos="1255713" algn="r"/>
                <a:tab pos="1368425" algn="l"/>
              </a:tabLst>
            </a:pPr>
            <a:r>
              <a:rPr lang="en-US" sz="2200" dirty="0"/>
              <a:t>	9680	Puerto Rico</a:t>
            </a:r>
          </a:p>
          <a:p>
            <a:pPr>
              <a:spcAft>
                <a:spcPts val="600"/>
              </a:spcAft>
              <a:tabLst>
                <a:tab pos="1255713" algn="r"/>
                <a:tab pos="1368425" algn="l"/>
              </a:tabLst>
            </a:pPr>
            <a:r>
              <a:rPr lang="en-US" sz="2200" dirty="0"/>
              <a:t>	5430	West Virginia</a:t>
            </a:r>
          </a:p>
          <a:p>
            <a:pPr>
              <a:spcAft>
                <a:spcPts val="600"/>
              </a:spcAft>
              <a:tabLst>
                <a:tab pos="1255713" algn="r"/>
                <a:tab pos="1368425" algn="l"/>
              </a:tabLst>
            </a:pPr>
            <a:r>
              <a:rPr lang="en-US" sz="2200" dirty="0"/>
              <a:t>	5320	Maine</a:t>
            </a:r>
          </a:p>
          <a:p>
            <a:pPr>
              <a:spcAft>
                <a:spcPts val="600"/>
              </a:spcAft>
              <a:tabLst>
                <a:tab pos="1255713" algn="r"/>
                <a:tab pos="1368425" algn="l"/>
              </a:tabLst>
            </a:pPr>
            <a:r>
              <a:rPr lang="en-US" sz="2200" dirty="0"/>
              <a:t>	4580	Wyoming</a:t>
            </a:r>
          </a:p>
          <a:p>
            <a:pPr>
              <a:spcAft>
                <a:spcPts val="600"/>
              </a:spcAft>
              <a:tabLst>
                <a:tab pos="1255713" algn="r"/>
                <a:tab pos="1368425" algn="l"/>
              </a:tabLst>
            </a:pPr>
            <a:r>
              <a:rPr lang="en-US" sz="2200" dirty="0"/>
              <a:t>	1880	Virgin Islands</a:t>
            </a:r>
          </a:p>
        </p:txBody>
      </p:sp>
      <p:sp>
        <p:nvSpPr>
          <p:cNvPr id="6" name="Rectangle 5"/>
          <p:cNvSpPr/>
          <p:nvPr/>
        </p:nvSpPr>
        <p:spPr>
          <a:xfrm>
            <a:off x="5368457" y="1621694"/>
            <a:ext cx="3288333" cy="23698795"/>
          </a:xfrm>
          <a:prstGeom prst="rect">
            <a:avLst/>
          </a:prstGeom>
        </p:spPr>
        <p:txBody>
          <a:bodyPr wrap="square">
            <a:spAutoFit/>
          </a:bodyPr>
          <a:lstStyle/>
          <a:p>
            <a:pPr>
              <a:spcAft>
                <a:spcPts val="600"/>
              </a:spcAft>
              <a:tabLst>
                <a:tab pos="733425" algn="r"/>
                <a:tab pos="846138" algn="l"/>
              </a:tabLst>
            </a:pPr>
            <a:r>
              <a:rPr lang="en-US" sz="2200" dirty="0"/>
              <a:t>	</a:t>
            </a:r>
            <a:r>
              <a:rPr lang="en-US" sz="2200" dirty="0">
                <a:solidFill>
                  <a:srgbClr val="00B0F0"/>
                </a:solidFill>
              </a:rPr>
              <a:t>27.4	Utah</a:t>
            </a:r>
          </a:p>
          <a:p>
            <a:pPr>
              <a:spcAft>
                <a:spcPts val="600"/>
              </a:spcAft>
              <a:tabLst>
                <a:tab pos="733425" algn="r"/>
                <a:tab pos="846138" algn="l"/>
              </a:tabLst>
            </a:pPr>
            <a:r>
              <a:rPr lang="en-US" sz="2200" dirty="0"/>
              <a:t>	24.5	Nevada</a:t>
            </a:r>
          </a:p>
          <a:p>
            <a:pPr>
              <a:spcAft>
                <a:spcPts val="600"/>
              </a:spcAft>
              <a:tabLst>
                <a:tab pos="733425" algn="r"/>
                <a:tab pos="846138" algn="l"/>
              </a:tabLst>
            </a:pPr>
            <a:r>
              <a:rPr lang="en-US" sz="2200" dirty="0"/>
              <a:t>	</a:t>
            </a:r>
            <a:r>
              <a:rPr lang="en-US" sz="2200" dirty="0">
                <a:solidFill>
                  <a:srgbClr val="00B0F0"/>
                </a:solidFill>
              </a:rPr>
              <a:t>24.3	Colorado</a:t>
            </a:r>
          </a:p>
          <a:p>
            <a:pPr>
              <a:spcAft>
                <a:spcPts val="600"/>
              </a:spcAft>
              <a:tabLst>
                <a:tab pos="733425" algn="r"/>
                <a:tab pos="846138" algn="l"/>
              </a:tabLst>
            </a:pPr>
            <a:r>
              <a:rPr lang="en-US" sz="2200" dirty="0"/>
              <a:t>	</a:t>
            </a:r>
            <a:r>
              <a:rPr lang="en-US" sz="2200" dirty="0">
                <a:solidFill>
                  <a:srgbClr val="00B0F0"/>
                </a:solidFill>
              </a:rPr>
              <a:t>21.2	Arizona</a:t>
            </a:r>
          </a:p>
          <a:p>
            <a:pPr>
              <a:spcAft>
                <a:spcPts val="600"/>
              </a:spcAft>
              <a:tabLst>
                <a:tab pos="733425" algn="r"/>
                <a:tab pos="846138" algn="l"/>
              </a:tabLst>
            </a:pPr>
            <a:r>
              <a:rPr lang="en-US" sz="2200" dirty="0">
                <a:solidFill>
                  <a:srgbClr val="00B0F0"/>
                </a:solidFill>
              </a:rPr>
              <a:t>	20.7	Texas</a:t>
            </a:r>
          </a:p>
          <a:p>
            <a:pPr>
              <a:spcAft>
                <a:spcPts val="600"/>
              </a:spcAft>
              <a:tabLst>
                <a:tab pos="733425" algn="r"/>
                <a:tab pos="846138" algn="l"/>
              </a:tabLst>
            </a:pPr>
            <a:r>
              <a:rPr lang="en-US" sz="2200" dirty="0"/>
              <a:t>	19.9	Idaho</a:t>
            </a:r>
          </a:p>
          <a:p>
            <a:pPr>
              <a:spcAft>
                <a:spcPts val="600"/>
              </a:spcAft>
              <a:tabLst>
                <a:tab pos="733425" algn="r"/>
                <a:tab pos="846138" algn="l"/>
              </a:tabLst>
            </a:pPr>
            <a:r>
              <a:rPr lang="en-US" sz="2200" dirty="0"/>
              <a:t>	</a:t>
            </a:r>
            <a:r>
              <a:rPr lang="en-US" sz="2200" dirty="0">
                <a:solidFill>
                  <a:srgbClr val="00B0F0"/>
                </a:solidFill>
              </a:rPr>
              <a:t>18.3	Florida</a:t>
            </a:r>
          </a:p>
          <a:p>
            <a:pPr>
              <a:spcAft>
                <a:spcPts val="600"/>
              </a:spcAft>
              <a:tabLst>
                <a:tab pos="733425" algn="r"/>
                <a:tab pos="846138" algn="l"/>
              </a:tabLst>
            </a:pPr>
            <a:r>
              <a:rPr lang="en-US" sz="2200" dirty="0"/>
              <a:t>	</a:t>
            </a:r>
            <a:r>
              <a:rPr lang="en-US" sz="2200" dirty="0">
                <a:solidFill>
                  <a:srgbClr val="00B0F0"/>
                </a:solidFill>
              </a:rPr>
              <a:t>18.2	Maryland</a:t>
            </a:r>
          </a:p>
          <a:p>
            <a:pPr>
              <a:spcAft>
                <a:spcPts val="600"/>
              </a:spcAft>
              <a:tabLst>
                <a:tab pos="733425" algn="r"/>
                <a:tab pos="846138" algn="l"/>
              </a:tabLst>
            </a:pPr>
            <a:r>
              <a:rPr lang="en-US" sz="2200" dirty="0"/>
              <a:t>	</a:t>
            </a:r>
            <a:r>
              <a:rPr lang="en-US" sz="2200" dirty="0">
                <a:solidFill>
                  <a:srgbClr val="00B0F0"/>
                </a:solidFill>
              </a:rPr>
              <a:t>16.6	Washington</a:t>
            </a:r>
          </a:p>
          <a:p>
            <a:pPr>
              <a:spcAft>
                <a:spcPts val="600"/>
              </a:spcAft>
              <a:tabLst>
                <a:tab pos="733425" algn="r"/>
                <a:tab pos="846138" algn="l"/>
              </a:tabLst>
            </a:pPr>
            <a:r>
              <a:rPr lang="en-US" sz="2200" dirty="0"/>
              <a:t>	15.2	Kentucky</a:t>
            </a:r>
          </a:p>
          <a:p>
            <a:pPr>
              <a:spcAft>
                <a:spcPts val="600"/>
              </a:spcAft>
              <a:tabLst>
                <a:tab pos="733425" algn="r"/>
                <a:tab pos="846138" algn="l"/>
              </a:tabLst>
            </a:pPr>
            <a:r>
              <a:rPr lang="en-US" sz="2200" dirty="0"/>
              <a:t>	</a:t>
            </a:r>
            <a:r>
              <a:rPr lang="en-US" sz="2200" dirty="0">
                <a:solidFill>
                  <a:srgbClr val="00B0F0"/>
                </a:solidFill>
              </a:rPr>
              <a:t>15.1	California</a:t>
            </a:r>
          </a:p>
          <a:p>
            <a:pPr>
              <a:spcAft>
                <a:spcPts val="600"/>
              </a:spcAft>
              <a:tabLst>
                <a:tab pos="733425" algn="r"/>
                <a:tab pos="846138" algn="l"/>
              </a:tabLst>
            </a:pPr>
            <a:r>
              <a:rPr lang="en-US" sz="2200" dirty="0"/>
              <a:t>	13.9	Oregon</a:t>
            </a:r>
          </a:p>
          <a:p>
            <a:pPr>
              <a:spcAft>
                <a:spcPts val="600"/>
              </a:spcAft>
              <a:tabLst>
                <a:tab pos="733425" algn="r"/>
                <a:tab pos="846138" algn="l"/>
              </a:tabLst>
            </a:pPr>
            <a:r>
              <a:rPr lang="en-US" sz="2200" dirty="0"/>
              <a:t>	</a:t>
            </a:r>
            <a:r>
              <a:rPr lang="en-US" sz="2200" dirty="0">
                <a:solidFill>
                  <a:srgbClr val="00B0F0"/>
                </a:solidFill>
              </a:rPr>
              <a:t>13.2	Tennessee</a:t>
            </a:r>
            <a:endParaRPr lang="en-US" sz="2200" dirty="0"/>
          </a:p>
          <a:p>
            <a:pPr>
              <a:spcAft>
                <a:spcPts val="600"/>
              </a:spcAft>
              <a:tabLst>
                <a:tab pos="733425" algn="r"/>
                <a:tab pos="846138" algn="l"/>
              </a:tabLst>
            </a:pPr>
            <a:r>
              <a:rPr lang="en-US" sz="2200" dirty="0"/>
              <a:t>	13.1	New York</a:t>
            </a:r>
          </a:p>
          <a:p>
            <a:pPr>
              <a:spcAft>
                <a:spcPts val="600"/>
              </a:spcAft>
              <a:tabLst>
                <a:tab pos="733425" algn="r"/>
                <a:tab pos="846138" algn="l"/>
              </a:tabLst>
            </a:pPr>
            <a:r>
              <a:rPr lang="en-US" sz="2200" dirty="0"/>
              <a:t>	</a:t>
            </a:r>
            <a:r>
              <a:rPr lang="en-US" sz="2200" u="sng" dirty="0"/>
              <a:t>12.3	North Carolina</a:t>
            </a:r>
          </a:p>
          <a:p>
            <a:pPr>
              <a:spcAft>
                <a:spcPts val="600"/>
              </a:spcAft>
              <a:tabLst>
                <a:tab pos="733425" algn="r"/>
                <a:tab pos="846138" algn="l"/>
              </a:tabLst>
            </a:pPr>
            <a:r>
              <a:rPr lang="en-US" sz="2200" dirty="0"/>
              <a:t>	11.4	Montana</a:t>
            </a:r>
          </a:p>
          <a:p>
            <a:pPr>
              <a:spcAft>
                <a:spcPts val="600"/>
              </a:spcAft>
              <a:tabLst>
                <a:tab pos="733425" algn="r"/>
                <a:tab pos="846138" algn="l"/>
              </a:tabLst>
            </a:pPr>
            <a:r>
              <a:rPr lang="en-US" sz="2200" dirty="0"/>
              <a:t>	11.1	Georgia</a:t>
            </a:r>
          </a:p>
          <a:p>
            <a:pPr>
              <a:spcAft>
                <a:spcPts val="600"/>
              </a:spcAft>
              <a:tabLst>
                <a:tab pos="733425" algn="r"/>
                <a:tab pos="846138" algn="l"/>
              </a:tabLst>
            </a:pPr>
            <a:r>
              <a:rPr lang="en-US" sz="2200" dirty="0"/>
              <a:t>	10.1	Indiana</a:t>
            </a:r>
          </a:p>
          <a:p>
            <a:pPr>
              <a:spcAft>
                <a:spcPts val="600"/>
              </a:spcAft>
              <a:tabLst>
                <a:tab pos="733425" algn="r"/>
                <a:tab pos="846138" algn="l"/>
              </a:tabLst>
            </a:pPr>
            <a:r>
              <a:rPr lang="en-US" sz="2200" dirty="0"/>
              <a:t>	9.9	Arkansas</a:t>
            </a:r>
          </a:p>
          <a:p>
            <a:pPr>
              <a:spcAft>
                <a:spcPts val="600"/>
              </a:spcAft>
              <a:tabLst>
                <a:tab pos="733425" algn="r"/>
                <a:tab pos="846138" algn="l"/>
              </a:tabLst>
            </a:pPr>
            <a:r>
              <a:rPr lang="en-US" sz="2200" dirty="0"/>
              <a:t>	9.3	Virginia</a:t>
            </a:r>
          </a:p>
          <a:p>
            <a:pPr>
              <a:spcAft>
                <a:spcPts val="600"/>
              </a:spcAft>
              <a:tabLst>
                <a:tab pos="733425" algn="r"/>
                <a:tab pos="846138" algn="l"/>
              </a:tabLst>
            </a:pPr>
            <a:r>
              <a:rPr lang="en-US" sz="2200" dirty="0"/>
              <a:t>	8.9	South Carolina</a:t>
            </a:r>
          </a:p>
          <a:p>
            <a:pPr>
              <a:spcAft>
                <a:spcPts val="600"/>
              </a:spcAft>
              <a:tabLst>
                <a:tab pos="733425" algn="r"/>
                <a:tab pos="846138" algn="l"/>
              </a:tabLst>
            </a:pPr>
            <a:r>
              <a:rPr lang="en-US" sz="2200" dirty="0"/>
              <a:t>	8.7	Oklahoma</a:t>
            </a:r>
          </a:p>
          <a:p>
            <a:pPr>
              <a:spcAft>
                <a:spcPts val="600"/>
              </a:spcAft>
              <a:tabLst>
                <a:tab pos="733425" algn="r"/>
                <a:tab pos="846138" algn="l"/>
              </a:tabLst>
            </a:pPr>
            <a:r>
              <a:rPr lang="en-US" sz="2200" dirty="0"/>
              <a:t>	8.6	Iowa</a:t>
            </a:r>
          </a:p>
          <a:p>
            <a:pPr>
              <a:spcAft>
                <a:spcPts val="600"/>
              </a:spcAft>
              <a:tabLst>
                <a:tab pos="733425" algn="r"/>
                <a:tab pos="846138" algn="l"/>
              </a:tabLst>
            </a:pPr>
            <a:r>
              <a:rPr lang="en-US" sz="2200" dirty="0"/>
              <a:t>	8.6	Nebraska</a:t>
            </a:r>
          </a:p>
          <a:p>
            <a:pPr>
              <a:spcAft>
                <a:spcPts val="600"/>
              </a:spcAft>
              <a:tabLst>
                <a:tab pos="733425" algn="r"/>
                <a:tab pos="846138" algn="l"/>
              </a:tabLst>
            </a:pPr>
            <a:r>
              <a:rPr lang="en-US" sz="2200" dirty="0"/>
              <a:t>	8.1	Delaware</a:t>
            </a:r>
          </a:p>
          <a:p>
            <a:pPr>
              <a:spcAft>
                <a:spcPts val="600"/>
              </a:spcAft>
              <a:tabLst>
                <a:tab pos="733425" algn="r"/>
                <a:tab pos="846138" algn="l"/>
              </a:tabLst>
            </a:pPr>
            <a:r>
              <a:rPr lang="en-US" sz="2200" dirty="0"/>
              <a:t>	7.7	Alabama</a:t>
            </a:r>
          </a:p>
          <a:p>
            <a:pPr>
              <a:spcAft>
                <a:spcPts val="600"/>
              </a:spcAft>
              <a:tabLst>
                <a:tab pos="733425" algn="r"/>
                <a:tab pos="846138" algn="l"/>
              </a:tabLst>
            </a:pPr>
            <a:r>
              <a:rPr lang="en-US" sz="2200" dirty="0"/>
              <a:t>	7.7	New Mexico</a:t>
            </a:r>
          </a:p>
          <a:p>
            <a:pPr>
              <a:spcAft>
                <a:spcPts val="600"/>
              </a:spcAft>
              <a:tabLst>
                <a:tab pos="733425" algn="r"/>
                <a:tab pos="846138" algn="l"/>
              </a:tabLst>
            </a:pPr>
            <a:r>
              <a:rPr lang="en-US" sz="2200" dirty="0"/>
              <a:t>	7.4	Michigan</a:t>
            </a:r>
          </a:p>
          <a:p>
            <a:pPr>
              <a:spcAft>
                <a:spcPts val="600"/>
              </a:spcAft>
              <a:tabLst>
                <a:tab pos="733425" algn="r"/>
                <a:tab pos="846138" algn="l"/>
              </a:tabLst>
            </a:pPr>
            <a:r>
              <a:rPr lang="en-US" sz="2200" dirty="0"/>
              <a:t>	7.2	Kansas</a:t>
            </a:r>
          </a:p>
          <a:p>
            <a:pPr>
              <a:spcAft>
                <a:spcPts val="600"/>
              </a:spcAft>
              <a:tabLst>
                <a:tab pos="733425" algn="r"/>
                <a:tab pos="846138" algn="l"/>
              </a:tabLst>
            </a:pPr>
            <a:r>
              <a:rPr lang="en-US" sz="2200" dirty="0"/>
              <a:t>	7.1	Louisiana</a:t>
            </a:r>
          </a:p>
          <a:p>
            <a:pPr>
              <a:spcAft>
                <a:spcPts val="600"/>
              </a:spcAft>
              <a:tabLst>
                <a:tab pos="733425" algn="r"/>
                <a:tab pos="846138" algn="l"/>
              </a:tabLst>
            </a:pPr>
            <a:r>
              <a:rPr lang="en-US" sz="2200" dirty="0"/>
              <a:t>	7.1	Rhode Island</a:t>
            </a:r>
          </a:p>
          <a:p>
            <a:pPr>
              <a:spcAft>
                <a:spcPts val="600"/>
              </a:spcAft>
              <a:tabLst>
                <a:tab pos="733425" algn="r"/>
                <a:tab pos="846138" algn="l"/>
              </a:tabLst>
            </a:pPr>
            <a:r>
              <a:rPr lang="en-US" sz="2200" dirty="0"/>
              <a:t>	7	New Hampshire</a:t>
            </a:r>
          </a:p>
          <a:p>
            <a:pPr>
              <a:spcAft>
                <a:spcPts val="600"/>
              </a:spcAft>
              <a:tabLst>
                <a:tab pos="733425" algn="r"/>
                <a:tab pos="846138" algn="l"/>
              </a:tabLst>
            </a:pPr>
            <a:r>
              <a:rPr lang="en-US" sz="2200" dirty="0"/>
              <a:t>	6.7	South Dakota</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6.5	 United States</a:t>
            </a:r>
          </a:p>
          <a:p>
            <a:pPr>
              <a:spcAft>
                <a:spcPts val="600"/>
              </a:spcAft>
              <a:tabLst>
                <a:tab pos="733425" algn="r"/>
                <a:tab pos="846138" algn="l"/>
              </a:tabLst>
            </a:pPr>
            <a:r>
              <a:rPr lang="en-US" sz="2200" dirty="0"/>
              <a:t>	6.5	New Jersey</a:t>
            </a:r>
          </a:p>
          <a:p>
            <a:pPr>
              <a:spcAft>
                <a:spcPts val="600"/>
              </a:spcAft>
              <a:tabLst>
                <a:tab pos="733425" algn="r"/>
                <a:tab pos="846138" algn="l"/>
              </a:tabLst>
            </a:pPr>
            <a:r>
              <a:rPr lang="en-US" sz="2200" dirty="0"/>
              <a:t>	6.1	Missouri</a:t>
            </a:r>
          </a:p>
          <a:p>
            <a:pPr>
              <a:spcAft>
                <a:spcPts val="600"/>
              </a:spcAft>
              <a:tabLst>
                <a:tab pos="733425" algn="r"/>
                <a:tab pos="846138" algn="l"/>
              </a:tabLst>
            </a:pPr>
            <a:r>
              <a:rPr lang="en-US" sz="2200" dirty="0"/>
              <a:t>	6.1	Connecticut</a:t>
            </a:r>
          </a:p>
          <a:p>
            <a:pPr>
              <a:spcAft>
                <a:spcPts val="600"/>
              </a:spcAft>
              <a:tabLst>
                <a:tab pos="733425" algn="r"/>
                <a:tab pos="846138" algn="l"/>
              </a:tabLst>
            </a:pPr>
            <a:r>
              <a:rPr lang="en-US" sz="2200" dirty="0"/>
              <a:t>	6	Wisconsin</a:t>
            </a:r>
          </a:p>
          <a:p>
            <a:pPr>
              <a:spcAft>
                <a:spcPts val="600"/>
              </a:spcAft>
              <a:tabLst>
                <a:tab pos="733425" algn="r"/>
                <a:tab pos="846138" algn="l"/>
              </a:tabLst>
            </a:pPr>
            <a:r>
              <a:rPr lang="en-US" sz="2200" dirty="0"/>
              <a:t>	6	District of Columbia</a:t>
            </a:r>
          </a:p>
          <a:p>
            <a:pPr>
              <a:spcAft>
                <a:spcPts val="600"/>
              </a:spcAft>
              <a:tabLst>
                <a:tab pos="733425" algn="r"/>
                <a:tab pos="846138" algn="l"/>
              </a:tabLst>
            </a:pPr>
            <a:r>
              <a:rPr lang="en-US" sz="2200" dirty="0"/>
              <a:t>	5.9	Illinois</a:t>
            </a:r>
          </a:p>
          <a:p>
            <a:pPr>
              <a:spcAft>
                <a:spcPts val="600"/>
              </a:spcAft>
              <a:tabLst>
                <a:tab pos="733425" algn="r"/>
                <a:tab pos="846138" algn="l"/>
              </a:tabLst>
            </a:pPr>
            <a:r>
              <a:rPr lang="en-US" sz="2200" dirty="0"/>
              <a:t>	5.8	Alaska</a:t>
            </a:r>
          </a:p>
          <a:p>
            <a:pPr>
              <a:spcAft>
                <a:spcPts val="600"/>
              </a:spcAft>
              <a:tabLst>
                <a:tab pos="733425" algn="r"/>
                <a:tab pos="846138" algn="l"/>
              </a:tabLst>
            </a:pPr>
            <a:r>
              <a:rPr lang="en-US" sz="2200" dirty="0"/>
              <a:t>	5.7	Pennsylvania</a:t>
            </a:r>
          </a:p>
          <a:p>
            <a:pPr>
              <a:spcAft>
                <a:spcPts val="600"/>
              </a:spcAft>
              <a:tabLst>
                <a:tab pos="733425" algn="r"/>
                <a:tab pos="846138" algn="l"/>
              </a:tabLst>
            </a:pPr>
            <a:r>
              <a:rPr lang="en-US" sz="2200" dirty="0"/>
              <a:t>	5.7	Massachusetts</a:t>
            </a:r>
          </a:p>
          <a:p>
            <a:pPr>
              <a:spcAft>
                <a:spcPts val="600"/>
              </a:spcAft>
              <a:tabLst>
                <a:tab pos="733425" algn="r"/>
                <a:tab pos="846138" algn="l"/>
              </a:tabLst>
            </a:pPr>
            <a:r>
              <a:rPr lang="en-US" sz="2200" dirty="0"/>
              <a:t>	5.6	Hawaii</a:t>
            </a:r>
          </a:p>
          <a:p>
            <a:pPr>
              <a:spcAft>
                <a:spcPts val="600"/>
              </a:spcAft>
              <a:tabLst>
                <a:tab pos="733425" algn="r"/>
                <a:tab pos="846138" algn="l"/>
              </a:tabLst>
            </a:pPr>
            <a:r>
              <a:rPr lang="en-US" sz="2200" dirty="0"/>
              <a:t>	5.6	Virgin Islands</a:t>
            </a:r>
          </a:p>
          <a:p>
            <a:pPr>
              <a:spcAft>
                <a:spcPts val="600"/>
              </a:spcAft>
              <a:tabLst>
                <a:tab pos="733425" algn="r"/>
                <a:tab pos="846138" algn="l"/>
              </a:tabLst>
            </a:pPr>
            <a:r>
              <a:rPr lang="en-US" sz="2200" dirty="0"/>
              <a:t>	5.3	Ohio</a:t>
            </a:r>
          </a:p>
          <a:p>
            <a:pPr>
              <a:spcAft>
                <a:spcPts val="600"/>
              </a:spcAft>
              <a:tabLst>
                <a:tab pos="733425" algn="r"/>
                <a:tab pos="846138" algn="l"/>
              </a:tabLst>
            </a:pPr>
            <a:r>
              <a:rPr lang="en-US" sz="2200" dirty="0"/>
              <a:t>	4.5	Vermont</a:t>
            </a:r>
          </a:p>
          <a:p>
            <a:pPr>
              <a:spcAft>
                <a:spcPts val="600"/>
              </a:spcAft>
              <a:tabLst>
                <a:tab pos="733425" algn="r"/>
                <a:tab pos="846138" algn="l"/>
              </a:tabLst>
            </a:pPr>
            <a:r>
              <a:rPr lang="en-US" sz="2200" dirty="0"/>
              <a:t>	4.3	Minnesota</a:t>
            </a:r>
          </a:p>
          <a:p>
            <a:pPr>
              <a:spcAft>
                <a:spcPts val="600"/>
              </a:spcAft>
              <a:tabLst>
                <a:tab pos="733425" algn="r"/>
                <a:tab pos="846138" algn="l"/>
              </a:tabLst>
            </a:pPr>
            <a:r>
              <a:rPr lang="en-US" sz="2200" dirty="0"/>
              <a:t>	4	North Dakota</a:t>
            </a:r>
          </a:p>
          <a:p>
            <a:pPr>
              <a:spcAft>
                <a:spcPts val="600"/>
              </a:spcAft>
              <a:tabLst>
                <a:tab pos="733425" algn="r"/>
                <a:tab pos="846138" algn="l"/>
              </a:tabLst>
            </a:pPr>
            <a:r>
              <a:rPr lang="en-US" sz="2200" dirty="0"/>
              <a:t>	1.5	Wyoming</a:t>
            </a:r>
          </a:p>
          <a:p>
            <a:pPr>
              <a:spcAft>
                <a:spcPts val="600"/>
              </a:spcAft>
              <a:tabLst>
                <a:tab pos="733425" algn="r"/>
                <a:tab pos="846138" algn="l"/>
              </a:tabLst>
            </a:pPr>
            <a:r>
              <a:rPr lang="en-US" sz="2200" dirty="0"/>
              <a:t>	0.9	Puerto Rico</a:t>
            </a:r>
          </a:p>
          <a:p>
            <a:pPr>
              <a:spcAft>
                <a:spcPts val="600"/>
              </a:spcAft>
              <a:tabLst>
                <a:tab pos="733425" algn="r"/>
                <a:tab pos="846138" algn="l"/>
              </a:tabLst>
            </a:pPr>
            <a:r>
              <a:rPr lang="en-US" sz="2200" dirty="0"/>
              <a:t>	0.8	Maine</a:t>
            </a:r>
          </a:p>
          <a:p>
            <a:pPr>
              <a:spcAft>
                <a:spcPts val="600"/>
              </a:spcAft>
              <a:tabLst>
                <a:tab pos="733425" algn="r"/>
                <a:tab pos="846138" algn="l"/>
              </a:tabLst>
            </a:pPr>
            <a:r>
              <a:rPr lang="en-US" sz="2200" dirty="0"/>
              <a:t>	0.7	West Virginia</a:t>
            </a:r>
          </a:p>
        </p:txBody>
      </p:sp>
    </p:spTree>
    <p:extLst>
      <p:ext uri="{BB962C8B-B14F-4D97-AF65-F5344CB8AC3E}">
        <p14:creationId xmlns:p14="http://schemas.microsoft.com/office/powerpoint/2010/main" val="114810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190536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276600" y="3072063"/>
            <a:ext cx="5638800" cy="38100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41975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264940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342242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43813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88449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6867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22220" cy="6858000"/>
          </a:xfrm>
          <a:prstGeom prst="rect">
            <a:avLst/>
          </a:prstGeom>
        </p:spPr>
      </p:pic>
    </p:spTree>
    <p:extLst>
      <p:ext uri="{BB962C8B-B14F-4D97-AF65-F5344CB8AC3E}">
        <p14:creationId xmlns:p14="http://schemas.microsoft.com/office/powerpoint/2010/main" val="23697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NC Construction Careers Awareness Week</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1792296"/>
            <a:ext cx="8597900" cy="3275970"/>
          </a:xfrm>
          <a:prstGeom prst="rect">
            <a:avLst/>
          </a:prstGeom>
        </p:spPr>
      </p:pic>
      <p:sp>
        <p:nvSpPr>
          <p:cNvPr id="9" name="TextBox 8">
            <a:extLst>
              <a:ext uri="{FF2B5EF4-FFF2-40B4-BE49-F238E27FC236}">
                <a16:creationId xmlns:a16="http://schemas.microsoft.com/office/drawing/2014/main" id="{7854EB0E-3531-1F46-8008-14C400475A0A}"/>
              </a:ext>
            </a:extLst>
          </p:cNvPr>
          <p:cNvSpPr txBox="1"/>
          <p:nvPr/>
        </p:nvSpPr>
        <p:spPr>
          <a:xfrm>
            <a:off x="325120" y="4606601"/>
            <a:ext cx="6786880" cy="923330"/>
          </a:xfrm>
          <a:prstGeom prst="rect">
            <a:avLst/>
          </a:prstGeom>
          <a:noFill/>
        </p:spPr>
        <p:txBody>
          <a:bodyPr wrap="square" rtlCol="0">
            <a:spAutoFit/>
          </a:bodyPr>
          <a:lstStyle/>
          <a:p>
            <a:r>
              <a:rPr lang="en-US" sz="5400" b="1" dirty="0"/>
              <a:t>April 8-12, 2019</a:t>
            </a:r>
          </a:p>
        </p:txBody>
      </p:sp>
      <p:sp>
        <p:nvSpPr>
          <p:cNvPr id="10" name="TextBox 9">
            <a:extLst>
              <a:ext uri="{FF2B5EF4-FFF2-40B4-BE49-F238E27FC236}">
                <a16:creationId xmlns:a16="http://schemas.microsoft.com/office/drawing/2014/main" id="{10B7BB00-7B98-3B45-955D-36B0EFDB6F4E}"/>
              </a:ext>
            </a:extLst>
          </p:cNvPr>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/construction</a:t>
            </a:r>
          </a:p>
        </p:txBody>
      </p:sp>
    </p:spTree>
    <p:extLst>
      <p:ext uri="{BB962C8B-B14F-4D97-AF65-F5344CB8AC3E}">
        <p14:creationId xmlns:p14="http://schemas.microsoft.com/office/powerpoint/2010/main" val="2018582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27100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3951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63383" cy="6858000"/>
          </a:xfrm>
          <a:prstGeom prst="rect">
            <a:avLst/>
          </a:prstGeom>
        </p:spPr>
      </p:pic>
    </p:spTree>
    <p:extLst>
      <p:ext uri="{BB962C8B-B14F-4D97-AF65-F5344CB8AC3E}">
        <p14:creationId xmlns:p14="http://schemas.microsoft.com/office/powerpoint/2010/main" val="410711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4" y="-1"/>
            <a:ext cx="9156684" cy="6865475"/>
          </a:xfrm>
          <a:prstGeom prst="rect">
            <a:avLst/>
          </a:prstGeom>
        </p:spPr>
      </p:pic>
      <p:sp>
        <p:nvSpPr>
          <p:cNvPr id="4" name="TextBox 3"/>
          <p:cNvSpPr txBox="1"/>
          <p:nvPr/>
        </p:nvSpPr>
        <p:spPr>
          <a:xfrm>
            <a:off x="1787669" y="2738160"/>
            <a:ext cx="907621" cy="523220"/>
          </a:xfrm>
          <a:prstGeom prst="rect">
            <a:avLst/>
          </a:prstGeom>
          <a:noFill/>
        </p:spPr>
        <p:txBody>
          <a:bodyPr wrap="none" rtlCol="0">
            <a:spAutoFit/>
          </a:bodyPr>
          <a:lstStyle/>
          <a:p>
            <a:r>
              <a:rPr lang="en-US" sz="2800" b="1" dirty="0"/>
              <a:t>5.4%</a:t>
            </a:r>
          </a:p>
        </p:txBody>
      </p:sp>
      <p:sp>
        <p:nvSpPr>
          <p:cNvPr id="5" name="TextBox 4"/>
          <p:cNvSpPr txBox="1"/>
          <p:nvPr/>
        </p:nvSpPr>
        <p:spPr>
          <a:xfrm>
            <a:off x="2438400" y="4991100"/>
            <a:ext cx="1018227" cy="523220"/>
          </a:xfrm>
          <a:prstGeom prst="rect">
            <a:avLst/>
          </a:prstGeom>
          <a:noFill/>
        </p:spPr>
        <p:txBody>
          <a:bodyPr wrap="none" rtlCol="0">
            <a:spAutoFit/>
          </a:bodyPr>
          <a:lstStyle/>
          <a:p>
            <a:r>
              <a:rPr lang="en-US" sz="2800" b="1" dirty="0"/>
              <a:t>-5.4%</a:t>
            </a:r>
          </a:p>
        </p:txBody>
      </p:sp>
      <p:sp>
        <p:nvSpPr>
          <p:cNvPr id="6" name="TextBox 5"/>
          <p:cNvSpPr txBox="1"/>
          <p:nvPr/>
        </p:nvSpPr>
        <p:spPr>
          <a:xfrm>
            <a:off x="3261503" y="2217460"/>
            <a:ext cx="907621" cy="523220"/>
          </a:xfrm>
          <a:prstGeom prst="rect">
            <a:avLst/>
          </a:prstGeom>
          <a:noFill/>
        </p:spPr>
        <p:txBody>
          <a:bodyPr wrap="none" rtlCol="0">
            <a:spAutoFit/>
          </a:bodyPr>
          <a:lstStyle/>
          <a:p>
            <a:r>
              <a:rPr lang="en-US" sz="2800" b="1" dirty="0"/>
              <a:t>8.5%</a:t>
            </a:r>
          </a:p>
        </p:txBody>
      </p:sp>
      <p:sp>
        <p:nvSpPr>
          <p:cNvPr id="7" name="TextBox 6"/>
          <p:cNvSpPr txBox="1"/>
          <p:nvPr/>
        </p:nvSpPr>
        <p:spPr>
          <a:xfrm>
            <a:off x="5403778" y="1908855"/>
            <a:ext cx="1090363" cy="523220"/>
          </a:xfrm>
          <a:prstGeom prst="rect">
            <a:avLst/>
          </a:prstGeom>
          <a:noFill/>
        </p:spPr>
        <p:txBody>
          <a:bodyPr wrap="none" rtlCol="0">
            <a:spAutoFit/>
          </a:bodyPr>
          <a:lstStyle/>
          <a:p>
            <a:r>
              <a:rPr lang="en-US" sz="2800" b="1" dirty="0"/>
              <a:t>10.2%</a:t>
            </a:r>
          </a:p>
        </p:txBody>
      </p:sp>
      <p:sp>
        <p:nvSpPr>
          <p:cNvPr id="8" name="TextBox 7"/>
          <p:cNvSpPr txBox="1"/>
          <p:nvPr/>
        </p:nvSpPr>
        <p:spPr>
          <a:xfrm>
            <a:off x="6311671" y="2432075"/>
            <a:ext cx="907621" cy="523220"/>
          </a:xfrm>
          <a:prstGeom prst="rect">
            <a:avLst/>
          </a:prstGeom>
          <a:noFill/>
        </p:spPr>
        <p:txBody>
          <a:bodyPr wrap="none" rtlCol="0">
            <a:spAutoFit/>
          </a:bodyPr>
          <a:lstStyle/>
          <a:p>
            <a:r>
              <a:rPr lang="en-US" sz="2800" b="1" dirty="0"/>
              <a:t>7.6%</a:t>
            </a:r>
          </a:p>
        </p:txBody>
      </p:sp>
      <p:sp>
        <p:nvSpPr>
          <p:cNvPr id="9" name="TextBox 8"/>
          <p:cNvSpPr txBox="1"/>
          <p:nvPr/>
        </p:nvSpPr>
        <p:spPr>
          <a:xfrm>
            <a:off x="7036822" y="1908855"/>
            <a:ext cx="1090363" cy="523220"/>
          </a:xfrm>
          <a:prstGeom prst="rect">
            <a:avLst/>
          </a:prstGeom>
          <a:noFill/>
        </p:spPr>
        <p:txBody>
          <a:bodyPr wrap="none" rtlCol="0">
            <a:spAutoFit/>
          </a:bodyPr>
          <a:lstStyle/>
          <a:p>
            <a:r>
              <a:rPr lang="en-US" sz="2800" b="1" dirty="0"/>
              <a:t>10.3%</a:t>
            </a:r>
          </a:p>
        </p:txBody>
      </p:sp>
    </p:spTree>
    <p:extLst>
      <p:ext uri="{BB962C8B-B14F-4D97-AF65-F5344CB8AC3E}">
        <p14:creationId xmlns:p14="http://schemas.microsoft.com/office/powerpoint/2010/main" val="22746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2059644"/>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7" name="Title 1">
            <a:extLst>
              <a:ext uri="{FF2B5EF4-FFF2-40B4-BE49-F238E27FC236}">
                <a16:creationId xmlns:a16="http://schemas.microsoft.com/office/drawing/2014/main" id="{43D77302-65A3-6A4A-9C33-646C637CFF1F}"/>
              </a:ext>
            </a:extLst>
          </p:cNvPr>
          <p:cNvSpPr>
            <a:spLocks noGrp="1"/>
          </p:cNvSpPr>
          <p:nvPr>
            <p:ph type="ctrTitle"/>
          </p:nvPr>
        </p:nvSpPr>
        <p:spPr>
          <a:xfrm>
            <a:off x="609600" y="1055080"/>
            <a:ext cx="7772400" cy="5029200"/>
          </a:xfrm>
        </p:spPr>
        <p:txBody>
          <a:bodyPr>
            <a:normAutofit/>
          </a:bodyPr>
          <a:lstStyle/>
          <a:p>
            <a:pPr>
              <a:lnSpc>
                <a:spcPts val="65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Tree>
    <p:extLst>
      <p:ext uri="{BB962C8B-B14F-4D97-AF65-F5344CB8AC3E}">
        <p14:creationId xmlns:p14="http://schemas.microsoft.com/office/powerpoint/2010/main" val="73485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68214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383839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 Degree - Dental Hygiene</a:t>
            </a:r>
            <a:br>
              <a:rPr lang="en-US" dirty="0"/>
            </a:br>
            <a:r>
              <a:rPr lang="en-US" dirty="0"/>
              <a:t>Wake Tech CC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200"/>
            <a:ext cx="9144000" cy="3692191"/>
          </a:xfrm>
          <a:prstGeom prst="rect">
            <a:avLst/>
          </a:prstGeom>
        </p:spPr>
      </p:pic>
    </p:spTree>
    <p:extLst>
      <p:ext uri="{BB962C8B-B14F-4D97-AF65-F5344CB8AC3E}">
        <p14:creationId xmlns:p14="http://schemas.microsoft.com/office/powerpoint/2010/main" val="54471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 Degree - Dental Hygiene</a:t>
            </a:r>
            <a:br>
              <a:rPr lang="en-US" dirty="0"/>
            </a:br>
            <a:r>
              <a:rPr lang="en-US" dirty="0"/>
              <a:t>Wake Tech CC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1500"/>
            <a:ext cx="9144000" cy="3680178"/>
          </a:xfrm>
          <a:prstGeom prst="rect">
            <a:avLst/>
          </a:prstGeom>
        </p:spPr>
      </p:pic>
    </p:spTree>
    <p:extLst>
      <p:ext uri="{BB962C8B-B14F-4D97-AF65-F5344CB8AC3E}">
        <p14:creationId xmlns:p14="http://schemas.microsoft.com/office/powerpoint/2010/main" val="201804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3693251"/>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7" name="Title 1">
            <a:extLst>
              <a:ext uri="{FF2B5EF4-FFF2-40B4-BE49-F238E27FC236}">
                <a16:creationId xmlns:a16="http://schemas.microsoft.com/office/drawing/2014/main" id="{675CFCA1-490C-2246-B212-7AF1910C9BE8}"/>
              </a:ext>
            </a:extLst>
          </p:cNvPr>
          <p:cNvSpPr>
            <a:spLocks noGrp="1"/>
          </p:cNvSpPr>
          <p:nvPr>
            <p:ph type="ctrTitle"/>
          </p:nvPr>
        </p:nvSpPr>
        <p:spPr>
          <a:xfrm>
            <a:off x="609600" y="1055080"/>
            <a:ext cx="7772400" cy="5029200"/>
          </a:xfrm>
        </p:spPr>
        <p:txBody>
          <a:bodyPr>
            <a:normAutofit/>
          </a:bodyPr>
          <a:lstStyle/>
          <a:p>
            <a:pPr>
              <a:lnSpc>
                <a:spcPts val="65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Ideas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Tree>
    <p:extLst>
      <p:ext uri="{BB962C8B-B14F-4D97-AF65-F5344CB8AC3E}">
        <p14:creationId xmlns:p14="http://schemas.microsoft.com/office/powerpoint/2010/main" val="385661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9437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33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3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0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a:t>NC Advanced Manufacturing Careers 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October 1-5, 2018</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/manufacturing</a:t>
            </a:r>
          </a:p>
        </p:txBody>
      </p:sp>
    </p:spTree>
    <p:extLst>
      <p:ext uri="{BB962C8B-B14F-4D97-AF65-F5344CB8AC3E}">
        <p14:creationId xmlns:p14="http://schemas.microsoft.com/office/powerpoint/2010/main" val="343691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22" y="1258959"/>
            <a:ext cx="8734478" cy="549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Rectangle 2"/>
          <p:cNvSpPr>
            <a:spLocks noGrp="1" noChangeArrowheads="1"/>
          </p:cNvSpPr>
          <p:nvPr>
            <p:ph type="title"/>
          </p:nvPr>
        </p:nvSpPr>
        <p:spPr/>
        <p:txBody>
          <a:bodyPr>
            <a:normAutofit/>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Tree>
    <p:extLst>
      <p:ext uri="{BB962C8B-B14F-4D97-AF65-F5344CB8AC3E}">
        <p14:creationId xmlns:p14="http://schemas.microsoft.com/office/powerpoint/2010/main" val="1516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dirty="0">
                <a:effectLst>
                  <a:outerShdw blurRad="38100" dist="38100" dir="2700000" algn="tl">
                    <a:srgbClr val="DDDDDD"/>
                  </a:outerShdw>
                </a:effectLst>
                <a:latin typeface="Arial" charset="0"/>
                <a:ea typeface="ヒラギノ角ゴ Pro W3" charset="0"/>
                <a:cs typeface="ヒラギノ角ゴ Pro W3" charset="0"/>
              </a:rPr>
            </a:br>
            <a:r>
              <a:rPr lang="en-US" sz="4800" dirty="0">
                <a:effectLst>
                  <a:outerShdw blurRad="38100" dist="38100" dir="2700000" algn="tl">
                    <a:srgbClr val="DDDDDD"/>
                  </a:outerShdw>
                </a:effectLst>
                <a:latin typeface="Arial" charset="0"/>
                <a:ea typeface="ヒラギノ角ゴ Pro W3" charset="0"/>
                <a:cs typeface="ヒラギノ角ゴ Pro W3" charset="0"/>
              </a:rPr>
              <a:t>preparing people for jobs that don</a:t>
            </a:r>
            <a:r>
              <a:rPr lang="ja-JP" altLang="en-US" sz="4800" dirty="0">
                <a:effectLst>
                  <a:outerShdw blurRad="38100" dist="38100" dir="2700000" algn="tl">
                    <a:srgbClr val="DDDDDD"/>
                  </a:outerShdw>
                </a:effectLst>
                <a:latin typeface="Arial" charset="0"/>
                <a:ea typeface="ヒラギノ角ゴ Pro W3" charset="0"/>
                <a:cs typeface="ヒラギノ角ゴ Pro W3" charset="0"/>
              </a:rPr>
              <a:t>’</a:t>
            </a:r>
            <a:r>
              <a:rPr lang="en-US" sz="480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6459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799" y="2285999"/>
            <a:ext cx="7711751" cy="1203649"/>
          </a:xfrm>
        </p:spPr>
        <p:txBody>
          <a:bodyPr>
            <a:normAutofit fontScale="90000"/>
          </a:bodyPr>
          <a:lstStyle/>
          <a:p>
            <a:pPr algn="l" eaLnBrk="1" hangingPunct="1">
              <a:lnSpc>
                <a:spcPct val="120000"/>
              </a:lnSpc>
              <a:defRPr/>
            </a:pPr>
            <a:r>
              <a:rPr lang="en-US" sz="4800" dirty="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dirty="0">
                <a:effectLst>
                  <a:outerShdw blurRad="38100" dist="38100" dir="2700000" algn="tl">
                    <a:srgbClr val="DDDDDD"/>
                  </a:outerShdw>
                </a:effectLst>
                <a:latin typeface="Arial" charset="0"/>
                <a:ea typeface="ヒラギノ角ゴ Pro W3" charset="0"/>
                <a:cs typeface="ヒラギノ角ゴ Pro W3" charset="0"/>
              </a:rPr>
              <a:t>’</a:t>
            </a:r>
            <a:r>
              <a:rPr lang="en-US" sz="4800" dirty="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224219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dirty="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dirty="0">
                <a:effectLst>
                  <a:outerShdw blurRad="38100" dist="38100" dir="2700000" algn="tl">
                    <a:srgbClr val="DDDDDD"/>
                  </a:outerShdw>
                </a:effectLst>
                <a:latin typeface="Arial" charset="0"/>
                <a:ea typeface="ヒラギノ角ゴ Pro W3" charset="0"/>
                <a:cs typeface="ヒラギノ角ゴ Pro W3" charset="0"/>
              </a:rPr>
              <a:t>’</a:t>
            </a:r>
            <a:r>
              <a:rPr lang="en-US" sz="4800" dirty="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274843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786811"/>
            <a:ext cx="4191000" cy="5410200"/>
          </a:xfrm>
        </p:spPr>
        <p:txBody>
          <a:bodyPr>
            <a:normAutofit fontScale="92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a:xfrm>
            <a:off x="4629150" y="1694998"/>
            <a:ext cx="3886200" cy="4599683"/>
          </a:xfrm>
        </p:spPr>
        <p:txBody>
          <a:bodyPr>
            <a:noAutofit/>
          </a:bodyPr>
          <a:lstStyle/>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Self-driving cars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Wearable tech - Fitbits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“Reality” TV</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3D printing</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Presentations like this one !!</a:t>
            </a:r>
          </a:p>
          <a:p>
            <a:endParaRPr lang="en-US" sz="2200" dirty="0"/>
          </a:p>
        </p:txBody>
      </p:sp>
    </p:spTree>
    <p:extLst>
      <p:ext uri="{BB962C8B-B14F-4D97-AF65-F5344CB8AC3E}">
        <p14:creationId xmlns:p14="http://schemas.microsoft.com/office/powerpoint/2010/main" val="294684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engines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816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32698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473" y="1295400"/>
            <a:ext cx="4254500" cy="5520720"/>
          </a:xfrm>
          <a:prstGeom prst="rect">
            <a:avLst/>
          </a:prstGeom>
        </p:spPr>
      </p:pic>
      <p:sp>
        <p:nvSpPr>
          <p:cNvPr id="2" name="Title 1"/>
          <p:cNvSpPr>
            <a:spLocks noGrp="1"/>
          </p:cNvSpPr>
          <p:nvPr>
            <p:ph type="title"/>
          </p:nvPr>
        </p:nvSpPr>
        <p:spPr/>
        <p:txBody>
          <a:bodyPr>
            <a:normAutofit/>
          </a:bodyPr>
          <a:lstStyle/>
          <a:p>
            <a:r>
              <a:rPr lang="en-US" dirty="0"/>
              <a:t>2016 NC Employer Needs Survey</a:t>
            </a:r>
          </a:p>
        </p:txBody>
      </p:sp>
    </p:spTree>
    <p:extLst>
      <p:ext uri="{BB962C8B-B14F-4D97-AF65-F5344CB8AC3E}">
        <p14:creationId xmlns:p14="http://schemas.microsoft.com/office/powerpoint/2010/main" val="31898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Hiring Difficulties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211647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67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3525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3721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a:t>NC Bachelor Degree</a:t>
            </a:r>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a:t>NC Associate Degrees</a:t>
            </a:r>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a:t>$37,318</a:t>
            </a:r>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a:t>$32,800- $43,062</a:t>
            </a:r>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a:t>$22,896</a:t>
            </a:r>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a:t>$23,316- $34,619</a:t>
            </a:r>
          </a:p>
        </p:txBody>
      </p:sp>
      <p:pic>
        <p:nvPicPr>
          <p:cNvPr id="10" name="Picture 9">
            <a:extLst>
              <a:ext uri="{FF2B5EF4-FFF2-40B4-BE49-F238E27FC236}">
                <a16:creationId xmlns:a16="http://schemas.microsoft.com/office/drawing/2014/main" id="{0CE9708F-CF15-3C40-B000-C3F558FE6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552"/>
            <a:ext cx="2206487" cy="1487335"/>
          </a:xfrm>
          <a:prstGeom prst="rect">
            <a:avLst/>
          </a:prstGeom>
        </p:spPr>
      </p:pic>
      <p:pic>
        <p:nvPicPr>
          <p:cNvPr id="13" name="Picture 12">
            <a:extLst>
              <a:ext uri="{FF2B5EF4-FFF2-40B4-BE49-F238E27FC236}">
                <a16:creationId xmlns:a16="http://schemas.microsoft.com/office/drawing/2014/main" id="{53FA8F43-ED5D-CC42-8F5C-66BD0DA97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45" y="1130599"/>
            <a:ext cx="2206487" cy="1487335"/>
          </a:xfrm>
          <a:prstGeom prst="rect">
            <a:avLst/>
          </a:prstGeom>
        </p:spPr>
      </p:pic>
      <p:pic>
        <p:nvPicPr>
          <p:cNvPr id="14" name="Picture 13">
            <a:extLst>
              <a:ext uri="{FF2B5EF4-FFF2-40B4-BE49-F238E27FC236}">
                <a16:creationId xmlns:a16="http://schemas.microsoft.com/office/drawing/2014/main" id="{668D9628-97E2-8B4A-9B08-9C90913C5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80" y="2338495"/>
            <a:ext cx="2206487" cy="1487335"/>
          </a:xfrm>
          <a:prstGeom prst="rect">
            <a:avLst/>
          </a:prstGeom>
        </p:spPr>
      </p:pic>
      <p:pic>
        <p:nvPicPr>
          <p:cNvPr id="15" name="Picture 14">
            <a:extLst>
              <a:ext uri="{FF2B5EF4-FFF2-40B4-BE49-F238E27FC236}">
                <a16:creationId xmlns:a16="http://schemas.microsoft.com/office/drawing/2014/main" id="{E202A1AC-F2F2-E74A-BF1A-67158F01B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876" y="49478"/>
            <a:ext cx="2206487" cy="1487335"/>
          </a:xfrm>
          <a:prstGeom prst="rect">
            <a:avLst/>
          </a:prstGeom>
        </p:spPr>
      </p:pic>
      <p:pic>
        <p:nvPicPr>
          <p:cNvPr id="16" name="Picture 15">
            <a:extLst>
              <a:ext uri="{FF2B5EF4-FFF2-40B4-BE49-F238E27FC236}">
                <a16:creationId xmlns:a16="http://schemas.microsoft.com/office/drawing/2014/main" id="{72ACAC3B-E97B-B648-BC54-C409B4700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470" y="1215909"/>
            <a:ext cx="2206487" cy="1487335"/>
          </a:xfrm>
          <a:prstGeom prst="rect">
            <a:avLst/>
          </a:prstGeom>
        </p:spPr>
      </p:pic>
      <p:pic>
        <p:nvPicPr>
          <p:cNvPr id="17" name="Picture 16">
            <a:extLst>
              <a:ext uri="{FF2B5EF4-FFF2-40B4-BE49-F238E27FC236}">
                <a16:creationId xmlns:a16="http://schemas.microsoft.com/office/drawing/2014/main" id="{6656EA36-E304-EC44-8FFC-C364690C2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822" y="52832"/>
            <a:ext cx="2206487" cy="1487335"/>
          </a:xfrm>
          <a:prstGeom prst="rect">
            <a:avLst/>
          </a:prstGeom>
        </p:spPr>
      </p:pic>
      <p:pic>
        <p:nvPicPr>
          <p:cNvPr id="18" name="Picture 17">
            <a:extLst>
              <a:ext uri="{FF2B5EF4-FFF2-40B4-BE49-F238E27FC236}">
                <a16:creationId xmlns:a16="http://schemas.microsoft.com/office/drawing/2014/main" id="{9C70C754-242F-C943-8A86-1416C09F0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719" y="2254634"/>
            <a:ext cx="2206487" cy="1487335"/>
          </a:xfrm>
          <a:prstGeom prst="rect">
            <a:avLst/>
          </a:prstGeom>
        </p:spPr>
      </p:pic>
      <p:pic>
        <p:nvPicPr>
          <p:cNvPr id="19" name="Picture 18">
            <a:extLst>
              <a:ext uri="{FF2B5EF4-FFF2-40B4-BE49-F238E27FC236}">
                <a16:creationId xmlns:a16="http://schemas.microsoft.com/office/drawing/2014/main" id="{777B03C9-0231-3F45-B943-9151109F5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719" y="1215909"/>
            <a:ext cx="2206487" cy="1487335"/>
          </a:xfrm>
          <a:prstGeom prst="rect">
            <a:avLst/>
          </a:prstGeom>
        </p:spPr>
      </p:pic>
      <p:pic>
        <p:nvPicPr>
          <p:cNvPr id="20" name="Picture 19">
            <a:extLst>
              <a:ext uri="{FF2B5EF4-FFF2-40B4-BE49-F238E27FC236}">
                <a16:creationId xmlns:a16="http://schemas.microsoft.com/office/drawing/2014/main" id="{0B4394FA-9C81-034D-B116-14950443E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959" y="1495178"/>
            <a:ext cx="2206487" cy="1487335"/>
          </a:xfrm>
          <a:prstGeom prst="rect">
            <a:avLst/>
          </a:prstGeom>
        </p:spPr>
      </p:pic>
      <p:pic>
        <p:nvPicPr>
          <p:cNvPr id="21" name="Picture 20">
            <a:extLst>
              <a:ext uri="{FF2B5EF4-FFF2-40B4-BE49-F238E27FC236}">
                <a16:creationId xmlns:a16="http://schemas.microsoft.com/office/drawing/2014/main" id="{647E8DE3-7F98-F246-83FE-7B4E9F8A4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719" y="-40253"/>
            <a:ext cx="2206487" cy="1487335"/>
          </a:xfrm>
          <a:prstGeom prst="rect">
            <a:avLst/>
          </a:prstGeom>
        </p:spPr>
      </p:pic>
      <p:pic>
        <p:nvPicPr>
          <p:cNvPr id="22" name="Picture 21">
            <a:extLst>
              <a:ext uri="{FF2B5EF4-FFF2-40B4-BE49-F238E27FC236}">
                <a16:creationId xmlns:a16="http://schemas.microsoft.com/office/drawing/2014/main" id="{89919E9C-CAA9-6445-B09B-5E6E435CA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5379675"/>
            <a:ext cx="2206487" cy="1487335"/>
          </a:xfrm>
          <a:prstGeom prst="rect">
            <a:avLst/>
          </a:prstGeom>
        </p:spPr>
      </p:pic>
    </p:spTree>
    <p:extLst>
      <p:ext uri="{BB962C8B-B14F-4D97-AF65-F5344CB8AC3E}">
        <p14:creationId xmlns:p14="http://schemas.microsoft.com/office/powerpoint/2010/main" val="32644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0"/>
            <a:ext cx="9144000" cy="6726120"/>
          </a:xfrm>
          <a:prstGeom prst="rect">
            <a:avLst/>
          </a:prstGeom>
        </p:spPr>
      </p:pic>
    </p:spTree>
    <p:extLst>
      <p:ext uri="{BB962C8B-B14F-4D97-AF65-F5344CB8AC3E}">
        <p14:creationId xmlns:p14="http://schemas.microsoft.com/office/powerpoint/2010/main" val="30359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2BCF57-22D3-FD4A-893E-F50E5324B8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250" y="1770856"/>
            <a:ext cx="7429500" cy="4711700"/>
          </a:xfrm>
        </p:spPr>
      </p:pic>
      <p:sp>
        <p:nvSpPr>
          <p:cNvPr id="3" name="Title 2">
            <a:extLst>
              <a:ext uri="{FF2B5EF4-FFF2-40B4-BE49-F238E27FC236}">
                <a16:creationId xmlns:a16="http://schemas.microsoft.com/office/drawing/2014/main" id="{D7E54157-9121-CD47-833D-D2F5079A3EF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6721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31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2971800"/>
            <a:ext cx="5943600" cy="3581400"/>
          </a:xfrm>
          <a:prstGeom prst="rect">
            <a:avLst/>
          </a:prstGeom>
        </p:spPr>
      </p:pic>
      <p:sp>
        <p:nvSpPr>
          <p:cNvPr id="1620994" name="Rectangle 2"/>
          <p:cNvSpPr>
            <a:spLocks noGrp="1" noChangeArrowheads="1"/>
          </p:cNvSpPr>
          <p:nvPr>
            <p:ph type="title"/>
          </p:nvPr>
        </p:nvSpPr>
        <p:spPr/>
        <p:txBody>
          <a:bodyPr/>
          <a:lstStyle/>
          <a:p>
            <a:pPr algn="ctr" eaLnBrk="1" hangingPunct="1">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Myth # 1</a:t>
            </a:r>
          </a:p>
        </p:txBody>
      </p:sp>
      <p:sp>
        <p:nvSpPr>
          <p:cNvPr id="1620995" name="Rectangle 3"/>
          <p:cNvSpPr>
            <a:spLocks noGrp="1" noChangeArrowheads="1"/>
          </p:cNvSpPr>
          <p:nvPr>
            <p:ph idx="1"/>
          </p:nvPr>
        </p:nvSpPr>
        <p:spPr/>
        <p:txBody>
          <a:bodyPr/>
          <a:lstStyle/>
          <a:p>
            <a:pPr marL="0" indent="0" algn="ctr" eaLnBrk="1" hangingPunct="1">
              <a:lnSpc>
                <a:spcPct val="120000"/>
              </a:lnSpc>
              <a:buNone/>
              <a:defRPr/>
            </a:pPr>
            <a:r>
              <a:rPr lang="en-US" dirty="0">
                <a:effectLst>
                  <a:outerShdw blurRad="38100" dist="38100" dir="2700000" algn="tl">
                    <a:srgbClr val="DDDDDD"/>
                  </a:outerShdw>
                </a:effectLst>
                <a:latin typeface="Arial" charset="0"/>
                <a:ea typeface="ヒラギノ角ゴ Pro W3" charset="0"/>
                <a:cs typeface="ヒラギノ角ゴ Pro W3" charset="0"/>
              </a:rPr>
              <a:t>All of the manufacturing is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dirty="0">
                <a:effectLst>
                  <a:outerShdw blurRad="38100" dist="38100" dir="2700000" algn="tl">
                    <a:srgbClr val="DDDDDD"/>
                  </a:outerShdw>
                </a:effectLst>
                <a:latin typeface="Arial" charset="0"/>
                <a:ea typeface="ヒラギノ角ゴ Pro W3" charset="0"/>
                <a:cs typeface="ヒラギノ角ゴ Pro W3" charset="0"/>
              </a:rPr>
              <a:t>moving to China.</a:t>
            </a:r>
          </a:p>
        </p:txBody>
      </p:sp>
    </p:spTree>
    <p:extLst>
      <p:ext uri="{BB962C8B-B14F-4D97-AF65-F5344CB8AC3E}">
        <p14:creationId xmlns:p14="http://schemas.microsoft.com/office/powerpoint/2010/main" val="363195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7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77" y="9914"/>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14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2646"/>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6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74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52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7490" cy="6858000"/>
          </a:xfrm>
          <a:prstGeom prst="rect">
            <a:avLst/>
          </a:prstGeom>
        </p:spPr>
      </p:pic>
    </p:spTree>
    <p:extLst>
      <p:ext uri="{BB962C8B-B14F-4D97-AF65-F5344CB8AC3E}">
        <p14:creationId xmlns:p14="http://schemas.microsoft.com/office/powerpoint/2010/main" val="23282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p:nvPr>
        </p:nvSpPr>
        <p:spPr/>
        <p:txBody>
          <a:bodyPr>
            <a:normAutofit/>
          </a:bodyPr>
          <a:lstStyle/>
          <a:p>
            <a:r>
              <a:rPr lang="en-US" sz="4000" dirty="0"/>
              <a:t>2024 Projected NC Employment:</a:t>
            </a:r>
            <a:br>
              <a:rPr lang="en-US" sz="4000" dirty="0"/>
            </a:br>
            <a:r>
              <a:rPr lang="en-US" sz="4000" dirty="0"/>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37.0%</a:t>
            </a:r>
          </a:p>
        </p:txBody>
      </p:sp>
      <p:sp>
        <p:nvSpPr>
          <p:cNvPr id="59" name="Text Box 51"/>
          <p:cNvSpPr txBox="1">
            <a:spLocks noChangeArrowheads="1"/>
          </p:cNvSpPr>
          <p:nvPr/>
        </p:nvSpPr>
        <p:spPr bwMode="auto">
          <a:xfrm>
            <a:off x="4343400" y="25130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0" name="Text Box 51"/>
          <p:cNvSpPr txBox="1">
            <a:spLocks noChangeArrowheads="1"/>
          </p:cNvSpPr>
          <p:nvPr/>
        </p:nvSpPr>
        <p:spPr bwMode="auto">
          <a:xfrm>
            <a:off x="5334000" y="3808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1" name="Text Box 51"/>
          <p:cNvSpPr txBox="1">
            <a:spLocks noChangeArrowheads="1"/>
          </p:cNvSpPr>
          <p:nvPr/>
        </p:nvSpPr>
        <p:spPr bwMode="auto">
          <a:xfrm>
            <a:off x="3886200" y="54086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19.0%</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sp>
        <p:nvSpPr>
          <p:cNvPr id="63" name="Text Box 51"/>
          <p:cNvSpPr txBox="1">
            <a:spLocks noChangeArrowheads="1"/>
          </p:cNvSpPr>
          <p:nvPr/>
        </p:nvSpPr>
        <p:spPr bwMode="auto">
          <a:xfrm>
            <a:off x="5334000" y="4189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3.9%</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a:t>
            </a:r>
          </a:p>
        </p:txBody>
      </p:sp>
      <p:sp>
        <p:nvSpPr>
          <p:cNvPr id="30" name="Text Box 51"/>
          <p:cNvSpPr txBox="1">
            <a:spLocks noChangeArrowheads="1"/>
          </p:cNvSpPr>
          <p:nvPr/>
        </p:nvSpPr>
        <p:spPr bwMode="auto">
          <a:xfrm>
            <a:off x="4800600" y="3198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11.6%</a:t>
            </a:r>
          </a:p>
        </p:txBody>
      </p:sp>
    </p:spTree>
    <p:extLst>
      <p:ext uri="{BB962C8B-B14F-4D97-AF65-F5344CB8AC3E}">
        <p14:creationId xmlns:p14="http://schemas.microsoft.com/office/powerpoint/2010/main" val="28131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294659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3" y="0"/>
            <a:ext cx="7224750" cy="8026200"/>
          </a:xfrm>
          <a:prstGeom prst="rect">
            <a:avLst/>
          </a:prstGeom>
        </p:spPr>
      </p:pic>
    </p:spTree>
    <p:extLst>
      <p:ext uri="{BB962C8B-B14F-4D97-AF65-F5344CB8AC3E}">
        <p14:creationId xmlns:p14="http://schemas.microsoft.com/office/powerpoint/2010/main" val="159731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3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00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a:t>NC Advanced Manufacturing Careers 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October 1-5, 2018</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/manufacturing</a:t>
            </a:r>
          </a:p>
        </p:txBody>
      </p:sp>
    </p:spTree>
    <p:extLst>
      <p:ext uri="{BB962C8B-B14F-4D97-AF65-F5344CB8AC3E}">
        <p14:creationId xmlns:p14="http://schemas.microsoft.com/office/powerpoint/2010/main" val="411041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37276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494343"/>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7" name="Title 1">
            <a:extLst>
              <a:ext uri="{FF2B5EF4-FFF2-40B4-BE49-F238E27FC236}">
                <a16:creationId xmlns:a16="http://schemas.microsoft.com/office/drawing/2014/main" id="{DEF4F49E-895C-B446-BE5D-70155B00F83A}"/>
              </a:ext>
            </a:extLst>
          </p:cNvPr>
          <p:cNvSpPr txBox="1">
            <a:spLocks/>
          </p:cNvSpPr>
          <p:nvPr/>
        </p:nvSpPr>
        <p:spPr>
          <a:xfrm>
            <a:off x="609600" y="1055080"/>
            <a:ext cx="7772400" cy="5029200"/>
          </a:xfrm>
          <a:prstGeom prst="rect">
            <a:avLst/>
          </a:prstGeom>
        </p:spPr>
        <p:txBody>
          <a:bodyPr vert="horz" lIns="91440" tIns="45720" rIns="91440" bIns="45720" rtlCol="0" anchor="b">
            <a:normAutofit/>
          </a:bodyPr>
          <a:lstStyle>
            <a:lvl1pPr algn="ctr" defTabSz="514350" rtl="0" eaLnBrk="1" latinLnBrk="0" hangingPunct="1">
              <a:lnSpc>
                <a:spcPct val="90000"/>
              </a:lnSpc>
              <a:spcBef>
                <a:spcPct val="0"/>
              </a:spcBef>
              <a:buNone/>
              <a:defRPr sz="4400" b="1" kern="1200">
                <a:ln w="0">
                  <a:solidFill>
                    <a:schemeClr val="accent1"/>
                  </a:solidFill>
                </a:ln>
                <a:solidFill>
                  <a:schemeClr val="tx1"/>
                </a:solidFill>
                <a:latin typeface="+mn-lt"/>
                <a:ea typeface="+mj-ea"/>
                <a:cs typeface="+mj-cs"/>
              </a:defRPr>
            </a:lvl1pPr>
          </a:lstStyle>
          <a:p>
            <a:pPr>
              <a:lnSpc>
                <a:spcPts val="6500"/>
              </a:lnSpc>
              <a:defRPr/>
            </a:pPr>
            <a:r>
              <a:rPr lang="en-US" i="1">
                <a:effectLst>
                  <a:outerShdw blurRad="38100" dist="38100" dir="2700000" algn="tl">
                    <a:srgbClr val="DDDDDD"/>
                  </a:outerShdw>
                </a:effectLst>
                <a:latin typeface="Arial" charset="0"/>
                <a:ea typeface="ヒラギノ角ゴ Pro W3" charset="0"/>
                <a:cs typeface="ヒラギノ角ゴ Pro W3" charset="0"/>
              </a:rPr>
              <a:t>Surprises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Future Demand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Changing World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New Ideas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Career Planning</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3792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94360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406099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18191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15358</Words>
  <Application>Microsoft Macintosh PowerPoint</Application>
  <PresentationFormat>On-screen Show (4:3)</PresentationFormat>
  <Paragraphs>2868</Paragraphs>
  <Slides>123</Slides>
  <Notes>123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123</vt:i4>
      </vt:variant>
    </vt:vector>
  </HeadingPairs>
  <TitlesOfParts>
    <vt:vector size="134" baseType="lpstr">
      <vt:lpstr>游ゴシック</vt:lpstr>
      <vt:lpstr>ヒラギノ角ゴ Pro W3</vt:lpstr>
      <vt:lpstr>Arial</vt:lpstr>
      <vt:lpstr>Calibri</vt:lpstr>
      <vt:lpstr>Calibri Light</vt:lpstr>
      <vt:lpstr>Helvetica Neue</vt:lpstr>
      <vt:lpstr>Mangal</vt:lpstr>
      <vt:lpstr>Times</vt:lpstr>
      <vt:lpstr>Times New Roman</vt:lpstr>
      <vt:lpstr>Wingdings</vt:lpstr>
      <vt:lpstr>Office Theme</vt:lpstr>
      <vt:lpstr>Career Planning &amp; other important stuff</vt:lpstr>
      <vt:lpstr>You can’t see the whole sky through a bamboo tube</vt:lpstr>
      <vt:lpstr>Begin with the End in Mind</vt:lpstr>
      <vt:lpstr>PowerPoint Presentation</vt:lpstr>
      <vt:lpstr>PowerPoint Presentation</vt:lpstr>
      <vt:lpstr>Surprises Future Demand Changing World New Ideas Career Planning</vt:lpstr>
      <vt:lpstr>Degree Level Matters People with more education make more money  than those with less education</vt:lpstr>
      <vt:lpstr>PowerPoint Presentation</vt:lpstr>
      <vt:lpstr>2024 Projected NC Employment: Education Required</vt:lpstr>
      <vt:lpstr>2017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Top-Paying Associate  Degrees</vt:lpstr>
      <vt:lpstr>All NC Associate Degrees</vt:lpstr>
      <vt:lpstr>Selected Associate Degrees by Program Area</vt:lpstr>
      <vt:lpstr>Bachelor Degree NC starting salaries - high-projected demand 2024</vt:lpstr>
      <vt:lpstr>Top-Paying Bachelor Degrees</vt:lpstr>
      <vt:lpstr>All NC Bachelor Degrees</vt:lpstr>
      <vt:lpstr>Masters Degree NC starting salaries - high-projected demand 2024</vt:lpstr>
      <vt:lpstr>Doctorate/Professional Degree NC starting salaries - high-projected demand 2024</vt:lpstr>
      <vt:lpstr>PowerPoint Presentation</vt:lpstr>
      <vt:lpstr>It makes you think?</vt:lpstr>
      <vt:lpstr>Surprises Future Demand Changing World New Ideas Career Planning</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8 NC Prosperity Zones</vt:lpstr>
      <vt:lpstr>NC - North Central Prosperity Zone  (Total Change in Positions Projected from 2012 - 2022)</vt:lpstr>
      <vt:lpstr>NC – Western Prosperity Zone  (Total Change in Positions Projected from 2012 - 2022)</vt:lpstr>
      <vt:lpstr>NC – Southwest Prosperity Zone  (Total Change in Positions Projected from 2012 - 2022)</vt:lpstr>
      <vt:lpstr>NC – Sandhills Prosperity Zone  (Total Change in Positions Projected from 2012 - 2022)</vt:lpstr>
      <vt:lpstr>NC – Southeast Prosperity Zone  (Total Change in Positions Projected from 2012 - 2022)</vt:lpstr>
      <vt:lpstr>NC – Piedmont-Triad Prosperity Zone  (Total Change in Positions Projected from 2012 - 2022)</vt:lpstr>
      <vt:lpstr>NC – Northeast Prosperity Zone  (Total Change in Positions Projected from 2012 - 2022)</vt:lpstr>
      <vt:lpstr>NC – Northwest Prosperity Zone  (Total Change in Positions Projected from 2012 - 2022)</vt:lpstr>
      <vt:lpstr>All NC Associate Degrees</vt:lpstr>
      <vt:lpstr>Selected NC Associate Degrees</vt:lpstr>
      <vt:lpstr>All NC Bachelor Degrees</vt:lpstr>
      <vt:lpstr>PowerPoint Presentation</vt:lpstr>
      <vt:lpstr>States with Most New Jobs (Total Change in Positions Projected from 2014 - 2024)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Construction Careers Awareness Week</vt:lpstr>
      <vt:lpstr>PowerPoint Presentation</vt:lpstr>
      <vt:lpstr>PowerPoint Presentation</vt:lpstr>
      <vt:lpstr>PowerPoint Presentation</vt:lpstr>
      <vt:lpstr>PowerPoint Presentation</vt:lpstr>
      <vt:lpstr>PowerPoint Presentation</vt:lpstr>
      <vt:lpstr>PowerPoint Presentation</vt:lpstr>
      <vt:lpstr>Associate Degree - Dental Hygiene Wake Tech CC</vt:lpstr>
      <vt:lpstr>Associate Degree - Dental Hygiene Wake Tech CC</vt:lpstr>
      <vt:lpstr>Surprises Future Demand Changing World New Ideas Career Planning</vt:lpstr>
      <vt:lpstr>Upsetting the Projection Data</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 Career Planning</vt:lpstr>
      <vt:lpstr>People Need to Discover These</vt:lpstr>
      <vt:lpstr>Discover Your Interests</vt:lpstr>
      <vt:lpstr>Discover Your Skills</vt:lpstr>
      <vt:lpstr>Discover Your Passion</vt:lpstr>
      <vt:lpstr>The Job Market</vt:lpstr>
      <vt:lpstr>Lifestyle Choice</vt:lpstr>
      <vt:lpstr>PowerPoint Presentation</vt:lpstr>
      <vt:lpstr>PowerPoint Presentation</vt:lpstr>
      <vt:lpstr>Questions?</vt:lpstr>
      <vt:lpstr>James "JW" Kelley</vt:lpstr>
      <vt:lpstr>Training Webinars for  College Advising Liaisons </vt:lpstr>
      <vt:lpstr>Selected Associate Degrees</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2018-06-12T19:49:22Z</dcterms:modified>
</cp:coreProperties>
</file>