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6" r:id="rId4"/>
    <p:sldMasterId id="2147483709" r:id="rId5"/>
  </p:sldMasterIdLst>
  <p:notesMasterIdLst>
    <p:notesMasterId r:id="rId26"/>
  </p:notesMasterIdLst>
  <p:handoutMasterIdLst>
    <p:handoutMasterId r:id="rId27"/>
  </p:handoutMasterIdLst>
  <p:sldIdLst>
    <p:sldId id="534" r:id="rId6"/>
    <p:sldId id="1803" r:id="rId7"/>
    <p:sldId id="257" r:id="rId8"/>
    <p:sldId id="1813" r:id="rId9"/>
    <p:sldId id="772" r:id="rId10"/>
    <p:sldId id="1800" r:id="rId11"/>
    <p:sldId id="1809" r:id="rId12"/>
    <p:sldId id="1804" r:id="rId13"/>
    <p:sldId id="1771" r:id="rId14"/>
    <p:sldId id="1799" r:id="rId15"/>
    <p:sldId id="1814" r:id="rId16"/>
    <p:sldId id="1812" r:id="rId17"/>
    <p:sldId id="258" r:id="rId18"/>
    <p:sldId id="1639" r:id="rId19"/>
    <p:sldId id="1807" r:id="rId20"/>
    <p:sldId id="1811" r:id="rId21"/>
    <p:sldId id="1805" r:id="rId22"/>
    <p:sldId id="1806" r:id="rId23"/>
    <p:sldId id="1808" r:id="rId24"/>
    <p:sldId id="1194" r:id="rId25"/>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AF3"/>
    <a:srgbClr val="4BA5D8"/>
    <a:srgbClr val="D95C40"/>
    <a:srgbClr val="31B039"/>
    <a:srgbClr val="CC0F23"/>
    <a:srgbClr val="009AA6"/>
    <a:srgbClr val="FFB218"/>
    <a:srgbClr val="FD0000"/>
    <a:srgbClr val="573286"/>
    <a:srgbClr val="DD53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6A7D28-FE4C-CA05-6746-2FC446A02424}" v="59" dt="2024-09-09T14:57:24.178"/>
    <p1510:client id="{510131A4-FCBD-F5FC-81BA-6202CBDC055C}" v="13" dt="2024-09-09T18:20:34.9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390" autoAdjust="0"/>
    <p:restoredTop sz="90458" autoAdjust="0"/>
  </p:normalViewPr>
  <p:slideViewPr>
    <p:cSldViewPr snapToGrid="0">
      <p:cViewPr varScale="1">
        <p:scale>
          <a:sx n="185" d="100"/>
          <a:sy n="185" d="100"/>
        </p:scale>
        <p:origin x="1350" y="150"/>
      </p:cViewPr>
      <p:guideLst/>
    </p:cSldViewPr>
  </p:slideViewPr>
  <p:outlineViewPr>
    <p:cViewPr>
      <p:scale>
        <a:sx n="33" d="100"/>
        <a:sy n="33" d="100"/>
      </p:scale>
      <p:origin x="0" y="-451"/>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17" d="100"/>
          <a:sy n="117" d="100"/>
        </p:scale>
        <p:origin x="23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sz="quarter" idx="1"/>
          </p:nvPr>
        </p:nvSpPr>
        <p:spPr>
          <a:xfrm>
            <a:off x="3970938" y="2"/>
            <a:ext cx="3037840" cy="466434"/>
          </a:xfrm>
          <a:prstGeom prst="rect">
            <a:avLst/>
          </a:prstGeom>
        </p:spPr>
        <p:txBody>
          <a:bodyPr vert="horz" lIns="93150" tIns="46576" rIns="93150" bIns="46576" rtlCol="0"/>
          <a:lstStyle>
            <a:lvl1pPr algn="r">
              <a:defRPr sz="1200"/>
            </a:lvl1pPr>
          </a:lstStyle>
          <a:p>
            <a:fld id="{7E9B6F52-CC10-4425-9195-EDF28B435798}" type="datetimeFigureOut">
              <a:rPr lang="en-US" smtClean="0"/>
              <a:t>9/10/2024</a:t>
            </a:fld>
            <a:endParaRPr lang="en-US"/>
          </a:p>
        </p:txBody>
      </p:sp>
      <p:sp>
        <p:nvSpPr>
          <p:cNvPr id="4" name="Footer Placeholder 3"/>
          <p:cNvSpPr>
            <a:spLocks noGrp="1"/>
          </p:cNvSpPr>
          <p:nvPr>
            <p:ph type="ftr" sz="quarter" idx="2"/>
          </p:nvPr>
        </p:nvSpPr>
        <p:spPr>
          <a:xfrm>
            <a:off x="0" y="8829970"/>
            <a:ext cx="3037840" cy="466433"/>
          </a:xfrm>
          <a:prstGeom prst="rect">
            <a:avLst/>
          </a:prstGeom>
        </p:spPr>
        <p:txBody>
          <a:bodyPr vert="horz" lIns="93150" tIns="46576" rIns="93150" bIns="4657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70"/>
            <a:ext cx="3037840" cy="466433"/>
          </a:xfrm>
          <a:prstGeom prst="rect">
            <a:avLst/>
          </a:prstGeom>
        </p:spPr>
        <p:txBody>
          <a:bodyPr vert="horz" lIns="93150" tIns="46576" rIns="93150" bIns="46576"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50" tIns="46576" rIns="93150" bIns="46576" rtlCol="0"/>
          <a:lstStyle>
            <a:lvl1pPr algn="r">
              <a:defRPr sz="1200"/>
            </a:lvl1pPr>
          </a:lstStyle>
          <a:p>
            <a:fld id="{C02D3CF6-D097-446F-BA20-84B1F837E572}" type="datetimeFigureOut">
              <a:rPr lang="en-US" smtClean="0"/>
              <a:t>9/10/2024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0" tIns="46576" rIns="93150" bIns="46576"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0" tIns="46576" rIns="93150" bIns="4657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50" tIns="46576" rIns="93150" bIns="4657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50" tIns="46576" rIns="93150" bIns="46576"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pn.inf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eague.or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actei.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vents.lifelonglearning.ncsu.edu/nccc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cteonline.org/postsecondarycteeven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eb.cvent.com/event/342c0ed4-176c-4060-aea4-8f175a4cbc6f/websitePage:1a48ccfd-c151-499b-879f-efb352d0501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a:t>
            </a:fld>
            <a:endParaRPr lang="en-US"/>
          </a:p>
        </p:txBody>
      </p:sp>
    </p:spTree>
    <p:extLst>
      <p:ext uri="{BB962C8B-B14F-4D97-AF65-F5344CB8AC3E}">
        <p14:creationId xmlns:p14="http://schemas.microsoft.com/office/powerpoint/2010/main" val="303763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https://www.ncpn.info/</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17</a:t>
            </a:fld>
            <a:endParaRPr lang="en-US"/>
          </a:p>
        </p:txBody>
      </p:sp>
    </p:spTree>
    <p:extLst>
      <p:ext uri="{BB962C8B-B14F-4D97-AF65-F5344CB8AC3E}">
        <p14:creationId xmlns:p14="http://schemas.microsoft.com/office/powerpoint/2010/main" val="369312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https://www.league.org/</a:t>
            </a:r>
            <a:r>
              <a:rPr lang="en-US" dirty="0"/>
              <a:t> </a:t>
            </a:r>
          </a:p>
        </p:txBody>
      </p:sp>
      <p:sp>
        <p:nvSpPr>
          <p:cNvPr id="4" name="Slide Number Placeholder 3"/>
          <p:cNvSpPr>
            <a:spLocks noGrp="1"/>
          </p:cNvSpPr>
          <p:nvPr>
            <p:ph type="sldNum" sz="quarter" idx="5"/>
          </p:nvPr>
        </p:nvSpPr>
        <p:spPr/>
        <p:txBody>
          <a:bodyPr/>
          <a:lstStyle/>
          <a:p>
            <a:fld id="{3D52D8DC-3CCA-4826-966D-69131461ECBB}" type="slidenum">
              <a:rPr lang="en-US" smtClean="0"/>
              <a:t>18</a:t>
            </a:fld>
            <a:endParaRPr lang="en-US"/>
          </a:p>
        </p:txBody>
      </p:sp>
    </p:spTree>
    <p:extLst>
      <p:ext uri="{BB962C8B-B14F-4D97-AF65-F5344CB8AC3E}">
        <p14:creationId xmlns:p14="http://schemas.microsoft.com/office/powerpoint/2010/main" val="2296346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hlinkClick r:id="rId3"/>
              </a:rPr>
              <a:t>https://nactei.org</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19</a:t>
            </a:fld>
            <a:endParaRPr lang="en-US"/>
          </a:p>
        </p:txBody>
      </p:sp>
    </p:spTree>
    <p:extLst>
      <p:ext uri="{BB962C8B-B14F-4D97-AF65-F5344CB8AC3E}">
        <p14:creationId xmlns:p14="http://schemas.microsoft.com/office/powerpoint/2010/main" val="56777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717550" y="1162050"/>
            <a:ext cx="5575300" cy="3136900"/>
          </a:xfrm>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pPr defTabSz="914132">
              <a:defRPr/>
            </a:pPr>
            <a:r>
              <a:rPr lang="en-US" dirty="0"/>
              <a:t>The Strengthening Career and Technical Education for the 21st Century Act reauthorized and updated the Carl D. Perkins Career and Technical Education Act of 2006 to become the current Carl D. Perkins Career and Technical Education Act of 2006 as amended by the Strengthening Career and Technical Education for the 21st Century Act (Perkins V)</a:t>
            </a:r>
          </a:p>
          <a:p>
            <a:endParaRPr lang="en-US" dirty="0"/>
          </a:p>
          <a:p>
            <a:endParaRPr lang="en-US" dirty="0"/>
          </a:p>
          <a:p>
            <a:r>
              <a:rPr lang="en-US" dirty="0"/>
              <a:t>This updated act s</a:t>
            </a:r>
            <a:r>
              <a:rPr dirty="0"/>
              <a:t>tress</a:t>
            </a:r>
            <a:r>
              <a:rPr lang="en-US" dirty="0"/>
              <a:t>es:</a:t>
            </a:r>
          </a:p>
          <a:p>
            <a:r>
              <a:rPr lang="en-US" dirty="0"/>
              <a:t>- </a:t>
            </a:r>
            <a:r>
              <a:rPr dirty="0"/>
              <a:t> Academic, Technical, and Employability Skills </a:t>
            </a:r>
          </a:p>
          <a:p>
            <a:r>
              <a:rPr lang="en-US" dirty="0"/>
              <a:t>- </a:t>
            </a:r>
            <a:r>
              <a:rPr dirty="0"/>
              <a:t>Funding Secondary and Postsecondary CTE </a:t>
            </a:r>
          </a:p>
          <a:p>
            <a:r>
              <a:rPr lang="en-US" dirty="0"/>
              <a:t>- </a:t>
            </a:r>
            <a:r>
              <a:rPr dirty="0"/>
              <a:t>Focusing on  Students who elect to enroll in CTE Programs of Study   </a:t>
            </a:r>
          </a:p>
        </p:txBody>
      </p:sp>
    </p:spTree>
    <p:extLst>
      <p:ext uri="{BB962C8B-B14F-4D97-AF65-F5344CB8AC3E}">
        <p14:creationId xmlns:p14="http://schemas.microsoft.com/office/powerpoint/2010/main" val="112420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Register now and let the system remind you.</a:t>
            </a:r>
          </a:p>
        </p:txBody>
      </p:sp>
      <p:sp>
        <p:nvSpPr>
          <p:cNvPr id="4" name="Slide Number Placeholder 3"/>
          <p:cNvSpPr>
            <a:spLocks noGrp="1"/>
          </p:cNvSpPr>
          <p:nvPr>
            <p:ph type="sldNum" sz="quarter" idx="10"/>
          </p:nvPr>
        </p:nvSpPr>
        <p:spPr/>
        <p:txBody>
          <a:bodyPr/>
          <a:lstStyle/>
          <a:p>
            <a:fld id="{3D52D8DC-3CCA-4826-966D-69131461ECBB}" type="slidenum">
              <a:rPr lang="en-US" smtClean="0"/>
              <a:t>5</a:t>
            </a:fld>
            <a:endParaRPr lang="en-US"/>
          </a:p>
        </p:txBody>
      </p:sp>
    </p:spTree>
    <p:extLst>
      <p:ext uri="{BB962C8B-B14F-4D97-AF65-F5344CB8AC3E}">
        <p14:creationId xmlns:p14="http://schemas.microsoft.com/office/powerpoint/2010/main" val="186068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6</a:t>
            </a:fld>
            <a:endParaRPr lang="en-US"/>
          </a:p>
        </p:txBody>
      </p:sp>
    </p:spTree>
    <p:extLst>
      <p:ext uri="{BB962C8B-B14F-4D97-AF65-F5344CB8AC3E}">
        <p14:creationId xmlns:p14="http://schemas.microsoft.com/office/powerpoint/2010/main" val="2546259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https://events.lifelonglearning.ncsu.edu/ncccs/</a:t>
            </a:r>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10</a:t>
            </a:fld>
            <a:endParaRPr lang="en-US"/>
          </a:p>
        </p:txBody>
      </p:sp>
    </p:spTree>
    <p:extLst>
      <p:ext uri="{BB962C8B-B14F-4D97-AF65-F5344CB8AC3E}">
        <p14:creationId xmlns:p14="http://schemas.microsoft.com/office/powerpoint/2010/main" val="2948851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A042B-DF5C-488D-91B9-144FF1AC9108}" type="slidenum">
              <a:rPr lang="en-US" smtClean="0"/>
              <a:t>13</a:t>
            </a:fld>
            <a:endParaRPr lang="en-US"/>
          </a:p>
        </p:txBody>
      </p:sp>
    </p:spTree>
    <p:extLst>
      <p:ext uri="{BB962C8B-B14F-4D97-AF65-F5344CB8AC3E}">
        <p14:creationId xmlns:p14="http://schemas.microsoft.com/office/powerpoint/2010/main" val="2857264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14</a:t>
            </a:fld>
            <a:endParaRPr lang="en-US"/>
          </a:p>
        </p:txBody>
      </p:sp>
    </p:spTree>
    <p:extLst>
      <p:ext uri="{BB962C8B-B14F-4D97-AF65-F5344CB8AC3E}">
        <p14:creationId xmlns:p14="http://schemas.microsoft.com/office/powerpoint/2010/main" val="121258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https://www.acteonline.org/postsecondarycteevent/</a:t>
            </a:r>
            <a:r>
              <a:rPr lang="en-US" dirty="0"/>
              <a:t> </a:t>
            </a:r>
          </a:p>
        </p:txBody>
      </p:sp>
      <p:sp>
        <p:nvSpPr>
          <p:cNvPr id="4" name="Slide Number Placeholder 3"/>
          <p:cNvSpPr>
            <a:spLocks noGrp="1"/>
          </p:cNvSpPr>
          <p:nvPr>
            <p:ph type="sldNum" sz="quarter" idx="5"/>
          </p:nvPr>
        </p:nvSpPr>
        <p:spPr/>
        <p:txBody>
          <a:bodyPr/>
          <a:lstStyle/>
          <a:p>
            <a:fld id="{3D52D8DC-3CCA-4826-966D-69131461ECBB}" type="slidenum">
              <a:rPr lang="en-US" smtClean="0"/>
              <a:t>15</a:t>
            </a:fld>
            <a:endParaRPr lang="en-US"/>
          </a:p>
        </p:txBody>
      </p:sp>
    </p:spTree>
    <p:extLst>
      <p:ext uri="{BB962C8B-B14F-4D97-AF65-F5344CB8AC3E}">
        <p14:creationId xmlns:p14="http://schemas.microsoft.com/office/powerpoint/2010/main" val="1046506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https://web.cvent.com/event/342c0ed4-176c-4060-aea4-8f175a4cbc6f/websitePage:1a48ccfd-c151-499b-879f-efb352d05016</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16</a:t>
            </a:fld>
            <a:endParaRPr lang="en-US"/>
          </a:p>
        </p:txBody>
      </p:sp>
    </p:spTree>
    <p:extLst>
      <p:ext uri="{BB962C8B-B14F-4D97-AF65-F5344CB8AC3E}">
        <p14:creationId xmlns:p14="http://schemas.microsoft.com/office/powerpoint/2010/main" val="824847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9/10/2024</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9/10/2024</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9/10/2024</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pic>
        <p:nvPicPr>
          <p:cNvPr id="9" name="Picture 8" title="NCCCS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9/10/2024</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9/10/2024</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9/10/2024</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9/10/2024</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pic>
        <p:nvPicPr>
          <p:cNvPr id="9" name="Picture 8" title="NCCCS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9/10/2024</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70" y="3355330"/>
            <a:ext cx="7358063" cy="243299"/>
          </a:xfrm>
          <a:prstGeom prst="rect">
            <a:avLst/>
          </a:prstGeom>
        </p:spPr>
        <p:txBody>
          <a:bodyPr anchor="t"/>
          <a:lstStyle>
            <a:lvl1pPr marL="0" indent="0" algn="ctr">
              <a:spcBef>
                <a:spcPts val="0"/>
              </a:spcBef>
              <a:buSzTx/>
              <a:buNone/>
              <a:defRPr sz="1265" i="1"/>
            </a:lvl1pPr>
            <a:lvl2pPr marL="485534" indent="-251138" algn="ctr">
              <a:spcBef>
                <a:spcPts val="0"/>
              </a:spcBef>
              <a:defRPr sz="1265" i="1"/>
            </a:lvl2pPr>
            <a:lvl3pPr marL="719930" indent="-251138" algn="ctr">
              <a:spcBef>
                <a:spcPts val="0"/>
              </a:spcBef>
              <a:defRPr sz="1265" i="1"/>
            </a:lvl3pPr>
            <a:lvl4pPr marL="954326" indent="-251138" algn="ctr">
              <a:spcBef>
                <a:spcPts val="0"/>
              </a:spcBef>
              <a:defRPr sz="1265" i="1"/>
            </a:lvl4pPr>
            <a:lvl5pPr marL="1188722" indent="-251138" algn="ctr">
              <a:spcBef>
                <a:spcPts val="0"/>
              </a:spcBef>
              <a:defRPr sz="1265"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892970" y="2250236"/>
            <a:ext cx="7358063" cy="321562"/>
          </a:xfrm>
          <a:prstGeom prst="rect">
            <a:avLst/>
          </a:prstGeom>
        </p:spPr>
        <p:txBody>
          <a:bodyPr/>
          <a:lstStyle>
            <a:lvl1pPr marL="0" indent="0" algn="ctr">
              <a:spcBef>
                <a:spcPts val="0"/>
              </a:spcBef>
              <a:buSzTx/>
              <a:buNone/>
              <a:defRPr sz="3400">
                <a:latin typeface="Helvetica Neue Medium"/>
                <a:ea typeface="Helvetica Neue Medium"/>
                <a:cs typeface="Helvetica Neue Medium"/>
                <a:sym typeface="Helvetica Neue Medium"/>
              </a:defRPr>
            </a:lvl1p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9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1701106"/>
            <a:ext cx="7358063"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821999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dirty="0">
                <a:ln w="0"/>
                <a:solidFill>
                  <a:srgbClr val="003767"/>
                </a:solidFill>
                <a:effectLst>
                  <a:outerShdw blurRad="38100" dist="25400" dir="5400000" algn="ctr" rotWithShape="0">
                    <a:srgbClr val="6E747A">
                      <a:alpha val="43000"/>
                    </a:srgbClr>
                  </a:outerShdw>
                </a:effectLst>
              </a:rPr>
              <a:t>North Carolina </a:t>
            </a:r>
            <a:br>
              <a:rPr lang="en-US" sz="2025" b="0" cap="none" spc="0" dirty="0">
                <a:ln w="0"/>
                <a:solidFill>
                  <a:srgbClr val="003767"/>
                </a:solidFill>
                <a:effectLst>
                  <a:outerShdw blurRad="38100" dist="25400" dir="5400000" algn="ctr" rotWithShape="0">
                    <a:srgbClr val="6E747A">
                      <a:alpha val="43000"/>
                    </a:srgbClr>
                  </a:outerShdw>
                </a:effectLst>
              </a:rPr>
            </a:br>
            <a:r>
              <a:rPr lang="en-US" sz="2025"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1" r:id="rId3"/>
    <p:sldLayoutId id="2147483702" r:id="rId4"/>
    <p:sldLayoutId id="2147483703" r:id="rId5"/>
    <p:sldLayoutId id="2147483704" r:id="rId6"/>
    <p:sldLayoutId id="2147483687" r:id="rId7"/>
    <p:sldLayoutId id="2147483688" r:id="rId8"/>
    <p:sldLayoutId id="2147483689" r:id="rId9"/>
    <p:sldLayoutId id="2147483690" r:id="rId10"/>
    <p:sldLayoutId id="2147483691" r:id="rId11"/>
    <p:sldLayoutId id="2147483692" r:id="rId12"/>
    <p:sldLayoutId id="2147483693" r:id="rId13"/>
    <p:sldLayoutId id="2147483705" r:id="rId14"/>
    <p:sldLayoutId id="2147483706" r:id="rId15"/>
    <p:sldLayoutId id="2147483707" r:id="rId16"/>
    <p:sldLayoutId id="2147483708" r:id="rId17"/>
    <p:sldLayoutId id="2147483694" r:id="rId18"/>
    <p:sldLayoutId id="2147483695" r:id="rId19"/>
    <p:sldLayoutId id="2147483696" r:id="rId20"/>
    <p:sldLayoutId id="2147483685" r:id="rId21"/>
    <p:sldLayoutId id="2147483699" r:id="rId22"/>
    <p:sldLayoutId id="2147483672"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events.lifelonglearning.ncsu.edu/nccc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www.ncperkins.org/vide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eb.cvent.com/event/342c0ed4-176c-4060-aea4-8f175a4cbc6f/websitePage:1a48ccfd-c151-499b-879f-efb352d05016"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Perkins Update</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latin typeface="Times New Roman"/>
                <a:cs typeface="Times New Roman"/>
              </a:rPr>
              <a:t>September 10, 2024</a:t>
            </a:r>
          </a:p>
        </p:txBody>
      </p:sp>
      <p:pic>
        <p:nvPicPr>
          <p:cNvPr id="5" name="Picture 4" descr="Text&#10;&#10;Description automatically generated">
            <a:extLst>
              <a:ext uri="{FF2B5EF4-FFF2-40B4-BE49-F238E27FC236}">
                <a16:creationId xmlns:a16="http://schemas.microsoft.com/office/drawing/2014/main" id="{DD2BAA20-E29D-A450-2DB9-30F83BF4A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04" y="3688512"/>
            <a:ext cx="4399896" cy="1384818"/>
          </a:xfrm>
          <a:prstGeom prst="rect">
            <a:avLst/>
          </a:prstGeom>
        </p:spPr>
      </p:pic>
    </p:spTree>
    <p:extLst>
      <p:ext uri="{BB962C8B-B14F-4D97-AF65-F5344CB8AC3E}">
        <p14:creationId xmlns:p14="http://schemas.microsoft.com/office/powerpoint/2010/main" val="97166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B6371B-1B8B-8736-C49A-8409D98F736C}"/>
              </a:ext>
            </a:extLst>
          </p:cNvPr>
          <p:cNvSpPr>
            <a:spLocks noGrp="1"/>
          </p:cNvSpPr>
          <p:nvPr>
            <p:ph idx="1"/>
          </p:nvPr>
        </p:nvSpPr>
        <p:spPr>
          <a:xfrm>
            <a:off x="1179038" y="3348641"/>
            <a:ext cx="7886700" cy="1594349"/>
          </a:xfrm>
        </p:spPr>
        <p:txBody>
          <a:bodyPr/>
          <a:lstStyle/>
          <a:p>
            <a:r>
              <a:rPr lang="en-US" dirty="0">
                <a:hlinkClick r:id="rId3"/>
              </a:rPr>
              <a:t>https://events.lifelonglearning.ncsu.edu/ncccs/</a:t>
            </a:r>
            <a:endParaRPr lang="en-US" dirty="0"/>
          </a:p>
          <a:p>
            <a:r>
              <a:rPr lang="en-US" dirty="0"/>
              <a:t>Registration:</a:t>
            </a:r>
          </a:p>
          <a:p>
            <a:pPr lvl="1"/>
            <a:r>
              <a:rPr lang="en-US" dirty="0"/>
              <a:t>Early Bird through September 24, 2024: $249</a:t>
            </a:r>
          </a:p>
          <a:p>
            <a:pPr lvl="1"/>
            <a:r>
              <a:rPr lang="en-US" dirty="0"/>
              <a:t>After September 24, 2024: $299</a:t>
            </a:r>
          </a:p>
          <a:p>
            <a:endParaRPr lang="en-US" dirty="0"/>
          </a:p>
        </p:txBody>
      </p:sp>
      <p:sp>
        <p:nvSpPr>
          <p:cNvPr id="3" name="Title 2">
            <a:extLst>
              <a:ext uri="{FF2B5EF4-FFF2-40B4-BE49-F238E27FC236}">
                <a16:creationId xmlns:a16="http://schemas.microsoft.com/office/drawing/2014/main" id="{47378C1E-8A39-B66B-1FC7-357C71C89A85}"/>
              </a:ext>
            </a:extLst>
          </p:cNvPr>
          <p:cNvSpPr>
            <a:spLocks noGrp="1"/>
          </p:cNvSpPr>
          <p:nvPr>
            <p:ph type="title"/>
          </p:nvPr>
        </p:nvSpPr>
        <p:spPr/>
        <p:txBody>
          <a:bodyPr/>
          <a:lstStyle/>
          <a:p>
            <a:r>
              <a:rPr lang="en-US" dirty="0"/>
              <a:t>NCCCS System Conference</a:t>
            </a:r>
          </a:p>
        </p:txBody>
      </p:sp>
      <p:pic>
        <p:nvPicPr>
          <p:cNvPr id="5" name="Picture 4" descr="Photos of students working in the trades and text: NC Community Colleges System Conference, October 13 - 15, 2024, Raleigh Convention Center, Raleigh, NC">
            <a:extLst>
              <a:ext uri="{FF2B5EF4-FFF2-40B4-BE49-F238E27FC236}">
                <a16:creationId xmlns:a16="http://schemas.microsoft.com/office/drawing/2014/main" id="{E3021E4F-5464-E366-8713-945E461CFD0D}"/>
              </a:ext>
            </a:extLst>
          </p:cNvPr>
          <p:cNvPicPr>
            <a:picLocks noChangeAspect="1"/>
          </p:cNvPicPr>
          <p:nvPr/>
        </p:nvPicPr>
        <p:blipFill>
          <a:blip r:embed="rId4"/>
          <a:stretch>
            <a:fillRect/>
          </a:stretch>
        </p:blipFill>
        <p:spPr>
          <a:xfrm>
            <a:off x="1179038" y="200510"/>
            <a:ext cx="7597798" cy="2842506"/>
          </a:xfrm>
          <a:prstGeom prst="rect">
            <a:avLst/>
          </a:prstGeom>
        </p:spPr>
      </p:pic>
    </p:spTree>
    <p:extLst>
      <p:ext uri="{BB962C8B-B14F-4D97-AF65-F5344CB8AC3E}">
        <p14:creationId xmlns:p14="http://schemas.microsoft.com/office/powerpoint/2010/main" val="169784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F7CE50-44EE-E845-22F5-639064BA25C5}"/>
              </a:ext>
            </a:extLst>
          </p:cNvPr>
          <p:cNvSpPr>
            <a:spLocks noGrp="1"/>
          </p:cNvSpPr>
          <p:nvPr>
            <p:ph idx="1"/>
          </p:nvPr>
        </p:nvSpPr>
        <p:spPr/>
        <p:txBody>
          <a:bodyPr/>
          <a:lstStyle/>
          <a:p>
            <a:r>
              <a:rPr lang="en-US" dirty="0"/>
              <a:t>Always available!</a:t>
            </a:r>
          </a:p>
          <a:p>
            <a:r>
              <a:rPr lang="en-US" dirty="0"/>
              <a:t>NC-NET Academy for new faculty</a:t>
            </a:r>
          </a:p>
        </p:txBody>
      </p:sp>
      <p:sp>
        <p:nvSpPr>
          <p:cNvPr id="3" name="Title 2">
            <a:extLst>
              <a:ext uri="{FF2B5EF4-FFF2-40B4-BE49-F238E27FC236}">
                <a16:creationId xmlns:a16="http://schemas.microsoft.com/office/drawing/2014/main" id="{2C93C827-8F38-F446-3036-B49FEACD9B29}"/>
              </a:ext>
            </a:extLst>
          </p:cNvPr>
          <p:cNvSpPr>
            <a:spLocks noGrp="1"/>
          </p:cNvSpPr>
          <p:nvPr>
            <p:ph type="title"/>
          </p:nvPr>
        </p:nvSpPr>
        <p:spPr/>
        <p:txBody>
          <a:bodyPr/>
          <a:lstStyle/>
          <a:p>
            <a:r>
              <a:rPr lang="en-US" dirty="0"/>
              <a:t>NC-NET – Free Professional Development</a:t>
            </a:r>
          </a:p>
        </p:txBody>
      </p:sp>
      <p:pic>
        <p:nvPicPr>
          <p:cNvPr id="5" name="Picture 4">
            <a:extLst>
              <a:ext uri="{FF2B5EF4-FFF2-40B4-BE49-F238E27FC236}">
                <a16:creationId xmlns:a16="http://schemas.microsoft.com/office/drawing/2014/main" id="{0F02AF0F-6C9F-EC9B-65FD-DEF70569226E}"/>
              </a:ext>
            </a:extLst>
          </p:cNvPr>
          <p:cNvPicPr>
            <a:picLocks noChangeAspect="1"/>
          </p:cNvPicPr>
          <p:nvPr/>
        </p:nvPicPr>
        <p:blipFill>
          <a:blip r:embed="rId2"/>
          <a:stretch>
            <a:fillRect/>
          </a:stretch>
        </p:blipFill>
        <p:spPr>
          <a:xfrm>
            <a:off x="2348416" y="2171684"/>
            <a:ext cx="4447168" cy="2898338"/>
          </a:xfrm>
          <a:prstGeom prst="rect">
            <a:avLst/>
          </a:prstGeom>
          <a:ln>
            <a:solidFill>
              <a:schemeClr val="tx1"/>
            </a:solidFill>
          </a:ln>
        </p:spPr>
      </p:pic>
    </p:spTree>
    <p:extLst>
      <p:ext uri="{BB962C8B-B14F-4D97-AF65-F5344CB8AC3E}">
        <p14:creationId xmlns:p14="http://schemas.microsoft.com/office/powerpoint/2010/main" val="338713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9F468-AF7A-4AFF-ACCD-586464FF9253}"/>
              </a:ext>
            </a:extLst>
          </p:cNvPr>
          <p:cNvSpPr>
            <a:spLocks noGrp="1"/>
          </p:cNvSpPr>
          <p:nvPr>
            <p:ph type="title"/>
          </p:nvPr>
        </p:nvSpPr>
        <p:spPr/>
        <p:txBody>
          <a:bodyPr>
            <a:normAutofit/>
          </a:bodyPr>
          <a:lstStyle/>
          <a:p>
            <a:r>
              <a:rPr lang="nn-NO" sz="2400" dirty="0"/>
              <a:t>2025 NCCCS Master Instructor Certification Program</a:t>
            </a:r>
            <a:endParaRPr lang="en-US" sz="2400" dirty="0"/>
          </a:p>
        </p:txBody>
      </p:sp>
      <p:sp>
        <p:nvSpPr>
          <p:cNvPr id="6" name="Rectangle 2">
            <a:extLst>
              <a:ext uri="{FF2B5EF4-FFF2-40B4-BE49-F238E27FC236}">
                <a16:creationId xmlns:a16="http://schemas.microsoft.com/office/drawing/2014/main" id="{C1CA18C8-7780-0822-61E6-38351A31138A}"/>
              </a:ext>
            </a:extLst>
          </p:cNvPr>
          <p:cNvSpPr>
            <a:spLocks noGrp="1" noChangeArrowheads="1"/>
          </p:cNvSpPr>
          <p:nvPr>
            <p:ph idx="1"/>
          </p:nvPr>
        </p:nvSpPr>
        <p:spPr bwMode="auto">
          <a:xfrm>
            <a:off x="473528" y="1259894"/>
            <a:ext cx="729112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kumimoji="0" lang="en-US" altLang="en-US" sz="1600" b="1" i="0" u="none" strike="noStrike" cap="none" normalizeH="0" baseline="0" dirty="0">
                <a:ln>
                  <a:noFill/>
                </a:ln>
                <a:solidFill>
                  <a:schemeClr val="tx1"/>
                </a:solidFill>
                <a:effectLst/>
                <a:latin typeface="Arial" panose="020B0604020202020204" pitchFamily="34" charset="0"/>
              </a:rPr>
              <a:t>Application Launch</a:t>
            </a:r>
            <a:r>
              <a:rPr kumimoji="0" lang="en-US" altLang="en-US" sz="1600" b="0" i="0" u="none" strike="noStrike" cap="none" normalizeH="0" baseline="0" dirty="0">
                <a:ln>
                  <a:noFill/>
                </a:ln>
                <a:solidFill>
                  <a:schemeClr val="tx1"/>
                </a:solidFill>
                <a:effectLst/>
                <a:latin typeface="Arial" panose="020B0604020202020204" pitchFamily="34" charset="0"/>
              </a:rPr>
              <a:t>: September 2024; open to all instructors</a:t>
            </a:r>
          </a:p>
          <a:p>
            <a:pPr defTabSz="914400" eaLnBrk="0" fontAlgn="base" hangingPunct="0">
              <a:spcBef>
                <a:spcPct val="0"/>
              </a:spcBef>
              <a:spcAft>
                <a:spcPct val="0"/>
              </a:spcAft>
            </a:pPr>
            <a:r>
              <a:rPr kumimoji="0" lang="en-US" altLang="en-US" sz="1600" b="1" i="0" u="none" strike="noStrike" cap="none" normalizeH="0" baseline="0" dirty="0">
                <a:ln>
                  <a:noFill/>
                </a:ln>
                <a:solidFill>
                  <a:schemeClr val="tx1"/>
                </a:solidFill>
                <a:effectLst/>
                <a:latin typeface="Arial" panose="020B0604020202020204" pitchFamily="34" charset="0"/>
              </a:rPr>
              <a:t>Eligibility Requirements</a:t>
            </a:r>
            <a:r>
              <a:rPr kumimoji="0" lang="en-US" altLang="en-US" sz="1600" b="0" i="0" u="none" strike="noStrike" cap="none" normalizeH="0" baseline="0" dirty="0">
                <a:ln>
                  <a:noFill/>
                </a:ln>
                <a:solidFill>
                  <a:schemeClr val="tx1"/>
                </a:solidFill>
                <a:effectLst/>
                <a:latin typeface="Arial" panose="020B0604020202020204" pitchFamily="34" charset="0"/>
              </a:rPr>
              <a:t>: Complete the online application, submit a supporting summary from CAO/Workforce Officer, and provide a </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rPr>
              <a:t>personal statement.</a:t>
            </a:r>
          </a:p>
          <a:p>
            <a:pPr defTabSz="914400" eaLnBrk="0" fontAlgn="base" hangingPunct="0">
              <a:spcBef>
                <a:spcPct val="0"/>
              </a:spcBef>
              <a:spcAft>
                <a:spcPct val="0"/>
              </a:spcAft>
            </a:pPr>
            <a:r>
              <a:rPr kumimoji="0" lang="en-US" altLang="en-US" sz="1600" b="1" i="0" u="none" strike="noStrike" cap="none" normalizeH="0" baseline="0" dirty="0">
                <a:ln>
                  <a:noFill/>
                </a:ln>
                <a:solidFill>
                  <a:schemeClr val="tx1"/>
                </a:solidFill>
                <a:effectLst/>
                <a:latin typeface="Arial" panose="020B0604020202020204" pitchFamily="34" charset="0"/>
              </a:rPr>
              <a:t>Program Structure</a:t>
            </a:r>
            <a:r>
              <a:rPr kumimoji="0" lang="en-US" altLang="en-US" sz="1600" b="0" i="0" u="none" strike="noStrike" cap="none" normalizeH="0" baseline="0" dirty="0">
                <a:ln>
                  <a:noFill/>
                </a:ln>
                <a:solidFill>
                  <a:schemeClr val="tx1"/>
                </a:solidFill>
                <a:effectLst/>
                <a:latin typeface="Arial" panose="020B0604020202020204" pitchFamily="34" charset="0"/>
              </a:rPr>
              <a:t>: Includes two in-person meetings, ten online asynchronous modules, and virtual support.</a:t>
            </a:r>
          </a:p>
          <a:p>
            <a:pPr defTabSz="914400" eaLnBrk="0" fontAlgn="base" hangingPunct="0">
              <a:spcBef>
                <a:spcPct val="0"/>
              </a:spcBef>
              <a:spcAft>
                <a:spcPct val="0"/>
              </a:spcAft>
            </a:pPr>
            <a:r>
              <a:rPr kumimoji="0" lang="en-US" altLang="en-US" sz="1600" b="1" i="0" u="none" strike="noStrike" cap="none" normalizeH="0" baseline="0" dirty="0">
                <a:ln>
                  <a:noFill/>
                </a:ln>
                <a:solidFill>
                  <a:schemeClr val="tx1"/>
                </a:solidFill>
                <a:effectLst/>
                <a:latin typeface="Arial" panose="020B0604020202020204" pitchFamily="34" charset="0"/>
              </a:rPr>
              <a:t>Timeline</a:t>
            </a:r>
            <a:r>
              <a:rPr kumimoji="0" lang="en-US" altLang="en-US" sz="1600" b="0" i="0" u="none" strike="noStrike" cap="none" normalizeH="0" baseline="0" dirty="0">
                <a:ln>
                  <a:noFill/>
                </a:ln>
                <a:solidFill>
                  <a:schemeClr val="tx1"/>
                </a:solidFill>
                <a:effectLst/>
                <a:latin typeface="Arial" panose="020B0604020202020204" pitchFamily="34" charset="0"/>
              </a:rPr>
              <a:t>:</a:t>
            </a:r>
          </a:p>
          <a:p>
            <a:pPr lvl="1" defTabSz="914400" eaLnBrk="0" fontAlgn="base" hangingPunct="0">
              <a:spcBef>
                <a:spcPct val="0"/>
              </a:spcBef>
              <a:spcAft>
                <a:spcPct val="0"/>
              </a:spcAft>
            </a:pPr>
            <a:r>
              <a:rPr kumimoji="0" lang="en-US" altLang="en-US" sz="1600" i="0" u="none" strike="noStrike" cap="none" normalizeH="0" baseline="0" dirty="0">
                <a:ln>
                  <a:noFill/>
                </a:ln>
                <a:solidFill>
                  <a:schemeClr val="tx1"/>
                </a:solidFill>
                <a:effectLst/>
                <a:latin typeface="Arial" panose="020B0604020202020204" pitchFamily="34" charset="0"/>
              </a:rPr>
              <a:t>September 2024 – October 31st: Application Process</a:t>
            </a:r>
          </a:p>
          <a:p>
            <a:pPr lvl="1" defTabSz="914400" eaLnBrk="0" fontAlgn="base" hangingPunct="0">
              <a:spcBef>
                <a:spcPct val="0"/>
              </a:spcBef>
              <a:spcAft>
                <a:spcPct val="0"/>
              </a:spcAft>
            </a:pPr>
            <a:r>
              <a:rPr kumimoji="0" lang="en-US" altLang="en-US" sz="1600" i="0" u="none" strike="noStrike" cap="none" normalizeH="0" baseline="0" dirty="0">
                <a:ln>
                  <a:noFill/>
                </a:ln>
                <a:solidFill>
                  <a:schemeClr val="tx1"/>
                </a:solidFill>
                <a:effectLst/>
                <a:latin typeface="Arial" panose="020B0604020202020204" pitchFamily="34" charset="0"/>
              </a:rPr>
              <a:t>November: Candidate Applications Reviewed</a:t>
            </a:r>
          </a:p>
          <a:p>
            <a:pPr lvl="1" defTabSz="914400" eaLnBrk="0" fontAlgn="base" hangingPunct="0">
              <a:spcBef>
                <a:spcPct val="0"/>
              </a:spcBef>
              <a:spcAft>
                <a:spcPct val="0"/>
              </a:spcAft>
            </a:pPr>
            <a:r>
              <a:rPr kumimoji="0" lang="en-US" altLang="en-US" sz="1600" i="0" u="none" strike="noStrike" cap="none" normalizeH="0" baseline="0" dirty="0">
                <a:ln>
                  <a:noFill/>
                </a:ln>
                <a:solidFill>
                  <a:schemeClr val="tx1"/>
                </a:solidFill>
                <a:effectLst/>
                <a:latin typeface="Arial" panose="020B0604020202020204" pitchFamily="34" charset="0"/>
              </a:rPr>
              <a:t>December: Candidates Notified of Acceptance</a:t>
            </a:r>
          </a:p>
          <a:p>
            <a:pPr lvl="1" defTabSz="914400" eaLnBrk="0" fontAlgn="base" hangingPunct="0">
              <a:spcBef>
                <a:spcPct val="0"/>
              </a:spcBef>
              <a:spcAft>
                <a:spcPct val="0"/>
              </a:spcAft>
            </a:pPr>
            <a:r>
              <a:rPr kumimoji="0" lang="en-US" altLang="en-US" sz="1600" i="0" u="none" strike="noStrike" cap="none" normalizeH="0" baseline="0" dirty="0">
                <a:ln>
                  <a:noFill/>
                </a:ln>
                <a:solidFill>
                  <a:schemeClr val="tx1"/>
                </a:solidFill>
                <a:effectLst/>
                <a:latin typeface="Arial" panose="020B0604020202020204" pitchFamily="34" charset="0"/>
              </a:rPr>
              <a:t>January: In-person Kick-off Session</a:t>
            </a:r>
          </a:p>
          <a:p>
            <a:pPr lvl="1" defTabSz="914400" eaLnBrk="0" fontAlgn="base" hangingPunct="0">
              <a:spcBef>
                <a:spcPct val="0"/>
              </a:spcBef>
              <a:spcAft>
                <a:spcPct val="0"/>
              </a:spcAft>
            </a:pPr>
            <a:r>
              <a:rPr kumimoji="0" lang="en-US" altLang="en-US" sz="1600" i="0" u="none" strike="noStrike" cap="none" normalizeH="0" baseline="0" dirty="0">
                <a:ln>
                  <a:noFill/>
                </a:ln>
                <a:solidFill>
                  <a:schemeClr val="tx1"/>
                </a:solidFill>
                <a:effectLst/>
                <a:latin typeface="Arial" panose="020B0604020202020204" pitchFamily="34" charset="0"/>
              </a:rPr>
              <a:t>January – May: Online asynchronous with artifact submission </a:t>
            </a:r>
            <a:br>
              <a:rPr kumimoji="0" lang="en-US" altLang="en-US" sz="1600" i="0" u="none" strike="noStrike" cap="none" normalizeH="0" baseline="0" dirty="0">
                <a:ln>
                  <a:noFill/>
                </a:ln>
                <a:solidFill>
                  <a:schemeClr val="tx1"/>
                </a:solidFill>
                <a:effectLst/>
                <a:latin typeface="Arial" panose="020B0604020202020204" pitchFamily="34" charset="0"/>
              </a:rPr>
            </a:br>
            <a:r>
              <a:rPr kumimoji="0" lang="en-US" altLang="en-US" sz="1600" i="0" u="none" strike="noStrike" cap="none" normalizeH="0" baseline="0" dirty="0">
                <a:ln>
                  <a:noFill/>
                </a:ln>
                <a:solidFill>
                  <a:schemeClr val="tx1"/>
                </a:solidFill>
                <a:effectLst/>
                <a:latin typeface="Arial" panose="020B0604020202020204" pitchFamily="34" charset="0"/>
              </a:rPr>
              <a:t>and collaboration</a:t>
            </a:r>
          </a:p>
          <a:p>
            <a:pPr lvl="1" defTabSz="914400" eaLnBrk="0" fontAlgn="base" hangingPunct="0">
              <a:spcBef>
                <a:spcPct val="0"/>
              </a:spcBef>
              <a:spcAft>
                <a:spcPct val="0"/>
              </a:spcAft>
            </a:pPr>
            <a:r>
              <a:rPr kumimoji="0" lang="en-US" altLang="en-US" sz="1600" i="0" u="none" strike="noStrike" cap="none" normalizeH="0" baseline="0" dirty="0">
                <a:ln>
                  <a:noFill/>
                </a:ln>
                <a:solidFill>
                  <a:schemeClr val="tx1"/>
                </a:solidFill>
                <a:effectLst/>
                <a:latin typeface="Arial" panose="020B0604020202020204" pitchFamily="34" charset="0"/>
              </a:rPr>
              <a:t>May: In-person Capstone Event</a:t>
            </a:r>
          </a:p>
          <a:p>
            <a:pPr defTabSz="914400" eaLnBrk="0" fontAlgn="base" hangingPunct="0">
              <a:spcBef>
                <a:spcPct val="0"/>
              </a:spcBef>
              <a:spcAft>
                <a:spcPct val="0"/>
              </a:spcAft>
            </a:pPr>
            <a:r>
              <a:rPr kumimoji="0" lang="en-US" altLang="en-US" sz="1600" b="1" i="0" u="none" strike="noStrike" cap="none" normalizeH="0" baseline="0" dirty="0">
                <a:ln>
                  <a:noFill/>
                </a:ln>
                <a:solidFill>
                  <a:schemeClr val="tx1"/>
                </a:solidFill>
                <a:effectLst/>
                <a:latin typeface="Arial" panose="020B0604020202020204" pitchFamily="34" charset="0"/>
              </a:rPr>
              <a:t>Contact</a:t>
            </a:r>
            <a:r>
              <a:rPr kumimoji="0" lang="en-US" altLang="en-US" sz="1600" b="0" i="0" u="none" strike="noStrike" cap="none" normalizeH="0" baseline="0" dirty="0">
                <a:ln>
                  <a:noFill/>
                </a:ln>
                <a:solidFill>
                  <a:schemeClr val="tx1"/>
                </a:solidFill>
                <a:effectLst/>
                <a:latin typeface="Arial" panose="020B0604020202020204" pitchFamily="34" charset="0"/>
              </a:rPr>
              <a:t> Lane Freeman with questions </a:t>
            </a:r>
            <a:r>
              <a:rPr kumimoji="0" lang="en-US" altLang="en-US" sz="1600" b="0" i="0" u="none" strike="noStrike" cap="none" normalizeH="0" baseline="0" dirty="0">
                <a:ln>
                  <a:noFill/>
                </a:ln>
                <a:solidFill>
                  <a:schemeClr val="accent1">
                    <a:lumMod val="75000"/>
                  </a:schemeClr>
                </a:solidFill>
                <a:effectLst/>
                <a:latin typeface="Arial" panose="020B0604020202020204" pitchFamily="34" charset="0"/>
              </a:rPr>
              <a:t>freeman@nccommunity</a:t>
            </a:r>
            <a:r>
              <a:rPr lang="en-US" altLang="en-US" sz="1600" dirty="0">
                <a:solidFill>
                  <a:schemeClr val="accent1">
                    <a:lumMod val="75000"/>
                  </a:schemeClr>
                </a:solidFill>
                <a:latin typeface="Arial" panose="020B0604020202020204" pitchFamily="34" charset="0"/>
              </a:rPr>
              <a:t>colleges.edu</a:t>
            </a:r>
            <a:endParaRPr kumimoji="0" lang="en-US" altLang="en-US" sz="1600" b="0" i="0" u="none" strike="noStrike" cap="none" normalizeH="0" baseline="0" dirty="0">
              <a:ln>
                <a:noFill/>
              </a:ln>
              <a:solidFill>
                <a:schemeClr val="accent1">
                  <a:lumMod val="75000"/>
                </a:schemeClr>
              </a:solidFill>
              <a:effectLst/>
              <a:latin typeface="Arial" panose="020B0604020202020204" pitchFamily="34" charset="0"/>
            </a:endParaRPr>
          </a:p>
        </p:txBody>
      </p:sp>
      <p:pic>
        <p:nvPicPr>
          <p:cNvPr id="8" name="Picture 7" descr="Two people in graduation gowns holding certificates">
            <a:extLst>
              <a:ext uri="{FF2B5EF4-FFF2-40B4-BE49-F238E27FC236}">
                <a16:creationId xmlns:a16="http://schemas.microsoft.com/office/drawing/2014/main" id="{0C45A539-6B0A-03F4-199C-19223177E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458" y="2056868"/>
            <a:ext cx="2106385" cy="2106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1690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DF4BC-FFF9-3FCC-4DC4-12586B1C310F}"/>
              </a:ext>
            </a:extLst>
          </p:cNvPr>
          <p:cNvSpPr>
            <a:spLocks noGrp="1"/>
          </p:cNvSpPr>
          <p:nvPr>
            <p:ph type="title"/>
          </p:nvPr>
        </p:nvSpPr>
        <p:spPr>
          <a:xfrm>
            <a:off x="838327" y="0"/>
            <a:ext cx="3276452" cy="1030602"/>
          </a:xfrm>
        </p:spPr>
        <p:txBody>
          <a:bodyPr anchor="b">
            <a:normAutofit fontScale="90000"/>
          </a:bodyPr>
          <a:lstStyle/>
          <a:p>
            <a:r>
              <a:rPr lang="en-US" sz="3450" dirty="0"/>
              <a:t>Leveraging AI in Education Series</a:t>
            </a:r>
          </a:p>
        </p:txBody>
      </p:sp>
      <p:sp>
        <p:nvSpPr>
          <p:cNvPr id="3" name="Content Placeholder 2">
            <a:extLst>
              <a:ext uri="{FF2B5EF4-FFF2-40B4-BE49-F238E27FC236}">
                <a16:creationId xmlns:a16="http://schemas.microsoft.com/office/drawing/2014/main" id="{6B51CFBC-3539-6D82-E616-52F2C515DA39}"/>
              </a:ext>
            </a:extLst>
          </p:cNvPr>
          <p:cNvSpPr>
            <a:spLocks noGrp="1"/>
          </p:cNvSpPr>
          <p:nvPr>
            <p:ph idx="1"/>
          </p:nvPr>
        </p:nvSpPr>
        <p:spPr>
          <a:xfrm>
            <a:off x="134470" y="1287661"/>
            <a:ext cx="4034574" cy="3349654"/>
          </a:xfrm>
        </p:spPr>
        <p:txBody>
          <a:bodyPr vert="horz" lIns="68580" tIns="34290" rIns="68580" bIns="34290" rtlCol="0" anchor="t">
            <a:normAutofit/>
          </a:bodyPr>
          <a:lstStyle/>
          <a:p>
            <a:r>
              <a:rPr lang="en-US" sz="1800" dirty="0">
                <a:latin typeface="Söhne"/>
              </a:rPr>
              <a:t>Introduction to AI and its relevance in higher education.</a:t>
            </a:r>
            <a:endParaRPr lang="en-US" sz="1800" dirty="0">
              <a:cs typeface="Calibri"/>
            </a:endParaRPr>
          </a:p>
          <a:p>
            <a:pPr>
              <a:buFont typeface="Arial" panose="020B0604020202020204" pitchFamily="34" charset="0"/>
              <a:buChar char="•"/>
            </a:pPr>
            <a:r>
              <a:rPr lang="en-US" sz="1800" dirty="0">
                <a:latin typeface="Söhne"/>
              </a:rPr>
              <a:t>Practical applications in teaching, administration, and student services.</a:t>
            </a:r>
          </a:p>
          <a:p>
            <a:pPr>
              <a:buFont typeface="Arial" panose="020B0604020202020204" pitchFamily="34" charset="0"/>
              <a:buChar char="•"/>
            </a:pPr>
            <a:r>
              <a:rPr lang="en-US" sz="1800" dirty="0">
                <a:latin typeface="Söhne"/>
              </a:rPr>
              <a:t>Ethical considerations and future AI trends.</a:t>
            </a:r>
          </a:p>
          <a:p>
            <a:pPr>
              <a:buFont typeface="Arial" panose="020B0604020202020204" pitchFamily="34" charset="0"/>
              <a:buChar char="•"/>
            </a:pPr>
            <a:r>
              <a:rPr lang="en-US" sz="1800" dirty="0">
                <a:latin typeface="Söhne"/>
              </a:rPr>
              <a:t>Hands-on activities to experience AI tools.</a:t>
            </a:r>
          </a:p>
          <a:p>
            <a:r>
              <a:rPr lang="en-US" sz="1800" dirty="0">
                <a:ea typeface="+mn-lt"/>
                <a:cs typeface="+mn-lt"/>
              </a:rPr>
              <a:t>Contact Lane Freeman to schedule the 90-minute session for your college </a:t>
            </a:r>
            <a:r>
              <a:rPr kumimoji="0" lang="en-US" altLang="en-US" sz="1800" b="0" i="0" u="none" strike="noStrike" cap="none" normalizeH="0" baseline="0" dirty="0">
                <a:ln>
                  <a:noFill/>
                </a:ln>
                <a:solidFill>
                  <a:schemeClr val="accent1">
                    <a:lumMod val="75000"/>
                  </a:schemeClr>
                </a:solidFill>
                <a:effectLst/>
                <a:latin typeface="Arial" panose="020B0604020202020204" pitchFamily="34" charset="0"/>
              </a:rPr>
              <a:t>freeman@nccommunity</a:t>
            </a:r>
            <a:r>
              <a:rPr lang="en-US" altLang="en-US" sz="1800" dirty="0">
                <a:solidFill>
                  <a:schemeClr val="accent1">
                    <a:lumMod val="75000"/>
                  </a:schemeClr>
                </a:solidFill>
                <a:latin typeface="Arial" panose="020B0604020202020204" pitchFamily="34" charset="0"/>
              </a:rPr>
              <a:t>colleges.edu</a:t>
            </a:r>
            <a:endParaRPr lang="en-US" sz="1800" dirty="0">
              <a:cs typeface="Calibri"/>
            </a:endParaRPr>
          </a:p>
        </p:txBody>
      </p:sp>
      <p:pic>
        <p:nvPicPr>
          <p:cNvPr id="5" name="Picture 4" descr="A person sitting at a desk looking at a computerized human body">
            <a:extLst>
              <a:ext uri="{FF2B5EF4-FFF2-40B4-BE49-F238E27FC236}">
                <a16:creationId xmlns:a16="http://schemas.microsoft.com/office/drawing/2014/main" id="{E0367FF4-A169-510F-E52C-6F9494A5482B}"/>
              </a:ext>
            </a:extLst>
          </p:cNvPr>
          <p:cNvPicPr>
            <a:picLocks noChangeAspect="1"/>
          </p:cNvPicPr>
          <p:nvPr/>
        </p:nvPicPr>
        <p:blipFill rotWithShape="1">
          <a:blip r:embed="rId3">
            <a:extLst>
              <a:ext uri="{28A0092B-C50C-407E-A947-70E740481C1C}">
                <a14:useLocalDpi xmlns:a14="http://schemas.microsoft.com/office/drawing/2010/main" val="0"/>
              </a:ext>
            </a:extLst>
          </a:blip>
          <a:srcRect l="26426" r="16151" b="1"/>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3689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with supplies from a movie set and reel for film">
            <a:extLst>
              <a:ext uri="{FF2B5EF4-FFF2-40B4-BE49-F238E27FC236}">
                <a16:creationId xmlns:a16="http://schemas.microsoft.com/office/drawing/2014/main" id="{F4BE2CF5-F0C0-4233-BAB0-667F23FD8A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4054" y="2993940"/>
            <a:ext cx="2379945" cy="2149560"/>
          </a:xfrm>
          <a:prstGeom prst="rect">
            <a:avLst/>
          </a:prstGeom>
        </p:spPr>
      </p:pic>
      <p:sp>
        <p:nvSpPr>
          <p:cNvPr id="2" name="Content Placeholder 1">
            <a:extLst>
              <a:ext uri="{FF2B5EF4-FFF2-40B4-BE49-F238E27FC236}">
                <a16:creationId xmlns:a16="http://schemas.microsoft.com/office/drawing/2014/main" id="{3214C8F4-6871-4175-93F1-789A7CEEB12B}"/>
              </a:ext>
            </a:extLst>
          </p:cNvPr>
          <p:cNvSpPr>
            <a:spLocks noGrp="1"/>
          </p:cNvSpPr>
          <p:nvPr>
            <p:ph idx="1"/>
          </p:nvPr>
        </p:nvSpPr>
        <p:spPr>
          <a:xfrm>
            <a:off x="1295400" y="1510393"/>
            <a:ext cx="7219950" cy="3359264"/>
          </a:xfrm>
        </p:spPr>
        <p:txBody>
          <a:bodyPr vert="horz" lIns="91440" tIns="45720" rIns="91440" bIns="45720" rtlCol="0" anchor="t">
            <a:normAutofit/>
          </a:bodyPr>
          <a:lstStyle/>
          <a:p>
            <a:pPr marL="0" indent="0">
              <a:buNone/>
            </a:pPr>
            <a:r>
              <a:rPr lang="en-US" sz="2400" b="1" dirty="0">
                <a:latin typeface="Times New Roman"/>
                <a:cs typeface="Times New Roman"/>
              </a:rPr>
              <a:t>Nash Community College</a:t>
            </a:r>
          </a:p>
          <a:p>
            <a:pPr marL="0" indent="0">
              <a:buNone/>
            </a:pPr>
            <a:r>
              <a:rPr lang="en-US" dirty="0">
                <a:latin typeface="Times New Roman"/>
                <a:cs typeface="Times New Roman"/>
              </a:rPr>
              <a:t>CTE designated Success Coach</a:t>
            </a:r>
            <a:endParaRPr lang="en-US" dirty="0"/>
          </a:p>
          <a:p>
            <a:pPr marL="0" indent="0">
              <a:buNone/>
            </a:pPr>
            <a:endParaRPr lang="en-US" dirty="0"/>
          </a:p>
          <a:p>
            <a:pPr marL="0" indent="0">
              <a:buNone/>
            </a:pPr>
            <a:r>
              <a:rPr lang="en-US" dirty="0"/>
              <a:t>The link to all EOY videos is </a:t>
            </a:r>
            <a:r>
              <a:rPr lang="en-US" dirty="0">
                <a:hlinkClick r:id="rId4"/>
              </a:rPr>
              <a:t>www.ncperkins.org/video</a:t>
            </a: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3414EB19-4226-4499-AF4C-CAE0AC2FEECD}"/>
              </a:ext>
            </a:extLst>
          </p:cNvPr>
          <p:cNvSpPr>
            <a:spLocks noGrp="1"/>
          </p:cNvSpPr>
          <p:nvPr>
            <p:ph type="title"/>
          </p:nvPr>
        </p:nvSpPr>
        <p:spPr/>
        <p:txBody>
          <a:bodyPr/>
          <a:lstStyle/>
          <a:p>
            <a:r>
              <a:rPr lang="en-US" dirty="0"/>
              <a:t>Promising Practice Video from 2023-2024</a:t>
            </a:r>
          </a:p>
        </p:txBody>
      </p:sp>
      <p:pic>
        <p:nvPicPr>
          <p:cNvPr id="4" name="Picture 3" descr="Nash Community College logo">
            <a:extLst>
              <a:ext uri="{FF2B5EF4-FFF2-40B4-BE49-F238E27FC236}">
                <a16:creationId xmlns:a16="http://schemas.microsoft.com/office/drawing/2014/main" id="{89216EB2-D578-A5F3-0D13-DA0378CBF727}"/>
              </a:ext>
            </a:extLst>
          </p:cNvPr>
          <p:cNvPicPr>
            <a:picLocks noChangeAspect="1"/>
          </p:cNvPicPr>
          <p:nvPr/>
        </p:nvPicPr>
        <p:blipFill>
          <a:blip r:embed="rId5"/>
          <a:stretch>
            <a:fillRect/>
          </a:stretch>
        </p:blipFill>
        <p:spPr>
          <a:xfrm>
            <a:off x="206270" y="3240257"/>
            <a:ext cx="2474935" cy="1776876"/>
          </a:xfrm>
          <a:prstGeom prst="rect">
            <a:avLst/>
          </a:prstGeom>
        </p:spPr>
      </p:pic>
    </p:spTree>
    <p:extLst>
      <p:ext uri="{BB962C8B-B14F-4D97-AF65-F5344CB8AC3E}">
        <p14:creationId xmlns:p14="http://schemas.microsoft.com/office/powerpoint/2010/main" val="188350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E608B2-00AE-D224-6538-E8B6FBF75C44}"/>
              </a:ext>
            </a:extLst>
          </p:cNvPr>
          <p:cNvSpPr>
            <a:spLocks noGrp="1"/>
          </p:cNvSpPr>
          <p:nvPr>
            <p:ph type="title"/>
          </p:nvPr>
        </p:nvSpPr>
        <p:spPr/>
        <p:txBody>
          <a:bodyPr/>
          <a:lstStyle/>
          <a:p>
            <a:r>
              <a:rPr lang="en-US" dirty="0">
                <a:ln w="0">
                  <a:solidFill>
                    <a:srgbClr val="5B9BD5"/>
                  </a:solidFill>
                </a:ln>
                <a:cs typeface="Calibri Light"/>
              </a:rPr>
              <a:t>Professional Development of interest:</a:t>
            </a:r>
            <a:br>
              <a:rPr lang="en-US" dirty="0">
                <a:ln w="0">
                  <a:solidFill>
                    <a:srgbClr val="5B9BD5"/>
                  </a:solidFill>
                </a:ln>
                <a:cs typeface="Calibri Light"/>
              </a:rPr>
            </a:br>
            <a:r>
              <a:rPr lang="en-US" dirty="0">
                <a:ln w="0">
                  <a:solidFill>
                    <a:srgbClr val="5B9BD5"/>
                  </a:solidFill>
                </a:ln>
                <a:cs typeface="Calibri Light"/>
              </a:rPr>
              <a:t>ACTE Postsecondary Summit</a:t>
            </a:r>
            <a:endParaRPr lang="en-US" dirty="0"/>
          </a:p>
        </p:txBody>
      </p:sp>
      <p:pic>
        <p:nvPicPr>
          <p:cNvPr id="4" name="Picture 3" descr="Postsecondary CTE Summit 2024&#10;The Future of Postsecondary CTE&#10;Sept. 18-20, 2024&#10;voco Chicago Downtown, Chicago, IL&#10;ACTE">
            <a:extLst>
              <a:ext uri="{FF2B5EF4-FFF2-40B4-BE49-F238E27FC236}">
                <a16:creationId xmlns:a16="http://schemas.microsoft.com/office/drawing/2014/main" id="{EFA96E07-9EAA-D9A7-F1D3-2248A68FAE3D}"/>
              </a:ext>
            </a:extLst>
          </p:cNvPr>
          <p:cNvPicPr>
            <a:picLocks noChangeAspect="1"/>
          </p:cNvPicPr>
          <p:nvPr/>
        </p:nvPicPr>
        <p:blipFill>
          <a:blip r:embed="rId3"/>
          <a:stretch>
            <a:fillRect/>
          </a:stretch>
        </p:blipFill>
        <p:spPr>
          <a:xfrm>
            <a:off x="2267974" y="1288142"/>
            <a:ext cx="4608053" cy="3540048"/>
          </a:xfrm>
          <a:prstGeom prst="rect">
            <a:avLst/>
          </a:prstGeom>
        </p:spPr>
      </p:pic>
      <p:sp>
        <p:nvSpPr>
          <p:cNvPr id="2" name="TextBox 1">
            <a:extLst>
              <a:ext uri="{FF2B5EF4-FFF2-40B4-BE49-F238E27FC236}">
                <a16:creationId xmlns:a16="http://schemas.microsoft.com/office/drawing/2014/main" id="{AC6FB80E-80F7-FD8A-0099-48747AED7423}"/>
              </a:ext>
            </a:extLst>
          </p:cNvPr>
          <p:cNvSpPr txBox="1"/>
          <p:nvPr/>
        </p:nvSpPr>
        <p:spPr>
          <a:xfrm>
            <a:off x="2010104" y="4828189"/>
            <a:ext cx="51237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ea typeface="+mn-lt"/>
                <a:cs typeface="+mn-lt"/>
              </a:rPr>
              <a:t>https://www.acteonline.org/postsecondarycteevent/</a:t>
            </a:r>
            <a:endParaRPr lang="en-US" dirty="0"/>
          </a:p>
        </p:txBody>
      </p:sp>
    </p:spTree>
    <p:extLst>
      <p:ext uri="{BB962C8B-B14F-4D97-AF65-F5344CB8AC3E}">
        <p14:creationId xmlns:p14="http://schemas.microsoft.com/office/powerpoint/2010/main" val="420292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199DFD-4F57-7D5F-80D4-9EA8E470E3D2}"/>
              </a:ext>
            </a:extLst>
          </p:cNvPr>
          <p:cNvSpPr>
            <a:spLocks noGrp="1"/>
          </p:cNvSpPr>
          <p:nvPr>
            <p:ph idx="1"/>
          </p:nvPr>
        </p:nvSpPr>
        <p:spPr>
          <a:xfrm>
            <a:off x="628650" y="1208741"/>
            <a:ext cx="7886700" cy="846145"/>
          </a:xfrm>
        </p:spPr>
        <p:txBody>
          <a:bodyPr vert="horz" lIns="91440" tIns="45720" rIns="91440" bIns="45720" rtlCol="0" anchor="t">
            <a:normAutofit/>
          </a:bodyPr>
          <a:lstStyle/>
          <a:p>
            <a:pPr marL="0" indent="0" algn="ctr">
              <a:buNone/>
            </a:pPr>
            <a:r>
              <a:rPr lang="en-US" dirty="0">
                <a:latin typeface="Calibri"/>
                <a:cs typeface="Times New Roman"/>
              </a:rPr>
              <a:t>Strategies for Serving the New Majority Learner</a:t>
            </a:r>
          </a:p>
          <a:p>
            <a:pPr marL="0" indent="0" algn="ctr">
              <a:buNone/>
            </a:pPr>
            <a:r>
              <a:rPr lang="en-US" sz="1800" dirty="0">
                <a:latin typeface="Calibri"/>
                <a:cs typeface="Times New Roman"/>
              </a:rPr>
              <a:t>November 21 – 22, 2024 Sheraton Raleigh Hotel</a:t>
            </a:r>
          </a:p>
        </p:txBody>
      </p:sp>
      <p:sp>
        <p:nvSpPr>
          <p:cNvPr id="3" name="Title 2">
            <a:extLst>
              <a:ext uri="{FF2B5EF4-FFF2-40B4-BE49-F238E27FC236}">
                <a16:creationId xmlns:a16="http://schemas.microsoft.com/office/drawing/2014/main" id="{FCD6A67D-F55E-DCF2-3253-E8D24977056F}"/>
              </a:ext>
            </a:extLst>
          </p:cNvPr>
          <p:cNvSpPr>
            <a:spLocks noGrp="1"/>
          </p:cNvSpPr>
          <p:nvPr>
            <p:ph type="title"/>
          </p:nvPr>
        </p:nvSpPr>
        <p:spPr/>
        <p:txBody>
          <a:bodyPr/>
          <a:lstStyle/>
          <a:p>
            <a:r>
              <a:rPr lang="en-US" dirty="0">
                <a:ln w="0">
                  <a:solidFill>
                    <a:srgbClr val="5B9BD5"/>
                  </a:solidFill>
                </a:ln>
                <a:ea typeface="Calibri Light"/>
                <a:cs typeface="Calibri Light"/>
              </a:rPr>
              <a:t>Professional Development of Interest: </a:t>
            </a:r>
            <a:br>
              <a:rPr lang="en-US" dirty="0">
                <a:ln w="0">
                  <a:solidFill>
                    <a:srgbClr val="5B9BD5"/>
                  </a:solidFill>
                </a:ln>
                <a:ea typeface="Calibri Light"/>
                <a:cs typeface="Calibri Light"/>
              </a:rPr>
            </a:br>
            <a:r>
              <a:rPr lang="en-US" dirty="0">
                <a:ln w="0">
                  <a:solidFill>
                    <a:srgbClr val="5B9BD5"/>
                  </a:solidFill>
                </a:ln>
                <a:ea typeface="Calibri Light"/>
                <a:cs typeface="Calibri Light"/>
              </a:rPr>
              <a:t>NCCCS Adult Learning Conference</a:t>
            </a:r>
            <a:endParaRPr lang="en-US" dirty="0"/>
          </a:p>
        </p:txBody>
      </p:sp>
      <p:sp>
        <p:nvSpPr>
          <p:cNvPr id="5" name="TextBox 4">
            <a:extLst>
              <a:ext uri="{FF2B5EF4-FFF2-40B4-BE49-F238E27FC236}">
                <a16:creationId xmlns:a16="http://schemas.microsoft.com/office/drawing/2014/main" id="{EE92EF34-CE82-E59B-326F-4F88B5ED8725}"/>
              </a:ext>
            </a:extLst>
          </p:cNvPr>
          <p:cNvSpPr txBox="1"/>
          <p:nvPr/>
        </p:nvSpPr>
        <p:spPr>
          <a:xfrm>
            <a:off x="319939" y="2058536"/>
            <a:ext cx="850092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B4F6C"/>
                </a:solidFill>
                <a:latin typeface="Calibri"/>
                <a:ea typeface="Calibri"/>
                <a:cs typeface="Calibri"/>
              </a:rPr>
              <a:t>2024 Conference Goals</a:t>
            </a:r>
          </a:p>
          <a:p>
            <a:pPr marL="171450" indent="-171450">
              <a:buFont typeface="Arial"/>
              <a:buChar char="•"/>
            </a:pPr>
            <a:r>
              <a:rPr lang="en-US" dirty="0">
                <a:latin typeface="Calibri"/>
                <a:ea typeface="Calibri"/>
                <a:cs typeface="Calibri"/>
              </a:rPr>
              <a:t>Create a common understanding of the changing world of work for adult learners and the critical role community colleges play.</a:t>
            </a:r>
            <a:endParaRPr lang="en-US" dirty="0">
              <a:solidFill>
                <a:srgbClr val="0B4F6C"/>
              </a:solidFill>
              <a:latin typeface="Calibri"/>
              <a:ea typeface="Calibri"/>
              <a:cs typeface="Calibri"/>
            </a:endParaRPr>
          </a:p>
          <a:p>
            <a:pPr marL="171450" indent="-171450">
              <a:buFont typeface="Arial"/>
              <a:buChar char="•"/>
            </a:pPr>
            <a:r>
              <a:rPr lang="en-US" dirty="0">
                <a:latin typeface="Calibri"/>
                <a:ea typeface="Calibri"/>
                <a:cs typeface="Calibri"/>
              </a:rPr>
              <a:t>Facilitate a collaborative environment where practitioners exchange innovative strategies and proven methodologies to enhance adult engagement and learning. </a:t>
            </a:r>
            <a:endParaRPr lang="en-US" dirty="0">
              <a:solidFill>
                <a:srgbClr val="0B4F6C"/>
              </a:solidFill>
              <a:latin typeface="Calibri"/>
              <a:ea typeface="Calibri"/>
              <a:cs typeface="Calibri"/>
            </a:endParaRPr>
          </a:p>
          <a:p>
            <a:pPr marL="171450" indent="-171450">
              <a:buFont typeface="Arial"/>
              <a:buChar char="•"/>
            </a:pPr>
            <a:r>
              <a:rPr lang="en-US" dirty="0">
                <a:latin typeface="Calibri"/>
                <a:ea typeface="Calibri"/>
                <a:cs typeface="Calibri"/>
              </a:rPr>
              <a:t>Empower participants with knowledge and tools to support adult learners in a rapidly changing environment.</a:t>
            </a:r>
            <a:endParaRPr lang="en-US" dirty="0">
              <a:solidFill>
                <a:srgbClr val="0B4F6C"/>
              </a:solidFill>
              <a:latin typeface="Calibri"/>
              <a:ea typeface="Calibri"/>
              <a:cs typeface="Calibri"/>
            </a:endParaRPr>
          </a:p>
          <a:p>
            <a:pPr marL="171450" indent="-171450">
              <a:buFont typeface="Arial"/>
              <a:buChar char="•"/>
            </a:pPr>
            <a:r>
              <a:rPr lang="en-US" dirty="0">
                <a:latin typeface="Calibri"/>
                <a:ea typeface="Calibri"/>
                <a:cs typeface="Calibri"/>
              </a:rPr>
              <a:t>Accelerate progress towards achieving state education and workforce goals. </a:t>
            </a:r>
          </a:p>
        </p:txBody>
      </p:sp>
      <p:sp>
        <p:nvSpPr>
          <p:cNvPr id="6" name="TextBox 5">
            <a:extLst>
              <a:ext uri="{FF2B5EF4-FFF2-40B4-BE49-F238E27FC236}">
                <a16:creationId xmlns:a16="http://schemas.microsoft.com/office/drawing/2014/main" id="{822296DF-6B58-3172-226C-3128C7BC384A}"/>
              </a:ext>
            </a:extLst>
          </p:cNvPr>
          <p:cNvSpPr txBox="1"/>
          <p:nvPr/>
        </p:nvSpPr>
        <p:spPr>
          <a:xfrm>
            <a:off x="0" y="4649722"/>
            <a:ext cx="91439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hlinkClick r:id="rId3"/>
              </a:rPr>
              <a:t>Click for the Conference Webpage</a:t>
            </a:r>
            <a:r>
              <a:rPr lang="en-US" dirty="0">
                <a:ea typeface="Calibri"/>
                <a:cs typeface="Calibri"/>
              </a:rPr>
              <a:t> (also in notes below)</a:t>
            </a:r>
          </a:p>
        </p:txBody>
      </p:sp>
    </p:spTree>
    <p:extLst>
      <p:ext uri="{BB962C8B-B14F-4D97-AF65-F5344CB8AC3E}">
        <p14:creationId xmlns:p14="http://schemas.microsoft.com/office/powerpoint/2010/main" val="305859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 page from the National Career Pathways Network with conference information: February 26-28, 2025 in Austin Texas">
            <a:extLst>
              <a:ext uri="{FF2B5EF4-FFF2-40B4-BE49-F238E27FC236}">
                <a16:creationId xmlns:a16="http://schemas.microsoft.com/office/drawing/2014/main" id="{BA06FDEF-60CA-CFF8-62DA-E19A46CAD529}"/>
              </a:ext>
            </a:extLst>
          </p:cNvPr>
          <p:cNvPicPr>
            <a:picLocks noChangeAspect="1"/>
          </p:cNvPicPr>
          <p:nvPr/>
        </p:nvPicPr>
        <p:blipFill>
          <a:blip r:embed="rId3"/>
          <a:srcRect t="5699" r="-97" b="23974"/>
          <a:stretch/>
        </p:blipFill>
        <p:spPr>
          <a:xfrm>
            <a:off x="1175392" y="1577094"/>
            <a:ext cx="6790971" cy="3567187"/>
          </a:xfrm>
          <a:prstGeom prst="rect">
            <a:avLst/>
          </a:prstGeom>
          <a:noFill/>
        </p:spPr>
      </p:pic>
      <p:sp>
        <p:nvSpPr>
          <p:cNvPr id="3" name="Title 2">
            <a:extLst>
              <a:ext uri="{FF2B5EF4-FFF2-40B4-BE49-F238E27FC236}">
                <a16:creationId xmlns:a16="http://schemas.microsoft.com/office/drawing/2014/main" id="{3F92615D-3C7E-CB2A-3CC5-C45E560335CD}"/>
              </a:ext>
            </a:extLst>
          </p:cNvPr>
          <p:cNvSpPr>
            <a:spLocks noGrp="1"/>
          </p:cNvSpPr>
          <p:nvPr>
            <p:ph type="title"/>
          </p:nvPr>
        </p:nvSpPr>
        <p:spPr>
          <a:xfrm>
            <a:off x="1297859" y="126367"/>
            <a:ext cx="7364361" cy="994172"/>
          </a:xfrm>
        </p:spPr>
        <p:txBody>
          <a:bodyPr anchor="ctr">
            <a:normAutofit/>
          </a:bodyPr>
          <a:lstStyle/>
          <a:p>
            <a:r>
              <a:rPr lang="en-US" dirty="0"/>
              <a:t>Professional Development of interest:</a:t>
            </a:r>
            <a:br>
              <a:rPr lang="en-US" dirty="0"/>
            </a:br>
            <a:r>
              <a:rPr lang="en-US" dirty="0"/>
              <a:t>National Career Pathways Network</a:t>
            </a:r>
          </a:p>
        </p:txBody>
      </p:sp>
      <p:sp>
        <p:nvSpPr>
          <p:cNvPr id="2" name="TextBox 1">
            <a:extLst>
              <a:ext uri="{FF2B5EF4-FFF2-40B4-BE49-F238E27FC236}">
                <a16:creationId xmlns:a16="http://schemas.microsoft.com/office/drawing/2014/main" id="{D8B760D7-D23C-2E5D-A38F-D3527816183D}"/>
              </a:ext>
            </a:extLst>
          </p:cNvPr>
          <p:cNvSpPr txBox="1"/>
          <p:nvPr/>
        </p:nvSpPr>
        <p:spPr>
          <a:xfrm>
            <a:off x="1175846" y="1208691"/>
            <a:ext cx="26472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https://www.ncpn.info/</a:t>
            </a:r>
          </a:p>
        </p:txBody>
      </p:sp>
    </p:spTree>
    <p:extLst>
      <p:ext uri="{BB962C8B-B14F-4D97-AF65-F5344CB8AC3E}">
        <p14:creationId xmlns:p14="http://schemas.microsoft.com/office/powerpoint/2010/main" val="72438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 from the League of Innovation that says Save the Date: Innovations Conference, March 9-12, 2025">
            <a:extLst>
              <a:ext uri="{FF2B5EF4-FFF2-40B4-BE49-F238E27FC236}">
                <a16:creationId xmlns:a16="http://schemas.microsoft.com/office/drawing/2014/main" id="{AA1E35C2-F30F-FC40-CCC3-A38071C0E9EA}"/>
              </a:ext>
            </a:extLst>
          </p:cNvPr>
          <p:cNvPicPr>
            <a:picLocks noChangeAspect="1"/>
          </p:cNvPicPr>
          <p:nvPr/>
        </p:nvPicPr>
        <p:blipFill>
          <a:blip r:embed="rId3"/>
          <a:srcRect t="14630" r="119"/>
          <a:stretch/>
        </p:blipFill>
        <p:spPr>
          <a:xfrm>
            <a:off x="1583121" y="1721611"/>
            <a:ext cx="5983179" cy="3285774"/>
          </a:xfrm>
          <a:prstGeom prst="rect">
            <a:avLst/>
          </a:prstGeom>
          <a:noFill/>
          <a:ln>
            <a:solidFill>
              <a:schemeClr val="tx2"/>
            </a:solidFill>
          </a:ln>
        </p:spPr>
      </p:pic>
      <p:sp>
        <p:nvSpPr>
          <p:cNvPr id="3" name="Title 2">
            <a:extLst>
              <a:ext uri="{FF2B5EF4-FFF2-40B4-BE49-F238E27FC236}">
                <a16:creationId xmlns:a16="http://schemas.microsoft.com/office/drawing/2014/main" id="{28614360-288C-A356-E868-EA95732D3E56}"/>
              </a:ext>
            </a:extLst>
          </p:cNvPr>
          <p:cNvSpPr>
            <a:spLocks noGrp="1"/>
          </p:cNvSpPr>
          <p:nvPr>
            <p:ph type="title"/>
          </p:nvPr>
        </p:nvSpPr>
        <p:spPr>
          <a:xfrm>
            <a:off x="1297859" y="126367"/>
            <a:ext cx="7364361" cy="994172"/>
          </a:xfrm>
        </p:spPr>
        <p:txBody>
          <a:bodyPr anchor="ctr">
            <a:normAutofit/>
          </a:bodyPr>
          <a:lstStyle/>
          <a:p>
            <a:r>
              <a:rPr lang="en-US"/>
              <a:t>Professional Development of interest:</a:t>
            </a:r>
            <a:br>
              <a:rPr lang="en-US"/>
            </a:br>
            <a:r>
              <a:rPr lang="en-US"/>
              <a:t>League of Innovation</a:t>
            </a:r>
            <a:endParaRPr lang="en-US" dirty="0"/>
          </a:p>
        </p:txBody>
      </p:sp>
      <p:sp>
        <p:nvSpPr>
          <p:cNvPr id="2" name="TextBox 1">
            <a:extLst>
              <a:ext uri="{FF2B5EF4-FFF2-40B4-BE49-F238E27FC236}">
                <a16:creationId xmlns:a16="http://schemas.microsoft.com/office/drawing/2014/main" id="{FBA8B8CD-CB32-BB63-5554-B29BD013200E}"/>
              </a:ext>
            </a:extLst>
          </p:cNvPr>
          <p:cNvSpPr txBox="1"/>
          <p:nvPr/>
        </p:nvSpPr>
        <p:spPr>
          <a:xfrm>
            <a:off x="1405759" y="1287517"/>
            <a:ext cx="27523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ea typeface="+mn-lt"/>
                <a:cs typeface="+mn-lt"/>
              </a:rPr>
              <a:t>https://www.league.org/</a:t>
            </a:r>
            <a:endParaRPr lang="en-US" dirty="0"/>
          </a:p>
        </p:txBody>
      </p:sp>
    </p:spTree>
    <p:extLst>
      <p:ext uri="{BB962C8B-B14F-4D97-AF65-F5344CB8AC3E}">
        <p14:creationId xmlns:p14="http://schemas.microsoft.com/office/powerpoint/2010/main" val="305887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20257-B9B4-1D0C-A9C8-632A0D4FFD0E}"/>
              </a:ext>
            </a:extLst>
          </p:cNvPr>
          <p:cNvSpPr>
            <a:spLocks noGrp="1"/>
          </p:cNvSpPr>
          <p:nvPr>
            <p:ph idx="1"/>
          </p:nvPr>
        </p:nvSpPr>
        <p:spPr>
          <a:xfrm>
            <a:off x="-1971" y="1405044"/>
            <a:ext cx="9147941" cy="3267544"/>
          </a:xfrm>
          <a:solidFill>
            <a:schemeClr val="accent1">
              <a:lumMod val="60000"/>
              <a:lumOff val="40000"/>
            </a:schemeClr>
          </a:solidFill>
        </p:spPr>
        <p:txBody>
          <a:bodyPr vert="horz" lIns="91440" tIns="45720" rIns="91440" bIns="45720" rtlCol="0" anchor="t">
            <a:normAutofit/>
          </a:bodyPr>
          <a:lstStyle/>
          <a:p>
            <a:pPr marL="0" indent="0" algn="ctr">
              <a:buNone/>
            </a:pPr>
            <a:endParaRPr lang="en-US" sz="2400" dirty="0">
              <a:latin typeface="Times New Roman"/>
              <a:cs typeface="Times New Roman"/>
            </a:endParaRPr>
          </a:p>
          <a:p>
            <a:pPr marL="0" indent="0" algn="ctr">
              <a:buNone/>
            </a:pPr>
            <a:endParaRPr lang="en-US" sz="2400" dirty="0">
              <a:latin typeface="Times New Roman"/>
              <a:cs typeface="Times New Roman"/>
            </a:endParaRPr>
          </a:p>
          <a:p>
            <a:pPr marL="0" indent="0" algn="ctr">
              <a:buNone/>
            </a:pPr>
            <a:endParaRPr lang="en-US" sz="2400" dirty="0">
              <a:latin typeface="Times New Roman"/>
              <a:cs typeface="Times New Roman"/>
            </a:endParaRPr>
          </a:p>
          <a:p>
            <a:pPr marL="0" indent="0" algn="ctr">
              <a:buNone/>
            </a:pPr>
            <a:r>
              <a:rPr lang="en-US" sz="2400" dirty="0">
                <a:latin typeface="Times New Roman"/>
                <a:cs typeface="Times New Roman"/>
              </a:rPr>
              <a:t>National Associate for Career &amp; Technical Education Information </a:t>
            </a:r>
            <a:endParaRPr lang="en-US" dirty="0"/>
          </a:p>
          <a:p>
            <a:pPr marL="0" indent="0" algn="ctr">
              <a:buNone/>
            </a:pPr>
            <a:r>
              <a:rPr lang="en-US" sz="2400" dirty="0">
                <a:latin typeface="Times New Roman"/>
                <a:cs typeface="Times New Roman"/>
              </a:rPr>
              <a:t>spring 2025 conference - Not yet on their website</a:t>
            </a:r>
            <a:endParaRPr lang="en-US" dirty="0"/>
          </a:p>
          <a:p>
            <a:pPr marL="0" indent="0" algn="ctr">
              <a:buNone/>
            </a:pPr>
            <a:endParaRPr lang="en-US" sz="2400" dirty="0"/>
          </a:p>
          <a:p>
            <a:pPr marL="0" indent="0" algn="ctr">
              <a:buNone/>
            </a:pPr>
            <a:r>
              <a:rPr lang="en-US" sz="2400" dirty="0">
                <a:latin typeface="Times New Roman"/>
                <a:cs typeface="Times New Roman"/>
              </a:rPr>
              <a:t>https://nactei.org </a:t>
            </a:r>
            <a:endParaRPr lang="en-US" sz="2400" dirty="0"/>
          </a:p>
        </p:txBody>
      </p:sp>
      <p:sp>
        <p:nvSpPr>
          <p:cNvPr id="3" name="Title 2">
            <a:extLst>
              <a:ext uri="{FF2B5EF4-FFF2-40B4-BE49-F238E27FC236}">
                <a16:creationId xmlns:a16="http://schemas.microsoft.com/office/drawing/2014/main" id="{03703E59-07B1-FA79-F89A-118ABCFAD756}"/>
              </a:ext>
            </a:extLst>
          </p:cNvPr>
          <p:cNvSpPr>
            <a:spLocks noGrp="1"/>
          </p:cNvSpPr>
          <p:nvPr>
            <p:ph type="title"/>
          </p:nvPr>
        </p:nvSpPr>
        <p:spPr/>
        <p:txBody>
          <a:bodyPr/>
          <a:lstStyle/>
          <a:p>
            <a:r>
              <a:rPr lang="en-US" dirty="0">
                <a:ln w="0">
                  <a:solidFill>
                    <a:srgbClr val="5B9BD5"/>
                  </a:solidFill>
                </a:ln>
                <a:cs typeface="Calibri Light"/>
              </a:rPr>
              <a:t>Professional Development of interest: </a:t>
            </a:r>
            <a:br>
              <a:rPr lang="en-US" dirty="0">
                <a:ln w="0">
                  <a:solidFill>
                    <a:srgbClr val="5B9BD5"/>
                  </a:solidFill>
                </a:ln>
                <a:cs typeface="Calibri Light"/>
              </a:rPr>
            </a:br>
            <a:r>
              <a:rPr lang="en-US" dirty="0" err="1">
                <a:ln w="0">
                  <a:solidFill>
                    <a:srgbClr val="5B9BD5"/>
                  </a:solidFill>
                </a:ln>
                <a:cs typeface="Calibri Light"/>
              </a:rPr>
              <a:t>nacte</a:t>
            </a:r>
            <a:r>
              <a:rPr lang="en-US" i="1" dirty="0" err="1">
                <a:ln w="0">
                  <a:solidFill>
                    <a:srgbClr val="5B9BD5"/>
                  </a:solidFill>
                </a:ln>
                <a:cs typeface="Calibri Light"/>
              </a:rPr>
              <a:t>i</a:t>
            </a:r>
            <a:r>
              <a:rPr lang="en-US" dirty="0">
                <a:ln w="0">
                  <a:solidFill>
                    <a:srgbClr val="5B9BD5"/>
                  </a:solidFill>
                </a:ln>
                <a:cs typeface="Calibri Light"/>
              </a:rPr>
              <a:t> Spring 2025 conference</a:t>
            </a:r>
            <a:endParaRPr lang="en-US" dirty="0"/>
          </a:p>
        </p:txBody>
      </p:sp>
      <p:pic>
        <p:nvPicPr>
          <p:cNvPr id="4" name="Picture 3" descr="nactei logo - just their letters.">
            <a:extLst>
              <a:ext uri="{FF2B5EF4-FFF2-40B4-BE49-F238E27FC236}">
                <a16:creationId xmlns:a16="http://schemas.microsoft.com/office/drawing/2014/main" id="{0AF6A88A-63A7-E466-B0C2-BFCB479D9A65}"/>
              </a:ext>
            </a:extLst>
          </p:cNvPr>
          <p:cNvPicPr>
            <a:picLocks noChangeAspect="1"/>
          </p:cNvPicPr>
          <p:nvPr/>
        </p:nvPicPr>
        <p:blipFill>
          <a:blip r:embed="rId3"/>
          <a:stretch>
            <a:fillRect/>
          </a:stretch>
        </p:blipFill>
        <p:spPr>
          <a:xfrm>
            <a:off x="172764" y="1450428"/>
            <a:ext cx="3254266" cy="1040525"/>
          </a:xfrm>
          <a:prstGeom prst="rect">
            <a:avLst/>
          </a:prstGeom>
        </p:spPr>
      </p:pic>
    </p:spTree>
    <p:extLst>
      <p:ext uri="{BB962C8B-B14F-4D97-AF65-F5344CB8AC3E}">
        <p14:creationId xmlns:p14="http://schemas.microsoft.com/office/powerpoint/2010/main" val="11365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141758-687A-D558-FE53-1CF3175FE07A}"/>
              </a:ext>
            </a:extLst>
          </p:cNvPr>
          <p:cNvSpPr>
            <a:spLocks noGrp="1"/>
          </p:cNvSpPr>
          <p:nvPr>
            <p:ph idx="1"/>
          </p:nvPr>
        </p:nvSpPr>
        <p:spPr>
          <a:xfrm>
            <a:off x="468536" y="1320904"/>
            <a:ext cx="8193684" cy="3822596"/>
          </a:xfrm>
        </p:spPr>
        <p:txBody>
          <a:bodyPr>
            <a:normAutofit fontScale="85000" lnSpcReduction="20000"/>
          </a:bodyPr>
          <a:lstStyle/>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Peyton Bell			Director of Curriculum Management </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Patti Coultas		Assistant Director of Perkins CTE - East        </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Dr. Lisa Eads		Associate Vice President of Programs</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Dr. Lane Freeman	Director of Online Learning Programs and Student Services</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Dr. Trudie Hughes	State Director of Disability Services and Title IX</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Dr. Hilmi Lahoud		Sr State Director of Business &amp; IT and Academic Programs Operations</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Aaron Mabe		State Director of Dual Enrollment and Ag &amp; Natural Resources Technology</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Darice McDougald	Perkins Program Specialist</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Dr. Jennifer McLean	State Director of Advising and Coaching</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Dr. Mary Olvera		State Director of Teacher Ed., Public Services, &amp; Perkins Special Populations</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Ashley Parrott		State Director of College Ready Graduates and Developmental Education</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Dr. Tony Reggi		Associate Director of Perkins CTE</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Reyna Rodriguez		Director of Course Management and Credentialing</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Todd Roth			State Director of Skilled Trades and Work Based Learning</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Stefanie Schroeder	Assistant Director of Perkins CTE – West</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Melissa Smith		Senior State Director of Health Science Programs</a:t>
            </a:r>
          </a:p>
          <a:p>
            <a:pPr marL="0" indent="0" defTabSz="457200">
              <a:spcBef>
                <a:spcPts val="0"/>
              </a:spcBef>
              <a:spcAft>
                <a:spcPts val="3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Dr. Bob Witchger		Executive Director of Perkins CTE</a:t>
            </a:r>
            <a:endParaRPr lang="en-US" dirty="0"/>
          </a:p>
        </p:txBody>
      </p:sp>
      <p:sp>
        <p:nvSpPr>
          <p:cNvPr id="3" name="Title 2">
            <a:extLst>
              <a:ext uri="{FF2B5EF4-FFF2-40B4-BE49-F238E27FC236}">
                <a16:creationId xmlns:a16="http://schemas.microsoft.com/office/drawing/2014/main" id="{C983BA23-8DCB-A4CC-F6F9-E56C24AA2F6C}"/>
              </a:ext>
            </a:extLst>
          </p:cNvPr>
          <p:cNvSpPr>
            <a:spLocks noGrp="1"/>
          </p:cNvSpPr>
          <p:nvPr>
            <p:ph type="title"/>
          </p:nvPr>
        </p:nvSpPr>
        <p:spPr/>
        <p:txBody>
          <a:bodyPr/>
          <a:lstStyle/>
          <a:p>
            <a:r>
              <a:rPr lang="en-US" dirty="0"/>
              <a:t>NCCCS Perkins/Programs Staff</a:t>
            </a:r>
          </a:p>
        </p:txBody>
      </p:sp>
    </p:spTree>
    <p:extLst>
      <p:ext uri="{BB962C8B-B14F-4D97-AF65-F5344CB8AC3E}">
        <p14:creationId xmlns:p14="http://schemas.microsoft.com/office/powerpoint/2010/main" val="22573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9F468-AF7A-4AFF-ACCD-586464FF9253}"/>
              </a:ext>
            </a:extLst>
          </p:cNvPr>
          <p:cNvSpPr>
            <a:spLocks noGrp="1"/>
          </p:cNvSpPr>
          <p:nvPr>
            <p:ph type="title"/>
          </p:nvPr>
        </p:nvSpPr>
        <p:spPr/>
        <p:txBody>
          <a:bodyPr/>
          <a:lstStyle/>
          <a:p>
            <a:r>
              <a:rPr lang="en-US" dirty="0"/>
              <a:t>Technical Assistance is available</a:t>
            </a:r>
          </a:p>
        </p:txBody>
      </p:sp>
      <p:pic>
        <p:nvPicPr>
          <p:cNvPr id="4" name="Picture 3" descr="Graphic of many raised hands with &quot;hey! I got a question&quot; above them">
            <a:extLst>
              <a:ext uri="{FF2B5EF4-FFF2-40B4-BE49-F238E27FC236}">
                <a16:creationId xmlns:a16="http://schemas.microsoft.com/office/drawing/2014/main" id="{72D817B2-A4F5-48AF-ABE1-A9EA514A8F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181" t="5328" r="10533"/>
          <a:stretch/>
        </p:blipFill>
        <p:spPr>
          <a:xfrm>
            <a:off x="4637905" y="1309890"/>
            <a:ext cx="4238167" cy="3707243"/>
          </a:xfrm>
          <a:prstGeom prst="rect">
            <a:avLst/>
          </a:prstGeom>
        </p:spPr>
      </p:pic>
      <p:sp>
        <p:nvSpPr>
          <p:cNvPr id="2" name="Content Placeholder 1">
            <a:extLst>
              <a:ext uri="{FF2B5EF4-FFF2-40B4-BE49-F238E27FC236}">
                <a16:creationId xmlns:a16="http://schemas.microsoft.com/office/drawing/2014/main" id="{97888FD6-A8C0-4D67-BB13-8A56650CA7C2}"/>
              </a:ext>
            </a:extLst>
          </p:cNvPr>
          <p:cNvSpPr>
            <a:spLocks noGrp="1"/>
          </p:cNvSpPr>
          <p:nvPr>
            <p:ph idx="1"/>
          </p:nvPr>
        </p:nvSpPr>
        <p:spPr>
          <a:xfrm>
            <a:off x="628650" y="1578077"/>
            <a:ext cx="3877447" cy="3291580"/>
          </a:xfrm>
        </p:spPr>
        <p:txBody>
          <a:bodyPr>
            <a:normAutofit/>
          </a:bodyPr>
          <a:lstStyle/>
          <a:p>
            <a:pPr marL="0" indent="0">
              <a:buNone/>
            </a:pPr>
            <a:r>
              <a:rPr lang="en-US" sz="2400" b="1" dirty="0">
                <a:solidFill>
                  <a:srgbClr val="7030A0"/>
                </a:solidFill>
              </a:rPr>
              <a:t>We are here to help! </a:t>
            </a:r>
          </a:p>
          <a:p>
            <a:pPr marL="0" indent="0">
              <a:buNone/>
            </a:pPr>
            <a:endParaRPr lang="en-US" sz="2400" dirty="0"/>
          </a:p>
          <a:p>
            <a:pPr marL="0" indent="0">
              <a:buNone/>
            </a:pPr>
            <a:r>
              <a:rPr lang="en-US" sz="2400" dirty="0"/>
              <a:t>Team Perkins is available by </a:t>
            </a:r>
            <a:br>
              <a:rPr lang="en-US" sz="2400" dirty="0"/>
            </a:br>
            <a:r>
              <a:rPr lang="en-US" sz="2400" dirty="0"/>
              <a:t>phone, email, virtually, or </a:t>
            </a:r>
            <a:br>
              <a:rPr lang="en-US" sz="2400" dirty="0"/>
            </a:br>
            <a:r>
              <a:rPr lang="en-US" sz="2400" dirty="0"/>
              <a:t>in-person</a:t>
            </a:r>
          </a:p>
        </p:txBody>
      </p:sp>
    </p:spTree>
    <p:extLst>
      <p:ext uri="{BB962C8B-B14F-4D97-AF65-F5344CB8AC3E}">
        <p14:creationId xmlns:p14="http://schemas.microsoft.com/office/powerpoint/2010/main" val="429305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Develop more full the academic knowledge and technical and employability skills of secondary education students and postsecondary education students who elect to enroll in CTE Programs and Programs of Study"/>
          <p:cNvSpPr txBox="1">
            <a:spLocks noGrp="1"/>
          </p:cNvSpPr>
          <p:nvPr>
            <p:ph idx="1"/>
          </p:nvPr>
        </p:nvSpPr>
        <p:spPr>
          <a:xfrm>
            <a:off x="914400" y="1385042"/>
            <a:ext cx="7747820" cy="2680680"/>
          </a:xfrm>
        </p:spPr>
        <p:txBody>
          <a:bodyPr vert="horz" lIns="91440" tIns="45720" rIns="91440" bIns="45720" rtlCol="0" anchor="t">
            <a:normAutofit/>
          </a:bodyPr>
          <a:lstStyle/>
          <a:p>
            <a:pPr marL="0" indent="0">
              <a:spcBef>
                <a:spcPts val="0"/>
              </a:spcBef>
              <a:spcAft>
                <a:spcPts val="900"/>
              </a:spcAft>
              <a:buNone/>
            </a:pPr>
            <a:r>
              <a:rPr lang="en-US" sz="3000" dirty="0">
                <a:latin typeface="Times New Roman"/>
                <a:cs typeface="Times New Roman"/>
              </a:rPr>
              <a:t>Develop more fully the </a:t>
            </a:r>
            <a:r>
              <a:rPr lang="en-US" sz="3000" b="1" dirty="0">
                <a:latin typeface="Times New Roman"/>
                <a:cs typeface="Times New Roman"/>
              </a:rPr>
              <a:t>academic</a:t>
            </a:r>
            <a:r>
              <a:rPr lang="en-US" sz="3000" dirty="0">
                <a:latin typeface="Times New Roman"/>
                <a:cs typeface="Times New Roman"/>
              </a:rPr>
              <a:t> knowledge and </a:t>
            </a:r>
            <a:r>
              <a:rPr lang="en-US" sz="3000" b="1" dirty="0">
                <a:latin typeface="Times New Roman"/>
                <a:cs typeface="Times New Roman"/>
              </a:rPr>
              <a:t>technical </a:t>
            </a:r>
            <a:r>
              <a:rPr lang="en-US" sz="3000" dirty="0">
                <a:latin typeface="Times New Roman"/>
                <a:cs typeface="Times New Roman"/>
              </a:rPr>
              <a:t>and </a:t>
            </a:r>
            <a:r>
              <a:rPr lang="en-US" sz="3000" b="1" dirty="0">
                <a:latin typeface="Times New Roman"/>
                <a:cs typeface="Times New Roman"/>
              </a:rPr>
              <a:t>employability skills </a:t>
            </a:r>
            <a:r>
              <a:rPr lang="en-US" sz="3000" dirty="0">
                <a:latin typeface="Times New Roman"/>
                <a:cs typeface="Times New Roman"/>
              </a:rPr>
              <a:t>of secondary education students and </a:t>
            </a:r>
            <a:r>
              <a:rPr lang="en-US" sz="3000" b="1" dirty="0">
                <a:latin typeface="Times New Roman"/>
                <a:cs typeface="Times New Roman"/>
              </a:rPr>
              <a:t>postsecondary education students who elect to enroll</a:t>
            </a:r>
            <a:r>
              <a:rPr lang="en-US" sz="3000" dirty="0">
                <a:latin typeface="Times New Roman"/>
                <a:cs typeface="Times New Roman"/>
              </a:rPr>
              <a:t> in CTE curriculum programs and programs of study</a:t>
            </a:r>
          </a:p>
        </p:txBody>
      </p:sp>
      <p:sp>
        <p:nvSpPr>
          <p:cNvPr id="122" name="Purpose"/>
          <p:cNvSpPr txBox="1">
            <a:spLocks noGrp="1"/>
          </p:cNvSpPr>
          <p:nvPr>
            <p:ph type="title"/>
          </p:nvPr>
        </p:nvSpPr>
        <p:spPr/>
        <p:txBody>
          <a:bodyPr/>
          <a:lstStyle/>
          <a:p>
            <a:r>
              <a:rPr lang="en-US" dirty="0"/>
              <a:t>Purpose of Perkins V </a:t>
            </a:r>
          </a:p>
        </p:txBody>
      </p:sp>
      <p:pic>
        <p:nvPicPr>
          <p:cNvPr id="3" name="Picture 2" descr="Logo for CTE that says &quot;Learning that works for North Carolina&quot;">
            <a:extLst>
              <a:ext uri="{FF2B5EF4-FFF2-40B4-BE49-F238E27FC236}">
                <a16:creationId xmlns:a16="http://schemas.microsoft.com/office/drawing/2014/main" id="{F86A49C7-2903-356D-E9B4-8862026E7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8" y="4179617"/>
            <a:ext cx="2905268" cy="914400"/>
          </a:xfrm>
          <a:prstGeom prst="rect">
            <a:avLst/>
          </a:prstGeom>
        </p:spPr>
      </p:pic>
    </p:spTree>
    <p:extLst>
      <p:ext uri="{BB962C8B-B14F-4D97-AF65-F5344CB8AC3E}">
        <p14:creationId xmlns:p14="http://schemas.microsoft.com/office/powerpoint/2010/main" val="411841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56402F-CB27-31AC-CCB1-9C6C5E2C5404}"/>
              </a:ext>
            </a:extLst>
          </p:cNvPr>
          <p:cNvPicPr>
            <a:picLocks noChangeAspect="1"/>
          </p:cNvPicPr>
          <p:nvPr/>
        </p:nvPicPr>
        <p:blipFill>
          <a:blip r:embed="rId2"/>
          <a:stretch>
            <a:fillRect/>
          </a:stretch>
        </p:blipFill>
        <p:spPr>
          <a:xfrm rot="20852274">
            <a:off x="2630951" y="1488496"/>
            <a:ext cx="1874781" cy="759339"/>
          </a:xfrm>
          <a:prstGeom prst="rect">
            <a:avLst/>
          </a:prstGeom>
        </p:spPr>
      </p:pic>
      <p:sp>
        <p:nvSpPr>
          <p:cNvPr id="3" name="Title 2">
            <a:extLst>
              <a:ext uri="{FF2B5EF4-FFF2-40B4-BE49-F238E27FC236}">
                <a16:creationId xmlns:a16="http://schemas.microsoft.com/office/drawing/2014/main" id="{891C4C04-6F0D-B73D-F944-59CF9594EF2F}"/>
              </a:ext>
            </a:extLst>
          </p:cNvPr>
          <p:cNvSpPr>
            <a:spLocks noGrp="1"/>
          </p:cNvSpPr>
          <p:nvPr>
            <p:ph type="title"/>
          </p:nvPr>
        </p:nvSpPr>
        <p:spPr>
          <a:xfrm>
            <a:off x="1297859" y="126367"/>
            <a:ext cx="7364361" cy="994172"/>
          </a:xfrm>
        </p:spPr>
        <p:txBody>
          <a:bodyPr anchor="ctr">
            <a:normAutofit/>
          </a:bodyPr>
          <a:lstStyle/>
          <a:p>
            <a:r>
              <a:rPr lang="en-US" dirty="0"/>
              <a:t>Message from Dr. Bob</a:t>
            </a:r>
          </a:p>
        </p:txBody>
      </p:sp>
      <p:pic>
        <p:nvPicPr>
          <p:cNvPr id="5" name="Picture 4" descr="A person in a suit and tie&#10;&#10;Description automatically generated">
            <a:extLst>
              <a:ext uri="{FF2B5EF4-FFF2-40B4-BE49-F238E27FC236}">
                <a16:creationId xmlns:a16="http://schemas.microsoft.com/office/drawing/2014/main" id="{82153D6C-63EB-91C3-2036-5DB7A26D250A}"/>
              </a:ext>
            </a:extLst>
          </p:cNvPr>
          <p:cNvPicPr>
            <a:picLocks noChangeAspect="1"/>
          </p:cNvPicPr>
          <p:nvPr/>
        </p:nvPicPr>
        <p:blipFill>
          <a:blip r:embed="rId3">
            <a:extLst>
              <a:ext uri="{28A0092B-C50C-407E-A947-70E740481C1C}">
                <a14:useLocalDpi xmlns:a14="http://schemas.microsoft.com/office/drawing/2010/main" val="0"/>
              </a:ext>
            </a:extLst>
          </a:blip>
          <a:srcRect t="3615" r="5" b="7620"/>
          <a:stretch/>
        </p:blipFill>
        <p:spPr>
          <a:xfrm>
            <a:off x="4629150" y="1369219"/>
            <a:ext cx="3886200" cy="3449762"/>
          </a:xfrm>
          <a:prstGeom prst="rect">
            <a:avLst/>
          </a:prstGeom>
          <a:noFill/>
        </p:spPr>
      </p:pic>
      <p:sp>
        <p:nvSpPr>
          <p:cNvPr id="6" name="Freeform: Shape 5">
            <a:extLst>
              <a:ext uri="{FF2B5EF4-FFF2-40B4-BE49-F238E27FC236}">
                <a16:creationId xmlns:a16="http://schemas.microsoft.com/office/drawing/2014/main" id="{9CE8B270-7830-CE7F-EEDD-19258C99BC85}"/>
              </a:ext>
            </a:extLst>
          </p:cNvPr>
          <p:cNvSpPr/>
          <p:nvPr/>
        </p:nvSpPr>
        <p:spPr>
          <a:xfrm rot="20540740">
            <a:off x="145074" y="2730319"/>
            <a:ext cx="2929179" cy="1684149"/>
          </a:xfrm>
          <a:custGeom>
            <a:avLst/>
            <a:gdLst>
              <a:gd name="connsiteX0" fmla="*/ 0 w 2929179"/>
              <a:gd name="connsiteY0" fmla="*/ 1012556 h 1684149"/>
              <a:gd name="connsiteX1" fmla="*/ 51661 w 2929179"/>
              <a:gd name="connsiteY1" fmla="*/ 898902 h 1684149"/>
              <a:gd name="connsiteX2" fmla="*/ 98156 w 2929179"/>
              <a:gd name="connsiteY2" fmla="*/ 847240 h 1684149"/>
              <a:gd name="connsiteX3" fmla="*/ 108488 w 2929179"/>
              <a:gd name="connsiteY3" fmla="*/ 831742 h 1684149"/>
              <a:gd name="connsiteX4" fmla="*/ 201478 w 2929179"/>
              <a:gd name="connsiteY4" fmla="*/ 785247 h 1684149"/>
              <a:gd name="connsiteX5" fmla="*/ 258305 w 2929179"/>
              <a:gd name="connsiteY5" fmla="*/ 769749 h 1684149"/>
              <a:gd name="connsiteX6" fmla="*/ 464949 w 2929179"/>
              <a:gd name="connsiteY6" fmla="*/ 759417 h 1684149"/>
              <a:gd name="connsiteX7" fmla="*/ 997057 w 2929179"/>
              <a:gd name="connsiteY7" fmla="*/ 842074 h 1684149"/>
              <a:gd name="connsiteX8" fmla="*/ 1250196 w 2929179"/>
              <a:gd name="connsiteY8" fmla="*/ 997057 h 1684149"/>
              <a:gd name="connsiteX9" fmla="*/ 1394847 w 2929179"/>
              <a:gd name="connsiteY9" fmla="*/ 1183037 h 1684149"/>
              <a:gd name="connsiteX10" fmla="*/ 1477505 w 2929179"/>
              <a:gd name="connsiteY10" fmla="*/ 1389681 h 1684149"/>
              <a:gd name="connsiteX11" fmla="*/ 1477505 w 2929179"/>
              <a:gd name="connsiteY11" fmla="*/ 1580827 h 1684149"/>
              <a:gd name="connsiteX12" fmla="*/ 1307023 w 2929179"/>
              <a:gd name="connsiteY12" fmla="*/ 1684149 h 1684149"/>
              <a:gd name="connsiteX13" fmla="*/ 1095213 w 2929179"/>
              <a:gd name="connsiteY13" fmla="*/ 1647986 h 1684149"/>
              <a:gd name="connsiteX14" fmla="*/ 1022888 w 2929179"/>
              <a:gd name="connsiteY14" fmla="*/ 1580827 h 1684149"/>
              <a:gd name="connsiteX15" fmla="*/ 960895 w 2929179"/>
              <a:gd name="connsiteY15" fmla="*/ 1384515 h 1684149"/>
              <a:gd name="connsiteX16" fmla="*/ 945396 w 2929179"/>
              <a:gd name="connsiteY16" fmla="*/ 1317356 h 1684149"/>
              <a:gd name="connsiteX17" fmla="*/ 935064 w 2929179"/>
              <a:gd name="connsiteY17" fmla="*/ 1219200 h 1684149"/>
              <a:gd name="connsiteX18" fmla="*/ 955728 w 2929179"/>
              <a:gd name="connsiteY18" fmla="*/ 1074549 h 1684149"/>
              <a:gd name="connsiteX19" fmla="*/ 997057 w 2929179"/>
              <a:gd name="connsiteY19" fmla="*/ 971227 h 1684149"/>
              <a:gd name="connsiteX20" fmla="*/ 1064217 w 2929179"/>
              <a:gd name="connsiteY20" fmla="*/ 904068 h 1684149"/>
              <a:gd name="connsiteX21" fmla="*/ 1286359 w 2929179"/>
              <a:gd name="connsiteY21" fmla="*/ 738752 h 1684149"/>
              <a:gd name="connsiteX22" fmla="*/ 1456840 w 2929179"/>
              <a:gd name="connsiteY22" fmla="*/ 599268 h 1684149"/>
              <a:gd name="connsiteX23" fmla="*/ 1503335 w 2929179"/>
              <a:gd name="connsiteY23" fmla="*/ 578603 h 1684149"/>
              <a:gd name="connsiteX24" fmla="*/ 1554996 w 2929179"/>
              <a:gd name="connsiteY24" fmla="*/ 552773 h 1684149"/>
              <a:gd name="connsiteX25" fmla="*/ 1637654 w 2929179"/>
              <a:gd name="connsiteY25" fmla="*/ 521776 h 1684149"/>
              <a:gd name="connsiteX26" fmla="*/ 1684149 w 2929179"/>
              <a:gd name="connsiteY26" fmla="*/ 495946 h 1684149"/>
              <a:gd name="connsiteX27" fmla="*/ 1880461 w 2929179"/>
              <a:gd name="connsiteY27" fmla="*/ 413288 h 1684149"/>
              <a:gd name="connsiteX28" fmla="*/ 1880461 w 2929179"/>
              <a:gd name="connsiteY28" fmla="*/ 413288 h 1684149"/>
              <a:gd name="connsiteX29" fmla="*/ 1983783 w 2929179"/>
              <a:gd name="connsiteY29" fmla="*/ 377125 h 1684149"/>
              <a:gd name="connsiteX30" fmla="*/ 2092271 w 2929179"/>
              <a:gd name="connsiteY30" fmla="*/ 330630 h 1684149"/>
              <a:gd name="connsiteX31" fmla="*/ 2143932 w 2929179"/>
              <a:gd name="connsiteY31" fmla="*/ 304800 h 1684149"/>
              <a:gd name="connsiteX32" fmla="*/ 2267918 w 2929179"/>
              <a:gd name="connsiteY32" fmla="*/ 258305 h 1684149"/>
              <a:gd name="connsiteX33" fmla="*/ 2397071 w 2929179"/>
              <a:gd name="connsiteY33" fmla="*/ 201478 h 1684149"/>
              <a:gd name="connsiteX34" fmla="*/ 2479728 w 2929179"/>
              <a:gd name="connsiteY34" fmla="*/ 165315 h 1684149"/>
              <a:gd name="connsiteX35" fmla="*/ 2800027 w 2929179"/>
              <a:gd name="connsiteY35" fmla="*/ 25830 h 1684149"/>
              <a:gd name="connsiteX36" fmla="*/ 2913681 w 2929179"/>
              <a:gd name="connsiteY36" fmla="*/ 5166 h 1684149"/>
              <a:gd name="connsiteX37" fmla="*/ 2929179 w 2929179"/>
              <a:gd name="connsiteY37" fmla="*/ 0 h 16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29179" h="1684149">
                <a:moveTo>
                  <a:pt x="0" y="1012556"/>
                </a:moveTo>
                <a:cubicBezTo>
                  <a:pt x="12875" y="980368"/>
                  <a:pt x="39433" y="912489"/>
                  <a:pt x="51661" y="898902"/>
                </a:cubicBezTo>
                <a:cubicBezTo>
                  <a:pt x="67159" y="881681"/>
                  <a:pt x="83191" y="864926"/>
                  <a:pt x="98156" y="847240"/>
                </a:cubicBezTo>
                <a:cubicBezTo>
                  <a:pt x="102166" y="842500"/>
                  <a:pt x="103467" y="835394"/>
                  <a:pt x="108488" y="831742"/>
                </a:cubicBezTo>
                <a:cubicBezTo>
                  <a:pt x="125488" y="819378"/>
                  <a:pt x="181180" y="792352"/>
                  <a:pt x="201478" y="785247"/>
                </a:cubicBezTo>
                <a:cubicBezTo>
                  <a:pt x="220010" y="778761"/>
                  <a:pt x="238765" y="771665"/>
                  <a:pt x="258305" y="769749"/>
                </a:cubicBezTo>
                <a:cubicBezTo>
                  <a:pt x="326943" y="763020"/>
                  <a:pt x="396068" y="762861"/>
                  <a:pt x="464949" y="759417"/>
                </a:cubicBezTo>
                <a:cubicBezTo>
                  <a:pt x="708635" y="777139"/>
                  <a:pt x="769492" y="765234"/>
                  <a:pt x="997057" y="842074"/>
                </a:cubicBezTo>
                <a:cubicBezTo>
                  <a:pt x="1079662" y="869967"/>
                  <a:pt x="1188620" y="930349"/>
                  <a:pt x="1250196" y="997057"/>
                </a:cubicBezTo>
                <a:cubicBezTo>
                  <a:pt x="1303466" y="1054766"/>
                  <a:pt x="1351283" y="1117690"/>
                  <a:pt x="1394847" y="1183037"/>
                </a:cubicBezTo>
                <a:cubicBezTo>
                  <a:pt x="1454601" y="1272668"/>
                  <a:pt x="1454815" y="1298926"/>
                  <a:pt x="1477505" y="1389681"/>
                </a:cubicBezTo>
                <a:cubicBezTo>
                  <a:pt x="1483162" y="1437766"/>
                  <a:pt x="1501008" y="1535203"/>
                  <a:pt x="1477505" y="1580827"/>
                </a:cubicBezTo>
                <a:cubicBezTo>
                  <a:pt x="1445919" y="1642141"/>
                  <a:pt x="1362751" y="1662477"/>
                  <a:pt x="1307023" y="1684149"/>
                </a:cubicBezTo>
                <a:cubicBezTo>
                  <a:pt x="1248338" y="1679802"/>
                  <a:pt x="1153059" y="1685173"/>
                  <a:pt x="1095213" y="1647986"/>
                </a:cubicBezTo>
                <a:cubicBezTo>
                  <a:pt x="1067539" y="1630195"/>
                  <a:pt x="1046996" y="1603213"/>
                  <a:pt x="1022888" y="1580827"/>
                </a:cubicBezTo>
                <a:cubicBezTo>
                  <a:pt x="998397" y="1507355"/>
                  <a:pt x="980412" y="1457704"/>
                  <a:pt x="960895" y="1384515"/>
                </a:cubicBezTo>
                <a:cubicBezTo>
                  <a:pt x="954975" y="1362316"/>
                  <a:pt x="950562" y="1339742"/>
                  <a:pt x="945396" y="1317356"/>
                </a:cubicBezTo>
                <a:cubicBezTo>
                  <a:pt x="941952" y="1284637"/>
                  <a:pt x="936060" y="1252084"/>
                  <a:pt x="935064" y="1219200"/>
                </a:cubicBezTo>
                <a:cubicBezTo>
                  <a:pt x="933556" y="1169443"/>
                  <a:pt x="943765" y="1122399"/>
                  <a:pt x="955728" y="1074549"/>
                </a:cubicBezTo>
                <a:cubicBezTo>
                  <a:pt x="963216" y="1044597"/>
                  <a:pt x="977690" y="995974"/>
                  <a:pt x="997057" y="971227"/>
                </a:cubicBezTo>
                <a:cubicBezTo>
                  <a:pt x="1016569" y="946295"/>
                  <a:pt x="1040918" y="925503"/>
                  <a:pt x="1064217" y="904068"/>
                </a:cubicBezTo>
                <a:cubicBezTo>
                  <a:pt x="1160665" y="815337"/>
                  <a:pt x="1142804" y="856206"/>
                  <a:pt x="1286359" y="738752"/>
                </a:cubicBezTo>
                <a:cubicBezTo>
                  <a:pt x="1343186" y="692257"/>
                  <a:pt x="1389745" y="629089"/>
                  <a:pt x="1456840" y="599268"/>
                </a:cubicBezTo>
                <a:cubicBezTo>
                  <a:pt x="1472338" y="592380"/>
                  <a:pt x="1488007" y="585863"/>
                  <a:pt x="1503335" y="578603"/>
                </a:cubicBezTo>
                <a:cubicBezTo>
                  <a:pt x="1520735" y="570361"/>
                  <a:pt x="1537265" y="560275"/>
                  <a:pt x="1554996" y="552773"/>
                </a:cubicBezTo>
                <a:cubicBezTo>
                  <a:pt x="1582097" y="541307"/>
                  <a:pt x="1610720" y="533627"/>
                  <a:pt x="1637654" y="521776"/>
                </a:cubicBezTo>
                <a:cubicBezTo>
                  <a:pt x="1653882" y="514636"/>
                  <a:pt x="1667962" y="503179"/>
                  <a:pt x="1684149" y="495946"/>
                </a:cubicBezTo>
                <a:cubicBezTo>
                  <a:pt x="1748974" y="466982"/>
                  <a:pt x="1815024" y="440841"/>
                  <a:pt x="1880461" y="413288"/>
                </a:cubicBezTo>
                <a:lnTo>
                  <a:pt x="1880461" y="413288"/>
                </a:lnTo>
                <a:cubicBezTo>
                  <a:pt x="1914902" y="401234"/>
                  <a:pt x="1950244" y="391499"/>
                  <a:pt x="1983783" y="377125"/>
                </a:cubicBezTo>
                <a:cubicBezTo>
                  <a:pt x="2019946" y="361627"/>
                  <a:pt x="2056414" y="346823"/>
                  <a:pt x="2092271" y="330630"/>
                </a:cubicBezTo>
                <a:cubicBezTo>
                  <a:pt x="2109817" y="322706"/>
                  <a:pt x="2126375" y="312701"/>
                  <a:pt x="2143932" y="304800"/>
                </a:cubicBezTo>
                <a:cubicBezTo>
                  <a:pt x="2211428" y="274427"/>
                  <a:pt x="2189076" y="290650"/>
                  <a:pt x="2267918" y="258305"/>
                </a:cubicBezTo>
                <a:cubicBezTo>
                  <a:pt x="2311432" y="240453"/>
                  <a:pt x="2354005" y="220385"/>
                  <a:pt x="2397071" y="201478"/>
                </a:cubicBezTo>
                <a:lnTo>
                  <a:pt x="2479728" y="165315"/>
                </a:lnTo>
                <a:cubicBezTo>
                  <a:pt x="2560192" y="128531"/>
                  <a:pt x="2744572" y="35072"/>
                  <a:pt x="2800027" y="25830"/>
                </a:cubicBezTo>
                <a:cubicBezTo>
                  <a:pt x="2832106" y="20484"/>
                  <a:pt x="2877876" y="15396"/>
                  <a:pt x="2913681" y="5166"/>
                </a:cubicBezTo>
                <a:cubicBezTo>
                  <a:pt x="2918917" y="3670"/>
                  <a:pt x="2924013" y="1722"/>
                  <a:pt x="2929179" y="0"/>
                </a:cubicBezTo>
              </a:path>
            </a:pathLst>
          </a:cu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21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026ACD-B92E-C041-8CDF-1A1E842B77D4}"/>
              </a:ext>
            </a:extLst>
          </p:cNvPr>
          <p:cNvSpPr>
            <a:spLocks noGrp="1"/>
          </p:cNvSpPr>
          <p:nvPr>
            <p:ph type="title"/>
          </p:nvPr>
        </p:nvSpPr>
        <p:spPr/>
        <p:txBody>
          <a:bodyPr/>
          <a:lstStyle/>
          <a:p>
            <a:r>
              <a:rPr lang="en-US" dirty="0"/>
              <a:t>Perkins Monthly Updates 2024-25</a:t>
            </a:r>
          </a:p>
        </p:txBody>
      </p:sp>
      <p:sp>
        <p:nvSpPr>
          <p:cNvPr id="5" name="Star: 5 Points 4">
            <a:extLst>
              <a:ext uri="{FF2B5EF4-FFF2-40B4-BE49-F238E27FC236}">
                <a16:creationId xmlns:a16="http://schemas.microsoft.com/office/drawing/2014/main" id="{7EEE0F8A-2708-4F12-AB69-F3E065BBE6EF}"/>
              </a:ext>
            </a:extLst>
          </p:cNvPr>
          <p:cNvSpPr>
            <a:spLocks noChangeAspect="1"/>
          </p:cNvSpPr>
          <p:nvPr/>
        </p:nvSpPr>
        <p:spPr>
          <a:xfrm>
            <a:off x="362511" y="3159336"/>
            <a:ext cx="365760" cy="365760"/>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D93CFF1F-1808-4FC3-86FF-3344F2A97162}"/>
              </a:ext>
            </a:extLst>
          </p:cNvPr>
          <p:cNvSpPr txBox="1"/>
          <p:nvPr/>
        </p:nvSpPr>
        <p:spPr>
          <a:xfrm>
            <a:off x="803385" y="3063431"/>
            <a:ext cx="8254729" cy="646331"/>
          </a:xfrm>
          <a:prstGeom prst="rect">
            <a:avLst/>
          </a:prstGeom>
          <a:solidFill>
            <a:schemeClr val="bg1"/>
          </a:solidFill>
        </p:spPr>
        <p:txBody>
          <a:bodyPr wrap="square" rtlCol="0">
            <a:spAutoFit/>
          </a:bodyPr>
          <a:lstStyle/>
          <a:p>
            <a:r>
              <a:rPr lang="en-US" dirty="0">
                <a:cs typeface="Times New Roman" panose="02020603050405020304" pitchFamily="18" charset="0"/>
              </a:rPr>
              <a:t>Attendance (or viewing the recording within 30 days) is recorded on the monitoring rubric. Recording may be accessed at the same link as the registration.</a:t>
            </a:r>
          </a:p>
        </p:txBody>
      </p:sp>
      <p:pic>
        <p:nvPicPr>
          <p:cNvPr id="8" name="Picture 8" descr="Graphic of a person on a multi-person virtual meeting">
            <a:extLst>
              <a:ext uri="{FF2B5EF4-FFF2-40B4-BE49-F238E27FC236}">
                <a16:creationId xmlns:a16="http://schemas.microsoft.com/office/drawing/2014/main" id="{E16D3CBE-9EA0-F605-B21A-67538FBA619C}"/>
              </a:ext>
            </a:extLst>
          </p:cNvPr>
          <p:cNvPicPr>
            <a:picLocks noChangeAspect="1"/>
          </p:cNvPicPr>
          <p:nvPr/>
        </p:nvPicPr>
        <p:blipFill>
          <a:blip r:embed="rId3"/>
          <a:stretch>
            <a:fillRect/>
          </a:stretch>
        </p:blipFill>
        <p:spPr>
          <a:xfrm>
            <a:off x="6648773" y="3761304"/>
            <a:ext cx="2409341" cy="1308283"/>
          </a:xfrm>
          <a:prstGeom prst="rect">
            <a:avLst/>
          </a:prstGeom>
        </p:spPr>
      </p:pic>
      <p:sp>
        <p:nvSpPr>
          <p:cNvPr id="10" name="Content Placeholder 9">
            <a:extLst>
              <a:ext uri="{FF2B5EF4-FFF2-40B4-BE49-F238E27FC236}">
                <a16:creationId xmlns:a16="http://schemas.microsoft.com/office/drawing/2014/main" id="{890BA6BA-B0B5-C2DD-1969-FD6CADFE105D}"/>
              </a:ext>
            </a:extLst>
          </p:cNvPr>
          <p:cNvSpPr>
            <a:spLocks noGrp="1"/>
          </p:cNvSpPr>
          <p:nvPr>
            <p:ph idx="1"/>
          </p:nvPr>
        </p:nvSpPr>
        <p:spPr>
          <a:xfrm>
            <a:off x="1297859" y="1484716"/>
            <a:ext cx="6492622" cy="1510585"/>
          </a:xfrm>
        </p:spPr>
        <p:txBody>
          <a:bodyPr numCol="2">
            <a:normAutofit fontScale="92500" lnSpcReduction="20000"/>
          </a:bodyPr>
          <a:lstStyle/>
          <a:p>
            <a:r>
              <a:rPr lang="en-US" dirty="0">
                <a:latin typeface="+mn-lt"/>
              </a:rPr>
              <a:t>10/8/2024</a:t>
            </a:r>
          </a:p>
          <a:p>
            <a:r>
              <a:rPr lang="en-US" dirty="0">
                <a:latin typeface="+mn-lt"/>
              </a:rPr>
              <a:t>11/12/2024</a:t>
            </a:r>
          </a:p>
          <a:p>
            <a:r>
              <a:rPr lang="en-US" dirty="0">
                <a:latin typeface="+mn-lt"/>
              </a:rPr>
              <a:t>12/10/2024</a:t>
            </a:r>
          </a:p>
          <a:p>
            <a:r>
              <a:rPr lang="en-US" dirty="0">
                <a:latin typeface="+mn-lt"/>
              </a:rPr>
              <a:t>1/14/2025</a:t>
            </a:r>
          </a:p>
          <a:p>
            <a:r>
              <a:rPr lang="en-US" dirty="0">
                <a:latin typeface="+mn-lt"/>
              </a:rPr>
              <a:t>2/11/2025</a:t>
            </a:r>
          </a:p>
          <a:p>
            <a:r>
              <a:rPr lang="en-US" dirty="0">
                <a:latin typeface="+mn-lt"/>
              </a:rPr>
              <a:t>3/11/2025</a:t>
            </a:r>
          </a:p>
          <a:p>
            <a:r>
              <a:rPr lang="en-US" dirty="0">
                <a:latin typeface="+mn-lt"/>
              </a:rPr>
              <a:t>4/8/2025</a:t>
            </a:r>
          </a:p>
          <a:p>
            <a:r>
              <a:rPr lang="en-US" dirty="0">
                <a:latin typeface="+mn-lt"/>
              </a:rPr>
              <a:t>5/13/2025</a:t>
            </a:r>
          </a:p>
          <a:p>
            <a:r>
              <a:rPr lang="en-US" dirty="0">
                <a:latin typeface="+mn-lt"/>
              </a:rPr>
              <a:t>6/10/2025</a:t>
            </a:r>
          </a:p>
        </p:txBody>
      </p:sp>
      <p:sp>
        <p:nvSpPr>
          <p:cNvPr id="2" name="TextBox 1">
            <a:extLst>
              <a:ext uri="{FF2B5EF4-FFF2-40B4-BE49-F238E27FC236}">
                <a16:creationId xmlns:a16="http://schemas.microsoft.com/office/drawing/2014/main" id="{60EC4330-FF05-0C10-4BC9-294DFC4289E6}"/>
              </a:ext>
            </a:extLst>
          </p:cNvPr>
          <p:cNvSpPr txBox="1"/>
          <p:nvPr/>
        </p:nvSpPr>
        <p:spPr>
          <a:xfrm>
            <a:off x="1616896" y="3922530"/>
            <a:ext cx="3793859" cy="1015663"/>
          </a:xfrm>
          <a:custGeom>
            <a:avLst/>
            <a:gdLst>
              <a:gd name="connsiteX0" fmla="*/ 0 w 3793859"/>
              <a:gd name="connsiteY0" fmla="*/ 0 h 1015663"/>
              <a:gd name="connsiteX1" fmla="*/ 504041 w 3793859"/>
              <a:gd name="connsiteY1" fmla="*/ 0 h 1015663"/>
              <a:gd name="connsiteX2" fmla="*/ 932205 w 3793859"/>
              <a:gd name="connsiteY2" fmla="*/ 0 h 1015663"/>
              <a:gd name="connsiteX3" fmla="*/ 1550062 w 3793859"/>
              <a:gd name="connsiteY3" fmla="*/ 0 h 1015663"/>
              <a:gd name="connsiteX4" fmla="*/ 2054104 w 3793859"/>
              <a:gd name="connsiteY4" fmla="*/ 0 h 1015663"/>
              <a:gd name="connsiteX5" fmla="*/ 2558145 w 3793859"/>
              <a:gd name="connsiteY5" fmla="*/ 0 h 1015663"/>
              <a:gd name="connsiteX6" fmla="*/ 3176002 w 3793859"/>
              <a:gd name="connsiteY6" fmla="*/ 0 h 1015663"/>
              <a:gd name="connsiteX7" fmla="*/ 3793859 w 3793859"/>
              <a:gd name="connsiteY7" fmla="*/ 0 h 1015663"/>
              <a:gd name="connsiteX8" fmla="*/ 3793859 w 3793859"/>
              <a:gd name="connsiteY8" fmla="*/ 528145 h 1015663"/>
              <a:gd name="connsiteX9" fmla="*/ 3793859 w 3793859"/>
              <a:gd name="connsiteY9" fmla="*/ 1015663 h 1015663"/>
              <a:gd name="connsiteX10" fmla="*/ 3327756 w 3793859"/>
              <a:gd name="connsiteY10" fmla="*/ 1015663 h 1015663"/>
              <a:gd name="connsiteX11" fmla="*/ 2785776 w 3793859"/>
              <a:gd name="connsiteY11" fmla="*/ 1015663 h 1015663"/>
              <a:gd name="connsiteX12" fmla="*/ 2281735 w 3793859"/>
              <a:gd name="connsiteY12" fmla="*/ 1015663 h 1015663"/>
              <a:gd name="connsiteX13" fmla="*/ 1663878 w 3793859"/>
              <a:gd name="connsiteY13" fmla="*/ 1015663 h 1015663"/>
              <a:gd name="connsiteX14" fmla="*/ 1046021 w 3793859"/>
              <a:gd name="connsiteY14" fmla="*/ 1015663 h 1015663"/>
              <a:gd name="connsiteX15" fmla="*/ 579918 w 3793859"/>
              <a:gd name="connsiteY15" fmla="*/ 1015663 h 1015663"/>
              <a:gd name="connsiteX16" fmla="*/ 0 w 3793859"/>
              <a:gd name="connsiteY16" fmla="*/ 1015663 h 1015663"/>
              <a:gd name="connsiteX17" fmla="*/ 0 w 3793859"/>
              <a:gd name="connsiteY17" fmla="*/ 487518 h 1015663"/>
              <a:gd name="connsiteX18" fmla="*/ 0 w 3793859"/>
              <a:gd name="connsiteY18"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93859" h="1015663" extrusionOk="0">
                <a:moveTo>
                  <a:pt x="0" y="0"/>
                </a:moveTo>
                <a:cubicBezTo>
                  <a:pt x="188515" y="-47592"/>
                  <a:pt x="313296" y="32899"/>
                  <a:pt x="504041" y="0"/>
                </a:cubicBezTo>
                <a:cubicBezTo>
                  <a:pt x="694786" y="-32899"/>
                  <a:pt x="731132" y="30348"/>
                  <a:pt x="932205" y="0"/>
                </a:cubicBezTo>
                <a:cubicBezTo>
                  <a:pt x="1133278" y="-30348"/>
                  <a:pt x="1269344" y="33920"/>
                  <a:pt x="1550062" y="0"/>
                </a:cubicBezTo>
                <a:cubicBezTo>
                  <a:pt x="1830780" y="-33920"/>
                  <a:pt x="1863166" y="44446"/>
                  <a:pt x="2054104" y="0"/>
                </a:cubicBezTo>
                <a:cubicBezTo>
                  <a:pt x="2245042" y="-44446"/>
                  <a:pt x="2389016" y="9738"/>
                  <a:pt x="2558145" y="0"/>
                </a:cubicBezTo>
                <a:cubicBezTo>
                  <a:pt x="2727274" y="-9738"/>
                  <a:pt x="3026137" y="25154"/>
                  <a:pt x="3176002" y="0"/>
                </a:cubicBezTo>
                <a:cubicBezTo>
                  <a:pt x="3325867" y="-25154"/>
                  <a:pt x="3652300" y="49245"/>
                  <a:pt x="3793859" y="0"/>
                </a:cubicBezTo>
                <a:cubicBezTo>
                  <a:pt x="3844917" y="225982"/>
                  <a:pt x="3773006" y="344324"/>
                  <a:pt x="3793859" y="528145"/>
                </a:cubicBezTo>
                <a:cubicBezTo>
                  <a:pt x="3814712" y="711966"/>
                  <a:pt x="3767609" y="866069"/>
                  <a:pt x="3793859" y="1015663"/>
                </a:cubicBezTo>
                <a:cubicBezTo>
                  <a:pt x="3694701" y="1061831"/>
                  <a:pt x="3506503" y="999331"/>
                  <a:pt x="3327756" y="1015663"/>
                </a:cubicBezTo>
                <a:cubicBezTo>
                  <a:pt x="3149009" y="1031995"/>
                  <a:pt x="2930082" y="1001141"/>
                  <a:pt x="2785776" y="1015663"/>
                </a:cubicBezTo>
                <a:cubicBezTo>
                  <a:pt x="2641470" y="1030185"/>
                  <a:pt x="2433329" y="991203"/>
                  <a:pt x="2281735" y="1015663"/>
                </a:cubicBezTo>
                <a:cubicBezTo>
                  <a:pt x="2130141" y="1040123"/>
                  <a:pt x="1827134" y="957189"/>
                  <a:pt x="1663878" y="1015663"/>
                </a:cubicBezTo>
                <a:cubicBezTo>
                  <a:pt x="1500622" y="1074137"/>
                  <a:pt x="1296479" y="954408"/>
                  <a:pt x="1046021" y="1015663"/>
                </a:cubicBezTo>
                <a:cubicBezTo>
                  <a:pt x="795563" y="1076918"/>
                  <a:pt x="810298" y="996601"/>
                  <a:pt x="579918" y="1015663"/>
                </a:cubicBezTo>
                <a:cubicBezTo>
                  <a:pt x="349538" y="1034725"/>
                  <a:pt x="117237" y="991705"/>
                  <a:pt x="0" y="1015663"/>
                </a:cubicBezTo>
                <a:cubicBezTo>
                  <a:pt x="-57105" y="861023"/>
                  <a:pt x="7791" y="714501"/>
                  <a:pt x="0" y="487518"/>
                </a:cubicBezTo>
                <a:cubicBezTo>
                  <a:pt x="-7791" y="260536"/>
                  <a:pt x="17956" y="221055"/>
                  <a:pt x="0" y="0"/>
                </a:cubicBezTo>
                <a:close/>
              </a:path>
            </a:pathLst>
          </a:custGeom>
          <a:noFill/>
          <a:ln w="12700" cmpd="thinThick">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US" sz="2000" dirty="0">
                <a:solidFill>
                  <a:srgbClr val="FF0000"/>
                </a:solidFill>
              </a:rPr>
              <a:t>You can register for these now at </a:t>
            </a:r>
          </a:p>
          <a:p>
            <a:r>
              <a:rPr lang="en-US" sz="2000" dirty="0">
                <a:solidFill>
                  <a:srgbClr val="FF0000"/>
                </a:solidFill>
              </a:rPr>
              <a:t>www.ncperkins.org/presentations </a:t>
            </a:r>
          </a:p>
          <a:p>
            <a:r>
              <a:rPr lang="en-US" sz="2000" dirty="0">
                <a:solidFill>
                  <a:srgbClr val="FF0000"/>
                </a:solidFill>
              </a:rPr>
              <a:t>and put them on your calendar</a:t>
            </a:r>
          </a:p>
        </p:txBody>
      </p:sp>
    </p:spTree>
    <p:extLst>
      <p:ext uri="{BB962C8B-B14F-4D97-AF65-F5344CB8AC3E}">
        <p14:creationId xmlns:p14="http://schemas.microsoft.com/office/powerpoint/2010/main" val="9823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C65C2-05A4-60EA-3985-8F6CE666A7C5}"/>
              </a:ext>
            </a:extLst>
          </p:cNvPr>
          <p:cNvSpPr>
            <a:spLocks noGrp="1"/>
          </p:cNvSpPr>
          <p:nvPr>
            <p:ph type="title"/>
          </p:nvPr>
        </p:nvSpPr>
        <p:spPr>
          <a:xfrm>
            <a:off x="1297859" y="126367"/>
            <a:ext cx="7364361" cy="994172"/>
          </a:xfrm>
        </p:spPr>
        <p:txBody>
          <a:bodyPr anchor="ctr">
            <a:normAutofit/>
          </a:bodyPr>
          <a:lstStyle/>
          <a:p>
            <a:r>
              <a:rPr lang="en-US"/>
              <a:t>Virtual Office Hours for Technical Assistance</a:t>
            </a:r>
            <a:endParaRPr lang="en-US" dirty="0"/>
          </a:p>
        </p:txBody>
      </p:sp>
      <p:sp>
        <p:nvSpPr>
          <p:cNvPr id="2" name="Content Placeholder 1">
            <a:extLst>
              <a:ext uri="{FF2B5EF4-FFF2-40B4-BE49-F238E27FC236}">
                <a16:creationId xmlns:a16="http://schemas.microsoft.com/office/drawing/2014/main" id="{B6D873C9-2CAF-3FBE-21D4-97ADE510FE6D}"/>
              </a:ext>
            </a:extLst>
          </p:cNvPr>
          <p:cNvSpPr>
            <a:spLocks noGrp="1"/>
          </p:cNvSpPr>
          <p:nvPr>
            <p:ph sz="half" idx="1"/>
          </p:nvPr>
        </p:nvSpPr>
        <p:spPr>
          <a:xfrm>
            <a:off x="628649" y="1594811"/>
            <a:ext cx="3735251" cy="3224170"/>
          </a:xfrm>
        </p:spPr>
        <p:txBody>
          <a:bodyPr vert="horz" lIns="91440" tIns="45720" rIns="91440" bIns="45720" rtlCol="0" anchor="t">
            <a:normAutofit/>
          </a:bodyPr>
          <a:lstStyle/>
          <a:p>
            <a:pPr marL="0" indent="0">
              <a:spcBef>
                <a:spcPts val="400"/>
              </a:spcBef>
              <a:spcAft>
                <a:spcPts val="1200"/>
              </a:spcAft>
              <a:buNone/>
            </a:pPr>
            <a:r>
              <a:rPr lang="en-US" sz="2000" dirty="0">
                <a:latin typeface="Times New Roman"/>
                <a:cs typeface="Times New Roman"/>
              </a:rPr>
              <a:t>2</a:t>
            </a:r>
            <a:r>
              <a:rPr lang="en-US" sz="2000" baseline="30000" dirty="0">
                <a:latin typeface="Times New Roman"/>
                <a:cs typeface="Times New Roman"/>
              </a:rPr>
              <a:t>nd</a:t>
            </a:r>
            <a:r>
              <a:rPr lang="en-US" sz="2000" dirty="0">
                <a:latin typeface="Times New Roman"/>
                <a:cs typeface="Times New Roman"/>
              </a:rPr>
              <a:t> Tuesday of the month 1-2pm</a:t>
            </a:r>
          </a:p>
          <a:p>
            <a:pPr marL="0" indent="0">
              <a:spcBef>
                <a:spcPts val="400"/>
              </a:spcBef>
              <a:spcAft>
                <a:spcPts val="1200"/>
              </a:spcAft>
              <a:buNone/>
            </a:pPr>
            <a:r>
              <a:rPr lang="en-US" sz="2000" dirty="0">
                <a:latin typeface="Times New Roman"/>
                <a:cs typeface="Times New Roman"/>
              </a:rPr>
              <a:t>4</a:t>
            </a:r>
            <a:r>
              <a:rPr lang="en-US" sz="2000" baseline="30000" dirty="0">
                <a:latin typeface="Times New Roman"/>
                <a:cs typeface="Times New Roman"/>
              </a:rPr>
              <a:t>th</a:t>
            </a:r>
            <a:r>
              <a:rPr lang="en-US" sz="2000" dirty="0">
                <a:latin typeface="Times New Roman"/>
                <a:cs typeface="Times New Roman"/>
              </a:rPr>
              <a:t> Wednesday of the month 9-10</a:t>
            </a:r>
          </a:p>
          <a:p>
            <a:pPr marL="0" indent="0">
              <a:spcBef>
                <a:spcPts val="400"/>
              </a:spcBef>
              <a:spcAft>
                <a:spcPts val="1200"/>
              </a:spcAft>
              <a:buNone/>
            </a:pPr>
            <a:endParaRPr lang="en-US" sz="2000" dirty="0">
              <a:latin typeface="Times New Roman"/>
              <a:cs typeface="Times New Roman"/>
            </a:endParaRPr>
          </a:p>
          <a:p>
            <a:pPr marL="0" indent="0">
              <a:spcBef>
                <a:spcPts val="400"/>
              </a:spcBef>
              <a:spcAft>
                <a:spcPts val="1200"/>
              </a:spcAft>
              <a:buNone/>
            </a:pPr>
            <a:r>
              <a:rPr lang="en-US" sz="2000" dirty="0">
                <a:solidFill>
                  <a:srgbClr val="FF0000"/>
                </a:solidFill>
                <a:latin typeface="Times New Roman"/>
                <a:cs typeface="Times New Roman"/>
              </a:rPr>
              <a:t>** See the top of the NCPerkins.org/presentations </a:t>
            </a:r>
            <a:br>
              <a:rPr lang="en-US" sz="2000" dirty="0">
                <a:solidFill>
                  <a:srgbClr val="FF0000"/>
                </a:solidFill>
                <a:latin typeface="Times New Roman"/>
                <a:cs typeface="Times New Roman"/>
              </a:rPr>
            </a:br>
            <a:r>
              <a:rPr lang="en-US" sz="2000" dirty="0">
                <a:solidFill>
                  <a:srgbClr val="FF0000"/>
                </a:solidFill>
                <a:latin typeface="Times New Roman"/>
                <a:cs typeface="Times New Roman"/>
              </a:rPr>
              <a:t>page for TEAMS link</a:t>
            </a:r>
            <a:endParaRPr lang="en-US" sz="2000" dirty="0">
              <a:solidFill>
                <a:srgbClr val="FF0000"/>
              </a:solidFill>
            </a:endParaRPr>
          </a:p>
        </p:txBody>
      </p:sp>
      <p:sp>
        <p:nvSpPr>
          <p:cNvPr id="10" name="Rectangle: Rounded Corners 9" descr="Colored background shape announcing virtual office hours">
            <a:extLst>
              <a:ext uri="{FF2B5EF4-FFF2-40B4-BE49-F238E27FC236}">
                <a16:creationId xmlns:a16="http://schemas.microsoft.com/office/drawing/2014/main" id="{BAE7A8BD-4CF2-35F4-EB94-E91163AA2E90}"/>
              </a:ext>
            </a:extLst>
          </p:cNvPr>
          <p:cNvSpPr/>
          <p:nvPr/>
        </p:nvSpPr>
        <p:spPr>
          <a:xfrm>
            <a:off x="4417142" y="1443789"/>
            <a:ext cx="4471186" cy="3375192"/>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1DA9E5-BA47-22B5-EA9A-408E6304A54E}"/>
              </a:ext>
            </a:extLst>
          </p:cNvPr>
          <p:cNvSpPr txBox="1"/>
          <p:nvPr/>
        </p:nvSpPr>
        <p:spPr>
          <a:xfrm>
            <a:off x="4476134" y="3241007"/>
            <a:ext cx="424675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CTE Team Perkins</a:t>
            </a:r>
          </a:p>
          <a:p>
            <a:r>
              <a:rPr lang="en-US" sz="3200" dirty="0">
                <a:cs typeface="Calibri"/>
              </a:rPr>
              <a:t>Virtual </a:t>
            </a:r>
          </a:p>
          <a:p>
            <a:r>
              <a:rPr lang="en-US" sz="3200" dirty="0">
                <a:cs typeface="Calibri"/>
              </a:rPr>
              <a:t>Office Hours</a:t>
            </a:r>
          </a:p>
          <a:p>
            <a:r>
              <a:rPr lang="en-US" sz="1600" dirty="0">
                <a:cs typeface="Calibri"/>
              </a:rPr>
              <a:t>  Drop in to ask a CTE Coordinator your questions</a:t>
            </a:r>
          </a:p>
        </p:txBody>
      </p:sp>
      <p:sp>
        <p:nvSpPr>
          <p:cNvPr id="11" name="Speech Bubble: Rectangle with Corners Rounded 10" descr="Graphic of a speaking cloud saying &quot;Need Help? Let's Meet.&quot;&#10;">
            <a:extLst>
              <a:ext uri="{FF2B5EF4-FFF2-40B4-BE49-F238E27FC236}">
                <a16:creationId xmlns:a16="http://schemas.microsoft.com/office/drawing/2014/main" id="{3EE25BAA-BDD0-655C-FFE7-071DBC0281AC}"/>
              </a:ext>
            </a:extLst>
          </p:cNvPr>
          <p:cNvSpPr/>
          <p:nvPr/>
        </p:nvSpPr>
        <p:spPr>
          <a:xfrm rot="600000">
            <a:off x="6173704" y="1639303"/>
            <a:ext cx="2489031" cy="2203281"/>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cs typeface="Calibri"/>
              </a:rPr>
              <a:t>Need help?</a:t>
            </a:r>
          </a:p>
          <a:p>
            <a:pPr algn="ctr"/>
            <a:r>
              <a:rPr lang="en-US" sz="3200" dirty="0">
                <a:cs typeface="Calibri"/>
              </a:rPr>
              <a:t>Let's meet.</a:t>
            </a:r>
          </a:p>
        </p:txBody>
      </p:sp>
    </p:spTree>
    <p:extLst>
      <p:ext uri="{BB962C8B-B14F-4D97-AF65-F5344CB8AC3E}">
        <p14:creationId xmlns:p14="http://schemas.microsoft.com/office/powerpoint/2010/main" val="1679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CAEAF0-AEFC-A2A3-B10A-FB1DAF32902B}"/>
              </a:ext>
            </a:extLst>
          </p:cNvPr>
          <p:cNvSpPr>
            <a:spLocks noGrp="1"/>
          </p:cNvSpPr>
          <p:nvPr>
            <p:ph type="title"/>
          </p:nvPr>
        </p:nvSpPr>
        <p:spPr/>
        <p:txBody>
          <a:bodyPr/>
          <a:lstStyle/>
          <a:p>
            <a:r>
              <a:rPr lang="en-US" dirty="0">
                <a:ln w="0">
                  <a:solidFill>
                    <a:srgbClr val="5B9BD5"/>
                  </a:solidFill>
                </a:ln>
                <a:cs typeface="Calibri Light"/>
              </a:rPr>
              <a:t>Training on the revised EDGAR</a:t>
            </a:r>
            <a:endParaRPr lang="en-US" dirty="0"/>
          </a:p>
        </p:txBody>
      </p:sp>
      <p:sp>
        <p:nvSpPr>
          <p:cNvPr id="4" name="Explosion: 14 Points 3">
            <a:extLst>
              <a:ext uri="{FF2B5EF4-FFF2-40B4-BE49-F238E27FC236}">
                <a16:creationId xmlns:a16="http://schemas.microsoft.com/office/drawing/2014/main" id="{8671A674-61C0-6C4E-A597-EFA8CB0744FD}"/>
              </a:ext>
            </a:extLst>
          </p:cNvPr>
          <p:cNvSpPr/>
          <p:nvPr/>
        </p:nvSpPr>
        <p:spPr>
          <a:xfrm>
            <a:off x="6137015" y="2118611"/>
            <a:ext cx="3008016" cy="2948567"/>
          </a:xfrm>
          <a:prstGeom prst="irregularSeal2">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chemeClr val="tx1"/>
                </a:solidFill>
                <a:ea typeface="Calibri"/>
                <a:cs typeface="Calibri"/>
              </a:rPr>
              <a:t>Spring Date TBD</a:t>
            </a:r>
          </a:p>
        </p:txBody>
      </p:sp>
      <p:sp>
        <p:nvSpPr>
          <p:cNvPr id="2" name="Content Placeholder 1">
            <a:extLst>
              <a:ext uri="{FF2B5EF4-FFF2-40B4-BE49-F238E27FC236}">
                <a16:creationId xmlns:a16="http://schemas.microsoft.com/office/drawing/2014/main" id="{21475F00-504D-2C37-D6D6-12663604A15E}"/>
              </a:ext>
            </a:extLst>
          </p:cNvPr>
          <p:cNvSpPr>
            <a:spLocks noGrp="1"/>
          </p:cNvSpPr>
          <p:nvPr>
            <p:ph idx="1"/>
          </p:nvPr>
        </p:nvSpPr>
        <p:spPr>
          <a:xfrm>
            <a:off x="628650" y="1568071"/>
            <a:ext cx="7886700" cy="3502818"/>
          </a:xfrm>
        </p:spPr>
        <p:txBody>
          <a:bodyPr vert="horz" lIns="91440" tIns="45720" rIns="91440" bIns="45720" rtlCol="0" anchor="t">
            <a:normAutofit/>
          </a:bodyPr>
          <a:lstStyle/>
          <a:p>
            <a:pPr marL="0" indent="0">
              <a:buNone/>
            </a:pPr>
            <a:r>
              <a:rPr lang="en-US" sz="3200" dirty="0">
                <a:latin typeface="Times New Roman"/>
                <a:cs typeface="Times New Roman"/>
              </a:rPr>
              <a:t>Education Department General Administrative Regulations (EDGAR) </a:t>
            </a:r>
            <a:br>
              <a:rPr lang="en-US" sz="3200" dirty="0">
                <a:latin typeface="Times New Roman"/>
                <a:cs typeface="Times New Roman"/>
              </a:rPr>
            </a:br>
            <a:endParaRPr lang="en-US" sz="3200" dirty="0">
              <a:latin typeface="Times New Roman"/>
              <a:cs typeface="Times New Roman"/>
            </a:endParaRPr>
          </a:p>
          <a:p>
            <a:pPr marL="0" indent="0">
              <a:buNone/>
            </a:pPr>
            <a:r>
              <a:rPr lang="en-US" sz="3200" dirty="0">
                <a:latin typeface="Times New Roman"/>
                <a:cs typeface="Times New Roman"/>
              </a:rPr>
              <a:t>Revisions approved on </a:t>
            </a:r>
            <a:br>
              <a:rPr lang="en-US" sz="3200" dirty="0">
                <a:latin typeface="Times New Roman"/>
                <a:cs typeface="Times New Roman"/>
              </a:rPr>
            </a:br>
            <a:r>
              <a:rPr lang="en-US" sz="3200" dirty="0">
                <a:latin typeface="Times New Roman"/>
                <a:cs typeface="Times New Roman"/>
              </a:rPr>
              <a:t>April 22, 2024</a:t>
            </a:r>
            <a:endParaRPr lang="en-US" sz="3200" dirty="0"/>
          </a:p>
          <a:p>
            <a:pPr marL="0" indent="0">
              <a:buNone/>
            </a:pPr>
            <a:endParaRPr lang="en-US" sz="3200" dirty="0"/>
          </a:p>
        </p:txBody>
      </p:sp>
    </p:spTree>
    <p:extLst>
      <p:ext uri="{BB962C8B-B14F-4D97-AF65-F5344CB8AC3E}">
        <p14:creationId xmlns:p14="http://schemas.microsoft.com/office/powerpoint/2010/main" val="97273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with orange and blue pins&#10;&#10;Description automatically generated">
            <a:extLst>
              <a:ext uri="{FF2B5EF4-FFF2-40B4-BE49-F238E27FC236}">
                <a16:creationId xmlns:a16="http://schemas.microsoft.com/office/drawing/2014/main" id="{69D09C48-0A9B-07DB-A547-36488B926CC9}"/>
              </a:ext>
            </a:extLst>
          </p:cNvPr>
          <p:cNvPicPr>
            <a:picLocks noChangeAspect="1"/>
          </p:cNvPicPr>
          <p:nvPr/>
        </p:nvPicPr>
        <p:blipFill>
          <a:blip r:embed="rId2"/>
          <a:srcRect l="6335" t="-85" r="-110" b="3625"/>
          <a:stretch/>
        </p:blipFill>
        <p:spPr>
          <a:xfrm>
            <a:off x="908050" y="1285875"/>
            <a:ext cx="7893077" cy="3425770"/>
          </a:xfrm>
          <a:prstGeom prst="rect">
            <a:avLst/>
          </a:prstGeom>
        </p:spPr>
      </p:pic>
      <p:sp>
        <p:nvSpPr>
          <p:cNvPr id="2" name="Content Placeholder 1">
            <a:extLst>
              <a:ext uri="{FF2B5EF4-FFF2-40B4-BE49-F238E27FC236}">
                <a16:creationId xmlns:a16="http://schemas.microsoft.com/office/drawing/2014/main" id="{6E79481A-646A-A4EA-C727-FF0B9519E87D}"/>
              </a:ext>
            </a:extLst>
          </p:cNvPr>
          <p:cNvSpPr>
            <a:spLocks noGrp="1"/>
          </p:cNvSpPr>
          <p:nvPr>
            <p:ph idx="1"/>
          </p:nvPr>
        </p:nvSpPr>
        <p:spPr>
          <a:xfrm>
            <a:off x="147756" y="4295103"/>
            <a:ext cx="1833846" cy="831555"/>
          </a:xfrm>
          <a:solidFill>
            <a:schemeClr val="bg1"/>
          </a:solidFill>
          <a:ln>
            <a:solidFill>
              <a:schemeClr val="tx1"/>
            </a:solidFill>
          </a:ln>
        </p:spPr>
        <p:txBody>
          <a:bodyPr vert="horz" lIns="91440" tIns="45720" rIns="91440" bIns="45720" rtlCol="0" anchor="t">
            <a:normAutofit/>
          </a:bodyPr>
          <a:lstStyle/>
          <a:p>
            <a:pPr marL="0" indent="0">
              <a:buNone/>
            </a:pPr>
            <a:r>
              <a:rPr lang="en-US" dirty="0">
                <a:latin typeface="Times New Roman"/>
                <a:cs typeface="Times New Roman"/>
              </a:rPr>
              <a:t>View Events at</a:t>
            </a:r>
          </a:p>
          <a:p>
            <a:pPr marL="0" indent="0">
              <a:buNone/>
            </a:pPr>
            <a:r>
              <a:rPr lang="en-US" u="sng" dirty="0">
                <a:solidFill>
                  <a:srgbClr val="0070C0"/>
                </a:solidFill>
                <a:latin typeface="Times New Roman"/>
                <a:cs typeface="Times New Roman"/>
              </a:rPr>
              <a:t>mfgday.com</a:t>
            </a:r>
          </a:p>
        </p:txBody>
      </p:sp>
      <p:sp>
        <p:nvSpPr>
          <p:cNvPr id="3" name="Title 2">
            <a:extLst>
              <a:ext uri="{FF2B5EF4-FFF2-40B4-BE49-F238E27FC236}">
                <a16:creationId xmlns:a16="http://schemas.microsoft.com/office/drawing/2014/main" id="{C97F2AB7-CD3E-B62E-52D5-864A78C017EF}"/>
              </a:ext>
            </a:extLst>
          </p:cNvPr>
          <p:cNvSpPr>
            <a:spLocks noGrp="1"/>
          </p:cNvSpPr>
          <p:nvPr>
            <p:ph type="title"/>
          </p:nvPr>
        </p:nvSpPr>
        <p:spPr/>
        <p:txBody>
          <a:bodyPr/>
          <a:lstStyle/>
          <a:p>
            <a:r>
              <a:rPr lang="en-US" dirty="0"/>
              <a:t>Manufacturing Day – Friday, October 4 </a:t>
            </a:r>
            <a:br>
              <a:rPr lang="en-US" dirty="0"/>
            </a:br>
            <a:r>
              <a:rPr lang="en-US" dirty="0"/>
              <a:t>(events all week)</a:t>
            </a:r>
          </a:p>
        </p:txBody>
      </p:sp>
      <p:pic>
        <p:nvPicPr>
          <p:cNvPr id="7" name="Picture 6">
            <a:extLst>
              <a:ext uri="{FF2B5EF4-FFF2-40B4-BE49-F238E27FC236}">
                <a16:creationId xmlns:a16="http://schemas.microsoft.com/office/drawing/2014/main" id="{5EEFEF52-2001-7857-AE40-B83D4F77C3E8}"/>
              </a:ext>
            </a:extLst>
          </p:cNvPr>
          <p:cNvPicPr>
            <a:picLocks noChangeAspect="1"/>
          </p:cNvPicPr>
          <p:nvPr/>
        </p:nvPicPr>
        <p:blipFill>
          <a:blip r:embed="rId3"/>
          <a:stretch>
            <a:fillRect/>
          </a:stretch>
        </p:blipFill>
        <p:spPr>
          <a:xfrm>
            <a:off x="2174875" y="4714875"/>
            <a:ext cx="6286500" cy="428625"/>
          </a:xfrm>
          <a:prstGeom prst="rect">
            <a:avLst/>
          </a:prstGeom>
        </p:spPr>
      </p:pic>
    </p:spTree>
    <p:extLst>
      <p:ext uri="{BB962C8B-B14F-4D97-AF65-F5344CB8AC3E}">
        <p14:creationId xmlns:p14="http://schemas.microsoft.com/office/powerpoint/2010/main" val="83393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773050" y="-253225"/>
            <a:ext cx="1543050" cy="564995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56979D"/>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4" name="TextBox 4"/>
            <p:cNvSpPr txBox="1"/>
            <p:nvPr/>
          </p:nvSpPr>
          <p:spPr>
            <a:xfrm>
              <a:off x="0" y="-19050"/>
              <a:ext cx="812800" cy="2995155"/>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430"/>
                </a:lnSpc>
              </a:pPr>
              <a:endParaRPr sz="450"/>
            </a:p>
          </p:txBody>
        </p:sp>
      </p:grpSp>
      <p:grpSp>
        <p:nvGrpSpPr>
          <p:cNvPr id="5" name="Group 5"/>
          <p:cNvGrpSpPr/>
          <p:nvPr/>
        </p:nvGrpSpPr>
        <p:grpSpPr>
          <a:xfrm>
            <a:off x="613887" y="2081811"/>
            <a:ext cx="55118" cy="1409498"/>
            <a:chOff x="0" y="0"/>
            <a:chExt cx="26312" cy="672855"/>
          </a:xfrm>
        </p:grpSpPr>
        <p:sp>
          <p:nvSpPr>
            <p:cNvPr id="6" name="Freeform 6"/>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7" name="TextBox 7"/>
            <p:cNvSpPr txBox="1"/>
            <p:nvPr/>
          </p:nvSpPr>
          <p:spPr>
            <a:xfrm>
              <a:off x="0" y="-19050"/>
              <a:ext cx="26312" cy="691905"/>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430"/>
                </a:lnSpc>
              </a:pPr>
              <a:endParaRPr sz="450"/>
            </a:p>
          </p:txBody>
        </p:sp>
      </p:grpSp>
      <p:grpSp>
        <p:nvGrpSpPr>
          <p:cNvPr id="8" name="Group 8"/>
          <p:cNvGrpSpPr/>
          <p:nvPr/>
        </p:nvGrpSpPr>
        <p:grpSpPr>
          <a:xfrm>
            <a:off x="797813" y="2206727"/>
            <a:ext cx="5215795" cy="1159667"/>
            <a:chOff x="0" y="0"/>
            <a:chExt cx="2489874" cy="553592"/>
          </a:xfrm>
        </p:grpSpPr>
        <p:sp>
          <p:nvSpPr>
            <p:cNvPr id="9" name="Freeform 9"/>
            <p:cNvSpPr/>
            <p:nvPr/>
          </p:nvSpPr>
          <p:spPr>
            <a:xfrm>
              <a:off x="0" y="0"/>
              <a:ext cx="2489874" cy="553592"/>
            </a:xfrm>
            <a:custGeom>
              <a:avLst/>
              <a:gdLst/>
              <a:ahLst/>
              <a:cxnLst/>
              <a:rect l="l" t="t" r="r" b="b"/>
              <a:pathLst>
                <a:path w="2489874" h="553592">
                  <a:moveTo>
                    <a:pt x="13359" y="0"/>
                  </a:moveTo>
                  <a:lnTo>
                    <a:pt x="2476515" y="0"/>
                  </a:lnTo>
                  <a:cubicBezTo>
                    <a:pt x="2480058" y="0"/>
                    <a:pt x="2483456" y="1407"/>
                    <a:pt x="2485961" y="3913"/>
                  </a:cubicBezTo>
                  <a:cubicBezTo>
                    <a:pt x="2488466" y="6418"/>
                    <a:pt x="2489874" y="9816"/>
                    <a:pt x="2489874" y="13359"/>
                  </a:cubicBezTo>
                  <a:lnTo>
                    <a:pt x="2489874" y="540233"/>
                  </a:lnTo>
                  <a:cubicBezTo>
                    <a:pt x="2489874" y="547611"/>
                    <a:pt x="2483893" y="553592"/>
                    <a:pt x="2476515" y="553592"/>
                  </a:cubicBezTo>
                  <a:lnTo>
                    <a:pt x="13359" y="553592"/>
                  </a:lnTo>
                  <a:cubicBezTo>
                    <a:pt x="9816" y="553592"/>
                    <a:pt x="6418" y="552185"/>
                    <a:pt x="3913" y="549680"/>
                  </a:cubicBezTo>
                  <a:cubicBezTo>
                    <a:pt x="1407" y="547174"/>
                    <a:pt x="0" y="543776"/>
                    <a:pt x="0" y="540233"/>
                  </a:cubicBezTo>
                  <a:lnTo>
                    <a:pt x="0" y="13359"/>
                  </a:lnTo>
                  <a:cubicBezTo>
                    <a:pt x="0" y="9816"/>
                    <a:pt x="1407" y="6418"/>
                    <a:pt x="3913" y="3913"/>
                  </a:cubicBezTo>
                  <a:cubicBezTo>
                    <a:pt x="6418" y="1407"/>
                    <a:pt x="9816" y="0"/>
                    <a:pt x="13359" y="0"/>
                  </a:cubicBezTo>
                  <a:close/>
                </a:path>
              </a:pathLst>
            </a:custGeom>
            <a:solidFill>
              <a:srgbClr val="FD6F18"/>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0" name="TextBox 10"/>
            <p:cNvSpPr txBox="1"/>
            <p:nvPr/>
          </p:nvSpPr>
          <p:spPr>
            <a:xfrm>
              <a:off x="0" y="-19050"/>
              <a:ext cx="2489874" cy="572642"/>
            </a:xfrm>
            <a:prstGeom prst="rect">
              <a:avLst/>
            </a:prstGeom>
          </p:spPr>
          <p:txBody>
            <a:bodyPr lIns="28028" tIns="28028" rIns="28028" bIns="28028"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690"/>
                </a:lnSpc>
              </a:pPr>
              <a:r>
                <a:rPr lang="en-US" sz="1300" dirty="0">
                  <a:solidFill>
                    <a:srgbClr val="FFFFFF"/>
                  </a:solidFill>
                  <a:latin typeface="Montserrat Light"/>
                </a:rPr>
                <a:t>This training offers a deep dive into all secondary engagement opportunities by reviewing best practices, local data, and inter-office collaborations, e.g. career advising, articulation, and CCP pathways. Sessions typically last about 2-3 hours at no cost to the college.</a:t>
              </a:r>
            </a:p>
          </p:txBody>
        </p:sp>
      </p:grpSp>
      <p:sp>
        <p:nvSpPr>
          <p:cNvPr id="11" name="Freeform 11"/>
          <p:cNvSpPr/>
          <p:nvPr/>
        </p:nvSpPr>
        <p:spPr>
          <a:xfrm>
            <a:off x="-1388936" y="-103536"/>
            <a:ext cx="1903286" cy="1041616"/>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2" name="Freeform 12" descr="Logo that says CTE Learning that works for North Carolina"/>
          <p:cNvSpPr/>
          <p:nvPr/>
        </p:nvSpPr>
        <p:spPr>
          <a:xfrm>
            <a:off x="6981073" y="95250"/>
            <a:ext cx="1552052" cy="1209106"/>
          </a:xfrm>
          <a:custGeom>
            <a:avLst/>
            <a:gdLst/>
            <a:ahLst/>
            <a:cxnLst/>
            <a:rect l="l" t="t" r="r" b="b"/>
            <a:pathLst>
              <a:path w="3104103" h="2418211">
                <a:moveTo>
                  <a:pt x="0" y="0"/>
                </a:moveTo>
                <a:lnTo>
                  <a:pt x="3104103" y="0"/>
                </a:lnTo>
                <a:lnTo>
                  <a:pt x="3104103" y="2418211"/>
                </a:lnTo>
                <a:lnTo>
                  <a:pt x="0" y="2418211"/>
                </a:lnTo>
                <a:lnTo>
                  <a:pt x="0" y="0"/>
                </a:lnTo>
                <a:close/>
              </a:path>
            </a:pathLst>
          </a:custGeom>
          <a:blipFill>
            <a:blip r:embed="rId4"/>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3" name="Freeform 13"/>
          <p:cNvSpPr/>
          <p:nvPr/>
        </p:nvSpPr>
        <p:spPr>
          <a:xfrm>
            <a:off x="6069995" y="1386842"/>
            <a:ext cx="3080661" cy="3117957"/>
          </a:xfrm>
          <a:custGeom>
            <a:avLst/>
            <a:gdLst/>
            <a:ahLst/>
            <a:cxnLst/>
            <a:rect l="l" t="t" r="r" b="b"/>
            <a:pathLst>
              <a:path w="6161321" h="6235913">
                <a:moveTo>
                  <a:pt x="0" y="0"/>
                </a:moveTo>
                <a:lnTo>
                  <a:pt x="6161321" y="0"/>
                </a:lnTo>
                <a:lnTo>
                  <a:pt x="6161321" y="6235913"/>
                </a:lnTo>
                <a:lnTo>
                  <a:pt x="0" y="6235913"/>
                </a:lnTo>
                <a:lnTo>
                  <a:pt x="0" y="0"/>
                </a:lnTo>
                <a:close/>
              </a:path>
            </a:pathLst>
          </a:custGeom>
          <a:blipFill>
            <a:blip r:embed="rId5"/>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4" name="TextBox 14"/>
          <p:cNvSpPr txBox="1"/>
          <p:nvPr/>
        </p:nvSpPr>
        <p:spPr>
          <a:xfrm>
            <a:off x="731710" y="497817"/>
            <a:ext cx="5378100" cy="1360629"/>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5235"/>
              </a:lnSpc>
            </a:pPr>
            <a:r>
              <a:rPr lang="en-US" sz="4800" dirty="0">
                <a:solidFill>
                  <a:srgbClr val="000000"/>
                </a:solidFill>
                <a:latin typeface="Codec Pro ExtraBold"/>
              </a:rPr>
              <a:t>9-14 PATHWAYS CONSULTATION</a:t>
            </a:r>
          </a:p>
        </p:txBody>
      </p:sp>
      <p:sp>
        <p:nvSpPr>
          <p:cNvPr id="15" name="Freeform 15" descr="Individual photos of&#10;Dr. Jennifer McLean, Dr. Mary Olvera, and Aaron Mabe"/>
          <p:cNvSpPr/>
          <p:nvPr/>
        </p:nvSpPr>
        <p:spPr>
          <a:xfrm>
            <a:off x="1317220" y="3510177"/>
            <a:ext cx="4207081" cy="1533420"/>
          </a:xfrm>
          <a:custGeom>
            <a:avLst/>
            <a:gdLst/>
            <a:ahLst/>
            <a:cxnLst/>
            <a:rect l="l" t="t" r="r" b="b"/>
            <a:pathLst>
              <a:path w="8414162" h="3066839">
                <a:moveTo>
                  <a:pt x="0" y="0"/>
                </a:moveTo>
                <a:lnTo>
                  <a:pt x="8414161" y="0"/>
                </a:lnTo>
                <a:lnTo>
                  <a:pt x="8414161" y="3066839"/>
                </a:lnTo>
                <a:lnTo>
                  <a:pt x="0" y="3066839"/>
                </a:lnTo>
                <a:lnTo>
                  <a:pt x="0" y="0"/>
                </a:lnTo>
                <a:close/>
              </a:path>
            </a:pathLst>
          </a:custGeom>
          <a:blipFill>
            <a:blip r:embed="rId6"/>
            <a:stretch>
              <a:fillRect t="-40313" b="-41454"/>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6" name="TextBox 16"/>
          <p:cNvSpPr txBox="1"/>
          <p:nvPr/>
        </p:nvSpPr>
        <p:spPr>
          <a:xfrm>
            <a:off x="6254564" y="4661961"/>
            <a:ext cx="2711523" cy="38163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540"/>
              </a:lnSpc>
            </a:pPr>
            <a:r>
              <a:rPr lang="en-US" sz="1100" dirty="0">
                <a:solidFill>
                  <a:srgbClr val="000000"/>
                </a:solidFill>
                <a:latin typeface="Canva Sans Bold"/>
              </a:rPr>
              <a:t>If interested, please email Aaron Mabe,</a:t>
            </a:r>
          </a:p>
          <a:p>
            <a:pPr algn="ctr">
              <a:lnSpc>
                <a:spcPts val="1540"/>
              </a:lnSpc>
            </a:pPr>
            <a:r>
              <a:rPr lang="en-US" sz="1100" dirty="0">
                <a:solidFill>
                  <a:srgbClr val="000000"/>
                </a:solidFill>
                <a:latin typeface="Canva Sans Bold"/>
              </a:rPr>
              <a:t>mabea@nccommunitycolleges.edu  </a:t>
            </a:r>
          </a:p>
        </p:txBody>
      </p:sp>
    </p:spTree>
    <p:extLst>
      <p:ext uri="{BB962C8B-B14F-4D97-AF65-F5344CB8AC3E}">
        <p14:creationId xmlns:p14="http://schemas.microsoft.com/office/powerpoint/2010/main" val="4181484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3648569-d889-4cab-8fb7-f97de583ec0f">
      <UserInfo>
        <DisplayName>Darice McDougald</DisplayName>
        <AccountId>25</AccountId>
        <AccountType/>
      </UserInfo>
      <UserInfo>
        <DisplayName>Patti Coultas</DisplayName>
        <AccountId>20</AccountId>
        <AccountType/>
      </UserInfo>
    </SharedWithUsers>
    <lcf76f155ced4ddcb4097134ff3c332f xmlns="0dae2db2-b5e8-45f4-b728-6af5f61bf323">
      <Terms xmlns="http://schemas.microsoft.com/office/infopath/2007/PartnerControls"/>
    </lcf76f155ced4ddcb4097134ff3c332f>
    <TaxCatchAll xmlns="a3648569-d889-4cab-8fb7-f97de583ec0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4610512D2D1144907A53A90A511145" ma:contentTypeVersion="14" ma:contentTypeDescription="Create a new document." ma:contentTypeScope="" ma:versionID="9498cb6fe44015a949a8497b0d2bd6cd">
  <xsd:schema xmlns:xsd="http://www.w3.org/2001/XMLSchema" xmlns:xs="http://www.w3.org/2001/XMLSchema" xmlns:p="http://schemas.microsoft.com/office/2006/metadata/properties" xmlns:ns2="0dae2db2-b5e8-45f4-b728-6af5f61bf323" xmlns:ns3="a3648569-d889-4cab-8fb7-f97de583ec0f" targetNamespace="http://schemas.microsoft.com/office/2006/metadata/properties" ma:root="true" ma:fieldsID="fc56fc332cf3cc688e5fd8850efab57e" ns2:_="" ns3:_="">
    <xsd:import namespace="0dae2db2-b5e8-45f4-b728-6af5f61bf323"/>
    <xsd:import namespace="a3648569-d889-4cab-8fb7-f97de583ec0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ae2db2-b5e8-45f4-b728-6af5f61bf3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f410e6b-3f3a-46d5-b089-fcc12dc48881"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648569-d889-4cab-8fb7-f97de583ec0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223b4f3-e477-4c24-8cf9-751aee7eab28}" ma:internalName="TaxCatchAll" ma:showField="CatchAllData" ma:web="a3648569-d889-4cab-8fb7-f97de583ec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70F828-9EB5-482E-A8F9-6390273F447C}">
  <ds:schemaRefs>
    <ds:schemaRef ds:uri="http://schemas.microsoft.com/sharepoint/v3/contenttype/forms"/>
  </ds:schemaRefs>
</ds:datastoreItem>
</file>

<file path=customXml/itemProps2.xml><?xml version="1.0" encoding="utf-8"?>
<ds:datastoreItem xmlns:ds="http://schemas.openxmlformats.org/officeDocument/2006/customXml" ds:itemID="{081C12FC-6215-4B2B-9EAC-7E250CE89C1A}">
  <ds:schemaRefs>
    <ds:schemaRef ds:uri="0dae2db2-b5e8-45f4-b728-6af5f61bf323"/>
    <ds:schemaRef ds:uri="http://schemas.microsoft.com/office/2006/metadata/properties"/>
    <ds:schemaRef ds:uri="a3648569-d889-4cab-8fb7-f97de583ec0f"/>
    <ds:schemaRef ds:uri="http://purl.org/dc/dcmitype/"/>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terms/"/>
    <ds:schemaRef ds:uri="http://purl.org/dc/elements/1.1/"/>
  </ds:schemaRefs>
</ds:datastoreItem>
</file>

<file path=customXml/itemProps3.xml><?xml version="1.0" encoding="utf-8"?>
<ds:datastoreItem xmlns:ds="http://schemas.openxmlformats.org/officeDocument/2006/customXml" ds:itemID="{A0AED3E4-1821-4603-89A6-A115E9D28E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ae2db2-b5e8-45f4-b728-6af5f61bf323"/>
    <ds:schemaRef ds:uri="a3648569-d889-4cab-8fb7-f97de583ec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System Office Template 2017</Template>
  <TotalTime>0</TotalTime>
  <Words>1112</Words>
  <Application>Microsoft Office PowerPoint</Application>
  <PresentationFormat>On-screen Show (16:9)</PresentationFormat>
  <Paragraphs>143</Paragraphs>
  <Slides>20</Slides>
  <Notes>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Aptos</vt:lpstr>
      <vt:lpstr>Arial</vt:lpstr>
      <vt:lpstr>Calibri</vt:lpstr>
      <vt:lpstr>Calibri Light</vt:lpstr>
      <vt:lpstr>Canva Sans Bold</vt:lpstr>
      <vt:lpstr>Codec Pro ExtraBold</vt:lpstr>
      <vt:lpstr>Helvetica Neue Medium</vt:lpstr>
      <vt:lpstr>Montserrat Light</vt:lpstr>
      <vt:lpstr>Söhne</vt:lpstr>
      <vt:lpstr>Times New Roman</vt:lpstr>
      <vt:lpstr>Office Theme</vt:lpstr>
      <vt:lpstr>Office Theme</vt:lpstr>
      <vt:lpstr>Perkins Update</vt:lpstr>
      <vt:lpstr>NCCCS Perkins/Programs Staff</vt:lpstr>
      <vt:lpstr>Purpose of Perkins V </vt:lpstr>
      <vt:lpstr>Message from Dr. Bob</vt:lpstr>
      <vt:lpstr>Perkins Monthly Updates 2024-25</vt:lpstr>
      <vt:lpstr>Virtual Office Hours for Technical Assistance</vt:lpstr>
      <vt:lpstr>Training on the revised EDGAR</vt:lpstr>
      <vt:lpstr>Manufacturing Day – Friday, October 4  (events all week)</vt:lpstr>
      <vt:lpstr>PowerPoint Presentation</vt:lpstr>
      <vt:lpstr>NCCCS System Conference</vt:lpstr>
      <vt:lpstr>NC-NET – Free Professional Development</vt:lpstr>
      <vt:lpstr>2025 NCCCS Master Instructor Certification Program</vt:lpstr>
      <vt:lpstr>Leveraging AI in Education Series</vt:lpstr>
      <vt:lpstr>Promising Practice Video from 2023-2024</vt:lpstr>
      <vt:lpstr>Professional Development of interest: ACTE Postsecondary Summit</vt:lpstr>
      <vt:lpstr>Professional Development of Interest:  NCCCS Adult Learning Conference</vt:lpstr>
      <vt:lpstr>Professional Development of interest: National Career Pathways Network</vt:lpstr>
      <vt:lpstr>Professional Development of interest: League of Innovation</vt:lpstr>
      <vt:lpstr>Professional Development of interest:  nactei Spring 2025 conference</vt:lpstr>
      <vt:lpstr>Technical Assistance is available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Perkins Update</dc:title>
  <dc:creator/>
  <cp:keywords/>
  <cp:lastModifiedBy/>
  <cp:revision>1912</cp:revision>
  <dcterms:created xsi:type="dcterms:W3CDTF">2021-08-11T12:00:29Z</dcterms:created>
  <dcterms:modified xsi:type="dcterms:W3CDTF">2024-09-10T11:45:02Z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0x010100B64610512D2D1144907A53A90A511145</vt:lpwstr>
  </property>
  <property fmtid="{D5CDD505-2E9C-101B-9397-08002B2CF9AE}" pid="3" name="MediaServiceImageTags">
    <vt:lpwstr/>
  </property>
</Properties>
</file>