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98"/>
  </p:notesMasterIdLst>
  <p:handoutMasterIdLst>
    <p:handoutMasterId r:id="rId99"/>
  </p:handoutMasterIdLst>
  <p:sldIdLst>
    <p:sldId id="370" r:id="rId5"/>
    <p:sldId id="256" r:id="rId6"/>
    <p:sldId id="336" r:id="rId7"/>
    <p:sldId id="338" r:id="rId8"/>
    <p:sldId id="341" r:id="rId9"/>
    <p:sldId id="337" r:id="rId10"/>
    <p:sldId id="332" r:id="rId11"/>
    <p:sldId id="339" r:id="rId12"/>
    <p:sldId id="340" r:id="rId13"/>
    <p:sldId id="351" r:id="rId14"/>
    <p:sldId id="343" r:id="rId15"/>
    <p:sldId id="348" r:id="rId16"/>
    <p:sldId id="349" r:id="rId17"/>
    <p:sldId id="350" r:id="rId18"/>
    <p:sldId id="352" r:id="rId19"/>
    <p:sldId id="333" r:id="rId20"/>
    <p:sldId id="344" r:id="rId21"/>
    <p:sldId id="347" r:id="rId22"/>
    <p:sldId id="345" r:id="rId23"/>
    <p:sldId id="346" r:id="rId24"/>
    <p:sldId id="353" r:id="rId25"/>
    <p:sldId id="257" r:id="rId26"/>
    <p:sldId id="258" r:id="rId27"/>
    <p:sldId id="259" r:id="rId28"/>
    <p:sldId id="260" r:id="rId29"/>
    <p:sldId id="261" r:id="rId30"/>
    <p:sldId id="262" r:id="rId31"/>
    <p:sldId id="263" r:id="rId32"/>
    <p:sldId id="264" r:id="rId33"/>
    <p:sldId id="334" r:id="rId34"/>
    <p:sldId id="294" r:id="rId35"/>
    <p:sldId id="299" r:id="rId36"/>
    <p:sldId id="363" r:id="rId37"/>
    <p:sldId id="365" r:id="rId38"/>
    <p:sldId id="369" r:id="rId39"/>
    <p:sldId id="364" r:id="rId40"/>
    <p:sldId id="366" r:id="rId41"/>
    <p:sldId id="367" r:id="rId42"/>
    <p:sldId id="368" r:id="rId43"/>
    <p:sldId id="354" r:id="rId44"/>
    <p:sldId id="355" r:id="rId45"/>
    <p:sldId id="356" r:id="rId46"/>
    <p:sldId id="357" r:id="rId47"/>
    <p:sldId id="358" r:id="rId48"/>
    <p:sldId id="359" r:id="rId49"/>
    <p:sldId id="360" r:id="rId50"/>
    <p:sldId id="362" r:id="rId51"/>
    <p:sldId id="407" r:id="rId52"/>
    <p:sldId id="375" r:id="rId53"/>
    <p:sldId id="376" r:id="rId54"/>
    <p:sldId id="377" r:id="rId55"/>
    <p:sldId id="378" r:id="rId56"/>
    <p:sldId id="379" r:id="rId57"/>
    <p:sldId id="380" r:id="rId58"/>
    <p:sldId id="381" r:id="rId59"/>
    <p:sldId id="382" r:id="rId60"/>
    <p:sldId id="383" r:id="rId61"/>
    <p:sldId id="384" r:id="rId62"/>
    <p:sldId id="385" r:id="rId63"/>
    <p:sldId id="386" r:id="rId64"/>
    <p:sldId id="387" r:id="rId65"/>
    <p:sldId id="388" r:id="rId66"/>
    <p:sldId id="389" r:id="rId67"/>
    <p:sldId id="390" r:id="rId68"/>
    <p:sldId id="391" r:id="rId69"/>
    <p:sldId id="392" r:id="rId70"/>
    <p:sldId id="393" r:id="rId71"/>
    <p:sldId id="394" r:id="rId72"/>
    <p:sldId id="395" r:id="rId73"/>
    <p:sldId id="396" r:id="rId74"/>
    <p:sldId id="397" r:id="rId75"/>
    <p:sldId id="398" r:id="rId76"/>
    <p:sldId id="399" r:id="rId77"/>
    <p:sldId id="400" r:id="rId78"/>
    <p:sldId id="401" r:id="rId79"/>
    <p:sldId id="402" r:id="rId80"/>
    <p:sldId id="403" r:id="rId81"/>
    <p:sldId id="404" r:id="rId82"/>
    <p:sldId id="405" r:id="rId83"/>
    <p:sldId id="406" r:id="rId84"/>
    <p:sldId id="408" r:id="rId85"/>
    <p:sldId id="409" r:id="rId86"/>
    <p:sldId id="410" r:id="rId87"/>
    <p:sldId id="411" r:id="rId88"/>
    <p:sldId id="412" r:id="rId89"/>
    <p:sldId id="413" r:id="rId90"/>
    <p:sldId id="414" r:id="rId91"/>
    <p:sldId id="415" r:id="rId92"/>
    <p:sldId id="416" r:id="rId93"/>
    <p:sldId id="371" r:id="rId94"/>
    <p:sldId id="374" r:id="rId95"/>
    <p:sldId id="372" r:id="rId96"/>
    <p:sldId id="373" r:id="rId97"/>
  </p:sldIdLst>
  <p:sldSz cx="9144000" cy="6858000" type="screen4x3"/>
  <p:notesSz cx="7010400" cy="9296400"/>
  <p:custDataLst>
    <p:tags r:id="rId10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A25"/>
    <a:srgbClr val="EFEFEF"/>
    <a:srgbClr val="026902"/>
    <a:srgbClr val="D10101"/>
    <a:srgbClr val="025DDE"/>
    <a:srgbClr val="0EC900"/>
    <a:srgbClr val="FEC800"/>
    <a:srgbClr val="FF3BE5"/>
    <a:srgbClr val="FFFF99"/>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9" autoAdjust="0"/>
    <p:restoredTop sz="86195" autoAdjust="0"/>
  </p:normalViewPr>
  <p:slideViewPr>
    <p:cSldViewPr>
      <p:cViewPr varScale="1">
        <p:scale>
          <a:sx n="102" d="100"/>
          <a:sy n="102" d="100"/>
        </p:scale>
        <p:origin x="200" y="912"/>
      </p:cViewPr>
      <p:guideLst>
        <p:guide orient="horz" pos="2160"/>
        <p:guide pos="2880"/>
      </p:guideLst>
    </p:cSldViewPr>
  </p:slideViewPr>
  <p:outlineViewPr>
    <p:cViewPr>
      <p:scale>
        <a:sx n="33" d="100"/>
        <a:sy n="33" d="100"/>
      </p:scale>
      <p:origin x="0" y="-10528"/>
    </p:cViewPr>
  </p:outlineViewPr>
  <p:notesTextViewPr>
    <p:cViewPr>
      <p:scale>
        <a:sx n="100" d="100"/>
        <a:sy n="100" d="100"/>
      </p:scale>
      <p:origin x="0" y="0"/>
    </p:cViewPr>
  </p:notesTextViewPr>
  <p:sorterViewPr>
    <p:cViewPr varScale="1">
      <p:scale>
        <a:sx n="1" d="1"/>
        <a:sy n="1" d="1"/>
      </p:scale>
      <p:origin x="0" y="-23992"/>
    </p:cViewPr>
  </p:sorterViewPr>
  <p:notesViewPr>
    <p:cSldViewPr>
      <p:cViewPr varScale="1">
        <p:scale>
          <a:sx n="79" d="100"/>
          <a:sy n="79" d="100"/>
        </p:scale>
        <p:origin x="-3312"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tags" Target="tags/tag1.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59C002-40FA-47B7-9FB1-02F6C568A272}"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C8F00567-85BE-4CD6-92F9-9414A36CD480}">
      <dgm:prSet phldrT="[Text]"/>
      <dgm:spPr/>
      <dgm:t>
        <a:bodyPr/>
        <a:lstStyle/>
        <a:p>
          <a:r>
            <a:rPr lang="en-US" dirty="0"/>
            <a:t>Entry Process</a:t>
          </a:r>
        </a:p>
      </dgm:t>
    </dgm:pt>
    <dgm:pt modelId="{8DE312D4-CE2A-4B67-BCC9-87B2DB94F987}" type="parTrans" cxnId="{3474E217-1182-4C27-8490-28E844B6687C}">
      <dgm:prSet/>
      <dgm:spPr/>
      <dgm:t>
        <a:bodyPr/>
        <a:lstStyle/>
        <a:p>
          <a:endParaRPr lang="en-US"/>
        </a:p>
      </dgm:t>
    </dgm:pt>
    <dgm:pt modelId="{36DEE62F-0352-40E3-94CF-359B2B15EBF5}" type="sibTrans" cxnId="{3474E217-1182-4C27-8490-28E844B6687C}">
      <dgm:prSet/>
      <dgm:spPr/>
      <dgm:t>
        <a:bodyPr/>
        <a:lstStyle/>
        <a:p>
          <a:endParaRPr lang="en-US"/>
        </a:p>
      </dgm:t>
    </dgm:pt>
    <dgm:pt modelId="{B5DEB5A2-2EC5-4C52-8038-CD4796494A3E}">
      <dgm:prSet phldrT="[Text]" custT="1"/>
      <dgm:spPr/>
      <dgm:t>
        <a:bodyPr/>
        <a:lstStyle/>
        <a:p>
          <a:r>
            <a:rPr lang="en-US" sz="1400" dirty="0"/>
            <a:t>Recruiting</a:t>
          </a:r>
        </a:p>
      </dgm:t>
    </dgm:pt>
    <dgm:pt modelId="{3595799A-B61F-419E-96DB-2E761DBF55E6}" type="parTrans" cxnId="{82DE2232-090F-47CD-AED0-2CB488F85126}">
      <dgm:prSet/>
      <dgm:spPr/>
      <dgm:t>
        <a:bodyPr/>
        <a:lstStyle/>
        <a:p>
          <a:endParaRPr lang="en-US"/>
        </a:p>
      </dgm:t>
    </dgm:pt>
    <dgm:pt modelId="{308667F3-521A-4A53-8A2E-B5328A2F112B}" type="sibTrans" cxnId="{82DE2232-090F-47CD-AED0-2CB488F85126}">
      <dgm:prSet/>
      <dgm:spPr/>
      <dgm:t>
        <a:bodyPr/>
        <a:lstStyle/>
        <a:p>
          <a:endParaRPr lang="en-US"/>
        </a:p>
      </dgm:t>
    </dgm:pt>
    <dgm:pt modelId="{C70516C4-D045-4043-B511-776A7717A397}">
      <dgm:prSet phldrT="[Text]"/>
      <dgm:spPr/>
      <dgm:t>
        <a:bodyPr/>
        <a:lstStyle/>
        <a:p>
          <a:r>
            <a:rPr lang="en-US" dirty="0"/>
            <a:t>Screening</a:t>
          </a:r>
        </a:p>
      </dgm:t>
    </dgm:pt>
    <dgm:pt modelId="{0E3961CD-E76D-4185-BABF-EE54FA704D63}" type="parTrans" cxnId="{2AFD4B3A-84CF-4E2B-B6AD-3E0851125E30}">
      <dgm:prSet/>
      <dgm:spPr/>
      <dgm:t>
        <a:bodyPr/>
        <a:lstStyle/>
        <a:p>
          <a:endParaRPr lang="en-US"/>
        </a:p>
      </dgm:t>
    </dgm:pt>
    <dgm:pt modelId="{886BE2B7-7010-438C-A59D-BFAAD934D840}" type="sibTrans" cxnId="{2AFD4B3A-84CF-4E2B-B6AD-3E0851125E30}">
      <dgm:prSet/>
      <dgm:spPr/>
      <dgm:t>
        <a:bodyPr/>
        <a:lstStyle/>
        <a:p>
          <a:endParaRPr lang="en-US"/>
        </a:p>
      </dgm:t>
    </dgm:pt>
    <dgm:pt modelId="{762C3539-71E7-462C-8810-676818AEB8B0}">
      <dgm:prSet phldrT="[Text]" custT="1"/>
      <dgm:spPr/>
      <dgm:t>
        <a:bodyPr/>
        <a:lstStyle/>
        <a:p>
          <a:r>
            <a:rPr lang="en-US" sz="1400" dirty="0"/>
            <a:t>Assessments:</a:t>
          </a:r>
        </a:p>
      </dgm:t>
    </dgm:pt>
    <dgm:pt modelId="{811E3763-58F1-43DE-AFDC-DFB6F839D510}" type="parTrans" cxnId="{25601EBA-FC1D-4377-B378-F6D826123B17}">
      <dgm:prSet/>
      <dgm:spPr/>
      <dgm:t>
        <a:bodyPr/>
        <a:lstStyle/>
        <a:p>
          <a:endParaRPr lang="en-US"/>
        </a:p>
      </dgm:t>
    </dgm:pt>
    <dgm:pt modelId="{B42CCA07-1503-483B-BB76-9D11A1AC60F8}" type="sibTrans" cxnId="{25601EBA-FC1D-4377-B378-F6D826123B17}">
      <dgm:prSet/>
      <dgm:spPr/>
      <dgm:t>
        <a:bodyPr/>
        <a:lstStyle/>
        <a:p>
          <a:endParaRPr lang="en-US"/>
        </a:p>
      </dgm:t>
    </dgm:pt>
    <dgm:pt modelId="{59A7791B-7AD5-44BC-9AF6-A1C12AD9574C}">
      <dgm:prSet phldrT="[Text]"/>
      <dgm:spPr/>
      <dgm:t>
        <a:bodyPr/>
        <a:lstStyle/>
        <a:p>
          <a:r>
            <a:rPr lang="en-US" dirty="0"/>
            <a:t>Service Delivery</a:t>
          </a:r>
        </a:p>
      </dgm:t>
    </dgm:pt>
    <dgm:pt modelId="{BA00CC62-473B-437C-B5C9-C0F5398EB932}" type="parTrans" cxnId="{C4DDF0B7-4150-4FFA-8114-155B49219CAD}">
      <dgm:prSet/>
      <dgm:spPr/>
      <dgm:t>
        <a:bodyPr/>
        <a:lstStyle/>
        <a:p>
          <a:endParaRPr lang="en-US"/>
        </a:p>
      </dgm:t>
    </dgm:pt>
    <dgm:pt modelId="{490B6223-DDE9-4732-93FD-EC9782FF6C08}" type="sibTrans" cxnId="{C4DDF0B7-4150-4FFA-8114-155B49219CAD}">
      <dgm:prSet/>
      <dgm:spPr/>
      <dgm:t>
        <a:bodyPr/>
        <a:lstStyle/>
        <a:p>
          <a:endParaRPr lang="en-US"/>
        </a:p>
      </dgm:t>
    </dgm:pt>
    <dgm:pt modelId="{3661B3A5-21B4-44D2-9ACD-1B81E3B29AA3}">
      <dgm:prSet phldrT="[Text]" custT="1"/>
      <dgm:spPr/>
      <dgm:t>
        <a:bodyPr/>
        <a:lstStyle/>
        <a:p>
          <a:pPr>
            <a:buFont typeface="Arial" panose="020B0604020202020204" pitchFamily="34" charset="0"/>
            <a:buChar char="•"/>
          </a:pPr>
          <a:r>
            <a:rPr lang="en-US" sz="1400" dirty="0"/>
            <a:t>Contextualized HS Equivalency and AHSD</a:t>
          </a:r>
        </a:p>
      </dgm:t>
    </dgm:pt>
    <dgm:pt modelId="{AC718FC4-9148-4B6F-8678-B3A01278BA99}" type="parTrans" cxnId="{1882880D-9520-4A86-8259-2B055097431E}">
      <dgm:prSet/>
      <dgm:spPr/>
      <dgm:t>
        <a:bodyPr/>
        <a:lstStyle/>
        <a:p>
          <a:endParaRPr lang="en-US"/>
        </a:p>
      </dgm:t>
    </dgm:pt>
    <dgm:pt modelId="{AB82C167-30F5-432E-8366-B2300C62550D}" type="sibTrans" cxnId="{1882880D-9520-4A86-8259-2B055097431E}">
      <dgm:prSet/>
      <dgm:spPr/>
      <dgm:t>
        <a:bodyPr/>
        <a:lstStyle/>
        <a:p>
          <a:endParaRPr lang="en-US"/>
        </a:p>
      </dgm:t>
    </dgm:pt>
    <dgm:pt modelId="{749ED3EB-9D69-4A9F-8CDC-ED56AD9C2608}">
      <dgm:prSet phldrT="[Text]" custT="1"/>
      <dgm:spPr/>
      <dgm:t>
        <a:bodyPr/>
        <a:lstStyle/>
        <a:p>
          <a:pPr>
            <a:buFont typeface="Arial" panose="020B0604020202020204" pitchFamily="34" charset="0"/>
            <a:buChar char="•"/>
          </a:pPr>
          <a:r>
            <a:rPr lang="en-US" sz="1400" dirty="0"/>
            <a:t>ACA 115, BPR 111, MAC 121, DRE and/or DMAs</a:t>
          </a:r>
        </a:p>
      </dgm:t>
    </dgm:pt>
    <dgm:pt modelId="{F0F552AB-8E66-4359-BF9E-F6186406EEB5}" type="parTrans" cxnId="{9446258A-719B-4382-A284-7E645B916D4D}">
      <dgm:prSet/>
      <dgm:spPr/>
      <dgm:t>
        <a:bodyPr/>
        <a:lstStyle/>
        <a:p>
          <a:endParaRPr lang="en-US"/>
        </a:p>
      </dgm:t>
    </dgm:pt>
    <dgm:pt modelId="{3CE07C77-C1A8-4A24-A3A8-626E49001251}" type="sibTrans" cxnId="{9446258A-719B-4382-A284-7E645B916D4D}">
      <dgm:prSet/>
      <dgm:spPr/>
      <dgm:t>
        <a:bodyPr/>
        <a:lstStyle/>
        <a:p>
          <a:endParaRPr lang="en-US"/>
        </a:p>
      </dgm:t>
    </dgm:pt>
    <dgm:pt modelId="{202299E4-8038-43FA-BC7B-70E902033FE4}">
      <dgm:prSet phldrT="[Text]" custT="1"/>
      <dgm:spPr/>
      <dgm:t>
        <a:bodyPr/>
        <a:lstStyle/>
        <a:p>
          <a:r>
            <a:rPr lang="en-US" sz="1400" dirty="0"/>
            <a:t>Orientation</a:t>
          </a:r>
        </a:p>
      </dgm:t>
    </dgm:pt>
    <dgm:pt modelId="{7DC5E2E5-3763-4FCF-9E70-214F1186EC95}" type="parTrans" cxnId="{20D276D8-9DA5-4BF9-8250-AEBBDEE376AC}">
      <dgm:prSet/>
      <dgm:spPr/>
      <dgm:t>
        <a:bodyPr/>
        <a:lstStyle/>
        <a:p>
          <a:endParaRPr lang="en-US"/>
        </a:p>
      </dgm:t>
    </dgm:pt>
    <dgm:pt modelId="{E622A5EF-39B1-4A71-B714-69DCF3D2041D}" type="sibTrans" cxnId="{20D276D8-9DA5-4BF9-8250-AEBBDEE376AC}">
      <dgm:prSet/>
      <dgm:spPr/>
      <dgm:t>
        <a:bodyPr/>
        <a:lstStyle/>
        <a:p>
          <a:endParaRPr lang="en-US"/>
        </a:p>
      </dgm:t>
    </dgm:pt>
    <dgm:pt modelId="{E4759BF7-AA58-4FE4-8AD0-0C306DFA59AB}">
      <dgm:prSet phldrT="[Text]" custT="1"/>
      <dgm:spPr/>
      <dgm:t>
        <a:bodyPr/>
        <a:lstStyle/>
        <a:p>
          <a:r>
            <a:rPr lang="en-US" sz="1400" dirty="0"/>
            <a:t>TABE</a:t>
          </a:r>
        </a:p>
      </dgm:t>
    </dgm:pt>
    <dgm:pt modelId="{C82C18A4-C4BA-44E5-8B77-77741BC4343A}" type="parTrans" cxnId="{B1B07F52-F356-43E9-A88F-1053834FF787}">
      <dgm:prSet/>
      <dgm:spPr/>
      <dgm:t>
        <a:bodyPr/>
        <a:lstStyle/>
        <a:p>
          <a:endParaRPr lang="en-US"/>
        </a:p>
      </dgm:t>
    </dgm:pt>
    <dgm:pt modelId="{1654D00E-5018-497B-AFEC-58283CE800B7}" type="sibTrans" cxnId="{B1B07F52-F356-43E9-A88F-1053834FF787}">
      <dgm:prSet/>
      <dgm:spPr/>
      <dgm:t>
        <a:bodyPr/>
        <a:lstStyle/>
        <a:p>
          <a:endParaRPr lang="en-US"/>
        </a:p>
      </dgm:t>
    </dgm:pt>
    <dgm:pt modelId="{20E4D5F2-940F-4152-829F-DA3369DB891D}">
      <dgm:prSet phldrT="[Text]" custT="1"/>
      <dgm:spPr/>
      <dgm:t>
        <a:bodyPr/>
        <a:lstStyle/>
        <a:p>
          <a:r>
            <a:rPr lang="en-US" sz="1400" dirty="0"/>
            <a:t>Needs Assessments</a:t>
          </a:r>
        </a:p>
      </dgm:t>
    </dgm:pt>
    <dgm:pt modelId="{66929A84-37A2-4B4D-91B2-986AC379D324}" type="parTrans" cxnId="{632B2144-4617-4BE8-A9B1-856A2CCC9B30}">
      <dgm:prSet/>
      <dgm:spPr/>
      <dgm:t>
        <a:bodyPr/>
        <a:lstStyle/>
        <a:p>
          <a:endParaRPr lang="en-US"/>
        </a:p>
      </dgm:t>
    </dgm:pt>
    <dgm:pt modelId="{119068F6-84CD-4DF9-9F1F-6D3B8D8B3DFE}" type="sibTrans" cxnId="{632B2144-4617-4BE8-A9B1-856A2CCC9B30}">
      <dgm:prSet/>
      <dgm:spPr/>
      <dgm:t>
        <a:bodyPr/>
        <a:lstStyle/>
        <a:p>
          <a:endParaRPr lang="en-US"/>
        </a:p>
      </dgm:t>
    </dgm:pt>
    <dgm:pt modelId="{25AC9798-5EDC-46A1-B346-06976B7FC28A}">
      <dgm:prSet phldrT="[Text]" custT="1"/>
      <dgm:spPr/>
      <dgm:t>
        <a:bodyPr/>
        <a:lstStyle/>
        <a:p>
          <a:r>
            <a:rPr lang="en-US" sz="1400" dirty="0"/>
            <a:t>Career Assessments</a:t>
          </a:r>
        </a:p>
      </dgm:t>
    </dgm:pt>
    <dgm:pt modelId="{D98478D3-66E9-48A5-BEB6-1D31AF08474F}" type="parTrans" cxnId="{82CF3D34-2D22-4529-858E-784268296F18}">
      <dgm:prSet/>
      <dgm:spPr/>
      <dgm:t>
        <a:bodyPr/>
        <a:lstStyle/>
        <a:p>
          <a:endParaRPr lang="en-US"/>
        </a:p>
      </dgm:t>
    </dgm:pt>
    <dgm:pt modelId="{0C00EAD1-B45D-4B61-B261-7B1D739C36B5}" type="sibTrans" cxnId="{82CF3D34-2D22-4529-858E-784268296F18}">
      <dgm:prSet/>
      <dgm:spPr/>
      <dgm:t>
        <a:bodyPr/>
        <a:lstStyle/>
        <a:p>
          <a:endParaRPr lang="en-US"/>
        </a:p>
      </dgm:t>
    </dgm:pt>
    <dgm:pt modelId="{D0E929FB-A080-4D49-B7B3-670ED6FBF646}">
      <dgm:prSet phldrT="[Text]" custT="1"/>
      <dgm:spPr/>
      <dgm:t>
        <a:bodyPr/>
        <a:lstStyle/>
        <a:p>
          <a:pPr>
            <a:buFont typeface="Arial" panose="020B0604020202020204" pitchFamily="34" charset="0"/>
            <a:buChar char="•"/>
          </a:pPr>
          <a:r>
            <a:rPr lang="en-US" sz="1400" dirty="0"/>
            <a:t>Dream Catcher’s Transitions Course</a:t>
          </a:r>
        </a:p>
      </dgm:t>
    </dgm:pt>
    <dgm:pt modelId="{009832EE-27EC-46F8-961A-C32D8292C086}" type="parTrans" cxnId="{E9DEE72E-EAA3-4EB9-AD69-81EC5AE38BCC}">
      <dgm:prSet/>
      <dgm:spPr/>
      <dgm:t>
        <a:bodyPr/>
        <a:lstStyle/>
        <a:p>
          <a:endParaRPr lang="en-US"/>
        </a:p>
      </dgm:t>
    </dgm:pt>
    <dgm:pt modelId="{D1D53846-7C62-4D0E-8070-4FACFCB206E8}" type="sibTrans" cxnId="{E9DEE72E-EAA3-4EB9-AD69-81EC5AE38BCC}">
      <dgm:prSet/>
      <dgm:spPr/>
      <dgm:t>
        <a:bodyPr/>
        <a:lstStyle/>
        <a:p>
          <a:endParaRPr lang="en-US"/>
        </a:p>
      </dgm:t>
    </dgm:pt>
    <dgm:pt modelId="{0EF30055-1BF4-41CB-926D-44801B63413B}">
      <dgm:prSet phldrT="[Text]" custT="1"/>
      <dgm:spPr/>
      <dgm:t>
        <a:bodyPr/>
        <a:lstStyle/>
        <a:p>
          <a:pPr>
            <a:buFont typeface="Arial" panose="020B0604020202020204" pitchFamily="34" charset="0"/>
            <a:buChar char="•"/>
          </a:pPr>
          <a:r>
            <a:rPr lang="en-US" sz="1400" dirty="0"/>
            <a:t>Career Assistance</a:t>
          </a:r>
        </a:p>
      </dgm:t>
    </dgm:pt>
    <dgm:pt modelId="{8D079047-0E28-46B0-9343-465B5758EFDE}" type="parTrans" cxnId="{18062187-4724-45A4-AC9B-2C50FC30624D}">
      <dgm:prSet/>
      <dgm:spPr/>
      <dgm:t>
        <a:bodyPr/>
        <a:lstStyle/>
        <a:p>
          <a:endParaRPr lang="en-US"/>
        </a:p>
      </dgm:t>
    </dgm:pt>
    <dgm:pt modelId="{461908A4-A8D1-4834-B447-67014267A8CD}" type="sibTrans" cxnId="{18062187-4724-45A4-AC9B-2C50FC30624D}">
      <dgm:prSet/>
      <dgm:spPr/>
      <dgm:t>
        <a:bodyPr/>
        <a:lstStyle/>
        <a:p>
          <a:endParaRPr lang="en-US"/>
        </a:p>
      </dgm:t>
    </dgm:pt>
    <dgm:pt modelId="{AF112209-C502-469D-B2C5-26D244EB4852}">
      <dgm:prSet phldrT="[Text]" custT="1"/>
      <dgm:spPr/>
      <dgm:t>
        <a:bodyPr/>
        <a:lstStyle/>
        <a:p>
          <a:pPr>
            <a:buFont typeface="Arial" panose="020B0604020202020204" pitchFamily="34" charset="0"/>
            <a:buChar char="•"/>
          </a:pPr>
          <a:r>
            <a:rPr lang="en-US" sz="1400" dirty="0"/>
            <a:t>Career Readiness Certification</a:t>
          </a:r>
        </a:p>
      </dgm:t>
    </dgm:pt>
    <dgm:pt modelId="{63CFC4F0-0653-4484-9116-14B9D4847ABA}" type="parTrans" cxnId="{561E1138-5B82-4D19-AA45-2DA9B76C0E84}">
      <dgm:prSet/>
      <dgm:spPr/>
      <dgm:t>
        <a:bodyPr/>
        <a:lstStyle/>
        <a:p>
          <a:endParaRPr lang="en-US"/>
        </a:p>
      </dgm:t>
    </dgm:pt>
    <dgm:pt modelId="{6C16FDFF-810D-4AA1-B20A-CD9EEEE70568}" type="sibTrans" cxnId="{561E1138-5B82-4D19-AA45-2DA9B76C0E84}">
      <dgm:prSet/>
      <dgm:spPr/>
      <dgm:t>
        <a:bodyPr/>
        <a:lstStyle/>
        <a:p>
          <a:endParaRPr lang="en-US"/>
        </a:p>
      </dgm:t>
    </dgm:pt>
    <dgm:pt modelId="{A7F2260F-C8DF-4F42-ACD7-A3F92F2BC4DA}">
      <dgm:prSet phldrT="[Text]"/>
      <dgm:spPr/>
      <dgm:t>
        <a:bodyPr/>
        <a:lstStyle/>
        <a:p>
          <a:r>
            <a:rPr lang="en-US" dirty="0"/>
            <a:t>Outcomes</a:t>
          </a:r>
        </a:p>
      </dgm:t>
    </dgm:pt>
    <dgm:pt modelId="{25763BBB-C561-4961-8295-EDEE2EC09ECF}" type="parTrans" cxnId="{6BB0B244-3916-416C-A365-74799947F485}">
      <dgm:prSet/>
      <dgm:spPr/>
      <dgm:t>
        <a:bodyPr/>
        <a:lstStyle/>
        <a:p>
          <a:endParaRPr lang="en-US"/>
        </a:p>
      </dgm:t>
    </dgm:pt>
    <dgm:pt modelId="{6B266B81-97D8-4F89-889D-FAC8CE4A78B6}" type="sibTrans" cxnId="{6BB0B244-3916-416C-A365-74799947F485}">
      <dgm:prSet/>
      <dgm:spPr/>
      <dgm:t>
        <a:bodyPr/>
        <a:lstStyle/>
        <a:p>
          <a:endParaRPr lang="en-US"/>
        </a:p>
      </dgm:t>
    </dgm:pt>
    <dgm:pt modelId="{9B0BEDE5-D9D0-4C00-8D7C-AC1378E56E1F}">
      <dgm:prSet phldrT="[Text]" custT="1"/>
      <dgm:spPr/>
      <dgm:t>
        <a:bodyPr/>
        <a:lstStyle/>
        <a:p>
          <a:r>
            <a:rPr lang="en-US" sz="1400" dirty="0"/>
            <a:t>HSE or AHSD</a:t>
          </a:r>
        </a:p>
      </dgm:t>
    </dgm:pt>
    <dgm:pt modelId="{0565B327-98B7-4366-B14B-1C1A9DD2C628}" type="parTrans" cxnId="{CD193F82-A3CA-4804-B2A3-59E8FD1ECC27}">
      <dgm:prSet/>
      <dgm:spPr/>
      <dgm:t>
        <a:bodyPr/>
        <a:lstStyle/>
        <a:p>
          <a:endParaRPr lang="en-US"/>
        </a:p>
      </dgm:t>
    </dgm:pt>
    <dgm:pt modelId="{993FC550-F61F-40A9-9A1B-AB42E1A1C69D}" type="sibTrans" cxnId="{CD193F82-A3CA-4804-B2A3-59E8FD1ECC27}">
      <dgm:prSet/>
      <dgm:spPr/>
      <dgm:t>
        <a:bodyPr/>
        <a:lstStyle/>
        <a:p>
          <a:endParaRPr lang="en-US"/>
        </a:p>
      </dgm:t>
    </dgm:pt>
    <dgm:pt modelId="{8652A220-4641-4605-A778-D0011553EFFD}">
      <dgm:prSet phldrT="[Text]" custT="1"/>
      <dgm:spPr/>
      <dgm:t>
        <a:bodyPr/>
        <a:lstStyle/>
        <a:p>
          <a:r>
            <a:rPr lang="en-US" sz="1400" dirty="0"/>
            <a:t>Machining or CNC Certificate</a:t>
          </a:r>
        </a:p>
      </dgm:t>
    </dgm:pt>
    <dgm:pt modelId="{DF563EE4-C24E-471A-90BB-3EE768DB2C60}" type="parTrans" cxnId="{D2D1D541-AAA9-4DD9-9319-0394071B2D21}">
      <dgm:prSet/>
      <dgm:spPr/>
      <dgm:t>
        <a:bodyPr/>
        <a:lstStyle/>
        <a:p>
          <a:endParaRPr lang="en-US"/>
        </a:p>
      </dgm:t>
    </dgm:pt>
    <dgm:pt modelId="{6CF15814-502F-490E-A403-5226E07DCCDA}" type="sibTrans" cxnId="{D2D1D541-AAA9-4DD9-9319-0394071B2D21}">
      <dgm:prSet/>
      <dgm:spPr/>
      <dgm:t>
        <a:bodyPr/>
        <a:lstStyle/>
        <a:p>
          <a:endParaRPr lang="en-US"/>
        </a:p>
      </dgm:t>
    </dgm:pt>
    <dgm:pt modelId="{7C83C139-91D4-48D3-B7AE-BB8364141BC6}">
      <dgm:prSet phldrT="[Text]" custT="1"/>
      <dgm:spPr/>
      <dgm:t>
        <a:bodyPr/>
        <a:lstStyle/>
        <a:p>
          <a:r>
            <a:rPr lang="en-US" sz="1400" dirty="0"/>
            <a:t>Computer Integrated Machining Diploma</a:t>
          </a:r>
        </a:p>
      </dgm:t>
    </dgm:pt>
    <dgm:pt modelId="{1C095EA5-3549-42B5-A8DF-7B012C8ABA9C}" type="parTrans" cxnId="{D34D2780-8F74-4A58-9B59-689392825DF3}">
      <dgm:prSet/>
      <dgm:spPr/>
      <dgm:t>
        <a:bodyPr/>
        <a:lstStyle/>
        <a:p>
          <a:endParaRPr lang="en-US"/>
        </a:p>
      </dgm:t>
    </dgm:pt>
    <dgm:pt modelId="{6CD759C6-AA1D-4B27-BE6C-436BFB1DA0DF}" type="sibTrans" cxnId="{D34D2780-8F74-4A58-9B59-689392825DF3}">
      <dgm:prSet/>
      <dgm:spPr/>
      <dgm:t>
        <a:bodyPr/>
        <a:lstStyle/>
        <a:p>
          <a:endParaRPr lang="en-US"/>
        </a:p>
      </dgm:t>
    </dgm:pt>
    <dgm:pt modelId="{62A5A8A2-2711-46FD-85AB-7393505A7E6D}">
      <dgm:prSet phldrT="[Text]" custT="1"/>
      <dgm:spPr/>
      <dgm:t>
        <a:bodyPr/>
        <a:lstStyle/>
        <a:p>
          <a:r>
            <a:rPr lang="en-US" sz="1400" dirty="0"/>
            <a:t>Core Courses for AAS in Computer Integrated Machining</a:t>
          </a:r>
        </a:p>
      </dgm:t>
    </dgm:pt>
    <dgm:pt modelId="{F1A1BBA1-B2B7-4BBD-A774-9E1A4F75781D}" type="parTrans" cxnId="{0BB5F4C4-F91E-468C-97CD-7873F1A5727F}">
      <dgm:prSet/>
      <dgm:spPr/>
      <dgm:t>
        <a:bodyPr/>
        <a:lstStyle/>
        <a:p>
          <a:endParaRPr lang="en-US"/>
        </a:p>
      </dgm:t>
    </dgm:pt>
    <dgm:pt modelId="{BEF95C52-157D-4727-94FE-406AA6315759}" type="sibTrans" cxnId="{0BB5F4C4-F91E-468C-97CD-7873F1A5727F}">
      <dgm:prSet/>
      <dgm:spPr/>
      <dgm:t>
        <a:bodyPr/>
        <a:lstStyle/>
        <a:p>
          <a:endParaRPr lang="en-US"/>
        </a:p>
      </dgm:t>
    </dgm:pt>
    <dgm:pt modelId="{9988950D-D731-4349-AA23-CC07E52EBC57}" type="pres">
      <dgm:prSet presAssocID="{4F59C002-40FA-47B7-9FB1-02F6C568A272}" presName="Name0" presStyleCnt="0">
        <dgm:presLayoutVars>
          <dgm:chMax val="5"/>
          <dgm:chPref val="5"/>
          <dgm:dir/>
          <dgm:animLvl val="lvl"/>
        </dgm:presLayoutVars>
      </dgm:prSet>
      <dgm:spPr/>
      <dgm:t>
        <a:bodyPr/>
        <a:lstStyle/>
        <a:p>
          <a:endParaRPr lang="en-US"/>
        </a:p>
      </dgm:t>
    </dgm:pt>
    <dgm:pt modelId="{021D2320-79F1-4778-AA0F-712F049A0546}" type="pres">
      <dgm:prSet presAssocID="{C8F00567-85BE-4CD6-92F9-9414A36CD480}" presName="parentText1" presStyleLbl="node1" presStyleIdx="0" presStyleCnt="4">
        <dgm:presLayoutVars>
          <dgm:chMax/>
          <dgm:chPref val="3"/>
          <dgm:bulletEnabled val="1"/>
        </dgm:presLayoutVars>
      </dgm:prSet>
      <dgm:spPr/>
      <dgm:t>
        <a:bodyPr/>
        <a:lstStyle/>
        <a:p>
          <a:endParaRPr lang="en-US"/>
        </a:p>
      </dgm:t>
    </dgm:pt>
    <dgm:pt modelId="{C9294311-58CE-42B3-BB75-B810F8DDF272}" type="pres">
      <dgm:prSet presAssocID="{C8F00567-85BE-4CD6-92F9-9414A36CD480}" presName="childText1" presStyleLbl="solidAlignAcc1" presStyleIdx="0" presStyleCnt="4">
        <dgm:presLayoutVars>
          <dgm:chMax val="0"/>
          <dgm:chPref val="0"/>
          <dgm:bulletEnabled val="1"/>
        </dgm:presLayoutVars>
      </dgm:prSet>
      <dgm:spPr/>
      <dgm:t>
        <a:bodyPr/>
        <a:lstStyle/>
        <a:p>
          <a:endParaRPr lang="en-US"/>
        </a:p>
      </dgm:t>
    </dgm:pt>
    <dgm:pt modelId="{CD779F0C-7F4A-48CE-9735-627F98C6AAA9}" type="pres">
      <dgm:prSet presAssocID="{C70516C4-D045-4043-B511-776A7717A397}" presName="parentText2" presStyleLbl="node1" presStyleIdx="1" presStyleCnt="4">
        <dgm:presLayoutVars>
          <dgm:chMax/>
          <dgm:chPref val="3"/>
          <dgm:bulletEnabled val="1"/>
        </dgm:presLayoutVars>
      </dgm:prSet>
      <dgm:spPr/>
      <dgm:t>
        <a:bodyPr/>
        <a:lstStyle/>
        <a:p>
          <a:endParaRPr lang="en-US"/>
        </a:p>
      </dgm:t>
    </dgm:pt>
    <dgm:pt modelId="{DD8F9DE2-99D6-4CB9-81C2-0B9B0CAC6CA2}" type="pres">
      <dgm:prSet presAssocID="{C70516C4-D045-4043-B511-776A7717A397}" presName="childText2" presStyleLbl="solidAlignAcc1" presStyleIdx="1" presStyleCnt="4">
        <dgm:presLayoutVars>
          <dgm:chMax val="0"/>
          <dgm:chPref val="0"/>
          <dgm:bulletEnabled val="1"/>
        </dgm:presLayoutVars>
      </dgm:prSet>
      <dgm:spPr/>
      <dgm:t>
        <a:bodyPr/>
        <a:lstStyle/>
        <a:p>
          <a:endParaRPr lang="en-US"/>
        </a:p>
      </dgm:t>
    </dgm:pt>
    <dgm:pt modelId="{940DF19A-09D6-4266-8E46-E46A5D1AAA71}" type="pres">
      <dgm:prSet presAssocID="{59A7791B-7AD5-44BC-9AF6-A1C12AD9574C}" presName="parentText3" presStyleLbl="node1" presStyleIdx="2" presStyleCnt="4">
        <dgm:presLayoutVars>
          <dgm:chMax/>
          <dgm:chPref val="3"/>
          <dgm:bulletEnabled val="1"/>
        </dgm:presLayoutVars>
      </dgm:prSet>
      <dgm:spPr/>
      <dgm:t>
        <a:bodyPr/>
        <a:lstStyle/>
        <a:p>
          <a:endParaRPr lang="en-US"/>
        </a:p>
      </dgm:t>
    </dgm:pt>
    <dgm:pt modelId="{7C34B886-EB4D-45A4-BCCF-C8F61E2F0287}" type="pres">
      <dgm:prSet presAssocID="{59A7791B-7AD5-44BC-9AF6-A1C12AD9574C}" presName="childText3" presStyleLbl="solidAlignAcc1" presStyleIdx="2" presStyleCnt="4">
        <dgm:presLayoutVars>
          <dgm:chMax val="0"/>
          <dgm:chPref val="0"/>
          <dgm:bulletEnabled val="1"/>
        </dgm:presLayoutVars>
      </dgm:prSet>
      <dgm:spPr/>
      <dgm:t>
        <a:bodyPr/>
        <a:lstStyle/>
        <a:p>
          <a:endParaRPr lang="en-US"/>
        </a:p>
      </dgm:t>
    </dgm:pt>
    <dgm:pt modelId="{311D6C48-69EF-4A43-BD29-FD990AFEC738}" type="pres">
      <dgm:prSet presAssocID="{A7F2260F-C8DF-4F42-ACD7-A3F92F2BC4DA}" presName="parentText4" presStyleLbl="node1" presStyleIdx="3" presStyleCnt="4">
        <dgm:presLayoutVars>
          <dgm:chMax/>
          <dgm:chPref val="3"/>
          <dgm:bulletEnabled val="1"/>
        </dgm:presLayoutVars>
      </dgm:prSet>
      <dgm:spPr/>
      <dgm:t>
        <a:bodyPr/>
        <a:lstStyle/>
        <a:p>
          <a:endParaRPr lang="en-US"/>
        </a:p>
      </dgm:t>
    </dgm:pt>
    <dgm:pt modelId="{E6F8E21B-932B-40BE-9612-F01AE3DDDBD3}" type="pres">
      <dgm:prSet presAssocID="{A7F2260F-C8DF-4F42-ACD7-A3F92F2BC4DA}" presName="childText4" presStyleLbl="solidAlignAcc1" presStyleIdx="3" presStyleCnt="4">
        <dgm:presLayoutVars>
          <dgm:chMax val="0"/>
          <dgm:chPref val="0"/>
          <dgm:bulletEnabled val="1"/>
        </dgm:presLayoutVars>
      </dgm:prSet>
      <dgm:spPr/>
      <dgm:t>
        <a:bodyPr/>
        <a:lstStyle/>
        <a:p>
          <a:endParaRPr lang="en-US"/>
        </a:p>
      </dgm:t>
    </dgm:pt>
  </dgm:ptLst>
  <dgm:cxnLst>
    <dgm:cxn modelId="{20D276D8-9DA5-4BF9-8250-AEBBDEE376AC}" srcId="{C8F00567-85BE-4CD6-92F9-9414A36CD480}" destId="{202299E4-8038-43FA-BC7B-70E902033FE4}" srcOrd="1" destOrd="0" parTransId="{7DC5E2E5-3763-4FCF-9E70-214F1186EC95}" sibTransId="{E622A5EF-39B1-4A71-B714-69DCF3D2041D}"/>
    <dgm:cxn modelId="{108AAC9A-C42B-44DD-B615-DEDF6FED7E97}" type="presOf" srcId="{3661B3A5-21B4-44D2-9ACD-1B81E3B29AA3}" destId="{7C34B886-EB4D-45A4-BCCF-C8F61E2F0287}" srcOrd="0" destOrd="0" presId="urn:microsoft.com/office/officeart/2009/3/layout/IncreasingArrowsProcess"/>
    <dgm:cxn modelId="{2750AD41-76F2-498E-9C93-280B4ADB4A26}" type="presOf" srcId="{E4759BF7-AA58-4FE4-8AD0-0C306DFA59AB}" destId="{DD8F9DE2-99D6-4CB9-81C2-0B9B0CAC6CA2}" srcOrd="0" destOrd="1" presId="urn:microsoft.com/office/officeart/2009/3/layout/IncreasingArrowsProcess"/>
    <dgm:cxn modelId="{FCAC29EB-F91E-4AB7-A7C6-D99B1C95177B}" type="presOf" srcId="{B5DEB5A2-2EC5-4C52-8038-CD4796494A3E}" destId="{C9294311-58CE-42B3-BB75-B810F8DDF272}" srcOrd="0" destOrd="0" presId="urn:microsoft.com/office/officeart/2009/3/layout/IncreasingArrowsProcess"/>
    <dgm:cxn modelId="{F2D71753-BF55-4F1D-B428-27CCC26B1E01}" type="presOf" srcId="{749ED3EB-9D69-4A9F-8CDC-ED56AD9C2608}" destId="{7C34B886-EB4D-45A4-BCCF-C8F61E2F0287}" srcOrd="0" destOrd="2" presId="urn:microsoft.com/office/officeart/2009/3/layout/IncreasingArrowsProcess"/>
    <dgm:cxn modelId="{C4DDF0B7-4150-4FFA-8114-155B49219CAD}" srcId="{4F59C002-40FA-47B7-9FB1-02F6C568A272}" destId="{59A7791B-7AD5-44BC-9AF6-A1C12AD9574C}" srcOrd="2" destOrd="0" parTransId="{BA00CC62-473B-437C-B5C9-C0F5398EB932}" sibTransId="{490B6223-DDE9-4732-93FD-EC9782FF6C08}"/>
    <dgm:cxn modelId="{82CF3D34-2D22-4529-858E-784268296F18}" srcId="{762C3539-71E7-462C-8810-676818AEB8B0}" destId="{25AC9798-5EDC-46A1-B346-06976B7FC28A}" srcOrd="2" destOrd="0" parTransId="{D98478D3-66E9-48A5-BEB6-1D31AF08474F}" sibTransId="{0C00EAD1-B45D-4B61-B261-7B1D739C36B5}"/>
    <dgm:cxn modelId="{82DE2232-090F-47CD-AED0-2CB488F85126}" srcId="{C8F00567-85BE-4CD6-92F9-9414A36CD480}" destId="{B5DEB5A2-2EC5-4C52-8038-CD4796494A3E}" srcOrd="0" destOrd="0" parTransId="{3595799A-B61F-419E-96DB-2E761DBF55E6}" sibTransId="{308667F3-521A-4A53-8A2E-B5328A2F112B}"/>
    <dgm:cxn modelId="{9446258A-719B-4382-A284-7E645B916D4D}" srcId="{59A7791B-7AD5-44BC-9AF6-A1C12AD9574C}" destId="{749ED3EB-9D69-4A9F-8CDC-ED56AD9C2608}" srcOrd="2" destOrd="0" parTransId="{F0F552AB-8E66-4359-BF9E-F6186406EEB5}" sibTransId="{3CE07C77-C1A8-4A24-A3A8-626E49001251}"/>
    <dgm:cxn modelId="{E9DEE72E-EAA3-4EB9-AD69-81EC5AE38BCC}" srcId="{59A7791B-7AD5-44BC-9AF6-A1C12AD9574C}" destId="{D0E929FB-A080-4D49-B7B3-670ED6FBF646}" srcOrd="1" destOrd="0" parTransId="{009832EE-27EC-46F8-961A-C32D8292C086}" sibTransId="{D1D53846-7C62-4D0E-8070-4FACFCB206E8}"/>
    <dgm:cxn modelId="{0BB5F4C4-F91E-468C-97CD-7873F1A5727F}" srcId="{A7F2260F-C8DF-4F42-ACD7-A3F92F2BC4DA}" destId="{62A5A8A2-2711-46FD-85AB-7393505A7E6D}" srcOrd="3" destOrd="0" parTransId="{F1A1BBA1-B2B7-4BBD-A774-9E1A4F75781D}" sibTransId="{BEF95C52-157D-4727-94FE-406AA6315759}"/>
    <dgm:cxn modelId="{A1FD5028-7185-47A5-8F5A-D255BB8EDCCE}" type="presOf" srcId="{C8F00567-85BE-4CD6-92F9-9414A36CD480}" destId="{021D2320-79F1-4778-AA0F-712F049A0546}" srcOrd="0" destOrd="0" presId="urn:microsoft.com/office/officeart/2009/3/layout/IncreasingArrowsProcess"/>
    <dgm:cxn modelId="{51266138-32BD-46F8-A934-AE49C326CB3D}" type="presOf" srcId="{8652A220-4641-4605-A778-D0011553EFFD}" destId="{E6F8E21B-932B-40BE-9612-F01AE3DDDBD3}" srcOrd="0" destOrd="1" presId="urn:microsoft.com/office/officeart/2009/3/layout/IncreasingArrowsProcess"/>
    <dgm:cxn modelId="{192A3DB0-4CF1-4FBF-8FF3-A43B5E10A488}" type="presOf" srcId="{7C83C139-91D4-48D3-B7AE-BB8364141BC6}" destId="{E6F8E21B-932B-40BE-9612-F01AE3DDDBD3}" srcOrd="0" destOrd="2" presId="urn:microsoft.com/office/officeart/2009/3/layout/IncreasingArrowsProcess"/>
    <dgm:cxn modelId="{2AFD4B3A-84CF-4E2B-B6AD-3E0851125E30}" srcId="{4F59C002-40FA-47B7-9FB1-02F6C568A272}" destId="{C70516C4-D045-4043-B511-776A7717A397}" srcOrd="1" destOrd="0" parTransId="{0E3961CD-E76D-4185-BABF-EE54FA704D63}" sibTransId="{886BE2B7-7010-438C-A59D-BFAAD934D840}"/>
    <dgm:cxn modelId="{D34D2780-8F74-4A58-9B59-689392825DF3}" srcId="{A7F2260F-C8DF-4F42-ACD7-A3F92F2BC4DA}" destId="{7C83C139-91D4-48D3-B7AE-BB8364141BC6}" srcOrd="2" destOrd="0" parTransId="{1C095EA5-3549-42B5-A8DF-7B012C8ABA9C}" sibTransId="{6CD759C6-AA1D-4B27-BE6C-436BFB1DA0DF}"/>
    <dgm:cxn modelId="{97A7C4EA-6FF7-4010-8460-3108DF102021}" type="presOf" srcId="{C70516C4-D045-4043-B511-776A7717A397}" destId="{CD779F0C-7F4A-48CE-9735-627F98C6AAA9}" srcOrd="0" destOrd="0" presId="urn:microsoft.com/office/officeart/2009/3/layout/IncreasingArrowsProcess"/>
    <dgm:cxn modelId="{B1B07F52-F356-43E9-A88F-1053834FF787}" srcId="{762C3539-71E7-462C-8810-676818AEB8B0}" destId="{E4759BF7-AA58-4FE4-8AD0-0C306DFA59AB}" srcOrd="0" destOrd="0" parTransId="{C82C18A4-C4BA-44E5-8B77-77741BC4343A}" sibTransId="{1654D00E-5018-497B-AFEC-58283CE800B7}"/>
    <dgm:cxn modelId="{3474E217-1182-4C27-8490-28E844B6687C}" srcId="{4F59C002-40FA-47B7-9FB1-02F6C568A272}" destId="{C8F00567-85BE-4CD6-92F9-9414A36CD480}" srcOrd="0" destOrd="0" parTransId="{8DE312D4-CE2A-4B67-BCC9-87B2DB94F987}" sibTransId="{36DEE62F-0352-40E3-94CF-359B2B15EBF5}"/>
    <dgm:cxn modelId="{3B6F8ED1-8A04-40D4-BE4F-E56B556B7969}" type="presOf" srcId="{9B0BEDE5-D9D0-4C00-8D7C-AC1378E56E1F}" destId="{E6F8E21B-932B-40BE-9612-F01AE3DDDBD3}" srcOrd="0" destOrd="0" presId="urn:microsoft.com/office/officeart/2009/3/layout/IncreasingArrowsProcess"/>
    <dgm:cxn modelId="{ADC381F8-B65C-4A66-B0F9-E57FF21EF8CA}" type="presOf" srcId="{25AC9798-5EDC-46A1-B346-06976B7FC28A}" destId="{DD8F9DE2-99D6-4CB9-81C2-0B9B0CAC6CA2}" srcOrd="0" destOrd="3" presId="urn:microsoft.com/office/officeart/2009/3/layout/IncreasingArrowsProcess"/>
    <dgm:cxn modelId="{D6D78640-76D0-4830-8A84-A9B53C7E8882}" type="presOf" srcId="{AF112209-C502-469D-B2C5-26D244EB4852}" destId="{7C34B886-EB4D-45A4-BCCF-C8F61E2F0287}" srcOrd="0" destOrd="4" presId="urn:microsoft.com/office/officeart/2009/3/layout/IncreasingArrowsProcess"/>
    <dgm:cxn modelId="{2D4493C3-D2D8-4DED-9A53-01782755A6E7}" type="presOf" srcId="{4F59C002-40FA-47B7-9FB1-02F6C568A272}" destId="{9988950D-D731-4349-AA23-CC07E52EBC57}" srcOrd="0" destOrd="0" presId="urn:microsoft.com/office/officeart/2009/3/layout/IncreasingArrowsProcess"/>
    <dgm:cxn modelId="{561E1138-5B82-4D19-AA45-2DA9B76C0E84}" srcId="{59A7791B-7AD5-44BC-9AF6-A1C12AD9574C}" destId="{AF112209-C502-469D-B2C5-26D244EB4852}" srcOrd="4" destOrd="0" parTransId="{63CFC4F0-0653-4484-9116-14B9D4847ABA}" sibTransId="{6C16FDFF-810D-4AA1-B20A-CD9EEEE70568}"/>
    <dgm:cxn modelId="{1882880D-9520-4A86-8259-2B055097431E}" srcId="{59A7791B-7AD5-44BC-9AF6-A1C12AD9574C}" destId="{3661B3A5-21B4-44D2-9ACD-1B81E3B29AA3}" srcOrd="0" destOrd="0" parTransId="{AC718FC4-9148-4B6F-8678-B3A01278BA99}" sibTransId="{AB82C167-30F5-432E-8366-B2300C62550D}"/>
    <dgm:cxn modelId="{25601EBA-FC1D-4377-B378-F6D826123B17}" srcId="{C70516C4-D045-4043-B511-776A7717A397}" destId="{762C3539-71E7-462C-8810-676818AEB8B0}" srcOrd="0" destOrd="0" parTransId="{811E3763-58F1-43DE-AFDC-DFB6F839D510}" sibTransId="{B42CCA07-1503-483B-BB76-9D11A1AC60F8}"/>
    <dgm:cxn modelId="{30EFE864-F6D9-4958-9D0D-CAA63E5E23AC}" type="presOf" srcId="{A7F2260F-C8DF-4F42-ACD7-A3F92F2BC4DA}" destId="{311D6C48-69EF-4A43-BD29-FD990AFEC738}" srcOrd="0" destOrd="0" presId="urn:microsoft.com/office/officeart/2009/3/layout/IncreasingArrowsProcess"/>
    <dgm:cxn modelId="{CD193F82-A3CA-4804-B2A3-59E8FD1ECC27}" srcId="{A7F2260F-C8DF-4F42-ACD7-A3F92F2BC4DA}" destId="{9B0BEDE5-D9D0-4C00-8D7C-AC1378E56E1F}" srcOrd="0" destOrd="0" parTransId="{0565B327-98B7-4366-B14B-1C1A9DD2C628}" sibTransId="{993FC550-F61F-40A9-9A1B-AB42E1A1C69D}"/>
    <dgm:cxn modelId="{8A38D868-87EA-49E9-A46D-FF75C9913A14}" type="presOf" srcId="{D0E929FB-A080-4D49-B7B3-670ED6FBF646}" destId="{7C34B886-EB4D-45A4-BCCF-C8F61E2F0287}" srcOrd="0" destOrd="1" presId="urn:microsoft.com/office/officeart/2009/3/layout/IncreasingArrowsProcess"/>
    <dgm:cxn modelId="{BB06C9F7-31A1-4D31-B4F0-65D9698B5493}" type="presOf" srcId="{0EF30055-1BF4-41CB-926D-44801B63413B}" destId="{7C34B886-EB4D-45A4-BCCF-C8F61E2F0287}" srcOrd="0" destOrd="3" presId="urn:microsoft.com/office/officeart/2009/3/layout/IncreasingArrowsProcess"/>
    <dgm:cxn modelId="{632B2144-4617-4BE8-A9B1-856A2CCC9B30}" srcId="{762C3539-71E7-462C-8810-676818AEB8B0}" destId="{20E4D5F2-940F-4152-829F-DA3369DB891D}" srcOrd="1" destOrd="0" parTransId="{66929A84-37A2-4B4D-91B2-986AC379D324}" sibTransId="{119068F6-84CD-4DF9-9F1F-6D3B8D8B3DFE}"/>
    <dgm:cxn modelId="{8A54CA3F-1615-49A3-8C51-E1D5994EB6C3}" type="presOf" srcId="{20E4D5F2-940F-4152-829F-DA3369DB891D}" destId="{DD8F9DE2-99D6-4CB9-81C2-0B9B0CAC6CA2}" srcOrd="0" destOrd="2" presId="urn:microsoft.com/office/officeart/2009/3/layout/IncreasingArrowsProcess"/>
    <dgm:cxn modelId="{18062187-4724-45A4-AC9B-2C50FC30624D}" srcId="{59A7791B-7AD5-44BC-9AF6-A1C12AD9574C}" destId="{0EF30055-1BF4-41CB-926D-44801B63413B}" srcOrd="3" destOrd="0" parTransId="{8D079047-0E28-46B0-9343-465B5758EFDE}" sibTransId="{461908A4-A8D1-4834-B447-67014267A8CD}"/>
    <dgm:cxn modelId="{7AE3CACA-125E-4879-9507-8E275773FF24}" type="presOf" srcId="{762C3539-71E7-462C-8810-676818AEB8B0}" destId="{DD8F9DE2-99D6-4CB9-81C2-0B9B0CAC6CA2}" srcOrd="0" destOrd="0" presId="urn:microsoft.com/office/officeart/2009/3/layout/IncreasingArrowsProcess"/>
    <dgm:cxn modelId="{78AF3094-F392-4CB5-93D9-C5078D38D8A5}" type="presOf" srcId="{59A7791B-7AD5-44BC-9AF6-A1C12AD9574C}" destId="{940DF19A-09D6-4266-8E46-E46A5D1AAA71}" srcOrd="0" destOrd="0" presId="urn:microsoft.com/office/officeart/2009/3/layout/IncreasingArrowsProcess"/>
    <dgm:cxn modelId="{CA486E0E-7819-4D0C-8524-69F67FCE37E9}" type="presOf" srcId="{62A5A8A2-2711-46FD-85AB-7393505A7E6D}" destId="{E6F8E21B-932B-40BE-9612-F01AE3DDDBD3}" srcOrd="0" destOrd="3" presId="urn:microsoft.com/office/officeart/2009/3/layout/IncreasingArrowsProcess"/>
    <dgm:cxn modelId="{798F2689-32A9-45C0-8172-2D8AF5287011}" type="presOf" srcId="{202299E4-8038-43FA-BC7B-70E902033FE4}" destId="{C9294311-58CE-42B3-BB75-B810F8DDF272}" srcOrd="0" destOrd="1" presId="urn:microsoft.com/office/officeart/2009/3/layout/IncreasingArrowsProcess"/>
    <dgm:cxn modelId="{D2D1D541-AAA9-4DD9-9319-0394071B2D21}" srcId="{A7F2260F-C8DF-4F42-ACD7-A3F92F2BC4DA}" destId="{8652A220-4641-4605-A778-D0011553EFFD}" srcOrd="1" destOrd="0" parTransId="{DF563EE4-C24E-471A-90BB-3EE768DB2C60}" sibTransId="{6CF15814-502F-490E-A403-5226E07DCCDA}"/>
    <dgm:cxn modelId="{6BB0B244-3916-416C-A365-74799947F485}" srcId="{4F59C002-40FA-47B7-9FB1-02F6C568A272}" destId="{A7F2260F-C8DF-4F42-ACD7-A3F92F2BC4DA}" srcOrd="3" destOrd="0" parTransId="{25763BBB-C561-4961-8295-EDEE2EC09ECF}" sibTransId="{6B266B81-97D8-4F89-889D-FAC8CE4A78B6}"/>
    <dgm:cxn modelId="{D9300432-F20A-4AE1-BDCE-56D69F28D1D6}" type="presParOf" srcId="{9988950D-D731-4349-AA23-CC07E52EBC57}" destId="{021D2320-79F1-4778-AA0F-712F049A0546}" srcOrd="0" destOrd="0" presId="urn:microsoft.com/office/officeart/2009/3/layout/IncreasingArrowsProcess"/>
    <dgm:cxn modelId="{15EBA605-0F58-4C11-8342-10961360DCCD}" type="presParOf" srcId="{9988950D-D731-4349-AA23-CC07E52EBC57}" destId="{C9294311-58CE-42B3-BB75-B810F8DDF272}" srcOrd="1" destOrd="0" presId="urn:microsoft.com/office/officeart/2009/3/layout/IncreasingArrowsProcess"/>
    <dgm:cxn modelId="{74003845-3883-4706-AB6D-14F87B165544}" type="presParOf" srcId="{9988950D-D731-4349-AA23-CC07E52EBC57}" destId="{CD779F0C-7F4A-48CE-9735-627F98C6AAA9}" srcOrd="2" destOrd="0" presId="urn:microsoft.com/office/officeart/2009/3/layout/IncreasingArrowsProcess"/>
    <dgm:cxn modelId="{BA22E2C0-1A5E-4DB5-8773-C34EA743778D}" type="presParOf" srcId="{9988950D-D731-4349-AA23-CC07E52EBC57}" destId="{DD8F9DE2-99D6-4CB9-81C2-0B9B0CAC6CA2}" srcOrd="3" destOrd="0" presId="urn:microsoft.com/office/officeart/2009/3/layout/IncreasingArrowsProcess"/>
    <dgm:cxn modelId="{95C750B6-F4A2-4860-84D4-9126FD60F545}" type="presParOf" srcId="{9988950D-D731-4349-AA23-CC07E52EBC57}" destId="{940DF19A-09D6-4266-8E46-E46A5D1AAA71}" srcOrd="4" destOrd="0" presId="urn:microsoft.com/office/officeart/2009/3/layout/IncreasingArrowsProcess"/>
    <dgm:cxn modelId="{E0D220DC-FA81-45AB-A062-9F55E668EEDD}" type="presParOf" srcId="{9988950D-D731-4349-AA23-CC07E52EBC57}" destId="{7C34B886-EB4D-45A4-BCCF-C8F61E2F0287}" srcOrd="5" destOrd="0" presId="urn:microsoft.com/office/officeart/2009/3/layout/IncreasingArrowsProcess"/>
    <dgm:cxn modelId="{91858A5A-8C3D-461A-959D-AA8C1B5BB607}" type="presParOf" srcId="{9988950D-D731-4349-AA23-CC07E52EBC57}" destId="{311D6C48-69EF-4A43-BD29-FD990AFEC738}" srcOrd="6" destOrd="0" presId="urn:microsoft.com/office/officeart/2009/3/layout/IncreasingArrowsProcess"/>
    <dgm:cxn modelId="{80EB540B-EBF8-410D-8B26-AAFAE2B739E2}" type="presParOf" srcId="{9988950D-D731-4349-AA23-CC07E52EBC57}" destId="{E6F8E21B-932B-40BE-9612-F01AE3DDDBD3}"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7D0CBA-2A93-8E46-9FFA-D823C2AB7780}"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DC608CB5-38DE-1145-BF55-6E8C5799157B}">
      <dgm:prSet phldrT="[Text]"/>
      <dgm:spPr/>
      <dgm:t>
        <a:bodyPr/>
        <a:lstStyle/>
        <a:p>
          <a:r>
            <a:rPr lang="en-US" dirty="0"/>
            <a:t>CCP Legislation</a:t>
          </a:r>
        </a:p>
      </dgm:t>
    </dgm:pt>
    <dgm:pt modelId="{08AFF0BF-EF6A-404A-BD93-0C431FE37626}" type="parTrans" cxnId="{8BFF6CF3-1C1B-C448-93DD-650AF7F8106A}">
      <dgm:prSet/>
      <dgm:spPr/>
      <dgm:t>
        <a:bodyPr/>
        <a:lstStyle/>
        <a:p>
          <a:endParaRPr lang="en-US"/>
        </a:p>
      </dgm:t>
    </dgm:pt>
    <dgm:pt modelId="{FE4E59BB-707C-5C42-A4FB-88D906DAE67F}" type="sibTrans" cxnId="{8BFF6CF3-1C1B-C448-93DD-650AF7F8106A}">
      <dgm:prSet/>
      <dgm:spPr/>
      <dgm:t>
        <a:bodyPr/>
        <a:lstStyle/>
        <a:p>
          <a:endParaRPr lang="en-US"/>
        </a:p>
      </dgm:t>
    </dgm:pt>
    <dgm:pt modelId="{EEC72289-AF42-9B48-9EB8-68BACC1E1DC2}">
      <dgm:prSet phldrT="[Text]"/>
      <dgm:spPr>
        <a:solidFill>
          <a:schemeClr val="accent6">
            <a:lumMod val="20000"/>
            <a:lumOff val="80000"/>
            <a:alpha val="90000"/>
          </a:schemeClr>
        </a:solidFill>
      </dgm:spPr>
      <dgm:t>
        <a:bodyPr/>
        <a:lstStyle/>
        <a:p>
          <a:r>
            <a:rPr lang="en-US" dirty="0"/>
            <a:t>CCP Transfer Pathway</a:t>
          </a:r>
        </a:p>
      </dgm:t>
    </dgm:pt>
    <dgm:pt modelId="{29ED2AC7-1D20-6D47-B8CD-4A1C93FA6F35}" type="parTrans" cxnId="{A2E67966-393F-A043-A7AB-2B65FE710302}">
      <dgm:prSet/>
      <dgm:spPr/>
      <dgm:t>
        <a:bodyPr/>
        <a:lstStyle/>
        <a:p>
          <a:endParaRPr lang="en-US"/>
        </a:p>
      </dgm:t>
    </dgm:pt>
    <dgm:pt modelId="{81A05088-3EA4-9B4F-8F0C-A7D054EC365B}" type="sibTrans" cxnId="{A2E67966-393F-A043-A7AB-2B65FE710302}">
      <dgm:prSet/>
      <dgm:spPr/>
      <dgm:t>
        <a:bodyPr/>
        <a:lstStyle/>
        <a:p>
          <a:endParaRPr lang="en-US"/>
        </a:p>
      </dgm:t>
    </dgm:pt>
    <dgm:pt modelId="{7071D56D-F9FD-0446-8C68-C657D24DE65D}">
      <dgm:prSet phldrT="[Text]"/>
      <dgm:spPr>
        <a:solidFill>
          <a:schemeClr val="accent3">
            <a:lumMod val="20000"/>
            <a:lumOff val="80000"/>
            <a:alpha val="90000"/>
          </a:schemeClr>
        </a:solidFill>
      </dgm:spPr>
      <dgm:t>
        <a:bodyPr/>
        <a:lstStyle/>
        <a:p>
          <a:r>
            <a:rPr lang="en-US" dirty="0"/>
            <a:t>CCP Technical Pathway</a:t>
          </a:r>
        </a:p>
      </dgm:t>
    </dgm:pt>
    <dgm:pt modelId="{CC3D968A-B668-CD4B-8DD1-80A41B613CF9}" type="parTrans" cxnId="{93198AAE-6641-0C40-8E17-A73BA44C8AAA}">
      <dgm:prSet/>
      <dgm:spPr/>
      <dgm:t>
        <a:bodyPr/>
        <a:lstStyle/>
        <a:p>
          <a:endParaRPr lang="en-US"/>
        </a:p>
      </dgm:t>
    </dgm:pt>
    <dgm:pt modelId="{104C786A-B035-EE4F-B2FB-2E64824CC6DE}" type="sibTrans" cxnId="{93198AAE-6641-0C40-8E17-A73BA44C8AAA}">
      <dgm:prSet/>
      <dgm:spPr/>
      <dgm:t>
        <a:bodyPr/>
        <a:lstStyle/>
        <a:p>
          <a:endParaRPr lang="en-US"/>
        </a:p>
      </dgm:t>
    </dgm:pt>
    <dgm:pt modelId="{007013C7-884E-4A88-BAAB-7E6B237E4CD0}">
      <dgm:prSet phldrT="[Text]"/>
      <dgm:spPr>
        <a:solidFill>
          <a:schemeClr val="accent3">
            <a:lumMod val="20000"/>
            <a:lumOff val="80000"/>
            <a:alpha val="90000"/>
          </a:schemeClr>
        </a:solidFill>
      </dgm:spPr>
      <dgm:t>
        <a:bodyPr/>
        <a:lstStyle/>
        <a:p>
          <a:r>
            <a:rPr lang="en-US" dirty="0"/>
            <a:t>Curriculum</a:t>
          </a:r>
        </a:p>
      </dgm:t>
    </dgm:pt>
    <dgm:pt modelId="{26D0A474-C96D-4DE9-B82C-BCF04E07D0CE}" type="parTrans" cxnId="{7DB541A5-51FA-4539-A4FB-3F943743F574}">
      <dgm:prSet/>
      <dgm:spPr/>
      <dgm:t>
        <a:bodyPr/>
        <a:lstStyle/>
        <a:p>
          <a:endParaRPr lang="en-US"/>
        </a:p>
      </dgm:t>
    </dgm:pt>
    <dgm:pt modelId="{14210B97-14E8-4D4F-A28E-5ED4AA8F6B61}" type="sibTrans" cxnId="{7DB541A5-51FA-4539-A4FB-3F943743F574}">
      <dgm:prSet/>
      <dgm:spPr/>
      <dgm:t>
        <a:bodyPr/>
        <a:lstStyle/>
        <a:p>
          <a:endParaRPr lang="en-US"/>
        </a:p>
      </dgm:t>
    </dgm:pt>
    <dgm:pt modelId="{8CDAE87E-6786-494C-8D77-F2D81C3DA4DE}">
      <dgm:prSet phldrT="[Text]" custT="1"/>
      <dgm:spPr>
        <a:solidFill>
          <a:schemeClr val="accent3">
            <a:lumMod val="20000"/>
            <a:lumOff val="80000"/>
            <a:alpha val="90000"/>
          </a:schemeClr>
        </a:solidFill>
      </dgm:spPr>
      <dgm:t>
        <a:bodyPr/>
        <a:lstStyle/>
        <a:p>
          <a:r>
            <a:rPr lang="en-US" sz="1000" dirty="0"/>
            <a:t>Workforce Continuing Education </a:t>
          </a:r>
          <a:r>
            <a:rPr lang="en-US" sz="700" i="1" dirty="0"/>
            <a:t>(Fall 2018)</a:t>
          </a:r>
          <a:endParaRPr lang="en-US" sz="1000" i="1" dirty="0"/>
        </a:p>
      </dgm:t>
    </dgm:pt>
    <dgm:pt modelId="{9CDB7532-2635-44E6-A967-F05D2AF8B089}" type="parTrans" cxnId="{1A65DAAF-26E1-4475-8211-8C6B32FC5E61}">
      <dgm:prSet/>
      <dgm:spPr/>
      <dgm:t>
        <a:bodyPr/>
        <a:lstStyle/>
        <a:p>
          <a:endParaRPr lang="en-US"/>
        </a:p>
      </dgm:t>
    </dgm:pt>
    <dgm:pt modelId="{156D2BED-00FF-4798-A6E4-A376AFA9852D}" type="sibTrans" cxnId="{1A65DAAF-26E1-4475-8211-8C6B32FC5E61}">
      <dgm:prSet/>
      <dgm:spPr/>
      <dgm:t>
        <a:bodyPr/>
        <a:lstStyle/>
        <a:p>
          <a:endParaRPr lang="en-US"/>
        </a:p>
      </dgm:t>
    </dgm:pt>
    <dgm:pt modelId="{7A4471C9-0585-4F48-B41D-4FC3C3B5F278}">
      <dgm:prSet phldrT="[Text]"/>
      <dgm:spPr>
        <a:solidFill>
          <a:schemeClr val="accent6">
            <a:lumMod val="20000"/>
            <a:lumOff val="80000"/>
            <a:alpha val="90000"/>
          </a:schemeClr>
        </a:solidFill>
      </dgm:spPr>
      <dgm:t>
        <a:bodyPr/>
        <a:lstStyle/>
        <a:p>
          <a:r>
            <a:rPr lang="en-US" dirty="0"/>
            <a:t>Leads to an Associate in Arts</a:t>
          </a:r>
        </a:p>
      </dgm:t>
    </dgm:pt>
    <dgm:pt modelId="{CF1AE135-26BA-4AEF-9C6E-90F28EF1257E}" type="parTrans" cxnId="{12AC9C9A-196A-40E0-B7E6-33F2944616CB}">
      <dgm:prSet/>
      <dgm:spPr/>
      <dgm:t>
        <a:bodyPr/>
        <a:lstStyle/>
        <a:p>
          <a:endParaRPr lang="en-US"/>
        </a:p>
      </dgm:t>
    </dgm:pt>
    <dgm:pt modelId="{8BDB6226-B054-4896-BA40-68839049F32D}" type="sibTrans" cxnId="{12AC9C9A-196A-40E0-B7E6-33F2944616CB}">
      <dgm:prSet/>
      <dgm:spPr/>
      <dgm:t>
        <a:bodyPr/>
        <a:lstStyle/>
        <a:p>
          <a:endParaRPr lang="en-US"/>
        </a:p>
      </dgm:t>
    </dgm:pt>
    <dgm:pt modelId="{E6835304-6DB9-48E6-AE5F-1B5F79188CBA}">
      <dgm:prSet phldrT="[Text]"/>
      <dgm:spPr>
        <a:solidFill>
          <a:schemeClr val="accent6">
            <a:lumMod val="20000"/>
            <a:lumOff val="80000"/>
            <a:alpha val="90000"/>
          </a:schemeClr>
        </a:solidFill>
      </dgm:spPr>
      <dgm:t>
        <a:bodyPr/>
        <a:lstStyle/>
        <a:p>
          <a:r>
            <a:rPr lang="en-US" dirty="0"/>
            <a:t>Leads to an Associate in Science</a:t>
          </a:r>
        </a:p>
      </dgm:t>
    </dgm:pt>
    <dgm:pt modelId="{56F7EA98-D4B3-4E17-B129-8E92874AA885}" type="parTrans" cxnId="{6111B6F7-8EF6-482B-8E2D-FF2C91C7553D}">
      <dgm:prSet/>
      <dgm:spPr/>
      <dgm:t>
        <a:bodyPr/>
        <a:lstStyle/>
        <a:p>
          <a:endParaRPr lang="en-US"/>
        </a:p>
      </dgm:t>
    </dgm:pt>
    <dgm:pt modelId="{DF568D4C-C3A7-47BA-89E2-0FF1AE548CCD}" type="sibTrans" cxnId="{6111B6F7-8EF6-482B-8E2D-FF2C91C7553D}">
      <dgm:prSet/>
      <dgm:spPr/>
      <dgm:t>
        <a:bodyPr/>
        <a:lstStyle/>
        <a:p>
          <a:endParaRPr lang="en-US"/>
        </a:p>
      </dgm:t>
    </dgm:pt>
    <dgm:pt modelId="{6D042AA2-20A5-4159-9B39-67557C1E7C8D}">
      <dgm:prSet phldrT="[Text]"/>
      <dgm:spPr>
        <a:solidFill>
          <a:schemeClr val="accent6">
            <a:lumMod val="20000"/>
            <a:lumOff val="80000"/>
            <a:alpha val="90000"/>
          </a:schemeClr>
        </a:solidFill>
      </dgm:spPr>
      <dgm:t>
        <a:bodyPr/>
        <a:lstStyle/>
        <a:p>
          <a:r>
            <a:rPr lang="en-US" dirty="0"/>
            <a:t>Leads to an Associate in Engineering</a:t>
          </a:r>
        </a:p>
      </dgm:t>
    </dgm:pt>
    <dgm:pt modelId="{64378E18-3FEF-4764-BB97-81E0211BEDFB}" type="parTrans" cxnId="{1C6838FA-EF90-4221-8A33-72E4A712E41A}">
      <dgm:prSet/>
      <dgm:spPr/>
      <dgm:t>
        <a:bodyPr/>
        <a:lstStyle/>
        <a:p>
          <a:endParaRPr lang="en-US"/>
        </a:p>
      </dgm:t>
    </dgm:pt>
    <dgm:pt modelId="{F1D321FB-7E3E-41FD-B7F0-BF0E930AB018}" type="sibTrans" cxnId="{1C6838FA-EF90-4221-8A33-72E4A712E41A}">
      <dgm:prSet/>
      <dgm:spPr/>
      <dgm:t>
        <a:bodyPr/>
        <a:lstStyle/>
        <a:p>
          <a:endParaRPr lang="en-US"/>
        </a:p>
      </dgm:t>
    </dgm:pt>
    <dgm:pt modelId="{4D7F9BC2-269E-4235-B86D-B6E365C78493}">
      <dgm:prSet phldrT="[Text]"/>
      <dgm:spPr>
        <a:solidFill>
          <a:schemeClr val="accent6">
            <a:lumMod val="20000"/>
            <a:lumOff val="80000"/>
            <a:alpha val="90000"/>
          </a:schemeClr>
        </a:solidFill>
      </dgm:spPr>
      <dgm:t>
        <a:bodyPr/>
        <a:lstStyle/>
        <a:p>
          <a:r>
            <a:rPr lang="en-US" dirty="0"/>
            <a:t>Leads to Associate Degree Nursing</a:t>
          </a:r>
        </a:p>
      </dgm:t>
    </dgm:pt>
    <dgm:pt modelId="{5A4C5B19-26D4-468C-AF94-0ACAA61BEC53}" type="parTrans" cxnId="{FAABF71C-9D79-448D-8E68-9DE9F69BC11D}">
      <dgm:prSet/>
      <dgm:spPr/>
      <dgm:t>
        <a:bodyPr/>
        <a:lstStyle/>
        <a:p>
          <a:endParaRPr lang="en-US"/>
        </a:p>
      </dgm:t>
    </dgm:pt>
    <dgm:pt modelId="{1C15E19A-621F-434F-AB34-DE163DA2ADE1}" type="sibTrans" cxnId="{FAABF71C-9D79-448D-8E68-9DE9F69BC11D}">
      <dgm:prSet/>
      <dgm:spPr/>
      <dgm:t>
        <a:bodyPr/>
        <a:lstStyle/>
        <a:p>
          <a:endParaRPr lang="en-US"/>
        </a:p>
      </dgm:t>
    </dgm:pt>
    <dgm:pt modelId="{CADA2260-E77F-4E7A-970B-8C76367E8257}">
      <dgm:prSet phldrT="[Text]"/>
      <dgm:spPr>
        <a:solidFill>
          <a:schemeClr val="accent6">
            <a:lumMod val="20000"/>
            <a:lumOff val="80000"/>
            <a:alpha val="90000"/>
          </a:schemeClr>
        </a:solidFill>
      </dgm:spPr>
      <dgm:t>
        <a:bodyPr/>
        <a:lstStyle/>
        <a:p>
          <a:r>
            <a:rPr lang="en-US" dirty="0"/>
            <a:t>Leads to an Visual Arts Transfer</a:t>
          </a:r>
        </a:p>
      </dgm:t>
    </dgm:pt>
    <dgm:pt modelId="{05789748-A1E3-4D2B-B30D-C1539B2829BF}" type="parTrans" cxnId="{CFAB413C-A8B5-4206-B6F4-59AF359A47DB}">
      <dgm:prSet/>
      <dgm:spPr/>
      <dgm:t>
        <a:bodyPr/>
        <a:lstStyle/>
        <a:p>
          <a:endParaRPr lang="en-US"/>
        </a:p>
      </dgm:t>
    </dgm:pt>
    <dgm:pt modelId="{ED780589-F64C-47CE-BE84-E62AD980B86B}" type="sibTrans" cxnId="{CFAB413C-A8B5-4206-B6F4-59AF359A47DB}">
      <dgm:prSet/>
      <dgm:spPr/>
      <dgm:t>
        <a:bodyPr/>
        <a:lstStyle/>
        <a:p>
          <a:endParaRPr lang="en-US"/>
        </a:p>
      </dgm:t>
    </dgm:pt>
    <dgm:pt modelId="{B2009508-142F-214D-8063-2E47F3E35E57}" type="pres">
      <dgm:prSet presAssocID="{0D7D0CBA-2A93-8E46-9FFA-D823C2AB7780}" presName="hierChild1" presStyleCnt="0">
        <dgm:presLayoutVars>
          <dgm:chPref val="1"/>
          <dgm:dir/>
          <dgm:animOne val="branch"/>
          <dgm:animLvl val="lvl"/>
          <dgm:resizeHandles/>
        </dgm:presLayoutVars>
      </dgm:prSet>
      <dgm:spPr/>
      <dgm:t>
        <a:bodyPr/>
        <a:lstStyle/>
        <a:p>
          <a:endParaRPr lang="en-US"/>
        </a:p>
      </dgm:t>
    </dgm:pt>
    <dgm:pt modelId="{6F8D48C9-D307-274C-A0D0-A7276DD40A33}" type="pres">
      <dgm:prSet presAssocID="{DC608CB5-38DE-1145-BF55-6E8C5799157B}" presName="hierRoot1" presStyleCnt="0"/>
      <dgm:spPr/>
    </dgm:pt>
    <dgm:pt modelId="{70C61101-144E-E045-8F9D-C1EF8B29E6C3}" type="pres">
      <dgm:prSet presAssocID="{DC608CB5-38DE-1145-BF55-6E8C5799157B}" presName="composite" presStyleCnt="0"/>
      <dgm:spPr/>
    </dgm:pt>
    <dgm:pt modelId="{BEAD009B-B74E-C247-8716-C4C39570B8A8}" type="pres">
      <dgm:prSet presAssocID="{DC608CB5-38DE-1145-BF55-6E8C5799157B}" presName="background" presStyleLbl="node0" presStyleIdx="0" presStyleCnt="1"/>
      <dgm:spPr/>
    </dgm:pt>
    <dgm:pt modelId="{6FA29AA3-A6A4-0C4D-9E1C-1D63F7DB7629}" type="pres">
      <dgm:prSet presAssocID="{DC608CB5-38DE-1145-BF55-6E8C5799157B}" presName="text" presStyleLbl="fgAcc0" presStyleIdx="0" presStyleCnt="1">
        <dgm:presLayoutVars>
          <dgm:chPref val="3"/>
        </dgm:presLayoutVars>
      </dgm:prSet>
      <dgm:spPr/>
      <dgm:t>
        <a:bodyPr/>
        <a:lstStyle/>
        <a:p>
          <a:endParaRPr lang="en-US"/>
        </a:p>
      </dgm:t>
    </dgm:pt>
    <dgm:pt modelId="{9FC5B456-408F-1140-AA94-D55A7F4FDAB2}" type="pres">
      <dgm:prSet presAssocID="{DC608CB5-38DE-1145-BF55-6E8C5799157B}" presName="hierChild2" presStyleCnt="0"/>
      <dgm:spPr/>
    </dgm:pt>
    <dgm:pt modelId="{D7D4B1B2-FE84-5E43-B1F3-523BD92F7A00}" type="pres">
      <dgm:prSet presAssocID="{29ED2AC7-1D20-6D47-B8CD-4A1C93FA6F35}" presName="Name10" presStyleLbl="parChTrans1D2" presStyleIdx="0" presStyleCnt="2"/>
      <dgm:spPr/>
      <dgm:t>
        <a:bodyPr/>
        <a:lstStyle/>
        <a:p>
          <a:endParaRPr lang="en-US"/>
        </a:p>
      </dgm:t>
    </dgm:pt>
    <dgm:pt modelId="{AC3A18E4-2DAF-3B4D-A7D2-B6DB287F118D}" type="pres">
      <dgm:prSet presAssocID="{EEC72289-AF42-9B48-9EB8-68BACC1E1DC2}" presName="hierRoot2" presStyleCnt="0"/>
      <dgm:spPr/>
    </dgm:pt>
    <dgm:pt modelId="{AE7441F2-66D2-2240-8721-445B41E21B89}" type="pres">
      <dgm:prSet presAssocID="{EEC72289-AF42-9B48-9EB8-68BACC1E1DC2}" presName="composite2" presStyleCnt="0"/>
      <dgm:spPr/>
    </dgm:pt>
    <dgm:pt modelId="{053FFA18-E5EE-B742-B7FD-DF87BC48C434}" type="pres">
      <dgm:prSet presAssocID="{EEC72289-AF42-9B48-9EB8-68BACC1E1DC2}" presName="background2" presStyleLbl="node2" presStyleIdx="0" presStyleCnt="2"/>
      <dgm:spPr/>
    </dgm:pt>
    <dgm:pt modelId="{F702AEA8-2696-7541-86D5-A612ACE86655}" type="pres">
      <dgm:prSet presAssocID="{EEC72289-AF42-9B48-9EB8-68BACC1E1DC2}" presName="text2" presStyleLbl="fgAcc2" presStyleIdx="0" presStyleCnt="2">
        <dgm:presLayoutVars>
          <dgm:chPref val="3"/>
        </dgm:presLayoutVars>
      </dgm:prSet>
      <dgm:spPr/>
      <dgm:t>
        <a:bodyPr/>
        <a:lstStyle/>
        <a:p>
          <a:endParaRPr lang="en-US"/>
        </a:p>
      </dgm:t>
    </dgm:pt>
    <dgm:pt modelId="{C8EBB3DA-01FC-7345-A947-DE5BEA2EA1C0}" type="pres">
      <dgm:prSet presAssocID="{EEC72289-AF42-9B48-9EB8-68BACC1E1DC2}" presName="hierChild3" presStyleCnt="0"/>
      <dgm:spPr/>
    </dgm:pt>
    <dgm:pt modelId="{80E37363-0382-4D2C-9155-69F775E206FF}" type="pres">
      <dgm:prSet presAssocID="{CF1AE135-26BA-4AEF-9C6E-90F28EF1257E}" presName="Name17" presStyleLbl="parChTrans1D3" presStyleIdx="0" presStyleCnt="7"/>
      <dgm:spPr/>
      <dgm:t>
        <a:bodyPr/>
        <a:lstStyle/>
        <a:p>
          <a:endParaRPr lang="en-US"/>
        </a:p>
      </dgm:t>
    </dgm:pt>
    <dgm:pt modelId="{65130E97-AF65-401C-9593-3CED9A3F1717}" type="pres">
      <dgm:prSet presAssocID="{7A4471C9-0585-4F48-B41D-4FC3C3B5F278}" presName="hierRoot3" presStyleCnt="0"/>
      <dgm:spPr/>
    </dgm:pt>
    <dgm:pt modelId="{5C50AE4F-1A6F-4F21-9348-D52532BA3897}" type="pres">
      <dgm:prSet presAssocID="{7A4471C9-0585-4F48-B41D-4FC3C3B5F278}" presName="composite3" presStyleCnt="0"/>
      <dgm:spPr/>
    </dgm:pt>
    <dgm:pt modelId="{FDD1BE77-80E1-4757-B96B-57EF706FD660}" type="pres">
      <dgm:prSet presAssocID="{7A4471C9-0585-4F48-B41D-4FC3C3B5F278}" presName="background3" presStyleLbl="node3" presStyleIdx="0" presStyleCnt="7"/>
      <dgm:spPr/>
    </dgm:pt>
    <dgm:pt modelId="{A7E9C1A9-8F7C-46D3-8B9C-DAE8BCC6BFCE}" type="pres">
      <dgm:prSet presAssocID="{7A4471C9-0585-4F48-B41D-4FC3C3B5F278}" presName="text3" presStyleLbl="fgAcc3" presStyleIdx="0" presStyleCnt="7">
        <dgm:presLayoutVars>
          <dgm:chPref val="3"/>
        </dgm:presLayoutVars>
      </dgm:prSet>
      <dgm:spPr/>
      <dgm:t>
        <a:bodyPr/>
        <a:lstStyle/>
        <a:p>
          <a:endParaRPr lang="en-US"/>
        </a:p>
      </dgm:t>
    </dgm:pt>
    <dgm:pt modelId="{87167A67-EDF6-44E3-8DD9-0AF440A27E84}" type="pres">
      <dgm:prSet presAssocID="{7A4471C9-0585-4F48-B41D-4FC3C3B5F278}" presName="hierChild4" presStyleCnt="0"/>
      <dgm:spPr/>
    </dgm:pt>
    <dgm:pt modelId="{9A6384DC-F69D-4828-BDBD-E09097C80BE4}" type="pres">
      <dgm:prSet presAssocID="{56F7EA98-D4B3-4E17-B129-8E92874AA885}" presName="Name17" presStyleLbl="parChTrans1D3" presStyleIdx="1" presStyleCnt="7"/>
      <dgm:spPr/>
      <dgm:t>
        <a:bodyPr/>
        <a:lstStyle/>
        <a:p>
          <a:endParaRPr lang="en-US"/>
        </a:p>
      </dgm:t>
    </dgm:pt>
    <dgm:pt modelId="{C2EB5EF7-699A-4D4E-B172-B9C2272B95F4}" type="pres">
      <dgm:prSet presAssocID="{E6835304-6DB9-48E6-AE5F-1B5F79188CBA}" presName="hierRoot3" presStyleCnt="0"/>
      <dgm:spPr/>
    </dgm:pt>
    <dgm:pt modelId="{7CB10E77-3C4F-49C8-8863-F4F99AE80848}" type="pres">
      <dgm:prSet presAssocID="{E6835304-6DB9-48E6-AE5F-1B5F79188CBA}" presName="composite3" presStyleCnt="0"/>
      <dgm:spPr/>
    </dgm:pt>
    <dgm:pt modelId="{696CE740-2A84-43E1-BFDD-CC6FDD87DEF6}" type="pres">
      <dgm:prSet presAssocID="{E6835304-6DB9-48E6-AE5F-1B5F79188CBA}" presName="background3" presStyleLbl="node3" presStyleIdx="1" presStyleCnt="7"/>
      <dgm:spPr/>
    </dgm:pt>
    <dgm:pt modelId="{FDB92C8B-96EE-4C5A-A050-02F3A6F9A452}" type="pres">
      <dgm:prSet presAssocID="{E6835304-6DB9-48E6-AE5F-1B5F79188CBA}" presName="text3" presStyleLbl="fgAcc3" presStyleIdx="1" presStyleCnt="7">
        <dgm:presLayoutVars>
          <dgm:chPref val="3"/>
        </dgm:presLayoutVars>
      </dgm:prSet>
      <dgm:spPr/>
      <dgm:t>
        <a:bodyPr/>
        <a:lstStyle/>
        <a:p>
          <a:endParaRPr lang="en-US"/>
        </a:p>
      </dgm:t>
    </dgm:pt>
    <dgm:pt modelId="{6CECE943-30CB-4A2B-BCFA-C30D909FE29B}" type="pres">
      <dgm:prSet presAssocID="{E6835304-6DB9-48E6-AE5F-1B5F79188CBA}" presName="hierChild4" presStyleCnt="0"/>
      <dgm:spPr/>
    </dgm:pt>
    <dgm:pt modelId="{9073CD7E-A21A-42FB-AC27-281194296F1F}" type="pres">
      <dgm:prSet presAssocID="{64378E18-3FEF-4764-BB97-81E0211BEDFB}" presName="Name17" presStyleLbl="parChTrans1D3" presStyleIdx="2" presStyleCnt="7"/>
      <dgm:spPr/>
      <dgm:t>
        <a:bodyPr/>
        <a:lstStyle/>
        <a:p>
          <a:endParaRPr lang="en-US"/>
        </a:p>
      </dgm:t>
    </dgm:pt>
    <dgm:pt modelId="{42B3338C-C586-47C2-B665-2BAC8E2241C4}" type="pres">
      <dgm:prSet presAssocID="{6D042AA2-20A5-4159-9B39-67557C1E7C8D}" presName="hierRoot3" presStyleCnt="0"/>
      <dgm:spPr/>
    </dgm:pt>
    <dgm:pt modelId="{80B6A972-D30A-412D-B0B5-16F03A4E3C85}" type="pres">
      <dgm:prSet presAssocID="{6D042AA2-20A5-4159-9B39-67557C1E7C8D}" presName="composite3" presStyleCnt="0"/>
      <dgm:spPr/>
    </dgm:pt>
    <dgm:pt modelId="{E33C886D-6103-43FF-B693-E2EA07C11F02}" type="pres">
      <dgm:prSet presAssocID="{6D042AA2-20A5-4159-9B39-67557C1E7C8D}" presName="background3" presStyleLbl="node3" presStyleIdx="2" presStyleCnt="7"/>
      <dgm:spPr/>
    </dgm:pt>
    <dgm:pt modelId="{FE5680E5-98BC-4FCC-A2B3-7B66B689BF08}" type="pres">
      <dgm:prSet presAssocID="{6D042AA2-20A5-4159-9B39-67557C1E7C8D}" presName="text3" presStyleLbl="fgAcc3" presStyleIdx="2" presStyleCnt="7">
        <dgm:presLayoutVars>
          <dgm:chPref val="3"/>
        </dgm:presLayoutVars>
      </dgm:prSet>
      <dgm:spPr/>
      <dgm:t>
        <a:bodyPr/>
        <a:lstStyle/>
        <a:p>
          <a:endParaRPr lang="en-US"/>
        </a:p>
      </dgm:t>
    </dgm:pt>
    <dgm:pt modelId="{28A18981-64E1-4CD7-8B14-2D2FC34E7A08}" type="pres">
      <dgm:prSet presAssocID="{6D042AA2-20A5-4159-9B39-67557C1E7C8D}" presName="hierChild4" presStyleCnt="0"/>
      <dgm:spPr/>
    </dgm:pt>
    <dgm:pt modelId="{368BBC6D-F085-45E9-BE4A-45241A3F5E2B}" type="pres">
      <dgm:prSet presAssocID="{5A4C5B19-26D4-468C-AF94-0ACAA61BEC53}" presName="Name17" presStyleLbl="parChTrans1D3" presStyleIdx="3" presStyleCnt="7"/>
      <dgm:spPr/>
      <dgm:t>
        <a:bodyPr/>
        <a:lstStyle/>
        <a:p>
          <a:endParaRPr lang="en-US"/>
        </a:p>
      </dgm:t>
    </dgm:pt>
    <dgm:pt modelId="{33B74C5B-64E4-4745-B3F8-7FC5F871A202}" type="pres">
      <dgm:prSet presAssocID="{4D7F9BC2-269E-4235-B86D-B6E365C78493}" presName="hierRoot3" presStyleCnt="0"/>
      <dgm:spPr/>
    </dgm:pt>
    <dgm:pt modelId="{9EBE6C35-B68E-4D05-88CC-49904C766F04}" type="pres">
      <dgm:prSet presAssocID="{4D7F9BC2-269E-4235-B86D-B6E365C78493}" presName="composite3" presStyleCnt="0"/>
      <dgm:spPr/>
    </dgm:pt>
    <dgm:pt modelId="{4DD232AE-C496-447A-B926-BAAF43591AF6}" type="pres">
      <dgm:prSet presAssocID="{4D7F9BC2-269E-4235-B86D-B6E365C78493}" presName="background3" presStyleLbl="node3" presStyleIdx="3" presStyleCnt="7"/>
      <dgm:spPr/>
    </dgm:pt>
    <dgm:pt modelId="{5497964A-48A0-4564-BBD3-682A181FD319}" type="pres">
      <dgm:prSet presAssocID="{4D7F9BC2-269E-4235-B86D-B6E365C78493}" presName="text3" presStyleLbl="fgAcc3" presStyleIdx="3" presStyleCnt="7">
        <dgm:presLayoutVars>
          <dgm:chPref val="3"/>
        </dgm:presLayoutVars>
      </dgm:prSet>
      <dgm:spPr/>
      <dgm:t>
        <a:bodyPr/>
        <a:lstStyle/>
        <a:p>
          <a:endParaRPr lang="en-US"/>
        </a:p>
      </dgm:t>
    </dgm:pt>
    <dgm:pt modelId="{B8DAD6A0-0CDC-4BAD-AF40-5B1CDB564FAB}" type="pres">
      <dgm:prSet presAssocID="{4D7F9BC2-269E-4235-B86D-B6E365C78493}" presName="hierChild4" presStyleCnt="0"/>
      <dgm:spPr/>
    </dgm:pt>
    <dgm:pt modelId="{AD92701C-4FFC-4697-8679-A91A08D14844}" type="pres">
      <dgm:prSet presAssocID="{05789748-A1E3-4D2B-B30D-C1539B2829BF}" presName="Name17" presStyleLbl="parChTrans1D3" presStyleIdx="4" presStyleCnt="7"/>
      <dgm:spPr/>
      <dgm:t>
        <a:bodyPr/>
        <a:lstStyle/>
        <a:p>
          <a:endParaRPr lang="en-US"/>
        </a:p>
      </dgm:t>
    </dgm:pt>
    <dgm:pt modelId="{E930A103-206E-4745-9BB6-1EE90BBD6D6F}" type="pres">
      <dgm:prSet presAssocID="{CADA2260-E77F-4E7A-970B-8C76367E8257}" presName="hierRoot3" presStyleCnt="0"/>
      <dgm:spPr/>
    </dgm:pt>
    <dgm:pt modelId="{B390EBA4-F47D-4E46-A2AC-BD9A6B023ACA}" type="pres">
      <dgm:prSet presAssocID="{CADA2260-E77F-4E7A-970B-8C76367E8257}" presName="composite3" presStyleCnt="0"/>
      <dgm:spPr/>
    </dgm:pt>
    <dgm:pt modelId="{8D942021-0CA5-464D-A0E2-BAEA711E16F3}" type="pres">
      <dgm:prSet presAssocID="{CADA2260-E77F-4E7A-970B-8C76367E8257}" presName="background3" presStyleLbl="node3" presStyleIdx="4" presStyleCnt="7"/>
      <dgm:spPr/>
    </dgm:pt>
    <dgm:pt modelId="{2BF34C8E-AAD3-42EA-8FCC-E9BC5962CC7F}" type="pres">
      <dgm:prSet presAssocID="{CADA2260-E77F-4E7A-970B-8C76367E8257}" presName="text3" presStyleLbl="fgAcc3" presStyleIdx="4" presStyleCnt="7">
        <dgm:presLayoutVars>
          <dgm:chPref val="3"/>
        </dgm:presLayoutVars>
      </dgm:prSet>
      <dgm:spPr/>
      <dgm:t>
        <a:bodyPr/>
        <a:lstStyle/>
        <a:p>
          <a:endParaRPr lang="en-US"/>
        </a:p>
      </dgm:t>
    </dgm:pt>
    <dgm:pt modelId="{B57857AB-7190-41A6-9594-B327453A10ED}" type="pres">
      <dgm:prSet presAssocID="{CADA2260-E77F-4E7A-970B-8C76367E8257}" presName="hierChild4" presStyleCnt="0"/>
      <dgm:spPr/>
    </dgm:pt>
    <dgm:pt modelId="{A8D58B7E-3A78-6040-94A5-22050A75B7E7}" type="pres">
      <dgm:prSet presAssocID="{CC3D968A-B668-CD4B-8DD1-80A41B613CF9}" presName="Name10" presStyleLbl="parChTrans1D2" presStyleIdx="1" presStyleCnt="2"/>
      <dgm:spPr/>
      <dgm:t>
        <a:bodyPr/>
        <a:lstStyle/>
        <a:p>
          <a:endParaRPr lang="en-US"/>
        </a:p>
      </dgm:t>
    </dgm:pt>
    <dgm:pt modelId="{69F1F74A-C999-244C-A5DD-A4EBAC669DA7}" type="pres">
      <dgm:prSet presAssocID="{7071D56D-F9FD-0446-8C68-C657D24DE65D}" presName="hierRoot2" presStyleCnt="0"/>
      <dgm:spPr/>
    </dgm:pt>
    <dgm:pt modelId="{5D9BD1F0-475E-EF46-8B54-BDAB16958BDF}" type="pres">
      <dgm:prSet presAssocID="{7071D56D-F9FD-0446-8C68-C657D24DE65D}" presName="composite2" presStyleCnt="0"/>
      <dgm:spPr/>
    </dgm:pt>
    <dgm:pt modelId="{3047577E-2A6F-4D4A-8B33-7B5267B41954}" type="pres">
      <dgm:prSet presAssocID="{7071D56D-F9FD-0446-8C68-C657D24DE65D}" presName="background2" presStyleLbl="node2" presStyleIdx="1" presStyleCnt="2"/>
      <dgm:spPr/>
    </dgm:pt>
    <dgm:pt modelId="{A411FA64-D506-4042-9290-474613D96558}" type="pres">
      <dgm:prSet presAssocID="{7071D56D-F9FD-0446-8C68-C657D24DE65D}" presName="text2" presStyleLbl="fgAcc2" presStyleIdx="1" presStyleCnt="2">
        <dgm:presLayoutVars>
          <dgm:chPref val="3"/>
        </dgm:presLayoutVars>
      </dgm:prSet>
      <dgm:spPr/>
      <dgm:t>
        <a:bodyPr/>
        <a:lstStyle/>
        <a:p>
          <a:endParaRPr lang="en-US"/>
        </a:p>
      </dgm:t>
    </dgm:pt>
    <dgm:pt modelId="{A25C474C-E782-0A4A-AF53-F2A3A42AB9AF}" type="pres">
      <dgm:prSet presAssocID="{7071D56D-F9FD-0446-8C68-C657D24DE65D}" presName="hierChild3" presStyleCnt="0"/>
      <dgm:spPr/>
    </dgm:pt>
    <dgm:pt modelId="{0A97D0E9-85A3-4ACD-9839-536BBD72A40F}" type="pres">
      <dgm:prSet presAssocID="{26D0A474-C96D-4DE9-B82C-BCF04E07D0CE}" presName="Name17" presStyleLbl="parChTrans1D3" presStyleIdx="5" presStyleCnt="7"/>
      <dgm:spPr/>
      <dgm:t>
        <a:bodyPr/>
        <a:lstStyle/>
        <a:p>
          <a:endParaRPr lang="en-US"/>
        </a:p>
      </dgm:t>
    </dgm:pt>
    <dgm:pt modelId="{4623F4D5-EF15-4D46-ABB2-CA957A74B221}" type="pres">
      <dgm:prSet presAssocID="{007013C7-884E-4A88-BAAB-7E6B237E4CD0}" presName="hierRoot3" presStyleCnt="0"/>
      <dgm:spPr/>
    </dgm:pt>
    <dgm:pt modelId="{5EFE227F-D8F3-40E3-830E-12E7ECAC9315}" type="pres">
      <dgm:prSet presAssocID="{007013C7-884E-4A88-BAAB-7E6B237E4CD0}" presName="composite3" presStyleCnt="0"/>
      <dgm:spPr/>
    </dgm:pt>
    <dgm:pt modelId="{7D1F7DA9-19B7-457C-B5D9-C4651D237335}" type="pres">
      <dgm:prSet presAssocID="{007013C7-884E-4A88-BAAB-7E6B237E4CD0}" presName="background3" presStyleLbl="node3" presStyleIdx="5" presStyleCnt="7"/>
      <dgm:spPr/>
    </dgm:pt>
    <dgm:pt modelId="{E6305749-BD7C-4996-BE09-B043E5F40188}" type="pres">
      <dgm:prSet presAssocID="{007013C7-884E-4A88-BAAB-7E6B237E4CD0}" presName="text3" presStyleLbl="fgAcc3" presStyleIdx="5" presStyleCnt="7" custLinFactNeighborX="6043" custLinFactNeighborY="5184">
        <dgm:presLayoutVars>
          <dgm:chPref val="3"/>
        </dgm:presLayoutVars>
      </dgm:prSet>
      <dgm:spPr/>
      <dgm:t>
        <a:bodyPr/>
        <a:lstStyle/>
        <a:p>
          <a:endParaRPr lang="en-US"/>
        </a:p>
      </dgm:t>
    </dgm:pt>
    <dgm:pt modelId="{6D85C579-E7C0-419B-95AF-41DD38C369FA}" type="pres">
      <dgm:prSet presAssocID="{007013C7-884E-4A88-BAAB-7E6B237E4CD0}" presName="hierChild4" presStyleCnt="0"/>
      <dgm:spPr/>
    </dgm:pt>
    <dgm:pt modelId="{936DBC92-223C-491F-9009-1A079A59D10E}" type="pres">
      <dgm:prSet presAssocID="{9CDB7532-2635-44E6-A967-F05D2AF8B089}" presName="Name17" presStyleLbl="parChTrans1D3" presStyleIdx="6" presStyleCnt="7"/>
      <dgm:spPr/>
      <dgm:t>
        <a:bodyPr/>
        <a:lstStyle/>
        <a:p>
          <a:endParaRPr lang="en-US"/>
        </a:p>
      </dgm:t>
    </dgm:pt>
    <dgm:pt modelId="{6DD0BD6A-6B57-425B-957D-BD4FA9BFCC22}" type="pres">
      <dgm:prSet presAssocID="{8CDAE87E-6786-494C-8D77-F2D81C3DA4DE}" presName="hierRoot3" presStyleCnt="0"/>
      <dgm:spPr/>
    </dgm:pt>
    <dgm:pt modelId="{9364E97A-1B83-40B8-B035-2760E7EE3307}" type="pres">
      <dgm:prSet presAssocID="{8CDAE87E-6786-494C-8D77-F2D81C3DA4DE}" presName="composite3" presStyleCnt="0"/>
      <dgm:spPr/>
    </dgm:pt>
    <dgm:pt modelId="{EDA222E5-69E8-41AF-98C1-6C0D11EBB72E}" type="pres">
      <dgm:prSet presAssocID="{8CDAE87E-6786-494C-8D77-F2D81C3DA4DE}" presName="background3" presStyleLbl="node3" presStyleIdx="6" presStyleCnt="7"/>
      <dgm:spPr/>
    </dgm:pt>
    <dgm:pt modelId="{131E95D6-C6A9-466A-B1ED-F66DB71341F5}" type="pres">
      <dgm:prSet presAssocID="{8CDAE87E-6786-494C-8D77-F2D81C3DA4DE}" presName="text3" presStyleLbl="fgAcc3" presStyleIdx="6" presStyleCnt="7" custLinFactNeighborX="1516" custLinFactNeighborY="5184">
        <dgm:presLayoutVars>
          <dgm:chPref val="3"/>
        </dgm:presLayoutVars>
      </dgm:prSet>
      <dgm:spPr/>
      <dgm:t>
        <a:bodyPr/>
        <a:lstStyle/>
        <a:p>
          <a:endParaRPr lang="en-US"/>
        </a:p>
      </dgm:t>
    </dgm:pt>
    <dgm:pt modelId="{2AD2B48D-0563-4E29-A878-CB46083F88A0}" type="pres">
      <dgm:prSet presAssocID="{8CDAE87E-6786-494C-8D77-F2D81C3DA4DE}" presName="hierChild4" presStyleCnt="0"/>
      <dgm:spPr/>
    </dgm:pt>
  </dgm:ptLst>
  <dgm:cxnLst>
    <dgm:cxn modelId="{69D750D7-1A8E-4B59-ACA0-38EFB5D862BB}" type="presOf" srcId="{26D0A474-C96D-4DE9-B82C-BCF04E07D0CE}" destId="{0A97D0E9-85A3-4ACD-9839-536BBD72A40F}" srcOrd="0" destOrd="0" presId="urn:microsoft.com/office/officeart/2005/8/layout/hierarchy1"/>
    <dgm:cxn modelId="{4FB5AB6D-6F4F-43FE-9AB2-DFDE69B3B2D5}" type="presOf" srcId="{9CDB7532-2635-44E6-A967-F05D2AF8B089}" destId="{936DBC92-223C-491F-9009-1A079A59D10E}" srcOrd="0" destOrd="0" presId="urn:microsoft.com/office/officeart/2005/8/layout/hierarchy1"/>
    <dgm:cxn modelId="{4BF83F5E-22CC-F141-A184-F50D6FEAE57B}" type="presOf" srcId="{29ED2AC7-1D20-6D47-B8CD-4A1C93FA6F35}" destId="{D7D4B1B2-FE84-5E43-B1F3-523BD92F7A00}" srcOrd="0" destOrd="0" presId="urn:microsoft.com/office/officeart/2005/8/layout/hierarchy1"/>
    <dgm:cxn modelId="{93198AAE-6641-0C40-8E17-A73BA44C8AAA}" srcId="{DC608CB5-38DE-1145-BF55-6E8C5799157B}" destId="{7071D56D-F9FD-0446-8C68-C657D24DE65D}" srcOrd="1" destOrd="0" parTransId="{CC3D968A-B668-CD4B-8DD1-80A41B613CF9}" sibTransId="{104C786A-B035-EE4F-B2FB-2E64824CC6DE}"/>
    <dgm:cxn modelId="{8BFF6CF3-1C1B-C448-93DD-650AF7F8106A}" srcId="{0D7D0CBA-2A93-8E46-9FFA-D823C2AB7780}" destId="{DC608CB5-38DE-1145-BF55-6E8C5799157B}" srcOrd="0" destOrd="0" parTransId="{08AFF0BF-EF6A-404A-BD93-0C431FE37626}" sibTransId="{FE4E59BB-707C-5C42-A4FB-88D906DAE67F}"/>
    <dgm:cxn modelId="{B754D7A3-198B-42D4-B55C-181878190A0B}" type="presOf" srcId="{CADA2260-E77F-4E7A-970B-8C76367E8257}" destId="{2BF34C8E-AAD3-42EA-8FCC-E9BC5962CC7F}" srcOrd="0" destOrd="0" presId="urn:microsoft.com/office/officeart/2005/8/layout/hierarchy1"/>
    <dgm:cxn modelId="{1A65DAAF-26E1-4475-8211-8C6B32FC5E61}" srcId="{7071D56D-F9FD-0446-8C68-C657D24DE65D}" destId="{8CDAE87E-6786-494C-8D77-F2D81C3DA4DE}" srcOrd="1" destOrd="0" parTransId="{9CDB7532-2635-44E6-A967-F05D2AF8B089}" sibTransId="{156D2BED-00FF-4798-A6E4-A376AFA9852D}"/>
    <dgm:cxn modelId="{FAABF71C-9D79-448D-8E68-9DE9F69BC11D}" srcId="{EEC72289-AF42-9B48-9EB8-68BACC1E1DC2}" destId="{4D7F9BC2-269E-4235-B86D-B6E365C78493}" srcOrd="3" destOrd="0" parTransId="{5A4C5B19-26D4-468C-AF94-0ACAA61BEC53}" sibTransId="{1C15E19A-621F-434F-AB34-DE163DA2ADE1}"/>
    <dgm:cxn modelId="{78878F3C-B0C3-453E-BD38-3D0F145E15AF}" type="presOf" srcId="{5A4C5B19-26D4-468C-AF94-0ACAA61BEC53}" destId="{368BBC6D-F085-45E9-BE4A-45241A3F5E2B}" srcOrd="0" destOrd="0" presId="urn:microsoft.com/office/officeart/2005/8/layout/hierarchy1"/>
    <dgm:cxn modelId="{D0D9FB1A-DB4B-9749-AA43-D7D41D69DE1E}" type="presOf" srcId="{EEC72289-AF42-9B48-9EB8-68BACC1E1DC2}" destId="{F702AEA8-2696-7541-86D5-A612ACE86655}" srcOrd="0" destOrd="0" presId="urn:microsoft.com/office/officeart/2005/8/layout/hierarchy1"/>
    <dgm:cxn modelId="{CA033F8B-DC6C-4D4C-A62A-2873FC8E08B8}" type="presOf" srcId="{E6835304-6DB9-48E6-AE5F-1B5F79188CBA}" destId="{FDB92C8B-96EE-4C5A-A050-02F3A6F9A452}" srcOrd="0" destOrd="0" presId="urn:microsoft.com/office/officeart/2005/8/layout/hierarchy1"/>
    <dgm:cxn modelId="{ADBAF710-A42E-0D40-A9E9-A6D8397ED295}" type="presOf" srcId="{DC608CB5-38DE-1145-BF55-6E8C5799157B}" destId="{6FA29AA3-A6A4-0C4D-9E1C-1D63F7DB7629}" srcOrd="0" destOrd="0" presId="urn:microsoft.com/office/officeart/2005/8/layout/hierarchy1"/>
    <dgm:cxn modelId="{CBDA8D20-2CAC-4CA5-8BA3-4183262CB628}" type="presOf" srcId="{8CDAE87E-6786-494C-8D77-F2D81C3DA4DE}" destId="{131E95D6-C6A9-466A-B1ED-F66DB71341F5}" srcOrd="0" destOrd="0" presId="urn:microsoft.com/office/officeart/2005/8/layout/hierarchy1"/>
    <dgm:cxn modelId="{D8FC6333-C1E8-F143-B002-513DC30CCCF3}" type="presOf" srcId="{7071D56D-F9FD-0446-8C68-C657D24DE65D}" destId="{A411FA64-D506-4042-9290-474613D96558}" srcOrd="0" destOrd="0" presId="urn:microsoft.com/office/officeart/2005/8/layout/hierarchy1"/>
    <dgm:cxn modelId="{CEFD365F-8AC6-4782-8654-1A98A995D19D}" type="presOf" srcId="{56F7EA98-D4B3-4E17-B129-8E92874AA885}" destId="{9A6384DC-F69D-4828-BDBD-E09097C80BE4}" srcOrd="0" destOrd="0" presId="urn:microsoft.com/office/officeart/2005/8/layout/hierarchy1"/>
    <dgm:cxn modelId="{09E189BD-4BE6-4232-902F-9EEB21DD14B2}" type="presOf" srcId="{7A4471C9-0585-4F48-B41D-4FC3C3B5F278}" destId="{A7E9C1A9-8F7C-46D3-8B9C-DAE8BCC6BFCE}" srcOrd="0" destOrd="0" presId="urn:microsoft.com/office/officeart/2005/8/layout/hierarchy1"/>
    <dgm:cxn modelId="{7DB541A5-51FA-4539-A4FB-3F943743F574}" srcId="{7071D56D-F9FD-0446-8C68-C657D24DE65D}" destId="{007013C7-884E-4A88-BAAB-7E6B237E4CD0}" srcOrd="0" destOrd="0" parTransId="{26D0A474-C96D-4DE9-B82C-BCF04E07D0CE}" sibTransId="{14210B97-14E8-4D4F-A28E-5ED4AA8F6B61}"/>
    <dgm:cxn modelId="{12AC9C9A-196A-40E0-B7E6-33F2944616CB}" srcId="{EEC72289-AF42-9B48-9EB8-68BACC1E1DC2}" destId="{7A4471C9-0585-4F48-B41D-4FC3C3B5F278}" srcOrd="0" destOrd="0" parTransId="{CF1AE135-26BA-4AEF-9C6E-90F28EF1257E}" sibTransId="{8BDB6226-B054-4896-BA40-68839049F32D}"/>
    <dgm:cxn modelId="{0F3A3EF1-42FC-42FD-884C-361471E0D536}" type="presOf" srcId="{CF1AE135-26BA-4AEF-9C6E-90F28EF1257E}" destId="{80E37363-0382-4D2C-9155-69F775E206FF}" srcOrd="0" destOrd="0" presId="urn:microsoft.com/office/officeart/2005/8/layout/hierarchy1"/>
    <dgm:cxn modelId="{78196187-9D8F-45B0-BC87-AB4F3E097212}" type="presOf" srcId="{4D7F9BC2-269E-4235-B86D-B6E365C78493}" destId="{5497964A-48A0-4564-BBD3-682A181FD319}" srcOrd="0" destOrd="0" presId="urn:microsoft.com/office/officeart/2005/8/layout/hierarchy1"/>
    <dgm:cxn modelId="{1C6838FA-EF90-4221-8A33-72E4A712E41A}" srcId="{EEC72289-AF42-9B48-9EB8-68BACC1E1DC2}" destId="{6D042AA2-20A5-4159-9B39-67557C1E7C8D}" srcOrd="2" destOrd="0" parTransId="{64378E18-3FEF-4764-BB97-81E0211BEDFB}" sibTransId="{F1D321FB-7E3E-41FD-B7F0-BF0E930AB018}"/>
    <dgm:cxn modelId="{CBB38B52-673C-804F-9597-C3184CE0EE02}" type="presOf" srcId="{CC3D968A-B668-CD4B-8DD1-80A41B613CF9}" destId="{A8D58B7E-3A78-6040-94A5-22050A75B7E7}" srcOrd="0" destOrd="0" presId="urn:microsoft.com/office/officeart/2005/8/layout/hierarchy1"/>
    <dgm:cxn modelId="{CB110D36-997C-4D4A-8190-888649C54A13}" type="presOf" srcId="{007013C7-884E-4A88-BAAB-7E6B237E4CD0}" destId="{E6305749-BD7C-4996-BE09-B043E5F40188}" srcOrd="0" destOrd="0" presId="urn:microsoft.com/office/officeart/2005/8/layout/hierarchy1"/>
    <dgm:cxn modelId="{E7D54BC5-5183-5B46-BD1C-500F5CB8244D}" type="presOf" srcId="{0D7D0CBA-2A93-8E46-9FFA-D823C2AB7780}" destId="{B2009508-142F-214D-8063-2E47F3E35E57}" srcOrd="0" destOrd="0" presId="urn:microsoft.com/office/officeart/2005/8/layout/hierarchy1"/>
    <dgm:cxn modelId="{A2E67966-393F-A043-A7AB-2B65FE710302}" srcId="{DC608CB5-38DE-1145-BF55-6E8C5799157B}" destId="{EEC72289-AF42-9B48-9EB8-68BACC1E1DC2}" srcOrd="0" destOrd="0" parTransId="{29ED2AC7-1D20-6D47-B8CD-4A1C93FA6F35}" sibTransId="{81A05088-3EA4-9B4F-8F0C-A7D054EC365B}"/>
    <dgm:cxn modelId="{6111B6F7-8EF6-482B-8E2D-FF2C91C7553D}" srcId="{EEC72289-AF42-9B48-9EB8-68BACC1E1DC2}" destId="{E6835304-6DB9-48E6-AE5F-1B5F79188CBA}" srcOrd="1" destOrd="0" parTransId="{56F7EA98-D4B3-4E17-B129-8E92874AA885}" sibTransId="{DF568D4C-C3A7-47BA-89E2-0FF1AE548CCD}"/>
    <dgm:cxn modelId="{447EF7E2-DBDA-4984-8399-9CFD14428283}" type="presOf" srcId="{05789748-A1E3-4D2B-B30D-C1539B2829BF}" destId="{AD92701C-4FFC-4697-8679-A91A08D14844}" srcOrd="0" destOrd="0" presId="urn:microsoft.com/office/officeart/2005/8/layout/hierarchy1"/>
    <dgm:cxn modelId="{CFAB413C-A8B5-4206-B6F4-59AF359A47DB}" srcId="{EEC72289-AF42-9B48-9EB8-68BACC1E1DC2}" destId="{CADA2260-E77F-4E7A-970B-8C76367E8257}" srcOrd="4" destOrd="0" parTransId="{05789748-A1E3-4D2B-B30D-C1539B2829BF}" sibTransId="{ED780589-F64C-47CE-BE84-E62AD980B86B}"/>
    <dgm:cxn modelId="{4F0929FE-DFDA-45C1-9D18-9C043F55D6C5}" type="presOf" srcId="{64378E18-3FEF-4764-BB97-81E0211BEDFB}" destId="{9073CD7E-A21A-42FB-AC27-281194296F1F}" srcOrd="0" destOrd="0" presId="urn:microsoft.com/office/officeart/2005/8/layout/hierarchy1"/>
    <dgm:cxn modelId="{1DA3D25A-90E3-4620-BB46-C0C7349F0B1D}" type="presOf" srcId="{6D042AA2-20A5-4159-9B39-67557C1E7C8D}" destId="{FE5680E5-98BC-4FCC-A2B3-7B66B689BF08}" srcOrd="0" destOrd="0" presId="urn:microsoft.com/office/officeart/2005/8/layout/hierarchy1"/>
    <dgm:cxn modelId="{7B73C3C5-4D82-F441-8D11-A56F9383CBA6}" type="presParOf" srcId="{B2009508-142F-214D-8063-2E47F3E35E57}" destId="{6F8D48C9-D307-274C-A0D0-A7276DD40A33}" srcOrd="0" destOrd="0" presId="urn:microsoft.com/office/officeart/2005/8/layout/hierarchy1"/>
    <dgm:cxn modelId="{BB833906-2963-5143-BF36-D9DBAD3E7FE4}" type="presParOf" srcId="{6F8D48C9-D307-274C-A0D0-A7276DD40A33}" destId="{70C61101-144E-E045-8F9D-C1EF8B29E6C3}" srcOrd="0" destOrd="0" presId="urn:microsoft.com/office/officeart/2005/8/layout/hierarchy1"/>
    <dgm:cxn modelId="{CBDE7515-2B1B-8641-95CB-260E50B7F1CF}" type="presParOf" srcId="{70C61101-144E-E045-8F9D-C1EF8B29E6C3}" destId="{BEAD009B-B74E-C247-8716-C4C39570B8A8}" srcOrd="0" destOrd="0" presId="urn:microsoft.com/office/officeart/2005/8/layout/hierarchy1"/>
    <dgm:cxn modelId="{1FD36D9D-D990-8E42-9E7A-CF123079DA97}" type="presParOf" srcId="{70C61101-144E-E045-8F9D-C1EF8B29E6C3}" destId="{6FA29AA3-A6A4-0C4D-9E1C-1D63F7DB7629}" srcOrd="1" destOrd="0" presId="urn:microsoft.com/office/officeart/2005/8/layout/hierarchy1"/>
    <dgm:cxn modelId="{1DF2C726-48B4-2348-8820-81655E5A9BFA}" type="presParOf" srcId="{6F8D48C9-D307-274C-A0D0-A7276DD40A33}" destId="{9FC5B456-408F-1140-AA94-D55A7F4FDAB2}" srcOrd="1" destOrd="0" presId="urn:microsoft.com/office/officeart/2005/8/layout/hierarchy1"/>
    <dgm:cxn modelId="{CB956A27-0E15-4D45-BDB9-396698CEBA19}" type="presParOf" srcId="{9FC5B456-408F-1140-AA94-D55A7F4FDAB2}" destId="{D7D4B1B2-FE84-5E43-B1F3-523BD92F7A00}" srcOrd="0" destOrd="0" presId="urn:microsoft.com/office/officeart/2005/8/layout/hierarchy1"/>
    <dgm:cxn modelId="{CAC6B15B-B117-E545-9910-620519DC686A}" type="presParOf" srcId="{9FC5B456-408F-1140-AA94-D55A7F4FDAB2}" destId="{AC3A18E4-2DAF-3B4D-A7D2-B6DB287F118D}" srcOrd="1" destOrd="0" presId="urn:microsoft.com/office/officeart/2005/8/layout/hierarchy1"/>
    <dgm:cxn modelId="{8E0DE919-43B4-C44A-8145-5E5A78FC0FB1}" type="presParOf" srcId="{AC3A18E4-2DAF-3B4D-A7D2-B6DB287F118D}" destId="{AE7441F2-66D2-2240-8721-445B41E21B89}" srcOrd="0" destOrd="0" presId="urn:microsoft.com/office/officeart/2005/8/layout/hierarchy1"/>
    <dgm:cxn modelId="{AD0B24C0-B79A-9247-83BF-D13464A77969}" type="presParOf" srcId="{AE7441F2-66D2-2240-8721-445B41E21B89}" destId="{053FFA18-E5EE-B742-B7FD-DF87BC48C434}" srcOrd="0" destOrd="0" presId="urn:microsoft.com/office/officeart/2005/8/layout/hierarchy1"/>
    <dgm:cxn modelId="{1CC9FFCA-CF1D-CC4B-8021-E7D1D049CC18}" type="presParOf" srcId="{AE7441F2-66D2-2240-8721-445B41E21B89}" destId="{F702AEA8-2696-7541-86D5-A612ACE86655}" srcOrd="1" destOrd="0" presId="urn:microsoft.com/office/officeart/2005/8/layout/hierarchy1"/>
    <dgm:cxn modelId="{67C06C99-423A-FC46-9767-4997D703F514}" type="presParOf" srcId="{AC3A18E4-2DAF-3B4D-A7D2-B6DB287F118D}" destId="{C8EBB3DA-01FC-7345-A947-DE5BEA2EA1C0}" srcOrd="1" destOrd="0" presId="urn:microsoft.com/office/officeart/2005/8/layout/hierarchy1"/>
    <dgm:cxn modelId="{CB6533F6-D878-4952-B1DD-5CB4C99FB9D3}" type="presParOf" srcId="{C8EBB3DA-01FC-7345-A947-DE5BEA2EA1C0}" destId="{80E37363-0382-4D2C-9155-69F775E206FF}" srcOrd="0" destOrd="0" presId="urn:microsoft.com/office/officeart/2005/8/layout/hierarchy1"/>
    <dgm:cxn modelId="{7531E0B1-F4D6-481A-9478-88A5D083457A}" type="presParOf" srcId="{C8EBB3DA-01FC-7345-A947-DE5BEA2EA1C0}" destId="{65130E97-AF65-401C-9593-3CED9A3F1717}" srcOrd="1" destOrd="0" presId="urn:microsoft.com/office/officeart/2005/8/layout/hierarchy1"/>
    <dgm:cxn modelId="{0D308E49-EEFD-4077-B7F7-C6CB24F4E643}" type="presParOf" srcId="{65130E97-AF65-401C-9593-3CED9A3F1717}" destId="{5C50AE4F-1A6F-4F21-9348-D52532BA3897}" srcOrd="0" destOrd="0" presId="urn:microsoft.com/office/officeart/2005/8/layout/hierarchy1"/>
    <dgm:cxn modelId="{A839D9F3-0E9E-4940-9209-FF0171A22D93}" type="presParOf" srcId="{5C50AE4F-1A6F-4F21-9348-D52532BA3897}" destId="{FDD1BE77-80E1-4757-B96B-57EF706FD660}" srcOrd="0" destOrd="0" presId="urn:microsoft.com/office/officeart/2005/8/layout/hierarchy1"/>
    <dgm:cxn modelId="{D0353B33-1A78-46A6-A44C-7E293D1276C3}" type="presParOf" srcId="{5C50AE4F-1A6F-4F21-9348-D52532BA3897}" destId="{A7E9C1A9-8F7C-46D3-8B9C-DAE8BCC6BFCE}" srcOrd="1" destOrd="0" presId="urn:microsoft.com/office/officeart/2005/8/layout/hierarchy1"/>
    <dgm:cxn modelId="{0D382453-37EC-4588-9498-AC0A8D12974D}" type="presParOf" srcId="{65130E97-AF65-401C-9593-3CED9A3F1717}" destId="{87167A67-EDF6-44E3-8DD9-0AF440A27E84}" srcOrd="1" destOrd="0" presId="urn:microsoft.com/office/officeart/2005/8/layout/hierarchy1"/>
    <dgm:cxn modelId="{320EEACF-1257-46DA-A5C1-A79D47C56B64}" type="presParOf" srcId="{C8EBB3DA-01FC-7345-A947-DE5BEA2EA1C0}" destId="{9A6384DC-F69D-4828-BDBD-E09097C80BE4}" srcOrd="2" destOrd="0" presId="urn:microsoft.com/office/officeart/2005/8/layout/hierarchy1"/>
    <dgm:cxn modelId="{E07535DE-6CCB-4673-AA04-1AC41C21B276}" type="presParOf" srcId="{C8EBB3DA-01FC-7345-A947-DE5BEA2EA1C0}" destId="{C2EB5EF7-699A-4D4E-B172-B9C2272B95F4}" srcOrd="3" destOrd="0" presId="urn:microsoft.com/office/officeart/2005/8/layout/hierarchy1"/>
    <dgm:cxn modelId="{7E8FBB68-4B8F-4BDB-851C-812755E029F8}" type="presParOf" srcId="{C2EB5EF7-699A-4D4E-B172-B9C2272B95F4}" destId="{7CB10E77-3C4F-49C8-8863-F4F99AE80848}" srcOrd="0" destOrd="0" presId="urn:microsoft.com/office/officeart/2005/8/layout/hierarchy1"/>
    <dgm:cxn modelId="{2AD1F4B1-0419-4A82-A59C-C7131BD5861D}" type="presParOf" srcId="{7CB10E77-3C4F-49C8-8863-F4F99AE80848}" destId="{696CE740-2A84-43E1-BFDD-CC6FDD87DEF6}" srcOrd="0" destOrd="0" presId="urn:microsoft.com/office/officeart/2005/8/layout/hierarchy1"/>
    <dgm:cxn modelId="{E35B2BDF-C994-4A07-ABD6-462B1D9F6DBB}" type="presParOf" srcId="{7CB10E77-3C4F-49C8-8863-F4F99AE80848}" destId="{FDB92C8B-96EE-4C5A-A050-02F3A6F9A452}" srcOrd="1" destOrd="0" presId="urn:microsoft.com/office/officeart/2005/8/layout/hierarchy1"/>
    <dgm:cxn modelId="{68A57A6D-621B-4A03-A684-AD083BA502E6}" type="presParOf" srcId="{C2EB5EF7-699A-4D4E-B172-B9C2272B95F4}" destId="{6CECE943-30CB-4A2B-BCFA-C30D909FE29B}" srcOrd="1" destOrd="0" presId="urn:microsoft.com/office/officeart/2005/8/layout/hierarchy1"/>
    <dgm:cxn modelId="{23FC3072-D1F1-4A09-92AB-F609AA67475C}" type="presParOf" srcId="{C8EBB3DA-01FC-7345-A947-DE5BEA2EA1C0}" destId="{9073CD7E-A21A-42FB-AC27-281194296F1F}" srcOrd="4" destOrd="0" presId="urn:microsoft.com/office/officeart/2005/8/layout/hierarchy1"/>
    <dgm:cxn modelId="{719E9FDF-C9DA-444F-A147-92270747C528}" type="presParOf" srcId="{C8EBB3DA-01FC-7345-A947-DE5BEA2EA1C0}" destId="{42B3338C-C586-47C2-B665-2BAC8E2241C4}" srcOrd="5" destOrd="0" presId="urn:microsoft.com/office/officeart/2005/8/layout/hierarchy1"/>
    <dgm:cxn modelId="{369EB4B1-2C48-4B75-AB9B-E30D53C2CF90}" type="presParOf" srcId="{42B3338C-C586-47C2-B665-2BAC8E2241C4}" destId="{80B6A972-D30A-412D-B0B5-16F03A4E3C85}" srcOrd="0" destOrd="0" presId="urn:microsoft.com/office/officeart/2005/8/layout/hierarchy1"/>
    <dgm:cxn modelId="{215F5FC9-C9E7-4684-A468-94D2F1EFC66D}" type="presParOf" srcId="{80B6A972-D30A-412D-B0B5-16F03A4E3C85}" destId="{E33C886D-6103-43FF-B693-E2EA07C11F02}" srcOrd="0" destOrd="0" presId="urn:microsoft.com/office/officeart/2005/8/layout/hierarchy1"/>
    <dgm:cxn modelId="{B80907F2-94D4-44C7-AFAD-DBC8601E6691}" type="presParOf" srcId="{80B6A972-D30A-412D-B0B5-16F03A4E3C85}" destId="{FE5680E5-98BC-4FCC-A2B3-7B66B689BF08}" srcOrd="1" destOrd="0" presId="urn:microsoft.com/office/officeart/2005/8/layout/hierarchy1"/>
    <dgm:cxn modelId="{84676230-1978-47AE-A11F-11D24B63AA90}" type="presParOf" srcId="{42B3338C-C586-47C2-B665-2BAC8E2241C4}" destId="{28A18981-64E1-4CD7-8B14-2D2FC34E7A08}" srcOrd="1" destOrd="0" presId="urn:microsoft.com/office/officeart/2005/8/layout/hierarchy1"/>
    <dgm:cxn modelId="{A4CDA320-3C5A-40F6-A881-26B71B56C67A}" type="presParOf" srcId="{C8EBB3DA-01FC-7345-A947-DE5BEA2EA1C0}" destId="{368BBC6D-F085-45E9-BE4A-45241A3F5E2B}" srcOrd="6" destOrd="0" presId="urn:microsoft.com/office/officeart/2005/8/layout/hierarchy1"/>
    <dgm:cxn modelId="{D4E937F2-778A-4A69-9D2E-41C1C6BDF08A}" type="presParOf" srcId="{C8EBB3DA-01FC-7345-A947-DE5BEA2EA1C0}" destId="{33B74C5B-64E4-4745-B3F8-7FC5F871A202}" srcOrd="7" destOrd="0" presId="urn:microsoft.com/office/officeart/2005/8/layout/hierarchy1"/>
    <dgm:cxn modelId="{7342E61D-E82C-4EA4-B3FC-CEB6C33B4536}" type="presParOf" srcId="{33B74C5B-64E4-4745-B3F8-7FC5F871A202}" destId="{9EBE6C35-B68E-4D05-88CC-49904C766F04}" srcOrd="0" destOrd="0" presId="urn:microsoft.com/office/officeart/2005/8/layout/hierarchy1"/>
    <dgm:cxn modelId="{E3892F65-8570-454A-9270-2076ADC7CDA3}" type="presParOf" srcId="{9EBE6C35-B68E-4D05-88CC-49904C766F04}" destId="{4DD232AE-C496-447A-B926-BAAF43591AF6}" srcOrd="0" destOrd="0" presId="urn:microsoft.com/office/officeart/2005/8/layout/hierarchy1"/>
    <dgm:cxn modelId="{53A83144-0C81-419B-A6DC-4E6C362EB05C}" type="presParOf" srcId="{9EBE6C35-B68E-4D05-88CC-49904C766F04}" destId="{5497964A-48A0-4564-BBD3-682A181FD319}" srcOrd="1" destOrd="0" presId="urn:microsoft.com/office/officeart/2005/8/layout/hierarchy1"/>
    <dgm:cxn modelId="{5504BABE-0C1F-4830-BCD5-BA1214260A7D}" type="presParOf" srcId="{33B74C5B-64E4-4745-B3F8-7FC5F871A202}" destId="{B8DAD6A0-0CDC-4BAD-AF40-5B1CDB564FAB}" srcOrd="1" destOrd="0" presId="urn:microsoft.com/office/officeart/2005/8/layout/hierarchy1"/>
    <dgm:cxn modelId="{B44C37D6-FC73-4018-9BF6-41A55795CAE6}" type="presParOf" srcId="{C8EBB3DA-01FC-7345-A947-DE5BEA2EA1C0}" destId="{AD92701C-4FFC-4697-8679-A91A08D14844}" srcOrd="8" destOrd="0" presId="urn:microsoft.com/office/officeart/2005/8/layout/hierarchy1"/>
    <dgm:cxn modelId="{D1F9BE1C-2692-4320-A047-7EF2C0DB0338}" type="presParOf" srcId="{C8EBB3DA-01FC-7345-A947-DE5BEA2EA1C0}" destId="{E930A103-206E-4745-9BB6-1EE90BBD6D6F}" srcOrd="9" destOrd="0" presId="urn:microsoft.com/office/officeart/2005/8/layout/hierarchy1"/>
    <dgm:cxn modelId="{E3CE5D14-7F49-44CC-B4C9-970BA4A58375}" type="presParOf" srcId="{E930A103-206E-4745-9BB6-1EE90BBD6D6F}" destId="{B390EBA4-F47D-4E46-A2AC-BD9A6B023ACA}" srcOrd="0" destOrd="0" presId="urn:microsoft.com/office/officeart/2005/8/layout/hierarchy1"/>
    <dgm:cxn modelId="{E1D4E3A0-4761-4A31-9EEF-4EFECF3D1878}" type="presParOf" srcId="{B390EBA4-F47D-4E46-A2AC-BD9A6B023ACA}" destId="{8D942021-0CA5-464D-A0E2-BAEA711E16F3}" srcOrd="0" destOrd="0" presId="urn:microsoft.com/office/officeart/2005/8/layout/hierarchy1"/>
    <dgm:cxn modelId="{741374D1-DAD1-42E9-A9F3-9A32D959DB75}" type="presParOf" srcId="{B390EBA4-F47D-4E46-A2AC-BD9A6B023ACA}" destId="{2BF34C8E-AAD3-42EA-8FCC-E9BC5962CC7F}" srcOrd="1" destOrd="0" presId="urn:microsoft.com/office/officeart/2005/8/layout/hierarchy1"/>
    <dgm:cxn modelId="{E209B92E-F281-4AE3-AAFE-F463179F4BB4}" type="presParOf" srcId="{E930A103-206E-4745-9BB6-1EE90BBD6D6F}" destId="{B57857AB-7190-41A6-9594-B327453A10ED}" srcOrd="1" destOrd="0" presId="urn:microsoft.com/office/officeart/2005/8/layout/hierarchy1"/>
    <dgm:cxn modelId="{2ACA6984-E627-A043-929A-758CC4253699}" type="presParOf" srcId="{9FC5B456-408F-1140-AA94-D55A7F4FDAB2}" destId="{A8D58B7E-3A78-6040-94A5-22050A75B7E7}" srcOrd="2" destOrd="0" presId="urn:microsoft.com/office/officeart/2005/8/layout/hierarchy1"/>
    <dgm:cxn modelId="{FD20108A-D4F9-C441-834B-9D99F4BEE482}" type="presParOf" srcId="{9FC5B456-408F-1140-AA94-D55A7F4FDAB2}" destId="{69F1F74A-C999-244C-A5DD-A4EBAC669DA7}" srcOrd="3" destOrd="0" presId="urn:microsoft.com/office/officeart/2005/8/layout/hierarchy1"/>
    <dgm:cxn modelId="{0BC584D1-0B98-3C43-9F32-6AEEC8C415DE}" type="presParOf" srcId="{69F1F74A-C999-244C-A5DD-A4EBAC669DA7}" destId="{5D9BD1F0-475E-EF46-8B54-BDAB16958BDF}" srcOrd="0" destOrd="0" presId="urn:microsoft.com/office/officeart/2005/8/layout/hierarchy1"/>
    <dgm:cxn modelId="{9ED45187-37F5-5345-83F0-1D2BBBA2B5AB}" type="presParOf" srcId="{5D9BD1F0-475E-EF46-8B54-BDAB16958BDF}" destId="{3047577E-2A6F-4D4A-8B33-7B5267B41954}" srcOrd="0" destOrd="0" presId="urn:microsoft.com/office/officeart/2005/8/layout/hierarchy1"/>
    <dgm:cxn modelId="{355ED8EB-9C48-3846-9CC1-D20152C30BC7}" type="presParOf" srcId="{5D9BD1F0-475E-EF46-8B54-BDAB16958BDF}" destId="{A411FA64-D506-4042-9290-474613D96558}" srcOrd="1" destOrd="0" presId="urn:microsoft.com/office/officeart/2005/8/layout/hierarchy1"/>
    <dgm:cxn modelId="{FFD90CC1-9BC4-0248-BDC1-62B0F0E89ECF}" type="presParOf" srcId="{69F1F74A-C999-244C-A5DD-A4EBAC669DA7}" destId="{A25C474C-E782-0A4A-AF53-F2A3A42AB9AF}" srcOrd="1" destOrd="0" presId="urn:microsoft.com/office/officeart/2005/8/layout/hierarchy1"/>
    <dgm:cxn modelId="{B88BA680-AF7E-439B-84C0-15DFC5156012}" type="presParOf" srcId="{A25C474C-E782-0A4A-AF53-F2A3A42AB9AF}" destId="{0A97D0E9-85A3-4ACD-9839-536BBD72A40F}" srcOrd="0" destOrd="0" presId="urn:microsoft.com/office/officeart/2005/8/layout/hierarchy1"/>
    <dgm:cxn modelId="{7885E8C5-8449-497A-A76C-260C1D3763B3}" type="presParOf" srcId="{A25C474C-E782-0A4A-AF53-F2A3A42AB9AF}" destId="{4623F4D5-EF15-4D46-ABB2-CA957A74B221}" srcOrd="1" destOrd="0" presId="urn:microsoft.com/office/officeart/2005/8/layout/hierarchy1"/>
    <dgm:cxn modelId="{8AD6346C-CBE5-440C-BFED-392CAEA622A6}" type="presParOf" srcId="{4623F4D5-EF15-4D46-ABB2-CA957A74B221}" destId="{5EFE227F-D8F3-40E3-830E-12E7ECAC9315}" srcOrd="0" destOrd="0" presId="urn:microsoft.com/office/officeart/2005/8/layout/hierarchy1"/>
    <dgm:cxn modelId="{24018E57-A6F2-4500-83F8-E43B7F4472C8}" type="presParOf" srcId="{5EFE227F-D8F3-40E3-830E-12E7ECAC9315}" destId="{7D1F7DA9-19B7-457C-B5D9-C4651D237335}" srcOrd="0" destOrd="0" presId="urn:microsoft.com/office/officeart/2005/8/layout/hierarchy1"/>
    <dgm:cxn modelId="{D306DB70-0473-4F7D-BEEA-437F79C72778}" type="presParOf" srcId="{5EFE227F-D8F3-40E3-830E-12E7ECAC9315}" destId="{E6305749-BD7C-4996-BE09-B043E5F40188}" srcOrd="1" destOrd="0" presId="urn:microsoft.com/office/officeart/2005/8/layout/hierarchy1"/>
    <dgm:cxn modelId="{4E60C6D5-4D03-47E4-858A-5511F3FBBDD9}" type="presParOf" srcId="{4623F4D5-EF15-4D46-ABB2-CA957A74B221}" destId="{6D85C579-E7C0-419B-95AF-41DD38C369FA}" srcOrd="1" destOrd="0" presId="urn:microsoft.com/office/officeart/2005/8/layout/hierarchy1"/>
    <dgm:cxn modelId="{39E01943-3E03-41A8-BE88-66FD7C3B252D}" type="presParOf" srcId="{A25C474C-E782-0A4A-AF53-F2A3A42AB9AF}" destId="{936DBC92-223C-491F-9009-1A079A59D10E}" srcOrd="2" destOrd="0" presId="urn:microsoft.com/office/officeart/2005/8/layout/hierarchy1"/>
    <dgm:cxn modelId="{937B9F64-E7C9-4F03-AE6D-4A6CF72FC507}" type="presParOf" srcId="{A25C474C-E782-0A4A-AF53-F2A3A42AB9AF}" destId="{6DD0BD6A-6B57-425B-957D-BD4FA9BFCC22}" srcOrd="3" destOrd="0" presId="urn:microsoft.com/office/officeart/2005/8/layout/hierarchy1"/>
    <dgm:cxn modelId="{AC075476-9B05-4F50-818C-F82C483EC5B1}" type="presParOf" srcId="{6DD0BD6A-6B57-425B-957D-BD4FA9BFCC22}" destId="{9364E97A-1B83-40B8-B035-2760E7EE3307}" srcOrd="0" destOrd="0" presId="urn:microsoft.com/office/officeart/2005/8/layout/hierarchy1"/>
    <dgm:cxn modelId="{1D507E97-A6D2-4248-A621-BA295AF83AD9}" type="presParOf" srcId="{9364E97A-1B83-40B8-B035-2760E7EE3307}" destId="{EDA222E5-69E8-41AF-98C1-6C0D11EBB72E}" srcOrd="0" destOrd="0" presId="urn:microsoft.com/office/officeart/2005/8/layout/hierarchy1"/>
    <dgm:cxn modelId="{D0AED28F-3945-42E7-B304-14E24A2A4121}" type="presParOf" srcId="{9364E97A-1B83-40B8-B035-2760E7EE3307}" destId="{131E95D6-C6A9-466A-B1ED-F66DB71341F5}" srcOrd="1" destOrd="0" presId="urn:microsoft.com/office/officeart/2005/8/layout/hierarchy1"/>
    <dgm:cxn modelId="{BE6BDDFF-38B7-4893-885E-5B21141AE010}" type="presParOf" srcId="{6DD0BD6A-6B57-425B-957D-BD4FA9BFCC22}" destId="{2AD2B48D-0563-4E29-A878-CB46083F88A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D2320-79F1-4778-AA0F-712F049A0546}">
      <dsp:nvSpPr>
        <dsp:cNvPr id="0" name=""/>
        <dsp:cNvSpPr/>
      </dsp:nvSpPr>
      <dsp:spPr>
        <a:xfrm>
          <a:off x="0" y="1349"/>
          <a:ext cx="8610600" cy="1253573"/>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199005" numCol="1" spcCol="1270" anchor="ctr" anchorCtr="0">
          <a:noAutofit/>
        </a:bodyPr>
        <a:lstStyle/>
        <a:p>
          <a:pPr lvl="0" algn="l" defTabSz="1111250">
            <a:lnSpc>
              <a:spcPct val="90000"/>
            </a:lnSpc>
            <a:spcBef>
              <a:spcPct val="0"/>
            </a:spcBef>
            <a:spcAft>
              <a:spcPct val="35000"/>
            </a:spcAft>
          </a:pPr>
          <a:r>
            <a:rPr lang="en-US" sz="2500" kern="1200" dirty="0"/>
            <a:t>Entry Process</a:t>
          </a:r>
        </a:p>
      </dsp:txBody>
      <dsp:txXfrm>
        <a:off x="0" y="314742"/>
        <a:ext cx="8297207" cy="626787"/>
      </dsp:txXfrm>
    </dsp:sp>
    <dsp:sp modelId="{C9294311-58CE-42B3-BB75-B810F8DDF272}">
      <dsp:nvSpPr>
        <dsp:cNvPr id="0" name=""/>
        <dsp:cNvSpPr/>
      </dsp:nvSpPr>
      <dsp:spPr>
        <a:xfrm>
          <a:off x="0" y="970080"/>
          <a:ext cx="1984743" cy="2318734"/>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Recruiting</a:t>
          </a:r>
        </a:p>
        <a:p>
          <a:pPr lvl="0" algn="l" defTabSz="622300">
            <a:lnSpc>
              <a:spcPct val="90000"/>
            </a:lnSpc>
            <a:spcBef>
              <a:spcPct val="0"/>
            </a:spcBef>
            <a:spcAft>
              <a:spcPct val="35000"/>
            </a:spcAft>
          </a:pPr>
          <a:r>
            <a:rPr lang="en-US" sz="1400" kern="1200" dirty="0"/>
            <a:t>Orientation</a:t>
          </a:r>
        </a:p>
      </dsp:txBody>
      <dsp:txXfrm>
        <a:off x="0" y="970080"/>
        <a:ext cx="1984743" cy="2318734"/>
      </dsp:txXfrm>
    </dsp:sp>
    <dsp:sp modelId="{CD779F0C-7F4A-48CE-9735-627F98C6AAA9}">
      <dsp:nvSpPr>
        <dsp:cNvPr id="0" name=""/>
        <dsp:cNvSpPr/>
      </dsp:nvSpPr>
      <dsp:spPr>
        <a:xfrm>
          <a:off x="1984743" y="419059"/>
          <a:ext cx="6625856" cy="1253573"/>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199005" numCol="1" spcCol="1270" anchor="ctr" anchorCtr="0">
          <a:noAutofit/>
        </a:bodyPr>
        <a:lstStyle/>
        <a:p>
          <a:pPr lvl="0" algn="l" defTabSz="1111250">
            <a:lnSpc>
              <a:spcPct val="90000"/>
            </a:lnSpc>
            <a:spcBef>
              <a:spcPct val="0"/>
            </a:spcBef>
            <a:spcAft>
              <a:spcPct val="35000"/>
            </a:spcAft>
          </a:pPr>
          <a:r>
            <a:rPr lang="en-US" sz="2500" kern="1200" dirty="0"/>
            <a:t>Screening</a:t>
          </a:r>
        </a:p>
      </dsp:txBody>
      <dsp:txXfrm>
        <a:off x="1984743" y="732452"/>
        <a:ext cx="6312463" cy="626787"/>
      </dsp:txXfrm>
    </dsp:sp>
    <dsp:sp modelId="{DD8F9DE2-99D6-4CB9-81C2-0B9B0CAC6CA2}">
      <dsp:nvSpPr>
        <dsp:cNvPr id="0" name=""/>
        <dsp:cNvSpPr/>
      </dsp:nvSpPr>
      <dsp:spPr>
        <a:xfrm>
          <a:off x="1984743" y="1387790"/>
          <a:ext cx="1984743" cy="22596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Assessments:</a:t>
          </a:r>
        </a:p>
        <a:p>
          <a:pPr marL="114300" lvl="1" indent="-114300" algn="l" defTabSz="622300">
            <a:lnSpc>
              <a:spcPct val="90000"/>
            </a:lnSpc>
            <a:spcBef>
              <a:spcPct val="0"/>
            </a:spcBef>
            <a:spcAft>
              <a:spcPct val="15000"/>
            </a:spcAft>
            <a:buChar char="•"/>
          </a:pPr>
          <a:r>
            <a:rPr lang="en-US" sz="1400" kern="1200" dirty="0"/>
            <a:t>TABE</a:t>
          </a:r>
        </a:p>
        <a:p>
          <a:pPr marL="114300" lvl="1" indent="-114300" algn="l" defTabSz="622300">
            <a:lnSpc>
              <a:spcPct val="90000"/>
            </a:lnSpc>
            <a:spcBef>
              <a:spcPct val="0"/>
            </a:spcBef>
            <a:spcAft>
              <a:spcPct val="15000"/>
            </a:spcAft>
            <a:buChar char="•"/>
          </a:pPr>
          <a:r>
            <a:rPr lang="en-US" sz="1400" kern="1200" dirty="0"/>
            <a:t>Needs Assessments</a:t>
          </a:r>
        </a:p>
        <a:p>
          <a:pPr marL="114300" lvl="1" indent="-114300" algn="l" defTabSz="622300">
            <a:lnSpc>
              <a:spcPct val="90000"/>
            </a:lnSpc>
            <a:spcBef>
              <a:spcPct val="0"/>
            </a:spcBef>
            <a:spcAft>
              <a:spcPct val="15000"/>
            </a:spcAft>
            <a:buChar char="•"/>
          </a:pPr>
          <a:r>
            <a:rPr lang="en-US" sz="1400" kern="1200" dirty="0"/>
            <a:t>Career Assessments</a:t>
          </a:r>
        </a:p>
      </dsp:txBody>
      <dsp:txXfrm>
        <a:off x="1984743" y="1387790"/>
        <a:ext cx="1984743" cy="2259632"/>
      </dsp:txXfrm>
    </dsp:sp>
    <dsp:sp modelId="{940DF19A-09D6-4266-8E46-E46A5D1AAA71}">
      <dsp:nvSpPr>
        <dsp:cNvPr id="0" name=""/>
        <dsp:cNvSpPr/>
      </dsp:nvSpPr>
      <dsp:spPr>
        <a:xfrm>
          <a:off x="3969486" y="836768"/>
          <a:ext cx="4641113" cy="1253573"/>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199005" numCol="1" spcCol="1270" anchor="ctr" anchorCtr="0">
          <a:noAutofit/>
        </a:bodyPr>
        <a:lstStyle/>
        <a:p>
          <a:pPr lvl="0" algn="l" defTabSz="1111250">
            <a:lnSpc>
              <a:spcPct val="90000"/>
            </a:lnSpc>
            <a:spcBef>
              <a:spcPct val="0"/>
            </a:spcBef>
            <a:spcAft>
              <a:spcPct val="35000"/>
            </a:spcAft>
          </a:pPr>
          <a:r>
            <a:rPr lang="en-US" sz="2500" kern="1200" dirty="0"/>
            <a:t>Service Delivery</a:t>
          </a:r>
        </a:p>
      </dsp:txBody>
      <dsp:txXfrm>
        <a:off x="3969486" y="1150161"/>
        <a:ext cx="4327720" cy="626787"/>
      </dsp:txXfrm>
    </dsp:sp>
    <dsp:sp modelId="{7C34B886-EB4D-45A4-BCCF-C8F61E2F0287}">
      <dsp:nvSpPr>
        <dsp:cNvPr id="0" name=""/>
        <dsp:cNvSpPr/>
      </dsp:nvSpPr>
      <dsp:spPr>
        <a:xfrm>
          <a:off x="3969486" y="1805500"/>
          <a:ext cx="1984743" cy="227474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buFont typeface="Arial" panose="020B0604020202020204" pitchFamily="34" charset="0"/>
            <a:buChar char="•"/>
          </a:pPr>
          <a:r>
            <a:rPr lang="en-US" sz="1400" kern="1200" dirty="0"/>
            <a:t>Contextualized HS Equivalency and AHSD</a:t>
          </a:r>
        </a:p>
        <a:p>
          <a:pPr lvl="0" algn="l" defTabSz="622300">
            <a:lnSpc>
              <a:spcPct val="90000"/>
            </a:lnSpc>
            <a:spcBef>
              <a:spcPct val="0"/>
            </a:spcBef>
            <a:spcAft>
              <a:spcPct val="35000"/>
            </a:spcAft>
            <a:buFont typeface="Arial" panose="020B0604020202020204" pitchFamily="34" charset="0"/>
            <a:buChar char="•"/>
          </a:pPr>
          <a:r>
            <a:rPr lang="en-US" sz="1400" kern="1200" dirty="0"/>
            <a:t>Dream Catcher’s Transitions Course</a:t>
          </a:r>
        </a:p>
        <a:p>
          <a:pPr lvl="0" algn="l" defTabSz="622300">
            <a:lnSpc>
              <a:spcPct val="90000"/>
            </a:lnSpc>
            <a:spcBef>
              <a:spcPct val="0"/>
            </a:spcBef>
            <a:spcAft>
              <a:spcPct val="35000"/>
            </a:spcAft>
            <a:buFont typeface="Arial" panose="020B0604020202020204" pitchFamily="34" charset="0"/>
            <a:buChar char="•"/>
          </a:pPr>
          <a:r>
            <a:rPr lang="en-US" sz="1400" kern="1200" dirty="0"/>
            <a:t>ACA 115, BPR 111, MAC 121, DRE and/or DMAs</a:t>
          </a:r>
        </a:p>
        <a:p>
          <a:pPr lvl="0" algn="l" defTabSz="622300">
            <a:lnSpc>
              <a:spcPct val="90000"/>
            </a:lnSpc>
            <a:spcBef>
              <a:spcPct val="0"/>
            </a:spcBef>
            <a:spcAft>
              <a:spcPct val="35000"/>
            </a:spcAft>
            <a:buFont typeface="Arial" panose="020B0604020202020204" pitchFamily="34" charset="0"/>
            <a:buChar char="•"/>
          </a:pPr>
          <a:r>
            <a:rPr lang="en-US" sz="1400" kern="1200" dirty="0"/>
            <a:t>Career Assistance</a:t>
          </a:r>
        </a:p>
        <a:p>
          <a:pPr lvl="0" algn="l" defTabSz="622300">
            <a:lnSpc>
              <a:spcPct val="90000"/>
            </a:lnSpc>
            <a:spcBef>
              <a:spcPct val="0"/>
            </a:spcBef>
            <a:spcAft>
              <a:spcPct val="35000"/>
            </a:spcAft>
            <a:buFont typeface="Arial" panose="020B0604020202020204" pitchFamily="34" charset="0"/>
            <a:buChar char="•"/>
          </a:pPr>
          <a:r>
            <a:rPr lang="en-US" sz="1400" kern="1200" dirty="0"/>
            <a:t>Career Readiness Certification</a:t>
          </a:r>
        </a:p>
      </dsp:txBody>
      <dsp:txXfrm>
        <a:off x="3969486" y="1805500"/>
        <a:ext cx="1984743" cy="2274741"/>
      </dsp:txXfrm>
    </dsp:sp>
    <dsp:sp modelId="{311D6C48-69EF-4A43-BD29-FD990AFEC738}">
      <dsp:nvSpPr>
        <dsp:cNvPr id="0" name=""/>
        <dsp:cNvSpPr/>
      </dsp:nvSpPr>
      <dsp:spPr>
        <a:xfrm>
          <a:off x="5954229" y="1254478"/>
          <a:ext cx="2656370" cy="1253573"/>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199005" numCol="1" spcCol="1270" anchor="ctr" anchorCtr="0">
          <a:noAutofit/>
        </a:bodyPr>
        <a:lstStyle/>
        <a:p>
          <a:pPr lvl="0" algn="l" defTabSz="1111250">
            <a:lnSpc>
              <a:spcPct val="90000"/>
            </a:lnSpc>
            <a:spcBef>
              <a:spcPct val="0"/>
            </a:spcBef>
            <a:spcAft>
              <a:spcPct val="35000"/>
            </a:spcAft>
          </a:pPr>
          <a:r>
            <a:rPr lang="en-US" sz="2500" kern="1200" dirty="0"/>
            <a:t>Outcomes</a:t>
          </a:r>
        </a:p>
      </dsp:txBody>
      <dsp:txXfrm>
        <a:off x="5954229" y="1567871"/>
        <a:ext cx="2342977" cy="626787"/>
      </dsp:txXfrm>
    </dsp:sp>
    <dsp:sp modelId="{E6F8E21B-932B-40BE-9612-F01AE3DDDBD3}">
      <dsp:nvSpPr>
        <dsp:cNvPr id="0" name=""/>
        <dsp:cNvSpPr/>
      </dsp:nvSpPr>
      <dsp:spPr>
        <a:xfrm>
          <a:off x="5954229" y="2223210"/>
          <a:ext cx="2002825" cy="230140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HSE or AHSD</a:t>
          </a:r>
        </a:p>
        <a:p>
          <a:pPr lvl="0" algn="l" defTabSz="622300">
            <a:lnSpc>
              <a:spcPct val="90000"/>
            </a:lnSpc>
            <a:spcBef>
              <a:spcPct val="0"/>
            </a:spcBef>
            <a:spcAft>
              <a:spcPct val="35000"/>
            </a:spcAft>
          </a:pPr>
          <a:r>
            <a:rPr lang="en-US" sz="1400" kern="1200" dirty="0"/>
            <a:t>Machining or CNC Certificate</a:t>
          </a:r>
        </a:p>
        <a:p>
          <a:pPr lvl="0" algn="l" defTabSz="622300">
            <a:lnSpc>
              <a:spcPct val="90000"/>
            </a:lnSpc>
            <a:spcBef>
              <a:spcPct val="0"/>
            </a:spcBef>
            <a:spcAft>
              <a:spcPct val="35000"/>
            </a:spcAft>
          </a:pPr>
          <a:r>
            <a:rPr lang="en-US" sz="1400" kern="1200" dirty="0"/>
            <a:t>Computer Integrated Machining Diploma</a:t>
          </a:r>
        </a:p>
        <a:p>
          <a:pPr lvl="0" algn="l" defTabSz="622300">
            <a:lnSpc>
              <a:spcPct val="90000"/>
            </a:lnSpc>
            <a:spcBef>
              <a:spcPct val="0"/>
            </a:spcBef>
            <a:spcAft>
              <a:spcPct val="35000"/>
            </a:spcAft>
          </a:pPr>
          <a:r>
            <a:rPr lang="en-US" sz="1400" kern="1200" dirty="0"/>
            <a:t>Core Courses for AAS in Computer Integrated Machining</a:t>
          </a:r>
        </a:p>
      </dsp:txBody>
      <dsp:txXfrm>
        <a:off x="5954229" y="2223210"/>
        <a:ext cx="2002825" cy="23014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DBC92-223C-491F-9009-1A079A59D10E}">
      <dsp:nvSpPr>
        <dsp:cNvPr id="0" name=""/>
        <dsp:cNvSpPr/>
      </dsp:nvSpPr>
      <dsp:spPr>
        <a:xfrm>
          <a:off x="7489198" y="2832031"/>
          <a:ext cx="640751" cy="335374"/>
        </a:xfrm>
        <a:custGeom>
          <a:avLst/>
          <a:gdLst/>
          <a:ahLst/>
          <a:cxnLst/>
          <a:rect l="0" t="0" r="0" b="0"/>
          <a:pathLst>
            <a:path>
              <a:moveTo>
                <a:pt x="0" y="0"/>
              </a:moveTo>
              <a:lnTo>
                <a:pt x="0" y="239409"/>
              </a:lnTo>
              <a:lnTo>
                <a:pt x="640751" y="239409"/>
              </a:lnTo>
              <a:lnTo>
                <a:pt x="640751" y="33537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97D0E9-85A3-4ACD-9839-536BBD72A40F}">
      <dsp:nvSpPr>
        <dsp:cNvPr id="0" name=""/>
        <dsp:cNvSpPr/>
      </dsp:nvSpPr>
      <dsp:spPr>
        <a:xfrm>
          <a:off x="6918748" y="2832031"/>
          <a:ext cx="570450" cy="335374"/>
        </a:xfrm>
        <a:custGeom>
          <a:avLst/>
          <a:gdLst/>
          <a:ahLst/>
          <a:cxnLst/>
          <a:rect l="0" t="0" r="0" b="0"/>
          <a:pathLst>
            <a:path>
              <a:moveTo>
                <a:pt x="570450" y="0"/>
              </a:moveTo>
              <a:lnTo>
                <a:pt x="570450" y="239409"/>
              </a:lnTo>
              <a:lnTo>
                <a:pt x="0" y="239409"/>
              </a:lnTo>
              <a:lnTo>
                <a:pt x="0" y="33537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8D58B7E-3A78-6040-94A5-22050A75B7E7}">
      <dsp:nvSpPr>
        <dsp:cNvPr id="0" name=""/>
        <dsp:cNvSpPr/>
      </dsp:nvSpPr>
      <dsp:spPr>
        <a:xfrm>
          <a:off x="5273524" y="1872961"/>
          <a:ext cx="2215674" cy="301274"/>
        </a:xfrm>
        <a:custGeom>
          <a:avLst/>
          <a:gdLst/>
          <a:ahLst/>
          <a:cxnLst/>
          <a:rect l="0" t="0" r="0" b="0"/>
          <a:pathLst>
            <a:path>
              <a:moveTo>
                <a:pt x="0" y="0"/>
              </a:moveTo>
              <a:lnTo>
                <a:pt x="0" y="205309"/>
              </a:lnTo>
              <a:lnTo>
                <a:pt x="2215674" y="205309"/>
              </a:lnTo>
              <a:lnTo>
                <a:pt x="2215674" y="30127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D92701C-4FFC-4697-8679-A91A08D14844}">
      <dsp:nvSpPr>
        <dsp:cNvPr id="0" name=""/>
        <dsp:cNvSpPr/>
      </dsp:nvSpPr>
      <dsp:spPr>
        <a:xfrm>
          <a:off x="3057850" y="2832031"/>
          <a:ext cx="2532198" cy="301274"/>
        </a:xfrm>
        <a:custGeom>
          <a:avLst/>
          <a:gdLst/>
          <a:ahLst/>
          <a:cxnLst/>
          <a:rect l="0" t="0" r="0" b="0"/>
          <a:pathLst>
            <a:path>
              <a:moveTo>
                <a:pt x="0" y="0"/>
              </a:moveTo>
              <a:lnTo>
                <a:pt x="0" y="205309"/>
              </a:lnTo>
              <a:lnTo>
                <a:pt x="2532198" y="205309"/>
              </a:lnTo>
              <a:lnTo>
                <a:pt x="2532198" y="30127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68BBC6D-F085-45E9-BE4A-45241A3F5E2B}">
      <dsp:nvSpPr>
        <dsp:cNvPr id="0" name=""/>
        <dsp:cNvSpPr/>
      </dsp:nvSpPr>
      <dsp:spPr>
        <a:xfrm>
          <a:off x="3057850" y="2832031"/>
          <a:ext cx="1266099" cy="301274"/>
        </a:xfrm>
        <a:custGeom>
          <a:avLst/>
          <a:gdLst/>
          <a:ahLst/>
          <a:cxnLst/>
          <a:rect l="0" t="0" r="0" b="0"/>
          <a:pathLst>
            <a:path>
              <a:moveTo>
                <a:pt x="0" y="0"/>
              </a:moveTo>
              <a:lnTo>
                <a:pt x="0" y="205309"/>
              </a:lnTo>
              <a:lnTo>
                <a:pt x="1266099" y="205309"/>
              </a:lnTo>
              <a:lnTo>
                <a:pt x="1266099" y="30127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73CD7E-A21A-42FB-AC27-281194296F1F}">
      <dsp:nvSpPr>
        <dsp:cNvPr id="0" name=""/>
        <dsp:cNvSpPr/>
      </dsp:nvSpPr>
      <dsp:spPr>
        <a:xfrm>
          <a:off x="3012130" y="2832031"/>
          <a:ext cx="91440" cy="301274"/>
        </a:xfrm>
        <a:custGeom>
          <a:avLst/>
          <a:gdLst/>
          <a:ahLst/>
          <a:cxnLst/>
          <a:rect l="0" t="0" r="0" b="0"/>
          <a:pathLst>
            <a:path>
              <a:moveTo>
                <a:pt x="45720" y="0"/>
              </a:moveTo>
              <a:lnTo>
                <a:pt x="45720" y="30127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A6384DC-F69D-4828-BDBD-E09097C80BE4}">
      <dsp:nvSpPr>
        <dsp:cNvPr id="0" name=""/>
        <dsp:cNvSpPr/>
      </dsp:nvSpPr>
      <dsp:spPr>
        <a:xfrm>
          <a:off x="1791751" y="2832031"/>
          <a:ext cx="1266099" cy="301274"/>
        </a:xfrm>
        <a:custGeom>
          <a:avLst/>
          <a:gdLst/>
          <a:ahLst/>
          <a:cxnLst/>
          <a:rect l="0" t="0" r="0" b="0"/>
          <a:pathLst>
            <a:path>
              <a:moveTo>
                <a:pt x="1266099" y="0"/>
              </a:moveTo>
              <a:lnTo>
                <a:pt x="1266099" y="205309"/>
              </a:lnTo>
              <a:lnTo>
                <a:pt x="0" y="205309"/>
              </a:lnTo>
              <a:lnTo>
                <a:pt x="0" y="30127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E37363-0382-4D2C-9155-69F775E206FF}">
      <dsp:nvSpPr>
        <dsp:cNvPr id="0" name=""/>
        <dsp:cNvSpPr/>
      </dsp:nvSpPr>
      <dsp:spPr>
        <a:xfrm>
          <a:off x="525651" y="2832031"/>
          <a:ext cx="2532198" cy="301274"/>
        </a:xfrm>
        <a:custGeom>
          <a:avLst/>
          <a:gdLst/>
          <a:ahLst/>
          <a:cxnLst/>
          <a:rect l="0" t="0" r="0" b="0"/>
          <a:pathLst>
            <a:path>
              <a:moveTo>
                <a:pt x="2532198" y="0"/>
              </a:moveTo>
              <a:lnTo>
                <a:pt x="2532198" y="205309"/>
              </a:lnTo>
              <a:lnTo>
                <a:pt x="0" y="205309"/>
              </a:lnTo>
              <a:lnTo>
                <a:pt x="0" y="301274"/>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D4B1B2-FE84-5E43-B1F3-523BD92F7A00}">
      <dsp:nvSpPr>
        <dsp:cNvPr id="0" name=""/>
        <dsp:cNvSpPr/>
      </dsp:nvSpPr>
      <dsp:spPr>
        <a:xfrm>
          <a:off x="3057850" y="1872961"/>
          <a:ext cx="2215674" cy="301274"/>
        </a:xfrm>
        <a:custGeom>
          <a:avLst/>
          <a:gdLst/>
          <a:ahLst/>
          <a:cxnLst/>
          <a:rect l="0" t="0" r="0" b="0"/>
          <a:pathLst>
            <a:path>
              <a:moveTo>
                <a:pt x="2215674" y="0"/>
              </a:moveTo>
              <a:lnTo>
                <a:pt x="2215674" y="205309"/>
              </a:lnTo>
              <a:lnTo>
                <a:pt x="0" y="205309"/>
              </a:lnTo>
              <a:lnTo>
                <a:pt x="0" y="30127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AD009B-B74E-C247-8716-C4C39570B8A8}">
      <dsp:nvSpPr>
        <dsp:cNvPr id="0" name=""/>
        <dsp:cNvSpPr/>
      </dsp:nvSpPr>
      <dsp:spPr>
        <a:xfrm>
          <a:off x="4755574" y="1215165"/>
          <a:ext cx="1035899" cy="657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FA29AA3-A6A4-0C4D-9E1C-1D63F7DB7629}">
      <dsp:nvSpPr>
        <dsp:cNvPr id="0" name=""/>
        <dsp:cNvSpPr/>
      </dsp:nvSpPr>
      <dsp:spPr>
        <a:xfrm>
          <a:off x="4870674" y="1324510"/>
          <a:ext cx="1035899" cy="65779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CCP Legislation</a:t>
          </a:r>
        </a:p>
      </dsp:txBody>
      <dsp:txXfrm>
        <a:off x="4889940" y="1343776"/>
        <a:ext cx="997367" cy="619264"/>
      </dsp:txXfrm>
    </dsp:sp>
    <dsp:sp modelId="{053FFA18-E5EE-B742-B7FD-DF87BC48C434}">
      <dsp:nvSpPr>
        <dsp:cNvPr id="0" name=""/>
        <dsp:cNvSpPr/>
      </dsp:nvSpPr>
      <dsp:spPr>
        <a:xfrm>
          <a:off x="2539900" y="2174235"/>
          <a:ext cx="1035899" cy="657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02AEA8-2696-7541-86D5-A612ACE86655}">
      <dsp:nvSpPr>
        <dsp:cNvPr id="0" name=""/>
        <dsp:cNvSpPr/>
      </dsp:nvSpPr>
      <dsp:spPr>
        <a:xfrm>
          <a:off x="2655000" y="2283580"/>
          <a:ext cx="1035899" cy="657796"/>
        </a:xfrm>
        <a:prstGeom prst="roundRect">
          <a:avLst>
            <a:gd name="adj" fmla="val 10000"/>
          </a:avLst>
        </a:prstGeom>
        <a:solidFill>
          <a:schemeClr val="accent6">
            <a:lumMod val="20000"/>
            <a:lumOff val="8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CCP Transfer Pathway</a:t>
          </a:r>
        </a:p>
      </dsp:txBody>
      <dsp:txXfrm>
        <a:off x="2674266" y="2302846"/>
        <a:ext cx="997367" cy="619264"/>
      </dsp:txXfrm>
    </dsp:sp>
    <dsp:sp modelId="{FDD1BE77-80E1-4757-B96B-57EF706FD660}">
      <dsp:nvSpPr>
        <dsp:cNvPr id="0" name=""/>
        <dsp:cNvSpPr/>
      </dsp:nvSpPr>
      <dsp:spPr>
        <a:xfrm>
          <a:off x="7701" y="3133305"/>
          <a:ext cx="1035899" cy="657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7E9C1A9-8F7C-46D3-8B9C-DAE8BCC6BFCE}">
      <dsp:nvSpPr>
        <dsp:cNvPr id="0" name=""/>
        <dsp:cNvSpPr/>
      </dsp:nvSpPr>
      <dsp:spPr>
        <a:xfrm>
          <a:off x="122801" y="3242650"/>
          <a:ext cx="1035899" cy="657796"/>
        </a:xfrm>
        <a:prstGeom prst="roundRect">
          <a:avLst>
            <a:gd name="adj" fmla="val 10000"/>
          </a:avLst>
        </a:prstGeom>
        <a:solidFill>
          <a:schemeClr val="accent6">
            <a:lumMod val="20000"/>
            <a:lumOff val="8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Leads to an Associate in Arts</a:t>
          </a:r>
        </a:p>
      </dsp:txBody>
      <dsp:txXfrm>
        <a:off x="142067" y="3261916"/>
        <a:ext cx="997367" cy="619264"/>
      </dsp:txXfrm>
    </dsp:sp>
    <dsp:sp modelId="{696CE740-2A84-43E1-BFDD-CC6FDD87DEF6}">
      <dsp:nvSpPr>
        <dsp:cNvPr id="0" name=""/>
        <dsp:cNvSpPr/>
      </dsp:nvSpPr>
      <dsp:spPr>
        <a:xfrm>
          <a:off x="1273801" y="3133305"/>
          <a:ext cx="1035899" cy="657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DB92C8B-96EE-4C5A-A050-02F3A6F9A452}">
      <dsp:nvSpPr>
        <dsp:cNvPr id="0" name=""/>
        <dsp:cNvSpPr/>
      </dsp:nvSpPr>
      <dsp:spPr>
        <a:xfrm>
          <a:off x="1388901" y="3242650"/>
          <a:ext cx="1035899" cy="657796"/>
        </a:xfrm>
        <a:prstGeom prst="roundRect">
          <a:avLst>
            <a:gd name="adj" fmla="val 10000"/>
          </a:avLst>
        </a:prstGeom>
        <a:solidFill>
          <a:schemeClr val="accent6">
            <a:lumMod val="20000"/>
            <a:lumOff val="8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Leads to an Associate in Science</a:t>
          </a:r>
        </a:p>
      </dsp:txBody>
      <dsp:txXfrm>
        <a:off x="1408167" y="3261916"/>
        <a:ext cx="997367" cy="619264"/>
      </dsp:txXfrm>
    </dsp:sp>
    <dsp:sp modelId="{E33C886D-6103-43FF-B693-E2EA07C11F02}">
      <dsp:nvSpPr>
        <dsp:cNvPr id="0" name=""/>
        <dsp:cNvSpPr/>
      </dsp:nvSpPr>
      <dsp:spPr>
        <a:xfrm>
          <a:off x="2539900" y="3133305"/>
          <a:ext cx="1035899" cy="657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E5680E5-98BC-4FCC-A2B3-7B66B689BF08}">
      <dsp:nvSpPr>
        <dsp:cNvPr id="0" name=""/>
        <dsp:cNvSpPr/>
      </dsp:nvSpPr>
      <dsp:spPr>
        <a:xfrm>
          <a:off x="2655000" y="3242650"/>
          <a:ext cx="1035899" cy="657796"/>
        </a:xfrm>
        <a:prstGeom prst="roundRect">
          <a:avLst>
            <a:gd name="adj" fmla="val 10000"/>
          </a:avLst>
        </a:prstGeom>
        <a:solidFill>
          <a:schemeClr val="accent6">
            <a:lumMod val="20000"/>
            <a:lumOff val="8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Leads to an Associate in Engineering</a:t>
          </a:r>
        </a:p>
      </dsp:txBody>
      <dsp:txXfrm>
        <a:off x="2674266" y="3261916"/>
        <a:ext cx="997367" cy="619264"/>
      </dsp:txXfrm>
    </dsp:sp>
    <dsp:sp modelId="{4DD232AE-C496-447A-B926-BAAF43591AF6}">
      <dsp:nvSpPr>
        <dsp:cNvPr id="0" name=""/>
        <dsp:cNvSpPr/>
      </dsp:nvSpPr>
      <dsp:spPr>
        <a:xfrm>
          <a:off x="3806000" y="3133305"/>
          <a:ext cx="1035899" cy="657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97964A-48A0-4564-BBD3-682A181FD319}">
      <dsp:nvSpPr>
        <dsp:cNvPr id="0" name=""/>
        <dsp:cNvSpPr/>
      </dsp:nvSpPr>
      <dsp:spPr>
        <a:xfrm>
          <a:off x="3921100" y="3242650"/>
          <a:ext cx="1035899" cy="657796"/>
        </a:xfrm>
        <a:prstGeom prst="roundRect">
          <a:avLst>
            <a:gd name="adj" fmla="val 10000"/>
          </a:avLst>
        </a:prstGeom>
        <a:solidFill>
          <a:schemeClr val="accent6">
            <a:lumMod val="20000"/>
            <a:lumOff val="8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Leads to Associate Degree Nursing</a:t>
          </a:r>
        </a:p>
      </dsp:txBody>
      <dsp:txXfrm>
        <a:off x="3940366" y="3261916"/>
        <a:ext cx="997367" cy="619264"/>
      </dsp:txXfrm>
    </dsp:sp>
    <dsp:sp modelId="{8D942021-0CA5-464D-A0E2-BAEA711E16F3}">
      <dsp:nvSpPr>
        <dsp:cNvPr id="0" name=""/>
        <dsp:cNvSpPr/>
      </dsp:nvSpPr>
      <dsp:spPr>
        <a:xfrm>
          <a:off x="5072099" y="3133305"/>
          <a:ext cx="1035899" cy="657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BF34C8E-AAD3-42EA-8FCC-E9BC5962CC7F}">
      <dsp:nvSpPr>
        <dsp:cNvPr id="0" name=""/>
        <dsp:cNvSpPr/>
      </dsp:nvSpPr>
      <dsp:spPr>
        <a:xfrm>
          <a:off x="5187199" y="3242650"/>
          <a:ext cx="1035899" cy="657796"/>
        </a:xfrm>
        <a:prstGeom prst="roundRect">
          <a:avLst>
            <a:gd name="adj" fmla="val 10000"/>
          </a:avLst>
        </a:prstGeom>
        <a:solidFill>
          <a:schemeClr val="accent6">
            <a:lumMod val="20000"/>
            <a:lumOff val="8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Leads to an Visual Arts Transfer</a:t>
          </a:r>
        </a:p>
      </dsp:txBody>
      <dsp:txXfrm>
        <a:off x="5206465" y="3261916"/>
        <a:ext cx="997367" cy="619264"/>
      </dsp:txXfrm>
    </dsp:sp>
    <dsp:sp modelId="{3047577E-2A6F-4D4A-8B33-7B5267B41954}">
      <dsp:nvSpPr>
        <dsp:cNvPr id="0" name=""/>
        <dsp:cNvSpPr/>
      </dsp:nvSpPr>
      <dsp:spPr>
        <a:xfrm>
          <a:off x="6971248" y="2174235"/>
          <a:ext cx="1035899" cy="657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11FA64-D506-4042-9290-474613D96558}">
      <dsp:nvSpPr>
        <dsp:cNvPr id="0" name=""/>
        <dsp:cNvSpPr/>
      </dsp:nvSpPr>
      <dsp:spPr>
        <a:xfrm>
          <a:off x="7086348" y="2283580"/>
          <a:ext cx="1035899" cy="657796"/>
        </a:xfrm>
        <a:prstGeom prst="roundRect">
          <a:avLst>
            <a:gd name="adj" fmla="val 10000"/>
          </a:avLst>
        </a:prstGeom>
        <a:solidFill>
          <a:schemeClr val="accent3">
            <a:lumMod val="20000"/>
            <a:lumOff val="8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CCP Technical Pathway</a:t>
          </a:r>
        </a:p>
      </dsp:txBody>
      <dsp:txXfrm>
        <a:off x="7105614" y="2302846"/>
        <a:ext cx="997367" cy="619264"/>
      </dsp:txXfrm>
    </dsp:sp>
    <dsp:sp modelId="{7D1F7DA9-19B7-457C-B5D9-C4651D237335}">
      <dsp:nvSpPr>
        <dsp:cNvPr id="0" name=""/>
        <dsp:cNvSpPr/>
      </dsp:nvSpPr>
      <dsp:spPr>
        <a:xfrm>
          <a:off x="6400798" y="3167405"/>
          <a:ext cx="1035899" cy="657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6305749-BD7C-4996-BE09-B043E5F40188}">
      <dsp:nvSpPr>
        <dsp:cNvPr id="0" name=""/>
        <dsp:cNvSpPr/>
      </dsp:nvSpPr>
      <dsp:spPr>
        <a:xfrm>
          <a:off x="6515898" y="3276750"/>
          <a:ext cx="1035899" cy="657796"/>
        </a:xfrm>
        <a:prstGeom prst="roundRect">
          <a:avLst>
            <a:gd name="adj" fmla="val 10000"/>
          </a:avLst>
        </a:prstGeom>
        <a:solidFill>
          <a:schemeClr val="accent3">
            <a:lumMod val="20000"/>
            <a:lumOff val="8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Curriculum</a:t>
          </a:r>
        </a:p>
      </dsp:txBody>
      <dsp:txXfrm>
        <a:off x="6535164" y="3296016"/>
        <a:ext cx="997367" cy="619264"/>
      </dsp:txXfrm>
    </dsp:sp>
    <dsp:sp modelId="{EDA222E5-69E8-41AF-98C1-6C0D11EBB72E}">
      <dsp:nvSpPr>
        <dsp:cNvPr id="0" name=""/>
        <dsp:cNvSpPr/>
      </dsp:nvSpPr>
      <dsp:spPr>
        <a:xfrm>
          <a:off x="7612000" y="3167405"/>
          <a:ext cx="1035899" cy="657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31E95D6-C6A9-466A-B1ED-F66DB71341F5}">
      <dsp:nvSpPr>
        <dsp:cNvPr id="0" name=""/>
        <dsp:cNvSpPr/>
      </dsp:nvSpPr>
      <dsp:spPr>
        <a:xfrm>
          <a:off x="7727100" y="3276750"/>
          <a:ext cx="1035899" cy="657796"/>
        </a:xfrm>
        <a:prstGeom prst="roundRect">
          <a:avLst>
            <a:gd name="adj" fmla="val 10000"/>
          </a:avLst>
        </a:prstGeom>
        <a:solidFill>
          <a:schemeClr val="accent3">
            <a:lumMod val="20000"/>
            <a:lumOff val="8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Workforce Continuing Education </a:t>
          </a:r>
          <a:r>
            <a:rPr lang="en-US" sz="700" i="1" kern="1200" dirty="0"/>
            <a:t>(Fall 2018)</a:t>
          </a:r>
          <a:endParaRPr lang="en-US" sz="1000" i="1" kern="1200" dirty="0"/>
        </a:p>
      </dsp:txBody>
      <dsp:txXfrm>
        <a:off x="7746366" y="3296016"/>
        <a:ext cx="997367" cy="619264"/>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4F7D02BC-678A-4932-B82B-1499DA207151}" type="datetimeFigureOut">
              <a:rPr lang="en-US" smtClean="0"/>
              <a:pPr/>
              <a:t>10/10/17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0D8766E1-CEEA-41BF-A457-E538D89CB544}" type="datetimeFigureOut">
              <a:rPr lang="en-US" smtClean="0"/>
              <a:pPr/>
              <a:t>10/10/17</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1</a:t>
            </a:fld>
            <a:endParaRPr lang="en-US"/>
          </a:p>
        </p:txBody>
      </p:sp>
    </p:spTree>
    <p:extLst>
      <p:ext uri="{BB962C8B-B14F-4D97-AF65-F5344CB8AC3E}">
        <p14:creationId xmlns:p14="http://schemas.microsoft.com/office/powerpoint/2010/main" val="90155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a:t>
            </a:r>
          </a:p>
          <a:p>
            <a:r>
              <a:rPr lang="en-US" dirty="0" err="1"/>
              <a:t>NCWorks</a:t>
            </a:r>
            <a:r>
              <a:rPr lang="en-US" dirty="0"/>
              <a:t> Partnership Conference</a:t>
            </a:r>
          </a:p>
          <a:p>
            <a:r>
              <a:rPr lang="en-US" dirty="0" err="1"/>
              <a:t>Tursday</a:t>
            </a:r>
            <a:r>
              <a:rPr lang="en-US" dirty="0"/>
              <a:t>, October 6, 2016 @ 3:00</a:t>
            </a:r>
            <a:r>
              <a:rPr lang="en-US" baseline="0" dirty="0"/>
              <a:t> p.m.</a:t>
            </a:r>
            <a:endParaRPr lang="en-US" dirty="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101612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r>
              <a:rPr dirty="0"/>
              <a:t>Note work</a:t>
            </a:r>
            <a:r>
              <a:rPr lang="en-US" dirty="0"/>
              <a:t>-</a:t>
            </a:r>
            <a:r>
              <a:rPr dirty="0"/>
              <a:t>based learning is integrated across  and through all programs of study or training </a:t>
            </a:r>
          </a:p>
        </p:txBody>
      </p:sp>
    </p:spTree>
    <p:extLst>
      <p:ext uri="{BB962C8B-B14F-4D97-AF65-F5344CB8AC3E}">
        <p14:creationId xmlns:p14="http://schemas.microsoft.com/office/powerpoint/2010/main" val="1697373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my</a:t>
            </a:r>
            <a:r>
              <a:rPr lang="en-US" baseline="0" dirty="0"/>
              <a:t> by each one of these area? </a:t>
            </a:r>
          </a:p>
          <a:p>
            <a:r>
              <a:rPr lang="en-US" baseline="0" dirty="0"/>
              <a:t>Discuss in Groups Report Out </a:t>
            </a:r>
            <a:endParaRPr lang="en-US" dirty="0"/>
          </a:p>
        </p:txBody>
      </p:sp>
    </p:spTree>
    <p:extLst>
      <p:ext uri="{BB962C8B-B14F-4D97-AF65-F5344CB8AC3E}">
        <p14:creationId xmlns:p14="http://schemas.microsoft.com/office/powerpoint/2010/main" val="1194934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48</a:t>
            </a:fld>
            <a:endParaRPr lang="en-US"/>
          </a:p>
        </p:txBody>
      </p:sp>
    </p:spTree>
    <p:extLst>
      <p:ext uri="{BB962C8B-B14F-4D97-AF65-F5344CB8AC3E}">
        <p14:creationId xmlns:p14="http://schemas.microsoft.com/office/powerpoint/2010/main" val="1162525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2D8DC-3CCA-4826-966D-69131461ECBB}" type="slidenum">
              <a:rPr lang="en-US" smtClean="0"/>
              <a:t>50</a:t>
            </a:fld>
            <a:endParaRPr lang="en-US"/>
          </a:p>
        </p:txBody>
      </p:sp>
    </p:spTree>
    <p:extLst>
      <p:ext uri="{BB962C8B-B14F-4D97-AF65-F5344CB8AC3E}">
        <p14:creationId xmlns:p14="http://schemas.microsoft.com/office/powerpoint/2010/main" val="76855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90</a:t>
            </a:fld>
            <a:endParaRPr lang="en-US"/>
          </a:p>
        </p:txBody>
      </p:sp>
    </p:spTree>
    <p:extLst>
      <p:ext uri="{BB962C8B-B14F-4D97-AF65-F5344CB8AC3E}">
        <p14:creationId xmlns:p14="http://schemas.microsoft.com/office/powerpoint/2010/main" val="926242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92</a:t>
            </a:fld>
            <a:endParaRPr lang="en-US"/>
          </a:p>
        </p:txBody>
      </p:sp>
    </p:spTree>
    <p:extLst>
      <p:ext uri="{BB962C8B-B14F-4D97-AF65-F5344CB8AC3E}">
        <p14:creationId xmlns:p14="http://schemas.microsoft.com/office/powerpoint/2010/main" val="1715863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93</a:t>
            </a:fld>
            <a:endParaRPr lang="en-US"/>
          </a:p>
        </p:txBody>
      </p:sp>
    </p:spTree>
    <p:extLst>
      <p:ext uri="{BB962C8B-B14F-4D97-AF65-F5344CB8AC3E}">
        <p14:creationId xmlns:p14="http://schemas.microsoft.com/office/powerpoint/2010/main" val="12383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 name="Shape 75"/>
          <p:cNvSpPr>
            <a:spLocks noGrp="1"/>
          </p:cNvSpPr>
          <p:nvPr>
            <p:ph type="body" sz="quarter" idx="13"/>
          </p:nvPr>
        </p:nvSpPr>
        <p:spPr>
          <a:xfrm>
            <a:off x="473274" y="928688"/>
            <a:ext cx="8197453" cy="377061"/>
          </a:xfrm>
          <a:prstGeom prst="rect">
            <a:avLst/>
          </a:prstGeom>
        </p:spPr>
        <p:txBody>
          <a:bodyPr>
            <a:spAutoFit/>
          </a:bodyPr>
          <a:lstStyle>
            <a:lvl1pPr marL="0" indent="0" algn="ctr">
              <a:spcBef>
                <a:spcPts val="0"/>
              </a:spcBef>
              <a:buClrTx/>
              <a:buSzTx/>
              <a:buNone/>
              <a:defRPr sz="1828" cap="all" spc="165">
                <a:latin typeface="+mn-lt"/>
                <a:ea typeface="+mn-ea"/>
                <a:cs typeface="+mn-cs"/>
                <a:sym typeface="Futura"/>
              </a:defRPr>
            </a:lvl1pPr>
          </a:lstStyle>
          <a:p>
            <a:r>
              <a:t>donec quis nunc</a:t>
            </a:r>
          </a:p>
        </p:txBody>
      </p:sp>
      <p:sp>
        <p:nvSpPr>
          <p:cNvPr id="76" name="Shape 76"/>
          <p:cNvSpPr>
            <a:spLocks noGrp="1"/>
          </p:cNvSpPr>
          <p:nvPr>
            <p:ph type="title"/>
          </p:nvPr>
        </p:nvSpPr>
        <p:spPr>
          <a:prstGeom prst="rect">
            <a:avLst/>
          </a:prstGeom>
        </p:spPr>
        <p:txBody>
          <a:bodyPr/>
          <a:lstStyle/>
          <a:p>
            <a:r>
              <a:t>Title Text</a:t>
            </a:r>
          </a:p>
        </p:txBody>
      </p:sp>
      <p:sp>
        <p:nvSpPr>
          <p:cNvPr id="77" name="Shape 7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xfrm>
            <a:off x="4456981" y="6491883"/>
            <a:ext cx="230040" cy="23737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19503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6" name="Shape 66"/>
          <p:cNvSpPr>
            <a:spLocks noGrp="1"/>
          </p:cNvSpPr>
          <p:nvPr>
            <p:ph type="body" sz="quarter" idx="13"/>
          </p:nvPr>
        </p:nvSpPr>
        <p:spPr>
          <a:xfrm>
            <a:off x="473274" y="928688"/>
            <a:ext cx="8197453" cy="377061"/>
          </a:xfrm>
          <a:prstGeom prst="rect">
            <a:avLst/>
          </a:prstGeom>
        </p:spPr>
        <p:txBody>
          <a:bodyPr>
            <a:spAutoFit/>
          </a:bodyPr>
          <a:lstStyle>
            <a:lvl1pPr marL="0" indent="0" algn="ctr">
              <a:spcBef>
                <a:spcPts val="0"/>
              </a:spcBef>
              <a:buClrTx/>
              <a:buSzTx/>
              <a:buNone/>
              <a:defRPr sz="1828" cap="all" spc="165">
                <a:latin typeface="+mn-lt"/>
                <a:ea typeface="+mn-ea"/>
                <a:cs typeface="+mn-cs"/>
                <a:sym typeface="Futura"/>
              </a:defRPr>
            </a:lvl1pPr>
          </a:lstStyle>
          <a:p>
            <a:r>
              <a:t>donec quis nunc</a:t>
            </a:r>
          </a:p>
        </p:txBody>
      </p:sp>
      <p:sp>
        <p:nvSpPr>
          <p:cNvPr id="67" name="Shape 67"/>
          <p:cNvSpPr>
            <a:spLocks noGrp="1"/>
          </p:cNvSpPr>
          <p:nvPr>
            <p:ph type="title"/>
          </p:nvPr>
        </p:nvSpPr>
        <p:spPr>
          <a:prstGeom prst="rect">
            <a:avLst/>
          </a:prstGeom>
        </p:spPr>
        <p:txBody>
          <a:bodyPr/>
          <a:lstStyle/>
          <a:p>
            <a:r>
              <a:t>Title Text</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412442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Shape 40"/>
          <p:cNvSpPr>
            <a:spLocks noGrp="1"/>
          </p:cNvSpPr>
          <p:nvPr>
            <p:ph type="title"/>
          </p:nvPr>
        </p:nvSpPr>
        <p:spPr>
          <a:xfrm>
            <a:off x="473274" y="2169914"/>
            <a:ext cx="8197453" cy="2509242"/>
          </a:xfrm>
          <a:prstGeom prst="rect">
            <a:avLst/>
          </a:prstGeom>
        </p:spPr>
        <p:txBody>
          <a:bodyPr anchor="ctr"/>
          <a:lstStyle>
            <a:lvl1pPr>
              <a:defRPr sz="7312" spc="146">
                <a:solidFill>
                  <a:srgbClr val="FFFFFF"/>
                </a:solidFill>
              </a:defRPr>
            </a:lvl1pPr>
          </a:lstStyle>
          <a:p>
            <a:r>
              <a:t>Title Text</a:t>
            </a:r>
          </a:p>
        </p:txBody>
      </p:sp>
      <p:sp>
        <p:nvSpPr>
          <p:cNvPr id="41" name="Shape 41"/>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75695463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pic" idx="13"/>
          </p:nvPr>
        </p:nvSpPr>
        <p:spPr>
          <a:xfrm>
            <a:off x="375047" y="2446734"/>
            <a:ext cx="8393906" cy="4054078"/>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21" name="Shape 21"/>
          <p:cNvSpPr>
            <a:spLocks noGrp="1"/>
          </p:cNvSpPr>
          <p:nvPr>
            <p:ph type="title"/>
          </p:nvPr>
        </p:nvSpPr>
        <p:spPr>
          <a:xfrm>
            <a:off x="473274" y="821531"/>
            <a:ext cx="8197453" cy="937617"/>
          </a:xfrm>
          <a:prstGeom prst="rect">
            <a:avLst/>
          </a:prstGeom>
        </p:spPr>
        <p:txBody>
          <a:bodyPr/>
          <a:lstStyle>
            <a:lvl1pPr>
              <a:lnSpc>
                <a:spcPct val="80000"/>
              </a:lnSpc>
              <a:defRPr sz="5203" spc="104">
                <a:solidFill>
                  <a:srgbClr val="FFFFFF"/>
                </a:solidFill>
              </a:defRPr>
            </a:lvl1pPr>
          </a:lstStyle>
          <a:p>
            <a:r>
              <a:t>Title Text</a:t>
            </a:r>
          </a:p>
        </p:txBody>
      </p:sp>
      <p:sp>
        <p:nvSpPr>
          <p:cNvPr id="22" name="Shape 22"/>
          <p:cNvSpPr>
            <a:spLocks noGrp="1"/>
          </p:cNvSpPr>
          <p:nvPr>
            <p:ph type="body" sz="quarter" idx="1"/>
          </p:nvPr>
        </p:nvSpPr>
        <p:spPr>
          <a:xfrm>
            <a:off x="473274" y="357188"/>
            <a:ext cx="8197453" cy="473273"/>
          </a:xfrm>
          <a:prstGeom prst="rect">
            <a:avLst/>
          </a:prstGeom>
        </p:spPr>
        <p:txBody>
          <a:bodyPr/>
          <a:lstStyle>
            <a:lvl1pPr marL="0" indent="0" algn="ctr">
              <a:spcBef>
                <a:spcPts val="0"/>
              </a:spcBef>
              <a:buClrTx/>
              <a:buSzTx/>
              <a:buNone/>
              <a:defRPr sz="2812" cap="all" spc="56">
                <a:solidFill>
                  <a:srgbClr val="FFFFFF"/>
                </a:solidFill>
                <a:latin typeface="+mn-lt"/>
                <a:ea typeface="+mn-ea"/>
                <a:cs typeface="+mn-cs"/>
                <a:sym typeface="Futura"/>
              </a:defRPr>
            </a:lvl1pPr>
            <a:lvl2pPr marL="0" indent="160729" algn="ctr">
              <a:spcBef>
                <a:spcPts val="0"/>
              </a:spcBef>
              <a:buClrTx/>
              <a:buSzTx/>
              <a:buNone/>
              <a:defRPr sz="2812" cap="all" spc="56">
                <a:solidFill>
                  <a:srgbClr val="FFFFFF"/>
                </a:solidFill>
                <a:latin typeface="+mn-lt"/>
                <a:ea typeface="+mn-ea"/>
                <a:cs typeface="+mn-cs"/>
                <a:sym typeface="Futura"/>
              </a:defRPr>
            </a:lvl2pPr>
            <a:lvl3pPr marL="0" indent="321457" algn="ctr">
              <a:spcBef>
                <a:spcPts val="0"/>
              </a:spcBef>
              <a:buClrTx/>
              <a:buSzTx/>
              <a:buNone/>
              <a:defRPr sz="2812" cap="all" spc="56">
                <a:solidFill>
                  <a:srgbClr val="FFFFFF"/>
                </a:solidFill>
                <a:latin typeface="+mn-lt"/>
                <a:ea typeface="+mn-ea"/>
                <a:cs typeface="+mn-cs"/>
                <a:sym typeface="Futura"/>
              </a:defRPr>
            </a:lvl3pPr>
            <a:lvl4pPr marL="0" indent="482186" algn="ctr">
              <a:spcBef>
                <a:spcPts val="0"/>
              </a:spcBef>
              <a:buClrTx/>
              <a:buSzTx/>
              <a:buNone/>
              <a:defRPr sz="2812" cap="all" spc="56">
                <a:solidFill>
                  <a:srgbClr val="FFFFFF"/>
                </a:solidFill>
                <a:latin typeface="+mn-lt"/>
                <a:ea typeface="+mn-ea"/>
                <a:cs typeface="+mn-cs"/>
                <a:sym typeface="Futura"/>
              </a:defRPr>
            </a:lvl4pPr>
            <a:lvl5pPr marL="0" indent="642915" algn="ctr">
              <a:spcBef>
                <a:spcPts val="0"/>
              </a:spcBef>
              <a:buClrTx/>
              <a:buSzTx/>
              <a:buNone/>
              <a:defRPr sz="2812" cap="all" spc="56">
                <a:solidFill>
                  <a:srgbClr val="FFFFFF"/>
                </a:solidFill>
                <a:latin typeface="+mn-lt"/>
                <a:ea typeface="+mn-ea"/>
                <a:cs typeface="+mn-cs"/>
                <a:sym typeface="Futura"/>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1935369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198438"/>
            <a:ext cx="6096000" cy="944562"/>
          </a:xfrm>
        </p:spPr>
        <p:txBody>
          <a:bodyPr>
            <a:noAutofit/>
          </a:bodyPr>
          <a:lstStyle>
            <a:lvl1pPr>
              <a:defRPr sz="4200"/>
            </a:lvl1pPr>
          </a:lstStyle>
          <a:p>
            <a:r>
              <a:rPr lang="en-US" dirty="0"/>
              <a:t>Click to edit Master title style</a:t>
            </a:r>
          </a:p>
        </p:txBody>
      </p:sp>
      <p:sp>
        <p:nvSpPr>
          <p:cNvPr id="3" name="Content Placeholder 2"/>
          <p:cNvSpPr>
            <a:spLocks noGrp="1"/>
          </p:cNvSpPr>
          <p:nvPr>
            <p:ph idx="1"/>
          </p:nvPr>
        </p:nvSpPr>
        <p:spPr/>
        <p:txBody>
          <a:bodyPr/>
          <a:lstStyle>
            <a:lvl1pPr>
              <a:spcAft>
                <a:spcPts val="400"/>
              </a:spcAft>
              <a:defRPr sz="3000"/>
            </a:lvl1pPr>
            <a:lvl2pPr>
              <a:defRPr sz="27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none"/>
            </a:lvl1pPr>
          </a:lstStyle>
          <a:p>
            <a:r>
              <a:rPr lang="en-US" dirty="0"/>
              <a:t>Click to master title </a:t>
            </a:r>
            <a:r>
              <a:rPr lang="en-US" dirty="0" err="1"/>
              <a:t>styleedit</a:t>
            </a:r>
            <a:r>
              <a:rPr lang="en-US" dirty="0"/>
              <a:t> </a:t>
            </a:r>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07EB5-E551-4081-B1D4-5458D7644D4F}" type="slidenum">
              <a:rPr lang="en-US" smtClean="0"/>
              <a:pPr/>
              <a:t>‹#›</a:t>
            </a:fld>
            <a:endParaRPr lang="en-US"/>
          </a:p>
        </p:txBody>
      </p:sp>
      <p:pic>
        <p:nvPicPr>
          <p:cNvPr id="5" name="Picture 4" descr="NCCCS_logo_2C.jp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atkinsonc@nccommunitycolleges.ed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www.nccommunitycolleges.edu/sites/default/files/basic-pages/academic-programs/attachments/ccp_parent_faq_8.11.14v3.pdf" TargetMode="External"/><Relationship Id="rId4" Type="http://schemas.openxmlformats.org/officeDocument/2006/relationships/hyperlink" Target="mailto:eadsl@nccommunitycolleges.edu" TargetMode="External"/><Relationship Id="rId5" Type="http://schemas.openxmlformats.org/officeDocument/2006/relationships/hyperlink" Target="mailto:robertonm@nccommunitycolleges.edu" TargetMode="External"/><Relationship Id="rId1" Type="http://schemas.openxmlformats.org/officeDocument/2006/relationships/slideLayout" Target="../slideLayouts/slideLayout2.xml"/><Relationship Id="rId2" Type="http://schemas.openxmlformats.org/officeDocument/2006/relationships/hyperlink" Target="http://www.nccommunitycolleges.edu/sites/default/files/basic-pages/academic-programs/attachments/section14_18aug2017_operating_procedures_v2.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ccommerce.com/wf/workforce-professionals/ncworks-certified-career-pathway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newtonr@nccommunitycolleges.edu"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gi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ctrTitle"/>
          </p:nvPr>
        </p:nvSpPr>
        <p:spPr>
          <a:prstGeom prst="rect">
            <a:avLst/>
          </a:prstGeom>
        </p:spPr>
        <p:txBody>
          <a:bodyPr/>
          <a:lstStyle/>
          <a:p>
            <a:r>
              <a:rPr dirty="0"/>
              <a:t>Postsecondary Perkins </a:t>
            </a:r>
            <a:r>
              <a:rPr lang="en-US" dirty="0"/>
              <a:t>Update</a:t>
            </a:r>
            <a:endParaRPr dirty="0"/>
          </a:p>
        </p:txBody>
      </p:sp>
      <p:sp>
        <p:nvSpPr>
          <p:cNvPr id="122" name="Shape 122"/>
          <p:cNvSpPr>
            <a:spLocks noGrp="1"/>
          </p:cNvSpPr>
          <p:nvPr>
            <p:ph type="subTitle" idx="1"/>
          </p:nvPr>
        </p:nvSpPr>
        <p:spPr>
          <a:prstGeom prst="rect">
            <a:avLst/>
          </a:prstGeom>
        </p:spPr>
        <p:txBody>
          <a:bodyPr>
            <a:normAutofit/>
          </a:bodyPr>
          <a:lstStyle/>
          <a:p>
            <a:r>
              <a:rPr lang="en-US" dirty="0" smtClean="0"/>
              <a:t>October 10, </a:t>
            </a:r>
            <a:r>
              <a:rPr lang="en-US" dirty="0"/>
              <a:t>2017</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97" y="4750826"/>
            <a:ext cx="6238568" cy="1963520"/>
          </a:xfrm>
          <a:prstGeom prst="rect">
            <a:avLst/>
          </a:prstGeom>
        </p:spPr>
      </p:pic>
      <p:sp>
        <p:nvSpPr>
          <p:cNvPr id="2" name="TextBox 1"/>
          <p:cNvSpPr txBox="1"/>
          <p:nvPr/>
        </p:nvSpPr>
        <p:spPr>
          <a:xfrm>
            <a:off x="6656439" y="6184491"/>
            <a:ext cx="1995931" cy="369332"/>
          </a:xfrm>
          <a:prstGeom prst="rect">
            <a:avLst/>
          </a:prstGeom>
          <a:noFill/>
        </p:spPr>
        <p:txBody>
          <a:bodyPr wrap="none" rtlCol="0">
            <a:spAutoFit/>
          </a:bodyPr>
          <a:lstStyle/>
          <a:p>
            <a:r>
              <a:rPr lang="en-US" dirty="0" err="1"/>
              <a:t>www.ncperkins.org</a:t>
            </a:r>
            <a:endParaRPr lang="en-US" dirty="0"/>
          </a:p>
        </p:txBody>
      </p:sp>
    </p:spTree>
    <p:extLst>
      <p:ext uri="{BB962C8B-B14F-4D97-AF65-F5344CB8AC3E}">
        <p14:creationId xmlns:p14="http://schemas.microsoft.com/office/powerpoint/2010/main" val="82145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F64694-A2CE-49E3-BB57-54BFD92CF468}"/>
              </a:ext>
            </a:extLst>
          </p:cNvPr>
          <p:cNvSpPr>
            <a:spLocks noGrp="1"/>
          </p:cNvSpPr>
          <p:nvPr>
            <p:ph type="title"/>
          </p:nvPr>
        </p:nvSpPr>
        <p:spPr/>
        <p:txBody>
          <a:bodyPr/>
          <a:lstStyle/>
          <a:p>
            <a:r>
              <a:rPr lang="en-US" dirty="0"/>
              <a:t>Basic Skills Plus Pathways</a:t>
            </a:r>
          </a:p>
        </p:txBody>
      </p:sp>
      <p:sp>
        <p:nvSpPr>
          <p:cNvPr id="3" name="Text Placeholder 2">
            <a:extLst>
              <a:ext uri="{FF2B5EF4-FFF2-40B4-BE49-F238E27FC236}">
                <a16:creationId xmlns="" xmlns:a16="http://schemas.microsoft.com/office/drawing/2014/main" id="{C5FC27AF-DF09-4926-9F9D-10735A4B519B}"/>
              </a:ext>
            </a:extLst>
          </p:cNvPr>
          <p:cNvSpPr>
            <a:spLocks noGrp="1"/>
          </p:cNvSpPr>
          <p:nvPr>
            <p:ph type="body" idx="1"/>
          </p:nvPr>
        </p:nvSpPr>
        <p:spPr/>
        <p:txBody>
          <a:bodyPr/>
          <a:lstStyle/>
          <a:p>
            <a:r>
              <a:rPr lang="en-US" dirty="0"/>
              <a:t>Understanding Pathways</a:t>
            </a:r>
          </a:p>
        </p:txBody>
      </p:sp>
    </p:spTree>
    <p:extLst>
      <p:ext uri="{BB962C8B-B14F-4D97-AF65-F5344CB8AC3E}">
        <p14:creationId xmlns:p14="http://schemas.microsoft.com/office/powerpoint/2010/main" val="62587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13FF64-09CA-423D-9FFF-A78E5FC65224}"/>
              </a:ext>
            </a:extLst>
          </p:cNvPr>
          <p:cNvSpPr>
            <a:spLocks noGrp="1"/>
          </p:cNvSpPr>
          <p:nvPr>
            <p:ph type="title"/>
          </p:nvPr>
        </p:nvSpPr>
        <p:spPr/>
        <p:txBody>
          <a:bodyPr/>
          <a:lstStyle/>
          <a:p>
            <a:r>
              <a:rPr lang="en-US" dirty="0"/>
              <a:t>Workforce Innovation &amp; Opportunity Act (WIOA)</a:t>
            </a:r>
          </a:p>
        </p:txBody>
      </p:sp>
      <p:sp>
        <p:nvSpPr>
          <p:cNvPr id="3" name="Content Placeholder 2">
            <a:extLst>
              <a:ext uri="{FF2B5EF4-FFF2-40B4-BE49-F238E27FC236}">
                <a16:creationId xmlns="" xmlns:a16="http://schemas.microsoft.com/office/drawing/2014/main" id="{6D1E0DEC-7F05-44DD-B6C4-77366E3FFAAB}"/>
              </a:ext>
            </a:extLst>
          </p:cNvPr>
          <p:cNvSpPr>
            <a:spLocks noGrp="1"/>
          </p:cNvSpPr>
          <p:nvPr>
            <p:ph idx="1"/>
          </p:nvPr>
        </p:nvSpPr>
        <p:spPr/>
        <p:txBody>
          <a:bodyPr>
            <a:normAutofit fontScale="92500" lnSpcReduction="20000"/>
          </a:bodyPr>
          <a:lstStyle/>
          <a:p>
            <a:r>
              <a:rPr lang="en-US" dirty="0"/>
              <a:t>Title II Adult Education and Family Literacy Act</a:t>
            </a:r>
          </a:p>
          <a:p>
            <a:r>
              <a:rPr lang="en-US" dirty="0"/>
              <a:t>Signed into law July 22, 2014</a:t>
            </a:r>
          </a:p>
          <a:p>
            <a:r>
              <a:rPr lang="en-US" dirty="0"/>
              <a:t>Designed to help job seekers access:</a:t>
            </a:r>
          </a:p>
          <a:p>
            <a:pPr lvl="1"/>
            <a:r>
              <a:rPr lang="en-US" dirty="0"/>
              <a:t>Employment</a:t>
            </a:r>
          </a:p>
          <a:p>
            <a:pPr lvl="1"/>
            <a:r>
              <a:rPr lang="en-US" dirty="0"/>
              <a:t>Education</a:t>
            </a:r>
          </a:p>
          <a:p>
            <a:pPr lvl="1"/>
            <a:r>
              <a:rPr lang="en-US" dirty="0"/>
              <a:t>Training</a:t>
            </a:r>
          </a:p>
          <a:p>
            <a:pPr lvl="1"/>
            <a:r>
              <a:rPr lang="en-US" dirty="0"/>
              <a:t>Support services </a:t>
            </a:r>
          </a:p>
          <a:p>
            <a:r>
              <a:rPr lang="en-US" dirty="0"/>
              <a:t>Goal – Help job seekers succeed in the labor market and to match employers with the skilled workers they need to compete in the global economy.</a:t>
            </a:r>
          </a:p>
        </p:txBody>
      </p:sp>
    </p:spTree>
    <p:extLst>
      <p:ext uri="{BB962C8B-B14F-4D97-AF65-F5344CB8AC3E}">
        <p14:creationId xmlns:p14="http://schemas.microsoft.com/office/powerpoint/2010/main" val="1880362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9A8DE1-1CC7-491D-A522-00C22436DE3A}"/>
              </a:ext>
            </a:extLst>
          </p:cNvPr>
          <p:cNvSpPr>
            <a:spLocks noGrp="1"/>
          </p:cNvSpPr>
          <p:nvPr>
            <p:ph type="title"/>
          </p:nvPr>
        </p:nvSpPr>
        <p:spPr/>
        <p:txBody>
          <a:bodyPr/>
          <a:lstStyle/>
          <a:p>
            <a:r>
              <a:rPr lang="en-US" dirty="0"/>
              <a:t>Basic Skills Plus Pathways</a:t>
            </a:r>
          </a:p>
        </p:txBody>
      </p:sp>
      <p:sp>
        <p:nvSpPr>
          <p:cNvPr id="3" name="Content Placeholder 2">
            <a:extLst>
              <a:ext uri="{FF2B5EF4-FFF2-40B4-BE49-F238E27FC236}">
                <a16:creationId xmlns="" xmlns:a16="http://schemas.microsoft.com/office/drawing/2014/main" id="{13257773-2D23-4C9B-90F0-0655B5CA79B8}"/>
              </a:ext>
            </a:extLst>
          </p:cNvPr>
          <p:cNvSpPr>
            <a:spLocks noGrp="1"/>
          </p:cNvSpPr>
          <p:nvPr>
            <p:ph idx="1"/>
          </p:nvPr>
        </p:nvSpPr>
        <p:spPr/>
        <p:txBody>
          <a:bodyPr>
            <a:noAutofit/>
          </a:bodyPr>
          <a:lstStyle/>
          <a:p>
            <a:r>
              <a:rPr lang="en-US" sz="2000" dirty="0">
                <a:solidFill>
                  <a:schemeClr val="accent2"/>
                </a:solidFill>
              </a:rPr>
              <a:t>Align</a:t>
            </a:r>
            <a:r>
              <a:rPr lang="en-US" sz="2000" dirty="0"/>
              <a:t> with the </a:t>
            </a:r>
            <a:r>
              <a:rPr lang="en-US" sz="2000" dirty="0">
                <a:solidFill>
                  <a:schemeClr val="accent2"/>
                </a:solidFill>
              </a:rPr>
              <a:t>skills needed by industries </a:t>
            </a:r>
            <a:r>
              <a:rPr lang="en-US" sz="2000" dirty="0"/>
              <a:t>in the state or regional economy</a:t>
            </a:r>
          </a:p>
          <a:p>
            <a:r>
              <a:rPr lang="en-US" sz="2000" dirty="0">
                <a:solidFill>
                  <a:schemeClr val="accent2"/>
                </a:solidFill>
              </a:rPr>
              <a:t>Prepare individuals </a:t>
            </a:r>
            <a:r>
              <a:rPr lang="en-US" sz="2000" dirty="0"/>
              <a:t>to succeed in a range of education options, including apprenticeships</a:t>
            </a:r>
          </a:p>
          <a:p>
            <a:r>
              <a:rPr lang="en-US" sz="2000" dirty="0"/>
              <a:t>Include </a:t>
            </a:r>
            <a:r>
              <a:rPr lang="en-US" sz="2000" dirty="0">
                <a:solidFill>
                  <a:schemeClr val="accent2"/>
                </a:solidFill>
              </a:rPr>
              <a:t>counseling to support an individual </a:t>
            </a:r>
            <a:r>
              <a:rPr lang="en-US" sz="2000" dirty="0"/>
              <a:t>in achieving the individual’s education and career goals</a:t>
            </a:r>
          </a:p>
          <a:p>
            <a:r>
              <a:rPr lang="en-US" sz="2000" dirty="0"/>
              <a:t>Include, as appropriate, </a:t>
            </a:r>
            <a:r>
              <a:rPr lang="en-US" sz="2000" dirty="0">
                <a:solidFill>
                  <a:schemeClr val="accent2"/>
                </a:solidFill>
              </a:rPr>
              <a:t>concurrent education and training </a:t>
            </a:r>
            <a:r>
              <a:rPr lang="en-US" sz="2000" dirty="0"/>
              <a:t>opportunities for a specific occupation or occupational cluster</a:t>
            </a:r>
          </a:p>
          <a:p>
            <a:r>
              <a:rPr lang="en-US" sz="2000" dirty="0"/>
              <a:t>Organize education, training, and support services to </a:t>
            </a:r>
            <a:r>
              <a:rPr lang="en-US" sz="2000" dirty="0">
                <a:solidFill>
                  <a:schemeClr val="accent2"/>
                </a:solidFill>
              </a:rPr>
              <a:t>meet individual needs</a:t>
            </a:r>
            <a:r>
              <a:rPr lang="en-US" sz="2000" dirty="0"/>
              <a:t> and accelerate  the educational and career advancement</a:t>
            </a:r>
          </a:p>
          <a:p>
            <a:r>
              <a:rPr lang="en-US" sz="2000" dirty="0"/>
              <a:t>Enable individuals to </a:t>
            </a:r>
            <a:r>
              <a:rPr lang="en-US" sz="2000" dirty="0">
                <a:solidFill>
                  <a:schemeClr val="accent2"/>
                </a:solidFill>
              </a:rPr>
              <a:t>attain a high school diploma or equivalent</a:t>
            </a:r>
            <a:r>
              <a:rPr lang="en-US" sz="2000" dirty="0"/>
              <a:t>, and at least one </a:t>
            </a:r>
            <a:r>
              <a:rPr lang="en-US" sz="2000" dirty="0">
                <a:solidFill>
                  <a:schemeClr val="accent2"/>
                </a:solidFill>
              </a:rPr>
              <a:t>recognized postsecondary credential</a:t>
            </a:r>
          </a:p>
          <a:p>
            <a:r>
              <a:rPr lang="en-US" sz="2000" dirty="0"/>
              <a:t>Help individuals enter or </a:t>
            </a:r>
            <a:r>
              <a:rPr lang="en-US" sz="2000" dirty="0">
                <a:solidFill>
                  <a:schemeClr val="accent2"/>
                </a:solidFill>
              </a:rPr>
              <a:t>advance within an occupation </a:t>
            </a:r>
            <a:r>
              <a:rPr lang="en-US" sz="2000" dirty="0"/>
              <a:t>or occupational cluster.</a:t>
            </a:r>
          </a:p>
        </p:txBody>
      </p:sp>
    </p:spTree>
    <p:extLst>
      <p:ext uri="{BB962C8B-B14F-4D97-AF65-F5344CB8AC3E}">
        <p14:creationId xmlns:p14="http://schemas.microsoft.com/office/powerpoint/2010/main" val="1916550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2B0F1C-127A-4406-9657-5786015ECFD6}"/>
              </a:ext>
            </a:extLst>
          </p:cNvPr>
          <p:cNvSpPr>
            <a:spLocks noGrp="1"/>
          </p:cNvSpPr>
          <p:nvPr>
            <p:ph type="title"/>
          </p:nvPr>
        </p:nvSpPr>
        <p:spPr/>
        <p:txBody>
          <a:bodyPr/>
          <a:lstStyle/>
          <a:p>
            <a:r>
              <a:rPr lang="en-US" sz="2800" dirty="0"/>
              <a:t>Basic Skills Plus Pathway Example</a:t>
            </a:r>
            <a:br>
              <a:rPr lang="en-US" sz="2800" dirty="0"/>
            </a:br>
            <a:r>
              <a:rPr lang="en-US" sz="2800" dirty="0"/>
              <a:t>Computer Integrated Machining</a:t>
            </a:r>
          </a:p>
        </p:txBody>
      </p:sp>
      <p:graphicFrame>
        <p:nvGraphicFramePr>
          <p:cNvPr id="28" name="Content Placeholder 27">
            <a:extLst>
              <a:ext uri="{FF2B5EF4-FFF2-40B4-BE49-F238E27FC236}">
                <a16:creationId xmlns="" xmlns:a16="http://schemas.microsoft.com/office/drawing/2014/main" id="{85A09077-DCD5-47F5-BB5F-56579DE72C28}"/>
              </a:ext>
            </a:extLst>
          </p:cNvPr>
          <p:cNvGraphicFramePr>
            <a:graphicFrameLocks noGrp="1"/>
          </p:cNvGraphicFramePr>
          <p:nvPr>
            <p:ph idx="1"/>
            <p:extLst>
              <p:ext uri="{D42A27DB-BD31-4B8C-83A1-F6EECF244321}">
                <p14:modId xmlns:p14="http://schemas.microsoft.com/office/powerpoint/2010/main" val="1112808483"/>
              </p:ext>
            </p:extLst>
          </p:nvPr>
        </p:nvGraphicFramePr>
        <p:xfrm>
          <a:off x="457200" y="1600200"/>
          <a:ext cx="8610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4067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129EAF-5171-43F7-89A9-FDB790F6C281}"/>
              </a:ext>
            </a:extLst>
          </p:cNvPr>
          <p:cNvSpPr>
            <a:spLocks noGrp="1"/>
          </p:cNvSpPr>
          <p:nvPr>
            <p:ph type="title"/>
          </p:nvPr>
        </p:nvSpPr>
        <p:spPr/>
        <p:txBody>
          <a:bodyPr/>
          <a:lstStyle/>
          <a:p>
            <a:r>
              <a:rPr lang="en-US" sz="3200" dirty="0"/>
              <a:t>Basic Skills Plus Pathways</a:t>
            </a:r>
          </a:p>
        </p:txBody>
      </p:sp>
      <p:sp>
        <p:nvSpPr>
          <p:cNvPr id="3" name="Content Placeholder 2">
            <a:extLst>
              <a:ext uri="{FF2B5EF4-FFF2-40B4-BE49-F238E27FC236}">
                <a16:creationId xmlns="" xmlns:a16="http://schemas.microsoft.com/office/drawing/2014/main" id="{D9B7BAE2-8BA3-4820-8435-69ACB8ADE08B}"/>
              </a:ext>
            </a:extLst>
          </p:cNvPr>
          <p:cNvSpPr>
            <a:spLocks noGrp="1"/>
          </p:cNvSpPr>
          <p:nvPr>
            <p:ph idx="1"/>
          </p:nvPr>
        </p:nvSpPr>
        <p:spPr/>
        <p:txBody>
          <a:bodyPr/>
          <a:lstStyle/>
          <a:p>
            <a:pPr marL="0" indent="0">
              <a:buNone/>
            </a:pPr>
            <a:r>
              <a:rPr lang="en-US" dirty="0"/>
              <a:t>For more information:</a:t>
            </a:r>
          </a:p>
          <a:p>
            <a:pPr marL="0" indent="0">
              <a:buNone/>
            </a:pPr>
            <a:r>
              <a:rPr lang="en-US" sz="2000"/>
              <a:t>Dr. Cassandra </a:t>
            </a:r>
            <a:r>
              <a:rPr lang="en-US" sz="2000" dirty="0"/>
              <a:t>Atkinson</a:t>
            </a:r>
            <a:br>
              <a:rPr lang="en-US" sz="2000" dirty="0"/>
            </a:br>
            <a:r>
              <a:rPr lang="en-US" sz="2000" dirty="0"/>
              <a:t>College and Career Readiness Transitions Coordinator</a:t>
            </a:r>
            <a:br>
              <a:rPr lang="en-US" sz="2000" dirty="0"/>
            </a:br>
            <a:r>
              <a:rPr lang="en-US" sz="2000" dirty="0">
                <a:hlinkClick r:id="rId2"/>
              </a:rPr>
              <a:t>atkinsonc@nccommunitycolleges.edu</a:t>
            </a:r>
            <a:r>
              <a:rPr lang="en-US" sz="2000" dirty="0"/>
              <a:t/>
            </a:r>
            <a:br>
              <a:rPr lang="en-US" sz="2000" dirty="0"/>
            </a:br>
            <a:r>
              <a:rPr lang="en-US" sz="2000" dirty="0"/>
              <a:t>919-807-7144</a:t>
            </a:r>
          </a:p>
          <a:p>
            <a:pPr marL="0" indent="0">
              <a:buNone/>
            </a:pPr>
            <a:endParaRPr lang="en-US" dirty="0"/>
          </a:p>
        </p:txBody>
      </p:sp>
    </p:spTree>
    <p:extLst>
      <p:ext uri="{BB962C8B-B14F-4D97-AF65-F5344CB8AC3E}">
        <p14:creationId xmlns:p14="http://schemas.microsoft.com/office/powerpoint/2010/main" val="228137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F64694-A2CE-49E3-BB57-54BFD92CF468}"/>
              </a:ext>
            </a:extLst>
          </p:cNvPr>
          <p:cNvSpPr>
            <a:spLocks noGrp="1"/>
          </p:cNvSpPr>
          <p:nvPr>
            <p:ph type="title"/>
          </p:nvPr>
        </p:nvSpPr>
        <p:spPr/>
        <p:txBody>
          <a:bodyPr/>
          <a:lstStyle/>
          <a:p>
            <a:r>
              <a:rPr lang="en-US" dirty="0"/>
              <a:t>Career and College Promise</a:t>
            </a:r>
          </a:p>
        </p:txBody>
      </p:sp>
      <p:sp>
        <p:nvSpPr>
          <p:cNvPr id="3" name="Text Placeholder 2">
            <a:extLst>
              <a:ext uri="{FF2B5EF4-FFF2-40B4-BE49-F238E27FC236}">
                <a16:creationId xmlns="" xmlns:a16="http://schemas.microsoft.com/office/drawing/2014/main" id="{C5FC27AF-DF09-4926-9F9D-10735A4B519B}"/>
              </a:ext>
            </a:extLst>
          </p:cNvPr>
          <p:cNvSpPr>
            <a:spLocks noGrp="1"/>
          </p:cNvSpPr>
          <p:nvPr>
            <p:ph type="body" idx="1"/>
          </p:nvPr>
        </p:nvSpPr>
        <p:spPr/>
        <p:txBody>
          <a:bodyPr/>
          <a:lstStyle/>
          <a:p>
            <a:r>
              <a:rPr lang="en-US" dirty="0"/>
              <a:t>Understanding Pathways</a:t>
            </a:r>
          </a:p>
        </p:txBody>
      </p:sp>
    </p:spTree>
    <p:extLst>
      <p:ext uri="{BB962C8B-B14F-4D97-AF65-F5344CB8AC3E}">
        <p14:creationId xmlns:p14="http://schemas.microsoft.com/office/powerpoint/2010/main" val="990161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Career &amp; College Promise</a:t>
            </a:r>
          </a:p>
        </p:txBody>
      </p:sp>
      <p:sp>
        <p:nvSpPr>
          <p:cNvPr id="3" name="Content Placeholder 2"/>
          <p:cNvSpPr>
            <a:spLocks noGrp="1"/>
          </p:cNvSpPr>
          <p:nvPr>
            <p:ph sz="half" idx="1"/>
          </p:nvPr>
        </p:nvSpPr>
        <p:spPr>
          <a:xfrm>
            <a:off x="533400" y="4795730"/>
            <a:ext cx="8305800" cy="1096963"/>
          </a:xfrm>
        </p:spPr>
        <p:txBody>
          <a:bodyPr>
            <a:normAutofit fontScale="77500" lnSpcReduction="20000"/>
          </a:bodyPr>
          <a:lstStyle/>
          <a:p>
            <a:r>
              <a:rPr lang="en-US" dirty="0"/>
              <a:t>Legislation</a:t>
            </a:r>
          </a:p>
          <a:p>
            <a:pPr lvl="1"/>
            <a:r>
              <a:rPr lang="en-US" dirty="0"/>
              <a:t>Career &amp; College Promise (CCP) – Session Law 2011-145</a:t>
            </a:r>
          </a:p>
          <a:p>
            <a:pPr lvl="2"/>
            <a:r>
              <a:rPr lang="en-US" dirty="0"/>
              <a:t>Updated in 2017 to allow Workforce Continuing Education pathways the lead to a recognized industry credential</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447131852"/>
              </p:ext>
            </p:extLst>
          </p:nvPr>
        </p:nvGraphicFramePr>
        <p:xfrm>
          <a:off x="153186" y="-10212"/>
          <a:ext cx="8763000" cy="511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97477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7AFDDB-F6CD-416B-9F4B-DE7D81A7804F}"/>
              </a:ext>
            </a:extLst>
          </p:cNvPr>
          <p:cNvSpPr>
            <a:spLocks noGrp="1"/>
          </p:cNvSpPr>
          <p:nvPr>
            <p:ph type="title"/>
          </p:nvPr>
        </p:nvSpPr>
        <p:spPr/>
        <p:txBody>
          <a:bodyPr/>
          <a:lstStyle/>
          <a:p>
            <a:r>
              <a:rPr lang="en-US" dirty="0"/>
              <a:t>Transfer Pathway</a:t>
            </a:r>
          </a:p>
        </p:txBody>
      </p:sp>
      <p:sp>
        <p:nvSpPr>
          <p:cNvPr id="5" name="Content Placeholder 4">
            <a:extLst>
              <a:ext uri="{FF2B5EF4-FFF2-40B4-BE49-F238E27FC236}">
                <a16:creationId xmlns="" xmlns:a16="http://schemas.microsoft.com/office/drawing/2014/main" id="{86311BFF-D4E2-4F3C-A675-AA8215B4E61E}"/>
              </a:ext>
            </a:extLst>
          </p:cNvPr>
          <p:cNvSpPr>
            <a:spLocks noGrp="1"/>
          </p:cNvSpPr>
          <p:nvPr>
            <p:ph idx="1"/>
          </p:nvPr>
        </p:nvSpPr>
        <p:spPr/>
        <p:txBody>
          <a:bodyPr>
            <a:normAutofit fontScale="77500" lnSpcReduction="20000"/>
          </a:bodyPr>
          <a:lstStyle/>
          <a:p>
            <a:r>
              <a:rPr lang="en-US" dirty="0">
                <a:solidFill>
                  <a:schemeClr val="accent4"/>
                </a:solidFill>
              </a:rPr>
              <a:t>Associate in Arts</a:t>
            </a:r>
          </a:p>
          <a:p>
            <a:pPr lvl="1"/>
            <a:r>
              <a:rPr lang="en-US" dirty="0"/>
              <a:t>The CCP College Transfer Pathway Leading to the Associate in Arts is designed for high school juniors and seniors who wish to begin study toward the Associate in Arts degree and a baccalaureate degree in a non-STEM major. </a:t>
            </a:r>
          </a:p>
          <a:p>
            <a:r>
              <a:rPr lang="en-US" dirty="0">
                <a:solidFill>
                  <a:schemeClr val="accent4"/>
                </a:solidFill>
              </a:rPr>
              <a:t>Associate in Science</a:t>
            </a:r>
          </a:p>
          <a:p>
            <a:pPr lvl="1"/>
            <a:r>
              <a:rPr lang="en-US" dirty="0"/>
              <a:t>The CCP College Transfer Pathway Leading to the Associate in Science is designed for high school juniors and seniors who wish to begin study toward the Associate in Science degree and a baccalaureate degree in a STEM or technical major. </a:t>
            </a:r>
          </a:p>
          <a:p>
            <a:r>
              <a:rPr lang="en-US" dirty="0">
                <a:solidFill>
                  <a:schemeClr val="accent4"/>
                </a:solidFill>
              </a:rPr>
              <a:t>Associate in Engineering</a:t>
            </a:r>
          </a:p>
          <a:p>
            <a:pPr lvl="1"/>
            <a:r>
              <a:rPr lang="en-US" dirty="0"/>
              <a:t>The College Transfer Pathway (CCP) leading to the Associate in Engineering is designed for high school juniors and seniors who wish to begin study toward the Associate in Engineering degree and a baccalaureate degree in a STEM or technical major. </a:t>
            </a:r>
          </a:p>
          <a:p>
            <a:pPr lvl="1"/>
            <a:endParaRPr lang="en-US" dirty="0"/>
          </a:p>
        </p:txBody>
      </p:sp>
    </p:spTree>
    <p:extLst>
      <p:ext uri="{BB962C8B-B14F-4D97-AF65-F5344CB8AC3E}">
        <p14:creationId xmlns:p14="http://schemas.microsoft.com/office/powerpoint/2010/main" val="1832814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7AFDDB-F6CD-416B-9F4B-DE7D81A7804F}"/>
              </a:ext>
            </a:extLst>
          </p:cNvPr>
          <p:cNvSpPr>
            <a:spLocks noGrp="1"/>
          </p:cNvSpPr>
          <p:nvPr>
            <p:ph type="title"/>
          </p:nvPr>
        </p:nvSpPr>
        <p:spPr/>
        <p:txBody>
          <a:bodyPr/>
          <a:lstStyle/>
          <a:p>
            <a:r>
              <a:rPr lang="en-US" dirty="0"/>
              <a:t>Transfer Pathway (</a:t>
            </a:r>
            <a:r>
              <a:rPr lang="en-US" dirty="0" err="1"/>
              <a:t>Cont</a:t>
            </a:r>
            <a:r>
              <a:rPr lang="en-US" dirty="0"/>
              <a:t>)</a:t>
            </a:r>
          </a:p>
        </p:txBody>
      </p:sp>
      <p:sp>
        <p:nvSpPr>
          <p:cNvPr id="5" name="Content Placeholder 4">
            <a:extLst>
              <a:ext uri="{FF2B5EF4-FFF2-40B4-BE49-F238E27FC236}">
                <a16:creationId xmlns="" xmlns:a16="http://schemas.microsoft.com/office/drawing/2014/main" id="{86311BFF-D4E2-4F3C-A675-AA8215B4E61E}"/>
              </a:ext>
            </a:extLst>
          </p:cNvPr>
          <p:cNvSpPr>
            <a:spLocks noGrp="1"/>
          </p:cNvSpPr>
          <p:nvPr>
            <p:ph idx="1"/>
          </p:nvPr>
        </p:nvSpPr>
        <p:spPr/>
        <p:txBody>
          <a:bodyPr>
            <a:normAutofit fontScale="92500" lnSpcReduction="20000"/>
          </a:bodyPr>
          <a:lstStyle/>
          <a:p>
            <a:r>
              <a:rPr lang="en-US" sz="2500" dirty="0">
                <a:solidFill>
                  <a:schemeClr val="accent4"/>
                </a:solidFill>
              </a:rPr>
              <a:t>Associate Degree Nursing</a:t>
            </a:r>
          </a:p>
          <a:p>
            <a:pPr lvl="1"/>
            <a:r>
              <a:rPr lang="en-US" dirty="0"/>
              <a:t>The Career and College Promise (CCP) ADN Pathway is designed for high school juniors and seniors who wish to pursue a career in nursing.  Student who complete this pathway are prepared to apply for admission into community college or university nursing programs.</a:t>
            </a:r>
          </a:p>
          <a:p>
            <a:r>
              <a:rPr lang="en-US" sz="2500" dirty="0">
                <a:solidFill>
                  <a:schemeClr val="accent4"/>
                </a:solidFill>
              </a:rPr>
              <a:t>Associate in Fine Arts in Visual Arts</a:t>
            </a:r>
          </a:p>
          <a:p>
            <a:pPr lvl="1"/>
            <a:r>
              <a:rPr lang="en-US" dirty="0"/>
              <a:t>The CCP College Transfer Pathway Leading to the Associate in Fine Arts in Visual Arts is designed for high school juniors and seniors who wish to begin study toward the Associate in Fine Arts in Visual Arts and a baccalaureate degree in Fine Arts-Visual Arts. </a:t>
            </a:r>
          </a:p>
        </p:txBody>
      </p:sp>
    </p:spTree>
    <p:extLst>
      <p:ext uri="{BB962C8B-B14F-4D97-AF65-F5344CB8AC3E}">
        <p14:creationId xmlns:p14="http://schemas.microsoft.com/office/powerpoint/2010/main" val="95116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2196D4-C799-4034-9347-FEE46D9770CB}"/>
              </a:ext>
            </a:extLst>
          </p:cNvPr>
          <p:cNvSpPr>
            <a:spLocks noGrp="1"/>
          </p:cNvSpPr>
          <p:nvPr>
            <p:ph type="title"/>
          </p:nvPr>
        </p:nvSpPr>
        <p:spPr/>
        <p:txBody>
          <a:bodyPr>
            <a:noAutofit/>
          </a:bodyPr>
          <a:lstStyle/>
          <a:p>
            <a:r>
              <a:rPr lang="en-US" sz="2800" dirty="0"/>
              <a:t>CCP Career &amp; Technical Education Pathways</a:t>
            </a:r>
          </a:p>
        </p:txBody>
      </p:sp>
      <p:sp>
        <p:nvSpPr>
          <p:cNvPr id="5" name="Text Placeholder 4">
            <a:extLst>
              <a:ext uri="{FF2B5EF4-FFF2-40B4-BE49-F238E27FC236}">
                <a16:creationId xmlns="" xmlns:a16="http://schemas.microsoft.com/office/drawing/2014/main" id="{A9D965D7-5A4B-49F4-A309-77EEDEDEF97D}"/>
              </a:ext>
            </a:extLst>
          </p:cNvPr>
          <p:cNvSpPr>
            <a:spLocks noGrp="1"/>
          </p:cNvSpPr>
          <p:nvPr>
            <p:ph type="body" idx="1"/>
          </p:nvPr>
        </p:nvSpPr>
        <p:spPr>
          <a:xfrm>
            <a:off x="465841" y="1350995"/>
            <a:ext cx="4040188" cy="639762"/>
          </a:xfrm>
        </p:spPr>
        <p:txBody>
          <a:bodyPr/>
          <a:lstStyle/>
          <a:p>
            <a:r>
              <a:rPr lang="en-US" dirty="0"/>
              <a:t>Curriculum</a:t>
            </a:r>
          </a:p>
        </p:txBody>
      </p:sp>
      <p:sp>
        <p:nvSpPr>
          <p:cNvPr id="6" name="Content Placeholder 5">
            <a:extLst>
              <a:ext uri="{FF2B5EF4-FFF2-40B4-BE49-F238E27FC236}">
                <a16:creationId xmlns="" xmlns:a16="http://schemas.microsoft.com/office/drawing/2014/main" id="{1DDF90B6-F350-444F-B369-B812F0AC9B89}"/>
              </a:ext>
            </a:extLst>
          </p:cNvPr>
          <p:cNvSpPr>
            <a:spLocks noGrp="1"/>
          </p:cNvSpPr>
          <p:nvPr>
            <p:ph sz="half" idx="2"/>
          </p:nvPr>
        </p:nvSpPr>
        <p:spPr>
          <a:xfrm>
            <a:off x="457200" y="1990757"/>
            <a:ext cx="4572000" cy="4135406"/>
          </a:xfrm>
        </p:spPr>
        <p:txBody>
          <a:bodyPr>
            <a:noAutofit/>
          </a:bodyPr>
          <a:lstStyle/>
          <a:p>
            <a:r>
              <a:rPr lang="en-US" sz="1700" dirty="0"/>
              <a:t>Must be in compliance with current curriculum standard</a:t>
            </a:r>
          </a:p>
          <a:p>
            <a:r>
              <a:rPr lang="en-US" sz="1700" dirty="0"/>
              <a:t>Must contain either a minimum of 12 SHC derived from core of curriculum standard or consist of courses in a local traditional certificate as listed in the college’s catalog.</a:t>
            </a:r>
          </a:p>
          <a:p>
            <a:r>
              <a:rPr lang="en-US" sz="1700" dirty="0"/>
              <a:t>Must be approved to offer the traditional program.</a:t>
            </a:r>
          </a:p>
          <a:p>
            <a:r>
              <a:rPr lang="en-US" sz="1700" dirty="0"/>
              <a:t>No course pick lists in any CTE program of study (including local certificates submitted as CTE programs of study).</a:t>
            </a:r>
          </a:p>
          <a:p>
            <a:r>
              <a:rPr lang="en-US" sz="1700" dirty="0"/>
              <a:t>Must have System Office approval prior to implementation. Local certificates submitted as CTE programs of study must include a statement that verifies the courses are listed in the college's catalog for a traditional certificate</a:t>
            </a:r>
          </a:p>
        </p:txBody>
      </p:sp>
      <p:sp>
        <p:nvSpPr>
          <p:cNvPr id="7" name="Text Placeholder 6">
            <a:extLst>
              <a:ext uri="{FF2B5EF4-FFF2-40B4-BE49-F238E27FC236}">
                <a16:creationId xmlns="" xmlns:a16="http://schemas.microsoft.com/office/drawing/2014/main" id="{F33D8101-6868-4A77-ADC6-B2308903811D}"/>
              </a:ext>
            </a:extLst>
          </p:cNvPr>
          <p:cNvSpPr>
            <a:spLocks noGrp="1"/>
          </p:cNvSpPr>
          <p:nvPr>
            <p:ph type="body" sz="quarter" idx="3"/>
          </p:nvPr>
        </p:nvSpPr>
        <p:spPr>
          <a:xfrm>
            <a:off x="5038627" y="1354137"/>
            <a:ext cx="3657600" cy="639762"/>
          </a:xfrm>
        </p:spPr>
        <p:txBody>
          <a:bodyPr>
            <a:normAutofit fontScale="92500" lnSpcReduction="20000"/>
          </a:bodyPr>
          <a:lstStyle/>
          <a:p>
            <a:r>
              <a:rPr lang="en-US" dirty="0"/>
              <a:t>Workforce/Continuing Education</a:t>
            </a:r>
          </a:p>
        </p:txBody>
      </p:sp>
      <p:sp>
        <p:nvSpPr>
          <p:cNvPr id="8" name="Content Placeholder 7">
            <a:extLst>
              <a:ext uri="{FF2B5EF4-FFF2-40B4-BE49-F238E27FC236}">
                <a16:creationId xmlns="" xmlns:a16="http://schemas.microsoft.com/office/drawing/2014/main" id="{ED126132-074C-4032-99D4-30C8DB0F1ACD}"/>
              </a:ext>
            </a:extLst>
          </p:cNvPr>
          <p:cNvSpPr>
            <a:spLocks noGrp="1"/>
          </p:cNvSpPr>
          <p:nvPr>
            <p:ph sz="quarter" idx="4"/>
          </p:nvPr>
        </p:nvSpPr>
        <p:spPr>
          <a:xfrm>
            <a:off x="5029200" y="1990756"/>
            <a:ext cx="3276600" cy="4714843"/>
          </a:xfrm>
        </p:spPr>
        <p:txBody>
          <a:bodyPr>
            <a:normAutofit fontScale="70000" lnSpcReduction="20000"/>
          </a:bodyPr>
          <a:lstStyle/>
          <a:p>
            <a:r>
              <a:rPr lang="en-US" dirty="0"/>
              <a:t>Must be in compliance with State or industry-recognized training standards</a:t>
            </a:r>
          </a:p>
          <a:p>
            <a:r>
              <a:rPr lang="en-US" dirty="0"/>
              <a:t>Must have System Office approval prior to implementation</a:t>
            </a:r>
          </a:p>
          <a:p>
            <a:r>
              <a:rPr lang="en-US" dirty="0"/>
              <a:t>While changes have been made to CCP Procedures, State Board code still prevents colleges from developing instruction for high schools students.</a:t>
            </a:r>
          </a:p>
          <a:p>
            <a:r>
              <a:rPr lang="en-US" dirty="0"/>
              <a:t>Revision of State Board code is underway and it is anticipated that students may begin in the Spring 2018.</a:t>
            </a:r>
          </a:p>
          <a:p>
            <a:r>
              <a:rPr lang="en-US" dirty="0"/>
              <a:t>Colleges can begin the planning process now.</a:t>
            </a:r>
          </a:p>
        </p:txBody>
      </p:sp>
    </p:spTree>
    <p:extLst>
      <p:ext uri="{BB962C8B-B14F-4D97-AF65-F5344CB8AC3E}">
        <p14:creationId xmlns:p14="http://schemas.microsoft.com/office/powerpoint/2010/main" val="2722051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ctrTitle"/>
          </p:nvPr>
        </p:nvSpPr>
        <p:spPr>
          <a:xfrm>
            <a:off x="3124200" y="2130425"/>
            <a:ext cx="5334000" cy="1470025"/>
          </a:xfrm>
        </p:spPr>
        <p:txBody>
          <a:bodyPr>
            <a:normAutofit/>
          </a:bodyPr>
          <a:lstStyle/>
          <a:p>
            <a:r>
              <a:rPr lang="en-US" dirty="0" smtClean="0"/>
              <a:t>Understanding </a:t>
            </a:r>
            <a:r>
              <a:rPr lang="en-US" dirty="0"/>
              <a:t>Pathways</a:t>
            </a:r>
          </a:p>
        </p:txBody>
      </p:sp>
      <p:pic>
        <p:nvPicPr>
          <p:cNvPr id="2" name="Picture 1">
            <a:extLst>
              <a:ext uri="{FF2B5EF4-FFF2-40B4-BE49-F238E27FC236}">
                <a16:creationId xmlns="" xmlns:a16="http://schemas.microsoft.com/office/drawing/2014/main" id="{8460E5AB-0A48-49E5-A858-C4D1ACCF93C7}"/>
              </a:ext>
            </a:extLst>
          </p:cNvPr>
          <p:cNvPicPr>
            <a:picLocks noChangeAspect="1"/>
          </p:cNvPicPr>
          <p:nvPr/>
        </p:nvPicPr>
        <p:blipFill>
          <a:blip r:embed="rId3"/>
          <a:stretch>
            <a:fillRect/>
          </a:stretch>
        </p:blipFill>
        <p:spPr>
          <a:xfrm>
            <a:off x="268896" y="2520538"/>
            <a:ext cx="3541104" cy="3645724"/>
          </a:xfrm>
          <a:prstGeom prst="rect">
            <a:avLst/>
          </a:prstGeom>
        </p:spPr>
      </p:pic>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8461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F14956C2-7A11-43DE-9F95-ADA8BBD96612}"/>
              </a:ext>
            </a:extLst>
          </p:cNvPr>
          <p:cNvSpPr>
            <a:spLocks noGrp="1"/>
          </p:cNvSpPr>
          <p:nvPr>
            <p:ph type="title"/>
          </p:nvPr>
        </p:nvSpPr>
        <p:spPr/>
        <p:txBody>
          <a:bodyPr/>
          <a:lstStyle/>
          <a:p>
            <a:r>
              <a:rPr lang="en-US" dirty="0"/>
              <a:t>CCP Information</a:t>
            </a:r>
          </a:p>
        </p:txBody>
      </p:sp>
      <p:sp>
        <p:nvSpPr>
          <p:cNvPr id="8" name="Content Placeholder 7">
            <a:extLst>
              <a:ext uri="{FF2B5EF4-FFF2-40B4-BE49-F238E27FC236}">
                <a16:creationId xmlns="" xmlns:a16="http://schemas.microsoft.com/office/drawing/2014/main" id="{3A030916-ADBF-46FE-8B60-C552F35F400F}"/>
              </a:ext>
            </a:extLst>
          </p:cNvPr>
          <p:cNvSpPr>
            <a:spLocks noGrp="1"/>
          </p:cNvSpPr>
          <p:nvPr>
            <p:ph idx="1"/>
          </p:nvPr>
        </p:nvSpPr>
        <p:spPr/>
        <p:txBody>
          <a:bodyPr>
            <a:normAutofit fontScale="62500" lnSpcReduction="20000"/>
          </a:bodyPr>
          <a:lstStyle/>
          <a:p>
            <a:pPr marL="0" indent="0">
              <a:buNone/>
            </a:pPr>
            <a:r>
              <a:rPr lang="en-US" dirty="0"/>
              <a:t>Career &amp; College Promise Operating Procedures</a:t>
            </a:r>
          </a:p>
          <a:p>
            <a:pPr marL="457200" lvl="1" indent="0">
              <a:buNone/>
            </a:pPr>
            <a:r>
              <a:rPr lang="en-US" sz="1400" dirty="0">
                <a:hlinkClick r:id="rId2"/>
              </a:rPr>
              <a:t>http://www.nccommunitycolleges.edu/sites/default/files/basic-pages/academic-programs/attachments/section14_18aug2017_operating_procedures_v2.pdf</a:t>
            </a:r>
            <a:endParaRPr lang="en-US" sz="1400" dirty="0"/>
          </a:p>
          <a:p>
            <a:pPr marL="0" indent="0">
              <a:buNone/>
            </a:pPr>
            <a:r>
              <a:rPr lang="en-US" dirty="0"/>
              <a:t>Career &amp; College Promise FAQs for Parents</a:t>
            </a:r>
          </a:p>
          <a:p>
            <a:pPr marL="457200" lvl="1" indent="0">
              <a:buNone/>
            </a:pPr>
            <a:r>
              <a:rPr lang="en-US" sz="1400" dirty="0">
                <a:hlinkClick r:id="rId3"/>
              </a:rPr>
              <a:t>http://www.nccommunitycolleges.edu/sites/default/files/basic-pages/academic-programs/attachments/ccp_parent_faq_8.11.14v3.pdf</a:t>
            </a:r>
            <a:endParaRPr lang="en-US" sz="1400" dirty="0"/>
          </a:p>
          <a:p>
            <a:pPr marL="0" indent="0">
              <a:buNone/>
            </a:pPr>
            <a:r>
              <a:rPr lang="en-US" dirty="0"/>
              <a:t>For more information:</a:t>
            </a:r>
          </a:p>
          <a:p>
            <a:pPr marL="457200" lvl="1" indent="0">
              <a:buNone/>
            </a:pPr>
            <a:r>
              <a:rPr lang="en-US" dirty="0"/>
              <a:t>Dr. Lisa Eads</a:t>
            </a:r>
            <a:br>
              <a:rPr lang="en-US" dirty="0"/>
            </a:br>
            <a:r>
              <a:rPr lang="en-US" dirty="0"/>
              <a:t>Program Coordinator Early Childhood, Public Service Technologies, Career &amp; College Promise</a:t>
            </a:r>
          </a:p>
          <a:p>
            <a:pPr marL="457200" lvl="1" indent="0">
              <a:buNone/>
            </a:pPr>
            <a:r>
              <a:rPr lang="en-US" dirty="0">
                <a:hlinkClick r:id="rId4"/>
              </a:rPr>
              <a:t>eadsl@nccommunitycolleges.edu</a:t>
            </a:r>
            <a:r>
              <a:rPr lang="en-US" dirty="0"/>
              <a:t/>
            </a:r>
            <a:br>
              <a:rPr lang="en-US" dirty="0"/>
            </a:br>
            <a:r>
              <a:rPr lang="en-US" dirty="0"/>
              <a:t>919-807-7133</a:t>
            </a:r>
          </a:p>
          <a:p>
            <a:pPr marL="457200" lvl="1" indent="0">
              <a:buNone/>
            </a:pPr>
            <a:endParaRPr lang="en-US" dirty="0"/>
          </a:p>
          <a:p>
            <a:pPr marL="457200" lvl="1" indent="0">
              <a:buNone/>
            </a:pPr>
            <a:r>
              <a:rPr lang="en-US" dirty="0"/>
              <a:t>Workforce Continuing Education CCP</a:t>
            </a:r>
          </a:p>
          <a:p>
            <a:pPr marL="457200" lvl="1" indent="0">
              <a:buNone/>
            </a:pPr>
            <a:r>
              <a:rPr lang="en-US" dirty="0"/>
              <a:t>Margaret Roberton</a:t>
            </a:r>
          </a:p>
          <a:p>
            <a:pPr marL="457200" lvl="1" indent="0">
              <a:buNone/>
            </a:pPr>
            <a:r>
              <a:rPr lang="en-US" dirty="0"/>
              <a:t>Associate Vice President for Workforce Development – Continuing Education</a:t>
            </a:r>
          </a:p>
          <a:p>
            <a:pPr marL="457200" lvl="1" indent="0">
              <a:buNone/>
            </a:pPr>
            <a:r>
              <a:rPr lang="en-US" dirty="0">
                <a:hlinkClick r:id="rId5"/>
              </a:rPr>
              <a:t>robertonm@nccommunitycolleges.edu</a:t>
            </a:r>
            <a:endParaRPr lang="en-US" dirty="0"/>
          </a:p>
          <a:p>
            <a:pPr marL="457200" lvl="1" indent="0">
              <a:buNone/>
            </a:pPr>
            <a:r>
              <a:rPr lang="en-US" dirty="0"/>
              <a:t>919-807-7159</a:t>
            </a:r>
          </a:p>
          <a:p>
            <a:pPr lvl="1"/>
            <a:endParaRPr lang="en-US" dirty="0"/>
          </a:p>
        </p:txBody>
      </p:sp>
    </p:spTree>
    <p:extLst>
      <p:ext uri="{BB962C8B-B14F-4D97-AF65-F5344CB8AC3E}">
        <p14:creationId xmlns:p14="http://schemas.microsoft.com/office/powerpoint/2010/main" val="2530672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F64694-A2CE-49E3-BB57-54BFD92CF468}"/>
              </a:ext>
            </a:extLst>
          </p:cNvPr>
          <p:cNvSpPr>
            <a:spLocks noGrp="1"/>
          </p:cNvSpPr>
          <p:nvPr>
            <p:ph type="title"/>
          </p:nvPr>
        </p:nvSpPr>
        <p:spPr/>
        <p:txBody>
          <a:bodyPr/>
          <a:lstStyle/>
          <a:p>
            <a:r>
              <a:rPr lang="en-US" dirty="0"/>
              <a:t>Perkins 9-14 CTE Pathways</a:t>
            </a:r>
          </a:p>
        </p:txBody>
      </p:sp>
      <p:sp>
        <p:nvSpPr>
          <p:cNvPr id="3" name="Text Placeholder 2">
            <a:extLst>
              <a:ext uri="{FF2B5EF4-FFF2-40B4-BE49-F238E27FC236}">
                <a16:creationId xmlns="" xmlns:a16="http://schemas.microsoft.com/office/drawing/2014/main" id="{C5FC27AF-DF09-4926-9F9D-10735A4B519B}"/>
              </a:ext>
            </a:extLst>
          </p:cNvPr>
          <p:cNvSpPr>
            <a:spLocks noGrp="1"/>
          </p:cNvSpPr>
          <p:nvPr>
            <p:ph type="body" idx="1"/>
          </p:nvPr>
        </p:nvSpPr>
        <p:spPr/>
        <p:txBody>
          <a:bodyPr/>
          <a:lstStyle/>
          <a:p>
            <a:r>
              <a:rPr lang="en-US" dirty="0"/>
              <a:t>Understanding Pathways</a:t>
            </a:r>
          </a:p>
        </p:txBody>
      </p:sp>
    </p:spTree>
    <p:extLst>
      <p:ext uri="{BB962C8B-B14F-4D97-AF65-F5344CB8AC3E}">
        <p14:creationId xmlns:p14="http://schemas.microsoft.com/office/powerpoint/2010/main" val="31003438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p:txBody>
          <a:bodyPr/>
          <a:lstStyle>
            <a:lvl1pPr defTabSz="452627">
              <a:defRPr sz="3959" spc="79"/>
            </a:lvl1pPr>
          </a:lstStyle>
          <a:p>
            <a:r>
              <a:rPr lang="en-US" sz="2800" dirty="0"/>
              <a:t>CTE 9-14 Pathways - Components</a:t>
            </a:r>
          </a:p>
        </p:txBody>
      </p:sp>
      <p:grpSp>
        <p:nvGrpSpPr>
          <p:cNvPr id="22" name="Group 21"/>
          <p:cNvGrpSpPr/>
          <p:nvPr/>
        </p:nvGrpSpPr>
        <p:grpSpPr>
          <a:xfrm>
            <a:off x="685800" y="1157913"/>
            <a:ext cx="7939616" cy="5954712"/>
            <a:chOff x="-1150408" y="1447800"/>
            <a:chExt cx="7939616" cy="5954712"/>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408" y="1447800"/>
              <a:ext cx="7939616" cy="5954712"/>
            </a:xfrm>
            <a:prstGeom prst="rect">
              <a:avLst/>
            </a:prstGeom>
          </p:spPr>
        </p:pic>
        <p:sp>
          <p:nvSpPr>
            <p:cNvPr id="19" name="TextBox 18"/>
            <p:cNvSpPr txBox="1"/>
            <p:nvPr/>
          </p:nvSpPr>
          <p:spPr>
            <a:xfrm rot="19722882">
              <a:off x="2181926" y="3597993"/>
              <a:ext cx="1554100" cy="400110"/>
            </a:xfrm>
            <a:prstGeom prst="rect">
              <a:avLst/>
            </a:prstGeom>
            <a:solidFill>
              <a:srgbClr val="EFEFEF"/>
            </a:solidFill>
          </p:spPr>
          <p:txBody>
            <a:bodyPr wrap="square" rtlCol="0">
              <a:spAutoFit/>
            </a:bodyPr>
            <a:lstStyle/>
            <a:p>
              <a:endParaRPr lang="en-US" sz="2000" dirty="0"/>
            </a:p>
          </p:txBody>
        </p:sp>
        <p:sp>
          <p:nvSpPr>
            <p:cNvPr id="20" name="Rectangle 19"/>
            <p:cNvSpPr/>
            <p:nvPr/>
          </p:nvSpPr>
          <p:spPr>
            <a:xfrm rot="19285558">
              <a:off x="3631542" y="4832498"/>
              <a:ext cx="1683028" cy="326383"/>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670715">
              <a:off x="4092849" y="2538317"/>
              <a:ext cx="1313174" cy="272837"/>
            </a:xfrm>
            <a:prstGeom prst="rect">
              <a:avLst/>
            </a:prstGeom>
            <a:solidFill>
              <a:srgbClr val="0E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9931743">
              <a:off x="889565" y="2673964"/>
              <a:ext cx="1222678" cy="344305"/>
            </a:xfrm>
            <a:prstGeom prst="rect">
              <a:avLst/>
            </a:prstGeom>
            <a:solidFill>
              <a:srgbClr val="025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931743">
              <a:off x="306607" y="4823536"/>
              <a:ext cx="1222678" cy="344305"/>
            </a:xfrm>
            <a:prstGeom prst="rect">
              <a:avLst/>
            </a:prstGeom>
            <a:solidFill>
              <a:srgbClr val="D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242356" y="2521743"/>
              <a:ext cx="1092139" cy="523220"/>
            </a:xfrm>
            <a:prstGeom prst="rect">
              <a:avLst/>
            </a:prstGeom>
            <a:noFill/>
          </p:spPr>
          <p:txBody>
            <a:bodyPr wrap="square" rtlCol="0">
              <a:spAutoFit/>
            </a:bodyPr>
            <a:lstStyle/>
            <a:p>
              <a:r>
                <a:rPr lang="en-US" sz="2800" dirty="0"/>
                <a:t>CCP</a:t>
              </a:r>
            </a:p>
          </p:txBody>
        </p:sp>
        <p:sp>
          <p:nvSpPr>
            <p:cNvPr id="27" name="TextBox 26"/>
            <p:cNvSpPr txBox="1"/>
            <p:nvPr/>
          </p:nvSpPr>
          <p:spPr>
            <a:xfrm>
              <a:off x="1359826" y="2479805"/>
              <a:ext cx="1092139" cy="523220"/>
            </a:xfrm>
            <a:prstGeom prst="rect">
              <a:avLst/>
            </a:prstGeom>
            <a:noFill/>
          </p:spPr>
          <p:txBody>
            <a:bodyPr wrap="square" rtlCol="0">
              <a:spAutoFit/>
            </a:bodyPr>
            <a:lstStyle/>
            <a:p>
              <a:r>
                <a:rPr lang="en-US" sz="2800" dirty="0">
                  <a:solidFill>
                    <a:schemeClr val="bg1"/>
                  </a:solidFill>
                </a:rPr>
                <a:t>WBL</a:t>
              </a:r>
            </a:p>
          </p:txBody>
        </p:sp>
        <p:sp>
          <p:nvSpPr>
            <p:cNvPr id="28" name="TextBox 27"/>
            <p:cNvSpPr txBox="1"/>
            <p:nvPr/>
          </p:nvSpPr>
          <p:spPr>
            <a:xfrm>
              <a:off x="1953380" y="3317875"/>
              <a:ext cx="2043835" cy="830997"/>
            </a:xfrm>
            <a:prstGeom prst="rect">
              <a:avLst/>
            </a:prstGeom>
            <a:noFill/>
          </p:spPr>
          <p:txBody>
            <a:bodyPr wrap="square" rtlCol="0">
              <a:spAutoFit/>
            </a:bodyPr>
            <a:lstStyle/>
            <a:p>
              <a:pPr algn="ctr"/>
              <a:r>
                <a:rPr lang="en-US" sz="2400"/>
                <a:t>Employer Engagement</a:t>
              </a:r>
              <a:endParaRPr lang="en-US" sz="2400" dirty="0"/>
            </a:p>
          </p:txBody>
        </p:sp>
        <p:sp>
          <p:nvSpPr>
            <p:cNvPr id="29" name="TextBox 28"/>
            <p:cNvSpPr txBox="1"/>
            <p:nvPr/>
          </p:nvSpPr>
          <p:spPr>
            <a:xfrm rot="19052960">
              <a:off x="3469764" y="4094945"/>
              <a:ext cx="2656865" cy="954107"/>
            </a:xfrm>
            <a:prstGeom prst="rect">
              <a:avLst/>
            </a:prstGeom>
            <a:noFill/>
          </p:spPr>
          <p:txBody>
            <a:bodyPr wrap="square" rtlCol="0">
              <a:spAutoFit/>
            </a:bodyPr>
            <a:lstStyle/>
            <a:p>
              <a:r>
                <a:rPr lang="en-US" sz="2800"/>
                <a:t>Career Development</a:t>
              </a:r>
              <a:endParaRPr lang="en-US" sz="2800" dirty="0"/>
            </a:p>
          </p:txBody>
        </p:sp>
        <p:sp>
          <p:nvSpPr>
            <p:cNvPr id="30" name="TextBox 29"/>
            <p:cNvSpPr txBox="1"/>
            <p:nvPr/>
          </p:nvSpPr>
          <p:spPr>
            <a:xfrm>
              <a:off x="-79426" y="4593071"/>
              <a:ext cx="2547676" cy="1015663"/>
            </a:xfrm>
            <a:prstGeom prst="rect">
              <a:avLst/>
            </a:prstGeom>
            <a:noFill/>
          </p:spPr>
          <p:txBody>
            <a:bodyPr wrap="square" rtlCol="0">
              <a:spAutoFit/>
            </a:bodyPr>
            <a:lstStyle/>
            <a:p>
              <a:r>
                <a:rPr lang="en-US" sz="2000" dirty="0">
                  <a:solidFill>
                    <a:schemeClr val="bg1"/>
                  </a:solidFill>
                </a:rPr>
                <a:t>Industry Credentials &amp;</a:t>
              </a:r>
            </a:p>
            <a:p>
              <a:r>
                <a:rPr lang="en-US" sz="2000" dirty="0">
                  <a:solidFill>
                    <a:schemeClr val="bg1"/>
                  </a:solidFill>
                </a:rPr>
                <a:t>Articulation</a:t>
              </a:r>
            </a:p>
          </p:txBody>
        </p:sp>
      </p:grpSp>
    </p:spTree>
    <p:extLst>
      <p:ext uri="{BB962C8B-B14F-4D97-AF65-F5344CB8AC3E}">
        <p14:creationId xmlns:p14="http://schemas.microsoft.com/office/powerpoint/2010/main" val="16694275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p:txBody>
          <a:bodyPr/>
          <a:lstStyle>
            <a:lvl1pPr defTabSz="452627">
              <a:defRPr sz="3959" spc="79"/>
            </a:lvl1pPr>
          </a:lstStyle>
          <a:p>
            <a:r>
              <a:rPr lang="en-US"/>
              <a:t>Pathways - Characteristics</a:t>
            </a:r>
            <a:endParaRPr lang="en-US" dirty="0"/>
          </a:p>
        </p:txBody>
      </p:sp>
      <p:sp>
        <p:nvSpPr>
          <p:cNvPr id="167" name="Shape 167"/>
          <p:cNvSpPr>
            <a:spLocks noGrp="1"/>
          </p:cNvSpPr>
          <p:nvPr>
            <p:ph idx="1"/>
          </p:nvPr>
        </p:nvSpPr>
        <p:spPr/>
        <p:txBody>
          <a:bodyPr>
            <a:normAutofit fontScale="92500" lnSpcReduction="20000"/>
          </a:bodyPr>
          <a:lstStyle/>
          <a:p>
            <a:r>
              <a:rPr lang="en-US" dirty="0"/>
              <a:t>Seamless framework in demand-driven, data-informed clusters </a:t>
            </a:r>
          </a:p>
          <a:p>
            <a:r>
              <a:rPr lang="en-US" dirty="0"/>
              <a:t>Engage employers</a:t>
            </a:r>
          </a:p>
          <a:p>
            <a:r>
              <a:rPr lang="en-US" dirty="0"/>
              <a:t>Offer Career Development &amp; Awareness</a:t>
            </a:r>
          </a:p>
          <a:p>
            <a:r>
              <a:rPr lang="en-US" dirty="0"/>
              <a:t>Coordinate training and Programs of Study that: </a:t>
            </a:r>
          </a:p>
          <a:p>
            <a:pPr lvl="1"/>
            <a:r>
              <a:rPr lang="en-US" dirty="0"/>
              <a:t>accept credit and articulate credit for prior leaning, </a:t>
            </a:r>
          </a:p>
          <a:p>
            <a:pPr lvl="1"/>
            <a:r>
              <a:rPr lang="en-US" dirty="0"/>
              <a:t>integrate work-based learning, </a:t>
            </a:r>
          </a:p>
          <a:p>
            <a:pPr lvl="1"/>
            <a:r>
              <a:rPr lang="en-US" dirty="0"/>
              <a:t>contain multiple entry and exit points, </a:t>
            </a:r>
          </a:p>
          <a:p>
            <a:pPr lvl="1"/>
            <a:r>
              <a:rPr lang="en-US" dirty="0"/>
              <a:t>award credentials, certificates, diplomas, and degrees that meet workforce needs</a:t>
            </a:r>
          </a:p>
          <a:p>
            <a:r>
              <a:rPr lang="en-US" dirty="0"/>
              <a:t>Place individuals in full-time jobs    </a:t>
            </a:r>
          </a:p>
        </p:txBody>
      </p:sp>
    </p:spTree>
    <p:extLst>
      <p:ext uri="{BB962C8B-B14F-4D97-AF65-F5344CB8AC3E}">
        <p14:creationId xmlns:p14="http://schemas.microsoft.com/office/powerpoint/2010/main" val="2142440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p:txBody>
          <a:bodyPr/>
          <a:lstStyle>
            <a:lvl1pPr defTabSz="452627">
              <a:defRPr sz="3959" spc="79"/>
            </a:lvl1pPr>
          </a:lstStyle>
          <a:p>
            <a:r>
              <a:rPr lang="en-US"/>
              <a:t>Employer Engagement</a:t>
            </a:r>
            <a:endParaRPr lang="en-US" dirty="0"/>
          </a:p>
        </p:txBody>
      </p:sp>
      <p:sp>
        <p:nvSpPr>
          <p:cNvPr id="171" name="Shape 171"/>
          <p:cNvSpPr>
            <a:spLocks noGrp="1"/>
          </p:cNvSpPr>
          <p:nvPr>
            <p:ph idx="1"/>
          </p:nvPr>
        </p:nvSpPr>
        <p:spPr/>
        <p:txBody>
          <a:bodyPr>
            <a:normAutofit fontScale="92500" lnSpcReduction="10000"/>
          </a:bodyPr>
          <a:lstStyle/>
          <a:p>
            <a:r>
              <a:rPr lang="en-US" dirty="0"/>
              <a:t>Assist in developing the pathways </a:t>
            </a:r>
          </a:p>
          <a:p>
            <a:r>
              <a:rPr lang="en-US" dirty="0"/>
              <a:t>Offer suggestions, strategies, and opportunities for work-based learning (WBL) </a:t>
            </a:r>
          </a:p>
          <a:p>
            <a:r>
              <a:rPr lang="en-US" dirty="0"/>
              <a:t>Work with program designers in determining learning outcomes </a:t>
            </a:r>
          </a:p>
          <a:p>
            <a:r>
              <a:rPr lang="en-US" dirty="0"/>
              <a:t>Education and training for certificates and credentials </a:t>
            </a:r>
          </a:p>
          <a:p>
            <a:r>
              <a:rPr lang="en-US" dirty="0"/>
              <a:t>Provide for and serve as mentor</a:t>
            </a:r>
          </a:p>
          <a:p>
            <a:r>
              <a:rPr lang="en-US" dirty="0"/>
              <a:t>Interview and hire completers</a:t>
            </a:r>
          </a:p>
        </p:txBody>
      </p:sp>
    </p:spTree>
    <p:extLst>
      <p:ext uri="{BB962C8B-B14F-4D97-AF65-F5344CB8AC3E}">
        <p14:creationId xmlns:p14="http://schemas.microsoft.com/office/powerpoint/2010/main" val="11428885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p:txBody>
          <a:bodyPr/>
          <a:lstStyle>
            <a:lvl1pPr defTabSz="452627">
              <a:defRPr sz="3959" spc="79"/>
            </a:lvl1pPr>
          </a:lstStyle>
          <a:p>
            <a:r>
              <a:rPr lang="en-US"/>
              <a:t>Career Development</a:t>
            </a:r>
            <a:endParaRPr lang="en-US" dirty="0"/>
          </a:p>
        </p:txBody>
      </p:sp>
      <p:sp>
        <p:nvSpPr>
          <p:cNvPr id="175" name="Shape 175"/>
          <p:cNvSpPr>
            <a:spLocks noGrp="1"/>
          </p:cNvSpPr>
          <p:nvPr>
            <p:ph idx="1"/>
          </p:nvPr>
        </p:nvSpPr>
        <p:spPr>
          <a:xfrm>
            <a:off x="457200" y="1600200"/>
            <a:ext cx="8229600" cy="4953000"/>
          </a:xfrm>
        </p:spPr>
        <p:txBody>
          <a:bodyPr>
            <a:normAutofit fontScale="85000" lnSpcReduction="10000"/>
          </a:bodyPr>
          <a:lstStyle/>
          <a:p>
            <a:pPr marL="0" indent="0">
              <a:buNone/>
            </a:pPr>
            <a:r>
              <a:rPr lang="en-US" b="1" dirty="0">
                <a:solidFill>
                  <a:schemeClr val="accent2">
                    <a:lumMod val="75000"/>
                  </a:schemeClr>
                </a:solidFill>
              </a:rPr>
              <a:t>Integrated Career Counseling and Coaching </a:t>
            </a:r>
          </a:p>
          <a:p>
            <a:r>
              <a:rPr lang="en-US" dirty="0"/>
              <a:t>Coordinates intentional advising for middle school, high school, college, and career centers in a region to share labor market information and pathways to careers </a:t>
            </a:r>
          </a:p>
          <a:p>
            <a:r>
              <a:rPr lang="en-US" dirty="0"/>
              <a:t>Provides career assessments such as interest, abilities, and skills to assist in career planning</a:t>
            </a:r>
          </a:p>
          <a:p>
            <a:r>
              <a:rPr lang="en-US" dirty="0"/>
              <a:t>Provides career advising, coaching, and planning </a:t>
            </a:r>
          </a:p>
          <a:p>
            <a:r>
              <a:rPr lang="en-US" dirty="0"/>
              <a:t>Works with individuals to develop an integrated career plan leading to employment,  including classroom training and on the job training, and training that is integrated into an existing pathway framework.</a:t>
            </a:r>
          </a:p>
        </p:txBody>
      </p:sp>
    </p:spTree>
    <p:extLst>
      <p:ext uri="{BB962C8B-B14F-4D97-AF65-F5344CB8AC3E}">
        <p14:creationId xmlns:p14="http://schemas.microsoft.com/office/powerpoint/2010/main" val="14349278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p:txBody>
          <a:bodyPr/>
          <a:lstStyle>
            <a:lvl1pPr defTabSz="452627">
              <a:defRPr sz="3959" spc="79"/>
            </a:lvl1pPr>
          </a:lstStyle>
          <a:p>
            <a:r>
              <a:rPr lang="en-US"/>
              <a:t>Education and Training </a:t>
            </a:r>
            <a:endParaRPr lang="en-US" dirty="0"/>
          </a:p>
        </p:txBody>
      </p:sp>
      <p:sp>
        <p:nvSpPr>
          <p:cNvPr id="179" name="Shape 179"/>
          <p:cNvSpPr>
            <a:spLocks noGrp="1"/>
          </p:cNvSpPr>
          <p:nvPr>
            <p:ph idx="1"/>
          </p:nvPr>
        </p:nvSpPr>
        <p:spPr>
          <a:xfrm>
            <a:off x="457200" y="1600200"/>
            <a:ext cx="8229600" cy="5105400"/>
          </a:xfrm>
        </p:spPr>
        <p:txBody>
          <a:bodyPr>
            <a:normAutofit fontScale="77500" lnSpcReduction="20000"/>
          </a:bodyPr>
          <a:lstStyle/>
          <a:p>
            <a:pPr marL="0" indent="0">
              <a:lnSpc>
                <a:spcPct val="110000"/>
              </a:lnSpc>
              <a:buNone/>
            </a:pPr>
            <a:r>
              <a:rPr lang="en-US" sz="3400" b="1" dirty="0">
                <a:solidFill>
                  <a:schemeClr val="accent2">
                    <a:lumMod val="75000"/>
                  </a:schemeClr>
                </a:solidFill>
              </a:rPr>
              <a:t>Rigorous Programs of Study</a:t>
            </a:r>
          </a:p>
          <a:p>
            <a:r>
              <a:rPr lang="en-US" dirty="0"/>
              <a:t>A comprehensive structured approach for delivering career and technical education to prepare students thorough secondary and postsecondary education for work</a:t>
            </a:r>
          </a:p>
          <a:p>
            <a:r>
              <a:rPr lang="en-US" dirty="0"/>
              <a:t>Typically a grade 9-14 framework of classroom and  experiential learning</a:t>
            </a:r>
          </a:p>
          <a:p>
            <a:r>
              <a:rPr lang="en-US" dirty="0"/>
              <a:t>May include HS to CC articulated credit, opportunity for secondary students to earn postsecondary credit (CCP)</a:t>
            </a:r>
          </a:p>
          <a:p>
            <a:r>
              <a:rPr lang="en-US" dirty="0"/>
              <a:t>Programs of study may be aligned to regional industry needs, integrate technical and academic courses resulting in a certificate, diploma and/or degree</a:t>
            </a:r>
          </a:p>
          <a:p>
            <a:r>
              <a:rPr lang="en-US" dirty="0"/>
              <a:t>Programs of study within the pathway framework include intentional career advising, integrated work-based learning and accruing stackable credentials</a:t>
            </a:r>
          </a:p>
        </p:txBody>
      </p:sp>
    </p:spTree>
    <p:extLst>
      <p:ext uri="{BB962C8B-B14F-4D97-AF65-F5344CB8AC3E}">
        <p14:creationId xmlns:p14="http://schemas.microsoft.com/office/powerpoint/2010/main" val="590481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p:txBody>
          <a:bodyPr>
            <a:normAutofit/>
          </a:bodyPr>
          <a:lstStyle>
            <a:lvl1pPr defTabSz="452627">
              <a:defRPr sz="3959" spc="79"/>
            </a:lvl1pPr>
          </a:lstStyle>
          <a:p>
            <a:r>
              <a:rPr lang="en-US" dirty="0"/>
              <a:t>Education and Training</a:t>
            </a:r>
          </a:p>
        </p:txBody>
      </p:sp>
      <p:sp>
        <p:nvSpPr>
          <p:cNvPr id="183" name="Shape 183"/>
          <p:cNvSpPr>
            <a:spLocks noGrp="1"/>
          </p:cNvSpPr>
          <p:nvPr>
            <p:ph idx="1"/>
          </p:nvPr>
        </p:nvSpPr>
        <p:spPr/>
        <p:txBody>
          <a:bodyPr>
            <a:normAutofit/>
          </a:bodyPr>
          <a:lstStyle/>
          <a:p>
            <a:pPr marL="0" indent="0">
              <a:buNone/>
            </a:pPr>
            <a:r>
              <a:rPr lang="en-US" sz="2600" b="1" dirty="0">
                <a:solidFill>
                  <a:schemeClr val="accent2">
                    <a:lumMod val="75000"/>
                  </a:schemeClr>
                </a:solidFill>
              </a:rPr>
              <a:t>Other Options to Build Into Framework</a:t>
            </a:r>
          </a:p>
          <a:p>
            <a:r>
              <a:rPr lang="en-US" dirty="0"/>
              <a:t>Multiple options for education and training are built into the Career Pathway Framework. These include and are not limited to:</a:t>
            </a:r>
          </a:p>
          <a:p>
            <a:pPr lvl="1"/>
            <a:r>
              <a:rPr lang="en-US" dirty="0"/>
              <a:t>Apprenticeship </a:t>
            </a:r>
          </a:p>
          <a:p>
            <a:pPr lvl="1"/>
            <a:r>
              <a:rPr lang="en-US" dirty="0"/>
              <a:t>Continuing Education Certificate Programs </a:t>
            </a:r>
          </a:p>
          <a:p>
            <a:pPr lvl="1"/>
            <a:r>
              <a:rPr lang="en-US" dirty="0"/>
              <a:t>Vendor Training  </a:t>
            </a:r>
          </a:p>
          <a:p>
            <a:pPr lvl="1"/>
            <a:r>
              <a:rPr lang="en-US" dirty="0"/>
              <a:t>Short-Term Targeted Training </a:t>
            </a:r>
          </a:p>
          <a:p>
            <a:pPr lvl="1"/>
            <a:r>
              <a:rPr lang="en-US" dirty="0"/>
              <a:t>Basic Skills Plus </a:t>
            </a:r>
          </a:p>
        </p:txBody>
      </p:sp>
    </p:spTree>
    <p:extLst>
      <p:ext uri="{BB962C8B-B14F-4D97-AF65-F5344CB8AC3E}">
        <p14:creationId xmlns:p14="http://schemas.microsoft.com/office/powerpoint/2010/main" val="697545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p:txBody>
          <a:bodyPr/>
          <a:lstStyle>
            <a:lvl1pPr defTabSz="452627">
              <a:defRPr sz="3959" spc="79"/>
            </a:lvl1pPr>
          </a:lstStyle>
          <a:p>
            <a:r>
              <a:rPr lang="en-US"/>
              <a:t>Rigorous </a:t>
            </a:r>
            <a:br>
              <a:rPr lang="en-US"/>
            </a:br>
            <a:r>
              <a:rPr lang="en-US"/>
              <a:t>Education and Training </a:t>
            </a:r>
            <a:endParaRPr lang="en-US" dirty="0"/>
          </a:p>
        </p:txBody>
      </p:sp>
      <p:sp>
        <p:nvSpPr>
          <p:cNvPr id="179" name="Shape 179"/>
          <p:cNvSpPr>
            <a:spLocks noGrp="1"/>
          </p:cNvSpPr>
          <p:nvPr>
            <p:ph idx="1"/>
          </p:nvPr>
        </p:nvSpPr>
        <p:spPr>
          <a:xfrm>
            <a:off x="457200" y="1600200"/>
            <a:ext cx="8229600" cy="5105400"/>
          </a:xfrm>
        </p:spPr>
        <p:txBody>
          <a:bodyPr>
            <a:normAutofit/>
          </a:bodyPr>
          <a:lstStyle/>
          <a:p>
            <a:r>
              <a:rPr lang="en-US" dirty="0"/>
              <a:t>A comprehensive, structured approach for delivering education and training to prepare individuals for work. </a:t>
            </a:r>
          </a:p>
          <a:p>
            <a:r>
              <a:rPr lang="en-US" dirty="0"/>
              <a:t>Typically a framework of classroom and on-the-job learning.</a:t>
            </a:r>
          </a:p>
          <a:p>
            <a:r>
              <a:rPr lang="en-US" dirty="0"/>
              <a:t>May include credit for previous life/work experience </a:t>
            </a:r>
          </a:p>
          <a:p>
            <a:r>
              <a:rPr lang="en-US" dirty="0"/>
              <a:t>Acknowledgement of certifications.</a:t>
            </a:r>
          </a:p>
        </p:txBody>
      </p:sp>
    </p:spTree>
    <p:extLst>
      <p:ext uri="{BB962C8B-B14F-4D97-AF65-F5344CB8AC3E}">
        <p14:creationId xmlns:p14="http://schemas.microsoft.com/office/powerpoint/2010/main" val="529367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p:txBody>
          <a:bodyPr/>
          <a:lstStyle>
            <a:lvl1pPr defTabSz="452627">
              <a:defRPr sz="3959" spc="79"/>
            </a:lvl1pPr>
          </a:lstStyle>
          <a:p>
            <a:r>
              <a:rPr lang="en-US" dirty="0"/>
              <a:t>Certifications </a:t>
            </a:r>
          </a:p>
        </p:txBody>
      </p:sp>
      <p:sp>
        <p:nvSpPr>
          <p:cNvPr id="187" name="Shape 187"/>
          <p:cNvSpPr>
            <a:spLocks noGrp="1"/>
          </p:cNvSpPr>
          <p:nvPr>
            <p:ph idx="1"/>
          </p:nvPr>
        </p:nvSpPr>
        <p:spPr>
          <a:xfrm>
            <a:off x="457200" y="1600200"/>
            <a:ext cx="8229600" cy="5105400"/>
          </a:xfrm>
        </p:spPr>
        <p:txBody>
          <a:bodyPr>
            <a:normAutofit fontScale="85000" lnSpcReduction="20000"/>
          </a:bodyPr>
          <a:lstStyle/>
          <a:p>
            <a:pPr marL="0" indent="0">
              <a:lnSpc>
                <a:spcPct val="110000"/>
              </a:lnSpc>
              <a:buNone/>
            </a:pPr>
            <a:r>
              <a:rPr lang="en-US" sz="3100" b="1" dirty="0">
                <a:solidFill>
                  <a:schemeClr val="accent2">
                    <a:lumMod val="75000"/>
                  </a:schemeClr>
                </a:solidFill>
              </a:rPr>
              <a:t>Stackable - Certificates, Diplomas, Degrees, Credentials </a:t>
            </a:r>
          </a:p>
          <a:p>
            <a:r>
              <a:rPr lang="en-US" dirty="0"/>
              <a:t>Credentials can be gained from education, employers, and third-party vendors.  The pathways leadership team will determine which credentials are appropriate for each pathway.</a:t>
            </a:r>
          </a:p>
          <a:p>
            <a:r>
              <a:rPr lang="en-US" dirty="0"/>
              <a:t>Certifications can be stackable and accruing allowing for open entry and open exit in the program of study of the pathway. </a:t>
            </a:r>
          </a:p>
          <a:p>
            <a:r>
              <a:rPr lang="en-US" dirty="0"/>
              <a:t>Recognizing the value of independent learning, OJT, and other forms of skill development in each pathway, Credit for prior learning can be acknowledged and credited to the individual within the framework of the pathway.</a:t>
            </a:r>
          </a:p>
        </p:txBody>
      </p:sp>
    </p:spTree>
    <p:extLst>
      <p:ext uri="{BB962C8B-B14F-4D97-AF65-F5344CB8AC3E}">
        <p14:creationId xmlns:p14="http://schemas.microsoft.com/office/powerpoint/2010/main" val="56537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87">
            <a:extLst>
              <a:ext uri="{FF2B5EF4-FFF2-40B4-BE49-F238E27FC236}">
                <a16:creationId xmlns="" xmlns:a16="http://schemas.microsoft.com/office/drawing/2014/main" id="{31455DF2-83CA-40DB-ADDF-73C1DC387B6E}"/>
              </a:ext>
            </a:extLst>
          </p:cNvPr>
          <p:cNvPicPr preferRelativeResize="0"/>
          <p:nvPr/>
        </p:nvPicPr>
        <p:blipFill rotWithShape="1">
          <a:blip r:embed="rId2">
            <a:alphaModFix/>
            <a:extLst>
              <a:ext uri="{BEBA8EAE-BF5A-486C-A8C5-ECC9F3942E4B}">
                <a14:imgProps xmlns:a14="http://schemas.microsoft.com/office/drawing/2010/main">
                  <a14:imgLayer r:embed="rId3">
                    <a14:imgEffect>
                      <a14:backgroundRemoval t="9707" b="89842" l="6823" r="98246">
                        <a14:foregroundMark x1="8382" y1="33634" x2="8382" y2="33634"/>
                        <a14:foregroundMark x1="91423" y1="43115" x2="91423" y2="43115"/>
                        <a14:foregroundMark x1="94737" y1="55079" x2="94737" y2="55079"/>
                        <a14:foregroundMark x1="98246" y1="55305" x2="98246" y2="55305"/>
                        <a14:foregroundMark x1="6823" y1="36795" x2="6823" y2="36795"/>
                      </a14:backgroundRemoval>
                    </a14:imgEffect>
                  </a14:imgLayer>
                </a14:imgProps>
              </a:ext>
            </a:extLst>
          </a:blip>
          <a:srcRect/>
          <a:stretch/>
        </p:blipFill>
        <p:spPr>
          <a:xfrm>
            <a:off x="-381000" y="1981200"/>
            <a:ext cx="7924800" cy="5181600"/>
          </a:xfrm>
          <a:prstGeom prst="rect">
            <a:avLst/>
          </a:prstGeom>
          <a:noFill/>
          <a:ln>
            <a:noFill/>
          </a:ln>
        </p:spPr>
      </p:pic>
      <p:sp>
        <p:nvSpPr>
          <p:cNvPr id="2" name="TextBox 1">
            <a:extLst>
              <a:ext uri="{FF2B5EF4-FFF2-40B4-BE49-F238E27FC236}">
                <a16:creationId xmlns="" xmlns:a16="http://schemas.microsoft.com/office/drawing/2014/main" id="{9FE5C766-8A5F-4882-A4BB-9A9844568EC7}"/>
              </a:ext>
            </a:extLst>
          </p:cNvPr>
          <p:cNvSpPr txBox="1"/>
          <p:nvPr/>
        </p:nvSpPr>
        <p:spPr>
          <a:xfrm>
            <a:off x="2133600" y="3276600"/>
            <a:ext cx="914400" cy="523220"/>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CNA</a:t>
            </a:r>
          </a:p>
        </p:txBody>
      </p:sp>
      <p:sp>
        <p:nvSpPr>
          <p:cNvPr id="6" name="TextBox 5">
            <a:extLst>
              <a:ext uri="{FF2B5EF4-FFF2-40B4-BE49-F238E27FC236}">
                <a16:creationId xmlns="" xmlns:a16="http://schemas.microsoft.com/office/drawing/2014/main" id="{6EADA196-C7B2-49C5-84E1-9273E4E2DE4A}"/>
              </a:ext>
            </a:extLst>
          </p:cNvPr>
          <p:cNvSpPr txBox="1"/>
          <p:nvPr/>
        </p:nvSpPr>
        <p:spPr>
          <a:xfrm>
            <a:off x="3124200" y="3014990"/>
            <a:ext cx="1219200" cy="523220"/>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Nurse</a:t>
            </a:r>
          </a:p>
        </p:txBody>
      </p:sp>
      <p:sp>
        <p:nvSpPr>
          <p:cNvPr id="7" name="TextBox 6">
            <a:extLst>
              <a:ext uri="{FF2B5EF4-FFF2-40B4-BE49-F238E27FC236}">
                <a16:creationId xmlns="" xmlns:a16="http://schemas.microsoft.com/office/drawing/2014/main" id="{00A9C75D-DAD7-48DA-95D1-D655A18290D5}"/>
              </a:ext>
            </a:extLst>
          </p:cNvPr>
          <p:cNvSpPr txBox="1"/>
          <p:nvPr/>
        </p:nvSpPr>
        <p:spPr>
          <a:xfrm>
            <a:off x="5029200" y="2942288"/>
            <a:ext cx="1371600" cy="646331"/>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Respiratory Therapist</a:t>
            </a:r>
          </a:p>
        </p:txBody>
      </p:sp>
      <p:sp>
        <p:nvSpPr>
          <p:cNvPr id="8" name="TextBox 7">
            <a:extLst>
              <a:ext uri="{FF2B5EF4-FFF2-40B4-BE49-F238E27FC236}">
                <a16:creationId xmlns="" xmlns:a16="http://schemas.microsoft.com/office/drawing/2014/main" id="{1289F9FB-8BBF-4617-AECC-8FB87620034F}"/>
              </a:ext>
            </a:extLst>
          </p:cNvPr>
          <p:cNvSpPr txBox="1"/>
          <p:nvPr/>
        </p:nvSpPr>
        <p:spPr>
          <a:xfrm>
            <a:off x="6743700" y="3476654"/>
            <a:ext cx="1371600" cy="646331"/>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Dental Hygienist</a:t>
            </a:r>
          </a:p>
        </p:txBody>
      </p:sp>
      <p:sp>
        <p:nvSpPr>
          <p:cNvPr id="9" name="TextBox 8">
            <a:extLst>
              <a:ext uri="{FF2B5EF4-FFF2-40B4-BE49-F238E27FC236}">
                <a16:creationId xmlns="" xmlns:a16="http://schemas.microsoft.com/office/drawing/2014/main" id="{CC48B59D-6CB0-4054-8FAD-67A14304FA30}"/>
              </a:ext>
            </a:extLst>
          </p:cNvPr>
          <p:cNvSpPr txBox="1"/>
          <p:nvPr/>
        </p:nvSpPr>
        <p:spPr>
          <a:xfrm>
            <a:off x="7086600" y="5029200"/>
            <a:ext cx="1638300" cy="369332"/>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Radiographer</a:t>
            </a:r>
          </a:p>
        </p:txBody>
      </p:sp>
      <p:sp>
        <p:nvSpPr>
          <p:cNvPr id="11" name="Rectangle 10">
            <a:extLst>
              <a:ext uri="{FF2B5EF4-FFF2-40B4-BE49-F238E27FC236}">
                <a16:creationId xmlns="" xmlns:a16="http://schemas.microsoft.com/office/drawing/2014/main" id="{493591C2-5F94-4937-AE86-55716E35A399}"/>
              </a:ext>
            </a:extLst>
          </p:cNvPr>
          <p:cNvSpPr/>
          <p:nvPr/>
        </p:nvSpPr>
        <p:spPr>
          <a:xfrm>
            <a:off x="0" y="0"/>
            <a:ext cx="37338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hought Bubble: Cloud 9">
            <a:extLst>
              <a:ext uri="{FF2B5EF4-FFF2-40B4-BE49-F238E27FC236}">
                <a16:creationId xmlns="" xmlns:a16="http://schemas.microsoft.com/office/drawing/2014/main" id="{69282F60-8205-415A-8E92-97E1A47E4A3D}"/>
              </a:ext>
            </a:extLst>
          </p:cNvPr>
          <p:cNvSpPr/>
          <p:nvPr/>
        </p:nvSpPr>
        <p:spPr>
          <a:xfrm>
            <a:off x="914400" y="609600"/>
            <a:ext cx="4495800" cy="1888495"/>
          </a:xfrm>
          <a:prstGeom prst="cloudCallout">
            <a:avLst/>
          </a:prstGeom>
          <a:solidFill>
            <a:srgbClr val="EFE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 want to go into healthcare…where do I start?</a:t>
            </a:r>
          </a:p>
        </p:txBody>
      </p:sp>
    </p:spTree>
    <p:extLst>
      <p:ext uri="{BB962C8B-B14F-4D97-AF65-F5344CB8AC3E}">
        <p14:creationId xmlns:p14="http://schemas.microsoft.com/office/powerpoint/2010/main" val="5562875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284" y="1493838"/>
            <a:ext cx="2895600" cy="639762"/>
          </a:xfrm>
        </p:spPr>
        <p:txBody>
          <a:bodyPr>
            <a:noAutofit/>
          </a:bodyPr>
          <a:lstStyle/>
          <a:p>
            <a:pPr algn="ctr"/>
            <a:r>
              <a:rPr lang="en-US" sz="2800" dirty="0"/>
              <a:t>Exploratory</a:t>
            </a:r>
          </a:p>
          <a:p>
            <a:pPr algn="ctr"/>
            <a:r>
              <a:rPr lang="en-US" sz="1800" i="1" dirty="0"/>
              <a:t>Exploring Work </a:t>
            </a:r>
          </a:p>
        </p:txBody>
      </p:sp>
      <p:sp>
        <p:nvSpPr>
          <p:cNvPr id="4" name="Content Placeholder 3"/>
          <p:cNvSpPr>
            <a:spLocks noGrp="1"/>
          </p:cNvSpPr>
          <p:nvPr>
            <p:ph sz="half" idx="2"/>
          </p:nvPr>
        </p:nvSpPr>
        <p:spPr>
          <a:xfrm>
            <a:off x="146284" y="2632075"/>
            <a:ext cx="2895600" cy="3951288"/>
          </a:xfrm>
        </p:spPr>
        <p:txBody>
          <a:bodyPr/>
          <a:lstStyle/>
          <a:p>
            <a:r>
              <a:rPr lang="en-US" dirty="0"/>
              <a:t>Job Shadowing</a:t>
            </a:r>
          </a:p>
          <a:p>
            <a:r>
              <a:rPr lang="en-US" dirty="0"/>
              <a:t>Employer Videos</a:t>
            </a:r>
          </a:p>
          <a:p>
            <a:r>
              <a:rPr lang="en-US" dirty="0"/>
              <a:t>Employer Projects in Class</a:t>
            </a:r>
          </a:p>
          <a:p>
            <a:r>
              <a:rPr lang="en-US" dirty="0"/>
              <a:t>Industry Tours</a:t>
            </a:r>
          </a:p>
          <a:p>
            <a:r>
              <a:rPr lang="en-US" dirty="0"/>
              <a:t>Junior Achievement</a:t>
            </a:r>
          </a:p>
        </p:txBody>
      </p:sp>
      <p:sp>
        <p:nvSpPr>
          <p:cNvPr id="5" name="Text Placeholder 4"/>
          <p:cNvSpPr>
            <a:spLocks noGrp="1"/>
          </p:cNvSpPr>
          <p:nvPr>
            <p:ph type="body" sz="quarter" idx="3"/>
          </p:nvPr>
        </p:nvSpPr>
        <p:spPr>
          <a:xfrm>
            <a:off x="3352800" y="1451768"/>
            <a:ext cx="2898775" cy="639762"/>
          </a:xfrm>
        </p:spPr>
        <p:txBody>
          <a:bodyPr>
            <a:noAutofit/>
          </a:bodyPr>
          <a:lstStyle/>
          <a:p>
            <a:pPr algn="ctr"/>
            <a:r>
              <a:rPr lang="en-US" sz="2800" dirty="0"/>
              <a:t>Experiential</a:t>
            </a:r>
          </a:p>
          <a:p>
            <a:pPr algn="ctr"/>
            <a:r>
              <a:rPr lang="en-US" sz="1400" i="1" dirty="0"/>
              <a:t>Fundamental Skills &amp; Soft Skills</a:t>
            </a:r>
          </a:p>
        </p:txBody>
      </p:sp>
      <p:sp>
        <p:nvSpPr>
          <p:cNvPr id="6" name="Content Placeholder 5"/>
          <p:cNvSpPr>
            <a:spLocks noGrp="1"/>
          </p:cNvSpPr>
          <p:nvPr>
            <p:ph sz="quarter" idx="4"/>
          </p:nvPr>
        </p:nvSpPr>
        <p:spPr>
          <a:xfrm>
            <a:off x="3194284" y="2632075"/>
            <a:ext cx="2898775" cy="3951288"/>
          </a:xfrm>
        </p:spPr>
        <p:txBody>
          <a:bodyPr/>
          <a:lstStyle/>
          <a:p>
            <a:r>
              <a:rPr lang="en-US" dirty="0"/>
              <a:t>Part Time Work</a:t>
            </a:r>
          </a:p>
          <a:p>
            <a:r>
              <a:rPr lang="en-US" dirty="0"/>
              <a:t>Volunteer</a:t>
            </a:r>
          </a:p>
          <a:p>
            <a:r>
              <a:rPr lang="en-US" dirty="0"/>
              <a:t>Projects in Class </a:t>
            </a:r>
          </a:p>
          <a:p>
            <a:r>
              <a:rPr lang="en-US" dirty="0"/>
              <a:t>Internship</a:t>
            </a:r>
          </a:p>
          <a:p>
            <a:r>
              <a:rPr lang="en-US" dirty="0"/>
              <a:t>Service Learning</a:t>
            </a:r>
          </a:p>
          <a:p>
            <a:r>
              <a:rPr lang="en-US" dirty="0"/>
              <a:t>Junior Achievement</a:t>
            </a:r>
          </a:p>
          <a:p>
            <a:r>
              <a:rPr lang="en-US" dirty="0"/>
              <a:t>CTSO</a:t>
            </a:r>
          </a:p>
        </p:txBody>
      </p:sp>
      <p:sp>
        <p:nvSpPr>
          <p:cNvPr id="11" name="Text Placeholder 4"/>
          <p:cNvSpPr txBox="1">
            <a:spLocks/>
          </p:cNvSpPr>
          <p:nvPr/>
        </p:nvSpPr>
        <p:spPr>
          <a:xfrm>
            <a:off x="5972409" y="1672432"/>
            <a:ext cx="3146191"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2800" dirty="0"/>
              <a:t>Engaged</a:t>
            </a:r>
          </a:p>
          <a:p>
            <a:pPr algn="ctr"/>
            <a:r>
              <a:rPr lang="en-US" sz="1600" i="1" dirty="0"/>
              <a:t>Classroom learning </a:t>
            </a:r>
            <a:br>
              <a:rPr lang="en-US" sz="1600" i="1" dirty="0"/>
            </a:br>
            <a:r>
              <a:rPr lang="en-US" sz="1600" i="1" dirty="0"/>
              <a:t>applied on the job.</a:t>
            </a:r>
          </a:p>
        </p:txBody>
      </p:sp>
      <p:sp>
        <p:nvSpPr>
          <p:cNvPr id="12" name="Content Placeholder 5"/>
          <p:cNvSpPr txBox="1">
            <a:spLocks/>
          </p:cNvSpPr>
          <p:nvPr/>
        </p:nvSpPr>
        <p:spPr>
          <a:xfrm>
            <a:off x="6086709" y="2620962"/>
            <a:ext cx="2898775"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a:t>Cooperative Education</a:t>
            </a:r>
          </a:p>
          <a:p>
            <a:r>
              <a:rPr lang="en-US" dirty="0"/>
              <a:t>Apprenticeship</a:t>
            </a:r>
          </a:p>
          <a:p>
            <a:r>
              <a:rPr lang="en-US" dirty="0"/>
              <a:t>Internship</a:t>
            </a:r>
          </a:p>
          <a:p>
            <a:r>
              <a:rPr lang="en-US" dirty="0"/>
              <a:t>Structured Volunteer</a:t>
            </a:r>
          </a:p>
          <a:p>
            <a:r>
              <a:rPr lang="en-US" dirty="0"/>
              <a:t>Structured Service Learning</a:t>
            </a:r>
          </a:p>
        </p:txBody>
      </p:sp>
      <p:sp>
        <p:nvSpPr>
          <p:cNvPr id="15" name="Title 1"/>
          <p:cNvSpPr>
            <a:spLocks noGrp="1"/>
          </p:cNvSpPr>
          <p:nvPr>
            <p:ph type="title"/>
          </p:nvPr>
        </p:nvSpPr>
        <p:spPr>
          <a:xfrm>
            <a:off x="2819400" y="198438"/>
            <a:ext cx="6096000" cy="944562"/>
          </a:xfrm>
        </p:spPr>
        <p:txBody>
          <a:bodyPr/>
          <a:lstStyle/>
          <a:p>
            <a:r>
              <a:rPr lang="en-US" sz="4400" dirty="0"/>
              <a:t>Work-Based Learning </a:t>
            </a:r>
            <a:endParaRPr lang="en-US" dirty="0"/>
          </a:p>
        </p:txBody>
      </p:sp>
    </p:spTree>
    <p:extLst>
      <p:ext uri="{BB962C8B-B14F-4D97-AF65-F5344CB8AC3E}">
        <p14:creationId xmlns:p14="http://schemas.microsoft.com/office/powerpoint/2010/main" val="526739372"/>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3">
                                            <p:txEl>
                                              <p:pRg st="1" end="1"/>
                                            </p:txEl>
                                          </p:spTgt>
                                        </p:tgtEl>
                                      </p:cBhvr>
                                    </p:animEffect>
                                  </p:childTnLst>
                                </p:cTn>
                              </p:par>
                            </p:childTnLst>
                          </p:cTn>
                        </p:par>
                        <p:par>
                          <p:cTn id="13" fill="hold">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17" dur="500"/>
                                        <p:tgtEl>
                                          <p:spTgt spid="5">
                                            <p:txEl>
                                              <p:pRg st="0" end="0"/>
                                            </p:txEl>
                                          </p:spTgt>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p:tgtEl>
                                          <p:spTgt spid="5">
                                            <p:txEl>
                                              <p:pRg st="1" end="1"/>
                                            </p:txEl>
                                          </p:spTgt>
                                        </p:tgtEl>
                                        <p:attrNameLst>
                                          <p:attrName>ppt_x</p:attrName>
                                        </p:attrNameLst>
                                      </p:cBhvr>
                                      <p:tavLst>
                                        <p:tav tm="0">
                                          <p:val>
                                            <p:strVal val="#ppt_x-#ppt_w*1.125000"/>
                                          </p:val>
                                        </p:tav>
                                        <p:tav tm="100000">
                                          <p:val>
                                            <p:strVal val="#ppt_x"/>
                                          </p:val>
                                        </p:tav>
                                      </p:tavLst>
                                    </p:anim>
                                    <p:animEffect transition="in" filter="wipe(right)">
                                      <p:cBhvr>
                                        <p:cTn id="21" dur="500"/>
                                        <p:tgtEl>
                                          <p:spTgt spid="5">
                                            <p:txEl>
                                              <p:pRg st="1" end="1"/>
                                            </p:txEl>
                                          </p:spTgt>
                                        </p:tgtEl>
                                      </p:cBhvr>
                                    </p:animEffect>
                                  </p:childTnLst>
                                </p:cTn>
                              </p:par>
                            </p:childTnLst>
                          </p:cTn>
                        </p:par>
                        <p:par>
                          <p:cTn id="22" fill="hold">
                            <p:stCondLst>
                              <p:cond delay="1000"/>
                            </p:stCondLst>
                            <p:childTnLst>
                              <p:par>
                                <p:cTn id="23" presetID="1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ppt_x</p:attrName>
                                        </p:attrNameLst>
                                      </p:cBhvr>
                                      <p:tavLst>
                                        <p:tav tm="0">
                                          <p:val>
                                            <p:strVal val="#ppt_x-#ppt_w*1.125000"/>
                                          </p:val>
                                        </p:tav>
                                        <p:tav tm="100000">
                                          <p:val>
                                            <p:strVal val="#ppt_x"/>
                                          </p:val>
                                        </p:tav>
                                      </p:tavLst>
                                    </p:anim>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4">
                                            <p:txEl>
                                              <p:pRg st="0" end="0"/>
                                            </p:txEl>
                                          </p:spTgt>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36" dur="500"/>
                                        <p:tgtEl>
                                          <p:spTgt spid="4">
                                            <p:txEl>
                                              <p:pRg st="1" end="1"/>
                                            </p:txEl>
                                          </p:spTgt>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additive="base">
                                        <p:cTn id="3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40" dur="500"/>
                                        <p:tgtEl>
                                          <p:spTgt spid="4">
                                            <p:txEl>
                                              <p:pRg st="2" end="2"/>
                                            </p:txEl>
                                          </p:spTgt>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4">
                                            <p:txEl>
                                              <p:pRg st="3" end="3"/>
                                            </p:txEl>
                                          </p:spTgt>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right)">
                                      <p:cBhvr>
                                        <p:cTn id="48" dur="500"/>
                                        <p:tgtEl>
                                          <p:spTgt spid="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54" dur="500"/>
                                        <p:tgtEl>
                                          <p:spTgt spid="6">
                                            <p:txEl>
                                              <p:pRg st="0" end="0"/>
                                            </p:txEl>
                                          </p:spTgt>
                                        </p:tgtEl>
                                      </p:cBhvr>
                                    </p:animEffect>
                                  </p:childTnLst>
                                </p:cTn>
                              </p:par>
                              <p:par>
                                <p:cTn id="55" presetID="12" presetClass="entr" presetSubtype="8" fill="hold" grpId="0"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 calcmode="lin" valueType="num">
                                      <p:cBhvr additive="base">
                                        <p:cTn id="57" dur="500"/>
                                        <p:tgtEl>
                                          <p:spTgt spid="6">
                                            <p:txEl>
                                              <p:pRg st="1" end="1"/>
                                            </p:txEl>
                                          </p:spTgt>
                                        </p:tgtEl>
                                        <p:attrNameLst>
                                          <p:attrName>ppt_x</p:attrName>
                                        </p:attrNameLst>
                                      </p:cBhvr>
                                      <p:tavLst>
                                        <p:tav tm="0">
                                          <p:val>
                                            <p:strVal val="#ppt_x-#ppt_w*1.125000"/>
                                          </p:val>
                                        </p:tav>
                                        <p:tav tm="100000">
                                          <p:val>
                                            <p:strVal val="#ppt_x"/>
                                          </p:val>
                                        </p:tav>
                                      </p:tavLst>
                                    </p:anim>
                                    <p:animEffect transition="in" filter="wipe(right)">
                                      <p:cBhvr>
                                        <p:cTn id="58" dur="500"/>
                                        <p:tgtEl>
                                          <p:spTgt spid="6">
                                            <p:txEl>
                                              <p:pRg st="1" end="1"/>
                                            </p:txEl>
                                          </p:spTgt>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p:tgtEl>
                                          <p:spTgt spid="6">
                                            <p:txEl>
                                              <p:pRg st="2" end="2"/>
                                            </p:txEl>
                                          </p:spTgt>
                                        </p:tgtEl>
                                        <p:attrNameLst>
                                          <p:attrName>ppt_x</p:attrName>
                                        </p:attrNameLst>
                                      </p:cBhvr>
                                      <p:tavLst>
                                        <p:tav tm="0">
                                          <p:val>
                                            <p:strVal val="#ppt_x-#ppt_w*1.125000"/>
                                          </p:val>
                                        </p:tav>
                                        <p:tav tm="100000">
                                          <p:val>
                                            <p:strVal val="#ppt_x"/>
                                          </p:val>
                                        </p:tav>
                                      </p:tavLst>
                                    </p:anim>
                                    <p:animEffect transition="in" filter="wipe(right)">
                                      <p:cBhvr>
                                        <p:cTn id="62" dur="500"/>
                                        <p:tgtEl>
                                          <p:spTgt spid="6">
                                            <p:txEl>
                                              <p:pRg st="2" end="2"/>
                                            </p:txEl>
                                          </p:spTgt>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 calcmode="lin" valueType="num">
                                      <p:cBhvr additive="base">
                                        <p:cTn id="65" dur="500"/>
                                        <p:tgtEl>
                                          <p:spTgt spid="6">
                                            <p:txEl>
                                              <p:pRg st="3" end="3"/>
                                            </p:txEl>
                                          </p:spTgt>
                                        </p:tgtEl>
                                        <p:attrNameLst>
                                          <p:attrName>ppt_x</p:attrName>
                                        </p:attrNameLst>
                                      </p:cBhvr>
                                      <p:tavLst>
                                        <p:tav tm="0">
                                          <p:val>
                                            <p:strVal val="#ppt_x-#ppt_w*1.125000"/>
                                          </p:val>
                                        </p:tav>
                                        <p:tav tm="100000">
                                          <p:val>
                                            <p:strVal val="#ppt_x"/>
                                          </p:val>
                                        </p:tav>
                                      </p:tavLst>
                                    </p:anim>
                                    <p:animEffect transition="in" filter="wipe(right)">
                                      <p:cBhvr>
                                        <p:cTn id="66" dur="500"/>
                                        <p:tgtEl>
                                          <p:spTgt spid="6">
                                            <p:txEl>
                                              <p:pRg st="3" end="3"/>
                                            </p:txEl>
                                          </p:spTgt>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6">
                                            <p:txEl>
                                              <p:pRg st="4" end="4"/>
                                            </p:txEl>
                                          </p:spTgt>
                                        </p:tgtEl>
                                        <p:attrNameLst>
                                          <p:attrName>style.visibility</p:attrName>
                                        </p:attrNameLst>
                                      </p:cBhvr>
                                      <p:to>
                                        <p:strVal val="visible"/>
                                      </p:to>
                                    </p:set>
                                    <p:anim calcmode="lin" valueType="num">
                                      <p:cBhvr additive="base">
                                        <p:cTn id="69" dur="500"/>
                                        <p:tgtEl>
                                          <p:spTgt spid="6">
                                            <p:txEl>
                                              <p:pRg st="4" end="4"/>
                                            </p:txEl>
                                          </p:spTgt>
                                        </p:tgtEl>
                                        <p:attrNameLst>
                                          <p:attrName>ppt_x</p:attrName>
                                        </p:attrNameLst>
                                      </p:cBhvr>
                                      <p:tavLst>
                                        <p:tav tm="0">
                                          <p:val>
                                            <p:strVal val="#ppt_x-#ppt_w*1.125000"/>
                                          </p:val>
                                        </p:tav>
                                        <p:tav tm="100000">
                                          <p:val>
                                            <p:strVal val="#ppt_x"/>
                                          </p:val>
                                        </p:tav>
                                      </p:tavLst>
                                    </p:anim>
                                    <p:animEffect transition="in" filter="wipe(right)">
                                      <p:cBhvr>
                                        <p:cTn id="70" dur="500"/>
                                        <p:tgtEl>
                                          <p:spTgt spid="6">
                                            <p:txEl>
                                              <p:pRg st="4" end="4"/>
                                            </p:txEl>
                                          </p:spTgt>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p:tgtEl>
                                          <p:spTgt spid="6">
                                            <p:txEl>
                                              <p:pRg st="5" end="5"/>
                                            </p:txEl>
                                          </p:spTgt>
                                        </p:tgtEl>
                                        <p:attrNameLst>
                                          <p:attrName>ppt_x</p:attrName>
                                        </p:attrNameLst>
                                      </p:cBhvr>
                                      <p:tavLst>
                                        <p:tav tm="0">
                                          <p:val>
                                            <p:strVal val="#ppt_x-#ppt_w*1.125000"/>
                                          </p:val>
                                        </p:tav>
                                        <p:tav tm="100000">
                                          <p:val>
                                            <p:strVal val="#ppt_x"/>
                                          </p:val>
                                        </p:tav>
                                      </p:tavLst>
                                    </p:anim>
                                    <p:animEffect transition="in" filter="wipe(right)">
                                      <p:cBhvr>
                                        <p:cTn id="74" dur="500"/>
                                        <p:tgtEl>
                                          <p:spTgt spid="6">
                                            <p:txEl>
                                              <p:pRg st="5" end="5"/>
                                            </p:txEl>
                                          </p:spTgt>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6">
                                            <p:txEl>
                                              <p:pRg st="6" end="6"/>
                                            </p:txEl>
                                          </p:spTgt>
                                        </p:tgtEl>
                                        <p:attrNameLst>
                                          <p:attrName>style.visibility</p:attrName>
                                        </p:attrNameLst>
                                      </p:cBhvr>
                                      <p:to>
                                        <p:strVal val="visible"/>
                                      </p:to>
                                    </p:set>
                                    <p:anim calcmode="lin" valueType="num">
                                      <p:cBhvr additive="base">
                                        <p:cTn id="77" dur="500"/>
                                        <p:tgtEl>
                                          <p:spTgt spid="6">
                                            <p:txEl>
                                              <p:pRg st="6" end="6"/>
                                            </p:txEl>
                                          </p:spTgt>
                                        </p:tgtEl>
                                        <p:attrNameLst>
                                          <p:attrName>ppt_x</p:attrName>
                                        </p:attrNameLst>
                                      </p:cBhvr>
                                      <p:tavLst>
                                        <p:tav tm="0">
                                          <p:val>
                                            <p:strVal val="#ppt_x-#ppt_w*1.125000"/>
                                          </p:val>
                                        </p:tav>
                                        <p:tav tm="100000">
                                          <p:val>
                                            <p:strVal val="#ppt_x"/>
                                          </p:val>
                                        </p:tav>
                                      </p:tavLst>
                                    </p:anim>
                                    <p:animEffect transition="in" filter="wipe(right)">
                                      <p:cBhvr>
                                        <p:cTn id="78" dur="500"/>
                                        <p:tgtEl>
                                          <p:spTgt spid="6">
                                            <p:txEl>
                                              <p:pRg st="6" end="6"/>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8"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p:tgtEl>
                                          <p:spTgt spid="12"/>
                                        </p:tgtEl>
                                        <p:attrNameLst>
                                          <p:attrName>ppt_x</p:attrName>
                                        </p:attrNameLst>
                                      </p:cBhvr>
                                      <p:tavLst>
                                        <p:tav tm="0">
                                          <p:val>
                                            <p:strVal val="#ppt_x-#ppt_w*1.125000"/>
                                          </p:val>
                                        </p:tav>
                                        <p:tav tm="100000">
                                          <p:val>
                                            <p:strVal val="#ppt_x"/>
                                          </p:val>
                                        </p:tav>
                                      </p:tavLst>
                                    </p:anim>
                                    <p:animEffect transition="in" filter="wipe(right)">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p:nvPr/>
        </p:nvSpPr>
        <p:spPr>
          <a:xfrm>
            <a:off x="410825" y="1396024"/>
            <a:ext cx="3065096" cy="1118576"/>
          </a:xfrm>
          <a:prstGeom prst="rect">
            <a:avLst/>
          </a:prstGeom>
          <a:blipFill>
            <a:blip r:embed="rId2"/>
          </a:blipFill>
          <a:ln w="25400">
            <a:solidFill>
              <a:srgbClr val="000000"/>
            </a:solidFill>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dirty="0"/>
              <a:t>Career Awareness</a:t>
            </a:r>
          </a:p>
          <a:p>
            <a:pPr algn="ctr">
              <a:defRPr sz="2400" b="0">
                <a:solidFill>
                  <a:srgbClr val="FFFFFF"/>
                </a:solidFill>
                <a:latin typeface="+mn-lt"/>
                <a:ea typeface="+mn-ea"/>
                <a:cs typeface="+mn-cs"/>
                <a:sym typeface="Helvetica Light"/>
              </a:defRPr>
            </a:pPr>
            <a:r>
              <a:rPr dirty="0"/>
              <a:t>Career Plan </a:t>
            </a:r>
          </a:p>
        </p:txBody>
      </p:sp>
      <p:sp>
        <p:nvSpPr>
          <p:cNvPr id="384" name="Shape 384"/>
          <p:cNvSpPr/>
          <p:nvPr/>
        </p:nvSpPr>
        <p:spPr>
          <a:xfrm>
            <a:off x="395597" y="2667000"/>
            <a:ext cx="3065096" cy="1404610"/>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sz="2000" dirty="0"/>
              <a:t>Articulation Coordination </a:t>
            </a:r>
          </a:p>
          <a:p>
            <a:pPr algn="ctr">
              <a:defRPr sz="2400" b="0">
                <a:solidFill>
                  <a:srgbClr val="FFFFFF"/>
                </a:solidFill>
                <a:latin typeface="+mn-lt"/>
                <a:ea typeface="+mn-ea"/>
                <a:cs typeface="+mn-cs"/>
                <a:sym typeface="Helvetica Light"/>
              </a:defRPr>
            </a:pPr>
            <a:r>
              <a:rPr sz="2000" dirty="0"/>
              <a:t>Program of Study Academic and Techincal Training </a:t>
            </a:r>
          </a:p>
        </p:txBody>
      </p:sp>
      <p:sp>
        <p:nvSpPr>
          <p:cNvPr id="385" name="Shape 385"/>
          <p:cNvSpPr/>
          <p:nvPr/>
        </p:nvSpPr>
        <p:spPr>
          <a:xfrm>
            <a:off x="406446" y="5434624"/>
            <a:ext cx="3063240" cy="1118576"/>
          </a:xfrm>
          <a:prstGeom prst="rect">
            <a:avLst/>
          </a:prstGeom>
          <a:blipFill>
            <a:blip r:embed="rId4"/>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dirty="0"/>
              <a:t>Career Goal </a:t>
            </a:r>
          </a:p>
          <a:p>
            <a:pPr algn="ctr">
              <a:defRPr sz="2400" b="0">
                <a:solidFill>
                  <a:srgbClr val="FFFFFF"/>
                </a:solidFill>
                <a:latin typeface="+mn-lt"/>
                <a:ea typeface="+mn-ea"/>
                <a:cs typeface="+mn-cs"/>
                <a:sym typeface="Helvetica Light"/>
              </a:defRPr>
            </a:pPr>
            <a:r>
              <a:rPr dirty="0"/>
              <a:t>Work</a:t>
            </a:r>
          </a:p>
        </p:txBody>
      </p:sp>
      <p:sp>
        <p:nvSpPr>
          <p:cNvPr id="386" name="Shape 386"/>
          <p:cNvSpPr/>
          <p:nvPr/>
        </p:nvSpPr>
        <p:spPr>
          <a:xfrm>
            <a:off x="395598" y="4324634"/>
            <a:ext cx="3065095" cy="856966"/>
          </a:xfrm>
          <a:prstGeom prst="rect">
            <a:avLst/>
          </a:prstGeom>
          <a:solidFill>
            <a:schemeClr val="bg1">
              <a:lumMod val="50000"/>
              <a:alpha val="80870"/>
            </a:schemeClr>
          </a:solidFill>
          <a:ln w="12700">
            <a:miter lim="400000"/>
          </a:ln>
          <a:effectLst>
            <a:outerShdw blurRad="38100" dist="25400" dir="5400000" rotWithShape="0">
              <a:srgbClr val="000000">
                <a:alpha val="33274"/>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000" b="0">
                <a:solidFill>
                  <a:srgbClr val="FFFFFF"/>
                </a:solidFill>
                <a:latin typeface="+mn-lt"/>
                <a:ea typeface="+mn-ea"/>
                <a:cs typeface="+mn-cs"/>
                <a:sym typeface="Helvetica Light"/>
              </a:defRPr>
            </a:lvl1pPr>
          </a:lstStyle>
          <a:p>
            <a:pPr algn="ctr"/>
            <a:r>
              <a:rPr sz="2400" dirty="0"/>
              <a:t>Work</a:t>
            </a:r>
            <a:r>
              <a:rPr lang="en-US" sz="2400" dirty="0"/>
              <a:t>-</a:t>
            </a:r>
            <a:r>
              <a:rPr sz="2400" dirty="0"/>
              <a:t>Based Learning </a:t>
            </a:r>
          </a:p>
        </p:txBody>
      </p:sp>
      <p:sp>
        <p:nvSpPr>
          <p:cNvPr id="387" name="Shape 387"/>
          <p:cNvSpPr/>
          <p:nvPr/>
        </p:nvSpPr>
        <p:spPr>
          <a:xfrm>
            <a:off x="3703997" y="1396024"/>
            <a:ext cx="5208845" cy="1118576"/>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Assessment of Interests, Abilities, Skills </a:t>
            </a:r>
            <a:endParaRPr lang="en-US" sz="1700" dirty="0">
              <a:latin typeface="+mj-lt"/>
              <a:ea typeface="Adobe Caslon Pro" charset="0"/>
              <a:cs typeface="Adobe Caslon Pro" charset="0"/>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Assessment </a:t>
            </a:r>
            <a:r>
              <a:rPr lang="en-US" sz="1700" dirty="0">
                <a:latin typeface="+mj-lt"/>
                <a:ea typeface="Adobe Caslon Pro" charset="0"/>
                <a:cs typeface="Adobe Caslon Pro" charset="0"/>
              </a:rPr>
              <a:t>of </a:t>
            </a:r>
            <a:r>
              <a:rPr sz="1700" dirty="0">
                <a:latin typeface="+mj-lt"/>
                <a:ea typeface="Adobe Caslon Pro" charset="0"/>
                <a:cs typeface="Adobe Caslon Pro" charset="0"/>
              </a:rPr>
              <a:t>Prior Learning, Credentials </a:t>
            </a:r>
            <a:endParaRPr lang="en-US" sz="1700" dirty="0">
              <a:latin typeface="+mj-lt"/>
              <a:ea typeface="Adobe Caslon Pro" charset="0"/>
              <a:cs typeface="Adobe Caslon Pro" charset="0"/>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Assessment of </a:t>
            </a:r>
            <a:r>
              <a:rPr sz="1700" dirty="0">
                <a:latin typeface="+mj-lt"/>
                <a:ea typeface="Adobe Caslon Pro" charset="0"/>
                <a:cs typeface="Adobe Caslon Pro" charset="0"/>
                <a:sym typeface="Marker Felt"/>
              </a:rPr>
              <a:t>Pathway Identified Skill</a:t>
            </a:r>
            <a:r>
              <a:rPr lang="en-US" sz="1700" dirty="0">
                <a:latin typeface="+mj-lt"/>
                <a:ea typeface="Adobe Caslon Pro" charset="0"/>
                <a:cs typeface="Adobe Caslon Pro" charset="0"/>
                <a:sym typeface="Marker Felt"/>
              </a:rPr>
              <a:t>s</a:t>
            </a: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Identification of Individual Career Goal</a:t>
            </a:r>
          </a:p>
        </p:txBody>
      </p:sp>
      <p:sp>
        <p:nvSpPr>
          <p:cNvPr id="388" name="Shape 388"/>
          <p:cNvSpPr/>
          <p:nvPr/>
        </p:nvSpPr>
        <p:spPr>
          <a:xfrm>
            <a:off x="3703997" y="2843824"/>
            <a:ext cx="5208845" cy="1118576"/>
          </a:xfrm>
          <a:prstGeom prst="rect">
            <a:avLst/>
          </a:prstGeom>
          <a:ln w="38100">
            <a:solidFill>
              <a:schemeClr val="accent5">
                <a:hueOff val="-176146"/>
                <a:satOff val="3665"/>
                <a:lumOff val="-13986"/>
              </a:schemeClr>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Academic &amp; Technical Courses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Education </a:t>
            </a:r>
            <a:r>
              <a:rPr lang="en-US" sz="1700" dirty="0">
                <a:latin typeface="+mj-lt"/>
              </a:rPr>
              <a:t>and/</a:t>
            </a:r>
            <a:r>
              <a:rPr sz="1700" dirty="0">
                <a:latin typeface="+mj-lt"/>
              </a:rPr>
              <a:t>or Training Program</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Credit for: Experiences, Articulated Course Plan</a:t>
            </a:r>
            <a:r>
              <a:rPr lang="en-US" sz="1700" dirty="0">
                <a:latin typeface="+mj-lt"/>
              </a:rPr>
              <a:t>,</a:t>
            </a:r>
            <a:r>
              <a:rPr sz="1700" dirty="0">
                <a:latin typeface="+mj-lt"/>
              </a:rPr>
              <a:t> and Path Streamlined for Individual</a:t>
            </a:r>
          </a:p>
        </p:txBody>
      </p:sp>
      <p:sp>
        <p:nvSpPr>
          <p:cNvPr id="389" name="Shape 389"/>
          <p:cNvSpPr/>
          <p:nvPr/>
        </p:nvSpPr>
        <p:spPr>
          <a:xfrm>
            <a:off x="3703997" y="4324634"/>
            <a:ext cx="5208845" cy="856966"/>
          </a:xfrm>
          <a:prstGeom prst="rect">
            <a:avLst/>
          </a:prstGeom>
          <a:ln w="38100">
            <a:solidFill>
              <a:schemeClr val="bg1">
                <a:lumMod val="50000"/>
              </a:schemeClr>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Exploratory</a:t>
            </a:r>
            <a:r>
              <a:rPr lang="en-US" sz="1700" dirty="0">
                <a:latin typeface="+mj-lt"/>
              </a:rPr>
              <a:t> - </a:t>
            </a:r>
            <a:r>
              <a:rPr sz="1700" dirty="0">
                <a:latin typeface="+mj-lt"/>
              </a:rPr>
              <a:t>Shadowing, Mentoring</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Experiential - Work Foundational Skills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Engaged - Supportive of Classroom Education </a:t>
            </a:r>
          </a:p>
        </p:txBody>
      </p:sp>
      <p:sp>
        <p:nvSpPr>
          <p:cNvPr id="390" name="Shape 390"/>
          <p:cNvSpPr/>
          <p:nvPr/>
        </p:nvSpPr>
        <p:spPr>
          <a:xfrm>
            <a:off x="3703997" y="5434624"/>
            <a:ext cx="5211402" cy="1118576"/>
          </a:xfrm>
          <a:prstGeom prst="rect">
            <a:avLst/>
          </a:prstGeom>
          <a:ln w="38100">
            <a:solidFill>
              <a:schemeClr val="accent6"/>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Jobs within the </a:t>
            </a:r>
            <a:r>
              <a:rPr lang="en-US" sz="1700" dirty="0">
                <a:latin typeface="+mj-lt"/>
              </a:rPr>
              <a:t>C</a:t>
            </a:r>
            <a:r>
              <a:rPr sz="1700" dirty="0">
                <a:latin typeface="+mj-lt"/>
              </a:rPr>
              <a:t>luster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Ability to </a:t>
            </a:r>
            <a:r>
              <a:rPr lang="en-US" sz="1700" dirty="0">
                <a:latin typeface="+mj-lt"/>
              </a:rPr>
              <a:t>E</a:t>
            </a:r>
            <a:r>
              <a:rPr sz="1700" dirty="0">
                <a:latin typeface="+mj-lt"/>
              </a:rPr>
              <a:t>ngage in </a:t>
            </a:r>
            <a:r>
              <a:rPr lang="en-US" sz="1700" dirty="0">
                <a:latin typeface="+mj-lt"/>
              </a:rPr>
              <a:t>W</a:t>
            </a:r>
            <a:r>
              <a:rPr sz="1700" dirty="0">
                <a:latin typeface="+mj-lt"/>
              </a:rPr>
              <a:t>ork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Reengage in </a:t>
            </a:r>
            <a:r>
              <a:rPr lang="en-US" sz="1700" dirty="0">
                <a:latin typeface="+mj-lt"/>
              </a:rPr>
              <a:t>E</a:t>
            </a:r>
            <a:r>
              <a:rPr sz="1700" dirty="0">
                <a:latin typeface="+mj-lt"/>
              </a:rPr>
              <a:t>ducation or </a:t>
            </a:r>
            <a:r>
              <a:rPr lang="en-US" sz="1700" dirty="0">
                <a:latin typeface="+mj-lt"/>
              </a:rPr>
              <a:t>T</a:t>
            </a:r>
            <a:r>
              <a:rPr sz="1700" dirty="0">
                <a:latin typeface="+mj-lt"/>
              </a:rPr>
              <a:t>raining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Continuous Education /Training to </a:t>
            </a:r>
            <a:r>
              <a:rPr lang="en-US" sz="1700" dirty="0">
                <a:latin typeface="+mj-lt"/>
              </a:rPr>
              <a:t>M</a:t>
            </a:r>
            <a:r>
              <a:rPr sz="1700" dirty="0">
                <a:latin typeface="+mj-lt"/>
              </a:rPr>
              <a:t>eet Career Goal </a:t>
            </a:r>
          </a:p>
        </p:txBody>
      </p:sp>
      <p:sp>
        <p:nvSpPr>
          <p:cNvPr id="6" name="Title 5"/>
          <p:cNvSpPr>
            <a:spLocks noGrp="1"/>
          </p:cNvSpPr>
          <p:nvPr>
            <p:ph type="title"/>
          </p:nvPr>
        </p:nvSpPr>
        <p:spPr/>
        <p:txBody>
          <a:bodyPr/>
          <a:lstStyle/>
          <a:p>
            <a:r>
              <a:rPr lang="en-US" sz="3600" dirty="0"/>
              <a:t>Individual Career or </a:t>
            </a:r>
            <a:br>
              <a:rPr lang="en-US" sz="3600" dirty="0"/>
            </a:br>
            <a:r>
              <a:rPr lang="en-US" sz="3600" dirty="0"/>
              <a:t>Employability Plan</a:t>
            </a:r>
          </a:p>
        </p:txBody>
      </p:sp>
    </p:spTree>
    <p:extLst>
      <p:ext uri="{BB962C8B-B14F-4D97-AF65-F5344CB8AC3E}">
        <p14:creationId xmlns:p14="http://schemas.microsoft.com/office/powerpoint/2010/main" val="27115350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83">
                                            <p:bg/>
                                          </p:spTgt>
                                        </p:tgtEl>
                                        <p:attrNameLst>
                                          <p:attrName>style.visibility</p:attrName>
                                        </p:attrNameLst>
                                      </p:cBhvr>
                                      <p:to>
                                        <p:strVal val="visible"/>
                                      </p:to>
                                    </p:set>
                                    <p:anim calcmode="lin" valueType="num">
                                      <p:cBhvr additive="base">
                                        <p:cTn id="7" dur="500"/>
                                        <p:tgtEl>
                                          <p:spTgt spid="383">
                                            <p:bg/>
                                          </p:spTgt>
                                        </p:tgtEl>
                                        <p:attrNameLst>
                                          <p:attrName>ppt_x</p:attrName>
                                        </p:attrNameLst>
                                      </p:cBhvr>
                                      <p:tavLst>
                                        <p:tav tm="0">
                                          <p:val>
                                            <p:strVal val="#ppt_x-#ppt_w*1.125000"/>
                                          </p:val>
                                        </p:tav>
                                        <p:tav tm="100000">
                                          <p:val>
                                            <p:strVal val="#ppt_x"/>
                                          </p:val>
                                        </p:tav>
                                      </p:tavLst>
                                    </p:anim>
                                    <p:animEffect transition="in" filter="wipe(right)">
                                      <p:cBhvr>
                                        <p:cTn id="8" dur="500"/>
                                        <p:tgtEl>
                                          <p:spTgt spid="38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87">
                                            <p:bg/>
                                          </p:spTgt>
                                        </p:tgtEl>
                                        <p:attrNameLst>
                                          <p:attrName>style.visibility</p:attrName>
                                        </p:attrNameLst>
                                      </p:cBhvr>
                                      <p:to>
                                        <p:strVal val="visible"/>
                                      </p:to>
                                    </p:set>
                                    <p:anim calcmode="lin" valueType="num">
                                      <p:cBhvr additive="base">
                                        <p:cTn id="13" dur="500"/>
                                        <p:tgtEl>
                                          <p:spTgt spid="387">
                                            <p:bg/>
                                          </p:spTgt>
                                        </p:tgtEl>
                                        <p:attrNameLst>
                                          <p:attrName>ppt_x</p:attrName>
                                        </p:attrNameLst>
                                      </p:cBhvr>
                                      <p:tavLst>
                                        <p:tav tm="0">
                                          <p:val>
                                            <p:strVal val="#ppt_x-#ppt_w*1.125000"/>
                                          </p:val>
                                        </p:tav>
                                        <p:tav tm="100000">
                                          <p:val>
                                            <p:strVal val="#ppt_x"/>
                                          </p:val>
                                        </p:tav>
                                      </p:tavLst>
                                    </p:anim>
                                    <p:animEffect transition="in" filter="wipe(right)">
                                      <p:cBhvr>
                                        <p:cTn id="14" dur="500"/>
                                        <p:tgtEl>
                                          <p:spTgt spid="387">
                                            <p:bg/>
                                          </p:spTgt>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387">
                                            <p:txEl>
                                              <p:pRg st="0" end="0"/>
                                            </p:txEl>
                                          </p:spTgt>
                                        </p:tgtEl>
                                        <p:attrNameLst>
                                          <p:attrName>style.visibility</p:attrName>
                                        </p:attrNameLst>
                                      </p:cBhvr>
                                      <p:to>
                                        <p:strVal val="visible"/>
                                      </p:to>
                                    </p:set>
                                    <p:anim calcmode="lin" valueType="num">
                                      <p:cBhvr additive="base">
                                        <p:cTn id="17" dur="500"/>
                                        <p:tgtEl>
                                          <p:spTgt spid="387">
                                            <p:txEl>
                                              <p:pRg st="0" end="0"/>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387">
                                            <p:txEl>
                                              <p:pRg st="0" end="0"/>
                                            </p:txEl>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387">
                                            <p:txEl>
                                              <p:pRg st="1" end="1"/>
                                            </p:txEl>
                                          </p:spTgt>
                                        </p:tgtEl>
                                        <p:attrNameLst>
                                          <p:attrName>style.visibility</p:attrName>
                                        </p:attrNameLst>
                                      </p:cBhvr>
                                      <p:to>
                                        <p:strVal val="visible"/>
                                      </p:to>
                                    </p:set>
                                    <p:anim calcmode="lin" valueType="num">
                                      <p:cBhvr additive="base">
                                        <p:cTn id="21" dur="500"/>
                                        <p:tgtEl>
                                          <p:spTgt spid="387">
                                            <p:txEl>
                                              <p:pRg st="1" end="1"/>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387">
                                            <p:txEl>
                                              <p:pRg st="1" end="1"/>
                                            </p:txEl>
                                          </p:spTgt>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387">
                                            <p:txEl>
                                              <p:pRg st="2" end="2"/>
                                            </p:txEl>
                                          </p:spTgt>
                                        </p:tgtEl>
                                        <p:attrNameLst>
                                          <p:attrName>style.visibility</p:attrName>
                                        </p:attrNameLst>
                                      </p:cBhvr>
                                      <p:to>
                                        <p:strVal val="visible"/>
                                      </p:to>
                                    </p:set>
                                    <p:anim calcmode="lin" valueType="num">
                                      <p:cBhvr additive="base">
                                        <p:cTn id="25" dur="500"/>
                                        <p:tgtEl>
                                          <p:spTgt spid="387">
                                            <p:txEl>
                                              <p:pRg st="2" end="2"/>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87">
                                            <p:txEl>
                                              <p:pRg st="2" end="2"/>
                                            </p:txEl>
                                          </p:spTgt>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387">
                                            <p:txEl>
                                              <p:pRg st="3" end="3"/>
                                            </p:txEl>
                                          </p:spTgt>
                                        </p:tgtEl>
                                        <p:attrNameLst>
                                          <p:attrName>style.visibility</p:attrName>
                                        </p:attrNameLst>
                                      </p:cBhvr>
                                      <p:to>
                                        <p:strVal val="visible"/>
                                      </p:to>
                                    </p:set>
                                    <p:anim calcmode="lin" valueType="num">
                                      <p:cBhvr additive="base">
                                        <p:cTn id="29" dur="500"/>
                                        <p:tgtEl>
                                          <p:spTgt spid="387">
                                            <p:txEl>
                                              <p:pRg st="3" end="3"/>
                                            </p:txEl>
                                          </p:spTgt>
                                        </p:tgtEl>
                                        <p:attrNameLst>
                                          <p:attrName>ppt_x</p:attrName>
                                        </p:attrNameLst>
                                      </p:cBhvr>
                                      <p:tavLst>
                                        <p:tav tm="0">
                                          <p:val>
                                            <p:strVal val="#ppt_x-#ppt_w*1.125000"/>
                                          </p:val>
                                        </p:tav>
                                        <p:tav tm="100000">
                                          <p:val>
                                            <p:strVal val="#ppt_x"/>
                                          </p:val>
                                        </p:tav>
                                      </p:tavLst>
                                    </p:anim>
                                    <p:animEffect transition="in" filter="wipe(right)">
                                      <p:cBhvr>
                                        <p:cTn id="30" dur="500"/>
                                        <p:tgtEl>
                                          <p:spTgt spid="38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384">
                                            <p:bg/>
                                          </p:spTgt>
                                        </p:tgtEl>
                                        <p:attrNameLst>
                                          <p:attrName>style.visibility</p:attrName>
                                        </p:attrNameLst>
                                      </p:cBhvr>
                                      <p:to>
                                        <p:strVal val="visible"/>
                                      </p:to>
                                    </p:set>
                                    <p:anim calcmode="lin" valueType="num">
                                      <p:cBhvr additive="base">
                                        <p:cTn id="35" dur="500"/>
                                        <p:tgtEl>
                                          <p:spTgt spid="384">
                                            <p:bg/>
                                          </p:spTgt>
                                        </p:tgtEl>
                                        <p:attrNameLst>
                                          <p:attrName>ppt_x</p:attrName>
                                        </p:attrNameLst>
                                      </p:cBhvr>
                                      <p:tavLst>
                                        <p:tav tm="0">
                                          <p:val>
                                            <p:strVal val="#ppt_x-#ppt_w*1.125000"/>
                                          </p:val>
                                        </p:tav>
                                        <p:tav tm="100000">
                                          <p:val>
                                            <p:strVal val="#ppt_x"/>
                                          </p:val>
                                        </p:tav>
                                      </p:tavLst>
                                    </p:anim>
                                    <p:animEffect transition="in" filter="wipe(right)">
                                      <p:cBhvr>
                                        <p:cTn id="36" dur="500"/>
                                        <p:tgtEl>
                                          <p:spTgt spid="384">
                                            <p:bg/>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388">
                                            <p:bg/>
                                          </p:spTgt>
                                        </p:tgtEl>
                                        <p:attrNameLst>
                                          <p:attrName>style.visibility</p:attrName>
                                        </p:attrNameLst>
                                      </p:cBhvr>
                                      <p:to>
                                        <p:strVal val="visible"/>
                                      </p:to>
                                    </p:set>
                                    <p:anim calcmode="lin" valueType="num">
                                      <p:cBhvr additive="base">
                                        <p:cTn id="41" dur="500"/>
                                        <p:tgtEl>
                                          <p:spTgt spid="388">
                                            <p:bg/>
                                          </p:spTgt>
                                        </p:tgtEl>
                                        <p:attrNameLst>
                                          <p:attrName>ppt_x</p:attrName>
                                        </p:attrNameLst>
                                      </p:cBhvr>
                                      <p:tavLst>
                                        <p:tav tm="0">
                                          <p:val>
                                            <p:strVal val="#ppt_x-#ppt_w*1.125000"/>
                                          </p:val>
                                        </p:tav>
                                        <p:tav tm="100000">
                                          <p:val>
                                            <p:strVal val="#ppt_x"/>
                                          </p:val>
                                        </p:tav>
                                      </p:tavLst>
                                    </p:anim>
                                    <p:animEffect transition="in" filter="wipe(right)">
                                      <p:cBhvr>
                                        <p:cTn id="42" dur="500"/>
                                        <p:tgtEl>
                                          <p:spTgt spid="388">
                                            <p:bg/>
                                          </p:spTgt>
                                        </p:tgtEl>
                                      </p:cBhvr>
                                    </p:animEffect>
                                  </p:childTnLst>
                                </p:cTn>
                              </p:par>
                              <p:par>
                                <p:cTn id="43" presetID="12" presetClass="entr" presetSubtype="8" fill="hold" grpId="0" nodeType="withEffect">
                                  <p:stCondLst>
                                    <p:cond delay="0"/>
                                  </p:stCondLst>
                                  <p:childTnLst>
                                    <p:set>
                                      <p:cBhvr>
                                        <p:cTn id="44" dur="1" fill="hold">
                                          <p:stCondLst>
                                            <p:cond delay="0"/>
                                          </p:stCondLst>
                                        </p:cTn>
                                        <p:tgtEl>
                                          <p:spTgt spid="388">
                                            <p:txEl>
                                              <p:pRg st="0" end="0"/>
                                            </p:txEl>
                                          </p:spTgt>
                                        </p:tgtEl>
                                        <p:attrNameLst>
                                          <p:attrName>style.visibility</p:attrName>
                                        </p:attrNameLst>
                                      </p:cBhvr>
                                      <p:to>
                                        <p:strVal val="visible"/>
                                      </p:to>
                                    </p:set>
                                    <p:anim calcmode="lin" valueType="num">
                                      <p:cBhvr additive="base">
                                        <p:cTn id="45" dur="500"/>
                                        <p:tgtEl>
                                          <p:spTgt spid="388">
                                            <p:txEl>
                                              <p:pRg st="0" end="0"/>
                                            </p:txEl>
                                          </p:spTgt>
                                        </p:tgtEl>
                                        <p:attrNameLst>
                                          <p:attrName>ppt_x</p:attrName>
                                        </p:attrNameLst>
                                      </p:cBhvr>
                                      <p:tavLst>
                                        <p:tav tm="0">
                                          <p:val>
                                            <p:strVal val="#ppt_x-#ppt_w*1.125000"/>
                                          </p:val>
                                        </p:tav>
                                        <p:tav tm="100000">
                                          <p:val>
                                            <p:strVal val="#ppt_x"/>
                                          </p:val>
                                        </p:tav>
                                      </p:tavLst>
                                    </p:anim>
                                    <p:animEffect transition="in" filter="wipe(right)">
                                      <p:cBhvr>
                                        <p:cTn id="46" dur="500"/>
                                        <p:tgtEl>
                                          <p:spTgt spid="388">
                                            <p:txEl>
                                              <p:pRg st="0" end="0"/>
                                            </p:txEl>
                                          </p:spTgt>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388">
                                            <p:txEl>
                                              <p:pRg st="1" end="1"/>
                                            </p:txEl>
                                          </p:spTgt>
                                        </p:tgtEl>
                                        <p:attrNameLst>
                                          <p:attrName>style.visibility</p:attrName>
                                        </p:attrNameLst>
                                      </p:cBhvr>
                                      <p:to>
                                        <p:strVal val="visible"/>
                                      </p:to>
                                    </p:set>
                                    <p:anim calcmode="lin" valueType="num">
                                      <p:cBhvr additive="base">
                                        <p:cTn id="49" dur="500"/>
                                        <p:tgtEl>
                                          <p:spTgt spid="388">
                                            <p:txEl>
                                              <p:pRg st="1" end="1"/>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388">
                                            <p:txEl>
                                              <p:pRg st="1" end="1"/>
                                            </p:txEl>
                                          </p:spTgt>
                                        </p:tgtEl>
                                      </p:cBhvr>
                                    </p:animEffect>
                                  </p:childTnLst>
                                </p:cTn>
                              </p:par>
                              <p:par>
                                <p:cTn id="51" presetID="12" presetClass="entr" presetSubtype="8" fill="hold" grpId="0" nodeType="withEffect">
                                  <p:stCondLst>
                                    <p:cond delay="0"/>
                                  </p:stCondLst>
                                  <p:childTnLst>
                                    <p:set>
                                      <p:cBhvr>
                                        <p:cTn id="52" dur="1" fill="hold">
                                          <p:stCondLst>
                                            <p:cond delay="0"/>
                                          </p:stCondLst>
                                        </p:cTn>
                                        <p:tgtEl>
                                          <p:spTgt spid="388">
                                            <p:txEl>
                                              <p:pRg st="2" end="2"/>
                                            </p:txEl>
                                          </p:spTgt>
                                        </p:tgtEl>
                                        <p:attrNameLst>
                                          <p:attrName>style.visibility</p:attrName>
                                        </p:attrNameLst>
                                      </p:cBhvr>
                                      <p:to>
                                        <p:strVal val="visible"/>
                                      </p:to>
                                    </p:set>
                                    <p:anim calcmode="lin" valueType="num">
                                      <p:cBhvr additive="base">
                                        <p:cTn id="53" dur="500"/>
                                        <p:tgtEl>
                                          <p:spTgt spid="388">
                                            <p:txEl>
                                              <p:pRg st="2" end="2"/>
                                            </p:txEl>
                                          </p:spTgt>
                                        </p:tgtEl>
                                        <p:attrNameLst>
                                          <p:attrName>ppt_x</p:attrName>
                                        </p:attrNameLst>
                                      </p:cBhvr>
                                      <p:tavLst>
                                        <p:tav tm="0">
                                          <p:val>
                                            <p:strVal val="#ppt_x-#ppt_w*1.125000"/>
                                          </p:val>
                                        </p:tav>
                                        <p:tav tm="100000">
                                          <p:val>
                                            <p:strVal val="#ppt_x"/>
                                          </p:val>
                                        </p:tav>
                                      </p:tavLst>
                                    </p:anim>
                                    <p:animEffect transition="in" filter="wipe(right)">
                                      <p:cBhvr>
                                        <p:cTn id="54" dur="500"/>
                                        <p:tgtEl>
                                          <p:spTgt spid="38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grpId="0" nodeType="clickEffect">
                                  <p:stCondLst>
                                    <p:cond delay="0"/>
                                  </p:stCondLst>
                                  <p:childTnLst>
                                    <p:set>
                                      <p:cBhvr>
                                        <p:cTn id="58" dur="1" fill="hold">
                                          <p:stCondLst>
                                            <p:cond delay="0"/>
                                          </p:stCondLst>
                                        </p:cTn>
                                        <p:tgtEl>
                                          <p:spTgt spid="386">
                                            <p:bg/>
                                          </p:spTgt>
                                        </p:tgtEl>
                                        <p:attrNameLst>
                                          <p:attrName>style.visibility</p:attrName>
                                        </p:attrNameLst>
                                      </p:cBhvr>
                                      <p:to>
                                        <p:strVal val="visible"/>
                                      </p:to>
                                    </p:set>
                                    <p:anim calcmode="lin" valueType="num">
                                      <p:cBhvr additive="base">
                                        <p:cTn id="59" dur="500"/>
                                        <p:tgtEl>
                                          <p:spTgt spid="386">
                                            <p:bg/>
                                          </p:spTgt>
                                        </p:tgtEl>
                                        <p:attrNameLst>
                                          <p:attrName>ppt_x</p:attrName>
                                        </p:attrNameLst>
                                      </p:cBhvr>
                                      <p:tavLst>
                                        <p:tav tm="0">
                                          <p:val>
                                            <p:strVal val="#ppt_x-#ppt_w*1.125000"/>
                                          </p:val>
                                        </p:tav>
                                        <p:tav tm="100000">
                                          <p:val>
                                            <p:strVal val="#ppt_x"/>
                                          </p:val>
                                        </p:tav>
                                      </p:tavLst>
                                    </p:anim>
                                    <p:animEffect transition="in" filter="wipe(right)">
                                      <p:cBhvr>
                                        <p:cTn id="60" dur="500"/>
                                        <p:tgtEl>
                                          <p:spTgt spid="386">
                                            <p:bg/>
                                          </p:spTgt>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8" fill="hold" grpId="0" nodeType="clickEffect">
                                  <p:stCondLst>
                                    <p:cond delay="0"/>
                                  </p:stCondLst>
                                  <p:childTnLst>
                                    <p:set>
                                      <p:cBhvr>
                                        <p:cTn id="64" dur="1" fill="hold">
                                          <p:stCondLst>
                                            <p:cond delay="0"/>
                                          </p:stCondLst>
                                        </p:cTn>
                                        <p:tgtEl>
                                          <p:spTgt spid="389">
                                            <p:bg/>
                                          </p:spTgt>
                                        </p:tgtEl>
                                        <p:attrNameLst>
                                          <p:attrName>style.visibility</p:attrName>
                                        </p:attrNameLst>
                                      </p:cBhvr>
                                      <p:to>
                                        <p:strVal val="visible"/>
                                      </p:to>
                                    </p:set>
                                    <p:anim calcmode="lin" valueType="num">
                                      <p:cBhvr additive="base">
                                        <p:cTn id="65" dur="500"/>
                                        <p:tgtEl>
                                          <p:spTgt spid="389">
                                            <p:bg/>
                                          </p:spTgt>
                                        </p:tgtEl>
                                        <p:attrNameLst>
                                          <p:attrName>ppt_x</p:attrName>
                                        </p:attrNameLst>
                                      </p:cBhvr>
                                      <p:tavLst>
                                        <p:tav tm="0">
                                          <p:val>
                                            <p:strVal val="#ppt_x-#ppt_w*1.125000"/>
                                          </p:val>
                                        </p:tav>
                                        <p:tav tm="100000">
                                          <p:val>
                                            <p:strVal val="#ppt_x"/>
                                          </p:val>
                                        </p:tav>
                                      </p:tavLst>
                                    </p:anim>
                                    <p:animEffect transition="in" filter="wipe(right)">
                                      <p:cBhvr>
                                        <p:cTn id="66" dur="500"/>
                                        <p:tgtEl>
                                          <p:spTgt spid="389">
                                            <p:bg/>
                                          </p:spTgt>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389">
                                            <p:txEl>
                                              <p:pRg st="0" end="0"/>
                                            </p:txEl>
                                          </p:spTgt>
                                        </p:tgtEl>
                                        <p:attrNameLst>
                                          <p:attrName>style.visibility</p:attrName>
                                        </p:attrNameLst>
                                      </p:cBhvr>
                                      <p:to>
                                        <p:strVal val="visible"/>
                                      </p:to>
                                    </p:set>
                                    <p:anim calcmode="lin" valueType="num">
                                      <p:cBhvr additive="base">
                                        <p:cTn id="69" dur="500"/>
                                        <p:tgtEl>
                                          <p:spTgt spid="389">
                                            <p:txEl>
                                              <p:pRg st="0" end="0"/>
                                            </p:txEl>
                                          </p:spTgt>
                                        </p:tgtEl>
                                        <p:attrNameLst>
                                          <p:attrName>ppt_x</p:attrName>
                                        </p:attrNameLst>
                                      </p:cBhvr>
                                      <p:tavLst>
                                        <p:tav tm="0">
                                          <p:val>
                                            <p:strVal val="#ppt_x-#ppt_w*1.125000"/>
                                          </p:val>
                                        </p:tav>
                                        <p:tav tm="100000">
                                          <p:val>
                                            <p:strVal val="#ppt_x"/>
                                          </p:val>
                                        </p:tav>
                                      </p:tavLst>
                                    </p:anim>
                                    <p:animEffect transition="in" filter="wipe(right)">
                                      <p:cBhvr>
                                        <p:cTn id="70" dur="500"/>
                                        <p:tgtEl>
                                          <p:spTgt spid="389">
                                            <p:txEl>
                                              <p:pRg st="0" end="0"/>
                                            </p:txEl>
                                          </p:spTgt>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389">
                                            <p:txEl>
                                              <p:pRg st="1" end="1"/>
                                            </p:txEl>
                                          </p:spTgt>
                                        </p:tgtEl>
                                        <p:attrNameLst>
                                          <p:attrName>style.visibility</p:attrName>
                                        </p:attrNameLst>
                                      </p:cBhvr>
                                      <p:to>
                                        <p:strVal val="visible"/>
                                      </p:to>
                                    </p:set>
                                    <p:anim calcmode="lin" valueType="num">
                                      <p:cBhvr additive="base">
                                        <p:cTn id="73" dur="500"/>
                                        <p:tgtEl>
                                          <p:spTgt spid="389">
                                            <p:txEl>
                                              <p:pRg st="1" end="1"/>
                                            </p:txEl>
                                          </p:spTgt>
                                        </p:tgtEl>
                                        <p:attrNameLst>
                                          <p:attrName>ppt_x</p:attrName>
                                        </p:attrNameLst>
                                      </p:cBhvr>
                                      <p:tavLst>
                                        <p:tav tm="0">
                                          <p:val>
                                            <p:strVal val="#ppt_x-#ppt_w*1.125000"/>
                                          </p:val>
                                        </p:tav>
                                        <p:tav tm="100000">
                                          <p:val>
                                            <p:strVal val="#ppt_x"/>
                                          </p:val>
                                        </p:tav>
                                      </p:tavLst>
                                    </p:anim>
                                    <p:animEffect transition="in" filter="wipe(right)">
                                      <p:cBhvr>
                                        <p:cTn id="74" dur="500"/>
                                        <p:tgtEl>
                                          <p:spTgt spid="389">
                                            <p:txEl>
                                              <p:pRg st="1" end="1"/>
                                            </p:txEl>
                                          </p:spTgt>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389">
                                            <p:txEl>
                                              <p:pRg st="2" end="2"/>
                                            </p:txEl>
                                          </p:spTgt>
                                        </p:tgtEl>
                                        <p:attrNameLst>
                                          <p:attrName>style.visibility</p:attrName>
                                        </p:attrNameLst>
                                      </p:cBhvr>
                                      <p:to>
                                        <p:strVal val="visible"/>
                                      </p:to>
                                    </p:set>
                                    <p:anim calcmode="lin" valueType="num">
                                      <p:cBhvr additive="base">
                                        <p:cTn id="77" dur="500"/>
                                        <p:tgtEl>
                                          <p:spTgt spid="389">
                                            <p:txEl>
                                              <p:pRg st="2" end="2"/>
                                            </p:txEl>
                                          </p:spTgt>
                                        </p:tgtEl>
                                        <p:attrNameLst>
                                          <p:attrName>ppt_x</p:attrName>
                                        </p:attrNameLst>
                                      </p:cBhvr>
                                      <p:tavLst>
                                        <p:tav tm="0">
                                          <p:val>
                                            <p:strVal val="#ppt_x-#ppt_w*1.125000"/>
                                          </p:val>
                                        </p:tav>
                                        <p:tav tm="100000">
                                          <p:val>
                                            <p:strVal val="#ppt_x"/>
                                          </p:val>
                                        </p:tav>
                                      </p:tavLst>
                                    </p:anim>
                                    <p:animEffect transition="in" filter="wipe(right)">
                                      <p:cBhvr>
                                        <p:cTn id="78" dur="500"/>
                                        <p:tgtEl>
                                          <p:spTgt spid="389">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8" fill="hold" grpId="0" nodeType="clickEffect">
                                  <p:stCondLst>
                                    <p:cond delay="0"/>
                                  </p:stCondLst>
                                  <p:childTnLst>
                                    <p:set>
                                      <p:cBhvr>
                                        <p:cTn id="82" dur="1" fill="hold">
                                          <p:stCondLst>
                                            <p:cond delay="0"/>
                                          </p:stCondLst>
                                        </p:cTn>
                                        <p:tgtEl>
                                          <p:spTgt spid="385">
                                            <p:bg/>
                                          </p:spTgt>
                                        </p:tgtEl>
                                        <p:attrNameLst>
                                          <p:attrName>style.visibility</p:attrName>
                                        </p:attrNameLst>
                                      </p:cBhvr>
                                      <p:to>
                                        <p:strVal val="visible"/>
                                      </p:to>
                                    </p:set>
                                    <p:anim calcmode="lin" valueType="num">
                                      <p:cBhvr additive="base">
                                        <p:cTn id="83" dur="500"/>
                                        <p:tgtEl>
                                          <p:spTgt spid="385">
                                            <p:bg/>
                                          </p:spTgt>
                                        </p:tgtEl>
                                        <p:attrNameLst>
                                          <p:attrName>ppt_x</p:attrName>
                                        </p:attrNameLst>
                                      </p:cBhvr>
                                      <p:tavLst>
                                        <p:tav tm="0">
                                          <p:val>
                                            <p:strVal val="#ppt_x-#ppt_w*1.125000"/>
                                          </p:val>
                                        </p:tav>
                                        <p:tav tm="100000">
                                          <p:val>
                                            <p:strVal val="#ppt_x"/>
                                          </p:val>
                                        </p:tav>
                                      </p:tavLst>
                                    </p:anim>
                                    <p:animEffect transition="in" filter="wipe(right)">
                                      <p:cBhvr>
                                        <p:cTn id="84" dur="500"/>
                                        <p:tgtEl>
                                          <p:spTgt spid="385">
                                            <p:bg/>
                                          </p:spTgt>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8" fill="hold" grpId="0" nodeType="clickEffect">
                                  <p:stCondLst>
                                    <p:cond delay="0"/>
                                  </p:stCondLst>
                                  <p:childTnLst>
                                    <p:set>
                                      <p:cBhvr>
                                        <p:cTn id="88" dur="1" fill="hold">
                                          <p:stCondLst>
                                            <p:cond delay="0"/>
                                          </p:stCondLst>
                                        </p:cTn>
                                        <p:tgtEl>
                                          <p:spTgt spid="390">
                                            <p:bg/>
                                          </p:spTgt>
                                        </p:tgtEl>
                                        <p:attrNameLst>
                                          <p:attrName>style.visibility</p:attrName>
                                        </p:attrNameLst>
                                      </p:cBhvr>
                                      <p:to>
                                        <p:strVal val="visible"/>
                                      </p:to>
                                    </p:set>
                                    <p:anim calcmode="lin" valueType="num">
                                      <p:cBhvr additive="base">
                                        <p:cTn id="89" dur="500"/>
                                        <p:tgtEl>
                                          <p:spTgt spid="390">
                                            <p:bg/>
                                          </p:spTgt>
                                        </p:tgtEl>
                                        <p:attrNameLst>
                                          <p:attrName>ppt_x</p:attrName>
                                        </p:attrNameLst>
                                      </p:cBhvr>
                                      <p:tavLst>
                                        <p:tav tm="0">
                                          <p:val>
                                            <p:strVal val="#ppt_x-#ppt_w*1.125000"/>
                                          </p:val>
                                        </p:tav>
                                        <p:tav tm="100000">
                                          <p:val>
                                            <p:strVal val="#ppt_x"/>
                                          </p:val>
                                        </p:tav>
                                      </p:tavLst>
                                    </p:anim>
                                    <p:animEffect transition="in" filter="wipe(right)">
                                      <p:cBhvr>
                                        <p:cTn id="90" dur="500"/>
                                        <p:tgtEl>
                                          <p:spTgt spid="390">
                                            <p:bg/>
                                          </p:spTgt>
                                        </p:tgtEl>
                                      </p:cBhvr>
                                    </p:animEffect>
                                  </p:childTnLst>
                                </p:cTn>
                              </p:par>
                              <p:par>
                                <p:cTn id="91" presetID="12" presetClass="entr" presetSubtype="8" fill="hold" grpId="0" nodeType="withEffect">
                                  <p:stCondLst>
                                    <p:cond delay="0"/>
                                  </p:stCondLst>
                                  <p:childTnLst>
                                    <p:set>
                                      <p:cBhvr>
                                        <p:cTn id="92" dur="1" fill="hold">
                                          <p:stCondLst>
                                            <p:cond delay="0"/>
                                          </p:stCondLst>
                                        </p:cTn>
                                        <p:tgtEl>
                                          <p:spTgt spid="390">
                                            <p:txEl>
                                              <p:pRg st="0" end="0"/>
                                            </p:txEl>
                                          </p:spTgt>
                                        </p:tgtEl>
                                        <p:attrNameLst>
                                          <p:attrName>style.visibility</p:attrName>
                                        </p:attrNameLst>
                                      </p:cBhvr>
                                      <p:to>
                                        <p:strVal val="visible"/>
                                      </p:to>
                                    </p:set>
                                    <p:anim calcmode="lin" valueType="num">
                                      <p:cBhvr additive="base">
                                        <p:cTn id="93" dur="500"/>
                                        <p:tgtEl>
                                          <p:spTgt spid="390">
                                            <p:txEl>
                                              <p:pRg st="0" end="0"/>
                                            </p:txEl>
                                          </p:spTgt>
                                        </p:tgtEl>
                                        <p:attrNameLst>
                                          <p:attrName>ppt_x</p:attrName>
                                        </p:attrNameLst>
                                      </p:cBhvr>
                                      <p:tavLst>
                                        <p:tav tm="0">
                                          <p:val>
                                            <p:strVal val="#ppt_x-#ppt_w*1.125000"/>
                                          </p:val>
                                        </p:tav>
                                        <p:tav tm="100000">
                                          <p:val>
                                            <p:strVal val="#ppt_x"/>
                                          </p:val>
                                        </p:tav>
                                      </p:tavLst>
                                    </p:anim>
                                    <p:animEffect transition="in" filter="wipe(right)">
                                      <p:cBhvr>
                                        <p:cTn id="94" dur="500"/>
                                        <p:tgtEl>
                                          <p:spTgt spid="390">
                                            <p:txEl>
                                              <p:pRg st="0" end="0"/>
                                            </p:txEl>
                                          </p:spTgt>
                                        </p:tgtEl>
                                      </p:cBhvr>
                                    </p:animEffect>
                                  </p:childTnLst>
                                </p:cTn>
                              </p:par>
                              <p:par>
                                <p:cTn id="95" presetID="12" presetClass="entr" presetSubtype="8" fill="hold" grpId="0" nodeType="withEffect">
                                  <p:stCondLst>
                                    <p:cond delay="0"/>
                                  </p:stCondLst>
                                  <p:childTnLst>
                                    <p:set>
                                      <p:cBhvr>
                                        <p:cTn id="96" dur="1" fill="hold">
                                          <p:stCondLst>
                                            <p:cond delay="0"/>
                                          </p:stCondLst>
                                        </p:cTn>
                                        <p:tgtEl>
                                          <p:spTgt spid="390">
                                            <p:txEl>
                                              <p:pRg st="1" end="1"/>
                                            </p:txEl>
                                          </p:spTgt>
                                        </p:tgtEl>
                                        <p:attrNameLst>
                                          <p:attrName>style.visibility</p:attrName>
                                        </p:attrNameLst>
                                      </p:cBhvr>
                                      <p:to>
                                        <p:strVal val="visible"/>
                                      </p:to>
                                    </p:set>
                                    <p:anim calcmode="lin" valueType="num">
                                      <p:cBhvr additive="base">
                                        <p:cTn id="97" dur="500"/>
                                        <p:tgtEl>
                                          <p:spTgt spid="390">
                                            <p:txEl>
                                              <p:pRg st="1" end="1"/>
                                            </p:txEl>
                                          </p:spTgt>
                                        </p:tgtEl>
                                        <p:attrNameLst>
                                          <p:attrName>ppt_x</p:attrName>
                                        </p:attrNameLst>
                                      </p:cBhvr>
                                      <p:tavLst>
                                        <p:tav tm="0">
                                          <p:val>
                                            <p:strVal val="#ppt_x-#ppt_w*1.125000"/>
                                          </p:val>
                                        </p:tav>
                                        <p:tav tm="100000">
                                          <p:val>
                                            <p:strVal val="#ppt_x"/>
                                          </p:val>
                                        </p:tav>
                                      </p:tavLst>
                                    </p:anim>
                                    <p:animEffect transition="in" filter="wipe(right)">
                                      <p:cBhvr>
                                        <p:cTn id="98" dur="500"/>
                                        <p:tgtEl>
                                          <p:spTgt spid="390">
                                            <p:txEl>
                                              <p:pRg st="1" end="1"/>
                                            </p:txEl>
                                          </p:spTgt>
                                        </p:tgtEl>
                                      </p:cBhvr>
                                    </p:animEffect>
                                  </p:childTnLst>
                                </p:cTn>
                              </p:par>
                              <p:par>
                                <p:cTn id="99" presetID="12" presetClass="entr" presetSubtype="8" fill="hold" grpId="0" nodeType="withEffect">
                                  <p:stCondLst>
                                    <p:cond delay="0"/>
                                  </p:stCondLst>
                                  <p:childTnLst>
                                    <p:set>
                                      <p:cBhvr>
                                        <p:cTn id="100" dur="1" fill="hold">
                                          <p:stCondLst>
                                            <p:cond delay="0"/>
                                          </p:stCondLst>
                                        </p:cTn>
                                        <p:tgtEl>
                                          <p:spTgt spid="390">
                                            <p:txEl>
                                              <p:pRg st="2" end="2"/>
                                            </p:txEl>
                                          </p:spTgt>
                                        </p:tgtEl>
                                        <p:attrNameLst>
                                          <p:attrName>style.visibility</p:attrName>
                                        </p:attrNameLst>
                                      </p:cBhvr>
                                      <p:to>
                                        <p:strVal val="visible"/>
                                      </p:to>
                                    </p:set>
                                    <p:anim calcmode="lin" valueType="num">
                                      <p:cBhvr additive="base">
                                        <p:cTn id="101" dur="500"/>
                                        <p:tgtEl>
                                          <p:spTgt spid="390">
                                            <p:txEl>
                                              <p:pRg st="2" end="2"/>
                                            </p:txEl>
                                          </p:spTgt>
                                        </p:tgtEl>
                                        <p:attrNameLst>
                                          <p:attrName>ppt_x</p:attrName>
                                        </p:attrNameLst>
                                      </p:cBhvr>
                                      <p:tavLst>
                                        <p:tav tm="0">
                                          <p:val>
                                            <p:strVal val="#ppt_x-#ppt_w*1.125000"/>
                                          </p:val>
                                        </p:tav>
                                        <p:tav tm="100000">
                                          <p:val>
                                            <p:strVal val="#ppt_x"/>
                                          </p:val>
                                        </p:tav>
                                      </p:tavLst>
                                    </p:anim>
                                    <p:animEffect transition="in" filter="wipe(right)">
                                      <p:cBhvr>
                                        <p:cTn id="102" dur="500"/>
                                        <p:tgtEl>
                                          <p:spTgt spid="390">
                                            <p:txEl>
                                              <p:pRg st="2" end="2"/>
                                            </p:txEl>
                                          </p:spTgt>
                                        </p:tgtEl>
                                      </p:cBhvr>
                                    </p:animEffect>
                                  </p:childTnLst>
                                </p:cTn>
                              </p:par>
                              <p:par>
                                <p:cTn id="103" presetID="12" presetClass="entr" presetSubtype="8" fill="hold" grpId="0" nodeType="withEffect">
                                  <p:stCondLst>
                                    <p:cond delay="0"/>
                                  </p:stCondLst>
                                  <p:childTnLst>
                                    <p:set>
                                      <p:cBhvr>
                                        <p:cTn id="104" dur="1" fill="hold">
                                          <p:stCondLst>
                                            <p:cond delay="0"/>
                                          </p:stCondLst>
                                        </p:cTn>
                                        <p:tgtEl>
                                          <p:spTgt spid="390">
                                            <p:txEl>
                                              <p:pRg st="3" end="3"/>
                                            </p:txEl>
                                          </p:spTgt>
                                        </p:tgtEl>
                                        <p:attrNameLst>
                                          <p:attrName>style.visibility</p:attrName>
                                        </p:attrNameLst>
                                      </p:cBhvr>
                                      <p:to>
                                        <p:strVal val="visible"/>
                                      </p:to>
                                    </p:set>
                                    <p:anim calcmode="lin" valueType="num">
                                      <p:cBhvr additive="base">
                                        <p:cTn id="105" dur="500"/>
                                        <p:tgtEl>
                                          <p:spTgt spid="390">
                                            <p:txEl>
                                              <p:pRg st="3" end="3"/>
                                            </p:txEl>
                                          </p:spTgt>
                                        </p:tgtEl>
                                        <p:attrNameLst>
                                          <p:attrName>ppt_x</p:attrName>
                                        </p:attrNameLst>
                                      </p:cBhvr>
                                      <p:tavLst>
                                        <p:tav tm="0">
                                          <p:val>
                                            <p:strVal val="#ppt_x-#ppt_w*1.125000"/>
                                          </p:val>
                                        </p:tav>
                                        <p:tav tm="100000">
                                          <p:val>
                                            <p:strVal val="#ppt_x"/>
                                          </p:val>
                                        </p:tav>
                                      </p:tavLst>
                                    </p:anim>
                                    <p:animEffect transition="in" filter="wipe(right)">
                                      <p:cBhvr>
                                        <p:cTn id="106" dur="500"/>
                                        <p:tgtEl>
                                          <p:spTgt spid="3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uiExpand="1" build="p" animBg="1" advAuto="0"/>
      <p:bldP spid="384" grpId="0" uiExpand="1" build="p" animBg="1" advAuto="0"/>
      <p:bldP spid="385" grpId="0" uiExpand="1" build="p" animBg="1" advAuto="0"/>
      <p:bldP spid="386" grpId="0" uiExpand="1" build="p" animBg="1" advAuto="0"/>
      <p:bldP spid="387" grpId="0" build="p" animBg="1" advAuto="0"/>
      <p:bldP spid="388" grpId="0" build="p" animBg="1" advAuto="0"/>
      <p:bldP spid="389" grpId="0" build="p" animBg="1" advAuto="0"/>
      <p:bldP spid="390" grpId="0" build="p"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p:nvPr/>
        </p:nvSpPr>
        <p:spPr>
          <a:xfrm>
            <a:off x="457200" y="1752600"/>
            <a:ext cx="2273861" cy="3962400"/>
          </a:xfrm>
          <a:prstGeom prst="rect">
            <a:avLst/>
          </a:prstGeom>
          <a:solidFill>
            <a:schemeClr val="accent5">
              <a:hueOff val="-176146"/>
              <a:satOff val="3665"/>
              <a:lumOff val="-13986"/>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3000">
                <a:solidFill>
                  <a:srgbClr val="FFFFFF"/>
                </a:solidFill>
              </a:defRPr>
            </a:pPr>
            <a:r>
              <a:rPr sz="3200" dirty="0"/>
              <a:t>Certificate </a:t>
            </a:r>
          </a:p>
          <a:p>
            <a:pPr algn="ctr">
              <a:defRPr sz="3000">
                <a:solidFill>
                  <a:srgbClr val="FFFFFF"/>
                </a:solidFill>
              </a:defRPr>
            </a:pPr>
            <a:endParaRPr sz="3200" dirty="0"/>
          </a:p>
          <a:p>
            <a:pPr algn="ctr">
              <a:defRPr sz="3000">
                <a:solidFill>
                  <a:srgbClr val="FFFFFF"/>
                </a:solidFill>
              </a:defRPr>
            </a:pPr>
            <a:r>
              <a:rPr sz="3200" dirty="0"/>
              <a:t>Diploma </a:t>
            </a:r>
          </a:p>
          <a:p>
            <a:pPr algn="ctr">
              <a:defRPr sz="3000">
                <a:solidFill>
                  <a:srgbClr val="FFFFFF"/>
                </a:solidFill>
              </a:defRPr>
            </a:pPr>
            <a:endParaRPr sz="3200" dirty="0"/>
          </a:p>
          <a:p>
            <a:pPr algn="ctr">
              <a:defRPr sz="3000">
                <a:solidFill>
                  <a:srgbClr val="FFFFFF"/>
                </a:solidFill>
              </a:defRPr>
            </a:pPr>
            <a:r>
              <a:rPr sz="3200" dirty="0"/>
              <a:t>Degree</a:t>
            </a:r>
          </a:p>
        </p:txBody>
      </p:sp>
      <p:sp>
        <p:nvSpPr>
          <p:cNvPr id="2" name="Title 1"/>
          <p:cNvSpPr>
            <a:spLocks noGrp="1"/>
          </p:cNvSpPr>
          <p:nvPr>
            <p:ph type="title"/>
          </p:nvPr>
        </p:nvSpPr>
        <p:spPr/>
        <p:txBody>
          <a:bodyPr/>
          <a:lstStyle/>
          <a:p>
            <a:r>
              <a:rPr lang="en-US" sz="3600" dirty="0"/>
              <a:t>Articulation and Coordination </a:t>
            </a:r>
            <a:br>
              <a:rPr lang="en-US" sz="3600" dirty="0"/>
            </a:br>
            <a:r>
              <a:rPr lang="en-US" sz="3200" i="1" dirty="0"/>
              <a:t>Program of Study / Training</a:t>
            </a:r>
          </a:p>
        </p:txBody>
      </p:sp>
      <p:sp>
        <p:nvSpPr>
          <p:cNvPr id="3" name="Content Placeholder 2"/>
          <p:cNvSpPr>
            <a:spLocks noGrp="1"/>
          </p:cNvSpPr>
          <p:nvPr>
            <p:ph idx="1"/>
          </p:nvPr>
        </p:nvSpPr>
        <p:spPr>
          <a:xfrm>
            <a:off x="2971800" y="1600200"/>
            <a:ext cx="5715000" cy="4800600"/>
          </a:xfrm>
        </p:spPr>
        <p:txBody>
          <a:bodyPr>
            <a:normAutofit/>
          </a:bodyPr>
          <a:lstStyle/>
          <a:p>
            <a:r>
              <a:rPr lang="en-US" dirty="0"/>
              <a:t>Build to meet employer’s need </a:t>
            </a:r>
          </a:p>
          <a:p>
            <a:r>
              <a:rPr lang="en-US" dirty="0"/>
              <a:t>Stackable credentials</a:t>
            </a:r>
          </a:p>
          <a:p>
            <a:r>
              <a:rPr lang="en-US" dirty="0"/>
              <a:t>Open entry /exit </a:t>
            </a:r>
          </a:p>
          <a:p>
            <a:r>
              <a:rPr lang="en-US" dirty="0"/>
              <a:t>Exit to work </a:t>
            </a:r>
          </a:p>
          <a:p>
            <a:r>
              <a:rPr lang="en-US" dirty="0"/>
              <a:t>Articulate back to training </a:t>
            </a:r>
          </a:p>
          <a:p>
            <a:r>
              <a:rPr lang="en-US" dirty="0"/>
              <a:t>Stack toward a degree</a:t>
            </a:r>
          </a:p>
        </p:txBody>
      </p:sp>
    </p:spTree>
    <p:extLst>
      <p:ext uri="{BB962C8B-B14F-4D97-AF65-F5344CB8AC3E}">
        <p14:creationId xmlns:p14="http://schemas.microsoft.com/office/powerpoint/2010/main" val="17712655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F64694-A2CE-49E3-BB57-54BFD92CF468}"/>
              </a:ext>
            </a:extLst>
          </p:cNvPr>
          <p:cNvSpPr>
            <a:spLocks noGrp="1"/>
          </p:cNvSpPr>
          <p:nvPr>
            <p:ph type="title"/>
          </p:nvPr>
        </p:nvSpPr>
        <p:spPr/>
        <p:txBody>
          <a:bodyPr/>
          <a:lstStyle/>
          <a:p>
            <a:r>
              <a:rPr lang="en-US" dirty="0"/>
              <a:t>Certified Pathways</a:t>
            </a:r>
            <a:br>
              <a:rPr lang="en-US" dirty="0"/>
            </a:br>
            <a:endParaRPr lang="en-US" dirty="0"/>
          </a:p>
        </p:txBody>
      </p:sp>
      <p:sp>
        <p:nvSpPr>
          <p:cNvPr id="3" name="Text Placeholder 2">
            <a:extLst>
              <a:ext uri="{FF2B5EF4-FFF2-40B4-BE49-F238E27FC236}">
                <a16:creationId xmlns="" xmlns:a16="http://schemas.microsoft.com/office/drawing/2014/main" id="{C5FC27AF-DF09-4926-9F9D-10735A4B519B}"/>
              </a:ext>
            </a:extLst>
          </p:cNvPr>
          <p:cNvSpPr>
            <a:spLocks noGrp="1"/>
          </p:cNvSpPr>
          <p:nvPr>
            <p:ph type="body" idx="1"/>
          </p:nvPr>
        </p:nvSpPr>
        <p:spPr/>
        <p:txBody>
          <a:bodyPr/>
          <a:lstStyle/>
          <a:p>
            <a:r>
              <a:rPr lang="en-US" dirty="0"/>
              <a:t>Understanding Pathways</a:t>
            </a:r>
          </a:p>
        </p:txBody>
      </p:sp>
    </p:spTree>
    <p:extLst>
      <p:ext uri="{BB962C8B-B14F-4D97-AF65-F5344CB8AC3E}">
        <p14:creationId xmlns:p14="http://schemas.microsoft.com/office/powerpoint/2010/main" val="24891035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2F1E3F-4504-47DA-8503-17EE5E555B8A}"/>
              </a:ext>
            </a:extLst>
          </p:cNvPr>
          <p:cNvSpPr>
            <a:spLocks noGrp="1"/>
          </p:cNvSpPr>
          <p:nvPr>
            <p:ph type="title"/>
          </p:nvPr>
        </p:nvSpPr>
        <p:spPr/>
        <p:txBody>
          <a:bodyPr/>
          <a:lstStyle/>
          <a:p>
            <a:r>
              <a:rPr lang="en-US" sz="3600" dirty="0"/>
              <a:t>Pathway System vs Pathways</a:t>
            </a:r>
          </a:p>
        </p:txBody>
      </p:sp>
      <p:sp>
        <p:nvSpPr>
          <p:cNvPr id="3" name="Content Placeholder 2">
            <a:extLst>
              <a:ext uri="{FF2B5EF4-FFF2-40B4-BE49-F238E27FC236}">
                <a16:creationId xmlns="" xmlns:a16="http://schemas.microsoft.com/office/drawing/2014/main" id="{15EE1F19-486F-485F-B463-3D4728815E74}"/>
              </a:ext>
            </a:extLst>
          </p:cNvPr>
          <p:cNvSpPr>
            <a:spLocks noGrp="1"/>
          </p:cNvSpPr>
          <p:nvPr>
            <p:ph idx="1"/>
          </p:nvPr>
        </p:nvSpPr>
        <p:spPr/>
        <p:txBody>
          <a:bodyPr/>
          <a:lstStyle/>
          <a:p>
            <a:pPr marL="0" indent="0">
              <a:buNone/>
            </a:pPr>
            <a:r>
              <a:rPr lang="en-US" dirty="0"/>
              <a:t>A </a:t>
            </a:r>
            <a:r>
              <a:rPr lang="en-US" b="1" dirty="0">
                <a:solidFill>
                  <a:schemeClr val="accent6">
                    <a:lumMod val="75000"/>
                  </a:schemeClr>
                </a:solidFill>
              </a:rPr>
              <a:t>Career Pathways System </a:t>
            </a:r>
            <a:r>
              <a:rPr lang="en-US" dirty="0"/>
              <a:t>is about the coordination of people and resources. Within education, this includes aligning our country's K–12 and postsecondary education systems and, in particular, the career and technical education services provided within and across program providers. </a:t>
            </a:r>
          </a:p>
        </p:txBody>
      </p:sp>
    </p:spTree>
    <p:extLst>
      <p:ext uri="{BB962C8B-B14F-4D97-AF65-F5344CB8AC3E}">
        <p14:creationId xmlns:p14="http://schemas.microsoft.com/office/powerpoint/2010/main" val="1873094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B7DC940-9F9D-4FA0-B81D-C10AE1B8279D}"/>
              </a:ext>
            </a:extLst>
          </p:cNvPr>
          <p:cNvPicPr>
            <a:picLocks noChangeAspect="1"/>
          </p:cNvPicPr>
          <p:nvPr/>
        </p:nvPicPr>
        <p:blipFill>
          <a:blip r:embed="rId2"/>
          <a:stretch>
            <a:fillRect/>
          </a:stretch>
        </p:blipFill>
        <p:spPr>
          <a:xfrm>
            <a:off x="-326117" y="1524000"/>
            <a:ext cx="9783508" cy="4572000"/>
          </a:xfrm>
          <a:prstGeom prst="rect">
            <a:avLst/>
          </a:prstGeom>
        </p:spPr>
      </p:pic>
    </p:spTree>
    <p:extLst>
      <p:ext uri="{BB962C8B-B14F-4D97-AF65-F5344CB8AC3E}">
        <p14:creationId xmlns:p14="http://schemas.microsoft.com/office/powerpoint/2010/main" val="26869237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25AD355C-8DF4-46DF-9B7E-2805844C922E}"/>
              </a:ext>
            </a:extLst>
          </p:cNvPr>
          <p:cNvSpPr>
            <a:spLocks noGrp="1"/>
          </p:cNvSpPr>
          <p:nvPr>
            <p:ph type="title"/>
          </p:nvPr>
        </p:nvSpPr>
        <p:spPr/>
        <p:txBody>
          <a:bodyPr/>
          <a:lstStyle/>
          <a:p>
            <a:r>
              <a:rPr lang="en-US" sz="2800" dirty="0" err="1"/>
              <a:t>NCWorks</a:t>
            </a:r>
            <a:r>
              <a:rPr lang="en-US" sz="2800" dirty="0"/>
              <a:t> Certified Career Pathways</a:t>
            </a:r>
          </a:p>
        </p:txBody>
      </p:sp>
      <p:sp>
        <p:nvSpPr>
          <p:cNvPr id="5" name="Content Placeholder 4">
            <a:extLst>
              <a:ext uri="{FF2B5EF4-FFF2-40B4-BE49-F238E27FC236}">
                <a16:creationId xmlns="" xmlns:a16="http://schemas.microsoft.com/office/drawing/2014/main" id="{10970A1C-DD2C-450B-A693-29691985E4A9}"/>
              </a:ext>
            </a:extLst>
          </p:cNvPr>
          <p:cNvSpPr>
            <a:spLocks noGrp="1"/>
          </p:cNvSpPr>
          <p:nvPr>
            <p:ph idx="1"/>
          </p:nvPr>
        </p:nvSpPr>
        <p:spPr/>
        <p:txBody>
          <a:bodyPr>
            <a:normAutofit fontScale="85000" lnSpcReduction="20000"/>
          </a:bodyPr>
          <a:lstStyle/>
          <a:p>
            <a:pPr marL="0" indent="0">
              <a:buNone/>
            </a:pPr>
            <a:r>
              <a:rPr lang="en-US" dirty="0"/>
              <a:t>What are Certified Career Pathways?</a:t>
            </a:r>
          </a:p>
          <a:p>
            <a:r>
              <a:rPr lang="en-US" dirty="0"/>
              <a:t>Seamless systems of education and workforce development programs, initiatives, and resources</a:t>
            </a:r>
          </a:p>
          <a:p>
            <a:r>
              <a:rPr lang="en-US" dirty="0"/>
              <a:t>Focused on matching worker preparation to employer need in high-demand occupations</a:t>
            </a:r>
          </a:p>
          <a:p>
            <a:r>
              <a:rPr lang="en-US" dirty="0"/>
              <a:t>Demand driven, employer led, collaborative, career aware, coordinated, work based, flexible, and evaluable</a:t>
            </a:r>
          </a:p>
          <a:p>
            <a:r>
              <a:rPr lang="en-US" dirty="0"/>
              <a:t>Designed to serve individuals from the most-entry level (middle and high school) to the most-senior level of career</a:t>
            </a:r>
          </a:p>
        </p:txBody>
      </p:sp>
    </p:spTree>
    <p:extLst>
      <p:ext uri="{BB962C8B-B14F-4D97-AF65-F5344CB8AC3E}">
        <p14:creationId xmlns:p14="http://schemas.microsoft.com/office/powerpoint/2010/main" val="20770712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4647E1-C618-4741-87C1-490EDBDBDA53}"/>
              </a:ext>
            </a:extLst>
          </p:cNvPr>
          <p:cNvSpPr>
            <a:spLocks noGrp="1"/>
          </p:cNvSpPr>
          <p:nvPr>
            <p:ph type="title"/>
          </p:nvPr>
        </p:nvSpPr>
        <p:spPr/>
        <p:txBody>
          <a:bodyPr/>
          <a:lstStyle/>
          <a:p>
            <a:r>
              <a:rPr lang="en-US" sz="2800" dirty="0" err="1"/>
              <a:t>NCWorks</a:t>
            </a:r>
            <a:r>
              <a:rPr lang="en-US" sz="2800" dirty="0"/>
              <a:t> Certified Career Pathways Criteria</a:t>
            </a:r>
          </a:p>
        </p:txBody>
      </p:sp>
      <p:sp>
        <p:nvSpPr>
          <p:cNvPr id="3" name="Content Placeholder 2">
            <a:extLst>
              <a:ext uri="{FF2B5EF4-FFF2-40B4-BE49-F238E27FC236}">
                <a16:creationId xmlns="" xmlns:a16="http://schemas.microsoft.com/office/drawing/2014/main" id="{A64AF80D-64EB-4F68-9266-988A01E9251D}"/>
              </a:ext>
            </a:extLst>
          </p:cNvPr>
          <p:cNvSpPr>
            <a:spLocks noGrp="1"/>
          </p:cNvSpPr>
          <p:nvPr>
            <p:ph idx="1"/>
          </p:nvPr>
        </p:nvSpPr>
        <p:spPr/>
        <p:txBody>
          <a:bodyPr>
            <a:normAutofit fontScale="92500"/>
          </a:bodyPr>
          <a:lstStyle/>
          <a:p>
            <a:r>
              <a:rPr lang="en-US" b="1" dirty="0">
                <a:solidFill>
                  <a:schemeClr val="accent6">
                    <a:lumMod val="75000"/>
                  </a:schemeClr>
                </a:solidFill>
              </a:rPr>
              <a:t>Demand-Driven and Data-Informed </a:t>
            </a:r>
            <a:r>
              <a:rPr lang="en-US" dirty="0"/>
              <a:t>– meets documented workforce needs</a:t>
            </a:r>
          </a:p>
          <a:p>
            <a:r>
              <a:rPr lang="en-US" b="1" dirty="0">
                <a:solidFill>
                  <a:schemeClr val="accent6">
                    <a:lumMod val="75000"/>
                  </a:schemeClr>
                </a:solidFill>
              </a:rPr>
              <a:t>Employer Engagement </a:t>
            </a:r>
            <a:r>
              <a:rPr lang="en-US" dirty="0"/>
              <a:t>– employers provide curriculum input, work-based learning opportunities, and jobs to well-trained workers</a:t>
            </a:r>
          </a:p>
          <a:p>
            <a:r>
              <a:rPr lang="en-US" b="1" dirty="0">
                <a:solidFill>
                  <a:schemeClr val="accent6">
                    <a:lumMod val="75000"/>
                  </a:schemeClr>
                </a:solidFill>
              </a:rPr>
              <a:t>Collaborative</a:t>
            </a:r>
            <a:r>
              <a:rPr lang="en-US" dirty="0"/>
              <a:t> – education and workforce partners work together to develop and implement pathways</a:t>
            </a:r>
          </a:p>
          <a:p>
            <a:r>
              <a:rPr lang="en-US" b="1" dirty="0">
                <a:solidFill>
                  <a:schemeClr val="accent6">
                    <a:lumMod val="75000"/>
                  </a:schemeClr>
                </a:solidFill>
              </a:rPr>
              <a:t>Career Awareness </a:t>
            </a:r>
            <a:r>
              <a:rPr lang="en-US" dirty="0"/>
              <a:t>– students understand the pathway and the opportunities available</a:t>
            </a:r>
          </a:p>
        </p:txBody>
      </p:sp>
    </p:spTree>
    <p:extLst>
      <p:ext uri="{BB962C8B-B14F-4D97-AF65-F5344CB8AC3E}">
        <p14:creationId xmlns:p14="http://schemas.microsoft.com/office/powerpoint/2010/main" val="31459737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82AA89-E7EC-4586-B5DA-6D8FEEF12C3D}"/>
              </a:ext>
            </a:extLst>
          </p:cNvPr>
          <p:cNvSpPr>
            <a:spLocks noGrp="1"/>
          </p:cNvSpPr>
          <p:nvPr>
            <p:ph type="title"/>
          </p:nvPr>
        </p:nvSpPr>
        <p:spPr/>
        <p:txBody>
          <a:bodyPr/>
          <a:lstStyle/>
          <a:p>
            <a:r>
              <a:rPr lang="en-US" sz="2800" dirty="0" err="1"/>
              <a:t>NCWorks</a:t>
            </a:r>
            <a:r>
              <a:rPr lang="en-US" sz="2800" dirty="0"/>
              <a:t> Certified Career Pathways Criteria</a:t>
            </a:r>
          </a:p>
        </p:txBody>
      </p:sp>
      <p:sp>
        <p:nvSpPr>
          <p:cNvPr id="3" name="Content Placeholder 2">
            <a:extLst>
              <a:ext uri="{FF2B5EF4-FFF2-40B4-BE49-F238E27FC236}">
                <a16:creationId xmlns="" xmlns:a16="http://schemas.microsoft.com/office/drawing/2014/main" id="{2CFF908B-D811-43E1-82A7-5A05AA25438B}"/>
              </a:ext>
            </a:extLst>
          </p:cNvPr>
          <p:cNvSpPr>
            <a:spLocks noGrp="1"/>
          </p:cNvSpPr>
          <p:nvPr>
            <p:ph idx="1"/>
          </p:nvPr>
        </p:nvSpPr>
        <p:spPr/>
        <p:txBody>
          <a:bodyPr>
            <a:normAutofit/>
          </a:bodyPr>
          <a:lstStyle/>
          <a:p>
            <a:r>
              <a:rPr lang="en-US" b="1" dirty="0">
                <a:solidFill>
                  <a:schemeClr val="accent6">
                    <a:lumMod val="75000"/>
                  </a:schemeClr>
                </a:solidFill>
              </a:rPr>
              <a:t>Articulation and Coordination </a:t>
            </a:r>
            <a:r>
              <a:rPr lang="en-US" dirty="0"/>
              <a:t>– encourage coordination of educational offerings and stackable credentials</a:t>
            </a:r>
          </a:p>
          <a:p>
            <a:r>
              <a:rPr lang="en-US" b="1" dirty="0">
                <a:solidFill>
                  <a:schemeClr val="accent6">
                    <a:lumMod val="75000"/>
                  </a:schemeClr>
                </a:solidFill>
              </a:rPr>
              <a:t>Work-based Learning </a:t>
            </a:r>
            <a:r>
              <a:rPr lang="en-US" dirty="0"/>
              <a:t>– students get practical, real-world experience</a:t>
            </a:r>
          </a:p>
          <a:p>
            <a:r>
              <a:rPr lang="en-US" b="1" dirty="0">
                <a:solidFill>
                  <a:schemeClr val="accent6">
                    <a:lumMod val="75000"/>
                  </a:schemeClr>
                </a:solidFill>
              </a:rPr>
              <a:t>Multiple Points of Entry and Exit </a:t>
            </a:r>
            <a:r>
              <a:rPr lang="en-US" dirty="0"/>
              <a:t>– reduce duplication of coursework and training</a:t>
            </a:r>
          </a:p>
          <a:p>
            <a:r>
              <a:rPr lang="en-US" b="1" dirty="0">
                <a:solidFill>
                  <a:schemeClr val="accent6">
                    <a:lumMod val="75000"/>
                  </a:schemeClr>
                </a:solidFill>
              </a:rPr>
              <a:t>Evaluation</a:t>
            </a:r>
            <a:r>
              <a:rPr lang="en-US" dirty="0"/>
              <a:t> – measure progress, chart success</a:t>
            </a:r>
          </a:p>
        </p:txBody>
      </p:sp>
    </p:spTree>
    <p:extLst>
      <p:ext uri="{BB962C8B-B14F-4D97-AF65-F5344CB8AC3E}">
        <p14:creationId xmlns:p14="http://schemas.microsoft.com/office/powerpoint/2010/main" val="8479638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35099-3ED0-4B70-B0F9-5304D3105889}"/>
              </a:ext>
            </a:extLst>
          </p:cNvPr>
          <p:cNvSpPr>
            <a:spLocks noGrp="1"/>
          </p:cNvSpPr>
          <p:nvPr>
            <p:ph type="title"/>
          </p:nvPr>
        </p:nvSpPr>
        <p:spPr/>
        <p:txBody>
          <a:bodyPr/>
          <a:lstStyle/>
          <a:p>
            <a:r>
              <a:rPr lang="en-US" dirty="0" err="1"/>
              <a:t>NCWorks</a:t>
            </a:r>
            <a:r>
              <a:rPr lang="en-US" dirty="0"/>
              <a:t> Certified Career Pathways</a:t>
            </a:r>
          </a:p>
        </p:txBody>
      </p:sp>
      <p:sp>
        <p:nvSpPr>
          <p:cNvPr id="3" name="Content Placeholder 2">
            <a:extLst>
              <a:ext uri="{FF2B5EF4-FFF2-40B4-BE49-F238E27FC236}">
                <a16:creationId xmlns="" xmlns:a16="http://schemas.microsoft.com/office/drawing/2014/main" id="{62707FED-132A-48BC-AE73-DF28112CADA2}"/>
              </a:ext>
            </a:extLst>
          </p:cNvPr>
          <p:cNvSpPr>
            <a:spLocks noGrp="1"/>
          </p:cNvSpPr>
          <p:nvPr>
            <p:ph idx="1"/>
          </p:nvPr>
        </p:nvSpPr>
        <p:spPr/>
        <p:txBody>
          <a:bodyPr/>
          <a:lstStyle/>
          <a:p>
            <a:r>
              <a:rPr lang="en-US" dirty="0"/>
              <a:t>For more information visit </a:t>
            </a:r>
            <a:r>
              <a:rPr lang="en-US" dirty="0">
                <a:hlinkClick r:id="rId2"/>
              </a:rPr>
              <a:t>https://www.nccommerce.com/wf/workforce-professionals/ncworks-certified-career-pathways</a:t>
            </a:r>
            <a:endParaRPr lang="en-US" dirty="0"/>
          </a:p>
          <a:p>
            <a:endParaRPr lang="en-US" dirty="0"/>
          </a:p>
        </p:txBody>
      </p:sp>
    </p:spTree>
    <p:extLst>
      <p:ext uri="{BB962C8B-B14F-4D97-AF65-F5344CB8AC3E}">
        <p14:creationId xmlns:p14="http://schemas.microsoft.com/office/powerpoint/2010/main" val="658107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401359-F37F-4147-AFA1-B763CBA0421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8852FFF0-ABEA-4403-A7A2-4D8DF6A5BFBA}"/>
              </a:ext>
            </a:extLst>
          </p:cNvPr>
          <p:cNvSpPr>
            <a:spLocks noGrp="1"/>
          </p:cNvSpPr>
          <p:nvPr>
            <p:ph idx="1"/>
          </p:nvPr>
        </p:nvSpPr>
        <p:spPr/>
        <p:txBody>
          <a:bodyPr>
            <a:normAutofit lnSpcReduction="10000"/>
          </a:bodyPr>
          <a:lstStyle/>
          <a:p>
            <a:r>
              <a:rPr lang="en-US" sz="3200" dirty="0">
                <a:solidFill>
                  <a:schemeClr val="dk1"/>
                </a:solidFill>
                <a:latin typeface="Arial"/>
                <a:ea typeface="Arial"/>
                <a:cs typeface="Arial"/>
                <a:sym typeface="Arial"/>
              </a:rPr>
              <a:t>What paths did you take to get where you are today?</a:t>
            </a:r>
          </a:p>
          <a:p>
            <a:r>
              <a:rPr lang="en-US" sz="3200" dirty="0">
                <a:solidFill>
                  <a:schemeClr val="dk1"/>
                </a:solidFill>
                <a:latin typeface="Arial"/>
                <a:ea typeface="Arial"/>
                <a:cs typeface="Arial"/>
                <a:sym typeface="Arial"/>
              </a:rPr>
              <a:t>You came to a fork in the road and you took one path? Have  you ever thought of where you would be if you had taken another?</a:t>
            </a:r>
          </a:p>
          <a:p>
            <a:r>
              <a:rPr lang="en-US" sz="3200" dirty="0">
                <a:solidFill>
                  <a:schemeClr val="dk1"/>
                </a:solidFill>
                <a:latin typeface="Arial"/>
                <a:ea typeface="Arial"/>
                <a:cs typeface="Arial"/>
                <a:sym typeface="Arial"/>
              </a:rPr>
              <a:t>Do you know someone who changed directions, purposefully or because of particular circumstances?</a:t>
            </a:r>
            <a:endParaRPr lang="en-US" dirty="0"/>
          </a:p>
        </p:txBody>
      </p:sp>
    </p:spTree>
    <p:extLst>
      <p:ext uri="{BB962C8B-B14F-4D97-AF65-F5344CB8AC3E}">
        <p14:creationId xmlns:p14="http://schemas.microsoft.com/office/powerpoint/2010/main" val="9197587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F64694-A2CE-49E3-BB57-54BFD92CF468}"/>
              </a:ext>
            </a:extLst>
          </p:cNvPr>
          <p:cNvSpPr>
            <a:spLocks noGrp="1"/>
          </p:cNvSpPr>
          <p:nvPr>
            <p:ph type="title"/>
          </p:nvPr>
        </p:nvSpPr>
        <p:spPr/>
        <p:txBody>
          <a:bodyPr/>
          <a:lstStyle/>
          <a:p>
            <a:r>
              <a:rPr lang="en-US" dirty="0"/>
              <a:t>NC-GPS (Guided Pathways)</a:t>
            </a:r>
          </a:p>
        </p:txBody>
      </p:sp>
      <p:sp>
        <p:nvSpPr>
          <p:cNvPr id="3" name="Text Placeholder 2">
            <a:extLst>
              <a:ext uri="{FF2B5EF4-FFF2-40B4-BE49-F238E27FC236}">
                <a16:creationId xmlns="" xmlns:a16="http://schemas.microsoft.com/office/drawing/2014/main" id="{C5FC27AF-DF09-4926-9F9D-10735A4B519B}"/>
              </a:ext>
            </a:extLst>
          </p:cNvPr>
          <p:cNvSpPr>
            <a:spLocks noGrp="1"/>
          </p:cNvSpPr>
          <p:nvPr>
            <p:ph type="body" idx="1"/>
          </p:nvPr>
        </p:nvSpPr>
        <p:spPr/>
        <p:txBody>
          <a:bodyPr/>
          <a:lstStyle/>
          <a:p>
            <a:r>
              <a:rPr lang="en-US" dirty="0"/>
              <a:t>Understanding Pathways</a:t>
            </a:r>
          </a:p>
        </p:txBody>
      </p:sp>
    </p:spTree>
    <p:extLst>
      <p:ext uri="{BB962C8B-B14F-4D97-AF65-F5344CB8AC3E}">
        <p14:creationId xmlns:p14="http://schemas.microsoft.com/office/powerpoint/2010/main" val="28206891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033" y="2794458"/>
            <a:ext cx="8753230" cy="3211135"/>
          </a:xfrm>
          <a:prstGeom prst="rect">
            <a:avLst/>
          </a:prstGeom>
          <a:noFill/>
        </p:spPr>
        <p:txBody>
          <a:bodyPr wrap="square" rtlCol="0">
            <a:spAutoFit/>
          </a:bodyPr>
          <a:lstStyle/>
          <a:p>
            <a:pPr algn="ctr">
              <a:spcAft>
                <a:spcPts val="450"/>
              </a:spcAft>
            </a:pPr>
            <a:r>
              <a:rPr lang="en-US" sz="2400" b="1" dirty="0">
                <a:solidFill>
                  <a:srgbClr val="000099"/>
                </a:solidFill>
              </a:rPr>
              <a:t>The NC Student Success Center provides support for all 58 colleges to advance, scale, and sustain student success efforts. </a:t>
            </a:r>
          </a:p>
          <a:p>
            <a:pPr algn="ctr">
              <a:spcAft>
                <a:spcPts val="450"/>
              </a:spcAft>
            </a:pPr>
            <a:endParaRPr lang="en-US" sz="900" dirty="0"/>
          </a:p>
          <a:p>
            <a:pPr algn="ctr">
              <a:spcAft>
                <a:spcPts val="450"/>
              </a:spcAft>
            </a:pPr>
            <a:r>
              <a:rPr lang="en-US" sz="2400" b="1" dirty="0">
                <a:solidFill>
                  <a:schemeClr val="accent2">
                    <a:lumMod val="75000"/>
                  </a:schemeClr>
                </a:solidFill>
              </a:rPr>
              <a:t>The NC Student Success Center helps colleges align policies and practices to ensure access, equity, significant learning, and completion of credentials. </a:t>
            </a:r>
          </a:p>
          <a:p>
            <a:pPr algn="ctr">
              <a:spcAft>
                <a:spcPts val="450"/>
              </a:spcAft>
            </a:pPr>
            <a:endParaRPr lang="en-US" sz="900" dirty="0"/>
          </a:p>
          <a:p>
            <a:pPr algn="ctr">
              <a:spcAft>
                <a:spcPts val="450"/>
              </a:spcAft>
            </a:pPr>
            <a:r>
              <a:rPr lang="en-US" sz="2400" b="1" dirty="0">
                <a:solidFill>
                  <a:srgbClr val="C00000"/>
                </a:solidFill>
              </a:rPr>
              <a:t>The NC Student Success Center represents the collective voice of NCCCS practitioners in state-level and national policy discussions.</a:t>
            </a:r>
            <a:endParaRPr lang="en-US" sz="3000" b="1" dirty="0">
              <a:solidFill>
                <a:srgbClr val="C00000"/>
              </a:solidFill>
            </a:endParaRPr>
          </a:p>
        </p:txBody>
      </p:sp>
      <p:pic>
        <p:nvPicPr>
          <p:cNvPr id="2" name="Picture 1"/>
          <p:cNvPicPr>
            <a:picLocks noChangeAspect="1"/>
          </p:cNvPicPr>
          <p:nvPr/>
        </p:nvPicPr>
        <p:blipFill>
          <a:blip r:embed="rId2"/>
          <a:stretch>
            <a:fillRect/>
          </a:stretch>
        </p:blipFill>
        <p:spPr>
          <a:xfrm>
            <a:off x="4737683" y="1145121"/>
            <a:ext cx="3863526" cy="1580534"/>
          </a:xfrm>
          <a:prstGeom prst="rect">
            <a:avLst/>
          </a:prstGeom>
        </p:spPr>
      </p:pic>
      <p:pic>
        <p:nvPicPr>
          <p:cNvPr id="5" name="Picture 4"/>
          <p:cNvPicPr>
            <a:picLocks noChangeAspect="1"/>
          </p:cNvPicPr>
          <p:nvPr/>
        </p:nvPicPr>
        <p:blipFill>
          <a:blip r:embed="rId3"/>
          <a:stretch>
            <a:fillRect/>
          </a:stretch>
        </p:blipFill>
        <p:spPr>
          <a:xfrm>
            <a:off x="917764" y="1398029"/>
            <a:ext cx="1892882" cy="915047"/>
          </a:xfrm>
          <a:prstGeom prst="rect">
            <a:avLst/>
          </a:prstGeom>
        </p:spPr>
      </p:pic>
      <p:sp>
        <p:nvSpPr>
          <p:cNvPr id="4" name="TextBox 3"/>
          <p:cNvSpPr txBox="1"/>
          <p:nvPr/>
        </p:nvSpPr>
        <p:spPr>
          <a:xfrm>
            <a:off x="773885" y="2379852"/>
            <a:ext cx="2522988" cy="300082"/>
          </a:xfrm>
          <a:prstGeom prst="rect">
            <a:avLst/>
          </a:prstGeom>
          <a:noFill/>
        </p:spPr>
        <p:txBody>
          <a:bodyPr wrap="square" rtlCol="0">
            <a:spAutoFit/>
          </a:bodyPr>
          <a:lstStyle/>
          <a:p>
            <a:pPr algn="ctr"/>
            <a:r>
              <a:rPr lang="en-US" sz="1350" i="1" dirty="0">
                <a:solidFill>
                  <a:srgbClr val="002060"/>
                </a:solidFill>
              </a:rPr>
              <a:t>Serving 58 Community Colleges</a:t>
            </a:r>
          </a:p>
        </p:txBody>
      </p:sp>
    </p:spTree>
    <p:extLst>
      <p:ext uri="{BB962C8B-B14F-4D97-AF65-F5344CB8AC3E}">
        <p14:creationId xmlns:p14="http://schemas.microsoft.com/office/powerpoint/2010/main" val="3441393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257" y="1314450"/>
            <a:ext cx="7846618" cy="1017270"/>
          </a:xfrm>
        </p:spPr>
        <p:txBody>
          <a:bodyPr>
            <a:noAutofit/>
          </a:bodyPr>
          <a:lstStyle/>
          <a:p>
            <a:r>
              <a:rPr lang="en-US" sz="3600" b="1" dirty="0">
                <a:effectLst>
                  <a:outerShdw blurRad="38100" dist="38100" dir="2700000" algn="tl">
                    <a:srgbClr val="000000">
                      <a:alpha val="43137"/>
                    </a:srgbClr>
                  </a:outerShdw>
                </a:effectLst>
              </a:rPr>
              <a:t>NC-GPS: Coordinate </a:t>
            </a:r>
            <a:r>
              <a:rPr lang="en-US" sz="3600" b="1" dirty="0">
                <a:effectLst>
                  <a:outerShdw blurRad="38100" dist="38100" dir="2700000" algn="tl">
                    <a:srgbClr val="000000">
                      <a:alpha val="43137"/>
                    </a:srgbClr>
                  </a:outerShdw>
                </a:effectLst>
                <a:ea typeface="Arial Unicode MS" panose="020B0604020202020204" pitchFamily="34" charset="-128"/>
                <a:cs typeface="Arial Unicode MS" panose="020B0604020202020204" pitchFamily="34" charset="-128"/>
              </a:rPr>
              <a:t>1</a:t>
            </a:r>
          </a:p>
        </p:txBody>
      </p:sp>
      <p:sp>
        <p:nvSpPr>
          <p:cNvPr id="3" name="Content Placeholder 2"/>
          <p:cNvSpPr>
            <a:spLocks noGrp="1"/>
          </p:cNvSpPr>
          <p:nvPr>
            <p:ph idx="1"/>
          </p:nvPr>
        </p:nvSpPr>
        <p:spPr>
          <a:xfrm>
            <a:off x="857250" y="2637558"/>
            <a:ext cx="2675659" cy="2597728"/>
          </a:xfrm>
        </p:spPr>
        <p:txBody>
          <a:bodyPr>
            <a:normAutofit/>
          </a:bodyPr>
          <a:lstStyle/>
          <a:p>
            <a:pPr marL="34290" indent="0" algn="ctr">
              <a:spcAft>
                <a:spcPts val="1350"/>
              </a:spcAft>
              <a:buNone/>
            </a:pPr>
            <a:r>
              <a:rPr lang="en-US" sz="4050" b="1" dirty="0"/>
              <a:t>Clarify paths to student end goals</a:t>
            </a:r>
          </a:p>
        </p:txBody>
      </p:sp>
      <p:sp>
        <p:nvSpPr>
          <p:cNvPr id="4" name="Slide Number Placeholder 3"/>
          <p:cNvSpPr>
            <a:spLocks noGrp="1"/>
          </p:cNvSpPr>
          <p:nvPr>
            <p:ph type="sldNum" sz="quarter" idx="12"/>
          </p:nvPr>
        </p:nvSpPr>
        <p:spPr/>
        <p:txBody>
          <a:bodyPr/>
          <a:lstStyle/>
          <a:p>
            <a:fld id="{CCB1FAD1-8BE0-43E7-B735-93D0754E9131}" type="slidenum">
              <a:rPr lang="en-US" smtClean="0"/>
              <a:t>42</a:t>
            </a:fld>
            <a:endParaRPr lang="en-US"/>
          </a:p>
        </p:txBody>
      </p:sp>
      <p:cxnSp>
        <p:nvCxnSpPr>
          <p:cNvPr id="6" name="Straight Connector 5"/>
          <p:cNvCxnSpPr/>
          <p:nvPr/>
        </p:nvCxnSpPr>
        <p:spPr>
          <a:xfrm flipV="1">
            <a:off x="566257" y="2141405"/>
            <a:ext cx="7701094" cy="37751"/>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3986646" y="2331720"/>
            <a:ext cx="4655126" cy="3323129"/>
          </a:xfrm>
          <a:prstGeom prst="rect">
            <a:avLst/>
          </a:prstGeom>
        </p:spPr>
      </p:pic>
    </p:spTree>
    <p:extLst>
      <p:ext uri="{BB962C8B-B14F-4D97-AF65-F5344CB8AC3E}">
        <p14:creationId xmlns:p14="http://schemas.microsoft.com/office/powerpoint/2010/main" val="41100779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263" y="1314450"/>
            <a:ext cx="7743628" cy="1017270"/>
          </a:xfrm>
        </p:spPr>
        <p:txBody>
          <a:bodyPr>
            <a:noAutofit/>
          </a:bodyPr>
          <a:lstStyle/>
          <a:p>
            <a:r>
              <a:rPr lang="en-US" sz="3600" b="1" dirty="0">
                <a:effectLst>
                  <a:outerShdw blurRad="38100" dist="38100" dir="2700000" algn="tl">
                    <a:srgbClr val="000000">
                      <a:alpha val="43137"/>
                    </a:srgbClr>
                  </a:outerShdw>
                </a:effectLst>
              </a:rPr>
              <a:t>NC-GPS: Coordinate </a:t>
            </a:r>
            <a:r>
              <a:rPr lang="en-US" sz="3600" b="1" dirty="0">
                <a:effectLst>
                  <a:outerShdw blurRad="38100" dist="38100" dir="2700000" algn="tl">
                    <a:srgbClr val="000000">
                      <a:alpha val="43137"/>
                    </a:srgbClr>
                  </a:outerShdw>
                </a:effectLst>
                <a:ea typeface="Arial Unicode MS" panose="020B0604020202020204" pitchFamily="34" charset="-128"/>
                <a:cs typeface="Arial Unicode MS" panose="020B0604020202020204" pitchFamily="34" charset="-128"/>
              </a:rPr>
              <a:t>2</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73976" y="2623287"/>
            <a:ext cx="3570890" cy="2445327"/>
          </a:xfrm>
        </p:spPr>
        <p:txBody>
          <a:bodyPr>
            <a:normAutofit fontScale="92500"/>
          </a:bodyPr>
          <a:lstStyle/>
          <a:p>
            <a:pPr marL="34290" indent="0" algn="ctr">
              <a:spcAft>
                <a:spcPts val="1350"/>
              </a:spcAft>
              <a:buNone/>
            </a:pPr>
            <a:r>
              <a:rPr lang="en-US" sz="4050" b="1" dirty="0"/>
              <a:t>Help students choose and enter a pathway</a:t>
            </a:r>
          </a:p>
          <a:p>
            <a:endParaRPr lang="en-US" dirty="0"/>
          </a:p>
        </p:txBody>
      </p:sp>
      <p:sp>
        <p:nvSpPr>
          <p:cNvPr id="4" name="Slide Number Placeholder 3"/>
          <p:cNvSpPr>
            <a:spLocks noGrp="1"/>
          </p:cNvSpPr>
          <p:nvPr>
            <p:ph type="sldNum" sz="quarter" idx="12"/>
          </p:nvPr>
        </p:nvSpPr>
        <p:spPr/>
        <p:txBody>
          <a:bodyPr/>
          <a:lstStyle/>
          <a:p>
            <a:fld id="{CCB1FAD1-8BE0-43E7-B735-93D0754E9131}" type="slidenum">
              <a:rPr lang="en-US" smtClean="0"/>
              <a:t>43</a:t>
            </a:fld>
            <a:endParaRPr lang="en-US"/>
          </a:p>
        </p:txBody>
      </p:sp>
      <p:pic>
        <p:nvPicPr>
          <p:cNvPr id="5" name="Picture 1" descr="C:\Users\newton.roxanne\Desktop\MP900400039.JPG"/>
          <p:cNvPicPr>
            <a:picLocks noChangeAspect="1" noChangeArrowheads="1"/>
          </p:cNvPicPr>
          <p:nvPr/>
        </p:nvPicPr>
        <p:blipFill>
          <a:blip r:embed="rId2" cstate="print"/>
          <a:srcRect/>
          <a:stretch>
            <a:fillRect/>
          </a:stretch>
        </p:blipFill>
        <p:spPr bwMode="auto">
          <a:xfrm>
            <a:off x="4244867" y="2579934"/>
            <a:ext cx="4140024" cy="2758938"/>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p:nvPr/>
        </p:nvCxnSpPr>
        <p:spPr>
          <a:xfrm flipV="1">
            <a:off x="566257" y="2141405"/>
            <a:ext cx="7701094" cy="377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5707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257" y="1314450"/>
            <a:ext cx="7870266" cy="1017270"/>
          </a:xfrm>
        </p:spPr>
        <p:txBody>
          <a:bodyPr>
            <a:normAutofit/>
          </a:bodyPr>
          <a:lstStyle/>
          <a:p>
            <a:r>
              <a:rPr lang="en-US" sz="3600" b="1" dirty="0">
                <a:effectLst>
                  <a:outerShdw blurRad="38100" dist="38100" dir="2700000" algn="tl">
                    <a:srgbClr val="000000">
                      <a:alpha val="43137"/>
                    </a:srgbClr>
                  </a:outerShdw>
                </a:effectLst>
              </a:rPr>
              <a:t>NC-GPS: Coordinate </a:t>
            </a:r>
            <a:r>
              <a:rPr lang="en-US" sz="3600" b="1" dirty="0">
                <a:effectLst>
                  <a:outerShdw blurRad="38100" dist="38100" dir="2700000" algn="tl">
                    <a:srgbClr val="000000">
                      <a:alpha val="43137"/>
                    </a:srgbClr>
                  </a:outerShdw>
                </a:effectLst>
                <a:ea typeface="Arial Unicode MS" panose="020B0604020202020204" pitchFamily="34" charset="-128"/>
                <a:cs typeface="Arial Unicode MS" panose="020B0604020202020204" pitchFamily="34" charset="-128"/>
              </a:rPr>
              <a:t>3</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45638" y="2971800"/>
            <a:ext cx="3285259" cy="3028950"/>
          </a:xfrm>
        </p:spPr>
        <p:txBody>
          <a:bodyPr/>
          <a:lstStyle/>
          <a:p>
            <a:pPr marL="34290" indent="0" algn="ctr">
              <a:spcAft>
                <a:spcPts val="3150"/>
              </a:spcAft>
              <a:buNone/>
            </a:pPr>
            <a:r>
              <a:rPr lang="en-US" sz="4050" b="1" dirty="0"/>
              <a:t>Help students stay on path</a:t>
            </a:r>
          </a:p>
          <a:p>
            <a:endParaRPr lang="en-US" dirty="0"/>
          </a:p>
        </p:txBody>
      </p:sp>
      <p:sp>
        <p:nvSpPr>
          <p:cNvPr id="5" name="Slide Number Placeholder 4"/>
          <p:cNvSpPr>
            <a:spLocks noGrp="1"/>
          </p:cNvSpPr>
          <p:nvPr>
            <p:ph type="sldNum" sz="quarter" idx="12"/>
          </p:nvPr>
        </p:nvSpPr>
        <p:spPr/>
        <p:txBody>
          <a:bodyPr/>
          <a:lstStyle/>
          <a:p>
            <a:fld id="{CCB1FAD1-8BE0-43E7-B735-93D0754E9131}" type="slidenum">
              <a:rPr lang="en-US" smtClean="0"/>
              <a:t>44</a:t>
            </a:fld>
            <a:endParaRPr lang="en-US"/>
          </a:p>
        </p:txBody>
      </p:sp>
      <p:cxnSp>
        <p:nvCxnSpPr>
          <p:cNvPr id="6" name="Straight Connector 5"/>
          <p:cNvCxnSpPr/>
          <p:nvPr/>
        </p:nvCxnSpPr>
        <p:spPr>
          <a:xfrm flipV="1">
            <a:off x="566257" y="2141405"/>
            <a:ext cx="7701094" cy="37751"/>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4308764" y="2331721"/>
            <a:ext cx="4599831" cy="3282980"/>
          </a:xfrm>
          <a:prstGeom prst="rect">
            <a:avLst/>
          </a:prstGeom>
        </p:spPr>
      </p:pic>
    </p:spTree>
    <p:extLst>
      <p:ext uri="{BB962C8B-B14F-4D97-AF65-F5344CB8AC3E}">
        <p14:creationId xmlns:p14="http://schemas.microsoft.com/office/powerpoint/2010/main" val="29148382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257" y="1314450"/>
            <a:ext cx="7697633" cy="1017270"/>
          </a:xfrm>
        </p:spPr>
        <p:txBody>
          <a:bodyPr>
            <a:noAutofit/>
          </a:bodyPr>
          <a:lstStyle/>
          <a:p>
            <a:r>
              <a:rPr lang="en-US" sz="3600" b="1" dirty="0">
                <a:effectLst>
                  <a:outerShdw blurRad="38100" dist="38100" dir="2700000" algn="tl">
                    <a:srgbClr val="000000">
                      <a:alpha val="43137"/>
                    </a:srgbClr>
                  </a:outerShdw>
                </a:effectLst>
              </a:rPr>
              <a:t>NC-GPS: Coordinate </a:t>
            </a:r>
            <a:r>
              <a:rPr lang="en-US" sz="3600" b="1" dirty="0">
                <a:effectLst>
                  <a:outerShdw blurRad="38100" dist="38100" dir="2700000" algn="tl">
                    <a:srgbClr val="000000">
                      <a:alpha val="43137"/>
                    </a:srgbClr>
                  </a:outerShdw>
                </a:effectLst>
                <a:ea typeface="Arial Unicode MS" panose="020B0604020202020204" pitchFamily="34" charset="-128"/>
                <a:cs typeface="Arial Unicode MS" panose="020B0604020202020204" pitchFamily="34" charset="-128"/>
              </a:rPr>
              <a:t>4</a:t>
            </a:r>
            <a:endParaRPr lang="en-US" sz="36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CCB1FAD1-8BE0-43E7-B735-93D0754E9131}" type="slidenum">
              <a:rPr lang="en-US" smtClean="0"/>
              <a:t>45</a:t>
            </a:fld>
            <a:endParaRPr lang="en-US"/>
          </a:p>
        </p:txBody>
      </p:sp>
      <p:sp>
        <p:nvSpPr>
          <p:cNvPr id="5" name="Rectangle 4"/>
          <p:cNvSpPr/>
          <p:nvPr/>
        </p:nvSpPr>
        <p:spPr>
          <a:xfrm>
            <a:off x="324210" y="2777210"/>
            <a:ext cx="3721725" cy="1962076"/>
          </a:xfrm>
          <a:prstGeom prst="rect">
            <a:avLst/>
          </a:prstGeom>
        </p:spPr>
        <p:txBody>
          <a:bodyPr wrap="square">
            <a:spAutoFit/>
          </a:bodyPr>
          <a:lstStyle/>
          <a:p>
            <a:pPr algn="ctr">
              <a:buClrTx/>
            </a:pPr>
            <a:r>
              <a:rPr lang="en-US" sz="4050" b="1" dirty="0"/>
              <a:t>Ensure that   students are learning</a:t>
            </a:r>
          </a:p>
        </p:txBody>
      </p:sp>
      <p:cxnSp>
        <p:nvCxnSpPr>
          <p:cNvPr id="6" name="Straight Connector 5"/>
          <p:cNvCxnSpPr/>
          <p:nvPr/>
        </p:nvCxnSpPr>
        <p:spPr>
          <a:xfrm flipV="1">
            <a:off x="566257" y="2141405"/>
            <a:ext cx="7701094" cy="3775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4148002" y="2521351"/>
            <a:ext cx="4857240" cy="3311477"/>
          </a:xfrm>
          <a:prstGeom prst="rect">
            <a:avLst/>
          </a:prstGeom>
        </p:spPr>
      </p:pic>
    </p:spTree>
    <p:extLst>
      <p:ext uri="{BB962C8B-B14F-4D97-AF65-F5344CB8AC3E}">
        <p14:creationId xmlns:p14="http://schemas.microsoft.com/office/powerpoint/2010/main" val="19815531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543" y="1213677"/>
            <a:ext cx="8330268" cy="1122133"/>
          </a:xfrm>
        </p:spPr>
        <p:txBody>
          <a:bodyPr>
            <a:normAutofit fontScale="90000"/>
          </a:bodyPr>
          <a:lstStyle/>
          <a:p>
            <a:pPr>
              <a:spcBef>
                <a:spcPts val="900"/>
              </a:spcBef>
              <a:spcAft>
                <a:spcPts val="450"/>
              </a:spcAft>
            </a:pPr>
            <a:r>
              <a:rPr lang="en-US" altLang="en-US" b="1" dirty="0">
                <a:effectLst>
                  <a:outerShdw blurRad="38100" dist="38100" dir="2700000" algn="tl">
                    <a:srgbClr val="000000">
                      <a:alpha val="43137"/>
                    </a:srgbClr>
                  </a:outerShdw>
                </a:effectLst>
              </a:rPr>
              <a:t>NC-GPS works to help 58 colleges. . .</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8310" y="2184533"/>
            <a:ext cx="7191114" cy="3454443"/>
          </a:xfrm>
        </p:spPr>
        <p:txBody>
          <a:bodyPr>
            <a:normAutofit lnSpcReduction="10000"/>
          </a:bodyPr>
          <a:lstStyle/>
          <a:p>
            <a:pPr>
              <a:lnSpc>
                <a:spcPct val="110000"/>
              </a:lnSpc>
              <a:spcBef>
                <a:spcPct val="0"/>
              </a:spcBef>
              <a:buFont typeface="Arial" panose="020B0604020202020204" pitchFamily="34" charset="0"/>
              <a:buNone/>
              <a:defRPr/>
            </a:pPr>
            <a:r>
              <a:rPr lang="en-US" altLang="en-US" b="1" dirty="0">
                <a:solidFill>
                  <a:schemeClr val="tx1">
                    <a:lumMod val="85000"/>
                    <a:lumOff val="15000"/>
                  </a:schemeClr>
                </a:solidFill>
              </a:rPr>
              <a:t>align policies and practices with the NCCCS</a:t>
            </a:r>
            <a:r>
              <a:rPr lang="en-US" altLang="en-US" dirty="0">
                <a:solidFill>
                  <a:schemeClr val="tx1">
                    <a:lumMod val="85000"/>
                    <a:lumOff val="15000"/>
                  </a:schemeClr>
                </a:solidFill>
              </a:rPr>
              <a:t> </a:t>
            </a:r>
            <a:r>
              <a:rPr lang="en-US" altLang="en-US" b="1" dirty="0">
                <a:solidFill>
                  <a:schemeClr val="tx1">
                    <a:lumMod val="85000"/>
                    <a:lumOff val="15000"/>
                  </a:schemeClr>
                </a:solidFill>
              </a:rPr>
              <a:t>mission and our values to ensure</a:t>
            </a:r>
          </a:p>
          <a:p>
            <a:pPr>
              <a:lnSpc>
                <a:spcPct val="100000"/>
              </a:lnSpc>
              <a:spcBef>
                <a:spcPct val="0"/>
              </a:spcBef>
              <a:buFont typeface="Arial" panose="020B0604020202020204" pitchFamily="34" charset="0"/>
              <a:buNone/>
              <a:defRPr/>
            </a:pPr>
            <a:endParaRPr lang="en-US" altLang="en-US" sz="1050" dirty="0"/>
          </a:p>
          <a:p>
            <a:pPr>
              <a:lnSpc>
                <a:spcPct val="100000"/>
              </a:lnSpc>
              <a:spcBef>
                <a:spcPct val="0"/>
              </a:spcBef>
              <a:buFont typeface="Arial" panose="020B0604020202020204" pitchFamily="34" charset="0"/>
              <a:buNone/>
              <a:defRPr/>
            </a:pPr>
            <a:endParaRPr lang="en-US" altLang="en-US" sz="900" dirty="0"/>
          </a:p>
          <a:p>
            <a:pPr marL="947738" lvl="1" indent="-428625">
              <a:spcBef>
                <a:spcPct val="0"/>
              </a:spcBef>
              <a:spcAft>
                <a:spcPts val="450"/>
              </a:spcAft>
              <a:buFont typeface="Wingdings" panose="05000000000000000000" pitchFamily="2" charset="2"/>
              <a:buChar char="v"/>
              <a:defRPr/>
            </a:pPr>
            <a:r>
              <a:rPr lang="en-US" altLang="en-US" sz="3000" b="1" dirty="0">
                <a:solidFill>
                  <a:schemeClr val="accent2">
                    <a:lumMod val="75000"/>
                  </a:schemeClr>
                </a:solidFill>
              </a:rPr>
              <a:t>access</a:t>
            </a:r>
          </a:p>
          <a:p>
            <a:pPr marL="947738" lvl="1" indent="-428625">
              <a:spcBef>
                <a:spcPct val="0"/>
              </a:spcBef>
              <a:spcAft>
                <a:spcPts val="450"/>
              </a:spcAft>
              <a:buFont typeface="Wingdings" panose="05000000000000000000" pitchFamily="2" charset="2"/>
              <a:buChar char="v"/>
              <a:defRPr/>
            </a:pPr>
            <a:r>
              <a:rPr lang="en-US" altLang="en-US" sz="3000" b="1" dirty="0">
                <a:solidFill>
                  <a:schemeClr val="accent3">
                    <a:lumMod val="75000"/>
                  </a:schemeClr>
                </a:solidFill>
              </a:rPr>
              <a:t>equity</a:t>
            </a:r>
          </a:p>
          <a:p>
            <a:pPr marL="947738" lvl="1" indent="-428625">
              <a:spcBef>
                <a:spcPct val="0"/>
              </a:spcBef>
              <a:spcAft>
                <a:spcPts val="450"/>
              </a:spcAft>
              <a:buFont typeface="Wingdings" panose="05000000000000000000" pitchFamily="2" charset="2"/>
              <a:buChar char="v"/>
              <a:defRPr/>
            </a:pPr>
            <a:r>
              <a:rPr lang="en-US" altLang="en-US" sz="3000" b="1" dirty="0">
                <a:solidFill>
                  <a:schemeClr val="accent1">
                    <a:lumMod val="75000"/>
                  </a:schemeClr>
                </a:solidFill>
              </a:rPr>
              <a:t>significant learning</a:t>
            </a:r>
          </a:p>
          <a:p>
            <a:pPr marL="947738" lvl="1" indent="-428625">
              <a:spcBef>
                <a:spcPct val="0"/>
              </a:spcBef>
              <a:spcAft>
                <a:spcPts val="450"/>
              </a:spcAft>
              <a:buFont typeface="Wingdings" panose="05000000000000000000" pitchFamily="2" charset="2"/>
              <a:buChar char="v"/>
              <a:defRPr/>
            </a:pPr>
            <a:r>
              <a:rPr lang="en-US" altLang="en-US" sz="3000" b="1" dirty="0">
                <a:solidFill>
                  <a:schemeClr val="accent6"/>
                </a:solidFill>
              </a:rPr>
              <a:t>completion of credentials</a:t>
            </a:r>
          </a:p>
          <a:p>
            <a:pPr marL="34290" indent="0">
              <a:buNone/>
            </a:pPr>
            <a:endParaRPr lang="en-US" sz="2700" dirty="0"/>
          </a:p>
        </p:txBody>
      </p:sp>
      <p:pic>
        <p:nvPicPr>
          <p:cNvPr id="6" name="Picture 5"/>
          <p:cNvPicPr>
            <a:picLocks noChangeAspect="1"/>
          </p:cNvPicPr>
          <p:nvPr/>
        </p:nvPicPr>
        <p:blipFill>
          <a:blip r:embed="rId2">
            <a:duotone>
              <a:prstClr val="black"/>
              <a:schemeClr val="accent6">
                <a:tint val="45000"/>
                <a:satMod val="400000"/>
              </a:schemeClr>
            </a:duotone>
          </a:blip>
          <a:stretch>
            <a:fillRect/>
          </a:stretch>
        </p:blipFill>
        <p:spPr>
          <a:xfrm>
            <a:off x="6354661" y="2719605"/>
            <a:ext cx="2481044" cy="3017326"/>
          </a:xfrm>
          <a:prstGeom prst="rect">
            <a:avLst/>
          </a:prstGeom>
        </p:spPr>
      </p:pic>
    </p:spTree>
    <p:extLst>
      <p:ext uri="{BB962C8B-B14F-4D97-AF65-F5344CB8AC3E}">
        <p14:creationId xmlns:p14="http://schemas.microsoft.com/office/powerpoint/2010/main" val="22709207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129EAF-5171-43F7-89A9-FDB790F6C281}"/>
              </a:ext>
            </a:extLst>
          </p:cNvPr>
          <p:cNvSpPr>
            <a:spLocks noGrp="1"/>
          </p:cNvSpPr>
          <p:nvPr>
            <p:ph type="title"/>
          </p:nvPr>
        </p:nvSpPr>
        <p:spPr/>
        <p:txBody>
          <a:bodyPr/>
          <a:lstStyle/>
          <a:p>
            <a:r>
              <a:rPr lang="en-US" sz="3200" dirty="0"/>
              <a:t>NC-GPS</a:t>
            </a:r>
          </a:p>
        </p:txBody>
      </p:sp>
      <p:sp>
        <p:nvSpPr>
          <p:cNvPr id="3" name="Content Placeholder 2">
            <a:extLst>
              <a:ext uri="{FF2B5EF4-FFF2-40B4-BE49-F238E27FC236}">
                <a16:creationId xmlns="" xmlns:a16="http://schemas.microsoft.com/office/drawing/2014/main" id="{D9B7BAE2-8BA3-4820-8435-69ACB8ADE08B}"/>
              </a:ext>
            </a:extLst>
          </p:cNvPr>
          <p:cNvSpPr>
            <a:spLocks noGrp="1"/>
          </p:cNvSpPr>
          <p:nvPr>
            <p:ph idx="1"/>
          </p:nvPr>
        </p:nvSpPr>
        <p:spPr/>
        <p:txBody>
          <a:bodyPr/>
          <a:lstStyle/>
          <a:p>
            <a:pPr marL="0" indent="0">
              <a:buNone/>
            </a:pPr>
            <a:r>
              <a:rPr lang="en-US" dirty="0"/>
              <a:t>For more information:</a:t>
            </a:r>
          </a:p>
          <a:p>
            <a:pPr marL="0" indent="0">
              <a:buNone/>
            </a:pPr>
            <a:r>
              <a:rPr lang="en-US" sz="2000" dirty="0"/>
              <a:t>Dr. Roxanne Newton</a:t>
            </a:r>
            <a:br>
              <a:rPr lang="en-US" sz="2000" dirty="0"/>
            </a:br>
            <a:r>
              <a:rPr lang="en-US" sz="2000" dirty="0"/>
              <a:t>Executive Director, NC Student Success Center</a:t>
            </a:r>
            <a:br>
              <a:rPr lang="en-US" sz="2000" dirty="0"/>
            </a:br>
            <a:r>
              <a:rPr lang="en-US" sz="2000" dirty="0">
                <a:hlinkClick r:id="rId2"/>
              </a:rPr>
              <a:t>newtonr@nccommunitycolleges.edu</a:t>
            </a:r>
            <a:r>
              <a:rPr lang="en-US" sz="2000" dirty="0"/>
              <a:t/>
            </a:r>
            <a:br>
              <a:rPr lang="en-US" sz="2000" dirty="0"/>
            </a:br>
            <a:r>
              <a:rPr lang="en-US" sz="2000" dirty="0"/>
              <a:t>919-807-7107</a:t>
            </a:r>
          </a:p>
          <a:p>
            <a:pPr marL="0" indent="0">
              <a:buNone/>
            </a:pPr>
            <a:endParaRPr lang="en-US" dirty="0"/>
          </a:p>
        </p:txBody>
      </p:sp>
    </p:spTree>
    <p:extLst>
      <p:ext uri="{BB962C8B-B14F-4D97-AF65-F5344CB8AC3E}">
        <p14:creationId xmlns:p14="http://schemas.microsoft.com/office/powerpoint/2010/main" val="8162571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ctrTitle"/>
          </p:nvPr>
        </p:nvSpPr>
        <p:spPr>
          <a:prstGeom prst="rect">
            <a:avLst/>
          </a:prstGeom>
        </p:spPr>
        <p:txBody>
          <a:bodyPr/>
          <a:lstStyle/>
          <a:p>
            <a:r>
              <a:rPr dirty="0"/>
              <a:t>Postsecondary Perkins </a:t>
            </a:r>
            <a:r>
              <a:rPr lang="en-US" dirty="0"/>
              <a:t>Update</a:t>
            </a:r>
            <a:endParaRPr dirty="0"/>
          </a:p>
        </p:txBody>
      </p:sp>
      <p:sp>
        <p:nvSpPr>
          <p:cNvPr id="122" name="Shape 122"/>
          <p:cNvSpPr>
            <a:spLocks noGrp="1"/>
          </p:cNvSpPr>
          <p:nvPr>
            <p:ph type="subTitle" idx="1"/>
          </p:nvPr>
        </p:nvSpPr>
        <p:spPr>
          <a:prstGeom prst="rect">
            <a:avLst/>
          </a:prstGeom>
        </p:spPr>
        <p:txBody>
          <a:bodyPr>
            <a:normAutofit/>
          </a:bodyPr>
          <a:lstStyle/>
          <a:p>
            <a:r>
              <a:rPr lang="en-US" dirty="0" smtClean="0"/>
              <a:t>October 10, </a:t>
            </a:r>
            <a:r>
              <a:rPr lang="en-US" dirty="0"/>
              <a:t>2017</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97" y="4750826"/>
            <a:ext cx="6238568" cy="1963520"/>
          </a:xfrm>
          <a:prstGeom prst="rect">
            <a:avLst/>
          </a:prstGeom>
        </p:spPr>
      </p:pic>
      <p:sp>
        <p:nvSpPr>
          <p:cNvPr id="2" name="TextBox 1"/>
          <p:cNvSpPr txBox="1"/>
          <p:nvPr/>
        </p:nvSpPr>
        <p:spPr>
          <a:xfrm>
            <a:off x="6656439" y="6184491"/>
            <a:ext cx="1995931" cy="369332"/>
          </a:xfrm>
          <a:prstGeom prst="rect">
            <a:avLst/>
          </a:prstGeom>
          <a:noFill/>
        </p:spPr>
        <p:txBody>
          <a:bodyPr wrap="none" rtlCol="0">
            <a:spAutoFit/>
          </a:bodyPr>
          <a:lstStyle/>
          <a:p>
            <a:r>
              <a:rPr lang="en-US" dirty="0" err="1"/>
              <a:t>www.ncperkins.org</a:t>
            </a:r>
            <a:endParaRPr lang="en-US" dirty="0"/>
          </a:p>
        </p:txBody>
      </p:sp>
    </p:spTree>
    <p:extLst>
      <p:ext uri="{BB962C8B-B14F-4D97-AF65-F5344CB8AC3E}">
        <p14:creationId xmlns:p14="http://schemas.microsoft.com/office/powerpoint/2010/main" val="10714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Manufacturing Week 2017</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73109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516D20A-D45A-4ABB-9E0A-1288538F3AB5}"/>
              </a:ext>
            </a:extLst>
          </p:cNvPr>
          <p:cNvPicPr>
            <a:picLocks noChangeAspect="1"/>
          </p:cNvPicPr>
          <p:nvPr/>
        </p:nvPicPr>
        <p:blipFill rotWithShape="1">
          <a:blip r:embed="rId2"/>
          <a:srcRect b="47778"/>
          <a:stretch/>
        </p:blipFill>
        <p:spPr>
          <a:xfrm>
            <a:off x="-152400" y="-25400"/>
            <a:ext cx="9404684" cy="6849283"/>
          </a:xfrm>
          <a:prstGeom prst="rect">
            <a:avLst/>
          </a:prstGeom>
        </p:spPr>
      </p:pic>
    </p:spTree>
    <p:extLst>
      <p:ext uri="{BB962C8B-B14F-4D97-AF65-F5344CB8AC3E}">
        <p14:creationId xmlns:p14="http://schemas.microsoft.com/office/powerpoint/2010/main" val="16131634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1382551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2129803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1345760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906348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895647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143063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1435432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474602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89018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2015941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22F955C-D7C4-4843-8CFB-DD49D4BA4425}"/>
              </a:ext>
            </a:extLst>
          </p:cNvPr>
          <p:cNvPicPr>
            <a:picLocks noChangeAspect="1"/>
          </p:cNvPicPr>
          <p:nvPr/>
        </p:nvPicPr>
        <p:blipFill>
          <a:blip r:embed="rId2"/>
          <a:stretch>
            <a:fillRect/>
          </a:stretch>
        </p:blipFill>
        <p:spPr>
          <a:xfrm>
            <a:off x="76200" y="2438400"/>
            <a:ext cx="7120538" cy="4267200"/>
          </a:xfrm>
          <a:prstGeom prst="rect">
            <a:avLst/>
          </a:prstGeom>
        </p:spPr>
      </p:pic>
      <p:sp>
        <p:nvSpPr>
          <p:cNvPr id="2" name="TextBox 1">
            <a:extLst>
              <a:ext uri="{FF2B5EF4-FFF2-40B4-BE49-F238E27FC236}">
                <a16:creationId xmlns="" xmlns:a16="http://schemas.microsoft.com/office/drawing/2014/main" id="{4F2A5314-5393-4A1D-973F-3E9549E7EF42}"/>
              </a:ext>
            </a:extLst>
          </p:cNvPr>
          <p:cNvSpPr txBox="1"/>
          <p:nvPr/>
        </p:nvSpPr>
        <p:spPr>
          <a:xfrm>
            <a:off x="6592227" y="2084457"/>
            <a:ext cx="2667000" cy="707886"/>
          </a:xfrm>
          <a:prstGeom prst="rect">
            <a:avLst/>
          </a:prstGeom>
          <a:noFill/>
        </p:spPr>
        <p:txBody>
          <a:bodyPr wrap="square" rtlCol="0">
            <a:spAutoFit/>
          </a:bodyPr>
          <a:lstStyle/>
          <a:p>
            <a:r>
              <a:rPr lang="en-US" sz="4000" dirty="0">
                <a:solidFill>
                  <a:srgbClr val="026902"/>
                </a:solidFill>
                <a:effectLst>
                  <a:outerShdw blurRad="38100" dist="38100" dir="2700000" algn="tl">
                    <a:srgbClr val="000000">
                      <a:alpha val="43137"/>
                    </a:srgbClr>
                  </a:outerShdw>
                </a:effectLst>
              </a:rPr>
              <a:t>CAREER</a:t>
            </a:r>
            <a:endParaRPr lang="en-US" dirty="0">
              <a:solidFill>
                <a:srgbClr val="0269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479220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1085644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1411542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542562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Central Carolina CC - Innovation Center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632876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Stewart-Haas Racing - Concord, NC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269638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Stewart-Haas Racing - Concord, NC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62621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Stewart-Haas Racing - Concord, NC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2064205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Make </a:t>
            </a:r>
            <a:r>
              <a:rPr lang="en-US" sz="2800" dirty="0"/>
              <a:t>It in Union </a:t>
            </a:r>
            <a:r>
              <a:rPr lang="en-US" sz="2800" dirty="0" smtClean="0"/>
              <a:t>County Manufacturing Showcase - Monroe, NC</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00152"/>
            <a:ext cx="7620000" cy="5715000"/>
          </a:xfrm>
          <a:prstGeom prst="rect">
            <a:avLst/>
          </a:prstGeom>
        </p:spPr>
      </p:pic>
    </p:spTree>
    <p:extLst>
      <p:ext uri="{BB962C8B-B14F-4D97-AF65-F5344CB8AC3E}">
        <p14:creationId xmlns:p14="http://schemas.microsoft.com/office/powerpoint/2010/main" val="497050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Make </a:t>
            </a:r>
            <a:r>
              <a:rPr lang="en-US" sz="2800" dirty="0"/>
              <a:t>It in Union </a:t>
            </a:r>
            <a:r>
              <a:rPr lang="en-US" sz="2800" dirty="0" smtClean="0"/>
              <a:t>County Manufacturing Showcase - Monroe, NC</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00152"/>
            <a:ext cx="7620000" cy="5715000"/>
          </a:xfrm>
          <a:prstGeom prst="rect">
            <a:avLst/>
          </a:prstGeom>
        </p:spPr>
      </p:pic>
    </p:spTree>
    <p:extLst>
      <p:ext uri="{BB962C8B-B14F-4D97-AF65-F5344CB8AC3E}">
        <p14:creationId xmlns:p14="http://schemas.microsoft.com/office/powerpoint/2010/main" val="216702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Make </a:t>
            </a:r>
            <a:r>
              <a:rPr lang="en-US" sz="2800" dirty="0"/>
              <a:t>It in Union </a:t>
            </a:r>
            <a:r>
              <a:rPr lang="en-US" sz="2800" dirty="0" smtClean="0"/>
              <a:t>County Manufacturing Showcase - Monroe, NC</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00152"/>
            <a:ext cx="7620000" cy="5715000"/>
          </a:xfrm>
          <a:prstGeom prst="rect">
            <a:avLst/>
          </a:prstGeom>
        </p:spPr>
      </p:pic>
    </p:spTree>
    <p:extLst>
      <p:ext uri="{BB962C8B-B14F-4D97-AF65-F5344CB8AC3E}">
        <p14:creationId xmlns:p14="http://schemas.microsoft.com/office/powerpoint/2010/main" val="2139346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25120" y="1600200"/>
            <a:ext cx="2600644" cy="4571999"/>
            <a:chOff x="2625120" y="1600200"/>
            <a:chExt cx="2600644" cy="4571999"/>
          </a:xfrm>
        </p:grpSpPr>
        <p:grpSp>
          <p:nvGrpSpPr>
            <p:cNvPr id="8" name="Group 7"/>
            <p:cNvGrpSpPr/>
            <p:nvPr/>
          </p:nvGrpSpPr>
          <p:grpSpPr>
            <a:xfrm>
              <a:off x="2625120" y="1600200"/>
              <a:ext cx="2600644" cy="4571999"/>
              <a:chOff x="2625120" y="1600200"/>
              <a:chExt cx="2600644" cy="4571999"/>
            </a:xfrm>
          </p:grpSpPr>
          <p:sp>
            <p:nvSpPr>
              <p:cNvPr id="516" name="Shape 516"/>
              <p:cNvSpPr/>
              <p:nvPr/>
            </p:nvSpPr>
            <p:spPr>
              <a:xfrm>
                <a:off x="2625120" y="1606162"/>
                <a:ext cx="1571626" cy="476252"/>
              </a:xfrm>
              <a:prstGeom prst="rect">
                <a:avLst/>
              </a:prstGeom>
              <a:blipFill>
                <a:blip r:embed="rId3"/>
              </a:blipFill>
              <a:ln w="12700">
                <a:miter lim="400000"/>
              </a:ln>
              <a:effectLst>
                <a:outerShdw blurRad="50800" dist="127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517" name="Shape 517"/>
              <p:cNvSpPr/>
              <p:nvPr/>
            </p:nvSpPr>
            <p:spPr>
              <a:xfrm>
                <a:off x="4136341" y="1600200"/>
                <a:ext cx="1089423" cy="4571999"/>
              </a:xfrm>
              <a:prstGeom prst="rect">
                <a:avLst/>
              </a:prstGeom>
              <a:blipFill>
                <a:blip r:embed="rId3"/>
              </a:blipFill>
              <a:ln w="12700">
                <a:miter lim="400000"/>
              </a:ln>
              <a:effectLst>
                <a:outerShdw blurRad="50800" dist="127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grpSp>
        <p:sp>
          <p:nvSpPr>
            <p:cNvPr id="544" name="Shape 544"/>
            <p:cNvSpPr/>
            <p:nvPr/>
          </p:nvSpPr>
          <p:spPr>
            <a:xfrm>
              <a:off x="4343114" y="1910601"/>
              <a:ext cx="686086" cy="44146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sz="2400" b="1" dirty="0">
                  <a:solidFill>
                    <a:schemeClr val="bg1"/>
                  </a:solidFill>
                  <a:latin typeface="+mj-lt"/>
                </a:rPr>
                <a:t>WBL</a:t>
              </a:r>
            </a:p>
          </p:txBody>
        </p:sp>
      </p:grpSp>
      <p:sp>
        <p:nvSpPr>
          <p:cNvPr id="519" name="Shape 519"/>
          <p:cNvSpPr/>
          <p:nvPr/>
        </p:nvSpPr>
        <p:spPr>
          <a:xfrm>
            <a:off x="1828800" y="1828801"/>
            <a:ext cx="1081569" cy="476252"/>
          </a:xfrm>
          <a:prstGeom prst="rect">
            <a:avLst/>
          </a:prstGeom>
          <a:solidFill>
            <a:schemeClr val="tx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pPr algn="ctr"/>
            <a:r>
              <a:rPr dirty="0"/>
              <a:t>Middle School </a:t>
            </a:r>
          </a:p>
        </p:txBody>
      </p:sp>
      <p:sp>
        <p:nvSpPr>
          <p:cNvPr id="520" name="Shape 520"/>
          <p:cNvSpPr/>
          <p:nvPr/>
        </p:nvSpPr>
        <p:spPr>
          <a:xfrm>
            <a:off x="2992319" y="1828800"/>
            <a:ext cx="1207501" cy="488949"/>
          </a:xfrm>
          <a:prstGeom prst="rect">
            <a:avLst/>
          </a:prstGeom>
          <a:solidFill>
            <a:schemeClr val="tx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pPr algn="ctr"/>
            <a:r>
              <a:rPr dirty="0"/>
              <a:t>High School Diploma </a:t>
            </a:r>
          </a:p>
        </p:txBody>
      </p:sp>
      <p:sp>
        <p:nvSpPr>
          <p:cNvPr id="521" name="Shape 521"/>
          <p:cNvSpPr/>
          <p:nvPr/>
        </p:nvSpPr>
        <p:spPr>
          <a:xfrm>
            <a:off x="3726135" y="2455314"/>
            <a:ext cx="2251530" cy="396709"/>
          </a:xfrm>
          <a:prstGeom prst="rect">
            <a:avLst/>
          </a:prstGeom>
          <a:solidFill>
            <a:schemeClr val="accent4">
              <a:hueOff val="384618"/>
              <a:satOff val="3869"/>
              <a:lumOff val="580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Community College AAS</a:t>
            </a:r>
          </a:p>
        </p:txBody>
      </p:sp>
      <p:sp>
        <p:nvSpPr>
          <p:cNvPr id="522" name="Shape 522"/>
          <p:cNvSpPr/>
          <p:nvPr/>
        </p:nvSpPr>
        <p:spPr>
          <a:xfrm>
            <a:off x="3761854" y="4861091"/>
            <a:ext cx="1032740" cy="396709"/>
          </a:xfrm>
          <a:prstGeom prst="rect">
            <a:avLst/>
          </a:prstGeom>
          <a:solidFill>
            <a:srgbClr val="FF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University </a:t>
            </a:r>
          </a:p>
        </p:txBody>
      </p:sp>
      <p:sp>
        <p:nvSpPr>
          <p:cNvPr id="523" name="Shape 523"/>
          <p:cNvSpPr/>
          <p:nvPr/>
        </p:nvSpPr>
        <p:spPr>
          <a:xfrm>
            <a:off x="2346918" y="3124790"/>
            <a:ext cx="784947" cy="808484"/>
          </a:xfrm>
          <a:prstGeom prst="rect">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Basic Skills Plus  </a:t>
            </a:r>
          </a:p>
        </p:txBody>
      </p:sp>
      <p:sp>
        <p:nvSpPr>
          <p:cNvPr id="524" name="Shape 524"/>
          <p:cNvSpPr/>
          <p:nvPr/>
        </p:nvSpPr>
        <p:spPr>
          <a:xfrm>
            <a:off x="3765450" y="4251491"/>
            <a:ext cx="2000326" cy="396709"/>
          </a:xfrm>
          <a:prstGeom prst="rect">
            <a:avLst/>
          </a:prstGeom>
          <a:solidFill>
            <a:schemeClr val="accent4">
              <a:hueOff val="46120"/>
              <a:satOff val="4178"/>
              <a:lumOff val="-1673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Customized Training </a:t>
            </a:r>
          </a:p>
        </p:txBody>
      </p:sp>
      <p:sp>
        <p:nvSpPr>
          <p:cNvPr id="525" name="Shape 525"/>
          <p:cNvSpPr/>
          <p:nvPr/>
        </p:nvSpPr>
        <p:spPr>
          <a:xfrm>
            <a:off x="3745322" y="3641891"/>
            <a:ext cx="2065209" cy="396709"/>
          </a:xfrm>
          <a:prstGeom prst="rect">
            <a:avLst/>
          </a:prstGeom>
          <a:solidFill>
            <a:schemeClr val="accent4">
              <a:satOff val="1488"/>
              <a:lumOff val="-724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900" b="0">
                <a:solidFill>
                  <a:srgbClr val="FFFFFF"/>
                </a:solidFill>
                <a:latin typeface="+mn-lt"/>
                <a:ea typeface="+mn-ea"/>
                <a:cs typeface="+mn-cs"/>
                <a:sym typeface="Helvetica Light"/>
              </a:defRPr>
            </a:lvl1pPr>
          </a:lstStyle>
          <a:p>
            <a:r>
              <a:rPr sz="1600" dirty="0"/>
              <a:t>Continuing Education</a:t>
            </a:r>
          </a:p>
        </p:txBody>
      </p:sp>
      <p:sp>
        <p:nvSpPr>
          <p:cNvPr id="526" name="Shape 526"/>
          <p:cNvSpPr/>
          <p:nvPr/>
        </p:nvSpPr>
        <p:spPr>
          <a:xfrm>
            <a:off x="3745322" y="3050353"/>
            <a:ext cx="2211715" cy="396709"/>
          </a:xfrm>
          <a:prstGeom prst="rect">
            <a:avLst/>
          </a:prstGeom>
          <a:solidFill>
            <a:schemeClr val="accent4"/>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Community College AA</a:t>
            </a:r>
          </a:p>
        </p:txBody>
      </p:sp>
      <p:sp>
        <p:nvSpPr>
          <p:cNvPr id="527" name="Shape 527"/>
          <p:cNvSpPr/>
          <p:nvPr/>
        </p:nvSpPr>
        <p:spPr>
          <a:xfrm>
            <a:off x="0" y="1865993"/>
            <a:ext cx="1631475" cy="4464107"/>
          </a:xfrm>
          <a:prstGeom prst="rect">
            <a:avLst/>
          </a:prstGeom>
          <a:blipFill>
            <a:blip r:embed="rId4"/>
            <a:tile tx="0" ty="0" sx="100000" sy="100000" flip="none" algn="tl"/>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wrap="square" lIns="35719" tIns="35719" rIns="35719" bIns="35719" anchor="ctr">
            <a:noAutofit/>
          </a:bodyPr>
          <a:lstStyle/>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Student </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Graduate</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Dislocated Worker</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Under</a:t>
            </a:r>
            <a:r>
              <a:rPr lang="en-US" sz="1900" dirty="0">
                <a:latin typeface="+mj-lt"/>
                <a:ea typeface="Al Bayan Plain" charset="-78"/>
                <a:cs typeface="Al Bayan Plain" charset="-78"/>
              </a:rPr>
              <a:t>-</a:t>
            </a:r>
            <a:r>
              <a:rPr sz="1900" dirty="0">
                <a:latin typeface="+mj-lt"/>
                <a:ea typeface="Al Bayan Plain" charset="-78"/>
                <a:cs typeface="Al Bayan Plain" charset="-78"/>
              </a:rPr>
              <a:t> </a:t>
            </a:r>
            <a:r>
              <a:rPr lang="en-US" sz="1900" dirty="0">
                <a:latin typeface="+mj-lt"/>
                <a:ea typeface="Al Bayan Plain" charset="-78"/>
                <a:cs typeface="Al Bayan Plain" charset="-78"/>
              </a:rPr>
              <a:t>e</a:t>
            </a:r>
            <a:r>
              <a:rPr sz="1900" dirty="0">
                <a:latin typeface="+mj-lt"/>
                <a:ea typeface="Al Bayan Plain" charset="-78"/>
                <a:cs typeface="Al Bayan Plain" charset="-78"/>
              </a:rPr>
              <a:t>mployed</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Unemployed</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Career Changer </a:t>
            </a:r>
          </a:p>
        </p:txBody>
      </p:sp>
      <p:sp>
        <p:nvSpPr>
          <p:cNvPr id="535" name="Shape 535"/>
          <p:cNvSpPr/>
          <p:nvPr/>
        </p:nvSpPr>
        <p:spPr>
          <a:xfrm>
            <a:off x="6525975" y="2781695"/>
            <a:ext cx="1246425" cy="1866505"/>
          </a:xfrm>
          <a:prstGeom prst="rect">
            <a:avLst/>
          </a:prstGeom>
          <a:solidFill>
            <a:schemeClr val="accent2">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1800" b="0">
                <a:solidFill>
                  <a:srgbClr val="FFFFFF"/>
                </a:solidFill>
                <a:latin typeface="+mn-lt"/>
                <a:ea typeface="+mn-ea"/>
                <a:cs typeface="+mn-cs"/>
                <a:sym typeface="Helvetica Light"/>
              </a:defRPr>
            </a:pPr>
            <a:r>
              <a:rPr dirty="0"/>
              <a:t>Certificate </a:t>
            </a:r>
          </a:p>
          <a:p>
            <a:pPr algn="ctr">
              <a:lnSpc>
                <a:spcPct val="120000"/>
              </a:lnSpc>
              <a:defRPr sz="1800" b="0">
                <a:solidFill>
                  <a:srgbClr val="FFFFFF"/>
                </a:solidFill>
                <a:latin typeface="+mn-lt"/>
                <a:ea typeface="+mn-ea"/>
                <a:cs typeface="+mn-cs"/>
                <a:sym typeface="Helvetica Light"/>
              </a:defRPr>
            </a:pPr>
            <a:endParaRPr dirty="0"/>
          </a:p>
          <a:p>
            <a:pPr algn="ctr">
              <a:lnSpc>
                <a:spcPct val="120000"/>
              </a:lnSpc>
              <a:defRPr sz="1800" b="0">
                <a:solidFill>
                  <a:srgbClr val="FFFFFF"/>
                </a:solidFill>
                <a:latin typeface="+mn-lt"/>
                <a:ea typeface="+mn-ea"/>
                <a:cs typeface="+mn-cs"/>
                <a:sym typeface="Helvetica Light"/>
              </a:defRPr>
            </a:pPr>
            <a:r>
              <a:rPr dirty="0"/>
              <a:t>Diploma </a:t>
            </a:r>
          </a:p>
          <a:p>
            <a:pPr algn="ctr">
              <a:lnSpc>
                <a:spcPct val="120000"/>
              </a:lnSpc>
              <a:defRPr sz="1800" b="0">
                <a:solidFill>
                  <a:srgbClr val="FFFFFF"/>
                </a:solidFill>
                <a:latin typeface="+mn-lt"/>
                <a:ea typeface="+mn-ea"/>
                <a:cs typeface="+mn-cs"/>
                <a:sym typeface="Helvetica Light"/>
              </a:defRPr>
            </a:pPr>
            <a:endParaRPr dirty="0"/>
          </a:p>
          <a:p>
            <a:pPr algn="ctr">
              <a:lnSpc>
                <a:spcPct val="120000"/>
              </a:lnSpc>
              <a:defRPr sz="1800" b="0">
                <a:solidFill>
                  <a:srgbClr val="FFFFFF"/>
                </a:solidFill>
                <a:latin typeface="+mn-lt"/>
                <a:ea typeface="+mn-ea"/>
                <a:cs typeface="+mn-cs"/>
                <a:sym typeface="Helvetica Light"/>
              </a:defRPr>
            </a:pPr>
            <a:r>
              <a:rPr dirty="0"/>
              <a:t>Degree</a:t>
            </a:r>
          </a:p>
        </p:txBody>
      </p:sp>
      <p:sp>
        <p:nvSpPr>
          <p:cNvPr id="536" name="Shape 536"/>
          <p:cNvSpPr/>
          <p:nvPr/>
        </p:nvSpPr>
        <p:spPr>
          <a:xfrm>
            <a:off x="5957036" y="2704800"/>
            <a:ext cx="568936" cy="320242"/>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7" name="Shape 537"/>
          <p:cNvSpPr/>
          <p:nvPr/>
        </p:nvSpPr>
        <p:spPr>
          <a:xfrm>
            <a:off x="5976977" y="3304194"/>
            <a:ext cx="548995" cy="123128"/>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8" name="Shape 538"/>
          <p:cNvSpPr/>
          <p:nvPr/>
        </p:nvSpPr>
        <p:spPr>
          <a:xfrm flipV="1">
            <a:off x="5810528" y="3792614"/>
            <a:ext cx="715445" cy="52810"/>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9" name="Shape 539"/>
          <p:cNvSpPr/>
          <p:nvPr/>
        </p:nvSpPr>
        <p:spPr>
          <a:xfrm flipV="1">
            <a:off x="5794702" y="4157907"/>
            <a:ext cx="731272" cy="262739"/>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0" name="Shape 540"/>
          <p:cNvSpPr/>
          <p:nvPr/>
        </p:nvSpPr>
        <p:spPr>
          <a:xfrm flipV="1">
            <a:off x="4794594" y="4436962"/>
            <a:ext cx="1731380" cy="668436"/>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1" name="Shape 541"/>
          <p:cNvSpPr/>
          <p:nvPr/>
        </p:nvSpPr>
        <p:spPr>
          <a:xfrm>
            <a:off x="3761854" y="5470691"/>
            <a:ext cx="2562746" cy="396709"/>
          </a:xfrm>
          <a:prstGeom prst="rect">
            <a:avLst/>
          </a:prstGeom>
          <a:solidFill>
            <a:srgbClr val="FF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Proprietary School / Training</a:t>
            </a:r>
          </a:p>
        </p:txBody>
      </p:sp>
      <p:sp>
        <p:nvSpPr>
          <p:cNvPr id="543" name="Shape 543"/>
          <p:cNvSpPr/>
          <p:nvPr/>
        </p:nvSpPr>
        <p:spPr>
          <a:xfrm flipV="1">
            <a:off x="6369786" y="4664515"/>
            <a:ext cx="488214" cy="979977"/>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nvGrpSpPr>
          <p:cNvPr id="7" name="Group 6"/>
          <p:cNvGrpSpPr/>
          <p:nvPr/>
        </p:nvGrpSpPr>
        <p:grpSpPr>
          <a:xfrm>
            <a:off x="3144579" y="2341182"/>
            <a:ext cx="623749" cy="3831019"/>
            <a:chOff x="3144579" y="2341182"/>
            <a:chExt cx="623749" cy="3831019"/>
          </a:xfrm>
        </p:grpSpPr>
        <p:sp>
          <p:nvSpPr>
            <p:cNvPr id="528" name="Shape 528"/>
            <p:cNvSpPr/>
            <p:nvPr/>
          </p:nvSpPr>
          <p:spPr>
            <a:xfrm>
              <a:off x="3440795" y="38099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29" name="Shape 529"/>
            <p:cNvSpPr/>
            <p:nvPr/>
          </p:nvSpPr>
          <p:spPr>
            <a:xfrm flipH="1" flipV="1">
              <a:off x="3446858" y="2341182"/>
              <a:ext cx="9661" cy="3831017"/>
            </a:xfrm>
            <a:prstGeom prst="line">
              <a:avLst/>
            </a:prstGeom>
            <a:ln w="50800">
              <a:solidFill>
                <a:srgbClr val="000000"/>
              </a:solidFill>
              <a:miter lim="400000"/>
            </a:ln>
          </p:spPr>
          <p:txBody>
            <a:bodyPr lIns="35719" tIns="35719" rIns="35719" bIns="35719" anchor="ctr"/>
            <a:lstStyle/>
            <a:p>
              <a:pPr>
                <a:defRPr sz="2400" b="0">
                  <a:latin typeface="+mn-lt"/>
                  <a:ea typeface="+mn-ea"/>
                  <a:cs typeface="+mn-cs"/>
                  <a:sym typeface="Helvetica Light"/>
                </a:defRPr>
              </a:pPr>
              <a:endParaRPr sz="1687"/>
            </a:p>
          </p:txBody>
        </p:sp>
        <p:sp>
          <p:nvSpPr>
            <p:cNvPr id="530" name="Shape 530"/>
            <p:cNvSpPr/>
            <p:nvPr/>
          </p:nvSpPr>
          <p:spPr>
            <a:xfrm>
              <a:off x="3440795" y="3239090"/>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1" name="Shape 531"/>
            <p:cNvSpPr/>
            <p:nvPr/>
          </p:nvSpPr>
          <p:spPr>
            <a:xfrm>
              <a:off x="3440795" y="2627764"/>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2" name="Shape 532"/>
            <p:cNvSpPr/>
            <p:nvPr/>
          </p:nvSpPr>
          <p:spPr>
            <a:xfrm>
              <a:off x="3440795" y="44957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3" name="Shape 533"/>
            <p:cNvSpPr/>
            <p:nvPr/>
          </p:nvSpPr>
          <p:spPr>
            <a:xfrm>
              <a:off x="3440795" y="51053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4" name="Shape 534"/>
            <p:cNvSpPr/>
            <p:nvPr/>
          </p:nvSpPr>
          <p:spPr>
            <a:xfrm>
              <a:off x="3144579" y="3477704"/>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2" name="Shape 542"/>
            <p:cNvSpPr/>
            <p:nvPr/>
          </p:nvSpPr>
          <p:spPr>
            <a:xfrm>
              <a:off x="3440795" y="57149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7" name="Shape 547"/>
            <p:cNvSpPr/>
            <p:nvPr/>
          </p:nvSpPr>
          <p:spPr>
            <a:xfrm>
              <a:off x="3438594" y="6172200"/>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6" name="Group 5"/>
          <p:cNvGrpSpPr/>
          <p:nvPr/>
        </p:nvGrpSpPr>
        <p:grpSpPr>
          <a:xfrm>
            <a:off x="3744406" y="6041355"/>
            <a:ext cx="3628057" cy="359445"/>
            <a:chOff x="3744406" y="6041355"/>
            <a:chExt cx="3628057" cy="359445"/>
          </a:xfrm>
        </p:grpSpPr>
        <p:sp>
          <p:nvSpPr>
            <p:cNvPr id="546" name="Shape 546"/>
            <p:cNvSpPr/>
            <p:nvPr/>
          </p:nvSpPr>
          <p:spPr>
            <a:xfrm>
              <a:off x="3744406" y="6041356"/>
              <a:ext cx="3628057" cy="343131"/>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1400" b="0">
                  <a:solidFill>
                    <a:srgbClr val="FFFFFF"/>
                  </a:solidFill>
                  <a:latin typeface="+mn-lt"/>
                  <a:ea typeface="+mn-ea"/>
                  <a:cs typeface="+mn-cs"/>
                  <a:sym typeface="Helvetica Light"/>
                </a:defRPr>
              </a:pPr>
              <a:r>
                <a:rPr sz="1900" dirty="0">
                  <a:ea typeface="Helvetica"/>
                  <a:cs typeface="Helvetica"/>
                  <a:sym typeface="Helvetica"/>
                </a:rPr>
                <a:t>Apprenticeship</a:t>
              </a:r>
            </a:p>
          </p:txBody>
        </p:sp>
        <p:sp>
          <p:nvSpPr>
            <p:cNvPr id="548" name="Shape 548"/>
            <p:cNvSpPr/>
            <p:nvPr/>
          </p:nvSpPr>
          <p:spPr>
            <a:xfrm>
              <a:off x="3745323" y="6041356"/>
              <a:ext cx="1190516" cy="3431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blipFill>
              <a:blip r:embed="rId5"/>
              <a:tile tx="0" ty="0" sx="100000" sy="100000" flip="none" algn="tl"/>
            </a:blip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549" name="Shape 549"/>
            <p:cNvSpPr/>
            <p:nvPr/>
          </p:nvSpPr>
          <p:spPr>
            <a:xfrm rot="10800000">
              <a:off x="5810530" y="6041355"/>
              <a:ext cx="1561932" cy="3594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grpSp>
      <p:sp>
        <p:nvSpPr>
          <p:cNvPr id="550" name="Shape 550"/>
          <p:cNvSpPr/>
          <p:nvPr/>
        </p:nvSpPr>
        <p:spPr>
          <a:xfrm>
            <a:off x="8487843" y="2562215"/>
            <a:ext cx="503757" cy="2388917"/>
          </a:xfrm>
          <a:prstGeom prst="rect">
            <a:avLst/>
          </a:prstGeom>
          <a:solidFill>
            <a:schemeClr val="accent6"/>
          </a:solid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3400">
                <a:solidFill>
                  <a:srgbClr val="FFFFFF"/>
                </a:solidFill>
              </a:defRPr>
            </a:lvl1pPr>
          </a:lstStyle>
          <a:p>
            <a:pPr algn="ctr"/>
            <a:r>
              <a:rPr lang="en-US" sz="2391" dirty="0"/>
              <a:t>W</a:t>
            </a:r>
            <a:br>
              <a:rPr lang="en-US" sz="2391" dirty="0"/>
            </a:br>
            <a:r>
              <a:rPr lang="en-US" sz="2391" dirty="0"/>
              <a:t>O</a:t>
            </a:r>
            <a:br>
              <a:rPr lang="en-US" sz="2391" dirty="0"/>
            </a:br>
            <a:r>
              <a:rPr lang="en-US" sz="2391" dirty="0"/>
              <a:t>R</a:t>
            </a:r>
            <a:br>
              <a:rPr lang="en-US" sz="2391" dirty="0"/>
            </a:br>
            <a:r>
              <a:rPr lang="en-US" sz="2391" dirty="0"/>
              <a:t>K</a:t>
            </a:r>
            <a:endParaRPr sz="2391" dirty="0"/>
          </a:p>
        </p:txBody>
      </p:sp>
      <p:sp>
        <p:nvSpPr>
          <p:cNvPr id="4" name="Title 3"/>
          <p:cNvSpPr>
            <a:spLocks noGrp="1"/>
          </p:cNvSpPr>
          <p:nvPr>
            <p:ph type="title"/>
          </p:nvPr>
        </p:nvSpPr>
        <p:spPr/>
        <p:txBody>
          <a:bodyPr>
            <a:noAutofit/>
          </a:bodyPr>
          <a:lstStyle/>
          <a:p>
            <a:r>
              <a:rPr lang="en-US" sz="3600" dirty="0"/>
              <a:t>Seamless Flow to Work</a:t>
            </a:r>
            <a:endParaRPr lang="en-US" sz="3200" i="1" dirty="0"/>
          </a:p>
        </p:txBody>
      </p:sp>
      <p:sp>
        <p:nvSpPr>
          <p:cNvPr id="545" name="Shape 545"/>
          <p:cNvSpPr/>
          <p:nvPr/>
        </p:nvSpPr>
        <p:spPr>
          <a:xfrm>
            <a:off x="1600200" y="4040385"/>
            <a:ext cx="821443" cy="455415"/>
          </a:xfrm>
          <a:prstGeom prst="rightArrow">
            <a:avLst>
              <a:gd name="adj1" fmla="val 38274"/>
              <a:gd name="adj2" fmla="val 106707"/>
            </a:avLst>
          </a:prstGeom>
          <a:solidFill>
            <a:schemeClr val="bg1">
              <a:lumMod val="50000"/>
            </a:schemeClr>
          </a:solid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552" name="Shape 552"/>
          <p:cNvSpPr/>
          <p:nvPr/>
        </p:nvSpPr>
        <p:spPr>
          <a:xfrm>
            <a:off x="7749663" y="3487005"/>
            <a:ext cx="738179" cy="446269"/>
          </a:xfrm>
          <a:prstGeom prst="rightArrow">
            <a:avLst>
              <a:gd name="adj1" fmla="val 32000"/>
              <a:gd name="adj2" fmla="val 110137"/>
            </a:avLst>
          </a:prstGeom>
          <a:solidFill>
            <a:schemeClr val="bg1">
              <a:lumMod val="50000"/>
            </a:schemeClr>
          </a:solidFill>
          <a:ln w="12700">
            <a:miter lim="400000"/>
          </a:ln>
          <a:effectLst>
            <a:outerShdw blurRad="25400" dist="25400" dir="2388334" rotWithShape="0">
              <a:srgbClr val="000000">
                <a:alpha val="7931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Tree>
    <p:extLst>
      <p:ext uri="{BB962C8B-B14F-4D97-AF65-F5344CB8AC3E}">
        <p14:creationId xmlns:p14="http://schemas.microsoft.com/office/powerpoint/2010/main" val="179314186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19"/>
                                        </p:tgtEl>
                                        <p:attrNameLst>
                                          <p:attrName>style.visibility</p:attrName>
                                        </p:attrNameLst>
                                      </p:cBhvr>
                                      <p:to>
                                        <p:strVal val="visible"/>
                                      </p:to>
                                    </p:set>
                                    <p:anim calcmode="lin" valueType="num">
                                      <p:cBhvr additive="base">
                                        <p:cTn id="7" dur="500"/>
                                        <p:tgtEl>
                                          <p:spTgt spid="519"/>
                                        </p:tgtEl>
                                        <p:attrNameLst>
                                          <p:attrName>ppt_x</p:attrName>
                                        </p:attrNameLst>
                                      </p:cBhvr>
                                      <p:tavLst>
                                        <p:tav tm="0">
                                          <p:val>
                                            <p:strVal val="#ppt_x-#ppt_w*1.125000"/>
                                          </p:val>
                                        </p:tav>
                                        <p:tav tm="100000">
                                          <p:val>
                                            <p:strVal val="#ppt_x"/>
                                          </p:val>
                                        </p:tav>
                                      </p:tavLst>
                                    </p:anim>
                                    <p:animEffect transition="in" filter="wipe(right)">
                                      <p:cBhvr>
                                        <p:cTn id="8" dur="500"/>
                                        <p:tgtEl>
                                          <p:spTgt spid="5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20"/>
                                        </p:tgtEl>
                                        <p:attrNameLst>
                                          <p:attrName>style.visibility</p:attrName>
                                        </p:attrNameLst>
                                      </p:cBhvr>
                                      <p:to>
                                        <p:strVal val="visible"/>
                                      </p:to>
                                    </p:set>
                                    <p:anim calcmode="lin" valueType="num">
                                      <p:cBhvr additive="base">
                                        <p:cTn id="13" dur="500"/>
                                        <p:tgtEl>
                                          <p:spTgt spid="520"/>
                                        </p:tgtEl>
                                        <p:attrNameLst>
                                          <p:attrName>ppt_x</p:attrName>
                                        </p:attrNameLst>
                                      </p:cBhvr>
                                      <p:tavLst>
                                        <p:tav tm="0">
                                          <p:val>
                                            <p:strVal val="#ppt_x-#ppt_w*1.125000"/>
                                          </p:val>
                                        </p:tav>
                                        <p:tav tm="100000">
                                          <p:val>
                                            <p:strVal val="#ppt_x"/>
                                          </p:val>
                                        </p:tav>
                                      </p:tavLst>
                                    </p:anim>
                                    <p:animEffect transition="in" filter="wipe(right)">
                                      <p:cBhvr>
                                        <p:cTn id="14" dur="500"/>
                                        <p:tgtEl>
                                          <p:spTgt spid="52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521"/>
                                        </p:tgtEl>
                                        <p:attrNameLst>
                                          <p:attrName>style.visibility</p:attrName>
                                        </p:attrNameLst>
                                      </p:cBhvr>
                                      <p:to>
                                        <p:strVal val="visible"/>
                                      </p:to>
                                    </p:set>
                                    <p:anim calcmode="lin" valueType="num">
                                      <p:cBhvr additive="base">
                                        <p:cTn id="23" dur="500"/>
                                        <p:tgtEl>
                                          <p:spTgt spid="521"/>
                                        </p:tgtEl>
                                        <p:attrNameLst>
                                          <p:attrName>ppt_x</p:attrName>
                                        </p:attrNameLst>
                                      </p:cBhvr>
                                      <p:tavLst>
                                        <p:tav tm="0">
                                          <p:val>
                                            <p:strVal val="#ppt_x-#ppt_w*1.125000"/>
                                          </p:val>
                                        </p:tav>
                                        <p:tav tm="100000">
                                          <p:val>
                                            <p:strVal val="#ppt_x"/>
                                          </p:val>
                                        </p:tav>
                                      </p:tavLst>
                                    </p:anim>
                                    <p:animEffect transition="in" filter="wipe(right)">
                                      <p:cBhvr>
                                        <p:cTn id="24" dur="500"/>
                                        <p:tgtEl>
                                          <p:spTgt spid="52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526"/>
                                        </p:tgtEl>
                                        <p:attrNameLst>
                                          <p:attrName>style.visibility</p:attrName>
                                        </p:attrNameLst>
                                      </p:cBhvr>
                                      <p:to>
                                        <p:strVal val="visible"/>
                                      </p:to>
                                    </p:set>
                                    <p:anim calcmode="lin" valueType="num">
                                      <p:cBhvr additive="base">
                                        <p:cTn id="29" dur="500"/>
                                        <p:tgtEl>
                                          <p:spTgt spid="526"/>
                                        </p:tgtEl>
                                        <p:attrNameLst>
                                          <p:attrName>ppt_x</p:attrName>
                                        </p:attrNameLst>
                                      </p:cBhvr>
                                      <p:tavLst>
                                        <p:tav tm="0">
                                          <p:val>
                                            <p:strVal val="#ppt_x-#ppt_w*1.125000"/>
                                          </p:val>
                                        </p:tav>
                                        <p:tav tm="100000">
                                          <p:val>
                                            <p:strVal val="#ppt_x"/>
                                          </p:val>
                                        </p:tav>
                                      </p:tavLst>
                                    </p:anim>
                                    <p:animEffect transition="in" filter="wipe(right)">
                                      <p:cBhvr>
                                        <p:cTn id="30" dur="500"/>
                                        <p:tgtEl>
                                          <p:spTgt spid="526"/>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525"/>
                                        </p:tgtEl>
                                        <p:attrNameLst>
                                          <p:attrName>style.visibility</p:attrName>
                                        </p:attrNameLst>
                                      </p:cBhvr>
                                      <p:to>
                                        <p:strVal val="visible"/>
                                      </p:to>
                                    </p:set>
                                    <p:anim calcmode="lin" valueType="num">
                                      <p:cBhvr additive="base">
                                        <p:cTn id="35" dur="500"/>
                                        <p:tgtEl>
                                          <p:spTgt spid="525"/>
                                        </p:tgtEl>
                                        <p:attrNameLst>
                                          <p:attrName>ppt_x</p:attrName>
                                        </p:attrNameLst>
                                      </p:cBhvr>
                                      <p:tavLst>
                                        <p:tav tm="0">
                                          <p:val>
                                            <p:strVal val="#ppt_x-#ppt_w*1.125000"/>
                                          </p:val>
                                        </p:tav>
                                        <p:tav tm="100000">
                                          <p:val>
                                            <p:strVal val="#ppt_x"/>
                                          </p:val>
                                        </p:tav>
                                      </p:tavLst>
                                    </p:anim>
                                    <p:animEffect transition="in" filter="wipe(right)">
                                      <p:cBhvr>
                                        <p:cTn id="36" dur="500"/>
                                        <p:tgtEl>
                                          <p:spTgt spid="525"/>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524"/>
                                        </p:tgtEl>
                                        <p:attrNameLst>
                                          <p:attrName>style.visibility</p:attrName>
                                        </p:attrNameLst>
                                      </p:cBhvr>
                                      <p:to>
                                        <p:strVal val="visible"/>
                                      </p:to>
                                    </p:set>
                                    <p:anim calcmode="lin" valueType="num">
                                      <p:cBhvr additive="base">
                                        <p:cTn id="41" dur="500"/>
                                        <p:tgtEl>
                                          <p:spTgt spid="524"/>
                                        </p:tgtEl>
                                        <p:attrNameLst>
                                          <p:attrName>ppt_x</p:attrName>
                                        </p:attrNameLst>
                                      </p:cBhvr>
                                      <p:tavLst>
                                        <p:tav tm="0">
                                          <p:val>
                                            <p:strVal val="#ppt_x-#ppt_w*1.125000"/>
                                          </p:val>
                                        </p:tav>
                                        <p:tav tm="100000">
                                          <p:val>
                                            <p:strVal val="#ppt_x"/>
                                          </p:val>
                                        </p:tav>
                                      </p:tavLst>
                                    </p:anim>
                                    <p:animEffect transition="in" filter="wipe(right)">
                                      <p:cBhvr>
                                        <p:cTn id="42" dur="500"/>
                                        <p:tgtEl>
                                          <p:spTgt spid="52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522"/>
                                        </p:tgtEl>
                                        <p:attrNameLst>
                                          <p:attrName>style.visibility</p:attrName>
                                        </p:attrNameLst>
                                      </p:cBhvr>
                                      <p:to>
                                        <p:strVal val="visible"/>
                                      </p:to>
                                    </p:set>
                                    <p:anim calcmode="lin" valueType="num">
                                      <p:cBhvr additive="base">
                                        <p:cTn id="47" dur="500"/>
                                        <p:tgtEl>
                                          <p:spTgt spid="522"/>
                                        </p:tgtEl>
                                        <p:attrNameLst>
                                          <p:attrName>ppt_x</p:attrName>
                                        </p:attrNameLst>
                                      </p:cBhvr>
                                      <p:tavLst>
                                        <p:tav tm="0">
                                          <p:val>
                                            <p:strVal val="#ppt_x-#ppt_w*1.125000"/>
                                          </p:val>
                                        </p:tav>
                                        <p:tav tm="100000">
                                          <p:val>
                                            <p:strVal val="#ppt_x"/>
                                          </p:val>
                                        </p:tav>
                                      </p:tavLst>
                                    </p:anim>
                                    <p:animEffect transition="in" filter="wipe(right)">
                                      <p:cBhvr>
                                        <p:cTn id="48" dur="500"/>
                                        <p:tgtEl>
                                          <p:spTgt spid="522"/>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541"/>
                                        </p:tgtEl>
                                        <p:attrNameLst>
                                          <p:attrName>style.visibility</p:attrName>
                                        </p:attrNameLst>
                                      </p:cBhvr>
                                      <p:to>
                                        <p:strVal val="visible"/>
                                      </p:to>
                                    </p:set>
                                    <p:anim calcmode="lin" valueType="num">
                                      <p:cBhvr additive="base">
                                        <p:cTn id="53" dur="500"/>
                                        <p:tgtEl>
                                          <p:spTgt spid="541"/>
                                        </p:tgtEl>
                                        <p:attrNameLst>
                                          <p:attrName>ppt_x</p:attrName>
                                        </p:attrNameLst>
                                      </p:cBhvr>
                                      <p:tavLst>
                                        <p:tav tm="0">
                                          <p:val>
                                            <p:strVal val="#ppt_x-#ppt_w*1.125000"/>
                                          </p:val>
                                        </p:tav>
                                        <p:tav tm="100000">
                                          <p:val>
                                            <p:strVal val="#ppt_x"/>
                                          </p:val>
                                        </p:tav>
                                      </p:tavLst>
                                    </p:anim>
                                    <p:animEffect transition="in" filter="wipe(right)">
                                      <p:cBhvr>
                                        <p:cTn id="54" dur="500"/>
                                        <p:tgtEl>
                                          <p:spTgt spid="541"/>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p:tgtEl>
                                          <p:spTgt spid="6"/>
                                        </p:tgtEl>
                                        <p:attrNameLst>
                                          <p:attrName>ppt_x</p:attrName>
                                        </p:attrNameLst>
                                      </p:cBhvr>
                                      <p:tavLst>
                                        <p:tav tm="0">
                                          <p:val>
                                            <p:strVal val="#ppt_x-#ppt_w*1.125000"/>
                                          </p:val>
                                        </p:tav>
                                        <p:tav tm="100000">
                                          <p:val>
                                            <p:strVal val="#ppt_x"/>
                                          </p:val>
                                        </p:tav>
                                      </p:tavLst>
                                    </p:anim>
                                    <p:animEffect transition="in" filter="wipe(righ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8" fill="hold" grpId="0" nodeType="clickEffect">
                                  <p:stCondLst>
                                    <p:cond delay="0"/>
                                  </p:stCondLst>
                                  <p:childTnLst>
                                    <p:set>
                                      <p:cBhvr>
                                        <p:cTn id="64" dur="1" fill="hold">
                                          <p:stCondLst>
                                            <p:cond delay="0"/>
                                          </p:stCondLst>
                                        </p:cTn>
                                        <p:tgtEl>
                                          <p:spTgt spid="523"/>
                                        </p:tgtEl>
                                        <p:attrNameLst>
                                          <p:attrName>style.visibility</p:attrName>
                                        </p:attrNameLst>
                                      </p:cBhvr>
                                      <p:to>
                                        <p:strVal val="visible"/>
                                      </p:to>
                                    </p:set>
                                    <p:anim calcmode="lin" valueType="num">
                                      <p:cBhvr additive="base">
                                        <p:cTn id="65" dur="500"/>
                                        <p:tgtEl>
                                          <p:spTgt spid="523"/>
                                        </p:tgtEl>
                                        <p:attrNameLst>
                                          <p:attrName>ppt_x</p:attrName>
                                        </p:attrNameLst>
                                      </p:cBhvr>
                                      <p:tavLst>
                                        <p:tav tm="0">
                                          <p:val>
                                            <p:strVal val="#ppt_x-#ppt_w*1.125000"/>
                                          </p:val>
                                        </p:tav>
                                        <p:tav tm="100000">
                                          <p:val>
                                            <p:strVal val="#ppt_x"/>
                                          </p:val>
                                        </p:tav>
                                      </p:tavLst>
                                    </p:anim>
                                    <p:animEffect transition="in" filter="wipe(right)">
                                      <p:cBhvr>
                                        <p:cTn id="66" dur="500"/>
                                        <p:tgtEl>
                                          <p:spTgt spid="523"/>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dissolve">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8" fill="hold" grpId="0" nodeType="clickEffect">
                                  <p:stCondLst>
                                    <p:cond delay="0"/>
                                  </p:stCondLst>
                                  <p:childTnLst>
                                    <p:set>
                                      <p:cBhvr>
                                        <p:cTn id="75" dur="1" fill="hold">
                                          <p:stCondLst>
                                            <p:cond delay="0"/>
                                          </p:stCondLst>
                                        </p:cTn>
                                        <p:tgtEl>
                                          <p:spTgt spid="535"/>
                                        </p:tgtEl>
                                        <p:attrNameLst>
                                          <p:attrName>style.visibility</p:attrName>
                                        </p:attrNameLst>
                                      </p:cBhvr>
                                      <p:to>
                                        <p:strVal val="visible"/>
                                      </p:to>
                                    </p:set>
                                    <p:anim calcmode="lin" valueType="num">
                                      <p:cBhvr additive="base">
                                        <p:cTn id="76" dur="500"/>
                                        <p:tgtEl>
                                          <p:spTgt spid="535"/>
                                        </p:tgtEl>
                                        <p:attrNameLst>
                                          <p:attrName>ppt_x</p:attrName>
                                        </p:attrNameLst>
                                      </p:cBhvr>
                                      <p:tavLst>
                                        <p:tav tm="0">
                                          <p:val>
                                            <p:strVal val="#ppt_x-#ppt_w*1.125000"/>
                                          </p:val>
                                        </p:tav>
                                        <p:tav tm="100000">
                                          <p:val>
                                            <p:strVal val="#ppt_x"/>
                                          </p:val>
                                        </p:tav>
                                      </p:tavLst>
                                    </p:anim>
                                    <p:animEffect transition="in" filter="wipe(right)">
                                      <p:cBhvr>
                                        <p:cTn id="77" dur="500"/>
                                        <p:tgtEl>
                                          <p:spTgt spid="535"/>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8" fill="hold" grpId="0" nodeType="clickEffect">
                                  <p:stCondLst>
                                    <p:cond delay="0"/>
                                  </p:stCondLst>
                                  <p:childTnLst>
                                    <p:set>
                                      <p:cBhvr>
                                        <p:cTn id="81" dur="1" fill="hold">
                                          <p:stCondLst>
                                            <p:cond delay="0"/>
                                          </p:stCondLst>
                                        </p:cTn>
                                        <p:tgtEl>
                                          <p:spTgt spid="550"/>
                                        </p:tgtEl>
                                        <p:attrNameLst>
                                          <p:attrName>style.visibility</p:attrName>
                                        </p:attrNameLst>
                                      </p:cBhvr>
                                      <p:to>
                                        <p:strVal val="visible"/>
                                      </p:to>
                                    </p:set>
                                    <p:anim calcmode="lin" valueType="num">
                                      <p:cBhvr additive="base">
                                        <p:cTn id="82" dur="500"/>
                                        <p:tgtEl>
                                          <p:spTgt spid="550"/>
                                        </p:tgtEl>
                                        <p:attrNameLst>
                                          <p:attrName>ppt_x</p:attrName>
                                        </p:attrNameLst>
                                      </p:cBhvr>
                                      <p:tavLst>
                                        <p:tav tm="0">
                                          <p:val>
                                            <p:strVal val="#ppt_x-#ppt_w*1.125000"/>
                                          </p:val>
                                        </p:tav>
                                        <p:tav tm="100000">
                                          <p:val>
                                            <p:strVal val="#ppt_x"/>
                                          </p:val>
                                        </p:tav>
                                      </p:tavLst>
                                    </p:anim>
                                    <p:animEffect transition="in" filter="wipe(right)">
                                      <p:cBhvr>
                                        <p:cTn id="83" dur="500"/>
                                        <p:tgtEl>
                                          <p:spTgt spid="550"/>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8" fill="hold" grpId="0" nodeType="clickEffect">
                                  <p:stCondLst>
                                    <p:cond delay="0"/>
                                  </p:stCondLst>
                                  <p:childTnLst>
                                    <p:set>
                                      <p:cBhvr>
                                        <p:cTn id="87" dur="1" fill="hold">
                                          <p:stCondLst>
                                            <p:cond delay="0"/>
                                          </p:stCondLst>
                                        </p:cTn>
                                        <p:tgtEl>
                                          <p:spTgt spid="536"/>
                                        </p:tgtEl>
                                        <p:attrNameLst>
                                          <p:attrName>style.visibility</p:attrName>
                                        </p:attrNameLst>
                                      </p:cBhvr>
                                      <p:to>
                                        <p:strVal val="visible"/>
                                      </p:to>
                                    </p:set>
                                    <p:anim calcmode="lin" valueType="num">
                                      <p:cBhvr additive="base">
                                        <p:cTn id="88" dur="500"/>
                                        <p:tgtEl>
                                          <p:spTgt spid="536"/>
                                        </p:tgtEl>
                                        <p:attrNameLst>
                                          <p:attrName>ppt_x</p:attrName>
                                        </p:attrNameLst>
                                      </p:cBhvr>
                                      <p:tavLst>
                                        <p:tav tm="0">
                                          <p:val>
                                            <p:strVal val="#ppt_x-#ppt_w*1.125000"/>
                                          </p:val>
                                        </p:tav>
                                        <p:tav tm="100000">
                                          <p:val>
                                            <p:strVal val="#ppt_x"/>
                                          </p:val>
                                        </p:tav>
                                      </p:tavLst>
                                    </p:anim>
                                    <p:animEffect transition="in" filter="wipe(right)">
                                      <p:cBhvr>
                                        <p:cTn id="89" dur="500"/>
                                        <p:tgtEl>
                                          <p:spTgt spid="536"/>
                                        </p:tgtEl>
                                      </p:cBhvr>
                                    </p:animEffect>
                                  </p:childTnLst>
                                </p:cTn>
                              </p:par>
                            </p:childTnLst>
                          </p:cTn>
                        </p:par>
                        <p:par>
                          <p:cTn id="90" fill="hold">
                            <p:stCondLst>
                              <p:cond delay="500"/>
                            </p:stCondLst>
                            <p:childTnLst>
                              <p:par>
                                <p:cTn id="91" presetID="12" presetClass="entr" presetSubtype="8" fill="hold" grpId="0" nodeType="afterEffect">
                                  <p:stCondLst>
                                    <p:cond delay="0"/>
                                  </p:stCondLst>
                                  <p:childTnLst>
                                    <p:set>
                                      <p:cBhvr>
                                        <p:cTn id="92" dur="1" fill="hold">
                                          <p:stCondLst>
                                            <p:cond delay="0"/>
                                          </p:stCondLst>
                                        </p:cTn>
                                        <p:tgtEl>
                                          <p:spTgt spid="537"/>
                                        </p:tgtEl>
                                        <p:attrNameLst>
                                          <p:attrName>style.visibility</p:attrName>
                                        </p:attrNameLst>
                                      </p:cBhvr>
                                      <p:to>
                                        <p:strVal val="visible"/>
                                      </p:to>
                                    </p:set>
                                    <p:anim calcmode="lin" valueType="num">
                                      <p:cBhvr additive="base">
                                        <p:cTn id="93" dur="500"/>
                                        <p:tgtEl>
                                          <p:spTgt spid="537"/>
                                        </p:tgtEl>
                                        <p:attrNameLst>
                                          <p:attrName>ppt_x</p:attrName>
                                        </p:attrNameLst>
                                      </p:cBhvr>
                                      <p:tavLst>
                                        <p:tav tm="0">
                                          <p:val>
                                            <p:strVal val="#ppt_x-#ppt_w*1.125000"/>
                                          </p:val>
                                        </p:tav>
                                        <p:tav tm="100000">
                                          <p:val>
                                            <p:strVal val="#ppt_x"/>
                                          </p:val>
                                        </p:tav>
                                      </p:tavLst>
                                    </p:anim>
                                    <p:animEffect transition="in" filter="wipe(right)">
                                      <p:cBhvr>
                                        <p:cTn id="94" dur="500"/>
                                        <p:tgtEl>
                                          <p:spTgt spid="537"/>
                                        </p:tgtEl>
                                      </p:cBhvr>
                                    </p:animEffect>
                                  </p:childTnLst>
                                </p:cTn>
                              </p:par>
                            </p:childTnLst>
                          </p:cTn>
                        </p:par>
                        <p:par>
                          <p:cTn id="95" fill="hold">
                            <p:stCondLst>
                              <p:cond delay="1000"/>
                            </p:stCondLst>
                            <p:childTnLst>
                              <p:par>
                                <p:cTn id="96" presetID="12" presetClass="entr" presetSubtype="8" fill="hold" grpId="0" nodeType="afterEffect">
                                  <p:stCondLst>
                                    <p:cond delay="0"/>
                                  </p:stCondLst>
                                  <p:childTnLst>
                                    <p:set>
                                      <p:cBhvr>
                                        <p:cTn id="97" dur="1" fill="hold">
                                          <p:stCondLst>
                                            <p:cond delay="0"/>
                                          </p:stCondLst>
                                        </p:cTn>
                                        <p:tgtEl>
                                          <p:spTgt spid="538"/>
                                        </p:tgtEl>
                                        <p:attrNameLst>
                                          <p:attrName>style.visibility</p:attrName>
                                        </p:attrNameLst>
                                      </p:cBhvr>
                                      <p:to>
                                        <p:strVal val="visible"/>
                                      </p:to>
                                    </p:set>
                                    <p:anim calcmode="lin" valueType="num">
                                      <p:cBhvr additive="base">
                                        <p:cTn id="98" dur="500"/>
                                        <p:tgtEl>
                                          <p:spTgt spid="538"/>
                                        </p:tgtEl>
                                        <p:attrNameLst>
                                          <p:attrName>ppt_x</p:attrName>
                                        </p:attrNameLst>
                                      </p:cBhvr>
                                      <p:tavLst>
                                        <p:tav tm="0">
                                          <p:val>
                                            <p:strVal val="#ppt_x-#ppt_w*1.125000"/>
                                          </p:val>
                                        </p:tav>
                                        <p:tav tm="100000">
                                          <p:val>
                                            <p:strVal val="#ppt_x"/>
                                          </p:val>
                                        </p:tav>
                                      </p:tavLst>
                                    </p:anim>
                                    <p:animEffect transition="in" filter="wipe(right)">
                                      <p:cBhvr>
                                        <p:cTn id="99" dur="500"/>
                                        <p:tgtEl>
                                          <p:spTgt spid="538"/>
                                        </p:tgtEl>
                                      </p:cBhvr>
                                    </p:animEffect>
                                  </p:childTnLst>
                                </p:cTn>
                              </p:par>
                            </p:childTnLst>
                          </p:cTn>
                        </p:par>
                        <p:par>
                          <p:cTn id="100" fill="hold">
                            <p:stCondLst>
                              <p:cond delay="1500"/>
                            </p:stCondLst>
                            <p:childTnLst>
                              <p:par>
                                <p:cTn id="101" presetID="12" presetClass="entr" presetSubtype="8" fill="hold" grpId="0" nodeType="afterEffect">
                                  <p:stCondLst>
                                    <p:cond delay="0"/>
                                  </p:stCondLst>
                                  <p:childTnLst>
                                    <p:set>
                                      <p:cBhvr>
                                        <p:cTn id="102" dur="1" fill="hold">
                                          <p:stCondLst>
                                            <p:cond delay="0"/>
                                          </p:stCondLst>
                                        </p:cTn>
                                        <p:tgtEl>
                                          <p:spTgt spid="539"/>
                                        </p:tgtEl>
                                        <p:attrNameLst>
                                          <p:attrName>style.visibility</p:attrName>
                                        </p:attrNameLst>
                                      </p:cBhvr>
                                      <p:to>
                                        <p:strVal val="visible"/>
                                      </p:to>
                                    </p:set>
                                    <p:anim calcmode="lin" valueType="num">
                                      <p:cBhvr additive="base">
                                        <p:cTn id="103" dur="500"/>
                                        <p:tgtEl>
                                          <p:spTgt spid="539"/>
                                        </p:tgtEl>
                                        <p:attrNameLst>
                                          <p:attrName>ppt_x</p:attrName>
                                        </p:attrNameLst>
                                      </p:cBhvr>
                                      <p:tavLst>
                                        <p:tav tm="0">
                                          <p:val>
                                            <p:strVal val="#ppt_x-#ppt_w*1.125000"/>
                                          </p:val>
                                        </p:tav>
                                        <p:tav tm="100000">
                                          <p:val>
                                            <p:strVal val="#ppt_x"/>
                                          </p:val>
                                        </p:tav>
                                      </p:tavLst>
                                    </p:anim>
                                    <p:animEffect transition="in" filter="wipe(right)">
                                      <p:cBhvr>
                                        <p:cTn id="104" dur="500"/>
                                        <p:tgtEl>
                                          <p:spTgt spid="539"/>
                                        </p:tgtEl>
                                      </p:cBhvr>
                                    </p:animEffect>
                                  </p:childTnLst>
                                </p:cTn>
                              </p:par>
                            </p:childTnLst>
                          </p:cTn>
                        </p:par>
                        <p:par>
                          <p:cTn id="105" fill="hold">
                            <p:stCondLst>
                              <p:cond delay="2000"/>
                            </p:stCondLst>
                            <p:childTnLst>
                              <p:par>
                                <p:cTn id="106" presetID="12" presetClass="entr" presetSubtype="8" fill="hold" grpId="0" nodeType="afterEffect">
                                  <p:stCondLst>
                                    <p:cond delay="0"/>
                                  </p:stCondLst>
                                  <p:childTnLst>
                                    <p:set>
                                      <p:cBhvr>
                                        <p:cTn id="107" dur="1" fill="hold">
                                          <p:stCondLst>
                                            <p:cond delay="0"/>
                                          </p:stCondLst>
                                        </p:cTn>
                                        <p:tgtEl>
                                          <p:spTgt spid="540"/>
                                        </p:tgtEl>
                                        <p:attrNameLst>
                                          <p:attrName>style.visibility</p:attrName>
                                        </p:attrNameLst>
                                      </p:cBhvr>
                                      <p:to>
                                        <p:strVal val="visible"/>
                                      </p:to>
                                    </p:set>
                                    <p:anim calcmode="lin" valueType="num">
                                      <p:cBhvr additive="base">
                                        <p:cTn id="108" dur="500"/>
                                        <p:tgtEl>
                                          <p:spTgt spid="540"/>
                                        </p:tgtEl>
                                        <p:attrNameLst>
                                          <p:attrName>ppt_x</p:attrName>
                                        </p:attrNameLst>
                                      </p:cBhvr>
                                      <p:tavLst>
                                        <p:tav tm="0">
                                          <p:val>
                                            <p:strVal val="#ppt_x-#ppt_w*1.125000"/>
                                          </p:val>
                                        </p:tav>
                                        <p:tav tm="100000">
                                          <p:val>
                                            <p:strVal val="#ppt_x"/>
                                          </p:val>
                                        </p:tav>
                                      </p:tavLst>
                                    </p:anim>
                                    <p:animEffect transition="in" filter="wipe(right)">
                                      <p:cBhvr>
                                        <p:cTn id="109" dur="500"/>
                                        <p:tgtEl>
                                          <p:spTgt spid="540"/>
                                        </p:tgtEl>
                                      </p:cBhvr>
                                    </p:animEffect>
                                  </p:childTnLst>
                                </p:cTn>
                              </p:par>
                            </p:childTnLst>
                          </p:cTn>
                        </p:par>
                        <p:par>
                          <p:cTn id="110" fill="hold">
                            <p:stCondLst>
                              <p:cond delay="2500"/>
                            </p:stCondLst>
                            <p:childTnLst>
                              <p:par>
                                <p:cTn id="111" presetID="12" presetClass="entr" presetSubtype="8" fill="hold" grpId="0" nodeType="afterEffect">
                                  <p:stCondLst>
                                    <p:cond delay="0"/>
                                  </p:stCondLst>
                                  <p:childTnLst>
                                    <p:set>
                                      <p:cBhvr>
                                        <p:cTn id="112" dur="1" fill="hold">
                                          <p:stCondLst>
                                            <p:cond delay="0"/>
                                          </p:stCondLst>
                                        </p:cTn>
                                        <p:tgtEl>
                                          <p:spTgt spid="543"/>
                                        </p:tgtEl>
                                        <p:attrNameLst>
                                          <p:attrName>style.visibility</p:attrName>
                                        </p:attrNameLst>
                                      </p:cBhvr>
                                      <p:to>
                                        <p:strVal val="visible"/>
                                      </p:to>
                                    </p:set>
                                    <p:anim calcmode="lin" valueType="num">
                                      <p:cBhvr additive="base">
                                        <p:cTn id="113" dur="500"/>
                                        <p:tgtEl>
                                          <p:spTgt spid="543"/>
                                        </p:tgtEl>
                                        <p:attrNameLst>
                                          <p:attrName>ppt_x</p:attrName>
                                        </p:attrNameLst>
                                      </p:cBhvr>
                                      <p:tavLst>
                                        <p:tav tm="0">
                                          <p:val>
                                            <p:strVal val="#ppt_x-#ppt_w*1.125000"/>
                                          </p:val>
                                        </p:tav>
                                        <p:tav tm="100000">
                                          <p:val>
                                            <p:strVal val="#ppt_x"/>
                                          </p:val>
                                        </p:tav>
                                      </p:tavLst>
                                    </p:anim>
                                    <p:animEffect transition="in" filter="wipe(right)">
                                      <p:cBhvr>
                                        <p:cTn id="114" dur="500"/>
                                        <p:tgtEl>
                                          <p:spTgt spid="543"/>
                                        </p:tgtEl>
                                      </p:cBhvr>
                                    </p:animEffect>
                                  </p:childTnLst>
                                </p:cTn>
                              </p:par>
                            </p:childTnLst>
                          </p:cTn>
                        </p:par>
                      </p:childTnLst>
                    </p:cTn>
                  </p:par>
                  <p:par>
                    <p:cTn id="115" fill="hold">
                      <p:stCondLst>
                        <p:cond delay="indefinite"/>
                      </p:stCondLst>
                      <p:childTnLst>
                        <p:par>
                          <p:cTn id="116" fill="hold">
                            <p:stCondLst>
                              <p:cond delay="0"/>
                            </p:stCondLst>
                            <p:childTnLst>
                              <p:par>
                                <p:cTn id="117" presetID="12" presetClass="entr" presetSubtype="8" fill="hold" grpId="0" nodeType="clickEffect">
                                  <p:stCondLst>
                                    <p:cond delay="0"/>
                                  </p:stCondLst>
                                  <p:childTnLst>
                                    <p:set>
                                      <p:cBhvr>
                                        <p:cTn id="118" dur="1" fill="hold">
                                          <p:stCondLst>
                                            <p:cond delay="0"/>
                                          </p:stCondLst>
                                        </p:cTn>
                                        <p:tgtEl>
                                          <p:spTgt spid="552"/>
                                        </p:tgtEl>
                                        <p:attrNameLst>
                                          <p:attrName>style.visibility</p:attrName>
                                        </p:attrNameLst>
                                      </p:cBhvr>
                                      <p:to>
                                        <p:strVal val="visible"/>
                                      </p:to>
                                    </p:set>
                                    <p:anim calcmode="lin" valueType="num">
                                      <p:cBhvr additive="base">
                                        <p:cTn id="119" dur="500"/>
                                        <p:tgtEl>
                                          <p:spTgt spid="552"/>
                                        </p:tgtEl>
                                        <p:attrNameLst>
                                          <p:attrName>ppt_x</p:attrName>
                                        </p:attrNameLst>
                                      </p:cBhvr>
                                      <p:tavLst>
                                        <p:tav tm="0">
                                          <p:val>
                                            <p:strVal val="#ppt_x-#ppt_w*1.125000"/>
                                          </p:val>
                                        </p:tav>
                                        <p:tav tm="100000">
                                          <p:val>
                                            <p:strVal val="#ppt_x"/>
                                          </p:val>
                                        </p:tav>
                                      </p:tavLst>
                                    </p:anim>
                                    <p:animEffect transition="in" filter="wipe(right)">
                                      <p:cBhvr>
                                        <p:cTn id="120" dur="5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 grpId="0" animBg="1" advAuto="0"/>
      <p:bldP spid="520" grpId="0" animBg="1" advAuto="0"/>
      <p:bldP spid="521" grpId="0" animBg="1" advAuto="0"/>
      <p:bldP spid="522" grpId="0" animBg="1" advAuto="0"/>
      <p:bldP spid="523" grpId="0" animBg="1" advAuto="0"/>
      <p:bldP spid="524" grpId="0" animBg="1" advAuto="0"/>
      <p:bldP spid="525" grpId="0" animBg="1" advAuto="0"/>
      <p:bldP spid="526" grpId="0" animBg="1" advAuto="0"/>
      <p:bldP spid="535" grpId="0" animBg="1" advAuto="0"/>
      <p:bldP spid="536" grpId="0" animBg="1" advAuto="0"/>
      <p:bldP spid="537" grpId="0" animBg="1" advAuto="0"/>
      <p:bldP spid="538" grpId="0" animBg="1" advAuto="0"/>
      <p:bldP spid="539" grpId="0" animBg="1" advAuto="0"/>
      <p:bldP spid="540" grpId="0" animBg="1" advAuto="0"/>
      <p:bldP spid="541" grpId="0" animBg="1" advAuto="0"/>
      <p:bldP spid="543" grpId="0" animBg="1" advAuto="0"/>
      <p:bldP spid="550" grpId="0" animBg="1" advAuto="0"/>
      <p:bldP spid="552"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Make </a:t>
            </a:r>
            <a:r>
              <a:rPr lang="en-US" sz="2800" dirty="0"/>
              <a:t>It in Union </a:t>
            </a:r>
            <a:r>
              <a:rPr lang="en-US" sz="2800" dirty="0" smtClean="0"/>
              <a:t>County Manufacturing Showcase - Monroe, NC</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00152"/>
            <a:ext cx="7620000" cy="5715000"/>
          </a:xfrm>
          <a:prstGeom prst="rect">
            <a:avLst/>
          </a:prstGeom>
        </p:spPr>
      </p:pic>
    </p:spTree>
    <p:extLst>
      <p:ext uri="{BB962C8B-B14F-4D97-AF65-F5344CB8AC3E}">
        <p14:creationId xmlns:p14="http://schemas.microsoft.com/office/powerpoint/2010/main" val="669604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Make </a:t>
            </a:r>
            <a:r>
              <a:rPr lang="en-US" sz="2800" dirty="0"/>
              <a:t>It in Union </a:t>
            </a:r>
            <a:r>
              <a:rPr lang="en-US" sz="2800" dirty="0" smtClean="0"/>
              <a:t>County Manufacturing Showcase - Monroe, NC</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00152"/>
            <a:ext cx="7620000" cy="5715000"/>
          </a:xfrm>
          <a:prstGeom prst="rect">
            <a:avLst/>
          </a:prstGeom>
        </p:spPr>
      </p:pic>
    </p:spTree>
    <p:extLst>
      <p:ext uri="{BB962C8B-B14F-4D97-AF65-F5344CB8AC3E}">
        <p14:creationId xmlns:p14="http://schemas.microsoft.com/office/powerpoint/2010/main" val="12253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Make </a:t>
            </a:r>
            <a:r>
              <a:rPr lang="en-US" sz="2800" dirty="0"/>
              <a:t>It in Union </a:t>
            </a:r>
            <a:r>
              <a:rPr lang="en-US" sz="2800" dirty="0" smtClean="0"/>
              <a:t>County Manufacturing Showcase - Monroe, NC</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00152"/>
            <a:ext cx="7620000" cy="5715000"/>
          </a:xfrm>
          <a:prstGeom prst="rect">
            <a:avLst/>
          </a:prstGeom>
        </p:spPr>
      </p:pic>
    </p:spTree>
    <p:extLst>
      <p:ext uri="{BB962C8B-B14F-4D97-AF65-F5344CB8AC3E}">
        <p14:creationId xmlns:p14="http://schemas.microsoft.com/office/powerpoint/2010/main" val="847573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Make </a:t>
            </a:r>
            <a:r>
              <a:rPr lang="en-US" sz="2800" dirty="0"/>
              <a:t>It in Union </a:t>
            </a:r>
            <a:r>
              <a:rPr lang="en-US" sz="2800" dirty="0" smtClean="0"/>
              <a:t>County Manufacturing Showcase - Monroe, NC</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00152"/>
            <a:ext cx="7620000" cy="5715000"/>
          </a:xfrm>
          <a:prstGeom prst="rect">
            <a:avLst/>
          </a:prstGeom>
        </p:spPr>
      </p:pic>
    </p:spTree>
    <p:extLst>
      <p:ext uri="{BB962C8B-B14F-4D97-AF65-F5344CB8AC3E}">
        <p14:creationId xmlns:p14="http://schemas.microsoft.com/office/powerpoint/2010/main" val="908716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Mertek</a:t>
            </a:r>
            <a:r>
              <a:rPr lang="en-US" dirty="0"/>
              <a:t> Solutions </a:t>
            </a:r>
            <a:r>
              <a:rPr lang="en-US" dirty="0" err="1" smtClean="0"/>
              <a:t>Inc</a:t>
            </a:r>
            <a:r>
              <a:rPr lang="en-US" dirty="0" smtClean="0"/>
              <a:t>, Sanford, NC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204571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Mertek</a:t>
            </a:r>
            <a:r>
              <a:rPr lang="en-US" dirty="0"/>
              <a:t> Solutions </a:t>
            </a:r>
            <a:r>
              <a:rPr lang="en-US" dirty="0" err="1" smtClean="0"/>
              <a:t>Inc</a:t>
            </a:r>
            <a:r>
              <a:rPr lang="en-US" dirty="0" smtClean="0"/>
              <a:t>, Sanford, NC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1136127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Mertek</a:t>
            </a:r>
            <a:r>
              <a:rPr lang="en-US" dirty="0"/>
              <a:t> Solutions </a:t>
            </a:r>
            <a:r>
              <a:rPr lang="en-US" dirty="0" err="1" smtClean="0"/>
              <a:t>Inc</a:t>
            </a:r>
            <a:r>
              <a:rPr lang="en-US" dirty="0" smtClean="0"/>
              <a:t>, Sanford, NC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1621820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Mertek</a:t>
            </a:r>
            <a:r>
              <a:rPr lang="en-US" dirty="0"/>
              <a:t> Solutions </a:t>
            </a:r>
            <a:r>
              <a:rPr lang="en-US" dirty="0" err="1" smtClean="0"/>
              <a:t>Inc</a:t>
            </a:r>
            <a:r>
              <a:rPr lang="en-US" dirty="0" smtClean="0"/>
              <a:t>, Sanford, NC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2078107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Mertek</a:t>
            </a:r>
            <a:r>
              <a:rPr lang="en-US" dirty="0"/>
              <a:t> Solutions </a:t>
            </a:r>
            <a:r>
              <a:rPr lang="en-US" dirty="0" err="1" smtClean="0"/>
              <a:t>Inc</a:t>
            </a:r>
            <a:r>
              <a:rPr lang="en-US" dirty="0" smtClean="0"/>
              <a:t>, Sanford, NC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80347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Mertek</a:t>
            </a:r>
            <a:r>
              <a:rPr lang="en-US" dirty="0"/>
              <a:t> Solutions </a:t>
            </a:r>
            <a:r>
              <a:rPr lang="en-US" dirty="0" err="1" smtClean="0"/>
              <a:t>Inc</a:t>
            </a:r>
            <a:r>
              <a:rPr lang="en-US" dirty="0" smtClean="0"/>
              <a:t>, Sanford, NC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1788618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D04C2-C757-4B24-9BEB-679361E8AEED}"/>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 xmlns:a16="http://schemas.microsoft.com/office/drawing/2014/main" id="{B235E118-8CDF-4B1D-BA51-427CD0D0F77A}"/>
              </a:ext>
            </a:extLst>
          </p:cNvPr>
          <p:cNvSpPr>
            <a:spLocks noGrp="1"/>
          </p:cNvSpPr>
          <p:nvPr>
            <p:ph idx="1"/>
          </p:nvPr>
        </p:nvSpPr>
        <p:spPr/>
        <p:txBody>
          <a:bodyPr/>
          <a:lstStyle/>
          <a:p>
            <a:r>
              <a:rPr lang="en-US" dirty="0"/>
              <a:t>The need for career pathways</a:t>
            </a:r>
          </a:p>
          <a:p>
            <a:r>
              <a:rPr lang="en-US" dirty="0"/>
              <a:t>The types of career pathways and their relationships with each other</a:t>
            </a:r>
          </a:p>
          <a:p>
            <a:r>
              <a:rPr lang="en-US" dirty="0"/>
              <a:t>Focus is on the Customer</a:t>
            </a:r>
          </a:p>
          <a:p>
            <a:pPr lvl="1"/>
            <a:r>
              <a:rPr lang="en-US" dirty="0"/>
              <a:t>The system works together to benefit the customer (aka the student &amp; the employer)</a:t>
            </a:r>
          </a:p>
        </p:txBody>
      </p:sp>
    </p:spTree>
    <p:extLst>
      <p:ext uri="{BB962C8B-B14F-4D97-AF65-F5344CB8AC3E}">
        <p14:creationId xmlns:p14="http://schemas.microsoft.com/office/powerpoint/2010/main" val="2447494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Mertek</a:t>
            </a:r>
            <a:r>
              <a:rPr lang="en-US" dirty="0"/>
              <a:t> Solutions </a:t>
            </a:r>
            <a:r>
              <a:rPr lang="en-US" dirty="0" err="1" smtClean="0"/>
              <a:t>Inc</a:t>
            </a:r>
            <a:r>
              <a:rPr lang="en-US" dirty="0" smtClean="0"/>
              <a:t>, Sanford, NC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620000" cy="5715000"/>
          </a:xfrm>
          <a:prstGeom prst="rect">
            <a:avLst/>
          </a:prstGeom>
        </p:spPr>
      </p:pic>
    </p:spTree>
    <p:extLst>
      <p:ext uri="{BB962C8B-B14F-4D97-AF65-F5344CB8AC3E}">
        <p14:creationId xmlns:p14="http://schemas.microsoft.com/office/powerpoint/2010/main" val="831358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Beaufort CC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71600"/>
            <a:ext cx="8001000" cy="5410200"/>
          </a:xfrm>
          <a:prstGeom prst="rect">
            <a:avLst/>
          </a:prstGeom>
        </p:spPr>
      </p:pic>
    </p:spTree>
    <p:extLst>
      <p:ext uri="{BB962C8B-B14F-4D97-AF65-F5344CB8AC3E}">
        <p14:creationId xmlns:p14="http://schemas.microsoft.com/office/powerpoint/2010/main" val="12946583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Beaufort CC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173162"/>
            <a:ext cx="8153400" cy="5537200"/>
          </a:xfrm>
          <a:prstGeom prst="rect">
            <a:avLst/>
          </a:prstGeom>
        </p:spPr>
      </p:pic>
    </p:spTree>
    <p:extLst>
      <p:ext uri="{BB962C8B-B14F-4D97-AF65-F5344CB8AC3E}">
        <p14:creationId xmlns:p14="http://schemas.microsoft.com/office/powerpoint/2010/main" val="10178711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Carteret CC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57300"/>
            <a:ext cx="7467600" cy="5600700"/>
          </a:xfrm>
          <a:prstGeom prst="rect">
            <a:avLst/>
          </a:prstGeom>
        </p:spPr>
      </p:pic>
    </p:spTree>
    <p:extLst>
      <p:ext uri="{BB962C8B-B14F-4D97-AF65-F5344CB8AC3E}">
        <p14:creationId xmlns:p14="http://schemas.microsoft.com/office/powerpoint/2010/main" val="20375680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Carteret CC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155417"/>
            <a:ext cx="4318000" cy="5753100"/>
          </a:xfrm>
          <a:prstGeom prst="rect">
            <a:avLst/>
          </a:prstGeom>
        </p:spPr>
      </p:pic>
    </p:spTree>
    <p:extLst>
      <p:ext uri="{BB962C8B-B14F-4D97-AF65-F5344CB8AC3E}">
        <p14:creationId xmlns:p14="http://schemas.microsoft.com/office/powerpoint/2010/main" val="3132605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Carteret CC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0" y="1181100"/>
            <a:ext cx="4318000" cy="5753100"/>
          </a:xfrm>
          <a:prstGeom prst="rect">
            <a:avLst/>
          </a:prstGeom>
        </p:spPr>
      </p:pic>
    </p:spTree>
    <p:extLst>
      <p:ext uri="{BB962C8B-B14F-4D97-AF65-F5344CB8AC3E}">
        <p14:creationId xmlns:p14="http://schemas.microsoft.com/office/powerpoint/2010/main" val="14873089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Carteret CC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57300"/>
            <a:ext cx="7467600" cy="5600700"/>
          </a:xfrm>
          <a:prstGeom prst="rect">
            <a:avLst/>
          </a:prstGeom>
        </p:spPr>
      </p:pic>
    </p:spTree>
    <p:extLst>
      <p:ext uri="{BB962C8B-B14F-4D97-AF65-F5344CB8AC3E}">
        <p14:creationId xmlns:p14="http://schemas.microsoft.com/office/powerpoint/2010/main" val="4912497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Carteret CC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95400"/>
            <a:ext cx="8077200" cy="5486400"/>
          </a:xfrm>
          <a:prstGeom prst="rect">
            <a:avLst/>
          </a:prstGeom>
        </p:spPr>
      </p:pic>
    </p:spTree>
    <p:extLst>
      <p:ext uri="{BB962C8B-B14F-4D97-AF65-F5344CB8AC3E}">
        <p14:creationId xmlns:p14="http://schemas.microsoft.com/office/powerpoint/2010/main" val="15067537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Carteret CC</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95400"/>
            <a:ext cx="8077200" cy="5461000"/>
          </a:xfrm>
          <a:prstGeom prst="rect">
            <a:avLst/>
          </a:prstGeom>
        </p:spPr>
      </p:pic>
    </p:spTree>
    <p:extLst>
      <p:ext uri="{BB962C8B-B14F-4D97-AF65-F5344CB8AC3E}">
        <p14:creationId xmlns:p14="http://schemas.microsoft.com/office/powerpoint/2010/main" val="8824217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Nash CC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244600"/>
            <a:ext cx="8166100" cy="5689600"/>
          </a:xfrm>
          <a:prstGeom prst="rect">
            <a:avLst/>
          </a:prstGeom>
        </p:spPr>
      </p:pic>
    </p:spTree>
    <p:extLst>
      <p:ext uri="{BB962C8B-B14F-4D97-AF65-F5344CB8AC3E}">
        <p14:creationId xmlns:p14="http://schemas.microsoft.com/office/powerpoint/2010/main" val="340101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91B53A-4690-4DDC-8B90-F0E4F87A8D88}"/>
              </a:ext>
            </a:extLst>
          </p:cNvPr>
          <p:cNvSpPr>
            <a:spLocks noGrp="1"/>
          </p:cNvSpPr>
          <p:nvPr>
            <p:ph type="title"/>
          </p:nvPr>
        </p:nvSpPr>
        <p:spPr/>
        <p:txBody>
          <a:bodyPr/>
          <a:lstStyle/>
          <a:p>
            <a:r>
              <a:rPr lang="en-US" dirty="0"/>
              <a:t>Types of Pathways within the NCCCS</a:t>
            </a:r>
          </a:p>
        </p:txBody>
      </p:sp>
      <p:sp>
        <p:nvSpPr>
          <p:cNvPr id="3" name="Content Placeholder 2">
            <a:extLst>
              <a:ext uri="{FF2B5EF4-FFF2-40B4-BE49-F238E27FC236}">
                <a16:creationId xmlns="" xmlns:a16="http://schemas.microsoft.com/office/drawing/2014/main" id="{231ABF08-3DB9-4E49-A5BF-C4734E5E9A0E}"/>
              </a:ext>
            </a:extLst>
          </p:cNvPr>
          <p:cNvSpPr>
            <a:spLocks noGrp="1"/>
          </p:cNvSpPr>
          <p:nvPr>
            <p:ph idx="1"/>
          </p:nvPr>
        </p:nvSpPr>
        <p:spPr/>
        <p:txBody>
          <a:bodyPr/>
          <a:lstStyle/>
          <a:p>
            <a:r>
              <a:rPr lang="en-US" dirty="0"/>
              <a:t>Basic Skills Pathways</a:t>
            </a:r>
          </a:p>
          <a:p>
            <a:r>
              <a:rPr lang="en-US" dirty="0"/>
              <a:t>Career &amp; College Promise</a:t>
            </a:r>
          </a:p>
          <a:p>
            <a:r>
              <a:rPr lang="en-US" dirty="0"/>
              <a:t>Perkins CTE 9-14 Pathways</a:t>
            </a:r>
          </a:p>
          <a:p>
            <a:r>
              <a:rPr lang="en-US" dirty="0"/>
              <a:t>Certified Pathways</a:t>
            </a:r>
          </a:p>
          <a:p>
            <a:r>
              <a:rPr lang="en-US" dirty="0"/>
              <a:t>GPS (NC Student Success Center)</a:t>
            </a:r>
          </a:p>
          <a:p>
            <a:endParaRPr lang="en-US" dirty="0"/>
          </a:p>
        </p:txBody>
      </p:sp>
    </p:spTree>
    <p:extLst>
      <p:ext uri="{BB962C8B-B14F-4D97-AF65-F5344CB8AC3E}">
        <p14:creationId xmlns:p14="http://schemas.microsoft.com/office/powerpoint/2010/main" val="2532603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ctrTitle"/>
          </p:nvPr>
        </p:nvSpPr>
        <p:spPr>
          <a:prstGeom prst="rect">
            <a:avLst/>
          </a:prstGeom>
        </p:spPr>
        <p:txBody>
          <a:bodyPr/>
          <a:lstStyle/>
          <a:p>
            <a:r>
              <a:rPr dirty="0"/>
              <a:t>Postsecondary Perkins </a:t>
            </a:r>
            <a:r>
              <a:rPr lang="en-US" dirty="0"/>
              <a:t>Update</a:t>
            </a:r>
            <a:endParaRPr dirty="0"/>
          </a:p>
        </p:txBody>
      </p:sp>
      <p:sp>
        <p:nvSpPr>
          <p:cNvPr id="122" name="Shape 122"/>
          <p:cNvSpPr>
            <a:spLocks noGrp="1"/>
          </p:cNvSpPr>
          <p:nvPr>
            <p:ph type="subTitle" idx="1"/>
          </p:nvPr>
        </p:nvSpPr>
        <p:spPr>
          <a:prstGeom prst="rect">
            <a:avLst/>
          </a:prstGeom>
        </p:spPr>
        <p:txBody>
          <a:bodyPr>
            <a:normAutofit/>
          </a:bodyPr>
          <a:lstStyle/>
          <a:p>
            <a:r>
              <a:rPr lang="en-US" dirty="0" smtClean="0"/>
              <a:t>October 10, </a:t>
            </a:r>
            <a:r>
              <a:rPr lang="en-US" dirty="0"/>
              <a:t>2017</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97" y="4750826"/>
            <a:ext cx="6238568" cy="1963520"/>
          </a:xfrm>
          <a:prstGeom prst="rect">
            <a:avLst/>
          </a:prstGeom>
        </p:spPr>
      </p:pic>
      <p:sp>
        <p:nvSpPr>
          <p:cNvPr id="2" name="TextBox 1"/>
          <p:cNvSpPr txBox="1"/>
          <p:nvPr/>
        </p:nvSpPr>
        <p:spPr>
          <a:xfrm>
            <a:off x="6656439" y="6184491"/>
            <a:ext cx="1995931" cy="369332"/>
          </a:xfrm>
          <a:prstGeom prst="rect">
            <a:avLst/>
          </a:prstGeom>
          <a:noFill/>
        </p:spPr>
        <p:txBody>
          <a:bodyPr wrap="none" rtlCol="0">
            <a:spAutoFit/>
          </a:bodyPr>
          <a:lstStyle/>
          <a:p>
            <a:r>
              <a:rPr lang="en-US" dirty="0" err="1"/>
              <a:t>www.ncperkins.org</a:t>
            </a:r>
            <a:endParaRPr lang="en-US" dirty="0"/>
          </a:p>
        </p:txBody>
      </p:sp>
    </p:spTree>
    <p:extLst>
      <p:ext uri="{BB962C8B-B14F-4D97-AF65-F5344CB8AC3E}">
        <p14:creationId xmlns:p14="http://schemas.microsoft.com/office/powerpoint/2010/main" val="105827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a:t>
            </a:r>
            <a:endParaRPr lang="en-US" dirty="0"/>
          </a:p>
        </p:txBody>
      </p:sp>
      <p:sp>
        <p:nvSpPr>
          <p:cNvPr id="3" name="Content Placeholder 2"/>
          <p:cNvSpPr>
            <a:spLocks noGrp="1"/>
          </p:cNvSpPr>
          <p:nvPr>
            <p:ph idx="1"/>
          </p:nvPr>
        </p:nvSpPr>
        <p:spPr/>
        <p:txBody>
          <a:bodyPr/>
          <a:lstStyle/>
          <a:p>
            <a:r>
              <a:rPr lang="en-US" dirty="0" smtClean="0"/>
              <a:t>Initial Budgets are past due</a:t>
            </a:r>
          </a:p>
          <a:p>
            <a:r>
              <a:rPr lang="en-US" dirty="0" smtClean="0"/>
              <a:t>Local Articulation course list</a:t>
            </a:r>
          </a:p>
          <a:p>
            <a:r>
              <a:rPr lang="en-US" dirty="0" smtClean="0"/>
              <a:t>November 8 drive-in meeting in Raleigh</a:t>
            </a:r>
          </a:p>
          <a:p>
            <a:r>
              <a:rPr lang="en-US" dirty="0" smtClean="0"/>
              <a:t>Cancel November 14 Perkins update webinar</a:t>
            </a:r>
          </a:p>
          <a:p>
            <a:r>
              <a:rPr lang="en-US" dirty="0" smtClean="0"/>
              <a:t>Manufacturing Careers Awareness Week</a:t>
            </a:r>
            <a:endParaRPr lang="en-US" dirty="0"/>
          </a:p>
        </p:txBody>
      </p:sp>
    </p:spTree>
    <p:extLst>
      <p:ext uri="{BB962C8B-B14F-4D97-AF65-F5344CB8AC3E}">
        <p14:creationId xmlns:p14="http://schemas.microsoft.com/office/powerpoint/2010/main" val="14454383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ctrTitle"/>
          </p:nvPr>
        </p:nvSpPr>
        <p:spPr>
          <a:xfrm>
            <a:off x="1143000" y="2573075"/>
            <a:ext cx="6858000" cy="1428500"/>
          </a:xfrm>
          <a:prstGeom prst="rect">
            <a:avLst/>
          </a:prstGeom>
        </p:spPr>
        <p:txBody>
          <a:bodyPr>
            <a:normAutofit fontScale="90000"/>
          </a:bodyPr>
          <a:lstStyle/>
          <a:p>
            <a:r>
              <a:rPr lang="en-US" dirty="0"/>
              <a:t>Questions?</a:t>
            </a:r>
            <a:br>
              <a:rPr lang="en-US" dirty="0"/>
            </a:br>
            <a:r>
              <a:rPr lang="en-US" dirty="0"/>
              <a:t/>
            </a:r>
            <a:br>
              <a:rPr lang="en-US" dirty="0"/>
            </a:br>
            <a:endParaRPr dirty="0"/>
          </a:p>
        </p:txBody>
      </p:sp>
      <p:sp>
        <p:nvSpPr>
          <p:cNvPr id="122" name="Shape 122"/>
          <p:cNvSpPr>
            <a:spLocks noGrp="1"/>
          </p:cNvSpPr>
          <p:nvPr>
            <p:ph type="subTitle" idx="1"/>
          </p:nvPr>
        </p:nvSpPr>
        <p:spPr>
          <a:xfrm>
            <a:off x="914400" y="3600450"/>
            <a:ext cx="7162800" cy="3105150"/>
          </a:xfrm>
          <a:prstGeom prst="rect">
            <a:avLst/>
          </a:prstGeom>
        </p:spPr>
        <p:txBody>
          <a:bodyPr>
            <a:noAutofit/>
          </a:bodyPr>
          <a:lstStyle/>
          <a:p>
            <a:pPr lvl="0" algn="l">
              <a:lnSpc>
                <a:spcPct val="120000"/>
              </a:lnSpc>
              <a:spcBef>
                <a:spcPts val="0"/>
              </a:spcBef>
              <a:spcAft>
                <a:spcPts val="600"/>
              </a:spcAft>
              <a:defRPr sz="1800"/>
            </a:pPr>
            <a:r>
              <a:rPr lang="en-US" sz="2800" b="1" dirty="0">
                <a:latin typeface="Calibri Light" panose="020F0302020204030204" pitchFamily="34" charset="0"/>
              </a:rPr>
              <a:t>Bob </a:t>
            </a:r>
            <a:r>
              <a:rPr lang="en-US" sz="2800" b="1" dirty="0" err="1">
                <a:latin typeface="Calibri Light" panose="020F0302020204030204" pitchFamily="34" charset="0"/>
              </a:rPr>
              <a:t>Witchger</a:t>
            </a:r>
            <a:r>
              <a:rPr lang="en-US" sz="2800" b="1" dirty="0">
                <a:latin typeface="Calibri Light" panose="020F0302020204030204" pitchFamily="34" charset="0"/>
              </a:rPr>
              <a:t> </a:t>
            </a:r>
            <a:r>
              <a:rPr lang="en-US" sz="2400" b="1" dirty="0">
                <a:latin typeface="Calibri Light" panose="020F0302020204030204" pitchFamily="34" charset="0"/>
              </a:rPr>
              <a:t/>
            </a:r>
            <a:br>
              <a:rPr lang="en-US" sz="2400" b="1" dirty="0">
                <a:latin typeface="Calibri Light" panose="020F0302020204030204" pitchFamily="34" charset="0"/>
              </a:rPr>
            </a:br>
            <a:r>
              <a:rPr lang="en-US" sz="2400" dirty="0">
                <a:latin typeface="Calibri Light" panose="020F0302020204030204" pitchFamily="34" charset="0"/>
              </a:rPr>
              <a:t>Career and Technical Education Director</a:t>
            </a:r>
          </a:p>
          <a:p>
            <a:pPr lvl="0" algn="l">
              <a:lnSpc>
                <a:spcPct val="120000"/>
              </a:lnSpc>
              <a:spcBef>
                <a:spcPts val="0"/>
              </a:spcBef>
              <a:spcAft>
                <a:spcPts val="600"/>
              </a:spcAft>
              <a:defRPr sz="1800"/>
            </a:pPr>
            <a:r>
              <a:rPr lang="en-US" sz="2800" b="1" dirty="0">
                <a:latin typeface="Calibri Light" panose="020F0302020204030204" pitchFamily="34" charset="0"/>
              </a:rPr>
              <a:t>Jennifer Holloway</a:t>
            </a:r>
            <a:r>
              <a:rPr lang="en-US" sz="2400" dirty="0">
                <a:latin typeface="Calibri Light" panose="020F0302020204030204" pitchFamily="34" charset="0"/>
              </a:rPr>
              <a:t/>
            </a:r>
            <a:br>
              <a:rPr lang="en-US" sz="2400" dirty="0">
                <a:latin typeface="Calibri Light" panose="020F0302020204030204" pitchFamily="34" charset="0"/>
              </a:rPr>
            </a:br>
            <a:r>
              <a:rPr lang="en-US" sz="2400" dirty="0">
                <a:latin typeface="Calibri Light" panose="020F0302020204030204" pitchFamily="34" charset="0"/>
              </a:rPr>
              <a:t>Administrative Assistant </a:t>
            </a:r>
          </a:p>
          <a:p>
            <a:pPr lvl="0" algn="l">
              <a:lnSpc>
                <a:spcPct val="120000"/>
              </a:lnSpc>
              <a:spcBef>
                <a:spcPts val="0"/>
              </a:spcBef>
              <a:spcAft>
                <a:spcPts val="600"/>
              </a:spcAft>
              <a:defRPr sz="1800"/>
            </a:pPr>
            <a:r>
              <a:rPr lang="en-US" sz="2800" b="1" dirty="0">
                <a:latin typeface="Calibri Light" panose="020F0302020204030204" pitchFamily="34" charset="0"/>
              </a:rPr>
              <a:t>Julia Hamilton, Tony </a:t>
            </a:r>
            <a:r>
              <a:rPr lang="en-US" sz="2800" b="1" dirty="0" err="1">
                <a:latin typeface="Calibri Light" panose="020F0302020204030204" pitchFamily="34" charset="0"/>
              </a:rPr>
              <a:t>Reggi</a:t>
            </a:r>
            <a:r>
              <a:rPr lang="en-US" sz="2800" b="1" dirty="0">
                <a:latin typeface="Calibri Light" panose="020F0302020204030204" pitchFamily="34" charset="0"/>
              </a:rPr>
              <a:t>, &amp; Chris </a:t>
            </a:r>
            <a:r>
              <a:rPr lang="en-US" sz="2800" b="1" dirty="0" err="1">
                <a:latin typeface="Calibri Light" panose="020F0302020204030204" pitchFamily="34" charset="0"/>
              </a:rPr>
              <a:t>Droessler</a:t>
            </a:r>
            <a:r>
              <a:rPr lang="en-US" sz="2800" b="1" dirty="0">
                <a:latin typeface="Calibri Light" panose="020F0302020204030204" pitchFamily="34" charset="0"/>
              </a:rPr>
              <a:t> </a:t>
            </a:r>
            <a:r>
              <a:rPr lang="en-US" sz="2400" dirty="0">
                <a:latin typeface="Calibri Light" panose="020F0302020204030204" pitchFamily="34" charset="0"/>
              </a:rPr>
              <a:t/>
            </a:r>
            <a:br>
              <a:rPr lang="en-US" sz="2400" dirty="0">
                <a:latin typeface="Calibri Light" panose="020F0302020204030204" pitchFamily="34" charset="0"/>
              </a:rPr>
            </a:br>
            <a:r>
              <a:rPr lang="en-US" sz="2400" dirty="0">
                <a:latin typeface="Calibri Light" panose="020F0302020204030204" pitchFamily="34" charset="0"/>
              </a:rPr>
              <a:t>Career and Technical Education Coordinators </a:t>
            </a:r>
          </a:p>
        </p:txBody>
      </p:sp>
    </p:spTree>
    <p:extLst>
      <p:ext uri="{BB962C8B-B14F-4D97-AF65-F5344CB8AC3E}">
        <p14:creationId xmlns:p14="http://schemas.microsoft.com/office/powerpoint/2010/main" val="24376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Perkins/CTE State Staff</a:t>
            </a:r>
          </a:p>
        </p:txBody>
      </p:sp>
      <p:sp>
        <p:nvSpPr>
          <p:cNvPr id="3" name="Content Placeholder 2"/>
          <p:cNvSpPr>
            <a:spLocks noGrp="1"/>
          </p:cNvSpPr>
          <p:nvPr>
            <p:ph idx="1"/>
          </p:nvPr>
        </p:nvSpPr>
        <p:spPr>
          <a:xfrm>
            <a:off x="457200" y="1600200"/>
            <a:ext cx="8458200" cy="4648200"/>
          </a:xfrm>
        </p:spPr>
        <p:txBody>
          <a:bodyPr>
            <a:normAutofit fontScale="70000" lnSpcReduction="20000"/>
          </a:bodyPr>
          <a:lstStyle/>
          <a:p>
            <a:pPr marL="0" indent="0">
              <a:lnSpc>
                <a:spcPct val="120000"/>
              </a:lnSpc>
              <a:spcAft>
                <a:spcPts val="1200"/>
              </a:spcAft>
              <a:buNone/>
              <a:tabLst>
                <a:tab pos="741363" algn="l"/>
                <a:tab pos="7532688" algn="r"/>
              </a:tabLst>
            </a:pPr>
            <a:r>
              <a:rPr lang="en-US" sz="3400" b="1"/>
              <a:t>Dr. Bob Witchger	</a:t>
            </a:r>
            <a:r>
              <a:rPr lang="en-US"/>
              <a:t>Director, Career &amp; Technical Education</a:t>
            </a:r>
            <a:br>
              <a:rPr lang="en-US"/>
            </a:br>
            <a:r>
              <a:rPr lang="en-US"/>
              <a:t>	WitchgerB@nccommunitycolleges.edu	919-807-7126</a:t>
            </a:r>
          </a:p>
          <a:p>
            <a:pPr marL="0" indent="0">
              <a:lnSpc>
                <a:spcPct val="120000"/>
              </a:lnSpc>
              <a:spcAft>
                <a:spcPts val="1200"/>
              </a:spcAft>
              <a:buNone/>
              <a:tabLst>
                <a:tab pos="741363" algn="l"/>
                <a:tab pos="7532688" algn="r"/>
              </a:tabLst>
            </a:pPr>
            <a:r>
              <a:rPr lang="en-US" sz="3400" b="1"/>
              <a:t>Dr. Tony R. Reggi</a:t>
            </a:r>
            <a:r>
              <a:rPr lang="en-US"/>
              <a:t>	Coordinator, Career &amp; Technical Education</a:t>
            </a:r>
            <a:br>
              <a:rPr lang="en-US"/>
            </a:br>
            <a:r>
              <a:rPr lang="en-US"/>
              <a:t>	ReggiA@nccommunitycolleges.edu	919-807-7131</a:t>
            </a:r>
          </a:p>
          <a:p>
            <a:pPr marL="0" indent="0">
              <a:lnSpc>
                <a:spcPct val="120000"/>
              </a:lnSpc>
              <a:spcAft>
                <a:spcPts val="1200"/>
              </a:spcAft>
              <a:buNone/>
              <a:tabLst>
                <a:tab pos="741363" algn="l"/>
                <a:tab pos="7532688" algn="r"/>
              </a:tabLst>
            </a:pPr>
            <a:r>
              <a:rPr lang="en-US" sz="3400" b="1"/>
              <a:t>Dr. Julia Hamilton</a:t>
            </a:r>
            <a:r>
              <a:rPr lang="en-US"/>
              <a:t>	Coordinator, Career &amp; Technical Education</a:t>
            </a:r>
            <a:br>
              <a:rPr lang="en-US"/>
            </a:br>
            <a:r>
              <a:rPr lang="en-US"/>
              <a:t>	HamiltonJ@nccommunitycolleges.edu	919-807-7130</a:t>
            </a:r>
          </a:p>
          <a:p>
            <a:pPr marL="0" indent="0">
              <a:lnSpc>
                <a:spcPct val="120000"/>
              </a:lnSpc>
              <a:spcAft>
                <a:spcPts val="1200"/>
              </a:spcAft>
              <a:buNone/>
              <a:tabLst>
                <a:tab pos="741363" algn="l"/>
                <a:tab pos="7532688" algn="r"/>
              </a:tabLst>
            </a:pPr>
            <a:r>
              <a:rPr lang="en-US" sz="3400" b="1"/>
              <a:t>Chris Droessler</a:t>
            </a:r>
            <a:r>
              <a:rPr lang="en-US"/>
              <a:t>	Coordinator, Career &amp; Technical Education</a:t>
            </a:r>
            <a:br>
              <a:rPr lang="en-US"/>
            </a:br>
            <a:r>
              <a:rPr lang="en-US"/>
              <a:t>	DroesslerC@nccommunitycolleges.edu	919-807-7068</a:t>
            </a:r>
          </a:p>
          <a:p>
            <a:pPr marL="0" indent="0">
              <a:lnSpc>
                <a:spcPct val="120000"/>
              </a:lnSpc>
              <a:spcAft>
                <a:spcPts val="1200"/>
              </a:spcAft>
              <a:buNone/>
              <a:tabLst>
                <a:tab pos="741363" algn="l"/>
                <a:tab pos="7532688" algn="r"/>
              </a:tabLst>
            </a:pPr>
            <a:r>
              <a:rPr lang="en-US" sz="3400" b="1"/>
              <a:t>Jennifer Holloway</a:t>
            </a:r>
            <a:r>
              <a:rPr lang="en-US"/>
              <a:t>	CTE Administrative Assistant</a:t>
            </a:r>
            <a:br>
              <a:rPr lang="en-US"/>
            </a:br>
            <a:r>
              <a:rPr lang="en-US"/>
              <a:t>	HollowayJ@nccommunitycolleges.edu	919-807-7129</a:t>
            </a:r>
            <a:endParaRPr lang="en-US" dirty="0"/>
          </a:p>
        </p:txBody>
      </p:sp>
    </p:spTree>
    <p:extLst>
      <p:ext uri="{BB962C8B-B14F-4D97-AF65-F5344CB8AC3E}">
        <p14:creationId xmlns:p14="http://schemas.microsoft.com/office/powerpoint/2010/main" val="21132478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a5133d6118044a3aaacc66dd229ac83 xmlns="f46e81e7-297d-417f-b698-00dff3f07a0e">
      <Terms xmlns="http://schemas.microsoft.com/office/infopath/2007/PartnerControls">
        <TermInfo xmlns="http://schemas.microsoft.com/office/infopath/2007/PartnerControls">
          <TermName xmlns="http://schemas.microsoft.com/office/infopath/2007/PartnerControls">Branding</TermName>
          <TermId xmlns="http://schemas.microsoft.com/office/infopath/2007/PartnerControls">6e354d85-bdd8-4cc8-a485-4803f6fdee24</TermId>
        </TermInfo>
      </Terms>
    </da5133d6118044a3aaacc66dd229ac83>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50e81a0936d32d6d6112a3ebea014364">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d7a59a01511910152a9f47f3f8bcfb28"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element ref="ns3:da5133d6118044a3aaacc66dd229ac8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element name="da5133d6118044a3aaacc66dd229ac83" ma:index="15" ma:taxonomy="true" ma:internalName="da5133d6118044a3aaacc66dd229ac83" ma:taxonomyFieldName="Functions" ma:displayName="Functions" ma:readOnly="false" ma:default="" ma:fieldId="{da5133d6-1180-44a3-aaac-c66dd229ac83}" ma:taxonomyMulti="true" ma:sspId="ff2c0a30-6022-4a53-931e-4e94d75a6b78" ma:termSetId="1c492f33-1239-436d-b6a0-b9b0aed1c71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schemas.microsoft.com/office/2006/metadata/properties"/>
    <ds:schemaRef ds:uri="http://schemas.microsoft.com/office/infopath/2007/PartnerControls"/>
    <ds:schemaRef ds:uri="http://schemas.microsoft.com/sharepoint/v3"/>
    <ds:schemaRef ds:uri="http://purl.org/dc/elements/1.1/"/>
    <ds:schemaRef ds:uri="http://purl.org/dc/dcmitype/"/>
    <ds:schemaRef ds:uri="http://purl.org/dc/terms/"/>
    <ds:schemaRef ds:uri="http://www.w3.org/XML/1998/namespace"/>
    <ds:schemaRef ds:uri="http://schemas.microsoft.com/office/2006/documentManagement/types"/>
    <ds:schemaRef ds:uri="88203bfa-d4ac-462e-8616-0292cc28843a"/>
    <ds:schemaRef ds:uri="http://schemas.openxmlformats.org/package/2006/metadata/core-properties"/>
    <ds:schemaRef ds:uri="f46e81e7-297d-417f-b698-00dff3f07a0e"/>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8ED30B6B-3DF6-4001-A6FD-9915D98EA2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Advantage.thmx</Template>
  <TotalTime>14481</TotalTime>
  <Words>2399</Words>
  <Application>Microsoft Macintosh PowerPoint</Application>
  <PresentationFormat>On-screen Show (4:3)</PresentationFormat>
  <Paragraphs>393</Paragraphs>
  <Slides>93</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93</vt:i4>
      </vt:variant>
    </vt:vector>
  </HeadingPairs>
  <TitlesOfParts>
    <vt:vector size="107" baseType="lpstr">
      <vt:lpstr>Adobe Caslon Pro</vt:lpstr>
      <vt:lpstr>Al Bayan Plain</vt:lpstr>
      <vt:lpstr>American Typewriter</vt:lpstr>
      <vt:lpstr>Arial Unicode MS</vt:lpstr>
      <vt:lpstr>Calibri</vt:lpstr>
      <vt:lpstr>Calibri Light</vt:lpstr>
      <vt:lpstr>Franklin Gothic Medium</vt:lpstr>
      <vt:lpstr>Futura</vt:lpstr>
      <vt:lpstr>Helvetica</vt:lpstr>
      <vt:lpstr>Helvetica Light</vt:lpstr>
      <vt:lpstr>Marker Felt</vt:lpstr>
      <vt:lpstr>Wingdings</vt:lpstr>
      <vt:lpstr>Arial</vt:lpstr>
      <vt:lpstr>Office Theme</vt:lpstr>
      <vt:lpstr>Postsecondary Perkins Update</vt:lpstr>
      <vt:lpstr>Understanding Pathways</vt:lpstr>
      <vt:lpstr>PowerPoint Presentation</vt:lpstr>
      <vt:lpstr>PowerPoint Presentation</vt:lpstr>
      <vt:lpstr>PowerPoint Presentation</vt:lpstr>
      <vt:lpstr>PowerPoint Presentation</vt:lpstr>
      <vt:lpstr>Seamless Flow to Work</vt:lpstr>
      <vt:lpstr>Takeaways</vt:lpstr>
      <vt:lpstr>Types of Pathways within the NCCCS</vt:lpstr>
      <vt:lpstr>Basic Skills Plus Pathways</vt:lpstr>
      <vt:lpstr>Workforce Innovation &amp; Opportunity Act (WIOA)</vt:lpstr>
      <vt:lpstr>Basic Skills Plus Pathways</vt:lpstr>
      <vt:lpstr>Basic Skills Plus Pathway Example Computer Integrated Machining</vt:lpstr>
      <vt:lpstr>Basic Skills Plus Pathways</vt:lpstr>
      <vt:lpstr>Career and College Promise</vt:lpstr>
      <vt:lpstr>Career &amp; College Promise</vt:lpstr>
      <vt:lpstr>Transfer Pathway</vt:lpstr>
      <vt:lpstr>Transfer Pathway (Cont)</vt:lpstr>
      <vt:lpstr>CCP Career &amp; Technical Education Pathways</vt:lpstr>
      <vt:lpstr>CCP Information</vt:lpstr>
      <vt:lpstr>Perkins 9-14 CTE Pathways</vt:lpstr>
      <vt:lpstr>CTE 9-14 Pathways - Components</vt:lpstr>
      <vt:lpstr>Pathways - Characteristics</vt:lpstr>
      <vt:lpstr>Employer Engagement</vt:lpstr>
      <vt:lpstr>Career Development</vt:lpstr>
      <vt:lpstr>Education and Training </vt:lpstr>
      <vt:lpstr>Education and Training</vt:lpstr>
      <vt:lpstr>Rigorous  Education and Training </vt:lpstr>
      <vt:lpstr>Certifications </vt:lpstr>
      <vt:lpstr>Work-Based Learning </vt:lpstr>
      <vt:lpstr>Individual Career or  Employability Plan</vt:lpstr>
      <vt:lpstr>Articulation and Coordination  Program of Study / Training</vt:lpstr>
      <vt:lpstr>Certified Pathways </vt:lpstr>
      <vt:lpstr>Pathway System vs Pathways</vt:lpstr>
      <vt:lpstr>PowerPoint Presentation</vt:lpstr>
      <vt:lpstr>NCWorks Certified Career Pathways</vt:lpstr>
      <vt:lpstr>NCWorks Certified Career Pathways Criteria</vt:lpstr>
      <vt:lpstr>NCWorks Certified Career Pathways Criteria</vt:lpstr>
      <vt:lpstr>NCWorks Certified Career Pathways</vt:lpstr>
      <vt:lpstr>NC-GPS (Guided Pathways)</vt:lpstr>
      <vt:lpstr>PowerPoint Presentation</vt:lpstr>
      <vt:lpstr>NC-GPS: Coordinate 1</vt:lpstr>
      <vt:lpstr>NC-GPS: Coordinate 2</vt:lpstr>
      <vt:lpstr>NC-GPS: Coordinate 3</vt:lpstr>
      <vt:lpstr>NC-GPS: Coordinate 4</vt:lpstr>
      <vt:lpstr>NC-GPS works to help 58 colleges. . .</vt:lpstr>
      <vt:lpstr>NC-GPS</vt:lpstr>
      <vt:lpstr>Postsecondary Perkins Update</vt:lpstr>
      <vt:lpstr>Manufacturing Week 2017</vt:lpstr>
      <vt:lpstr>Central Carolina CC - Innovation Center</vt:lpstr>
      <vt:lpstr>Central Carolina CC - Innovation Center</vt:lpstr>
      <vt:lpstr>Central Carolina CC - Innovation Center</vt:lpstr>
      <vt:lpstr>Central Carolina CC - Innovation Center</vt:lpstr>
      <vt:lpstr>Central Carolina CC - Innovation Center</vt:lpstr>
      <vt:lpstr>Central Carolina CC - Innovation Center</vt:lpstr>
      <vt:lpstr>Central Carolina CC - Innovation Center</vt:lpstr>
      <vt:lpstr>Central Carolina CC - Innovation Center</vt:lpstr>
      <vt:lpstr>Central Carolina CC - Innovation Center</vt:lpstr>
      <vt:lpstr>Central Carolina CC - Innovation Center</vt:lpstr>
      <vt:lpstr>Central Carolina CC - Innovation Center</vt:lpstr>
      <vt:lpstr>Central Carolina CC - Innovation Center</vt:lpstr>
      <vt:lpstr>Central Carolina CC - Innovation Center</vt:lpstr>
      <vt:lpstr>Central Carolina CC - Innovation Center</vt:lpstr>
      <vt:lpstr>Stewart-Haas Racing - Concord, NC</vt:lpstr>
      <vt:lpstr>Stewart-Haas Racing - Concord, NC</vt:lpstr>
      <vt:lpstr>Stewart-Haas Racing - Concord, NC</vt:lpstr>
      <vt:lpstr>Make It in Union County Manufacturing Showcase - Monroe, NC</vt:lpstr>
      <vt:lpstr>Make It in Union County Manufacturing Showcase - Monroe, NC</vt:lpstr>
      <vt:lpstr>Make It in Union County Manufacturing Showcase - Monroe, NC</vt:lpstr>
      <vt:lpstr>Make It in Union County Manufacturing Showcase - Monroe, NC</vt:lpstr>
      <vt:lpstr>Make It in Union County Manufacturing Showcase - Monroe, NC</vt:lpstr>
      <vt:lpstr>Make It in Union County Manufacturing Showcase - Monroe, NC</vt:lpstr>
      <vt:lpstr>Make It in Union County Manufacturing Showcase - Monroe, NC</vt:lpstr>
      <vt:lpstr>Mertek Solutions Inc, Sanford, NC</vt:lpstr>
      <vt:lpstr>Mertek Solutions Inc, Sanford, NC</vt:lpstr>
      <vt:lpstr>Mertek Solutions Inc, Sanford, NC</vt:lpstr>
      <vt:lpstr>Mertek Solutions Inc, Sanford, NC</vt:lpstr>
      <vt:lpstr>Mertek Solutions Inc, Sanford, NC</vt:lpstr>
      <vt:lpstr>Mertek Solutions Inc, Sanford, NC</vt:lpstr>
      <vt:lpstr>Mertek Solutions Inc, Sanford, NC</vt:lpstr>
      <vt:lpstr>Beaufort CC</vt:lpstr>
      <vt:lpstr>Beaufort CC</vt:lpstr>
      <vt:lpstr>Carteret CC</vt:lpstr>
      <vt:lpstr>Carteret CC</vt:lpstr>
      <vt:lpstr>Carteret CC</vt:lpstr>
      <vt:lpstr>Carteret CC</vt:lpstr>
      <vt:lpstr>Carteret CC</vt:lpstr>
      <vt:lpstr>Carteret CC</vt:lpstr>
      <vt:lpstr>Nash CC</vt:lpstr>
      <vt:lpstr>Postsecondary Perkins Update</vt:lpstr>
      <vt:lpstr>Reminders</vt:lpstr>
      <vt:lpstr>Questions?  </vt:lpstr>
      <vt:lpstr>Perkins/CTE State Staff</vt:lpstr>
    </vt:vector>
  </TitlesOfParts>
  <Company>NCCCS</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Template</dc:title>
  <dc:creator>georgem</dc:creator>
  <cp:lastModifiedBy>Chris Droessler</cp:lastModifiedBy>
  <cp:revision>376</cp:revision>
  <cp:lastPrinted>2017-09-06T13:37:06Z</cp:lastPrinted>
  <dcterms:created xsi:type="dcterms:W3CDTF">2009-10-29T12:13:41Z</dcterms:created>
  <dcterms:modified xsi:type="dcterms:W3CDTF">2017-10-10T13:59:31Z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ies>
</file>