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1813" cy="92964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557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43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293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97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455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250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83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27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240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76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1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30EC1-BE79-4102-A7EC-9F2B5D2827E2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20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4067" y="3999116"/>
            <a:ext cx="1752600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58489" y="1860970"/>
            <a:ext cx="993382" cy="8315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18773" y="1869221"/>
            <a:ext cx="1116351" cy="8162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Medication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Aide</a:t>
            </a:r>
          </a:p>
        </p:txBody>
      </p:sp>
      <p:sp>
        <p:nvSpPr>
          <p:cNvPr id="7" name="Rectangle 6"/>
          <p:cNvSpPr/>
          <p:nvPr/>
        </p:nvSpPr>
        <p:spPr>
          <a:xfrm>
            <a:off x="2034975" y="3610274"/>
            <a:ext cx="1513675" cy="18366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Practical </a:t>
            </a:r>
          </a:p>
          <a:p>
            <a:r>
              <a:rPr lang="en-US" sz="1600" b="1" dirty="0" smtClean="0">
                <a:solidFill>
                  <a:schemeClr val="bg1"/>
                </a:solidFill>
              </a:rPr>
              <a:t>Nursing (PN)  </a:t>
            </a:r>
            <a:r>
              <a:rPr lang="en-US" sz="1200" b="1" dirty="0" smtClean="0">
                <a:solidFill>
                  <a:schemeClr val="bg1"/>
                </a:solidFill>
              </a:rPr>
              <a:t>leads to </a:t>
            </a:r>
            <a:r>
              <a:rPr lang="en-US" b="1" dirty="0" smtClean="0">
                <a:solidFill>
                  <a:schemeClr val="bg1"/>
                </a:solidFill>
              </a:rPr>
              <a:t>LPN </a:t>
            </a:r>
            <a:r>
              <a:rPr lang="en-US" sz="1600" b="1" dirty="0" smtClean="0">
                <a:solidFill>
                  <a:schemeClr val="bg1"/>
                </a:solidFill>
              </a:rPr>
              <a:t>(Licensed Practical Nurse)</a:t>
            </a:r>
          </a:p>
        </p:txBody>
      </p:sp>
      <p:sp>
        <p:nvSpPr>
          <p:cNvPr id="8" name="Rectangle 7"/>
          <p:cNvSpPr/>
          <p:nvPr/>
        </p:nvSpPr>
        <p:spPr>
          <a:xfrm>
            <a:off x="3565773" y="3146586"/>
            <a:ext cx="1729581" cy="23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Associate </a:t>
            </a:r>
            <a:r>
              <a:rPr lang="en-US" sz="1600" b="1" dirty="0">
                <a:solidFill>
                  <a:schemeClr val="bg1"/>
                </a:solidFill>
              </a:rPr>
              <a:t>D</a:t>
            </a:r>
            <a:r>
              <a:rPr lang="en-US" sz="1600" b="1" dirty="0" smtClean="0">
                <a:solidFill>
                  <a:schemeClr val="bg1"/>
                </a:solidFill>
              </a:rPr>
              <a:t>egree Nursing (A.D.N.) </a:t>
            </a:r>
            <a:r>
              <a:rPr lang="en-US" sz="1200" b="1" dirty="0" smtClean="0">
                <a:solidFill>
                  <a:schemeClr val="bg1"/>
                </a:solidFill>
              </a:rPr>
              <a:t>leads to </a:t>
            </a:r>
            <a:r>
              <a:rPr lang="en-US" b="1" dirty="0" smtClean="0">
                <a:solidFill>
                  <a:schemeClr val="bg1"/>
                </a:solidFill>
              </a:rPr>
              <a:t>RN</a:t>
            </a:r>
          </a:p>
          <a:p>
            <a:r>
              <a:rPr lang="en-US" sz="1400" b="1" dirty="0" smtClean="0">
                <a:solidFill>
                  <a:schemeClr val="bg1"/>
                </a:solidFill>
              </a:rPr>
              <a:t>(Registered Nurse) </a:t>
            </a:r>
          </a:p>
        </p:txBody>
      </p:sp>
      <p:sp>
        <p:nvSpPr>
          <p:cNvPr id="13" name="5-Point Star 12"/>
          <p:cNvSpPr/>
          <p:nvPr/>
        </p:nvSpPr>
        <p:spPr>
          <a:xfrm>
            <a:off x="104469" y="3609556"/>
            <a:ext cx="457200" cy="45035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1527604" y="1587062"/>
            <a:ext cx="457200" cy="45035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/>
          <p:nvPr/>
        </p:nvSpPr>
        <p:spPr>
          <a:xfrm>
            <a:off x="148747" y="1589463"/>
            <a:ext cx="457200" cy="45035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1798067" y="3547549"/>
            <a:ext cx="457200" cy="45035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>
            <a:off x="3332378" y="3120020"/>
            <a:ext cx="457200" cy="45035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971549" y="5430645"/>
            <a:ext cx="381000" cy="557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39270" y="2679283"/>
            <a:ext cx="209384" cy="3156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657054" y="5463284"/>
            <a:ext cx="381000" cy="557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328542" y="5430645"/>
            <a:ext cx="381000" cy="557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947395" y="5440257"/>
            <a:ext cx="381000" cy="557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4067" y="339565"/>
            <a:ext cx="800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Health Occupations Pathway… NURSING   </a:t>
            </a:r>
          </a:p>
          <a:p>
            <a:r>
              <a:rPr lang="en-US" sz="2000" dirty="0" smtClean="0"/>
              <a:t>All Programs in Blue are Available at COA!! </a:t>
            </a:r>
            <a:endParaRPr lang="en-US" sz="2000" dirty="0"/>
          </a:p>
          <a:p>
            <a:r>
              <a:rPr lang="en-US" sz="900" dirty="0" smtClean="0"/>
              <a:t>         </a:t>
            </a:r>
            <a:r>
              <a:rPr lang="en-US" sz="2000" dirty="0" smtClean="0"/>
              <a:t> </a:t>
            </a:r>
            <a:r>
              <a:rPr lang="en-US" sz="900" dirty="0" smtClean="0"/>
              <a:t>Earns a specific degree or certification</a:t>
            </a:r>
            <a:endParaRPr lang="en-US" sz="900" dirty="0"/>
          </a:p>
        </p:txBody>
      </p:sp>
      <p:sp>
        <p:nvSpPr>
          <p:cNvPr id="25" name="TextBox 24"/>
          <p:cNvSpPr txBox="1"/>
          <p:nvPr/>
        </p:nvSpPr>
        <p:spPr>
          <a:xfrm>
            <a:off x="444143" y="4461641"/>
            <a:ext cx="1381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Nurse Aide </a:t>
            </a:r>
          </a:p>
          <a:p>
            <a:r>
              <a:rPr lang="en-US" sz="1200" dirty="0" smtClean="0"/>
              <a:t>Level  I (</a:t>
            </a:r>
            <a:r>
              <a:rPr lang="en-US" sz="1200" dirty="0" err="1" smtClean="0"/>
              <a:t>Cont</a:t>
            </a:r>
            <a:r>
              <a:rPr lang="en-US" sz="1200" dirty="0" smtClean="0"/>
              <a:t> Ed) or </a:t>
            </a:r>
          </a:p>
          <a:p>
            <a:r>
              <a:rPr lang="en-US" sz="1200" dirty="0" smtClean="0"/>
              <a:t>Nurse Aide  Diploma Pathway</a:t>
            </a:r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1820765" y="1989969"/>
            <a:ext cx="737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Nurse </a:t>
            </a:r>
          </a:p>
          <a:p>
            <a:r>
              <a:rPr lang="en-US" sz="1600" dirty="0" smtClean="0"/>
              <a:t>Aide II</a:t>
            </a:r>
            <a:endParaRPr lang="en-US" sz="1600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2188553" y="2684637"/>
            <a:ext cx="176386" cy="2720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295354" y="2682899"/>
            <a:ext cx="1399771" cy="275735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bg1"/>
                </a:solidFill>
              </a:rPr>
              <a:t>Bachelor’s Science in Nursing (BSN) </a:t>
            </a:r>
            <a:r>
              <a:rPr lang="en-US" sz="1200" b="1" dirty="0" smtClean="0">
                <a:solidFill>
                  <a:schemeClr val="bg1"/>
                </a:solidFill>
              </a:rPr>
              <a:t>leads to </a:t>
            </a:r>
            <a:r>
              <a:rPr lang="en-US" b="1" dirty="0" smtClean="0">
                <a:solidFill>
                  <a:schemeClr val="bg1"/>
                </a:solidFill>
              </a:rPr>
              <a:t>RN</a:t>
            </a:r>
            <a:r>
              <a:rPr lang="en-US" sz="1200" b="1" dirty="0" smtClean="0">
                <a:solidFill>
                  <a:schemeClr val="bg1"/>
                </a:solidFill>
              </a:rPr>
              <a:t>          </a:t>
            </a:r>
            <a:r>
              <a:rPr lang="en-US" sz="1400" b="1" dirty="0" smtClean="0">
                <a:solidFill>
                  <a:schemeClr val="bg1"/>
                </a:solidFill>
              </a:rPr>
              <a:t>(Registered Nurse)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695754" y="990600"/>
            <a:ext cx="990600" cy="447268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Masters Degree Nursing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7166011" y="5407815"/>
            <a:ext cx="475608" cy="633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7712551" y="600935"/>
            <a:ext cx="1048392" cy="484598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DNP/ PHD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8081052" y="5386046"/>
            <a:ext cx="475608" cy="633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5-Point Star 36"/>
          <p:cNvSpPr/>
          <p:nvPr/>
        </p:nvSpPr>
        <p:spPr>
          <a:xfrm>
            <a:off x="7334071" y="686398"/>
            <a:ext cx="457200" cy="45035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5-Point Star 37"/>
          <p:cNvSpPr/>
          <p:nvPr/>
        </p:nvSpPr>
        <p:spPr>
          <a:xfrm>
            <a:off x="8498820" y="333116"/>
            <a:ext cx="457200" cy="45035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5-Point Star 38"/>
          <p:cNvSpPr/>
          <p:nvPr/>
        </p:nvSpPr>
        <p:spPr>
          <a:xfrm>
            <a:off x="6451804" y="2229072"/>
            <a:ext cx="457200" cy="45035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089284" y="6073696"/>
            <a:ext cx="731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$9-12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737655" y="6066207"/>
            <a:ext cx="585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$16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474495" y="6037057"/>
            <a:ext cx="585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$23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012121" y="6045485"/>
            <a:ext cx="585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$23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390543" y="6079239"/>
            <a:ext cx="690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$29+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8334588" y="6045485"/>
            <a:ext cx="724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$35+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135527" y="2980492"/>
            <a:ext cx="585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$12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56685" y="2999959"/>
            <a:ext cx="585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$11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57200" y="6073696"/>
            <a:ext cx="55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Hourly </a:t>
            </a:r>
          </a:p>
          <a:p>
            <a:r>
              <a:rPr lang="en-US" sz="900" dirty="0" smtClean="0"/>
              <a:t>Wage</a:t>
            </a:r>
            <a:endParaRPr lang="en-US" sz="900" dirty="0"/>
          </a:p>
        </p:txBody>
      </p:sp>
      <p:sp>
        <p:nvSpPr>
          <p:cNvPr id="49" name="TextBox 48"/>
          <p:cNvSpPr txBox="1"/>
          <p:nvPr/>
        </p:nvSpPr>
        <p:spPr>
          <a:xfrm>
            <a:off x="444143" y="5533398"/>
            <a:ext cx="5856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COA</a:t>
            </a:r>
            <a:endParaRPr lang="en-US" sz="900" dirty="0"/>
          </a:p>
        </p:txBody>
      </p:sp>
      <p:sp>
        <p:nvSpPr>
          <p:cNvPr id="50" name="TextBox 49"/>
          <p:cNvSpPr txBox="1"/>
          <p:nvPr/>
        </p:nvSpPr>
        <p:spPr>
          <a:xfrm>
            <a:off x="2325109" y="5536658"/>
            <a:ext cx="5856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COA</a:t>
            </a:r>
            <a:endParaRPr lang="en-US" sz="900" dirty="0"/>
          </a:p>
        </p:txBody>
      </p:sp>
      <p:sp>
        <p:nvSpPr>
          <p:cNvPr id="51" name="TextBox 50"/>
          <p:cNvSpPr txBox="1"/>
          <p:nvPr/>
        </p:nvSpPr>
        <p:spPr>
          <a:xfrm>
            <a:off x="3885986" y="5511138"/>
            <a:ext cx="5856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COA</a:t>
            </a:r>
            <a:endParaRPr lang="en-US" sz="900" dirty="0"/>
          </a:p>
        </p:txBody>
      </p:sp>
      <p:sp>
        <p:nvSpPr>
          <p:cNvPr id="53" name="TextBox 52"/>
          <p:cNvSpPr txBox="1"/>
          <p:nvPr/>
        </p:nvSpPr>
        <p:spPr>
          <a:xfrm>
            <a:off x="414862" y="2748899"/>
            <a:ext cx="5856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COA</a:t>
            </a:r>
            <a:endParaRPr lang="en-US" sz="900" dirty="0"/>
          </a:p>
        </p:txBody>
      </p:sp>
      <p:sp>
        <p:nvSpPr>
          <p:cNvPr id="54" name="TextBox 53"/>
          <p:cNvSpPr txBox="1"/>
          <p:nvPr/>
        </p:nvSpPr>
        <p:spPr>
          <a:xfrm>
            <a:off x="1767528" y="2760944"/>
            <a:ext cx="5856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COA</a:t>
            </a:r>
            <a:endParaRPr lang="en-US" sz="900" dirty="0"/>
          </a:p>
        </p:txBody>
      </p:sp>
      <p:sp>
        <p:nvSpPr>
          <p:cNvPr id="55" name="Rectangle 54"/>
          <p:cNvSpPr/>
          <p:nvPr/>
        </p:nvSpPr>
        <p:spPr>
          <a:xfrm>
            <a:off x="2979738" y="1543463"/>
            <a:ext cx="1574338" cy="11600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bg1"/>
                </a:solidFill>
              </a:rPr>
              <a:t>LPN-ADN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O</a:t>
            </a:r>
            <a:r>
              <a:rPr lang="en-US" b="1" dirty="0" smtClean="0">
                <a:solidFill>
                  <a:schemeClr val="bg1"/>
                </a:solidFill>
              </a:rPr>
              <a:t>ption  </a:t>
            </a:r>
            <a:r>
              <a:rPr lang="en-US" sz="1200" b="1" dirty="0" smtClean="0">
                <a:solidFill>
                  <a:schemeClr val="bg1"/>
                </a:solidFill>
              </a:rPr>
              <a:t>bridge for LPNs to A.D.N. program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914842" y="1209787"/>
            <a:ext cx="1585835" cy="9901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</a:rPr>
              <a:t>Step Center </a:t>
            </a:r>
            <a:r>
              <a:rPr lang="en-US" sz="1200" b="1" dirty="0" smtClean="0">
                <a:solidFill>
                  <a:schemeClr val="tx1"/>
                </a:solidFill>
              </a:rPr>
              <a:t>bridge for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RN to BSN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86052" y="2742410"/>
            <a:ext cx="5856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COA</a:t>
            </a:r>
            <a:endParaRPr lang="en-US" sz="900" dirty="0"/>
          </a:p>
        </p:txBody>
      </p:sp>
      <p:sp>
        <p:nvSpPr>
          <p:cNvPr id="58" name="TextBox 57"/>
          <p:cNvSpPr txBox="1"/>
          <p:nvPr/>
        </p:nvSpPr>
        <p:spPr>
          <a:xfrm>
            <a:off x="4849833" y="2223415"/>
            <a:ext cx="5856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COA</a:t>
            </a:r>
            <a:endParaRPr lang="en-US" sz="9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182705" y="2701918"/>
            <a:ext cx="169846" cy="1295982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446005" y="2682900"/>
            <a:ext cx="263213" cy="1309182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7" idx="0"/>
            <a:endCxn id="55" idx="2"/>
          </p:cNvCxnSpPr>
          <p:nvPr/>
        </p:nvCxnSpPr>
        <p:spPr>
          <a:xfrm flipV="1">
            <a:off x="2791813" y="2703533"/>
            <a:ext cx="975094" cy="906741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3784901" y="2714824"/>
            <a:ext cx="4450" cy="482949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4617401" y="2208374"/>
            <a:ext cx="872453" cy="934452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5562600" y="2229581"/>
            <a:ext cx="0" cy="472337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5-Point Star 74"/>
          <p:cNvSpPr/>
          <p:nvPr/>
        </p:nvSpPr>
        <p:spPr>
          <a:xfrm>
            <a:off x="5053942" y="2660007"/>
            <a:ext cx="457200" cy="45035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789352" y="4934183"/>
            <a:ext cx="2880206" cy="4830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COA and ODU Concurrent Enrollment </a:t>
            </a:r>
          </a:p>
          <a:p>
            <a:pPr algn="ctr"/>
            <a:r>
              <a:rPr lang="en-US" sz="1050" b="1" dirty="0">
                <a:solidFill>
                  <a:schemeClr val="tx1"/>
                </a:solidFill>
              </a:rPr>
              <a:t>COA and </a:t>
            </a:r>
            <a:r>
              <a:rPr lang="en-US" sz="1050" b="1" dirty="0" smtClean="0">
                <a:solidFill>
                  <a:schemeClr val="tx1"/>
                </a:solidFill>
              </a:rPr>
              <a:t>ECU RIBN &amp; </a:t>
            </a:r>
            <a:r>
              <a:rPr lang="en-US" sz="1050" b="1" dirty="0" err="1" smtClean="0">
                <a:solidFill>
                  <a:schemeClr val="tx1"/>
                </a:solidFill>
              </a:rPr>
              <a:t>aRIBN</a:t>
            </a:r>
            <a:r>
              <a:rPr lang="en-US" sz="1050" b="1" dirty="0" smtClean="0">
                <a:solidFill>
                  <a:schemeClr val="tx1"/>
                </a:solidFill>
              </a:rPr>
              <a:t> </a:t>
            </a:r>
            <a:r>
              <a:rPr lang="en-US" sz="1050" b="1" dirty="0">
                <a:solidFill>
                  <a:schemeClr val="tx1"/>
                </a:solidFill>
              </a:rPr>
              <a:t>D</a:t>
            </a:r>
            <a:r>
              <a:rPr lang="en-US" sz="1050" b="1" dirty="0" smtClean="0">
                <a:solidFill>
                  <a:schemeClr val="tx1"/>
                </a:solidFill>
              </a:rPr>
              <a:t>ual </a:t>
            </a:r>
            <a:r>
              <a:rPr lang="en-US" sz="1050" b="1" dirty="0">
                <a:solidFill>
                  <a:schemeClr val="tx1"/>
                </a:solidFill>
              </a:rPr>
              <a:t>E</a:t>
            </a:r>
            <a:r>
              <a:rPr lang="en-US" sz="1050" b="1" dirty="0" smtClean="0">
                <a:solidFill>
                  <a:schemeClr val="tx1"/>
                </a:solidFill>
              </a:rPr>
              <a:t>nrollment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60" name="5-Point Star 59"/>
          <p:cNvSpPr/>
          <p:nvPr/>
        </p:nvSpPr>
        <p:spPr>
          <a:xfrm>
            <a:off x="444142" y="1066800"/>
            <a:ext cx="161805" cy="12664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67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9a58cdfaa13c9857e13cb903bad3d7e9fb4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143</Words>
  <Application>Microsoft Office PowerPoint</Application>
  <PresentationFormat>On-screen Show (4:3)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College of The Albemarle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Evonne Carter</dc:creator>
  <cp:lastModifiedBy>Windows User</cp:lastModifiedBy>
  <cp:revision>34</cp:revision>
  <cp:lastPrinted>2018-02-06T15:08:57Z</cp:lastPrinted>
  <dcterms:created xsi:type="dcterms:W3CDTF">2015-06-18T18:37:29Z</dcterms:created>
  <dcterms:modified xsi:type="dcterms:W3CDTF">2019-05-22T11:56:13Z</dcterms:modified>
</cp:coreProperties>
</file>