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88" r:id="rId13"/>
    <p:sldId id="267" r:id="rId14"/>
    <p:sldId id="289" r:id="rId15"/>
    <p:sldId id="268" r:id="rId16"/>
    <p:sldId id="291" r:id="rId17"/>
    <p:sldId id="290" r:id="rId18"/>
    <p:sldId id="269" r:id="rId19"/>
    <p:sldId id="270" r:id="rId20"/>
    <p:sldId id="292" r:id="rId21"/>
    <p:sldId id="271" r:id="rId22"/>
    <p:sldId id="287" r:id="rId23"/>
    <p:sldId id="272" r:id="rId24"/>
    <p:sldId id="286" r:id="rId25"/>
    <p:sldId id="273" r:id="rId26"/>
    <p:sldId id="274" r:id="rId27"/>
    <p:sldId id="275" r:id="rId28"/>
    <p:sldId id="276" r:id="rId29"/>
    <p:sldId id="277" r:id="rId30"/>
    <p:sldId id="278" r:id="rId31"/>
    <p:sldId id="279" r:id="rId32"/>
    <p:sldId id="280" r:id="rId33"/>
    <p:sldId id="281" r:id="rId34"/>
    <p:sldId id="293" r:id="rId35"/>
    <p:sldId id="283" r:id="rId36"/>
    <p:sldId id="28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71" autoAdjust="0"/>
    <p:restoredTop sz="60272"/>
  </p:normalViewPr>
  <p:slideViewPr>
    <p:cSldViewPr snapToGrid="0">
      <p:cViewPr varScale="1">
        <p:scale>
          <a:sx n="52" d="100"/>
          <a:sy n="52" d="100"/>
        </p:scale>
        <p:origin x="416" y="184"/>
      </p:cViewPr>
      <p:guideLst/>
    </p:cSldViewPr>
  </p:slideViewPr>
  <p:outlineViewPr>
    <p:cViewPr>
      <p:scale>
        <a:sx n="33" d="100"/>
        <a:sy n="33" d="100"/>
      </p:scale>
      <p:origin x="0" y="-2617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22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A8F84B05-9F68-E949-915C-898F75EBC586}"/>
    <pc:docChg chg="modSld">
      <pc:chgData name="Chris Droessler" userId="625c3661-9d64-47fa-b83c-4b49393bd161" providerId="ADAL" clId="{A8F84B05-9F68-E949-915C-898F75EBC586}" dt="2019-03-04T04:04:37.423" v="11" actId="14100"/>
      <pc:docMkLst>
        <pc:docMk/>
      </pc:docMkLst>
      <pc:sldChg chg="modNotes">
        <pc:chgData name="Chris Droessler" userId="625c3661-9d64-47fa-b83c-4b49393bd161" providerId="ADAL" clId="{A8F84B05-9F68-E949-915C-898F75EBC586}" dt="2019-03-04T04:02:25.145" v="2" actId="20577"/>
        <pc:sldMkLst>
          <pc:docMk/>
          <pc:sldMk cId="446323860" sldId="256"/>
        </pc:sldMkLst>
      </pc:sldChg>
      <pc:sldChg chg="modNotes">
        <pc:chgData name="Chris Droessler" userId="625c3661-9d64-47fa-b83c-4b49393bd161" providerId="ADAL" clId="{A8F84B05-9F68-E949-915C-898F75EBC586}" dt="2019-03-04T04:02:49.238" v="3" actId="14100"/>
        <pc:sldMkLst>
          <pc:docMk/>
          <pc:sldMk cId="276092660" sldId="262"/>
        </pc:sldMkLst>
      </pc:sldChg>
      <pc:sldChg chg="modNotes">
        <pc:chgData name="Chris Droessler" userId="625c3661-9d64-47fa-b83c-4b49393bd161" providerId="ADAL" clId="{A8F84B05-9F68-E949-915C-898F75EBC586}" dt="2019-03-04T04:03:42.070" v="7" actId="14100"/>
        <pc:sldMkLst>
          <pc:docMk/>
          <pc:sldMk cId="1982999931" sldId="267"/>
        </pc:sldMkLst>
      </pc:sldChg>
      <pc:sldChg chg="modNotes">
        <pc:chgData name="Chris Droessler" userId="625c3661-9d64-47fa-b83c-4b49393bd161" providerId="ADAL" clId="{A8F84B05-9F68-E949-915C-898F75EBC586}" dt="2019-03-04T04:04:37.423" v="11" actId="14100"/>
        <pc:sldMkLst>
          <pc:docMk/>
          <pc:sldMk cId="336835723" sldId="272"/>
        </pc:sldMkLst>
      </pc:sldChg>
      <pc:sldChg chg="modNotes">
        <pc:chgData name="Chris Droessler" userId="625c3661-9d64-47fa-b83c-4b49393bd161" providerId="ADAL" clId="{A8F84B05-9F68-E949-915C-898F75EBC586}" dt="2019-03-04T04:03:12.053" v="5" actId="14100"/>
        <pc:sldMkLst>
          <pc:docMk/>
          <pc:sldMk cId="3513889536" sldId="288"/>
        </pc:sldMkLst>
      </pc:sldChg>
    </pc:docChg>
  </pc:docChgLst>
  <pc:docChgLst>
    <pc:chgData name="Chris Droessler" userId="625c3661-9d64-47fa-b83c-4b49393bd161" providerId="ADAL" clId="{EB5037E5-2152-354C-ACCF-F85CA8D5CE38}"/>
    <pc:docChg chg="undo custSel modSld">
      <pc:chgData name="Chris Droessler" userId="625c3661-9d64-47fa-b83c-4b49393bd161" providerId="ADAL" clId="{EB5037E5-2152-354C-ACCF-F85CA8D5CE38}" dt="2019-02-13T19:54:28.813" v="697" actId="20577"/>
      <pc:docMkLst>
        <pc:docMk/>
      </pc:docMkLst>
      <pc:sldChg chg="addSp modSp modNotesTx">
        <pc:chgData name="Chris Droessler" userId="625c3661-9d64-47fa-b83c-4b49393bd161" providerId="ADAL" clId="{EB5037E5-2152-354C-ACCF-F85CA8D5CE38}" dt="2019-02-13T19:23:35.886" v="50" actId="20577"/>
        <pc:sldMkLst>
          <pc:docMk/>
          <pc:sldMk cId="446323860" sldId="256"/>
        </pc:sldMkLst>
        <pc:picChg chg="add mod">
          <ac:chgData name="Chris Droessler" userId="625c3661-9d64-47fa-b83c-4b49393bd161" providerId="ADAL" clId="{EB5037E5-2152-354C-ACCF-F85CA8D5CE38}" dt="2019-02-13T19:22:38.047" v="46" actId="1037"/>
          <ac:picMkLst>
            <pc:docMk/>
            <pc:sldMk cId="446323860" sldId="256"/>
            <ac:picMk id="5" creationId="{D4166E05-4976-824E-A44A-33543EDC5CE7}"/>
          </ac:picMkLst>
        </pc:picChg>
      </pc:sldChg>
      <pc:sldChg chg="modNotesTx">
        <pc:chgData name="Chris Droessler" userId="625c3661-9d64-47fa-b83c-4b49393bd161" providerId="ADAL" clId="{EB5037E5-2152-354C-ACCF-F85CA8D5CE38}" dt="2019-02-13T19:25:19.589" v="74" actId="20577"/>
        <pc:sldMkLst>
          <pc:docMk/>
          <pc:sldMk cId="729973049" sldId="257"/>
        </pc:sldMkLst>
      </pc:sldChg>
      <pc:sldChg chg="modNotesTx">
        <pc:chgData name="Chris Droessler" userId="625c3661-9d64-47fa-b83c-4b49393bd161" providerId="ADAL" clId="{EB5037E5-2152-354C-ACCF-F85CA8D5CE38}" dt="2019-02-13T19:30:19.854" v="278" actId="115"/>
        <pc:sldMkLst>
          <pc:docMk/>
          <pc:sldMk cId="1982999931" sldId="267"/>
        </pc:sldMkLst>
      </pc:sldChg>
      <pc:sldChg chg="modSp modNotesTx">
        <pc:chgData name="Chris Droessler" userId="625c3661-9d64-47fa-b83c-4b49393bd161" providerId="ADAL" clId="{EB5037E5-2152-354C-ACCF-F85CA8D5CE38}" dt="2019-02-13T19:36:00.910" v="421" actId="115"/>
        <pc:sldMkLst>
          <pc:docMk/>
          <pc:sldMk cId="2055873785" sldId="269"/>
        </pc:sldMkLst>
        <pc:spChg chg="mod">
          <ac:chgData name="Chris Droessler" userId="625c3661-9d64-47fa-b83c-4b49393bd161" providerId="ADAL" clId="{EB5037E5-2152-354C-ACCF-F85CA8D5CE38}" dt="2019-02-13T19:35:21.550" v="374" actId="20577"/>
          <ac:spMkLst>
            <pc:docMk/>
            <pc:sldMk cId="2055873785" sldId="269"/>
            <ac:spMk id="3" creationId="{00000000-0000-0000-0000-000000000000}"/>
          </ac:spMkLst>
        </pc:spChg>
      </pc:sldChg>
      <pc:sldChg chg="modNotesTx">
        <pc:chgData name="Chris Droessler" userId="625c3661-9d64-47fa-b83c-4b49393bd161" providerId="ADAL" clId="{EB5037E5-2152-354C-ACCF-F85CA8D5CE38}" dt="2019-02-13T19:38:28.933" v="435" actId="20577"/>
        <pc:sldMkLst>
          <pc:docMk/>
          <pc:sldMk cId="1520871576" sldId="271"/>
        </pc:sldMkLst>
      </pc:sldChg>
      <pc:sldChg chg="modNotesTx">
        <pc:chgData name="Chris Droessler" userId="625c3661-9d64-47fa-b83c-4b49393bd161" providerId="ADAL" clId="{EB5037E5-2152-354C-ACCF-F85CA8D5CE38}" dt="2019-02-13T19:42:44.534" v="619" actId="20577"/>
        <pc:sldMkLst>
          <pc:docMk/>
          <pc:sldMk cId="336835723" sldId="272"/>
        </pc:sldMkLst>
      </pc:sldChg>
      <pc:sldChg chg="modNotesTx">
        <pc:chgData name="Chris Droessler" userId="625c3661-9d64-47fa-b83c-4b49393bd161" providerId="ADAL" clId="{EB5037E5-2152-354C-ACCF-F85CA8D5CE38}" dt="2019-02-13T19:44:43.638" v="624" actId="20577"/>
        <pc:sldMkLst>
          <pc:docMk/>
          <pc:sldMk cId="2085258652" sldId="273"/>
        </pc:sldMkLst>
      </pc:sldChg>
      <pc:sldChg chg="modSp modNotesTx">
        <pc:chgData name="Chris Droessler" userId="625c3661-9d64-47fa-b83c-4b49393bd161" providerId="ADAL" clId="{EB5037E5-2152-354C-ACCF-F85CA8D5CE38}" dt="2019-02-13T19:47:03.471" v="644" actId="20577"/>
        <pc:sldMkLst>
          <pc:docMk/>
          <pc:sldMk cId="1791675731" sldId="275"/>
        </pc:sldMkLst>
        <pc:spChg chg="mod">
          <ac:chgData name="Chris Droessler" userId="625c3661-9d64-47fa-b83c-4b49393bd161" providerId="ADAL" clId="{EB5037E5-2152-354C-ACCF-F85CA8D5CE38}" dt="2019-02-13T19:46:16.913" v="643" actId="20577"/>
          <ac:spMkLst>
            <pc:docMk/>
            <pc:sldMk cId="1791675731" sldId="275"/>
            <ac:spMk id="3" creationId="{00000000-0000-0000-0000-000000000000}"/>
          </ac:spMkLst>
        </pc:spChg>
      </pc:sldChg>
      <pc:sldChg chg="modNotesTx">
        <pc:chgData name="Chris Droessler" userId="625c3661-9d64-47fa-b83c-4b49393bd161" providerId="ADAL" clId="{EB5037E5-2152-354C-ACCF-F85CA8D5CE38}" dt="2019-02-13T19:47:27.708" v="675" actId="20577"/>
        <pc:sldMkLst>
          <pc:docMk/>
          <pc:sldMk cId="1558064905" sldId="276"/>
        </pc:sldMkLst>
      </pc:sldChg>
      <pc:sldChg chg="modNotesTx">
        <pc:chgData name="Chris Droessler" userId="625c3661-9d64-47fa-b83c-4b49393bd161" providerId="ADAL" clId="{EB5037E5-2152-354C-ACCF-F85CA8D5CE38}" dt="2019-02-13T19:49:23.556" v="680" actId="20577"/>
        <pc:sldMkLst>
          <pc:docMk/>
          <pc:sldMk cId="480062412" sldId="278"/>
        </pc:sldMkLst>
      </pc:sldChg>
      <pc:sldChg chg="modNotesTx">
        <pc:chgData name="Chris Droessler" userId="625c3661-9d64-47fa-b83c-4b49393bd161" providerId="ADAL" clId="{EB5037E5-2152-354C-ACCF-F85CA8D5CE38}" dt="2019-02-13T19:50:12.645" v="681" actId="115"/>
        <pc:sldMkLst>
          <pc:docMk/>
          <pc:sldMk cId="1814953079" sldId="279"/>
        </pc:sldMkLst>
      </pc:sldChg>
      <pc:sldChg chg="modNotesTx">
        <pc:chgData name="Chris Droessler" userId="625c3661-9d64-47fa-b83c-4b49393bd161" providerId="ADAL" clId="{EB5037E5-2152-354C-ACCF-F85CA8D5CE38}" dt="2019-02-13T19:51:45.807" v="682" actId="20577"/>
        <pc:sldMkLst>
          <pc:docMk/>
          <pc:sldMk cId="1278373960" sldId="280"/>
        </pc:sldMkLst>
      </pc:sldChg>
      <pc:sldChg chg="modNotesTx">
        <pc:chgData name="Chris Droessler" userId="625c3661-9d64-47fa-b83c-4b49393bd161" providerId="ADAL" clId="{EB5037E5-2152-354C-ACCF-F85CA8D5CE38}" dt="2019-02-13T19:52:33.025" v="687" actId="20577"/>
        <pc:sldMkLst>
          <pc:docMk/>
          <pc:sldMk cId="253876539" sldId="281"/>
        </pc:sldMkLst>
      </pc:sldChg>
      <pc:sldChg chg="modNotesTx">
        <pc:chgData name="Chris Droessler" userId="625c3661-9d64-47fa-b83c-4b49393bd161" providerId="ADAL" clId="{EB5037E5-2152-354C-ACCF-F85CA8D5CE38}" dt="2019-02-13T19:54:28.813" v="697" actId="20577"/>
        <pc:sldMkLst>
          <pc:docMk/>
          <pc:sldMk cId="224666986" sldId="283"/>
        </pc:sldMkLst>
      </pc:sldChg>
      <pc:sldChg chg="modNotesTx">
        <pc:chgData name="Chris Droessler" userId="625c3661-9d64-47fa-b83c-4b49393bd161" providerId="ADAL" clId="{EB5037E5-2152-354C-ACCF-F85CA8D5CE38}" dt="2019-02-13T19:43:46.117" v="623" actId="115"/>
        <pc:sldMkLst>
          <pc:docMk/>
          <pc:sldMk cId="446459398" sldId="286"/>
        </pc:sldMkLst>
      </pc:sldChg>
      <pc:sldChg chg="modNotesTx">
        <pc:chgData name="Chris Droessler" userId="625c3661-9d64-47fa-b83c-4b49393bd161" providerId="ADAL" clId="{EB5037E5-2152-354C-ACCF-F85CA8D5CE38}" dt="2019-02-13T19:29:26.638" v="277" actId="20577"/>
        <pc:sldMkLst>
          <pc:docMk/>
          <pc:sldMk cId="3513889536" sldId="288"/>
        </pc:sldMkLst>
      </pc:sldChg>
      <pc:sldChg chg="modNotesTx">
        <pc:chgData name="Chris Droessler" userId="625c3661-9d64-47fa-b83c-4b49393bd161" providerId="ADAL" clId="{EB5037E5-2152-354C-ACCF-F85CA8D5CE38}" dt="2019-02-13T19:31:28.902" v="316" actId="20577"/>
        <pc:sldMkLst>
          <pc:docMk/>
          <pc:sldMk cId="1632660271" sldId="289"/>
        </pc:sldMkLst>
      </pc:sldChg>
      <pc:sldChg chg="addSp delSp modSp">
        <pc:chgData name="Chris Droessler" userId="625c3661-9d64-47fa-b83c-4b49393bd161" providerId="ADAL" clId="{EB5037E5-2152-354C-ACCF-F85CA8D5CE38}" dt="2019-02-13T19:34:31.120" v="373" actId="20577"/>
        <pc:sldMkLst>
          <pc:docMk/>
          <pc:sldMk cId="2532081792" sldId="290"/>
        </pc:sldMkLst>
        <pc:spChg chg="mod">
          <ac:chgData name="Chris Droessler" userId="625c3661-9d64-47fa-b83c-4b49393bd161" providerId="ADAL" clId="{EB5037E5-2152-354C-ACCF-F85CA8D5CE38}" dt="2019-02-13T19:34:31.120" v="373" actId="20577"/>
          <ac:spMkLst>
            <pc:docMk/>
            <pc:sldMk cId="2532081792" sldId="290"/>
            <ac:spMk id="2" creationId="{00000000-0000-0000-0000-000000000000}"/>
          </ac:spMkLst>
        </pc:spChg>
        <pc:spChg chg="del mod">
          <ac:chgData name="Chris Droessler" userId="625c3661-9d64-47fa-b83c-4b49393bd161" providerId="ADAL" clId="{EB5037E5-2152-354C-ACCF-F85CA8D5CE38}" dt="2019-02-13T19:33:50.196" v="336" actId="478"/>
          <ac:spMkLst>
            <pc:docMk/>
            <pc:sldMk cId="2532081792" sldId="290"/>
            <ac:spMk id="3" creationId="{00000000-0000-0000-0000-000000000000}"/>
          </ac:spMkLst>
        </pc:spChg>
        <pc:spChg chg="add del mod">
          <ac:chgData name="Chris Droessler" userId="625c3661-9d64-47fa-b83c-4b49393bd161" providerId="ADAL" clId="{EB5037E5-2152-354C-ACCF-F85CA8D5CE38}" dt="2019-02-13T19:33:52.741" v="337" actId="478"/>
          <ac:spMkLst>
            <pc:docMk/>
            <pc:sldMk cId="2532081792" sldId="290"/>
            <ac:spMk id="6" creationId="{C98CAD4A-9C70-8E4C-AF17-4296846C1179}"/>
          </ac:spMkLst>
        </pc:spChg>
        <pc:picChg chg="mod">
          <ac:chgData name="Chris Droessler" userId="625c3661-9d64-47fa-b83c-4b49393bd161" providerId="ADAL" clId="{EB5037E5-2152-354C-ACCF-F85CA8D5CE38}" dt="2019-02-13T19:34:17.420" v="363" actId="1038"/>
          <ac:picMkLst>
            <pc:docMk/>
            <pc:sldMk cId="2532081792" sldId="290"/>
            <ac:picMk id="5" creationId="{00000000-0000-0000-0000-000000000000}"/>
          </ac:picMkLst>
        </pc:picChg>
      </pc:sldChg>
      <pc:sldChg chg="modNotesTx">
        <pc:chgData name="Chris Droessler" userId="625c3661-9d64-47fa-b83c-4b49393bd161" providerId="ADAL" clId="{EB5037E5-2152-354C-ACCF-F85CA8D5CE38}" dt="2019-02-13T19:37:52.949" v="425" actId="20577"/>
        <pc:sldMkLst>
          <pc:docMk/>
          <pc:sldMk cId="2433508401" sldId="292"/>
        </pc:sldMkLst>
      </pc:sldChg>
    </pc:docChg>
  </pc:docChgLst>
  <pc:docChgLst>
    <pc:chgData name="Chris Droessler" userId="625c3661-9d64-47fa-b83c-4b49393bd161" providerId="ADAL" clId="{2B3C2FDA-2486-D842-B989-D63517ACB950}"/>
  </pc:docChgLst>
  <pc:docChgLst>
    <pc:chgData name="Chris Droessler" userId="625c3661-9d64-47fa-b83c-4b49393bd161" providerId="ADAL" clId="{B2FD0A49-84C7-F44B-B5C5-AC9F038D3E65}"/>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3/3/19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3/3/19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giraffe-pictures.clipartonline.net/_/rsrc/1472774620127/home/giraffe-cartoon_clipart_image_10.png?height=320&amp;width=32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falconclub.com/reference/65/65-econoline.jp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heldonsfans.com/quote-579-how-to-survive-sharing-an-apartment-with-sheldon-cooper.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537274" y="1988457"/>
            <a:ext cx="5708542" cy="71555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Arial" charset="0"/>
              </a:rPr>
              <a:t>I am Chris </a:t>
            </a:r>
            <a:r>
              <a:rPr lang="en-US" dirty="0" err="1">
                <a:ea typeface="ヒラギノ角ゴ Pro W3" charset="0"/>
                <a:cs typeface="Arial" charset="0"/>
              </a:rPr>
              <a:t>Droessler</a:t>
            </a:r>
            <a:r>
              <a:rPr lang="en-US" dirty="0">
                <a:ea typeface="ヒラギノ角ゴ Pro W3" charset="0"/>
                <a:cs typeface="Arial" charset="0"/>
              </a:rPr>
              <a:t> – </a:t>
            </a:r>
            <a:endParaRPr lang="en-US" baseline="0" dirty="0">
              <a:ea typeface="ヒラギノ角ゴ Pro W3" charset="0"/>
              <a:cs typeface="Arial" charset="0"/>
            </a:endParaRPr>
          </a:p>
          <a:p>
            <a:pPr eaLnBrk="1" hangingPunct="1">
              <a:spcBef>
                <a:spcPct val="0"/>
              </a:spcBef>
              <a:spcAft>
                <a:spcPct val="30000"/>
              </a:spcAft>
            </a:pPr>
            <a:r>
              <a:rPr lang="en-US" baseline="0" dirty="0">
                <a:ea typeface="ヒラギノ角ゴ Pro W3" charset="0"/>
                <a:cs typeface="Arial" charset="0"/>
              </a:rPr>
              <a:t>Today we will be talking about helping people who are like </a:t>
            </a:r>
            <a:br>
              <a:rPr lang="en-US" dirty="0">
                <a:ea typeface="ヒラギノ角ゴ Pro W3" charset="0"/>
                <a:cs typeface="Arial" charset="0"/>
              </a:rPr>
            </a:br>
            <a:r>
              <a:rPr lang="en-US" baseline="0" dirty="0">
                <a:ea typeface="ヒラギノ角ゴ Pro W3" charset="0"/>
                <a:cs typeface="Arial" charset="0"/>
              </a:rPr>
              <a:t>Dr. Sheldon Cooper from the TV show “The Big Bang Theory.”</a:t>
            </a:r>
          </a:p>
          <a:p>
            <a:pPr eaLnBrk="1" hangingPunct="1">
              <a:spcBef>
                <a:spcPct val="0"/>
              </a:spcBef>
              <a:spcAft>
                <a:spcPct val="30000"/>
              </a:spcAft>
            </a:pPr>
            <a:endParaRPr lang="en-US" baseline="0" dirty="0">
              <a:ea typeface="ヒラギノ角ゴ Pro W3" charset="0"/>
              <a:cs typeface="Arial" charset="0"/>
            </a:endParaRPr>
          </a:p>
          <a:p>
            <a:pPr eaLnBrk="1" hangingPunct="1">
              <a:spcBef>
                <a:spcPct val="0"/>
              </a:spcBef>
              <a:spcAft>
                <a:spcPct val="30000"/>
              </a:spcAft>
            </a:pPr>
            <a:r>
              <a:rPr lang="en-US" baseline="0" dirty="0">
                <a:ea typeface="ヒラギノ角ゴ Pro W3" charset="0"/>
                <a:cs typeface="Arial" charset="0"/>
              </a:rPr>
              <a:t>I designed this presentation for our youth services workers, but it applies to working with adults as well.  </a:t>
            </a:r>
          </a:p>
          <a:p>
            <a:pPr eaLnBrk="1" hangingPunct="1">
              <a:spcBef>
                <a:spcPct val="0"/>
              </a:spcBef>
              <a:spcAft>
                <a:spcPct val="30000"/>
              </a:spcAft>
            </a:pPr>
            <a:r>
              <a:rPr lang="en-US" baseline="0" dirty="0">
                <a:ea typeface="ヒラギノ角ゴ Pro W3" charset="0"/>
                <a:cs typeface="Arial" charset="0"/>
              </a:rPr>
              <a:t>Or just figuring out how to deal with a special friend - or co-worker.</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r>
              <a:rPr lang="en-US" dirty="0">
                <a:ea typeface="ヒラギノ角ゴ Pro W3" charset="0"/>
                <a:cs typeface="Arial" charset="0"/>
              </a:rPr>
              <a:t>And as</a:t>
            </a:r>
            <a:r>
              <a:rPr lang="en-US" baseline="0" dirty="0">
                <a:ea typeface="ヒラギノ角ゴ Pro W3" charset="0"/>
                <a:cs typeface="Arial" charset="0"/>
              </a:rPr>
              <a:t> always with my presentations  - - </a:t>
            </a:r>
          </a:p>
          <a:p>
            <a:r>
              <a:rPr lang="en-US" dirty="0">
                <a:ea typeface="ヒラギノ角ゴ Pro W3" charset="0"/>
                <a:cs typeface="Times"/>
              </a:rPr>
              <a:t>If you have a smart phone, </a:t>
            </a:r>
            <a:r>
              <a:rPr lang="en-US" u="sng" dirty="0">
                <a:ea typeface="ヒラギノ角ゴ Pro W3" charset="0"/>
                <a:cs typeface="Times"/>
              </a:rPr>
              <a:t>and</a:t>
            </a:r>
            <a:r>
              <a:rPr lang="en-US" dirty="0">
                <a:ea typeface="ヒラギノ角ゴ Pro W3" charset="0"/>
                <a:cs typeface="Times"/>
              </a:rPr>
              <a:t> you are smart enough to use it, you can capture that QR code, and your phone or tablet takes you to the webpage where you can download a copy of this PowerPoint file. </a:t>
            </a:r>
          </a:p>
          <a:p>
            <a:r>
              <a:rPr lang="en-US" dirty="0">
                <a:ea typeface="ヒラギノ角ゴ Pro W3" charset="0"/>
                <a:cs typeface="Times"/>
              </a:rPr>
              <a:t>Or you can just go to </a:t>
            </a:r>
            <a:r>
              <a:rPr lang="en-US" dirty="0" err="1">
                <a:ea typeface="ヒラギノ角ゴ Pro W3" charset="0"/>
                <a:cs typeface="Times"/>
              </a:rPr>
              <a:t>NCperkins</a:t>
            </a:r>
            <a:r>
              <a:rPr lang="en-US" dirty="0">
                <a:ea typeface="ヒラギノ角ゴ Pro W3" charset="0"/>
                <a:cs typeface="Times"/>
              </a:rPr>
              <a:t> dot org and click on the </a:t>
            </a:r>
            <a:r>
              <a:rPr lang="ja-JP" altLang="en-US">
                <a:ea typeface="ヒラギノ角ゴ Pro W3" charset="0"/>
                <a:cs typeface="Times"/>
              </a:rPr>
              <a:t>“</a:t>
            </a:r>
            <a:r>
              <a:rPr lang="en-US" altLang="ja-JP" dirty="0">
                <a:ea typeface="ヒラギノ角ゴ Pro W3" charset="0"/>
                <a:cs typeface="Times"/>
              </a:rPr>
              <a:t>Presentations</a:t>
            </a:r>
            <a:r>
              <a:rPr lang="ja-JP" altLang="en-US">
                <a:ea typeface="ヒラギノ角ゴ Pro W3" charset="0"/>
                <a:cs typeface="Times"/>
              </a:rPr>
              <a:t>”</a:t>
            </a:r>
            <a:r>
              <a:rPr lang="en-US" altLang="ja-JP" dirty="0">
                <a:ea typeface="ヒラギノ角ゴ Pro W3" charset="0"/>
                <a:cs typeface="Times"/>
              </a:rPr>
              <a:t> link.</a:t>
            </a:r>
          </a:p>
          <a:p>
            <a:endParaRPr lang="en-US" baseline="0"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Feel free to use all or part of any</a:t>
            </a:r>
            <a:r>
              <a:rPr lang="en-US" baseline="0" dirty="0">
                <a:ea typeface="ヒラギノ角ゴ Pro W3" charset="0"/>
                <a:cs typeface="ヒラギノ角ゴ Pro W3" charset="0"/>
              </a:rPr>
              <a:t> of my presentations</a:t>
            </a:r>
            <a:r>
              <a:rPr lang="en-US" dirty="0">
                <a:ea typeface="ヒラギノ角ゴ Pro W3" charset="0"/>
                <a:cs typeface="ヒラギノ角ゴ Pro W3" charset="0"/>
              </a:rPr>
              <a:t>.   If it can help get someone on a path toward a rewarding career, then you can take and use anything I have to give.</a:t>
            </a:r>
          </a:p>
          <a:p>
            <a:endParaRPr lang="en-US" dirty="0">
              <a:ea typeface="ヒラギノ角ゴ Pro W3" charset="0"/>
              <a:cs typeface="ヒラギノ角ゴ Pro W3" charset="0"/>
            </a:endParaRPr>
          </a:p>
          <a:p>
            <a:r>
              <a:rPr lang="en-US" dirty="0">
                <a:ea typeface="ヒラギノ角ゴ Pro W3" charset="0"/>
                <a:cs typeface="ヒラギノ角ゴ Pro W3" charset="0"/>
              </a:rPr>
              <a:t>I</a:t>
            </a:r>
            <a:r>
              <a:rPr lang="en-US" baseline="0" dirty="0">
                <a:ea typeface="ヒラギノ角ゴ Pro W3" charset="0"/>
                <a:cs typeface="ヒラギノ角ゴ Pro W3" charset="0"/>
              </a:rPr>
              <a:t> have</a:t>
            </a:r>
            <a:r>
              <a:rPr lang="en-US" dirty="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r>
              <a:rPr lang="en-US" dirty="0">
                <a:ea typeface="ヒラギノ角ゴ Pro W3" charset="0"/>
                <a:cs typeface="Arial" charset="0"/>
              </a:rPr>
              <a:t>====</a:t>
            </a:r>
          </a:p>
          <a:p>
            <a:pPr eaLnBrk="1" hangingPunct="1">
              <a:spcBef>
                <a:spcPct val="0"/>
              </a:spcBef>
              <a:spcAft>
                <a:spcPct val="30000"/>
              </a:spcAft>
            </a:pPr>
            <a:r>
              <a:rPr lang="en-US" sz="1600" dirty="0">
                <a:ea typeface="ヒラギノ角ゴ Pro W3" charset="0"/>
                <a:cs typeface="Arial" charset="0"/>
              </a:rPr>
              <a:t>SETA Conference 2019</a:t>
            </a:r>
          </a:p>
          <a:p>
            <a:pPr eaLnBrk="1" hangingPunct="1">
              <a:spcBef>
                <a:spcPct val="0"/>
              </a:spcBef>
              <a:spcAft>
                <a:spcPct val="30000"/>
              </a:spcAft>
            </a:pPr>
            <a:r>
              <a:rPr lang="en-US" sz="1600" baseline="0" dirty="0">
                <a:ea typeface="ヒラギノ角ゴ Pro W3" charset="0"/>
                <a:cs typeface="Arial" charset="0"/>
              </a:rPr>
              <a:t>March 4, 2019</a:t>
            </a:r>
          </a:p>
          <a:p>
            <a:pPr eaLnBrk="1" hangingPunct="1">
              <a:spcBef>
                <a:spcPct val="0"/>
              </a:spcBef>
              <a:spcAft>
                <a:spcPct val="30000"/>
              </a:spcAft>
            </a:pPr>
            <a:endParaRPr lang="en-US" sz="1600" baseline="0"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p:txBody>
      </p:sp>
    </p:spTree>
    <p:extLst>
      <p:ext uri="{BB962C8B-B14F-4D97-AF65-F5344CB8AC3E}">
        <p14:creationId xmlns:p14="http://schemas.microsoft.com/office/powerpoint/2010/main" val="20473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057400" cy="1543050"/>
          </a:xfrm>
        </p:spPr>
      </p:sp>
      <p:sp>
        <p:nvSpPr>
          <p:cNvPr id="3" name="Notes Placeholder 2"/>
          <p:cNvSpPr>
            <a:spLocks noGrp="1"/>
          </p:cNvSpPr>
          <p:nvPr>
            <p:ph type="body" idx="1"/>
          </p:nvPr>
        </p:nvSpPr>
        <p:spPr>
          <a:xfrm>
            <a:off x="685799" y="2402236"/>
            <a:ext cx="5575516" cy="6741763"/>
          </a:xfrm>
        </p:spPr>
        <p:txBody>
          <a:bodyPr>
            <a:noAutofit/>
          </a:bodyPr>
          <a:lstStyle/>
          <a:p>
            <a:r>
              <a:rPr lang="en-US" dirty="0"/>
              <a:t>Autism has it’s roots in very early brain development.</a:t>
            </a:r>
          </a:p>
          <a:p>
            <a:endParaRPr lang="en-US" dirty="0"/>
          </a:p>
          <a:p>
            <a:r>
              <a:rPr lang="en-US" dirty="0"/>
              <a:t>Signs of ASD (or Autism Spectrum Disorder) emerge between 2 and 3 years of age.</a:t>
            </a:r>
          </a:p>
          <a:p>
            <a:endParaRPr lang="en-US" dirty="0"/>
          </a:p>
          <a:p>
            <a:r>
              <a:rPr lang="en-US" dirty="0"/>
              <a:t>Asperger Syndrome</a:t>
            </a:r>
            <a:r>
              <a:rPr lang="en-US" baseline="0" dirty="0"/>
              <a:t> is now part of the Autism Spectrum Disorder.</a:t>
            </a:r>
          </a:p>
          <a:p>
            <a:r>
              <a:rPr lang="en-US" baseline="0" dirty="0"/>
              <a:t>1 in 69 American children have autism. </a:t>
            </a:r>
          </a:p>
          <a:p>
            <a:r>
              <a:rPr lang="en-US" baseline="0" dirty="0"/>
              <a:t>(How many folks do we have in the room right now?) </a:t>
            </a:r>
            <a:r>
              <a:rPr lang="en-US" baseline="0" dirty="0">
                <a:sym typeface="Wingdings" pitchFamily="2" charset="2"/>
              </a:rPr>
              <a:t></a:t>
            </a:r>
            <a:endParaRPr lang="en-US" baseline="0" dirty="0"/>
          </a:p>
          <a:p>
            <a:r>
              <a:rPr lang="en-US" baseline="0" dirty="0"/>
              <a:t>It is four to five times more common among boys than girls.</a:t>
            </a:r>
          </a:p>
          <a:p>
            <a:endParaRPr lang="en-US" baseline="0" dirty="0"/>
          </a:p>
          <a:p>
            <a:r>
              <a:rPr lang="en-US" baseline="0" dirty="0"/>
              <a:t>There are over 3 million people in the United States with Autism.</a:t>
            </a:r>
          </a:p>
          <a:p>
            <a:r>
              <a:rPr lang="en-US" baseline="0" dirty="0"/>
              <a:t>There are some common characteristics, but each individual with autism is unique.</a:t>
            </a:r>
          </a:p>
          <a:p>
            <a:endParaRPr lang="en-US" baseline="0" dirty="0"/>
          </a:p>
          <a:p>
            <a:r>
              <a:rPr lang="en-US" baseline="0" dirty="0"/>
              <a:t>As we are working with people, our job is </a:t>
            </a:r>
            <a:r>
              <a:rPr lang="en-US" u="sng" baseline="0" dirty="0"/>
              <a:t>not</a:t>
            </a:r>
            <a:r>
              <a:rPr lang="en-US" baseline="0" dirty="0"/>
              <a:t> to diagnose medical conditions, but to work with what you have.</a:t>
            </a:r>
          </a:p>
          <a:p>
            <a:endParaRPr lang="en-US" baseline="0" dirty="0"/>
          </a:p>
          <a:p>
            <a:r>
              <a:rPr lang="en-US" dirty="0"/>
              <a:t>For the rest of this presentation</a:t>
            </a:r>
            <a:r>
              <a:rPr lang="en-US" baseline="0" dirty="0"/>
              <a:t> I will be talking about some of the </a:t>
            </a:r>
            <a:r>
              <a:rPr lang="en-US" u="sng" baseline="0" dirty="0"/>
              <a:t>common characteristics or indicators </a:t>
            </a:r>
            <a:r>
              <a:rPr lang="en-US" baseline="0" dirty="0"/>
              <a:t>of people with a mild form of autism, but these characteristics could always be something else. </a:t>
            </a:r>
          </a:p>
          <a:p>
            <a:endParaRPr lang="en-US" baseline="0" dirty="0"/>
          </a:p>
          <a:p>
            <a:r>
              <a:rPr lang="en-US" baseline="0" dirty="0"/>
              <a:t>We will NOT be looking at how to deal with people with </a:t>
            </a:r>
            <a:r>
              <a:rPr lang="en-US" u="sng" baseline="0" dirty="0"/>
              <a:t>autism</a:t>
            </a:r>
            <a:r>
              <a:rPr lang="en-US" baseline="0" dirty="0"/>
              <a:t>, we will be looking at </a:t>
            </a:r>
            <a:r>
              <a:rPr lang="en-US" u="sng" baseline="0" dirty="0"/>
              <a:t>coping</a:t>
            </a:r>
            <a:r>
              <a:rPr lang="en-US" baseline="0" dirty="0"/>
              <a:t> strategies for some specific indicators that </a:t>
            </a:r>
            <a:r>
              <a:rPr lang="en-US" u="sng" baseline="0" dirty="0"/>
              <a:t>may</a:t>
            </a:r>
            <a:r>
              <a:rPr lang="en-US" baseline="0" dirty="0"/>
              <a:t> or </a:t>
            </a:r>
            <a:r>
              <a:rPr lang="en-US" u="sng" baseline="0" dirty="0"/>
              <a:t>may not </a:t>
            </a:r>
            <a:r>
              <a:rPr lang="en-US" baseline="0" dirty="0"/>
              <a:t>be autism.</a:t>
            </a:r>
            <a:endParaRPr lang="en-US" dirty="0"/>
          </a:p>
          <a:p>
            <a:endParaRPr lang="en-US" dirty="0"/>
          </a:p>
          <a:p>
            <a:endParaRPr lang="en-US" dirty="0"/>
          </a:p>
          <a:p>
            <a:endParaRPr lang="en-US" dirty="0"/>
          </a:p>
          <a:p>
            <a:r>
              <a:rPr lang="en-US" dirty="0"/>
              <a:t>====</a:t>
            </a:r>
          </a:p>
          <a:p>
            <a:r>
              <a:rPr lang="en-US" dirty="0"/>
              <a:t>https://</a:t>
            </a:r>
            <a:r>
              <a:rPr lang="en-US" dirty="0" err="1"/>
              <a:t>www.autismspeaks.org</a:t>
            </a:r>
            <a:r>
              <a:rPr lang="en-US" dirty="0"/>
              <a:t>/what-autism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49249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70263" cy="2528888"/>
          </a:xfrm>
        </p:spPr>
      </p:sp>
      <p:sp>
        <p:nvSpPr>
          <p:cNvPr id="3" name="Notes Placeholder 2"/>
          <p:cNvSpPr>
            <a:spLocks noGrp="1"/>
          </p:cNvSpPr>
          <p:nvPr>
            <p:ph type="body" idx="1"/>
          </p:nvPr>
        </p:nvSpPr>
        <p:spPr>
          <a:xfrm>
            <a:off x="685799" y="3797085"/>
            <a:ext cx="5560017" cy="5346915"/>
          </a:xfrm>
        </p:spPr>
        <p:txBody>
          <a:bodyPr>
            <a:noAutofit/>
          </a:bodyPr>
          <a:lstStyle/>
          <a:p>
            <a:r>
              <a:rPr lang="en-US" sz="1600" baseline="0" dirty="0"/>
              <a:t>Youth in our public schools who have some kind of </a:t>
            </a:r>
            <a:r>
              <a:rPr lang="en-US" sz="1600" u="sng" baseline="0" dirty="0"/>
              <a:t>identified</a:t>
            </a:r>
            <a:r>
              <a:rPr lang="en-US" sz="1600" baseline="0" dirty="0"/>
              <a:t> disability, will have an IEP, an individual education plan, where experts set up specific learning objectives -- </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and create ways for the student to learn – to deal with the disability, and to develop ways to overcome the disability, so it does not get in the way of learning, or life. </a:t>
            </a:r>
          </a:p>
          <a:p>
            <a:endParaRPr lang="en-US" sz="1600" baseline="0" dirty="0"/>
          </a:p>
          <a:p>
            <a:endParaRPr lang="en-US" sz="1600" baseline="0" dirty="0"/>
          </a:p>
          <a:p>
            <a:endParaRPr lang="en-US" sz="1600" baseline="0" dirty="0"/>
          </a:p>
          <a:p>
            <a:endParaRPr lang="en-US" sz="1600" dirty="0"/>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32257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1574800" cy="1181100"/>
          </a:xfrm>
        </p:spPr>
      </p:sp>
      <p:sp>
        <p:nvSpPr>
          <p:cNvPr id="3" name="Notes Placeholder 2"/>
          <p:cNvSpPr>
            <a:spLocks noGrp="1"/>
          </p:cNvSpPr>
          <p:nvPr>
            <p:ph type="body" idx="1"/>
          </p:nvPr>
        </p:nvSpPr>
        <p:spPr>
          <a:xfrm>
            <a:off x="685799" y="2902857"/>
            <a:ext cx="5560017" cy="6241143"/>
          </a:xfrm>
        </p:spPr>
        <p:txBody>
          <a:bodyPr>
            <a:noAutofit/>
          </a:bodyPr>
          <a:lstStyle/>
          <a:p>
            <a:r>
              <a:rPr lang="en-US" sz="1600" baseline="0" dirty="0"/>
              <a:t>In our colleges, the students self-disclose their disabilities, </a:t>
            </a:r>
          </a:p>
          <a:p>
            <a:r>
              <a:rPr lang="en-US" sz="1600" baseline="0" dirty="0"/>
              <a:t>-- and many choose not to do that.  </a:t>
            </a:r>
          </a:p>
          <a:p>
            <a:r>
              <a:rPr lang="en-US" sz="1600" baseline="0" dirty="0"/>
              <a:t>And many may not even realize they </a:t>
            </a:r>
            <a:r>
              <a:rPr lang="en-US" sz="1600" u="sng" baseline="0" dirty="0"/>
              <a:t>have</a:t>
            </a:r>
            <a:r>
              <a:rPr lang="en-US" sz="1600" baseline="0" dirty="0"/>
              <a:t> any kind of disability.</a:t>
            </a:r>
          </a:p>
          <a:p>
            <a:endParaRPr lang="en-US" sz="1600" baseline="0" dirty="0"/>
          </a:p>
          <a:p>
            <a:r>
              <a:rPr lang="en-US" sz="1600" baseline="0" dirty="0"/>
              <a:t>That makes our job harder.  Since we get to work with youth from </a:t>
            </a:r>
            <a:r>
              <a:rPr lang="en-US" sz="1600" u="sng" baseline="0" dirty="0"/>
              <a:t>all</a:t>
            </a:r>
            <a:r>
              <a:rPr lang="en-US" sz="1600" baseline="0" dirty="0"/>
              <a:t> kinds of backgrounds,</a:t>
            </a:r>
          </a:p>
          <a:p>
            <a:r>
              <a:rPr lang="en-US" sz="1600" baseline="0" dirty="0"/>
              <a:t> with the possibility of </a:t>
            </a:r>
            <a:r>
              <a:rPr lang="en-US" sz="1600" u="sng" baseline="0" dirty="0"/>
              <a:t>all</a:t>
            </a:r>
            <a:r>
              <a:rPr lang="en-US" sz="1600" baseline="0" dirty="0"/>
              <a:t> kinds of disabilities, </a:t>
            </a:r>
          </a:p>
          <a:p>
            <a:r>
              <a:rPr lang="en-US" sz="1600" baseline="0" dirty="0"/>
              <a:t>and you never know what you will get until the </a:t>
            </a:r>
            <a:r>
              <a:rPr lang="en-US" sz="1600" u="sng" baseline="0" dirty="0"/>
              <a:t>first</a:t>
            </a:r>
            <a:r>
              <a:rPr lang="en-US" sz="1600" baseline="0" dirty="0"/>
              <a:t> day of class when the students </a:t>
            </a:r>
            <a:r>
              <a:rPr lang="en-US" sz="1600" u="sng" baseline="0" dirty="0"/>
              <a:t>show up.</a:t>
            </a:r>
          </a:p>
          <a:p>
            <a:r>
              <a:rPr lang="en-US" sz="1600" baseline="0" dirty="0"/>
              <a:t>And even </a:t>
            </a:r>
            <a:r>
              <a:rPr lang="en-US" sz="1600" u="sng" baseline="0" dirty="0"/>
              <a:t>then</a:t>
            </a:r>
            <a:r>
              <a:rPr lang="en-US" sz="1600" baseline="0" dirty="0"/>
              <a:t>, you may not notice the slight differences among the students.</a:t>
            </a:r>
          </a:p>
          <a:p>
            <a:endParaRPr lang="en-US" sz="1600" baseline="0" dirty="0"/>
          </a:p>
          <a:p>
            <a:r>
              <a:rPr lang="en-US" sz="1600" baseline="0" dirty="0"/>
              <a:t>In a high school setting, the accommodation strategies are prescribed.  In a college setting, it is up to </a:t>
            </a:r>
            <a:r>
              <a:rPr lang="en-US" sz="1600" u="sng" baseline="0" dirty="0"/>
              <a:t>the instructor</a:t>
            </a:r>
            <a:r>
              <a:rPr lang="en-US" sz="1600" baseline="0" dirty="0"/>
              <a:t> to work something out with the students.  </a:t>
            </a:r>
          </a:p>
          <a:p>
            <a:endParaRPr lang="en-US" sz="1600" baseline="0" dirty="0"/>
          </a:p>
          <a:p>
            <a:r>
              <a:rPr lang="en-US" sz="1600" baseline="0" dirty="0"/>
              <a:t>And now that we are teaching more and more high school students on our college campuses, -- things can get a little tricky.  </a:t>
            </a:r>
          </a:p>
          <a:p>
            <a:r>
              <a:rPr lang="en-US" sz="1600" baseline="0" dirty="0"/>
              <a:t>Do we follow the high school rules or the college rules?</a:t>
            </a:r>
          </a:p>
          <a:p>
            <a:endParaRPr lang="en-US" sz="1600" baseline="0" dirty="0"/>
          </a:p>
          <a:p>
            <a:r>
              <a:rPr lang="en-US" sz="1600" baseline="0" dirty="0"/>
              <a:t>And if you are not connected with an educational institution, you might think that Sheldon is just a quirky youth who shows up at your agency a couple times a week.</a:t>
            </a:r>
          </a:p>
          <a:p>
            <a:endParaRPr lang="en-US" sz="1600" baseline="0" dirty="0"/>
          </a:p>
          <a:p>
            <a:endParaRPr lang="en-US" sz="1600" baseline="0" dirty="0"/>
          </a:p>
          <a:p>
            <a:endParaRPr lang="en-US" sz="1600" baseline="0" dirty="0"/>
          </a:p>
          <a:p>
            <a:endParaRPr lang="en-US" sz="1600" baseline="0" dirty="0"/>
          </a:p>
          <a:p>
            <a:endParaRPr lang="en-US" sz="1600" baseline="0" dirty="0"/>
          </a:p>
          <a:p>
            <a:endParaRPr lang="en-US" sz="1600" dirty="0"/>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409748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1057275"/>
            <a:ext cx="3484562" cy="2613025"/>
          </a:xfrm>
        </p:spPr>
      </p:sp>
      <p:sp>
        <p:nvSpPr>
          <p:cNvPr id="3" name="Notes Placeholder 2"/>
          <p:cNvSpPr>
            <a:spLocks noGrp="1"/>
          </p:cNvSpPr>
          <p:nvPr>
            <p:ph type="body" idx="1"/>
          </p:nvPr>
        </p:nvSpPr>
        <p:spPr>
          <a:xfrm>
            <a:off x="685800" y="3556000"/>
            <a:ext cx="5513522" cy="5587999"/>
          </a:xfrm>
        </p:spPr>
        <p:txBody>
          <a:bodyPr>
            <a:noAutofit/>
          </a:bodyPr>
          <a:lstStyle/>
          <a:p>
            <a:r>
              <a:rPr lang="en-US" baseline="0" dirty="0"/>
              <a:t>People are unpredictable. Some people prefer a predictable environment.</a:t>
            </a:r>
          </a:p>
          <a:p>
            <a:endParaRPr lang="en-US" dirty="0"/>
          </a:p>
          <a:p>
            <a:r>
              <a:rPr lang="en-US" baseline="0" dirty="0"/>
              <a:t> </a:t>
            </a:r>
            <a:r>
              <a:rPr lang="en-US" u="sng" baseline="0" dirty="0"/>
              <a:t>Rather</a:t>
            </a:r>
            <a:r>
              <a:rPr lang="en-US" baseline="0" dirty="0"/>
              <a:t> than preferring to </a:t>
            </a:r>
            <a:r>
              <a:rPr lang="en-US" u="sng" baseline="0" dirty="0"/>
              <a:t>not</a:t>
            </a:r>
            <a:r>
              <a:rPr lang="en-US" baseline="0" dirty="0"/>
              <a:t> be around </a:t>
            </a:r>
            <a:r>
              <a:rPr lang="en-US" u="sng" baseline="0" dirty="0"/>
              <a:t>people</a:t>
            </a:r>
            <a:r>
              <a:rPr lang="en-US" baseline="0" dirty="0"/>
              <a:t>, they might not like the </a:t>
            </a:r>
            <a:r>
              <a:rPr lang="en-US" u="sng" baseline="0" dirty="0"/>
              <a:t>unpredictability</a:t>
            </a:r>
            <a:r>
              <a:rPr lang="en-US" baseline="0" dirty="0"/>
              <a:t> of most people.</a:t>
            </a:r>
          </a:p>
          <a:p>
            <a:endParaRPr lang="en-US" baseline="0" dirty="0"/>
          </a:p>
          <a:p>
            <a:r>
              <a:rPr lang="en-US" baseline="0" dirty="0"/>
              <a:t>Small talk is stressful for some. Structured small talk is a way to introduce the art of small talk.  </a:t>
            </a:r>
          </a:p>
          <a:p>
            <a:r>
              <a:rPr lang="en-US" baseline="0" dirty="0"/>
              <a:t>Give everyone a specific thing to discuss, like “describe your hobby or your favorite color.”</a:t>
            </a:r>
          </a:p>
          <a:p>
            <a:endParaRPr lang="en-US" baseline="0" dirty="0"/>
          </a:p>
          <a:p>
            <a:r>
              <a:rPr lang="en-US" baseline="0" dirty="0"/>
              <a:t>In many cases -- the social awkwardness is </a:t>
            </a:r>
            <a:r>
              <a:rPr lang="en-US" u="sng" baseline="0" dirty="0"/>
              <a:t>not</a:t>
            </a:r>
            <a:r>
              <a:rPr lang="en-US" baseline="0" dirty="0"/>
              <a:t> caused by the </a:t>
            </a:r>
            <a:r>
              <a:rPr lang="en-US" u="sng" baseline="0" dirty="0"/>
              <a:t>people</a:t>
            </a:r>
            <a:r>
              <a:rPr lang="en-US" baseline="0" dirty="0"/>
              <a:t>, </a:t>
            </a:r>
          </a:p>
          <a:p>
            <a:r>
              <a:rPr lang="en-US" baseline="0" dirty="0"/>
              <a:t>but by an over stimulation of the </a:t>
            </a:r>
            <a:r>
              <a:rPr lang="en-US" u="sng" baseline="0" dirty="0"/>
              <a:t>senses</a:t>
            </a:r>
            <a:r>
              <a:rPr lang="en-US" baseline="0" dirty="0"/>
              <a:t> caused by the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person could be over-stimulated by sights, sounds, smells, and other sensory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Being around people is </a:t>
            </a:r>
            <a:r>
              <a:rPr lang="en-US" u="sng" dirty="0"/>
              <a:t>not</a:t>
            </a:r>
            <a:r>
              <a:rPr lang="en-US" dirty="0"/>
              <a:t> usually the problem. </a:t>
            </a:r>
          </a:p>
          <a:p>
            <a:r>
              <a:rPr lang="en-US" dirty="0"/>
              <a:t>The problem could be sensory overload.</a:t>
            </a:r>
          </a:p>
          <a:p>
            <a:endParaRPr lang="en-US" dirty="0"/>
          </a:p>
          <a:p>
            <a:r>
              <a:rPr lang="en-US" dirty="0"/>
              <a:t>====</a:t>
            </a:r>
          </a:p>
          <a:p>
            <a:r>
              <a:rPr lang="en-US" dirty="0"/>
              <a:t>https://</a:t>
            </a:r>
            <a:r>
              <a:rPr lang="en-US" dirty="0" err="1"/>
              <a:t>www.autismspeaks.org</a:t>
            </a:r>
            <a:r>
              <a:rPr lang="en-US"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1481122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0" y="474663"/>
            <a:ext cx="3008313" cy="2257425"/>
          </a:xfrm>
        </p:spPr>
      </p:sp>
      <p:sp>
        <p:nvSpPr>
          <p:cNvPr id="3" name="Notes Placeholder 2"/>
          <p:cNvSpPr>
            <a:spLocks noGrp="1"/>
          </p:cNvSpPr>
          <p:nvPr>
            <p:ph type="body" idx="1"/>
          </p:nvPr>
        </p:nvSpPr>
        <p:spPr>
          <a:xfrm>
            <a:off x="685800" y="2992582"/>
            <a:ext cx="5513522" cy="6151417"/>
          </a:xfrm>
        </p:spPr>
        <p:txBody>
          <a:bodyPr>
            <a:noAutofit/>
          </a:bodyPr>
          <a:lstStyle/>
          <a:p>
            <a:r>
              <a:rPr lang="en-US" sz="1400" baseline="0" dirty="0"/>
              <a:t>Background sounds, like working in a cubicle, open windows, distant telephones, air conditioners, elevators, computers humming, -- any sound.  </a:t>
            </a:r>
          </a:p>
          <a:p>
            <a:r>
              <a:rPr lang="en-US" sz="1400" baseline="0" dirty="0"/>
              <a:t>Most people subconsciously tune out the background and focus their hearing on specific sounds.  </a:t>
            </a:r>
          </a:p>
          <a:p>
            <a:r>
              <a:rPr lang="en-US" sz="1400" baseline="0" dirty="0"/>
              <a:t>For some, -- </a:t>
            </a:r>
            <a:r>
              <a:rPr lang="en-US" sz="1400" u="sng" baseline="0" dirty="0"/>
              <a:t>all</a:t>
            </a:r>
            <a:r>
              <a:rPr lang="en-US" sz="1400" baseline="0" dirty="0"/>
              <a:t> of the sounds are in the </a:t>
            </a:r>
            <a:r>
              <a:rPr lang="en-US" sz="1400" u="sng" baseline="0" dirty="0"/>
              <a:t>foreground</a:t>
            </a:r>
            <a:r>
              <a:rPr lang="en-US" sz="1400" baseline="0" dirty="0"/>
              <a:t>, which makes it hard to focus on anything.</a:t>
            </a:r>
          </a:p>
          <a:p>
            <a:r>
              <a:rPr lang="en-US" sz="1400" baseline="0" dirty="0"/>
              <a:t>Blinking lights, fluorescent lights, some computer monitors, windows, riding a bus -- all create visual distractions.  Every visual image is in the foreground. Most people subconsciously ignore the unimportant visual images and focus on the main visual image. </a:t>
            </a:r>
          </a:p>
          <a:p>
            <a:r>
              <a:rPr lang="en-US" sz="1400" baseline="0" dirty="0"/>
              <a:t>Smells of food, mold, animals. Can be a distraction. If it is a smell that is pleasing, then it would be hard to concentrate on anything else.  -- </a:t>
            </a:r>
          </a:p>
          <a:p>
            <a:r>
              <a:rPr lang="en-US" sz="1400" baseline="0" dirty="0"/>
              <a:t>- All of these distractions can keep people from concentrating on the task at hand and completing their work.</a:t>
            </a:r>
          </a:p>
          <a:p>
            <a:r>
              <a:rPr lang="en-US" sz="1400" baseline="0" dirty="0"/>
              <a:t>Years ago, my wife got me to join her pool team, but the loud music, unusual lighting, clinking of glasses and pool balls, lots of people moving around, and lots of conversations I could half hear - was all too much for me.  I found it hard to concentrate on playing the game.</a:t>
            </a:r>
          </a:p>
          <a:p>
            <a:r>
              <a:rPr lang="en-US" sz="1400" baseline="0" dirty="0"/>
              <a:t>- Can you eliminate distractions in your activities?</a:t>
            </a:r>
          </a:p>
          <a:p>
            <a:r>
              <a:rPr lang="en-US" sz="1400" baseline="0" dirty="0"/>
              <a:t>Is there a quiet room where this person can go to chill out? </a:t>
            </a:r>
          </a:p>
          <a:p>
            <a:r>
              <a:rPr lang="en-US" sz="1400" baseline="0" dirty="0"/>
              <a:t>- Ensure that this room is </a:t>
            </a:r>
            <a:r>
              <a:rPr lang="en-US" sz="1400" u="sng" baseline="0" dirty="0"/>
              <a:t>never</a:t>
            </a:r>
            <a:r>
              <a:rPr lang="en-US" sz="1400" baseline="0" dirty="0"/>
              <a:t> seen as punishment, but rather a safe place to </a:t>
            </a:r>
            <a:r>
              <a:rPr lang="en-US" sz="1400" u="sng" baseline="0" dirty="0"/>
              <a:t>escape</a:t>
            </a:r>
            <a:r>
              <a:rPr lang="en-US" sz="1400" baseline="0" dirty="0"/>
              <a:t> the distractions -- and recharge their personal batteries before rejoining the group.</a:t>
            </a:r>
          </a:p>
          <a:p>
            <a:r>
              <a:rPr lang="en-US" sz="1400" baseline="0" dirty="0">
                <a:sym typeface="Wingdings" pitchFamily="2" charset="2"/>
              </a:rPr>
              <a:t> </a:t>
            </a:r>
            <a:r>
              <a:rPr lang="en-US" sz="1400" baseline="0" dirty="0"/>
              <a:t>Even a bug crawling around on a projection screen can be a distraction.</a:t>
            </a:r>
          </a:p>
          <a:p>
            <a:endParaRPr lang="en-US" sz="1400" dirty="0"/>
          </a:p>
          <a:p>
            <a:endParaRPr lang="en-US" sz="1400" dirty="0"/>
          </a:p>
          <a:p>
            <a:r>
              <a:rPr lang="en-US" sz="1400" dirty="0"/>
              <a:t>====</a:t>
            </a:r>
          </a:p>
          <a:p>
            <a:r>
              <a:rPr lang="en-US" sz="1400" dirty="0"/>
              <a:t>https://</a:t>
            </a:r>
            <a:r>
              <a:rPr lang="en-US" sz="1400" dirty="0" err="1"/>
              <a:t>www.autismspeaks.org</a:t>
            </a:r>
            <a:r>
              <a:rPr lang="en-US" sz="1400"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102120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4950" y="715963"/>
            <a:ext cx="3238500" cy="2430462"/>
          </a:xfrm>
        </p:spPr>
      </p:sp>
      <p:sp>
        <p:nvSpPr>
          <p:cNvPr id="3" name="Notes Placeholder 2"/>
          <p:cNvSpPr>
            <a:spLocks noGrp="1"/>
          </p:cNvSpPr>
          <p:nvPr>
            <p:ph type="body" idx="1"/>
          </p:nvPr>
        </p:nvSpPr>
        <p:spPr>
          <a:xfrm>
            <a:off x="685800" y="3348842"/>
            <a:ext cx="5606512" cy="5795158"/>
          </a:xfrm>
        </p:spPr>
        <p:txBody>
          <a:bodyPr>
            <a:noAutofit/>
          </a:bodyPr>
          <a:lstStyle/>
          <a:p>
            <a:r>
              <a:rPr lang="en-US" sz="1600" dirty="0"/>
              <a:t>Many get this wrong.  This has nothing to do with who talks a lot and who does not.</a:t>
            </a:r>
          </a:p>
          <a:p>
            <a:endParaRPr lang="en-US" sz="1600" dirty="0"/>
          </a:p>
          <a:p>
            <a:r>
              <a:rPr lang="en-US" dirty="0"/>
              <a:t>Where do you put your attention and get your energy? </a:t>
            </a:r>
          </a:p>
          <a:p>
            <a:r>
              <a:rPr lang="en-US" dirty="0"/>
              <a:t>Do you like to spend time in the outer world of people and things? -- That's Extraversion</a:t>
            </a:r>
          </a:p>
          <a:p>
            <a:r>
              <a:rPr lang="en-US" dirty="0"/>
              <a:t>Or do you prefer your inner world of ideas and images? -- That's Introversion</a:t>
            </a:r>
          </a:p>
          <a:p>
            <a:endParaRPr lang="en-US" sz="1600" dirty="0"/>
          </a:p>
          <a:p>
            <a:r>
              <a:rPr lang="en-US" sz="1600" dirty="0"/>
              <a:t>At the end of a long day -- do you want to go out with friends to unwind, or do you want to be by yourself to unwind?</a:t>
            </a:r>
          </a:p>
          <a:p>
            <a:endParaRPr lang="en-US" sz="1600" dirty="0"/>
          </a:p>
          <a:p>
            <a:r>
              <a:rPr lang="en-US" sz="1600" dirty="0"/>
              <a:t>Introverts</a:t>
            </a:r>
            <a:r>
              <a:rPr lang="en-US" sz="1600" baseline="0" dirty="0"/>
              <a:t> like Sheldon typically have a small number of friends, but they are usually really deep friendships.</a:t>
            </a:r>
          </a:p>
          <a:p>
            <a:r>
              <a:rPr lang="en-US" sz="1600" baseline="0" dirty="0"/>
              <a:t>Extroverts typically have lots of friends, some deep friendships, but lots of shallow or medium-depth friendships.</a:t>
            </a:r>
          </a:p>
          <a:p>
            <a:endParaRPr lang="en-US" sz="1600" baseline="0" dirty="0"/>
          </a:p>
          <a:p>
            <a:r>
              <a:rPr lang="en-US" sz="1600" baseline="0" dirty="0"/>
              <a:t>Extroverts like to make new friends.    </a:t>
            </a:r>
          </a:p>
          <a:p>
            <a:r>
              <a:rPr lang="en-US" sz="1600" baseline="0" dirty="0"/>
              <a:t>Introverts find friend-making </a:t>
            </a:r>
            <a:r>
              <a:rPr lang="en-US" sz="1600" u="sng" baseline="0" dirty="0"/>
              <a:t>an unpleasant chore</a:t>
            </a:r>
            <a:r>
              <a:rPr lang="en-US" sz="1600" baseline="0" dirty="0"/>
              <a:t>.</a:t>
            </a:r>
          </a:p>
          <a:p>
            <a:endParaRPr lang="en-US" sz="1600" baseline="0" dirty="0"/>
          </a:p>
          <a:p>
            <a:r>
              <a:rPr lang="en-US" sz="1600" baseline="0" dirty="0"/>
              <a:t>For the introverts it takes </a:t>
            </a:r>
            <a:r>
              <a:rPr lang="en-US" sz="1600" u="sng" baseline="0" dirty="0"/>
              <a:t>effort</a:t>
            </a:r>
            <a:r>
              <a:rPr lang="en-US" sz="1600" baseline="0" dirty="0"/>
              <a:t> to </a:t>
            </a:r>
            <a:r>
              <a:rPr lang="en-US" sz="1600" u="sng" baseline="0" dirty="0"/>
              <a:t>keep</a:t>
            </a:r>
            <a:r>
              <a:rPr lang="en-US" sz="1600" baseline="0" dirty="0"/>
              <a:t> the friendship.  </a:t>
            </a:r>
          </a:p>
          <a:p>
            <a:endParaRPr lang="en-US" sz="1600" baseline="0" dirty="0"/>
          </a:p>
          <a:p>
            <a:endParaRPr lang="en-US" sz="1600" baseline="0" dirty="0"/>
          </a:p>
          <a:p>
            <a:r>
              <a:rPr lang="en-US" sz="1600" dirty="0"/>
              <a:t>======</a:t>
            </a:r>
          </a:p>
          <a:p>
            <a:endParaRPr lang="en-US" sz="1600" dirty="0"/>
          </a:p>
          <a:p>
            <a:r>
              <a:rPr lang="en-US" sz="1600" dirty="0"/>
              <a:t>Introverts vs Extroverts</a:t>
            </a:r>
          </a:p>
          <a:p>
            <a:r>
              <a:rPr lang="en-US" sz="1600" dirty="0"/>
              <a:t>https://</a:t>
            </a:r>
            <a:r>
              <a:rPr lang="en-US" sz="1600" dirty="0" err="1"/>
              <a:t>www.myersbriggs.org</a:t>
            </a:r>
            <a:r>
              <a:rPr lang="en-US" sz="1600" dirty="0"/>
              <a:t>/my-</a:t>
            </a:r>
            <a:r>
              <a:rPr lang="en-US" sz="1600" dirty="0" err="1"/>
              <a:t>mbti</a:t>
            </a:r>
            <a:r>
              <a:rPr lang="en-US" sz="1600" dirty="0"/>
              <a:t>-personality-type/</a:t>
            </a:r>
            <a:r>
              <a:rPr lang="en-US" sz="1600" dirty="0" err="1"/>
              <a:t>mbti</a:t>
            </a:r>
            <a:r>
              <a:rPr lang="en-US" sz="1600" dirty="0"/>
              <a:t>-basics/</a:t>
            </a:r>
            <a:r>
              <a:rPr lang="en-US" sz="1600" dirty="0" err="1"/>
              <a:t>extraversion-or-introversion.htm?bhcp</a:t>
            </a:r>
            <a:r>
              <a:rPr lang="en-US" sz="1600" dirty="0"/>
              <a:t>=1</a:t>
            </a:r>
          </a:p>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666412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0488" y="1120775"/>
            <a:ext cx="4064000" cy="3048000"/>
          </a:xfrm>
        </p:spPr>
      </p:sp>
      <p:sp>
        <p:nvSpPr>
          <p:cNvPr id="3" name="Notes Placeholder 2"/>
          <p:cNvSpPr>
            <a:spLocks noGrp="1"/>
          </p:cNvSpPr>
          <p:nvPr>
            <p:ph type="body" idx="1"/>
          </p:nvPr>
        </p:nvSpPr>
        <p:spPr>
          <a:xfrm>
            <a:off x="685800" y="4524499"/>
            <a:ext cx="5606512" cy="4619501"/>
          </a:xfrm>
        </p:spPr>
        <p:txBody>
          <a:bodyPr>
            <a:noAutofit/>
          </a:bodyPr>
          <a:lstStyle/>
          <a:p>
            <a:r>
              <a:rPr lang="en-US" sz="1600" dirty="0"/>
              <a:t>Deep thinkers like Sheldon are introverts.</a:t>
            </a:r>
          </a:p>
          <a:p>
            <a:endParaRPr lang="en-US" sz="1600" dirty="0"/>
          </a:p>
          <a:p>
            <a:r>
              <a:rPr lang="en-US" sz="1600" baseline="0" dirty="0"/>
              <a:t>Once on the Big Bang Theory, Sheldon needed to make friends with a new person so he could have access to a specific piece of scientific equipment. </a:t>
            </a:r>
          </a:p>
          <a:p>
            <a:r>
              <a:rPr lang="en-US" sz="1600" baseline="0" dirty="0"/>
              <a:t>Because of this, he felt he had to break up with one of his current friends.  </a:t>
            </a:r>
          </a:p>
          <a:p>
            <a:endParaRPr lang="en-US" sz="1600" baseline="0" dirty="0"/>
          </a:p>
          <a:p>
            <a:r>
              <a:rPr lang="en-US" sz="1600" baseline="0" dirty="0"/>
              <a:t>For some, it’s like juggling balls in the air. </a:t>
            </a:r>
          </a:p>
          <a:p>
            <a:r>
              <a:rPr lang="en-US" sz="1600" baseline="0" dirty="0"/>
              <a:t>A good juggler can add more balls into the mix and keep juggling, but many introverts can handle only a handful of friends.  </a:t>
            </a:r>
          </a:p>
          <a:p>
            <a:r>
              <a:rPr lang="en-US" sz="1600" baseline="0" dirty="0"/>
              <a:t>Adding more friends can be stressful.</a:t>
            </a:r>
          </a:p>
          <a:p>
            <a:endParaRPr lang="en-US" sz="1600" baseline="0" dirty="0"/>
          </a:p>
          <a:p>
            <a:endParaRPr lang="en-US" sz="1600" baseline="0" dirty="0"/>
          </a:p>
          <a:p>
            <a:r>
              <a:rPr lang="en-US" sz="1600" dirty="0"/>
              <a:t>======</a:t>
            </a:r>
          </a:p>
          <a:p>
            <a:r>
              <a:rPr lang="en-US" sz="1600" dirty="0"/>
              <a:t>Introvert image</a:t>
            </a:r>
          </a:p>
          <a:p>
            <a:r>
              <a:rPr lang="en-US" sz="1600" dirty="0"/>
              <a:t>https://</a:t>
            </a:r>
            <a:r>
              <a:rPr lang="en-US" sz="1600" dirty="0" err="1"/>
              <a:t>weareiu.com</a:t>
            </a:r>
            <a:r>
              <a:rPr lang="en-US" sz="1600" dirty="0"/>
              <a:t>/blog/</a:t>
            </a:r>
            <a:r>
              <a:rPr lang="en-US" sz="1600" dirty="0" err="1"/>
              <a:t>rachel-waddey</a:t>
            </a:r>
            <a:r>
              <a:rPr lang="en-US" sz="1600" dirty="0"/>
              <a:t>/being-an-introvert-in-college</a:t>
            </a:r>
          </a:p>
          <a:p>
            <a:endParaRPr lang="en-US" sz="1600" dirty="0"/>
          </a:p>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786893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906463"/>
            <a:ext cx="4203700" cy="3154362"/>
          </a:xfrm>
        </p:spPr>
      </p:sp>
      <p:sp>
        <p:nvSpPr>
          <p:cNvPr id="3" name="Notes Placeholder 2"/>
          <p:cNvSpPr>
            <a:spLocks noGrp="1"/>
          </p:cNvSpPr>
          <p:nvPr>
            <p:ph type="body" idx="1"/>
          </p:nvPr>
        </p:nvSpPr>
        <p:spPr>
          <a:xfrm>
            <a:off x="685800" y="4251366"/>
            <a:ext cx="5606512" cy="4892634"/>
          </a:xfrm>
        </p:spPr>
        <p:txBody>
          <a:bodyPr>
            <a:noAutofit/>
          </a:bodyPr>
          <a:lstStyle/>
          <a:p>
            <a:r>
              <a:rPr lang="en-US" sz="1600" baseline="0" dirty="0"/>
              <a:t>And for someone like Sheldon, there is a process to making friends – </a:t>
            </a:r>
          </a:p>
          <a:p>
            <a:r>
              <a:rPr lang="en-US" sz="1600" baseline="0" dirty="0"/>
              <a:t>as you see in the algorithm that he created that you see here.</a:t>
            </a:r>
          </a:p>
          <a:p>
            <a:endParaRPr lang="en-US" sz="1600" baseline="0" dirty="0"/>
          </a:p>
          <a:p>
            <a:r>
              <a:rPr lang="en-US" sz="1600" u="sng" baseline="0" dirty="0"/>
              <a:t>This</a:t>
            </a:r>
            <a:r>
              <a:rPr lang="en-US" sz="1600" baseline="0" dirty="0"/>
              <a:t> is Sheldon's  flowchart for </a:t>
            </a:r>
            <a:r>
              <a:rPr lang="en-US" sz="1600" u="sng" baseline="0" dirty="0"/>
              <a:t>how to make a friend.</a:t>
            </a:r>
          </a:p>
          <a:p>
            <a:endParaRPr lang="en-US" sz="1600" u="sng" baseline="0" dirty="0"/>
          </a:p>
          <a:p>
            <a:r>
              <a:rPr lang="en-US" sz="1600" baseline="0" dirty="0"/>
              <a:t>For most folks, activities like making a new friend can happen spontaneously, -- while for others, there needs to be a </a:t>
            </a:r>
            <a:r>
              <a:rPr lang="en-US" sz="1600" u="sng" baseline="0" dirty="0"/>
              <a:t>plan</a:t>
            </a:r>
            <a:r>
              <a:rPr lang="en-US" sz="1600" baseline="0" dirty="0"/>
              <a:t> and a </a:t>
            </a:r>
            <a:r>
              <a:rPr lang="en-US" sz="1600" u="sng" baseline="0" dirty="0"/>
              <a:t>process</a:t>
            </a:r>
            <a:r>
              <a:rPr lang="en-US" sz="1600" baseline="0" dirty="0"/>
              <a:t> for everything.</a:t>
            </a:r>
          </a:p>
          <a:p>
            <a:r>
              <a:rPr lang="en-US" sz="1600" baseline="0" dirty="0"/>
              <a:t>For some, there is safety in feeling that everything is orderly and in its place. Others don’t seem to care.</a:t>
            </a:r>
          </a:p>
          <a:p>
            <a:r>
              <a:rPr lang="en-US" sz="1600" baseline="0" dirty="0"/>
              <a:t>Torture is putting a detailed, procedure-oriented introvert, in a room full of people he does not know, without an agenda.</a:t>
            </a:r>
          </a:p>
          <a:p>
            <a:r>
              <a:rPr lang="en-US" sz="1600" baseline="0" dirty="0"/>
              <a:t>It gives me goosebumps just </a:t>
            </a:r>
            <a:r>
              <a:rPr lang="en-US" sz="1600" u="sng" baseline="0" dirty="0"/>
              <a:t>thinking</a:t>
            </a:r>
            <a:r>
              <a:rPr lang="en-US" sz="1600" baseline="0" dirty="0"/>
              <a:t> about it.</a:t>
            </a:r>
          </a:p>
          <a:p>
            <a:endParaRPr lang="en-US" sz="1600" baseline="0" dirty="0"/>
          </a:p>
          <a:p>
            <a:r>
              <a:rPr lang="en-US" sz="1600" baseline="0" dirty="0"/>
              <a:t>====</a:t>
            </a:r>
          </a:p>
          <a:p>
            <a:r>
              <a:rPr lang="en-US" sz="1600" baseline="0" dirty="0"/>
              <a:t>Dr. Cooper’s Friendship Algorithm</a:t>
            </a:r>
          </a:p>
          <a:p>
            <a:r>
              <a:rPr lang="en-US" sz="1600" baseline="0" dirty="0"/>
              <a:t>http://vignette1.wikia.nocookie.net/</a:t>
            </a:r>
            <a:r>
              <a:rPr lang="en-US" sz="1600" baseline="0" dirty="0" err="1"/>
              <a:t>bigbangtheory</a:t>
            </a:r>
            <a:r>
              <a:rPr lang="en-US" sz="1600" baseline="0" dirty="0"/>
              <a:t>/images/f/</a:t>
            </a:r>
            <a:r>
              <a:rPr lang="en-US" sz="1600" baseline="0" dirty="0" err="1"/>
              <a:t>ff</a:t>
            </a:r>
            <a:r>
              <a:rPr lang="en-US" sz="1600" baseline="0" dirty="0"/>
              <a:t>/Freind1.jpg/revision/</a:t>
            </a:r>
            <a:r>
              <a:rPr lang="en-US" sz="1600" baseline="0" dirty="0" err="1"/>
              <a:t>latest?cb</a:t>
            </a:r>
            <a:r>
              <a:rPr lang="en-US" sz="1600" baseline="0" dirty="0"/>
              <a:t>=20121011222658</a:t>
            </a:r>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807422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91014" cy="4800600"/>
          </a:xfrm>
        </p:spPr>
        <p:txBody>
          <a:bodyPr>
            <a:noAutofit/>
          </a:bodyPr>
          <a:lstStyle/>
          <a:p>
            <a:r>
              <a:rPr lang="en-US" sz="1600" baseline="0" dirty="0"/>
              <a:t>Just because someone does not </a:t>
            </a:r>
            <a:r>
              <a:rPr lang="en-US" sz="1600" u="sng" baseline="0" dirty="0"/>
              <a:t>display</a:t>
            </a:r>
            <a:r>
              <a:rPr lang="en-US" sz="1600" baseline="0" dirty="0"/>
              <a:t> empathetic behavior -- does not mean that they are </a:t>
            </a:r>
            <a:r>
              <a:rPr lang="en-US" sz="1600" u="sng" baseline="0" dirty="0"/>
              <a:t>not</a:t>
            </a:r>
            <a:r>
              <a:rPr lang="en-US" sz="1600" baseline="0" dirty="0"/>
              <a:t> empathetic. </a:t>
            </a:r>
          </a:p>
          <a:p>
            <a:r>
              <a:rPr lang="en-US" sz="1600" baseline="0" dirty="0"/>
              <a:t>It could be they just do not know </a:t>
            </a:r>
            <a:r>
              <a:rPr lang="en-US" sz="1600" u="sng" baseline="0" dirty="0"/>
              <a:t>how</a:t>
            </a:r>
            <a:r>
              <a:rPr lang="en-US" sz="1600" baseline="0" dirty="0"/>
              <a:t> to </a:t>
            </a:r>
            <a:r>
              <a:rPr lang="en-US" sz="1600" u="sng" baseline="0" dirty="0"/>
              <a:t>express</a:t>
            </a:r>
            <a:r>
              <a:rPr lang="en-US" sz="1600" baseline="0" dirty="0"/>
              <a:t> their emotions in the way that the public </a:t>
            </a:r>
            <a:r>
              <a:rPr lang="en-US" sz="1600" u="sng" baseline="0" dirty="0"/>
              <a:t>expects</a:t>
            </a:r>
            <a:r>
              <a:rPr lang="en-US" sz="1600" baseline="0" dirty="0"/>
              <a:t>.</a:t>
            </a:r>
          </a:p>
          <a:p>
            <a:r>
              <a:rPr lang="en-US" sz="1600" baseline="0" dirty="0"/>
              <a:t>How did </a:t>
            </a:r>
            <a:r>
              <a:rPr lang="en-US" sz="1600" u="sng" baseline="0" dirty="0"/>
              <a:t>you</a:t>
            </a:r>
            <a:r>
              <a:rPr lang="en-US" sz="1600" baseline="0" dirty="0"/>
              <a:t> learn to express your emotions?</a:t>
            </a:r>
          </a:p>
          <a:p>
            <a:endParaRPr lang="en-US" sz="1600" baseline="0" dirty="0"/>
          </a:p>
          <a:p>
            <a:r>
              <a:rPr lang="en-US" sz="1600" u="none" dirty="0"/>
              <a:t>Some might have </a:t>
            </a:r>
            <a:r>
              <a:rPr lang="en-US" sz="1600" u="none" dirty="0">
                <a:solidFill>
                  <a:schemeClr val="tx1"/>
                </a:solidFill>
              </a:rPr>
              <a:t>impaired,</a:t>
            </a:r>
            <a:r>
              <a:rPr lang="en-US" sz="1600" u="none" baseline="0" dirty="0">
                <a:solidFill>
                  <a:schemeClr val="tx1"/>
                </a:solidFill>
              </a:rPr>
              <a:t> nonverbal behaviors </a:t>
            </a:r>
            <a:r>
              <a:rPr lang="en-US" sz="1600" u="none" dirty="0">
                <a:solidFill>
                  <a:schemeClr val="tx1"/>
                </a:solidFill>
              </a:rPr>
              <a:t>in areas such as eye contact, facial expression, </a:t>
            </a:r>
            <a:r>
              <a:rPr lang="en-US" sz="1600" u="none" dirty="0"/>
              <a:t>posture, and gesture. </a:t>
            </a:r>
          </a:p>
          <a:p>
            <a:endParaRPr lang="en-US" sz="1600" u="none" baseline="0" dirty="0"/>
          </a:p>
          <a:p>
            <a:r>
              <a:rPr lang="en-US" sz="1600" dirty="0"/>
              <a:t>Some might be able to show a </a:t>
            </a:r>
            <a:r>
              <a:rPr lang="en-US" sz="1600" u="sng" dirty="0"/>
              <a:t>theoretical </a:t>
            </a:r>
            <a:r>
              <a:rPr lang="en-US" sz="1600" dirty="0"/>
              <a:t>understanding of other people's emotions; however, they might have difficulty </a:t>
            </a:r>
            <a:r>
              <a:rPr lang="en-US" sz="1600" u="sng" dirty="0"/>
              <a:t>acting</a:t>
            </a:r>
            <a:r>
              <a:rPr lang="en-US" sz="1600" dirty="0"/>
              <a:t> on this knowledge in fluid, real-life situations.</a:t>
            </a:r>
          </a:p>
          <a:p>
            <a:endParaRPr lang="en-US" sz="1600" baseline="0" dirty="0"/>
          </a:p>
          <a:p>
            <a:r>
              <a:rPr lang="en-US" sz="1600" u="sng" baseline="0" dirty="0"/>
              <a:t>People can be very unpredictable</a:t>
            </a:r>
            <a:r>
              <a:rPr lang="en-US" sz="1600" baseline="0" dirty="0"/>
              <a:t>. Especially when it comes to feelings and emotions.</a:t>
            </a:r>
          </a:p>
          <a:p>
            <a:endParaRPr lang="en-US" sz="1600" baseline="0" dirty="0"/>
          </a:p>
          <a:p>
            <a:r>
              <a:rPr lang="en-US" sz="1600" baseline="0" dirty="0"/>
              <a:t>And some people thrive on </a:t>
            </a:r>
            <a:r>
              <a:rPr lang="en-US" sz="1600" u="sng" baseline="0" dirty="0"/>
              <a:t>predictability</a:t>
            </a:r>
            <a:r>
              <a:rPr lang="en-US" sz="1600" baseline="0" dirty="0"/>
              <a:t>, so they stay clear of </a:t>
            </a:r>
            <a:r>
              <a:rPr lang="en-US" sz="1600" u="sng" baseline="0" dirty="0"/>
              <a:t>any</a:t>
            </a:r>
            <a:r>
              <a:rPr lang="en-US" sz="1600" baseline="0" dirty="0"/>
              <a:t> contact with people.</a:t>
            </a:r>
          </a:p>
          <a:p>
            <a:endParaRPr lang="en-US" sz="1600" dirty="0"/>
          </a:p>
          <a:p>
            <a:endParaRPr lang="en-US" sz="1600" dirty="0"/>
          </a:p>
          <a:p>
            <a:r>
              <a:rPr lang="en-US" sz="1600" dirty="0"/>
              <a:t>====</a:t>
            </a:r>
          </a:p>
          <a:p>
            <a:r>
              <a:rPr lang="en-US" sz="1600" dirty="0"/>
              <a:t>https://</a:t>
            </a:r>
            <a:r>
              <a:rPr lang="en-US" sz="1600" dirty="0" err="1"/>
              <a:t>en.wikipedia.org</a:t>
            </a:r>
            <a:r>
              <a:rPr lang="en-US" sz="1600" dirty="0"/>
              <a:t>/wiki/</a:t>
            </a:r>
            <a:r>
              <a:rPr lang="en-US" sz="1600" dirty="0" err="1"/>
              <a:t>Asperger_syndrome</a:t>
            </a:r>
            <a:endParaRPr lang="en-US" sz="1600" dirty="0"/>
          </a:p>
          <a:p>
            <a:endParaRPr lang="en-US" sz="1600" dirty="0"/>
          </a:p>
          <a:p>
            <a:r>
              <a:rPr lang="en-US" sz="1600" dirty="0"/>
              <a:t>Picture</a:t>
            </a:r>
          </a:p>
          <a:p>
            <a:r>
              <a:rPr lang="en-US" sz="1600" dirty="0"/>
              <a:t>http://media-cache-ec0.pinimg.com/736x/ae/f8/cc/aef8cc70809223b8f8370db15870e1c5.jpg</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58824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6650" y="1023938"/>
            <a:ext cx="4097338" cy="3073400"/>
          </a:xfrm>
        </p:spPr>
      </p:sp>
      <p:sp>
        <p:nvSpPr>
          <p:cNvPr id="3" name="Notes Placeholder 2"/>
          <p:cNvSpPr>
            <a:spLocks noGrp="1"/>
          </p:cNvSpPr>
          <p:nvPr>
            <p:ph type="body" idx="1"/>
          </p:nvPr>
        </p:nvSpPr>
        <p:spPr>
          <a:xfrm>
            <a:off x="685800" y="4512623"/>
            <a:ext cx="5606512" cy="4631377"/>
          </a:xfrm>
        </p:spPr>
        <p:txBody>
          <a:bodyPr>
            <a:noAutofit/>
          </a:bodyPr>
          <a:lstStyle/>
          <a:p>
            <a:r>
              <a:rPr lang="en-US" sz="1600" dirty="0"/>
              <a:t>Some</a:t>
            </a:r>
            <a:r>
              <a:rPr lang="en-US" sz="1600" baseline="0" dirty="0"/>
              <a:t> people may</a:t>
            </a:r>
            <a:r>
              <a:rPr lang="en-US" sz="1600" dirty="0"/>
              <a:t> seek out routine, like</a:t>
            </a:r>
            <a:r>
              <a:rPr lang="en-US" sz="1600" baseline="0" dirty="0"/>
              <a:t> a favorite meal or restaurant where they feel at home, --  at peace.</a:t>
            </a:r>
          </a:p>
          <a:p>
            <a:endParaRPr lang="en-US" sz="1600" baseline="0" dirty="0"/>
          </a:p>
          <a:p>
            <a:r>
              <a:rPr lang="en-US" sz="1600" baseline="0" dirty="0"/>
              <a:t>The small routines throughout the day bring a sense of </a:t>
            </a:r>
            <a:r>
              <a:rPr lang="en-US" sz="1600" u="sng" baseline="0" dirty="0"/>
              <a:t>normalcy</a:t>
            </a:r>
            <a:r>
              <a:rPr lang="en-US" sz="1600" baseline="0" dirty="0"/>
              <a:t> to an otherwise unpredictable day.</a:t>
            </a:r>
          </a:p>
          <a:p>
            <a:endParaRPr lang="en-US" sz="1600" baseline="0" dirty="0"/>
          </a:p>
          <a:p>
            <a:r>
              <a:rPr lang="en-US" sz="1600" baseline="0" dirty="0"/>
              <a:t>Be aware of people who may prefer a set routine. </a:t>
            </a:r>
          </a:p>
          <a:p>
            <a:endParaRPr lang="en-US" sz="1600" baseline="0" dirty="0"/>
          </a:p>
          <a:p>
            <a:r>
              <a:rPr lang="en-US" sz="1600" baseline="0" dirty="0"/>
              <a:t>If you need to move a regular activity to a new date or a new location. </a:t>
            </a:r>
          </a:p>
          <a:p>
            <a:r>
              <a:rPr lang="en-US" sz="1600" baseline="0" dirty="0"/>
              <a:t>You need to make sure these people know in advance, so they can prepare.  </a:t>
            </a:r>
          </a:p>
          <a:p>
            <a:r>
              <a:rPr lang="en-US" sz="1600" baseline="0" dirty="0"/>
              <a:t>Even moved furniture can be a problem. </a:t>
            </a:r>
          </a:p>
          <a:p>
            <a:endParaRPr lang="en-US" sz="1600" baseline="0" dirty="0"/>
          </a:p>
          <a:p>
            <a:r>
              <a:rPr lang="en-US" sz="1600" baseline="0" dirty="0"/>
              <a:t>Though adding a little variety can spice up a program, some folks count on their sense of normalcy.</a:t>
            </a:r>
          </a:p>
          <a:p>
            <a:endParaRPr lang="en-US" sz="1600" baseline="0" dirty="0"/>
          </a:p>
          <a:p>
            <a:endParaRPr lang="en-US" sz="1600" baseline="0" dirty="0"/>
          </a:p>
          <a:p>
            <a:endParaRPr lang="en-US" sz="1600" baseline="0" dirty="0"/>
          </a:p>
          <a:p>
            <a:r>
              <a:rPr lang="en-US" sz="1600" baseline="0" dirty="0"/>
              <a:t>====</a:t>
            </a:r>
          </a:p>
          <a:p>
            <a:endParaRPr lang="en-US" sz="1600" baseline="0" dirty="0"/>
          </a:p>
          <a:p>
            <a:r>
              <a:rPr lang="en-US" sz="1600" baseline="0" dirty="0"/>
              <a:t>Food schedule</a:t>
            </a:r>
          </a:p>
          <a:p>
            <a:r>
              <a:rPr lang="en-US" sz="1600" dirty="0"/>
              <a:t>https://s-media-cache-ak0.pinimg.com/originals/8b/</a:t>
            </a:r>
            <a:r>
              <a:rPr lang="en-US" sz="1600" dirty="0" err="1"/>
              <a:t>ed</a:t>
            </a:r>
            <a:r>
              <a:rPr lang="en-US" sz="1600" dirty="0"/>
              <a:t>/2a/8bed2ae0ffd94268cf2d20bfdddacb38.jpg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51880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503127" cy="4509274"/>
          </a:xfrm>
        </p:spPr>
        <p:txBody>
          <a:bodyPr/>
          <a:lstStyle/>
          <a:p>
            <a:r>
              <a:rPr lang="en-US" dirty="0"/>
              <a:t>I hope you have seen the TV show, the Big Bang Theory.  </a:t>
            </a:r>
          </a:p>
          <a:p>
            <a:endParaRPr lang="en-US" dirty="0"/>
          </a:p>
          <a:p>
            <a:r>
              <a:rPr lang="en-US" dirty="0"/>
              <a:t>We are in the middle of its twelfth and final season.</a:t>
            </a:r>
          </a:p>
          <a:p>
            <a:endParaRPr lang="en-US" dirty="0"/>
          </a:p>
          <a:p>
            <a:r>
              <a:rPr lang="en-US" dirty="0"/>
              <a:t>One of the lead characters is Dr. Sheldon Cooper, a theoretical physicist who works at</a:t>
            </a:r>
            <a:r>
              <a:rPr lang="en-US" baseline="0" dirty="0"/>
              <a:t> a research university.</a:t>
            </a:r>
            <a:endParaRPr lang="en-US" dirty="0"/>
          </a:p>
          <a:p>
            <a:endParaRPr lang="en-US" dirty="0"/>
          </a:p>
          <a:p>
            <a:r>
              <a:rPr lang="en-US" dirty="0"/>
              <a:t>Though the TV network has never confirmed this, Sheldon exhibits many of the characteristics</a:t>
            </a:r>
            <a:r>
              <a:rPr lang="en-US" baseline="0" dirty="0"/>
              <a:t> of a mild form of Autism, which used to be called Asperger's Syndrome.</a:t>
            </a:r>
          </a:p>
          <a:p>
            <a:endParaRPr lang="en-US" baseline="0" dirty="0"/>
          </a:p>
          <a:p>
            <a:endParaRPr lang="en-US" dirty="0"/>
          </a:p>
          <a:p>
            <a:r>
              <a:rPr lang="en-US" dirty="0"/>
              <a:t>=====</a:t>
            </a:r>
          </a:p>
          <a:p>
            <a:r>
              <a:rPr lang="en-US" dirty="0"/>
              <a:t>http://</a:t>
            </a:r>
            <a:r>
              <a:rPr lang="en-US" dirty="0" err="1"/>
              <a:t>img.wallpaperfolder.com</a:t>
            </a:r>
            <a:r>
              <a:rPr lang="en-US" dirty="0"/>
              <a:t>/f/51589E1B4031/sheldon-cooper-1600x1200-tbbt-s4.jpg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82959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0563"/>
            <a:ext cx="4051300" cy="3038475"/>
          </a:xfrm>
        </p:spPr>
      </p:sp>
      <p:sp>
        <p:nvSpPr>
          <p:cNvPr id="3" name="Notes Placeholder 2"/>
          <p:cNvSpPr>
            <a:spLocks noGrp="1"/>
          </p:cNvSpPr>
          <p:nvPr>
            <p:ph type="body" idx="1"/>
          </p:nvPr>
        </p:nvSpPr>
        <p:spPr>
          <a:xfrm>
            <a:off x="685800" y="3729038"/>
            <a:ext cx="5606512" cy="5414962"/>
          </a:xfrm>
        </p:spPr>
        <p:txBody>
          <a:bodyPr>
            <a:noAutofit/>
          </a:bodyPr>
          <a:lstStyle/>
          <a:p>
            <a:r>
              <a:rPr lang="en-US" sz="1600" baseline="0" dirty="0"/>
              <a:t>Several times a week I will have a ham sub at Subway. It’s my way of finding solace in an otherwise hectic week.  </a:t>
            </a:r>
          </a:p>
          <a:p>
            <a:r>
              <a:rPr lang="en-US" sz="1600" baseline="0" dirty="0"/>
              <a:t>It’s not the best sandwich in the world, but it is something I can count on being a consistent, predictable experience.  </a:t>
            </a:r>
          </a:p>
          <a:p>
            <a:r>
              <a:rPr lang="en-US" sz="1600" baseline="0" dirty="0"/>
              <a:t>I try to go after the big lunch rush when it is a little quieter - with less distractions.  </a:t>
            </a:r>
          </a:p>
          <a:p>
            <a:endParaRPr lang="en-US" sz="1600" baseline="0" dirty="0"/>
          </a:p>
          <a:p>
            <a:r>
              <a:rPr lang="en-US" sz="1600" baseline="0" dirty="0"/>
              <a:t>Recently, my regular Subway moved the restaurant across the street to a new location. It took a while, but I am finally used to it.  -- Well, that </a:t>
            </a:r>
            <a:r>
              <a:rPr lang="en-US" sz="1600" u="sng" baseline="0" dirty="0"/>
              <a:t>was</a:t>
            </a:r>
            <a:r>
              <a:rPr lang="en-US" sz="1600" baseline="0" dirty="0"/>
              <a:t> years ago, -- and I am still talking about it.</a:t>
            </a:r>
          </a:p>
          <a:p>
            <a:endParaRPr lang="en-US" sz="1600" baseline="0" dirty="0"/>
          </a:p>
          <a:p>
            <a:r>
              <a:rPr lang="en-US" sz="1600" baseline="0" dirty="0"/>
              <a:t>While on the topic of self-disclosure, -- the cereal I have eaten for breakfast for the last 35 years was discontinued years ago.  I’ve estimated</a:t>
            </a:r>
            <a:r>
              <a:rPr lang="en-US" sz="1600" dirty="0"/>
              <a:t> that I had eaten over 5,000 boxes of this same cereal.  </a:t>
            </a:r>
            <a:r>
              <a:rPr lang="en-US" sz="1600" baseline="0" dirty="0"/>
              <a:t>I've found a generic substitute, -- but it is not the same. --  It is different.</a:t>
            </a:r>
          </a:p>
          <a:p>
            <a:endParaRPr lang="en-US" sz="1600" baseline="0" dirty="0"/>
          </a:p>
          <a:p>
            <a:r>
              <a:rPr lang="en-US" sz="1600" baseline="0" dirty="0"/>
              <a:t>It is harder for me to start my day without my familiar routine.</a:t>
            </a:r>
          </a:p>
          <a:p>
            <a:r>
              <a:rPr lang="en-US" sz="1600" baseline="0" dirty="0"/>
              <a:t>It might take me the next fifty years, -- but I </a:t>
            </a:r>
            <a:r>
              <a:rPr lang="en-US" sz="1600" u="sng" baseline="0" dirty="0"/>
              <a:t>will</a:t>
            </a:r>
            <a:r>
              <a:rPr lang="en-US" sz="1600" baseline="0" dirty="0"/>
              <a:t> get over it.  -- Someday --- Maybe  (;-)</a:t>
            </a:r>
          </a:p>
          <a:p>
            <a:endParaRPr lang="en-US" sz="1600" baseline="0" dirty="0"/>
          </a:p>
          <a:p>
            <a:endParaRPr lang="en-US" sz="1600" baseline="0" dirty="0"/>
          </a:p>
          <a:p>
            <a:r>
              <a:rPr lang="en-US" sz="1600" baseline="0" dirty="0"/>
              <a:t>====</a:t>
            </a:r>
          </a:p>
          <a:p>
            <a:endParaRPr lang="en-US" sz="1600" baseline="0" dirty="0"/>
          </a:p>
          <a:p>
            <a:r>
              <a:rPr lang="en-US" sz="1600" baseline="0" dirty="0"/>
              <a:t>Food schedule</a:t>
            </a:r>
          </a:p>
          <a:p>
            <a:r>
              <a:rPr lang="en-US" sz="1600" dirty="0"/>
              <a:t>https://s-media-cache-ak0.pinimg.com/originals/8b/</a:t>
            </a:r>
            <a:r>
              <a:rPr lang="en-US" sz="1600" dirty="0" err="1"/>
              <a:t>ed</a:t>
            </a:r>
            <a:r>
              <a:rPr lang="en-US" sz="1600" dirty="0"/>
              <a:t>/2a/8bed2ae0ffd94268cf2d20bfdddacb38.jpg</a:t>
            </a:r>
          </a:p>
          <a:p>
            <a:endParaRPr lang="en-US" sz="1600" dirty="0"/>
          </a:p>
          <a:p>
            <a:r>
              <a:rPr lang="en-US" sz="1600" dirty="0"/>
              <a:t>Subway</a:t>
            </a:r>
          </a:p>
          <a:p>
            <a:r>
              <a:rPr lang="en-US" sz="1600" dirty="0"/>
              <a:t>https://</a:t>
            </a:r>
            <a:r>
              <a:rPr lang="en-US" sz="1600" dirty="0" err="1"/>
              <a:t>nypost.com</a:t>
            </a:r>
            <a:r>
              <a:rPr lang="en-US" sz="1600" dirty="0"/>
              <a:t>/2017/12/13/struggling-subway-is-now-facing-a-franchisee-revolt/</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104257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1773238" cy="1330325"/>
          </a:xfrm>
        </p:spPr>
      </p:sp>
      <p:sp>
        <p:nvSpPr>
          <p:cNvPr id="3" name="Notes Placeholder 2"/>
          <p:cNvSpPr>
            <a:spLocks noGrp="1"/>
          </p:cNvSpPr>
          <p:nvPr>
            <p:ph type="body" idx="1"/>
          </p:nvPr>
        </p:nvSpPr>
        <p:spPr>
          <a:xfrm>
            <a:off x="685800" y="1704813"/>
            <a:ext cx="5536870" cy="7439187"/>
          </a:xfrm>
        </p:spPr>
        <p:txBody>
          <a:bodyPr>
            <a:noAutofit/>
          </a:bodyPr>
          <a:lstStyle/>
          <a:p>
            <a:r>
              <a:rPr lang="en-US" sz="1600" dirty="0"/>
              <a:t>I always say I don’t like change, -- because it jingles in my pocket when I walk. (;-)  </a:t>
            </a:r>
            <a:r>
              <a:rPr lang="en-US" sz="1600" dirty="0" err="1"/>
              <a:t>Bazinga</a:t>
            </a:r>
            <a:r>
              <a:rPr lang="en-US" sz="1600" dirty="0"/>
              <a:t>!</a:t>
            </a:r>
          </a:p>
          <a:p>
            <a:endParaRPr lang="en-US" sz="1600" dirty="0"/>
          </a:p>
          <a:p>
            <a:r>
              <a:rPr lang="en-US" sz="1600" dirty="0"/>
              <a:t>I don’t like change, because I like knowing that things are the way they are. </a:t>
            </a:r>
          </a:p>
          <a:p>
            <a:r>
              <a:rPr lang="en-US" sz="1600" dirty="0"/>
              <a:t>I like a </a:t>
            </a:r>
            <a:r>
              <a:rPr lang="en-US" sz="1600" u="sng" dirty="0"/>
              <a:t>predictable</a:t>
            </a:r>
            <a:r>
              <a:rPr lang="en-US" sz="1600" dirty="0"/>
              <a:t> world.</a:t>
            </a:r>
            <a:r>
              <a:rPr lang="en-US" sz="1600" baseline="0" dirty="0"/>
              <a:t> </a:t>
            </a:r>
          </a:p>
          <a:p>
            <a:endParaRPr lang="en-US" sz="1600" baseline="0" dirty="0"/>
          </a:p>
          <a:p>
            <a:r>
              <a:rPr lang="en-US" sz="1600" baseline="0" dirty="0"/>
              <a:t>Unfortunately, the world is in a state of flux with constant changes. </a:t>
            </a:r>
          </a:p>
          <a:p>
            <a:endParaRPr lang="en-US" sz="1600" baseline="0" dirty="0"/>
          </a:p>
          <a:p>
            <a:r>
              <a:rPr lang="en-US" sz="1600" baseline="0" dirty="0"/>
              <a:t>The only thing that is truly constant in the world -- is </a:t>
            </a:r>
            <a:r>
              <a:rPr lang="en-US" sz="1600" u="sng" baseline="0" dirty="0"/>
              <a:t>Change</a:t>
            </a:r>
            <a:r>
              <a:rPr lang="en-US" sz="1600" baseline="0" dirty="0"/>
              <a:t>.</a:t>
            </a:r>
          </a:p>
          <a:p>
            <a:endParaRPr lang="en-US" sz="1600" baseline="0" dirty="0"/>
          </a:p>
          <a:p>
            <a:r>
              <a:rPr lang="en-US" sz="1600" baseline="0" dirty="0"/>
              <a:t>In order to accept change -- we first need to </a:t>
            </a:r>
            <a:r>
              <a:rPr lang="en-US" sz="1600" u="sng" baseline="0" dirty="0"/>
              <a:t>trust</a:t>
            </a:r>
            <a:r>
              <a:rPr lang="en-US" sz="1600" baseline="0" dirty="0"/>
              <a:t> the </a:t>
            </a:r>
            <a:r>
              <a:rPr lang="en-US" sz="1600" u="sng" baseline="0" dirty="0"/>
              <a:t>person</a:t>
            </a:r>
            <a:r>
              <a:rPr lang="en-US" sz="1600" baseline="0" dirty="0"/>
              <a:t> who is leading us to the change.</a:t>
            </a:r>
          </a:p>
          <a:p>
            <a:endParaRPr lang="en-US" sz="1600" baseline="0" dirty="0"/>
          </a:p>
          <a:p>
            <a:r>
              <a:rPr lang="en-US" sz="1600" baseline="0" dirty="0"/>
              <a:t>You have to first gain the </a:t>
            </a:r>
            <a:r>
              <a:rPr lang="en-US" sz="1600" u="sng" baseline="0" dirty="0"/>
              <a:t>trust</a:t>
            </a:r>
            <a:r>
              <a:rPr lang="en-US" sz="1600" baseline="0" dirty="0"/>
              <a:t> of the youth or adults with whom you are working -- before you can expect them to try anything new.</a:t>
            </a:r>
          </a:p>
          <a:p>
            <a:endParaRPr lang="en-US" sz="1600" baseline="0" dirty="0"/>
          </a:p>
          <a:p>
            <a:r>
              <a:rPr lang="en-US" sz="1600" baseline="0" dirty="0"/>
              <a:t>Sheldon finds comfort in his orderly, predictable world.  When change occurs, it takes him time to alter his standard routines.</a:t>
            </a:r>
          </a:p>
          <a:p>
            <a:endParaRPr lang="en-US" sz="1600" baseline="0" dirty="0"/>
          </a:p>
          <a:p>
            <a:r>
              <a:rPr lang="en-US" sz="1600" baseline="0" dirty="0"/>
              <a:t>Provide a safe environment in which to assimilate. </a:t>
            </a:r>
          </a:p>
          <a:p>
            <a:r>
              <a:rPr lang="en-US" sz="1600" baseline="0" dirty="0"/>
              <a:t>Explain everything up front, so there will be no surprises.</a:t>
            </a:r>
          </a:p>
          <a:p>
            <a:endParaRPr lang="en-US" sz="1600" baseline="0" dirty="0"/>
          </a:p>
          <a:p>
            <a:r>
              <a:rPr lang="en-US" sz="1600" baseline="0" dirty="0"/>
              <a:t>-- But some folks like surprises. -- Even Sheldon likes the surprise endings to sci-fi movies and comic books. </a:t>
            </a:r>
          </a:p>
          <a:p>
            <a:r>
              <a:rPr lang="en-US" sz="1600" baseline="0" dirty="0"/>
              <a:t>But those are not surprises that directly impact his daily life.</a:t>
            </a:r>
          </a:p>
          <a:p>
            <a:endParaRPr lang="en-US" sz="1600" baseline="0" dirty="0"/>
          </a:p>
          <a:p>
            <a:endParaRPr lang="en-US" sz="1600" dirty="0"/>
          </a:p>
          <a:p>
            <a:r>
              <a:rPr lang="en-US" sz="1600" dirty="0"/>
              <a:t>=====</a:t>
            </a:r>
          </a:p>
          <a:p>
            <a:endParaRPr lang="en-US" sz="1600" dirty="0"/>
          </a:p>
          <a:p>
            <a:r>
              <a:rPr lang="en-US" sz="1600" dirty="0"/>
              <a:t>http://</a:t>
            </a:r>
            <a:r>
              <a:rPr lang="en-US" sz="1600" dirty="0" err="1"/>
              <a:t>thumbpress.com</a:t>
            </a:r>
            <a:r>
              <a:rPr lang="en-US" sz="1600" dirty="0"/>
              <a:t>/</a:t>
            </a:r>
            <a:r>
              <a:rPr lang="en-US" sz="1600" dirty="0" err="1"/>
              <a:t>wp</a:t>
            </a:r>
            <a:r>
              <a:rPr lang="en-US" sz="1600" dirty="0"/>
              <a:t>-content/uploads/2013/04/Funny-Big-Bang-Theory-Pictures-Sheldon-Cooper-</a:t>
            </a:r>
            <a:r>
              <a:rPr lang="en-US" sz="1600" dirty="0" err="1"/>
              <a:t>Quotes.jpg</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93821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786188" cy="2840038"/>
          </a:xfrm>
        </p:spPr>
      </p:sp>
      <p:sp>
        <p:nvSpPr>
          <p:cNvPr id="3" name="Notes Placeholder 2"/>
          <p:cNvSpPr>
            <a:spLocks noGrp="1"/>
          </p:cNvSpPr>
          <p:nvPr>
            <p:ph type="body" idx="1"/>
          </p:nvPr>
        </p:nvSpPr>
        <p:spPr>
          <a:xfrm>
            <a:off x="685800" y="3752602"/>
            <a:ext cx="5486400" cy="4705597"/>
          </a:xfrm>
        </p:spPr>
        <p:txBody>
          <a:bodyPr>
            <a:noAutofit/>
          </a:bodyPr>
          <a:lstStyle/>
          <a:p>
            <a:r>
              <a:rPr lang="en-US" sz="1600" baseline="0" dirty="0"/>
              <a:t>Some folks need a lifeline.</a:t>
            </a:r>
          </a:p>
          <a:p>
            <a:endParaRPr lang="en-US" sz="1600" baseline="0" dirty="0"/>
          </a:p>
          <a:p>
            <a:r>
              <a:rPr lang="en-US" sz="1600" baseline="0" dirty="0"/>
              <a:t>A lifeline could be a hand signal, a facial expression, or a special word like “stop” that indicates that the person is ready to stop trying the new activity. </a:t>
            </a:r>
          </a:p>
          <a:p>
            <a:r>
              <a:rPr lang="en-US" sz="1600" baseline="0" dirty="0"/>
              <a:t>Always reassure that we will try it again later. </a:t>
            </a:r>
          </a:p>
          <a:p>
            <a:r>
              <a:rPr lang="en-US" sz="1600" baseline="0" dirty="0"/>
              <a:t>Do not let this be the end. </a:t>
            </a:r>
          </a:p>
          <a:p>
            <a:r>
              <a:rPr lang="en-US" sz="1600" baseline="0" dirty="0"/>
              <a:t>Always leave it open for an opportunity to try again.</a:t>
            </a:r>
          </a:p>
          <a:p>
            <a:endParaRPr lang="en-US" sz="1600" baseline="0" dirty="0"/>
          </a:p>
          <a:p>
            <a:r>
              <a:rPr lang="en-US" sz="1600" baseline="0" dirty="0"/>
              <a:t>I </a:t>
            </a:r>
            <a:r>
              <a:rPr lang="en-US" sz="1600" u="sng" baseline="0" dirty="0"/>
              <a:t>will</a:t>
            </a:r>
            <a:r>
              <a:rPr lang="en-US" sz="1600" baseline="0" dirty="0"/>
              <a:t> find a replacement cereal, -- and I </a:t>
            </a:r>
            <a:r>
              <a:rPr lang="en-US" sz="1600" u="sng" baseline="0" dirty="0"/>
              <a:t>will</a:t>
            </a:r>
            <a:r>
              <a:rPr lang="en-US" sz="1600" baseline="0" dirty="0"/>
              <a:t> like it.  </a:t>
            </a:r>
          </a:p>
          <a:p>
            <a:endParaRPr lang="en-US" sz="1600" baseline="0" dirty="0"/>
          </a:p>
          <a:p>
            <a:r>
              <a:rPr lang="en-US" sz="1600" baseline="0" dirty="0"/>
              <a:t>It’s just going to take lots of time to embrace it as part of my regular routine.</a:t>
            </a:r>
          </a:p>
          <a:p>
            <a:endParaRPr lang="en-US" sz="1600" dirty="0"/>
          </a:p>
          <a:p>
            <a:r>
              <a:rPr lang="en-US" sz="1600" dirty="0"/>
              <a:t>=====</a:t>
            </a:r>
          </a:p>
          <a:p>
            <a:endParaRPr lang="en-US" sz="1600" dirty="0"/>
          </a:p>
          <a:p>
            <a:r>
              <a:rPr lang="en-US" sz="1600" dirty="0"/>
              <a:t>http://</a:t>
            </a:r>
            <a:r>
              <a:rPr lang="en-US" sz="1600" dirty="0" err="1"/>
              <a:t>thumbpress.com</a:t>
            </a:r>
            <a:r>
              <a:rPr lang="en-US" sz="1600" dirty="0"/>
              <a:t>/</a:t>
            </a:r>
            <a:r>
              <a:rPr lang="en-US" sz="1600" dirty="0" err="1"/>
              <a:t>wp</a:t>
            </a:r>
            <a:r>
              <a:rPr lang="en-US" sz="1600" dirty="0"/>
              <a:t>-content/uploads/2013/04/Funny-Big-Bang-Theory-Pictures-Sheldon-Cooper-</a:t>
            </a:r>
            <a:r>
              <a:rPr lang="en-US" sz="1600" dirty="0" err="1"/>
              <a:t>Quotes.jpg</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852391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1201738" cy="901700"/>
          </a:xfrm>
        </p:spPr>
      </p:sp>
      <p:sp>
        <p:nvSpPr>
          <p:cNvPr id="3" name="Notes Placeholder 2"/>
          <p:cNvSpPr>
            <a:spLocks noGrp="1"/>
          </p:cNvSpPr>
          <p:nvPr>
            <p:ph type="body" idx="1"/>
          </p:nvPr>
        </p:nvSpPr>
        <p:spPr>
          <a:xfrm>
            <a:off x="685799" y="1223962"/>
            <a:ext cx="5653007" cy="7920037"/>
          </a:xfrm>
        </p:spPr>
        <p:txBody>
          <a:bodyPr>
            <a:noAutofit/>
          </a:bodyPr>
          <a:lstStyle/>
          <a:p>
            <a:pPr marL="0" indent="0">
              <a:buNone/>
            </a:pPr>
            <a:r>
              <a:rPr lang="en-US" sz="1600" dirty="0"/>
              <a:t>Wouldn’t it be great if everyone wanted to follow the rules?</a:t>
            </a:r>
          </a:p>
          <a:p>
            <a:pPr marL="0" indent="0">
              <a:buNone/>
            </a:pPr>
            <a:r>
              <a:rPr lang="en-US" sz="1600" dirty="0"/>
              <a:t>Some always seem to follow the rules. </a:t>
            </a:r>
          </a:p>
          <a:p>
            <a:pPr marL="0" indent="0">
              <a:buNone/>
            </a:pPr>
            <a:r>
              <a:rPr lang="en-US" sz="1600" dirty="0"/>
              <a:t>In fact, in a new or stressful situation, they might ask </a:t>
            </a:r>
            <a:br>
              <a:rPr lang="en-US" sz="1600" dirty="0"/>
            </a:br>
            <a:r>
              <a:rPr lang="en-US" sz="1600" dirty="0"/>
              <a:t>“what do I do?” Because</a:t>
            </a:r>
            <a:r>
              <a:rPr lang="en-US" sz="1600" baseline="0" dirty="0"/>
              <a:t> they do not want to do it </a:t>
            </a:r>
            <a:r>
              <a:rPr lang="en-US" sz="1600" u="sng" baseline="0" dirty="0"/>
              <a:t>wrong</a:t>
            </a:r>
            <a:r>
              <a:rPr lang="en-US" sz="1600" baseline="0" dirty="0"/>
              <a:t>.</a:t>
            </a:r>
            <a:endParaRPr lang="en-US" sz="1600" dirty="0"/>
          </a:p>
          <a:p>
            <a:pPr marL="0" indent="0">
              <a:buNone/>
            </a:pPr>
            <a:endParaRPr lang="en-US" sz="1600" dirty="0"/>
          </a:p>
          <a:p>
            <a:pPr marL="0" indent="0">
              <a:buNone/>
            </a:pPr>
            <a:r>
              <a:rPr lang="en-US" sz="1600" dirty="0"/>
              <a:t>Abstract situations, where there</a:t>
            </a:r>
            <a:r>
              <a:rPr lang="en-US" sz="1600" baseline="0" dirty="0"/>
              <a:t> are no defined procedures, are hard for some people.</a:t>
            </a:r>
          </a:p>
          <a:p>
            <a:pPr marL="0" indent="0">
              <a:buNone/>
            </a:pPr>
            <a:r>
              <a:rPr lang="en-US" sz="1600" baseline="0" dirty="0"/>
              <a:t>You might help the youth see the abstract situation as a problem to solve. </a:t>
            </a:r>
          </a:p>
          <a:p>
            <a:pPr marL="0" indent="0">
              <a:buNone/>
            </a:pPr>
            <a:endParaRPr lang="en-US" sz="1600" baseline="0" dirty="0"/>
          </a:p>
          <a:p>
            <a:pPr marL="0" indent="0">
              <a:buNone/>
            </a:pPr>
            <a:r>
              <a:rPr lang="en-US" sz="1600" baseline="0" dirty="0"/>
              <a:t>But, people can make the problem harder, since people are not concrete and are often unpredictable.  </a:t>
            </a:r>
          </a:p>
          <a:p>
            <a:pPr marL="0" indent="0">
              <a:buNone/>
            </a:pPr>
            <a:r>
              <a:rPr lang="en-US" sz="1600" baseline="0" dirty="0"/>
              <a:t>(You people drive me crazy some times!)</a:t>
            </a:r>
            <a:endParaRPr lang="en-US" sz="1600" dirty="0"/>
          </a:p>
          <a:p>
            <a:endParaRPr lang="en-US" sz="1600" baseline="0" dirty="0"/>
          </a:p>
          <a:p>
            <a:r>
              <a:rPr lang="en-US" sz="1600" baseline="0" dirty="0"/>
              <a:t>These kind of youth typically will </a:t>
            </a:r>
            <a:r>
              <a:rPr lang="en-US" sz="1600" u="sng" baseline="0" dirty="0"/>
              <a:t>not</a:t>
            </a:r>
            <a:r>
              <a:rPr lang="en-US" sz="1600" baseline="0" dirty="0"/>
              <a:t> run afoul of the law, unless they are in a situation where they are misunderstood.</a:t>
            </a:r>
          </a:p>
          <a:p>
            <a:endParaRPr lang="en-US" sz="1600" baseline="0" dirty="0"/>
          </a:p>
          <a:p>
            <a:r>
              <a:rPr lang="en-US" sz="1600" baseline="0" dirty="0"/>
              <a:t>How can we ensure that or youth are familiar with the common societal traps and know the legal consequences.  </a:t>
            </a:r>
          </a:p>
          <a:p>
            <a:r>
              <a:rPr lang="en-US" sz="1600" baseline="0" dirty="0"/>
              <a:t>Who came to my session yesterday?  Look for yesterday's PowerPoint. A part of it is helping youth learn the legal consequences of their actions.</a:t>
            </a:r>
            <a:br>
              <a:rPr lang="en-US" sz="1600" baseline="0" dirty="0"/>
            </a:br>
            <a:r>
              <a:rPr lang="en-US" sz="1600" baseline="0" dirty="0"/>
              <a:t>Is that part of our job?  To help youth learn the legal consequences of their actions?</a:t>
            </a:r>
          </a:p>
          <a:p>
            <a:endParaRPr lang="en-US" sz="1600" baseline="0" dirty="0"/>
          </a:p>
          <a:p>
            <a:r>
              <a:rPr lang="en-US" sz="1600" baseline="0" dirty="0"/>
              <a:t>Some people are really gullible, and the bad kids might try to get a Sheldon in trouble by convincing him it is the right thing to do.</a:t>
            </a:r>
          </a:p>
          <a:p>
            <a:endParaRPr lang="en-US" sz="1600" baseline="0" dirty="0"/>
          </a:p>
          <a:p>
            <a:r>
              <a:rPr lang="en-US" sz="1600" baseline="0" dirty="0"/>
              <a:t>Don’t assume that everyone has received the same “right verses wrong” speech from their parents.</a:t>
            </a:r>
          </a:p>
          <a:p>
            <a:r>
              <a:rPr lang="en-US" sz="1600" u="sng" baseline="0" dirty="0"/>
              <a:t>You</a:t>
            </a:r>
            <a:r>
              <a:rPr lang="en-US" sz="1600" baseline="0" dirty="0"/>
              <a:t> might be the one who helps them to see the </a:t>
            </a:r>
            <a:r>
              <a:rPr lang="en-US" sz="1600" u="sng" baseline="0" dirty="0"/>
              <a:t>true</a:t>
            </a:r>
            <a:r>
              <a:rPr lang="en-US" sz="1600" baseline="0" dirty="0"/>
              <a:t> difference.</a:t>
            </a:r>
          </a:p>
          <a:p>
            <a:endParaRPr lang="en-US" sz="1600" baseline="0" dirty="0"/>
          </a:p>
          <a:p>
            <a:endParaRPr lang="en-US" sz="1600" baseline="0" dirty="0"/>
          </a:p>
          <a:p>
            <a:endParaRPr lang="en-US" sz="1600" baseline="0" dirty="0"/>
          </a:p>
          <a:p>
            <a:r>
              <a:rPr lang="en-US" sz="1600" baseline="0" dirty="0"/>
              <a:t>=====</a:t>
            </a:r>
          </a:p>
          <a:p>
            <a:r>
              <a:rPr lang="en-US" sz="1600" baseline="0" dirty="0"/>
              <a:t>http://</a:t>
            </a:r>
            <a:r>
              <a:rPr lang="en-US" sz="1600" baseline="0" dirty="0" err="1"/>
              <a:t>www.cbs.com</a:t>
            </a:r>
            <a:r>
              <a:rPr lang="en-US" sz="1600" baseline="0" dirty="0"/>
              <a:t>/shows/</a:t>
            </a:r>
            <a:r>
              <a:rPr lang="en-US" sz="1600" baseline="0" dirty="0" err="1"/>
              <a:t>big_bang_theory</a:t>
            </a:r>
            <a:r>
              <a:rPr lang="en-US" sz="1600" baseline="0" dirty="0"/>
              <a:t>/photos/1003778/19-reasons-we-wish-we-were-best-friends-with-sheldon-cooper/78686/</a:t>
            </a:r>
          </a:p>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431102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306388"/>
            <a:ext cx="1679575" cy="1260475"/>
          </a:xfrm>
        </p:spPr>
      </p:sp>
      <p:sp>
        <p:nvSpPr>
          <p:cNvPr id="3" name="Notes Placeholder 2"/>
          <p:cNvSpPr>
            <a:spLocks noGrp="1"/>
          </p:cNvSpPr>
          <p:nvPr>
            <p:ph type="body" idx="1"/>
          </p:nvPr>
        </p:nvSpPr>
        <p:spPr>
          <a:xfrm>
            <a:off x="685799" y="1567542"/>
            <a:ext cx="5750627" cy="7576457"/>
          </a:xfrm>
        </p:spPr>
        <p:txBody>
          <a:bodyPr>
            <a:noAutofit/>
          </a:bodyPr>
          <a:lstStyle/>
          <a:p>
            <a:r>
              <a:rPr lang="en-US" sz="1600" baseline="0" dirty="0"/>
              <a:t>Some folks are afraid of </a:t>
            </a:r>
            <a:r>
              <a:rPr lang="en-US" sz="1600" u="sng" baseline="0" dirty="0"/>
              <a:t>failure</a:t>
            </a:r>
            <a:r>
              <a:rPr lang="en-US" sz="1600" baseline="0" dirty="0"/>
              <a:t>. </a:t>
            </a:r>
          </a:p>
          <a:p>
            <a:r>
              <a:rPr lang="en-US" sz="1600" baseline="0" dirty="0"/>
              <a:t>They might not want to participate in a new activity until they figure out a way to win or to perform flawlessly.  </a:t>
            </a:r>
          </a:p>
          <a:p>
            <a:endParaRPr lang="en-US" sz="1600" baseline="0" dirty="0"/>
          </a:p>
          <a:p>
            <a:r>
              <a:rPr lang="en-US" sz="1600" baseline="0" dirty="0"/>
              <a:t>Traditional schooling has possibly programmed them to think that everything is graded and the grades mean a lot.  </a:t>
            </a:r>
          </a:p>
          <a:p>
            <a:r>
              <a:rPr lang="en-US" sz="1600" baseline="0" dirty="0"/>
              <a:t>And the first time you try something - might generate a failing grade that will stay with you for the rest of your life.</a:t>
            </a:r>
          </a:p>
          <a:p>
            <a:endParaRPr lang="en-US" sz="1600" baseline="0" dirty="0"/>
          </a:p>
          <a:p>
            <a:r>
              <a:rPr lang="en-US" sz="1600" baseline="0" dirty="0"/>
              <a:t>Somehow we have to let folks know that the goal of the game is not to win, -- but to learn -- and have a good time.</a:t>
            </a:r>
          </a:p>
          <a:p>
            <a:endParaRPr lang="en-US" sz="1600" baseline="0" dirty="0"/>
          </a:p>
          <a:p>
            <a:r>
              <a:rPr lang="en-US" sz="1600" baseline="0" dirty="0"/>
              <a:t>Failures in life should be </a:t>
            </a:r>
            <a:r>
              <a:rPr lang="en-US" sz="1600" u="sng" baseline="0" dirty="0"/>
              <a:t>expected</a:t>
            </a:r>
            <a:r>
              <a:rPr lang="en-US" sz="1600" baseline="0" dirty="0"/>
              <a:t>. </a:t>
            </a:r>
          </a:p>
          <a:p>
            <a:r>
              <a:rPr lang="en-US" sz="1600" baseline="0" dirty="0"/>
              <a:t>Tell them that you don't expect everyone to get it right the first time.</a:t>
            </a:r>
          </a:p>
          <a:p>
            <a:endParaRPr lang="en-US" sz="1600" baseline="0" dirty="0"/>
          </a:p>
          <a:p>
            <a:r>
              <a:rPr lang="en-US" sz="1600" baseline="0" dirty="0"/>
              <a:t>We should </a:t>
            </a:r>
            <a:r>
              <a:rPr lang="en-US" sz="1600" u="sng" baseline="0" dirty="0"/>
              <a:t>learn</a:t>
            </a:r>
            <a:r>
              <a:rPr lang="en-US" sz="1600" baseline="0" dirty="0"/>
              <a:t> from our failures. We should </a:t>
            </a:r>
            <a:r>
              <a:rPr lang="en-US" sz="1600" u="sng" baseline="0" dirty="0"/>
              <a:t>accept</a:t>
            </a:r>
            <a:r>
              <a:rPr lang="en-US" sz="1600" baseline="0" dirty="0"/>
              <a:t> failure as a </a:t>
            </a:r>
            <a:r>
              <a:rPr lang="en-US" sz="1600" u="sng" baseline="0" dirty="0"/>
              <a:t>normal</a:t>
            </a:r>
            <a:r>
              <a:rPr lang="en-US" sz="1600" baseline="0" dirty="0"/>
              <a:t> part of life.</a:t>
            </a:r>
          </a:p>
          <a:p>
            <a:endParaRPr lang="en-US" sz="1600" baseline="0" dirty="0"/>
          </a:p>
          <a:p>
            <a:r>
              <a:rPr lang="en-US" sz="1600" baseline="0" dirty="0"/>
              <a:t>The important lesson is how to </a:t>
            </a:r>
            <a:r>
              <a:rPr lang="en-US" sz="1600" u="sng" baseline="0" dirty="0"/>
              <a:t>overcome</a:t>
            </a:r>
            <a:r>
              <a:rPr lang="en-US" sz="1600" baseline="0" dirty="0"/>
              <a:t> your failure -- and do </a:t>
            </a:r>
            <a:r>
              <a:rPr lang="en-US" sz="1600" u="sng" baseline="0" dirty="0"/>
              <a:t>better</a:t>
            </a:r>
            <a:r>
              <a:rPr lang="en-US" sz="1600" baseline="0" dirty="0"/>
              <a:t> in the future.</a:t>
            </a:r>
          </a:p>
          <a:p>
            <a:endParaRPr lang="en-US" sz="1600" baseline="0" dirty="0"/>
          </a:p>
          <a:p>
            <a:r>
              <a:rPr lang="en-US" sz="1600" baseline="0" dirty="0"/>
              <a:t>Thomas Edison, while trying to invent the electric light bulb, found thousands of ways to create a light bulb that did </a:t>
            </a:r>
            <a:r>
              <a:rPr lang="en-US" sz="1600" u="sng" baseline="0" dirty="0"/>
              <a:t>not</a:t>
            </a:r>
            <a:r>
              <a:rPr lang="en-US" sz="1600" baseline="0" dirty="0"/>
              <a:t> work.</a:t>
            </a:r>
          </a:p>
          <a:p>
            <a:r>
              <a:rPr lang="en-US" sz="1600" baseline="0" dirty="0"/>
              <a:t>We have to focus on the successes -- and </a:t>
            </a:r>
            <a:r>
              <a:rPr lang="en-US" sz="1600" u="sng" baseline="0" dirty="0"/>
              <a:t>learn</a:t>
            </a:r>
            <a:r>
              <a:rPr lang="en-US" sz="1600" baseline="0" dirty="0"/>
              <a:t> from the failures.</a:t>
            </a:r>
          </a:p>
          <a:p>
            <a:endParaRPr lang="en-US" sz="1600" baseline="0" dirty="0"/>
          </a:p>
          <a:p>
            <a:r>
              <a:rPr lang="en-US" sz="1600" baseline="0" dirty="0"/>
              <a:t>We should forgive failures and let them know they can try again -- and more importantly, -- </a:t>
            </a:r>
          </a:p>
          <a:p>
            <a:r>
              <a:rPr lang="en-US" sz="1600" baseline="0" dirty="0"/>
              <a:t>that whether they succeed or fail – that you still </a:t>
            </a:r>
            <a:r>
              <a:rPr lang="en-US" sz="1600" u="sng" baseline="0" dirty="0"/>
              <a:t>care</a:t>
            </a:r>
            <a:r>
              <a:rPr lang="en-US" sz="1600" baseline="0" dirty="0"/>
              <a:t> about them. </a:t>
            </a:r>
          </a:p>
          <a:p>
            <a:endParaRPr lang="en-US" sz="1600" baseline="0" dirty="0"/>
          </a:p>
          <a:p>
            <a:endParaRPr lang="en-US" sz="1600" baseline="0" dirty="0"/>
          </a:p>
          <a:p>
            <a:endParaRPr lang="en-US" sz="1600" baseline="0" dirty="0"/>
          </a:p>
          <a:p>
            <a:r>
              <a:rPr lang="en-US" sz="1600" baseline="0" dirty="0"/>
              <a:t>=====</a:t>
            </a:r>
          </a:p>
          <a:p>
            <a:r>
              <a:rPr lang="en-US" sz="1600" baseline="0" dirty="0"/>
              <a:t>http://</a:t>
            </a:r>
            <a:r>
              <a:rPr lang="en-US" sz="1600" baseline="0" dirty="0" err="1"/>
              <a:t>www.cbs.com</a:t>
            </a:r>
            <a:r>
              <a:rPr lang="en-US" sz="1600" baseline="0" dirty="0"/>
              <a:t>/shows/</a:t>
            </a:r>
            <a:r>
              <a:rPr lang="en-US" sz="1600" baseline="0" dirty="0" err="1"/>
              <a:t>big_bang_theory</a:t>
            </a:r>
            <a:r>
              <a:rPr lang="en-US" sz="1600" baseline="0" dirty="0"/>
              <a:t>/photos/1003778/19-reasons-we-wish-we-were-best-friends-with-sheldon-cooper/78686/</a:t>
            </a:r>
          </a:p>
          <a:p>
            <a:endParaRPr lang="en-US" sz="1600" dirty="0"/>
          </a:p>
          <a:p>
            <a:r>
              <a:rPr lang="en-US" sz="1600" dirty="0"/>
              <a:t>https://</a:t>
            </a:r>
            <a:r>
              <a:rPr lang="en-US" sz="1600" dirty="0" err="1"/>
              <a:t>www.pinterest.com</a:t>
            </a:r>
            <a:r>
              <a:rPr lang="en-US" sz="1600" dirty="0"/>
              <a:t>/pin/261490322086599556/</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35239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150813"/>
            <a:ext cx="2487613" cy="1865312"/>
          </a:xfrm>
        </p:spPr>
      </p:sp>
      <p:sp>
        <p:nvSpPr>
          <p:cNvPr id="3" name="Notes Placeholder 2"/>
          <p:cNvSpPr>
            <a:spLocks noGrp="1"/>
          </p:cNvSpPr>
          <p:nvPr>
            <p:ph type="body" idx="1"/>
          </p:nvPr>
        </p:nvSpPr>
        <p:spPr>
          <a:xfrm>
            <a:off x="685799" y="2016125"/>
            <a:ext cx="5776993" cy="7127875"/>
          </a:xfrm>
        </p:spPr>
        <p:txBody>
          <a:bodyPr>
            <a:noAutofit/>
          </a:bodyPr>
          <a:lstStyle/>
          <a:p>
            <a:r>
              <a:rPr lang="en-US" sz="1600" dirty="0"/>
              <a:t>Some</a:t>
            </a:r>
            <a:r>
              <a:rPr lang="en-US" sz="1600" baseline="0" dirty="0"/>
              <a:t> </a:t>
            </a:r>
            <a:r>
              <a:rPr lang="en-US" sz="1600" dirty="0"/>
              <a:t>may be quick to point out errors.</a:t>
            </a:r>
          </a:p>
          <a:p>
            <a:endParaRPr lang="en-US" sz="1600" dirty="0"/>
          </a:p>
          <a:p>
            <a:r>
              <a:rPr lang="en-US" sz="1600" dirty="0"/>
              <a:t>Not in </a:t>
            </a:r>
            <a:r>
              <a:rPr lang="en-US" sz="1600" u="sng" dirty="0"/>
              <a:t>meanness</a:t>
            </a:r>
            <a:r>
              <a:rPr lang="en-US" sz="1600" dirty="0"/>
              <a:t> or a feeling of </a:t>
            </a:r>
            <a:r>
              <a:rPr lang="en-US" sz="1600" u="sng" dirty="0"/>
              <a:t>superiority</a:t>
            </a:r>
            <a:r>
              <a:rPr lang="en-US" sz="1600" dirty="0"/>
              <a:t>,</a:t>
            </a:r>
            <a:r>
              <a:rPr lang="en-US" sz="1600" baseline="0" dirty="0"/>
              <a:t> they are just pointing out something that is incorrect.</a:t>
            </a:r>
          </a:p>
          <a:p>
            <a:endParaRPr lang="en-US" sz="1600" baseline="0" dirty="0"/>
          </a:p>
          <a:p>
            <a:r>
              <a:rPr lang="en-US" sz="1600" baseline="0" dirty="0"/>
              <a:t>They might correct you in the middle of a speech if you use an improper term.</a:t>
            </a:r>
          </a:p>
          <a:p>
            <a:endParaRPr lang="en-US" sz="1600" baseline="0" dirty="0"/>
          </a:p>
          <a:p>
            <a:r>
              <a:rPr lang="en-US" sz="1600" baseline="0" dirty="0"/>
              <a:t>If you refer to a lectern as a podium, they might be quick to correct you at an inappropriate time.</a:t>
            </a:r>
          </a:p>
          <a:p>
            <a:endParaRPr lang="en-US" sz="1600" baseline="0" dirty="0"/>
          </a:p>
          <a:p>
            <a:r>
              <a:rPr lang="en-US" sz="1600" baseline="0" dirty="0"/>
              <a:t>Or they may go off on a </a:t>
            </a:r>
            <a:r>
              <a:rPr lang="en-US" sz="1600" u="sng" baseline="0" dirty="0"/>
              <a:t>tangent</a:t>
            </a:r>
            <a:r>
              <a:rPr lang="en-US" sz="1600" baseline="0" dirty="0"/>
              <a:t> and expound on the etymology of the word </a:t>
            </a:r>
            <a:r>
              <a:rPr lang="en-US" sz="1600" i="1" baseline="0" dirty="0"/>
              <a:t>podium</a:t>
            </a:r>
            <a:r>
              <a:rPr lang="en-US" sz="1600" baseline="0" dirty="0"/>
              <a:t> and </a:t>
            </a:r>
          </a:p>
          <a:p>
            <a:r>
              <a:rPr lang="en-US" sz="1600" baseline="0" dirty="0"/>
              <a:t>how it got to where it is </a:t>
            </a:r>
            <a:r>
              <a:rPr lang="en-US" sz="1600" u="sng" baseline="0" dirty="0"/>
              <a:t>now</a:t>
            </a:r>
            <a:r>
              <a:rPr lang="en-US" sz="1600" baseline="0" dirty="0"/>
              <a:t> used more </a:t>
            </a:r>
            <a:r>
              <a:rPr lang="en-US" sz="1600" u="sng" baseline="0" dirty="0"/>
              <a:t>incorrectly</a:t>
            </a:r>
            <a:r>
              <a:rPr lang="en-US" sz="1600" baseline="0" dirty="0"/>
              <a:t> than </a:t>
            </a:r>
            <a:r>
              <a:rPr lang="en-US" sz="1600" u="sng" baseline="0" dirty="0"/>
              <a:t>correctly</a:t>
            </a:r>
            <a:r>
              <a:rPr lang="en-US" sz="1600" baseline="0" dirty="0"/>
              <a:t> by stating that </a:t>
            </a:r>
          </a:p>
          <a:p>
            <a:r>
              <a:rPr lang="en-US" sz="1600" baseline="0" dirty="0"/>
              <a:t>you “</a:t>
            </a:r>
            <a:r>
              <a:rPr lang="en-US" sz="1600" u="sng" baseline="0" dirty="0"/>
              <a:t>stand</a:t>
            </a:r>
            <a:r>
              <a:rPr lang="en-US" sz="1600" baseline="0" dirty="0"/>
              <a:t> on a podium” and “</a:t>
            </a:r>
            <a:r>
              <a:rPr lang="en-US" sz="1600" u="sng" baseline="0" dirty="0"/>
              <a:t>lecture</a:t>
            </a:r>
            <a:r>
              <a:rPr lang="en-US" sz="1600" baseline="0" dirty="0"/>
              <a:t> behind a lectern.” </a:t>
            </a:r>
          </a:p>
          <a:p>
            <a:endParaRPr lang="en-US" sz="1600" baseline="0" dirty="0"/>
          </a:p>
          <a:p>
            <a:r>
              <a:rPr lang="en-US" sz="1600" baseline="0" dirty="0"/>
              <a:t>When you want to say </a:t>
            </a:r>
            <a:r>
              <a:rPr lang="en-US" sz="1600" u="sng" baseline="0" dirty="0"/>
              <a:t>podium</a:t>
            </a:r>
            <a:r>
              <a:rPr lang="en-US" sz="1600" baseline="0" dirty="0"/>
              <a:t>, think about the </a:t>
            </a:r>
            <a:r>
              <a:rPr lang="en-US" sz="1600" u="sng" baseline="0" dirty="0"/>
              <a:t>Podiatrist</a:t>
            </a:r>
            <a:r>
              <a:rPr lang="en-US" sz="1600" baseline="0" dirty="0"/>
              <a:t>, the </a:t>
            </a:r>
            <a:r>
              <a:rPr lang="en-US" sz="1600" u="sng" baseline="0" dirty="0"/>
              <a:t>foot</a:t>
            </a:r>
            <a:r>
              <a:rPr lang="en-US" sz="1600" baseline="0" dirty="0"/>
              <a:t> doctor. </a:t>
            </a:r>
          </a:p>
          <a:p>
            <a:r>
              <a:rPr lang="en-US" sz="1600" baseline="0" dirty="0"/>
              <a:t>In Greek, </a:t>
            </a:r>
            <a:r>
              <a:rPr lang="en-US" sz="1600" baseline="0" dirty="0" err="1"/>
              <a:t>podion</a:t>
            </a:r>
            <a:r>
              <a:rPr lang="en-US" sz="1600" baseline="0" dirty="0"/>
              <a:t>” is the diminutive of the word for </a:t>
            </a:r>
            <a:r>
              <a:rPr lang="en-US" sz="1600" u="sng" baseline="0" dirty="0"/>
              <a:t>foot</a:t>
            </a:r>
            <a:r>
              <a:rPr lang="en-US" sz="1600" baseline="0" dirty="0"/>
              <a:t>.</a:t>
            </a:r>
          </a:p>
          <a:p>
            <a:endParaRPr lang="en-US" sz="1600" baseline="0" dirty="0"/>
          </a:p>
          <a:p>
            <a:r>
              <a:rPr lang="en-US" sz="1600" baseline="0" dirty="0"/>
              <a:t>But, I digress.  -- Which for </a:t>
            </a:r>
            <a:r>
              <a:rPr lang="en-US" sz="1600" u="sng" baseline="0" dirty="0"/>
              <a:t>some</a:t>
            </a:r>
            <a:r>
              <a:rPr lang="en-US" sz="1600" baseline="0" dirty="0"/>
              <a:t> is </a:t>
            </a:r>
            <a:r>
              <a:rPr lang="en-US" sz="1600" u="sng" baseline="0" dirty="0"/>
              <a:t>normal</a:t>
            </a:r>
            <a:r>
              <a:rPr lang="en-US" sz="1600" baseline="0" dirty="0"/>
              <a:t>.  </a:t>
            </a:r>
          </a:p>
          <a:p>
            <a:endParaRPr lang="en-US" sz="1600" baseline="0" dirty="0"/>
          </a:p>
          <a:p>
            <a:r>
              <a:rPr lang="en-US" sz="1600" baseline="0" dirty="0"/>
              <a:t>But at least I got my point across in this little vocabulary lesson. (;-)</a:t>
            </a:r>
          </a:p>
          <a:p>
            <a:endParaRPr lang="en-US" sz="1600" baseline="0" dirty="0"/>
          </a:p>
          <a:p>
            <a:r>
              <a:rPr lang="en-US" sz="1600" baseline="0" dirty="0"/>
              <a:t>And I’ll try not to admonish you in public if I hear you using the wrong term.</a:t>
            </a:r>
          </a:p>
          <a:p>
            <a:endParaRPr lang="en-US" sz="1600" baseline="0" dirty="0"/>
          </a:p>
          <a:p>
            <a:endParaRPr lang="en-US" sz="1600" baseline="0" dirty="0"/>
          </a:p>
          <a:p>
            <a:endParaRPr lang="en-US" sz="1600" baseline="0" dirty="0"/>
          </a:p>
          <a:p>
            <a:r>
              <a:rPr lang="en-US" sz="1600" dirty="0"/>
              <a:t>====</a:t>
            </a:r>
          </a:p>
          <a:p>
            <a:r>
              <a:rPr lang="en-US" sz="1600" dirty="0"/>
              <a:t>Lectern</a:t>
            </a:r>
          </a:p>
          <a:p>
            <a:r>
              <a:rPr lang="en-US" sz="1600" dirty="0"/>
              <a:t>http://</a:t>
            </a:r>
            <a:r>
              <a:rPr lang="en-US" sz="1600" dirty="0" err="1"/>
              <a:t>ven-rez.com</a:t>
            </a:r>
            <a:r>
              <a:rPr lang="en-US" sz="1600" dirty="0"/>
              <a:t>/</a:t>
            </a:r>
            <a:r>
              <a:rPr lang="en-US" sz="1600" dirty="0" err="1"/>
              <a:t>wp</a:t>
            </a:r>
            <a:r>
              <a:rPr lang="en-US" sz="1600" dirty="0"/>
              <a:t>-content/uploads/2012/05/Classic-</a:t>
            </a:r>
            <a:r>
              <a:rPr lang="en-US" sz="1600" dirty="0" err="1"/>
              <a:t>Lectern.jpg</a:t>
            </a:r>
            <a:endParaRPr lang="en-US" sz="1600" dirty="0"/>
          </a:p>
          <a:p>
            <a:endParaRPr lang="en-US" sz="1600" dirty="0"/>
          </a:p>
          <a:p>
            <a:r>
              <a:rPr lang="en-US" sz="1600" dirty="0"/>
              <a:t>Podium</a:t>
            </a:r>
          </a:p>
          <a:p>
            <a:r>
              <a:rPr lang="en-US" sz="1600" dirty="0"/>
              <a:t>http://previews.123rf.com/images/</a:t>
            </a:r>
            <a:r>
              <a:rPr lang="en-US" sz="1600" dirty="0" err="1"/>
              <a:t>vikkisixx</a:t>
            </a:r>
            <a:r>
              <a:rPr lang="en-US" sz="1600" dirty="0"/>
              <a:t>/vikkisixx1108/vikkisixx110800003/10381549-3D-render-of-a-golden-human-figure-on-top-of-a-podium-celebrating-his-achievement-Stock-Photo.jpg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9045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228600"/>
            <a:ext cx="1798638" cy="1349375"/>
          </a:xfrm>
        </p:spPr>
      </p:sp>
      <p:sp>
        <p:nvSpPr>
          <p:cNvPr id="3" name="Notes Placeholder 2"/>
          <p:cNvSpPr>
            <a:spLocks noGrp="1"/>
          </p:cNvSpPr>
          <p:nvPr>
            <p:ph type="body" idx="1"/>
          </p:nvPr>
        </p:nvSpPr>
        <p:spPr>
          <a:xfrm>
            <a:off x="685800" y="1577975"/>
            <a:ext cx="5715000" cy="7566025"/>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Enough of that. – Let’s redirect.</a:t>
            </a:r>
          </a:p>
          <a:p>
            <a:endParaRPr lang="en-US" sz="1600" baseline="0" dirty="0"/>
          </a:p>
          <a:p>
            <a:r>
              <a:rPr lang="en-US" sz="1600" baseline="0" dirty="0"/>
              <a:t>You can’t just say </a:t>
            </a:r>
            <a:r>
              <a:rPr lang="en-US" sz="1600" u="sng" baseline="0" dirty="0"/>
              <a:t>stop</a:t>
            </a:r>
            <a:r>
              <a:rPr lang="en-US" sz="1600" baseline="0" dirty="0"/>
              <a:t>, or say they are going in the wrong direction.  </a:t>
            </a:r>
          </a:p>
          <a:p>
            <a:r>
              <a:rPr lang="en-US" sz="1600" baseline="0" dirty="0"/>
              <a:t>A big stop sign does </a:t>
            </a:r>
            <a:r>
              <a:rPr lang="en-US" sz="1600" u="sng" baseline="0" dirty="0"/>
              <a:t>not</a:t>
            </a:r>
            <a:r>
              <a:rPr lang="en-US" sz="1600" baseline="0" dirty="0"/>
              <a:t> help someone who cannot stop.  </a:t>
            </a:r>
          </a:p>
          <a:p>
            <a:endParaRPr lang="en-US" sz="1600" baseline="0" dirty="0"/>
          </a:p>
          <a:p>
            <a:r>
              <a:rPr lang="en-US" sz="1600" baseline="0" dirty="0"/>
              <a:t>Some people have to be moving somewhere, in some direction.</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Somehow you have to climb </a:t>
            </a:r>
            <a:r>
              <a:rPr lang="en-US" sz="1600" u="sng" baseline="0" dirty="0"/>
              <a:t>into</a:t>
            </a:r>
            <a:r>
              <a:rPr lang="en-US" sz="1600" baseline="0" dirty="0"/>
              <a:t> the conversation -- and help get the person back on track with the </a:t>
            </a:r>
            <a:r>
              <a:rPr lang="en-US" sz="1600" u="sng" baseline="0" dirty="0"/>
              <a:t>current</a:t>
            </a:r>
            <a:r>
              <a:rPr lang="en-US" sz="1600" baseline="0" dirty="0"/>
              <a:t>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Whether someone is going off track in a conversation, or off track in the physical sense, you have to </a:t>
            </a:r>
            <a:r>
              <a:rPr lang="en-US" sz="1600" u="sng" baseline="0" dirty="0"/>
              <a:t>walk</a:t>
            </a:r>
            <a:r>
              <a:rPr lang="en-US" sz="1600" baseline="0" dirty="0"/>
              <a:t> along side and </a:t>
            </a:r>
            <a:r>
              <a:rPr lang="en-US" sz="1600" u="sng" baseline="0" dirty="0"/>
              <a:t>join</a:t>
            </a:r>
            <a:r>
              <a:rPr lang="en-US" sz="1600" baseline="0" dirty="0"/>
              <a:t> the conversation or walking path </a:t>
            </a:r>
            <a:r>
              <a:rPr lang="en-US" sz="1600" u="sng" baseline="0" dirty="0"/>
              <a:t>first</a:t>
            </a:r>
            <a:r>
              <a:rPr lang="en-US" sz="1600" baseline="0" dirty="0"/>
              <a:t>, -- and then </a:t>
            </a:r>
            <a:r>
              <a:rPr lang="en-US" sz="1600" u="sng" baseline="0" dirty="0"/>
              <a:t>gently</a:t>
            </a:r>
            <a:r>
              <a:rPr lang="en-US" sz="1600" baseline="0" dirty="0"/>
              <a:t> redirect them back on the </a:t>
            </a:r>
            <a:r>
              <a:rPr lang="en-US" sz="1600" u="sng" baseline="0" dirty="0"/>
              <a:t>preferred</a:t>
            </a:r>
            <a:r>
              <a:rPr lang="en-US" sz="1600" baseline="0" dirty="0"/>
              <a:t> path.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Sometimes you need a big sign like this to help redirect.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Or you need to find out what motivates this person and use </a:t>
            </a:r>
            <a:r>
              <a:rPr lang="en-US" sz="1600" u="sng" baseline="0" dirty="0"/>
              <a:t>that</a:t>
            </a:r>
            <a:r>
              <a:rPr lang="en-US" sz="1600" baseline="0" dirty="0"/>
              <a:t> to redirect.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r>
              <a:rPr lang="en-US" sz="1600" baseline="0" dirty="0"/>
              <a:t>A non-auditory person may be off on a tangent in a conversation, and you </a:t>
            </a:r>
            <a:r>
              <a:rPr lang="en-US" sz="1600" u="sng" baseline="0" dirty="0"/>
              <a:t>might</a:t>
            </a:r>
            <a:r>
              <a:rPr lang="en-US" sz="1600" baseline="0" dirty="0"/>
              <a:t> not know it. </a:t>
            </a:r>
          </a:p>
          <a:p>
            <a:endParaRPr lang="en-US" sz="1600" baseline="0" dirty="0"/>
          </a:p>
          <a:p>
            <a:r>
              <a:rPr lang="en-US" sz="1600" baseline="0" dirty="0"/>
              <a:t>You might refer to this as </a:t>
            </a:r>
            <a:r>
              <a:rPr lang="en-US" sz="1600" u="sng" baseline="0" dirty="0"/>
              <a:t>day dreaming </a:t>
            </a:r>
            <a:r>
              <a:rPr lang="en-US" sz="1600" baseline="0" dirty="0"/>
              <a:t>or just think that the person is </a:t>
            </a:r>
            <a:r>
              <a:rPr lang="en-US" sz="1600" u="sng" baseline="0" dirty="0"/>
              <a:t>aloof</a:t>
            </a:r>
            <a:r>
              <a:rPr lang="en-US" sz="1600" baseline="0" dirty="0"/>
              <a:t>, -- </a:t>
            </a:r>
          </a:p>
          <a:p>
            <a:r>
              <a:rPr lang="en-US" sz="1600" baseline="0" dirty="0"/>
              <a:t>but rather -- they might be taking time to </a:t>
            </a:r>
            <a:r>
              <a:rPr lang="en-US" sz="1600" u="sng" baseline="0" dirty="0"/>
              <a:t>process</a:t>
            </a:r>
            <a:r>
              <a:rPr lang="en-US" sz="1600" baseline="0" dirty="0"/>
              <a:t> information. </a:t>
            </a:r>
          </a:p>
          <a:p>
            <a:endParaRPr lang="en-US" sz="1600" baseline="0" dirty="0"/>
          </a:p>
          <a:p>
            <a:r>
              <a:rPr lang="en-US" sz="1600" baseline="0" dirty="0"/>
              <a:t>The important thing here is to walk </a:t>
            </a:r>
            <a:r>
              <a:rPr lang="en-US" sz="1600" u="sng" baseline="0" dirty="0"/>
              <a:t>with </a:t>
            </a:r>
            <a:r>
              <a:rPr lang="en-US" sz="1600" baseline="0" dirty="0"/>
              <a:t>them -- until you can </a:t>
            </a:r>
            <a:r>
              <a:rPr lang="en-US" sz="1600" u="sng" baseline="0" dirty="0"/>
              <a:t>redirect</a:t>
            </a:r>
            <a:r>
              <a:rPr lang="en-US" sz="1600" baseline="0" dirty="0"/>
              <a:t> them.</a:t>
            </a:r>
          </a:p>
          <a:p>
            <a:endParaRPr lang="en-US" sz="1600" baseline="0" dirty="0"/>
          </a:p>
          <a:p>
            <a:endParaRPr lang="en-US" sz="1600" baseline="0" dirty="0"/>
          </a:p>
          <a:p>
            <a:r>
              <a:rPr lang="en-US" sz="1600" baseline="0" dirty="0"/>
              <a:t>====</a:t>
            </a:r>
          </a:p>
          <a:p>
            <a:r>
              <a:rPr lang="en-US" sz="1600" baseline="0" dirty="0"/>
              <a:t>Graphic</a:t>
            </a:r>
          </a:p>
          <a:p>
            <a:r>
              <a:rPr lang="en-US" sz="1600" baseline="0" dirty="0"/>
              <a:t>https://</a:t>
            </a:r>
            <a:r>
              <a:rPr lang="en-US" sz="1600" baseline="0" dirty="0" err="1"/>
              <a:t>helpx.adobe.com</a:t>
            </a:r>
            <a:r>
              <a:rPr lang="en-US" sz="1600" baseline="0" dirty="0"/>
              <a:t>/content/dam/help/</a:t>
            </a:r>
            <a:r>
              <a:rPr lang="en-US" sz="1600" baseline="0" dirty="0" err="1"/>
              <a:t>en</a:t>
            </a:r>
            <a:r>
              <a:rPr lang="en-US" sz="1600" baseline="0" dirty="0"/>
              <a:t>/muse/how-to/mobile-redirect-feature_1408x792.jpg</a:t>
            </a:r>
          </a:p>
          <a:p>
            <a:endParaRPr lang="en-US" sz="1600" baseline="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298026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260350"/>
            <a:ext cx="2224087" cy="1668463"/>
          </a:xfrm>
        </p:spPr>
      </p:sp>
      <p:sp>
        <p:nvSpPr>
          <p:cNvPr id="3" name="Notes Placeholder 2"/>
          <p:cNvSpPr>
            <a:spLocks noGrp="1"/>
          </p:cNvSpPr>
          <p:nvPr>
            <p:ph type="body" idx="1"/>
          </p:nvPr>
        </p:nvSpPr>
        <p:spPr>
          <a:xfrm>
            <a:off x="685799" y="2014780"/>
            <a:ext cx="5715001" cy="7129220"/>
          </a:xfrm>
        </p:spPr>
        <p:txBody>
          <a:bodyPr>
            <a:noAutofit/>
          </a:bodyPr>
          <a:lstStyle/>
          <a:p>
            <a:r>
              <a:rPr lang="en-US" sz="1600" baseline="0" dirty="0"/>
              <a:t>Do not rush into anything.  </a:t>
            </a:r>
          </a:p>
          <a:p>
            <a:endParaRPr lang="en-US" sz="1600" baseline="0" dirty="0"/>
          </a:p>
          <a:p>
            <a:r>
              <a:rPr lang="en-US" sz="1600" baseline="0" dirty="0"/>
              <a:t>Questions that can be answered with yes or no should be avoided.  Anyone who does not have all of the details about an event might automatically say </a:t>
            </a:r>
            <a:r>
              <a:rPr lang="en-US" sz="1600" u="sng" baseline="0" dirty="0"/>
              <a:t>no</a:t>
            </a:r>
            <a:r>
              <a:rPr lang="en-US" sz="1600" baseline="0" dirty="0"/>
              <a:t>. </a:t>
            </a:r>
          </a:p>
          <a:p>
            <a:endParaRPr lang="en-US" sz="1600" baseline="0" dirty="0"/>
          </a:p>
          <a:p>
            <a:r>
              <a:rPr lang="en-US" sz="1600" baseline="0" dirty="0"/>
              <a:t>If you asked me if I wanted to stand up in front of a room full of folks whom I do not know - and talk about yes-no questions, -- </a:t>
            </a:r>
            <a:br>
              <a:rPr lang="en-US" sz="1600" baseline="0" dirty="0"/>
            </a:br>
            <a:r>
              <a:rPr lang="en-US" sz="1600" baseline="0" dirty="0"/>
              <a:t>I'd say </a:t>
            </a:r>
            <a:r>
              <a:rPr lang="en-US" sz="1600" u="sng" baseline="0" dirty="0"/>
              <a:t>no</a:t>
            </a:r>
            <a:r>
              <a:rPr lang="en-US" sz="1600" baseline="0" dirty="0"/>
              <a:t>. </a:t>
            </a:r>
          </a:p>
          <a:p>
            <a:endParaRPr lang="en-US" sz="1600" baseline="0" dirty="0"/>
          </a:p>
          <a:p>
            <a:r>
              <a:rPr lang="en-US" sz="1600" baseline="0" dirty="0"/>
              <a:t>Some folks need time to process the information by themselves and come up with the procedure that works for them</a:t>
            </a:r>
          </a:p>
          <a:p>
            <a:endParaRPr lang="en-US" sz="1600" baseline="0" dirty="0"/>
          </a:p>
          <a:p>
            <a:r>
              <a:rPr lang="en-US" sz="1600" baseline="0" dirty="0"/>
              <a:t>It is better to get them to think awhile -- and ask questions -- rather than immediately </a:t>
            </a:r>
            <a:r>
              <a:rPr lang="en-US" sz="1600" u="sng" baseline="0" dirty="0"/>
              <a:t>committing</a:t>
            </a:r>
            <a:r>
              <a:rPr lang="en-US" sz="1600" baseline="0" dirty="0"/>
              <a:t> to an answer.</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If </a:t>
            </a:r>
            <a:r>
              <a:rPr lang="en-US" dirty="0"/>
              <a:t>someone</a:t>
            </a:r>
            <a:r>
              <a:rPr lang="en-US" sz="1600" baseline="0" dirty="0"/>
              <a:t> is not </a:t>
            </a:r>
            <a:r>
              <a:rPr lang="en-US" sz="1600" u="sng" baseline="0" dirty="0"/>
              <a:t>ready</a:t>
            </a:r>
            <a:r>
              <a:rPr lang="en-US" sz="1600" baseline="0" dirty="0"/>
              <a:t> to do something, don’t take </a:t>
            </a:r>
            <a:r>
              <a:rPr lang="en-US" sz="1600" u="sng" baseline="0" dirty="0"/>
              <a:t>no</a:t>
            </a:r>
            <a:r>
              <a:rPr lang="en-US" sz="1600" baseline="0" dirty="0"/>
              <a:t> for an answer.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Let them know that you will keep this </a:t>
            </a:r>
            <a:r>
              <a:rPr lang="en-US" sz="1600" u="sng" baseline="0" dirty="0"/>
              <a:t>open</a:t>
            </a:r>
            <a:r>
              <a:rPr lang="en-US" sz="1600" baseline="0" dirty="0"/>
              <a:t> and let them try later – maybe even </a:t>
            </a:r>
            <a:r>
              <a:rPr lang="en-US" sz="1600" u="sng" baseline="0" dirty="0"/>
              <a:t>years</a:t>
            </a:r>
            <a:r>
              <a:rPr lang="en-US" sz="1600" baseline="0" dirty="0"/>
              <a: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Accept a ‘</a:t>
            </a:r>
            <a:r>
              <a:rPr lang="en-US" sz="1600" u="sng" baseline="0" dirty="0"/>
              <a:t>maybe</a:t>
            </a:r>
            <a:r>
              <a:rPr lang="en-US" sz="1600" baseline="0" dirty="0"/>
              <a:t>’ answer, or even an “I’ll </a:t>
            </a:r>
            <a:r>
              <a:rPr lang="en-US" sz="1600" u="sng" baseline="0" dirty="0"/>
              <a:t>think</a:t>
            </a:r>
            <a:r>
              <a:rPr lang="en-US" sz="1600" baseline="0" dirty="0"/>
              <a:t> about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They may regret saying NO and feel that, after taking time to further process the information, they have no way to change the </a:t>
            </a:r>
            <a:r>
              <a:rPr lang="en-US" sz="1600" u="sng" baseline="0" dirty="0"/>
              <a:t>no</a:t>
            </a:r>
            <a:r>
              <a:rPr lang="en-US" sz="1600" baseline="0" dirty="0"/>
              <a:t> to a </a:t>
            </a:r>
            <a:r>
              <a:rPr lang="en-US" sz="1600" u="sng" baseline="0" dirty="0"/>
              <a:t>yes</a:t>
            </a:r>
            <a:r>
              <a:rPr lang="en-US" sz="16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But a “maybe” can always be changed to a “yes.”</a:t>
            </a:r>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a:p>
            <a:endParaRPr lang="en-US" sz="1600" dirty="0"/>
          </a:p>
          <a:p>
            <a:r>
              <a:rPr lang="en-US" sz="1600" dirty="0"/>
              <a:t>graphic</a:t>
            </a:r>
          </a:p>
          <a:p>
            <a:r>
              <a:rPr lang="en-US" sz="1600" dirty="0"/>
              <a:t>https://</a:t>
            </a:r>
            <a:r>
              <a:rPr lang="en-US" sz="1600" dirty="0" err="1"/>
              <a:t>leadertainment.com</a:t>
            </a:r>
            <a:r>
              <a:rPr lang="en-US" sz="1600" dirty="0"/>
              <a:t>/2015/10/25/grow-your-business-faster-with-fewer-slow-nos-in-your-sales-pipeline/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678312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369888"/>
            <a:ext cx="4114800" cy="3086100"/>
          </a:xfrm>
        </p:spPr>
      </p:sp>
      <p:sp>
        <p:nvSpPr>
          <p:cNvPr id="3" name="Notes Placeholder 2"/>
          <p:cNvSpPr>
            <a:spLocks noGrp="1"/>
          </p:cNvSpPr>
          <p:nvPr>
            <p:ph type="body" idx="1"/>
          </p:nvPr>
        </p:nvSpPr>
        <p:spPr>
          <a:xfrm>
            <a:off x="685800" y="3657600"/>
            <a:ext cx="5591014" cy="5284922"/>
          </a:xfrm>
        </p:spPr>
        <p:txBody>
          <a:bodyPr>
            <a:noAutofit/>
          </a:bodyPr>
          <a:lstStyle/>
          <a:p>
            <a:r>
              <a:rPr lang="en-US" sz="1600" baseline="0" dirty="0"/>
              <a:t>Don't immediately ask if folks want to participate. </a:t>
            </a:r>
          </a:p>
          <a:p>
            <a:r>
              <a:rPr lang="en-US" sz="1600" baseline="0" dirty="0"/>
              <a:t>That's a yes/no question.</a:t>
            </a:r>
          </a:p>
          <a:p>
            <a:endParaRPr lang="en-US" sz="1600" baseline="0" dirty="0"/>
          </a:p>
          <a:p>
            <a:r>
              <a:rPr lang="en-US" sz="1600" baseline="0" dirty="0"/>
              <a:t>Talk it up first. Make it sound like everyone will have fun.</a:t>
            </a:r>
          </a:p>
          <a:p>
            <a:endParaRPr lang="en-US" sz="1600" baseline="0" dirty="0"/>
          </a:p>
          <a:p>
            <a:r>
              <a:rPr lang="en-US" sz="1600" baseline="0" dirty="0"/>
              <a:t>Make it so people want to participate without having to even ask.</a:t>
            </a:r>
          </a:p>
          <a:p>
            <a:endParaRPr lang="en-US" sz="1600" baseline="0" dirty="0"/>
          </a:p>
          <a:p>
            <a:r>
              <a:rPr lang="en-US" sz="1600" dirty="0"/>
              <a:t>Basic sales strategy is to not ask any yes-no questions, </a:t>
            </a:r>
            <a:br>
              <a:rPr lang="en-US" sz="1600" dirty="0"/>
            </a:br>
            <a:r>
              <a:rPr lang="en-US" sz="1600" dirty="0"/>
              <a:t>but instead</a:t>
            </a:r>
            <a:r>
              <a:rPr lang="en-US" sz="1600" baseline="0" dirty="0"/>
              <a:t> talk about the great times the customer will have with the product or service.</a:t>
            </a:r>
            <a:endParaRPr lang="en-US" sz="1600" dirty="0"/>
          </a:p>
          <a:p>
            <a:endParaRPr lang="en-US" sz="1600" dirty="0"/>
          </a:p>
          <a:p>
            <a:r>
              <a:rPr lang="en-US" sz="1600" dirty="0"/>
              <a:t>“</a:t>
            </a:r>
            <a:r>
              <a:rPr lang="en-US" sz="1600" u="sng" dirty="0"/>
              <a:t>Hey</a:t>
            </a:r>
            <a:r>
              <a:rPr lang="en-US" sz="1600" dirty="0"/>
              <a:t>, have you seen these cookies?  Just look at those huge chocolate chips!  And the are so warm, they just </a:t>
            </a:r>
            <a:r>
              <a:rPr lang="en-US" sz="1600" u="sng" dirty="0"/>
              <a:t>slide</a:t>
            </a:r>
            <a:r>
              <a:rPr lang="en-US" sz="1600" dirty="0"/>
              <a:t> down your throat.”  </a:t>
            </a:r>
          </a:p>
          <a:p>
            <a:endParaRPr lang="en-US" sz="1600" dirty="0"/>
          </a:p>
          <a:p>
            <a:r>
              <a:rPr lang="en-US" sz="1600" u="sng" dirty="0"/>
              <a:t>That</a:t>
            </a:r>
            <a:r>
              <a:rPr lang="en-US" sz="1600" dirty="0"/>
              <a:t> kind of statement will do more to sell cookies than just saying “Can I sell you some cookies?”</a:t>
            </a:r>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a:p>
            <a:endParaRPr lang="en-US" sz="1600" dirty="0"/>
          </a:p>
          <a:p>
            <a:r>
              <a:rPr lang="en-US" sz="1600" dirty="0"/>
              <a:t>graphic</a:t>
            </a:r>
          </a:p>
          <a:p>
            <a:r>
              <a:rPr lang="en-US" sz="1600" dirty="0"/>
              <a:t>https://</a:t>
            </a:r>
            <a:r>
              <a:rPr lang="en-US" sz="1600" dirty="0" err="1"/>
              <a:t>www.cartoonstock.com</a:t>
            </a:r>
            <a:r>
              <a:rPr lang="en-US" sz="1600" dirty="0"/>
              <a:t>/directory/b/</a:t>
            </a:r>
            <a:r>
              <a:rPr lang="en-US" sz="1600" dirty="0" err="1"/>
              <a:t>baby_talk.asp</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212875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7850" y="244475"/>
            <a:ext cx="1420813" cy="1066800"/>
          </a:xfrm>
        </p:spPr>
      </p:sp>
      <p:sp>
        <p:nvSpPr>
          <p:cNvPr id="3" name="Notes Placeholder 2"/>
          <p:cNvSpPr>
            <a:spLocks noGrp="1"/>
          </p:cNvSpPr>
          <p:nvPr>
            <p:ph type="body" idx="1"/>
          </p:nvPr>
        </p:nvSpPr>
        <p:spPr>
          <a:xfrm>
            <a:off x="685799" y="1311275"/>
            <a:ext cx="5947475" cy="7832725"/>
          </a:xfrm>
        </p:spPr>
        <p:txBody>
          <a:bodyPr>
            <a:noAutofit/>
          </a:bodyPr>
          <a:lstStyle/>
          <a:p>
            <a:r>
              <a:rPr lang="en-US" sz="1600" dirty="0"/>
              <a:t>Sometimes folks talk a lot about</a:t>
            </a:r>
            <a:r>
              <a:rPr lang="en-US" sz="1600" baseline="0" dirty="0"/>
              <a:t> one subject and never make a point. </a:t>
            </a:r>
          </a:p>
          <a:p>
            <a:r>
              <a:rPr lang="en-US" sz="1600" baseline="0" dirty="0"/>
              <a:t>It’s as if they are reading directly from the encyclopedia.</a:t>
            </a:r>
          </a:p>
          <a:p>
            <a:endParaRPr lang="en-US" sz="1600" baseline="0" dirty="0"/>
          </a:p>
          <a:p>
            <a:r>
              <a:rPr lang="en-US" sz="1600" baseline="0" dirty="0"/>
              <a:t>How do you channel the love of a certain topic into the current conversation?</a:t>
            </a:r>
          </a:p>
          <a:p>
            <a:endParaRPr lang="en-US" sz="1600" baseline="0" dirty="0"/>
          </a:p>
          <a:p>
            <a:r>
              <a:rPr lang="en-US" sz="1600" baseline="0" dirty="0"/>
              <a:t>Sheldon will talk on incessantly about trains. </a:t>
            </a:r>
          </a:p>
          <a:p>
            <a:r>
              <a:rPr lang="en-US" sz="1600" baseline="0" dirty="0"/>
              <a:t>Knowing that, how can you incorporate trains into your current activity?</a:t>
            </a:r>
          </a:p>
          <a:p>
            <a:endParaRPr lang="en-US" sz="1600" baseline="0" dirty="0"/>
          </a:p>
          <a:p>
            <a:r>
              <a:rPr lang="en-US" sz="1600" baseline="0" dirty="0"/>
              <a:t>Some folks have trouble with literal interpretations of common phrases. </a:t>
            </a:r>
          </a:p>
          <a:p>
            <a:r>
              <a:rPr lang="en-US" sz="1600" baseline="0" dirty="0"/>
              <a:t>Like the stock exchange being referred to as a </a:t>
            </a:r>
            <a:r>
              <a:rPr lang="en-US" sz="1600" i="1" baseline="0" dirty="0"/>
              <a:t>Bear Market.  </a:t>
            </a:r>
            <a:r>
              <a:rPr lang="en-US" sz="1600" baseline="0" dirty="0"/>
              <a:t>-- </a:t>
            </a:r>
            <a:br>
              <a:rPr lang="en-US" sz="1600" baseline="0" dirty="0"/>
            </a:br>
            <a:r>
              <a:rPr lang="en-US" sz="1600" baseline="0" dirty="0"/>
              <a:t>I don’t see any bears!</a:t>
            </a:r>
          </a:p>
          <a:p>
            <a:endParaRPr lang="en-US" sz="1600" baseline="0" dirty="0"/>
          </a:p>
          <a:p>
            <a:r>
              <a:rPr lang="en-US" sz="1600" baseline="0" dirty="0"/>
              <a:t>To “pay an </a:t>
            </a:r>
            <a:r>
              <a:rPr lang="en-US" sz="1600" i="1" baseline="0" dirty="0"/>
              <a:t>Arm and a Leg” </a:t>
            </a:r>
            <a:r>
              <a:rPr lang="en-US" sz="1600" baseline="0" dirty="0"/>
              <a:t>for something.  </a:t>
            </a:r>
            <a:br>
              <a:rPr lang="en-US" sz="1600" baseline="0" dirty="0"/>
            </a:br>
            <a:r>
              <a:rPr lang="en-US" sz="1600" baseline="0" dirty="0"/>
              <a:t>Is that why some folks are missing arms and legs?</a:t>
            </a:r>
          </a:p>
          <a:p>
            <a:endParaRPr lang="en-US" sz="1600" baseline="0" dirty="0"/>
          </a:p>
          <a:p>
            <a:r>
              <a:rPr lang="en-US" sz="1600" baseline="0" dirty="0"/>
              <a:t>Why would anyone with a broom </a:t>
            </a:r>
            <a:r>
              <a:rPr lang="en-US" sz="1600" i="1" baseline="0" dirty="0"/>
              <a:t>sweep someone off their feet</a:t>
            </a:r>
            <a:r>
              <a:rPr lang="en-US" sz="1600" baseline="0" dirty="0"/>
              <a:t>. -- That’s just wrong!</a:t>
            </a:r>
          </a:p>
          <a:p>
            <a:endParaRPr lang="en-US" sz="1600" baseline="0" dirty="0"/>
          </a:p>
          <a:p>
            <a:r>
              <a:rPr lang="en-US" sz="1600" baseline="0" dirty="0"/>
              <a:t>Why do we drive on a parkway and park on a driveway?  </a:t>
            </a:r>
            <a:br>
              <a:rPr lang="en-US" sz="1600" baseline="0" dirty="0"/>
            </a:br>
            <a:r>
              <a:rPr lang="en-US" sz="1600" baseline="0" dirty="0"/>
              <a:t>That doesn't make sense.</a:t>
            </a:r>
          </a:p>
          <a:p>
            <a:endParaRPr lang="en-US" sz="1600" baseline="0" dirty="0"/>
          </a:p>
          <a:p>
            <a:r>
              <a:rPr lang="en-US" sz="1600" baseline="0" dirty="0"/>
              <a:t>And why are there no dogs and ponies at a Dog and Pony Show?</a:t>
            </a:r>
          </a:p>
          <a:p>
            <a:endParaRPr lang="en-US" sz="1600" baseline="0" dirty="0"/>
          </a:p>
          <a:p>
            <a:r>
              <a:rPr lang="en-US" sz="1600" baseline="0" dirty="0"/>
              <a:t>Some have trouble understanding the double meaning of words that comes with humor, irony, and sarcasm.  </a:t>
            </a:r>
          </a:p>
          <a:p>
            <a:endParaRPr lang="en-US" sz="1600" baseline="0" dirty="0"/>
          </a:p>
          <a:p>
            <a:r>
              <a:rPr lang="en-US" sz="1600" baseline="0" dirty="0"/>
              <a:t>-- How </a:t>
            </a:r>
            <a:r>
              <a:rPr lang="en-US" sz="1600" u="sng" baseline="0" dirty="0"/>
              <a:t>can</a:t>
            </a:r>
            <a:r>
              <a:rPr lang="en-US" sz="1600" baseline="0" dirty="0"/>
              <a:t> you make half a sandwich?</a:t>
            </a:r>
          </a:p>
          <a:p>
            <a:endParaRPr lang="en-US" sz="1600" dirty="0"/>
          </a:p>
          <a:p>
            <a:endParaRPr lang="en-US" sz="1600" dirty="0"/>
          </a:p>
          <a:p>
            <a:r>
              <a:rPr lang="en-US" sz="1600" dirty="0"/>
              <a:t>====</a:t>
            </a:r>
          </a:p>
          <a:p>
            <a:r>
              <a:rPr lang="en-US" sz="1600" dirty="0"/>
              <a:t>https://</a:t>
            </a:r>
            <a:r>
              <a:rPr lang="en-US" sz="1600" dirty="0" err="1"/>
              <a:t>en.wikipedia.org</a:t>
            </a:r>
            <a:r>
              <a:rPr lang="en-US" sz="1600" dirty="0"/>
              <a:t>/wiki/</a:t>
            </a:r>
            <a:r>
              <a:rPr lang="en-US" sz="1600" dirty="0" err="1"/>
              <a:t>Asperger_syndrome</a:t>
            </a:r>
            <a:endParaRPr lang="en-US" sz="1600" dirty="0"/>
          </a:p>
          <a:p>
            <a:endParaRPr lang="en-US" sz="1600" dirty="0"/>
          </a:p>
          <a:p>
            <a:r>
              <a:rPr lang="en-US" sz="1600" dirty="0"/>
              <a:t>Picture</a:t>
            </a:r>
          </a:p>
          <a:p>
            <a:r>
              <a:rPr lang="en-US" sz="1600" dirty="0"/>
              <a:t>http://</a:t>
            </a:r>
            <a:r>
              <a:rPr lang="en-US" sz="1600" dirty="0" err="1"/>
              <a:t>www.dumpaday.com</a:t>
            </a:r>
            <a:r>
              <a:rPr lang="en-US" sz="1600" dirty="0"/>
              <a:t>/</a:t>
            </a:r>
            <a:r>
              <a:rPr lang="en-US" sz="1600" dirty="0" err="1"/>
              <a:t>wp</a:t>
            </a:r>
            <a:r>
              <a:rPr lang="en-US" sz="1600" dirty="0"/>
              <a:t>-content/uploads/2013/01/3-big-bang-theory-sheldon-cooper-quotes1.jpg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16672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13522" cy="4557470"/>
          </a:xfrm>
        </p:spPr>
        <p:txBody>
          <a:bodyPr>
            <a:noAutofit/>
          </a:bodyPr>
          <a:lstStyle/>
          <a:p>
            <a:r>
              <a:rPr lang="en-US" dirty="0"/>
              <a:t>I started watching this show because a co-worker said there was a guy on TV just like me. – </a:t>
            </a:r>
          </a:p>
          <a:p>
            <a:endParaRPr lang="en-US" dirty="0"/>
          </a:p>
          <a:p>
            <a:r>
              <a:rPr lang="en-US" dirty="0"/>
              <a:t>Well,</a:t>
            </a:r>
            <a:r>
              <a:rPr lang="en-US" baseline="0" dirty="0"/>
              <a:t> he’s not </a:t>
            </a:r>
            <a:r>
              <a:rPr lang="en-US" u="sng" baseline="0" dirty="0"/>
              <a:t>exactly</a:t>
            </a:r>
            <a:r>
              <a:rPr lang="en-US" baseline="0" dirty="0"/>
              <a:t> like me, but I do believe I get the jokes and subtle references that others may not.  </a:t>
            </a:r>
          </a:p>
          <a:p>
            <a:endParaRPr lang="en-US" baseline="0" dirty="0"/>
          </a:p>
          <a:p>
            <a:r>
              <a:rPr lang="en-US" baseline="0" dirty="0"/>
              <a:t>It’s as if they followed me around and created a character based on many of </a:t>
            </a:r>
            <a:r>
              <a:rPr lang="en-US" u="sng" baseline="0" dirty="0"/>
              <a:t>my</a:t>
            </a:r>
            <a:r>
              <a:rPr lang="en-US" baseline="0" dirty="0"/>
              <a:t> actions.</a:t>
            </a:r>
          </a:p>
          <a:p>
            <a:r>
              <a:rPr lang="en-US" baseline="0" dirty="0"/>
              <a:t>And why not?  I’ve had some pretty good actions!</a:t>
            </a:r>
          </a:p>
          <a:p>
            <a:endParaRPr lang="en-US" baseline="0" dirty="0"/>
          </a:p>
          <a:p>
            <a:r>
              <a:rPr lang="en-US" baseline="0" dirty="0"/>
              <a:t>I think my wife likes to watch the show so she can try to figure </a:t>
            </a:r>
            <a:r>
              <a:rPr lang="en-US" u="sng" baseline="0" dirty="0"/>
              <a:t>me</a:t>
            </a:r>
            <a:r>
              <a:rPr lang="en-US" baseline="0" dirty="0"/>
              <a:t> out.</a:t>
            </a:r>
            <a:endParaRPr lang="en-US" dirty="0"/>
          </a:p>
          <a:p>
            <a:endParaRPr lang="en-US" dirty="0"/>
          </a:p>
          <a:p>
            <a:r>
              <a:rPr lang="en-US" dirty="0"/>
              <a:t>======</a:t>
            </a:r>
          </a:p>
          <a:p>
            <a:r>
              <a:rPr lang="en-US" dirty="0"/>
              <a:t>http://cdn.business2community.com/</a:t>
            </a:r>
            <a:r>
              <a:rPr lang="en-US" dirty="0" err="1"/>
              <a:t>wp</a:t>
            </a:r>
            <a:r>
              <a:rPr lang="en-US" dirty="0"/>
              <a:t>-content/uploads/2013/04/heldo-resized-600.png</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List of fictional characters on the autism spectrum</a:t>
            </a:r>
            <a:endParaRPr lang="en-US" baseline="0" dirty="0"/>
          </a:p>
          <a:p>
            <a:r>
              <a:rPr lang="en-US" baseline="0" dirty="0"/>
              <a:t>https://</a:t>
            </a:r>
            <a:r>
              <a:rPr lang="en-US" baseline="0" dirty="0" err="1"/>
              <a:t>en.wikipedia.org</a:t>
            </a:r>
            <a:r>
              <a:rPr lang="en-US" baseline="0" dirty="0"/>
              <a:t>/wiki/</a:t>
            </a:r>
            <a:r>
              <a:rPr lang="en-US" baseline="0" dirty="0" err="1"/>
              <a:t>List_of_fictional_characters_on_the_autism_spectrum</a:t>
            </a: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896949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a:xfrm>
            <a:off x="685799" y="4400549"/>
            <a:ext cx="5684003" cy="4510975"/>
          </a:xfrm>
        </p:spPr>
        <p:txBody>
          <a:bodyPr>
            <a:noAutofit/>
          </a:bodyPr>
          <a:lstStyle/>
          <a:p>
            <a:r>
              <a:rPr lang="en-US" dirty="0"/>
              <a:t>Some have a preoccupation with a single subject.</a:t>
            </a:r>
          </a:p>
          <a:p>
            <a:endParaRPr lang="en-US" dirty="0"/>
          </a:p>
          <a:p>
            <a:r>
              <a:rPr lang="en-US" dirty="0"/>
              <a:t>Sheldon</a:t>
            </a:r>
            <a:r>
              <a:rPr lang="en-US" baseline="0" dirty="0"/>
              <a:t> likes trains.  He will talk to anyone about trains.</a:t>
            </a:r>
          </a:p>
          <a:p>
            <a:endParaRPr lang="en-US" baseline="0" dirty="0"/>
          </a:p>
          <a:p>
            <a:r>
              <a:rPr lang="en-US" baseline="0" dirty="0">
                <a:sym typeface="Wingdings"/>
              </a:rPr>
              <a:t> </a:t>
            </a:r>
            <a:r>
              <a:rPr lang="en-US" baseline="0" dirty="0"/>
              <a:t>I like giraffes and old Ford Econoline vans.</a:t>
            </a:r>
          </a:p>
          <a:p>
            <a:endParaRPr lang="en-US" dirty="0"/>
          </a:p>
          <a:p>
            <a:r>
              <a:rPr lang="en-US" dirty="0"/>
              <a:t>If you find that someone is an expert on an esoteric subject,</a:t>
            </a:r>
            <a:r>
              <a:rPr lang="en-US" baseline="0" dirty="0"/>
              <a:t> see how you can relate </a:t>
            </a:r>
            <a:r>
              <a:rPr lang="en-US" u="sng" baseline="0" dirty="0"/>
              <a:t>that</a:t>
            </a:r>
            <a:r>
              <a:rPr lang="en-US" baseline="0" dirty="0"/>
              <a:t> subject to what you are trying to do.</a:t>
            </a:r>
          </a:p>
          <a:p>
            <a:endParaRPr lang="en-US" dirty="0"/>
          </a:p>
          <a:p>
            <a:r>
              <a:rPr lang="en-US" dirty="0"/>
              <a:t>How </a:t>
            </a:r>
            <a:r>
              <a:rPr lang="en-US" u="sng" dirty="0"/>
              <a:t>do</a:t>
            </a:r>
            <a:r>
              <a:rPr lang="en-US" dirty="0"/>
              <a:t> we relate the student’s favorite subject to what we are trying to do.</a:t>
            </a:r>
          </a:p>
          <a:p>
            <a:endParaRPr lang="en-US" dirty="0"/>
          </a:p>
          <a:p>
            <a:endParaRPr lang="en-US" dirty="0"/>
          </a:p>
          <a:p>
            <a:r>
              <a:rPr lang="en-US" dirty="0"/>
              <a:t>====</a:t>
            </a:r>
          </a:p>
          <a:p>
            <a:endParaRPr lang="en-US" dirty="0"/>
          </a:p>
          <a:p>
            <a:r>
              <a:rPr lang="en-US" dirty="0"/>
              <a:t>Sheldon train Picture</a:t>
            </a:r>
          </a:p>
          <a:p>
            <a:r>
              <a:rPr lang="en-US" dirty="0"/>
              <a:t>http://</a:t>
            </a:r>
            <a:r>
              <a:rPr lang="en-US" dirty="0" err="1"/>
              <a:t>pics.imcdb.org</a:t>
            </a:r>
            <a:r>
              <a:rPr lang="en-US" dirty="0"/>
              <a:t>/2/614tbbt_000209.jpg</a:t>
            </a:r>
          </a:p>
          <a:p>
            <a:endParaRPr lang="en-US" dirty="0"/>
          </a:p>
          <a:p>
            <a:r>
              <a:rPr lang="en-US" dirty="0"/>
              <a:t>Giraffe</a:t>
            </a:r>
          </a:p>
          <a:p>
            <a:r>
              <a:rPr lang="en-US" dirty="0">
                <a:hlinkClick r:id="rId3"/>
              </a:rPr>
              <a:t>http://giraffe-pictures.clipartonline.net/_/rsrc/1472774620127/home/giraffe-cartoon_clipart_image_10.png?height=320&amp;width=320</a:t>
            </a:r>
            <a:endParaRPr lang="en-US" dirty="0"/>
          </a:p>
          <a:p>
            <a:endParaRPr lang="en-US" dirty="0"/>
          </a:p>
          <a:p>
            <a:r>
              <a:rPr lang="en-US" dirty="0" err="1"/>
              <a:t>Econoline</a:t>
            </a:r>
            <a:endParaRPr lang="en-US" dirty="0"/>
          </a:p>
          <a:p>
            <a:r>
              <a:rPr lang="en-US" dirty="0">
                <a:hlinkClick r:id="rId4"/>
              </a:rPr>
              <a:t>http://www.falconclub.com/reference/65/65-econoline.jpg</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312896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4388" y="336550"/>
            <a:ext cx="1122362" cy="841375"/>
          </a:xfrm>
        </p:spPr>
      </p:sp>
      <p:sp>
        <p:nvSpPr>
          <p:cNvPr id="3" name="Notes Placeholder 2"/>
          <p:cNvSpPr>
            <a:spLocks noGrp="1"/>
          </p:cNvSpPr>
          <p:nvPr>
            <p:ph type="body" idx="1"/>
          </p:nvPr>
        </p:nvSpPr>
        <p:spPr>
          <a:xfrm>
            <a:off x="685799" y="1317356"/>
            <a:ext cx="5699503" cy="7826644"/>
          </a:xfrm>
        </p:spPr>
        <p:txBody>
          <a:bodyPr>
            <a:noAutofit/>
          </a:bodyPr>
          <a:lstStyle/>
          <a:p>
            <a:r>
              <a:rPr lang="en-US" sz="1600" dirty="0"/>
              <a:t>Sheldon</a:t>
            </a:r>
            <a:r>
              <a:rPr lang="en-US" sz="1600" baseline="0" dirty="0"/>
              <a:t> Cooper has a personal</a:t>
            </a:r>
            <a:r>
              <a:rPr lang="en-US" sz="1600" dirty="0"/>
              <a:t> “spot” on the couch where he always sits.  </a:t>
            </a:r>
          </a:p>
          <a:p>
            <a:r>
              <a:rPr lang="en-US" sz="1600" dirty="0"/>
              <a:t>The TV show over dramatizes this a bit, -- but the reality is that having a personal spot or a </a:t>
            </a:r>
            <a:r>
              <a:rPr lang="en-US" sz="1600" u="sng" dirty="0"/>
              <a:t>home</a:t>
            </a:r>
            <a:r>
              <a:rPr lang="en-US" sz="1600" u="sng" baseline="0" dirty="0"/>
              <a:t> base </a:t>
            </a:r>
            <a:r>
              <a:rPr lang="en-US" sz="1600" baseline="0" dirty="0"/>
              <a:t>is important for some.  </a:t>
            </a:r>
            <a:br>
              <a:rPr lang="en-US" sz="1600" baseline="0" dirty="0"/>
            </a:br>
            <a:r>
              <a:rPr lang="en-US" sz="1600" baseline="0" dirty="0"/>
              <a:t>The spot will be different for each location, but there will always be some place to act as a </a:t>
            </a:r>
            <a:r>
              <a:rPr lang="en-US" sz="1600" u="sng" baseline="0" dirty="0"/>
              <a:t>home base</a:t>
            </a:r>
            <a:r>
              <a:rPr lang="en-US" sz="1600" baseline="0" dirty="0"/>
              <a:t>.</a:t>
            </a:r>
          </a:p>
          <a:p>
            <a:r>
              <a:rPr lang="en-US" sz="1600" baseline="0" dirty="0"/>
              <a:t>When the environment is over </a:t>
            </a:r>
            <a:r>
              <a:rPr lang="en-US" sz="1600" u="sng" baseline="0" dirty="0"/>
              <a:t>stimulating</a:t>
            </a:r>
            <a:r>
              <a:rPr lang="en-US" sz="1600" baseline="0" dirty="0"/>
              <a:t>, or the situation gets </a:t>
            </a:r>
            <a:r>
              <a:rPr lang="en-US" sz="1600" u="sng" baseline="0" dirty="0"/>
              <a:t>stressful</a:t>
            </a:r>
            <a:r>
              <a:rPr lang="en-US" sz="1600" baseline="0" dirty="0"/>
              <a:t>, the person knows they have a </a:t>
            </a:r>
            <a:r>
              <a:rPr lang="en-US" sz="1600" u="sng" baseline="0" dirty="0"/>
              <a:t>spot</a:t>
            </a:r>
            <a:r>
              <a:rPr lang="en-US" sz="1600" baseline="0" dirty="0"/>
              <a:t> where they can go and feel comfortable.</a:t>
            </a:r>
          </a:p>
          <a:p>
            <a:r>
              <a:rPr lang="en-US" sz="1600" baseline="0" dirty="0"/>
              <a:t>If someone </a:t>
            </a:r>
            <a:r>
              <a:rPr lang="en-US" sz="1600" u="sng" baseline="0" dirty="0"/>
              <a:t>asks</a:t>
            </a:r>
            <a:r>
              <a:rPr lang="en-US" sz="1600" baseline="0" dirty="0"/>
              <a:t> where to sit for a new situation or activity, the correct answer might not be “just sit anywhere?”  </a:t>
            </a:r>
          </a:p>
          <a:p>
            <a:r>
              <a:rPr lang="en-US" sz="1600" baseline="0" dirty="0"/>
              <a:t>You could start with that, which allows most of the people to take a place, but for those who seem confused, you could then ask if you can help them find a place to sit.  </a:t>
            </a:r>
          </a:p>
          <a:p>
            <a:r>
              <a:rPr lang="en-US" sz="1600" baseline="0" dirty="0"/>
              <a:t>Wherever it is, </a:t>
            </a:r>
            <a:r>
              <a:rPr lang="en-US" sz="1600" u="sng" baseline="0" dirty="0"/>
              <a:t>that</a:t>
            </a:r>
            <a:r>
              <a:rPr lang="en-US" sz="1600" baseline="0" dirty="0"/>
              <a:t> will be their </a:t>
            </a:r>
            <a:r>
              <a:rPr lang="en-US" sz="1600" u="sng" baseline="0" dirty="0"/>
              <a:t>home base </a:t>
            </a:r>
            <a:r>
              <a:rPr lang="en-US" sz="1600" baseline="0" dirty="0"/>
              <a:t>throughout the duration of the activity or the duration of being in that particular location.</a:t>
            </a:r>
          </a:p>
          <a:p>
            <a:r>
              <a:rPr lang="en-US" sz="1600" baseline="0" dirty="0"/>
              <a:t>When taking a group into a new location, look for the folks standing near the door looking to pick out their </a:t>
            </a:r>
            <a:r>
              <a:rPr lang="en-US" sz="1600" u="sng" baseline="0" dirty="0"/>
              <a:t>spot</a:t>
            </a:r>
            <a:r>
              <a:rPr lang="en-US" sz="1600" baseline="0" dirty="0"/>
              <a:t>. </a:t>
            </a:r>
          </a:p>
          <a:p>
            <a:r>
              <a:rPr lang="en-US" sz="1600" baseline="0" dirty="0"/>
              <a:t>Some may need help with this.</a:t>
            </a:r>
          </a:p>
          <a:p>
            <a:r>
              <a:rPr lang="en-US" sz="1600" baseline="0" dirty="0"/>
              <a:t>In an unstructured social situation where there is no planned agenda, or at meal times,  --  </a:t>
            </a:r>
          </a:p>
          <a:p>
            <a:r>
              <a:rPr lang="en-US" sz="1600" baseline="0" dirty="0"/>
              <a:t>when things get stressful, -- they need to know that there is a safe place in which to return.</a:t>
            </a:r>
          </a:p>
          <a:p>
            <a:r>
              <a:rPr lang="en-US" sz="1600" baseline="0" dirty="0"/>
              <a:t>How do you help </a:t>
            </a:r>
            <a:r>
              <a:rPr lang="en-US" sz="1600" u="sng" baseline="0" dirty="0"/>
              <a:t>others</a:t>
            </a:r>
            <a:r>
              <a:rPr lang="en-US" sz="1600" baseline="0" dirty="0"/>
              <a:t> understand that </a:t>
            </a:r>
            <a:r>
              <a:rPr lang="en-US" sz="1600" u="sng" baseline="0" dirty="0"/>
              <a:t>this</a:t>
            </a:r>
            <a:r>
              <a:rPr lang="en-US" sz="1600" baseline="0" dirty="0"/>
              <a:t> person could be hopelessly lost if someone else is sitting in their spot?</a:t>
            </a:r>
          </a:p>
          <a:p>
            <a:r>
              <a:rPr lang="en-US" sz="1600" baseline="0" dirty="0"/>
              <a:t>Helping </a:t>
            </a:r>
            <a:r>
              <a:rPr lang="en-US" sz="1600" u="sng" baseline="0" dirty="0"/>
              <a:t>others</a:t>
            </a:r>
            <a:r>
              <a:rPr lang="en-US" sz="1600" baseline="0" dirty="0"/>
              <a:t> to understand the situation -- without criticizing the person.</a:t>
            </a:r>
          </a:p>
          <a:p>
            <a:r>
              <a:rPr lang="en-US" sz="1600" baseline="0" dirty="0"/>
              <a:t>Does </a:t>
            </a:r>
            <a:r>
              <a:rPr lang="en-US" sz="1600" u="sng" baseline="0" dirty="0"/>
              <a:t>everyone</a:t>
            </a:r>
            <a:r>
              <a:rPr lang="en-US" sz="1600" baseline="0" dirty="0"/>
              <a:t> have some kind of disability, where they can relate that </a:t>
            </a:r>
            <a:r>
              <a:rPr lang="en-US" sz="1600" u="sng" baseline="0" dirty="0"/>
              <a:t>theirs</a:t>
            </a:r>
            <a:r>
              <a:rPr lang="en-US" sz="1600" baseline="0" dirty="0"/>
              <a:t> is different -- but just as important?</a:t>
            </a:r>
          </a:p>
          <a:p>
            <a:endParaRPr lang="en-US" sz="1600" baseline="0" dirty="0"/>
          </a:p>
          <a:p>
            <a:r>
              <a:rPr lang="en-US" sz="1600" baseline="0" dirty="0"/>
              <a:t>====</a:t>
            </a:r>
          </a:p>
          <a:p>
            <a:endParaRPr lang="en-US" sz="1600" baseline="0" dirty="0"/>
          </a:p>
          <a:p>
            <a:r>
              <a:rPr lang="en-US" sz="1600" baseline="0" dirty="0"/>
              <a:t>Couch graphic</a:t>
            </a:r>
          </a:p>
          <a:p>
            <a:r>
              <a:rPr lang="en-US" sz="1600" dirty="0"/>
              <a:t>https://s-media-cache-ak0.pinimg.com/564x/c0/</a:t>
            </a:r>
            <a:r>
              <a:rPr lang="en-US" sz="1600" dirty="0" err="1"/>
              <a:t>bc</a:t>
            </a:r>
            <a:r>
              <a:rPr lang="en-US" sz="1600" dirty="0"/>
              <a:t>/0f/c0bc0f4362e613003725c523db679f98.jpg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05867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266700"/>
            <a:ext cx="1800225" cy="1350963"/>
          </a:xfrm>
        </p:spPr>
      </p:sp>
      <p:sp>
        <p:nvSpPr>
          <p:cNvPr id="3" name="Notes Placeholder 2"/>
          <p:cNvSpPr>
            <a:spLocks noGrp="1"/>
          </p:cNvSpPr>
          <p:nvPr>
            <p:ph type="body" idx="1"/>
          </p:nvPr>
        </p:nvSpPr>
        <p:spPr>
          <a:xfrm>
            <a:off x="685799" y="2402237"/>
            <a:ext cx="5653007" cy="6741763"/>
          </a:xfrm>
        </p:spPr>
        <p:txBody>
          <a:bodyPr>
            <a:noAutofit/>
          </a:bodyPr>
          <a:lstStyle/>
          <a:p>
            <a:r>
              <a:rPr lang="en-US" sz="1600" dirty="0"/>
              <a:t>Autism Speaks</a:t>
            </a:r>
            <a:r>
              <a:rPr lang="en-US" sz="1600" baseline="0" dirty="0"/>
              <a:t> is a great organization that has lots of materials about working with folks who exhibit the traits we have been discussing.</a:t>
            </a:r>
          </a:p>
          <a:p>
            <a:endParaRPr lang="en-US" sz="1600" baseline="0" dirty="0"/>
          </a:p>
          <a:p>
            <a:r>
              <a:rPr lang="en-US" sz="1600" baseline="0" dirty="0"/>
              <a:t>I am not saying that you need to diagnose </a:t>
            </a:r>
            <a:r>
              <a:rPr lang="en-US" dirty="0"/>
              <a:t>the students </a:t>
            </a:r>
            <a:r>
              <a:rPr lang="en-US" sz="1600" baseline="0" dirty="0"/>
              <a:t>with whom you are working, but if they exhibit some traits of autism, like we have been talking about today, you might find some helpful hints on their website.</a:t>
            </a:r>
          </a:p>
          <a:p>
            <a:endParaRPr lang="en-US" sz="1600" baseline="0" dirty="0"/>
          </a:p>
          <a:p>
            <a:r>
              <a:rPr lang="en-US" sz="1600" baseline="0" dirty="0"/>
              <a:t>Their Employment Toolkit might help you get some youth on the road to a job.  </a:t>
            </a:r>
          </a:p>
          <a:p>
            <a:r>
              <a:rPr lang="en-US" sz="1600" baseline="0" dirty="0"/>
              <a:t>I have included the web link in the notes section under the slide.</a:t>
            </a:r>
          </a:p>
          <a:p>
            <a:endParaRPr lang="en-US" sz="1600" baseline="0" dirty="0"/>
          </a:p>
          <a:p>
            <a:r>
              <a:rPr lang="en-US" sz="1600" baseline="0" dirty="0"/>
              <a:t>They also have a </a:t>
            </a:r>
            <a:r>
              <a:rPr lang="en-US" sz="1600" u="sng" baseline="0" dirty="0"/>
              <a:t>separate</a:t>
            </a:r>
            <a:r>
              <a:rPr lang="en-US" sz="1600" baseline="0" dirty="0"/>
              <a:t> guide for the parents as well as </a:t>
            </a:r>
            <a:r>
              <a:rPr lang="en-US" sz="1600" u="sng" baseline="0" dirty="0"/>
              <a:t>another</a:t>
            </a:r>
            <a:r>
              <a:rPr lang="en-US" sz="1600" baseline="0" dirty="0"/>
              <a:t> guide for the </a:t>
            </a:r>
            <a:r>
              <a:rPr lang="en-US" sz="1600" u="sng" baseline="0" dirty="0"/>
              <a:t>employers</a:t>
            </a:r>
            <a:r>
              <a:rPr lang="en-US" sz="1600" baseline="0" dirty="0"/>
              <a:t>.  </a:t>
            </a:r>
          </a:p>
          <a:p>
            <a:r>
              <a:rPr lang="en-US" sz="1600" baseline="0" dirty="0"/>
              <a:t>The employer handbook might help if you are trying to place a hard-to-place new worker.</a:t>
            </a:r>
          </a:p>
          <a:p>
            <a:endParaRPr lang="en-US" sz="1600" baseline="0" dirty="0"/>
          </a:p>
          <a:p>
            <a:r>
              <a:rPr lang="en-US" sz="1600" baseline="0" dirty="0"/>
              <a:t>Even if </a:t>
            </a:r>
            <a:r>
              <a:rPr lang="en-US" dirty="0"/>
              <a:t>your student </a:t>
            </a:r>
            <a:r>
              <a:rPr lang="en-US" sz="1600" baseline="0" dirty="0"/>
              <a:t>exhibits just one of the traits we have been discussing and do not have Autism, you still might find some useful information here.</a:t>
            </a:r>
          </a:p>
          <a:p>
            <a:endParaRPr lang="en-US" sz="1600" baseline="0" dirty="0"/>
          </a:p>
          <a:p>
            <a:r>
              <a:rPr lang="en-US" sz="1600" baseline="0" dirty="0"/>
              <a:t>This toolkit has lots of information about getting employment that really could apply to anyone.  Check it out.</a:t>
            </a:r>
            <a:endParaRPr lang="en-US" sz="1600" dirty="0"/>
          </a:p>
          <a:p>
            <a:endParaRPr lang="en-US" sz="1600" dirty="0"/>
          </a:p>
          <a:p>
            <a:endParaRPr lang="en-US" sz="1600" dirty="0"/>
          </a:p>
          <a:p>
            <a:r>
              <a:rPr lang="en-US" sz="1600" dirty="0"/>
              <a:t>===</a:t>
            </a:r>
          </a:p>
          <a:p>
            <a:endParaRPr lang="en-US" sz="1600" dirty="0"/>
          </a:p>
          <a:p>
            <a:r>
              <a:rPr lang="en-US" sz="1600" dirty="0"/>
              <a:t>Autism Speaks Employment Toolkit</a:t>
            </a:r>
          </a:p>
          <a:p>
            <a:r>
              <a:rPr lang="en-US" sz="1600" dirty="0"/>
              <a:t>https://</a:t>
            </a:r>
            <a:r>
              <a:rPr lang="en-US" sz="1600" dirty="0" err="1"/>
              <a:t>www.autismspeaks.org</a:t>
            </a:r>
            <a:r>
              <a:rPr lang="en-US" sz="1600" dirty="0"/>
              <a:t>/family-services/tool-kits/employment</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5725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33</a:t>
            </a:fld>
            <a:endParaRPr lang="en-US" sz="1200"/>
          </a:p>
        </p:txBody>
      </p:sp>
      <p:sp>
        <p:nvSpPr>
          <p:cNvPr id="15363" name="Rectangle 2"/>
          <p:cNvSpPr>
            <a:spLocks noGrp="1" noRot="1" noChangeAspect="1" noChangeArrowheads="1" noTextEdit="1"/>
          </p:cNvSpPr>
          <p:nvPr>
            <p:ph type="sldImg"/>
          </p:nvPr>
        </p:nvSpPr>
        <p:spPr>
          <a:xfrm>
            <a:off x="685800" y="381000"/>
            <a:ext cx="4165600" cy="3124200"/>
          </a:xfrm>
          <a:ln/>
        </p:spPr>
      </p:sp>
      <p:sp>
        <p:nvSpPr>
          <p:cNvPr id="15364" name="Rectangle 3"/>
          <p:cNvSpPr>
            <a:spLocks noGrp="1" noChangeArrowheads="1"/>
          </p:cNvSpPr>
          <p:nvPr>
            <p:ph type="body" idx="1"/>
          </p:nvPr>
        </p:nvSpPr>
        <p:spPr>
          <a:xfrm>
            <a:off x="685800" y="3694906"/>
            <a:ext cx="49530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600" u="sng" dirty="0">
                <a:ea typeface="ヒラギノ角ゴ Pro W3" charset="0"/>
              </a:rPr>
              <a:t>Before</a:t>
            </a:r>
            <a:r>
              <a:rPr lang="en-US" sz="1600" dirty="0">
                <a:ea typeface="ヒラギノ角ゴ Pro W3" charset="0"/>
              </a:rPr>
              <a:t> I conclude the presentation today , I will pause here to see if anyone has any questions. </a:t>
            </a:r>
          </a:p>
          <a:p>
            <a:endParaRPr lang="en-US" sz="1600" dirty="0">
              <a:ea typeface="ヒラギノ角ゴ Pro W3" charset="0"/>
            </a:endParaRPr>
          </a:p>
          <a:p>
            <a:r>
              <a:rPr lang="en-US" sz="1600" dirty="0">
                <a:ea typeface="ヒラギノ角ゴ Pro W3" charset="0"/>
              </a:rPr>
              <a:t>I have a </a:t>
            </a:r>
            <a:r>
              <a:rPr lang="en-US" sz="1600" u="sng" dirty="0">
                <a:ea typeface="ヒラギノ角ゴ Pro W3" charset="0"/>
              </a:rPr>
              <a:t>few</a:t>
            </a:r>
            <a:r>
              <a:rPr lang="en-US" sz="1600" dirty="0">
                <a:ea typeface="ヒラギノ角ゴ Pro W3" charset="0"/>
              </a:rPr>
              <a:t> more slides</a:t>
            </a:r>
            <a:r>
              <a:rPr lang="en-US" sz="1600" baseline="0" dirty="0">
                <a:ea typeface="ヒラギノ角ゴ Pro W3" charset="0"/>
              </a:rPr>
              <a:t>.  But first I want to know if you have any questions.</a:t>
            </a:r>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Usually by this time most of the audience is overwhelmed and just need a break to digest what I</a:t>
            </a:r>
            <a:r>
              <a:rPr lang="ja-JP" altLang="en-US" sz="1600" dirty="0">
                <a:ea typeface="ヒラギノ角ゴ Pro W3" charset="0"/>
              </a:rPr>
              <a:t>’</a:t>
            </a:r>
            <a:r>
              <a:rPr lang="en-US" altLang="ja-JP" sz="1600" dirty="0" err="1">
                <a:ea typeface="ヒラギノ角ゴ Pro W3" charset="0"/>
              </a:rPr>
              <a:t>ve</a:t>
            </a:r>
            <a:r>
              <a:rPr lang="en-US" altLang="ja-JP" sz="1600" dirty="0">
                <a:ea typeface="ヒラギノ角ゴ Pro W3" charset="0"/>
              </a:rPr>
              <a:t> said.</a:t>
            </a:r>
          </a:p>
          <a:p>
            <a:endParaRPr lang="en-US" sz="1600" dirty="0">
              <a:ea typeface="ヒラギノ角ゴ Pro W3" charset="0"/>
            </a:endParaRPr>
          </a:p>
          <a:p>
            <a:r>
              <a:rPr lang="en-US" sz="1600" dirty="0">
                <a:ea typeface="ヒラギノ角ゴ Pro W3" charset="0"/>
              </a:rPr>
              <a:t>Remember that you can download the PowerPoint -- and use it however you can.</a:t>
            </a:r>
          </a:p>
          <a:p>
            <a:endParaRPr lang="en-US" sz="1600" dirty="0">
              <a:ea typeface="ヒラギノ角ゴ Pro W3" charset="0"/>
            </a:endParaRPr>
          </a:p>
          <a:p>
            <a:r>
              <a:rPr lang="en-US" sz="1600" baseline="0" dirty="0">
                <a:ea typeface="ヒラギノ角ゴ Pro W3" charset="0"/>
              </a:rPr>
              <a:t>Do we have any questions?</a:t>
            </a:r>
            <a:endParaRPr lang="en-US" sz="1600" dirty="0">
              <a:ea typeface="ヒラギノ角ゴ Pro W3" charset="0"/>
            </a:endParaRPr>
          </a:p>
        </p:txBody>
      </p:sp>
    </p:spTree>
    <p:extLst>
      <p:ext uri="{BB962C8B-B14F-4D97-AF65-F5344CB8AC3E}">
        <p14:creationId xmlns:p14="http://schemas.microsoft.com/office/powerpoint/2010/main" val="2000468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told me they have never seen me and Sheldon in the same room at the same time.</a:t>
            </a:r>
          </a:p>
          <a:p>
            <a:endParaRPr lang="en-US" dirty="0"/>
          </a:p>
          <a:p>
            <a:r>
              <a:rPr lang="en-US" dirty="0"/>
              <a:t>Well, </a:t>
            </a:r>
            <a:r>
              <a:rPr lang="en-US"/>
              <a:t>here you go.</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1893865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266700"/>
            <a:ext cx="1117600" cy="838200"/>
          </a:xfrm>
        </p:spPr>
      </p:sp>
      <p:sp>
        <p:nvSpPr>
          <p:cNvPr id="3" name="Notes Placeholder 2"/>
          <p:cNvSpPr>
            <a:spLocks noGrp="1"/>
          </p:cNvSpPr>
          <p:nvPr>
            <p:ph type="body" idx="1"/>
          </p:nvPr>
        </p:nvSpPr>
        <p:spPr>
          <a:xfrm>
            <a:off x="685799" y="1363851"/>
            <a:ext cx="5869983" cy="7780149"/>
          </a:xfrm>
        </p:spPr>
        <p:txBody>
          <a:bodyPr>
            <a:noAutofit/>
          </a:bodyPr>
          <a:lstStyle/>
          <a:p>
            <a:r>
              <a:rPr lang="en-US" sz="1600" dirty="0"/>
              <a:t>The main take-away today is that everyone</a:t>
            </a:r>
            <a:r>
              <a:rPr lang="en-US" sz="1600" baseline="0" dirty="0"/>
              <a:t> is </a:t>
            </a:r>
            <a:r>
              <a:rPr lang="en-US" sz="1600" u="sng" baseline="0" dirty="0"/>
              <a:t>different</a:t>
            </a:r>
            <a:r>
              <a:rPr lang="en-US" sz="1600" baseline="0" dirty="0"/>
              <a:t>, --</a:t>
            </a:r>
          </a:p>
          <a:p>
            <a:r>
              <a:rPr lang="en-US" sz="1600" baseline="0" dirty="0"/>
              <a:t>and that is OK.</a:t>
            </a:r>
          </a:p>
          <a:p>
            <a:r>
              <a:rPr lang="en-US" sz="1600" baseline="0" dirty="0"/>
              <a:t>Some </a:t>
            </a:r>
            <a:r>
              <a:rPr lang="en-US" sz="1600" u="sng" baseline="0" dirty="0"/>
              <a:t>choose</a:t>
            </a:r>
            <a:r>
              <a:rPr lang="en-US" sz="1600" baseline="0" dirty="0"/>
              <a:t> to be different, -- and some are </a:t>
            </a:r>
            <a:r>
              <a:rPr lang="en-US" sz="1600" u="sng" baseline="0" dirty="0"/>
              <a:t>born</a:t>
            </a:r>
            <a:r>
              <a:rPr lang="en-US" sz="1600" baseline="0" dirty="0"/>
              <a:t> that way.</a:t>
            </a:r>
          </a:p>
          <a:p>
            <a:r>
              <a:rPr lang="en-US" sz="1600" baseline="0" dirty="0"/>
              <a:t>But they are </a:t>
            </a:r>
            <a:r>
              <a:rPr lang="en-US" sz="1600" u="sng" baseline="0" dirty="0"/>
              <a:t>all </a:t>
            </a:r>
            <a:r>
              <a:rPr lang="en-US" sz="1600" baseline="0" dirty="0"/>
              <a:t>“</a:t>
            </a:r>
            <a:r>
              <a:rPr lang="en-US" sz="1600" u="sng" baseline="0" dirty="0"/>
              <a:t>normal</a:t>
            </a:r>
            <a:r>
              <a:rPr lang="en-US" sz="1600" baseline="0" dirty="0"/>
              <a:t>.”</a:t>
            </a:r>
          </a:p>
          <a:p>
            <a:r>
              <a:rPr lang="en-US" sz="1600" baseline="0" dirty="0"/>
              <a:t>As an educator, this is hard, because we are trying to educate </a:t>
            </a:r>
            <a:br>
              <a:rPr lang="en-US" sz="1600" baseline="0" dirty="0"/>
            </a:br>
            <a:r>
              <a:rPr lang="en-US" sz="1600" baseline="0" dirty="0" err="1"/>
              <a:t>en</a:t>
            </a:r>
            <a:r>
              <a:rPr lang="en-US" sz="1600" baseline="0" dirty="0"/>
              <a:t>-masse, which is why we group by ability level, -- </a:t>
            </a:r>
            <a:br>
              <a:rPr lang="en-US" sz="1600" baseline="0" dirty="0"/>
            </a:br>
            <a:r>
              <a:rPr lang="en-US" sz="1600" baseline="0" dirty="0"/>
              <a:t>like separating folks by </a:t>
            </a:r>
            <a:r>
              <a:rPr lang="en-US" sz="1600" u="sng" baseline="0" dirty="0"/>
              <a:t>math</a:t>
            </a:r>
            <a:r>
              <a:rPr lang="en-US" sz="1600" baseline="0" dirty="0"/>
              <a:t> ability.</a:t>
            </a:r>
          </a:p>
          <a:p>
            <a:r>
              <a:rPr lang="en-US" sz="1600" baseline="0" dirty="0"/>
              <a:t>- But folks are </a:t>
            </a:r>
            <a:r>
              <a:rPr lang="en-US" sz="1600" u="sng" baseline="0" dirty="0"/>
              <a:t>different</a:t>
            </a:r>
            <a:r>
              <a:rPr lang="en-US" sz="1600" baseline="0" dirty="0"/>
              <a:t>, and we have to teach them all differently.</a:t>
            </a:r>
          </a:p>
          <a:p>
            <a:r>
              <a:rPr lang="en-US" sz="1600" baseline="0" dirty="0"/>
              <a:t>We have to match the learning plan or career pathway to the individual person.  </a:t>
            </a:r>
          </a:p>
          <a:p>
            <a:r>
              <a:rPr lang="en-US" sz="1600" baseline="0" dirty="0"/>
              <a:t>We all learn differently.</a:t>
            </a:r>
          </a:p>
          <a:p>
            <a:r>
              <a:rPr lang="en-US" sz="1600" baseline="0" dirty="0"/>
              <a:t>- We </a:t>
            </a:r>
            <a:r>
              <a:rPr lang="en-US" sz="1600" u="sng" baseline="0" dirty="0"/>
              <a:t>do not</a:t>
            </a:r>
            <a:r>
              <a:rPr lang="en-US" sz="1600" baseline="0" dirty="0"/>
              <a:t> need to </a:t>
            </a:r>
            <a:r>
              <a:rPr lang="en-US" sz="1600" u="sng" baseline="0" dirty="0"/>
              <a:t>label</a:t>
            </a:r>
            <a:r>
              <a:rPr lang="en-US" sz="1600" baseline="0" dirty="0"/>
              <a:t> folks, but we </a:t>
            </a:r>
            <a:r>
              <a:rPr lang="en-US" sz="1600" u="sng" baseline="0" dirty="0"/>
              <a:t>do</a:t>
            </a:r>
            <a:r>
              <a:rPr lang="en-US" sz="1600" baseline="0" dirty="0"/>
              <a:t> need to be aware when someone is </a:t>
            </a:r>
            <a:r>
              <a:rPr lang="en-US" sz="1600" u="sng" baseline="0" dirty="0"/>
              <a:t>different</a:t>
            </a:r>
            <a:r>
              <a:rPr lang="en-US" sz="1600" baseline="0" dirty="0"/>
              <a:t>, has different </a:t>
            </a:r>
            <a:r>
              <a:rPr lang="en-US" sz="1600" u="sng" baseline="0" dirty="0"/>
              <a:t>needs</a:t>
            </a:r>
            <a:r>
              <a:rPr lang="en-US" sz="1600" baseline="0" dirty="0"/>
              <a:t>, -- </a:t>
            </a:r>
          </a:p>
          <a:p>
            <a:r>
              <a:rPr lang="en-US" sz="1600" baseline="0" dirty="0"/>
              <a:t>and thus we </a:t>
            </a:r>
            <a:r>
              <a:rPr lang="en-US" sz="1600" u="sng" baseline="0" dirty="0"/>
              <a:t>do</a:t>
            </a:r>
            <a:r>
              <a:rPr lang="en-US" sz="1600" baseline="0" dirty="0"/>
              <a:t> something </a:t>
            </a:r>
            <a:r>
              <a:rPr lang="en-US" sz="1600" u="sng" baseline="0" dirty="0"/>
              <a:t>different</a:t>
            </a:r>
            <a:r>
              <a:rPr lang="en-US" sz="1600" baseline="0" dirty="0"/>
              <a:t> with them to help them </a:t>
            </a:r>
            <a:r>
              <a:rPr lang="en-US" sz="1600" u="sng" baseline="0" dirty="0"/>
              <a:t>succeed</a:t>
            </a:r>
            <a:r>
              <a:rPr lang="en-US" sz="1600" baseline="0" dirty="0"/>
              <a:t>.</a:t>
            </a:r>
          </a:p>
          <a:p>
            <a:r>
              <a:rPr lang="en-US" sz="1600" baseline="0" dirty="0"/>
              <a:t>Some folks take a little longer to learn.</a:t>
            </a:r>
          </a:p>
          <a:p>
            <a:r>
              <a:rPr lang="en-US" sz="1600" baseline="0" dirty="0"/>
              <a:t>Some folks have a great skill in one area, but lack </a:t>
            </a:r>
            <a:r>
              <a:rPr lang="en-US" sz="1600" u="sng" baseline="0" dirty="0"/>
              <a:t>other</a:t>
            </a:r>
            <a:r>
              <a:rPr lang="en-US" sz="1600" baseline="0" dirty="0"/>
              <a:t>, seemingly basic skills.</a:t>
            </a:r>
          </a:p>
          <a:p>
            <a:r>
              <a:rPr lang="en-US" sz="1600" baseline="0" dirty="0"/>
              <a:t>How can we get </a:t>
            </a:r>
            <a:r>
              <a:rPr lang="en-US" sz="1600" u="sng" baseline="0" dirty="0"/>
              <a:t>everyone</a:t>
            </a:r>
            <a:r>
              <a:rPr lang="en-US" sz="1600" baseline="0" dirty="0"/>
              <a:t> ready for a career and a productive life?</a:t>
            </a:r>
          </a:p>
          <a:p>
            <a:r>
              <a:rPr lang="en-US" sz="1600" baseline="0" dirty="0"/>
              <a:t>We as a society have to stop focusing on our </a:t>
            </a:r>
            <a:r>
              <a:rPr lang="en-US" sz="1600" u="sng" baseline="0" dirty="0"/>
              <a:t>differences</a:t>
            </a:r>
            <a:r>
              <a:rPr lang="en-US" sz="1600" baseline="0" dirty="0"/>
              <a:t> -- and start focusing on our </a:t>
            </a:r>
            <a:r>
              <a:rPr lang="en-US" sz="1600" u="sng" baseline="0" dirty="0"/>
              <a:t>similarities</a:t>
            </a:r>
            <a:r>
              <a:rPr lang="en-US" sz="1600" baseline="0" dirty="0"/>
              <a:t>.  </a:t>
            </a:r>
          </a:p>
          <a:p>
            <a:r>
              <a:rPr lang="en-US" sz="1600" baseline="0" dirty="0"/>
              <a:t>Focusing on all of us appreciating the special skills and limitations of each other -- </a:t>
            </a:r>
          </a:p>
          <a:p>
            <a:r>
              <a:rPr lang="en-US" sz="1600" baseline="0" dirty="0"/>
              <a:t>and </a:t>
            </a:r>
            <a:r>
              <a:rPr lang="en-US" sz="1600" u="sng" baseline="0" dirty="0"/>
              <a:t>all</a:t>
            </a:r>
            <a:r>
              <a:rPr lang="en-US" sz="1600" baseline="0" dirty="0"/>
              <a:t> working together towards a common goal. </a:t>
            </a:r>
          </a:p>
          <a:p>
            <a:r>
              <a:rPr lang="en-US" sz="1600" baseline="0" dirty="0"/>
              <a:t>,,,</a:t>
            </a:r>
          </a:p>
          <a:p>
            <a:r>
              <a:rPr lang="en-US" sz="1600" baseline="0" dirty="0"/>
              <a:t>I may not have given you </a:t>
            </a:r>
            <a:r>
              <a:rPr lang="en-US" sz="1600" u="sng" baseline="0" dirty="0"/>
              <a:t>all</a:t>
            </a:r>
            <a:r>
              <a:rPr lang="en-US" sz="1600" baseline="0" dirty="0"/>
              <a:t> the answers today, -- </a:t>
            </a:r>
          </a:p>
          <a:p>
            <a:r>
              <a:rPr lang="en-US" sz="1600" baseline="0" dirty="0"/>
              <a:t>but at least I have you thinking about the next time you encounter </a:t>
            </a:r>
            <a:r>
              <a:rPr lang="en-US" sz="1600" u="sng" baseline="0" dirty="0"/>
              <a:t>different</a:t>
            </a:r>
            <a:r>
              <a:rPr lang="en-US" sz="1600" baseline="0" dirty="0"/>
              <a:t> -- </a:t>
            </a:r>
          </a:p>
          <a:p>
            <a:r>
              <a:rPr lang="en-US" sz="1600" baseline="0" dirty="0"/>
              <a:t>and take time to stop and think about what to do next.</a:t>
            </a:r>
          </a:p>
          <a:p>
            <a:endParaRPr lang="en-US" sz="1600" baseline="0" dirty="0"/>
          </a:p>
          <a:p>
            <a:endParaRPr lang="en-US" sz="1600" baseline="0" dirty="0"/>
          </a:p>
          <a:p>
            <a:endParaRPr lang="en-US" sz="1600" baseline="0" dirty="0"/>
          </a:p>
          <a:p>
            <a:endParaRPr lang="en-US" sz="1600" baseline="0" dirty="0"/>
          </a:p>
          <a:p>
            <a:endParaRPr lang="en-US" sz="1600" baseline="0" dirty="0"/>
          </a:p>
          <a:p>
            <a:r>
              <a:rPr lang="en-US" sz="1600" dirty="0"/>
              <a:t>====</a:t>
            </a:r>
          </a:p>
          <a:p>
            <a:r>
              <a:rPr lang="en-US" sz="1600" dirty="0"/>
              <a:t>Picture</a:t>
            </a:r>
          </a:p>
          <a:p>
            <a:r>
              <a:rPr lang="en-US" sz="1600" dirty="0"/>
              <a:t>https://</a:t>
            </a:r>
            <a:r>
              <a:rPr lang="en-US" sz="1600" dirty="0" err="1"/>
              <a:t>www.tes.com</a:t>
            </a:r>
            <a:r>
              <a:rPr lang="en-US" sz="1600" dirty="0"/>
              <a:t>/lessons/</a:t>
            </a:r>
            <a:r>
              <a:rPr lang="en-US" sz="1600" dirty="0" err="1"/>
              <a:t>eyvPHjiNWbtHSQ</a:t>
            </a:r>
            <a:r>
              <a:rPr lang="en-US" sz="1600" dirty="0"/>
              <a:t>/copy-of-differentiation</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701782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36</a:t>
            </a:fld>
            <a:endParaRPr lang="en-US" sz="1200"/>
          </a:p>
        </p:txBody>
      </p:sp>
      <p:sp>
        <p:nvSpPr>
          <p:cNvPr id="15363" name="Rectangle 2"/>
          <p:cNvSpPr>
            <a:spLocks noGrp="1" noRot="1" noChangeAspect="1" noChangeArrowheads="1" noTextEdit="1"/>
          </p:cNvSpPr>
          <p:nvPr>
            <p:ph type="sldImg"/>
          </p:nvPr>
        </p:nvSpPr>
        <p:spPr>
          <a:xfrm>
            <a:off x="685800" y="381000"/>
            <a:ext cx="4224338" cy="3168650"/>
          </a:xfrm>
          <a:ln/>
        </p:spPr>
      </p:sp>
      <p:sp>
        <p:nvSpPr>
          <p:cNvPr id="15364" name="Rectangle 3"/>
          <p:cNvSpPr>
            <a:spLocks noGrp="1" noChangeArrowheads="1"/>
          </p:cNvSpPr>
          <p:nvPr>
            <p:ph type="body" idx="1"/>
          </p:nvPr>
        </p:nvSpPr>
        <p:spPr>
          <a:xfrm>
            <a:off x="893736" y="4572000"/>
            <a:ext cx="5445071" cy="4572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Thanks for Listening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73683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400"/>
            <a:ext cx="5560017" cy="4800600"/>
          </a:xfrm>
        </p:spPr>
        <p:txBody>
          <a:bodyPr>
            <a:noAutofit/>
          </a:bodyPr>
          <a:lstStyle/>
          <a:p>
            <a:r>
              <a:rPr lang="en-US" sz="1600" b="0" dirty="0"/>
              <a:t>A similar character is Dr. Spencer Reid from the TV Series “Criminal Minds.”</a:t>
            </a:r>
          </a:p>
          <a:p>
            <a:endParaRPr lang="en-US" sz="16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He is part of a crime solving team where they all value the strengths of the team members, and they all care for each other like a big family.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Actually better than most families.</a:t>
            </a:r>
          </a:p>
          <a:p>
            <a:endParaRPr lang="en-US" sz="1600" b="0" dirty="0"/>
          </a:p>
          <a:p>
            <a:r>
              <a:rPr lang="en-US" sz="1600" b="0" dirty="0"/>
              <a:t>Dr. Reid’s strength is in knowing stuff.  -- He is not the go-to-person to deal with the public.</a:t>
            </a:r>
          </a:p>
          <a:p>
            <a:endParaRPr lang="en-US" sz="1600" b="0" dirty="0"/>
          </a:p>
          <a:p>
            <a:r>
              <a:rPr lang="en-US" sz="1600" b="0" dirty="0"/>
              <a:t>Unlike the Big Bang Theory where Sheldon’s unusual character is often held up for ridicule. </a:t>
            </a:r>
          </a:p>
          <a:p>
            <a:r>
              <a:rPr lang="en-US" sz="1600" b="0" dirty="0"/>
              <a:t>-- Well, it is a comedy!  And it’s based on </a:t>
            </a:r>
            <a:r>
              <a:rPr lang="en-US" sz="1600" b="0" u="sng" dirty="0"/>
              <a:t>my</a:t>
            </a:r>
            <a:r>
              <a:rPr lang="en-US" sz="1600" b="0" dirty="0"/>
              <a:t> life!</a:t>
            </a:r>
          </a:p>
          <a:p>
            <a:endParaRPr lang="en-US" sz="1600" b="0" dirty="0"/>
          </a:p>
          <a:p>
            <a:r>
              <a:rPr lang="en-US" sz="1600" b="0" dirty="0"/>
              <a:t>In this show, Dr. Reid, though a little quirky,  is taken </a:t>
            </a:r>
            <a:r>
              <a:rPr lang="en-US" sz="1600" b="0" u="sng" dirty="0"/>
              <a:t>quite</a:t>
            </a:r>
            <a:r>
              <a:rPr lang="en-US" sz="1600" b="0" dirty="0"/>
              <a:t> seriously,</a:t>
            </a:r>
            <a:r>
              <a:rPr lang="en-US" sz="1600" b="0" baseline="0" dirty="0"/>
              <a:t> and is </a:t>
            </a:r>
            <a:r>
              <a:rPr lang="en-US" sz="1600" b="0" dirty="0"/>
              <a:t>a valuable member of the team.</a:t>
            </a:r>
          </a:p>
          <a:p>
            <a:endParaRPr lang="en-US" sz="1600" b="0" dirty="0"/>
          </a:p>
          <a:p>
            <a:endParaRPr lang="en-US" sz="1600" b="0" dirty="0"/>
          </a:p>
          <a:p>
            <a:endParaRPr lang="en-US" sz="1600" b="1" dirty="0"/>
          </a:p>
          <a:p>
            <a:r>
              <a:rPr lang="en-US" sz="1600" b="1" dirty="0"/>
              <a:t>=====</a:t>
            </a:r>
          </a:p>
          <a:p>
            <a:endParaRPr lang="en-US" sz="1600" b="1" dirty="0"/>
          </a:p>
          <a:p>
            <a:r>
              <a:rPr lang="en-US" sz="1600" dirty="0"/>
              <a:t>https://s-media-cache-ak0.pinimg.com/236x/6e/a2/21/6ea2215cd3acd6edd9bb81ec598e8e0e.jpg</a:t>
            </a:r>
          </a:p>
          <a:p>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List of fictional characters on the autism spectrum</a:t>
            </a:r>
            <a:endParaRPr lang="en-US" sz="1600" baseline="0" dirty="0"/>
          </a:p>
          <a:p>
            <a:r>
              <a:rPr lang="en-US" sz="1600" baseline="0" dirty="0"/>
              <a:t>https://</a:t>
            </a:r>
            <a:r>
              <a:rPr lang="en-US" sz="1600" baseline="0" dirty="0" err="1"/>
              <a:t>en.wikipedia.org</a:t>
            </a:r>
            <a:r>
              <a:rPr lang="en-US" sz="1600" baseline="0" dirty="0"/>
              <a:t>/wiki/</a:t>
            </a:r>
            <a:r>
              <a:rPr lang="en-US" sz="1600" baseline="0" dirty="0" err="1"/>
              <a:t>List_of_fictional_characters_on_the_autism_spectrum</a:t>
            </a:r>
            <a:endParaRPr lang="en-US" sz="1600" baseline="0" dirty="0"/>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50553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98024" cy="4572969"/>
          </a:xfrm>
        </p:spPr>
        <p:txBody>
          <a:bodyPr>
            <a:noAutofit/>
          </a:bodyPr>
          <a:lstStyle/>
          <a:p>
            <a:r>
              <a:rPr lang="en-US" dirty="0"/>
              <a:t>Another show I watch with some similar characters is</a:t>
            </a:r>
            <a:r>
              <a:rPr lang="en-US" baseline="0" dirty="0"/>
              <a:t> “Scorpion,” which is like a group of </a:t>
            </a:r>
            <a:r>
              <a:rPr lang="en-US" u="sng" baseline="0" dirty="0"/>
              <a:t>geniuses</a:t>
            </a:r>
            <a:r>
              <a:rPr lang="en-US" baseline="0" dirty="0"/>
              <a:t> doing Mission Impossible work.</a:t>
            </a:r>
          </a:p>
          <a:p>
            <a:endParaRPr lang="en-US" baseline="0" dirty="0"/>
          </a:p>
          <a:p>
            <a:r>
              <a:rPr lang="en-US" dirty="0"/>
              <a:t>This is Walter O’Brien</a:t>
            </a:r>
            <a:r>
              <a:rPr lang="en-US" baseline="0" dirty="0"/>
              <a:t> &amp; </a:t>
            </a:r>
            <a:r>
              <a:rPr lang="en-US" dirty="0"/>
              <a:t>Ralph Dineen </a:t>
            </a:r>
          </a:p>
          <a:p>
            <a:endParaRPr lang="en-US" dirty="0"/>
          </a:p>
          <a:p>
            <a:r>
              <a:rPr lang="en-US" dirty="0"/>
              <a:t>They</a:t>
            </a:r>
            <a:r>
              <a:rPr lang="en-US" baseline="0" dirty="0"/>
              <a:t> are not </a:t>
            </a:r>
            <a:r>
              <a:rPr lang="en-US" dirty="0"/>
              <a:t>necessarily</a:t>
            </a:r>
            <a:r>
              <a:rPr lang="en-US" baseline="0" dirty="0"/>
              <a:t> autistic, but exhibit some traits.</a:t>
            </a:r>
          </a:p>
          <a:p>
            <a:endParaRPr lang="en-US" baseline="0" dirty="0"/>
          </a:p>
          <a:p>
            <a:r>
              <a:rPr lang="en-US" baseline="0" dirty="0"/>
              <a:t>Both are socially awkward, as is the rest of the team, </a:t>
            </a:r>
          </a:p>
          <a:p>
            <a:endParaRPr lang="en-US" baseline="0" dirty="0"/>
          </a:p>
          <a:p>
            <a:r>
              <a:rPr lang="en-US" baseline="0" dirty="0"/>
              <a:t>but you can see that over time – </a:t>
            </a:r>
          </a:p>
          <a:p>
            <a:r>
              <a:rPr lang="en-US" baseline="0" dirty="0"/>
              <a:t>friends have helped them to become more social.</a:t>
            </a:r>
          </a:p>
          <a:p>
            <a:endParaRPr lang="en-US" baseline="0" dirty="0"/>
          </a:p>
          <a:p>
            <a:endParaRPr lang="en-US" dirty="0"/>
          </a:p>
          <a:p>
            <a:r>
              <a:rPr lang="en-US" dirty="0"/>
              <a:t>======</a:t>
            </a:r>
          </a:p>
          <a:p>
            <a:r>
              <a:rPr lang="en-US" dirty="0"/>
              <a:t>http://</a:t>
            </a:r>
            <a:r>
              <a:rPr lang="en-US" dirty="0" err="1"/>
              <a:t>mr.comingsoon.it</a:t>
            </a:r>
            <a:r>
              <a:rPr lang="en-US" dirty="0"/>
              <a:t>/</a:t>
            </a:r>
            <a:r>
              <a:rPr lang="en-US" dirty="0" err="1"/>
              <a:t>imgdb</a:t>
            </a:r>
            <a:r>
              <a:rPr lang="en-US" dirty="0"/>
              <a:t>/</a:t>
            </a:r>
            <a:r>
              <a:rPr lang="en-US" dirty="0" err="1"/>
              <a:t>SerieTV</a:t>
            </a:r>
            <a:r>
              <a:rPr lang="en-US" dirty="0"/>
              <a:t>/news/1/47847_ppl.jpg</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List of fictional characters on the autism spectrum</a:t>
            </a:r>
            <a:endParaRPr lang="en-US" baseline="0" dirty="0"/>
          </a:p>
          <a:p>
            <a:r>
              <a:rPr lang="en-US" baseline="0" dirty="0"/>
              <a:t>https://</a:t>
            </a:r>
            <a:r>
              <a:rPr lang="en-US" baseline="0" dirty="0" err="1"/>
              <a:t>en.wikipedia.org</a:t>
            </a:r>
            <a:r>
              <a:rPr lang="en-US" baseline="0" dirty="0"/>
              <a:t>/wiki/</a:t>
            </a:r>
            <a:r>
              <a:rPr lang="en-US" baseline="0" dirty="0" err="1"/>
              <a:t>List_of_fictional_characters_on_the_autism_spectrum</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01245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2525" cy="4743450"/>
          </a:xfrm>
        </p:spPr>
        <p:txBody>
          <a:bodyPr>
            <a:noAutofit/>
          </a:bodyPr>
          <a:lstStyle/>
          <a:p>
            <a:r>
              <a:rPr lang="en-US" dirty="0"/>
              <a:t>If it were</a:t>
            </a:r>
            <a:r>
              <a:rPr lang="en-US" baseline="0" dirty="0"/>
              <a:t> only this easy with each of the people with whom we work.</a:t>
            </a:r>
          </a:p>
          <a:p>
            <a:endParaRPr lang="en-US" baseline="0" dirty="0"/>
          </a:p>
          <a:p>
            <a:r>
              <a:rPr lang="en-US" baseline="0" dirty="0"/>
              <a:t>But nobody has an individual owner’s manual like this to which you can refer.</a:t>
            </a:r>
          </a:p>
          <a:p>
            <a:endParaRPr lang="en-US" baseline="0" dirty="0"/>
          </a:p>
          <a:p>
            <a:r>
              <a:rPr lang="en-US" baseline="0" dirty="0"/>
              <a:t>That makes the job of training more challenging -- and also more rewarding.</a:t>
            </a:r>
          </a:p>
          <a:p>
            <a:endParaRPr lang="en-US" baseline="0" dirty="0"/>
          </a:p>
          <a:p>
            <a:r>
              <a:rPr lang="en-US" baseline="0" dirty="0"/>
              <a:t>We have to get people to </a:t>
            </a:r>
            <a:r>
              <a:rPr lang="en-US" u="sng" baseline="0" dirty="0"/>
              <a:t>overcome</a:t>
            </a:r>
            <a:r>
              <a:rPr lang="en-US" baseline="0" dirty="0"/>
              <a:t> their </a:t>
            </a:r>
            <a:r>
              <a:rPr lang="en-US" u="sng" baseline="0" dirty="0"/>
              <a:t>apparent</a:t>
            </a:r>
            <a:r>
              <a:rPr lang="en-US" baseline="0" dirty="0"/>
              <a:t> challenges -- and get them on track to productive citizenship.</a:t>
            </a:r>
          </a:p>
          <a:p>
            <a:endParaRPr lang="en-US" dirty="0"/>
          </a:p>
          <a:p>
            <a:endParaRPr lang="en-US" dirty="0"/>
          </a:p>
          <a:p>
            <a:r>
              <a:rPr lang="en-US" dirty="0"/>
              <a:t>======</a:t>
            </a:r>
          </a:p>
          <a:p>
            <a:r>
              <a:rPr lang="en-US" dirty="0">
                <a:hlinkClick r:id="rId3"/>
              </a:rPr>
              <a:t>http://www.sheldonsfans.com/quote-579-how-to-survive-sharing-an-apartment-with-sheldon-cooper.html</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166713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When you start to look at people who are different, it makes you try to reinforce your stereotype of what it normal.</a:t>
            </a:r>
          </a:p>
          <a:p>
            <a:endParaRPr lang="en-US" dirty="0"/>
          </a:p>
          <a:p>
            <a:r>
              <a:rPr lang="en-US" dirty="0"/>
              <a:t>It turns out that  --  We are </a:t>
            </a:r>
            <a:r>
              <a:rPr lang="en-US" u="sng" dirty="0"/>
              <a:t>all</a:t>
            </a:r>
            <a:r>
              <a:rPr lang="en-US" dirty="0"/>
              <a:t> normal.  </a:t>
            </a:r>
          </a:p>
          <a:p>
            <a:endParaRPr lang="en-US" dirty="0"/>
          </a:p>
          <a:p>
            <a:r>
              <a:rPr lang="en-US" dirty="0"/>
              <a:t>Some of us are just more normal than others. </a:t>
            </a:r>
            <a:r>
              <a:rPr lang="en-US" dirty="0">
                <a:sym typeface="Wingdings" pitchFamily="2" charset="2"/>
              </a:rPr>
              <a:t></a:t>
            </a:r>
            <a:endParaRPr lang="en-US" dirty="0"/>
          </a:p>
          <a:p>
            <a:endParaRPr lang="en-US" dirty="0"/>
          </a:p>
          <a:p>
            <a:endParaRPr lang="en-US" dirty="0"/>
          </a:p>
          <a:p>
            <a:r>
              <a:rPr lang="en-US" dirty="0"/>
              <a:t>=====</a:t>
            </a:r>
          </a:p>
          <a:p>
            <a:r>
              <a:rPr lang="en-US" dirty="0"/>
              <a:t>http://</a:t>
            </a:r>
            <a:r>
              <a:rPr lang="en-US" dirty="0" err="1"/>
              <a:t>www.toddlittleton.net</a:t>
            </a:r>
            <a:r>
              <a:rPr lang="en-US" dirty="0"/>
              <a:t>/</a:t>
            </a:r>
            <a:r>
              <a:rPr lang="en-US" dirty="0" err="1"/>
              <a:t>wp</a:t>
            </a:r>
            <a:r>
              <a:rPr lang="en-US" dirty="0"/>
              <a:t>-content/uploads/2008/05/</a:t>
            </a:r>
            <a:r>
              <a:rPr lang="en-US" dirty="0" err="1"/>
              <a:t>what_is_normal_poster_front.jpg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72465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558883" cy="4743450"/>
          </a:xfrm>
        </p:spPr>
        <p:txBody>
          <a:bodyPr>
            <a:noAutofit/>
          </a:bodyPr>
          <a:lstStyle/>
          <a:p>
            <a:r>
              <a:rPr lang="en-US" sz="1600" dirty="0"/>
              <a:t>Who remembers Raymond Babbitt from the movie Rain Man?</a:t>
            </a:r>
          </a:p>
          <a:p>
            <a:endParaRPr lang="en-US" sz="1600" dirty="0"/>
          </a:p>
          <a:p>
            <a:r>
              <a:rPr lang="en-US" sz="1600" dirty="0"/>
              <a:t>The</a:t>
            </a:r>
            <a:r>
              <a:rPr lang="en-US" sz="1600" baseline="0" dirty="0"/>
              <a:t> character Raymond Babbitt is an autistic savant.</a:t>
            </a:r>
          </a:p>
          <a:p>
            <a:endParaRPr lang="en-US" sz="1600" baseline="0" dirty="0"/>
          </a:p>
          <a:p>
            <a:r>
              <a:rPr lang="en-US" sz="1600" baseline="0" dirty="0"/>
              <a:t>Not all people with autism are savants.</a:t>
            </a:r>
          </a:p>
          <a:p>
            <a:endParaRPr lang="en-US" sz="1600" baseline="0" dirty="0"/>
          </a:p>
          <a:p>
            <a:r>
              <a:rPr lang="en-US" sz="1600" baseline="0" dirty="0"/>
              <a:t>“savant” meaning that the person possesses profound capacity or ability that far surpasses the average person.  </a:t>
            </a:r>
          </a:p>
          <a:p>
            <a:endParaRPr lang="en-US" sz="1600" baseline="0" dirty="0"/>
          </a:p>
          <a:p>
            <a:r>
              <a:rPr lang="en-US" sz="1600" baseline="0" dirty="0"/>
              <a:t>Raymond Babbitt was great with math and spatial awareness.  </a:t>
            </a:r>
          </a:p>
          <a:p>
            <a:endParaRPr lang="en-US" sz="1600" baseline="0" dirty="0"/>
          </a:p>
          <a:p>
            <a:r>
              <a:rPr lang="en-US" sz="1600" baseline="0" dirty="0"/>
              <a:t>But he would not be the best choice for the greeter at Walmart.</a:t>
            </a:r>
          </a:p>
          <a:p>
            <a:endParaRPr lang="en-US" sz="1600" baseline="0" dirty="0"/>
          </a:p>
          <a:p>
            <a:endParaRPr lang="en-US" sz="1600" baseline="0" dirty="0"/>
          </a:p>
          <a:p>
            <a:r>
              <a:rPr lang="en-US" sz="1600" baseline="0" dirty="0"/>
              <a:t>======</a:t>
            </a:r>
          </a:p>
          <a:p>
            <a:endParaRPr lang="en-US" sz="1600" baseline="0" dirty="0"/>
          </a:p>
          <a:p>
            <a:r>
              <a:rPr lang="en-US" sz="1600" baseline="0" dirty="0"/>
              <a:t>https://</a:t>
            </a:r>
            <a:r>
              <a:rPr lang="en-US" sz="1600" baseline="0" dirty="0" err="1"/>
              <a:t>en.wikipedia.org</a:t>
            </a:r>
            <a:r>
              <a:rPr lang="en-US" sz="1600" baseline="0" dirty="0"/>
              <a:t>/wiki/</a:t>
            </a:r>
            <a:r>
              <a:rPr lang="en-US" sz="1600" baseline="0" dirty="0" err="1"/>
              <a:t>Savant_syndrome</a:t>
            </a:r>
            <a:endParaRPr lang="en-US" sz="1600" baseline="0" dirty="0"/>
          </a:p>
          <a:p>
            <a:endParaRPr lang="en-US" sz="1600" baseline="0" dirty="0"/>
          </a:p>
          <a:p>
            <a:r>
              <a:rPr lang="en-US" sz="1600" baseline="0" dirty="0"/>
              <a:t>http://</a:t>
            </a:r>
            <a:r>
              <a:rPr lang="en-US" sz="1600" baseline="0" dirty="0" err="1"/>
              <a:t>www.lovemyprovider.com</a:t>
            </a:r>
            <a:r>
              <a:rPr lang="en-US" sz="1600" baseline="0" dirty="0"/>
              <a:t>/autism-and-</a:t>
            </a:r>
            <a:r>
              <a:rPr lang="en-US" sz="1600" baseline="0" dirty="0" err="1"/>
              <a:t>hollywood</a:t>
            </a:r>
            <a:r>
              <a:rPr lang="en-US" sz="1600" baseline="0" dirty="0"/>
              <a:t>-from-rain-man-to-now/</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List of fictional characters on the autism spectrum</a:t>
            </a:r>
            <a:endParaRPr lang="en-US" sz="1600" baseline="0" dirty="0"/>
          </a:p>
          <a:p>
            <a:r>
              <a:rPr lang="en-US" sz="1600" baseline="0" dirty="0"/>
              <a:t>https://</a:t>
            </a:r>
            <a:r>
              <a:rPr lang="en-US" sz="1600" baseline="0" dirty="0" err="1"/>
              <a:t>en.wikipedia.org</a:t>
            </a:r>
            <a:r>
              <a:rPr lang="en-US" sz="1600" baseline="0" dirty="0"/>
              <a:t>/wiki/</a:t>
            </a:r>
            <a:r>
              <a:rPr lang="en-US" sz="1600" baseline="0" dirty="0" err="1"/>
              <a:t>List_of_fictional_characters_on_the_autism_spectrum</a:t>
            </a:r>
            <a:endParaRPr lang="en-US" sz="1600" baseline="0" dirty="0"/>
          </a:p>
          <a:p>
            <a:endParaRPr lang="en-US" sz="1600" baseline="0" dirty="0"/>
          </a:p>
          <a:p>
            <a:endParaRPr lang="en-US" sz="1600" baseline="0" dirty="0"/>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67642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06512" cy="4603965"/>
          </a:xfrm>
        </p:spPr>
        <p:txBody>
          <a:bodyPr>
            <a:noAutofit/>
          </a:bodyPr>
          <a:lstStyle/>
          <a:p>
            <a:r>
              <a:rPr lang="en-US" dirty="0"/>
              <a:t>What we used to call Asperger Syndrome</a:t>
            </a:r>
            <a:r>
              <a:rPr lang="en-US" baseline="0" dirty="0"/>
              <a:t> is now part of the Autism Spectrum Disorder.</a:t>
            </a:r>
            <a:endParaRPr lang="en-US" dirty="0"/>
          </a:p>
          <a:p>
            <a:endParaRPr lang="en-US" dirty="0"/>
          </a:p>
          <a:p>
            <a:r>
              <a:rPr lang="en-US" dirty="0"/>
              <a:t>People like Raymond Babbitt, the Rain Man, has an obvious</a:t>
            </a:r>
            <a:r>
              <a:rPr lang="en-US" baseline="0" dirty="0"/>
              <a:t> disability.  </a:t>
            </a:r>
          </a:p>
          <a:p>
            <a:endParaRPr lang="en-US" baseline="0" dirty="0"/>
          </a:p>
          <a:p>
            <a:r>
              <a:rPr lang="en-US" baseline="0" dirty="0"/>
              <a:t>Many folks on the autism spectrum do </a:t>
            </a:r>
            <a:r>
              <a:rPr lang="en-US" u="sng" baseline="0" dirty="0"/>
              <a:t>not</a:t>
            </a:r>
            <a:r>
              <a:rPr lang="en-US" baseline="0" dirty="0"/>
              <a:t> appear different from anyone else.</a:t>
            </a:r>
          </a:p>
          <a:p>
            <a:endParaRPr lang="en-US" baseline="0" dirty="0"/>
          </a:p>
          <a:p>
            <a:r>
              <a:rPr lang="en-US" baseline="0" dirty="0"/>
              <a:t>It is referred to as Autism </a:t>
            </a:r>
            <a:r>
              <a:rPr lang="en-US" u="sng" baseline="0" dirty="0"/>
              <a:t>Spectrum</a:t>
            </a:r>
            <a:r>
              <a:rPr lang="en-US" baseline="0" dirty="0"/>
              <a:t>, because each person can be anywhere along the spectrum, from barely diagnosable to quite disabling.</a:t>
            </a:r>
          </a:p>
          <a:p>
            <a:endParaRPr lang="en-US" baseline="0" dirty="0"/>
          </a:p>
          <a:p>
            <a:r>
              <a:rPr lang="en-US" baseline="0" dirty="0"/>
              <a:t>We used to use the term “</a:t>
            </a:r>
            <a:r>
              <a:rPr lang="en-US" dirty="0"/>
              <a:t>Asperger Syndrome</a:t>
            </a:r>
            <a:r>
              <a:rPr lang="en-US" baseline="0" dirty="0"/>
              <a:t>” to describe someone with a mild case of Autism.  But that term is now obsolete.</a:t>
            </a:r>
            <a:endParaRPr lang="en-US" dirty="0"/>
          </a:p>
          <a:p>
            <a:endParaRPr lang="en-US" dirty="0"/>
          </a:p>
          <a:p>
            <a:endParaRPr lang="en-US" dirty="0"/>
          </a:p>
          <a:p>
            <a:r>
              <a:rPr lang="en-US" dirty="0"/>
              <a:t>====</a:t>
            </a:r>
          </a:p>
          <a:p>
            <a:r>
              <a:rPr lang="en-US" dirty="0"/>
              <a:t>https://</a:t>
            </a:r>
            <a:r>
              <a:rPr lang="en-US" dirty="0" err="1"/>
              <a:t>www.autismspeaks.org</a:t>
            </a:r>
            <a:r>
              <a:rPr lang="en-US" dirty="0"/>
              <a:t>/what-autism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58479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470025"/>
          </a:xfrm>
        </p:spPr>
        <p:txBody>
          <a:bodyPr>
            <a:normAutofit fontScale="90000"/>
          </a:bodyPr>
          <a:lstStyle/>
          <a:p>
            <a:r>
              <a:rPr lang="en-US" dirty="0"/>
              <a:t>Working with people who are like </a:t>
            </a:r>
            <a:br>
              <a:rPr lang="en-US" dirty="0"/>
            </a:br>
            <a:r>
              <a:rPr lang="en-US" dirty="0"/>
              <a:t>Dr. Sheldon Cooper from the </a:t>
            </a:r>
            <a:br>
              <a:rPr lang="en-US" dirty="0"/>
            </a:br>
            <a:r>
              <a:rPr lang="en-US" dirty="0"/>
              <a:t>TV series </a:t>
            </a:r>
            <a:r>
              <a:rPr lang="en-US" i="1" dirty="0"/>
              <a:t>The Big Bang Theory </a:t>
            </a:r>
          </a:p>
        </p:txBody>
      </p:sp>
      <p:sp>
        <p:nvSpPr>
          <p:cNvPr id="14339" name="Rectangle 3"/>
          <p:cNvSpPr>
            <a:spLocks noGrp="1" noChangeArrowheads="1"/>
          </p:cNvSpPr>
          <p:nvPr>
            <p:ph type="subTitle" idx="1"/>
          </p:nvPr>
        </p:nvSpPr>
        <p:spPr>
          <a:xfrm>
            <a:off x="914399" y="4042084"/>
            <a:ext cx="7336465" cy="1655762"/>
          </a:xfrm>
        </p:spPr>
        <p:txBody>
          <a:bodyPr>
            <a:normAutofit fontScale="85000" lnSpcReduction="20000"/>
          </a:bodyPr>
          <a:lstStyle/>
          <a:p>
            <a:pPr algn="l"/>
            <a:r>
              <a:rPr lang="en-US" dirty="0"/>
              <a:t>Chris </a:t>
            </a:r>
            <a:r>
              <a:rPr lang="en-US" dirty="0" err="1"/>
              <a:t>Droessler</a:t>
            </a:r>
            <a:endParaRPr lang="en-US" dirty="0"/>
          </a:p>
          <a:p>
            <a:pPr algn="l"/>
            <a:r>
              <a:rPr lang="en-US" dirty="0"/>
              <a:t>CTE Coordinator</a:t>
            </a:r>
          </a:p>
          <a:p>
            <a:pPr algn="l"/>
            <a:r>
              <a:rPr lang="en-US" dirty="0"/>
              <a:t>NC Community Colleges</a:t>
            </a:r>
          </a:p>
          <a:p>
            <a:pPr algn="l"/>
            <a:r>
              <a:rPr lang="en-US" dirty="0" err="1"/>
              <a:t>DroesslerC@NCCommunityColleges.edu</a:t>
            </a:r>
            <a:endParaRPr lang="en-US" dirty="0"/>
          </a:p>
          <a:p>
            <a:pPr algn="l"/>
            <a:endParaRPr lang="en-US" dirty="0"/>
          </a:p>
        </p:txBody>
      </p:sp>
      <p:sp>
        <p:nvSpPr>
          <p:cNvPr id="4" name="Rectangle 3"/>
          <p:cNvSpPr>
            <a:spLocks noChangeArrowheads="1"/>
          </p:cNvSpPr>
          <p:nvPr/>
        </p:nvSpPr>
        <p:spPr bwMode="auto">
          <a:xfrm>
            <a:off x="493294" y="5999606"/>
            <a:ext cx="8650705"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a:p>
            <a:pPr marL="1604963" indent="-1604963">
              <a:spcBef>
                <a:spcPct val="20000"/>
              </a:spcBef>
              <a:tabLst>
                <a:tab pos="1604963" algn="l"/>
              </a:tabLst>
            </a:pPr>
            <a:r>
              <a:rPr lang="en-US" sz="2400" dirty="0"/>
              <a:t>			</a:t>
            </a:r>
          </a:p>
        </p:txBody>
      </p:sp>
      <p:pic>
        <p:nvPicPr>
          <p:cNvPr id="5" name="Picture 4" descr="A picture containing indoor&#13;&#10;&#13;&#10;Description automatically generated">
            <a:extLst>
              <a:ext uri="{FF2B5EF4-FFF2-40B4-BE49-F238E27FC236}">
                <a16:creationId xmlns:a16="http://schemas.microsoft.com/office/drawing/2014/main" id="{D4166E05-4976-824E-A44A-33543EDC5CE7}"/>
              </a:ext>
            </a:extLst>
          </p:cNvPr>
          <p:cNvPicPr>
            <a:picLocks noChangeAspect="1"/>
          </p:cNvPicPr>
          <p:nvPr/>
        </p:nvPicPr>
        <p:blipFill rotWithShape="1">
          <a:blip r:embed="rId3">
            <a:extLst>
              <a:ext uri="{28A0092B-C50C-407E-A947-70E740481C1C}">
                <a14:useLocalDpi xmlns:a14="http://schemas.microsoft.com/office/drawing/2010/main" val="0"/>
              </a:ext>
            </a:extLst>
          </a:blip>
          <a:srcRect l="7301" t="6954" r="5714" b="7332"/>
          <a:stretch/>
        </p:blipFill>
        <p:spPr>
          <a:xfrm>
            <a:off x="7413630" y="0"/>
            <a:ext cx="1800384" cy="1774099"/>
          </a:xfrm>
          <a:prstGeom prst="rect">
            <a:avLst/>
          </a:prstGeom>
        </p:spPr>
      </p:pic>
    </p:spTree>
    <p:extLst>
      <p:ext uri="{BB962C8B-B14F-4D97-AF65-F5344CB8AC3E}">
        <p14:creationId xmlns:p14="http://schemas.microsoft.com/office/powerpoint/2010/main" val="446323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Autism Spectrum Disorder (ASD)</a:t>
            </a:r>
          </a:p>
        </p:txBody>
      </p:sp>
      <p:sp>
        <p:nvSpPr>
          <p:cNvPr id="3" name="Content Placeholder 2"/>
          <p:cNvSpPr>
            <a:spLocks noGrp="1"/>
          </p:cNvSpPr>
          <p:nvPr>
            <p:ph idx="1"/>
          </p:nvPr>
        </p:nvSpPr>
        <p:spPr/>
        <p:txBody>
          <a:bodyPr/>
          <a:lstStyle/>
          <a:p>
            <a:r>
              <a:rPr lang="en-US" dirty="0"/>
              <a:t>Roots in early brain development</a:t>
            </a:r>
          </a:p>
          <a:p>
            <a:r>
              <a:rPr lang="en-US" dirty="0"/>
              <a:t>Signs emerge between 2 and 3 years</a:t>
            </a:r>
          </a:p>
          <a:p>
            <a:r>
              <a:rPr lang="en-US" dirty="0"/>
              <a:t>1 in 69 American Children have ASD</a:t>
            </a:r>
          </a:p>
          <a:p>
            <a:r>
              <a:rPr lang="en-US" dirty="0"/>
              <a:t>4-5 times more common in boys</a:t>
            </a:r>
          </a:p>
          <a:p>
            <a:r>
              <a:rPr lang="en-US" dirty="0"/>
              <a:t>3 million in USA with ASD</a:t>
            </a:r>
          </a:p>
          <a:p>
            <a:r>
              <a:rPr lang="en-US" dirty="0"/>
              <a:t>Each individual is unique</a:t>
            </a:r>
          </a:p>
          <a:p>
            <a:endParaRPr lang="en-US" dirty="0"/>
          </a:p>
        </p:txBody>
      </p:sp>
    </p:spTree>
    <p:extLst>
      <p:ext uri="{BB962C8B-B14F-4D97-AF65-F5344CB8AC3E}">
        <p14:creationId xmlns:p14="http://schemas.microsoft.com/office/powerpoint/2010/main" val="3967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 Education Plan</a:t>
            </a:r>
          </a:p>
        </p:txBody>
      </p:sp>
      <p:sp>
        <p:nvSpPr>
          <p:cNvPr id="3" name="Content Placeholder 2"/>
          <p:cNvSpPr>
            <a:spLocks noGrp="1"/>
          </p:cNvSpPr>
          <p:nvPr>
            <p:ph idx="1"/>
          </p:nvPr>
        </p:nvSpPr>
        <p:spPr/>
        <p:txBody>
          <a:bodyPr/>
          <a:lstStyle/>
          <a:p>
            <a:r>
              <a:rPr lang="en-US" dirty="0"/>
              <a:t>High school students have an IEP</a:t>
            </a:r>
          </a:p>
          <a:p>
            <a:r>
              <a:rPr lang="en-US" dirty="0"/>
              <a:t>Experts set up specific learning objectives</a:t>
            </a:r>
          </a:p>
          <a:p>
            <a:r>
              <a:rPr lang="en-US" dirty="0"/>
              <a:t>Strategies to deal with disability</a:t>
            </a:r>
          </a:p>
          <a:p>
            <a:endParaRPr lang="en-US" dirty="0"/>
          </a:p>
          <a:p>
            <a:endParaRPr lang="en-US" dirty="0"/>
          </a:p>
        </p:txBody>
      </p:sp>
    </p:spTree>
    <p:extLst>
      <p:ext uri="{BB962C8B-B14F-4D97-AF65-F5344CB8AC3E}">
        <p14:creationId xmlns:p14="http://schemas.microsoft.com/office/powerpoint/2010/main" val="9885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College Students</a:t>
            </a:r>
          </a:p>
        </p:txBody>
      </p:sp>
      <p:sp>
        <p:nvSpPr>
          <p:cNvPr id="3" name="Content Placeholder 2"/>
          <p:cNvSpPr>
            <a:spLocks noGrp="1"/>
          </p:cNvSpPr>
          <p:nvPr>
            <p:ph idx="1"/>
          </p:nvPr>
        </p:nvSpPr>
        <p:spPr/>
        <p:txBody>
          <a:bodyPr/>
          <a:lstStyle/>
          <a:p>
            <a:r>
              <a:rPr lang="en-US" dirty="0"/>
              <a:t>Self disclosure</a:t>
            </a:r>
          </a:p>
          <a:p>
            <a:r>
              <a:rPr lang="en-US" dirty="0"/>
              <a:t>No disclosure</a:t>
            </a:r>
          </a:p>
          <a:p>
            <a:r>
              <a:rPr lang="en-US" dirty="0"/>
              <a:t>No record from previous school</a:t>
            </a:r>
          </a:p>
          <a:p>
            <a:r>
              <a:rPr lang="en-US" dirty="0"/>
              <a:t>Parents are less involved</a:t>
            </a:r>
          </a:p>
          <a:p>
            <a:endParaRPr lang="en-US" dirty="0"/>
          </a:p>
          <a:p>
            <a:r>
              <a:rPr lang="en-US" dirty="0"/>
              <a:t>High school students on college campus</a:t>
            </a:r>
          </a:p>
          <a:p>
            <a:endParaRPr lang="en-US" dirty="0"/>
          </a:p>
        </p:txBody>
      </p:sp>
    </p:spTree>
    <p:extLst>
      <p:ext uri="{BB962C8B-B14F-4D97-AF65-F5344CB8AC3E}">
        <p14:creationId xmlns:p14="http://schemas.microsoft.com/office/powerpoint/2010/main" val="35138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Socially Awkward</a:t>
            </a:r>
          </a:p>
        </p:txBody>
      </p:sp>
      <p:sp>
        <p:nvSpPr>
          <p:cNvPr id="3" name="Content Placeholder 2"/>
          <p:cNvSpPr>
            <a:spLocks noGrp="1"/>
          </p:cNvSpPr>
          <p:nvPr>
            <p:ph idx="1"/>
          </p:nvPr>
        </p:nvSpPr>
        <p:spPr/>
        <p:txBody>
          <a:bodyPr/>
          <a:lstStyle/>
          <a:p>
            <a:r>
              <a:rPr lang="en-US" dirty="0"/>
              <a:t>People are unpredictable</a:t>
            </a:r>
          </a:p>
          <a:p>
            <a:r>
              <a:rPr lang="en-US" dirty="0"/>
              <a:t>Structured small talk</a:t>
            </a:r>
          </a:p>
          <a:p>
            <a:r>
              <a:rPr lang="en-US" dirty="0"/>
              <a:t>Need social-skill training</a:t>
            </a:r>
          </a:p>
          <a:p>
            <a:r>
              <a:rPr lang="en-US" dirty="0"/>
              <a:t>Sensory overload</a:t>
            </a:r>
          </a:p>
        </p:txBody>
      </p:sp>
    </p:spTree>
    <p:extLst>
      <p:ext uri="{BB962C8B-B14F-4D97-AF65-F5344CB8AC3E}">
        <p14:creationId xmlns:p14="http://schemas.microsoft.com/office/powerpoint/2010/main" val="198299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1B4E7-0ED7-3A44-9E0F-86859F22C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716" y="2464883"/>
            <a:ext cx="4432415" cy="3324311"/>
          </a:xfrm>
          <a:prstGeom prst="rect">
            <a:avLst/>
          </a:prstGeom>
        </p:spPr>
      </p:pic>
      <p:sp>
        <p:nvSpPr>
          <p:cNvPr id="2" name="Title 1"/>
          <p:cNvSpPr>
            <a:spLocks noGrp="1"/>
          </p:cNvSpPr>
          <p:nvPr>
            <p:ph type="title"/>
          </p:nvPr>
        </p:nvSpPr>
        <p:spPr/>
        <p:txBody>
          <a:bodyPr>
            <a:normAutofit/>
          </a:bodyPr>
          <a:lstStyle/>
          <a:p>
            <a:r>
              <a:rPr lang="en-US" dirty="0"/>
              <a:t>Distractions</a:t>
            </a:r>
          </a:p>
        </p:txBody>
      </p:sp>
      <p:sp>
        <p:nvSpPr>
          <p:cNvPr id="3" name="Content Placeholder 2"/>
          <p:cNvSpPr>
            <a:spLocks noGrp="1"/>
          </p:cNvSpPr>
          <p:nvPr>
            <p:ph idx="1"/>
          </p:nvPr>
        </p:nvSpPr>
        <p:spPr/>
        <p:txBody>
          <a:bodyPr/>
          <a:lstStyle/>
          <a:p>
            <a:pPr marL="0" indent="0">
              <a:buNone/>
            </a:pPr>
            <a:r>
              <a:rPr lang="en-US" sz="3200" i="1" dirty="0"/>
              <a:t>A distraction is only a distraction when you pay attention to it.</a:t>
            </a:r>
          </a:p>
          <a:p>
            <a:endParaRPr lang="en-US" dirty="0"/>
          </a:p>
          <a:p>
            <a:r>
              <a:rPr lang="en-US" dirty="0"/>
              <a:t>Over-stimulated by sights, sounds, smells, and other sensory information</a:t>
            </a:r>
          </a:p>
          <a:p>
            <a:r>
              <a:rPr lang="en-US" dirty="0"/>
              <a:t>Eliminate distractions</a:t>
            </a:r>
          </a:p>
          <a:p>
            <a:r>
              <a:rPr lang="en-US" dirty="0"/>
              <a:t>Temporary escape from the  distractions</a:t>
            </a:r>
          </a:p>
        </p:txBody>
      </p:sp>
    </p:spTree>
    <p:extLst>
      <p:ext uri="{BB962C8B-B14F-4D97-AF65-F5344CB8AC3E}">
        <p14:creationId xmlns:p14="http://schemas.microsoft.com/office/powerpoint/2010/main" val="163266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Introverts vs Extroverts</a:t>
            </a:r>
          </a:p>
        </p:txBody>
      </p:sp>
      <p:sp>
        <p:nvSpPr>
          <p:cNvPr id="3" name="Content Placeholder 2"/>
          <p:cNvSpPr>
            <a:spLocks noGrp="1"/>
          </p:cNvSpPr>
          <p:nvPr>
            <p:ph idx="1"/>
          </p:nvPr>
        </p:nvSpPr>
        <p:spPr/>
        <p:txBody>
          <a:bodyPr/>
          <a:lstStyle/>
          <a:p>
            <a:r>
              <a:rPr lang="en-US" dirty="0"/>
              <a:t>Introverts vs. Extroverts</a:t>
            </a:r>
          </a:p>
          <a:p>
            <a:r>
              <a:rPr lang="en-US" dirty="0"/>
              <a:t>Outward energy or inward energy</a:t>
            </a:r>
          </a:p>
          <a:p>
            <a:r>
              <a:rPr lang="en-US" dirty="0"/>
              <a:t>Deep friendships vs shallow friendships</a:t>
            </a:r>
          </a:p>
          <a:p>
            <a:endParaRPr lang="en-US" dirty="0"/>
          </a:p>
        </p:txBody>
      </p:sp>
    </p:spTree>
    <p:extLst>
      <p:ext uri="{BB962C8B-B14F-4D97-AF65-F5344CB8AC3E}">
        <p14:creationId xmlns:p14="http://schemas.microsoft.com/office/powerpoint/2010/main" val="174330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2.content.compendiumblog.com/uploads/user/a4d4a2f8-7487-4df7-a724-4420a7b64153/8e862402-ee62-47fd-b5a5-df1d62eef579/Image/68fc4047c09ace262c1750977376902e/introverts.jpg">
            <a:extLst>
              <a:ext uri="{FF2B5EF4-FFF2-40B4-BE49-F238E27FC236}">
                <a16:creationId xmlns:a16="http://schemas.microsoft.com/office/drawing/2014/main" id="{637EDDB0-8DB3-C240-9F23-A402F9DBA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25" y="179612"/>
            <a:ext cx="4239381"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0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Sheldon's Process to Make Friends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7492" y="1698174"/>
            <a:ext cx="7163226" cy="5241471"/>
          </a:xfrm>
          <a:prstGeom prst="rect">
            <a:avLst/>
          </a:prstGeom>
        </p:spPr>
      </p:pic>
    </p:spTree>
    <p:extLst>
      <p:ext uri="{BB962C8B-B14F-4D97-AF65-F5344CB8AC3E}">
        <p14:creationId xmlns:p14="http://schemas.microsoft.com/office/powerpoint/2010/main" val="25320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Empathy</a:t>
            </a:r>
          </a:p>
        </p:txBody>
      </p:sp>
      <p:sp>
        <p:nvSpPr>
          <p:cNvPr id="3" name="Content Placeholder 2"/>
          <p:cNvSpPr>
            <a:spLocks noGrp="1"/>
          </p:cNvSpPr>
          <p:nvPr>
            <p:ph idx="1"/>
          </p:nvPr>
        </p:nvSpPr>
        <p:spPr>
          <a:xfrm>
            <a:off x="457200" y="1600200"/>
            <a:ext cx="4267200" cy="4597400"/>
          </a:xfrm>
        </p:spPr>
        <p:txBody>
          <a:bodyPr/>
          <a:lstStyle/>
          <a:p>
            <a:pPr>
              <a:spcBef>
                <a:spcPts val="0"/>
              </a:spcBef>
            </a:pPr>
            <a:r>
              <a:rPr lang="en-US" dirty="0"/>
              <a:t>Lack of demonstrated empathy</a:t>
            </a:r>
          </a:p>
          <a:p>
            <a:pPr>
              <a:spcBef>
                <a:spcPts val="0"/>
              </a:spcBef>
            </a:pPr>
            <a:r>
              <a:rPr lang="en-US" dirty="0"/>
              <a:t>Social or emotional reciprocity</a:t>
            </a:r>
          </a:p>
          <a:p>
            <a:pPr>
              <a:spcBef>
                <a:spcPts val="0"/>
              </a:spcBef>
            </a:pPr>
            <a:r>
              <a:rPr lang="en-US" dirty="0"/>
              <a:t>Non-verbal behaviors </a:t>
            </a:r>
            <a:br>
              <a:rPr lang="en-US" dirty="0"/>
            </a:br>
            <a:r>
              <a:rPr lang="en-US" dirty="0"/>
              <a:t>(eye contact)</a:t>
            </a:r>
          </a:p>
          <a:p>
            <a:pPr>
              <a:spcBef>
                <a:spcPts val="0"/>
              </a:spcBef>
            </a:pPr>
            <a:r>
              <a:rPr lang="en-US" dirty="0"/>
              <a:t>Theoretical understanding of emotions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2209800"/>
            <a:ext cx="7303770" cy="6019800"/>
          </a:xfrm>
          <a:prstGeom prst="rect">
            <a:avLst/>
          </a:prstGeom>
        </p:spPr>
      </p:pic>
    </p:spTree>
    <p:extLst>
      <p:ext uri="{BB962C8B-B14F-4D97-AF65-F5344CB8AC3E}">
        <p14:creationId xmlns:p14="http://schemas.microsoft.com/office/powerpoint/2010/main" val="20558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Routine</a:t>
            </a:r>
          </a:p>
        </p:txBody>
      </p:sp>
      <p:sp>
        <p:nvSpPr>
          <p:cNvPr id="3" name="Content Placeholder 2"/>
          <p:cNvSpPr>
            <a:spLocks noGrp="1"/>
          </p:cNvSpPr>
          <p:nvPr>
            <p:ph idx="1"/>
          </p:nvPr>
        </p:nvSpPr>
        <p:spPr>
          <a:xfrm>
            <a:off x="628650" y="1761204"/>
            <a:ext cx="4095750" cy="5338096"/>
          </a:xfrm>
        </p:spPr>
        <p:txBody>
          <a:bodyPr/>
          <a:lstStyle/>
          <a:p>
            <a:pPr>
              <a:spcBef>
                <a:spcPts val="0"/>
              </a:spcBef>
            </a:pPr>
            <a:r>
              <a:rPr lang="en-US" dirty="0"/>
              <a:t>Sense of security in routines</a:t>
            </a:r>
          </a:p>
          <a:p>
            <a:pPr>
              <a:spcBef>
                <a:spcPts val="0"/>
              </a:spcBef>
            </a:pPr>
            <a:r>
              <a:rPr lang="en-US" dirty="0"/>
              <a:t>Repetition</a:t>
            </a:r>
          </a:p>
          <a:p>
            <a:pPr>
              <a:spcBef>
                <a:spcPts val="0"/>
              </a:spcBef>
            </a:pPr>
            <a:r>
              <a:rPr lang="en-US" dirty="0"/>
              <a:t>Predictable outcomes</a:t>
            </a:r>
          </a:p>
          <a:p>
            <a:pPr>
              <a:spcBef>
                <a:spcPts val="0"/>
              </a:spcBef>
            </a:pPr>
            <a:r>
              <a:rPr lang="en-US" dirty="0"/>
              <a:t>Repetition</a:t>
            </a:r>
          </a:p>
          <a:p>
            <a:pPr>
              <a:spcBef>
                <a:spcPts val="0"/>
              </a:spcBef>
            </a:pPr>
            <a:r>
              <a:rPr lang="en-US" dirty="0"/>
              <a:t>Food</a:t>
            </a:r>
          </a:p>
          <a:p>
            <a:pPr>
              <a:spcBef>
                <a:spcPts val="0"/>
              </a:spcBef>
            </a:pPr>
            <a:r>
              <a:rPr lang="en-US" dirty="0"/>
              <a:t>Repetition</a:t>
            </a:r>
          </a:p>
          <a:p>
            <a:pPr>
              <a:spcBef>
                <a:spcPts val="0"/>
              </a:spcBef>
            </a:pPr>
            <a:r>
              <a:rPr lang="en-US" dirty="0"/>
              <a:t>Hobbies</a:t>
            </a:r>
          </a:p>
          <a:p>
            <a:pPr>
              <a:spcBef>
                <a:spcPts val="0"/>
              </a:spcBef>
            </a:pPr>
            <a:r>
              <a:rPr lang="en-US" dirty="0"/>
              <a:t>Repetition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69899"/>
            <a:ext cx="4338084" cy="6748131"/>
          </a:xfrm>
          <a:prstGeom prst="rect">
            <a:avLst/>
          </a:prstGeom>
        </p:spPr>
      </p:pic>
    </p:spTree>
    <p:extLst>
      <p:ext uri="{BB962C8B-B14F-4D97-AF65-F5344CB8AC3E}">
        <p14:creationId xmlns:p14="http://schemas.microsoft.com/office/powerpoint/2010/main" val="81694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Dr. Sheldon Cooper</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143000"/>
            <a:ext cx="7620000" cy="5715000"/>
          </a:xfrm>
          <a:prstGeom prst="rect">
            <a:avLst/>
          </a:prstGeom>
        </p:spPr>
      </p:pic>
    </p:spTree>
    <p:extLst>
      <p:ext uri="{BB962C8B-B14F-4D97-AF65-F5344CB8AC3E}">
        <p14:creationId xmlns:p14="http://schemas.microsoft.com/office/powerpoint/2010/main" val="7299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Routine</a:t>
            </a:r>
          </a:p>
        </p:txBody>
      </p:sp>
      <p:pic>
        <p:nvPicPr>
          <p:cNvPr id="3073" name="Picture 1" descr="Struggling Subway is now facing a franchisee revolt">
            <a:extLst>
              <a:ext uri="{FF2B5EF4-FFF2-40B4-BE49-F238E27FC236}">
                <a16:creationId xmlns:a16="http://schemas.microsoft.com/office/drawing/2014/main" id="{282A6208-5D9D-0D46-B2C1-0791CE3F0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18" y="1494051"/>
            <a:ext cx="8429745" cy="559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5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Develop trust</a:t>
            </a:r>
          </a:p>
          <a:p>
            <a:r>
              <a:rPr lang="en-US" dirty="0"/>
              <a:t>Provide a safe environment</a:t>
            </a:r>
          </a:p>
          <a:p>
            <a:r>
              <a:rPr lang="en-US" dirty="0"/>
              <a:t>No surprises</a:t>
            </a:r>
          </a:p>
        </p:txBody>
      </p:sp>
      <p:sp>
        <p:nvSpPr>
          <p:cNvPr id="3" name="Title 2"/>
          <p:cNvSpPr>
            <a:spLocks noGrp="1"/>
          </p:cNvSpPr>
          <p:nvPr>
            <p:ph type="title"/>
          </p:nvPr>
        </p:nvSpPr>
        <p:spPr/>
        <p:txBody>
          <a:bodyPr/>
          <a:lstStyle/>
          <a:p>
            <a:r>
              <a:rPr lang="en-US"/>
              <a:t>Change</a:t>
            </a:r>
            <a:endParaRPr lang="en-US" dirty="0"/>
          </a:p>
        </p:txBody>
      </p:sp>
      <p:pic>
        <p:nvPicPr>
          <p:cNvPr id="4" name="Picture 3"/>
          <p:cNvPicPr>
            <a:picLocks noChangeAspect="1"/>
          </p:cNvPicPr>
          <p:nvPr/>
        </p:nvPicPr>
        <p:blipFill>
          <a:blip r:embed="rId3"/>
          <a:stretch>
            <a:fillRect/>
          </a:stretch>
        </p:blipFill>
        <p:spPr>
          <a:xfrm>
            <a:off x="4883888" y="1234085"/>
            <a:ext cx="4029740" cy="5641636"/>
          </a:xfrm>
          <a:prstGeom prst="rect">
            <a:avLst/>
          </a:prstGeom>
        </p:spPr>
      </p:pic>
    </p:spTree>
    <p:extLst>
      <p:ext uri="{BB962C8B-B14F-4D97-AF65-F5344CB8AC3E}">
        <p14:creationId xmlns:p14="http://schemas.microsoft.com/office/powerpoint/2010/main" val="15208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What’s the lifeline?</a:t>
            </a:r>
            <a:endParaRPr lang="en-US" dirty="0"/>
          </a:p>
        </p:txBody>
      </p:sp>
      <p:sp>
        <p:nvSpPr>
          <p:cNvPr id="3" name="Title 2"/>
          <p:cNvSpPr>
            <a:spLocks noGrp="1"/>
          </p:cNvSpPr>
          <p:nvPr>
            <p:ph type="title"/>
          </p:nvPr>
        </p:nvSpPr>
        <p:spPr/>
        <p:txBody>
          <a:bodyPr/>
          <a:lstStyle/>
          <a:p>
            <a:r>
              <a:rPr lang="en-US"/>
              <a:t>Change</a:t>
            </a:r>
            <a:endParaRPr lang="en-US" dirty="0"/>
          </a:p>
        </p:txBody>
      </p:sp>
      <p:pic>
        <p:nvPicPr>
          <p:cNvPr id="6" name="Picture 5">
            <a:extLst>
              <a:ext uri="{FF2B5EF4-FFF2-40B4-BE49-F238E27FC236}">
                <a16:creationId xmlns:a16="http://schemas.microsoft.com/office/drawing/2014/main" id="{6B89D7C0-1378-1643-A2BD-30C2D5A7F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50" y="2342954"/>
            <a:ext cx="6487034" cy="5302445"/>
          </a:xfrm>
          <a:prstGeom prst="rect">
            <a:avLst/>
          </a:prstGeom>
        </p:spPr>
      </p:pic>
    </p:spTree>
    <p:extLst>
      <p:ext uri="{BB962C8B-B14F-4D97-AF65-F5344CB8AC3E}">
        <p14:creationId xmlns:p14="http://schemas.microsoft.com/office/powerpoint/2010/main" val="399321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Rule Followers</a:t>
            </a:r>
          </a:p>
        </p:txBody>
      </p:sp>
      <p:sp>
        <p:nvSpPr>
          <p:cNvPr id="3" name="Content Placeholder 2"/>
          <p:cNvSpPr>
            <a:spLocks noGrp="1"/>
          </p:cNvSpPr>
          <p:nvPr>
            <p:ph idx="1"/>
          </p:nvPr>
        </p:nvSpPr>
        <p:spPr/>
        <p:txBody>
          <a:bodyPr/>
          <a:lstStyle/>
          <a:p>
            <a:r>
              <a:rPr lang="en-US" dirty="0"/>
              <a:t>Some always follow the rules</a:t>
            </a:r>
          </a:p>
          <a:p>
            <a:r>
              <a:rPr lang="en-US" dirty="0"/>
              <a:t>Abstract situations are difficult</a:t>
            </a:r>
          </a:p>
          <a:p>
            <a:r>
              <a:rPr lang="en-US" dirty="0"/>
              <a:t>People are unpredictable</a:t>
            </a:r>
          </a:p>
          <a:p>
            <a:r>
              <a:rPr lang="en-US" dirty="0"/>
              <a:t>Not in trouble with the law</a:t>
            </a:r>
          </a:p>
          <a:p>
            <a:r>
              <a:rPr lang="en-US" dirty="0"/>
              <a:t>Gullible</a:t>
            </a:r>
          </a:p>
          <a:p>
            <a:endParaRPr lang="en-US" dirty="0"/>
          </a:p>
        </p:txBody>
      </p:sp>
      <p:pic>
        <p:nvPicPr>
          <p:cNvPr id="5" name="Picture 4"/>
          <p:cNvPicPr>
            <a:picLocks noChangeAspect="1"/>
          </p:cNvPicPr>
          <p:nvPr/>
        </p:nvPicPr>
        <p:blipFill>
          <a:blip r:embed="rId3"/>
          <a:stretch>
            <a:fillRect/>
          </a:stretch>
        </p:blipFill>
        <p:spPr>
          <a:xfrm>
            <a:off x="3578487" y="3886200"/>
            <a:ext cx="5306787" cy="2971800"/>
          </a:xfrm>
          <a:prstGeom prst="rect">
            <a:avLst/>
          </a:prstGeom>
        </p:spPr>
      </p:pic>
    </p:spTree>
    <p:extLst>
      <p:ext uri="{BB962C8B-B14F-4D97-AF65-F5344CB8AC3E}">
        <p14:creationId xmlns:p14="http://schemas.microsoft.com/office/powerpoint/2010/main" val="3368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Failure</a:t>
            </a:r>
          </a:p>
        </p:txBody>
      </p:sp>
      <p:sp>
        <p:nvSpPr>
          <p:cNvPr id="3" name="Content Placeholder 2"/>
          <p:cNvSpPr>
            <a:spLocks noGrp="1"/>
          </p:cNvSpPr>
          <p:nvPr>
            <p:ph idx="1"/>
          </p:nvPr>
        </p:nvSpPr>
        <p:spPr>
          <a:xfrm>
            <a:off x="628650" y="1761204"/>
            <a:ext cx="4349750" cy="5185696"/>
          </a:xfrm>
        </p:spPr>
        <p:txBody>
          <a:bodyPr/>
          <a:lstStyle/>
          <a:p>
            <a:r>
              <a:rPr lang="en-US" dirty="0"/>
              <a:t>Afraid to try, because it might end in failure</a:t>
            </a:r>
          </a:p>
          <a:p>
            <a:r>
              <a:rPr lang="en-US" dirty="0"/>
              <a:t>We must learn from our failures</a:t>
            </a:r>
          </a:p>
          <a:p>
            <a:r>
              <a:rPr lang="en-US" dirty="0"/>
              <a:t>Failure is normal</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354" y="2362200"/>
            <a:ext cx="4736646" cy="4495800"/>
          </a:xfrm>
          <a:prstGeom prst="rect">
            <a:avLst/>
          </a:prstGeom>
        </p:spPr>
      </p:pic>
    </p:spTree>
    <p:extLst>
      <p:ext uri="{BB962C8B-B14F-4D97-AF65-F5344CB8AC3E}">
        <p14:creationId xmlns:p14="http://schemas.microsoft.com/office/powerpoint/2010/main" val="4464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Point out Errors</a:t>
            </a:r>
          </a:p>
        </p:txBody>
      </p:sp>
      <p:sp>
        <p:nvSpPr>
          <p:cNvPr id="3" name="Content Placeholder 2"/>
          <p:cNvSpPr>
            <a:spLocks noGrp="1"/>
          </p:cNvSpPr>
          <p:nvPr>
            <p:ph idx="1"/>
          </p:nvPr>
        </p:nvSpPr>
        <p:spPr/>
        <p:txBody>
          <a:bodyPr/>
          <a:lstStyle/>
          <a:p>
            <a:r>
              <a:rPr lang="en-US" dirty="0"/>
              <a:t>Often quick to point out errors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6740" y="2948069"/>
            <a:ext cx="1679263" cy="297907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348" y="2475933"/>
            <a:ext cx="2754731" cy="3065455"/>
          </a:xfrm>
          <a:prstGeom prst="rect">
            <a:avLst/>
          </a:prstGeom>
        </p:spPr>
      </p:pic>
      <p:sp>
        <p:nvSpPr>
          <p:cNvPr id="6" name="TextBox 5"/>
          <p:cNvSpPr txBox="1"/>
          <p:nvPr/>
        </p:nvSpPr>
        <p:spPr>
          <a:xfrm>
            <a:off x="457200" y="5541388"/>
            <a:ext cx="3540777" cy="584775"/>
          </a:xfrm>
          <a:prstGeom prst="rect">
            <a:avLst/>
          </a:prstGeom>
          <a:noFill/>
        </p:spPr>
        <p:txBody>
          <a:bodyPr wrap="none" rtlCol="0">
            <a:spAutoFit/>
          </a:bodyPr>
          <a:lstStyle/>
          <a:p>
            <a:r>
              <a:rPr lang="en-US" sz="3200" dirty="0"/>
              <a:t>Stand on a </a:t>
            </a:r>
            <a:r>
              <a:rPr lang="en-US" sz="3200" u="sng" dirty="0"/>
              <a:t>Podium</a:t>
            </a:r>
          </a:p>
        </p:txBody>
      </p:sp>
      <p:sp>
        <p:nvSpPr>
          <p:cNvPr id="7" name="TextBox 6"/>
          <p:cNvSpPr txBox="1"/>
          <p:nvPr/>
        </p:nvSpPr>
        <p:spPr>
          <a:xfrm>
            <a:off x="4446125" y="5975588"/>
            <a:ext cx="4545475" cy="584775"/>
          </a:xfrm>
          <a:prstGeom prst="rect">
            <a:avLst/>
          </a:prstGeom>
          <a:noFill/>
        </p:spPr>
        <p:txBody>
          <a:bodyPr wrap="none" rtlCol="0">
            <a:spAutoFit/>
          </a:bodyPr>
          <a:lstStyle/>
          <a:p>
            <a:r>
              <a:rPr lang="en-US" sz="3200" dirty="0"/>
              <a:t>Lecture behind a </a:t>
            </a:r>
            <a:r>
              <a:rPr lang="en-US" sz="3200" u="sng" dirty="0"/>
              <a:t>Lectern</a:t>
            </a:r>
          </a:p>
        </p:txBody>
      </p:sp>
    </p:spTree>
    <p:extLst>
      <p:ext uri="{BB962C8B-B14F-4D97-AF65-F5344CB8AC3E}">
        <p14:creationId xmlns:p14="http://schemas.microsoft.com/office/powerpoint/2010/main" val="208525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Redirect</a:t>
            </a:r>
          </a:p>
        </p:txBody>
      </p:sp>
      <p:pic>
        <p:nvPicPr>
          <p:cNvPr id="8" name="Picture 7"/>
          <p:cNvPicPr>
            <a:picLocks noChangeAspect="1"/>
          </p:cNvPicPr>
          <p:nvPr/>
        </p:nvPicPr>
        <p:blipFill>
          <a:blip r:embed="rId3"/>
          <a:stretch>
            <a:fillRect/>
          </a:stretch>
        </p:blipFill>
        <p:spPr>
          <a:xfrm>
            <a:off x="0" y="1447800"/>
            <a:ext cx="9144000" cy="5143500"/>
          </a:xfrm>
          <a:prstGeom prst="rect">
            <a:avLst/>
          </a:prstGeom>
        </p:spPr>
      </p:pic>
    </p:spTree>
    <p:extLst>
      <p:ext uri="{BB962C8B-B14F-4D97-AF65-F5344CB8AC3E}">
        <p14:creationId xmlns:p14="http://schemas.microsoft.com/office/powerpoint/2010/main" val="16975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Slow Going</a:t>
            </a:r>
          </a:p>
        </p:txBody>
      </p:sp>
      <p:sp>
        <p:nvSpPr>
          <p:cNvPr id="3" name="Content Placeholder 2"/>
          <p:cNvSpPr>
            <a:spLocks noGrp="1"/>
          </p:cNvSpPr>
          <p:nvPr>
            <p:ph idx="1"/>
          </p:nvPr>
        </p:nvSpPr>
        <p:spPr/>
        <p:txBody>
          <a:bodyPr/>
          <a:lstStyle/>
          <a:p>
            <a:r>
              <a:rPr lang="en-US" dirty="0"/>
              <a:t>Avoid yes-no questions. </a:t>
            </a:r>
          </a:p>
          <a:p>
            <a:r>
              <a:rPr lang="en-US" dirty="0"/>
              <a:t>Allow information processing time</a:t>
            </a:r>
          </a:p>
        </p:txBody>
      </p:sp>
      <p:pic>
        <p:nvPicPr>
          <p:cNvPr id="6" name="Picture 5"/>
          <p:cNvPicPr>
            <a:picLocks noChangeAspect="1"/>
          </p:cNvPicPr>
          <p:nvPr/>
        </p:nvPicPr>
        <p:blipFill>
          <a:blip r:embed="rId3"/>
          <a:stretch>
            <a:fillRect/>
          </a:stretch>
        </p:blipFill>
        <p:spPr>
          <a:xfrm>
            <a:off x="2424596" y="2835404"/>
            <a:ext cx="4204804" cy="4022596"/>
          </a:xfrm>
          <a:prstGeom prst="rect">
            <a:avLst/>
          </a:prstGeom>
        </p:spPr>
      </p:pic>
    </p:spTree>
    <p:extLst>
      <p:ext uri="{BB962C8B-B14F-4D97-AF65-F5344CB8AC3E}">
        <p14:creationId xmlns:p14="http://schemas.microsoft.com/office/powerpoint/2010/main" val="179167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 about it</a:t>
            </a:r>
          </a:p>
        </p:txBody>
      </p:sp>
      <p:sp>
        <p:nvSpPr>
          <p:cNvPr id="3" name="Content Placeholder 2"/>
          <p:cNvSpPr>
            <a:spLocks noGrp="1"/>
          </p:cNvSpPr>
          <p:nvPr>
            <p:ph idx="1"/>
          </p:nvPr>
        </p:nvSpPr>
        <p:spPr>
          <a:xfrm>
            <a:off x="457200" y="1600200"/>
            <a:ext cx="3606800" cy="4876800"/>
          </a:xfrm>
        </p:spPr>
        <p:txBody>
          <a:bodyPr/>
          <a:lstStyle/>
          <a:p>
            <a:r>
              <a:rPr lang="en-US" dirty="0"/>
              <a:t>Talk it up</a:t>
            </a:r>
          </a:p>
          <a:p>
            <a:r>
              <a:rPr lang="en-US" dirty="0"/>
              <a:t>Emphasize the fun</a:t>
            </a:r>
          </a:p>
          <a:p>
            <a:r>
              <a:rPr lang="en-US" dirty="0"/>
              <a:t>Don’t actually ask if folks want to go, just assume they will without saying that.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905000"/>
            <a:ext cx="5080000" cy="5588000"/>
          </a:xfrm>
          <a:prstGeom prst="rect">
            <a:avLst/>
          </a:prstGeom>
        </p:spPr>
      </p:pic>
    </p:spTree>
    <p:extLst>
      <p:ext uri="{BB962C8B-B14F-4D97-AF65-F5344CB8AC3E}">
        <p14:creationId xmlns:p14="http://schemas.microsoft.com/office/powerpoint/2010/main" val="155806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Language</a:t>
            </a:r>
          </a:p>
        </p:txBody>
      </p:sp>
      <p:sp>
        <p:nvSpPr>
          <p:cNvPr id="3" name="Content Placeholder 2"/>
          <p:cNvSpPr>
            <a:spLocks noGrp="1"/>
          </p:cNvSpPr>
          <p:nvPr>
            <p:ph idx="1"/>
          </p:nvPr>
        </p:nvSpPr>
        <p:spPr/>
        <p:txBody>
          <a:bodyPr/>
          <a:lstStyle/>
          <a:p>
            <a:pPr>
              <a:spcBef>
                <a:spcPts val="0"/>
              </a:spcBef>
            </a:pPr>
            <a:r>
              <a:rPr lang="en-US" dirty="0"/>
              <a:t>Verbosity – talks a lot about one thing</a:t>
            </a:r>
          </a:p>
          <a:p>
            <a:pPr>
              <a:spcBef>
                <a:spcPts val="0"/>
              </a:spcBef>
            </a:pPr>
            <a:r>
              <a:rPr lang="en-US" dirty="0"/>
              <a:t>Literal interpretations</a:t>
            </a:r>
          </a:p>
          <a:p>
            <a:pPr>
              <a:spcBef>
                <a:spcPts val="0"/>
              </a:spcBef>
            </a:pPr>
            <a:r>
              <a:rPr lang="en-US" dirty="0"/>
              <a:t>Struggle with </a:t>
            </a:r>
            <a:br>
              <a:rPr lang="en-US" dirty="0"/>
            </a:br>
            <a:r>
              <a:rPr lang="en-US" dirty="0"/>
              <a:t>figurative language</a:t>
            </a:r>
          </a:p>
          <a:p>
            <a:pPr>
              <a:spcBef>
                <a:spcPts val="0"/>
              </a:spcBef>
            </a:pPr>
            <a:r>
              <a:rPr lang="en-US" dirty="0"/>
              <a:t>Humor, irony, sarcasm</a:t>
            </a:r>
          </a:p>
        </p:txBody>
      </p:sp>
      <p:pic>
        <p:nvPicPr>
          <p:cNvPr id="4" name="Picture 3"/>
          <p:cNvPicPr>
            <a:picLocks noChangeAspect="1"/>
          </p:cNvPicPr>
          <p:nvPr/>
        </p:nvPicPr>
        <p:blipFill>
          <a:blip r:embed="rId3"/>
          <a:stretch>
            <a:fillRect/>
          </a:stretch>
        </p:blipFill>
        <p:spPr>
          <a:xfrm>
            <a:off x="4859144" y="2607699"/>
            <a:ext cx="4284856" cy="4250301"/>
          </a:xfrm>
          <a:prstGeom prst="rect">
            <a:avLst/>
          </a:prstGeom>
        </p:spPr>
      </p:pic>
    </p:spTree>
    <p:extLst>
      <p:ext uri="{BB962C8B-B14F-4D97-AF65-F5344CB8AC3E}">
        <p14:creationId xmlns:p14="http://schemas.microsoft.com/office/powerpoint/2010/main" val="83148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 Sheldon Cooper</a:t>
            </a:r>
            <a:endParaRPr lang="en-US" dirty="0"/>
          </a:p>
        </p:txBody>
      </p:sp>
      <p:pic>
        <p:nvPicPr>
          <p:cNvPr id="5" name="Content Placeholder 4"/>
          <p:cNvPicPr>
            <a:picLocks noGrp="1" noChangeAspect="1"/>
          </p:cNvPicPr>
          <p:nvPr>
            <p:ph idx="1"/>
          </p:nvPr>
        </p:nvPicPr>
        <p:blipFill>
          <a:blip r:embed="rId3"/>
          <a:stretch>
            <a:fillRect/>
          </a:stretch>
        </p:blipFill>
        <p:spPr>
          <a:xfrm>
            <a:off x="53984" y="1447641"/>
            <a:ext cx="9090016" cy="5105559"/>
          </a:xfrm>
        </p:spPr>
      </p:pic>
    </p:spTree>
    <p:extLst>
      <p:ext uri="{BB962C8B-B14F-4D97-AF65-F5344CB8AC3E}">
        <p14:creationId xmlns:p14="http://schemas.microsoft.com/office/powerpoint/2010/main" val="57892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Narrow Subject Preoccupation</a:t>
            </a:r>
          </a:p>
        </p:txBody>
      </p:sp>
      <p:sp>
        <p:nvSpPr>
          <p:cNvPr id="3" name="Content Placeholder 2"/>
          <p:cNvSpPr>
            <a:spLocks noGrp="1"/>
          </p:cNvSpPr>
          <p:nvPr>
            <p:ph idx="1"/>
          </p:nvPr>
        </p:nvSpPr>
        <p:spPr/>
        <p:txBody>
          <a:bodyPr/>
          <a:lstStyle/>
          <a:p>
            <a:pPr>
              <a:spcBef>
                <a:spcPts val="0"/>
              </a:spcBef>
            </a:pPr>
            <a:r>
              <a:rPr lang="en-US" dirty="0"/>
              <a:t>Preoccupation with a narrow subject</a:t>
            </a:r>
          </a:p>
          <a:p>
            <a:pPr>
              <a:spcBef>
                <a:spcPts val="0"/>
              </a:spcBef>
            </a:pPr>
            <a:r>
              <a:rPr lang="en-US" dirty="0"/>
              <a:t>Expert at that subject</a:t>
            </a:r>
          </a:p>
          <a:p>
            <a:pPr>
              <a:spcBef>
                <a:spcPts val="0"/>
              </a:spcBef>
            </a:pPr>
            <a:r>
              <a:rPr lang="en-US" dirty="0"/>
              <a:t>Talks incessantly about that subject</a:t>
            </a:r>
          </a:p>
          <a:p>
            <a:pPr>
              <a:spcBef>
                <a:spcPts val="0"/>
              </a:spcBef>
            </a:pPr>
            <a:r>
              <a:rPr lang="en-US" dirty="0"/>
              <a:t>How to connect that subject with other stuff?</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5512" y="3886200"/>
            <a:ext cx="5798488" cy="297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377" y="4267200"/>
            <a:ext cx="4723377" cy="2590800"/>
          </a:xfrm>
          <a:prstGeom prst="rect">
            <a:avLst/>
          </a:prstGeom>
        </p:spPr>
      </p:pic>
      <p:pic>
        <p:nvPicPr>
          <p:cNvPr id="7" name="Picture 6"/>
          <p:cNvPicPr>
            <a:picLocks noChangeAspect="1"/>
          </p:cNvPicPr>
          <p:nvPr/>
        </p:nvPicPr>
        <p:blipFill>
          <a:blip r:embed="rId5"/>
          <a:stretch>
            <a:fillRect/>
          </a:stretch>
        </p:blipFill>
        <p:spPr>
          <a:xfrm>
            <a:off x="6744096" y="221058"/>
            <a:ext cx="3131741" cy="3131741"/>
          </a:xfrm>
          <a:prstGeom prst="rect">
            <a:avLst/>
          </a:prstGeom>
        </p:spPr>
      </p:pic>
    </p:spTree>
    <p:extLst>
      <p:ext uri="{BB962C8B-B14F-4D97-AF65-F5344CB8AC3E}">
        <p14:creationId xmlns:p14="http://schemas.microsoft.com/office/powerpoint/2010/main" val="48006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Personal Spot</a:t>
            </a:r>
          </a:p>
        </p:txBody>
      </p:sp>
      <p:sp>
        <p:nvSpPr>
          <p:cNvPr id="3" name="Content Placeholder 2"/>
          <p:cNvSpPr>
            <a:spLocks noGrp="1"/>
          </p:cNvSpPr>
          <p:nvPr>
            <p:ph idx="1"/>
          </p:nvPr>
        </p:nvSpPr>
        <p:spPr/>
        <p:txBody>
          <a:bodyPr/>
          <a:lstStyle/>
          <a:p>
            <a:r>
              <a:rPr lang="en-US" dirty="0"/>
              <a:t>Where do I sit? </a:t>
            </a:r>
          </a:p>
          <a:p>
            <a:r>
              <a:rPr lang="en-US" dirty="0"/>
              <a:t>Where do I stand?</a:t>
            </a:r>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2886364"/>
            <a:ext cx="6096000" cy="3971636"/>
          </a:xfrm>
          <a:prstGeom prst="rect">
            <a:avLst/>
          </a:prstGeom>
        </p:spPr>
      </p:pic>
    </p:spTree>
    <p:extLst>
      <p:ext uri="{BB962C8B-B14F-4D97-AF65-F5344CB8AC3E}">
        <p14:creationId xmlns:p14="http://schemas.microsoft.com/office/powerpoint/2010/main" val="18149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43100" y="0"/>
            <a:ext cx="5243235" cy="6858000"/>
          </a:xfrm>
          <a:prstGeom prst="rect">
            <a:avLst/>
          </a:prstGeom>
        </p:spPr>
      </p:pic>
    </p:spTree>
    <p:extLst>
      <p:ext uri="{BB962C8B-B14F-4D97-AF65-F5344CB8AC3E}">
        <p14:creationId xmlns:p14="http://schemas.microsoft.com/office/powerpoint/2010/main" val="12783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0777" y="7468"/>
            <a:ext cx="5702769" cy="5702769"/>
          </a:xfrm>
          <a:prstGeom prst="rect">
            <a:avLst/>
          </a:prstGeom>
        </p:spPr>
      </p:pic>
      <p:sp>
        <p:nvSpPr>
          <p:cNvPr id="7" name="Rectangle 3"/>
          <p:cNvSpPr>
            <a:spLocks noGrp="1" noChangeArrowheads="1"/>
          </p:cNvSpPr>
          <p:nvPr>
            <p:ph idx="1"/>
          </p:nvPr>
        </p:nvSpPr>
        <p:spPr>
          <a:xfrm>
            <a:off x="343837" y="3965581"/>
            <a:ext cx="7886700" cy="4731671"/>
          </a:xfrm>
        </p:spPr>
        <p:txBody>
          <a:bodyPr>
            <a:noAutofit/>
          </a:bodyPr>
          <a:lstStyle/>
          <a:p>
            <a:pPr marL="228600" indent="0" algn="l">
              <a:lnSpc>
                <a:spcPct val="80000"/>
              </a:lnSpc>
              <a:buNone/>
            </a:pPr>
            <a:r>
              <a:rPr lang="en-US" sz="3200" dirty="0">
                <a:latin typeface="Arial" charset="0"/>
                <a:ea typeface="ヒラギノ角ゴ Pro W3" charset="0"/>
                <a:cs typeface="ヒラギノ角ゴ Pro W3" charset="0"/>
              </a:rPr>
              <a:t>Chris </a:t>
            </a:r>
            <a:r>
              <a:rPr lang="en-US" sz="3200" dirty="0" err="1">
                <a:latin typeface="Arial" charset="0"/>
                <a:ea typeface="ヒラギノ角ゴ Pro W3" charset="0"/>
                <a:cs typeface="ヒラギノ角ゴ Pro W3" charset="0"/>
              </a:rPr>
              <a:t>Droessler</a:t>
            </a:r>
            <a:endParaRPr lang="en-US" sz="3200" dirty="0">
              <a:latin typeface="Arial" charset="0"/>
              <a:ea typeface="ヒラギノ角ゴ Pro W3" charset="0"/>
              <a:cs typeface="ヒラギノ角ゴ Pro W3" charset="0"/>
            </a:endParaRPr>
          </a:p>
          <a:p>
            <a:pPr marL="228600" indent="0" algn="l">
              <a:lnSpc>
                <a:spcPct val="80000"/>
              </a:lnSpc>
              <a:buNone/>
            </a:pPr>
            <a:r>
              <a:rPr lang="en-US" sz="3200" dirty="0">
                <a:latin typeface="Arial" charset="0"/>
                <a:ea typeface="ヒラギノ角ゴ Pro W3" charset="0"/>
                <a:cs typeface="ヒラギノ角ゴ Pro W3" charset="0"/>
              </a:rPr>
              <a:t>CTE Coordinator</a:t>
            </a:r>
          </a:p>
          <a:p>
            <a:pPr marL="228600" indent="0" algn="l">
              <a:lnSpc>
                <a:spcPct val="80000"/>
              </a:lnSpc>
              <a:buNone/>
            </a:pPr>
            <a:r>
              <a:rPr lang="en-US" sz="3200" dirty="0">
                <a:latin typeface="Arial" charset="0"/>
                <a:ea typeface="ヒラギノ角ゴ Pro W3" charset="0"/>
                <a:cs typeface="ヒラギノ角ゴ Pro W3" charset="0"/>
              </a:rPr>
              <a:t>NC Community Colleges</a:t>
            </a:r>
          </a:p>
          <a:p>
            <a:pPr marL="228600" indent="0" algn="l">
              <a:lnSpc>
                <a:spcPct val="80000"/>
              </a:lnSpc>
              <a:buNone/>
            </a:pPr>
            <a:r>
              <a:rPr lang="en-US" sz="3200" dirty="0">
                <a:latin typeface="Arial" charset="0"/>
                <a:ea typeface="ヒラギノ角ゴ Pro W3" charset="0"/>
                <a:cs typeface="ヒラギノ角ゴ Pro W3" charset="0"/>
              </a:rPr>
              <a:t>DroesslerC@NCCommunityColleges.edu</a:t>
            </a:r>
          </a:p>
          <a:p>
            <a:pPr marL="228600" indent="0" algn="l">
              <a:lnSpc>
                <a:spcPct val="80000"/>
              </a:lnSpc>
              <a:buNone/>
            </a:pPr>
            <a:endParaRPr lang="en-US" sz="3200" dirty="0"/>
          </a:p>
        </p:txBody>
      </p:sp>
      <p:sp>
        <p:nvSpPr>
          <p:cNvPr id="3074" name="Rectangle 2"/>
          <p:cNvSpPr>
            <a:spLocks noGrp="1" noChangeArrowheads="1"/>
          </p:cNvSpPr>
          <p:nvPr>
            <p:ph type="title"/>
          </p:nvPr>
        </p:nvSpPr>
        <p:spPr/>
        <p:txBody>
          <a:bodyPr>
            <a:normAutofit/>
          </a:bodyPr>
          <a:lstStyle/>
          <a:p>
            <a:pPr algn="l"/>
            <a:r>
              <a:rPr lang="en-US" sz="4800" dirty="0">
                <a:effectLst>
                  <a:outerShdw blurRad="38100" dist="38100" dir="2700000" algn="tl">
                    <a:srgbClr val="DDDDDD"/>
                  </a:outerShdw>
                </a:effectLst>
                <a:latin typeface="Arial" charset="0"/>
                <a:ea typeface="ヒラギノ角ゴ Pro W3" charset="0"/>
                <a:cs typeface="ヒラギノ角ゴ Pro W3" charset="0"/>
              </a:rPr>
              <a:t>Questions ?</a:t>
            </a:r>
          </a:p>
        </p:txBody>
      </p:sp>
      <p:sp>
        <p:nvSpPr>
          <p:cNvPr id="8" name="Rectangle 7"/>
          <p:cNvSpPr>
            <a:spLocks noChangeArrowheads="1"/>
          </p:cNvSpPr>
          <p:nvPr/>
        </p:nvSpPr>
        <p:spPr bwMode="auto">
          <a:xfrm>
            <a:off x="0" y="6032333"/>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a:t>Get the PowerPoint   </a:t>
            </a:r>
            <a:r>
              <a:rPr lang="en-US" sz="3000" dirty="0">
                <a:sym typeface="Wingdings"/>
              </a:rPr>
              <a:t>  </a:t>
            </a:r>
            <a:r>
              <a:rPr lang="en-US" sz="3000" dirty="0" err="1"/>
              <a:t>www.ncperkins.org</a:t>
            </a:r>
            <a:endParaRPr lang="en-US" sz="3000" dirty="0"/>
          </a:p>
        </p:txBody>
      </p:sp>
    </p:spTree>
    <p:extLst>
      <p:ext uri="{BB962C8B-B14F-4D97-AF65-F5344CB8AC3E}">
        <p14:creationId xmlns:p14="http://schemas.microsoft.com/office/powerpoint/2010/main" val="253876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A89ACFD5-5E8E-0C47-9F96-B37CCAA7A18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
            <a:ext cx="9364851" cy="7024816"/>
          </a:xfrm>
        </p:spPr>
      </p:pic>
    </p:spTree>
    <p:extLst>
      <p:ext uri="{BB962C8B-B14F-4D97-AF65-F5344CB8AC3E}">
        <p14:creationId xmlns:p14="http://schemas.microsoft.com/office/powerpoint/2010/main" val="25415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67908" y="2294730"/>
            <a:ext cx="9388108" cy="4944270"/>
          </a:xfrm>
        </p:spPr>
      </p:pic>
      <p:sp>
        <p:nvSpPr>
          <p:cNvPr id="2" name="Title 1"/>
          <p:cNvSpPr>
            <a:spLocks noGrp="1"/>
          </p:cNvSpPr>
          <p:nvPr>
            <p:ph type="title"/>
          </p:nvPr>
        </p:nvSpPr>
        <p:spPr/>
        <p:txBody>
          <a:bodyPr/>
          <a:lstStyle/>
          <a:p>
            <a:r>
              <a:rPr lang="en-US" dirty="0"/>
              <a:t>Differentiation</a:t>
            </a:r>
          </a:p>
        </p:txBody>
      </p:sp>
      <p:sp>
        <p:nvSpPr>
          <p:cNvPr id="3" name="TextBox 2"/>
          <p:cNvSpPr txBox="1"/>
          <p:nvPr/>
        </p:nvSpPr>
        <p:spPr>
          <a:xfrm>
            <a:off x="1601176" y="2057400"/>
            <a:ext cx="5850832" cy="923330"/>
          </a:xfrm>
          <a:prstGeom prst="rect">
            <a:avLst/>
          </a:prstGeom>
          <a:noFill/>
        </p:spPr>
        <p:txBody>
          <a:bodyPr wrap="none" rtlCol="0">
            <a:spAutoFit/>
          </a:bodyPr>
          <a:lstStyle/>
          <a:p>
            <a:r>
              <a:rPr lang="en-US" sz="5400" dirty="0"/>
              <a:t>Everyone is Normal!</a:t>
            </a:r>
          </a:p>
        </p:txBody>
      </p:sp>
    </p:spTree>
    <p:extLst>
      <p:ext uri="{BB962C8B-B14F-4D97-AF65-F5344CB8AC3E}">
        <p14:creationId xmlns:p14="http://schemas.microsoft.com/office/powerpoint/2010/main" val="2246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0" y="4279927"/>
            <a:ext cx="9144000" cy="1774031"/>
          </a:xfrm>
        </p:spPr>
        <p:txBody>
          <a:bodyPr>
            <a:noAutofit/>
          </a:bodyPr>
          <a:lstStyle/>
          <a:p>
            <a:pPr marL="461963" algn="l">
              <a:lnSpc>
                <a:spcPct val="80000"/>
              </a:lnSpc>
            </a:pPr>
            <a:r>
              <a:rPr lang="en-US" sz="3200" dirty="0">
                <a:latin typeface="Arial" charset="0"/>
                <a:ea typeface="ヒラギノ角ゴ Pro W3" charset="0"/>
                <a:cs typeface="ヒラギノ角ゴ Pro W3" charset="0"/>
              </a:rPr>
              <a:t>Chris </a:t>
            </a:r>
            <a:r>
              <a:rPr lang="en-US" sz="3200" dirty="0" err="1">
                <a:latin typeface="Arial" charset="0"/>
                <a:ea typeface="ヒラギノ角ゴ Pro W3" charset="0"/>
                <a:cs typeface="ヒラギノ角ゴ Pro W3" charset="0"/>
              </a:rPr>
              <a:t>Droessler</a:t>
            </a:r>
            <a:endParaRPr lang="en-US" sz="3200" dirty="0">
              <a:latin typeface="Arial" charset="0"/>
              <a:ea typeface="ヒラギノ角ゴ Pro W3" charset="0"/>
              <a:cs typeface="ヒラギノ角ゴ Pro W3" charset="0"/>
            </a:endParaRPr>
          </a:p>
          <a:p>
            <a:pPr marL="461963" algn="l">
              <a:lnSpc>
                <a:spcPct val="80000"/>
              </a:lnSpc>
            </a:pPr>
            <a:r>
              <a:rPr lang="en-US" sz="3200" dirty="0">
                <a:latin typeface="Arial" charset="0"/>
                <a:ea typeface="ヒラギノ角ゴ Pro W3" charset="0"/>
                <a:cs typeface="ヒラギノ角ゴ Pro W3" charset="0"/>
              </a:rPr>
              <a:t>CTE Coordinator</a:t>
            </a:r>
          </a:p>
          <a:p>
            <a:pPr marL="461963" algn="l">
              <a:lnSpc>
                <a:spcPct val="80000"/>
              </a:lnSpc>
            </a:pPr>
            <a:r>
              <a:rPr lang="en-US" sz="3200" dirty="0">
                <a:latin typeface="Arial" charset="0"/>
                <a:ea typeface="ヒラギノ角ゴ Pro W3" charset="0"/>
                <a:cs typeface="ヒラギノ角ゴ Pro W3" charset="0"/>
              </a:rPr>
              <a:t>NC Community Colleges</a:t>
            </a:r>
          </a:p>
          <a:p>
            <a:pPr marL="461963" algn="l">
              <a:lnSpc>
                <a:spcPct val="80000"/>
              </a:lnSpc>
            </a:pPr>
            <a:r>
              <a:rPr lang="en-US" sz="3200" dirty="0">
                <a:latin typeface="Arial" charset="0"/>
                <a:ea typeface="ヒラギノ角ゴ Pro W3" charset="0"/>
                <a:cs typeface="ヒラギノ角ゴ Pro W3" charset="0"/>
              </a:rPr>
              <a:t>DroesslerC@NCCommunityColleges.edu</a:t>
            </a:r>
          </a:p>
          <a:p>
            <a:pPr marL="461963" algn="l">
              <a:lnSpc>
                <a:spcPct val="80000"/>
              </a:lnSpc>
            </a:pPr>
            <a:endParaRPr lang="en-US" sz="3200" dirty="0"/>
          </a:p>
        </p:txBody>
      </p:sp>
      <p:sp>
        <p:nvSpPr>
          <p:cNvPr id="4" name="Rectangle 3"/>
          <p:cNvSpPr>
            <a:spLocks noChangeArrowheads="1"/>
          </p:cNvSpPr>
          <p:nvPr/>
        </p:nvSpPr>
        <p:spPr bwMode="auto">
          <a:xfrm>
            <a:off x="-260777" y="6169902"/>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a:t>Get the PowerPoint   </a:t>
            </a:r>
            <a:r>
              <a:rPr lang="en-US" sz="3000" dirty="0">
                <a:sym typeface="Wingdings"/>
              </a:rPr>
              <a:t>  </a:t>
            </a:r>
            <a:r>
              <a:rPr lang="en-US" sz="3000" dirty="0" err="1"/>
              <a:t>www.ncperkins.org</a:t>
            </a:r>
            <a:endParaRPr lang="en-US" sz="3000" dirty="0"/>
          </a:p>
        </p:txBody>
      </p:sp>
      <p:sp>
        <p:nvSpPr>
          <p:cNvPr id="7" name="Rectangle 2"/>
          <p:cNvSpPr>
            <a:spLocks noGrp="1" noChangeArrowheads="1"/>
          </p:cNvSpPr>
          <p:nvPr>
            <p:ph type="ctrTitle"/>
          </p:nvPr>
        </p:nvSpPr>
        <p:spPr>
          <a:xfrm>
            <a:off x="885479" y="2387192"/>
            <a:ext cx="7336465" cy="1428500"/>
          </a:xfrm>
        </p:spPr>
        <p:txBody>
          <a:bodyPr>
            <a:normAutofit/>
          </a:bodyPr>
          <a:lstStyle/>
          <a:p>
            <a:r>
              <a:rPr lang="en-US" sz="4800" dirty="0">
                <a:latin typeface="Arial" charset="0"/>
                <a:ea typeface="ヒラギノ角ゴ Pro W3" charset="0"/>
                <a:cs typeface="ヒラギノ角ゴ Pro W3" charset="0"/>
              </a:rPr>
              <a:t>Thanks for listening!</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74523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 Spencer Reid</a:t>
            </a:r>
            <a:endParaRPr lang="en-US" dirty="0"/>
          </a:p>
        </p:txBody>
      </p:sp>
      <p:pic>
        <p:nvPicPr>
          <p:cNvPr id="5" name="Content Placeholder 4"/>
          <p:cNvPicPr>
            <a:picLocks noGrp="1" noChangeAspect="1"/>
          </p:cNvPicPr>
          <p:nvPr>
            <p:ph idx="1"/>
          </p:nvPr>
        </p:nvPicPr>
        <p:blipFill>
          <a:blip r:embed="rId3"/>
          <a:stretch>
            <a:fillRect/>
          </a:stretch>
        </p:blipFill>
        <p:spPr>
          <a:xfrm>
            <a:off x="1410871" y="1254917"/>
            <a:ext cx="6513929" cy="5603083"/>
          </a:xfrm>
        </p:spPr>
      </p:pic>
    </p:spTree>
    <p:extLst>
      <p:ext uri="{BB962C8B-B14F-4D97-AF65-F5344CB8AC3E}">
        <p14:creationId xmlns:p14="http://schemas.microsoft.com/office/powerpoint/2010/main" val="4819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Walter O’Brien</a:t>
            </a:r>
            <a:br>
              <a:rPr lang="en-US" dirty="0"/>
            </a:br>
            <a:r>
              <a:rPr lang="en-US" dirty="0"/>
              <a:t>Ralph Dineen</a:t>
            </a:r>
          </a:p>
        </p:txBody>
      </p:sp>
      <p:pic>
        <p:nvPicPr>
          <p:cNvPr id="6" name="Picture 5"/>
          <p:cNvPicPr>
            <a:picLocks noChangeAspect="1"/>
          </p:cNvPicPr>
          <p:nvPr/>
        </p:nvPicPr>
        <p:blipFill>
          <a:blip r:embed="rId3"/>
          <a:stretch>
            <a:fillRect/>
          </a:stretch>
        </p:blipFill>
        <p:spPr>
          <a:xfrm>
            <a:off x="0" y="1905001"/>
            <a:ext cx="9047795" cy="4495799"/>
          </a:xfrm>
          <a:prstGeom prst="rect">
            <a:avLst/>
          </a:prstGeom>
        </p:spPr>
      </p:pic>
    </p:spTree>
    <p:extLst>
      <p:ext uri="{BB962C8B-B14F-4D97-AF65-F5344CB8AC3E}">
        <p14:creationId xmlns:p14="http://schemas.microsoft.com/office/powerpoint/2010/main" val="18263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0"/>
            <a:ext cx="9144000" cy="6464300"/>
          </a:xfrm>
          <a:prstGeom prst="rect">
            <a:avLst/>
          </a:prstGeom>
        </p:spPr>
      </p:pic>
    </p:spTree>
    <p:extLst>
      <p:ext uri="{BB962C8B-B14F-4D97-AF65-F5344CB8AC3E}">
        <p14:creationId xmlns:p14="http://schemas.microsoft.com/office/powerpoint/2010/main" val="4958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9540" y="0"/>
            <a:ext cx="7964860" cy="6899562"/>
          </a:xfrm>
        </p:spPr>
      </p:pic>
    </p:spTree>
    <p:extLst>
      <p:ext uri="{BB962C8B-B14F-4D97-AF65-F5344CB8AC3E}">
        <p14:creationId xmlns:p14="http://schemas.microsoft.com/office/powerpoint/2010/main" val="2760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Raymond Babbitt</a:t>
            </a:r>
          </a:p>
        </p:txBody>
      </p:sp>
      <p:pic>
        <p:nvPicPr>
          <p:cNvPr id="5" name="Content Placeholder 4"/>
          <p:cNvPicPr>
            <a:picLocks noGrp="1" noChangeAspect="1"/>
          </p:cNvPicPr>
          <p:nvPr>
            <p:ph idx="1"/>
          </p:nvPr>
        </p:nvPicPr>
        <p:blipFill>
          <a:blip r:embed="rId3"/>
          <a:stretch>
            <a:fillRect/>
          </a:stretch>
        </p:blipFill>
        <p:spPr>
          <a:xfrm>
            <a:off x="2633356" y="1206832"/>
            <a:ext cx="3767444" cy="5651168"/>
          </a:xfrm>
        </p:spPr>
      </p:pic>
    </p:spTree>
    <p:extLst>
      <p:ext uri="{BB962C8B-B14F-4D97-AF65-F5344CB8AC3E}">
        <p14:creationId xmlns:p14="http://schemas.microsoft.com/office/powerpoint/2010/main" val="175871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Autism Spectrum Disorder (ASD)</a:t>
            </a:r>
          </a:p>
        </p:txBody>
      </p:sp>
      <p:sp>
        <p:nvSpPr>
          <p:cNvPr id="3" name="Content Placeholder 2"/>
          <p:cNvSpPr>
            <a:spLocks noGrp="1"/>
          </p:cNvSpPr>
          <p:nvPr>
            <p:ph idx="1"/>
          </p:nvPr>
        </p:nvSpPr>
        <p:spPr/>
        <p:txBody>
          <a:bodyPr/>
          <a:lstStyle/>
          <a:p>
            <a:pPr marL="0" indent="0">
              <a:buNone/>
            </a:pPr>
            <a:r>
              <a:rPr lang="en-US" dirty="0"/>
              <a:t>Complex disorder of brain development characterized by:</a:t>
            </a:r>
          </a:p>
          <a:p>
            <a:r>
              <a:rPr lang="en-US" dirty="0"/>
              <a:t>Difficulties in social interaction</a:t>
            </a:r>
          </a:p>
          <a:p>
            <a:r>
              <a:rPr lang="en-US" dirty="0"/>
              <a:t>Lack of verbal and non-verbal communication</a:t>
            </a:r>
          </a:p>
          <a:p>
            <a:r>
              <a:rPr lang="en-US" dirty="0"/>
              <a:t>Repetitive behaviors</a:t>
            </a:r>
          </a:p>
          <a:p>
            <a:r>
              <a:rPr lang="en-US" dirty="0"/>
              <a:t>Intellectual disability</a:t>
            </a:r>
          </a:p>
          <a:p>
            <a:r>
              <a:rPr lang="en-US" dirty="0"/>
              <a:t>Difficulties in motor coordination</a:t>
            </a:r>
          </a:p>
          <a:p>
            <a:endParaRPr lang="en-US" dirty="0"/>
          </a:p>
        </p:txBody>
      </p:sp>
    </p:spTree>
    <p:extLst>
      <p:ext uri="{BB962C8B-B14F-4D97-AF65-F5344CB8AC3E}">
        <p14:creationId xmlns:p14="http://schemas.microsoft.com/office/powerpoint/2010/main" val="200166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5219</Words>
  <Application>Microsoft Macintosh PowerPoint</Application>
  <PresentationFormat>On-screen Show (4:3)</PresentationFormat>
  <Paragraphs>814</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Working with people who are like  Dr. Sheldon Cooper from the  TV series The Big Bang Theory </vt:lpstr>
      <vt:lpstr>Dr. Sheldon Cooper</vt:lpstr>
      <vt:lpstr>Dr. Sheldon Cooper</vt:lpstr>
      <vt:lpstr>Dr. Spencer Reid</vt:lpstr>
      <vt:lpstr>Walter O’Brien Ralph Dineen</vt:lpstr>
      <vt:lpstr>PowerPoint Presentation</vt:lpstr>
      <vt:lpstr>PowerPoint Presentation</vt:lpstr>
      <vt:lpstr>Raymond Babbitt</vt:lpstr>
      <vt:lpstr>Autism Spectrum Disorder (ASD)</vt:lpstr>
      <vt:lpstr>Autism Spectrum Disorder (ASD)</vt:lpstr>
      <vt:lpstr>Individual Education Plan</vt:lpstr>
      <vt:lpstr>College Students</vt:lpstr>
      <vt:lpstr>Socially Awkward</vt:lpstr>
      <vt:lpstr>Distractions</vt:lpstr>
      <vt:lpstr>Introverts vs Extroverts</vt:lpstr>
      <vt:lpstr>PowerPoint Presentation</vt:lpstr>
      <vt:lpstr>Sheldon's Process to Make Friends</vt:lpstr>
      <vt:lpstr>Empathy</vt:lpstr>
      <vt:lpstr>Routine</vt:lpstr>
      <vt:lpstr>Routine</vt:lpstr>
      <vt:lpstr>Change</vt:lpstr>
      <vt:lpstr>Change</vt:lpstr>
      <vt:lpstr>Rule Followers</vt:lpstr>
      <vt:lpstr>Failure</vt:lpstr>
      <vt:lpstr>Point out Errors</vt:lpstr>
      <vt:lpstr>Redirect</vt:lpstr>
      <vt:lpstr>Slow Going</vt:lpstr>
      <vt:lpstr>Talk about it</vt:lpstr>
      <vt:lpstr>Language</vt:lpstr>
      <vt:lpstr>Narrow Subject Preoccupation</vt:lpstr>
      <vt:lpstr>Personal Spot</vt:lpstr>
      <vt:lpstr>PowerPoint Presentation</vt:lpstr>
      <vt:lpstr>Questions ?</vt:lpstr>
      <vt:lpstr>PowerPoint Presentation</vt:lpstr>
      <vt:lpstr>Differentiation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2019-03-04T04:36:03Z</dcterms:modified>
</cp:coreProperties>
</file>