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534" r:id="rId2"/>
    <p:sldId id="573" r:id="rId3"/>
    <p:sldId id="594" r:id="rId4"/>
    <p:sldId id="577" r:id="rId5"/>
    <p:sldId id="604" r:id="rId6"/>
    <p:sldId id="565" r:id="rId7"/>
    <p:sldId id="601" r:id="rId8"/>
    <p:sldId id="602" r:id="rId9"/>
    <p:sldId id="603" r:id="rId10"/>
    <p:sldId id="579" r:id="rId11"/>
    <p:sldId id="581" r:id="rId12"/>
    <p:sldId id="574" r:id="rId13"/>
    <p:sldId id="575" r:id="rId14"/>
    <p:sldId id="576" r:id="rId15"/>
    <p:sldId id="609" r:id="rId16"/>
    <p:sldId id="610" r:id="rId17"/>
    <p:sldId id="605" r:id="rId18"/>
    <p:sldId id="608" r:id="rId19"/>
    <p:sldId id="607" r:id="rId20"/>
    <p:sldId id="569" r:id="rId21"/>
    <p:sldId id="612" r:id="rId22"/>
    <p:sldId id="611" r:id="rId23"/>
    <p:sldId id="578" r:id="rId24"/>
    <p:sldId id="593" r:id="rId25"/>
    <p:sldId id="572" r:id="rId26"/>
    <p:sldId id="560" r:id="rId27"/>
    <p:sldId id="567" r:id="rId28"/>
    <p:sldId id="606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111"/>
    <a:srgbClr val="0531FF"/>
    <a:srgbClr val="003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5158FC-0B06-1D42-AC32-D98DF46D000D}" v="10" dt="2019-02-12T13:48:58.707"/>
    <p1510:client id="{49BC3936-54C7-0A47-A87A-8B888FD68B47}" v="2" dt="2019-02-12T14:40:05.8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498" autoAdjust="0"/>
    <p:restoredTop sz="72324"/>
  </p:normalViewPr>
  <p:slideViewPr>
    <p:cSldViewPr snapToGrid="0">
      <p:cViewPr varScale="1">
        <p:scale>
          <a:sx n="90" d="100"/>
          <a:sy n="90" d="100"/>
        </p:scale>
        <p:origin x="1752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280"/>
    </p:cViewPr>
  </p:sorterViewPr>
  <p:notesViewPr>
    <p:cSldViewPr snapToGrid="0">
      <p:cViewPr varScale="1">
        <p:scale>
          <a:sx n="117" d="100"/>
          <a:sy n="117" d="100"/>
        </p:scale>
        <p:origin x="23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 Droessler" userId="625c3661-9d64-47fa-b83c-4b49393bd161" providerId="ADAL" clId="{575158FC-0B06-1D42-AC32-D98DF46D000D}"/>
    <pc:docChg chg="custSel addSld modSld">
      <pc:chgData name="Chris Droessler" userId="625c3661-9d64-47fa-b83c-4b49393bd161" providerId="ADAL" clId="{575158FC-0B06-1D42-AC32-D98DF46D000D}" dt="2019-02-12T13:49:17.070" v="479" actId="115"/>
      <pc:docMkLst>
        <pc:docMk/>
      </pc:docMkLst>
      <pc:sldChg chg="modSp">
        <pc:chgData name="Chris Droessler" userId="625c3661-9d64-47fa-b83c-4b49393bd161" providerId="ADAL" clId="{575158FC-0B06-1D42-AC32-D98DF46D000D}" dt="2019-02-11T20:35:52.846" v="243" actId="20577"/>
        <pc:sldMkLst>
          <pc:docMk/>
          <pc:sldMk cId="1701167664" sldId="565"/>
        </pc:sldMkLst>
        <pc:spChg chg="mod">
          <ac:chgData name="Chris Droessler" userId="625c3661-9d64-47fa-b83c-4b49393bd161" providerId="ADAL" clId="{575158FC-0B06-1D42-AC32-D98DF46D000D}" dt="2019-02-11T20:35:52.846" v="243" actId="20577"/>
          <ac:spMkLst>
            <pc:docMk/>
            <pc:sldMk cId="1701167664" sldId="565"/>
            <ac:spMk id="4" creationId="{00000000-0000-0000-0000-000000000000}"/>
          </ac:spMkLst>
        </pc:spChg>
      </pc:sldChg>
      <pc:sldChg chg="modNotesTx">
        <pc:chgData name="Chris Droessler" userId="625c3661-9d64-47fa-b83c-4b49393bd161" providerId="ADAL" clId="{575158FC-0B06-1D42-AC32-D98DF46D000D}" dt="2019-02-11T20:38:15.514" v="349" actId="20577"/>
        <pc:sldMkLst>
          <pc:docMk/>
          <pc:sldMk cId="3190623731" sldId="574"/>
        </pc:sldMkLst>
      </pc:sldChg>
      <pc:sldChg chg="modSp">
        <pc:chgData name="Chris Droessler" userId="625c3661-9d64-47fa-b83c-4b49393bd161" providerId="ADAL" clId="{575158FC-0B06-1D42-AC32-D98DF46D000D}" dt="2019-02-11T20:33:23.858" v="198" actId="313"/>
        <pc:sldMkLst>
          <pc:docMk/>
          <pc:sldMk cId="1764071254" sldId="577"/>
        </pc:sldMkLst>
        <pc:spChg chg="mod">
          <ac:chgData name="Chris Droessler" userId="625c3661-9d64-47fa-b83c-4b49393bd161" providerId="ADAL" clId="{575158FC-0B06-1D42-AC32-D98DF46D000D}" dt="2019-02-11T20:33:23.858" v="198" actId="313"/>
          <ac:spMkLst>
            <pc:docMk/>
            <pc:sldMk cId="1764071254" sldId="577"/>
            <ac:spMk id="3" creationId="{C26FC999-D14F-4094-926F-9C457F29392C}"/>
          </ac:spMkLst>
        </pc:spChg>
        <pc:picChg chg="mod">
          <ac:chgData name="Chris Droessler" userId="625c3661-9d64-47fa-b83c-4b49393bd161" providerId="ADAL" clId="{575158FC-0B06-1D42-AC32-D98DF46D000D}" dt="2019-02-11T20:31:04.298" v="137" actId="167"/>
          <ac:picMkLst>
            <pc:docMk/>
            <pc:sldMk cId="1764071254" sldId="577"/>
            <ac:picMk id="5" creationId="{82184462-A94D-47D9-819F-22B100CF86CC}"/>
          </ac:picMkLst>
        </pc:picChg>
      </pc:sldChg>
      <pc:sldChg chg="modSp">
        <pc:chgData name="Chris Droessler" userId="625c3661-9d64-47fa-b83c-4b49393bd161" providerId="ADAL" clId="{575158FC-0B06-1D42-AC32-D98DF46D000D}" dt="2019-02-11T20:36:57.013" v="253" actId="20577"/>
        <pc:sldMkLst>
          <pc:docMk/>
          <pc:sldMk cId="179898951" sldId="579"/>
        </pc:sldMkLst>
        <pc:spChg chg="mod">
          <ac:chgData name="Chris Droessler" userId="625c3661-9d64-47fa-b83c-4b49393bd161" providerId="ADAL" clId="{575158FC-0B06-1D42-AC32-D98DF46D000D}" dt="2019-02-11T20:36:57.013" v="253" actId="20577"/>
          <ac:spMkLst>
            <pc:docMk/>
            <pc:sldMk cId="179898951" sldId="579"/>
            <ac:spMk id="2" creationId="{2F609101-A3FD-47CB-8E1D-6674BCD621CA}"/>
          </ac:spMkLst>
        </pc:spChg>
      </pc:sldChg>
      <pc:sldChg chg="modSp">
        <pc:chgData name="Chris Droessler" userId="625c3661-9d64-47fa-b83c-4b49393bd161" providerId="ADAL" clId="{575158FC-0B06-1D42-AC32-D98DF46D000D}" dt="2019-02-11T20:36:29.837" v="245" actId="403"/>
        <pc:sldMkLst>
          <pc:docMk/>
          <pc:sldMk cId="2114744416" sldId="602"/>
        </pc:sldMkLst>
        <pc:spChg chg="mod">
          <ac:chgData name="Chris Droessler" userId="625c3661-9d64-47fa-b83c-4b49393bd161" providerId="ADAL" clId="{575158FC-0B06-1D42-AC32-D98DF46D000D}" dt="2019-02-11T20:36:29.837" v="245" actId="403"/>
          <ac:spMkLst>
            <pc:docMk/>
            <pc:sldMk cId="2114744416" sldId="602"/>
            <ac:spMk id="4" creationId="{8C7EFF15-D997-2F40-AF03-429820293E0E}"/>
          </ac:spMkLst>
        </pc:spChg>
      </pc:sldChg>
      <pc:sldChg chg="modSp modNotesTx">
        <pc:chgData name="Chris Droessler" userId="625c3661-9d64-47fa-b83c-4b49393bd161" providerId="ADAL" clId="{575158FC-0B06-1D42-AC32-D98DF46D000D}" dt="2019-02-11T20:35:15.405" v="235" actId="20577"/>
        <pc:sldMkLst>
          <pc:docMk/>
          <pc:sldMk cId="2258974780" sldId="604"/>
        </pc:sldMkLst>
        <pc:picChg chg="mod modCrop">
          <ac:chgData name="Chris Droessler" userId="625c3661-9d64-47fa-b83c-4b49393bd161" providerId="ADAL" clId="{575158FC-0B06-1D42-AC32-D98DF46D000D}" dt="2019-02-11T20:34:51.644" v="204" actId="1076"/>
          <ac:picMkLst>
            <pc:docMk/>
            <pc:sldMk cId="2258974780" sldId="604"/>
            <ac:picMk id="4" creationId="{2AB31098-D3ED-644E-902B-8B64B79300E4}"/>
          </ac:picMkLst>
        </pc:picChg>
        <pc:picChg chg="mod">
          <ac:chgData name="Chris Droessler" userId="625c3661-9d64-47fa-b83c-4b49393bd161" providerId="ADAL" clId="{575158FC-0B06-1D42-AC32-D98DF46D000D}" dt="2019-02-11T20:34:54.511" v="206" actId="1035"/>
          <ac:picMkLst>
            <pc:docMk/>
            <pc:sldMk cId="2258974780" sldId="604"/>
            <ac:picMk id="5" creationId="{D2617805-72A1-40F3-8E7A-C7306F6E9781}"/>
          </ac:picMkLst>
        </pc:picChg>
      </pc:sldChg>
      <pc:sldChg chg="modSp add">
        <pc:chgData name="Chris Droessler" userId="625c3661-9d64-47fa-b83c-4b49393bd161" providerId="ADAL" clId="{575158FC-0B06-1D42-AC32-D98DF46D000D}" dt="2019-02-12T12:47:01.937" v="437" actId="20577"/>
        <pc:sldMkLst>
          <pc:docMk/>
          <pc:sldMk cId="161176747" sldId="611"/>
        </pc:sldMkLst>
        <pc:spChg chg="mod">
          <ac:chgData name="Chris Droessler" userId="625c3661-9d64-47fa-b83c-4b49393bd161" providerId="ADAL" clId="{575158FC-0B06-1D42-AC32-D98DF46D000D}" dt="2019-02-12T12:47:01.937" v="437" actId="20577"/>
          <ac:spMkLst>
            <pc:docMk/>
            <pc:sldMk cId="161176747" sldId="611"/>
            <ac:spMk id="2" creationId="{63049922-7407-FC47-8F6D-5958170D61DB}"/>
          </ac:spMkLst>
        </pc:spChg>
        <pc:spChg chg="mod">
          <ac:chgData name="Chris Droessler" userId="625c3661-9d64-47fa-b83c-4b49393bd161" providerId="ADAL" clId="{575158FC-0B06-1D42-AC32-D98DF46D000D}" dt="2019-02-12T12:44:00.877" v="433" actId="20577"/>
          <ac:spMkLst>
            <pc:docMk/>
            <pc:sldMk cId="161176747" sldId="611"/>
            <ac:spMk id="3" creationId="{CD8FE6C0-BDF9-9240-B108-8031AB71310F}"/>
          </ac:spMkLst>
        </pc:spChg>
      </pc:sldChg>
      <pc:sldChg chg="modSp add">
        <pc:chgData name="Chris Droessler" userId="625c3661-9d64-47fa-b83c-4b49393bd161" providerId="ADAL" clId="{575158FC-0B06-1D42-AC32-D98DF46D000D}" dt="2019-02-12T13:49:17.070" v="479" actId="115"/>
        <pc:sldMkLst>
          <pc:docMk/>
          <pc:sldMk cId="1740137030" sldId="612"/>
        </pc:sldMkLst>
        <pc:spChg chg="mod">
          <ac:chgData name="Chris Droessler" userId="625c3661-9d64-47fa-b83c-4b49393bd161" providerId="ADAL" clId="{575158FC-0B06-1D42-AC32-D98DF46D000D}" dt="2019-02-12T13:49:17.070" v="479" actId="115"/>
          <ac:spMkLst>
            <pc:docMk/>
            <pc:sldMk cId="1740137030" sldId="612"/>
            <ac:spMk id="2" creationId="{08DB338B-E286-BA44-9F51-2ABAE0616846}"/>
          </ac:spMkLst>
        </pc:spChg>
        <pc:spChg chg="mod">
          <ac:chgData name="Chris Droessler" userId="625c3661-9d64-47fa-b83c-4b49393bd161" providerId="ADAL" clId="{575158FC-0B06-1D42-AC32-D98DF46D000D}" dt="2019-02-12T13:47:50.096" v="439"/>
          <ac:spMkLst>
            <pc:docMk/>
            <pc:sldMk cId="1740137030" sldId="612"/>
            <ac:spMk id="3" creationId="{2581FB47-B84B-2049-9DE9-B2918DC8F59D}"/>
          </ac:spMkLst>
        </pc:spChg>
      </pc:sldChg>
    </pc:docChg>
  </pc:docChgLst>
  <pc:docChgLst>
    <pc:chgData name="Chris Droessler" userId="625c3661-9d64-47fa-b83c-4b49393bd161" providerId="ADAL" clId="{49BC3936-54C7-0A47-A87A-8B888FD68B47}"/>
    <pc:docChg chg="modSld sldOrd">
      <pc:chgData name="Chris Droessler" userId="625c3661-9d64-47fa-b83c-4b49393bd161" providerId="ADAL" clId="{49BC3936-54C7-0A47-A87A-8B888FD68B47}" dt="2019-02-12T14:40:10.531" v="2" actId="14100"/>
      <pc:docMkLst>
        <pc:docMk/>
      </pc:docMkLst>
      <pc:sldChg chg="modSp ord">
        <pc:chgData name="Chris Droessler" userId="625c3661-9d64-47fa-b83c-4b49393bd161" providerId="ADAL" clId="{49BC3936-54C7-0A47-A87A-8B888FD68B47}" dt="2019-02-12T14:40:10.531" v="2" actId="14100"/>
        <pc:sldMkLst>
          <pc:docMk/>
          <pc:sldMk cId="1740137030" sldId="612"/>
        </pc:sldMkLst>
        <pc:spChg chg="mod">
          <ac:chgData name="Chris Droessler" userId="625c3661-9d64-47fa-b83c-4b49393bd161" providerId="ADAL" clId="{49BC3936-54C7-0A47-A87A-8B888FD68B47}" dt="2019-02-12T14:40:10.531" v="2" actId="14100"/>
          <ac:spMkLst>
            <pc:docMk/>
            <pc:sldMk cId="1740137030" sldId="612"/>
            <ac:spMk id="2" creationId="{08DB338B-E286-BA44-9F51-2ABAE061684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9B6F52-CC10-4425-9195-EDF28B435798}" type="datetimeFigureOut">
              <a:rPr lang="en-US" smtClean="0"/>
              <a:t>2/12/19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A111C28-737F-4457-9FE5-6826B7F3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465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02D3CF6-D097-446F-BA20-84B1F837E572}" type="datetimeFigureOut">
              <a:rPr lang="en-US" smtClean="0"/>
              <a:t>2/12/19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52D8DC-3CCA-4826-966D-69131461E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6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Check the CFOs. Two have incorrect email addresses.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53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College Open Houses.</a:t>
            </a:r>
          </a:p>
          <a:p>
            <a:r>
              <a:rPr lang="en-US" dirty="0"/>
              <a:t>Invite the local high schools and middle schools</a:t>
            </a:r>
          </a:p>
          <a:p>
            <a:r>
              <a:rPr lang="en-US" dirty="0"/>
              <a:t>Talk to LEA CTE Director</a:t>
            </a:r>
          </a:p>
          <a:p>
            <a:r>
              <a:rPr lang="en-US" dirty="0"/>
              <a:t>Career Development Coordinator at the High School</a:t>
            </a:r>
          </a:p>
          <a:p>
            <a:r>
              <a:rPr lang="en-US" dirty="0"/>
              <a:t>Invite the public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00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be adding workshops around the new act during this SUMMITT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725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Registration links through December have been posted. Register now and let the </a:t>
            </a:r>
            <a:r>
              <a:rPr lang="en-US"/>
              <a:t>system remind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20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Already shown:</a:t>
            </a:r>
          </a:p>
          <a:p>
            <a:r>
              <a:rPr lang="en-US" b="1" dirty="0"/>
              <a:t>Alamance Community College - </a:t>
            </a:r>
            <a:r>
              <a:rPr lang="en-US" dirty="0"/>
              <a:t>Teachers shadowing teachers</a:t>
            </a:r>
          </a:p>
          <a:p>
            <a:r>
              <a:rPr lang="en-US" b="1" dirty="0"/>
              <a:t>Fayetteville Technical Community College - </a:t>
            </a:r>
            <a:r>
              <a:rPr lang="en-US" dirty="0"/>
              <a:t>Nursing, Faculty position, Simulation equipment</a:t>
            </a:r>
          </a:p>
          <a:p>
            <a:r>
              <a:rPr lang="en-US" b="1" dirty="0" err="1"/>
              <a:t>Mayland</a:t>
            </a:r>
            <a:r>
              <a:rPr lang="en-US" b="1" dirty="0"/>
              <a:t> Community College - </a:t>
            </a:r>
            <a:r>
              <a:rPr lang="en-US" dirty="0"/>
              <a:t>Mac Lab, 26 iMac computers</a:t>
            </a:r>
          </a:p>
          <a:p>
            <a:r>
              <a:rPr lang="en-US" dirty="0"/>
              <a:t>Vance-Granville – Advising, Professional Development.</a:t>
            </a:r>
          </a:p>
          <a:p>
            <a:r>
              <a:rPr lang="en-US" dirty="0"/>
              <a:t>Beaufort County CC</a:t>
            </a:r>
          </a:p>
          <a:p>
            <a:r>
              <a:rPr lang="en-US" dirty="0"/>
              <a:t>Carteret CC</a:t>
            </a:r>
          </a:p>
          <a:p>
            <a:r>
              <a:rPr lang="en-US" dirty="0"/>
              <a:t>Lenoir CC</a:t>
            </a:r>
          </a:p>
          <a:p>
            <a:r>
              <a:rPr lang="en-US" dirty="0"/>
              <a:t>Coastal Carolina CC</a:t>
            </a:r>
          </a:p>
          <a:p>
            <a:r>
              <a:rPr lang="en-US" dirty="0"/>
              <a:t>Nash</a:t>
            </a:r>
          </a:p>
          <a:p>
            <a:r>
              <a:rPr lang="en-US" dirty="0"/>
              <a:t>Sampson</a:t>
            </a:r>
          </a:p>
          <a:p>
            <a:endParaRPr lang="en-US" dirty="0"/>
          </a:p>
          <a:p>
            <a:r>
              <a:rPr lang="en-US" dirty="0"/>
              <a:t>Ready to show</a:t>
            </a:r>
          </a:p>
          <a:p>
            <a:r>
              <a:rPr lang="en-US" dirty="0"/>
              <a:t>Wayne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11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www.ncperkins.org</a:t>
            </a:r>
            <a:r>
              <a:rPr lang="en-US" dirty="0"/>
              <a:t>/course/</a:t>
            </a:r>
            <a:r>
              <a:rPr lang="en-US" dirty="0" err="1"/>
              <a:t>view.php?id</a:t>
            </a:r>
            <a:r>
              <a:rPr lang="en-US" dirty="0"/>
              <a:t>=6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88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of you are modifying budgets after initial planning. </a:t>
            </a:r>
          </a:p>
          <a:p>
            <a:r>
              <a:rPr lang="en-US" dirty="0"/>
              <a:t>We have Jan through May,  </a:t>
            </a:r>
          </a:p>
          <a:p>
            <a:r>
              <a:rPr lang="en-US" dirty="0"/>
              <a:t>Changes in June appear to be dumping on a federal fund and do not sit well in an audit.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853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www.skillsusanc.org</a:t>
            </a:r>
            <a:r>
              <a:rPr lang="en-US" dirty="0"/>
              <a:t>/state-conference</a:t>
            </a:r>
          </a:p>
          <a:p>
            <a:endParaRPr lang="en-US" dirty="0"/>
          </a:p>
          <a:p>
            <a:r>
              <a:rPr lang="en-US" sz="1600" dirty="0"/>
              <a:t>Special Events Center at the Greensboro Coliseum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967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Year End Review Planning </a:t>
            </a:r>
          </a:p>
          <a:p>
            <a:r>
              <a:rPr lang="en-US" sz="1200" dirty="0"/>
              <a:t>Just a Reminder </a:t>
            </a:r>
          </a:p>
          <a:p>
            <a:r>
              <a:rPr lang="en-US" sz="1200" dirty="0"/>
              <a:t>Will take about three weeks to complete. </a:t>
            </a:r>
          </a:p>
          <a:p>
            <a:r>
              <a:rPr lang="en-US" sz="1200" dirty="0"/>
              <a:t>We anticipate doing these VIA Webinar or Drive in </a:t>
            </a:r>
          </a:p>
          <a:p>
            <a:r>
              <a:rPr lang="en-US" sz="1200" dirty="0"/>
              <a:t>We would like you Feed back on dates,  </a:t>
            </a:r>
          </a:p>
          <a:p>
            <a:r>
              <a:rPr lang="en-US" sz="1200" dirty="0"/>
              <a:t>Week of May  20</a:t>
            </a:r>
            <a:r>
              <a:rPr lang="en-US" sz="1200" baseline="30000" dirty="0"/>
              <a:t>th</a:t>
            </a:r>
            <a:r>
              <a:rPr lang="en-US" sz="1200" dirty="0"/>
              <a:t> ,  </a:t>
            </a:r>
          </a:p>
          <a:p>
            <a:r>
              <a:rPr lang="en-US" sz="1200" dirty="0"/>
              <a:t>Week of May 27</a:t>
            </a:r>
            <a:r>
              <a:rPr lang="en-US" sz="1200" baseline="30000" dirty="0"/>
              <a:t>th</a:t>
            </a:r>
            <a:r>
              <a:rPr lang="en-US" sz="1200" dirty="0"/>
              <a:t> , </a:t>
            </a:r>
          </a:p>
          <a:p>
            <a:r>
              <a:rPr lang="en-US" sz="1200" dirty="0"/>
              <a:t>Week of June 3th , </a:t>
            </a:r>
          </a:p>
          <a:p>
            <a:r>
              <a:rPr lang="en-US" sz="1200" dirty="0"/>
              <a:t>Week of June 10</a:t>
            </a:r>
            <a:r>
              <a:rPr lang="en-US" sz="1200" baseline="30000" dirty="0"/>
              <a:t>th</a:t>
            </a:r>
            <a:r>
              <a:rPr lang="en-US" sz="12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65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5P1 there was an error in the computer program that extracted the data.  </a:t>
            </a:r>
          </a:p>
          <a:p>
            <a:endParaRPr lang="en-US" dirty="0"/>
          </a:p>
          <a:p>
            <a:r>
              <a:rPr lang="en-US" dirty="0"/>
              <a:t>5P2 we are looking for strategies to improve 5P2</a:t>
            </a:r>
          </a:p>
          <a:p>
            <a:r>
              <a:rPr lang="en-US" dirty="0"/>
              <a:t>You may want to send a team to the Wake Tech Training Session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77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colored backgrounds in the cells do not always print automatically, nor save to PDF file.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326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74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323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nccareers.org</a:t>
            </a:r>
            <a:r>
              <a:rPr lang="en-US" dirty="0"/>
              <a:t>/</a:t>
            </a:r>
          </a:p>
          <a:p>
            <a:endParaRPr lang="en-US" dirty="0"/>
          </a:p>
          <a:p>
            <a:r>
              <a:rPr lang="en-US" dirty="0"/>
              <a:t>We can bring them to the mid-year reviews if you let us know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19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2452500"/>
            <a:ext cx="7336465" cy="1428500"/>
          </a:xfrm>
        </p:spPr>
        <p:txBody>
          <a:bodyPr anchor="b">
            <a:normAutofit/>
          </a:bodyPr>
          <a:lstStyle>
            <a:lvl1pPr algn="ctr">
              <a:defRPr sz="44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399" y="3881000"/>
            <a:ext cx="7336465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33354" y="489262"/>
            <a:ext cx="6025812" cy="110196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</a:p>
          <a:p>
            <a:pPr>
              <a:lnSpc>
                <a:spcPct val="80000"/>
              </a:lnSpc>
            </a:pPr>
            <a:r>
              <a:rPr lang="en-US" sz="40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733354" y="1864894"/>
            <a:ext cx="5705475" cy="25290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498914" cy="169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2/12/19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4" y="6370223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61242" cy="392866"/>
          </a:xfrm>
          <a:prstGeom prst="rect">
            <a:avLst/>
          </a:prstGeom>
        </p:spPr>
      </p:pic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49" y="297662"/>
            <a:ext cx="971180" cy="1460496"/>
          </a:xfrm>
          <a:prstGeom prst="rect">
            <a:avLst/>
          </a:prstGeom>
        </p:spPr>
      </p:pic>
      <p:cxnSp>
        <p:nvCxnSpPr>
          <p:cNvPr id="10" name="Straight Connector 9" title="Gold Line"/>
          <p:cNvCxnSpPr/>
          <p:nvPr userDrawn="1"/>
        </p:nvCxnSpPr>
        <p:spPr>
          <a:xfrm flipV="1">
            <a:off x="1455549" y="1716352"/>
            <a:ext cx="7059802" cy="13623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61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2/12/19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4" y="6370223"/>
            <a:ext cx="316174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54263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41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61204"/>
            <a:ext cx="7886700" cy="4731671"/>
          </a:xfrm>
        </p:spPr>
        <p:txBody>
          <a:bodyPr>
            <a:normAutofit/>
          </a:bodyPr>
          <a:lstStyle>
            <a:lvl1pPr marL="233363" indent="-233363">
              <a:lnSpc>
                <a:spcPct val="100000"/>
              </a:lnSpc>
              <a:spcBef>
                <a:spcPts val="600"/>
              </a:spcBef>
              <a:tabLst/>
              <a:defRPr sz="2800"/>
            </a:lvl1pPr>
            <a:lvl2pPr marL="458788" indent="-201613">
              <a:lnSpc>
                <a:spcPct val="100000"/>
              </a:lnSpc>
              <a:spcBef>
                <a:spcPts val="300"/>
              </a:spcBef>
              <a:tabLst/>
              <a:defRPr sz="2400"/>
            </a:lvl2pPr>
            <a:lvl3pPr marL="692150" indent="-177800">
              <a:lnSpc>
                <a:spcPct val="100000"/>
              </a:lnSpc>
              <a:spcBef>
                <a:spcPts val="300"/>
              </a:spcBef>
              <a:tabLst/>
              <a:defRPr sz="2200"/>
            </a:lvl3pPr>
            <a:lvl4pPr marL="976313" indent="-204788">
              <a:lnSpc>
                <a:spcPct val="100000"/>
              </a:lnSpc>
              <a:spcBef>
                <a:spcPts val="300"/>
              </a:spcBef>
              <a:tabLst/>
              <a:defRPr sz="2000"/>
            </a:lvl4pPr>
            <a:lvl5pPr marL="1200150" indent="-171450">
              <a:lnSpc>
                <a:spcPct val="100000"/>
              </a:lnSpc>
              <a:spcBef>
                <a:spcPts val="300"/>
              </a:spcBef>
              <a:tabLst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6492875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9" y="6425308"/>
            <a:ext cx="316698" cy="35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59968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59968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93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4"/>
            <a:ext cx="3868340" cy="392023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4"/>
            <a:ext cx="3887391" cy="392023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82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544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2/12/19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6370223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61242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2/12/19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6370223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61242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549" y="365129"/>
            <a:ext cx="70598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7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27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7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7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4000" b="1" kern="1200">
          <a:ln w="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ncperkins.org/dat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psenetwork.org/" TargetMode="External"/><Relationship Id="rId2" Type="http://schemas.openxmlformats.org/officeDocument/2006/relationships/hyperlink" Target="https://cte.careertech.org/sites/default/files/CCFrame-LawPubSafCorrectandSec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zoom.us/meeting/register/0f3251fea3143f54c5b9141539e44ee6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killsusanc.org/state-conferenc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Perkins Update Webinar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February 12, 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7" y="4750826"/>
            <a:ext cx="6238568" cy="196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6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F609101-A3FD-47CB-8E1D-6674BCD62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61204"/>
            <a:ext cx="4136634" cy="473167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https://ncperkins.org/data</a:t>
            </a:r>
            <a:endParaRPr lang="en-US" dirty="0"/>
          </a:p>
          <a:p>
            <a:endParaRPr lang="en-US" dirty="0"/>
          </a:p>
          <a:p>
            <a:r>
              <a:rPr lang="en-US" dirty="0"/>
              <a:t>Listed by college negotiated level of performance instead of comparing it to the state level of performance</a:t>
            </a:r>
          </a:p>
          <a:p>
            <a:r>
              <a:rPr lang="en-US" dirty="0"/>
              <a:t>Easier view of all your indicators instead of page by page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D0CD18-D4AA-4B50-94EE-055630297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Data Portal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806916-C20C-4CB4-9839-5D401A2A1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254" y="168488"/>
            <a:ext cx="4136634" cy="649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8924D-696B-43CD-B247-FB1C4C510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Drill down into the data with a click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1309D0-7134-48EB-BF3A-CD4330478B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736" y="1142999"/>
            <a:ext cx="5243798" cy="55436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88F17D-4765-426F-A53F-55F1DF81AF51}"/>
              </a:ext>
            </a:extLst>
          </p:cNvPr>
          <p:cNvSpPr/>
          <p:nvPr/>
        </p:nvSpPr>
        <p:spPr>
          <a:xfrm>
            <a:off x="1205345" y="1494051"/>
            <a:ext cx="6640797" cy="220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9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4008F-8963-4794-92F9-021D6F388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Printing your data in color - Chrome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A1ECD8-F5E0-45D6-8AC4-55F5694109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192" y="2659017"/>
            <a:ext cx="7510546" cy="2639724"/>
          </a:xfrm>
          <a:prstGeom prst="rect">
            <a:avLst/>
          </a:prstGeom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id="{E649DE4F-4DBF-40F2-AFA3-A9FE299E9312}"/>
              </a:ext>
            </a:extLst>
          </p:cNvPr>
          <p:cNvSpPr/>
          <p:nvPr/>
        </p:nvSpPr>
        <p:spPr>
          <a:xfrm rot="1631478">
            <a:off x="7905749" y="2860272"/>
            <a:ext cx="477982" cy="82903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D2C6C0-C842-4C5F-A137-F6BD73BDE835}"/>
              </a:ext>
            </a:extLst>
          </p:cNvPr>
          <p:cNvSpPr txBox="1"/>
          <p:nvPr/>
        </p:nvSpPr>
        <p:spPr>
          <a:xfrm>
            <a:off x="1036191" y="1822296"/>
            <a:ext cx="7024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Select Customize and control Google Chrome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 Print</a:t>
            </a:r>
          </a:p>
        </p:txBody>
      </p:sp>
    </p:spTree>
    <p:extLst>
      <p:ext uri="{BB962C8B-B14F-4D97-AF65-F5344CB8AC3E}">
        <p14:creationId xmlns:p14="http://schemas.microsoft.com/office/powerpoint/2010/main" val="319062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C4CD6D-6416-4C04-B426-EFBDF6247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54" y="1044572"/>
            <a:ext cx="6337589" cy="56441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06150C8-F26D-4731-B1ED-6EF2786B3A50}"/>
              </a:ext>
            </a:extLst>
          </p:cNvPr>
          <p:cNvSpPr/>
          <p:nvPr/>
        </p:nvSpPr>
        <p:spPr>
          <a:xfrm>
            <a:off x="1184564" y="1475509"/>
            <a:ext cx="353290" cy="259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C7DE5B5E-63FF-4499-A66E-4830E4A3C642}"/>
              </a:ext>
            </a:extLst>
          </p:cNvPr>
          <p:cNvSpPr/>
          <p:nvPr/>
        </p:nvSpPr>
        <p:spPr>
          <a:xfrm rot="5400000">
            <a:off x="884343" y="5206963"/>
            <a:ext cx="477982" cy="82903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6F10AF-B943-4599-9C72-04035FFB7F49}"/>
              </a:ext>
            </a:extLst>
          </p:cNvPr>
          <p:cNvSpPr txBox="1"/>
          <p:nvPr/>
        </p:nvSpPr>
        <p:spPr>
          <a:xfrm>
            <a:off x="1361209" y="249382"/>
            <a:ext cx="6514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dirty="0"/>
              <a:t>Click on More settings</a:t>
            </a:r>
          </a:p>
        </p:txBody>
      </p:sp>
    </p:spTree>
    <p:extLst>
      <p:ext uri="{BB962C8B-B14F-4D97-AF65-F5344CB8AC3E}">
        <p14:creationId xmlns:p14="http://schemas.microsoft.com/office/powerpoint/2010/main" val="245299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373265-7781-4A7A-8D01-3687C3FFEA1F}"/>
              </a:ext>
            </a:extLst>
          </p:cNvPr>
          <p:cNvSpPr/>
          <p:nvPr/>
        </p:nvSpPr>
        <p:spPr>
          <a:xfrm>
            <a:off x="1205345" y="1554157"/>
            <a:ext cx="1275917" cy="191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B86B4B-587B-44D6-BCAF-58398FDCE2D0}"/>
              </a:ext>
            </a:extLst>
          </p:cNvPr>
          <p:cNvSpPr/>
          <p:nvPr/>
        </p:nvSpPr>
        <p:spPr>
          <a:xfrm>
            <a:off x="6662737" y="1554157"/>
            <a:ext cx="1275917" cy="191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D8C01C-BE15-4C93-AFAA-5EEE4B4C272A}"/>
              </a:ext>
            </a:extLst>
          </p:cNvPr>
          <p:cNvSpPr/>
          <p:nvPr/>
        </p:nvSpPr>
        <p:spPr>
          <a:xfrm>
            <a:off x="2265218" y="1381991"/>
            <a:ext cx="4707082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65B054-2445-4D0F-B082-0CFA4CB6DB31}"/>
              </a:ext>
            </a:extLst>
          </p:cNvPr>
          <p:cNvSpPr txBox="1"/>
          <p:nvPr/>
        </p:nvSpPr>
        <p:spPr>
          <a:xfrm>
            <a:off x="1413164" y="218209"/>
            <a:ext cx="6847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dirty="0"/>
              <a:t>Click on the radio button next to Background Graphics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2FB55F-781E-48DD-866A-3EE4EA26FC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739" y="527672"/>
            <a:ext cx="5418522" cy="6330328"/>
          </a:xfrm>
          <a:prstGeom prst="rect">
            <a:avLst/>
          </a:prstGeom>
        </p:spPr>
      </p:pic>
      <p:sp>
        <p:nvSpPr>
          <p:cNvPr id="6" name="Arrow: Up 5">
            <a:extLst>
              <a:ext uri="{FF2B5EF4-FFF2-40B4-BE49-F238E27FC236}">
                <a16:creationId xmlns:a16="http://schemas.microsoft.com/office/drawing/2014/main" id="{A1FC6DF0-9431-41D5-B5A1-42A9AB283A2A}"/>
              </a:ext>
            </a:extLst>
          </p:cNvPr>
          <p:cNvSpPr/>
          <p:nvPr/>
        </p:nvSpPr>
        <p:spPr>
          <a:xfrm rot="5400000">
            <a:off x="2018831" y="6154800"/>
            <a:ext cx="477982" cy="82903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660E33-B69D-4486-B6AF-5D336B534D44}"/>
              </a:ext>
            </a:extLst>
          </p:cNvPr>
          <p:cNvSpPr txBox="1"/>
          <p:nvPr/>
        </p:nvSpPr>
        <p:spPr>
          <a:xfrm>
            <a:off x="387903" y="5759756"/>
            <a:ext cx="12759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Note! You might need to scroll down to see this option</a:t>
            </a:r>
          </a:p>
        </p:txBody>
      </p:sp>
    </p:spTree>
    <p:extLst>
      <p:ext uri="{BB962C8B-B14F-4D97-AF65-F5344CB8AC3E}">
        <p14:creationId xmlns:p14="http://schemas.microsoft.com/office/powerpoint/2010/main" val="75069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C244FF-B760-4009-B3E4-2B6D554B02E2}"/>
              </a:ext>
            </a:extLst>
          </p:cNvPr>
          <p:cNvSpPr txBox="1"/>
          <p:nvPr/>
        </p:nvSpPr>
        <p:spPr>
          <a:xfrm>
            <a:off x="1297858" y="280554"/>
            <a:ext cx="6360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5"/>
            </a:pPr>
            <a:r>
              <a:rPr lang="en-US" dirty="0"/>
              <a:t>Now you should see the cell colors and you can select Print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017B93-5AFF-4ABC-8CE5-7CDF88056371}"/>
              </a:ext>
            </a:extLst>
          </p:cNvPr>
          <p:cNvSpPr/>
          <p:nvPr/>
        </p:nvSpPr>
        <p:spPr>
          <a:xfrm>
            <a:off x="1184564" y="1527464"/>
            <a:ext cx="6670963" cy="187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6D1C33-A145-4A60-B766-8B027C947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372" y="649886"/>
            <a:ext cx="5269255" cy="62081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DE00CE-04AB-4993-852E-37B6AFD15E00}"/>
              </a:ext>
            </a:extLst>
          </p:cNvPr>
          <p:cNvSpPr txBox="1"/>
          <p:nvPr/>
        </p:nvSpPr>
        <p:spPr>
          <a:xfrm>
            <a:off x="7206627" y="4823120"/>
            <a:ext cx="1750336" cy="1754326"/>
          </a:xfrm>
          <a:prstGeom prst="rect">
            <a:avLst/>
          </a:prstGeom>
          <a:solidFill>
            <a:srgbClr val="CC99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Note! You might want to change this back when done so it doesn’t affect other printing </a:t>
            </a:r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BDFCFC6F-1116-4B6E-94B0-AF4EDC1B2C79}"/>
              </a:ext>
            </a:extLst>
          </p:cNvPr>
          <p:cNvSpPr/>
          <p:nvPr/>
        </p:nvSpPr>
        <p:spPr>
          <a:xfrm rot="5400000">
            <a:off x="2242313" y="1071382"/>
            <a:ext cx="477982" cy="82903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C1C24-AF1C-4FD4-B76A-8677513A1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little bit </a:t>
            </a:r>
            <a:br>
              <a:rPr lang="en-US" dirty="0"/>
            </a:br>
            <a:r>
              <a:rPr lang="en-US" dirty="0"/>
              <a:t>differently in </a:t>
            </a:r>
            <a:br>
              <a:rPr lang="en-US" dirty="0"/>
            </a:br>
            <a:r>
              <a:rPr lang="en-US" dirty="0"/>
              <a:t>Firefox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DC5261-E07B-46A8-B1EB-5E2C73C4751B}"/>
              </a:ext>
            </a:extLst>
          </p:cNvPr>
          <p:cNvSpPr/>
          <p:nvPr/>
        </p:nvSpPr>
        <p:spPr>
          <a:xfrm>
            <a:off x="1215233" y="1494051"/>
            <a:ext cx="6713533" cy="220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6C574-FDBE-4423-8583-D60C31474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194" y="168488"/>
            <a:ext cx="4391025" cy="2028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60492F-3B88-4FFB-BAD4-E9AF4C8058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386"/>
          <a:stretch/>
        </p:blipFill>
        <p:spPr>
          <a:xfrm>
            <a:off x="650828" y="2382459"/>
            <a:ext cx="8011391" cy="15527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C8E7BD-59F9-4DAF-AAE8-3BF2FE37A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010" y="4012787"/>
            <a:ext cx="4391025" cy="2657475"/>
          </a:xfrm>
          <a:prstGeom prst="rect">
            <a:avLst/>
          </a:prstGeom>
        </p:spPr>
      </p:pic>
      <p:sp>
        <p:nvSpPr>
          <p:cNvPr id="9" name="Arrow: Up 8">
            <a:extLst>
              <a:ext uri="{FF2B5EF4-FFF2-40B4-BE49-F238E27FC236}">
                <a16:creationId xmlns:a16="http://schemas.microsoft.com/office/drawing/2014/main" id="{182C0DF0-3898-4100-A658-F0DF73159A73}"/>
              </a:ext>
            </a:extLst>
          </p:cNvPr>
          <p:cNvSpPr/>
          <p:nvPr/>
        </p:nvSpPr>
        <p:spPr>
          <a:xfrm rot="3093801">
            <a:off x="7727991" y="212704"/>
            <a:ext cx="560360" cy="82903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591860-B15D-4F38-9A17-6CF35E7E48BB}"/>
              </a:ext>
            </a:extLst>
          </p:cNvPr>
          <p:cNvSpPr txBox="1"/>
          <p:nvPr/>
        </p:nvSpPr>
        <p:spPr>
          <a:xfrm>
            <a:off x="7640223" y="597017"/>
            <a:ext cx="41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11" name="Arrow: Up 10">
            <a:extLst>
              <a:ext uri="{FF2B5EF4-FFF2-40B4-BE49-F238E27FC236}">
                <a16:creationId xmlns:a16="http://schemas.microsoft.com/office/drawing/2014/main" id="{39B34AB2-40C1-47E4-9A65-53CEB29F039B}"/>
              </a:ext>
            </a:extLst>
          </p:cNvPr>
          <p:cNvSpPr/>
          <p:nvPr/>
        </p:nvSpPr>
        <p:spPr>
          <a:xfrm rot="5400000">
            <a:off x="2180829" y="5732739"/>
            <a:ext cx="560360" cy="82903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59738D9A-D4C7-4FF8-9CCB-BCA71C151C6C}"/>
              </a:ext>
            </a:extLst>
          </p:cNvPr>
          <p:cNvSpPr/>
          <p:nvPr/>
        </p:nvSpPr>
        <p:spPr>
          <a:xfrm>
            <a:off x="1559256" y="2861178"/>
            <a:ext cx="560360" cy="82903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2CCC0ACD-6301-4334-8022-C5FACD64AAF0}"/>
              </a:ext>
            </a:extLst>
          </p:cNvPr>
          <p:cNvSpPr/>
          <p:nvPr/>
        </p:nvSpPr>
        <p:spPr>
          <a:xfrm rot="5400000">
            <a:off x="781427" y="1681361"/>
            <a:ext cx="560360" cy="829039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8F572E-FAF8-4AC0-88D8-70A0876041AE}"/>
              </a:ext>
            </a:extLst>
          </p:cNvPr>
          <p:cNvSpPr txBox="1"/>
          <p:nvPr/>
        </p:nvSpPr>
        <p:spPr>
          <a:xfrm>
            <a:off x="1476127" y="1911927"/>
            <a:ext cx="3428381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Print from drop down menu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1E42C9-DBCC-46B6-A104-78B6A8FE6A12}"/>
              </a:ext>
            </a:extLst>
          </p:cNvPr>
          <p:cNvSpPr txBox="1"/>
          <p:nvPr/>
        </p:nvSpPr>
        <p:spPr>
          <a:xfrm>
            <a:off x="2046489" y="5962592"/>
            <a:ext cx="41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B5A3473-106D-4882-B338-E38C394D3BCC}"/>
              </a:ext>
            </a:extLst>
          </p:cNvPr>
          <p:cNvSpPr txBox="1"/>
          <p:nvPr/>
        </p:nvSpPr>
        <p:spPr>
          <a:xfrm>
            <a:off x="1674657" y="3277032"/>
            <a:ext cx="41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320BF4-FFA3-479A-822A-D37124C31CAF}"/>
              </a:ext>
            </a:extLst>
          </p:cNvPr>
          <p:cNvSpPr txBox="1"/>
          <p:nvPr/>
        </p:nvSpPr>
        <p:spPr>
          <a:xfrm>
            <a:off x="702508" y="1911927"/>
            <a:ext cx="411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682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55FAB69-D295-4F1C-82E8-30BE92C32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858" y="1761204"/>
            <a:ext cx="6474542" cy="4731671"/>
          </a:xfrm>
        </p:spPr>
        <p:txBody>
          <a:bodyPr/>
          <a:lstStyle/>
          <a:p>
            <a:r>
              <a:rPr lang="en-US" dirty="0"/>
              <a:t>If your college is required to create one, you have been notified.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We are here to help if you need it!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Due Friday, March 1</a:t>
            </a:r>
            <a:r>
              <a:rPr lang="en-US" baseline="30000" dirty="0"/>
              <a:t>st</a:t>
            </a:r>
            <a:r>
              <a:rPr lang="en-US" dirty="0"/>
              <a:t>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56D3BA-C745-49F6-9E23-492EFE23C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Improvement Plans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FA7EF2-37F7-452C-AF5A-770F53071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175" y="4127039"/>
            <a:ext cx="21812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28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124979-6BCA-4B42-BD11-1A3A8ECBE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956" y="168488"/>
            <a:ext cx="7467264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/>
              <a:t>“Eliminating Barriers and Creating Inclusivity” workshop at Wake Tech</a:t>
            </a:r>
            <a:br>
              <a:rPr lang="en-US" sz="3600" dirty="0"/>
            </a:br>
            <a:r>
              <a:rPr lang="en-US" sz="3600" dirty="0"/>
              <a:t>April 18 (full), May 31 (full), </a:t>
            </a:r>
            <a:r>
              <a:rPr lang="en-US" sz="3600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July 19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FE970C84-97F4-44FE-8A3F-A7B454E3F6B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8651" y="1729785"/>
            <a:ext cx="8244416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Appropriate for an 5P2 improvement plan activity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iscuss diversity, inclusion, equity, access, cognitive biases, Title IX, generational labels, and culturally responsive teaching. </a:t>
            </a:r>
            <a:endParaRPr lang="en-US" altLang="en-US" sz="2400" dirty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Address cultural, ethnicity, racial, gender, socio-economic status, and other differences and provide techniques to engage diverse students to ensure inclusion. </a:t>
            </a:r>
            <a:endParaRPr lang="en-US" altLang="en-US" sz="2400" dirty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L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earn about Title IX and responsibilities under this law. </a:t>
            </a:r>
            <a:endParaRPr lang="en-US" altLang="en-US" sz="2400" dirty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Modes of communication and communication narratives to engage those from various generations. </a:t>
            </a:r>
            <a:endParaRPr lang="en-US" altLang="en-US" sz="2400" dirty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+mn-lt"/>
                <a:ea typeface="Calibri" panose="020F0502020204030204" pitchFamily="34" charset="0"/>
              </a:rPr>
              <a:t>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ulturally responsible teaching strategies </a:t>
            </a:r>
          </a:p>
          <a:p>
            <a:pPr marL="0" indent="0" defTabSz="91440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400" dirty="0">
              <a:solidFill>
                <a:srgbClr val="000000"/>
              </a:solidFill>
              <a:latin typeface="+mn-lt"/>
              <a:ea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Contact Patti or Tony to register </a:t>
            </a:r>
          </a:p>
        </p:txBody>
      </p:sp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26671C93-9064-4F71-8E82-6760A2D79076}"/>
              </a:ext>
            </a:extLst>
          </p:cNvPr>
          <p:cNvSpPr/>
          <p:nvPr/>
        </p:nvSpPr>
        <p:spPr>
          <a:xfrm rot="3181684">
            <a:off x="7317898" y="1405976"/>
            <a:ext cx="1911927" cy="1424950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chemeClr val="tx1"/>
                </a:solidFill>
              </a:rPr>
              <a:t>Free!</a:t>
            </a:r>
          </a:p>
        </p:txBody>
      </p:sp>
    </p:spTree>
    <p:extLst>
      <p:ext uri="{BB962C8B-B14F-4D97-AF65-F5344CB8AC3E}">
        <p14:creationId xmlns:p14="http://schemas.microsoft.com/office/powerpoint/2010/main" val="218467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F1CD3B-672E-4798-B2DC-CDB5F1D6E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5P2 Ideas – what do you do?	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7D9D90-39F1-44BC-943B-1D4751D6D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988" y="1761204"/>
            <a:ext cx="7364361" cy="4731671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US" dirty="0"/>
              <a:t>For discussion: what strategies have worked consistently for your college to increase </a:t>
            </a:r>
            <a:br>
              <a:rPr lang="en-US" dirty="0"/>
            </a:br>
            <a:r>
              <a:rPr lang="en-US" dirty="0"/>
              <a:t>nontraditional completion?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Please “raise your hand” or </a:t>
            </a:r>
          </a:p>
          <a:p>
            <a:pPr marL="0" indent="0">
              <a:buNone/>
            </a:pPr>
            <a:r>
              <a:rPr lang="en-US" sz="2400" dirty="0"/>
              <a:t>notify us as a question </a:t>
            </a:r>
          </a:p>
          <a:p>
            <a:pPr marL="0" indent="0">
              <a:buNone/>
            </a:pPr>
            <a:r>
              <a:rPr lang="en-US" sz="2400" dirty="0"/>
              <a:t>so we can unmute you!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F2D436-CBBF-40F5-A61D-5A43F47128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4"/>
          <a:stretch/>
        </p:blipFill>
        <p:spPr>
          <a:xfrm>
            <a:off x="4873336" y="3850514"/>
            <a:ext cx="3742026" cy="226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05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51CC216-7BA9-544E-B763-15B5443BD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61204"/>
            <a:ext cx="5626677" cy="69105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Link doesn’t work? Check for the </a:t>
            </a:r>
            <a:r>
              <a:rPr lang="en-US" sz="4000" b="1" dirty="0">
                <a:solidFill>
                  <a:srgbClr val="FF0000"/>
                </a:solidFill>
                <a:latin typeface="Source Sans Pro Black" panose="020B0604020202020204" pitchFamily="34" charset="0"/>
              </a:rPr>
              <a:t>s</a:t>
            </a:r>
            <a:r>
              <a:rPr lang="en-US" dirty="0"/>
              <a:t>!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124979-6BCA-4B42-BD11-1A3A8ECBE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NCPerkins.org</a:t>
            </a:r>
            <a:r>
              <a:rPr lang="en-US" dirty="0"/>
              <a:t> Moodle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FE2BD5-8F76-468C-8CFF-A14A001CA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748" y="2850504"/>
            <a:ext cx="6212503" cy="3839008"/>
          </a:xfrm>
          <a:prstGeom prst="rect">
            <a:avLst/>
          </a:prstGeom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id="{66C5FC20-C4D1-40CA-91E9-AA1B3D2B5739}"/>
              </a:ext>
            </a:extLst>
          </p:cNvPr>
          <p:cNvSpPr/>
          <p:nvPr/>
        </p:nvSpPr>
        <p:spPr>
          <a:xfrm rot="10800000">
            <a:off x="2192480" y="2449245"/>
            <a:ext cx="307987" cy="691051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0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D6127CD-7ED5-824F-A665-3BF77F784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174" y="1729128"/>
            <a:ext cx="3939930" cy="509229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9F7D44-10CD-0B42-A866-C64A2125E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Got '</a:t>
            </a:r>
            <a:r>
              <a:rPr lang="en-US" dirty="0" err="1"/>
              <a:t>em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493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DB338B-E286-BA44-9F51-2ABAE0616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761204"/>
            <a:ext cx="7915275" cy="5096796"/>
          </a:xfrm>
        </p:spPr>
        <p:txBody>
          <a:bodyPr/>
          <a:lstStyle/>
          <a:p>
            <a:r>
              <a:rPr lang="en-US" dirty="0"/>
              <a:t>March 14-15, 2019 at the Central Piedmont Community College campus in Huntersville, just north of Charlotte.</a:t>
            </a:r>
          </a:p>
          <a:p>
            <a:r>
              <a:rPr lang="en-US" dirty="0"/>
              <a:t>LAPSEN focuses on the career cluster of Law, Public Safety, Corrections, and Security: </a:t>
            </a:r>
          </a:p>
          <a:p>
            <a:r>
              <a:rPr lang="en-US" u="sng" dirty="0">
                <a:hlinkClick r:id="rId2"/>
              </a:rPr>
              <a:t>https://cte.careertech.org/sites/default/files/CCFrame-LawPubSafCorrectandSec.pdf</a:t>
            </a:r>
            <a:endParaRPr lang="en-US" u="sng" dirty="0"/>
          </a:p>
          <a:p>
            <a:endParaRPr lang="en-US" u="sng" dirty="0"/>
          </a:p>
          <a:p>
            <a:r>
              <a:rPr lang="en-US" dirty="0"/>
              <a:t>Registration:  </a:t>
            </a:r>
            <a:r>
              <a:rPr lang="en-US" u="sng" dirty="0">
                <a:hlinkClick r:id="rId3"/>
              </a:rPr>
              <a:t>https://www.lapsenetwork.org/</a:t>
            </a:r>
            <a:endParaRPr lang="en-US" u="sng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81FB47-B84B-2049-9DE9-B2918DC8F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Law and Public Safety Education Network (LAPSEN) Conference</a:t>
            </a:r>
          </a:p>
        </p:txBody>
      </p:sp>
    </p:spTree>
    <p:extLst>
      <p:ext uri="{BB962C8B-B14F-4D97-AF65-F5344CB8AC3E}">
        <p14:creationId xmlns:p14="http://schemas.microsoft.com/office/powerpoint/2010/main" val="174013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049922-7407-FC47-8F6D-5958170D6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Brent Parton with New America</a:t>
            </a:r>
          </a:p>
          <a:p>
            <a:r>
              <a:rPr lang="en-US" dirty="0"/>
              <a:t>Dr. Elizabeth </a:t>
            </a:r>
            <a:r>
              <a:rPr lang="en-US" dirty="0" err="1"/>
              <a:t>Standafer</a:t>
            </a:r>
            <a:r>
              <a:rPr lang="en-US" dirty="0"/>
              <a:t> with the North Carolina Community </a:t>
            </a:r>
            <a:r>
              <a:rPr lang="en-US"/>
              <a:t>College System</a:t>
            </a:r>
            <a:endParaRPr lang="en-US" dirty="0"/>
          </a:p>
          <a:p>
            <a:r>
              <a:rPr lang="en-US" dirty="0"/>
              <a:t>Dr. Pamela </a:t>
            </a:r>
            <a:r>
              <a:rPr lang="en-US" dirty="0" err="1"/>
              <a:t>Howze</a:t>
            </a:r>
            <a:r>
              <a:rPr lang="en-US" dirty="0"/>
              <a:t> with the National Fund for Workforce Solutions </a:t>
            </a:r>
          </a:p>
          <a:p>
            <a:r>
              <a:rPr lang="en-US" dirty="0"/>
              <a:t>Feb 12, 2019 1:30 PM Eastern Time</a:t>
            </a:r>
          </a:p>
          <a:p>
            <a:r>
              <a:rPr lang="en-US" dirty="0"/>
              <a:t>Register in advance for this meeting:</a:t>
            </a:r>
          </a:p>
          <a:p>
            <a:r>
              <a:rPr lang="en-US" u="sng" dirty="0">
                <a:hlinkClick r:id="rId2"/>
              </a:rPr>
              <a:t>https://zoom.us/meeting/register/0f3251fea3143f54c5b9141539e44ee6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8FE6C0-BDF9-9240-B108-8031AB713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Apprenticeship Webinar - Today</a:t>
            </a:r>
            <a:br>
              <a:rPr lang="en-US" dirty="0"/>
            </a:br>
            <a:r>
              <a:rPr lang="en-US" sz="3600" dirty="0"/>
              <a:t>Emerging models in youth apprenticeship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7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D2C974-4FD0-FA43-A9CA-211D4900D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71" y="1761204"/>
            <a:ext cx="8515351" cy="4731671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NC Construction Careers Awareness Week</a:t>
            </a:r>
          </a:p>
          <a:p>
            <a:pPr>
              <a:lnSpc>
                <a:spcPct val="150000"/>
              </a:lnSpc>
            </a:pPr>
            <a:r>
              <a:rPr lang="en-US" dirty="0"/>
              <a:t>April 8-12, 2019</a:t>
            </a:r>
          </a:p>
          <a:p>
            <a:pPr>
              <a:lnSpc>
                <a:spcPct val="150000"/>
              </a:lnSpc>
            </a:pPr>
            <a:r>
              <a:rPr lang="en-US" dirty="0"/>
              <a:t>Planning meeting via webinar - February 21 at 9am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ncperkins.org</a:t>
            </a:r>
            <a:r>
              <a:rPr lang="en-US" dirty="0"/>
              <a:t>/construction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96D5F36-705F-4741-9CD2-629D24B3A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Week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4EF337-0E81-B247-9A53-10AD316BC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505" y="4523232"/>
            <a:ext cx="5870553" cy="2236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2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E5C04C-5CE7-9349-8223-9F74E5958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49" y="2100263"/>
            <a:ext cx="9265977" cy="40576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D8853F4-9CC9-EA4E-9D52-FAED220AA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Partnership Summit</a:t>
            </a:r>
          </a:p>
        </p:txBody>
      </p:sp>
    </p:spTree>
    <p:extLst>
      <p:ext uri="{BB962C8B-B14F-4D97-AF65-F5344CB8AC3E}">
        <p14:creationId xmlns:p14="http://schemas.microsoft.com/office/powerpoint/2010/main" val="105967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E7FB36-DF07-B44D-8D38-59F39D6171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Tuesday of the month</a:t>
            </a:r>
          </a:p>
          <a:p>
            <a:r>
              <a:rPr lang="en-US" dirty="0"/>
              <a:t>9 am</a:t>
            </a:r>
          </a:p>
          <a:p>
            <a:r>
              <a:rPr lang="en-US" dirty="0"/>
              <a:t>Via </a:t>
            </a:r>
            <a:r>
              <a:rPr lang="en-US" dirty="0" err="1"/>
              <a:t>GoToWebinar</a:t>
            </a:r>
            <a:endParaRPr lang="en-US" dirty="0"/>
          </a:p>
          <a:p>
            <a:r>
              <a:rPr lang="en-US" dirty="0"/>
              <a:t>Find the registration links at </a:t>
            </a:r>
            <a:r>
              <a:rPr lang="en-US" dirty="0" err="1"/>
              <a:t>NCperkins.org</a:t>
            </a:r>
            <a:r>
              <a:rPr lang="en-US" dirty="0"/>
              <a:t>/presentations</a:t>
            </a:r>
          </a:p>
          <a:p>
            <a:endParaRPr lang="en-US" dirty="0"/>
          </a:p>
          <a:p>
            <a:r>
              <a:rPr lang="en-US" dirty="0"/>
              <a:t>Next Update:  Tuesday, March 12, 2019</a:t>
            </a:r>
          </a:p>
          <a:p>
            <a:r>
              <a:rPr lang="en-US" dirty="0"/>
              <a:t>No Update in April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026ACD-B92E-C041-8CDF-1A1E842B7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Perkins Updates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A95F95-508F-D24C-AD92-363A99834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771" y="6099175"/>
            <a:ext cx="49911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97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/>
              <a:t>Wayne Community College</a:t>
            </a:r>
          </a:p>
          <a:p>
            <a:r>
              <a:rPr lang="en-US" sz="1600" dirty="0"/>
              <a:t>Business and Computer Technology Division - spring networking event.</a:t>
            </a:r>
          </a:p>
          <a:p>
            <a:r>
              <a:rPr lang="en-US" sz="1600" dirty="0"/>
              <a:t>Computer Integrated Machining - open house.</a:t>
            </a:r>
          </a:p>
          <a:p>
            <a:r>
              <a:rPr lang="en-US" sz="1600" dirty="0"/>
              <a:t>Business person talking to machining class.</a:t>
            </a:r>
          </a:p>
          <a:p>
            <a:r>
              <a:rPr lang="en-US" sz="1600" dirty="0"/>
              <a:t>Agriculture and Natural Resources - hosting southeast regional leadership conference for FFA.</a:t>
            </a:r>
          </a:p>
          <a:p>
            <a:r>
              <a:rPr lang="en-US" sz="1600" dirty="0"/>
              <a:t>College is hosting a national training event where trainers from Starrett, Pro-Cut, Snap-on Tools, and Greenlee Industries are updating the college instructors.</a:t>
            </a:r>
          </a:p>
          <a:p>
            <a:r>
              <a:rPr lang="en-US" sz="1600" dirty="0"/>
              <a:t>The college is participating in the Agriculture Expo at the grand opening for the Maxwell Regional Agriculture and Convention Center.</a:t>
            </a:r>
          </a:p>
          <a:p>
            <a:r>
              <a:rPr lang="en-US" sz="1600" dirty="0"/>
              <a:t>Middle school career fair and STEM fair.</a:t>
            </a:r>
          </a:p>
          <a:p>
            <a:endParaRPr lang="en-US" dirty="0"/>
          </a:p>
          <a:p>
            <a:r>
              <a:rPr lang="en-US" dirty="0"/>
              <a:t>Best practice videos are on NCperkins.org under Perkins Resources.</a:t>
            </a:r>
            <a:br>
              <a:rPr lang="en-US" dirty="0"/>
            </a:br>
            <a:r>
              <a:rPr lang="en-US" dirty="0"/>
              <a:t>http://www.ncperkins.org/course/view.php?id=8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D6C97-1B25-458F-85E7-6F055DC9D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Best Practice Videos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26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Perkins/CTE State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6482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Dr. Bob </a:t>
            </a:r>
            <a:r>
              <a:rPr lang="en-US" sz="3400" b="1" dirty="0" err="1"/>
              <a:t>Witchger</a:t>
            </a:r>
            <a:r>
              <a:rPr lang="en-US" sz="3400" b="1" dirty="0"/>
              <a:t>	</a:t>
            </a:r>
            <a:r>
              <a:rPr lang="en-US" dirty="0"/>
              <a:t>Director, Career &amp; Technical Education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WitchgerB@nccommunitycolleges.edu</a:t>
            </a:r>
            <a:r>
              <a:rPr lang="en-US" dirty="0"/>
              <a:t>	919-807-7126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Dr. Tony R. </a:t>
            </a:r>
            <a:r>
              <a:rPr lang="en-US" sz="3400" b="1" dirty="0" err="1"/>
              <a:t>Reggi</a:t>
            </a:r>
            <a:r>
              <a:rPr lang="en-US" dirty="0"/>
              <a:t>	Coordinator, Career &amp; Technical Education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ReggiA@nccommunitycolleges.edu</a:t>
            </a:r>
            <a:r>
              <a:rPr lang="en-US" dirty="0"/>
              <a:t>	919-807-7131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Patti </a:t>
            </a:r>
            <a:r>
              <a:rPr lang="en-US" sz="3400" b="1" dirty="0" err="1"/>
              <a:t>Coultas</a:t>
            </a:r>
            <a:r>
              <a:rPr lang="en-US" dirty="0"/>
              <a:t>	Coordinator, Career &amp; Technical Education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CoultasP@nccommunitycolleges.edu</a:t>
            </a:r>
            <a:r>
              <a:rPr lang="en-US" dirty="0"/>
              <a:t>	919-807-7130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Chris </a:t>
            </a:r>
            <a:r>
              <a:rPr lang="en-US" sz="3400" b="1" dirty="0" err="1"/>
              <a:t>Droessler</a:t>
            </a:r>
            <a:r>
              <a:rPr lang="en-US" dirty="0"/>
              <a:t>	Coordinator, Career &amp; Technical Education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DroesslerC@nccommunitycolleges.edu</a:t>
            </a:r>
            <a:r>
              <a:rPr lang="en-US" dirty="0"/>
              <a:t>	919-807-7068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Darice McDougald</a:t>
            </a:r>
            <a:r>
              <a:rPr lang="en-US" dirty="0"/>
              <a:t>	CTE Administrative Assistant</a:t>
            </a:r>
            <a:br>
              <a:rPr lang="en-US" dirty="0"/>
            </a:br>
            <a:r>
              <a:rPr lang="en-US" dirty="0"/>
              <a:t>	McDougaldD@nccommunitycolleges.edu	919-807-7219</a:t>
            </a:r>
          </a:p>
        </p:txBody>
      </p:sp>
    </p:spTree>
    <p:extLst>
      <p:ext uri="{BB962C8B-B14F-4D97-AF65-F5344CB8AC3E}">
        <p14:creationId xmlns:p14="http://schemas.microsoft.com/office/powerpoint/2010/main" val="383972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A6387D-3094-4408-B837-743C68C65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7858" y="1761204"/>
            <a:ext cx="7217492" cy="473167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Coastal Carolina Community College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Edgecombe Community College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Robeson Community College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AC37BA-7AC5-4FD9-A162-2620B3E16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Mid-Year Review Make-Up Session</a:t>
            </a:r>
          </a:p>
        </p:txBody>
      </p:sp>
    </p:spTree>
    <p:extLst>
      <p:ext uri="{BB962C8B-B14F-4D97-AF65-F5344CB8AC3E}">
        <p14:creationId xmlns:p14="http://schemas.microsoft.com/office/powerpoint/2010/main" val="46924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88AF9D-9BDB-4128-A348-26BEA0040F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02" y="2685830"/>
            <a:ext cx="4540569" cy="302154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A124979-6BCA-4B42-BD11-1A3A8ECBE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Perkins Basic Grant expenditures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DFC1AB-ADA9-4AAF-89CE-6FB8D95CC7E2}"/>
              </a:ext>
            </a:extLst>
          </p:cNvPr>
          <p:cNvSpPr txBox="1"/>
          <p:nvPr/>
        </p:nvSpPr>
        <p:spPr>
          <a:xfrm>
            <a:off x="1297857" y="1888513"/>
            <a:ext cx="73643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768"/>
                </a:solidFill>
              </a:rPr>
              <a:t>All equipment paid for by your Perkins Basic grant should be ordered and in route by now.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6E415-4F58-4A5D-A411-7F7E3927A3B8}"/>
              </a:ext>
            </a:extLst>
          </p:cNvPr>
          <p:cNvSpPr txBox="1"/>
          <p:nvPr/>
        </p:nvSpPr>
        <p:spPr>
          <a:xfrm>
            <a:off x="5005971" y="3190030"/>
            <a:ext cx="36562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Remember! </a:t>
            </a:r>
            <a:br>
              <a:rPr lang="en-US" sz="2800" dirty="0"/>
            </a:br>
            <a:r>
              <a:rPr lang="en-US" sz="2800" dirty="0"/>
              <a:t>All equipment must be </a:t>
            </a:r>
            <a:r>
              <a:rPr lang="en-US" sz="2800" b="1" dirty="0">
                <a:solidFill>
                  <a:srgbClr val="FF0000"/>
                </a:solidFill>
              </a:rPr>
              <a:t>in place </a:t>
            </a:r>
            <a:r>
              <a:rPr lang="en-US" sz="2800" dirty="0"/>
              <a:t>and </a:t>
            </a:r>
            <a:r>
              <a:rPr lang="en-US" sz="2800" b="1" dirty="0">
                <a:solidFill>
                  <a:srgbClr val="FF0000"/>
                </a:solidFill>
              </a:rPr>
              <a:t>in use </a:t>
            </a:r>
            <a:r>
              <a:rPr lang="en-US" sz="2800" dirty="0"/>
              <a:t>by students in the fiscal year in which it was purchased…</a:t>
            </a:r>
          </a:p>
          <a:p>
            <a:r>
              <a:rPr lang="en-US" sz="2800" dirty="0"/>
              <a:t>i.e. before June 30</a:t>
            </a:r>
            <a:r>
              <a:rPr lang="en-US" sz="2800" baseline="30000" dirty="0"/>
              <a:t>th</a:t>
            </a:r>
            <a:r>
              <a:rPr lang="en-US" sz="2800" dirty="0"/>
              <a:t>.</a:t>
            </a:r>
            <a:endParaRPr 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216457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184462-A94D-47D9-819F-22B100CF8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974" y="5209863"/>
            <a:ext cx="1569026" cy="16481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A7630A-6A7C-4CD0-AA6F-3E754037C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Perkins Planning Meeting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6FC999-D14F-4094-926F-9C457F29392C}"/>
              </a:ext>
            </a:extLst>
          </p:cNvPr>
          <p:cNvSpPr txBox="1"/>
          <p:nvPr/>
        </p:nvSpPr>
        <p:spPr>
          <a:xfrm>
            <a:off x="727365" y="2119745"/>
            <a:ext cx="793485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April 10, 2019 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2pm – 5pm Annual planning meeting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Greensboro - </a:t>
            </a:r>
            <a:r>
              <a:rPr lang="en-US" sz="2400" dirty="0" err="1"/>
              <a:t>Koury</a:t>
            </a:r>
            <a:r>
              <a:rPr lang="en-US" sz="2400" dirty="0"/>
              <a:t> Convention Center (Sheraton)</a:t>
            </a:r>
          </a:p>
          <a:p>
            <a:pPr lvl="1"/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Come to the SkillsUSA competition earlier that morning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Greensboro Coliseum Special Events Center - Room TBA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</a:rPr>
              <a:t>11am-11:30am</a:t>
            </a:r>
            <a:r>
              <a:rPr lang="en-US" sz="2400" dirty="0"/>
              <a:t> - Special meeting for postsecondary Perkins. Chat with the Perkins state staff and NC SkillsUSA Executive Director Peyton Holland.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Get a lunch ticket for free meal at the </a:t>
            </a:r>
            <a:br>
              <a:rPr lang="en-US" sz="2400" dirty="0"/>
            </a:br>
            <a:r>
              <a:rPr lang="en-US" sz="2400" dirty="0"/>
              <a:t>snack bar</a:t>
            </a:r>
          </a:p>
          <a:p>
            <a:pPr lvl="1"/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07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32BB91-D5DE-1D4A-A980-D9899A4E3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5476009"/>
            <a:ext cx="7886700" cy="1016866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>
                <a:hlinkClick r:id="rId3"/>
              </a:rPr>
              <a:t>www.skillsusanc.org/state-conference</a:t>
            </a:r>
            <a:endParaRPr lang="en-US" sz="2200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07C390-A337-294A-B2E2-60A20D71C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SkillsUSA State Conference </a:t>
            </a:r>
            <a:br>
              <a:rPr lang="en-US" dirty="0"/>
            </a:br>
            <a:r>
              <a:rPr lang="en-US" dirty="0"/>
              <a:t>	in Greensboro</a:t>
            </a:r>
          </a:p>
        </p:txBody>
      </p:sp>
      <p:pic>
        <p:nvPicPr>
          <p:cNvPr id="4" name="Picture 1" descr="https://static.wixstatic.com/media/6b19e9_327b474e5aa34c838b4fb00e4eb6d76d.jpg/v1/fill/w_207,h_121,al_c,q_80,usm_0.66_1.00_0.01/6b19e9_327b474e5aa34c838b4fb00e4eb6d76d.jpg">
            <a:extLst>
              <a:ext uri="{FF2B5EF4-FFF2-40B4-BE49-F238E27FC236}">
                <a16:creationId xmlns:a16="http://schemas.microsoft.com/office/drawing/2014/main" id="{2AB31098-D3ED-644E-902B-8B64B79300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3" t="10091"/>
          <a:stretch/>
        </p:blipFill>
        <p:spPr bwMode="auto">
          <a:xfrm>
            <a:off x="5707689" y="4737101"/>
            <a:ext cx="3605645" cy="212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617805-72A1-40F3-8E7A-C7306F6E9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881" y="1859513"/>
            <a:ext cx="8459751" cy="291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97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49" y="1761204"/>
            <a:ext cx="8033569" cy="5096796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End-of-Year Reviews</a:t>
            </a:r>
          </a:p>
          <a:p>
            <a:r>
              <a:rPr lang="en-US" dirty="0"/>
              <a:t>May 28 – June 14, 2019</a:t>
            </a:r>
          </a:p>
          <a:p>
            <a:r>
              <a:rPr lang="en-US" dirty="0"/>
              <a:t>One-page report</a:t>
            </a:r>
          </a:p>
          <a:p>
            <a:r>
              <a:rPr lang="en-US" dirty="0"/>
              <a:t>Best practice video</a:t>
            </a:r>
          </a:p>
          <a:p>
            <a:r>
              <a:rPr lang="en-US" dirty="0" err="1"/>
              <a:t>GoTo</a:t>
            </a:r>
            <a:r>
              <a:rPr lang="en-US" dirty="0"/>
              <a:t> Webinar with CTE Team for about 30 minutes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Sign-up for a time coming soon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D6C97-1B25-458F-85E7-6F055DC9D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Perkins Reviews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16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6D94C4-39FA-4243-9C80-02914C07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Book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396136-2E45-3441-BE94-43E4B3BA6ED7}"/>
              </a:ext>
            </a:extLst>
          </p:cNvPr>
          <p:cNvSpPr/>
          <p:nvPr/>
        </p:nvSpPr>
        <p:spPr>
          <a:xfrm>
            <a:off x="2638268" y="1760538"/>
            <a:ext cx="3762133" cy="48801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8E0FF6-51D3-7E47-B936-F60275AF5F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" r="7641"/>
          <a:stretch/>
        </p:blipFill>
        <p:spPr>
          <a:xfrm>
            <a:off x="2777067" y="1953816"/>
            <a:ext cx="3352800" cy="456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0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6D94C4-39FA-4243-9C80-02914C07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Book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396136-2E45-3441-BE94-43E4B3BA6ED7}"/>
              </a:ext>
            </a:extLst>
          </p:cNvPr>
          <p:cNvSpPr/>
          <p:nvPr/>
        </p:nvSpPr>
        <p:spPr>
          <a:xfrm>
            <a:off x="7572370" y="4819337"/>
            <a:ext cx="1571630" cy="2038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7EFF15-D997-2F40-AF03-429820293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Areas for improvement</a:t>
            </a:r>
          </a:p>
          <a:p>
            <a:r>
              <a:rPr lang="en-US" dirty="0"/>
              <a:t>You have been contacted if an action plan is required.</a:t>
            </a:r>
          </a:p>
          <a:p>
            <a:pPr lvl="2"/>
            <a:r>
              <a:rPr lang="en-US" sz="2800" dirty="0"/>
              <a:t>3 colleges for 4P1</a:t>
            </a:r>
          </a:p>
          <a:p>
            <a:pPr lvl="2"/>
            <a:r>
              <a:rPr lang="en-US" sz="2800" dirty="0"/>
              <a:t>25 colleges for 5P2</a:t>
            </a:r>
          </a:p>
          <a:p>
            <a:r>
              <a:rPr lang="en-US" dirty="0"/>
              <a:t>5P1 was recalculated this year - all exceeded negotiated level</a:t>
            </a:r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D8D72CB1-C6CC-944D-B1BF-6F8491752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145" y="4913128"/>
            <a:ext cx="1502855" cy="194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4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C6D94C4-39FA-4243-9C80-02914C078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Statewide Data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B4321215-B973-7C45-BFBC-9C34D4EB6D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5096833"/>
              </p:ext>
            </p:extLst>
          </p:nvPr>
        </p:nvGraphicFramePr>
        <p:xfrm>
          <a:off x="923056" y="1745211"/>
          <a:ext cx="7263493" cy="3992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6265">
                  <a:extLst>
                    <a:ext uri="{9D8B030D-6E8A-4147-A177-3AD203B41FA5}">
                      <a16:colId xmlns:a16="http://schemas.microsoft.com/office/drawing/2014/main" val="2576382335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3895681963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57795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State Negotiated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Actual State Performance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857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1P1 – Technical Skill Attainment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81.03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5023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2P1 – Credential, Certificate, or Degree Attainment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70.70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1642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3P1 – Student Retention or Transfer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84.08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918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4P1 – Student Placement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68.00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71.94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7958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5P1 – Nontraditional Participation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16.86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0235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5P2 – Nontraditional Completion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14.91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13.74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9500288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F9396136-2E45-3441-BE94-43E4B3BA6ED7}"/>
              </a:ext>
            </a:extLst>
          </p:cNvPr>
          <p:cNvSpPr/>
          <p:nvPr/>
        </p:nvSpPr>
        <p:spPr>
          <a:xfrm>
            <a:off x="7572369" y="4819337"/>
            <a:ext cx="1571630" cy="2038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D8D72CB1-C6CC-944D-B1BF-6F8491752A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145" y="4913128"/>
            <a:ext cx="1502855" cy="1944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9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 Office Template 2017" id="{5F043DD8-DC3E-4F6A-B287-81D6F7FF38E2}" vid="{804B3A4D-A4A7-49E1-8361-FD47AD0B82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 Office Template 2017</Template>
  <TotalTime>0</TotalTime>
  <Words>1098</Words>
  <Application>Microsoft Macintosh PowerPoint</Application>
  <PresentationFormat>On-screen Show (4:3)</PresentationFormat>
  <Paragraphs>215</Paragraphs>
  <Slides>28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Source Sans Pro Black</vt:lpstr>
      <vt:lpstr>Times New Roman</vt:lpstr>
      <vt:lpstr>Office Theme</vt:lpstr>
      <vt:lpstr>Perkins Update Webinar</vt:lpstr>
      <vt:lpstr>NCPerkins.org Moodle</vt:lpstr>
      <vt:lpstr>Perkins Basic Grant expenditures</vt:lpstr>
      <vt:lpstr>Annual Perkins Planning Meeting</vt:lpstr>
      <vt:lpstr>SkillsUSA State Conference   in Greensboro</vt:lpstr>
      <vt:lpstr>Perkins Reviews</vt:lpstr>
      <vt:lpstr>Data Book</vt:lpstr>
      <vt:lpstr>Data Book</vt:lpstr>
      <vt:lpstr>Statewide Data</vt:lpstr>
      <vt:lpstr>New Data Portal </vt:lpstr>
      <vt:lpstr>Drill down into the data with a click</vt:lpstr>
      <vt:lpstr>Printing your data in color - Chrome</vt:lpstr>
      <vt:lpstr>PowerPoint Presentation</vt:lpstr>
      <vt:lpstr>PowerPoint Presentation</vt:lpstr>
      <vt:lpstr>PowerPoint Presentation</vt:lpstr>
      <vt:lpstr>A little bit  differently in  Firefox</vt:lpstr>
      <vt:lpstr>Performance Improvement Plans</vt:lpstr>
      <vt:lpstr>“Eliminating Barriers and Creating Inclusivity” workshop at Wake Tech April 18 (full), May 31 (full), July 19</vt:lpstr>
      <vt:lpstr>5P2 Ideas – what do you do? </vt:lpstr>
      <vt:lpstr>Got 'em?</vt:lpstr>
      <vt:lpstr>Law and Public Safety Education Network (LAPSEN) Conference</vt:lpstr>
      <vt:lpstr>Apprenticeship Webinar - Today Emerging models in youth apprenticeship</vt:lpstr>
      <vt:lpstr>Construction Week</vt:lpstr>
      <vt:lpstr>Performance Partnership Summit</vt:lpstr>
      <vt:lpstr>Perkins Updates</vt:lpstr>
      <vt:lpstr>Best Practice Videos 2018</vt:lpstr>
      <vt:lpstr>Perkins/CTE State Staff</vt:lpstr>
      <vt:lpstr>Mid-Year Review Make-Up Session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cp:lastPrinted>2017-04-26T15:33:33Z</cp:lastPrinted>
  <dcterms:created xsi:type="dcterms:W3CDTF">2017-04-24T19:18:55Z</dcterms:created>
  <dcterms:modified xsi:type="dcterms:W3CDTF">2019-02-12T14:40:12Z</dcterms:modified>
</cp:coreProperties>
</file>