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1"/>
  </p:notesMasterIdLst>
  <p:sldIdLst>
    <p:sldId id="256" r:id="rId2"/>
    <p:sldId id="268" r:id="rId3"/>
    <p:sldId id="265" r:id="rId4"/>
    <p:sldId id="257" r:id="rId5"/>
    <p:sldId id="258" r:id="rId6"/>
    <p:sldId id="267" r:id="rId7"/>
    <p:sldId id="262" r:id="rId8"/>
    <p:sldId id="263" r:id="rId9"/>
    <p:sldId id="264" r:id="rId10"/>
    <p:sldId id="261" r:id="rId11"/>
    <p:sldId id="260" r:id="rId12"/>
    <p:sldId id="259" r:id="rId13"/>
    <p:sldId id="274" r:id="rId14"/>
    <p:sldId id="269" r:id="rId15"/>
    <p:sldId id="272" r:id="rId16"/>
    <p:sldId id="270" r:id="rId17"/>
    <p:sldId id="273" r:id="rId18"/>
    <p:sldId id="275" r:id="rId19"/>
    <p:sldId id="271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14" autoAdjust="0"/>
    <p:restoredTop sz="94660"/>
  </p:normalViewPr>
  <p:slideViewPr>
    <p:cSldViewPr snapToGrid="0">
      <p:cViewPr varScale="1">
        <p:scale>
          <a:sx n="77" d="100"/>
          <a:sy n="77" d="100"/>
        </p:scale>
        <p:origin x="68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46EF4E0-B7B3-4127-A6CE-EDDD432FF5CC}" type="datetimeFigureOut">
              <a:rPr lang="en-US" smtClean="0"/>
              <a:t>1/13/2020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C62DA24-A81E-400F-BC77-FA60181CCB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51708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A46423-A6D2-46FA-8662-2F5871D3CFD0}" type="datetime1">
              <a:rPr lang="en-US" smtClean="0"/>
              <a:t>1/13/2020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College of The Albemarle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FCABDE-6966-4E99-9ECB-6CE14B0339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31138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F4A126-5987-4BB2-ACD7-C615D8CA06AE}" type="datetime1">
              <a:rPr lang="en-US" smtClean="0"/>
              <a:t>1/13/2020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College of The Albemarle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FCABDE-6966-4E99-9ECB-6CE14B0339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59305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66B689-BAA8-4CBD-8064-91E06DEA34E5}" type="datetime1">
              <a:rPr lang="en-US" smtClean="0"/>
              <a:t>1/13/2020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College of The Albemarle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FCABDE-6966-4E99-9ECB-6CE14B0339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0123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4C5B67-E4ED-4A34-97FA-3B7BA508CF66}" type="datetime1">
              <a:rPr lang="en-US" smtClean="0"/>
              <a:t>1/13/2020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College of The Albemarle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FCABDE-6966-4E99-9ECB-6CE14B0339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8960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2BD153-A34C-4292-AD96-F4ED65F3D01E}" type="datetime1">
              <a:rPr lang="en-US" smtClean="0"/>
              <a:t>1/13/2020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College of The Albemarle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FCABDE-6966-4E99-9ECB-6CE14B0339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45532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814B9B-5E73-45F6-B69C-8343183B518B}" type="datetime1">
              <a:rPr lang="en-US" smtClean="0"/>
              <a:t>1/13/2020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College of The Albemarle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FCABDE-6966-4E99-9ECB-6CE14B0339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02301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9A6E84-7CBD-45F4-94FE-F617F3B8AC27}" type="datetime1">
              <a:rPr lang="en-US" smtClean="0"/>
              <a:t>1/13/2020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College of The Albemarle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FCABDE-6966-4E99-9ECB-6CE14B0339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82326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B10230-D381-4110-B691-CDE24C9D6FA5}" type="datetime1">
              <a:rPr lang="en-US" smtClean="0"/>
              <a:t>1/13/2020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College of The Albemarle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FCABDE-6966-4E99-9ECB-6CE14B0339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77120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96A2FA-D22A-4C5B-8454-2ED760A2FFB5}" type="datetime1">
              <a:rPr lang="en-US" smtClean="0"/>
              <a:t>1/13/2020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College of The Albemarle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FCABDE-6966-4E99-9ECB-6CE14B0339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50997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7C637F-FE9C-4A6F-AECC-AD4513863FCC}" type="datetime1">
              <a:rPr lang="en-US" smtClean="0"/>
              <a:t>1/13/2020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College of The Albemarle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FCABDE-6966-4E99-9ECB-6CE14B0339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32939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F5A75A-787D-4B9F-BC89-5F7791E9FFD6}" type="datetime1">
              <a:rPr lang="en-US" smtClean="0"/>
              <a:t>1/13/2020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College of The Albemarle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FCABDE-6966-4E99-9ECB-6CE14B0339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88894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B1938B-0185-4C85-A5F1-157CFF67485D}" type="datetime1">
              <a:rPr lang="en-US" smtClean="0"/>
              <a:t>1/13/2020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College of The Albemarle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FCABDE-6966-4E99-9ECB-6CE14B0339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39034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826718" y="365125"/>
            <a:ext cx="10527082" cy="1914612"/>
          </a:xfrm>
        </p:spPr>
        <p:txBody>
          <a:bodyPr/>
          <a:lstStyle/>
          <a:p>
            <a:r>
              <a:rPr lang="en-US" dirty="0" smtClean="0"/>
              <a:t>Perkins Update </a:t>
            </a:r>
            <a:br>
              <a:rPr lang="en-US" dirty="0" smtClean="0"/>
            </a:br>
            <a:r>
              <a:rPr lang="en-US" dirty="0" smtClean="0"/>
              <a:t>Dr. Evonne Carter, Vice President of Learning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6164" y="1878673"/>
            <a:ext cx="5173250" cy="4734620"/>
          </a:xfrm>
          <a:prstGeom prst="rect">
            <a:avLst/>
          </a:prstGeom>
        </p:spPr>
      </p:pic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College of The Albemarle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585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1116" y="228600"/>
            <a:ext cx="8049768" cy="6400800"/>
          </a:xfrm>
          <a:prstGeom prst="rect">
            <a:avLst/>
          </a:prstGeom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College of The Albemarle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525973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915" t="11243" r="1"/>
          <a:stretch/>
        </p:blipFill>
        <p:spPr>
          <a:xfrm>
            <a:off x="1164921" y="563670"/>
            <a:ext cx="9997204" cy="5792679"/>
          </a:xfrm>
          <a:prstGeom prst="rect">
            <a:avLst/>
          </a:prstGeom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College of The Albemarle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0437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09" r="5880" b="4115"/>
          <a:stretch/>
        </p:blipFill>
        <p:spPr>
          <a:xfrm>
            <a:off x="1277655" y="138619"/>
            <a:ext cx="9695145" cy="6136921"/>
          </a:xfrm>
          <a:prstGeom prst="rect">
            <a:avLst/>
          </a:prstGeom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College of The Albemarle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3642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College of The Albemarle</a:t>
            </a:r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29406" r="-731" b="33882"/>
          <a:stretch/>
        </p:blipFill>
        <p:spPr>
          <a:xfrm>
            <a:off x="1019932" y="1603332"/>
            <a:ext cx="10448070" cy="285593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01249" y="613775"/>
            <a:ext cx="1086675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Informational and Marketing Meeting with Parents and Students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49283926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CLNA needs assessment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1145" y="1302707"/>
            <a:ext cx="10802655" cy="4874256"/>
          </a:xfrm>
        </p:spPr>
        <p:txBody>
          <a:bodyPr/>
          <a:lstStyle/>
          <a:p>
            <a:r>
              <a:rPr lang="en-US" dirty="0" smtClean="0"/>
              <a:t>Pathways and Partners</a:t>
            </a:r>
          </a:p>
          <a:p>
            <a:pPr lvl="1"/>
            <a:r>
              <a:rPr lang="en-US" dirty="0" smtClean="0"/>
              <a:t>Advanced Manufacturing</a:t>
            </a:r>
          </a:p>
          <a:p>
            <a:pPr lvl="1"/>
            <a:r>
              <a:rPr lang="en-US" dirty="0" smtClean="0"/>
              <a:t>Healthcare</a:t>
            </a:r>
          </a:p>
          <a:p>
            <a:pPr lvl="1"/>
            <a:r>
              <a:rPr lang="en-US" dirty="0" smtClean="0"/>
              <a:t>Business</a:t>
            </a:r>
          </a:p>
          <a:p>
            <a:pPr marL="457200" lvl="1" indent="0">
              <a:buNone/>
            </a:pP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College of The Albemarle</a:t>
            </a:r>
            <a:endParaRPr lang="en-US"/>
          </a:p>
        </p:txBody>
      </p:sp>
      <p:sp>
        <p:nvSpPr>
          <p:cNvPr id="5" name="AutoShape 2" descr="https://mail.google.com/mail/u/0?ui=2&amp;ik=6b7d691d15&amp;attid=0.1.1&amp;permmsgid=msg-f:1651186264914969644&amp;th=16ea3128da42c42c&amp;view=fimg&amp;sz=s0-l75-ft&amp;attbid=ANGjdJ8HyRNnBSqzc9_5OV5Xrww3Bx80J6r4QfZ0-I9woQSqdQ4H_SR6b54t9zny40pXtTvkx9I7foicqekV3vh5f-GMgqX76Q074F8A9LASwT_1wi0N_SnPtDXqIak&amp;disp=emb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86" t="42386"/>
          <a:stretch/>
        </p:blipFill>
        <p:spPr>
          <a:xfrm>
            <a:off x="7928974" y="365125"/>
            <a:ext cx="4095749" cy="351093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43" t="14504" r="-290" b="27140"/>
          <a:stretch/>
        </p:blipFill>
        <p:spPr>
          <a:xfrm>
            <a:off x="500519" y="2981520"/>
            <a:ext cx="7766137" cy="3557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28402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College of The Albemarle</a:t>
            </a:r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25" t="24178" r="1" b="405"/>
          <a:stretch/>
        </p:blipFill>
        <p:spPr>
          <a:xfrm rot="5400000">
            <a:off x="-789308" y="2325694"/>
            <a:ext cx="5075536" cy="335090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66999" y="857250"/>
            <a:ext cx="6858000" cy="51435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064" t="19964" r="18356" b="18666"/>
          <a:stretch/>
        </p:blipFill>
        <p:spPr>
          <a:xfrm rot="5400000">
            <a:off x="8129390" y="1716067"/>
            <a:ext cx="4634633" cy="315655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87553" y="263047"/>
            <a:ext cx="363254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EMSI Data analysis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416919901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Promising Practice </a:t>
            </a:r>
            <a:r>
              <a:rPr lang="en-US" dirty="0" smtClean="0"/>
              <a:t>–</a:t>
            </a:r>
            <a:br>
              <a:rPr lang="en-US" dirty="0" smtClean="0"/>
            </a:br>
            <a:r>
              <a:rPr lang="en-US" i="1" dirty="0" smtClean="0"/>
              <a:t>College to Career Signing Day</a:t>
            </a:r>
            <a:endParaRPr lang="en-US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91439" y="2376769"/>
            <a:ext cx="11300561" cy="5032376"/>
          </a:xfrm>
        </p:spPr>
        <p:txBody>
          <a:bodyPr>
            <a:normAutofit/>
          </a:bodyPr>
          <a:lstStyle/>
          <a:p>
            <a:r>
              <a:rPr lang="en-US" sz="3200" dirty="0" smtClean="0"/>
              <a:t>Strategic Plan activity – College-wide support of CTE programs and students; seek more </a:t>
            </a:r>
            <a:r>
              <a:rPr lang="en-US" sz="3200" smtClean="0"/>
              <a:t>adult students</a:t>
            </a:r>
            <a:endParaRPr lang="en-US" sz="3200" dirty="0" smtClean="0"/>
          </a:p>
          <a:p>
            <a:r>
              <a:rPr lang="en-US" sz="3200" dirty="0" smtClean="0"/>
              <a:t>Showcase CTE Programs to students, parents and community</a:t>
            </a:r>
          </a:p>
          <a:p>
            <a:r>
              <a:rPr lang="en-US" sz="3200" dirty="0" smtClean="0"/>
              <a:t>Support from College Foundation for Scholarships</a:t>
            </a:r>
          </a:p>
          <a:p>
            <a:r>
              <a:rPr lang="en-US" sz="3200" dirty="0" smtClean="0"/>
              <a:t>Student Services provided enrollment information/ Student Life/Ambassadors</a:t>
            </a:r>
          </a:p>
          <a:p>
            <a:r>
              <a:rPr lang="en-US" sz="3200" dirty="0" smtClean="0"/>
              <a:t>Employer and Industry Representatives</a:t>
            </a:r>
            <a:endParaRPr lang="en-US" sz="32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College of The Albemarle</a:t>
            </a:r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16" t="29541" r="10114" b="14867"/>
          <a:stretch/>
        </p:blipFill>
        <p:spPr>
          <a:xfrm>
            <a:off x="8047970" y="134610"/>
            <a:ext cx="3528164" cy="16910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734805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College of The Albemarle</a:t>
            </a:r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17" t="253" r="12968"/>
          <a:stretch/>
        </p:blipFill>
        <p:spPr>
          <a:xfrm>
            <a:off x="7298498" y="713983"/>
            <a:ext cx="3169085" cy="303418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323" r="13744"/>
          <a:stretch/>
        </p:blipFill>
        <p:spPr>
          <a:xfrm>
            <a:off x="1667000" y="882345"/>
            <a:ext cx="3943611" cy="269746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7567808" y="120925"/>
            <a:ext cx="26304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Graduate/ Speaker</a:t>
            </a:r>
            <a:endParaRPr lang="en-US" sz="2400" dirty="0"/>
          </a:p>
        </p:txBody>
      </p:sp>
      <p:sp>
        <p:nvSpPr>
          <p:cNvPr id="8" name="TextBox 7"/>
          <p:cNvSpPr txBox="1"/>
          <p:nvPr/>
        </p:nvSpPr>
        <p:spPr>
          <a:xfrm>
            <a:off x="1954060" y="161584"/>
            <a:ext cx="27599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Staff and employers</a:t>
            </a:r>
            <a:endParaRPr lang="en-US" sz="2400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28" t="12991" r="29908" b="11241"/>
          <a:stretch/>
        </p:blipFill>
        <p:spPr>
          <a:xfrm>
            <a:off x="4999972" y="3984046"/>
            <a:ext cx="2567836" cy="2304789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7951944" y="4305443"/>
            <a:ext cx="19540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Student for Aviation Tech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87422408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College of The Albemarle</a:t>
            </a:r>
            <a:endParaRPr lang="en-US"/>
          </a:p>
        </p:txBody>
      </p:sp>
      <p:sp>
        <p:nvSpPr>
          <p:cNvPr id="3" name="AutoShape 2" descr="https://mail.google.com/mail/u/0?ui=2&amp;ik=6b7d691d15&amp;attid=0.1.1&amp;permmsgid=msg-f:1655622837760762437&amp;th=16f9f432f6c12245&amp;view=fimg&amp;sz=s0-l75-ft&amp;attbid=ANGjdJ_dEMSk3I6GRHy5V1pneOpHr9NDntWnvT4gcuqsSVHGmtkNJI8b9_1EpsZHaq8HIcaEZW06CSGjVFtTUZQJLWuqwpn5QTajl6XG4TIsAbDFmdlP7402IpGSVD0&amp;disp=emb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057" b="50242"/>
          <a:stretch/>
        </p:blipFill>
        <p:spPr>
          <a:xfrm>
            <a:off x="2054269" y="966592"/>
            <a:ext cx="7189939" cy="472022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215025" y="425884"/>
            <a:ext cx="83924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Our New Welding Instructor - PT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48112992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Budget Update, COA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01458" y="1390388"/>
            <a:ext cx="11085534" cy="5135671"/>
          </a:xfrm>
        </p:spPr>
        <p:txBody>
          <a:bodyPr>
            <a:normAutofit/>
          </a:bodyPr>
          <a:lstStyle/>
          <a:p>
            <a:r>
              <a:rPr lang="en-US" b="1" dirty="0" smtClean="0"/>
              <a:t>To date </a:t>
            </a:r>
            <a:r>
              <a:rPr lang="en-US" dirty="0" smtClean="0"/>
              <a:t>– Amount </a:t>
            </a:r>
            <a:r>
              <a:rPr lang="en-US" dirty="0" smtClean="0"/>
              <a:t>spent to date: 76% of budget</a:t>
            </a:r>
            <a:endParaRPr lang="en-US" dirty="0" smtClean="0"/>
          </a:p>
          <a:p>
            <a:pPr lvl="1"/>
            <a:r>
              <a:rPr lang="en-US" sz="2800" dirty="0" smtClean="0"/>
              <a:t>Professional Deve</a:t>
            </a:r>
            <a:r>
              <a:rPr lang="en-US" sz="2800" dirty="0" smtClean="0"/>
              <a:t>lopment/Certification of Faculty</a:t>
            </a:r>
          </a:p>
          <a:p>
            <a:pPr lvl="1"/>
            <a:r>
              <a:rPr lang="en-US" sz="2800" dirty="0" smtClean="0"/>
              <a:t>Equipment</a:t>
            </a:r>
          </a:p>
          <a:p>
            <a:pPr lvl="1"/>
            <a:r>
              <a:rPr lang="en-US" sz="2800" dirty="0" smtClean="0"/>
              <a:t>Recruitment/ Secondary Ed connections</a:t>
            </a:r>
          </a:p>
          <a:p>
            <a:pPr lvl="1"/>
            <a:r>
              <a:rPr lang="en-US" sz="2800" dirty="0" smtClean="0"/>
              <a:t>Curriculum Development</a:t>
            </a:r>
            <a:endParaRPr lang="en-US" sz="2800" dirty="0" smtClean="0"/>
          </a:p>
          <a:p>
            <a:endParaRPr lang="en-US" b="1" dirty="0" smtClean="0"/>
          </a:p>
          <a:p>
            <a:r>
              <a:rPr lang="en-US" b="1" dirty="0" smtClean="0"/>
              <a:t>Differences </a:t>
            </a:r>
            <a:r>
              <a:rPr lang="en-US" b="1" dirty="0" smtClean="0"/>
              <a:t>with CLNA </a:t>
            </a:r>
            <a:r>
              <a:rPr lang="en-US" dirty="0" smtClean="0"/>
              <a:t>– </a:t>
            </a:r>
            <a:endParaRPr lang="en-US" dirty="0" smtClean="0"/>
          </a:p>
          <a:p>
            <a:pPr lvl="1"/>
            <a:r>
              <a:rPr lang="en-US" sz="2800" dirty="0" smtClean="0"/>
              <a:t>Funding for Programs that have Jobs which </a:t>
            </a:r>
            <a:r>
              <a:rPr lang="en-US" sz="2800" dirty="0" smtClean="0"/>
              <a:t>are high </a:t>
            </a:r>
            <a:r>
              <a:rPr lang="en-US" sz="2800" dirty="0" smtClean="0"/>
              <a:t>wage/high need </a:t>
            </a:r>
          </a:p>
          <a:p>
            <a:pPr lvl="1"/>
            <a:r>
              <a:rPr lang="en-US" sz="2800" dirty="0" smtClean="0"/>
              <a:t>Data </a:t>
            </a:r>
            <a:r>
              <a:rPr lang="en-US" sz="2800" dirty="0" smtClean="0"/>
              <a:t>focus will allow COA to better track improvements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College of The Albemarle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36188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199" y="365125"/>
            <a:ext cx="10648167" cy="1826930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Perkins has made a difference at COA: 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i="1" dirty="0" smtClean="0"/>
              <a:t>Improved, enhanced and student-focused programs</a:t>
            </a:r>
            <a:endParaRPr lang="en-US" i="1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838199" y="2392471"/>
            <a:ext cx="10515601" cy="3784492"/>
          </a:xfrm>
        </p:spPr>
        <p:txBody>
          <a:bodyPr/>
          <a:lstStyle/>
          <a:p>
            <a:r>
              <a:rPr lang="en-US" sz="3200" dirty="0" smtClean="0"/>
              <a:t>Equipment upgrades</a:t>
            </a:r>
          </a:p>
          <a:p>
            <a:r>
              <a:rPr lang="en-US" sz="3200" dirty="0" smtClean="0"/>
              <a:t>Faculty support for credentials and training</a:t>
            </a:r>
          </a:p>
          <a:p>
            <a:r>
              <a:rPr lang="en-US" sz="3200" dirty="0" smtClean="0"/>
              <a:t>Recruitment support</a:t>
            </a:r>
          </a:p>
          <a:p>
            <a:r>
              <a:rPr lang="en-US" sz="3200" dirty="0" smtClean="0"/>
              <a:t>Boot camps for CTE</a:t>
            </a:r>
          </a:p>
          <a:p>
            <a:r>
              <a:rPr lang="en-US" sz="3200" dirty="0" smtClean="0"/>
              <a:t>Career Coach Software for students</a:t>
            </a:r>
          </a:p>
          <a:p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College of The Albemarle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78280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014" y="0"/>
            <a:ext cx="9558172" cy="6360137"/>
          </a:xfrm>
          <a:prstGeom prst="rect">
            <a:avLst/>
          </a:prstGeom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College of The Albemarle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5115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4748" y="629432"/>
            <a:ext cx="8605648" cy="5726917"/>
          </a:xfrm>
          <a:prstGeom prst="rect">
            <a:avLst/>
          </a:prstGeom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College of The Albemarle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7232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9036" y="504172"/>
            <a:ext cx="8793873" cy="5852178"/>
          </a:xfrm>
          <a:prstGeom prst="rect">
            <a:avLst/>
          </a:prstGeom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College of The Albemarle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3413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470" t="12420" r="-1"/>
          <a:stretch/>
        </p:blipFill>
        <p:spPr>
          <a:xfrm>
            <a:off x="3093929" y="187890"/>
            <a:ext cx="5373405" cy="6006230"/>
          </a:xfrm>
          <a:prstGeom prst="rect">
            <a:avLst/>
          </a:prstGeom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College of The Albemarle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58209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8125" y="-28792"/>
            <a:ext cx="9595750" cy="6385142"/>
          </a:xfrm>
          <a:prstGeom prst="rect">
            <a:avLst/>
          </a:prstGeom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College of The Albemarle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6985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2813" y="0"/>
            <a:ext cx="10306373" cy="6858000"/>
          </a:xfrm>
          <a:prstGeom prst="rect">
            <a:avLst/>
          </a:prstGeom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College of The Albemarle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9664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094" y="156479"/>
            <a:ext cx="11452964" cy="6199871"/>
          </a:xfrm>
          <a:prstGeom prst="rect">
            <a:avLst/>
          </a:prstGeom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College of The Albemarle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7628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952</TotalTime>
  <Words>240</Words>
  <Application>Microsoft Office PowerPoint</Application>
  <PresentationFormat>Widescreen</PresentationFormat>
  <Paragraphs>53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3" baseType="lpstr">
      <vt:lpstr>Arial</vt:lpstr>
      <vt:lpstr>Calibri</vt:lpstr>
      <vt:lpstr>Calibri Light</vt:lpstr>
      <vt:lpstr>Office Theme</vt:lpstr>
      <vt:lpstr>Perkins Update  Dr. Evonne Carter, Vice President of Learning</vt:lpstr>
      <vt:lpstr>Perkins has made a difference at COA:   Improved, enhanced and student-focused programs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CLNA needs assessment</vt:lpstr>
      <vt:lpstr>PowerPoint Presentation</vt:lpstr>
      <vt:lpstr>Promising Practice – College to Career Signing Day</vt:lpstr>
      <vt:lpstr>PowerPoint Presentation</vt:lpstr>
      <vt:lpstr>PowerPoint Presentation</vt:lpstr>
      <vt:lpstr>Budget Update, COA</vt:lpstr>
    </vt:vector>
  </TitlesOfParts>
  <Company>College of the Albemarle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Windows User</cp:lastModifiedBy>
  <cp:revision>23</cp:revision>
  <dcterms:created xsi:type="dcterms:W3CDTF">2019-12-20T13:28:30Z</dcterms:created>
  <dcterms:modified xsi:type="dcterms:W3CDTF">2020-01-13T16:03:43Z</dcterms:modified>
</cp:coreProperties>
</file>