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30"/>
  </p:notesMasterIdLst>
  <p:handoutMasterIdLst>
    <p:handoutMasterId r:id="rId131"/>
  </p:handoutMasterIdLst>
  <p:sldIdLst>
    <p:sldId id="256" r:id="rId2"/>
    <p:sldId id="304" r:id="rId3"/>
    <p:sldId id="305" r:id="rId4"/>
    <p:sldId id="387" r:id="rId5"/>
    <p:sldId id="306" r:id="rId6"/>
    <p:sldId id="377" r:id="rId7"/>
    <p:sldId id="269" r:id="rId8"/>
    <p:sldId id="265" r:id="rId9"/>
    <p:sldId id="266" r:id="rId10"/>
    <p:sldId id="307" r:id="rId11"/>
    <p:sldId id="267" r:id="rId12"/>
    <p:sldId id="268" r:id="rId13"/>
    <p:sldId id="308" r:id="rId14"/>
    <p:sldId id="309" r:id="rId15"/>
    <p:sldId id="310" r:id="rId16"/>
    <p:sldId id="311" r:id="rId17"/>
    <p:sldId id="358" r:id="rId18"/>
    <p:sldId id="359" r:id="rId19"/>
    <p:sldId id="272" r:id="rId20"/>
    <p:sldId id="349" r:id="rId21"/>
    <p:sldId id="289" r:id="rId22"/>
    <p:sldId id="290" r:id="rId23"/>
    <p:sldId id="277" r:id="rId24"/>
    <p:sldId id="376" r:id="rId25"/>
    <p:sldId id="360" r:id="rId26"/>
    <p:sldId id="279" r:id="rId27"/>
    <p:sldId id="280" r:id="rId28"/>
    <p:sldId id="281" r:id="rId29"/>
    <p:sldId id="391" r:id="rId30"/>
    <p:sldId id="274" r:id="rId31"/>
    <p:sldId id="275" r:id="rId32"/>
    <p:sldId id="276" r:id="rId33"/>
    <p:sldId id="282" r:id="rId34"/>
    <p:sldId id="283" r:id="rId35"/>
    <p:sldId id="284" r:id="rId36"/>
    <p:sldId id="285" r:id="rId37"/>
    <p:sldId id="271" r:id="rId38"/>
    <p:sldId id="286" r:id="rId39"/>
    <p:sldId id="322" r:id="rId40"/>
    <p:sldId id="323" r:id="rId41"/>
    <p:sldId id="324" r:id="rId42"/>
    <p:sldId id="325" r:id="rId43"/>
    <p:sldId id="327" r:id="rId44"/>
    <p:sldId id="330" r:id="rId45"/>
    <p:sldId id="331" r:id="rId46"/>
    <p:sldId id="332" r:id="rId47"/>
    <p:sldId id="333" r:id="rId48"/>
    <p:sldId id="270" r:id="rId49"/>
    <p:sldId id="303" r:id="rId50"/>
    <p:sldId id="378" r:id="rId51"/>
    <p:sldId id="405" r:id="rId52"/>
    <p:sldId id="334" r:id="rId53"/>
    <p:sldId id="404" r:id="rId54"/>
    <p:sldId id="386" r:id="rId55"/>
    <p:sldId id="388" r:id="rId56"/>
    <p:sldId id="385" r:id="rId57"/>
    <p:sldId id="384" r:id="rId58"/>
    <p:sldId id="383" r:id="rId59"/>
    <p:sldId id="389" r:id="rId60"/>
    <p:sldId id="382" r:id="rId61"/>
    <p:sldId id="406" r:id="rId62"/>
    <p:sldId id="379" r:id="rId63"/>
    <p:sldId id="380" r:id="rId64"/>
    <p:sldId id="407" r:id="rId65"/>
    <p:sldId id="288" r:id="rId66"/>
    <p:sldId id="335" r:id="rId67"/>
    <p:sldId id="336" r:id="rId68"/>
    <p:sldId id="342" r:id="rId69"/>
    <p:sldId id="273" r:id="rId70"/>
    <p:sldId id="339" r:id="rId71"/>
    <p:sldId id="341" r:id="rId72"/>
    <p:sldId id="344" r:id="rId73"/>
    <p:sldId id="345" r:id="rId74"/>
    <p:sldId id="346" r:id="rId75"/>
    <p:sldId id="347" r:id="rId76"/>
    <p:sldId id="287" r:id="rId77"/>
    <p:sldId id="392" r:id="rId78"/>
    <p:sldId id="292" r:id="rId79"/>
    <p:sldId id="393" r:id="rId80"/>
    <p:sldId id="293" r:id="rId81"/>
    <p:sldId id="348" r:id="rId82"/>
    <p:sldId id="351" r:id="rId83"/>
    <p:sldId id="352" r:id="rId84"/>
    <p:sldId id="353" r:id="rId85"/>
    <p:sldId id="354" r:id="rId86"/>
    <p:sldId id="355" r:id="rId87"/>
    <p:sldId id="356" r:id="rId88"/>
    <p:sldId id="357" r:id="rId89"/>
    <p:sldId id="362" r:id="rId90"/>
    <p:sldId id="363" r:id="rId91"/>
    <p:sldId id="364" r:id="rId92"/>
    <p:sldId id="365" r:id="rId93"/>
    <p:sldId id="366" r:id="rId94"/>
    <p:sldId id="350" r:id="rId95"/>
    <p:sldId id="291" r:id="rId96"/>
    <p:sldId id="294" r:id="rId97"/>
    <p:sldId id="296" r:id="rId98"/>
    <p:sldId id="297" r:id="rId99"/>
    <p:sldId id="298" r:id="rId100"/>
    <p:sldId id="299" r:id="rId101"/>
    <p:sldId id="300" r:id="rId102"/>
    <p:sldId id="367" r:id="rId103"/>
    <p:sldId id="302" r:id="rId104"/>
    <p:sldId id="368" r:id="rId105"/>
    <p:sldId id="369" r:id="rId106"/>
    <p:sldId id="370" r:id="rId107"/>
    <p:sldId id="371" r:id="rId108"/>
    <p:sldId id="372" r:id="rId109"/>
    <p:sldId id="373" r:id="rId110"/>
    <p:sldId id="374" r:id="rId111"/>
    <p:sldId id="375" r:id="rId112"/>
    <p:sldId id="390" r:id="rId113"/>
    <p:sldId id="394" r:id="rId114"/>
    <p:sldId id="395" r:id="rId115"/>
    <p:sldId id="398" r:id="rId116"/>
    <p:sldId id="397" r:id="rId117"/>
    <p:sldId id="408" r:id="rId118"/>
    <p:sldId id="409" r:id="rId119"/>
    <p:sldId id="411" r:id="rId120"/>
    <p:sldId id="396" r:id="rId121"/>
    <p:sldId id="399" r:id="rId122"/>
    <p:sldId id="400" r:id="rId123"/>
    <p:sldId id="401" r:id="rId124"/>
    <p:sldId id="403" r:id="rId125"/>
    <p:sldId id="402" r:id="rId126"/>
    <p:sldId id="534" r:id="rId127"/>
    <p:sldId id="545" r:id="rId128"/>
    <p:sldId id="552" r:id="rId1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111"/>
    <a:srgbClr val="0531FF"/>
    <a:srgbClr val="003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7099" autoAdjust="0"/>
    <p:restoredTop sz="86395"/>
  </p:normalViewPr>
  <p:slideViewPr>
    <p:cSldViewPr snapToGrid="0">
      <p:cViewPr varScale="1">
        <p:scale>
          <a:sx n="110" d="100"/>
          <a:sy n="110" d="100"/>
        </p:scale>
        <p:origin x="344" y="1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notesViewPr>
    <p:cSldViewPr snapToGrid="0">
      <p:cViewPr varScale="1">
        <p:scale>
          <a:sx n="117" d="100"/>
          <a:sy n="117" d="100"/>
        </p:scale>
        <p:origin x="2376" y="184"/>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notesMaster" Target="notesMasters/notesMaster1.xml"/><Relationship Id="rId135"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a:t>April 18, 2018</a:t>
            </a: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Perkins 101</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US"/>
              <a:t>April 18, 2018</a:t>
            </a: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Perkins 101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t>
            </a:r>
          </a:p>
        </p:txBody>
      </p:sp>
      <p:sp>
        <p:nvSpPr>
          <p:cNvPr id="4" name="Slide Number Placeholder 3"/>
          <p:cNvSpPr>
            <a:spLocks noGrp="1"/>
          </p:cNvSpPr>
          <p:nvPr>
            <p:ph type="sldNum" sz="quarter" idx="10"/>
          </p:nvPr>
        </p:nvSpPr>
        <p:spPr/>
        <p:txBody>
          <a:bodyPr/>
          <a:lstStyle/>
          <a:p>
            <a:fld id="{FB46C6A2-84B9-4F4B-9D29-2CFB53138DBA}" type="slidenum">
              <a:rPr lang="en-US" smtClean="0"/>
              <a:pPr/>
              <a:t>1</a:t>
            </a:fld>
            <a:endParaRPr lang="en-US" dirty="0"/>
          </a:p>
        </p:txBody>
      </p:sp>
      <p:sp>
        <p:nvSpPr>
          <p:cNvPr id="5" name="Date Placeholder 4">
            <a:extLst>
              <a:ext uri="{FF2B5EF4-FFF2-40B4-BE49-F238E27FC236}">
                <a16:creationId xmlns:a16="http://schemas.microsoft.com/office/drawing/2014/main" id="{A31D8B0B-C9D7-2949-8293-D3724C0D45FF}"/>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3E86EFCB-2417-6E49-9F4D-DD07AE9147D1}"/>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4188463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a:spLocks noGrp="1" noRot="1" noChangeAspect="1"/>
          </p:cNvSpPr>
          <p:nvPr>
            <p:ph type="sldImg"/>
          </p:nvPr>
        </p:nvSpPr>
        <p:spPr>
          <a:xfrm>
            <a:off x="1181100" y="698500"/>
            <a:ext cx="4648200" cy="3486150"/>
          </a:xfrm>
          <a:prstGeom prst="rect">
            <a:avLst/>
          </a:prstGeom>
        </p:spPr>
        <p:txBody>
          <a:bodyPr/>
          <a:lstStyle/>
          <a:p>
            <a:pPr lvl="0"/>
            <a:endParaRPr/>
          </a:p>
        </p:txBody>
      </p:sp>
      <p:sp>
        <p:nvSpPr>
          <p:cNvPr id="252" name="Shape 252"/>
          <p:cNvSpPr>
            <a:spLocks noGrp="1"/>
          </p:cNvSpPr>
          <p:nvPr>
            <p:ph type="body" sz="quarter" idx="1"/>
          </p:nvPr>
        </p:nvSpPr>
        <p:spPr>
          <a:prstGeom prst="rect">
            <a:avLst/>
          </a:prstGeom>
        </p:spPr>
        <p:txBody>
          <a:bodyPr/>
          <a:lstStyle>
            <a:lvl1pPr>
              <a:lnSpc>
                <a:spcPct val="117999"/>
              </a:lnSpc>
            </a:lvl1pPr>
          </a:lstStyle>
          <a:p>
            <a:pPr lvl="0">
              <a:defRPr sz="1800"/>
            </a:pPr>
            <a:r>
              <a:rPr sz="2200" dirty="0"/>
              <a:t>Some say follow all of the money but this is a quick breakdown on how the federal government through the office of adult vocational education pass the Perkins act money to the state department of public instruction through the community colleges to our local community colleges</a:t>
            </a:r>
            <a:endParaRPr lang="en-US" sz="2200" dirty="0"/>
          </a:p>
          <a:p>
            <a:pPr lvl="0">
              <a:defRPr sz="1800"/>
            </a:pPr>
            <a:endParaRPr sz="2200" dirty="0"/>
          </a:p>
        </p:txBody>
      </p:sp>
      <p:sp>
        <p:nvSpPr>
          <p:cNvPr id="2" name="Date Placeholder 1">
            <a:extLst>
              <a:ext uri="{FF2B5EF4-FFF2-40B4-BE49-F238E27FC236}">
                <a16:creationId xmlns:a16="http://schemas.microsoft.com/office/drawing/2014/main" id="{93A151F5-F2D3-B341-AD4E-8EF903E23448}"/>
              </a:ext>
            </a:extLst>
          </p:cNvPr>
          <p:cNvSpPr>
            <a:spLocks noGrp="1"/>
          </p:cNvSpPr>
          <p:nvPr>
            <p:ph type="dt" idx="10"/>
          </p:nvPr>
        </p:nvSpPr>
        <p:spPr/>
        <p:txBody>
          <a:bodyPr/>
          <a:lstStyle/>
          <a:p>
            <a:r>
              <a:rPr lang="en-US"/>
              <a:t>April 18, 2018</a:t>
            </a:r>
          </a:p>
        </p:txBody>
      </p:sp>
      <p:sp>
        <p:nvSpPr>
          <p:cNvPr id="3" name="Footer Placeholder 2">
            <a:extLst>
              <a:ext uri="{FF2B5EF4-FFF2-40B4-BE49-F238E27FC236}">
                <a16:creationId xmlns:a16="http://schemas.microsoft.com/office/drawing/2014/main" id="{E5C69966-2001-874B-847D-235E4210F418}"/>
              </a:ext>
            </a:extLst>
          </p:cNvPr>
          <p:cNvSpPr>
            <a:spLocks noGrp="1"/>
          </p:cNvSpPr>
          <p:nvPr>
            <p:ph type="ftr" sz="quarter" idx="11"/>
          </p:nvPr>
        </p:nvSpPr>
        <p:spPr/>
        <p:txBody>
          <a:bodyPr/>
          <a:lstStyle/>
          <a:p>
            <a:r>
              <a:rPr lang="en-US"/>
              <a:t>Perkins 101</a:t>
            </a:r>
          </a:p>
        </p:txBody>
      </p:sp>
    </p:spTree>
    <p:extLst>
      <p:ext uri="{BB962C8B-B14F-4D97-AF65-F5344CB8AC3E}">
        <p14:creationId xmlns:p14="http://schemas.microsoft.com/office/powerpoint/2010/main" val="1838260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15</a:t>
            </a:fld>
            <a:endParaRPr lang="en-US" dirty="0"/>
          </a:p>
        </p:txBody>
      </p:sp>
      <p:sp>
        <p:nvSpPr>
          <p:cNvPr id="5" name="Date Placeholder 4">
            <a:extLst>
              <a:ext uri="{FF2B5EF4-FFF2-40B4-BE49-F238E27FC236}">
                <a16:creationId xmlns:a16="http://schemas.microsoft.com/office/drawing/2014/main" id="{D7390D11-A824-7C4A-80BC-3647AABB7A77}"/>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B88CA2B3-F8D1-204D-AE59-76F6CEB20874}"/>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4069564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19</a:t>
            </a:fld>
            <a:endParaRPr lang="en-US" dirty="0"/>
          </a:p>
        </p:txBody>
      </p:sp>
      <p:sp>
        <p:nvSpPr>
          <p:cNvPr id="5" name="Date Placeholder 4">
            <a:extLst>
              <a:ext uri="{FF2B5EF4-FFF2-40B4-BE49-F238E27FC236}">
                <a16:creationId xmlns:a16="http://schemas.microsoft.com/office/drawing/2014/main" id="{AAA81E0C-DE36-AE4A-BDEA-1E521D41E995}"/>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DCDCA5C5-E798-C04B-A5B5-040F55EE6EF0}"/>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2591567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a:spLocks noGrp="1" noRot="1" noChangeAspect="1"/>
          </p:cNvSpPr>
          <p:nvPr>
            <p:ph type="sldImg"/>
          </p:nvPr>
        </p:nvSpPr>
        <p:spPr>
          <a:xfrm>
            <a:off x="1181100" y="698500"/>
            <a:ext cx="4648200" cy="3486150"/>
          </a:xfrm>
          <a:prstGeom prst="rect">
            <a:avLst/>
          </a:prstGeom>
        </p:spPr>
        <p:txBody>
          <a:bodyPr/>
          <a:lstStyle/>
          <a:p>
            <a:pPr lvl="0"/>
            <a:endParaRPr/>
          </a:p>
        </p:txBody>
      </p:sp>
      <p:sp>
        <p:nvSpPr>
          <p:cNvPr id="312" name="Shape 312"/>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r>
              <a:rPr sz="1300"/>
              <a:t>Purpose</a:t>
            </a:r>
          </a:p>
        </p:txBody>
      </p:sp>
      <p:sp>
        <p:nvSpPr>
          <p:cNvPr id="2" name="Date Placeholder 1">
            <a:extLst>
              <a:ext uri="{FF2B5EF4-FFF2-40B4-BE49-F238E27FC236}">
                <a16:creationId xmlns:a16="http://schemas.microsoft.com/office/drawing/2014/main" id="{6C9E22E1-0156-3747-B8AE-ECBB727F3F8D}"/>
              </a:ext>
            </a:extLst>
          </p:cNvPr>
          <p:cNvSpPr>
            <a:spLocks noGrp="1"/>
          </p:cNvSpPr>
          <p:nvPr>
            <p:ph type="dt" idx="10"/>
          </p:nvPr>
        </p:nvSpPr>
        <p:spPr/>
        <p:txBody>
          <a:bodyPr/>
          <a:lstStyle/>
          <a:p>
            <a:r>
              <a:rPr lang="en-US"/>
              <a:t>April 18, 2018</a:t>
            </a:r>
          </a:p>
        </p:txBody>
      </p:sp>
      <p:sp>
        <p:nvSpPr>
          <p:cNvPr id="3" name="Footer Placeholder 2">
            <a:extLst>
              <a:ext uri="{FF2B5EF4-FFF2-40B4-BE49-F238E27FC236}">
                <a16:creationId xmlns:a16="http://schemas.microsoft.com/office/drawing/2014/main" id="{91C5C43F-53C2-2B4E-B7FC-8378C0E0AE40}"/>
              </a:ext>
            </a:extLst>
          </p:cNvPr>
          <p:cNvSpPr>
            <a:spLocks noGrp="1"/>
          </p:cNvSpPr>
          <p:nvPr>
            <p:ph type="ftr" sz="quarter" idx="11"/>
          </p:nvPr>
        </p:nvSpPr>
        <p:spPr/>
        <p:txBody>
          <a:bodyPr/>
          <a:lstStyle/>
          <a:p>
            <a:r>
              <a:rPr lang="en-US"/>
              <a:t>Perkins 101</a:t>
            </a:r>
          </a:p>
        </p:txBody>
      </p:sp>
    </p:spTree>
    <p:extLst>
      <p:ext uri="{BB962C8B-B14F-4D97-AF65-F5344CB8AC3E}">
        <p14:creationId xmlns:p14="http://schemas.microsoft.com/office/powerpoint/2010/main" val="1535139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hape 324"/>
          <p:cNvSpPr>
            <a:spLocks noGrp="1" noRot="1" noChangeAspect="1"/>
          </p:cNvSpPr>
          <p:nvPr>
            <p:ph type="sldImg"/>
          </p:nvPr>
        </p:nvSpPr>
        <p:spPr>
          <a:xfrm>
            <a:off x="1181100" y="698500"/>
            <a:ext cx="4648200" cy="3486150"/>
          </a:xfrm>
          <a:prstGeom prst="rect">
            <a:avLst/>
          </a:prstGeom>
        </p:spPr>
        <p:txBody>
          <a:bodyPr/>
          <a:lstStyle/>
          <a:p>
            <a:pPr lvl="0"/>
            <a:endParaRPr/>
          </a:p>
        </p:txBody>
      </p:sp>
      <p:sp>
        <p:nvSpPr>
          <p:cNvPr id="325" name="Shape 325"/>
          <p:cNvSpPr>
            <a:spLocks noGrp="1"/>
          </p:cNvSpPr>
          <p:nvPr>
            <p:ph type="body" sz="quarter" idx="1"/>
          </p:nvPr>
        </p:nvSpPr>
        <p:spPr>
          <a:prstGeom prst="rect">
            <a:avLst/>
          </a:prstGeom>
        </p:spPr>
        <p:txBody>
          <a:bodyPr/>
          <a:lstStyle/>
          <a:p>
            <a:pPr defTabSz="931717">
              <a:spcBef>
                <a:spcPts val="408"/>
              </a:spcBef>
              <a:defRPr sz="1800"/>
            </a:pPr>
            <a:r>
              <a:rPr sz="1300">
                <a:latin typeface="Arial"/>
                <a:ea typeface="Arial"/>
                <a:cs typeface="Arial"/>
                <a:sym typeface="Arial"/>
              </a:rPr>
              <a:t>Perkins V focus</a:t>
            </a:r>
          </a:p>
          <a:p>
            <a:pPr defTabSz="931717">
              <a:spcBef>
                <a:spcPts val="408"/>
              </a:spcBef>
              <a:defRPr sz="1800"/>
            </a:pPr>
            <a:r>
              <a:rPr sz="1300">
                <a:latin typeface="Arial"/>
                <a:ea typeface="Arial"/>
                <a:cs typeface="Arial"/>
                <a:sym typeface="Arial"/>
              </a:rPr>
              <a:t>Decrease remedial/developmental</a:t>
            </a:r>
          </a:p>
        </p:txBody>
      </p:sp>
      <p:sp>
        <p:nvSpPr>
          <p:cNvPr id="2" name="Date Placeholder 1">
            <a:extLst>
              <a:ext uri="{FF2B5EF4-FFF2-40B4-BE49-F238E27FC236}">
                <a16:creationId xmlns:a16="http://schemas.microsoft.com/office/drawing/2014/main" id="{C7BDE37E-1F4F-2448-ABDA-EB77FCFDA446}"/>
              </a:ext>
            </a:extLst>
          </p:cNvPr>
          <p:cNvSpPr>
            <a:spLocks noGrp="1"/>
          </p:cNvSpPr>
          <p:nvPr>
            <p:ph type="dt" idx="10"/>
          </p:nvPr>
        </p:nvSpPr>
        <p:spPr/>
        <p:txBody>
          <a:bodyPr/>
          <a:lstStyle/>
          <a:p>
            <a:r>
              <a:rPr lang="en-US"/>
              <a:t>April 18, 2018</a:t>
            </a:r>
          </a:p>
        </p:txBody>
      </p:sp>
      <p:sp>
        <p:nvSpPr>
          <p:cNvPr id="3" name="Footer Placeholder 2">
            <a:extLst>
              <a:ext uri="{FF2B5EF4-FFF2-40B4-BE49-F238E27FC236}">
                <a16:creationId xmlns:a16="http://schemas.microsoft.com/office/drawing/2014/main" id="{AD5FC727-82FC-C64C-83A5-CA8685C215DB}"/>
              </a:ext>
            </a:extLst>
          </p:cNvPr>
          <p:cNvSpPr>
            <a:spLocks noGrp="1"/>
          </p:cNvSpPr>
          <p:nvPr>
            <p:ph type="ftr" sz="quarter" idx="11"/>
          </p:nvPr>
        </p:nvSpPr>
        <p:spPr/>
        <p:txBody>
          <a:bodyPr/>
          <a:lstStyle/>
          <a:p>
            <a:r>
              <a:rPr lang="en-US"/>
              <a:t>Perkins 101</a:t>
            </a:r>
          </a:p>
        </p:txBody>
      </p:sp>
    </p:spTree>
    <p:extLst>
      <p:ext uri="{BB962C8B-B14F-4D97-AF65-F5344CB8AC3E}">
        <p14:creationId xmlns:p14="http://schemas.microsoft.com/office/powerpoint/2010/main" val="908916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you all have three of these on file. </a:t>
            </a:r>
          </a:p>
        </p:txBody>
      </p:sp>
      <p:sp>
        <p:nvSpPr>
          <p:cNvPr id="4" name="Slide Number Placeholder 3"/>
          <p:cNvSpPr>
            <a:spLocks noGrp="1"/>
          </p:cNvSpPr>
          <p:nvPr>
            <p:ph type="sldNum" sz="quarter" idx="10"/>
          </p:nvPr>
        </p:nvSpPr>
        <p:spPr/>
        <p:txBody>
          <a:bodyPr/>
          <a:lstStyle/>
          <a:p>
            <a:fld id="{FB46C6A2-84B9-4F4B-9D29-2CFB53138DBA}" type="slidenum">
              <a:rPr lang="en-US" smtClean="0"/>
              <a:pPr/>
              <a:t>28</a:t>
            </a:fld>
            <a:endParaRPr lang="en-US" dirty="0"/>
          </a:p>
        </p:txBody>
      </p:sp>
      <p:sp>
        <p:nvSpPr>
          <p:cNvPr id="5" name="Date Placeholder 4">
            <a:extLst>
              <a:ext uri="{FF2B5EF4-FFF2-40B4-BE49-F238E27FC236}">
                <a16:creationId xmlns:a16="http://schemas.microsoft.com/office/drawing/2014/main" id="{091017E3-2C24-304B-B5C4-55BA861D44C4}"/>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AE7AF7F1-1DBE-9D4F-9D4F-9E7D68AEBEA5}"/>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1753998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30</a:t>
            </a:fld>
            <a:endParaRPr lang="en-US" dirty="0"/>
          </a:p>
        </p:txBody>
      </p:sp>
      <p:sp>
        <p:nvSpPr>
          <p:cNvPr id="5" name="Date Placeholder 4">
            <a:extLst>
              <a:ext uri="{FF2B5EF4-FFF2-40B4-BE49-F238E27FC236}">
                <a16:creationId xmlns:a16="http://schemas.microsoft.com/office/drawing/2014/main" id="{AE089D83-3C17-A547-9BA6-C4311E01916F}"/>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0C289E92-D178-3A4A-BF48-E2003B3E0A6C}"/>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1462725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noRot="1" noChangeAspect="1"/>
          </p:cNvSpPr>
          <p:nvPr>
            <p:ph type="sldImg"/>
          </p:nvPr>
        </p:nvSpPr>
        <p:spPr>
          <a:xfrm>
            <a:off x="1181100" y="698500"/>
            <a:ext cx="4648200" cy="3486150"/>
          </a:xfrm>
          <a:prstGeom prst="rect">
            <a:avLst/>
          </a:prstGeom>
        </p:spPr>
        <p:txBody>
          <a:bodyPr/>
          <a:lstStyle/>
          <a:p>
            <a:pPr lvl="0"/>
            <a:endParaRPr/>
          </a:p>
        </p:txBody>
      </p:sp>
      <p:sp>
        <p:nvSpPr>
          <p:cNvPr id="84" name="Shape 84"/>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300" dirty="0"/>
              <a:t>The College Certificate, Diploma, and Degree Courses would be added to the Program of Study </a:t>
            </a:r>
            <a:endParaRPr lang="en-US" sz="1300" dirty="0"/>
          </a:p>
          <a:p>
            <a:pPr lvl="0">
              <a:defRPr sz="1800"/>
            </a:pPr>
            <a:r>
              <a:rPr lang="en-US" sz="1300" dirty="0"/>
              <a:t>Key Faculty Engaged in the Process </a:t>
            </a:r>
            <a:endParaRPr sz="1300" dirty="0"/>
          </a:p>
        </p:txBody>
      </p:sp>
      <p:sp>
        <p:nvSpPr>
          <p:cNvPr id="2" name="Date Placeholder 1">
            <a:extLst>
              <a:ext uri="{FF2B5EF4-FFF2-40B4-BE49-F238E27FC236}">
                <a16:creationId xmlns:a16="http://schemas.microsoft.com/office/drawing/2014/main" id="{7F92DAAA-6459-0745-8020-7D332BE8E1A4}"/>
              </a:ext>
            </a:extLst>
          </p:cNvPr>
          <p:cNvSpPr>
            <a:spLocks noGrp="1"/>
          </p:cNvSpPr>
          <p:nvPr>
            <p:ph type="dt" idx="10"/>
          </p:nvPr>
        </p:nvSpPr>
        <p:spPr/>
        <p:txBody>
          <a:bodyPr/>
          <a:lstStyle/>
          <a:p>
            <a:r>
              <a:rPr lang="en-US"/>
              <a:t>April 18, 2018</a:t>
            </a:r>
          </a:p>
        </p:txBody>
      </p:sp>
      <p:sp>
        <p:nvSpPr>
          <p:cNvPr id="3" name="Footer Placeholder 2">
            <a:extLst>
              <a:ext uri="{FF2B5EF4-FFF2-40B4-BE49-F238E27FC236}">
                <a16:creationId xmlns:a16="http://schemas.microsoft.com/office/drawing/2014/main" id="{9A41E83B-DBF7-3C4E-87CA-1AC8943DEC11}"/>
              </a:ext>
            </a:extLst>
          </p:cNvPr>
          <p:cNvSpPr>
            <a:spLocks noGrp="1"/>
          </p:cNvSpPr>
          <p:nvPr>
            <p:ph type="ftr" sz="quarter" idx="11"/>
          </p:nvPr>
        </p:nvSpPr>
        <p:spPr/>
        <p:txBody>
          <a:bodyPr/>
          <a:lstStyle/>
          <a:p>
            <a:r>
              <a:rPr lang="en-US"/>
              <a:t>Perkins 101</a:t>
            </a:r>
          </a:p>
        </p:txBody>
      </p:sp>
    </p:spTree>
    <p:extLst>
      <p:ext uri="{BB962C8B-B14F-4D97-AF65-F5344CB8AC3E}">
        <p14:creationId xmlns:p14="http://schemas.microsoft.com/office/powerpoint/2010/main" val="71594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xfrm>
            <a:off x="1181100" y="698500"/>
            <a:ext cx="4648200" cy="3486150"/>
          </a:xfrm>
          <a:prstGeom prst="rect">
            <a:avLst/>
          </a:prstGeom>
        </p:spPr>
        <p:txBody>
          <a:bodyPr/>
          <a:lstStyle/>
          <a:p>
            <a:pPr lvl="0"/>
            <a:endParaRPr/>
          </a:p>
        </p:txBody>
      </p:sp>
      <p:sp>
        <p:nvSpPr>
          <p:cNvPr id="135" name="Shape 135"/>
          <p:cNvSpPr>
            <a:spLocks noGrp="1"/>
          </p:cNvSpPr>
          <p:nvPr>
            <p:ph type="body" sz="quarter" idx="1"/>
          </p:nvPr>
        </p:nvSpPr>
        <p:spPr>
          <a:prstGeom prst="rect">
            <a:avLst/>
          </a:prstGeom>
        </p:spPr>
        <p:txBody>
          <a:bodyPr/>
          <a:lstStyle/>
          <a:p>
            <a:pPr defTabSz="931717">
              <a:defRPr sz="1800"/>
            </a:pPr>
            <a:r>
              <a:rPr sz="1300">
                <a:latin typeface="Calibri"/>
                <a:ea typeface="Calibri"/>
                <a:cs typeface="Calibri"/>
                <a:sym typeface="Calibri"/>
              </a:rPr>
              <a:t>Here we see how employers or their intermediary would review  </a:t>
            </a:r>
          </a:p>
          <a:p>
            <a:pPr defTabSz="931717">
              <a:defRPr sz="1800"/>
            </a:pPr>
            <a:r>
              <a:rPr sz="1300">
                <a:latin typeface="Calibri"/>
                <a:ea typeface="Calibri"/>
                <a:cs typeface="Calibri"/>
                <a:sym typeface="Calibri"/>
              </a:rPr>
              <a:t>CTE Learning Outcomes,  Certificates, and again review the certificates. </a:t>
            </a:r>
          </a:p>
          <a:p>
            <a:pPr defTabSz="931717">
              <a:defRPr sz="1800"/>
            </a:pPr>
            <a:endParaRPr sz="1300">
              <a:latin typeface="Calibri"/>
              <a:ea typeface="Calibri"/>
              <a:cs typeface="Calibri"/>
              <a:sym typeface="Calibri"/>
            </a:endParaRPr>
          </a:p>
          <a:p>
            <a:pPr defTabSz="931717">
              <a:defRPr sz="1800"/>
            </a:pPr>
            <a:endParaRPr sz="1300">
              <a:latin typeface="Calibri"/>
              <a:ea typeface="Calibri"/>
              <a:cs typeface="Calibri"/>
              <a:sym typeface="Calibri"/>
            </a:endParaRPr>
          </a:p>
          <a:p>
            <a:pPr defTabSz="931717">
              <a:defRPr sz="1800"/>
            </a:pPr>
            <a:r>
              <a:rPr sz="1300">
                <a:latin typeface="Calibri"/>
                <a:ea typeface="Calibri"/>
                <a:cs typeface="Calibri"/>
                <a:sym typeface="Calibri"/>
              </a:rPr>
              <a:t>This is a draft to get you thinking and to receive your comments as we finish developing the proposal.  </a:t>
            </a:r>
          </a:p>
        </p:txBody>
      </p:sp>
      <p:sp>
        <p:nvSpPr>
          <p:cNvPr id="2" name="Date Placeholder 1">
            <a:extLst>
              <a:ext uri="{FF2B5EF4-FFF2-40B4-BE49-F238E27FC236}">
                <a16:creationId xmlns:a16="http://schemas.microsoft.com/office/drawing/2014/main" id="{E268A4C3-994C-804A-84E7-F4F6588A07E0}"/>
              </a:ext>
            </a:extLst>
          </p:cNvPr>
          <p:cNvSpPr>
            <a:spLocks noGrp="1"/>
          </p:cNvSpPr>
          <p:nvPr>
            <p:ph type="dt" idx="10"/>
          </p:nvPr>
        </p:nvSpPr>
        <p:spPr/>
        <p:txBody>
          <a:bodyPr/>
          <a:lstStyle/>
          <a:p>
            <a:r>
              <a:rPr lang="en-US"/>
              <a:t>April 18, 2018</a:t>
            </a:r>
          </a:p>
        </p:txBody>
      </p:sp>
      <p:sp>
        <p:nvSpPr>
          <p:cNvPr id="3" name="Footer Placeholder 2">
            <a:extLst>
              <a:ext uri="{FF2B5EF4-FFF2-40B4-BE49-F238E27FC236}">
                <a16:creationId xmlns:a16="http://schemas.microsoft.com/office/drawing/2014/main" id="{AE02DF8D-C096-CB41-986D-8B6166FC87A7}"/>
              </a:ext>
            </a:extLst>
          </p:cNvPr>
          <p:cNvSpPr>
            <a:spLocks noGrp="1"/>
          </p:cNvSpPr>
          <p:nvPr>
            <p:ph type="ftr" sz="quarter" idx="11"/>
          </p:nvPr>
        </p:nvSpPr>
        <p:spPr/>
        <p:txBody>
          <a:bodyPr/>
          <a:lstStyle/>
          <a:p>
            <a:r>
              <a:rPr lang="en-US"/>
              <a:t>Perkins 101</a:t>
            </a:r>
          </a:p>
        </p:txBody>
      </p:sp>
    </p:spTree>
    <p:extLst>
      <p:ext uri="{BB962C8B-B14F-4D97-AF65-F5344CB8AC3E}">
        <p14:creationId xmlns:p14="http://schemas.microsoft.com/office/powerpoint/2010/main" val="4199393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at the post secondary level students</a:t>
            </a:r>
            <a:r>
              <a:rPr lang="en-US" baseline="0" dirty="0"/>
              <a:t> self identify. </a:t>
            </a:r>
          </a:p>
          <a:p>
            <a:r>
              <a:rPr lang="en-US" baseline="0" dirty="0"/>
              <a:t>Monitor to insure if staff are supporting programs there are students in these program. </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38</a:t>
            </a:fld>
            <a:endParaRPr lang="en-US" dirty="0"/>
          </a:p>
        </p:txBody>
      </p:sp>
      <p:sp>
        <p:nvSpPr>
          <p:cNvPr id="5" name="Date Placeholder 4">
            <a:extLst>
              <a:ext uri="{FF2B5EF4-FFF2-40B4-BE49-F238E27FC236}">
                <a16:creationId xmlns:a16="http://schemas.microsoft.com/office/drawing/2014/main" id="{67B4D029-CF68-E048-A2C8-D8C0B043912C}"/>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51964723-9C38-6442-B798-646FA50D6D5E}"/>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2456622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a:t>
            </a:fld>
            <a:endParaRPr lang="en-US" dirty="0"/>
          </a:p>
        </p:txBody>
      </p:sp>
      <p:sp>
        <p:nvSpPr>
          <p:cNvPr id="5" name="Date Placeholder 4">
            <a:extLst>
              <a:ext uri="{FF2B5EF4-FFF2-40B4-BE49-F238E27FC236}">
                <a16:creationId xmlns:a16="http://schemas.microsoft.com/office/drawing/2014/main" id="{BF88E9E6-C0B9-3E49-BBEA-87D51F0D0CE7}"/>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BE3EFD37-0E7F-A74F-9B71-BBB4E0C81B5E}"/>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136674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have discussed the Required and Permissive Activities -  </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44</a:t>
            </a:fld>
            <a:endParaRPr lang="en-US" dirty="0"/>
          </a:p>
        </p:txBody>
      </p:sp>
      <p:sp>
        <p:nvSpPr>
          <p:cNvPr id="5" name="Date Placeholder 4">
            <a:extLst>
              <a:ext uri="{FF2B5EF4-FFF2-40B4-BE49-F238E27FC236}">
                <a16:creationId xmlns:a16="http://schemas.microsoft.com/office/drawing/2014/main" id="{4C44E553-9F23-F84E-A37F-C73793451276}"/>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97F003AB-3B05-7B41-B86E-CF9365903C01}"/>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345603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8205" indent="-278205" defTabSz="847863">
              <a:spcBef>
                <a:spcPts val="611"/>
              </a:spcBef>
              <a:buFont typeface="+mj-lt"/>
              <a:buAutoNum type="arabicPeriod"/>
              <a:defRPr sz="1800"/>
            </a:pPr>
            <a:r>
              <a:rPr lang="en-US" sz="1300" dirty="0"/>
              <a:t>Activity description not aligned with budget entries and job descriptions – Counselors working with all students, no documentation </a:t>
            </a:r>
          </a:p>
          <a:p>
            <a:pPr marL="278205" indent="-278205" defTabSz="847863">
              <a:spcBef>
                <a:spcPts val="611"/>
              </a:spcBef>
              <a:buFont typeface="+mj-lt"/>
              <a:buAutoNum type="arabicPeriod"/>
              <a:defRPr sz="1800"/>
            </a:pPr>
            <a:r>
              <a:rPr lang="en-US" sz="1300" dirty="0"/>
              <a:t>All pieces of the activity not described – Positions and Duties not described </a:t>
            </a:r>
          </a:p>
          <a:p>
            <a:pPr marL="278205" indent="-278205" defTabSz="847863">
              <a:spcBef>
                <a:spcPts val="611"/>
              </a:spcBef>
              <a:buFont typeface="+mj-lt"/>
              <a:buAutoNum type="arabicPeriod"/>
              <a:defRPr sz="1800"/>
            </a:pPr>
            <a:r>
              <a:rPr lang="en-US" sz="1300" dirty="0"/>
              <a:t>Too much/too little information</a:t>
            </a:r>
          </a:p>
          <a:p>
            <a:pPr marL="278205" indent="-278205" defTabSz="847863">
              <a:spcBef>
                <a:spcPts val="611"/>
              </a:spcBef>
              <a:buFont typeface="+mj-lt"/>
              <a:buAutoNum type="arabicPeriod"/>
              <a:defRPr sz="1800"/>
            </a:pPr>
            <a:r>
              <a:rPr lang="en-US" sz="1300" dirty="0"/>
              <a:t>Data to support funding; special populations -  % of Special Pops enrolled in CTE programs </a:t>
            </a:r>
          </a:p>
          <a:p>
            <a:pPr marL="278205" indent="-278205" defTabSz="847863">
              <a:spcBef>
                <a:spcPts val="611"/>
              </a:spcBef>
              <a:buFont typeface="+mj-lt"/>
              <a:buAutoNum type="arabicPeriod"/>
              <a:defRPr sz="1800"/>
            </a:pPr>
            <a:r>
              <a:rPr lang="en-US" sz="1300" dirty="0"/>
              <a:t>Justification for continued funding – Why keep staff working with the program year after year (Faculty 3 year Limit) </a:t>
            </a:r>
          </a:p>
          <a:p>
            <a:pPr marL="278205" indent="-278205" defTabSz="847863">
              <a:spcBef>
                <a:spcPts val="611"/>
              </a:spcBef>
              <a:buFont typeface="+mj-lt"/>
              <a:buAutoNum type="arabicPeriod"/>
              <a:defRPr sz="1800"/>
            </a:pPr>
            <a:r>
              <a:rPr lang="en-US" sz="1300" dirty="0"/>
              <a:t>Evaluation measures – Tie in with Institutional Effectiveness </a:t>
            </a:r>
          </a:p>
          <a:p>
            <a:pPr marL="278205" indent="-278205" defTabSz="847863">
              <a:spcBef>
                <a:spcPts val="611"/>
              </a:spcBef>
              <a:buFont typeface="+mj-lt"/>
              <a:buAutoNum type="arabicPeriod"/>
              <a:defRPr sz="1800"/>
            </a:pPr>
            <a:r>
              <a:rPr lang="en-US" sz="1300" dirty="0"/>
              <a:t>Insufficiently focused</a:t>
            </a:r>
          </a:p>
          <a:p>
            <a:pPr marL="278205" indent="-278205" defTabSz="847863">
              <a:spcBef>
                <a:spcPts val="611"/>
              </a:spcBef>
              <a:buFont typeface="+mj-lt"/>
              <a:buAutoNum type="arabicPeriod"/>
              <a:defRPr sz="1800"/>
            </a:pPr>
            <a:r>
              <a:rPr lang="en-US" sz="1300" dirty="0"/>
              <a:t>Adhere to what’s typically been done</a:t>
            </a:r>
          </a:p>
          <a:p>
            <a:pPr marL="232929" indent="-232929">
              <a:buFont typeface="+mj-lt"/>
              <a:buAutoNum type="arabicPeriod"/>
            </a:pP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47</a:t>
            </a:fld>
            <a:endParaRPr lang="en-US" dirty="0"/>
          </a:p>
        </p:txBody>
      </p:sp>
      <p:sp>
        <p:nvSpPr>
          <p:cNvPr id="5" name="Date Placeholder 4">
            <a:extLst>
              <a:ext uri="{FF2B5EF4-FFF2-40B4-BE49-F238E27FC236}">
                <a16:creationId xmlns:a16="http://schemas.microsoft.com/office/drawing/2014/main" id="{C32CC355-6A9D-E84C-9AED-46986EAD816C}"/>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250C1B54-DA74-3F44-A16E-C14DBF02C336}"/>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220876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SUMMARY </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48</a:t>
            </a:fld>
            <a:endParaRPr lang="en-US" dirty="0"/>
          </a:p>
        </p:txBody>
      </p:sp>
      <p:sp>
        <p:nvSpPr>
          <p:cNvPr id="5" name="Date Placeholder 4">
            <a:extLst>
              <a:ext uri="{FF2B5EF4-FFF2-40B4-BE49-F238E27FC236}">
                <a16:creationId xmlns:a16="http://schemas.microsoft.com/office/drawing/2014/main" id="{EC57BB5A-A97E-BE4D-8604-7AF35548164F}"/>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719E9333-FEAE-2642-8146-7E8F86247EB8}"/>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4083696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Administration </a:t>
            </a:r>
          </a:p>
        </p:txBody>
      </p:sp>
      <p:sp>
        <p:nvSpPr>
          <p:cNvPr id="4" name="Slide Number Placeholder 3"/>
          <p:cNvSpPr>
            <a:spLocks noGrp="1"/>
          </p:cNvSpPr>
          <p:nvPr>
            <p:ph type="sldNum" sz="quarter" idx="10"/>
          </p:nvPr>
        </p:nvSpPr>
        <p:spPr/>
        <p:txBody>
          <a:bodyPr/>
          <a:lstStyle/>
          <a:p>
            <a:fld id="{FB46C6A2-84B9-4F4B-9D29-2CFB53138DBA}" type="slidenum">
              <a:rPr lang="en-US" smtClean="0"/>
              <a:pPr/>
              <a:t>52</a:t>
            </a:fld>
            <a:endParaRPr lang="en-US" dirty="0"/>
          </a:p>
        </p:txBody>
      </p:sp>
      <p:sp>
        <p:nvSpPr>
          <p:cNvPr id="5" name="Date Placeholder 4">
            <a:extLst>
              <a:ext uri="{FF2B5EF4-FFF2-40B4-BE49-F238E27FC236}">
                <a16:creationId xmlns:a16="http://schemas.microsoft.com/office/drawing/2014/main" id="{E4E28BCA-8517-204D-B820-7EAD7B2C4223}"/>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8A374E60-A67F-5846-900C-5D15C52833CF}"/>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132739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sz="2000" dirty="0">
                <a:latin typeface="Arial"/>
                <a:cs typeface="Arial"/>
              </a:rPr>
              <a:t>(A), to ensure learning in— (A) the core academic subjects (as defined in section 9101 of the Elementary and Secondary Education Act of 1965); and (B) career and technical education subjects.</a:t>
            </a:r>
            <a:endParaRPr lang="en-US" sz="2000" dirty="0">
              <a:latin typeface="Arial"/>
              <a:ea typeface="Calibri" panose="020F0502020204030204" pitchFamily="34" charset="0"/>
              <a:cs typeface="Arial"/>
            </a:endParaRP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53</a:t>
            </a:fld>
            <a:endParaRPr lang="en-US" dirty="0"/>
          </a:p>
        </p:txBody>
      </p:sp>
      <p:sp>
        <p:nvSpPr>
          <p:cNvPr id="5" name="Date Placeholder 4">
            <a:extLst>
              <a:ext uri="{FF2B5EF4-FFF2-40B4-BE49-F238E27FC236}">
                <a16:creationId xmlns:a16="http://schemas.microsoft.com/office/drawing/2014/main" id="{29CFBE73-04C0-2541-A26A-D8C113227352}"/>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C68F7D5E-6399-CD41-BFEE-4F3AF6A6756B}"/>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1789313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54</a:t>
            </a:fld>
            <a:endParaRPr lang="en-US" dirty="0"/>
          </a:p>
        </p:txBody>
      </p:sp>
      <p:sp>
        <p:nvSpPr>
          <p:cNvPr id="5" name="Date Placeholder 4">
            <a:extLst>
              <a:ext uri="{FF2B5EF4-FFF2-40B4-BE49-F238E27FC236}">
                <a16:creationId xmlns:a16="http://schemas.microsoft.com/office/drawing/2014/main" id="{0EB542A4-4D3C-F945-B30B-CA33CA3AB85A}"/>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937F05F5-D02A-4B43-8A1F-ED0A48D0A9D7}"/>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3520104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55</a:t>
            </a:fld>
            <a:endParaRPr lang="en-US" dirty="0"/>
          </a:p>
        </p:txBody>
      </p:sp>
      <p:sp>
        <p:nvSpPr>
          <p:cNvPr id="5" name="Date Placeholder 4">
            <a:extLst>
              <a:ext uri="{FF2B5EF4-FFF2-40B4-BE49-F238E27FC236}">
                <a16:creationId xmlns:a16="http://schemas.microsoft.com/office/drawing/2014/main" id="{1AA946EC-C929-B84E-9A84-329E3D91F495}"/>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3D0E8888-14A4-644F-851D-DE663502DED9}"/>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22169019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56</a:t>
            </a:fld>
            <a:endParaRPr lang="en-US" dirty="0"/>
          </a:p>
        </p:txBody>
      </p:sp>
      <p:sp>
        <p:nvSpPr>
          <p:cNvPr id="5" name="Date Placeholder 4">
            <a:extLst>
              <a:ext uri="{FF2B5EF4-FFF2-40B4-BE49-F238E27FC236}">
                <a16:creationId xmlns:a16="http://schemas.microsoft.com/office/drawing/2014/main" id="{3BBEFFE1-A717-B64C-83D5-151F0CBD6AAD}"/>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7B7483CC-5E48-BF4C-8283-73FA0549CFFE}"/>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31920644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29" indent="-232929" defTabSz="931717">
              <a:buFontTx/>
              <a:buAutoNum type="alphaUcParenBoth"/>
              <a:defRPr/>
            </a:pPr>
            <a:r>
              <a:rPr lang="en-US" sz="1300" dirty="0"/>
              <a:t>in-service and </a:t>
            </a:r>
            <a:r>
              <a:rPr lang="en-US" sz="1300" dirty="0" err="1"/>
              <a:t>preservice</a:t>
            </a:r>
            <a:r>
              <a:rPr lang="en-US" sz="1300" dirty="0"/>
              <a:t> training on—;</a:t>
            </a:r>
          </a:p>
          <a:p>
            <a:pPr marL="698788" lvl="1" indent="-232929" defTabSz="931717">
              <a:buFontTx/>
              <a:buAutoNum type="alphaUcParenBoth"/>
              <a:defRPr/>
            </a:pPr>
            <a:r>
              <a:rPr lang="en-US" sz="1300" dirty="0"/>
              <a:t> (</a:t>
            </a:r>
            <a:r>
              <a:rPr lang="en-US" sz="1300" dirty="0" err="1"/>
              <a:t>i</a:t>
            </a:r>
            <a:r>
              <a:rPr lang="en-US" sz="1300" dirty="0"/>
              <a:t>) effective integration and use of challenging academic and career and technical education provided jointly with academic teachers; o the extent practicable; </a:t>
            </a:r>
          </a:p>
          <a:p>
            <a:pPr marL="698788" lvl="1" indent="-232929" defTabSz="931717">
              <a:buFontTx/>
              <a:buAutoNum type="alphaUcParenBoth"/>
              <a:defRPr/>
            </a:pPr>
            <a:r>
              <a:rPr lang="en-US" sz="1300" dirty="0"/>
              <a:t>(ii) effective teaching skills based on research that includes promising practices; </a:t>
            </a:r>
          </a:p>
          <a:p>
            <a:pPr marL="698788" lvl="1" indent="-232929" defTabSz="931717">
              <a:buFontTx/>
              <a:buAutoNum type="alphaUcParenBoth"/>
              <a:defRPr/>
            </a:pPr>
            <a:r>
              <a:rPr lang="en-US" sz="1300" dirty="0"/>
              <a:t>(iii) effective practices to improve parental and community involvement; and;</a:t>
            </a:r>
          </a:p>
          <a:p>
            <a:pPr marL="698788" lvl="1" indent="-232929" defTabSz="931717">
              <a:buFontTx/>
              <a:buAutoNum type="alphaUcParenBoth"/>
              <a:defRPr/>
            </a:pPr>
            <a:r>
              <a:rPr lang="en-US" sz="1300" dirty="0"/>
              <a:t> (iv) effective use of scientifically based research and data to improve instruction; </a:t>
            </a:r>
          </a:p>
          <a:p>
            <a:pPr marL="232929" indent="-232929" defTabSz="931717">
              <a:buFontTx/>
              <a:buAutoNum type="alphaUcParenBoth"/>
              <a:defRPr/>
            </a:pPr>
            <a:r>
              <a:rPr lang="en-US" sz="1300" dirty="0"/>
              <a:t>(B) support of education programs for teachers of career and technical education in public schools and other public school personnel who are involved in the direct delivery of educational services to career and technical education students, to ensure that such teachers and personnel stay current with all aspects of an industry; </a:t>
            </a:r>
          </a:p>
          <a:p>
            <a:pPr marL="232929" indent="-232929" defTabSz="931717">
              <a:buFontTx/>
              <a:buAutoNum type="alphaUcParenBoth"/>
              <a:defRPr/>
            </a:pPr>
            <a:r>
              <a:rPr lang="en-US" sz="1300" dirty="0"/>
              <a:t>(C) internship programs that provide relevant business experience; and; </a:t>
            </a:r>
          </a:p>
          <a:p>
            <a:pPr marL="232929" indent="-232929" defTabSz="931717">
              <a:buFontTx/>
              <a:buAutoNum type="alphaUcParenBoth"/>
              <a:defRPr/>
            </a:pPr>
            <a:r>
              <a:rPr lang="en-US" sz="1300" dirty="0"/>
              <a:t>(D) programs designed to train teachers specifically in the effective use and application of technology to improve instruction.</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57</a:t>
            </a:fld>
            <a:endParaRPr lang="en-US" dirty="0"/>
          </a:p>
        </p:txBody>
      </p:sp>
      <p:sp>
        <p:nvSpPr>
          <p:cNvPr id="5" name="Date Placeholder 4">
            <a:extLst>
              <a:ext uri="{FF2B5EF4-FFF2-40B4-BE49-F238E27FC236}">
                <a16:creationId xmlns:a16="http://schemas.microsoft.com/office/drawing/2014/main" id="{8FE4FC61-7EC6-B748-A74E-7A2B366C0311}"/>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5466D089-AD27-4940-8120-6980182BBF38}"/>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13572803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58</a:t>
            </a:fld>
            <a:endParaRPr lang="en-US" dirty="0"/>
          </a:p>
        </p:txBody>
      </p:sp>
      <p:sp>
        <p:nvSpPr>
          <p:cNvPr id="5" name="Date Placeholder 4">
            <a:extLst>
              <a:ext uri="{FF2B5EF4-FFF2-40B4-BE49-F238E27FC236}">
                <a16:creationId xmlns:a16="http://schemas.microsoft.com/office/drawing/2014/main" id="{77408CBF-0578-B043-8534-DF34AB23EC28}"/>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188F6139-66D0-7745-80C5-AC85BE70A2B3}"/>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2490925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a:t>
            </a:fld>
            <a:endParaRPr lang="en-US" dirty="0"/>
          </a:p>
        </p:txBody>
      </p:sp>
      <p:sp>
        <p:nvSpPr>
          <p:cNvPr id="5" name="Date Placeholder 4">
            <a:extLst>
              <a:ext uri="{FF2B5EF4-FFF2-40B4-BE49-F238E27FC236}">
                <a16:creationId xmlns:a16="http://schemas.microsoft.com/office/drawing/2014/main" id="{91FB754E-A94F-744E-AAFD-2ACBFA8DA39E}"/>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93538147-869F-2047-B798-3C3AFD7DC5AD}"/>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38609809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59</a:t>
            </a:fld>
            <a:endParaRPr lang="en-US" dirty="0"/>
          </a:p>
        </p:txBody>
      </p:sp>
      <p:sp>
        <p:nvSpPr>
          <p:cNvPr id="5" name="Date Placeholder 4">
            <a:extLst>
              <a:ext uri="{FF2B5EF4-FFF2-40B4-BE49-F238E27FC236}">
                <a16:creationId xmlns:a16="http://schemas.microsoft.com/office/drawing/2014/main" id="{356E1DE9-378D-814B-811C-CAE68CE2C064}"/>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CDAA882E-1C76-5F4A-A1F6-1DA8F74076EC}"/>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24106439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60</a:t>
            </a:fld>
            <a:endParaRPr lang="en-US" dirty="0"/>
          </a:p>
        </p:txBody>
      </p:sp>
      <p:sp>
        <p:nvSpPr>
          <p:cNvPr id="5" name="Date Placeholder 4">
            <a:extLst>
              <a:ext uri="{FF2B5EF4-FFF2-40B4-BE49-F238E27FC236}">
                <a16:creationId xmlns:a16="http://schemas.microsoft.com/office/drawing/2014/main" id="{C271C964-057B-414F-9855-A8C6A4AA7B23}"/>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C09D1C8F-0345-9845-A9D8-2920BCB06C21}"/>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17613570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61</a:t>
            </a:fld>
            <a:endParaRPr lang="en-US" dirty="0"/>
          </a:p>
        </p:txBody>
      </p:sp>
      <p:sp>
        <p:nvSpPr>
          <p:cNvPr id="5" name="Date Placeholder 4">
            <a:extLst>
              <a:ext uri="{FF2B5EF4-FFF2-40B4-BE49-F238E27FC236}">
                <a16:creationId xmlns:a16="http://schemas.microsoft.com/office/drawing/2014/main" id="{DA2FCAB8-B181-5543-93FA-F381DC479ED6}"/>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9C863A14-58F4-4D45-B9C3-8ABA769BA1CB}"/>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2722975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a:t>
            </a:r>
            <a:r>
              <a:rPr lang="en-US" baseline="0" dirty="0"/>
              <a:t> added to place emphasis on CTE improvement </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62</a:t>
            </a:fld>
            <a:endParaRPr lang="en-US" dirty="0"/>
          </a:p>
        </p:txBody>
      </p:sp>
      <p:sp>
        <p:nvSpPr>
          <p:cNvPr id="5" name="Date Placeholder 4">
            <a:extLst>
              <a:ext uri="{FF2B5EF4-FFF2-40B4-BE49-F238E27FC236}">
                <a16:creationId xmlns:a16="http://schemas.microsoft.com/office/drawing/2014/main" id="{434D2C51-41D3-8646-A70E-019B8517770C}"/>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2AE0185A-BC41-944B-916C-80A783F741EC}"/>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39266673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63</a:t>
            </a:fld>
            <a:endParaRPr lang="en-US" dirty="0"/>
          </a:p>
        </p:txBody>
      </p:sp>
      <p:sp>
        <p:nvSpPr>
          <p:cNvPr id="5" name="Date Placeholder 4">
            <a:extLst>
              <a:ext uri="{FF2B5EF4-FFF2-40B4-BE49-F238E27FC236}">
                <a16:creationId xmlns:a16="http://schemas.microsoft.com/office/drawing/2014/main" id="{FDCC65BF-57D9-154E-86FF-0FA3B5892E01}"/>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4DAAE6B7-8436-0E4A-A055-2FAD4F7E0E9A}"/>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1486546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64</a:t>
            </a:fld>
            <a:endParaRPr lang="en-US" dirty="0"/>
          </a:p>
        </p:txBody>
      </p:sp>
      <p:sp>
        <p:nvSpPr>
          <p:cNvPr id="5" name="Date Placeholder 4">
            <a:extLst>
              <a:ext uri="{FF2B5EF4-FFF2-40B4-BE49-F238E27FC236}">
                <a16:creationId xmlns:a16="http://schemas.microsoft.com/office/drawing/2014/main" id="{4315A91E-40F3-2445-8830-495E61BF66F1}"/>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9EAA8BF1-3DFF-CD4C-ADBF-C300419C3D26}"/>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28277418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marL="1064818" indent="-1064818">
              <a:buFontTx/>
              <a:buAutoNum type="arabicPeriod"/>
              <a:defRPr sz="1800"/>
            </a:pPr>
            <a:r>
              <a:rPr lang="en-US" sz="2400" dirty="0"/>
              <a:t>Clean up data – identify all CTE students  </a:t>
            </a:r>
          </a:p>
          <a:p>
            <a:pPr marL="1064818" indent="-1064818">
              <a:buFontTx/>
              <a:buAutoNum type="arabicPeriod"/>
              <a:defRPr sz="1800"/>
            </a:pPr>
            <a:r>
              <a:rPr lang="en-US" sz="2400" dirty="0"/>
              <a:t>Increase student advising for completion and placement  </a:t>
            </a:r>
          </a:p>
          <a:p>
            <a:pPr marL="1064818" indent="-1064818">
              <a:buFontTx/>
              <a:buAutoNum type="arabicPeriod"/>
              <a:defRPr sz="1800"/>
            </a:pPr>
            <a:r>
              <a:rPr lang="en-US" sz="2400" dirty="0"/>
              <a:t>Award students certificates when they are earned </a:t>
            </a:r>
          </a:p>
          <a:p>
            <a:pPr marL="1064818" indent="-1064818">
              <a:buFontTx/>
              <a:buAutoNum type="arabicPeriod"/>
              <a:defRPr sz="1800"/>
            </a:pPr>
            <a:r>
              <a:rPr lang="en-US" sz="2400" dirty="0"/>
              <a:t>Set up retention task force </a:t>
            </a:r>
          </a:p>
          <a:p>
            <a:pPr marL="1064818" indent="-1064818">
              <a:buFontTx/>
              <a:buAutoNum type="arabicPeriod"/>
              <a:defRPr sz="1800"/>
            </a:pPr>
            <a:r>
              <a:rPr lang="en-US" sz="2400" dirty="0"/>
              <a:t>Flag completers and monitor progress</a:t>
            </a:r>
          </a:p>
          <a:p>
            <a:pPr marL="1064818" indent="-1064818">
              <a:buFontTx/>
              <a:buAutoNum type="arabicPeriod"/>
              <a:defRPr sz="1800"/>
            </a:pPr>
            <a:r>
              <a:rPr lang="en-US" sz="2400" dirty="0"/>
              <a:t>Set up early alert system</a:t>
            </a:r>
          </a:p>
          <a:p>
            <a:endParaRPr lang="en-US" dirty="0"/>
          </a:p>
        </p:txBody>
      </p:sp>
      <p:sp>
        <p:nvSpPr>
          <p:cNvPr id="4" name="Date Placeholder 3">
            <a:extLst>
              <a:ext uri="{FF2B5EF4-FFF2-40B4-BE49-F238E27FC236}">
                <a16:creationId xmlns:a16="http://schemas.microsoft.com/office/drawing/2014/main" id="{0C083BED-30DB-0048-94D6-04ECF7BDE887}"/>
              </a:ext>
            </a:extLst>
          </p:cNvPr>
          <p:cNvSpPr>
            <a:spLocks noGrp="1"/>
          </p:cNvSpPr>
          <p:nvPr>
            <p:ph type="dt" idx="10"/>
          </p:nvPr>
        </p:nvSpPr>
        <p:spPr/>
        <p:txBody>
          <a:bodyPr/>
          <a:lstStyle/>
          <a:p>
            <a:r>
              <a:rPr lang="en-US"/>
              <a:t>April 18, 2018</a:t>
            </a:r>
          </a:p>
        </p:txBody>
      </p:sp>
      <p:sp>
        <p:nvSpPr>
          <p:cNvPr id="5" name="Footer Placeholder 4">
            <a:extLst>
              <a:ext uri="{FF2B5EF4-FFF2-40B4-BE49-F238E27FC236}">
                <a16:creationId xmlns:a16="http://schemas.microsoft.com/office/drawing/2014/main" id="{7A298491-66D0-FE40-98C4-639477C30657}"/>
              </a:ext>
            </a:extLst>
          </p:cNvPr>
          <p:cNvSpPr>
            <a:spLocks noGrp="1"/>
          </p:cNvSpPr>
          <p:nvPr>
            <p:ph type="ftr" sz="quarter" idx="11"/>
          </p:nvPr>
        </p:nvSpPr>
        <p:spPr/>
        <p:txBody>
          <a:bodyPr/>
          <a:lstStyle/>
          <a:p>
            <a:r>
              <a:rPr lang="en-US"/>
              <a:t>Perkins 101</a:t>
            </a:r>
          </a:p>
        </p:txBody>
      </p:sp>
    </p:spTree>
    <p:extLst>
      <p:ext uri="{BB962C8B-B14F-4D97-AF65-F5344CB8AC3E}">
        <p14:creationId xmlns:p14="http://schemas.microsoft.com/office/powerpoint/2010/main" val="9681532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70</a:t>
            </a:fld>
            <a:endParaRPr lang="en-US" dirty="0"/>
          </a:p>
        </p:txBody>
      </p:sp>
      <p:sp>
        <p:nvSpPr>
          <p:cNvPr id="5" name="Date Placeholder 4">
            <a:extLst>
              <a:ext uri="{FF2B5EF4-FFF2-40B4-BE49-F238E27FC236}">
                <a16:creationId xmlns:a16="http://schemas.microsoft.com/office/drawing/2014/main" id="{78F0940B-DFA0-9D4F-A714-6BC079300E5B}"/>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45B55854-EE6F-484B-8501-D440D3B9DC3F}"/>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24285624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Used in the CAR </a:t>
            </a:r>
          </a:p>
        </p:txBody>
      </p:sp>
      <p:sp>
        <p:nvSpPr>
          <p:cNvPr id="4" name="Slide Number Placeholder 3"/>
          <p:cNvSpPr>
            <a:spLocks noGrp="1"/>
          </p:cNvSpPr>
          <p:nvPr>
            <p:ph type="sldNum" sz="quarter" idx="10"/>
          </p:nvPr>
        </p:nvSpPr>
        <p:spPr/>
        <p:txBody>
          <a:bodyPr/>
          <a:lstStyle/>
          <a:p>
            <a:fld id="{FB46C6A2-84B9-4F4B-9D29-2CFB53138DBA}" type="slidenum">
              <a:rPr lang="en-US" smtClean="0"/>
              <a:pPr/>
              <a:t>72</a:t>
            </a:fld>
            <a:endParaRPr lang="en-US" dirty="0"/>
          </a:p>
        </p:txBody>
      </p:sp>
      <p:sp>
        <p:nvSpPr>
          <p:cNvPr id="5" name="Date Placeholder 4">
            <a:extLst>
              <a:ext uri="{FF2B5EF4-FFF2-40B4-BE49-F238E27FC236}">
                <a16:creationId xmlns:a16="http://schemas.microsoft.com/office/drawing/2014/main" id="{5A1C0444-7151-864B-A4FF-F8BF224615AE}"/>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F00E9B97-4608-F345-B7D4-14D33AAA1C22}"/>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11925196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76</a:t>
            </a:fld>
            <a:endParaRPr lang="en-US" dirty="0"/>
          </a:p>
        </p:txBody>
      </p:sp>
      <p:sp>
        <p:nvSpPr>
          <p:cNvPr id="5" name="Date Placeholder 4">
            <a:extLst>
              <a:ext uri="{FF2B5EF4-FFF2-40B4-BE49-F238E27FC236}">
                <a16:creationId xmlns:a16="http://schemas.microsoft.com/office/drawing/2014/main" id="{DEB51C56-4BF3-B841-A6E4-A7F2E62BC04E}"/>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BCB97A57-CD10-234E-807A-2853412EE064}"/>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2446873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5</a:t>
            </a:fld>
            <a:endParaRPr lang="en-US" dirty="0"/>
          </a:p>
        </p:txBody>
      </p:sp>
      <p:sp>
        <p:nvSpPr>
          <p:cNvPr id="5" name="Date Placeholder 4">
            <a:extLst>
              <a:ext uri="{FF2B5EF4-FFF2-40B4-BE49-F238E27FC236}">
                <a16:creationId xmlns:a16="http://schemas.microsoft.com/office/drawing/2014/main" id="{630329BF-77F3-F842-B32A-6A7CCF0E17A1}"/>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54B85C45-7101-814A-9CFE-3E5345F30532}"/>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4936451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81</a:t>
            </a:fld>
            <a:endParaRPr lang="en-US" dirty="0"/>
          </a:p>
        </p:txBody>
      </p:sp>
      <p:sp>
        <p:nvSpPr>
          <p:cNvPr id="5" name="Date Placeholder 4">
            <a:extLst>
              <a:ext uri="{FF2B5EF4-FFF2-40B4-BE49-F238E27FC236}">
                <a16:creationId xmlns:a16="http://schemas.microsoft.com/office/drawing/2014/main" id="{AE77A0B3-7822-FA4A-891D-BB8F8D80E9B3}"/>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3775375C-2880-9149-8120-B47C72D99C4C}"/>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24019369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111</a:t>
            </a:fld>
            <a:endParaRPr lang="en-US" dirty="0"/>
          </a:p>
        </p:txBody>
      </p:sp>
      <p:sp>
        <p:nvSpPr>
          <p:cNvPr id="5" name="Date Placeholder 4">
            <a:extLst>
              <a:ext uri="{FF2B5EF4-FFF2-40B4-BE49-F238E27FC236}">
                <a16:creationId xmlns:a16="http://schemas.microsoft.com/office/drawing/2014/main" id="{31D4FF56-7D51-984A-BC7E-35F4875B1313}"/>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8C3692FA-81AF-5643-B63B-68B34FCB0985}"/>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36098363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126</a:t>
            </a:fld>
            <a:endParaRPr lang="en-US"/>
          </a:p>
        </p:txBody>
      </p:sp>
      <p:sp>
        <p:nvSpPr>
          <p:cNvPr id="5" name="Footer Placeholder 4">
            <a:extLst>
              <a:ext uri="{FF2B5EF4-FFF2-40B4-BE49-F238E27FC236}">
                <a16:creationId xmlns:a16="http://schemas.microsoft.com/office/drawing/2014/main" id="{8C7C109F-5BDB-6146-8777-0BD57FD37C0C}"/>
              </a:ext>
            </a:extLst>
          </p:cNvPr>
          <p:cNvSpPr>
            <a:spLocks noGrp="1"/>
          </p:cNvSpPr>
          <p:nvPr>
            <p:ph type="ftr" sz="quarter" idx="11"/>
          </p:nvPr>
        </p:nvSpPr>
        <p:spPr/>
        <p:txBody>
          <a:bodyPr/>
          <a:lstStyle/>
          <a:p>
            <a:r>
              <a:rPr lang="en-US"/>
              <a:t>Perkins 101</a:t>
            </a:r>
          </a:p>
        </p:txBody>
      </p:sp>
      <p:sp>
        <p:nvSpPr>
          <p:cNvPr id="6" name="Date Placeholder 5">
            <a:extLst>
              <a:ext uri="{FF2B5EF4-FFF2-40B4-BE49-F238E27FC236}">
                <a16:creationId xmlns:a16="http://schemas.microsoft.com/office/drawing/2014/main" id="{EA114871-05E3-7D46-8C24-EDC497357215}"/>
              </a:ext>
            </a:extLst>
          </p:cNvPr>
          <p:cNvSpPr>
            <a:spLocks noGrp="1"/>
          </p:cNvSpPr>
          <p:nvPr>
            <p:ph type="dt" idx="12"/>
          </p:nvPr>
        </p:nvSpPr>
        <p:spPr/>
        <p:txBody>
          <a:bodyPr/>
          <a:lstStyle/>
          <a:p>
            <a:r>
              <a:rPr lang="en-US"/>
              <a:t>April 18, 2018</a:t>
            </a:r>
          </a:p>
        </p:txBody>
      </p:sp>
    </p:spTree>
    <p:extLst>
      <p:ext uri="{BB962C8B-B14F-4D97-AF65-F5344CB8AC3E}">
        <p14:creationId xmlns:p14="http://schemas.microsoft.com/office/powerpoint/2010/main" val="1983301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a:t>
            </a:r>
            <a:r>
              <a:rPr lang="en-US" baseline="0" dirty="0"/>
              <a:t> </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7</a:t>
            </a:fld>
            <a:endParaRPr lang="en-US" dirty="0"/>
          </a:p>
        </p:txBody>
      </p:sp>
      <p:sp>
        <p:nvSpPr>
          <p:cNvPr id="5" name="Date Placeholder 4">
            <a:extLst>
              <a:ext uri="{FF2B5EF4-FFF2-40B4-BE49-F238E27FC236}">
                <a16:creationId xmlns:a16="http://schemas.microsoft.com/office/drawing/2014/main" id="{E776D12A-39A1-8541-AF7F-456801733726}"/>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EAA267B2-CC1A-4E4F-82F5-BEBE77C771CF}"/>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3734641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a:spcBef>
                <a:spcPts val="408"/>
              </a:spcBef>
              <a:defRPr sz="1800"/>
            </a:pPr>
            <a:r>
              <a:rPr lang="en-US" sz="1400" dirty="0">
                <a:latin typeface="American Typewriter"/>
                <a:ea typeface="American Typewriter"/>
                <a:cs typeface="American Typewriter"/>
                <a:sym typeface="American Typewriter"/>
              </a:rPr>
              <a:t>Develop more fully the academic and technical skills of students enrolled in CTE:</a:t>
            </a:r>
          </a:p>
          <a:p>
            <a:pPr marL="287368" indent="-287368">
              <a:spcBef>
                <a:spcPts val="408"/>
              </a:spcBef>
              <a:defRPr sz="1800"/>
            </a:pPr>
            <a:r>
              <a:rPr lang="en-US" sz="1400" dirty="0">
                <a:latin typeface="American Typewriter"/>
                <a:ea typeface="American Typewriter"/>
                <a:cs typeface="American Typewriter"/>
                <a:sym typeface="American Typewriter"/>
              </a:rPr>
              <a:t>Develop </a:t>
            </a:r>
            <a:r>
              <a:rPr lang="en-US" sz="1400" u="sng" dirty="0">
                <a:latin typeface="American Typewriter"/>
                <a:ea typeface="American Typewriter"/>
                <a:cs typeface="American Typewriter"/>
                <a:sym typeface="American Typewriter"/>
              </a:rPr>
              <a:t>challenging and rigorous academic and technical standards </a:t>
            </a:r>
            <a:r>
              <a:rPr lang="en-US" sz="1400" dirty="0">
                <a:latin typeface="American Typewriter"/>
                <a:ea typeface="American Typewriter"/>
                <a:cs typeface="American Typewriter"/>
                <a:sym typeface="American Typewriter"/>
              </a:rPr>
              <a:t>so that students are prepare for high skill, high wage, high demand, and emerging occupations</a:t>
            </a:r>
          </a:p>
          <a:p>
            <a:pPr marL="287368" indent="-287368">
              <a:spcBef>
                <a:spcPts val="408"/>
              </a:spcBef>
              <a:defRPr sz="1800"/>
            </a:pPr>
            <a:r>
              <a:rPr lang="en-US" sz="1400" u="sng" dirty="0">
                <a:latin typeface="American Typewriter"/>
                <a:ea typeface="American Typewriter"/>
                <a:cs typeface="American Typewriter"/>
                <a:sym typeface="American Typewriter"/>
              </a:rPr>
              <a:t>Link secondary and postsecondary education </a:t>
            </a:r>
            <a:r>
              <a:rPr lang="en-US" sz="1400" dirty="0">
                <a:latin typeface="American Typewriter"/>
                <a:ea typeface="American Typewriter"/>
                <a:cs typeface="American Typewriter"/>
                <a:sym typeface="American Typewriter"/>
              </a:rPr>
              <a:t>for effective student transition</a:t>
            </a:r>
          </a:p>
          <a:p>
            <a:pPr marL="287368" indent="-287368">
              <a:spcBef>
                <a:spcPts val="408"/>
              </a:spcBef>
              <a:defRPr sz="1800"/>
            </a:pPr>
            <a:r>
              <a:rPr lang="en-US" sz="1400" u="sng" dirty="0">
                <a:latin typeface="American Typewriter"/>
                <a:ea typeface="American Typewriter"/>
                <a:cs typeface="American Typewriter"/>
                <a:sym typeface="American Typewriter"/>
              </a:rPr>
              <a:t>Develop, implement and improve </a:t>
            </a:r>
            <a:r>
              <a:rPr lang="en-US" sz="1400" dirty="0">
                <a:latin typeface="American Typewriter"/>
                <a:ea typeface="American Typewriter"/>
                <a:cs typeface="American Typewriter"/>
                <a:sym typeface="American Typewriter"/>
              </a:rPr>
              <a:t>CTE</a:t>
            </a:r>
          </a:p>
          <a:p>
            <a:pPr marL="287368" indent="-287368">
              <a:spcBef>
                <a:spcPts val="408"/>
              </a:spcBef>
              <a:defRPr sz="1800"/>
            </a:pPr>
            <a:r>
              <a:rPr lang="en-US" sz="1400" dirty="0">
                <a:latin typeface="American Typewriter"/>
                <a:ea typeface="American Typewriter"/>
                <a:cs typeface="American Typewriter"/>
                <a:sym typeface="American Typewriter"/>
              </a:rPr>
              <a:t>Professional development and other activities that </a:t>
            </a:r>
            <a:r>
              <a:rPr lang="en-US" sz="1400" u="sng" dirty="0">
                <a:latin typeface="American Typewriter"/>
                <a:ea typeface="American Typewriter"/>
                <a:cs typeface="American Typewriter"/>
                <a:sym typeface="American Typewriter"/>
              </a:rPr>
              <a:t>improve the quality of CTE teachers, faculty, administrators and counselors</a:t>
            </a:r>
            <a:endParaRPr lang="en-US" sz="1400" dirty="0">
              <a:latin typeface="American Typewriter"/>
              <a:ea typeface="American Typewriter"/>
              <a:cs typeface="American Typewriter"/>
              <a:sym typeface="American Typewriter"/>
            </a:endParaRPr>
          </a:p>
          <a:p>
            <a:pPr marL="287368" indent="-287368">
              <a:spcBef>
                <a:spcPts val="408"/>
              </a:spcBef>
              <a:defRPr sz="1800"/>
            </a:pPr>
            <a:r>
              <a:rPr lang="en-US" sz="1400" u="sng" dirty="0">
                <a:latin typeface="American Typewriter"/>
                <a:ea typeface="American Typewriter"/>
                <a:cs typeface="American Typewriter"/>
                <a:sym typeface="American Typewriter"/>
              </a:rPr>
              <a:t>Partnerships</a:t>
            </a:r>
            <a:r>
              <a:rPr lang="en-US" sz="1400" dirty="0">
                <a:latin typeface="American Typewriter"/>
                <a:ea typeface="American Typewriter"/>
                <a:cs typeface="American Typewriter"/>
                <a:sym typeface="American Typewriter"/>
              </a:rPr>
              <a:t> among educational institutions, state agencies, and business and industry</a:t>
            </a:r>
          </a:p>
          <a:p>
            <a:pPr marL="287368" indent="-287368">
              <a:spcBef>
                <a:spcPts val="408"/>
              </a:spcBef>
              <a:defRPr sz="1800"/>
            </a:pPr>
            <a:r>
              <a:rPr lang="en-US" sz="1400" dirty="0">
                <a:latin typeface="American Typewriter"/>
                <a:ea typeface="American Typewriter"/>
                <a:cs typeface="American Typewriter"/>
                <a:sym typeface="American Typewriter"/>
              </a:rPr>
              <a:t>Provide lifelong learning opportunities that will produce the knowledge and skills needed to </a:t>
            </a:r>
            <a:r>
              <a:rPr lang="en-US" sz="1400" u="sng" dirty="0">
                <a:latin typeface="American Typewriter"/>
                <a:ea typeface="American Typewriter"/>
                <a:cs typeface="American Typewriter"/>
                <a:sym typeface="American Typewriter"/>
              </a:rPr>
              <a:t>keep the U. S. competitive</a:t>
            </a:r>
          </a:p>
        </p:txBody>
      </p:sp>
      <p:sp>
        <p:nvSpPr>
          <p:cNvPr id="4" name="Date Placeholder 3">
            <a:extLst>
              <a:ext uri="{FF2B5EF4-FFF2-40B4-BE49-F238E27FC236}">
                <a16:creationId xmlns:a16="http://schemas.microsoft.com/office/drawing/2014/main" id="{023C5746-959E-7346-84D2-A2ACF2597349}"/>
              </a:ext>
            </a:extLst>
          </p:cNvPr>
          <p:cNvSpPr>
            <a:spLocks noGrp="1"/>
          </p:cNvSpPr>
          <p:nvPr>
            <p:ph type="dt" idx="10"/>
          </p:nvPr>
        </p:nvSpPr>
        <p:spPr/>
        <p:txBody>
          <a:bodyPr/>
          <a:lstStyle/>
          <a:p>
            <a:r>
              <a:rPr lang="en-US"/>
              <a:t>April 18, 2018</a:t>
            </a:r>
          </a:p>
        </p:txBody>
      </p:sp>
      <p:sp>
        <p:nvSpPr>
          <p:cNvPr id="5" name="Footer Placeholder 4">
            <a:extLst>
              <a:ext uri="{FF2B5EF4-FFF2-40B4-BE49-F238E27FC236}">
                <a16:creationId xmlns:a16="http://schemas.microsoft.com/office/drawing/2014/main" id="{DA74090B-BDA0-8840-9DF5-6F4C8A893A50}"/>
              </a:ext>
            </a:extLst>
          </p:cNvPr>
          <p:cNvSpPr>
            <a:spLocks noGrp="1"/>
          </p:cNvSpPr>
          <p:nvPr>
            <p:ph type="ftr" sz="quarter" idx="11"/>
          </p:nvPr>
        </p:nvSpPr>
        <p:spPr/>
        <p:txBody>
          <a:bodyPr/>
          <a:lstStyle/>
          <a:p>
            <a:r>
              <a:rPr lang="en-US"/>
              <a:t>Perkins 101</a:t>
            </a:r>
          </a:p>
        </p:txBody>
      </p:sp>
    </p:spTree>
    <p:extLst>
      <p:ext uri="{BB962C8B-B14F-4D97-AF65-F5344CB8AC3E}">
        <p14:creationId xmlns:p14="http://schemas.microsoft.com/office/powerpoint/2010/main" val="4036935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noRot="1" noChangeAspect="1"/>
          </p:cNvSpPr>
          <p:nvPr>
            <p:ph type="sldImg"/>
          </p:nvPr>
        </p:nvSpPr>
        <p:spPr>
          <a:xfrm>
            <a:off x="1181100" y="698500"/>
            <a:ext cx="4648200" cy="3486150"/>
          </a:xfrm>
          <a:prstGeom prst="rect">
            <a:avLst/>
          </a:prstGeom>
        </p:spPr>
        <p:txBody>
          <a:bodyPr/>
          <a:lstStyle/>
          <a:p>
            <a:pPr lvl="0"/>
            <a:endParaRPr/>
          </a:p>
        </p:txBody>
      </p:sp>
      <p:sp>
        <p:nvSpPr>
          <p:cNvPr id="213" name="Shape 213"/>
          <p:cNvSpPr>
            <a:spLocks noGrp="1"/>
          </p:cNvSpPr>
          <p:nvPr>
            <p:ph type="body" sz="quarter" idx="1"/>
          </p:nvPr>
        </p:nvSpPr>
        <p:spPr>
          <a:prstGeom prst="rect">
            <a:avLst/>
          </a:prstGeom>
        </p:spPr>
        <p:txBody>
          <a:bodyPr/>
          <a:lstStyle/>
          <a:p>
            <a:pPr lvl="0">
              <a:lnSpc>
                <a:spcPct val="117999"/>
              </a:lnSpc>
              <a:defRPr sz="1800"/>
            </a:pPr>
            <a:r>
              <a:rPr sz="2200" dirty="0"/>
              <a:t>Our mission deals with enhancing leveling the field and engaging the employers</a:t>
            </a:r>
          </a:p>
          <a:p>
            <a:pPr lvl="0">
              <a:lnSpc>
                <a:spcPct val="117999"/>
              </a:lnSpc>
              <a:defRPr sz="1800"/>
            </a:pPr>
            <a:r>
              <a:rPr sz="2200" dirty="0"/>
              <a:t>Our authority comes from the legislative act of 2006 </a:t>
            </a:r>
          </a:p>
          <a:p>
            <a:pPr lvl="0">
              <a:lnSpc>
                <a:spcPct val="117999"/>
              </a:lnSpc>
              <a:defRPr sz="1800"/>
            </a:pPr>
            <a:r>
              <a:rPr sz="2200" dirty="0"/>
              <a:t>fine-tuned for North Carolina in our state plan </a:t>
            </a:r>
            <a:endParaRPr lang="en-US" sz="2200" dirty="0"/>
          </a:p>
          <a:p>
            <a:pPr lvl="0">
              <a:lnSpc>
                <a:spcPct val="117999"/>
              </a:lnSpc>
              <a:defRPr sz="1800"/>
            </a:pPr>
            <a:endParaRPr sz="2200" dirty="0"/>
          </a:p>
        </p:txBody>
      </p:sp>
      <p:sp>
        <p:nvSpPr>
          <p:cNvPr id="2" name="Date Placeholder 1">
            <a:extLst>
              <a:ext uri="{FF2B5EF4-FFF2-40B4-BE49-F238E27FC236}">
                <a16:creationId xmlns:a16="http://schemas.microsoft.com/office/drawing/2014/main" id="{79C1EF36-7493-6741-99EA-04F048D5633C}"/>
              </a:ext>
            </a:extLst>
          </p:cNvPr>
          <p:cNvSpPr>
            <a:spLocks noGrp="1"/>
          </p:cNvSpPr>
          <p:nvPr>
            <p:ph type="dt" idx="10"/>
          </p:nvPr>
        </p:nvSpPr>
        <p:spPr/>
        <p:txBody>
          <a:bodyPr/>
          <a:lstStyle/>
          <a:p>
            <a:r>
              <a:rPr lang="en-US"/>
              <a:t>April 18, 2018</a:t>
            </a:r>
          </a:p>
        </p:txBody>
      </p:sp>
      <p:sp>
        <p:nvSpPr>
          <p:cNvPr id="3" name="Footer Placeholder 2">
            <a:extLst>
              <a:ext uri="{FF2B5EF4-FFF2-40B4-BE49-F238E27FC236}">
                <a16:creationId xmlns:a16="http://schemas.microsoft.com/office/drawing/2014/main" id="{A6E51B3C-6DC0-3444-B203-F4D35AD529E2}"/>
              </a:ext>
            </a:extLst>
          </p:cNvPr>
          <p:cNvSpPr>
            <a:spLocks noGrp="1"/>
          </p:cNvSpPr>
          <p:nvPr>
            <p:ph type="ftr" sz="quarter" idx="11"/>
          </p:nvPr>
        </p:nvSpPr>
        <p:spPr/>
        <p:txBody>
          <a:bodyPr/>
          <a:lstStyle/>
          <a:p>
            <a:r>
              <a:rPr lang="en-US"/>
              <a:t>Perkins 101</a:t>
            </a:r>
          </a:p>
        </p:txBody>
      </p:sp>
    </p:spTree>
    <p:extLst>
      <p:ext uri="{BB962C8B-B14F-4D97-AF65-F5344CB8AC3E}">
        <p14:creationId xmlns:p14="http://schemas.microsoft.com/office/powerpoint/2010/main" val="906788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Perkins Tree</a:t>
            </a:r>
            <a:r>
              <a:rPr lang="en-US" baseline="0" dirty="0"/>
              <a:t> of  Funding, Authority </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10</a:t>
            </a:fld>
            <a:endParaRPr lang="en-US" dirty="0"/>
          </a:p>
        </p:txBody>
      </p:sp>
      <p:sp>
        <p:nvSpPr>
          <p:cNvPr id="5" name="Date Placeholder 4">
            <a:extLst>
              <a:ext uri="{FF2B5EF4-FFF2-40B4-BE49-F238E27FC236}">
                <a16:creationId xmlns:a16="http://schemas.microsoft.com/office/drawing/2014/main" id="{DA94D2B0-1F89-034D-9674-9D8708F47189}"/>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7BCAE885-E3D9-3E4A-8DCD-E8A48129171A}"/>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85402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noRot="1" noChangeAspect="1"/>
          </p:cNvSpPr>
          <p:nvPr>
            <p:ph type="sldImg"/>
          </p:nvPr>
        </p:nvSpPr>
        <p:spPr>
          <a:xfrm>
            <a:off x="1181100" y="698500"/>
            <a:ext cx="4648200" cy="3486150"/>
          </a:xfrm>
          <a:prstGeom prst="rect">
            <a:avLst/>
          </a:prstGeom>
        </p:spPr>
        <p:txBody>
          <a:bodyPr/>
          <a:lstStyle/>
          <a:p>
            <a:pPr lvl="0"/>
            <a:endParaRPr/>
          </a:p>
        </p:txBody>
      </p:sp>
      <p:sp>
        <p:nvSpPr>
          <p:cNvPr id="218" name="Shape 218"/>
          <p:cNvSpPr>
            <a:spLocks noGrp="1"/>
          </p:cNvSpPr>
          <p:nvPr>
            <p:ph type="body" sz="quarter" idx="1"/>
          </p:nvPr>
        </p:nvSpPr>
        <p:spPr>
          <a:prstGeom prst="rect">
            <a:avLst/>
          </a:prstGeom>
        </p:spPr>
        <p:txBody>
          <a:bodyPr/>
          <a:lstStyle/>
          <a:p>
            <a:pPr lvl="0">
              <a:lnSpc>
                <a:spcPct val="117999"/>
              </a:lnSpc>
              <a:defRPr sz="1800"/>
            </a:pPr>
            <a:r>
              <a:rPr sz="2000" dirty="0"/>
              <a:t>Our mission deals with enhancing leveling the field and engaging the employers</a:t>
            </a:r>
          </a:p>
          <a:p>
            <a:pPr lvl="0">
              <a:lnSpc>
                <a:spcPct val="117999"/>
              </a:lnSpc>
              <a:defRPr sz="1800"/>
            </a:pPr>
            <a:r>
              <a:rPr sz="2000" dirty="0"/>
              <a:t>Our authority comes from the legislative act of 2006 </a:t>
            </a:r>
          </a:p>
          <a:p>
            <a:pPr lvl="0">
              <a:lnSpc>
                <a:spcPct val="117999"/>
              </a:lnSpc>
              <a:defRPr sz="1800"/>
            </a:pPr>
            <a:r>
              <a:rPr sz="2000" dirty="0"/>
              <a:t>fine-tuned for North Carolina in our state plan </a:t>
            </a:r>
          </a:p>
        </p:txBody>
      </p:sp>
      <p:sp>
        <p:nvSpPr>
          <p:cNvPr id="2" name="Date Placeholder 1">
            <a:extLst>
              <a:ext uri="{FF2B5EF4-FFF2-40B4-BE49-F238E27FC236}">
                <a16:creationId xmlns:a16="http://schemas.microsoft.com/office/drawing/2014/main" id="{667F5F44-F08E-4249-A4DA-5FFEBD12479C}"/>
              </a:ext>
            </a:extLst>
          </p:cNvPr>
          <p:cNvSpPr>
            <a:spLocks noGrp="1"/>
          </p:cNvSpPr>
          <p:nvPr>
            <p:ph type="dt" idx="10"/>
          </p:nvPr>
        </p:nvSpPr>
        <p:spPr/>
        <p:txBody>
          <a:bodyPr/>
          <a:lstStyle/>
          <a:p>
            <a:r>
              <a:rPr lang="en-US"/>
              <a:t>April 18, 2018</a:t>
            </a:r>
          </a:p>
        </p:txBody>
      </p:sp>
      <p:sp>
        <p:nvSpPr>
          <p:cNvPr id="3" name="Footer Placeholder 2">
            <a:extLst>
              <a:ext uri="{FF2B5EF4-FFF2-40B4-BE49-F238E27FC236}">
                <a16:creationId xmlns:a16="http://schemas.microsoft.com/office/drawing/2014/main" id="{2DD74338-BDC8-B94F-8298-FC5A41C4520F}"/>
              </a:ext>
            </a:extLst>
          </p:cNvPr>
          <p:cNvSpPr>
            <a:spLocks noGrp="1"/>
          </p:cNvSpPr>
          <p:nvPr>
            <p:ph type="ftr" sz="quarter" idx="11"/>
          </p:nvPr>
        </p:nvSpPr>
        <p:spPr/>
        <p:txBody>
          <a:bodyPr/>
          <a:lstStyle/>
          <a:p>
            <a:r>
              <a:rPr lang="en-US"/>
              <a:t>Perkins 101</a:t>
            </a:r>
          </a:p>
        </p:txBody>
      </p:sp>
    </p:spTree>
    <p:extLst>
      <p:ext uri="{BB962C8B-B14F-4D97-AF65-F5344CB8AC3E}">
        <p14:creationId xmlns:p14="http://schemas.microsoft.com/office/powerpoint/2010/main" val="862144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399" y="2452500"/>
            <a:ext cx="7336465" cy="1428500"/>
          </a:xfrm>
        </p:spPr>
        <p:txBody>
          <a:bodyPr anchor="b">
            <a:normAutofit/>
          </a:bodyPr>
          <a:lstStyle>
            <a:lvl1pPr algn="ctr">
              <a:defRPr sz="4400" b="1">
                <a:latin typeface="+mn-lt"/>
              </a:defRPr>
            </a:lvl1pPr>
          </a:lstStyle>
          <a:p>
            <a:r>
              <a:rPr lang="en-US" dirty="0"/>
              <a:t>Click to edit Master title style</a:t>
            </a:r>
          </a:p>
        </p:txBody>
      </p:sp>
      <p:sp>
        <p:nvSpPr>
          <p:cNvPr id="3" name="Subtitle 2"/>
          <p:cNvSpPr>
            <a:spLocks noGrp="1"/>
          </p:cNvSpPr>
          <p:nvPr>
            <p:ph type="subTitle" idx="1"/>
          </p:nvPr>
        </p:nvSpPr>
        <p:spPr>
          <a:xfrm>
            <a:off x="914399" y="3881000"/>
            <a:ext cx="7336465" cy="1655762"/>
          </a:xfrm>
        </p:spPr>
        <p:txBody>
          <a:bodyPr>
            <a:normAutofit/>
          </a:bodyPr>
          <a:lstStyle>
            <a:lvl1pPr marL="0" indent="0" algn="ctr">
              <a:buNone/>
              <a:defRPr sz="360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sp>
        <p:nvSpPr>
          <p:cNvPr id="9" name="Rectangle 8"/>
          <p:cNvSpPr/>
          <p:nvPr userDrawn="1"/>
        </p:nvSpPr>
        <p:spPr>
          <a:xfrm>
            <a:off x="1733354" y="489262"/>
            <a:ext cx="6025812" cy="1101968"/>
          </a:xfrm>
          <a:prstGeom prst="rect">
            <a:avLst/>
          </a:prstGeom>
          <a:noFill/>
        </p:spPr>
        <p:txBody>
          <a:bodyPr wrap="square" lIns="68580" tIns="34290" rIns="68580" bIns="34290">
            <a:spAutoFit/>
          </a:bodyPr>
          <a:lstStyle/>
          <a:p>
            <a:pPr>
              <a:lnSpc>
                <a:spcPct val="80000"/>
              </a:lnSpc>
            </a:pPr>
            <a:r>
              <a:rPr lang="en-US" sz="4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4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4" y="1864894"/>
            <a:ext cx="5705475" cy="25290"/>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498914" cy="1690594"/>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6216246"/>
            <a:ext cx="20574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349" y="297662"/>
            <a:ext cx="971180" cy="1460496"/>
          </a:xfrm>
          <a:prstGeom prst="rect">
            <a:avLst/>
          </a:prstGeom>
        </p:spPr>
      </p:pic>
      <p:cxnSp>
        <p:nvCxnSpPr>
          <p:cNvPr id="10" name="Straight Connector 9" title="Gold Line"/>
          <p:cNvCxnSpPr/>
          <p:nvPr userDrawn="1"/>
        </p:nvCxnSpPr>
        <p:spPr>
          <a:xfrm flipV="1">
            <a:off x="1455549" y="1716352"/>
            <a:ext cx="7059802" cy="13623"/>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6216246"/>
            <a:ext cx="20574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6370223"/>
            <a:ext cx="316174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54263" cy="392866"/>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6553200" y="6356350"/>
            <a:ext cx="2133600" cy="36512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8141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61204"/>
            <a:ext cx="7886700" cy="4731671"/>
          </a:xfrm>
        </p:spPr>
        <p:txBody>
          <a:bodyPr>
            <a:normAutofit/>
          </a:bodyPr>
          <a:lstStyle>
            <a:lvl1pPr marL="233363" indent="-233363">
              <a:lnSpc>
                <a:spcPct val="100000"/>
              </a:lnSpc>
              <a:spcBef>
                <a:spcPts val="600"/>
              </a:spcBef>
              <a:tabLst/>
              <a:defRPr sz="2800"/>
            </a:lvl1pPr>
            <a:lvl2pPr marL="458788" indent="-201613">
              <a:lnSpc>
                <a:spcPct val="100000"/>
              </a:lnSpc>
              <a:spcBef>
                <a:spcPts val="300"/>
              </a:spcBef>
              <a:tabLst/>
              <a:defRPr sz="2400"/>
            </a:lvl2pPr>
            <a:lvl3pPr marL="692150" indent="-177800">
              <a:lnSpc>
                <a:spcPct val="100000"/>
              </a:lnSpc>
              <a:spcBef>
                <a:spcPts val="300"/>
              </a:spcBef>
              <a:tabLst/>
              <a:defRPr sz="2200"/>
            </a:lvl3pPr>
            <a:lvl4pPr marL="976313" indent="-204788">
              <a:lnSpc>
                <a:spcPct val="100000"/>
              </a:lnSpc>
              <a:spcBef>
                <a:spcPts val="300"/>
              </a:spcBef>
              <a:tabLst/>
              <a:defRPr sz="2000"/>
            </a:lvl4pPr>
            <a:lvl5pPr marL="1200150" indent="-171450">
              <a:lnSpc>
                <a:spcPct val="100000"/>
              </a:lnSpc>
              <a:spcBef>
                <a:spcPts val="300"/>
              </a:spcBef>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8" y="168488"/>
            <a:ext cx="7364361" cy="1325563"/>
          </a:xfrm>
        </p:spPr>
        <p:txBody>
          <a:bodyPr>
            <a:normAutofit/>
          </a:bodyPr>
          <a:lstStyle>
            <a:lvl1pPr>
              <a:defRPr sz="4000"/>
            </a:lvl1pPr>
          </a:lstStyle>
          <a:p>
            <a:r>
              <a:rPr lang="en-US" dirty="0"/>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normAutofit/>
          </a:bodyPr>
          <a:lstStyle>
            <a:lvl1pPr algn="ctr">
              <a:defRPr sz="3600"/>
            </a:lvl1pPr>
          </a:lstStyle>
          <a:p>
            <a:r>
              <a:rPr lang="en-US" dirty="0"/>
              <a:t>Click to edit Master title style</a:t>
            </a:r>
          </a:p>
        </p:txBody>
      </p:sp>
      <p:sp>
        <p:nvSpPr>
          <p:cNvPr id="3" name="Text Placeholder 2"/>
          <p:cNvSpPr>
            <a:spLocks noGrp="1"/>
          </p:cNvSpPr>
          <p:nvPr>
            <p:ph type="body" idx="1"/>
          </p:nvPr>
        </p:nvSpPr>
        <p:spPr>
          <a:xfrm>
            <a:off x="623888" y="4589468"/>
            <a:ext cx="7886700" cy="1500187"/>
          </a:xfrm>
        </p:spPr>
        <p:txBody>
          <a:bodyPr>
            <a:normAutofit/>
          </a:bodyPr>
          <a:lstStyle>
            <a:lvl1pPr marL="0" indent="0" algn="ctr">
              <a:buNone/>
              <a:defRPr sz="280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64928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6425308"/>
            <a:ext cx="316698" cy="357197"/>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8" y="168488"/>
            <a:ext cx="7364361" cy="1325563"/>
          </a:xfrm>
        </p:spPr>
        <p:txBody>
          <a:bodyPr>
            <a:normAutofit/>
          </a:bodyPr>
          <a:lstStyle>
            <a:lvl1pPr>
              <a:defRPr sz="4000"/>
            </a:lvl1pPr>
          </a:lstStyle>
          <a:p>
            <a:r>
              <a:rPr lang="en-US" dirty="0"/>
              <a:t>Click to edit Master title style</a:t>
            </a:r>
          </a:p>
        </p:txBody>
      </p:sp>
      <p:sp>
        <p:nvSpPr>
          <p:cNvPr id="3" name="Content Placeholder 2"/>
          <p:cNvSpPr>
            <a:spLocks noGrp="1"/>
          </p:cNvSpPr>
          <p:nvPr>
            <p:ph sz="half" idx="1"/>
          </p:nvPr>
        </p:nvSpPr>
        <p:spPr>
          <a:xfrm>
            <a:off x="628650" y="1825624"/>
            <a:ext cx="3886200" cy="4599683"/>
          </a:xfrm>
        </p:spPr>
        <p:txBody>
          <a:bodyPr>
            <a:normAutofit/>
          </a:bodyPr>
          <a:lstStyle>
            <a:lvl1pPr>
              <a:lnSpc>
                <a:spcPct val="100000"/>
              </a:lnSpc>
              <a:defRPr sz="2400"/>
            </a:lvl1pPr>
            <a:lvl2pPr>
              <a:lnSpc>
                <a:spcPct val="100000"/>
              </a:lnSpc>
              <a:defRPr sz="2000"/>
            </a:lvl2pPr>
            <a:lvl3pPr>
              <a:lnSpc>
                <a:spcPct val="100000"/>
              </a:lnSpc>
              <a:defRPr sz="1800"/>
            </a:lvl3pPr>
            <a:lvl4pPr>
              <a:lnSpc>
                <a:spcPct val="100000"/>
              </a:lnSpc>
              <a:defRPr sz="1400"/>
            </a:lvl4pPr>
            <a:lvl5pPr>
              <a:lnSpc>
                <a:spcPct val="1000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4"/>
            <a:ext cx="3886200" cy="4599683"/>
          </a:xfrm>
        </p:spPr>
        <p:txBody>
          <a:bodyPr>
            <a:normAutofit/>
          </a:bodyPr>
          <a:lstStyle>
            <a:lvl1pPr>
              <a:lnSpc>
                <a:spcPct val="100000"/>
              </a:lnSpc>
              <a:defRPr sz="2400"/>
            </a:lvl1pPr>
            <a:lvl2pPr>
              <a:lnSpc>
                <a:spcPct val="100000"/>
              </a:lnSpc>
              <a:defRPr sz="2000"/>
            </a:lvl2pPr>
            <a:lvl3pPr>
              <a:lnSpc>
                <a:spcPct val="100000"/>
              </a:lnSpc>
              <a:defRPr sz="1800"/>
            </a:lvl3pPr>
            <a:lvl4pPr>
              <a:lnSpc>
                <a:spcPct val="100000"/>
              </a:lnSpc>
              <a:defRPr sz="1400"/>
            </a:lvl4pPr>
            <a:lvl5pPr>
              <a:lnSpc>
                <a:spcPct val="1000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cxnSp>
        <p:nvCxnSpPr>
          <p:cNvPr id="14" name="Straight Connector 13"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normAutofit/>
          </a:bodyPr>
          <a:lstStyle>
            <a:lvl1pPr marL="0" indent="0">
              <a:buNone/>
              <a:defRPr sz="24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edit Master text styles</a:t>
            </a:r>
          </a:p>
        </p:txBody>
      </p:sp>
      <p:sp>
        <p:nvSpPr>
          <p:cNvPr id="4" name="Content Placeholder 3"/>
          <p:cNvSpPr>
            <a:spLocks noGrp="1"/>
          </p:cNvSpPr>
          <p:nvPr>
            <p:ph sz="half" idx="2"/>
          </p:nvPr>
        </p:nvSpPr>
        <p:spPr>
          <a:xfrm>
            <a:off x="629842" y="2505074"/>
            <a:ext cx="3868340" cy="3920233"/>
          </a:xfrm>
        </p:spPr>
        <p:txBody>
          <a:bodyPr>
            <a:normAutofit/>
          </a:bodyPr>
          <a:lstStyle>
            <a:lvl1pPr>
              <a:lnSpc>
                <a:spcPct val="100000"/>
              </a:lnSpc>
              <a:defRPr sz="2400"/>
            </a:lvl1pPr>
            <a:lvl2pPr>
              <a:lnSpc>
                <a:spcPct val="100000"/>
              </a:lnSpc>
              <a:defRPr sz="2000"/>
            </a:lvl2pPr>
            <a:lvl3pPr>
              <a:lnSpc>
                <a:spcPct val="100000"/>
              </a:lnSpc>
              <a:defRPr sz="1800"/>
            </a:lvl3pPr>
            <a:lvl4pPr>
              <a:lnSpc>
                <a:spcPct val="100000"/>
              </a:lnSpc>
              <a:defRPr sz="1400"/>
            </a:lvl4pPr>
            <a:lvl5pPr>
              <a:lnSpc>
                <a:spcPct val="1000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2" y="1681163"/>
            <a:ext cx="3887391" cy="823912"/>
          </a:xfrm>
        </p:spPr>
        <p:txBody>
          <a:bodyPr anchor="b">
            <a:normAutofit/>
          </a:bodyPr>
          <a:lstStyle>
            <a:lvl1pPr marL="0" indent="0">
              <a:buNone/>
              <a:defRPr sz="24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edit Master text styles</a:t>
            </a:r>
          </a:p>
        </p:txBody>
      </p:sp>
      <p:sp>
        <p:nvSpPr>
          <p:cNvPr id="6" name="Content Placeholder 5"/>
          <p:cNvSpPr>
            <a:spLocks noGrp="1"/>
          </p:cNvSpPr>
          <p:nvPr>
            <p:ph sz="quarter" idx="4"/>
          </p:nvPr>
        </p:nvSpPr>
        <p:spPr>
          <a:xfrm>
            <a:off x="4629152" y="2505074"/>
            <a:ext cx="3887391" cy="3920233"/>
          </a:xfrm>
        </p:spPr>
        <p:txBody>
          <a:bodyPr>
            <a:normAutofit/>
          </a:bodyPr>
          <a:lstStyle>
            <a:lvl1pPr>
              <a:lnSpc>
                <a:spcPct val="100000"/>
              </a:lnSpc>
              <a:defRPr sz="2400"/>
            </a:lvl1pPr>
            <a:lvl2pPr>
              <a:lnSpc>
                <a:spcPct val="100000"/>
              </a:lnSpc>
              <a:defRPr sz="2000"/>
            </a:lvl2pPr>
            <a:lvl3pPr>
              <a:lnSpc>
                <a:spcPct val="100000"/>
              </a:lnSpc>
              <a:defRPr sz="1800"/>
            </a:lvl3pPr>
            <a:lvl4pPr>
              <a:lnSpc>
                <a:spcPct val="100000"/>
              </a:lnSpc>
              <a:defRPr sz="1400"/>
            </a:lvl4pPr>
            <a:lvl5pPr>
              <a:lnSpc>
                <a:spcPct val="1000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8" y="168488"/>
            <a:ext cx="7364361" cy="1325563"/>
          </a:xfrm>
        </p:spPr>
        <p:txBody>
          <a:bodyPr>
            <a:normAutofit/>
          </a:bodyPr>
          <a:lstStyle>
            <a:lvl1pPr>
              <a:defRPr sz="4000"/>
            </a:lvl1pPr>
          </a:lstStyle>
          <a:p>
            <a:r>
              <a:rPr lang="en-US" dirty="0"/>
              <a:t>Click to edit Master title style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8" y="168488"/>
            <a:ext cx="7364361" cy="1325563"/>
          </a:xfrm>
        </p:spPr>
        <p:txBody>
          <a:bodyPr>
            <a:normAutofit/>
          </a:bodyPr>
          <a:lstStyle>
            <a:lvl1pPr>
              <a:defRPr sz="4000"/>
            </a:lvl1pPr>
          </a:lstStyle>
          <a:p>
            <a:r>
              <a:rPr lang="en-US" dirty="0"/>
              <a:t>Click to edit Master 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cxnSp>
        <p:nvCxnSpPr>
          <p:cNvPr id="14" name="Straight Connector 13"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a:xfrm>
            <a:off x="6457950" y="6216246"/>
            <a:ext cx="20574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a:xfrm>
            <a:off x="6457950" y="6216246"/>
            <a:ext cx="20574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365129"/>
            <a:ext cx="7059802" cy="1325563"/>
          </a:xfrm>
          <a:prstGeom prst="rect">
            <a:avLst/>
          </a:prstGeom>
        </p:spPr>
        <p:txBody>
          <a:bodyPr vert="horz" lIns="91440" tIns="45720" rIns="91440" bIns="45720" rtlCol="0" anchor="ctr">
            <a:normAutofit/>
          </a:bodyPr>
          <a:lstStyle/>
          <a:p>
            <a:pPr>
              <a:lnSpc>
                <a:spcPct val="80000"/>
              </a:lnSpc>
            </a:pPr>
            <a:r>
              <a:rPr lang="en-US" sz="2700" b="0" cap="none" spc="0" dirty="0">
                <a:ln w="0"/>
                <a:solidFill>
                  <a:srgbClr val="003767"/>
                </a:solidFill>
                <a:effectLst>
                  <a:outerShdw blurRad="38100" dist="25400" dir="5400000" algn="ctr" rotWithShape="0">
                    <a:srgbClr val="6E747A">
                      <a:alpha val="43000"/>
                    </a:srgbClr>
                  </a:outerShdw>
                </a:effectLst>
              </a:rPr>
              <a:t>North Carolina </a:t>
            </a:r>
            <a:br>
              <a:rPr lang="en-US" sz="2700" b="0" cap="none" spc="0" dirty="0">
                <a:ln w="0"/>
                <a:solidFill>
                  <a:srgbClr val="003767"/>
                </a:solidFill>
                <a:effectLst>
                  <a:outerShdw blurRad="38100" dist="25400" dir="5400000" algn="ctr" rotWithShape="0">
                    <a:srgbClr val="6E747A">
                      <a:alpha val="43000"/>
                    </a:srgbClr>
                  </a:outerShdw>
                </a:effectLst>
              </a:rPr>
            </a:br>
            <a:r>
              <a:rPr lang="en-US" sz="2700"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514350" rtl="0" eaLnBrk="1" latinLnBrk="0" hangingPunct="1">
        <a:lnSpc>
          <a:spcPct val="90000"/>
        </a:lnSpc>
        <a:spcBef>
          <a:spcPct val="0"/>
        </a:spcBef>
        <a:buNone/>
        <a:defRPr sz="4000" b="1" kern="1200">
          <a:ln w="0">
            <a:solidFill>
              <a:schemeClr val="accent1"/>
            </a:solidFill>
          </a:ln>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2800" kern="1200">
          <a:solidFill>
            <a:schemeClr val="tx1"/>
          </a:solidFill>
          <a:latin typeface="Times New Roman" charset="0"/>
          <a:ea typeface="Times New Roman" charset="0"/>
          <a:cs typeface="Times New Roman" charset="0"/>
        </a:defRPr>
      </a:lvl1pPr>
      <a:lvl2pPr marL="385763" indent="-128588" algn="l" defTabSz="514350" rtl="0" eaLnBrk="1" latinLnBrk="0" hangingPunct="1">
        <a:lnSpc>
          <a:spcPct val="90000"/>
        </a:lnSpc>
        <a:spcBef>
          <a:spcPts val="281"/>
        </a:spcBef>
        <a:buFont typeface="Arial" panose="020B0604020202020204" pitchFamily="34" charset="0"/>
        <a:buChar char="•"/>
        <a:defRPr sz="2400" kern="1200">
          <a:solidFill>
            <a:schemeClr val="tx1"/>
          </a:solidFill>
          <a:latin typeface="Times New Roman" charset="0"/>
          <a:ea typeface="Times New Roman" charset="0"/>
          <a:cs typeface="Times New Roman" charset="0"/>
        </a:defRPr>
      </a:lvl2pPr>
      <a:lvl3pPr marL="642938" indent="-128588" algn="l" defTabSz="514350" rtl="0" eaLnBrk="1" latinLnBrk="0" hangingPunct="1">
        <a:lnSpc>
          <a:spcPct val="90000"/>
        </a:lnSpc>
        <a:spcBef>
          <a:spcPts val="281"/>
        </a:spcBef>
        <a:buFont typeface="Arial" panose="020B0604020202020204" pitchFamily="34" charset="0"/>
        <a:buChar char="•"/>
        <a:defRPr sz="2200" kern="1200">
          <a:solidFill>
            <a:schemeClr val="tx1"/>
          </a:solidFill>
          <a:latin typeface="Times New Roman" charset="0"/>
          <a:ea typeface="Times New Roman" charset="0"/>
          <a:cs typeface="Times New Roman" charset="0"/>
        </a:defRPr>
      </a:lvl3pPr>
      <a:lvl4pPr marL="90011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Times New Roman" charset="0"/>
          <a:ea typeface="Times New Roman" charset="0"/>
          <a:cs typeface="Times New Roman" charset="0"/>
        </a:defRPr>
      </a:lvl4pPr>
      <a:lvl5pPr marL="1157288" indent="-128588" algn="l" defTabSz="514350" rtl="0" eaLnBrk="1" latinLnBrk="0" hangingPunct="1">
        <a:lnSpc>
          <a:spcPct val="90000"/>
        </a:lnSpc>
        <a:spcBef>
          <a:spcPts val="28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hyperlink" Target="http://www2.ed.gov/policy/fund/guid/gposbul/gposbul.html"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hyperlink" Target="https://www.federalregister.gov/articles/2013/12/26/2013-30465/uniform-administrative-requirements-cost-principles-and-audit-requirements-for-federal-awards" TargetMode="External"/><Relationship Id="rId2" Type="http://schemas.openxmlformats.org/officeDocument/2006/relationships/hyperlink" Target="http://www.ed.gov/edblogs/ovae/2014/03/07/the-omb-super-circular-is-now-the-omni-circular/" TargetMode="Externa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hyperlink" Target="http://www.caplaw.org/resources/PublicationDocuments/updatenewsletter/2014/CAPLAW_NavigatingtheOMBSuperCircularChanges_SpecialEdition2014.pdf" TargetMode="External"/><Relationship Id="rId4" Type="http://schemas.openxmlformats.org/officeDocument/2006/relationships/hyperlink" Target="http://www.gpo.gov/fdsys/pkg/FR-2013-12-26/pdf/2013-30465.pdf" TargetMode="External"/></Relationships>
</file>

<file path=ppt/slides/_rels/slide87.xml.rels><?xml version="1.0" encoding="UTF-8" standalone="yes"?>
<Relationships xmlns="http://schemas.openxmlformats.org/package/2006/relationships"><Relationship Id="rId2" Type="http://schemas.openxmlformats.org/officeDocument/2006/relationships/hyperlink" Target="http://cte.ed.gov/"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52500"/>
            <a:ext cx="9143999" cy="1428500"/>
          </a:xfrm>
        </p:spPr>
        <p:txBody>
          <a:bodyPr>
            <a:noAutofit/>
          </a:bodyPr>
          <a:lstStyle/>
          <a:p>
            <a:r>
              <a:rPr lang="en-US" sz="2800" dirty="0"/>
              <a:t>Perkins 101:   For Improved understanding &amp; </a:t>
            </a:r>
            <a:br>
              <a:rPr lang="en-US" sz="2800" dirty="0"/>
            </a:br>
            <a:r>
              <a:rPr lang="en-US" sz="2800" dirty="0"/>
              <a:t>local Implementation of the  </a:t>
            </a:r>
            <a:br>
              <a:rPr lang="en-US" sz="2800" dirty="0"/>
            </a:br>
            <a:r>
              <a:rPr lang="en-US" sz="2800" dirty="0"/>
              <a:t>Carl D. Perkins Career and Technical Education Act  of 2006 </a:t>
            </a:r>
          </a:p>
        </p:txBody>
      </p:sp>
      <p:sp>
        <p:nvSpPr>
          <p:cNvPr id="3" name="Subtitle 2"/>
          <p:cNvSpPr>
            <a:spLocks noGrp="1"/>
          </p:cNvSpPr>
          <p:nvPr>
            <p:ph type="subTitle" idx="1"/>
          </p:nvPr>
        </p:nvSpPr>
        <p:spPr>
          <a:xfrm>
            <a:off x="914399" y="4018160"/>
            <a:ext cx="7336465" cy="1655762"/>
          </a:xfrm>
        </p:spPr>
        <p:txBody>
          <a:bodyPr>
            <a:noAutofit/>
          </a:bodyPr>
          <a:lstStyle/>
          <a:p>
            <a:pPr lvl="0"/>
            <a:r>
              <a:rPr lang="en-US" sz="2400" dirty="0"/>
              <a:t>April  2018 </a:t>
            </a:r>
          </a:p>
          <a:p>
            <a:pPr lvl="0"/>
            <a:r>
              <a:rPr lang="en-US" sz="2400" b="1" dirty="0"/>
              <a:t>Robert J. </a:t>
            </a:r>
            <a:r>
              <a:rPr lang="en-US" sz="2400" b="1" dirty="0" err="1"/>
              <a:t>Witchger</a:t>
            </a:r>
            <a:r>
              <a:rPr lang="en-US" sz="2400" b="1" dirty="0"/>
              <a:t>, </a:t>
            </a:r>
            <a:r>
              <a:rPr lang="en-US" sz="2400" b="1" dirty="0" err="1"/>
              <a:t>Ed.D</a:t>
            </a:r>
            <a:r>
              <a:rPr lang="en-US" sz="2400" b="1" dirty="0"/>
              <a:t>.</a:t>
            </a:r>
          </a:p>
          <a:p>
            <a:pPr lvl="0"/>
            <a:r>
              <a:rPr lang="en-US" sz="2400" dirty="0"/>
              <a:t>Director, Career and Technical Education</a:t>
            </a:r>
          </a:p>
          <a:p>
            <a:pPr lvl="0"/>
            <a:r>
              <a:rPr lang="en-US" sz="2400" b="1" dirty="0"/>
              <a:t>Tony </a:t>
            </a:r>
            <a:r>
              <a:rPr lang="en-US" sz="2400" b="1" dirty="0" err="1"/>
              <a:t>Reggi</a:t>
            </a:r>
            <a:r>
              <a:rPr lang="en-US" sz="2400" b="1" dirty="0"/>
              <a:t>, </a:t>
            </a:r>
            <a:r>
              <a:rPr lang="en-US" sz="2400" b="1" dirty="0" err="1"/>
              <a:t>D.Min</a:t>
            </a:r>
            <a:r>
              <a:rPr lang="en-US" sz="2400" b="1" dirty="0"/>
              <a:t>. </a:t>
            </a:r>
          </a:p>
          <a:p>
            <a:pPr lvl="0"/>
            <a:r>
              <a:rPr lang="en-US" sz="2400" dirty="0"/>
              <a:t>Coordinator, Career and Technical Education </a:t>
            </a:r>
          </a:p>
          <a:p>
            <a:pPr lvl="0"/>
            <a:r>
              <a:rPr lang="en-US" sz="2400" dirty="0"/>
              <a:t>North Carolina Community College System </a:t>
            </a:r>
          </a:p>
          <a:p>
            <a:endParaRPr lang="en-US" sz="2400" dirty="0"/>
          </a:p>
        </p:txBody>
      </p:sp>
    </p:spTree>
    <p:extLst>
      <p:ext uri="{BB962C8B-B14F-4D97-AF65-F5344CB8AC3E}">
        <p14:creationId xmlns:p14="http://schemas.microsoft.com/office/powerpoint/2010/main" val="383078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1BA73EA-B12A-5149-BD9A-2D2EA2E4EE38}"/>
              </a:ext>
            </a:extLst>
          </p:cNvPr>
          <p:cNvSpPr>
            <a:spLocks noGrp="1"/>
          </p:cNvSpPr>
          <p:nvPr>
            <p:ph idx="1"/>
          </p:nvPr>
        </p:nvSpPr>
        <p:spPr>
          <a:xfrm>
            <a:off x="628650" y="1761204"/>
            <a:ext cx="8241030" cy="4731671"/>
          </a:xfrm>
        </p:spPr>
        <p:txBody>
          <a:bodyPr>
            <a:noAutofit/>
          </a:bodyPr>
          <a:lstStyle/>
          <a:p>
            <a:pPr marL="0" lvl="0" indent="0">
              <a:buNone/>
            </a:pPr>
            <a:r>
              <a:rPr lang="en-US" sz="2400" dirty="0"/>
              <a:t>Federal</a:t>
            </a:r>
          </a:p>
          <a:p>
            <a:pPr marL="205096" lvl="0" indent="-205096">
              <a:buSzPct val="100000"/>
            </a:pPr>
            <a:r>
              <a:rPr lang="en-US" sz="2000" dirty="0"/>
              <a:t>U.S. Department of Education</a:t>
            </a:r>
          </a:p>
          <a:p>
            <a:pPr marL="205096" lvl="0" indent="-205096">
              <a:buSzPct val="100000"/>
            </a:pPr>
            <a:r>
              <a:rPr lang="en-US" sz="2000" dirty="0"/>
              <a:t>Office of Career Technical and Adult Education (OCTAE)</a:t>
            </a:r>
          </a:p>
          <a:p>
            <a:pPr marL="594598" lvl="1" indent="-205096">
              <a:buClr>
                <a:srgbClr val="4F5E3C"/>
              </a:buClr>
              <a:buSzPct val="100000"/>
            </a:pPr>
            <a:r>
              <a:rPr lang="en-US" sz="1800" dirty="0"/>
              <a:t>Carl D. Perkins Act of 2006</a:t>
            </a:r>
          </a:p>
          <a:p>
            <a:pPr marL="0" lvl="0" indent="0">
              <a:buNone/>
            </a:pPr>
            <a:r>
              <a:rPr lang="en-US" sz="2400" dirty="0"/>
              <a:t>State</a:t>
            </a:r>
          </a:p>
          <a:p>
            <a:pPr marL="205096" lvl="0" indent="-205096">
              <a:buSzPct val="100000"/>
            </a:pPr>
            <a:r>
              <a:rPr lang="en-US" sz="2000" dirty="0"/>
              <a:t>Eligible Agency</a:t>
            </a:r>
          </a:p>
          <a:p>
            <a:pPr marL="205096" lvl="0" indent="-205096">
              <a:buSzPct val="100000"/>
            </a:pPr>
            <a:r>
              <a:rPr lang="en-US" sz="2000" dirty="0"/>
              <a:t>Sole state agency responsible for administering program</a:t>
            </a:r>
          </a:p>
          <a:p>
            <a:pPr marL="205096" lvl="0" indent="-205096">
              <a:buSzPct val="100000"/>
            </a:pPr>
            <a:r>
              <a:rPr lang="en-US" sz="2000" dirty="0"/>
              <a:t>State Plan/Improvement Plan</a:t>
            </a:r>
          </a:p>
          <a:p>
            <a:pPr marL="0" lvl="0" indent="0">
              <a:buNone/>
            </a:pPr>
            <a:r>
              <a:rPr lang="en-US" sz="2400" dirty="0"/>
              <a:t>Local</a:t>
            </a:r>
          </a:p>
          <a:p>
            <a:pPr marL="205096" lvl="0" indent="-205096">
              <a:buSzPct val="100000"/>
            </a:pPr>
            <a:r>
              <a:rPr lang="en-US" sz="2000" dirty="0"/>
              <a:t>Eligible Institution (postsecondary)</a:t>
            </a:r>
          </a:p>
          <a:p>
            <a:pPr marL="205096" lvl="0" indent="-205096">
              <a:buSzPct val="100000"/>
            </a:pPr>
            <a:r>
              <a:rPr lang="en-US" sz="2000" dirty="0"/>
              <a:t>Eligible Recipient (secondary)</a:t>
            </a:r>
          </a:p>
          <a:p>
            <a:pPr marL="450850" lvl="1" indent="-225425">
              <a:buClr>
                <a:srgbClr val="4F5E3C"/>
              </a:buClr>
              <a:buSzPct val="100000"/>
            </a:pPr>
            <a:r>
              <a:rPr lang="en-US" sz="1800" dirty="0"/>
              <a:t>Local Plan/Annual Plan/Improvement Plan – </a:t>
            </a:r>
            <a:r>
              <a:rPr lang="en-US" sz="1200" dirty="0"/>
              <a:t>(2017-18 Template)</a:t>
            </a:r>
          </a:p>
        </p:txBody>
      </p:sp>
      <p:sp>
        <p:nvSpPr>
          <p:cNvPr id="88" name="Shape 88"/>
          <p:cNvSpPr>
            <a:spLocks noGrp="1"/>
          </p:cNvSpPr>
          <p:nvPr>
            <p:ph type="title"/>
          </p:nvPr>
        </p:nvSpPr>
        <p:spPr/>
        <p:txBody>
          <a:bodyPr/>
          <a:lstStyle/>
          <a:p>
            <a:pPr lvl="0"/>
            <a:r>
              <a:rPr lang="en-US"/>
              <a:t>Oversight and Authority</a:t>
            </a:r>
            <a:endParaRPr lang="en-US" dirty="0"/>
          </a:p>
        </p:txBody>
      </p:sp>
    </p:spTree>
    <p:extLst>
      <p:ext uri="{BB962C8B-B14F-4D97-AF65-F5344CB8AC3E}">
        <p14:creationId xmlns:p14="http://schemas.microsoft.com/office/powerpoint/2010/main" val="121387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Shape 495"/>
          <p:cNvSpPr>
            <a:spLocks noGrp="1"/>
          </p:cNvSpPr>
          <p:nvPr>
            <p:ph idx="1"/>
          </p:nvPr>
        </p:nvSpPr>
        <p:spPr/>
        <p:txBody>
          <a:bodyPr/>
          <a:lstStyle/>
          <a:p>
            <a:pPr lvl="0"/>
            <a:r>
              <a:rPr lang="en-US"/>
              <a:t>Computing Devices</a:t>
            </a:r>
          </a:p>
          <a:p>
            <a:pPr lvl="1"/>
            <a:r>
              <a:rPr lang="en-US"/>
              <a:t>Considered as supplies (200.94)</a:t>
            </a:r>
          </a:p>
          <a:p>
            <a:pPr lvl="1"/>
            <a:r>
              <a:rPr lang="en-US"/>
              <a:t>Used to acquire, store, analyze, process and publish data electronically, including accessories for printing, transmitting, receiving or storing information</a:t>
            </a:r>
          </a:p>
          <a:p>
            <a:pPr lvl="1"/>
            <a:endParaRPr lang="en-US"/>
          </a:p>
          <a:p>
            <a:pPr lvl="0"/>
            <a:r>
              <a:rPr lang="en-US"/>
              <a:t>Supplies</a:t>
            </a:r>
          </a:p>
          <a:p>
            <a:pPr lvl="1"/>
            <a:r>
              <a:rPr lang="en-US"/>
              <a:t>All tangible personal property (except that costing $5,000)</a:t>
            </a:r>
          </a:p>
          <a:p>
            <a:pPr lvl="1"/>
            <a:r>
              <a:rPr lang="en-US"/>
              <a:t>Includes computing devices</a:t>
            </a:r>
            <a:endParaRPr lang="en-US" dirty="0"/>
          </a:p>
        </p:txBody>
      </p:sp>
      <p:sp>
        <p:nvSpPr>
          <p:cNvPr id="494" name="Shape 494"/>
          <p:cNvSpPr>
            <a:spLocks noGrp="1"/>
          </p:cNvSpPr>
          <p:nvPr>
            <p:ph type="title"/>
          </p:nvPr>
        </p:nvSpPr>
        <p:spPr/>
        <p:txBody>
          <a:bodyPr/>
          <a:lstStyle/>
          <a:p>
            <a:r>
              <a:rPr lang="en-US"/>
              <a:t>200.20, 200.94  Supplies</a:t>
            </a:r>
            <a:endParaRPr lang="en-US" dirty="0"/>
          </a:p>
        </p:txBody>
      </p:sp>
    </p:spTree>
    <p:extLst>
      <p:ext uri="{BB962C8B-B14F-4D97-AF65-F5344CB8AC3E}">
        <p14:creationId xmlns:p14="http://schemas.microsoft.com/office/powerpoint/2010/main" val="108548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Shape 499"/>
          <p:cNvSpPr>
            <a:spLocks noGrp="1"/>
          </p:cNvSpPr>
          <p:nvPr>
            <p:ph idx="1"/>
          </p:nvPr>
        </p:nvSpPr>
        <p:spPr/>
        <p:txBody>
          <a:bodyPr/>
          <a:lstStyle/>
          <a:p>
            <a:pPr marL="0" indent="0">
              <a:buNone/>
            </a:pPr>
            <a:r>
              <a:rPr lang="en-US" dirty="0"/>
              <a:t>Hosting a meeting to disseminate technical information</a:t>
            </a:r>
          </a:p>
          <a:p>
            <a:pPr lvl="0"/>
            <a:r>
              <a:rPr lang="en-US" dirty="0"/>
              <a:t>Must be necessary and reasonable for performance of the grant</a:t>
            </a:r>
          </a:p>
          <a:p>
            <a:pPr lvl="0"/>
            <a:r>
              <a:rPr lang="en-US" dirty="0"/>
              <a:t>Can include facilities, speaker fees, meals and refreshments, local transportation unless 	restricted by the federal grant</a:t>
            </a:r>
          </a:p>
          <a:p>
            <a:pPr lvl="0"/>
            <a:r>
              <a:rPr lang="en-US" dirty="0"/>
              <a:t>Locally available depended-care resources</a:t>
            </a:r>
          </a:p>
          <a:p>
            <a:pPr lvl="0"/>
            <a:r>
              <a:rPr lang="en-US" dirty="0"/>
              <a:t>Exercise discretion to assure appropriate and necessary</a:t>
            </a:r>
          </a:p>
        </p:txBody>
      </p:sp>
      <p:sp>
        <p:nvSpPr>
          <p:cNvPr id="498" name="Shape 498"/>
          <p:cNvSpPr>
            <a:spLocks noGrp="1"/>
          </p:cNvSpPr>
          <p:nvPr>
            <p:ph type="title"/>
          </p:nvPr>
        </p:nvSpPr>
        <p:spPr/>
        <p:txBody>
          <a:bodyPr/>
          <a:lstStyle/>
          <a:p>
            <a:r>
              <a:rPr lang="en-US"/>
              <a:t>200.432  Conferences</a:t>
            </a:r>
            <a:endParaRPr lang="en-US" dirty="0"/>
          </a:p>
        </p:txBody>
      </p:sp>
    </p:spTree>
    <p:extLst>
      <p:ext uri="{BB962C8B-B14F-4D97-AF65-F5344CB8AC3E}">
        <p14:creationId xmlns:p14="http://schemas.microsoft.com/office/powerpoint/2010/main" val="423839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idx="1"/>
          </p:nvPr>
        </p:nvSpPr>
        <p:spPr/>
        <p:txBody>
          <a:bodyPr/>
          <a:lstStyle/>
          <a:p>
            <a:pPr lvl="0"/>
            <a:r>
              <a:rPr lang="en-US" b="1" i="1" u="sng" dirty="0">
                <a:sym typeface="Arial"/>
              </a:rPr>
              <a:t>NO</a:t>
            </a:r>
            <a:endParaRPr lang="en-US" dirty="0">
              <a:sym typeface="Arial"/>
            </a:endParaRPr>
          </a:p>
          <a:p>
            <a:pPr lvl="0"/>
            <a:r>
              <a:rPr lang="en-US" dirty="0">
                <a:sym typeface="Arial"/>
              </a:rPr>
              <a:t>Unless it is related to –</a:t>
            </a:r>
          </a:p>
          <a:p>
            <a:pPr lvl="1"/>
            <a:r>
              <a:rPr lang="en-US" dirty="0">
                <a:sym typeface="Arial"/>
              </a:rPr>
              <a:t>Approved travel (subject to your state’s per diem guidelines)</a:t>
            </a:r>
          </a:p>
          <a:p>
            <a:pPr lvl="1"/>
            <a:r>
              <a:rPr lang="en-US" dirty="0">
                <a:sym typeface="Arial"/>
              </a:rPr>
              <a:t>Included in your approved registration</a:t>
            </a:r>
          </a:p>
          <a:p>
            <a:pPr lvl="1"/>
            <a:r>
              <a:rPr lang="en-US" dirty="0">
                <a:sym typeface="Arial"/>
              </a:rPr>
              <a:t>Not considered entertainment</a:t>
            </a:r>
          </a:p>
          <a:p>
            <a:pPr lvl="1"/>
            <a:r>
              <a:rPr lang="en-US" dirty="0">
                <a:sym typeface="Arial"/>
              </a:rPr>
              <a:t>Included as part of an approved conference or meeting (attending or sponsoring) </a:t>
            </a:r>
          </a:p>
          <a:p>
            <a:pPr lvl="1"/>
            <a:r>
              <a:rPr lang="en-US" dirty="0">
                <a:sym typeface="Arial"/>
              </a:rPr>
              <a:t>Alcohol never allowed</a:t>
            </a:r>
          </a:p>
        </p:txBody>
      </p:sp>
      <p:sp>
        <p:nvSpPr>
          <p:cNvPr id="5" name="Title 4">
            <a:extLst>
              <a:ext uri="{FF2B5EF4-FFF2-40B4-BE49-F238E27FC236}">
                <a16:creationId xmlns:a16="http://schemas.microsoft.com/office/drawing/2014/main" id="{E1A6612F-04FC-A146-957C-42CB6D318042}"/>
              </a:ext>
            </a:extLst>
          </p:cNvPr>
          <p:cNvSpPr>
            <a:spLocks noGrp="1"/>
          </p:cNvSpPr>
          <p:nvPr>
            <p:ph type="title"/>
          </p:nvPr>
        </p:nvSpPr>
        <p:spPr/>
        <p:txBody>
          <a:bodyPr/>
          <a:lstStyle/>
          <a:p>
            <a:r>
              <a:rPr lang="en-US" dirty="0"/>
              <a:t>Food and Beverages</a:t>
            </a:r>
          </a:p>
        </p:txBody>
      </p:sp>
      <p:sp>
        <p:nvSpPr>
          <p:cNvPr id="175" name="Shape 175"/>
          <p:cNvSpPr/>
          <p:nvPr/>
        </p:nvSpPr>
        <p:spPr>
          <a:xfrm>
            <a:off x="3352800" y="76201"/>
            <a:ext cx="2743200" cy="1096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normAutofit/>
          </a:bodyPr>
          <a:lstStyle>
            <a:lvl1pPr>
              <a:lnSpc>
                <a:spcPct val="90000"/>
              </a:lnSpc>
              <a:defRPr sz="3600">
                <a:latin typeface="Plantagenet Cherokee"/>
                <a:ea typeface="Plantagenet Cherokee"/>
                <a:cs typeface="Plantagenet Cherokee"/>
                <a:sym typeface="Plantagenet Cherokee"/>
              </a:defRPr>
            </a:lvl1pPr>
          </a:lstStyle>
          <a:p>
            <a:pPr lvl="0">
              <a:defRPr sz="1800">
                <a:solidFill>
                  <a:srgbClr val="000000"/>
                </a:solidFill>
              </a:defRPr>
            </a:pPr>
            <a:endParaRPr sz="3600" dirty="0">
              <a:solidFill>
                <a:srgbClr val="514843"/>
              </a:solidFill>
            </a:endParaRPr>
          </a:p>
        </p:txBody>
      </p:sp>
      <p:sp>
        <p:nvSpPr>
          <p:cNvPr id="177" name="Shape 177"/>
          <p:cNvSpPr/>
          <p:nvPr/>
        </p:nvSpPr>
        <p:spPr>
          <a:xfrm>
            <a:off x="5867400" y="192487"/>
            <a:ext cx="3161163" cy="156966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defRPr>
                <a:solidFill>
                  <a:srgbClr val="000000"/>
                </a:solidFill>
              </a:defRPr>
            </a:pPr>
            <a:r>
              <a:rPr sz="1600" dirty="0">
                <a:solidFill>
                  <a:srgbClr val="514843"/>
                </a:solidFill>
                <a:latin typeface="Times New Roman"/>
                <a:ea typeface="Times New Roman"/>
                <a:cs typeface="Times New Roman"/>
                <a:sym typeface="Times New Roman"/>
              </a:rPr>
              <a:t>OMB A-87 B.3; OMB A-21 J.3</a:t>
            </a:r>
            <a:endParaRPr sz="1600" dirty="0">
              <a:solidFill>
                <a:srgbClr val="514843"/>
              </a:solidFill>
              <a:latin typeface="Georgia"/>
              <a:ea typeface="Georgia"/>
              <a:cs typeface="Georgia"/>
              <a:sym typeface="Georgia"/>
            </a:endParaRPr>
          </a:p>
          <a:p>
            <a:pPr lvl="0">
              <a:defRPr>
                <a:solidFill>
                  <a:srgbClr val="000000"/>
                </a:solidFill>
              </a:defRPr>
            </a:pPr>
            <a:r>
              <a:rPr sz="1600" dirty="0">
                <a:solidFill>
                  <a:srgbClr val="514843"/>
                </a:solidFill>
                <a:latin typeface="Times New Roman"/>
                <a:ea typeface="Times New Roman"/>
                <a:cs typeface="Times New Roman"/>
                <a:sym typeface="Times New Roman"/>
              </a:rPr>
              <a:t>OMB A-87 B.14; OMB A-21 J.17</a:t>
            </a:r>
            <a:endParaRPr sz="1600" dirty="0">
              <a:solidFill>
                <a:srgbClr val="514843"/>
              </a:solidFill>
              <a:latin typeface="Georgia"/>
              <a:ea typeface="Georgia"/>
              <a:cs typeface="Georgia"/>
              <a:sym typeface="Georgia"/>
            </a:endParaRPr>
          </a:p>
          <a:p>
            <a:pPr lvl="0">
              <a:defRPr>
                <a:solidFill>
                  <a:srgbClr val="000000"/>
                </a:solidFill>
              </a:defRPr>
            </a:pPr>
            <a:r>
              <a:rPr sz="1600" dirty="0">
                <a:solidFill>
                  <a:srgbClr val="514843"/>
                </a:solidFill>
                <a:latin typeface="Times New Roman"/>
                <a:ea typeface="Times New Roman"/>
                <a:cs typeface="Times New Roman"/>
                <a:sym typeface="Times New Roman"/>
              </a:rPr>
              <a:t>OMB A-87 B.27; OMB  A-21 J.32</a:t>
            </a:r>
            <a:endParaRPr sz="1600" dirty="0">
              <a:solidFill>
                <a:srgbClr val="514843"/>
              </a:solidFill>
              <a:latin typeface="Georgia"/>
              <a:ea typeface="Georgia"/>
              <a:cs typeface="Georgia"/>
              <a:sym typeface="Georgia"/>
            </a:endParaRPr>
          </a:p>
          <a:p>
            <a:pPr lvl="0">
              <a:defRPr>
                <a:solidFill>
                  <a:srgbClr val="000000"/>
                </a:solidFill>
              </a:defRPr>
            </a:pPr>
            <a:r>
              <a:rPr sz="1600" dirty="0">
                <a:solidFill>
                  <a:srgbClr val="514843"/>
                </a:solidFill>
                <a:latin typeface="Times New Roman"/>
                <a:ea typeface="Times New Roman"/>
                <a:cs typeface="Times New Roman"/>
                <a:sym typeface="Times New Roman"/>
              </a:rPr>
              <a:t>OMB A87 B.43; OMB A-21  J.53</a:t>
            </a:r>
            <a:endParaRPr sz="1600" dirty="0">
              <a:solidFill>
                <a:srgbClr val="514843"/>
              </a:solidFill>
              <a:latin typeface="Georgia"/>
              <a:ea typeface="Georgia"/>
              <a:cs typeface="Georgia"/>
              <a:sym typeface="Georgia"/>
            </a:endParaRPr>
          </a:p>
          <a:p>
            <a:pPr lvl="0">
              <a:defRPr>
                <a:solidFill>
                  <a:srgbClr val="000000"/>
                </a:solidFill>
              </a:defRPr>
            </a:pPr>
            <a:r>
              <a:rPr sz="1600" dirty="0">
                <a:solidFill>
                  <a:srgbClr val="514843"/>
                </a:solidFill>
                <a:latin typeface="Times New Roman"/>
                <a:ea typeface="Times New Roman"/>
                <a:cs typeface="Times New Roman"/>
                <a:sym typeface="Times New Roman"/>
              </a:rPr>
              <a:t>OMNI Selected Items of Cost – § 200.420, et. Seq.</a:t>
            </a:r>
            <a:endParaRPr sz="1600" dirty="0">
              <a:solidFill>
                <a:srgbClr val="514843"/>
              </a:solidFill>
              <a:latin typeface="Georgia"/>
              <a:ea typeface="Georgia"/>
              <a:cs typeface="Georgia"/>
              <a:sym typeface="Georgia"/>
            </a:endParaRPr>
          </a:p>
        </p:txBody>
      </p:sp>
    </p:spTree>
    <p:extLst>
      <p:ext uri="{BB962C8B-B14F-4D97-AF65-F5344CB8AC3E}">
        <p14:creationId xmlns:p14="http://schemas.microsoft.com/office/powerpoint/2010/main" val="2634027258"/>
      </p:ext>
    </p:extLst>
  </p:cSld>
  <p:clrMapOvr>
    <a:masterClrMapping/>
  </p:clrMapOvr>
  <p:transition spd="med">
    <p:dissolv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Shape 506"/>
          <p:cNvSpPr>
            <a:spLocks noGrp="1"/>
          </p:cNvSpPr>
          <p:nvPr>
            <p:ph idx="1"/>
          </p:nvPr>
        </p:nvSpPr>
        <p:spPr/>
        <p:txBody>
          <a:bodyPr/>
          <a:lstStyle/>
          <a:p>
            <a:pPr lvl="0"/>
            <a:r>
              <a:rPr lang="en-US" dirty="0"/>
              <a:t>Necessary for the federal award</a:t>
            </a:r>
          </a:p>
          <a:p>
            <a:pPr lvl="1"/>
            <a:r>
              <a:rPr lang="en-US" dirty="0"/>
              <a:t>Travel requests – “Participation is necessary to the Federal award” and why.</a:t>
            </a:r>
          </a:p>
          <a:p>
            <a:pPr lvl="1"/>
            <a:r>
              <a:rPr lang="en-US" dirty="0"/>
              <a:t>Conferences – “ Participation is necessary for successful performance under the Federal award” and, “The conference costs are reasonable.”</a:t>
            </a:r>
          </a:p>
          <a:p>
            <a:pPr lvl="0"/>
            <a:r>
              <a:rPr lang="en-US" dirty="0"/>
              <a:t>Transportation, lodging, subsistence, related items</a:t>
            </a:r>
          </a:p>
          <a:p>
            <a:pPr lvl="0"/>
            <a:r>
              <a:rPr lang="en-US" dirty="0"/>
              <a:t>Temporary dependent care (but not travel of the 	dependent)</a:t>
            </a:r>
          </a:p>
          <a:p>
            <a:pPr lvl="0"/>
            <a:r>
              <a:rPr lang="en-US" dirty="0"/>
              <a:t>Actual, per diem or mileage basis (or combination)</a:t>
            </a:r>
          </a:p>
          <a:p>
            <a:pPr lvl="0"/>
            <a:r>
              <a:rPr lang="en-US" dirty="0"/>
              <a:t>Must be in compliance with written travel policies</a:t>
            </a:r>
          </a:p>
        </p:txBody>
      </p:sp>
      <p:sp>
        <p:nvSpPr>
          <p:cNvPr id="505" name="Shape 505"/>
          <p:cNvSpPr>
            <a:spLocks noGrp="1"/>
          </p:cNvSpPr>
          <p:nvPr>
            <p:ph type="title"/>
          </p:nvPr>
        </p:nvSpPr>
        <p:spPr/>
        <p:txBody>
          <a:bodyPr/>
          <a:lstStyle/>
          <a:p>
            <a:r>
              <a:rPr lang="en-US"/>
              <a:t>200.474  Travel</a:t>
            </a:r>
            <a:endParaRPr lang="en-US" dirty="0"/>
          </a:p>
        </p:txBody>
      </p:sp>
    </p:spTree>
    <p:extLst>
      <p:ext uri="{BB962C8B-B14F-4D97-AF65-F5344CB8AC3E}">
        <p14:creationId xmlns:p14="http://schemas.microsoft.com/office/powerpoint/2010/main" val="1563314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p:nvPr/>
        </p:nvSpPr>
        <p:spPr>
          <a:xfrm>
            <a:off x="3505200" y="457200"/>
            <a:ext cx="4808988" cy="71596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normAutofit/>
          </a:bodyPr>
          <a:lstStyle>
            <a:lvl1pPr>
              <a:lnSpc>
                <a:spcPct val="90000"/>
              </a:lnSpc>
              <a:defRPr sz="3600">
                <a:latin typeface="Plantagenet Cherokee"/>
                <a:ea typeface="Plantagenet Cherokee"/>
                <a:cs typeface="Plantagenet Cherokee"/>
                <a:sym typeface="Plantagenet Cherokee"/>
              </a:defRPr>
            </a:lvl1pPr>
          </a:lstStyle>
          <a:p>
            <a:pPr lvl="0">
              <a:defRPr sz="1800">
                <a:solidFill>
                  <a:srgbClr val="000000"/>
                </a:solidFill>
              </a:defRPr>
            </a:pPr>
            <a:endParaRPr sz="3600" dirty="0">
              <a:solidFill>
                <a:srgbClr val="514843"/>
              </a:solidFill>
            </a:endParaRPr>
          </a:p>
        </p:txBody>
      </p:sp>
      <p:sp>
        <p:nvSpPr>
          <p:cNvPr id="180" name="Shape 180"/>
          <p:cNvSpPr>
            <a:spLocks noGrp="1"/>
          </p:cNvSpPr>
          <p:nvPr>
            <p:ph idx="1"/>
          </p:nvPr>
        </p:nvSpPr>
        <p:spPr>
          <a:xfrm>
            <a:off x="628650" y="1761204"/>
            <a:ext cx="8225790" cy="4731671"/>
          </a:xfrm>
        </p:spPr>
        <p:txBody>
          <a:bodyPr>
            <a:noAutofit/>
          </a:bodyPr>
          <a:lstStyle/>
          <a:p>
            <a:pPr lvl="0"/>
            <a:r>
              <a:rPr lang="en-US" sz="2200" dirty="0">
                <a:sym typeface="Arial"/>
              </a:rPr>
              <a:t>OMB A-87 B.27  (Comparable language in OMB A-21 J.32)</a:t>
            </a:r>
          </a:p>
          <a:p>
            <a:pPr lvl="0"/>
            <a:r>
              <a:rPr lang="en-US" sz="2200" dirty="0">
                <a:sym typeface="Arial"/>
              </a:rPr>
              <a:t> Meetings and conferences.  Costs of meetings and conferences, </a:t>
            </a:r>
            <a:r>
              <a:rPr lang="en-US" sz="2200" u="sng" dirty="0">
                <a:sym typeface="Arial"/>
              </a:rPr>
              <a:t>the primary purpose of which is the dissemination of technical information, are allowable</a:t>
            </a:r>
            <a:r>
              <a:rPr lang="en-US" sz="2200" dirty="0">
                <a:sym typeface="Arial"/>
              </a:rPr>
              <a:t>.  This includes costs of meals, transportation, rental facilities, speaker’s fees, and other items incidental to such meetings or conferences.  (Also see OMB A-87 B.14;  OMB A-21 J.17,   “Entertainment Costs”.</a:t>
            </a:r>
          </a:p>
          <a:p>
            <a:pPr lvl="0"/>
            <a:r>
              <a:rPr lang="en-US" sz="2200" dirty="0">
                <a:sym typeface="Arial"/>
              </a:rPr>
              <a:t>OMNI § 200.432 contains similar language</a:t>
            </a:r>
          </a:p>
          <a:p>
            <a:pPr lvl="0"/>
            <a:r>
              <a:rPr lang="en-US" sz="2200" dirty="0">
                <a:sym typeface="Arial"/>
              </a:rPr>
              <a:t>States  the “Conference hosts/sponsors must exercise discretion and judgment in ensuring that conference costs are appropriate, necessary and managed in a manner that minimizes costs to Federal award.”</a:t>
            </a:r>
          </a:p>
          <a:p>
            <a:pPr lvl="0"/>
            <a:r>
              <a:rPr lang="en-US" sz="2200" u="sng" dirty="0">
                <a:sym typeface="Arial"/>
              </a:rPr>
              <a:t>Something new – “locally available dependent-care resources are allowable.”</a:t>
            </a:r>
          </a:p>
        </p:txBody>
      </p:sp>
      <p:sp>
        <p:nvSpPr>
          <p:cNvPr id="5" name="Title 4">
            <a:extLst>
              <a:ext uri="{FF2B5EF4-FFF2-40B4-BE49-F238E27FC236}">
                <a16:creationId xmlns:a16="http://schemas.microsoft.com/office/drawing/2014/main" id="{59F0133C-CFD9-1D40-960B-1499FB822592}"/>
              </a:ext>
            </a:extLst>
          </p:cNvPr>
          <p:cNvSpPr>
            <a:spLocks noGrp="1"/>
          </p:cNvSpPr>
          <p:nvPr>
            <p:ph type="title"/>
          </p:nvPr>
        </p:nvSpPr>
        <p:spPr/>
        <p:txBody>
          <a:bodyPr/>
          <a:lstStyle/>
          <a:p>
            <a:r>
              <a:rPr lang="en-US" dirty="0"/>
              <a:t>Meetings and Conferences</a:t>
            </a:r>
          </a:p>
        </p:txBody>
      </p:sp>
    </p:spTree>
    <p:extLst>
      <p:ext uri="{BB962C8B-B14F-4D97-AF65-F5344CB8AC3E}">
        <p14:creationId xmlns:p14="http://schemas.microsoft.com/office/powerpoint/2010/main" val="1667346993"/>
      </p:ext>
    </p:extLst>
  </p:cSld>
  <p:clrMapOvr>
    <a:masterClrMapping/>
  </p:clrMapOvr>
  <p:transition spd="med">
    <p:dissolv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idx="1"/>
          </p:nvPr>
        </p:nvSpPr>
        <p:spPr/>
        <p:txBody>
          <a:bodyPr/>
          <a:lstStyle/>
          <a:p>
            <a:pPr lvl="0"/>
            <a:r>
              <a:rPr lang="en-US" dirty="0">
                <a:sym typeface="Arial"/>
              </a:rPr>
              <a:t>Non-Regulatory Guidance – Food and Beverages</a:t>
            </a:r>
          </a:p>
          <a:p>
            <a:pPr lvl="0"/>
            <a:r>
              <a:rPr lang="en-US" dirty="0">
                <a:sym typeface="Arial"/>
              </a:rPr>
              <a:t>If you are hosting a conference or workshop with federal funds you need to be aware of this guidance </a:t>
            </a:r>
          </a:p>
          <a:p>
            <a:pPr lvl="0"/>
            <a:r>
              <a:rPr lang="en-US" dirty="0">
                <a:sym typeface="Arial"/>
                <a:hlinkClick r:id="rId2"/>
              </a:rPr>
              <a:t>http://www2.ed.gov/policy/fund/guid/gposbul/gposbul.html</a:t>
            </a:r>
            <a:endParaRPr lang="en-US" dirty="0">
              <a:sym typeface="Arial"/>
            </a:endParaRPr>
          </a:p>
          <a:p>
            <a:pPr lvl="0"/>
            <a:r>
              <a:rPr lang="en-US" dirty="0">
                <a:sym typeface="Arial"/>
              </a:rPr>
              <a:t>Then look for – </a:t>
            </a:r>
          </a:p>
          <a:p>
            <a:pPr lvl="1"/>
            <a:r>
              <a:rPr lang="en-US" dirty="0">
                <a:sym typeface="Arial"/>
              </a:rPr>
              <a:t> Frequently Asked Questions to Assist ED Grantees to Appropriately  Use Federal Funds for Conferences and Meetings—May 2013</a:t>
            </a:r>
          </a:p>
        </p:txBody>
      </p:sp>
      <p:sp>
        <p:nvSpPr>
          <p:cNvPr id="9" name="Title 8">
            <a:extLst>
              <a:ext uri="{FF2B5EF4-FFF2-40B4-BE49-F238E27FC236}">
                <a16:creationId xmlns:a16="http://schemas.microsoft.com/office/drawing/2014/main" id="{40E97E98-1832-9346-BF73-138C85CB2D37}"/>
              </a:ext>
            </a:extLst>
          </p:cNvPr>
          <p:cNvSpPr>
            <a:spLocks noGrp="1"/>
          </p:cNvSpPr>
          <p:nvPr>
            <p:ph type="title"/>
          </p:nvPr>
        </p:nvSpPr>
        <p:spPr/>
        <p:txBody>
          <a:bodyPr/>
          <a:lstStyle/>
          <a:p>
            <a:r>
              <a:rPr lang="en-US" dirty="0"/>
              <a:t>Perkins</a:t>
            </a:r>
          </a:p>
        </p:txBody>
      </p:sp>
    </p:spTree>
    <p:extLst>
      <p:ext uri="{BB962C8B-B14F-4D97-AF65-F5344CB8AC3E}">
        <p14:creationId xmlns:p14="http://schemas.microsoft.com/office/powerpoint/2010/main" val="2795225255"/>
      </p:ext>
    </p:extLst>
  </p:cSld>
  <p:clrMapOvr>
    <a:masterClrMapping/>
  </p:clrMapOvr>
  <p:transition spd="med">
    <p:dissolv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p:cNvSpPr>
          <p:nvPr>
            <p:ph idx="1"/>
          </p:nvPr>
        </p:nvSpPr>
        <p:spPr/>
        <p:txBody>
          <a:bodyPr/>
          <a:lstStyle/>
          <a:p>
            <a:pPr lvl="0"/>
            <a:r>
              <a:rPr lang="en-US" dirty="0">
                <a:sym typeface="Arial"/>
              </a:rPr>
              <a:t>If using Perkins funds we expect to see this kind of language in your travel and conference requests in the future –</a:t>
            </a:r>
          </a:p>
          <a:p>
            <a:pPr lvl="0"/>
            <a:r>
              <a:rPr lang="en-US" dirty="0">
                <a:sym typeface="Arial"/>
              </a:rPr>
              <a:t>Travel requests (in-state &amp; out-of-state) – </a:t>
            </a:r>
            <a:r>
              <a:rPr lang="en-US" u="sng" dirty="0">
                <a:sym typeface="Arial"/>
              </a:rPr>
              <a:t>“Participation is necessary to the Federal award” </a:t>
            </a:r>
            <a:r>
              <a:rPr lang="en-US" dirty="0">
                <a:sym typeface="Arial"/>
              </a:rPr>
              <a:t>and why..</a:t>
            </a:r>
          </a:p>
          <a:p>
            <a:pPr lvl="0"/>
            <a:r>
              <a:rPr lang="en-US" dirty="0">
                <a:sym typeface="Arial"/>
              </a:rPr>
              <a:t>Conferences – </a:t>
            </a:r>
            <a:r>
              <a:rPr lang="en-US" u="sng" dirty="0">
                <a:sym typeface="Arial"/>
              </a:rPr>
              <a:t>“Participation is necessary for successful performance under the Federal award”  and,  “The conference costs are reasonable.”</a:t>
            </a:r>
          </a:p>
        </p:txBody>
      </p:sp>
      <p:sp>
        <p:nvSpPr>
          <p:cNvPr id="7" name="Title 6">
            <a:extLst>
              <a:ext uri="{FF2B5EF4-FFF2-40B4-BE49-F238E27FC236}">
                <a16:creationId xmlns:a16="http://schemas.microsoft.com/office/drawing/2014/main" id="{7C7C2FEE-4CFE-DB4A-AD25-BFDCFF4B9351}"/>
              </a:ext>
            </a:extLst>
          </p:cNvPr>
          <p:cNvSpPr>
            <a:spLocks noGrp="1"/>
          </p:cNvSpPr>
          <p:nvPr>
            <p:ph type="title"/>
          </p:nvPr>
        </p:nvSpPr>
        <p:spPr/>
        <p:txBody>
          <a:bodyPr/>
          <a:lstStyle/>
          <a:p>
            <a:r>
              <a:rPr lang="en-US" dirty="0"/>
              <a:t>Perkins</a:t>
            </a:r>
          </a:p>
        </p:txBody>
      </p:sp>
    </p:spTree>
    <p:extLst>
      <p:ext uri="{BB962C8B-B14F-4D97-AF65-F5344CB8AC3E}">
        <p14:creationId xmlns:p14="http://schemas.microsoft.com/office/powerpoint/2010/main" val="2303278913"/>
      </p:ext>
    </p:extLst>
  </p:cSld>
  <p:clrMapOvr>
    <a:masterClrMapping/>
  </p:clrMapOvr>
  <p:transition spd="med">
    <p:dissolv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p:nvPr/>
        </p:nvSpPr>
        <p:spPr>
          <a:xfrm>
            <a:off x="776287" y="2159000"/>
            <a:ext cx="6105526" cy="4004256"/>
          </a:xfrm>
          <a:prstGeom prst="rect">
            <a:avLst/>
          </a:prstGeom>
          <a:solidFill>
            <a:srgbClr val="CDFAFF">
              <a:alpha val="52156"/>
            </a:srgbClr>
          </a:solidFill>
          <a:ln>
            <a:solidFill>
              <a:srgbClr val="FF5050"/>
            </a:solidFill>
            <a:miter/>
          </a:ln>
          <a:extLst>
            <a:ext uri="{C572A759-6A51-4108-AA02-DFA0A04FC94B}">
              <ma14:wrappingTextBoxFlag xmlns:ma14="http://schemas.microsoft.com/office/mac/drawingml/2011/main" xmlns="" val="1"/>
            </a:ext>
          </a:extLst>
        </p:spPr>
        <p:txBody>
          <a:bodyPr lIns="0" tIns="0" rIns="0" bIns="0">
            <a:spAutoFit/>
          </a:bodyPr>
          <a:lstStyle/>
          <a:p>
            <a:pPr marL="231775" lvl="0">
              <a:spcBef>
                <a:spcPts val="1400"/>
              </a:spcBef>
              <a:buSzPct val="100000"/>
              <a:buFont typeface="Arial"/>
              <a:buChar char="•"/>
              <a:defRPr>
                <a:solidFill>
                  <a:srgbClr val="000000"/>
                </a:solidFill>
              </a:defRPr>
            </a:pPr>
            <a:r>
              <a:rPr sz="2400">
                <a:solidFill>
                  <a:srgbClr val="514843"/>
                </a:solidFill>
                <a:latin typeface="Arial"/>
                <a:ea typeface="Arial"/>
                <a:cs typeface="Arial"/>
                <a:sym typeface="Arial"/>
              </a:rPr>
              <a:t> </a:t>
            </a:r>
            <a:r>
              <a:rPr sz="2000">
                <a:solidFill>
                  <a:srgbClr val="514843"/>
                </a:solidFill>
                <a:latin typeface="Arial"/>
                <a:ea typeface="Arial"/>
                <a:cs typeface="Arial"/>
                <a:sym typeface="Arial"/>
              </a:rPr>
              <a:t>Fits with your application</a:t>
            </a:r>
            <a:endParaRPr sz="2800">
              <a:solidFill>
                <a:srgbClr val="514843"/>
              </a:solidFill>
              <a:latin typeface="Georgia"/>
              <a:ea typeface="Georgia"/>
              <a:cs typeface="Georgia"/>
              <a:sym typeface="Georgia"/>
            </a:endParaRPr>
          </a:p>
          <a:p>
            <a:pPr marL="231775" lvl="0">
              <a:spcBef>
                <a:spcPts val="1200"/>
              </a:spcBef>
              <a:buSzPct val="100000"/>
              <a:buFont typeface="Arial"/>
              <a:buChar char="•"/>
              <a:defRPr>
                <a:solidFill>
                  <a:srgbClr val="000000"/>
                </a:solidFill>
              </a:defRPr>
            </a:pPr>
            <a:r>
              <a:rPr sz="2000">
                <a:solidFill>
                  <a:srgbClr val="514843"/>
                </a:solidFill>
                <a:latin typeface="Arial"/>
                <a:ea typeface="Arial"/>
                <a:cs typeface="Arial"/>
                <a:sym typeface="Arial"/>
              </a:rPr>
              <a:t> Allowable per the appropriate OMB Circular</a:t>
            </a:r>
            <a:endParaRPr sz="2800">
              <a:solidFill>
                <a:srgbClr val="514843"/>
              </a:solidFill>
              <a:latin typeface="Georgia"/>
              <a:ea typeface="Georgia"/>
              <a:cs typeface="Georgia"/>
              <a:sym typeface="Georgia"/>
            </a:endParaRPr>
          </a:p>
          <a:p>
            <a:pPr marL="231775" lvl="0">
              <a:spcBef>
                <a:spcPts val="1200"/>
              </a:spcBef>
              <a:buSzPct val="100000"/>
              <a:buFont typeface="Arial"/>
              <a:buChar char="•"/>
              <a:defRPr>
                <a:solidFill>
                  <a:srgbClr val="000000"/>
                </a:solidFill>
              </a:defRPr>
            </a:pPr>
            <a:r>
              <a:rPr sz="2000">
                <a:solidFill>
                  <a:srgbClr val="514843"/>
                </a:solidFill>
                <a:latin typeface="Arial"/>
                <a:ea typeface="Arial"/>
                <a:cs typeface="Arial"/>
                <a:sym typeface="Arial"/>
              </a:rPr>
              <a:t> Reasonable</a:t>
            </a:r>
            <a:endParaRPr sz="2800">
              <a:solidFill>
                <a:srgbClr val="514843"/>
              </a:solidFill>
              <a:latin typeface="Georgia"/>
              <a:ea typeface="Georgia"/>
              <a:cs typeface="Georgia"/>
              <a:sym typeface="Georgia"/>
            </a:endParaRPr>
          </a:p>
          <a:p>
            <a:pPr marL="231775" lvl="0">
              <a:spcBef>
                <a:spcPts val="1200"/>
              </a:spcBef>
              <a:buSzPct val="100000"/>
              <a:buFont typeface="Arial"/>
              <a:buChar char="•"/>
              <a:defRPr>
                <a:solidFill>
                  <a:srgbClr val="000000"/>
                </a:solidFill>
              </a:defRPr>
            </a:pPr>
            <a:r>
              <a:rPr sz="2000">
                <a:solidFill>
                  <a:srgbClr val="514843"/>
                </a:solidFill>
                <a:latin typeface="Arial"/>
                <a:ea typeface="Arial"/>
                <a:cs typeface="Arial"/>
                <a:sym typeface="Arial"/>
              </a:rPr>
              <a:t> Allocable</a:t>
            </a:r>
            <a:endParaRPr sz="2800">
              <a:solidFill>
                <a:srgbClr val="514843"/>
              </a:solidFill>
              <a:latin typeface="Georgia"/>
              <a:ea typeface="Georgia"/>
              <a:cs typeface="Georgia"/>
              <a:sym typeface="Georgia"/>
            </a:endParaRPr>
          </a:p>
          <a:p>
            <a:pPr marL="231775" lvl="0">
              <a:spcBef>
                <a:spcPts val="1200"/>
              </a:spcBef>
              <a:buSzPct val="100000"/>
              <a:buFont typeface="Arial"/>
              <a:buChar char="•"/>
              <a:defRPr>
                <a:solidFill>
                  <a:srgbClr val="000000"/>
                </a:solidFill>
              </a:defRPr>
            </a:pPr>
            <a:r>
              <a:rPr sz="2000">
                <a:solidFill>
                  <a:srgbClr val="514843"/>
                </a:solidFill>
                <a:latin typeface="Arial"/>
                <a:ea typeface="Arial"/>
                <a:cs typeface="Arial"/>
                <a:sym typeface="Arial"/>
              </a:rPr>
              <a:t> Consistently treated</a:t>
            </a:r>
            <a:endParaRPr sz="2800">
              <a:solidFill>
                <a:srgbClr val="514843"/>
              </a:solidFill>
              <a:latin typeface="Georgia"/>
              <a:ea typeface="Georgia"/>
              <a:cs typeface="Georgia"/>
              <a:sym typeface="Georgia"/>
            </a:endParaRPr>
          </a:p>
          <a:p>
            <a:pPr marL="231775" lvl="0">
              <a:spcBef>
                <a:spcPts val="1200"/>
              </a:spcBef>
              <a:buSzPct val="100000"/>
              <a:buFont typeface="Arial"/>
              <a:buChar char="•"/>
              <a:defRPr>
                <a:solidFill>
                  <a:srgbClr val="000000"/>
                </a:solidFill>
              </a:defRPr>
            </a:pPr>
            <a:r>
              <a:rPr sz="2000">
                <a:solidFill>
                  <a:srgbClr val="514843"/>
                </a:solidFill>
                <a:latin typeface="Arial"/>
                <a:ea typeface="Arial"/>
                <a:cs typeface="Arial"/>
                <a:sym typeface="Arial"/>
              </a:rPr>
              <a:t> Consistent with your organization’s policies</a:t>
            </a:r>
            <a:endParaRPr sz="2800">
              <a:solidFill>
                <a:srgbClr val="514843"/>
              </a:solidFill>
              <a:latin typeface="Georgia"/>
              <a:ea typeface="Georgia"/>
              <a:cs typeface="Georgia"/>
              <a:sym typeface="Georgia"/>
            </a:endParaRPr>
          </a:p>
          <a:p>
            <a:pPr marL="231775" lvl="0">
              <a:spcBef>
                <a:spcPts val="1200"/>
              </a:spcBef>
              <a:buSzPct val="100000"/>
              <a:buFont typeface="Arial"/>
              <a:buChar char="•"/>
              <a:defRPr>
                <a:solidFill>
                  <a:srgbClr val="000000"/>
                </a:solidFill>
              </a:defRPr>
            </a:pPr>
            <a:r>
              <a:rPr sz="2000">
                <a:solidFill>
                  <a:srgbClr val="514843"/>
                </a:solidFill>
                <a:latin typeface="Arial"/>
                <a:ea typeface="Arial"/>
                <a:cs typeface="Arial"/>
                <a:sym typeface="Arial"/>
              </a:rPr>
              <a:t> Incurred in accordance with GAAP</a:t>
            </a:r>
            <a:endParaRPr sz="2800">
              <a:solidFill>
                <a:srgbClr val="514843"/>
              </a:solidFill>
              <a:latin typeface="Georgia"/>
              <a:ea typeface="Georgia"/>
              <a:cs typeface="Georgia"/>
              <a:sym typeface="Georgia"/>
            </a:endParaRPr>
          </a:p>
          <a:p>
            <a:pPr marL="231775" lvl="0">
              <a:spcBef>
                <a:spcPts val="1200"/>
              </a:spcBef>
              <a:buSzPct val="100000"/>
              <a:buFont typeface="Arial"/>
              <a:buChar char="•"/>
              <a:defRPr>
                <a:solidFill>
                  <a:srgbClr val="000000"/>
                </a:solidFill>
              </a:defRPr>
            </a:pPr>
            <a:r>
              <a:rPr sz="2000">
                <a:solidFill>
                  <a:srgbClr val="514843"/>
                </a:solidFill>
                <a:latin typeface="Arial"/>
                <a:ea typeface="Arial"/>
                <a:cs typeface="Arial"/>
                <a:sym typeface="Arial"/>
              </a:rPr>
              <a:t> Not charged elsewhere</a:t>
            </a:r>
            <a:endParaRPr sz="2800">
              <a:solidFill>
                <a:srgbClr val="514843"/>
              </a:solidFill>
              <a:latin typeface="Georgia"/>
              <a:ea typeface="Georgia"/>
              <a:cs typeface="Georgia"/>
              <a:sym typeface="Georgia"/>
            </a:endParaRPr>
          </a:p>
          <a:p>
            <a:pPr marL="231775" lvl="0">
              <a:spcBef>
                <a:spcPts val="1200"/>
              </a:spcBef>
              <a:buSzPct val="100000"/>
              <a:buFont typeface="Arial"/>
              <a:buChar char="•"/>
              <a:defRPr>
                <a:solidFill>
                  <a:srgbClr val="000000"/>
                </a:solidFill>
              </a:defRPr>
            </a:pPr>
            <a:r>
              <a:rPr sz="2000">
                <a:solidFill>
                  <a:srgbClr val="514843"/>
                </a:solidFill>
                <a:latin typeface="Arial"/>
                <a:ea typeface="Arial"/>
                <a:cs typeface="Arial"/>
                <a:sym typeface="Arial"/>
              </a:rPr>
              <a:t> </a:t>
            </a:r>
            <a:r>
              <a:rPr sz="2000" i="1">
                <a:solidFill>
                  <a:srgbClr val="0000FF"/>
                </a:solidFill>
                <a:latin typeface="Arial"/>
                <a:ea typeface="Arial"/>
                <a:cs typeface="Arial"/>
                <a:sym typeface="Arial"/>
              </a:rPr>
              <a:t>Adequately documented… </a:t>
            </a:r>
          </a:p>
        </p:txBody>
      </p:sp>
      <p:sp>
        <p:nvSpPr>
          <p:cNvPr id="192" name="Shape 192"/>
          <p:cNvSpPr/>
          <p:nvPr/>
        </p:nvSpPr>
        <p:spPr>
          <a:xfrm>
            <a:off x="4255325" y="3264258"/>
            <a:ext cx="1578771" cy="7937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48000">
            <a:solidFill>
              <a:srgbClr val="3B3531"/>
            </a:solidFill>
          </a:ln>
        </p:spPr>
        <p:txBody>
          <a:bodyPr lIns="0" tIns="0" rIns="0" bIns="0" anchor="ctr"/>
          <a:lstStyle/>
          <a:p>
            <a:pPr lvl="0" algn="ctr">
              <a:defRPr>
                <a:solidFill>
                  <a:srgbClr val="FFFFFF"/>
                </a:solidFill>
              </a:defRPr>
            </a:pPr>
            <a:endParaRPr/>
          </a:p>
        </p:txBody>
      </p:sp>
      <p:grpSp>
        <p:nvGrpSpPr>
          <p:cNvPr id="196" name="Group 196"/>
          <p:cNvGrpSpPr/>
          <p:nvPr/>
        </p:nvGrpSpPr>
        <p:grpSpPr>
          <a:xfrm>
            <a:off x="5203633" y="1265150"/>
            <a:ext cx="2019473" cy="2399068"/>
            <a:chOff x="0" y="0"/>
            <a:chExt cx="2019471" cy="2399067"/>
          </a:xfrm>
        </p:grpSpPr>
        <p:sp>
          <p:nvSpPr>
            <p:cNvPr id="193" name="Shape 193"/>
            <p:cNvSpPr/>
            <p:nvPr/>
          </p:nvSpPr>
          <p:spPr>
            <a:xfrm rot="19885038">
              <a:off x="432866" y="147814"/>
              <a:ext cx="1153740" cy="2103440"/>
            </a:xfrm>
            <a:custGeom>
              <a:avLst/>
              <a:gdLst/>
              <a:ahLst/>
              <a:cxnLst>
                <a:cxn ang="0">
                  <a:pos x="wd2" y="hd2"/>
                </a:cxn>
                <a:cxn ang="5400000">
                  <a:pos x="wd2" y="hd2"/>
                </a:cxn>
                <a:cxn ang="10800000">
                  <a:pos x="wd2" y="hd2"/>
                </a:cxn>
                <a:cxn ang="16200000">
                  <a:pos x="wd2" y="hd2"/>
                </a:cxn>
              </a:cxnLst>
              <a:rect l="0" t="0" r="r" b="b"/>
              <a:pathLst>
                <a:path w="20997" h="21600" extrusionOk="0">
                  <a:moveTo>
                    <a:pt x="0" y="18952"/>
                  </a:moveTo>
                  <a:lnTo>
                    <a:pt x="5119" y="15750"/>
                  </a:lnTo>
                  <a:lnTo>
                    <a:pt x="5119" y="18089"/>
                  </a:lnTo>
                  <a:lnTo>
                    <a:pt x="5119" y="18089"/>
                  </a:lnTo>
                  <a:cubicBezTo>
                    <a:pt x="13970" y="17115"/>
                    <a:pt x="20370" y="13753"/>
                    <a:pt x="20953" y="9769"/>
                  </a:cubicBezTo>
                  <a:lnTo>
                    <a:pt x="20953" y="9769"/>
                  </a:lnTo>
                  <a:cubicBezTo>
                    <a:pt x="21600" y="14189"/>
                    <a:pt x="14941" y="18182"/>
                    <a:pt x="5119" y="19262"/>
                  </a:cubicBezTo>
                  <a:lnTo>
                    <a:pt x="5119" y="21600"/>
                  </a:lnTo>
                  <a:close/>
                  <a:moveTo>
                    <a:pt x="20996" y="10356"/>
                  </a:moveTo>
                  <a:cubicBezTo>
                    <a:pt x="20996" y="5284"/>
                    <a:pt x="11596" y="1173"/>
                    <a:pt x="0" y="1173"/>
                  </a:cubicBezTo>
                  <a:lnTo>
                    <a:pt x="0" y="0"/>
                  </a:lnTo>
                  <a:lnTo>
                    <a:pt x="0" y="0"/>
                  </a:lnTo>
                  <a:cubicBezTo>
                    <a:pt x="11596" y="0"/>
                    <a:pt x="20996" y="4111"/>
                    <a:pt x="20996" y="9183"/>
                  </a:cubicBezTo>
                  <a:close/>
                </a:path>
              </a:pathLst>
            </a:custGeom>
            <a:solidFill>
              <a:srgbClr val="514843"/>
            </a:solidFill>
            <a:ln w="12700" cap="flat">
              <a:noFill/>
              <a:miter lim="400000"/>
            </a:ln>
            <a:effectLst/>
          </p:spPr>
          <p:txBody>
            <a:bodyPr wrap="square" lIns="0" tIns="0" rIns="0" bIns="0" numCol="1" anchor="ctr">
              <a:noAutofit/>
            </a:bodyPr>
            <a:lstStyle/>
            <a:p>
              <a:pPr lvl="0" algn="ctr"/>
              <a:endParaRPr/>
            </a:p>
          </p:txBody>
        </p:sp>
        <p:sp>
          <p:nvSpPr>
            <p:cNvPr id="194" name="Shape 194"/>
            <p:cNvSpPr/>
            <p:nvPr/>
          </p:nvSpPr>
          <p:spPr>
            <a:xfrm rot="19885038">
              <a:off x="170934" y="214543"/>
              <a:ext cx="1153716" cy="100846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1022"/>
                    <a:pt x="11929" y="2446"/>
                    <a:pt x="0" y="2446"/>
                  </a:cubicBezTo>
                  <a:lnTo>
                    <a:pt x="0" y="0"/>
                  </a:lnTo>
                  <a:lnTo>
                    <a:pt x="0" y="0"/>
                  </a:lnTo>
                  <a:cubicBezTo>
                    <a:pt x="11929" y="0"/>
                    <a:pt x="21600" y="8575"/>
                    <a:pt x="21600" y="19154"/>
                  </a:cubicBezTo>
                  <a:close/>
                </a:path>
              </a:pathLst>
            </a:custGeom>
            <a:solidFill>
              <a:srgbClr val="000000">
                <a:alpha val="20000"/>
              </a:srgbClr>
            </a:solidFill>
            <a:ln w="12700" cap="flat">
              <a:noFill/>
              <a:miter lim="400000"/>
            </a:ln>
            <a:effectLst/>
          </p:spPr>
          <p:txBody>
            <a:bodyPr wrap="square" lIns="0" tIns="0" rIns="0" bIns="0" numCol="1" anchor="ctr">
              <a:noAutofit/>
            </a:bodyPr>
            <a:lstStyle/>
            <a:p>
              <a:pPr lvl="0" algn="ctr"/>
              <a:endParaRPr/>
            </a:p>
          </p:txBody>
        </p:sp>
        <p:sp>
          <p:nvSpPr>
            <p:cNvPr id="195" name="Shape 195"/>
            <p:cNvSpPr/>
            <p:nvPr/>
          </p:nvSpPr>
          <p:spPr>
            <a:xfrm rot="19885038">
              <a:off x="432867" y="147819"/>
              <a:ext cx="1153716" cy="2103440"/>
            </a:xfrm>
            <a:custGeom>
              <a:avLst/>
              <a:gdLst/>
              <a:ahLst/>
              <a:cxnLst>
                <a:cxn ang="0">
                  <a:pos x="wd2" y="hd2"/>
                </a:cxn>
                <a:cxn ang="5400000">
                  <a:pos x="wd2" y="hd2"/>
                </a:cxn>
                <a:cxn ang="10800000">
                  <a:pos x="wd2" y="hd2"/>
                </a:cxn>
                <a:cxn ang="16200000">
                  <a:pos x="wd2" y="hd2"/>
                </a:cxn>
              </a:cxnLst>
              <a:rect l="0" t="0" r="r" b="b"/>
              <a:pathLst>
                <a:path w="21600" h="21600" extrusionOk="0">
                  <a:moveTo>
                    <a:pt x="21600" y="10356"/>
                  </a:moveTo>
                  <a:cubicBezTo>
                    <a:pt x="21600" y="5284"/>
                    <a:pt x="11929" y="1173"/>
                    <a:pt x="0" y="1173"/>
                  </a:cubicBezTo>
                  <a:lnTo>
                    <a:pt x="0" y="0"/>
                  </a:lnTo>
                  <a:lnTo>
                    <a:pt x="0" y="0"/>
                  </a:lnTo>
                  <a:cubicBezTo>
                    <a:pt x="11929" y="0"/>
                    <a:pt x="21600" y="4111"/>
                    <a:pt x="21600" y="9183"/>
                  </a:cubicBezTo>
                  <a:lnTo>
                    <a:pt x="21600" y="10356"/>
                  </a:lnTo>
                  <a:cubicBezTo>
                    <a:pt x="21600" y="14565"/>
                    <a:pt x="14868" y="18235"/>
                    <a:pt x="5266" y="19262"/>
                  </a:cubicBezTo>
                  <a:lnTo>
                    <a:pt x="5266" y="21600"/>
                  </a:lnTo>
                  <a:lnTo>
                    <a:pt x="0" y="18952"/>
                  </a:lnTo>
                  <a:lnTo>
                    <a:pt x="5266" y="15750"/>
                  </a:lnTo>
                  <a:lnTo>
                    <a:pt x="5266" y="18089"/>
                  </a:lnTo>
                  <a:lnTo>
                    <a:pt x="5266" y="18089"/>
                  </a:lnTo>
                  <a:cubicBezTo>
                    <a:pt x="14372" y="17115"/>
                    <a:pt x="20956" y="13753"/>
                    <a:pt x="21556" y="9769"/>
                  </a:cubicBezTo>
                </a:path>
              </a:pathLst>
            </a:custGeom>
            <a:noFill/>
            <a:ln w="48000" cap="flat">
              <a:solidFill>
                <a:srgbClr val="3B3531"/>
              </a:solidFill>
              <a:prstDash val="solid"/>
              <a:bevel/>
            </a:ln>
            <a:effectLst/>
          </p:spPr>
          <p:txBody>
            <a:bodyPr wrap="square" lIns="0" tIns="0" rIns="0" bIns="0" numCol="1" anchor="ctr">
              <a:noAutofit/>
            </a:bodyPr>
            <a:lstStyle/>
            <a:p>
              <a:pPr lvl="0" algn="ctr"/>
              <a:endParaRPr/>
            </a:p>
          </p:txBody>
        </p:sp>
      </p:grpSp>
      <p:sp>
        <p:nvSpPr>
          <p:cNvPr id="197" name="Shape 197"/>
          <p:cNvSpPr/>
          <p:nvPr/>
        </p:nvSpPr>
        <p:spPr>
          <a:xfrm>
            <a:off x="4500590" y="3310782"/>
            <a:ext cx="1485901" cy="6173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latin typeface="Arial"/>
                <a:ea typeface="Arial"/>
                <a:cs typeface="Arial"/>
                <a:sym typeface="Arial"/>
              </a:defRPr>
            </a:lvl1pPr>
          </a:lstStyle>
          <a:p>
            <a:pPr lvl="0">
              <a:defRPr>
                <a:solidFill>
                  <a:srgbClr val="000000"/>
                </a:solidFill>
              </a:defRPr>
            </a:pPr>
            <a:r>
              <a:rPr>
                <a:solidFill>
                  <a:srgbClr val="514843"/>
                </a:solidFill>
              </a:rPr>
              <a:t>OMNI §200.403</a:t>
            </a:r>
          </a:p>
        </p:txBody>
      </p:sp>
      <p:sp>
        <p:nvSpPr>
          <p:cNvPr id="4" name="Title 3">
            <a:extLst>
              <a:ext uri="{FF2B5EF4-FFF2-40B4-BE49-F238E27FC236}">
                <a16:creationId xmlns:a16="http://schemas.microsoft.com/office/drawing/2014/main" id="{B628A6C1-8561-E543-964D-5A2891EEDB50}"/>
              </a:ext>
            </a:extLst>
          </p:cNvPr>
          <p:cNvSpPr>
            <a:spLocks noGrp="1"/>
          </p:cNvSpPr>
          <p:nvPr>
            <p:ph type="title"/>
          </p:nvPr>
        </p:nvSpPr>
        <p:spPr/>
        <p:txBody>
          <a:bodyPr>
            <a:normAutofit/>
          </a:bodyPr>
          <a:lstStyle/>
          <a:p>
            <a:r>
              <a:rPr lang="en-US" dirty="0"/>
              <a:t>Perkins</a:t>
            </a:r>
            <a:br>
              <a:rPr lang="en-US" dirty="0"/>
            </a:br>
            <a:r>
              <a:rPr lang="en-US" dirty="0"/>
              <a:t>General Test of </a:t>
            </a:r>
            <a:r>
              <a:rPr lang="en-US" dirty="0" err="1"/>
              <a:t>Allowability</a:t>
            </a:r>
            <a:endParaRPr lang="en-US" dirty="0"/>
          </a:p>
        </p:txBody>
      </p:sp>
    </p:spTree>
    <p:extLst>
      <p:ext uri="{BB962C8B-B14F-4D97-AF65-F5344CB8AC3E}">
        <p14:creationId xmlns:p14="http://schemas.microsoft.com/office/powerpoint/2010/main" val="2714845423"/>
      </p:ext>
    </p:extLst>
  </p:cSld>
  <p:clrMapOvr>
    <a:masterClrMapping/>
  </p:clrMapOvr>
  <p:transition spd="med">
    <p:dissolv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p:cNvSpPr>
          <p:nvPr>
            <p:ph idx="1"/>
          </p:nvPr>
        </p:nvSpPr>
        <p:spPr/>
        <p:txBody>
          <a:bodyPr>
            <a:noAutofit/>
          </a:bodyPr>
          <a:lstStyle/>
          <a:p>
            <a:pPr marL="0" lvl="0" indent="0">
              <a:buNone/>
            </a:pPr>
            <a:r>
              <a:rPr lang="en-US" sz="2400" dirty="0"/>
              <a:t>Start with what you do know?</a:t>
            </a:r>
          </a:p>
          <a:p>
            <a:pPr lvl="1"/>
            <a:r>
              <a:rPr lang="en-US" sz="2000" dirty="0"/>
              <a:t>Size of the grant</a:t>
            </a:r>
          </a:p>
          <a:p>
            <a:pPr lvl="1"/>
            <a:r>
              <a:rPr lang="en-US" sz="2000" dirty="0"/>
              <a:t>A-133 audit findings</a:t>
            </a:r>
          </a:p>
          <a:p>
            <a:pPr lvl="1"/>
            <a:r>
              <a:rPr lang="en-US" sz="2000" dirty="0"/>
              <a:t>Request a copy of the recipient’s Desk Monitoring document</a:t>
            </a:r>
          </a:p>
          <a:p>
            <a:pPr lvl="1"/>
            <a:r>
              <a:rPr lang="en-US" sz="2000" dirty="0"/>
              <a:t>Late with applications</a:t>
            </a:r>
          </a:p>
          <a:p>
            <a:pPr lvl="1"/>
            <a:r>
              <a:rPr lang="en-US" sz="2000" dirty="0"/>
              <a:t>Late with cash management reports</a:t>
            </a:r>
          </a:p>
          <a:p>
            <a:pPr lvl="1"/>
            <a:r>
              <a:rPr lang="en-US" sz="2000" dirty="0"/>
              <a:t>Late with the financial completion report</a:t>
            </a:r>
          </a:p>
          <a:p>
            <a:pPr lvl="1"/>
            <a:r>
              <a:rPr lang="en-US" sz="2000" dirty="0"/>
              <a:t>Any recipient placed on a financial hold by your state or another federal program</a:t>
            </a:r>
          </a:p>
          <a:p>
            <a:pPr lvl="1"/>
            <a:r>
              <a:rPr lang="en-US" sz="2000" dirty="0"/>
              <a:t>Concerns raised by your programmatic staff who did go on-site</a:t>
            </a:r>
          </a:p>
          <a:p>
            <a:pPr lvl="1"/>
            <a:r>
              <a:rPr lang="en-US" sz="2000" dirty="0"/>
              <a:t>Performance measures</a:t>
            </a:r>
          </a:p>
          <a:p>
            <a:pPr marL="0" lvl="0" indent="0">
              <a:buNone/>
            </a:pPr>
            <a:r>
              <a:rPr lang="en-US" sz="2400" dirty="0"/>
              <a:t>Has a practical aspect – most states don’t have the resources to support full-time fiscal accountability staff</a:t>
            </a:r>
          </a:p>
        </p:txBody>
      </p:sp>
      <p:sp>
        <p:nvSpPr>
          <p:cNvPr id="5" name="Title 4">
            <a:extLst>
              <a:ext uri="{FF2B5EF4-FFF2-40B4-BE49-F238E27FC236}">
                <a16:creationId xmlns:a16="http://schemas.microsoft.com/office/drawing/2014/main" id="{B2CCCA69-C491-F442-9F03-0E033810F6B6}"/>
              </a:ext>
            </a:extLst>
          </p:cNvPr>
          <p:cNvSpPr>
            <a:spLocks noGrp="1"/>
          </p:cNvSpPr>
          <p:nvPr>
            <p:ph type="title"/>
          </p:nvPr>
        </p:nvSpPr>
        <p:spPr/>
        <p:txBody>
          <a:bodyPr>
            <a:normAutofit/>
          </a:bodyPr>
          <a:lstStyle/>
          <a:p>
            <a:r>
              <a:rPr lang="en-US" dirty="0"/>
              <a:t>Perkins</a:t>
            </a:r>
            <a:br>
              <a:rPr lang="en-US" dirty="0"/>
            </a:br>
            <a:r>
              <a:rPr lang="en-US" dirty="0"/>
              <a:t>Risk-based fiscal monitoring </a:t>
            </a:r>
          </a:p>
        </p:txBody>
      </p:sp>
    </p:spTree>
    <p:extLst>
      <p:ext uri="{BB962C8B-B14F-4D97-AF65-F5344CB8AC3E}">
        <p14:creationId xmlns:p14="http://schemas.microsoft.com/office/powerpoint/2010/main" val="1157719732"/>
      </p:ext>
    </p:extLst>
  </p:cSld>
  <p:clrMapOvr>
    <a:masterClrMapping/>
  </p:clrMapOvr>
  <p:transition spd="med">
    <p:dissolv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p:cNvSpPr>
          <p:nvPr>
            <p:ph idx="1"/>
          </p:nvPr>
        </p:nvSpPr>
        <p:spPr/>
        <p:txBody>
          <a:bodyPr/>
          <a:lstStyle/>
          <a:p>
            <a:r>
              <a:rPr lang="en-US" dirty="0"/>
              <a:t>You have limited resources – determine ahead of time …</a:t>
            </a:r>
          </a:p>
          <a:p>
            <a:pPr lvl="1"/>
            <a:r>
              <a:rPr lang="en-US" dirty="0"/>
              <a:t>Your selection criteria</a:t>
            </a:r>
          </a:p>
          <a:p>
            <a:pPr lvl="2"/>
            <a:r>
              <a:rPr lang="en-US" dirty="0"/>
              <a:t>A reasonable number of on-site visits annually</a:t>
            </a:r>
          </a:p>
          <a:p>
            <a:pPr lvl="2"/>
            <a:r>
              <a:rPr lang="en-US" dirty="0"/>
              <a:t>Build fiscal questions into your programmatic on-site visits</a:t>
            </a:r>
          </a:p>
          <a:p>
            <a:pPr lvl="2"/>
            <a:endParaRPr lang="en-US" dirty="0"/>
          </a:p>
          <a:p>
            <a:r>
              <a:rPr lang="en-US" dirty="0"/>
              <a:t>“For cause” monitoring (something appears wrong)</a:t>
            </a:r>
          </a:p>
          <a:p>
            <a:pPr lvl="2"/>
            <a:endParaRPr lang="en-US" dirty="0"/>
          </a:p>
          <a:p>
            <a:r>
              <a:rPr lang="en-US" dirty="0"/>
              <a:t>Go with the most common problem areas…</a:t>
            </a:r>
          </a:p>
        </p:txBody>
      </p:sp>
      <p:sp>
        <p:nvSpPr>
          <p:cNvPr id="5" name="Title 4">
            <a:extLst>
              <a:ext uri="{FF2B5EF4-FFF2-40B4-BE49-F238E27FC236}">
                <a16:creationId xmlns:a16="http://schemas.microsoft.com/office/drawing/2014/main" id="{4521D40E-D3A6-CC49-A113-CCC6BB84B663}"/>
              </a:ext>
            </a:extLst>
          </p:cNvPr>
          <p:cNvSpPr>
            <a:spLocks noGrp="1"/>
          </p:cNvSpPr>
          <p:nvPr>
            <p:ph type="title"/>
          </p:nvPr>
        </p:nvSpPr>
        <p:spPr/>
        <p:txBody>
          <a:bodyPr>
            <a:normAutofit/>
          </a:bodyPr>
          <a:lstStyle/>
          <a:p>
            <a:r>
              <a:rPr lang="en-US" dirty="0"/>
              <a:t>Perkins</a:t>
            </a:r>
            <a:br>
              <a:rPr lang="en-US" dirty="0"/>
            </a:br>
            <a:r>
              <a:rPr lang="en-US" dirty="0"/>
              <a:t>Fiscal Monitoring Stages – On-Site</a:t>
            </a:r>
          </a:p>
        </p:txBody>
      </p:sp>
    </p:spTree>
    <p:extLst>
      <p:ext uri="{BB962C8B-B14F-4D97-AF65-F5344CB8AC3E}">
        <p14:creationId xmlns:p14="http://schemas.microsoft.com/office/powerpoint/2010/main" val="1506524197"/>
      </p:ext>
    </p:extLst>
  </p:cSld>
  <p:clrMapOvr>
    <a:masterClrMapping/>
  </p:clrMapOvr>
  <p:transition spd="med">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p:cNvSpPr>
          <p:nvPr>
            <p:ph idx="1"/>
          </p:nvPr>
        </p:nvSpPr>
        <p:spPr/>
        <p:txBody>
          <a:bodyPr/>
          <a:lstStyle/>
          <a:p>
            <a:r>
              <a:rPr lang="en-US" dirty="0">
                <a:sym typeface="American Typewriter"/>
              </a:rPr>
              <a:t>Spelled out in Carl D. Perkins Career and Technical Education Act of 2006 </a:t>
            </a:r>
          </a:p>
          <a:p>
            <a:endParaRPr lang="en-US" dirty="0">
              <a:sym typeface="American Typewriter"/>
            </a:endParaRPr>
          </a:p>
          <a:p>
            <a:r>
              <a:rPr lang="en-US" dirty="0">
                <a:sym typeface="American Typewriter"/>
              </a:rPr>
              <a:t>Outlined in the North Carolina Five-Year CTE State Plan</a:t>
            </a:r>
          </a:p>
          <a:p>
            <a:pPr marL="0" indent="0">
              <a:buNone/>
            </a:pPr>
            <a:endParaRPr lang="en-US" dirty="0">
              <a:sym typeface="American Typewriter"/>
            </a:endParaRPr>
          </a:p>
          <a:p>
            <a:r>
              <a:rPr lang="en-US" dirty="0">
                <a:sym typeface="American Typewriter"/>
              </a:rPr>
              <a:t>Reflected in your community college Local Plan </a:t>
            </a:r>
          </a:p>
        </p:txBody>
      </p:sp>
      <p:sp>
        <p:nvSpPr>
          <p:cNvPr id="4" name="Shape 362"/>
          <p:cNvSpPr>
            <a:spLocks noGrp="1"/>
          </p:cNvSpPr>
          <p:nvPr>
            <p:ph type="title"/>
          </p:nvPr>
        </p:nvSpPr>
        <p:spPr/>
        <p:txBody>
          <a:bodyPr/>
          <a:lstStyle>
            <a:lvl1pPr>
              <a:defRPr sz="3800"/>
            </a:lvl1pPr>
          </a:lstStyle>
          <a:p>
            <a:r>
              <a:rPr lang="en-US">
                <a:sym typeface="American Typewriter"/>
              </a:rPr>
              <a:t>Our CTE Plan of Work</a:t>
            </a:r>
            <a:endParaRPr lang="en-US" dirty="0"/>
          </a:p>
        </p:txBody>
      </p:sp>
    </p:spTree>
    <p:extLst>
      <p:ext uri="{BB962C8B-B14F-4D97-AF65-F5344CB8AC3E}">
        <p14:creationId xmlns:p14="http://schemas.microsoft.com/office/powerpoint/2010/main" val="331530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a:spLocks noGrp="1"/>
          </p:cNvSpPr>
          <p:nvPr>
            <p:ph idx="1"/>
          </p:nvPr>
        </p:nvSpPr>
        <p:spPr/>
        <p:txBody>
          <a:bodyPr>
            <a:noAutofit/>
          </a:bodyPr>
          <a:lstStyle/>
          <a:p>
            <a:pPr lvl="1"/>
            <a:r>
              <a:rPr lang="en-US" sz="2000" dirty="0">
                <a:sym typeface="Arial"/>
              </a:rPr>
              <a:t>Develop your own list of questions based on the most common selected items of cost (OMNI § 200.420)</a:t>
            </a:r>
            <a:endParaRPr lang="en-US" sz="2000" dirty="0">
              <a:sym typeface="Georgia"/>
            </a:endParaRPr>
          </a:p>
          <a:p>
            <a:pPr lvl="2"/>
            <a:r>
              <a:rPr lang="en-US" sz="2000" dirty="0">
                <a:sym typeface="Arial"/>
              </a:rPr>
              <a:t>Advertising</a:t>
            </a:r>
            <a:endParaRPr lang="en-US" sz="2000" dirty="0">
              <a:sym typeface="Georgia"/>
            </a:endParaRPr>
          </a:p>
          <a:p>
            <a:pPr lvl="2"/>
            <a:r>
              <a:rPr lang="en-US" sz="2000" dirty="0">
                <a:sym typeface="Arial"/>
              </a:rPr>
              <a:t>Advisory councils</a:t>
            </a:r>
            <a:endParaRPr lang="en-US" sz="2000" dirty="0">
              <a:sym typeface="Georgia"/>
            </a:endParaRPr>
          </a:p>
          <a:p>
            <a:pPr lvl="2"/>
            <a:r>
              <a:rPr lang="en-US" sz="2000" dirty="0">
                <a:sym typeface="Arial"/>
              </a:rPr>
              <a:t>Personnel costs</a:t>
            </a:r>
            <a:endParaRPr lang="en-US" sz="2000" dirty="0">
              <a:sym typeface="Georgia"/>
            </a:endParaRPr>
          </a:p>
          <a:p>
            <a:pPr lvl="2"/>
            <a:r>
              <a:rPr lang="en-US" sz="2000" dirty="0">
                <a:sym typeface="Arial"/>
              </a:rPr>
              <a:t>Conferences </a:t>
            </a:r>
            <a:endParaRPr lang="en-US" sz="2000" dirty="0">
              <a:sym typeface="Georgia"/>
            </a:endParaRPr>
          </a:p>
          <a:p>
            <a:pPr lvl="2"/>
            <a:r>
              <a:rPr lang="en-US" sz="2000" dirty="0">
                <a:sym typeface="Arial"/>
              </a:rPr>
              <a:t>Entertainment costs</a:t>
            </a:r>
            <a:endParaRPr lang="en-US" sz="2000" dirty="0">
              <a:sym typeface="Georgia"/>
            </a:endParaRPr>
          </a:p>
          <a:p>
            <a:pPr lvl="2"/>
            <a:r>
              <a:rPr lang="en-US" sz="2000" dirty="0">
                <a:sym typeface="Arial"/>
              </a:rPr>
              <a:t>Goods or services for personal use</a:t>
            </a:r>
            <a:endParaRPr lang="en-US" sz="2000" dirty="0">
              <a:sym typeface="Georgia"/>
            </a:endParaRPr>
          </a:p>
          <a:p>
            <a:pPr lvl="2"/>
            <a:r>
              <a:rPr lang="en-US" sz="2000" dirty="0">
                <a:sym typeface="Arial"/>
              </a:rPr>
              <a:t>Lobbying</a:t>
            </a:r>
            <a:endParaRPr lang="en-US" sz="2000" dirty="0">
              <a:sym typeface="Georgia"/>
            </a:endParaRPr>
          </a:p>
          <a:p>
            <a:pPr lvl="2"/>
            <a:r>
              <a:rPr lang="en-US" sz="2000" dirty="0">
                <a:sym typeface="Arial"/>
              </a:rPr>
              <a:t>Materials, supplies, “computing devices”</a:t>
            </a:r>
            <a:endParaRPr lang="en-US" sz="2000" dirty="0">
              <a:sym typeface="Georgia"/>
            </a:endParaRPr>
          </a:p>
          <a:p>
            <a:pPr lvl="2"/>
            <a:r>
              <a:rPr lang="en-US" sz="2000" dirty="0">
                <a:sym typeface="Arial"/>
              </a:rPr>
              <a:t>Memberships</a:t>
            </a:r>
            <a:endParaRPr lang="en-US" sz="2000" dirty="0">
              <a:sym typeface="Georgia"/>
            </a:endParaRPr>
          </a:p>
          <a:p>
            <a:pPr lvl="2"/>
            <a:r>
              <a:rPr lang="en-US" sz="2000" dirty="0">
                <a:sym typeface="Arial"/>
              </a:rPr>
              <a:t>Travel costs</a:t>
            </a:r>
            <a:endParaRPr lang="en-US" sz="2000" dirty="0">
              <a:sym typeface="Georgia"/>
            </a:endParaRPr>
          </a:p>
          <a:p>
            <a:pPr lvl="2"/>
            <a:r>
              <a:rPr lang="en-US" sz="2000" dirty="0">
                <a:sym typeface="Arial"/>
              </a:rPr>
              <a:t>Etc.</a:t>
            </a:r>
          </a:p>
          <a:p>
            <a:pPr lvl="1"/>
            <a:r>
              <a:rPr lang="en-US" sz="2000" dirty="0">
                <a:sym typeface="Arial"/>
              </a:rPr>
              <a:t>On-Site visits get you to the current school year</a:t>
            </a:r>
          </a:p>
        </p:txBody>
      </p:sp>
      <p:sp>
        <p:nvSpPr>
          <p:cNvPr id="5" name="Title 4">
            <a:extLst>
              <a:ext uri="{FF2B5EF4-FFF2-40B4-BE49-F238E27FC236}">
                <a16:creationId xmlns:a16="http://schemas.microsoft.com/office/drawing/2014/main" id="{D50A7C24-ED3F-0440-BEB7-DC9E666C1FD9}"/>
              </a:ext>
            </a:extLst>
          </p:cNvPr>
          <p:cNvSpPr>
            <a:spLocks noGrp="1"/>
          </p:cNvSpPr>
          <p:nvPr>
            <p:ph type="title"/>
          </p:nvPr>
        </p:nvSpPr>
        <p:spPr/>
        <p:txBody>
          <a:bodyPr>
            <a:normAutofit fontScale="90000"/>
          </a:bodyPr>
          <a:lstStyle/>
          <a:p>
            <a:r>
              <a:rPr lang="en-US" dirty="0"/>
              <a:t>Perkins</a:t>
            </a:r>
            <a:br>
              <a:rPr lang="en-US" dirty="0"/>
            </a:br>
            <a:r>
              <a:rPr lang="en-US" dirty="0">
                <a:sym typeface="Arial"/>
              </a:rPr>
              <a:t>Fiscal Monitoring Stages – </a:t>
            </a:r>
            <a:br>
              <a:rPr lang="en-US" dirty="0">
                <a:sym typeface="Arial"/>
              </a:rPr>
            </a:br>
            <a:r>
              <a:rPr lang="en-US" dirty="0">
                <a:sym typeface="Arial"/>
              </a:rPr>
              <a:t>On-Site Interview Questions</a:t>
            </a:r>
            <a:endParaRPr lang="en-US" dirty="0"/>
          </a:p>
        </p:txBody>
      </p:sp>
    </p:spTree>
    <p:extLst>
      <p:ext uri="{BB962C8B-B14F-4D97-AF65-F5344CB8AC3E}">
        <p14:creationId xmlns:p14="http://schemas.microsoft.com/office/powerpoint/2010/main" val="3488540142"/>
      </p:ext>
    </p:extLst>
  </p:cSld>
  <p:clrMapOvr>
    <a:masterClrMapping/>
  </p:clrMapOvr>
  <p:transition spd="med">
    <p:dissolv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p:cNvSpPr>
          <p:nvPr>
            <p:ph idx="1"/>
          </p:nvPr>
        </p:nvSpPr>
        <p:spPr/>
        <p:txBody>
          <a:bodyPr/>
          <a:lstStyle/>
          <a:p>
            <a:pPr lvl="0"/>
            <a:r>
              <a:rPr lang="en-US">
                <a:sym typeface="Arial"/>
              </a:rPr>
              <a:t>Failure to follow your own plan…</a:t>
            </a:r>
            <a:endParaRPr lang="en-US">
              <a:sym typeface="Georgia"/>
            </a:endParaRPr>
          </a:p>
          <a:p>
            <a:pPr lvl="0"/>
            <a:r>
              <a:rPr lang="en-US">
                <a:sym typeface="Arial"/>
              </a:rPr>
              <a:t>Failure to maintain adequate documentation …</a:t>
            </a:r>
            <a:endParaRPr lang="en-US">
              <a:sym typeface="Georgia"/>
            </a:endParaRPr>
          </a:p>
          <a:p>
            <a:pPr lvl="0"/>
            <a:r>
              <a:rPr lang="en-US">
                <a:sym typeface="Arial"/>
              </a:rPr>
              <a:t>Your cost documentation does not support your fiscal completion report…</a:t>
            </a:r>
            <a:endParaRPr lang="en-US">
              <a:sym typeface="Georgia"/>
            </a:endParaRPr>
          </a:p>
          <a:p>
            <a:pPr lvl="0"/>
            <a:r>
              <a:rPr lang="en-US">
                <a:sym typeface="Arial"/>
              </a:rPr>
              <a:t>Failure to follow your state’s procurement guidelines …</a:t>
            </a:r>
            <a:endParaRPr lang="en-US">
              <a:sym typeface="Georgia"/>
            </a:endParaRPr>
          </a:p>
          <a:p>
            <a:pPr lvl="0"/>
            <a:r>
              <a:rPr lang="en-US">
                <a:sym typeface="Arial"/>
              </a:rPr>
              <a:t>Failure to follow your state’s equipment management guidelines…</a:t>
            </a:r>
            <a:endParaRPr lang="en-US">
              <a:sym typeface="Georgia"/>
            </a:endParaRPr>
          </a:p>
          <a:p>
            <a:pPr lvl="0"/>
            <a:r>
              <a:rPr lang="en-US">
                <a:sym typeface="Arial"/>
              </a:rPr>
              <a:t>Failure to keep records for the required three years (I recommend 5)…</a:t>
            </a:r>
            <a:endParaRPr lang="en-US" dirty="0">
              <a:sym typeface="Arial"/>
            </a:endParaRPr>
          </a:p>
        </p:txBody>
      </p:sp>
      <p:sp>
        <p:nvSpPr>
          <p:cNvPr id="3" name="Title 2">
            <a:extLst>
              <a:ext uri="{FF2B5EF4-FFF2-40B4-BE49-F238E27FC236}">
                <a16:creationId xmlns:a16="http://schemas.microsoft.com/office/drawing/2014/main" id="{4DC75E2A-4338-444F-BFDD-79C496D6BA34}"/>
              </a:ext>
            </a:extLst>
          </p:cNvPr>
          <p:cNvSpPr>
            <a:spLocks noGrp="1"/>
          </p:cNvSpPr>
          <p:nvPr>
            <p:ph type="title"/>
          </p:nvPr>
        </p:nvSpPr>
        <p:spPr/>
        <p:txBody>
          <a:bodyPr>
            <a:normAutofit fontScale="90000"/>
          </a:bodyPr>
          <a:lstStyle/>
          <a:p>
            <a:r>
              <a:rPr lang="en-US" dirty="0"/>
              <a:t>Perkins</a:t>
            </a:r>
            <a:br>
              <a:rPr lang="en-US" dirty="0"/>
            </a:br>
            <a:r>
              <a:rPr lang="en-US" dirty="0">
                <a:solidFill>
                  <a:srgbClr val="514843"/>
                </a:solidFill>
              </a:rPr>
              <a:t>The most common problems, goofs! </a:t>
            </a:r>
            <a:endParaRPr lang="en-US" dirty="0"/>
          </a:p>
        </p:txBody>
      </p:sp>
      <p:pic>
        <p:nvPicPr>
          <p:cNvPr id="227" name="image9.pdf" descr="C:\Users\tdavis\AppData\Local\Microsoft\Windows\Temporary Internet Files\Content.IE5\S0T9KCLO\MC900104748[1].wmf"/>
          <p:cNvPicPr/>
          <p:nvPr/>
        </p:nvPicPr>
        <p:blipFill>
          <a:blip r:embed="rId3">
            <a:extLst/>
          </a:blip>
          <a:stretch>
            <a:fillRect/>
          </a:stretch>
        </p:blipFill>
        <p:spPr>
          <a:xfrm>
            <a:off x="7419978" y="1600203"/>
            <a:ext cx="1302545" cy="1822452"/>
          </a:xfrm>
          <a:prstGeom prst="rect">
            <a:avLst/>
          </a:prstGeom>
          <a:ln w="12700">
            <a:miter lim="400000"/>
          </a:ln>
        </p:spPr>
      </p:pic>
    </p:spTree>
    <p:extLst>
      <p:ext uri="{BB962C8B-B14F-4D97-AF65-F5344CB8AC3E}">
        <p14:creationId xmlns:p14="http://schemas.microsoft.com/office/powerpoint/2010/main" val="1062396143"/>
      </p:ext>
    </p:extLst>
  </p:cSld>
  <p:clrMapOvr>
    <a:masterClrMapping/>
  </p:clrMapOvr>
  <p:transition spd="med">
    <p:dissolv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Contact Sheet </a:t>
            </a:r>
          </a:p>
          <a:p>
            <a:r>
              <a:rPr lang="en-US"/>
              <a:t>Acceptance of Funds </a:t>
            </a:r>
          </a:p>
          <a:p>
            <a:r>
              <a:rPr lang="en-US"/>
              <a:t>Perkins Use of Funds </a:t>
            </a:r>
          </a:p>
          <a:p>
            <a:r>
              <a:rPr lang="en-US"/>
              <a:t>Budget – Line Items </a:t>
            </a:r>
          </a:p>
          <a:p>
            <a:r>
              <a:rPr lang="en-US"/>
              <a:t>Assurances </a:t>
            </a:r>
          </a:p>
          <a:p>
            <a:r>
              <a:rPr lang="en-US"/>
              <a:t>Local Plan Template</a:t>
            </a:r>
          </a:p>
          <a:p>
            <a:r>
              <a:rPr lang="en-US"/>
              <a:t>Programs of Study </a:t>
            </a:r>
            <a:endParaRPr lang="en-US" dirty="0"/>
          </a:p>
        </p:txBody>
      </p:sp>
      <p:sp>
        <p:nvSpPr>
          <p:cNvPr id="2" name="Title 1"/>
          <p:cNvSpPr>
            <a:spLocks noGrp="1"/>
          </p:cNvSpPr>
          <p:nvPr>
            <p:ph type="title"/>
          </p:nvPr>
        </p:nvSpPr>
        <p:spPr/>
        <p:txBody>
          <a:bodyPr/>
          <a:lstStyle/>
          <a:p>
            <a:r>
              <a:rPr lang="en-US"/>
              <a:t>Application  Perkins On-line</a:t>
            </a:r>
            <a:endParaRPr lang="en-US" dirty="0"/>
          </a:p>
        </p:txBody>
      </p:sp>
    </p:spTree>
    <p:extLst>
      <p:ext uri="{BB962C8B-B14F-4D97-AF65-F5344CB8AC3E}">
        <p14:creationId xmlns:p14="http://schemas.microsoft.com/office/powerpoint/2010/main" val="752165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Name</a:t>
            </a:r>
          </a:p>
          <a:p>
            <a:r>
              <a:rPr lang="en-US"/>
              <a:t>E-Mail</a:t>
            </a:r>
          </a:p>
          <a:p>
            <a:r>
              <a:rPr lang="en-US"/>
              <a:t>Phone </a:t>
            </a:r>
          </a:p>
          <a:p>
            <a:endParaRPr lang="en-US"/>
          </a:p>
          <a:p>
            <a:r>
              <a:rPr lang="en-US"/>
              <a:t>Note: Please e-mail other college contacts to be included in our correspondence such as CAO, CFO, CTE Deans, Perkins Contact  </a:t>
            </a:r>
            <a:endParaRPr lang="en-US" dirty="0"/>
          </a:p>
        </p:txBody>
      </p:sp>
      <p:sp>
        <p:nvSpPr>
          <p:cNvPr id="2" name="Title 1"/>
          <p:cNvSpPr>
            <a:spLocks noGrp="1"/>
          </p:cNvSpPr>
          <p:nvPr>
            <p:ph type="title"/>
          </p:nvPr>
        </p:nvSpPr>
        <p:spPr/>
        <p:txBody>
          <a:bodyPr/>
          <a:lstStyle/>
          <a:p>
            <a:r>
              <a:rPr lang="en-US"/>
              <a:t>Contact Sheet </a:t>
            </a:r>
            <a:endParaRPr lang="en-US" dirty="0"/>
          </a:p>
        </p:txBody>
      </p:sp>
    </p:spTree>
    <p:extLst>
      <p:ext uri="{BB962C8B-B14F-4D97-AF65-F5344CB8AC3E}">
        <p14:creationId xmlns:p14="http://schemas.microsoft.com/office/powerpoint/2010/main" val="291787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Print out and Accept the Funds </a:t>
            </a:r>
          </a:p>
          <a:p>
            <a:pPr lvl="1"/>
            <a:r>
              <a:rPr lang="en-US"/>
              <a:t>President Signs to Accept Funds </a:t>
            </a:r>
          </a:p>
          <a:p>
            <a:r>
              <a:rPr lang="en-US"/>
              <a:t>Sign the assurances sheets </a:t>
            </a:r>
          </a:p>
          <a:p>
            <a:pPr lvl="1"/>
            <a:r>
              <a:rPr lang="en-US"/>
              <a:t>16 Elements of Assurances </a:t>
            </a:r>
          </a:p>
          <a:p>
            <a:pPr lvl="1"/>
            <a:r>
              <a:rPr lang="en-US"/>
              <a:t>President Signs to abide by the  Assurances </a:t>
            </a:r>
            <a:endParaRPr lang="en-US" dirty="0"/>
          </a:p>
        </p:txBody>
      </p:sp>
      <p:sp>
        <p:nvSpPr>
          <p:cNvPr id="2" name="Title 1"/>
          <p:cNvSpPr>
            <a:spLocks noGrp="1"/>
          </p:cNvSpPr>
          <p:nvPr>
            <p:ph type="title"/>
          </p:nvPr>
        </p:nvSpPr>
        <p:spPr/>
        <p:txBody>
          <a:bodyPr/>
          <a:lstStyle/>
          <a:p>
            <a:r>
              <a:rPr lang="en-US"/>
              <a:t>Acceptance and Assurances </a:t>
            </a:r>
            <a:endParaRPr lang="en-US" dirty="0"/>
          </a:p>
        </p:txBody>
      </p:sp>
    </p:spTree>
    <p:extLst>
      <p:ext uri="{BB962C8B-B14F-4D97-AF65-F5344CB8AC3E}">
        <p14:creationId xmlns:p14="http://schemas.microsoft.com/office/powerpoint/2010/main" val="3322855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16 Statements that the President assures the college will abide by </a:t>
            </a:r>
          </a:p>
          <a:p>
            <a:pPr marL="714375" lvl="1" indent="-457200">
              <a:buFont typeface="+mj-lt"/>
              <a:buAutoNum type="arabicPeriod"/>
            </a:pPr>
            <a:r>
              <a:rPr lang="en-US" dirty="0"/>
              <a:t>Supplement </a:t>
            </a:r>
          </a:p>
          <a:p>
            <a:pPr marL="714375" lvl="1" indent="-457200">
              <a:buFont typeface="+mj-lt"/>
              <a:buAutoNum type="arabicPeriod"/>
            </a:pPr>
            <a:r>
              <a:rPr lang="en-US" dirty="0"/>
              <a:t>Used in Large Programs of Size, Scope, and Quality </a:t>
            </a:r>
          </a:p>
          <a:p>
            <a:pPr marL="714375" lvl="1" indent="-457200">
              <a:buFont typeface="+mj-lt"/>
              <a:buAutoNum type="arabicPeriod"/>
            </a:pPr>
            <a:r>
              <a:rPr lang="en-US" dirty="0"/>
              <a:t>Fiscal Control </a:t>
            </a:r>
          </a:p>
          <a:p>
            <a:pPr marL="714375" lvl="1" indent="-457200">
              <a:buFont typeface="+mj-lt"/>
              <a:buAutoNum type="arabicPeriod"/>
            </a:pPr>
            <a:r>
              <a:rPr lang="en-US" dirty="0"/>
              <a:t>Equitable Purchasing </a:t>
            </a:r>
          </a:p>
          <a:p>
            <a:pPr marL="714375" lvl="1" indent="-457200">
              <a:buFont typeface="+mj-lt"/>
              <a:buAutoNum type="arabicPeriod"/>
            </a:pPr>
            <a:r>
              <a:rPr lang="en-US" dirty="0"/>
              <a:t>Guidance and Counseling </a:t>
            </a:r>
          </a:p>
          <a:p>
            <a:pPr marL="714375" lvl="1" indent="-457200">
              <a:buFont typeface="+mj-lt"/>
              <a:buAutoNum type="arabicPeriod"/>
            </a:pPr>
            <a:r>
              <a:rPr lang="en-US" dirty="0"/>
              <a:t>Encourage pursuit of programs of study </a:t>
            </a:r>
          </a:p>
          <a:p>
            <a:pPr marL="714375" lvl="1" indent="-457200">
              <a:buFont typeface="+mj-lt"/>
              <a:buAutoNum type="arabicPeriod"/>
            </a:pPr>
            <a:r>
              <a:rPr lang="en-US" dirty="0"/>
              <a:t>Counseling to employment </a:t>
            </a:r>
          </a:p>
          <a:p>
            <a:pPr marL="714375" lvl="1" indent="-457200">
              <a:buFont typeface="+mj-lt"/>
              <a:buAutoNum type="arabicPeriod"/>
            </a:pPr>
            <a:r>
              <a:rPr lang="en-US" dirty="0"/>
              <a:t>Non Traditional Counseling </a:t>
            </a:r>
          </a:p>
          <a:p>
            <a:endParaRPr lang="en-US" dirty="0"/>
          </a:p>
        </p:txBody>
      </p:sp>
      <p:sp>
        <p:nvSpPr>
          <p:cNvPr id="2" name="Title 1"/>
          <p:cNvSpPr>
            <a:spLocks noGrp="1"/>
          </p:cNvSpPr>
          <p:nvPr>
            <p:ph type="title"/>
          </p:nvPr>
        </p:nvSpPr>
        <p:spPr/>
        <p:txBody>
          <a:bodyPr/>
          <a:lstStyle/>
          <a:p>
            <a:r>
              <a:rPr lang="en-US"/>
              <a:t>Assurances </a:t>
            </a:r>
            <a:endParaRPr lang="en-US" dirty="0"/>
          </a:p>
        </p:txBody>
      </p:sp>
    </p:spTree>
    <p:extLst>
      <p:ext uri="{BB962C8B-B14F-4D97-AF65-F5344CB8AC3E}">
        <p14:creationId xmlns:p14="http://schemas.microsoft.com/office/powerpoint/2010/main" val="2303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16 Statements that the President assures the college will abide by </a:t>
            </a:r>
          </a:p>
          <a:p>
            <a:pPr marL="714375" lvl="1" indent="-457200">
              <a:buFont typeface="+mj-lt"/>
              <a:buAutoNum type="arabicPeriod" startAt="9"/>
            </a:pPr>
            <a:r>
              <a:rPr lang="en-US" dirty="0"/>
              <a:t>Assess Special Needs Completion </a:t>
            </a:r>
          </a:p>
          <a:p>
            <a:pPr marL="714375" lvl="1" indent="-457200">
              <a:buFont typeface="+mj-lt"/>
              <a:buAutoNum type="arabicPeriod" startAt="9"/>
            </a:pPr>
            <a:r>
              <a:rPr lang="en-US" dirty="0"/>
              <a:t>Special Population Equal Access </a:t>
            </a:r>
          </a:p>
          <a:p>
            <a:pPr marL="714375" lvl="1" indent="-457200">
              <a:buFont typeface="+mj-lt"/>
              <a:buAutoNum type="arabicPeriod" startAt="9"/>
            </a:pPr>
            <a:r>
              <a:rPr lang="en-US" dirty="0"/>
              <a:t>Special Populations Core Indicators </a:t>
            </a:r>
          </a:p>
          <a:p>
            <a:pPr marL="714375" lvl="1" indent="-457200">
              <a:buFont typeface="+mj-lt"/>
              <a:buAutoNum type="arabicPeriod" startAt="9"/>
            </a:pPr>
            <a:r>
              <a:rPr lang="en-US" dirty="0"/>
              <a:t>Special Population programs designed for high skill high wage </a:t>
            </a:r>
          </a:p>
          <a:p>
            <a:pPr marL="714375" lvl="1" indent="-457200">
              <a:buFont typeface="+mj-lt"/>
              <a:buAutoNum type="arabicPeriod" startAt="9"/>
            </a:pPr>
            <a:r>
              <a:rPr lang="en-US" dirty="0"/>
              <a:t>Modification for Special Populations </a:t>
            </a:r>
          </a:p>
          <a:p>
            <a:pPr marL="714375" lvl="1" indent="-457200">
              <a:buFont typeface="+mj-lt"/>
              <a:buAutoNum type="arabicPeriod" startAt="9"/>
            </a:pPr>
            <a:r>
              <a:rPr lang="en-US" dirty="0"/>
              <a:t>Coordinate with Rehab and workforce system </a:t>
            </a:r>
          </a:p>
          <a:p>
            <a:pPr marL="714375" lvl="1" indent="-457200">
              <a:buFont typeface="+mj-lt"/>
              <a:buAutoNum type="arabicPeriod" startAt="9"/>
            </a:pPr>
            <a:r>
              <a:rPr lang="en-US" dirty="0"/>
              <a:t>Services for Limited English Proficiencies </a:t>
            </a:r>
          </a:p>
          <a:p>
            <a:pPr marL="714375" lvl="1" indent="-457200">
              <a:buFont typeface="+mj-lt"/>
              <a:buAutoNum type="arabicPeriod" startAt="9"/>
            </a:pPr>
            <a:r>
              <a:rPr lang="en-US" dirty="0"/>
              <a:t>Comply with Pell Grant </a:t>
            </a:r>
          </a:p>
          <a:p>
            <a:endParaRPr lang="en-US" dirty="0"/>
          </a:p>
        </p:txBody>
      </p:sp>
      <p:sp>
        <p:nvSpPr>
          <p:cNvPr id="2" name="Title 1"/>
          <p:cNvSpPr>
            <a:spLocks noGrp="1"/>
          </p:cNvSpPr>
          <p:nvPr>
            <p:ph type="title"/>
          </p:nvPr>
        </p:nvSpPr>
        <p:spPr/>
        <p:txBody>
          <a:bodyPr/>
          <a:lstStyle/>
          <a:p>
            <a:r>
              <a:rPr lang="en-US"/>
              <a:t>Assurances </a:t>
            </a:r>
            <a:endParaRPr lang="en-US" dirty="0"/>
          </a:p>
        </p:txBody>
      </p:sp>
    </p:spTree>
    <p:extLst>
      <p:ext uri="{BB962C8B-B14F-4D97-AF65-F5344CB8AC3E}">
        <p14:creationId xmlns:p14="http://schemas.microsoft.com/office/powerpoint/2010/main" val="3893630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Nine  Required Activities</a:t>
            </a:r>
          </a:p>
          <a:p>
            <a:r>
              <a:rPr lang="en-US" dirty="0"/>
              <a:t>Note Voc. Codes related to activities</a:t>
            </a:r>
          </a:p>
          <a:p>
            <a:r>
              <a:rPr lang="en-US" dirty="0"/>
              <a:t>Addressing core indicators </a:t>
            </a:r>
          </a:p>
          <a:p>
            <a:r>
              <a:rPr lang="en-US" dirty="0"/>
              <a:t>Source of funding </a:t>
            </a:r>
          </a:p>
          <a:p>
            <a:r>
              <a:rPr lang="en-US" dirty="0"/>
              <a:t>Amount of funding </a:t>
            </a:r>
          </a:p>
          <a:p>
            <a:r>
              <a:rPr lang="en-US" dirty="0"/>
              <a:t>Equipment or salaries?</a:t>
            </a:r>
          </a:p>
          <a:p>
            <a:r>
              <a:rPr lang="en-US" dirty="0"/>
              <a:t>Status of activity –  </a:t>
            </a:r>
          </a:p>
          <a:p>
            <a:r>
              <a:rPr lang="en-US" dirty="0"/>
              <a:t>Status Update – Sentence on Progress  </a:t>
            </a:r>
          </a:p>
          <a:p>
            <a:endParaRPr lang="en-US" dirty="0"/>
          </a:p>
        </p:txBody>
      </p:sp>
      <p:sp>
        <p:nvSpPr>
          <p:cNvPr id="2" name="Title 1"/>
          <p:cNvSpPr>
            <a:spLocks noGrp="1"/>
          </p:cNvSpPr>
          <p:nvPr>
            <p:ph type="title"/>
          </p:nvPr>
        </p:nvSpPr>
        <p:spPr/>
        <p:txBody>
          <a:bodyPr/>
          <a:lstStyle/>
          <a:p>
            <a:r>
              <a:rPr lang="en-US"/>
              <a:t>Local Plan   </a:t>
            </a:r>
            <a:endParaRPr lang="en-US" dirty="0"/>
          </a:p>
        </p:txBody>
      </p:sp>
    </p:spTree>
    <p:extLst>
      <p:ext uri="{BB962C8B-B14F-4D97-AF65-F5344CB8AC3E}">
        <p14:creationId xmlns:p14="http://schemas.microsoft.com/office/powerpoint/2010/main" val="200956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Equipment Sheet </a:t>
            </a:r>
          </a:p>
          <a:p>
            <a:r>
              <a:rPr lang="en-US" dirty="0"/>
              <a:t>Staffing Sheet </a:t>
            </a:r>
          </a:p>
          <a:p>
            <a:r>
              <a:rPr lang="en-US" dirty="0"/>
              <a:t>Budget Summary Sheet </a:t>
            </a:r>
          </a:p>
          <a:p>
            <a:r>
              <a:rPr lang="en-US" dirty="0"/>
              <a:t>Modification Sheet</a:t>
            </a:r>
          </a:p>
          <a:p>
            <a:endParaRPr lang="en-US" dirty="0"/>
          </a:p>
        </p:txBody>
      </p:sp>
      <p:sp>
        <p:nvSpPr>
          <p:cNvPr id="2" name="Title 1"/>
          <p:cNvSpPr>
            <a:spLocks noGrp="1"/>
          </p:cNvSpPr>
          <p:nvPr>
            <p:ph type="title"/>
          </p:nvPr>
        </p:nvSpPr>
        <p:spPr/>
        <p:txBody>
          <a:bodyPr/>
          <a:lstStyle/>
          <a:p>
            <a:r>
              <a:rPr lang="en-US"/>
              <a:t>Local Plan  </a:t>
            </a:r>
            <a:endParaRPr lang="en-US" dirty="0"/>
          </a:p>
        </p:txBody>
      </p:sp>
    </p:spTree>
    <p:extLst>
      <p:ext uri="{BB962C8B-B14F-4D97-AF65-F5344CB8AC3E}">
        <p14:creationId xmlns:p14="http://schemas.microsoft.com/office/powerpoint/2010/main" val="3495139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Three Primary Programs of Study (POS) </a:t>
            </a:r>
          </a:p>
          <a:p>
            <a:r>
              <a:rPr lang="en-US" dirty="0"/>
              <a:t>Additional POS to support Faculty and Equipment *  </a:t>
            </a:r>
            <a:r>
              <a:rPr lang="en-US" sz="2000" dirty="0"/>
              <a:t>New 2018-19 </a:t>
            </a:r>
          </a:p>
          <a:p>
            <a:r>
              <a:rPr lang="en-US" dirty="0"/>
              <a:t>9 -14 Course Recommendations </a:t>
            </a:r>
          </a:p>
          <a:p>
            <a:r>
              <a:rPr lang="en-US" dirty="0"/>
              <a:t>Integration of work based learning opportunities </a:t>
            </a:r>
          </a:p>
          <a:p>
            <a:r>
              <a:rPr lang="en-US" dirty="0"/>
              <a:t>Transition from HS to College</a:t>
            </a:r>
          </a:p>
          <a:p>
            <a:endParaRPr lang="en-US" dirty="0"/>
          </a:p>
        </p:txBody>
      </p:sp>
      <p:sp>
        <p:nvSpPr>
          <p:cNvPr id="2" name="Title 1"/>
          <p:cNvSpPr>
            <a:spLocks noGrp="1"/>
          </p:cNvSpPr>
          <p:nvPr>
            <p:ph type="title"/>
          </p:nvPr>
        </p:nvSpPr>
        <p:spPr/>
        <p:txBody>
          <a:bodyPr/>
          <a:lstStyle/>
          <a:p>
            <a:r>
              <a:rPr lang="en-US"/>
              <a:t>Program of Study </a:t>
            </a:r>
            <a:endParaRPr lang="en-US" dirty="0"/>
          </a:p>
        </p:txBody>
      </p:sp>
    </p:spTree>
    <p:extLst>
      <p:ext uri="{BB962C8B-B14F-4D97-AF65-F5344CB8AC3E}">
        <p14:creationId xmlns:p14="http://schemas.microsoft.com/office/powerpoint/2010/main" val="700809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p:cNvSpPr>
          <p:nvPr>
            <p:ph type="title"/>
          </p:nvPr>
        </p:nvSpPr>
        <p:spPr/>
        <p:txBody>
          <a:bodyPr/>
          <a:lstStyle>
            <a:lvl1pPr algn="ctr">
              <a:defRPr sz="4000">
                <a:latin typeface="American Typewriter"/>
                <a:ea typeface="American Typewriter"/>
                <a:cs typeface="American Typewriter"/>
                <a:sym typeface="American Typewriter"/>
              </a:defRPr>
            </a:lvl1pPr>
          </a:lstStyle>
          <a:p>
            <a:pPr lvl="0"/>
            <a:r>
              <a:rPr lang="en-US"/>
              <a:t>Perkins Flow of Funding</a:t>
            </a:r>
            <a:endParaRPr lang="en-US" dirty="0"/>
          </a:p>
        </p:txBody>
      </p:sp>
      <p:grpSp>
        <p:nvGrpSpPr>
          <p:cNvPr id="227" name="Group 227"/>
          <p:cNvGrpSpPr/>
          <p:nvPr/>
        </p:nvGrpSpPr>
        <p:grpSpPr>
          <a:xfrm>
            <a:off x="323850" y="1855702"/>
            <a:ext cx="1885950" cy="4880378"/>
            <a:chOff x="0" y="-1"/>
            <a:chExt cx="2514600" cy="5263645"/>
          </a:xfrm>
        </p:grpSpPr>
        <p:sp>
          <p:nvSpPr>
            <p:cNvPr id="225" name="Shape 225"/>
            <p:cNvSpPr/>
            <p:nvPr/>
          </p:nvSpPr>
          <p:spPr>
            <a:xfrm>
              <a:off x="0" y="-2"/>
              <a:ext cx="2514600" cy="5263647"/>
            </a:xfrm>
            <a:prstGeom prst="rect">
              <a:avLst/>
            </a:prstGeom>
            <a:solidFill>
              <a:srgbClr val="548235"/>
            </a:solidFill>
            <a:ln w="12700" cap="flat">
              <a:solidFill>
                <a:srgbClr val="33CC33"/>
              </a:solidFill>
              <a:prstDash val="solid"/>
              <a:miter lim="800000"/>
            </a:ln>
            <a:effectLst/>
          </p:spPr>
          <p:txBody>
            <a:bodyPr wrap="square" lIns="0" tIns="0" rIns="0" bIns="0" numCol="1" anchor="ctr">
              <a:noAutofit/>
            </a:bodyPr>
            <a:lstStyle/>
            <a:p>
              <a:pPr lvl="0" algn="ctr">
                <a:defRPr sz="8800">
                  <a:ln w="22225">
                    <a:solidFill>
                      <a:srgbClr val="ED7D31"/>
                    </a:solidFill>
                  </a:ln>
                  <a:solidFill>
                    <a:srgbClr val="F8CBAD"/>
                  </a:solidFill>
                  <a:latin typeface="Calibri"/>
                  <a:ea typeface="Calibri"/>
                  <a:cs typeface="Calibri"/>
                  <a:sym typeface="Calibri"/>
                </a:defRPr>
              </a:pPr>
              <a:endParaRPr sz="7200">
                <a:latin typeface="Calibri Light" panose="020F0302020204030204" pitchFamily="34" charset="0"/>
              </a:endParaRPr>
            </a:p>
          </p:txBody>
        </p:sp>
        <p:sp>
          <p:nvSpPr>
            <p:cNvPr id="226" name="Shape 226"/>
            <p:cNvSpPr/>
            <p:nvPr/>
          </p:nvSpPr>
          <p:spPr>
            <a:xfrm>
              <a:off x="0" y="1916341"/>
              <a:ext cx="2514600" cy="14309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ctr">
                <a:defRPr sz="8800" b="1">
                  <a:ln w="22225">
                    <a:solidFill>
                      <a:srgbClr val="ED7D31"/>
                    </a:solidFill>
                  </a:ln>
                  <a:solidFill>
                    <a:srgbClr val="F8CBAD"/>
                  </a:solidFill>
                  <a:latin typeface="Calibri"/>
                  <a:ea typeface="Calibri"/>
                  <a:cs typeface="Calibri"/>
                  <a:sym typeface="Calibri"/>
                </a:defRPr>
              </a:lvl1pPr>
            </a:lstStyle>
            <a:p>
              <a:pPr lvl="0">
                <a:defRPr sz="1800" b="0">
                  <a:ln w="9525">
                    <a:noFill/>
                  </a:ln>
                  <a:solidFill>
                    <a:srgbClr val="000000"/>
                  </a:solidFill>
                </a:defRPr>
              </a:pPr>
              <a:r>
                <a:rPr sz="7200">
                  <a:latin typeface="Calibri Light" panose="020F0302020204030204" pitchFamily="34" charset="0"/>
                </a:rPr>
                <a:t>$</a:t>
              </a:r>
            </a:p>
          </p:txBody>
        </p:sp>
      </p:grpSp>
      <p:grpSp>
        <p:nvGrpSpPr>
          <p:cNvPr id="230" name="Group 230"/>
          <p:cNvGrpSpPr/>
          <p:nvPr/>
        </p:nvGrpSpPr>
        <p:grpSpPr>
          <a:xfrm>
            <a:off x="2400300" y="4206240"/>
            <a:ext cx="1866900" cy="1933577"/>
            <a:chOff x="0" y="0"/>
            <a:chExt cx="2324100" cy="2855195"/>
          </a:xfrm>
          <a:solidFill>
            <a:srgbClr val="FFFF99"/>
          </a:solidFill>
        </p:grpSpPr>
        <p:sp>
          <p:nvSpPr>
            <p:cNvPr id="228" name="Shape 228"/>
            <p:cNvSpPr/>
            <p:nvPr/>
          </p:nvSpPr>
          <p:spPr>
            <a:xfrm>
              <a:off x="0" y="0"/>
              <a:ext cx="2324100" cy="2855195"/>
            </a:xfrm>
            <a:prstGeom prst="rect">
              <a:avLst/>
            </a:prstGeom>
            <a:grpFill/>
            <a:ln w="12700" cap="flat">
              <a:solidFill>
                <a:srgbClr val="33CC33"/>
              </a:solidFill>
              <a:prstDash val="solid"/>
              <a:miter lim="800000"/>
            </a:ln>
            <a:effectLst/>
          </p:spPr>
          <p:txBody>
            <a:bodyPr wrap="square" lIns="0" tIns="0" rIns="0" bIns="0" numCol="1" anchor="ctr">
              <a:noAutofit/>
            </a:bodyPr>
            <a:lstStyle/>
            <a:p>
              <a:pPr lvl="0" algn="ctr">
                <a:defRPr sz="3200" b="1">
                  <a:solidFill>
                    <a:srgbClr val="FFFFFF"/>
                  </a:solidFill>
                  <a:latin typeface="Calibri"/>
                  <a:ea typeface="Calibri"/>
                  <a:cs typeface="Calibri"/>
                  <a:sym typeface="Calibri"/>
                </a:defRPr>
              </a:pPr>
              <a:endParaRPr sz="2800">
                <a:latin typeface="Calibri Light" panose="020F0302020204030204" pitchFamily="34" charset="0"/>
              </a:endParaRPr>
            </a:p>
          </p:txBody>
        </p:sp>
        <p:sp>
          <p:nvSpPr>
            <p:cNvPr id="229" name="Shape 229"/>
            <p:cNvSpPr/>
            <p:nvPr/>
          </p:nvSpPr>
          <p:spPr>
            <a:xfrm>
              <a:off x="152400" y="473199"/>
              <a:ext cx="2171700" cy="1908795"/>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ctr"/>
              <a:r>
                <a:rPr sz="2800" dirty="0">
                  <a:latin typeface="Calibri Light" panose="020F0302020204030204" pitchFamily="34" charset="0"/>
                  <a:ea typeface="Calibri"/>
                  <a:cs typeface="Calibri"/>
                  <a:sym typeface="Calibri"/>
                </a:rPr>
                <a:t>High Schools</a:t>
              </a:r>
              <a:endParaRPr sz="1400" dirty="0">
                <a:latin typeface="Calibri Light" panose="020F0302020204030204" pitchFamily="34" charset="0"/>
                <a:ea typeface="Calibri"/>
                <a:cs typeface="Calibri"/>
                <a:sym typeface="Calibri"/>
              </a:endParaRPr>
            </a:p>
            <a:p>
              <a:pPr lvl="0" algn="ctr"/>
              <a:r>
                <a:rPr sz="2800" dirty="0">
                  <a:latin typeface="Calibri Light" panose="020F0302020204030204" pitchFamily="34" charset="0"/>
                  <a:ea typeface="Calibri"/>
                  <a:cs typeface="Calibri"/>
                  <a:sym typeface="Calibri"/>
                </a:rPr>
                <a:t>$$</a:t>
              </a:r>
            </a:p>
          </p:txBody>
        </p:sp>
      </p:grpSp>
      <p:sp>
        <p:nvSpPr>
          <p:cNvPr id="232" name="Shape 232"/>
          <p:cNvSpPr/>
          <p:nvPr/>
        </p:nvSpPr>
        <p:spPr>
          <a:xfrm>
            <a:off x="2400300" y="2433722"/>
            <a:ext cx="1790700" cy="1292662"/>
          </a:xfrm>
          <a:prstGeom prst="rect">
            <a:avLst/>
          </a:prstGeom>
          <a:solidFill>
            <a:srgbClr val="00B0F0"/>
          </a:solidFill>
          <a:ln w="12700" cap="flat">
            <a:solidFill>
              <a:srgbClr val="00B050"/>
            </a:solid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ctr"/>
            <a:r>
              <a:rPr sz="2800" dirty="0">
                <a:latin typeface="Calibri Light" panose="020F0302020204030204" pitchFamily="34" charset="0"/>
                <a:ea typeface="Calibri"/>
                <a:cs typeface="Calibri"/>
                <a:sym typeface="Calibri"/>
              </a:rPr>
              <a:t>Community Colleges</a:t>
            </a:r>
            <a:endParaRPr sz="1400" dirty="0">
              <a:latin typeface="Calibri Light" panose="020F0302020204030204" pitchFamily="34" charset="0"/>
              <a:ea typeface="Calibri"/>
              <a:cs typeface="Calibri"/>
              <a:sym typeface="Calibri"/>
            </a:endParaRPr>
          </a:p>
          <a:p>
            <a:pPr lvl="0" algn="ctr"/>
            <a:r>
              <a:rPr sz="2800" dirty="0">
                <a:latin typeface="Calibri Light" panose="020F0302020204030204" pitchFamily="34" charset="0"/>
                <a:ea typeface="Calibri"/>
                <a:cs typeface="Calibri"/>
                <a:sym typeface="Calibri"/>
              </a:rPr>
              <a:t>$ </a:t>
            </a:r>
          </a:p>
        </p:txBody>
      </p:sp>
      <p:grpSp>
        <p:nvGrpSpPr>
          <p:cNvPr id="236" name="Group 236"/>
          <p:cNvGrpSpPr/>
          <p:nvPr/>
        </p:nvGrpSpPr>
        <p:grpSpPr>
          <a:xfrm>
            <a:off x="4362450" y="2910839"/>
            <a:ext cx="1885950" cy="1226457"/>
            <a:chOff x="0" y="-1"/>
            <a:chExt cx="2514600" cy="1231906"/>
          </a:xfrm>
        </p:grpSpPr>
        <p:sp>
          <p:nvSpPr>
            <p:cNvPr id="234" name="Shape 234"/>
            <p:cNvSpPr/>
            <p:nvPr/>
          </p:nvSpPr>
          <p:spPr>
            <a:xfrm>
              <a:off x="0" y="-1"/>
              <a:ext cx="2514600" cy="1231906"/>
            </a:xfrm>
            <a:prstGeom prst="rect">
              <a:avLst/>
            </a:prstGeom>
            <a:solidFill>
              <a:srgbClr val="00B0F0"/>
            </a:solidFill>
            <a:ln w="12700" cap="flat">
              <a:solidFill>
                <a:srgbClr val="33CC33"/>
              </a:solidFill>
              <a:prstDash val="solid"/>
              <a:miter lim="800000"/>
            </a:ln>
            <a:effectLst/>
          </p:spPr>
          <p:txBody>
            <a:bodyPr wrap="square" lIns="0" tIns="0" rIns="0" bIns="0" numCol="1" anchor="ctr">
              <a:noAutofit/>
            </a:bodyPr>
            <a:lstStyle/>
            <a:p>
              <a:pPr lvl="0" algn="ctr">
                <a:defRPr b="1">
                  <a:solidFill>
                    <a:srgbClr val="FFFFFF"/>
                  </a:solidFill>
                  <a:latin typeface="Calibri"/>
                  <a:ea typeface="Calibri"/>
                  <a:cs typeface="Calibri"/>
                  <a:sym typeface="Calibri"/>
                </a:defRPr>
              </a:pPr>
              <a:endParaRPr sz="1400">
                <a:latin typeface="Calibri Light" panose="020F0302020204030204" pitchFamily="34" charset="0"/>
              </a:endParaRPr>
            </a:p>
          </p:txBody>
        </p:sp>
        <p:sp>
          <p:nvSpPr>
            <p:cNvPr id="235" name="Shape 235"/>
            <p:cNvSpPr/>
            <p:nvPr/>
          </p:nvSpPr>
          <p:spPr>
            <a:xfrm>
              <a:off x="0" y="172047"/>
              <a:ext cx="2514600" cy="104270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2400" b="1">
                  <a:solidFill>
                    <a:srgbClr val="FFFFFF"/>
                  </a:solidFill>
                  <a:latin typeface="Calibri"/>
                  <a:ea typeface="Calibri"/>
                  <a:cs typeface="Calibri"/>
                  <a:sym typeface="Calibri"/>
                </a:defRPr>
              </a:lvl1pPr>
            </a:lstStyle>
            <a:p>
              <a:pPr lvl="0">
                <a:defRPr sz="1800" b="0">
                  <a:solidFill>
                    <a:srgbClr val="000000"/>
                  </a:solidFill>
                </a:defRPr>
              </a:pPr>
              <a:r>
                <a:rPr sz="2000" dirty="0">
                  <a:latin typeface="Calibri Light" panose="020F0302020204030204" pitchFamily="34" charset="0"/>
                </a:rPr>
                <a:t>Basic Grant to Colleges </a:t>
              </a:r>
              <a:r>
                <a:rPr sz="1600" dirty="0">
                  <a:latin typeface="Calibri Light" panose="020F0302020204030204" pitchFamily="34" charset="0"/>
                </a:rPr>
                <a:t>$$</a:t>
              </a:r>
            </a:p>
          </p:txBody>
        </p:sp>
      </p:grpSp>
      <p:grpSp>
        <p:nvGrpSpPr>
          <p:cNvPr id="239" name="Group 239"/>
          <p:cNvGrpSpPr/>
          <p:nvPr/>
        </p:nvGrpSpPr>
        <p:grpSpPr>
          <a:xfrm>
            <a:off x="4362450" y="2458334"/>
            <a:ext cx="1977964" cy="916708"/>
            <a:chOff x="0" y="0"/>
            <a:chExt cx="2637284" cy="733524"/>
          </a:xfrm>
        </p:grpSpPr>
        <p:sp>
          <p:nvSpPr>
            <p:cNvPr id="237" name="Shape 237"/>
            <p:cNvSpPr/>
            <p:nvPr/>
          </p:nvSpPr>
          <p:spPr>
            <a:xfrm>
              <a:off x="0" y="0"/>
              <a:ext cx="2453334" cy="603113"/>
            </a:xfrm>
            <a:prstGeom prst="rect">
              <a:avLst/>
            </a:prstGeom>
            <a:solidFill>
              <a:srgbClr val="00B0F0"/>
            </a:solidFill>
            <a:ln w="12700" cap="flat">
              <a:solidFill>
                <a:srgbClr val="33CC33"/>
              </a:solidFill>
              <a:prstDash val="solid"/>
              <a:miter lim="800000"/>
            </a:ln>
            <a:effectLst/>
          </p:spPr>
          <p:txBody>
            <a:bodyPr wrap="square" lIns="0" tIns="0" rIns="0" bIns="0" numCol="1" anchor="ctr">
              <a:noAutofit/>
            </a:bodyPr>
            <a:lstStyle/>
            <a:p>
              <a:pPr lvl="0" algn="ctr">
                <a:defRPr sz="1600">
                  <a:solidFill>
                    <a:srgbClr val="FFFFFF"/>
                  </a:solidFill>
                  <a:latin typeface="Calibri"/>
                  <a:ea typeface="Calibri"/>
                  <a:cs typeface="Calibri"/>
                  <a:sym typeface="Calibri"/>
                </a:defRPr>
              </a:pPr>
              <a:endParaRPr sz="1400">
                <a:latin typeface="Calibri Light" panose="020F0302020204030204" pitchFamily="34" charset="0"/>
              </a:endParaRPr>
            </a:p>
          </p:txBody>
        </p:sp>
        <p:sp>
          <p:nvSpPr>
            <p:cNvPr id="238" name="Shape 238"/>
            <p:cNvSpPr/>
            <p:nvPr/>
          </p:nvSpPr>
          <p:spPr>
            <a:xfrm>
              <a:off x="0" y="156873"/>
              <a:ext cx="2637284" cy="57665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p>
              <a:pPr lvl="0" algn="ctr"/>
              <a:r>
                <a:rPr dirty="0">
                  <a:latin typeface="Calibri Light" panose="020F0302020204030204" pitchFamily="34" charset="0"/>
                  <a:ea typeface="Calibri"/>
                  <a:cs typeface="Calibri"/>
                  <a:sym typeface="Calibri"/>
                </a:rPr>
                <a:t>State Leadership $</a:t>
              </a:r>
            </a:p>
          </p:txBody>
        </p:sp>
      </p:grpSp>
      <p:grpSp>
        <p:nvGrpSpPr>
          <p:cNvPr id="242" name="Group 242"/>
          <p:cNvGrpSpPr/>
          <p:nvPr/>
        </p:nvGrpSpPr>
        <p:grpSpPr>
          <a:xfrm>
            <a:off x="6356890" y="2943943"/>
            <a:ext cx="2343150" cy="620412"/>
            <a:chOff x="0" y="0"/>
            <a:chExt cx="3124200" cy="708320"/>
          </a:xfrm>
          <a:solidFill>
            <a:srgbClr val="00B0F0"/>
          </a:solidFill>
        </p:grpSpPr>
        <p:sp>
          <p:nvSpPr>
            <p:cNvPr id="240" name="Shape 240"/>
            <p:cNvSpPr/>
            <p:nvPr/>
          </p:nvSpPr>
          <p:spPr>
            <a:xfrm>
              <a:off x="0" y="177599"/>
              <a:ext cx="3124200" cy="353124"/>
            </a:xfrm>
            <a:prstGeom prst="rect">
              <a:avLst/>
            </a:prstGeom>
            <a:grpFill/>
            <a:ln w="12700" cap="flat">
              <a:solidFill>
                <a:srgbClr val="33CC33"/>
              </a:solidFill>
              <a:prstDash val="solid"/>
              <a:miter lim="800000"/>
            </a:ln>
            <a:effectLst/>
          </p:spPr>
          <p:txBody>
            <a:bodyPr wrap="square" lIns="0" tIns="0" rIns="0" bIns="0" numCol="1" anchor="ctr">
              <a:noAutofit/>
            </a:bodyPr>
            <a:lstStyle/>
            <a:p>
              <a:pPr lvl="0" algn="ctr">
                <a:defRPr sz="2400" b="1">
                  <a:solidFill>
                    <a:srgbClr val="FFFFFF"/>
                  </a:solidFill>
                  <a:latin typeface="Calibri"/>
                  <a:ea typeface="Calibri"/>
                  <a:cs typeface="Calibri"/>
                  <a:sym typeface="Calibri"/>
                </a:defRPr>
              </a:pPr>
              <a:endParaRPr sz="2800">
                <a:latin typeface="Calibri Light" panose="020F0302020204030204" pitchFamily="34" charset="0"/>
              </a:endParaRPr>
            </a:p>
          </p:txBody>
        </p:sp>
        <p:sp>
          <p:nvSpPr>
            <p:cNvPr id="241" name="Shape 241"/>
            <p:cNvSpPr/>
            <p:nvPr/>
          </p:nvSpPr>
          <p:spPr>
            <a:xfrm>
              <a:off x="0" y="-1"/>
              <a:ext cx="3124200" cy="708322"/>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ctr">
                <a:defRPr sz="2000" b="1">
                  <a:solidFill>
                    <a:srgbClr val="FFFFFF"/>
                  </a:solidFill>
                  <a:latin typeface="Calibri"/>
                  <a:ea typeface="Calibri"/>
                  <a:cs typeface="Calibri"/>
                  <a:sym typeface="Calibri"/>
                </a:defRPr>
              </a:lvl1pPr>
            </a:lstStyle>
            <a:p>
              <a:pPr lvl="0">
                <a:defRPr sz="1800" b="0">
                  <a:solidFill>
                    <a:srgbClr val="000000"/>
                  </a:solidFill>
                </a:defRPr>
              </a:pPr>
              <a:r>
                <a:rPr dirty="0">
                  <a:latin typeface="Calibri Light" panose="020F0302020204030204" pitchFamily="34" charset="0"/>
                </a:rPr>
                <a:t>College  -  % of CTE Pell</a:t>
              </a:r>
            </a:p>
          </p:txBody>
        </p:sp>
      </p:grpSp>
      <p:sp>
        <p:nvSpPr>
          <p:cNvPr id="247" name="Shape 247"/>
          <p:cNvSpPr/>
          <p:nvPr/>
        </p:nvSpPr>
        <p:spPr>
          <a:xfrm>
            <a:off x="609600" y="2082380"/>
            <a:ext cx="1152525" cy="12926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ctr"/>
            <a:r>
              <a:rPr sz="2800" b="1" dirty="0">
                <a:latin typeface="Calibri Light" panose="020F0302020204030204" pitchFamily="34" charset="0"/>
                <a:ea typeface="Calibri"/>
                <a:cs typeface="Calibri"/>
                <a:sym typeface="Calibri"/>
              </a:rPr>
              <a:t>OVAE</a:t>
            </a:r>
            <a:endParaRPr sz="1400" dirty="0">
              <a:latin typeface="Calibri Light" panose="020F0302020204030204" pitchFamily="34" charset="0"/>
              <a:ea typeface="Calibri"/>
              <a:cs typeface="Calibri"/>
              <a:sym typeface="Calibri"/>
            </a:endParaRPr>
          </a:p>
          <a:p>
            <a:pPr lvl="0" algn="ctr"/>
            <a:endParaRPr sz="2800" b="1" dirty="0">
              <a:latin typeface="Calibri Light" panose="020F0302020204030204" pitchFamily="34" charset="0"/>
              <a:ea typeface="Calibri"/>
              <a:cs typeface="Calibri"/>
              <a:sym typeface="Calibri"/>
            </a:endParaRPr>
          </a:p>
          <a:p>
            <a:pPr lvl="0" algn="ctr"/>
            <a:r>
              <a:rPr sz="2800" b="1" dirty="0">
                <a:latin typeface="Calibri Light" panose="020F0302020204030204" pitchFamily="34" charset="0"/>
                <a:ea typeface="Calibri"/>
                <a:cs typeface="Calibri"/>
                <a:sym typeface="Calibri"/>
              </a:rPr>
              <a:t>OCTAE</a:t>
            </a:r>
          </a:p>
        </p:txBody>
      </p:sp>
      <p:sp>
        <p:nvSpPr>
          <p:cNvPr id="250" name="Shape 250"/>
          <p:cNvSpPr/>
          <p:nvPr/>
        </p:nvSpPr>
        <p:spPr>
          <a:xfrm>
            <a:off x="2514600" y="1759216"/>
            <a:ext cx="2026920" cy="438580"/>
          </a:xfrm>
          <a:prstGeom prst="rect">
            <a:avLst/>
          </a:prstGeom>
          <a:ln w="12700">
            <a:miter lim="400000"/>
          </a:ln>
          <a:extLst>
            <a:ext uri="{C572A759-6A51-4108-AA02-DFA0A04FC94B}">
              <ma14:wrappingTextBoxFlag xmlns:ma14="http://schemas.microsoft.com/office/mac/drawingml/2011/main" xmlns="" val="1"/>
            </a:ext>
          </a:extLst>
        </p:spPr>
        <p:txBody>
          <a:bodyPr wrap="square" lIns="34289" tIns="34289" rIns="34289" bIns="34289">
            <a:spAutoFit/>
          </a:bodyPr>
          <a:lstStyle/>
          <a:p>
            <a:pPr lvl="0"/>
            <a:r>
              <a:rPr sz="2400" b="1" dirty="0">
                <a:latin typeface="Calibri Light" panose="020F0302020204030204" pitchFamily="34" charset="0"/>
              </a:rPr>
              <a:t>North Carolina</a:t>
            </a:r>
          </a:p>
        </p:txBody>
      </p:sp>
      <p:grpSp>
        <p:nvGrpSpPr>
          <p:cNvPr id="24" name="Group 242"/>
          <p:cNvGrpSpPr/>
          <p:nvPr/>
        </p:nvGrpSpPr>
        <p:grpSpPr>
          <a:xfrm>
            <a:off x="6356890" y="3454019"/>
            <a:ext cx="2361685" cy="666200"/>
            <a:chOff x="0" y="177599"/>
            <a:chExt cx="3148913" cy="521276"/>
          </a:xfrm>
          <a:solidFill>
            <a:srgbClr val="00B0F0"/>
          </a:solidFill>
        </p:grpSpPr>
        <p:sp>
          <p:nvSpPr>
            <p:cNvPr id="25" name="Shape 240"/>
            <p:cNvSpPr/>
            <p:nvPr/>
          </p:nvSpPr>
          <p:spPr>
            <a:xfrm>
              <a:off x="0" y="177599"/>
              <a:ext cx="3124200" cy="353124"/>
            </a:xfrm>
            <a:prstGeom prst="rect">
              <a:avLst/>
            </a:prstGeom>
            <a:grpFill/>
            <a:ln w="12700" cap="flat">
              <a:solidFill>
                <a:srgbClr val="33CC33"/>
              </a:solidFill>
              <a:prstDash val="solid"/>
              <a:miter lim="800000"/>
            </a:ln>
            <a:effectLst/>
          </p:spPr>
          <p:txBody>
            <a:bodyPr wrap="square" lIns="0" tIns="0" rIns="0" bIns="0" numCol="1" anchor="ctr">
              <a:noAutofit/>
            </a:bodyPr>
            <a:lstStyle/>
            <a:p>
              <a:pPr lvl="0" algn="ctr">
                <a:defRPr sz="2400" b="1">
                  <a:solidFill>
                    <a:srgbClr val="FFFFFF"/>
                  </a:solidFill>
                  <a:latin typeface="Calibri"/>
                  <a:ea typeface="Calibri"/>
                  <a:cs typeface="Calibri"/>
                  <a:sym typeface="Calibri"/>
                </a:defRPr>
              </a:pPr>
              <a:endParaRPr sz="2800">
                <a:latin typeface="Calibri Light" panose="020F0302020204030204" pitchFamily="34" charset="0"/>
              </a:endParaRPr>
            </a:p>
          </p:txBody>
        </p:sp>
        <p:sp>
          <p:nvSpPr>
            <p:cNvPr id="26" name="Shape 241"/>
            <p:cNvSpPr/>
            <p:nvPr/>
          </p:nvSpPr>
          <p:spPr>
            <a:xfrm>
              <a:off x="24713" y="456042"/>
              <a:ext cx="3124200" cy="242833"/>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ctr">
                <a:defRPr sz="2000" b="1">
                  <a:solidFill>
                    <a:srgbClr val="FFFFFF"/>
                  </a:solidFill>
                  <a:latin typeface="Calibri"/>
                  <a:ea typeface="Calibri"/>
                  <a:cs typeface="Calibri"/>
                  <a:sym typeface="Calibri"/>
                </a:defRPr>
              </a:lvl1pPr>
            </a:lstStyle>
            <a:p>
              <a:pPr lvl="0">
                <a:defRPr sz="1800" b="0">
                  <a:solidFill>
                    <a:srgbClr val="000000"/>
                  </a:solidFill>
                </a:defRPr>
              </a:pPr>
              <a:r>
                <a:rPr sz="1600" dirty="0">
                  <a:latin typeface="Calibri Light" panose="020F0302020204030204" pitchFamily="34" charset="0"/>
                </a:rPr>
                <a:t>College  -  % of CTE </a:t>
              </a:r>
              <a:r>
                <a:rPr lang="en-US" sz="1600" dirty="0">
                  <a:latin typeface="Calibri Light" panose="020F0302020204030204" pitchFamily="34" charset="0"/>
                </a:rPr>
                <a:t>BIA</a:t>
              </a:r>
              <a:endParaRPr sz="1600" dirty="0">
                <a:latin typeface="Calibri Light" panose="020F0302020204030204" pitchFamily="34" charset="0"/>
              </a:endParaRPr>
            </a:p>
          </p:txBody>
        </p:sp>
      </p:grpSp>
      <p:sp>
        <p:nvSpPr>
          <p:cNvPr id="27" name="Shape 250"/>
          <p:cNvSpPr/>
          <p:nvPr/>
        </p:nvSpPr>
        <p:spPr>
          <a:xfrm>
            <a:off x="4362450" y="1752108"/>
            <a:ext cx="1743075" cy="438580"/>
          </a:xfrm>
          <a:prstGeom prst="rect">
            <a:avLst/>
          </a:prstGeom>
          <a:ln w="12700">
            <a:miter lim="400000"/>
          </a:ln>
          <a:extLst>
            <a:ext uri="{C572A759-6A51-4108-AA02-DFA0A04FC94B}">
              <ma14:wrappingTextBoxFlag xmlns:ma14="http://schemas.microsoft.com/office/mac/drawingml/2011/main" xmlns="" val="1"/>
            </a:ext>
          </a:extLst>
        </p:spPr>
        <p:txBody>
          <a:bodyPr wrap="square" lIns="34289" tIns="34289" rIns="34289" bIns="34289">
            <a:spAutoFit/>
          </a:bodyPr>
          <a:lstStyle/>
          <a:p>
            <a:pPr lvl="0" algn="ctr"/>
            <a:r>
              <a:rPr lang="en-US" sz="2400" b="1" dirty="0">
                <a:latin typeface="Calibri Light" panose="020F0302020204030204" pitchFamily="34" charset="0"/>
              </a:rPr>
              <a:t>NCCCS </a:t>
            </a:r>
            <a:endParaRPr sz="2400" b="1" dirty="0">
              <a:latin typeface="Calibri Light" panose="020F0302020204030204" pitchFamily="34" charset="0"/>
            </a:endParaRPr>
          </a:p>
        </p:txBody>
      </p:sp>
      <p:sp>
        <p:nvSpPr>
          <p:cNvPr id="28" name="Shape 250"/>
          <p:cNvSpPr/>
          <p:nvPr/>
        </p:nvSpPr>
        <p:spPr>
          <a:xfrm>
            <a:off x="6696355" y="1763709"/>
            <a:ext cx="1743075" cy="438580"/>
          </a:xfrm>
          <a:prstGeom prst="rect">
            <a:avLst/>
          </a:prstGeom>
          <a:ln w="12700">
            <a:miter lim="400000"/>
          </a:ln>
          <a:extLst>
            <a:ext uri="{C572A759-6A51-4108-AA02-DFA0A04FC94B}">
              <ma14:wrappingTextBoxFlag xmlns:ma14="http://schemas.microsoft.com/office/mac/drawingml/2011/main" xmlns="" val="1"/>
            </a:ext>
          </a:extLst>
        </p:spPr>
        <p:txBody>
          <a:bodyPr wrap="square" lIns="34289" tIns="34289" rIns="34289" bIns="34289">
            <a:spAutoFit/>
          </a:bodyPr>
          <a:lstStyle/>
          <a:p>
            <a:pPr lvl="0" algn="ctr"/>
            <a:r>
              <a:rPr lang="en-US" sz="2400" b="1" dirty="0">
                <a:latin typeface="Calibri Light" panose="020F0302020204030204" pitchFamily="34" charset="0"/>
              </a:rPr>
              <a:t>Local CC</a:t>
            </a:r>
            <a:endParaRPr sz="2400" b="1" dirty="0">
              <a:latin typeface="Calibri Light" panose="020F0302020204030204" pitchFamily="34" charset="0"/>
            </a:endParaRPr>
          </a:p>
        </p:txBody>
      </p:sp>
      <p:grpSp>
        <p:nvGrpSpPr>
          <p:cNvPr id="29" name="Group 230">
            <a:extLst>
              <a:ext uri="{FF2B5EF4-FFF2-40B4-BE49-F238E27FC236}">
                <a16:creationId xmlns:a16="http://schemas.microsoft.com/office/drawing/2014/main" id="{CE79A1B3-657F-477F-86B6-1D05FA1B8ADE}"/>
              </a:ext>
            </a:extLst>
          </p:cNvPr>
          <p:cNvGrpSpPr/>
          <p:nvPr/>
        </p:nvGrpSpPr>
        <p:grpSpPr>
          <a:xfrm>
            <a:off x="4281406" y="4968240"/>
            <a:ext cx="1866902" cy="1171577"/>
            <a:chOff x="0" y="1"/>
            <a:chExt cx="2324100" cy="2855195"/>
          </a:xfrm>
          <a:solidFill>
            <a:srgbClr val="FFFF99"/>
          </a:solidFill>
        </p:grpSpPr>
        <p:sp>
          <p:nvSpPr>
            <p:cNvPr id="30" name="Shape 228">
              <a:extLst>
                <a:ext uri="{FF2B5EF4-FFF2-40B4-BE49-F238E27FC236}">
                  <a16:creationId xmlns:a16="http://schemas.microsoft.com/office/drawing/2014/main" id="{73A998FF-6CEE-4548-8FCB-010CBC5F22EF}"/>
                </a:ext>
              </a:extLst>
            </p:cNvPr>
            <p:cNvSpPr/>
            <p:nvPr/>
          </p:nvSpPr>
          <p:spPr>
            <a:xfrm>
              <a:off x="0" y="1"/>
              <a:ext cx="2324100" cy="2855195"/>
            </a:xfrm>
            <a:prstGeom prst="rect">
              <a:avLst/>
            </a:prstGeom>
            <a:grpFill/>
            <a:ln w="12700" cap="flat">
              <a:solidFill>
                <a:srgbClr val="33CC33"/>
              </a:solidFill>
              <a:prstDash val="solid"/>
              <a:miter lim="800000"/>
            </a:ln>
            <a:effectLst/>
          </p:spPr>
          <p:txBody>
            <a:bodyPr wrap="square" lIns="0" tIns="0" rIns="0" bIns="0" numCol="1" anchor="ctr">
              <a:noAutofit/>
            </a:bodyPr>
            <a:lstStyle/>
            <a:p>
              <a:pPr lvl="0" algn="ctr">
                <a:defRPr sz="3200" b="1">
                  <a:solidFill>
                    <a:srgbClr val="FFFFFF"/>
                  </a:solidFill>
                  <a:latin typeface="Calibri"/>
                  <a:ea typeface="Calibri"/>
                  <a:cs typeface="Calibri"/>
                  <a:sym typeface="Calibri"/>
                </a:defRPr>
              </a:pPr>
              <a:endParaRPr sz="2800" dirty="0">
                <a:latin typeface="Calibri Light" panose="020F0302020204030204" pitchFamily="34" charset="0"/>
              </a:endParaRPr>
            </a:p>
          </p:txBody>
        </p:sp>
        <p:sp>
          <p:nvSpPr>
            <p:cNvPr id="31" name="Shape 229">
              <a:extLst>
                <a:ext uri="{FF2B5EF4-FFF2-40B4-BE49-F238E27FC236}">
                  <a16:creationId xmlns:a16="http://schemas.microsoft.com/office/drawing/2014/main" id="{B6C238A0-A50B-45B1-8211-2054AA7A0BFD}"/>
                </a:ext>
              </a:extLst>
            </p:cNvPr>
            <p:cNvSpPr/>
            <p:nvPr/>
          </p:nvSpPr>
          <p:spPr>
            <a:xfrm>
              <a:off x="152400" y="752539"/>
              <a:ext cx="2171699" cy="1350122"/>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ctr"/>
              <a:r>
                <a:rPr dirty="0">
                  <a:latin typeface="Calibri Light" panose="020F0302020204030204" pitchFamily="34" charset="0"/>
                  <a:ea typeface="Calibri"/>
                  <a:cs typeface="Calibri"/>
                  <a:sym typeface="Calibri"/>
                </a:rPr>
                <a:t>High School</a:t>
              </a:r>
              <a:r>
                <a:rPr lang="en-US" dirty="0">
                  <a:latin typeface="Calibri Light" panose="020F0302020204030204" pitchFamily="34" charset="0"/>
                  <a:ea typeface="Calibri"/>
                  <a:cs typeface="Calibri"/>
                  <a:sym typeface="Calibri"/>
                </a:rPr>
                <a:t>s</a:t>
              </a:r>
            </a:p>
            <a:p>
              <a:pPr lvl="0" algn="ctr"/>
              <a:r>
                <a:rPr lang="en-US" dirty="0">
                  <a:latin typeface="Calibri Light" panose="020F0302020204030204" pitchFamily="34" charset="0"/>
                  <a:ea typeface="Calibri"/>
                  <a:cs typeface="Calibri"/>
                  <a:sym typeface="Calibri"/>
                </a:rPr>
                <a:t>$$$$</a:t>
              </a:r>
            </a:p>
          </p:txBody>
        </p:sp>
      </p:grpSp>
      <p:grpSp>
        <p:nvGrpSpPr>
          <p:cNvPr id="32" name="Group 230">
            <a:extLst>
              <a:ext uri="{FF2B5EF4-FFF2-40B4-BE49-F238E27FC236}">
                <a16:creationId xmlns:a16="http://schemas.microsoft.com/office/drawing/2014/main" id="{694405DC-A3FC-49A8-85F6-40A356F395A2}"/>
              </a:ext>
            </a:extLst>
          </p:cNvPr>
          <p:cNvGrpSpPr/>
          <p:nvPr/>
        </p:nvGrpSpPr>
        <p:grpSpPr>
          <a:xfrm>
            <a:off x="4302001" y="4219656"/>
            <a:ext cx="1866902" cy="669056"/>
            <a:chOff x="0" y="1"/>
            <a:chExt cx="2324100" cy="2855195"/>
          </a:xfrm>
          <a:solidFill>
            <a:srgbClr val="FFFF99"/>
          </a:solidFill>
        </p:grpSpPr>
        <p:sp>
          <p:nvSpPr>
            <p:cNvPr id="33" name="Shape 228">
              <a:extLst>
                <a:ext uri="{FF2B5EF4-FFF2-40B4-BE49-F238E27FC236}">
                  <a16:creationId xmlns:a16="http://schemas.microsoft.com/office/drawing/2014/main" id="{C75B74D7-62B6-4584-AC48-683745B485BB}"/>
                </a:ext>
              </a:extLst>
            </p:cNvPr>
            <p:cNvSpPr/>
            <p:nvPr/>
          </p:nvSpPr>
          <p:spPr>
            <a:xfrm>
              <a:off x="0" y="1"/>
              <a:ext cx="2324100" cy="2855195"/>
            </a:xfrm>
            <a:prstGeom prst="rect">
              <a:avLst/>
            </a:prstGeom>
            <a:grpFill/>
            <a:ln w="12700" cap="flat">
              <a:solidFill>
                <a:srgbClr val="33CC33"/>
              </a:solidFill>
              <a:prstDash val="solid"/>
              <a:miter lim="800000"/>
            </a:ln>
            <a:effectLst/>
          </p:spPr>
          <p:txBody>
            <a:bodyPr wrap="square" lIns="0" tIns="0" rIns="0" bIns="0" numCol="1" anchor="ctr">
              <a:noAutofit/>
            </a:bodyPr>
            <a:lstStyle/>
            <a:p>
              <a:pPr lvl="0" algn="ctr">
                <a:defRPr sz="3200" b="1">
                  <a:solidFill>
                    <a:srgbClr val="FFFFFF"/>
                  </a:solidFill>
                  <a:latin typeface="Calibri"/>
                  <a:ea typeface="Calibri"/>
                  <a:cs typeface="Calibri"/>
                  <a:sym typeface="Calibri"/>
                </a:defRPr>
              </a:pPr>
              <a:endParaRPr sz="2800" dirty="0">
                <a:latin typeface="Calibri Light" panose="020F0302020204030204" pitchFamily="34" charset="0"/>
              </a:endParaRPr>
            </a:p>
          </p:txBody>
        </p:sp>
        <p:sp>
          <p:nvSpPr>
            <p:cNvPr id="34" name="Shape 229">
              <a:extLst>
                <a:ext uri="{FF2B5EF4-FFF2-40B4-BE49-F238E27FC236}">
                  <a16:creationId xmlns:a16="http://schemas.microsoft.com/office/drawing/2014/main" id="{D417422B-36B1-4B10-AAB6-6A3449A7FE50}"/>
                </a:ext>
              </a:extLst>
            </p:cNvPr>
            <p:cNvSpPr/>
            <p:nvPr/>
          </p:nvSpPr>
          <p:spPr>
            <a:xfrm>
              <a:off x="152400" y="245510"/>
              <a:ext cx="2171699" cy="2364185"/>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ctr"/>
              <a:r>
                <a:rPr lang="en-US" dirty="0">
                  <a:latin typeface="Calibri Light" panose="020F0302020204030204" pitchFamily="34" charset="0"/>
                  <a:ea typeface="Calibri"/>
                  <a:cs typeface="Calibri"/>
                  <a:sym typeface="Calibri"/>
                </a:rPr>
                <a:t>State Leadership </a:t>
              </a:r>
            </a:p>
            <a:p>
              <a:pPr lvl="0" algn="ctr"/>
              <a:r>
                <a:rPr lang="en-US" dirty="0">
                  <a:latin typeface="Calibri Light" panose="020F0302020204030204" pitchFamily="34" charset="0"/>
                  <a:ea typeface="Calibri"/>
                  <a:cs typeface="Calibri"/>
                  <a:sym typeface="Calibri"/>
                </a:rPr>
                <a:t>$</a:t>
              </a:r>
            </a:p>
          </p:txBody>
        </p:sp>
      </p:grpSp>
    </p:spTree>
    <p:extLst>
      <p:ext uri="{BB962C8B-B14F-4D97-AF65-F5344CB8AC3E}">
        <p14:creationId xmlns:p14="http://schemas.microsoft.com/office/powerpoint/2010/main" val="44943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Indicate Required Use of Funds</a:t>
            </a:r>
          </a:p>
          <a:p>
            <a:pPr lvl="1"/>
            <a:r>
              <a:rPr lang="en-US"/>
              <a:t>Checklist sheet </a:t>
            </a:r>
          </a:p>
          <a:p>
            <a:pPr lvl="1"/>
            <a:r>
              <a:rPr lang="en-US"/>
              <a:t>Maps to the Local Plan Template  </a:t>
            </a:r>
          </a:p>
          <a:p>
            <a:pPr lvl="1"/>
            <a:endParaRPr lang="en-US"/>
          </a:p>
          <a:p>
            <a:r>
              <a:rPr lang="en-US"/>
              <a:t>Budget - Perkins Handbook for Guidance 4.1</a:t>
            </a:r>
          </a:p>
          <a:p>
            <a:pPr lvl="1"/>
            <a:r>
              <a:rPr lang="en-US"/>
              <a:t>Look closely in this section for guidance  </a:t>
            </a:r>
            <a:endParaRPr lang="en-US" dirty="0"/>
          </a:p>
        </p:txBody>
      </p:sp>
      <p:sp>
        <p:nvSpPr>
          <p:cNvPr id="2" name="Title 1"/>
          <p:cNvSpPr>
            <a:spLocks noGrp="1"/>
          </p:cNvSpPr>
          <p:nvPr>
            <p:ph type="title"/>
          </p:nvPr>
        </p:nvSpPr>
        <p:spPr/>
        <p:txBody>
          <a:bodyPr/>
          <a:lstStyle/>
          <a:p>
            <a:r>
              <a:rPr lang="en-US"/>
              <a:t>Required use and Budget</a:t>
            </a:r>
            <a:endParaRPr lang="en-US" dirty="0"/>
          </a:p>
        </p:txBody>
      </p:sp>
    </p:spTree>
    <p:extLst>
      <p:ext uri="{BB962C8B-B14F-4D97-AF65-F5344CB8AC3E}">
        <p14:creationId xmlns:p14="http://schemas.microsoft.com/office/powerpoint/2010/main" val="67784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Oversight and Technical Assistance </a:t>
            </a:r>
          </a:p>
          <a:p>
            <a:pPr marL="714375" lvl="1" indent="-457200">
              <a:buFont typeface="+mj-lt"/>
              <a:buAutoNum type="arabicPeriod"/>
            </a:pPr>
            <a:r>
              <a:rPr lang="en-US" dirty="0"/>
              <a:t>Meeting with College Team </a:t>
            </a:r>
          </a:p>
          <a:p>
            <a:pPr marL="714375" lvl="1" indent="-457200">
              <a:buFont typeface="+mj-lt"/>
              <a:buAutoNum type="arabicPeriod"/>
            </a:pPr>
            <a:r>
              <a:rPr lang="en-US" dirty="0"/>
              <a:t>Legislation </a:t>
            </a:r>
          </a:p>
          <a:p>
            <a:pPr marL="714375" lvl="1" indent="-457200">
              <a:buFont typeface="+mj-lt"/>
              <a:buAutoNum type="arabicPeriod"/>
            </a:pPr>
            <a:r>
              <a:rPr lang="en-US" dirty="0"/>
              <a:t>CTE Emphasis </a:t>
            </a:r>
          </a:p>
          <a:p>
            <a:pPr marL="714375" lvl="1" indent="-457200">
              <a:buFont typeface="+mj-lt"/>
              <a:buAutoNum type="arabicPeriod"/>
            </a:pPr>
            <a:r>
              <a:rPr lang="en-US" dirty="0"/>
              <a:t>Futures </a:t>
            </a:r>
          </a:p>
          <a:p>
            <a:pPr marL="714375" lvl="1" indent="-457200">
              <a:buFont typeface="+mj-lt"/>
              <a:buAutoNum type="arabicPeriod"/>
            </a:pPr>
            <a:r>
              <a:rPr lang="en-US" dirty="0"/>
              <a:t>Required Activities </a:t>
            </a:r>
          </a:p>
          <a:p>
            <a:pPr marL="714375" lvl="1" indent="-457200">
              <a:buFont typeface="+mj-lt"/>
              <a:buAutoNum type="arabicPeriod"/>
            </a:pPr>
            <a:r>
              <a:rPr lang="en-US" dirty="0"/>
              <a:t>Progress</a:t>
            </a:r>
          </a:p>
          <a:p>
            <a:pPr marL="714375" lvl="1" indent="-457200">
              <a:buFont typeface="+mj-lt"/>
              <a:buAutoNum type="arabicPeriod"/>
            </a:pPr>
            <a:r>
              <a:rPr lang="en-US" dirty="0"/>
              <a:t>Discussion Questions </a:t>
            </a:r>
          </a:p>
          <a:p>
            <a:pPr marL="714375" lvl="1" indent="-457200">
              <a:buFont typeface="+mj-lt"/>
              <a:buAutoNum type="arabicPeriod"/>
            </a:pPr>
            <a:r>
              <a:rPr lang="en-US" dirty="0"/>
              <a:t>Elements of Perkins at your College </a:t>
            </a:r>
          </a:p>
          <a:p>
            <a:pPr marL="714375" lvl="1" indent="-457200">
              <a:buFont typeface="+mj-lt"/>
              <a:buAutoNum type="arabicPeriod"/>
            </a:pPr>
            <a:r>
              <a:rPr lang="en-US" dirty="0"/>
              <a:t>Walk Through </a:t>
            </a:r>
          </a:p>
        </p:txBody>
      </p:sp>
      <p:sp>
        <p:nvSpPr>
          <p:cNvPr id="2" name="Title 1"/>
          <p:cNvSpPr>
            <a:spLocks noGrp="1"/>
          </p:cNvSpPr>
          <p:nvPr>
            <p:ph type="title"/>
          </p:nvPr>
        </p:nvSpPr>
        <p:spPr/>
        <p:txBody>
          <a:bodyPr/>
          <a:lstStyle/>
          <a:p>
            <a:r>
              <a:rPr lang="en-US"/>
              <a:t>Monitoring</a:t>
            </a:r>
            <a:endParaRPr lang="en-US" dirty="0"/>
          </a:p>
        </p:txBody>
      </p:sp>
    </p:spTree>
    <p:extLst>
      <p:ext uri="{BB962C8B-B14F-4D97-AF65-F5344CB8AC3E}">
        <p14:creationId xmlns:p14="http://schemas.microsoft.com/office/powerpoint/2010/main" val="207026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Oversight and Technical Assistance </a:t>
            </a:r>
          </a:p>
          <a:p>
            <a:pPr lvl="1"/>
            <a:r>
              <a:rPr lang="en-US" dirty="0"/>
              <a:t>CTE Activities </a:t>
            </a:r>
          </a:p>
          <a:p>
            <a:pPr lvl="1"/>
            <a:r>
              <a:rPr lang="en-US" dirty="0"/>
              <a:t>CTE Opportunities</a:t>
            </a:r>
          </a:p>
          <a:p>
            <a:pPr lvl="1"/>
            <a:r>
              <a:rPr lang="en-US" dirty="0"/>
              <a:t>CTE Improvements </a:t>
            </a:r>
          </a:p>
          <a:p>
            <a:pPr lvl="1"/>
            <a:r>
              <a:rPr lang="en-US" dirty="0"/>
              <a:t>All Aspects </a:t>
            </a:r>
          </a:p>
          <a:p>
            <a:pPr lvl="1"/>
            <a:r>
              <a:rPr lang="en-US" dirty="0"/>
              <a:t>Challenging Standards </a:t>
            </a:r>
          </a:p>
          <a:p>
            <a:pPr lvl="1"/>
            <a:r>
              <a:rPr lang="en-US" dirty="0"/>
              <a:t>Professional Development </a:t>
            </a:r>
          </a:p>
          <a:p>
            <a:pPr lvl="1"/>
            <a:r>
              <a:rPr lang="en-US" dirty="0"/>
              <a:t>Involve Industry </a:t>
            </a:r>
          </a:p>
        </p:txBody>
      </p:sp>
      <p:sp>
        <p:nvSpPr>
          <p:cNvPr id="2" name="Title 1"/>
          <p:cNvSpPr>
            <a:spLocks noGrp="1"/>
          </p:cNvSpPr>
          <p:nvPr>
            <p:ph type="title"/>
          </p:nvPr>
        </p:nvSpPr>
        <p:spPr/>
        <p:txBody>
          <a:bodyPr/>
          <a:lstStyle/>
          <a:p>
            <a:r>
              <a:rPr lang="en-US"/>
              <a:t>Monitoring</a:t>
            </a:r>
            <a:endParaRPr lang="en-US" dirty="0"/>
          </a:p>
        </p:txBody>
      </p:sp>
    </p:spTree>
    <p:extLst>
      <p:ext uri="{BB962C8B-B14F-4D97-AF65-F5344CB8AC3E}">
        <p14:creationId xmlns:p14="http://schemas.microsoft.com/office/powerpoint/2010/main" val="1397406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Oversight and Technical Assistance </a:t>
            </a:r>
          </a:p>
          <a:p>
            <a:pPr marL="714375" lvl="1" indent="-457200">
              <a:buFont typeface="+mj-lt"/>
              <a:buAutoNum type="arabicPeriod" startAt="8"/>
            </a:pPr>
            <a:r>
              <a:rPr lang="en-US" dirty="0"/>
              <a:t>Involve Industry </a:t>
            </a:r>
          </a:p>
          <a:p>
            <a:pPr marL="714375" lvl="1" indent="-457200">
              <a:buFont typeface="+mj-lt"/>
              <a:buAutoNum type="arabicPeriod" startAt="8"/>
            </a:pPr>
            <a:r>
              <a:rPr lang="en-US" dirty="0"/>
              <a:t>Continuous Improvement </a:t>
            </a:r>
          </a:p>
          <a:p>
            <a:pPr marL="714375" lvl="1" indent="-457200">
              <a:buFont typeface="+mj-lt"/>
              <a:buAutoNum type="arabicPeriod" startAt="8"/>
            </a:pPr>
            <a:r>
              <a:rPr lang="en-US" dirty="0"/>
              <a:t>Special Populations – Engage, Overcome Barriers, </a:t>
            </a:r>
          </a:p>
          <a:p>
            <a:pPr marL="714375" lvl="1" indent="-457200">
              <a:buFont typeface="+mj-lt"/>
              <a:buAutoNum type="arabicPeriod" startAt="8"/>
            </a:pPr>
            <a:r>
              <a:rPr lang="en-US" dirty="0"/>
              <a:t>Non- Traditional </a:t>
            </a:r>
          </a:p>
          <a:p>
            <a:pPr marL="714375" lvl="1" indent="-457200">
              <a:buFont typeface="+mj-lt"/>
              <a:buAutoNum type="arabicPeriod" startAt="8"/>
            </a:pPr>
            <a:r>
              <a:rPr lang="en-US" dirty="0"/>
              <a:t>Career Guidance </a:t>
            </a:r>
          </a:p>
          <a:p>
            <a:pPr marL="714375" lvl="1" indent="-457200">
              <a:buFont typeface="+mj-lt"/>
              <a:buAutoNum type="arabicPeriod" startAt="8"/>
            </a:pPr>
            <a:r>
              <a:rPr lang="en-US" dirty="0"/>
              <a:t>Faculty Transition to Teaching </a:t>
            </a:r>
          </a:p>
          <a:p>
            <a:pPr marL="714375" lvl="1" indent="-457200">
              <a:buFont typeface="+mj-lt"/>
              <a:buAutoNum type="arabicPeriod" startAt="8"/>
            </a:pPr>
            <a:r>
              <a:rPr lang="en-US" dirty="0"/>
              <a:t>Equipment </a:t>
            </a:r>
          </a:p>
          <a:p>
            <a:pPr marL="714375" lvl="1" indent="-457200">
              <a:buFont typeface="+mj-lt"/>
              <a:buAutoNum type="arabicPeriod" startAt="8"/>
            </a:pPr>
            <a:r>
              <a:rPr lang="en-US" dirty="0"/>
              <a:t>Staffing </a:t>
            </a:r>
          </a:p>
        </p:txBody>
      </p:sp>
      <p:sp>
        <p:nvSpPr>
          <p:cNvPr id="2" name="Title 1"/>
          <p:cNvSpPr>
            <a:spLocks noGrp="1"/>
          </p:cNvSpPr>
          <p:nvPr>
            <p:ph type="title"/>
          </p:nvPr>
        </p:nvSpPr>
        <p:spPr/>
        <p:txBody>
          <a:bodyPr/>
          <a:lstStyle/>
          <a:p>
            <a:r>
              <a:rPr lang="en-US"/>
              <a:t>Monitoring</a:t>
            </a:r>
            <a:endParaRPr lang="en-US" dirty="0"/>
          </a:p>
        </p:txBody>
      </p:sp>
    </p:spTree>
    <p:extLst>
      <p:ext uri="{BB962C8B-B14F-4D97-AF65-F5344CB8AC3E}">
        <p14:creationId xmlns:p14="http://schemas.microsoft.com/office/powerpoint/2010/main" val="172534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Use of Funds</a:t>
            </a:r>
          </a:p>
          <a:p>
            <a:r>
              <a:rPr lang="en-US" dirty="0"/>
              <a:t>Local Plan Budgeting</a:t>
            </a:r>
          </a:p>
          <a:p>
            <a:r>
              <a:rPr lang="en-US" dirty="0"/>
              <a:t>Allowable Activities</a:t>
            </a:r>
          </a:p>
          <a:p>
            <a:r>
              <a:rPr lang="en-US" dirty="0"/>
              <a:t>Equipment Disposal</a:t>
            </a:r>
          </a:p>
          <a:p>
            <a:r>
              <a:rPr lang="en-US" dirty="0"/>
              <a:t>Chart of Accounts</a:t>
            </a:r>
          </a:p>
          <a:p>
            <a:r>
              <a:rPr lang="en-US" dirty="0"/>
              <a:t>Supplement, Not Supplant</a:t>
            </a:r>
          </a:p>
          <a:p>
            <a:r>
              <a:rPr lang="en-US" dirty="0"/>
              <a:t>Time and Effort</a:t>
            </a:r>
          </a:p>
        </p:txBody>
      </p:sp>
      <p:sp>
        <p:nvSpPr>
          <p:cNvPr id="2" name="Title 1"/>
          <p:cNvSpPr>
            <a:spLocks noGrp="1"/>
          </p:cNvSpPr>
          <p:nvPr>
            <p:ph type="title"/>
          </p:nvPr>
        </p:nvSpPr>
        <p:spPr/>
        <p:txBody>
          <a:bodyPr/>
          <a:lstStyle/>
          <a:p>
            <a:r>
              <a:rPr lang="en-US"/>
              <a:t>Perkins Handbook </a:t>
            </a:r>
            <a:endParaRPr lang="en-US" dirty="0"/>
          </a:p>
        </p:txBody>
      </p:sp>
    </p:spTree>
    <p:extLst>
      <p:ext uri="{BB962C8B-B14F-4D97-AF65-F5344CB8AC3E}">
        <p14:creationId xmlns:p14="http://schemas.microsoft.com/office/powerpoint/2010/main" val="3093465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Questions </a:t>
            </a:r>
          </a:p>
          <a:p>
            <a:r>
              <a:rPr lang="en-US"/>
              <a:t>Comments </a:t>
            </a:r>
          </a:p>
          <a:p>
            <a:r>
              <a:rPr lang="en-US"/>
              <a:t>Suggestions </a:t>
            </a:r>
            <a:endParaRPr lang="en-US" dirty="0"/>
          </a:p>
        </p:txBody>
      </p:sp>
      <p:sp>
        <p:nvSpPr>
          <p:cNvPr id="4" name="Title 3">
            <a:extLst>
              <a:ext uri="{FF2B5EF4-FFF2-40B4-BE49-F238E27FC236}">
                <a16:creationId xmlns:a16="http://schemas.microsoft.com/office/drawing/2014/main" id="{6329F6B9-9B1C-DD4A-A76E-A09AED425D03}"/>
              </a:ext>
            </a:extLst>
          </p:cNvPr>
          <p:cNvSpPr>
            <a:spLocks noGrp="1"/>
          </p:cNvSpPr>
          <p:nvPr>
            <p:ph type="title"/>
          </p:nvPr>
        </p:nvSpPr>
        <p:spPr/>
        <p:txBody>
          <a:bodyPr/>
          <a:lstStyle/>
          <a:p>
            <a:r>
              <a:rPr lang="en-US" dirty="0"/>
              <a:t>Perkins</a:t>
            </a:r>
          </a:p>
        </p:txBody>
      </p:sp>
      <p:pic>
        <p:nvPicPr>
          <p:cNvPr id="5" name="Picture 4">
            <a:extLst>
              <a:ext uri="{FF2B5EF4-FFF2-40B4-BE49-F238E27FC236}">
                <a16:creationId xmlns:a16="http://schemas.microsoft.com/office/drawing/2014/main" id="{0E0D2E97-B736-B349-B62A-7B89D28EF3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897" y="4750826"/>
            <a:ext cx="6238568" cy="1963520"/>
          </a:xfrm>
          <a:prstGeom prst="rect">
            <a:avLst/>
          </a:prstGeom>
        </p:spPr>
      </p:pic>
    </p:spTree>
    <p:extLst>
      <p:ext uri="{BB962C8B-B14F-4D97-AF65-F5344CB8AC3E}">
        <p14:creationId xmlns:p14="http://schemas.microsoft.com/office/powerpoint/2010/main" val="55365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Perkins/CTE State Staff</a:t>
            </a:r>
          </a:p>
        </p:txBody>
      </p:sp>
      <p:sp>
        <p:nvSpPr>
          <p:cNvPr id="3" name="Content Placeholder 2"/>
          <p:cNvSpPr>
            <a:spLocks noGrp="1"/>
          </p:cNvSpPr>
          <p:nvPr>
            <p:ph idx="1"/>
          </p:nvPr>
        </p:nvSpPr>
        <p:spPr>
          <a:xfrm>
            <a:off x="457200" y="1600200"/>
            <a:ext cx="8458200" cy="4648200"/>
          </a:xfrm>
        </p:spPr>
        <p:txBody>
          <a:bodyPr>
            <a:normAutofit fontScale="70000" lnSpcReduction="20000"/>
          </a:bodyPr>
          <a:lstStyle/>
          <a:p>
            <a:pPr marL="0" indent="0">
              <a:lnSpc>
                <a:spcPct val="120000"/>
              </a:lnSpc>
              <a:spcAft>
                <a:spcPts val="1200"/>
              </a:spcAft>
              <a:buNone/>
              <a:tabLst>
                <a:tab pos="741363" algn="l"/>
                <a:tab pos="7532688" algn="r"/>
              </a:tabLst>
            </a:pPr>
            <a:r>
              <a:rPr lang="en-US" sz="3400" b="1" dirty="0"/>
              <a:t>Dr. Bob Witchger	</a:t>
            </a:r>
            <a:r>
              <a:rPr lang="en-US" dirty="0"/>
              <a:t>Director, Career &amp; Technical Education</a:t>
            </a:r>
            <a:br>
              <a:rPr lang="en-US" dirty="0"/>
            </a:br>
            <a:r>
              <a:rPr lang="en-US" dirty="0"/>
              <a:t>	WitchgerB@nccommunitycolleges.edu	919-807-7126</a:t>
            </a:r>
          </a:p>
          <a:p>
            <a:pPr marL="0" indent="0">
              <a:lnSpc>
                <a:spcPct val="120000"/>
              </a:lnSpc>
              <a:spcAft>
                <a:spcPts val="1200"/>
              </a:spcAft>
              <a:buNone/>
              <a:tabLst>
                <a:tab pos="741363" algn="l"/>
                <a:tab pos="7532688" algn="r"/>
              </a:tabLst>
            </a:pPr>
            <a:r>
              <a:rPr lang="en-US" sz="3400" b="1" dirty="0"/>
              <a:t>Dr. Tony R. Reggi</a:t>
            </a:r>
            <a:r>
              <a:rPr lang="en-US" dirty="0"/>
              <a:t>	Coordinator, Career &amp; Technical Education</a:t>
            </a:r>
            <a:br>
              <a:rPr lang="en-US" dirty="0"/>
            </a:br>
            <a:r>
              <a:rPr lang="en-US" dirty="0"/>
              <a:t>	ReggiA@nccommunitycolleges.edu	919-807-7131</a:t>
            </a:r>
          </a:p>
          <a:p>
            <a:pPr marL="0" indent="0">
              <a:lnSpc>
                <a:spcPct val="120000"/>
              </a:lnSpc>
              <a:spcAft>
                <a:spcPts val="1200"/>
              </a:spcAft>
              <a:buNone/>
              <a:tabLst>
                <a:tab pos="741363" algn="l"/>
                <a:tab pos="7532688" algn="r"/>
              </a:tabLst>
            </a:pPr>
            <a:r>
              <a:rPr lang="en-US" sz="3400" b="1" dirty="0"/>
              <a:t>Patti Coultas</a:t>
            </a:r>
            <a:r>
              <a:rPr lang="en-US" dirty="0"/>
              <a:t>	Coordinator, Career &amp; Technical Education</a:t>
            </a:r>
            <a:br>
              <a:rPr lang="en-US" dirty="0"/>
            </a:br>
            <a:r>
              <a:rPr lang="en-US" dirty="0"/>
              <a:t>	</a:t>
            </a:r>
            <a:r>
              <a:rPr lang="en-US" dirty="0" err="1"/>
              <a:t>CoultasP@nccommunitycolleges.edu</a:t>
            </a:r>
            <a:r>
              <a:rPr lang="en-US" dirty="0"/>
              <a:t>	919-807-7130</a:t>
            </a:r>
          </a:p>
          <a:p>
            <a:pPr marL="0" indent="0">
              <a:lnSpc>
                <a:spcPct val="120000"/>
              </a:lnSpc>
              <a:spcAft>
                <a:spcPts val="1200"/>
              </a:spcAft>
              <a:buNone/>
              <a:tabLst>
                <a:tab pos="741363" algn="l"/>
                <a:tab pos="7532688" algn="r"/>
              </a:tabLst>
            </a:pPr>
            <a:r>
              <a:rPr lang="en-US" sz="3400" b="1" dirty="0"/>
              <a:t>Chris Droessler</a:t>
            </a:r>
            <a:r>
              <a:rPr lang="en-US" dirty="0"/>
              <a:t>	Coordinator, Career &amp; Technical Education</a:t>
            </a:r>
            <a:br>
              <a:rPr lang="en-US" dirty="0"/>
            </a:br>
            <a:r>
              <a:rPr lang="en-US" dirty="0"/>
              <a:t>	DroesslerC@nccommunitycolleges.edu	919-807-7068</a:t>
            </a:r>
          </a:p>
          <a:p>
            <a:pPr marL="0" indent="0">
              <a:lnSpc>
                <a:spcPct val="120000"/>
              </a:lnSpc>
              <a:spcAft>
                <a:spcPts val="1200"/>
              </a:spcAft>
              <a:buNone/>
              <a:tabLst>
                <a:tab pos="741363" algn="l"/>
                <a:tab pos="7532688" algn="r"/>
              </a:tabLst>
            </a:pPr>
            <a:r>
              <a:rPr lang="en-US" sz="3400" b="1" dirty="0"/>
              <a:t>Jennifer Holloway</a:t>
            </a:r>
            <a:r>
              <a:rPr lang="en-US" dirty="0"/>
              <a:t>	CTE Administrative Assistant</a:t>
            </a:r>
            <a:br>
              <a:rPr lang="en-US" dirty="0"/>
            </a:br>
            <a:r>
              <a:rPr lang="en-US" dirty="0"/>
              <a:t>	HollowayJ@nccommunitycolleges.edu	919-807-7129</a:t>
            </a:r>
          </a:p>
        </p:txBody>
      </p:sp>
    </p:spTree>
    <p:extLst>
      <p:ext uri="{BB962C8B-B14F-4D97-AF65-F5344CB8AC3E}">
        <p14:creationId xmlns:p14="http://schemas.microsoft.com/office/powerpoint/2010/main" val="18765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A98525-EC66-4973-BFBB-6B57B9D17FF2}"/>
              </a:ext>
            </a:extLst>
          </p:cNvPr>
          <p:cNvSpPr>
            <a:spLocks noGrp="1"/>
          </p:cNvSpPr>
          <p:nvPr>
            <p:ph idx="1"/>
          </p:nvPr>
        </p:nvSpPr>
        <p:spPr>
          <a:xfrm>
            <a:off x="628650" y="1761204"/>
            <a:ext cx="8286750" cy="4731671"/>
          </a:xfrm>
        </p:spPr>
        <p:txBody>
          <a:bodyPr/>
          <a:lstStyle/>
          <a:p>
            <a:r>
              <a:rPr lang="en-US" dirty="0"/>
              <a:t>April 18, 2018 - Perkins 101</a:t>
            </a:r>
          </a:p>
          <a:p>
            <a:pPr lvl="1"/>
            <a:r>
              <a:rPr lang="en-US" dirty="0"/>
              <a:t>1-5 pm</a:t>
            </a:r>
          </a:p>
          <a:p>
            <a:pPr lvl="1"/>
            <a:r>
              <a:rPr lang="en-US" dirty="0"/>
              <a:t>For New Perkins Contacts</a:t>
            </a:r>
          </a:p>
          <a:p>
            <a:endParaRPr lang="en-US" dirty="0"/>
          </a:p>
          <a:p>
            <a:r>
              <a:rPr lang="en-US" dirty="0"/>
              <a:t>April 19, 2018  - Perkins Annual Planning Meeting</a:t>
            </a:r>
          </a:p>
          <a:p>
            <a:pPr lvl="1"/>
            <a:r>
              <a:rPr lang="en-US" dirty="0"/>
              <a:t>9-10 am roundtable discussions</a:t>
            </a:r>
          </a:p>
          <a:p>
            <a:pPr lvl="1"/>
            <a:r>
              <a:rPr lang="en-US" dirty="0"/>
              <a:t>10-noon - tour </a:t>
            </a:r>
            <a:r>
              <a:rPr lang="en-US" dirty="0" err="1"/>
              <a:t>SkillsUSA</a:t>
            </a:r>
            <a:r>
              <a:rPr lang="en-US" dirty="0"/>
              <a:t> competitions and lunch</a:t>
            </a:r>
          </a:p>
          <a:p>
            <a:pPr lvl="1"/>
            <a:r>
              <a:rPr lang="en-US" dirty="0"/>
              <a:t>1-5 pm meeting at </a:t>
            </a:r>
            <a:r>
              <a:rPr lang="en-US" dirty="0" err="1"/>
              <a:t>Koury</a:t>
            </a:r>
            <a:endParaRPr lang="en-US" dirty="0"/>
          </a:p>
          <a:p>
            <a:pPr lvl="1"/>
            <a:r>
              <a:rPr lang="en-US" dirty="0"/>
              <a:t>6:30 pm - postsecondary awards ceremony</a:t>
            </a:r>
          </a:p>
          <a:p>
            <a:pPr marL="0" indent="0">
              <a:buNone/>
            </a:pPr>
            <a:endParaRPr lang="en-US" dirty="0"/>
          </a:p>
        </p:txBody>
      </p:sp>
      <p:sp>
        <p:nvSpPr>
          <p:cNvPr id="2" name="Title 1">
            <a:extLst>
              <a:ext uri="{FF2B5EF4-FFF2-40B4-BE49-F238E27FC236}">
                <a16:creationId xmlns:a16="http://schemas.microsoft.com/office/drawing/2014/main" id="{D5E00EB1-32EA-4A65-B848-DFC6BCE62C29}"/>
              </a:ext>
            </a:extLst>
          </p:cNvPr>
          <p:cNvSpPr>
            <a:spLocks noGrp="1"/>
          </p:cNvSpPr>
          <p:nvPr>
            <p:ph type="title"/>
          </p:nvPr>
        </p:nvSpPr>
        <p:spPr/>
        <p:txBody>
          <a:bodyPr/>
          <a:lstStyle/>
          <a:p>
            <a:r>
              <a:rPr lang="en-US" dirty="0"/>
              <a:t>Agenda</a:t>
            </a:r>
          </a:p>
        </p:txBody>
      </p:sp>
      <p:pic>
        <p:nvPicPr>
          <p:cNvPr id="5" name="Picture 4">
            <a:extLst>
              <a:ext uri="{FF2B5EF4-FFF2-40B4-BE49-F238E27FC236}">
                <a16:creationId xmlns:a16="http://schemas.microsoft.com/office/drawing/2014/main" id="{810530C9-BEBA-934F-91B1-6A8A0AD26E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1119" y="634419"/>
            <a:ext cx="4991100" cy="393700"/>
          </a:xfrm>
          <a:prstGeom prst="rect">
            <a:avLst/>
          </a:prstGeom>
        </p:spPr>
      </p:pic>
    </p:spTree>
    <p:extLst>
      <p:ext uri="{BB962C8B-B14F-4D97-AF65-F5344CB8AC3E}">
        <p14:creationId xmlns:p14="http://schemas.microsoft.com/office/powerpoint/2010/main" val="277354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CF8319-4538-9349-8ABF-64070367E8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9536"/>
            <a:ext cx="9144000" cy="6358927"/>
          </a:xfrm>
          <a:prstGeom prst="rect">
            <a:avLst/>
          </a:prstGeom>
        </p:spPr>
      </p:pic>
    </p:spTree>
    <p:extLst>
      <p:ext uri="{BB962C8B-B14F-4D97-AF65-F5344CB8AC3E}">
        <p14:creationId xmlns:p14="http://schemas.microsoft.com/office/powerpoint/2010/main" val="403792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1EEB82A-3E40-0042-BC7B-0F252B351562}"/>
              </a:ext>
            </a:extLst>
          </p:cNvPr>
          <p:cNvSpPr>
            <a:spLocks noGrp="1"/>
          </p:cNvSpPr>
          <p:nvPr>
            <p:ph idx="1"/>
          </p:nvPr>
        </p:nvSpPr>
        <p:spPr/>
        <p:txBody>
          <a:bodyPr/>
          <a:lstStyle/>
          <a:p>
            <a:endParaRPr lang="en-US"/>
          </a:p>
        </p:txBody>
      </p:sp>
      <p:sp>
        <p:nvSpPr>
          <p:cNvPr id="101" name="Shape 101"/>
          <p:cNvSpPr>
            <a:spLocks noGrp="1"/>
          </p:cNvSpPr>
          <p:nvPr>
            <p:ph type="title"/>
          </p:nvPr>
        </p:nvSpPr>
        <p:spPr/>
        <p:txBody>
          <a:bodyPr/>
          <a:lstStyle/>
          <a:p>
            <a:pPr lvl="0"/>
            <a:r>
              <a:rPr lang="en-US"/>
              <a:t>Distribution of Funds</a:t>
            </a:r>
            <a:endParaRPr lang="en-US" dirty="0"/>
          </a:p>
        </p:txBody>
      </p:sp>
      <p:pic>
        <p:nvPicPr>
          <p:cNvPr id="102" name="image2.jpg" descr="State Allocations.jpg"/>
          <p:cNvPicPr/>
          <p:nvPr/>
        </p:nvPicPr>
        <p:blipFill>
          <a:blip r:embed="rId2">
            <a:extLst/>
          </a:blip>
          <a:stretch>
            <a:fillRect/>
          </a:stretch>
        </p:blipFill>
        <p:spPr>
          <a:xfrm>
            <a:off x="610788" y="1356360"/>
            <a:ext cx="8152212" cy="5501640"/>
          </a:xfrm>
          <a:prstGeom prst="rect">
            <a:avLst/>
          </a:prstGeom>
          <a:ln w="12700">
            <a:miter lim="400000"/>
          </a:ln>
        </p:spPr>
      </p:pic>
      <p:sp>
        <p:nvSpPr>
          <p:cNvPr id="103" name="Shape 103"/>
          <p:cNvSpPr/>
          <p:nvPr/>
        </p:nvSpPr>
        <p:spPr>
          <a:xfrm>
            <a:off x="5682425" y="5043002"/>
            <a:ext cx="3048000" cy="152400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2700" y="5400"/>
                </a:lnTo>
                <a:lnTo>
                  <a:pt x="2700" y="8100"/>
                </a:lnTo>
                <a:lnTo>
                  <a:pt x="7565" y="8100"/>
                </a:lnTo>
                <a:lnTo>
                  <a:pt x="7565" y="0"/>
                </a:lnTo>
                <a:lnTo>
                  <a:pt x="21600" y="0"/>
                </a:lnTo>
                <a:lnTo>
                  <a:pt x="21600" y="21600"/>
                </a:lnTo>
                <a:lnTo>
                  <a:pt x="7565" y="21600"/>
                </a:lnTo>
                <a:lnTo>
                  <a:pt x="7565" y="13500"/>
                </a:lnTo>
                <a:lnTo>
                  <a:pt x="2700" y="13500"/>
                </a:lnTo>
                <a:lnTo>
                  <a:pt x="2700" y="16200"/>
                </a:lnTo>
                <a:close/>
              </a:path>
            </a:pathLst>
          </a:custGeom>
          <a:solidFill>
            <a:srgbClr val="9CB084"/>
          </a:solidFill>
          <a:ln w="25400">
            <a:solidFill>
              <a:srgbClr val="9CB084"/>
            </a:solidFill>
          </a:ln>
        </p:spPr>
        <p:txBody>
          <a:bodyPr lIns="0" tIns="0" rIns="0" bIns="0" anchor="ctr"/>
          <a:lstStyle/>
          <a:p>
            <a:pPr lvl="0" algn="ctr">
              <a:defRPr>
                <a:solidFill>
                  <a:srgbClr val="FFFFFF"/>
                </a:solidFill>
              </a:defRPr>
            </a:pPr>
            <a:endParaRPr/>
          </a:p>
        </p:txBody>
      </p:sp>
      <p:sp>
        <p:nvSpPr>
          <p:cNvPr id="104" name="Shape 104"/>
          <p:cNvSpPr/>
          <p:nvPr/>
        </p:nvSpPr>
        <p:spPr>
          <a:xfrm>
            <a:off x="6898264" y="5200930"/>
            <a:ext cx="1828800" cy="1336040"/>
          </a:xfrm>
          <a:prstGeom prst="rect">
            <a:avLst/>
          </a:prstGeom>
          <a:solidFill>
            <a:srgbClr val="9CB084"/>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1200">
                <a:latin typeface="Tahoma Negreta"/>
                <a:ea typeface="Tahoma Negreta"/>
                <a:cs typeface="Tahoma Negreta"/>
                <a:sym typeface="Tahoma Negreta"/>
              </a:defRPr>
            </a:lvl1pPr>
          </a:lstStyle>
          <a:p>
            <a:pPr lvl="0">
              <a:defRPr sz="1800"/>
            </a:pPr>
            <a:r>
              <a:rPr sz="1200" dirty="0"/>
              <a:t>Split of local funds between secondary and postsecondary determined by State Eligible Agency and described in State Plan</a:t>
            </a:r>
          </a:p>
        </p:txBody>
      </p:sp>
      <p:sp>
        <p:nvSpPr>
          <p:cNvPr id="105" name="Shape 105"/>
          <p:cNvSpPr/>
          <p:nvPr/>
        </p:nvSpPr>
        <p:spPr>
          <a:xfrm rot="10800000">
            <a:off x="520459" y="5043002"/>
            <a:ext cx="3048001" cy="152400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2700" y="5400"/>
                </a:lnTo>
                <a:lnTo>
                  <a:pt x="2700" y="8100"/>
                </a:lnTo>
                <a:lnTo>
                  <a:pt x="7565" y="8100"/>
                </a:lnTo>
                <a:lnTo>
                  <a:pt x="7565" y="0"/>
                </a:lnTo>
                <a:lnTo>
                  <a:pt x="21600" y="0"/>
                </a:lnTo>
                <a:lnTo>
                  <a:pt x="21600" y="21600"/>
                </a:lnTo>
                <a:lnTo>
                  <a:pt x="7565" y="21600"/>
                </a:lnTo>
                <a:lnTo>
                  <a:pt x="7565" y="13500"/>
                </a:lnTo>
                <a:lnTo>
                  <a:pt x="2700" y="13500"/>
                </a:lnTo>
                <a:lnTo>
                  <a:pt x="2700" y="16200"/>
                </a:lnTo>
                <a:close/>
              </a:path>
            </a:pathLst>
          </a:custGeom>
          <a:solidFill>
            <a:srgbClr val="9CB084"/>
          </a:solidFill>
          <a:ln w="25400">
            <a:solidFill>
              <a:srgbClr val="9CB084"/>
            </a:solidFill>
          </a:ln>
        </p:spPr>
        <p:txBody>
          <a:bodyPr lIns="0" tIns="0" rIns="0" bIns="0" anchor="ctr"/>
          <a:lstStyle/>
          <a:p>
            <a:pPr lvl="0" algn="ctr">
              <a:defRPr>
                <a:solidFill>
                  <a:srgbClr val="FFFFFF"/>
                </a:solidFill>
              </a:defRPr>
            </a:pPr>
            <a:endParaRPr/>
          </a:p>
        </p:txBody>
      </p:sp>
      <p:sp>
        <p:nvSpPr>
          <p:cNvPr id="106" name="Shape 106"/>
          <p:cNvSpPr/>
          <p:nvPr/>
        </p:nvSpPr>
        <p:spPr>
          <a:xfrm>
            <a:off x="710960" y="5402580"/>
            <a:ext cx="2667000" cy="6248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sz="1200" dirty="0">
                <a:latin typeface="Tahoma Negreta"/>
                <a:ea typeface="Tahoma Negreta"/>
                <a:cs typeface="Tahoma Negreta"/>
                <a:sym typeface="Tahoma Negreta"/>
              </a:rPr>
              <a:t>Consortia</a:t>
            </a:r>
          </a:p>
          <a:p>
            <a:pPr lvl="0"/>
            <a:r>
              <a:rPr sz="1200" dirty="0">
                <a:latin typeface="Tahoma Negreta"/>
                <a:ea typeface="Tahoma Negreta"/>
                <a:cs typeface="Tahoma Negreta"/>
                <a:sym typeface="Tahoma Negreta"/>
              </a:rPr>
              <a:t>$66,000   Secondary</a:t>
            </a:r>
          </a:p>
          <a:p>
            <a:pPr lvl="0"/>
            <a:r>
              <a:rPr sz="1200" dirty="0">
                <a:latin typeface="Tahoma Negreta"/>
                <a:ea typeface="Tahoma Negreta"/>
                <a:cs typeface="Tahoma Negreta"/>
                <a:sym typeface="Tahoma Negreta"/>
              </a:rPr>
              <a:t>$33,000  Postsecondary</a:t>
            </a:r>
          </a:p>
        </p:txBody>
      </p:sp>
    </p:spTree>
    <p:extLst>
      <p:ext uri="{BB962C8B-B14F-4D97-AF65-F5344CB8AC3E}">
        <p14:creationId xmlns:p14="http://schemas.microsoft.com/office/powerpoint/2010/main" val="385878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idx="1"/>
          </p:nvPr>
        </p:nvSpPr>
        <p:spPr/>
        <p:txBody>
          <a:bodyPr/>
          <a:lstStyle/>
          <a:p>
            <a:pPr lvl="0"/>
            <a:r>
              <a:rPr lang="en-US"/>
              <a:t>State Plan</a:t>
            </a:r>
          </a:p>
          <a:p>
            <a:pPr lvl="0"/>
            <a:r>
              <a:rPr lang="en-US"/>
              <a:t>Perkins IV 5-Year Local Plan</a:t>
            </a:r>
          </a:p>
          <a:p>
            <a:pPr lvl="0"/>
            <a:endParaRPr lang="en-US"/>
          </a:p>
          <a:p>
            <a:pPr lvl="0"/>
            <a:r>
              <a:rPr lang="en-US"/>
              <a:t>WIOA infrastructure funding</a:t>
            </a:r>
          </a:p>
          <a:p>
            <a:pPr lvl="0"/>
            <a:r>
              <a:rPr lang="en-US"/>
              <a:t>WIOA impact and increased collaboration and direction </a:t>
            </a:r>
            <a:endParaRPr lang="en-US" dirty="0"/>
          </a:p>
        </p:txBody>
      </p:sp>
      <p:sp>
        <p:nvSpPr>
          <p:cNvPr id="108" name="Shape 108"/>
          <p:cNvSpPr>
            <a:spLocks noGrp="1"/>
          </p:cNvSpPr>
          <p:nvPr>
            <p:ph type="title"/>
          </p:nvPr>
        </p:nvSpPr>
        <p:spPr/>
        <p:txBody>
          <a:bodyPr/>
          <a:lstStyle/>
          <a:p>
            <a:pPr lvl="0"/>
            <a:r>
              <a:rPr lang="en-US"/>
              <a:t>WIOA Board Input</a:t>
            </a:r>
          </a:p>
        </p:txBody>
      </p:sp>
    </p:spTree>
    <p:extLst>
      <p:ext uri="{BB962C8B-B14F-4D97-AF65-F5344CB8AC3E}">
        <p14:creationId xmlns:p14="http://schemas.microsoft.com/office/powerpoint/2010/main" val="275487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30245F7F-6E70-2141-BE0D-A901B0A7F238}"/>
              </a:ext>
            </a:extLst>
          </p:cNvPr>
          <p:cNvSpPr>
            <a:spLocks noGrp="1"/>
          </p:cNvSpPr>
          <p:nvPr>
            <p:ph type="body" idx="1"/>
          </p:nvPr>
        </p:nvSpPr>
        <p:spPr/>
        <p:txBody>
          <a:bodyPr>
            <a:normAutofit/>
          </a:bodyPr>
          <a:lstStyle/>
          <a:p>
            <a:r>
              <a:rPr lang="en-US" sz="2800"/>
              <a:t>Local</a:t>
            </a:r>
            <a:endParaRPr lang="en-US" sz="2800" dirty="0"/>
          </a:p>
        </p:txBody>
      </p:sp>
      <p:sp>
        <p:nvSpPr>
          <p:cNvPr id="16" name="Content Placeholder 15">
            <a:extLst>
              <a:ext uri="{FF2B5EF4-FFF2-40B4-BE49-F238E27FC236}">
                <a16:creationId xmlns:a16="http://schemas.microsoft.com/office/drawing/2014/main" id="{21A0AEBB-D7D1-3849-A0D9-4CF2D378E27D}"/>
              </a:ext>
            </a:extLst>
          </p:cNvPr>
          <p:cNvSpPr>
            <a:spLocks noGrp="1"/>
          </p:cNvSpPr>
          <p:nvPr>
            <p:ph sz="half" idx="2"/>
          </p:nvPr>
        </p:nvSpPr>
        <p:spPr/>
        <p:txBody>
          <a:bodyPr/>
          <a:lstStyle/>
          <a:p>
            <a:pPr lvl="0"/>
            <a:r>
              <a:rPr lang="en-US" sz="2800" dirty="0"/>
              <a:t>Administration</a:t>
            </a:r>
          </a:p>
          <a:p>
            <a:pPr lvl="1"/>
            <a:r>
              <a:rPr lang="en-US" sz="2400" dirty="0"/>
              <a:t>5% of funds used or awarded</a:t>
            </a:r>
          </a:p>
          <a:p>
            <a:pPr lvl="0"/>
            <a:r>
              <a:rPr lang="en-US" sz="2800" dirty="0"/>
              <a:t>Program Improvement</a:t>
            </a:r>
          </a:p>
          <a:p>
            <a:pPr lvl="1"/>
            <a:r>
              <a:rPr lang="en-US" sz="2400" dirty="0"/>
              <a:t>Annual Plan</a:t>
            </a:r>
          </a:p>
          <a:p>
            <a:pPr lvl="2"/>
            <a:r>
              <a:rPr lang="en-US" sz="2000" b="1" dirty="0"/>
              <a:t>Required use of funds</a:t>
            </a:r>
          </a:p>
          <a:p>
            <a:pPr lvl="2"/>
            <a:r>
              <a:rPr lang="en-US" sz="2000" dirty="0"/>
              <a:t>Permissive use of funds</a:t>
            </a:r>
          </a:p>
          <a:p>
            <a:pPr lvl="1"/>
            <a:r>
              <a:rPr lang="en-US" sz="2400" dirty="0"/>
              <a:t>Improvement Plan</a:t>
            </a:r>
          </a:p>
          <a:p>
            <a:endParaRPr lang="en-US" sz="2800" dirty="0"/>
          </a:p>
        </p:txBody>
      </p:sp>
      <p:sp>
        <p:nvSpPr>
          <p:cNvPr id="14" name="Text Placeholder 13">
            <a:extLst>
              <a:ext uri="{FF2B5EF4-FFF2-40B4-BE49-F238E27FC236}">
                <a16:creationId xmlns:a16="http://schemas.microsoft.com/office/drawing/2014/main" id="{75ED2A81-79BC-0641-8145-3FFF5B1DAE17}"/>
              </a:ext>
            </a:extLst>
          </p:cNvPr>
          <p:cNvSpPr>
            <a:spLocks noGrp="1"/>
          </p:cNvSpPr>
          <p:nvPr>
            <p:ph type="body" sz="quarter" idx="3"/>
          </p:nvPr>
        </p:nvSpPr>
        <p:spPr/>
        <p:txBody>
          <a:bodyPr>
            <a:normAutofit/>
          </a:bodyPr>
          <a:lstStyle/>
          <a:p>
            <a:r>
              <a:rPr lang="en-US" sz="2800"/>
              <a:t>State</a:t>
            </a:r>
            <a:endParaRPr lang="en-US" sz="2800" dirty="0"/>
          </a:p>
        </p:txBody>
      </p:sp>
      <p:sp>
        <p:nvSpPr>
          <p:cNvPr id="12" name="Content Placeholder 11">
            <a:extLst>
              <a:ext uri="{FF2B5EF4-FFF2-40B4-BE49-F238E27FC236}">
                <a16:creationId xmlns:a16="http://schemas.microsoft.com/office/drawing/2014/main" id="{37BF2675-38F6-C247-8C0C-A8C914A075E2}"/>
              </a:ext>
            </a:extLst>
          </p:cNvPr>
          <p:cNvSpPr>
            <a:spLocks noGrp="1"/>
          </p:cNvSpPr>
          <p:nvPr>
            <p:ph sz="quarter" idx="4"/>
          </p:nvPr>
        </p:nvSpPr>
        <p:spPr/>
        <p:txBody>
          <a:bodyPr>
            <a:normAutofit/>
          </a:bodyPr>
          <a:lstStyle/>
          <a:p>
            <a:pPr lvl="0"/>
            <a:r>
              <a:rPr lang="en-US" sz="2800" dirty="0"/>
              <a:t>Administration</a:t>
            </a:r>
          </a:p>
          <a:p>
            <a:pPr lvl="1"/>
            <a:r>
              <a:rPr lang="en-US" sz="2400" dirty="0"/>
              <a:t>5% of grant</a:t>
            </a:r>
          </a:p>
          <a:p>
            <a:pPr lvl="0"/>
            <a:r>
              <a:rPr lang="en-US" sz="2800" dirty="0"/>
              <a:t>State Leadership</a:t>
            </a:r>
          </a:p>
          <a:p>
            <a:pPr lvl="1"/>
            <a:r>
              <a:rPr lang="en-US" sz="2400" b="1" dirty="0"/>
              <a:t>Required use of funds</a:t>
            </a:r>
          </a:p>
          <a:p>
            <a:pPr lvl="1"/>
            <a:r>
              <a:rPr lang="en-US" sz="2400" dirty="0"/>
              <a:t>Permissive use of funds</a:t>
            </a:r>
          </a:p>
          <a:p>
            <a:pPr lvl="1"/>
            <a:r>
              <a:rPr lang="en-US" sz="2400" dirty="0"/>
              <a:t>Improvement plan</a:t>
            </a:r>
          </a:p>
          <a:p>
            <a:pPr lvl="0"/>
            <a:r>
              <a:rPr lang="en-US" sz="2800" dirty="0"/>
              <a:t>Reserve Funds</a:t>
            </a:r>
          </a:p>
          <a:p>
            <a:endParaRPr lang="en-US" sz="2800" dirty="0"/>
          </a:p>
          <a:p>
            <a:endParaRPr lang="en-US" sz="2800" dirty="0"/>
          </a:p>
        </p:txBody>
      </p:sp>
      <p:sp>
        <p:nvSpPr>
          <p:cNvPr id="114" name="Shape 114"/>
          <p:cNvSpPr>
            <a:spLocks noGrp="1"/>
          </p:cNvSpPr>
          <p:nvPr>
            <p:ph type="title"/>
          </p:nvPr>
        </p:nvSpPr>
        <p:spPr/>
        <p:txBody>
          <a:bodyPr/>
          <a:lstStyle/>
          <a:p>
            <a:pPr lvl="0"/>
            <a:r>
              <a:rPr lang="en-US"/>
              <a:t>Use of Funds</a:t>
            </a:r>
          </a:p>
        </p:txBody>
      </p:sp>
    </p:spTree>
    <p:extLst>
      <p:ext uri="{BB962C8B-B14F-4D97-AF65-F5344CB8AC3E}">
        <p14:creationId xmlns:p14="http://schemas.microsoft.com/office/powerpoint/2010/main" val="11763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idx="1"/>
          </p:nvPr>
        </p:nvSpPr>
        <p:spPr/>
        <p:txBody>
          <a:bodyPr>
            <a:noAutofit/>
          </a:bodyPr>
          <a:lstStyle/>
          <a:p>
            <a:pPr lvl="0"/>
            <a:r>
              <a:rPr lang="en-US" sz="2400" dirty="0"/>
              <a:t>How will you use administrative funds (5% maximum)?</a:t>
            </a:r>
          </a:p>
          <a:p>
            <a:r>
              <a:rPr lang="en-US" sz="2400" dirty="0">
                <a:sym typeface="Tahoma Negreta"/>
              </a:rPr>
              <a:t>Amount of the 5% set aside for administration</a:t>
            </a:r>
            <a:endParaRPr lang="en-US" sz="2400" dirty="0"/>
          </a:p>
          <a:p>
            <a:pPr lvl="1"/>
            <a:r>
              <a:rPr lang="en-US" sz="2000" dirty="0"/>
              <a:t>None/All/Portion</a:t>
            </a:r>
          </a:p>
          <a:p>
            <a:pPr lvl="1"/>
            <a:r>
              <a:rPr lang="en-US" sz="2000" dirty="0"/>
              <a:t>5% of actual spent; Indirect is part of the administrative costs</a:t>
            </a:r>
          </a:p>
          <a:p>
            <a:pPr lvl="1"/>
            <a:r>
              <a:rPr lang="en-US" sz="2000" dirty="0"/>
              <a:t>½% for WIOA Career Center Infrastructure  </a:t>
            </a:r>
          </a:p>
          <a:p>
            <a:r>
              <a:rPr lang="en-US" sz="2400" dirty="0">
                <a:sym typeface="Tahoma Negreta"/>
              </a:rPr>
              <a:t>Use of admin funds</a:t>
            </a:r>
            <a:endParaRPr lang="en-US" sz="2400" dirty="0"/>
          </a:p>
          <a:p>
            <a:pPr lvl="1"/>
            <a:r>
              <a:rPr lang="en-US" sz="2000" dirty="0"/>
              <a:t>Limited to activities related to administering the grant</a:t>
            </a:r>
          </a:p>
          <a:p>
            <a:pPr lvl="1"/>
            <a:r>
              <a:rPr lang="en-US" sz="2000" dirty="0"/>
              <a:t>Can use admin $ for program improvement but cannot use program improvement $ for admin</a:t>
            </a:r>
          </a:p>
          <a:p>
            <a:r>
              <a:rPr lang="en-US" sz="2400" dirty="0">
                <a:sym typeface="Tahoma Negreta"/>
              </a:rPr>
              <a:t>Coordinator who is paid through a Perkins activity</a:t>
            </a:r>
            <a:endParaRPr lang="en-US" sz="2400" dirty="0"/>
          </a:p>
          <a:p>
            <a:pPr lvl="1"/>
            <a:r>
              <a:rPr lang="en-US" sz="2000" dirty="0"/>
              <a:t>Portion for administering the grant must come from admin 5% or from institution;</a:t>
            </a:r>
          </a:p>
        </p:txBody>
      </p:sp>
      <p:sp>
        <p:nvSpPr>
          <p:cNvPr id="120" name="Shape 120"/>
          <p:cNvSpPr>
            <a:spLocks noGrp="1"/>
          </p:cNvSpPr>
          <p:nvPr>
            <p:ph type="title"/>
          </p:nvPr>
        </p:nvSpPr>
        <p:spPr/>
        <p:txBody>
          <a:bodyPr/>
          <a:lstStyle>
            <a:lvl1pPr>
              <a:defRPr sz="4000">
                <a:latin typeface="Tahoma Negreta"/>
                <a:ea typeface="Tahoma Negreta"/>
                <a:cs typeface="Tahoma Negreta"/>
                <a:sym typeface="Tahoma Negreta"/>
              </a:defRPr>
            </a:lvl1pPr>
          </a:lstStyle>
          <a:p>
            <a:pPr lvl="0"/>
            <a:r>
              <a:rPr lang="en-US"/>
              <a:t>Use of Funds: Administrative</a:t>
            </a:r>
            <a:endParaRPr lang="en-US" dirty="0"/>
          </a:p>
        </p:txBody>
      </p:sp>
    </p:spTree>
    <p:extLst>
      <p:ext uri="{BB962C8B-B14F-4D97-AF65-F5344CB8AC3E}">
        <p14:creationId xmlns:p14="http://schemas.microsoft.com/office/powerpoint/2010/main" val="2881270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idx="1"/>
          </p:nvPr>
        </p:nvSpPr>
        <p:spPr>
          <a:xfrm>
            <a:off x="628650" y="1761204"/>
            <a:ext cx="8378190" cy="4731671"/>
          </a:xfrm>
        </p:spPr>
        <p:txBody>
          <a:bodyPr/>
          <a:lstStyle/>
          <a:p>
            <a:pPr lvl="0"/>
            <a:r>
              <a:rPr lang="en-US" dirty="0"/>
              <a:t>It’s a Federal formula program meant to </a:t>
            </a:r>
            <a:r>
              <a:rPr lang="en-US" u="sng" dirty="0"/>
              <a:t>improve</a:t>
            </a:r>
            <a:r>
              <a:rPr lang="en-US" dirty="0"/>
              <a:t> and </a:t>
            </a:r>
            <a:r>
              <a:rPr lang="en-US" u="sng" dirty="0"/>
              <a:t>enhance</a:t>
            </a:r>
            <a:r>
              <a:rPr lang="en-US" dirty="0"/>
              <a:t> existing CTE programs</a:t>
            </a:r>
          </a:p>
          <a:p>
            <a:pPr lvl="0"/>
            <a:r>
              <a:rPr lang="en-US" dirty="0"/>
              <a:t>The Perkins Act was originally authorized in 1984; the most recent authorization is </a:t>
            </a:r>
            <a:r>
              <a:rPr lang="en-US" u="sng" dirty="0"/>
              <a:t>Perkins IV </a:t>
            </a:r>
            <a:r>
              <a:rPr lang="en-US" dirty="0"/>
              <a:t>in 2006</a:t>
            </a:r>
          </a:p>
          <a:p>
            <a:pPr lvl="0"/>
            <a:r>
              <a:rPr lang="en-US" dirty="0"/>
              <a:t>District funding allocations are based on Federal census and poverty data</a:t>
            </a:r>
          </a:p>
          <a:p>
            <a:pPr lvl="0"/>
            <a:r>
              <a:rPr lang="en-US" dirty="0"/>
              <a:t>Postsecondary funding allocations are based on CTE participants receiving Pell grants or recognized by BIA</a:t>
            </a:r>
          </a:p>
          <a:p>
            <a:pPr lvl="0"/>
            <a:r>
              <a:rPr lang="en-US" dirty="0"/>
              <a:t>Perkins is federal money – The state and local grantees must follow the federal grant guidelines  and EDGAR </a:t>
            </a:r>
          </a:p>
        </p:txBody>
      </p:sp>
      <p:sp>
        <p:nvSpPr>
          <p:cNvPr id="131" name="Shape 131"/>
          <p:cNvSpPr>
            <a:spLocks noGrp="1"/>
          </p:cNvSpPr>
          <p:nvPr>
            <p:ph type="title"/>
          </p:nvPr>
        </p:nvSpPr>
        <p:spPr/>
        <p:txBody>
          <a:bodyPr/>
          <a:lstStyle>
            <a:lvl1pPr defTabSz="850349">
              <a:defRPr sz="3348"/>
            </a:lvl1pPr>
          </a:lstStyle>
          <a:p>
            <a:pPr lvl="0"/>
            <a:r>
              <a:rPr lang="en-US"/>
              <a:t>How does Perkins fit in CTE programs?</a:t>
            </a:r>
            <a:endParaRPr lang="en-US" dirty="0"/>
          </a:p>
        </p:txBody>
      </p:sp>
    </p:spTree>
    <p:extLst>
      <p:ext uri="{BB962C8B-B14F-4D97-AF65-F5344CB8AC3E}">
        <p14:creationId xmlns:p14="http://schemas.microsoft.com/office/powerpoint/2010/main" val="3485313635"/>
      </p:ext>
    </p:extLst>
  </p:cSld>
  <p:clrMapOvr>
    <a:masterClrMapping/>
  </p:clrMapOvr>
  <p:transition spd="med">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p:cNvSpPr>
          <p:nvPr>
            <p:ph idx="1"/>
          </p:nvPr>
        </p:nvSpPr>
        <p:spPr/>
        <p:txBody>
          <a:bodyPr/>
          <a:lstStyle/>
          <a:p>
            <a:pPr lvl="0"/>
            <a:r>
              <a:rPr lang="en-US" dirty="0"/>
              <a:t>State Allocations Are Census Based</a:t>
            </a:r>
          </a:p>
          <a:p>
            <a:pPr lvl="0"/>
            <a:r>
              <a:rPr lang="en-US" dirty="0"/>
              <a:t>In-State Allocation </a:t>
            </a:r>
          </a:p>
          <a:p>
            <a:pPr lvl="1"/>
            <a:r>
              <a:rPr lang="en-US" dirty="0"/>
              <a:t>Secondary census data</a:t>
            </a:r>
          </a:p>
          <a:p>
            <a:pPr lvl="2"/>
            <a:r>
              <a:rPr lang="en-US" dirty="0"/>
              <a:t>70% based on school-aged kids 5-17 census count at or below poverty guidelines</a:t>
            </a:r>
          </a:p>
          <a:p>
            <a:pPr lvl="2"/>
            <a:r>
              <a:rPr lang="en-US" dirty="0"/>
              <a:t>30% total district census data</a:t>
            </a:r>
            <a:br>
              <a:rPr lang="en-US" dirty="0"/>
            </a:br>
            <a:r>
              <a:rPr lang="en-US" dirty="0"/>
              <a:t>(Section 131 (a)(b))</a:t>
            </a:r>
          </a:p>
          <a:p>
            <a:pPr lvl="1"/>
            <a:r>
              <a:rPr lang="en-US" dirty="0"/>
              <a:t>Postsecondary </a:t>
            </a:r>
          </a:p>
          <a:p>
            <a:pPr lvl="2"/>
            <a:r>
              <a:rPr lang="en-US" dirty="0"/>
              <a:t>College’s (or consortium’s) percent of state-wide Pell &amp; BIA recipients from CTE programs.  (Section 132(a)(2))</a:t>
            </a:r>
          </a:p>
        </p:txBody>
      </p:sp>
      <p:sp>
        <p:nvSpPr>
          <p:cNvPr id="135" name="Shape 135"/>
          <p:cNvSpPr>
            <a:spLocks noGrp="1"/>
          </p:cNvSpPr>
          <p:nvPr>
            <p:ph type="title"/>
          </p:nvPr>
        </p:nvSpPr>
        <p:spPr/>
        <p:txBody>
          <a:bodyPr/>
          <a:lstStyle>
            <a:lvl1pPr>
              <a:defRPr sz="3600"/>
            </a:lvl1pPr>
          </a:lstStyle>
          <a:p>
            <a:pPr lvl="0"/>
            <a:r>
              <a:rPr lang="en-US" dirty="0"/>
              <a:t>Perkins Allocations</a:t>
            </a:r>
          </a:p>
        </p:txBody>
      </p:sp>
    </p:spTree>
    <p:extLst>
      <p:ext uri="{BB962C8B-B14F-4D97-AF65-F5344CB8AC3E}">
        <p14:creationId xmlns:p14="http://schemas.microsoft.com/office/powerpoint/2010/main" val="1859137515"/>
      </p:ext>
    </p:extLst>
  </p:cSld>
  <p:clrMapOvr>
    <a:masterClrMapping/>
  </p:clrMapOvr>
  <p:transition spd="med">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p:cNvSpPr>
          <p:nvPr>
            <p:ph idx="1"/>
          </p:nvPr>
        </p:nvSpPr>
        <p:spPr/>
        <p:txBody>
          <a:bodyPr/>
          <a:lstStyle/>
          <a:p>
            <a:r>
              <a:rPr lang="en-US" dirty="0">
                <a:sym typeface="American Typewriter"/>
              </a:rPr>
              <a:t>Postsecondary CTE </a:t>
            </a:r>
            <a:r>
              <a:rPr lang="en-US" b="1" u="sng" dirty="0">
                <a:sym typeface="American Typewriter"/>
              </a:rPr>
              <a:t>Participant</a:t>
            </a:r>
            <a:r>
              <a:rPr lang="en-US" dirty="0">
                <a:sym typeface="American Typewriter"/>
              </a:rPr>
              <a:t> is an AAS non-transfer student enrolled in six credit hours (during the program year) in any CTE program area.</a:t>
            </a:r>
          </a:p>
          <a:p>
            <a:r>
              <a:rPr lang="en-US" dirty="0">
                <a:sym typeface="American Typewriter"/>
              </a:rPr>
              <a:t>Postsecondary CTE </a:t>
            </a:r>
            <a:r>
              <a:rPr lang="en-US" b="1" u="sng" dirty="0">
                <a:sym typeface="American Typewriter"/>
              </a:rPr>
              <a:t>Concentrator</a:t>
            </a:r>
            <a:r>
              <a:rPr lang="en-US" dirty="0">
                <a:sym typeface="American Typewriter"/>
              </a:rPr>
              <a:t> is a CTE participant who completes a minimum of 12 academic and technical hours, 6 hours will be in CTE coursework. </a:t>
            </a:r>
          </a:p>
          <a:p>
            <a:r>
              <a:rPr lang="en-US" dirty="0">
                <a:sym typeface="American Typewriter"/>
              </a:rPr>
              <a:t>Currently North Carolina Recertifies Participants and Concentrators each program year. </a:t>
            </a:r>
          </a:p>
        </p:txBody>
      </p:sp>
      <p:sp>
        <p:nvSpPr>
          <p:cNvPr id="10" name="Title 9">
            <a:extLst>
              <a:ext uri="{FF2B5EF4-FFF2-40B4-BE49-F238E27FC236}">
                <a16:creationId xmlns:a16="http://schemas.microsoft.com/office/drawing/2014/main" id="{7F1A1533-7134-4E4B-961D-EB329131D600}"/>
              </a:ext>
            </a:extLst>
          </p:cNvPr>
          <p:cNvSpPr>
            <a:spLocks noGrp="1"/>
          </p:cNvSpPr>
          <p:nvPr>
            <p:ph type="title"/>
          </p:nvPr>
        </p:nvSpPr>
        <p:spPr/>
        <p:txBody>
          <a:bodyPr/>
          <a:lstStyle/>
          <a:p>
            <a:r>
              <a:rPr lang="en-US"/>
              <a:t>CTE Definitions</a:t>
            </a:r>
            <a:endParaRPr lang="en-US" dirty="0"/>
          </a:p>
        </p:txBody>
      </p:sp>
    </p:spTree>
    <p:extLst>
      <p:ext uri="{BB962C8B-B14F-4D97-AF65-F5344CB8AC3E}">
        <p14:creationId xmlns:p14="http://schemas.microsoft.com/office/powerpoint/2010/main" val="353837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a:spLocks noGrp="1"/>
          </p:cNvSpPr>
          <p:nvPr>
            <p:ph idx="1"/>
          </p:nvPr>
        </p:nvSpPr>
        <p:spPr/>
        <p:txBody>
          <a:bodyPr/>
          <a:lstStyle/>
          <a:p>
            <a:pPr lvl="0"/>
            <a:r>
              <a:rPr lang="en-US"/>
              <a:t>Representative from Kentucky</a:t>
            </a:r>
          </a:p>
          <a:p>
            <a:pPr lvl="0"/>
            <a:r>
              <a:rPr lang="en-US"/>
              <a:t>1949-1984</a:t>
            </a:r>
          </a:p>
          <a:p>
            <a:pPr lvl="0"/>
            <a:r>
              <a:rPr lang="en-US"/>
              <a:t>Legacy of support to education and the underprivileged </a:t>
            </a:r>
          </a:p>
          <a:p>
            <a:pPr lvl="1"/>
            <a:r>
              <a:rPr lang="en-US"/>
              <a:t>Perkins Student Loan</a:t>
            </a:r>
          </a:p>
          <a:p>
            <a:pPr lvl="1"/>
            <a:r>
              <a:rPr lang="en-US"/>
              <a:t>Carl D. Perkins CTE Program</a:t>
            </a:r>
            <a:endParaRPr lang="en-US" dirty="0"/>
          </a:p>
        </p:txBody>
      </p:sp>
      <p:sp>
        <p:nvSpPr>
          <p:cNvPr id="78" name="Shape 78"/>
          <p:cNvSpPr>
            <a:spLocks noGrp="1"/>
          </p:cNvSpPr>
          <p:nvPr>
            <p:ph type="title"/>
          </p:nvPr>
        </p:nvSpPr>
        <p:spPr/>
        <p:txBody>
          <a:bodyPr/>
          <a:lstStyle/>
          <a:p>
            <a:pPr lvl="0"/>
            <a:r>
              <a:rPr lang="en-US"/>
              <a:t>Carl Dewey Perkins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7920" y="3484490"/>
            <a:ext cx="2743200" cy="3143386"/>
          </a:xfrm>
          <a:prstGeom prst="rect">
            <a:avLst/>
          </a:prstGeom>
        </p:spPr>
      </p:pic>
    </p:spTree>
    <p:extLst>
      <p:ext uri="{BB962C8B-B14F-4D97-AF65-F5344CB8AC3E}">
        <p14:creationId xmlns:p14="http://schemas.microsoft.com/office/powerpoint/2010/main" val="261858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idx="1"/>
          </p:nvPr>
        </p:nvSpPr>
        <p:spPr/>
        <p:txBody>
          <a:bodyPr/>
          <a:lstStyle/>
          <a:p>
            <a:pPr lvl="0"/>
            <a:r>
              <a:rPr lang="en-US" dirty="0"/>
              <a:t>Funding formula must result in minimum level in order for recipient to be awarded funds: Postsecondary $50,000</a:t>
            </a:r>
          </a:p>
          <a:p>
            <a:pPr lvl="0"/>
            <a:r>
              <a:rPr lang="en-US" dirty="0"/>
              <a:t>Used only for purposes and programs that are mutually  beneficial to all members of the consortium</a:t>
            </a:r>
          </a:p>
          <a:p>
            <a:pPr lvl="0"/>
            <a:r>
              <a:rPr lang="en-US" dirty="0"/>
              <a:t>May not be distributed based upon amounts determined by the funding formula </a:t>
            </a:r>
          </a:p>
          <a:p>
            <a:pPr lvl="0"/>
            <a:r>
              <a:rPr lang="en-US" dirty="0"/>
              <a:t>North Carolina is seeking waiver for 2018-19 </a:t>
            </a:r>
          </a:p>
          <a:p>
            <a:pPr lvl="0"/>
            <a:endParaRPr lang="en-US" dirty="0"/>
          </a:p>
        </p:txBody>
      </p:sp>
      <p:sp>
        <p:nvSpPr>
          <p:cNvPr id="122" name="Shape 122"/>
          <p:cNvSpPr>
            <a:spLocks noGrp="1"/>
          </p:cNvSpPr>
          <p:nvPr>
            <p:ph type="title"/>
          </p:nvPr>
        </p:nvSpPr>
        <p:spPr/>
        <p:txBody>
          <a:bodyPr/>
          <a:lstStyle/>
          <a:p>
            <a:pPr lvl="0"/>
            <a:r>
              <a:rPr lang="en-US"/>
              <a:t>Consortium Distribution of Funds</a:t>
            </a:r>
            <a:endParaRPr lang="en-US" dirty="0"/>
          </a:p>
        </p:txBody>
      </p:sp>
    </p:spTree>
    <p:extLst>
      <p:ext uri="{BB962C8B-B14F-4D97-AF65-F5344CB8AC3E}">
        <p14:creationId xmlns:p14="http://schemas.microsoft.com/office/powerpoint/2010/main" val="1366717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Shape 453"/>
          <p:cNvSpPr>
            <a:spLocks noGrp="1"/>
          </p:cNvSpPr>
          <p:nvPr>
            <p:ph idx="1"/>
          </p:nvPr>
        </p:nvSpPr>
        <p:spPr/>
        <p:txBody>
          <a:bodyPr/>
          <a:lstStyle/>
          <a:p>
            <a:pPr lvl="0"/>
            <a:r>
              <a:rPr lang="en-US" dirty="0"/>
              <a:t>May not be reallocated to individual members of the consortium for purposes or programs benefitting only 1 member of the consortium</a:t>
            </a:r>
          </a:p>
          <a:p>
            <a:pPr lvl="0"/>
            <a:endParaRPr lang="en-US" dirty="0"/>
          </a:p>
          <a:p>
            <a:pPr lvl="0"/>
            <a:r>
              <a:rPr lang="en-US" dirty="0"/>
              <a:t>Must have a fiscal agent responsible for grant management and compliance</a:t>
            </a:r>
          </a:p>
          <a:p>
            <a:pPr lvl="0"/>
            <a:endParaRPr lang="en-US" dirty="0"/>
          </a:p>
          <a:p>
            <a:pPr lvl="0"/>
            <a:r>
              <a:rPr lang="en-US" dirty="0"/>
              <a:t>Fiscal agent receives the 5% administrative </a:t>
            </a:r>
          </a:p>
          <a:p>
            <a:pPr lvl="0"/>
            <a:endParaRPr lang="en-US" dirty="0"/>
          </a:p>
          <a:p>
            <a:r>
              <a:rPr lang="en-US" dirty="0"/>
              <a:t>Determine how to handle recipients on the bubble</a:t>
            </a:r>
          </a:p>
          <a:p>
            <a:pPr lvl="0"/>
            <a:endParaRPr lang="en-US" dirty="0"/>
          </a:p>
        </p:txBody>
      </p:sp>
      <p:sp>
        <p:nvSpPr>
          <p:cNvPr id="452" name="Shape 452"/>
          <p:cNvSpPr>
            <a:spLocks noGrp="1"/>
          </p:cNvSpPr>
          <p:nvPr>
            <p:ph type="title"/>
          </p:nvPr>
        </p:nvSpPr>
        <p:spPr/>
        <p:txBody>
          <a:bodyPr/>
          <a:lstStyle/>
          <a:p>
            <a:r>
              <a:rPr lang="en-US"/>
              <a:t>Section 131 &amp; 132 – </a:t>
            </a:r>
            <a:br>
              <a:rPr lang="en-US"/>
            </a:br>
            <a:r>
              <a:rPr lang="en-US"/>
              <a:t>Consortia Requirements</a:t>
            </a:r>
            <a:endParaRPr lang="en-US" dirty="0"/>
          </a:p>
        </p:txBody>
      </p:sp>
    </p:spTree>
    <p:extLst>
      <p:ext uri="{BB962C8B-B14F-4D97-AF65-F5344CB8AC3E}">
        <p14:creationId xmlns:p14="http://schemas.microsoft.com/office/powerpoint/2010/main" val="4093104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Shape 462"/>
          <p:cNvSpPr>
            <a:spLocks noGrp="1"/>
          </p:cNvSpPr>
          <p:nvPr>
            <p:ph idx="1"/>
          </p:nvPr>
        </p:nvSpPr>
        <p:spPr/>
        <p:txBody>
          <a:bodyPr/>
          <a:lstStyle/>
          <a:p>
            <a:pPr lvl="0"/>
            <a:r>
              <a:rPr lang="en-US"/>
              <a:t>When an eligible recipient does not expend all of its allocated amount, those funds are returned to the state</a:t>
            </a:r>
          </a:p>
          <a:p>
            <a:pPr lvl="0"/>
            <a:endParaRPr lang="en-US"/>
          </a:p>
          <a:p>
            <a:pPr lvl="0"/>
            <a:r>
              <a:rPr lang="en-US"/>
              <a:t>The state retains such amounts for distribution in the following academic year.</a:t>
            </a:r>
            <a:endParaRPr lang="en-US" dirty="0"/>
          </a:p>
        </p:txBody>
      </p:sp>
      <p:sp>
        <p:nvSpPr>
          <p:cNvPr id="461" name="Shape 461"/>
          <p:cNvSpPr>
            <a:spLocks noGrp="1"/>
          </p:cNvSpPr>
          <p:nvPr>
            <p:ph type="title"/>
          </p:nvPr>
        </p:nvSpPr>
        <p:spPr/>
        <p:txBody>
          <a:bodyPr/>
          <a:lstStyle/>
          <a:p>
            <a:r>
              <a:rPr lang="en-US"/>
              <a:t>Section 133 – </a:t>
            </a:r>
            <a:br>
              <a:rPr lang="en-US"/>
            </a:br>
            <a:r>
              <a:rPr lang="en-US"/>
              <a:t>Redistribution of Unspent Funds</a:t>
            </a:r>
            <a:endParaRPr lang="en-US" dirty="0"/>
          </a:p>
        </p:txBody>
      </p:sp>
    </p:spTree>
    <p:extLst>
      <p:ext uri="{BB962C8B-B14F-4D97-AF65-F5344CB8AC3E}">
        <p14:creationId xmlns:p14="http://schemas.microsoft.com/office/powerpoint/2010/main" val="2626683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166691E-B973-D04A-BD51-F2BD98662DF9}"/>
              </a:ext>
            </a:extLst>
          </p:cNvPr>
          <p:cNvSpPr>
            <a:spLocks noGrp="1"/>
          </p:cNvSpPr>
          <p:nvPr>
            <p:ph idx="1"/>
          </p:nvPr>
        </p:nvSpPr>
        <p:spPr/>
        <p:txBody>
          <a:bodyPr>
            <a:noAutofit/>
          </a:bodyPr>
          <a:lstStyle/>
          <a:p>
            <a:pPr marL="514350" indent="-514350">
              <a:buFont typeface="+mj-lt"/>
              <a:buAutoNum type="arabicPeriod"/>
            </a:pPr>
            <a:r>
              <a:rPr lang="en-US" sz="2000" dirty="0">
                <a:sym typeface="American Typewriter"/>
              </a:rPr>
              <a:t>Strengthen CTE through integration of academics and technical programs</a:t>
            </a:r>
          </a:p>
          <a:p>
            <a:pPr marL="514350" indent="-514350">
              <a:buFont typeface="+mj-lt"/>
              <a:buAutoNum type="arabicPeriod"/>
            </a:pPr>
            <a:r>
              <a:rPr lang="en-US" sz="2000" dirty="0">
                <a:sym typeface="American Typewriter"/>
              </a:rPr>
              <a:t>Link secondary and postsecondary through programs of study</a:t>
            </a:r>
          </a:p>
          <a:p>
            <a:pPr marL="514350" indent="-514350">
              <a:buFont typeface="+mj-lt"/>
              <a:buAutoNum type="arabicPeriod"/>
            </a:pPr>
            <a:r>
              <a:rPr lang="en-US" sz="2000" dirty="0">
                <a:sym typeface="American Typewriter"/>
              </a:rPr>
              <a:t>Teach to All aspects of industry</a:t>
            </a:r>
          </a:p>
          <a:p>
            <a:pPr marL="514350" indent="-514350">
              <a:buFont typeface="+mj-lt"/>
              <a:buAutoNum type="arabicPeriod"/>
            </a:pPr>
            <a:r>
              <a:rPr lang="en-US" sz="2000" dirty="0">
                <a:sym typeface="American Typewriter"/>
              </a:rPr>
              <a:t>Develop, improve, or expand CTE Programs</a:t>
            </a:r>
          </a:p>
          <a:p>
            <a:pPr marL="514350" indent="-514350">
              <a:buFont typeface="+mj-lt"/>
              <a:buAutoNum type="arabicPeriod"/>
            </a:pPr>
            <a:r>
              <a:rPr lang="en-US" sz="2000" dirty="0">
                <a:sym typeface="American Typewriter"/>
              </a:rPr>
              <a:t>Faculty Professional development</a:t>
            </a:r>
          </a:p>
          <a:p>
            <a:pPr marL="514350" indent="-514350">
              <a:buFont typeface="+mj-lt"/>
              <a:buAutoNum type="arabicPeriod"/>
            </a:pPr>
            <a:r>
              <a:rPr lang="en-US" sz="2000" dirty="0">
                <a:sym typeface="American Typewriter"/>
              </a:rPr>
              <a:t>Evaluate CTE programs</a:t>
            </a:r>
          </a:p>
          <a:p>
            <a:pPr marL="514350" indent="-514350">
              <a:buFont typeface="+mj-lt"/>
              <a:buAutoNum type="arabicPeriod"/>
            </a:pPr>
            <a:r>
              <a:rPr lang="en-US" sz="2000" dirty="0">
                <a:sym typeface="American Typewriter"/>
              </a:rPr>
              <a:t>Initiate, improve, expand and modernize CTE programs / technology</a:t>
            </a:r>
          </a:p>
          <a:p>
            <a:pPr marL="514350" indent="-514350">
              <a:buFont typeface="+mj-lt"/>
              <a:buAutoNum type="arabicPeriod"/>
            </a:pPr>
            <a:r>
              <a:rPr lang="en-US" sz="2000" dirty="0">
                <a:sym typeface="American Typewriter"/>
              </a:rPr>
              <a:t>Activities for special populations enrolled in CTE Programs 	</a:t>
            </a:r>
          </a:p>
          <a:p>
            <a:pPr marL="514350" indent="-514350">
              <a:buFont typeface="+mj-lt"/>
              <a:buAutoNum type="arabicPeriod"/>
            </a:pPr>
            <a:r>
              <a:rPr lang="en-US" sz="2000" dirty="0">
                <a:sym typeface="American Typewriter"/>
              </a:rPr>
              <a:t>Support programs that are of sufficient size, scope and quality to be effective</a:t>
            </a:r>
          </a:p>
          <a:p>
            <a:pPr marL="514350" indent="-514350">
              <a:buFont typeface="+mj-lt"/>
              <a:buAutoNum type="arabicPeriod"/>
            </a:pPr>
            <a:endParaRPr lang="en-US" sz="2000" dirty="0"/>
          </a:p>
        </p:txBody>
      </p:sp>
      <p:sp>
        <p:nvSpPr>
          <p:cNvPr id="314" name="Shape 314"/>
          <p:cNvSpPr>
            <a:spLocks noGrp="1"/>
          </p:cNvSpPr>
          <p:nvPr>
            <p:ph type="title"/>
          </p:nvPr>
        </p:nvSpPr>
        <p:spPr/>
        <p:txBody>
          <a:bodyPr/>
          <a:lstStyle/>
          <a:p>
            <a:pPr lvl="0"/>
            <a:r>
              <a:rPr lang="en-US">
                <a:sym typeface="American Typewriter"/>
              </a:rPr>
              <a:t>Required Uses of Funds</a:t>
            </a:r>
            <a:br>
              <a:rPr lang="en-US">
                <a:sym typeface="American Typewriter"/>
              </a:rPr>
            </a:br>
            <a:r>
              <a:rPr lang="en-US">
                <a:sym typeface="American Typewriter"/>
              </a:rPr>
              <a:t>Section 135. Local Use of Funds</a:t>
            </a:r>
            <a:endParaRPr lang="en-US" dirty="0">
              <a:sym typeface="American Typewriter"/>
            </a:endParaRPr>
          </a:p>
        </p:txBody>
      </p:sp>
      <p:sp>
        <p:nvSpPr>
          <p:cNvPr id="316" name="Shape 316"/>
          <p:cNvSpPr/>
          <p:nvPr/>
        </p:nvSpPr>
        <p:spPr>
          <a:xfrm>
            <a:off x="-4861560" y="2906284"/>
            <a:ext cx="8305800" cy="430241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p>
            <a:pPr marL="457200" indent="-457200">
              <a:lnSpc>
                <a:spcPct val="130000"/>
              </a:lnSpc>
              <a:spcBef>
                <a:spcPts val="225"/>
              </a:spcBef>
              <a:buClr>
                <a:srgbClr val="932968"/>
              </a:buClr>
              <a:buSzPct val="60000"/>
              <a:buFont typeface="+mj-lt"/>
              <a:buAutoNum type="arabicPeriod"/>
            </a:pPr>
            <a:endParaRPr sz="2000" dirty="0">
              <a:latin typeface="Calibri Light" panose="020F0302020204030204" pitchFamily="34" charset="0"/>
              <a:ea typeface="American Typewriter"/>
              <a:cs typeface="American Typewriter"/>
              <a:sym typeface="American Typewriter"/>
            </a:endParaRPr>
          </a:p>
        </p:txBody>
      </p:sp>
      <p:grpSp>
        <p:nvGrpSpPr>
          <p:cNvPr id="319" name="Group 319"/>
          <p:cNvGrpSpPr/>
          <p:nvPr/>
        </p:nvGrpSpPr>
        <p:grpSpPr>
          <a:xfrm>
            <a:off x="457200" y="6019979"/>
            <a:ext cx="8130625" cy="671839"/>
            <a:chOff x="4460528" y="74446"/>
            <a:chExt cx="5342827" cy="454599"/>
          </a:xfrm>
        </p:grpSpPr>
        <p:sp>
          <p:nvSpPr>
            <p:cNvPr id="317" name="Shape 317"/>
            <p:cNvSpPr/>
            <p:nvPr/>
          </p:nvSpPr>
          <p:spPr>
            <a:xfrm>
              <a:off x="4460528" y="74446"/>
              <a:ext cx="5208199" cy="4545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270" y="0"/>
                  </a:lnTo>
                  <a:lnTo>
                    <a:pt x="21600" y="3600"/>
                  </a:lnTo>
                  <a:lnTo>
                    <a:pt x="21600" y="21600"/>
                  </a:lnTo>
                  <a:lnTo>
                    <a:pt x="1330" y="21600"/>
                  </a:lnTo>
                  <a:lnTo>
                    <a:pt x="0" y="18000"/>
                  </a:lnTo>
                  <a:lnTo>
                    <a:pt x="0" y="0"/>
                  </a:lnTo>
                  <a:close/>
                </a:path>
              </a:pathLst>
            </a:custGeom>
            <a:solidFill>
              <a:srgbClr val="CEB966"/>
            </a:solidFill>
            <a:ln w="3175" cap="flat">
              <a:solidFill>
                <a:srgbClr val="000000"/>
              </a:solidFill>
              <a:prstDash val="solid"/>
              <a:round/>
            </a:ln>
            <a:effectLst/>
          </p:spPr>
          <p:txBody>
            <a:bodyPr wrap="square" lIns="0" tIns="0" rIns="0" bIns="0" numCol="1" anchor="t">
              <a:noAutofit/>
            </a:bodyPr>
            <a:lstStyle/>
            <a:p>
              <a:pPr lvl="0">
                <a:defRPr>
                  <a:latin typeface="Tahoma"/>
                  <a:ea typeface="Tahoma"/>
                  <a:cs typeface="Tahoma"/>
                  <a:sym typeface="Tahoma"/>
                </a:defRPr>
              </a:pPr>
              <a:endParaRPr sz="1350" dirty="0"/>
            </a:p>
          </p:txBody>
        </p:sp>
        <p:sp>
          <p:nvSpPr>
            <p:cNvPr id="318" name="Shape 318"/>
            <p:cNvSpPr/>
            <p:nvPr/>
          </p:nvSpPr>
          <p:spPr>
            <a:xfrm>
              <a:off x="4616239" y="74564"/>
              <a:ext cx="5187116" cy="45448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defRPr sz="1600">
                  <a:latin typeface="Tahoma"/>
                  <a:ea typeface="Tahoma"/>
                  <a:cs typeface="Tahoma"/>
                  <a:sym typeface="Tahoma"/>
                </a:defRPr>
              </a:lvl1pPr>
            </a:lstStyle>
            <a:p>
              <a:pPr lvl="0">
                <a:defRPr sz="1800"/>
              </a:pPr>
              <a:r>
                <a:rPr sz="2000" b="1" dirty="0">
                  <a:latin typeface="Calibri Light" panose="020F0302020204030204" pitchFamily="34" charset="0"/>
                </a:rPr>
                <a:t>Recipient is required to address with either Perkins or institutional funds as outlined in 5-Year Plan</a:t>
              </a:r>
            </a:p>
          </p:txBody>
        </p:sp>
      </p:grpSp>
    </p:spTree>
    <p:extLst>
      <p:ext uri="{BB962C8B-B14F-4D97-AF65-F5344CB8AC3E}">
        <p14:creationId xmlns:p14="http://schemas.microsoft.com/office/powerpoint/2010/main" val="386149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1C3AE8F-0E88-EB41-8BCA-BA98BB622CC3}"/>
              </a:ext>
            </a:extLst>
          </p:cNvPr>
          <p:cNvSpPr>
            <a:spLocks noGrp="1"/>
          </p:cNvSpPr>
          <p:nvPr>
            <p:ph idx="1"/>
          </p:nvPr>
        </p:nvSpPr>
        <p:spPr>
          <a:xfrm>
            <a:off x="628650" y="1761204"/>
            <a:ext cx="8378190" cy="4731671"/>
          </a:xfrm>
        </p:spPr>
        <p:txBody>
          <a:bodyPr>
            <a:noAutofit/>
          </a:bodyPr>
          <a:lstStyle/>
          <a:p>
            <a:pPr marL="342900" lvl="0" indent="-342900" defTabSz="877823">
              <a:lnSpc>
                <a:spcPct val="80000"/>
              </a:lnSpc>
              <a:spcBef>
                <a:spcPts val="200"/>
              </a:spcBef>
              <a:buClr>
                <a:srgbClr val="932968"/>
              </a:buClr>
              <a:buSzPct val="60000"/>
              <a:buFont typeface="+mj-lt"/>
              <a:buAutoNum type="arabicPeriod"/>
            </a:pPr>
            <a:r>
              <a:rPr lang="en-US" sz="1900" dirty="0">
                <a:latin typeface="Arial"/>
                <a:cs typeface="Arial"/>
              </a:rPr>
              <a:t>Involve stakeholders</a:t>
            </a:r>
          </a:p>
          <a:p>
            <a:pPr marL="342900" lvl="0" indent="-342900" defTabSz="877823">
              <a:lnSpc>
                <a:spcPct val="80000"/>
              </a:lnSpc>
              <a:spcBef>
                <a:spcPts val="200"/>
              </a:spcBef>
              <a:buClr>
                <a:srgbClr val="932968"/>
              </a:buClr>
              <a:buSzPct val="60000"/>
              <a:buFont typeface="+mj-lt"/>
              <a:buAutoNum type="arabicPeriod"/>
            </a:pPr>
            <a:r>
              <a:rPr lang="en-US" sz="1900" dirty="0">
                <a:latin typeface="Arial"/>
                <a:cs typeface="Arial"/>
              </a:rPr>
              <a:t>Career guidance and academic counseling</a:t>
            </a:r>
          </a:p>
          <a:p>
            <a:pPr marL="342900" lvl="0" indent="-342900" defTabSz="877823">
              <a:lnSpc>
                <a:spcPct val="80000"/>
              </a:lnSpc>
              <a:spcBef>
                <a:spcPts val="200"/>
              </a:spcBef>
              <a:buClr>
                <a:srgbClr val="932968"/>
              </a:buClr>
              <a:buSzPct val="60000"/>
              <a:buFont typeface="+mj-lt"/>
              <a:buAutoNum type="arabicPeriod"/>
            </a:pPr>
            <a:r>
              <a:rPr lang="en-US" sz="1900" dirty="0">
                <a:latin typeface="Arial"/>
                <a:cs typeface="Arial"/>
              </a:rPr>
              <a:t>Business partnerships</a:t>
            </a:r>
          </a:p>
          <a:p>
            <a:pPr marL="342900" lvl="0" indent="-342900" defTabSz="877823">
              <a:lnSpc>
                <a:spcPct val="80000"/>
              </a:lnSpc>
              <a:spcBef>
                <a:spcPts val="200"/>
              </a:spcBef>
              <a:buClr>
                <a:srgbClr val="932968"/>
              </a:buClr>
              <a:buSzPct val="60000"/>
              <a:buFont typeface="+mj-lt"/>
              <a:buAutoNum type="arabicPeriod"/>
            </a:pPr>
            <a:r>
              <a:rPr lang="en-US" sz="1900" dirty="0">
                <a:latin typeface="Arial"/>
                <a:cs typeface="Arial"/>
              </a:rPr>
              <a:t>Programs for special populations – Enrolled in CTE leading to employment </a:t>
            </a:r>
          </a:p>
          <a:p>
            <a:pPr marL="342900" lvl="0" indent="-342900" defTabSz="877823">
              <a:lnSpc>
                <a:spcPct val="80000"/>
              </a:lnSpc>
              <a:spcBef>
                <a:spcPts val="200"/>
              </a:spcBef>
              <a:buClr>
                <a:srgbClr val="932968"/>
              </a:buClr>
              <a:buSzPct val="60000"/>
              <a:buFont typeface="+mj-lt"/>
              <a:buAutoNum type="arabicPeriod"/>
            </a:pPr>
            <a:r>
              <a:rPr lang="en-US" sz="1900" dirty="0">
                <a:latin typeface="Arial"/>
                <a:cs typeface="Arial"/>
              </a:rPr>
              <a:t>CTE student organizations</a:t>
            </a:r>
          </a:p>
          <a:p>
            <a:pPr marL="342900" lvl="0" indent="-342900" defTabSz="877823">
              <a:lnSpc>
                <a:spcPct val="80000"/>
              </a:lnSpc>
              <a:spcBef>
                <a:spcPts val="200"/>
              </a:spcBef>
              <a:buClr>
                <a:srgbClr val="932968"/>
              </a:buClr>
              <a:buSzPct val="60000"/>
              <a:buFont typeface="+mj-lt"/>
              <a:buAutoNum type="arabicPeriod"/>
            </a:pPr>
            <a:r>
              <a:rPr lang="en-US" sz="1900" dirty="0">
                <a:latin typeface="Arial"/>
                <a:cs typeface="Arial"/>
              </a:rPr>
              <a:t>Mentoring and support services – CTE Students </a:t>
            </a:r>
          </a:p>
          <a:p>
            <a:pPr marL="342900" lvl="0" indent="-342900" defTabSz="877823">
              <a:lnSpc>
                <a:spcPct val="80000"/>
              </a:lnSpc>
              <a:spcBef>
                <a:spcPts val="200"/>
              </a:spcBef>
              <a:buClr>
                <a:srgbClr val="932968"/>
              </a:buClr>
              <a:buSzPct val="60000"/>
              <a:buFont typeface="+mj-lt"/>
              <a:buAutoNum type="arabicPeriod"/>
            </a:pPr>
            <a:r>
              <a:rPr lang="en-US" sz="1900" dirty="0">
                <a:latin typeface="Arial"/>
                <a:cs typeface="Arial"/>
              </a:rPr>
              <a:t>Equipment and instructional materials</a:t>
            </a:r>
          </a:p>
          <a:p>
            <a:pPr marL="342900" lvl="0" indent="-342900" defTabSz="877823">
              <a:lnSpc>
                <a:spcPct val="80000"/>
              </a:lnSpc>
              <a:spcBef>
                <a:spcPts val="200"/>
              </a:spcBef>
              <a:buClr>
                <a:srgbClr val="932968"/>
              </a:buClr>
              <a:buSzPct val="60000"/>
              <a:buFont typeface="+mj-lt"/>
              <a:buAutoNum type="arabicPeriod"/>
            </a:pPr>
            <a:r>
              <a:rPr lang="en-US" sz="1900" dirty="0">
                <a:latin typeface="Arial"/>
                <a:cs typeface="Arial"/>
              </a:rPr>
              <a:t>Teacher preparation</a:t>
            </a:r>
          </a:p>
          <a:p>
            <a:pPr marL="342900" lvl="0" indent="-342900" defTabSz="877823">
              <a:lnSpc>
                <a:spcPct val="80000"/>
              </a:lnSpc>
              <a:spcBef>
                <a:spcPts val="200"/>
              </a:spcBef>
              <a:buClr>
                <a:srgbClr val="932968"/>
              </a:buClr>
              <a:buSzPct val="60000"/>
              <a:buFont typeface="+mj-lt"/>
              <a:buAutoNum type="arabicPeriod"/>
            </a:pPr>
            <a:r>
              <a:rPr lang="en-US" sz="1900" dirty="0">
                <a:latin typeface="Arial"/>
                <a:cs typeface="Arial"/>
              </a:rPr>
              <a:t>Accessibility of postsecondary instruction</a:t>
            </a:r>
          </a:p>
          <a:p>
            <a:pPr marL="342900" lvl="0" indent="-342900" defTabSz="877823">
              <a:lnSpc>
                <a:spcPct val="80000"/>
              </a:lnSpc>
              <a:spcBef>
                <a:spcPts val="200"/>
              </a:spcBef>
              <a:buClr>
                <a:srgbClr val="932968"/>
              </a:buClr>
              <a:buSzPct val="60000"/>
              <a:buFont typeface="+mj-lt"/>
              <a:buAutoNum type="arabicPeriod"/>
            </a:pPr>
            <a:r>
              <a:rPr lang="en-US" sz="1900" dirty="0">
                <a:latin typeface="Arial"/>
                <a:cs typeface="Arial"/>
              </a:rPr>
              <a:t>Transition to baccalaureate</a:t>
            </a:r>
          </a:p>
          <a:p>
            <a:pPr marL="342900" lvl="0" indent="-342900" defTabSz="877823">
              <a:lnSpc>
                <a:spcPct val="80000"/>
              </a:lnSpc>
              <a:spcBef>
                <a:spcPts val="200"/>
              </a:spcBef>
              <a:buClr>
                <a:srgbClr val="932968"/>
              </a:buClr>
              <a:buSzPct val="60000"/>
              <a:buFont typeface="+mj-lt"/>
              <a:buAutoNum type="arabicPeriod"/>
            </a:pPr>
            <a:r>
              <a:rPr lang="en-US" sz="1900" dirty="0">
                <a:latin typeface="Arial"/>
                <a:cs typeface="Arial"/>
              </a:rPr>
              <a:t>Entrepreneurship, family and consumer science, automotive</a:t>
            </a:r>
          </a:p>
          <a:p>
            <a:pPr marL="342900" lvl="0" indent="-342900" defTabSz="877823">
              <a:lnSpc>
                <a:spcPct val="80000"/>
              </a:lnSpc>
              <a:spcBef>
                <a:spcPts val="200"/>
              </a:spcBef>
              <a:buClr>
                <a:srgbClr val="932968"/>
              </a:buClr>
              <a:buSzPct val="60000"/>
              <a:buFont typeface="+mj-lt"/>
              <a:buAutoNum type="arabicPeriod"/>
            </a:pPr>
            <a:r>
              <a:rPr lang="en-US" sz="1900" dirty="0">
                <a:latin typeface="Arial"/>
                <a:cs typeface="Arial"/>
              </a:rPr>
              <a:t>New courses</a:t>
            </a:r>
          </a:p>
          <a:p>
            <a:pPr marL="342900" lvl="0" indent="-342900" defTabSz="877823">
              <a:lnSpc>
                <a:spcPct val="80000"/>
              </a:lnSpc>
              <a:spcBef>
                <a:spcPts val="200"/>
              </a:spcBef>
              <a:buClr>
                <a:srgbClr val="932968"/>
              </a:buClr>
              <a:buSzPct val="60000"/>
              <a:buFont typeface="+mj-lt"/>
              <a:buAutoNum type="arabicPeriod"/>
            </a:pPr>
            <a:r>
              <a:rPr lang="en-US" sz="1900" dirty="0">
                <a:latin typeface="Arial"/>
                <a:cs typeface="Arial"/>
              </a:rPr>
              <a:t>Career-themed learning communities</a:t>
            </a:r>
          </a:p>
          <a:p>
            <a:pPr marL="342900" lvl="0" indent="-342900" defTabSz="877823">
              <a:lnSpc>
                <a:spcPct val="80000"/>
              </a:lnSpc>
              <a:spcBef>
                <a:spcPts val="200"/>
              </a:spcBef>
              <a:buClr>
                <a:srgbClr val="932968"/>
              </a:buClr>
              <a:buSzPct val="60000"/>
              <a:buFont typeface="+mj-lt"/>
              <a:buAutoNum type="arabicPeriod"/>
            </a:pPr>
            <a:r>
              <a:rPr lang="en-US" sz="1900" dirty="0">
                <a:latin typeface="Arial"/>
                <a:cs typeface="Arial"/>
              </a:rPr>
              <a:t>CTE for adults and dropouts to complete secondary or to upgrade skills</a:t>
            </a:r>
          </a:p>
          <a:p>
            <a:pPr marL="342900" lvl="0" indent="-342900" defTabSz="877823">
              <a:lnSpc>
                <a:spcPct val="80000"/>
              </a:lnSpc>
              <a:spcBef>
                <a:spcPts val="200"/>
              </a:spcBef>
              <a:buClr>
                <a:srgbClr val="932968"/>
              </a:buClr>
              <a:buSzPct val="60000"/>
              <a:buFont typeface="+mj-lt"/>
              <a:buAutoNum type="arabicPeriod"/>
            </a:pPr>
            <a:r>
              <a:rPr lang="en-US" sz="1900" dirty="0">
                <a:latin typeface="Arial"/>
                <a:cs typeface="Arial"/>
              </a:rPr>
              <a:t>Career assistance</a:t>
            </a:r>
          </a:p>
          <a:p>
            <a:pPr marL="342900" lvl="0" indent="-342900" defTabSz="877823">
              <a:lnSpc>
                <a:spcPct val="80000"/>
              </a:lnSpc>
              <a:spcBef>
                <a:spcPts val="200"/>
              </a:spcBef>
              <a:buClr>
                <a:srgbClr val="932968"/>
              </a:buClr>
              <a:buSzPct val="60000"/>
              <a:buFont typeface="+mj-lt"/>
              <a:buAutoNum type="arabicPeriod"/>
            </a:pPr>
            <a:r>
              <a:rPr lang="en-US" sz="1900" dirty="0">
                <a:latin typeface="Arial"/>
                <a:cs typeface="Arial"/>
              </a:rPr>
              <a:t>Activities for nontraditional fields</a:t>
            </a:r>
          </a:p>
          <a:p>
            <a:pPr marL="342900" lvl="0" indent="-342900" defTabSz="877823">
              <a:lnSpc>
                <a:spcPct val="80000"/>
              </a:lnSpc>
              <a:spcBef>
                <a:spcPts val="200"/>
              </a:spcBef>
              <a:buClr>
                <a:srgbClr val="932968"/>
              </a:buClr>
              <a:buSzPct val="60000"/>
              <a:buFont typeface="+mj-lt"/>
              <a:buAutoNum type="arabicPeriod"/>
            </a:pPr>
            <a:r>
              <a:rPr lang="en-US" sz="1900" dirty="0">
                <a:latin typeface="Arial"/>
                <a:cs typeface="Arial"/>
              </a:rPr>
              <a:t>Pooling of funds (teacher prep/data collection/POS/technical assessments)</a:t>
            </a:r>
          </a:p>
          <a:p>
            <a:endParaRPr lang="en-US" sz="1900" dirty="0"/>
          </a:p>
        </p:txBody>
      </p:sp>
      <p:sp>
        <p:nvSpPr>
          <p:cNvPr id="126" name="Shape 126"/>
          <p:cNvSpPr>
            <a:spLocks noGrp="1"/>
          </p:cNvSpPr>
          <p:nvPr>
            <p:ph type="title"/>
          </p:nvPr>
        </p:nvSpPr>
        <p:spPr/>
        <p:txBody>
          <a:bodyPr>
            <a:normAutofit fontScale="90000"/>
          </a:bodyPr>
          <a:lstStyle/>
          <a:p>
            <a:pPr lvl="0"/>
            <a:r>
              <a:rPr lang="en-US"/>
              <a:t>Required &amp; Permissive Use of Funds</a:t>
            </a:r>
            <a:br>
              <a:rPr lang="en-US"/>
            </a:br>
            <a:r>
              <a:rPr lang="en-US"/>
              <a:t>Section 135. Local Use of Funds</a:t>
            </a:r>
            <a:endParaRPr lang="en-US" dirty="0"/>
          </a:p>
        </p:txBody>
      </p:sp>
    </p:spTree>
    <p:extLst>
      <p:ext uri="{BB962C8B-B14F-4D97-AF65-F5344CB8AC3E}">
        <p14:creationId xmlns:p14="http://schemas.microsoft.com/office/powerpoint/2010/main" val="245959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idx="1"/>
          </p:nvPr>
        </p:nvSpPr>
        <p:spPr/>
        <p:txBody>
          <a:bodyPr/>
          <a:lstStyle/>
          <a:p>
            <a:pPr lvl="0"/>
            <a:r>
              <a:rPr lang="en-US" dirty="0"/>
              <a:t>The law is just the minimum requirements</a:t>
            </a:r>
          </a:p>
          <a:p>
            <a:pPr lvl="0"/>
            <a:r>
              <a:rPr lang="en-US" dirty="0"/>
              <a:t>States can add more requirements, set parameters, restrictions, etc..</a:t>
            </a:r>
          </a:p>
          <a:p>
            <a:pPr lvl="1"/>
            <a:r>
              <a:rPr lang="en-US" dirty="0"/>
              <a:t>Prioritize uses of funds</a:t>
            </a:r>
          </a:p>
          <a:p>
            <a:pPr lvl="1"/>
            <a:r>
              <a:rPr lang="en-US" dirty="0"/>
              <a:t>Connect accountability to uses of funds</a:t>
            </a:r>
          </a:p>
        </p:txBody>
      </p:sp>
      <p:sp>
        <p:nvSpPr>
          <p:cNvPr id="3" name="Title 2">
            <a:extLst>
              <a:ext uri="{FF2B5EF4-FFF2-40B4-BE49-F238E27FC236}">
                <a16:creationId xmlns:a16="http://schemas.microsoft.com/office/drawing/2014/main" id="{92E44651-F8EC-5E48-A648-02B7658A573A}"/>
              </a:ext>
            </a:extLst>
          </p:cNvPr>
          <p:cNvSpPr>
            <a:spLocks noGrp="1"/>
          </p:cNvSpPr>
          <p:nvPr>
            <p:ph type="title"/>
          </p:nvPr>
        </p:nvSpPr>
        <p:spPr/>
        <p:txBody>
          <a:bodyPr/>
          <a:lstStyle/>
          <a:p>
            <a:r>
              <a:rPr lang="en-US" dirty="0"/>
              <a:t>Local Perkins Application Plan - </a:t>
            </a:r>
          </a:p>
        </p:txBody>
      </p:sp>
      <p:sp>
        <p:nvSpPr>
          <p:cNvPr id="139" name="Shape 139"/>
          <p:cNvSpPr/>
          <p:nvPr/>
        </p:nvSpPr>
        <p:spPr>
          <a:xfrm>
            <a:off x="3200399" y="228603"/>
            <a:ext cx="5228089" cy="109696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normAutofit/>
          </a:bodyPr>
          <a:lstStyle>
            <a:lvl1pPr>
              <a:lnSpc>
                <a:spcPct val="90000"/>
              </a:lnSpc>
              <a:defRPr sz="3600">
                <a:latin typeface="Plantagenet Cherokee"/>
                <a:ea typeface="Plantagenet Cherokee"/>
                <a:cs typeface="Plantagenet Cherokee"/>
                <a:sym typeface="Plantagenet Cherokee"/>
              </a:defRPr>
            </a:lvl1pPr>
          </a:lstStyle>
          <a:p>
            <a:pPr lvl="0">
              <a:defRPr sz="1800">
                <a:solidFill>
                  <a:srgbClr val="000000"/>
                </a:solidFill>
              </a:defRPr>
            </a:pPr>
            <a:endParaRPr sz="3600" dirty="0">
              <a:solidFill>
                <a:srgbClr val="514843"/>
              </a:solidFill>
            </a:endParaRPr>
          </a:p>
        </p:txBody>
      </p:sp>
    </p:spTree>
    <p:extLst>
      <p:ext uri="{BB962C8B-B14F-4D97-AF65-F5344CB8AC3E}">
        <p14:creationId xmlns:p14="http://schemas.microsoft.com/office/powerpoint/2010/main" val="3408792035"/>
      </p:ext>
    </p:extLst>
  </p:cSld>
  <p:clrMapOvr>
    <a:masterClrMapping/>
  </p:clrMapOvr>
  <p:transition spd="med">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Shape 310"/>
          <p:cNvSpPr>
            <a:spLocks noGrp="1"/>
          </p:cNvSpPr>
          <p:nvPr>
            <p:ph idx="1"/>
          </p:nvPr>
        </p:nvSpPr>
        <p:spPr/>
        <p:txBody>
          <a:bodyPr/>
          <a:lstStyle/>
          <a:p>
            <a:r>
              <a:rPr lang="en-US" u="sng" dirty="0">
                <a:sym typeface="Tahoma Negreta"/>
              </a:rPr>
              <a:t>Required</a:t>
            </a:r>
            <a:r>
              <a:rPr lang="en-US" dirty="0">
                <a:sym typeface="Tahoma Negreta"/>
              </a:rPr>
              <a:t>:</a:t>
            </a:r>
            <a:r>
              <a:rPr lang="en-US" dirty="0"/>
              <a:t> </a:t>
            </a:r>
            <a:r>
              <a:rPr lang="en-US" b="1" dirty="0"/>
              <a:t>Strengthen academic and technical skills </a:t>
            </a:r>
            <a:r>
              <a:rPr lang="en-US" dirty="0"/>
              <a:t>of students participating in CTE programs through the </a:t>
            </a:r>
            <a:r>
              <a:rPr lang="en-US" dirty="0">
                <a:sym typeface="Tahoma Negreta"/>
              </a:rPr>
              <a:t>integration of academics with CTE programs. (</a:t>
            </a:r>
            <a:r>
              <a:rPr lang="en-US" dirty="0" err="1">
                <a:sym typeface="Tahoma Negreta"/>
              </a:rPr>
              <a:t>Voc</a:t>
            </a:r>
            <a:r>
              <a:rPr lang="en-US" dirty="0">
                <a:sym typeface="Tahoma Negreta"/>
              </a:rPr>
              <a:t> 11)</a:t>
            </a:r>
          </a:p>
          <a:p>
            <a:pPr lvl="0"/>
            <a:endParaRPr lang="en-US" dirty="0">
              <a:sym typeface="Tahoma Negreta"/>
            </a:endParaRPr>
          </a:p>
          <a:p>
            <a:r>
              <a:rPr lang="en-US" u="sng" dirty="0">
                <a:sym typeface="Tahoma Negreta"/>
              </a:rPr>
              <a:t>Related Permissive:</a:t>
            </a:r>
            <a:r>
              <a:rPr lang="en-US" u="sng" dirty="0"/>
              <a:t>  </a:t>
            </a:r>
            <a:r>
              <a:rPr lang="en-US" dirty="0">
                <a:sym typeface="Tahoma Negreta"/>
              </a:rPr>
              <a:t>Teacher preparation</a:t>
            </a:r>
            <a:r>
              <a:rPr lang="en-US" dirty="0"/>
              <a:t> programs that address the </a:t>
            </a:r>
            <a:r>
              <a:rPr lang="en-US" b="1" dirty="0"/>
              <a:t>integration of academic and CTE </a:t>
            </a:r>
            <a:r>
              <a:rPr lang="en-US" dirty="0"/>
              <a:t>and that assist</a:t>
            </a:r>
            <a:r>
              <a:rPr lang="en-US" dirty="0">
                <a:sym typeface="Tahoma Negreta"/>
              </a:rPr>
              <a:t> individuals</a:t>
            </a:r>
            <a:r>
              <a:rPr lang="en-US" dirty="0"/>
              <a:t> with experience in business and industry</a:t>
            </a:r>
            <a:r>
              <a:rPr lang="en-US" dirty="0">
                <a:sym typeface="Tahoma Negreta"/>
              </a:rPr>
              <a:t> who are interested in becoming CTE facult</a:t>
            </a:r>
            <a:r>
              <a:rPr lang="en-US" dirty="0"/>
              <a:t>y.</a:t>
            </a:r>
          </a:p>
        </p:txBody>
      </p:sp>
      <p:sp>
        <p:nvSpPr>
          <p:cNvPr id="309" name="Shape 309"/>
          <p:cNvSpPr>
            <a:spLocks noGrp="1"/>
          </p:cNvSpPr>
          <p:nvPr>
            <p:ph type="title"/>
          </p:nvPr>
        </p:nvSpPr>
        <p:spPr/>
        <p:txBody>
          <a:bodyPr/>
          <a:lstStyle>
            <a:lvl1pPr>
              <a:defRPr sz="3600"/>
            </a:lvl1pPr>
          </a:lstStyle>
          <a:p>
            <a:pPr lvl="0"/>
            <a:r>
              <a:rPr lang="en-US"/>
              <a:t>Integration of Academic &amp; CTE Skills</a:t>
            </a:r>
            <a:endParaRPr lang="en-US" dirty="0"/>
          </a:p>
        </p:txBody>
      </p:sp>
    </p:spTree>
    <p:extLst>
      <p:ext uri="{BB962C8B-B14F-4D97-AF65-F5344CB8AC3E}">
        <p14:creationId xmlns:p14="http://schemas.microsoft.com/office/powerpoint/2010/main" val="214514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Shape 323"/>
          <p:cNvSpPr>
            <a:spLocks noGrp="1"/>
          </p:cNvSpPr>
          <p:nvPr>
            <p:ph idx="1"/>
          </p:nvPr>
        </p:nvSpPr>
        <p:spPr>
          <a:xfrm>
            <a:off x="628650" y="1761204"/>
            <a:ext cx="8271510" cy="4731671"/>
          </a:xfrm>
        </p:spPr>
        <p:txBody>
          <a:bodyPr>
            <a:noAutofit/>
          </a:bodyPr>
          <a:lstStyle/>
          <a:p>
            <a:r>
              <a:rPr lang="en-US" sz="2000" u="sng" dirty="0">
                <a:sym typeface="Tahoma Negreta"/>
              </a:rPr>
              <a:t>Required</a:t>
            </a:r>
            <a:r>
              <a:rPr lang="en-US" sz="2000" dirty="0">
                <a:sym typeface="Tahoma Negreta"/>
              </a:rPr>
              <a:t>:</a:t>
            </a:r>
            <a:r>
              <a:rPr lang="en-US" sz="2000" dirty="0"/>
              <a:t> </a:t>
            </a:r>
            <a:r>
              <a:rPr lang="en-US" sz="2000" b="1" dirty="0"/>
              <a:t>Link secondary and postsecondary levels</a:t>
            </a:r>
            <a:r>
              <a:rPr lang="en-US" sz="2000" dirty="0"/>
              <a:t>, including not less than 1 CTE program of study containing both secondary and postsecondary elements that are coordinated, non-duplicative and aligned.  VOC 12</a:t>
            </a:r>
          </a:p>
          <a:p>
            <a:pPr marL="0" indent="0">
              <a:buNone/>
            </a:pPr>
            <a:endParaRPr lang="en-US" sz="2000" dirty="0"/>
          </a:p>
          <a:p>
            <a:r>
              <a:rPr lang="en-US" sz="2000" u="sng" dirty="0">
                <a:sym typeface="Tahoma Negreta"/>
              </a:rPr>
              <a:t>Related Permissive</a:t>
            </a:r>
            <a:r>
              <a:rPr lang="en-US" sz="2000" dirty="0">
                <a:sym typeface="Tahoma Negreta"/>
              </a:rPr>
              <a:t>:</a:t>
            </a:r>
            <a:r>
              <a:rPr lang="en-US" sz="2000" dirty="0"/>
              <a:t> Developing initiatives that facilitate the transition of sub-baccalaureate CTE students into baccalaureate degree programs, including articulation agreements, dual and concurrent enrollment programs, academic and financial aid counseling and other initiatives to overcome barriers and encourage enrollment and completion.</a:t>
            </a:r>
          </a:p>
          <a:p>
            <a:endParaRPr lang="en-US" sz="2000" dirty="0"/>
          </a:p>
          <a:p>
            <a:r>
              <a:rPr lang="en-US" sz="2000" u="sng" dirty="0">
                <a:sym typeface="Tahoma Negreta"/>
              </a:rPr>
              <a:t>Related Permissive</a:t>
            </a:r>
            <a:r>
              <a:rPr lang="en-US" sz="2000" dirty="0">
                <a:sym typeface="Tahoma Negreta"/>
              </a:rPr>
              <a:t>:</a:t>
            </a:r>
            <a:r>
              <a:rPr lang="en-US" sz="2000" dirty="0"/>
              <a:t> Improving or developing new CTE courses, including the development of programs of study and courses that prepare individuals academically and technically for high-skill, high-wage and high-demand occupations and dual or concurrent enrollment opportunities.</a:t>
            </a:r>
          </a:p>
        </p:txBody>
      </p:sp>
      <p:sp>
        <p:nvSpPr>
          <p:cNvPr id="322" name="Shape 322"/>
          <p:cNvSpPr>
            <a:spLocks noGrp="1"/>
          </p:cNvSpPr>
          <p:nvPr>
            <p:ph type="title"/>
          </p:nvPr>
        </p:nvSpPr>
        <p:spPr/>
        <p:txBody>
          <a:bodyPr/>
          <a:lstStyle>
            <a:lvl1pPr>
              <a:defRPr sz="3600"/>
            </a:lvl1pPr>
          </a:lstStyle>
          <a:p>
            <a:pPr lvl="0"/>
            <a:r>
              <a:rPr lang="en-US" dirty="0"/>
              <a:t>Secondary - Postsecondary Linkages</a:t>
            </a:r>
          </a:p>
        </p:txBody>
      </p:sp>
    </p:spTree>
    <p:extLst>
      <p:ext uri="{BB962C8B-B14F-4D97-AF65-F5344CB8AC3E}">
        <p14:creationId xmlns:p14="http://schemas.microsoft.com/office/powerpoint/2010/main" val="27887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a:spLocks noGrp="1"/>
          </p:cNvSpPr>
          <p:nvPr>
            <p:ph idx="1"/>
          </p:nvPr>
        </p:nvSpPr>
        <p:spPr/>
        <p:txBody>
          <a:bodyPr>
            <a:noAutofit/>
          </a:bodyPr>
          <a:lstStyle/>
          <a:p>
            <a:r>
              <a:rPr lang="en-US" sz="2000" dirty="0"/>
              <a:t>Must be offered in order to be eligible for funding</a:t>
            </a:r>
          </a:p>
          <a:p>
            <a:pPr lvl="1"/>
            <a:r>
              <a:rPr lang="en-US" sz="1800" dirty="0"/>
              <a:t>Incorporate secondary/postsecondary elements</a:t>
            </a:r>
          </a:p>
          <a:p>
            <a:pPr lvl="1"/>
            <a:r>
              <a:rPr lang="en-US" sz="1800" dirty="0"/>
              <a:t>Coherent and rigorous content aligned  with challenging academic 	standards in a coordinated, non-duplicative progression of courses 	that prepare students to succeed at postsecondary level</a:t>
            </a:r>
          </a:p>
          <a:p>
            <a:pPr lvl="1"/>
            <a:r>
              <a:rPr lang="en-US" sz="1800" dirty="0"/>
              <a:t>May include opportunity for dual/concurrent credit</a:t>
            </a:r>
          </a:p>
          <a:p>
            <a:pPr lvl="1"/>
            <a:r>
              <a:rPr lang="en-US" sz="1800" dirty="0"/>
              <a:t>Faculty Coordinated Pathways </a:t>
            </a:r>
          </a:p>
          <a:p>
            <a:pPr lvl="1"/>
            <a:r>
              <a:rPr lang="en-US" sz="1800" dirty="0"/>
              <a:t>Lead to an industry recognized credential or postsecondary degree </a:t>
            </a:r>
          </a:p>
          <a:p>
            <a:r>
              <a:rPr lang="en-US" sz="2000" dirty="0"/>
              <a:t>Articulation agreements Local Agreements renewed each year unless 	there are statewide articulation agreements in place;  </a:t>
            </a:r>
          </a:p>
          <a:p>
            <a:r>
              <a:rPr lang="en-US" sz="2000" dirty="0"/>
              <a:t>Articulation alone does not meet requirements</a:t>
            </a:r>
          </a:p>
          <a:p>
            <a:r>
              <a:rPr lang="en-US" sz="2000" dirty="0"/>
              <a:t>Template for mapping the Program of Study</a:t>
            </a:r>
          </a:p>
          <a:p>
            <a:r>
              <a:rPr lang="en-US" sz="2000" dirty="0"/>
              <a:t>Focus is on collaboration - Faculty, Directors, Deans, EMPLOYERS </a:t>
            </a:r>
          </a:p>
        </p:txBody>
      </p:sp>
      <p:sp>
        <p:nvSpPr>
          <p:cNvPr id="327" name="Shape 327"/>
          <p:cNvSpPr>
            <a:spLocks noGrp="1"/>
          </p:cNvSpPr>
          <p:nvPr>
            <p:ph type="title"/>
          </p:nvPr>
        </p:nvSpPr>
        <p:spPr/>
        <p:txBody>
          <a:bodyPr/>
          <a:lstStyle/>
          <a:p>
            <a:pPr lvl="0"/>
            <a:r>
              <a:rPr lang="en-US"/>
              <a:t>Programs of Study</a:t>
            </a:r>
            <a:endParaRPr lang="en-US" dirty="0"/>
          </a:p>
        </p:txBody>
      </p:sp>
    </p:spTree>
    <p:extLst>
      <p:ext uri="{BB962C8B-B14F-4D97-AF65-F5344CB8AC3E}">
        <p14:creationId xmlns:p14="http://schemas.microsoft.com/office/powerpoint/2010/main" val="886583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61204"/>
            <a:ext cx="8515350" cy="4731671"/>
          </a:xfrm>
        </p:spPr>
        <p:txBody>
          <a:bodyPr/>
          <a:lstStyle/>
          <a:p>
            <a:r>
              <a:rPr lang="en-US" dirty="0"/>
              <a:t>Colleges developed 1 pathway in  2014 - 15 </a:t>
            </a:r>
          </a:p>
          <a:p>
            <a:r>
              <a:rPr lang="en-US" dirty="0"/>
              <a:t>Colleges developed 2 additional pathways in 2015 - 16 </a:t>
            </a:r>
          </a:p>
          <a:p>
            <a:r>
              <a:rPr lang="en-US" dirty="0"/>
              <a:t>Colleges enhanced and aligned pathways in 2016 - 18</a:t>
            </a:r>
          </a:p>
          <a:p>
            <a:r>
              <a:rPr lang="en-US" dirty="0"/>
              <a:t>Pathways are developed with our high school partners</a:t>
            </a:r>
          </a:p>
          <a:p>
            <a:r>
              <a:rPr lang="en-US" dirty="0"/>
              <a:t>Career and College Promise can be incorporated into the pathway and cannot be substituted for the pathway</a:t>
            </a:r>
          </a:p>
          <a:p>
            <a:r>
              <a:rPr lang="en-US" dirty="0"/>
              <a:t>Faculty funded with Perkins Funds and teaching in CCP must meet standards of 9-14 CTE Pathways including counseling and </a:t>
            </a:r>
            <a:r>
              <a:rPr lang="en-US" dirty="0" err="1"/>
              <a:t>followup</a:t>
            </a:r>
            <a:r>
              <a:rPr lang="en-US" dirty="0"/>
              <a:t>  </a:t>
            </a:r>
          </a:p>
        </p:txBody>
      </p:sp>
      <p:sp>
        <p:nvSpPr>
          <p:cNvPr id="2" name="Title 1"/>
          <p:cNvSpPr>
            <a:spLocks noGrp="1"/>
          </p:cNvSpPr>
          <p:nvPr>
            <p:ph type="title"/>
          </p:nvPr>
        </p:nvSpPr>
        <p:spPr/>
        <p:txBody>
          <a:bodyPr/>
          <a:lstStyle/>
          <a:p>
            <a:r>
              <a:rPr lang="en-US" dirty="0"/>
              <a:t>Program of Study / </a:t>
            </a:r>
            <a:br>
              <a:rPr lang="en-US" dirty="0"/>
            </a:br>
            <a:r>
              <a:rPr lang="en-US" dirty="0"/>
              <a:t>Career Pathways </a:t>
            </a:r>
          </a:p>
        </p:txBody>
      </p:sp>
    </p:spTree>
    <p:extLst>
      <p:ext uri="{BB962C8B-B14F-4D97-AF65-F5344CB8AC3E}">
        <p14:creationId xmlns:p14="http://schemas.microsoft.com/office/powerpoint/2010/main" val="27019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idx="1"/>
          </p:nvPr>
        </p:nvSpPr>
        <p:spPr/>
        <p:txBody>
          <a:bodyPr/>
          <a:lstStyle/>
          <a:p>
            <a:pPr lvl="0"/>
            <a:r>
              <a:rPr lang="en-US" dirty="0"/>
              <a:t>1905: Advocates for "practical education" argue for broader public school curriculum that prepares graduates for jobs</a:t>
            </a:r>
          </a:p>
          <a:p>
            <a:pPr lvl="0"/>
            <a:r>
              <a:rPr lang="en-US" dirty="0"/>
              <a:t>1917: Smith-Hughes Vocational Education Act  ($1.7M)</a:t>
            </a:r>
          </a:p>
          <a:p>
            <a:pPr lvl="0"/>
            <a:r>
              <a:rPr lang="en-US" dirty="0"/>
              <a:t>1936: George-</a:t>
            </a:r>
            <a:r>
              <a:rPr lang="en-US" dirty="0" err="1"/>
              <a:t>Deen</a:t>
            </a:r>
            <a:r>
              <a:rPr lang="en-US" dirty="0"/>
              <a:t> Act increased funding ($14.5M)</a:t>
            </a:r>
          </a:p>
          <a:p>
            <a:pPr lvl="0"/>
            <a:r>
              <a:rPr lang="en-US" dirty="0"/>
              <a:t>1968: Replacement legislation introduced by Rep. Perkins ($365M)</a:t>
            </a:r>
          </a:p>
          <a:p>
            <a:r>
              <a:rPr lang="en-US" dirty="0"/>
              <a:t>1984: Perkins I - vocational education improvement, special populations</a:t>
            </a:r>
          </a:p>
          <a:p>
            <a:pPr marL="0" lvl="0" indent="0">
              <a:buNone/>
            </a:pPr>
            <a:endParaRPr lang="en-US" dirty="0"/>
          </a:p>
          <a:p>
            <a:pPr lvl="0"/>
            <a:endParaRPr lang="en-US" dirty="0"/>
          </a:p>
        </p:txBody>
      </p:sp>
      <p:sp>
        <p:nvSpPr>
          <p:cNvPr id="82" name="Shape 82"/>
          <p:cNvSpPr>
            <a:spLocks noGrp="1"/>
          </p:cNvSpPr>
          <p:nvPr>
            <p:ph type="title"/>
          </p:nvPr>
        </p:nvSpPr>
        <p:spPr/>
        <p:txBody>
          <a:bodyPr/>
          <a:lstStyle/>
          <a:p>
            <a:pPr lvl="0"/>
            <a:r>
              <a:rPr lang="en-US"/>
              <a:t>Evolution of Perkins Program</a:t>
            </a:r>
            <a:endParaRPr lang="en-US" dirty="0"/>
          </a:p>
        </p:txBody>
      </p:sp>
    </p:spTree>
    <p:extLst>
      <p:ext uri="{BB962C8B-B14F-4D97-AF65-F5344CB8AC3E}">
        <p14:creationId xmlns:p14="http://schemas.microsoft.com/office/powerpoint/2010/main" val="379811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hape 294"/>
          <p:cNvSpPr>
            <a:spLocks noGrp="1"/>
          </p:cNvSpPr>
          <p:nvPr>
            <p:ph idx="1"/>
          </p:nvPr>
        </p:nvSpPr>
        <p:spPr>
          <a:xfrm>
            <a:off x="628650" y="1761204"/>
            <a:ext cx="8180070" cy="4731671"/>
          </a:xfrm>
        </p:spPr>
        <p:txBody>
          <a:bodyPr>
            <a:noAutofit/>
          </a:bodyPr>
          <a:lstStyle/>
          <a:p>
            <a:pPr marL="457200" indent="-457200">
              <a:buFont typeface="+mj-lt"/>
              <a:buAutoNum type="arabicPeriod"/>
            </a:pPr>
            <a:r>
              <a:rPr lang="en-US" sz="2400" dirty="0">
                <a:sym typeface="American Typewriter"/>
              </a:rPr>
              <a:t>Can include </a:t>
            </a:r>
            <a:r>
              <a:rPr lang="en-US" sz="2400" b="1" dirty="0">
                <a:sym typeface="American Typewriter"/>
              </a:rPr>
              <a:t>articulated</a:t>
            </a:r>
            <a:r>
              <a:rPr lang="en-US" sz="2400" dirty="0">
                <a:sym typeface="American Typewriter"/>
              </a:rPr>
              <a:t> and </a:t>
            </a:r>
            <a:r>
              <a:rPr lang="en-US" sz="2400" b="1" dirty="0">
                <a:sym typeface="American Typewriter"/>
              </a:rPr>
              <a:t>career and college promise </a:t>
            </a:r>
            <a:r>
              <a:rPr lang="en-US" sz="2400" dirty="0">
                <a:sym typeface="American Typewriter"/>
              </a:rPr>
              <a:t>courses </a:t>
            </a:r>
          </a:p>
          <a:p>
            <a:pPr marL="457200" indent="-457200">
              <a:buFont typeface="+mj-lt"/>
              <a:buAutoNum type="arabicPeriod"/>
            </a:pPr>
            <a:r>
              <a:rPr lang="en-US" sz="2400" b="1" dirty="0">
                <a:sym typeface="American Typewriter"/>
              </a:rPr>
              <a:t>Begin in High School </a:t>
            </a:r>
            <a:r>
              <a:rPr lang="en-US" sz="2400" dirty="0">
                <a:sym typeface="American Typewriter"/>
              </a:rPr>
              <a:t>and continue through CC completion (9 -14)</a:t>
            </a:r>
          </a:p>
          <a:p>
            <a:pPr marL="457200" indent="-457200">
              <a:buFont typeface="+mj-lt"/>
              <a:buAutoNum type="arabicPeriod"/>
            </a:pPr>
            <a:r>
              <a:rPr lang="en-US" sz="2400" b="1" dirty="0">
                <a:sym typeface="American Typewriter"/>
              </a:rPr>
              <a:t>Engage employers </a:t>
            </a:r>
            <a:r>
              <a:rPr lang="en-US" sz="2400" dirty="0">
                <a:sym typeface="American Typewriter"/>
              </a:rPr>
              <a:t>up front </a:t>
            </a:r>
          </a:p>
          <a:p>
            <a:pPr marL="457200" indent="-457200">
              <a:buFont typeface="+mj-lt"/>
              <a:buAutoNum type="arabicPeriod"/>
            </a:pPr>
            <a:r>
              <a:rPr lang="en-US" sz="2400" b="1" dirty="0">
                <a:sym typeface="American Typewriter"/>
              </a:rPr>
              <a:t>Engage Faculty </a:t>
            </a:r>
            <a:r>
              <a:rPr lang="en-US" sz="2400" dirty="0">
                <a:sym typeface="American Typewriter"/>
              </a:rPr>
              <a:t>in coordinating classes </a:t>
            </a:r>
          </a:p>
          <a:p>
            <a:pPr marL="457200" indent="-457200">
              <a:buFont typeface="+mj-lt"/>
              <a:buAutoNum type="arabicPeriod"/>
            </a:pPr>
            <a:r>
              <a:rPr lang="en-US" sz="2400" dirty="0">
                <a:sym typeface="American Typewriter"/>
              </a:rPr>
              <a:t>Offer </a:t>
            </a:r>
            <a:r>
              <a:rPr lang="en-US" sz="2400" b="1" dirty="0">
                <a:sym typeface="American Typewriter"/>
              </a:rPr>
              <a:t>work-based learning </a:t>
            </a:r>
            <a:r>
              <a:rPr lang="en-US" sz="2400" dirty="0">
                <a:sym typeface="American Typewriter"/>
              </a:rPr>
              <a:t>experiences at each grade level </a:t>
            </a:r>
          </a:p>
          <a:p>
            <a:pPr marL="457200" indent="-457200">
              <a:buFont typeface="+mj-lt"/>
              <a:buAutoNum type="arabicPeriod"/>
            </a:pPr>
            <a:r>
              <a:rPr lang="en-US" sz="2400" dirty="0">
                <a:sym typeface="American Typewriter"/>
              </a:rPr>
              <a:t>Build in ongoing </a:t>
            </a:r>
            <a:r>
              <a:rPr lang="en-US" sz="2400" b="1" dirty="0">
                <a:sym typeface="American Typewriter"/>
              </a:rPr>
              <a:t>career advising</a:t>
            </a:r>
          </a:p>
          <a:p>
            <a:pPr marL="457200" indent="-457200">
              <a:buFont typeface="+mj-lt"/>
              <a:buAutoNum type="arabicPeriod"/>
            </a:pPr>
            <a:r>
              <a:rPr lang="en-US" sz="2400" dirty="0">
                <a:sym typeface="American Typewriter"/>
              </a:rPr>
              <a:t>Provide program open entry and open exit for students</a:t>
            </a:r>
          </a:p>
          <a:p>
            <a:pPr marL="457200" indent="-457200">
              <a:buFont typeface="+mj-lt"/>
              <a:buAutoNum type="arabicPeriod"/>
            </a:pPr>
            <a:r>
              <a:rPr lang="en-US" sz="2400" dirty="0">
                <a:sym typeface="American Typewriter"/>
              </a:rPr>
              <a:t>Offer the opportunity to build (stack) </a:t>
            </a:r>
            <a:r>
              <a:rPr lang="en-US" sz="2400" b="1" dirty="0">
                <a:sym typeface="American Typewriter"/>
              </a:rPr>
              <a:t>credentials</a:t>
            </a:r>
            <a:r>
              <a:rPr lang="en-US" sz="2400" dirty="0">
                <a:sym typeface="American Typewriter"/>
              </a:rPr>
              <a:t> along the way </a:t>
            </a:r>
          </a:p>
        </p:txBody>
      </p:sp>
      <p:sp>
        <p:nvSpPr>
          <p:cNvPr id="10" name="Title 9">
            <a:extLst>
              <a:ext uri="{FF2B5EF4-FFF2-40B4-BE49-F238E27FC236}">
                <a16:creationId xmlns:a16="http://schemas.microsoft.com/office/drawing/2014/main" id="{7970ADB4-43C0-CE49-9695-485BCE72B705}"/>
              </a:ext>
            </a:extLst>
          </p:cNvPr>
          <p:cNvSpPr>
            <a:spLocks noGrp="1"/>
          </p:cNvSpPr>
          <p:nvPr>
            <p:ph type="title"/>
          </p:nvPr>
        </p:nvSpPr>
        <p:spPr/>
        <p:txBody>
          <a:bodyPr>
            <a:normAutofit/>
          </a:bodyPr>
          <a:lstStyle/>
          <a:p>
            <a:r>
              <a:rPr lang="en-US" dirty="0">
                <a:latin typeface="Calibri Light" panose="020F0302020204030204" pitchFamily="34" charset="0"/>
              </a:rPr>
              <a:t>CTE Career Pathways / Programs of Study  - </a:t>
            </a:r>
            <a:r>
              <a:rPr lang="en-US" sz="3600" dirty="0">
                <a:latin typeface="Calibri Light" panose="020F0302020204030204" pitchFamily="34" charset="0"/>
              </a:rPr>
              <a:t>20% </a:t>
            </a:r>
            <a:endParaRPr lang="en-US" dirty="0"/>
          </a:p>
        </p:txBody>
      </p:sp>
    </p:spTree>
    <p:extLst>
      <p:ext uri="{BB962C8B-B14F-4D97-AF65-F5344CB8AC3E}">
        <p14:creationId xmlns:p14="http://schemas.microsoft.com/office/powerpoint/2010/main" val="17553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 name="Table 75"/>
          <p:cNvGraphicFramePr/>
          <p:nvPr>
            <p:extLst/>
          </p:nvPr>
        </p:nvGraphicFramePr>
        <p:xfrm>
          <a:off x="304801" y="1676402"/>
          <a:ext cx="5887744" cy="4492799"/>
        </p:xfrm>
        <a:graphic>
          <a:graphicData uri="http://schemas.openxmlformats.org/drawingml/2006/table">
            <a:tbl>
              <a:tblPr/>
              <a:tblGrid>
                <a:gridCol w="724938">
                  <a:extLst>
                    <a:ext uri="{9D8B030D-6E8A-4147-A177-3AD203B41FA5}">
                      <a16:colId xmlns:a16="http://schemas.microsoft.com/office/drawing/2014/main" val="20000"/>
                    </a:ext>
                  </a:extLst>
                </a:gridCol>
                <a:gridCol w="438014">
                  <a:extLst>
                    <a:ext uri="{9D8B030D-6E8A-4147-A177-3AD203B41FA5}">
                      <a16:colId xmlns:a16="http://schemas.microsoft.com/office/drawing/2014/main" val="20001"/>
                    </a:ext>
                  </a:extLst>
                </a:gridCol>
                <a:gridCol w="471517">
                  <a:extLst>
                    <a:ext uri="{9D8B030D-6E8A-4147-A177-3AD203B41FA5}">
                      <a16:colId xmlns:a16="http://schemas.microsoft.com/office/drawing/2014/main" val="20002"/>
                    </a:ext>
                  </a:extLst>
                </a:gridCol>
                <a:gridCol w="609705">
                  <a:extLst>
                    <a:ext uri="{9D8B030D-6E8A-4147-A177-3AD203B41FA5}">
                      <a16:colId xmlns:a16="http://schemas.microsoft.com/office/drawing/2014/main" val="20003"/>
                    </a:ext>
                  </a:extLst>
                </a:gridCol>
                <a:gridCol w="505016">
                  <a:extLst>
                    <a:ext uri="{9D8B030D-6E8A-4147-A177-3AD203B41FA5}">
                      <a16:colId xmlns:a16="http://schemas.microsoft.com/office/drawing/2014/main" val="20004"/>
                    </a:ext>
                  </a:extLst>
                </a:gridCol>
                <a:gridCol w="601748">
                  <a:extLst>
                    <a:ext uri="{9D8B030D-6E8A-4147-A177-3AD203B41FA5}">
                      <a16:colId xmlns:a16="http://schemas.microsoft.com/office/drawing/2014/main" val="20005"/>
                    </a:ext>
                  </a:extLst>
                </a:gridCol>
                <a:gridCol w="471935">
                  <a:extLst>
                    <a:ext uri="{9D8B030D-6E8A-4147-A177-3AD203B41FA5}">
                      <a16:colId xmlns:a16="http://schemas.microsoft.com/office/drawing/2014/main" val="20006"/>
                    </a:ext>
                  </a:extLst>
                </a:gridCol>
                <a:gridCol w="609705">
                  <a:extLst>
                    <a:ext uri="{9D8B030D-6E8A-4147-A177-3AD203B41FA5}">
                      <a16:colId xmlns:a16="http://schemas.microsoft.com/office/drawing/2014/main" val="20007"/>
                    </a:ext>
                  </a:extLst>
                </a:gridCol>
                <a:gridCol w="527736">
                  <a:extLst>
                    <a:ext uri="{9D8B030D-6E8A-4147-A177-3AD203B41FA5}">
                      <a16:colId xmlns:a16="http://schemas.microsoft.com/office/drawing/2014/main" val="20008"/>
                    </a:ext>
                  </a:extLst>
                </a:gridCol>
                <a:gridCol w="927430">
                  <a:extLst>
                    <a:ext uri="{9D8B030D-6E8A-4147-A177-3AD203B41FA5}">
                      <a16:colId xmlns:a16="http://schemas.microsoft.com/office/drawing/2014/main" val="20009"/>
                    </a:ext>
                  </a:extLst>
                </a:gridCol>
              </a:tblGrid>
              <a:tr h="469040">
                <a:tc>
                  <a:txBody>
                    <a:bodyPr/>
                    <a:lstStyle/>
                    <a:p>
                      <a:pPr lvl="0" algn="ctr">
                        <a:tabLst>
                          <a:tab pos="914400" algn="l"/>
                        </a:tabLst>
                        <a:defRPr sz="1800" b="0" i="0"/>
                      </a:pPr>
                      <a:r>
                        <a:rPr sz="600" dirty="0">
                          <a:uFill>
                            <a:solidFill/>
                          </a:uFill>
                          <a:latin typeface="Verdana Bold"/>
                          <a:ea typeface="Verdana Bold"/>
                          <a:cs typeface="Verdana Bold"/>
                          <a:sym typeface="Verdana Bold"/>
                        </a:rPr>
                        <a:t>Level</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EBEBEB"/>
                    </a:solidFill>
                  </a:tcPr>
                </a:tc>
                <a:tc gridSpan="8">
                  <a:txBody>
                    <a:bodyPr/>
                    <a:lstStyle/>
                    <a:p>
                      <a:pPr lvl="0" algn="ctr">
                        <a:tabLst>
                          <a:tab pos="914400" algn="l"/>
                        </a:tabLst>
                        <a:defRPr sz="1800" b="0" i="0"/>
                      </a:pPr>
                      <a:r>
                        <a:rPr sz="600" dirty="0">
                          <a:uFill>
                            <a:solidFill/>
                          </a:uFill>
                          <a:latin typeface="Verdana Bold"/>
                          <a:ea typeface="Verdana Bold"/>
                          <a:cs typeface="Verdana Bold"/>
                          <a:sym typeface="Verdana Bold"/>
                        </a:rPr>
                        <a:t>Courses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EBEBE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lvl="0" algn="ctr">
                        <a:tabLst>
                          <a:tab pos="914400" algn="l"/>
                        </a:tabLst>
                        <a:defRPr sz="1800" b="0" i="0"/>
                      </a:pPr>
                      <a:r>
                        <a:rPr sz="600">
                          <a:uFill>
                            <a:solidFill/>
                          </a:uFill>
                          <a:latin typeface="Verdana Bold"/>
                          <a:ea typeface="Verdana Bold"/>
                          <a:cs typeface="Verdana Bold"/>
                          <a:sym typeface="Verdana Bold"/>
                        </a:rPr>
                        <a:t>Certifications &amp; Degrees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DDCC1"/>
                    </a:solidFill>
                  </a:tcPr>
                </a:tc>
                <a:extLst>
                  <a:ext uri="{0D108BD9-81ED-4DB2-BD59-A6C34878D82A}">
                    <a16:rowId xmlns:a16="http://schemas.microsoft.com/office/drawing/2014/main" val="10000"/>
                  </a:ext>
                </a:extLst>
              </a:tr>
              <a:tr h="520203">
                <a:tc>
                  <a:txBody>
                    <a:bodyPr/>
                    <a:lstStyle/>
                    <a:p>
                      <a:pPr lvl="0" algn="ctr">
                        <a:tabLst>
                          <a:tab pos="914400" algn="l"/>
                        </a:tabLst>
                        <a:defRPr sz="1800" b="0" i="0"/>
                      </a:pPr>
                      <a:r>
                        <a:rPr sz="500">
                          <a:uFill>
                            <a:solidFill/>
                          </a:uFill>
                          <a:latin typeface="Times New Roman Bold"/>
                          <a:ea typeface="Times New Roman Bold"/>
                          <a:cs typeface="Times New Roman Bold"/>
                          <a:sym typeface="Times New Roman Bold"/>
                        </a:rPr>
                        <a:t> </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9</a:t>
                      </a:r>
                      <a:endParaRPr sz="1100" b="1">
                        <a:uFill>
                          <a:solidFill/>
                        </a:uFill>
                      </a:endParaRPr>
                    </a:p>
                    <a:p>
                      <a:pPr lvl="0" algn="l">
                        <a:tabLst>
                          <a:tab pos="914400" algn="l"/>
                        </a:tabLst>
                        <a:defRPr sz="1800" b="0" i="0"/>
                      </a:pPr>
                      <a:r>
                        <a:rPr sz="500">
                          <a:uFill>
                            <a:solidFill/>
                          </a:uFill>
                          <a:latin typeface="Times New Roman Bold"/>
                          <a:ea typeface="Times New Roman Bold"/>
                          <a:cs typeface="Times New Roman Bold"/>
                          <a:sym typeface="Times New Roman Bold"/>
                        </a:rPr>
                        <a:t> </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English 1</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Algebra  I</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or</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Integrated Math I</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Environmental</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Earth Science</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World History</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Health/PE</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MSITA</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Word, PPT</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2600"/>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Small</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 Business Entrepreneurship</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 </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Freshman</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Career Management</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 </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 </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MSITA Certifications (2)</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DDCC1"/>
                    </a:solidFill>
                  </a:tcPr>
                </a:tc>
                <a:extLst>
                  <a:ext uri="{0D108BD9-81ED-4DB2-BD59-A6C34878D82A}">
                    <a16:rowId xmlns:a16="http://schemas.microsoft.com/office/drawing/2014/main" val="10001"/>
                  </a:ext>
                </a:extLst>
              </a:tr>
              <a:tr h="468183">
                <a:tc>
                  <a:txBody>
                    <a:bodyPr/>
                    <a:lstStyle/>
                    <a:p>
                      <a:pPr lvl="0" algn="ctr">
                        <a:tabLst>
                          <a:tab pos="914400" algn="l"/>
                        </a:tabLst>
                        <a:defRPr sz="1800" b="0" i="0"/>
                      </a:pPr>
                      <a:r>
                        <a:rPr sz="500">
                          <a:uFill>
                            <a:solidFill/>
                          </a:uFill>
                          <a:latin typeface="Times New Roman Bold"/>
                          <a:ea typeface="Times New Roman Bold"/>
                          <a:cs typeface="Times New Roman Bold"/>
                          <a:sym typeface="Times New Roman Bold"/>
                        </a:rPr>
                        <a:t>10</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English 11</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Geometry or</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Integrated Math II</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Physical Science</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Civics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Principles of Business </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&amp; </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Finance</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MSITA</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Excel, Access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2600"/>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Business Law</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 </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MSITA</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Website or Database</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2600"/>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 </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MSITA Certifications (2)</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DDCC1"/>
                    </a:solidFill>
                  </a:tcPr>
                </a:tc>
                <a:extLst>
                  <a:ext uri="{0D108BD9-81ED-4DB2-BD59-A6C34878D82A}">
                    <a16:rowId xmlns:a16="http://schemas.microsoft.com/office/drawing/2014/main" val="10002"/>
                  </a:ext>
                </a:extLst>
              </a:tr>
              <a:tr h="637249">
                <a:tc>
                  <a:txBody>
                    <a:bodyPr/>
                    <a:lstStyle/>
                    <a:p>
                      <a:pPr lvl="0" algn="ctr">
                        <a:tabLst>
                          <a:tab pos="914400" algn="l"/>
                        </a:tabLst>
                        <a:defRPr sz="1800" b="0" i="0"/>
                      </a:pPr>
                      <a:r>
                        <a:rPr sz="500">
                          <a:uFill>
                            <a:solidFill/>
                          </a:uFill>
                          <a:latin typeface="Times New Roman Bold"/>
                          <a:ea typeface="Times New Roman Bold"/>
                          <a:cs typeface="Times New Roman Bold"/>
                          <a:sym typeface="Times New Roman Bold"/>
                        </a:rPr>
                        <a:t>11</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 </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English 111</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Algebra II or</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Integrated</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Math III</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Biology</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 </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BUS 151</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BUS 110 Intro to Business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Accounting I</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BUS 137 Principles of Management</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l">
                        <a:tabLst>
                          <a:tab pos="914400" algn="l"/>
                        </a:tabLst>
                        <a:defRPr sz="1800" b="0" i="0"/>
                      </a:pPr>
                      <a:r>
                        <a:rPr sz="500" dirty="0">
                          <a:uFill>
                            <a:solidFill/>
                          </a:uFill>
                          <a:latin typeface="Times New Roman"/>
                          <a:ea typeface="Times New Roman"/>
                          <a:cs typeface="Times New Roman"/>
                          <a:sym typeface="Times New Roman"/>
                        </a:rPr>
                        <a:t> </a:t>
                      </a:r>
                      <a:endParaRPr sz="1100" b="1" dirty="0">
                        <a:uFill>
                          <a:solidFill/>
                        </a:uFill>
                      </a:endParaRPr>
                    </a:p>
                    <a:p>
                      <a:pPr lvl="0" algn="ctr">
                        <a:tabLst>
                          <a:tab pos="914400" algn="l"/>
                        </a:tabLst>
                        <a:defRPr sz="1800" b="0" i="0"/>
                      </a:pPr>
                      <a:r>
                        <a:rPr sz="500" i="1" dirty="0">
                          <a:uFill>
                            <a:solidFill/>
                          </a:uFill>
                          <a:latin typeface="Times New Roman"/>
                          <a:ea typeface="Times New Roman"/>
                          <a:cs typeface="Times New Roman"/>
                          <a:sym typeface="Times New Roman"/>
                        </a:rPr>
                        <a:t>BUS 135 Principles of Supervision</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457200" algn="l"/>
                          <a:tab pos="2743200" algn="r"/>
                          <a:tab pos="5486400" algn="r"/>
                        </a:tabLst>
                        <a:defRPr sz="1800" b="0" i="0"/>
                      </a:pPr>
                      <a:r>
                        <a:rPr sz="500">
                          <a:uFill>
                            <a:solidFill/>
                          </a:uFill>
                          <a:latin typeface="Times New Roman"/>
                          <a:ea typeface="Times New Roman"/>
                          <a:cs typeface="Times New Roman"/>
                          <a:sym typeface="Times New Roman"/>
                        </a:rPr>
                        <a:t> </a:t>
                      </a:r>
                      <a:endParaRPr sz="1100" b="1">
                        <a:uFill>
                          <a:solidFill/>
                        </a:uFill>
                      </a:endParaRPr>
                    </a:p>
                    <a:p>
                      <a:pPr lvl="0" algn="ctr">
                        <a:tabLst>
                          <a:tab pos="457200" algn="l"/>
                          <a:tab pos="2743200" algn="r"/>
                          <a:tab pos="5486400" algn="r"/>
                        </a:tabLst>
                        <a:defRPr sz="1800" b="0" i="0"/>
                      </a:pPr>
                      <a:r>
                        <a:rPr sz="500">
                          <a:uFill>
                            <a:solidFill/>
                          </a:uFill>
                          <a:latin typeface="Times New Roman"/>
                          <a:ea typeface="Times New Roman"/>
                          <a:cs typeface="Times New Roman"/>
                          <a:sym typeface="Times New Roman"/>
                        </a:rPr>
                        <a:t>MSITA Certification(1)</a:t>
                      </a:r>
                      <a:endParaRPr sz="1100" b="1">
                        <a:uFill>
                          <a:solidFill/>
                        </a:uFill>
                      </a:endParaRPr>
                    </a:p>
                    <a:p>
                      <a:pPr lvl="0" algn="ctr">
                        <a:tabLst>
                          <a:tab pos="457200" algn="l"/>
                          <a:tab pos="2743200" algn="r"/>
                          <a:tab pos="5486400" algn="r"/>
                        </a:tabLst>
                        <a:defRPr sz="1800" b="0" i="0"/>
                      </a:pPr>
                      <a:r>
                        <a:rPr sz="500">
                          <a:uFill>
                            <a:solidFill/>
                          </a:uFill>
                          <a:latin typeface="Times New Roman"/>
                          <a:ea typeface="Times New Roman"/>
                          <a:cs typeface="Times New Roman"/>
                          <a:sym typeface="Times New Roman"/>
                        </a:rPr>
                        <a:t>MOS</a:t>
                      </a:r>
                      <a:endParaRPr sz="1100" b="1">
                        <a:uFill>
                          <a:solidFill/>
                        </a:uFill>
                      </a:endParaRPr>
                    </a:p>
                    <a:p>
                      <a:pPr lvl="0" algn="ctr">
                        <a:tabLst>
                          <a:tab pos="457200" algn="l"/>
                          <a:tab pos="2743200" algn="r"/>
                          <a:tab pos="5486400" algn="r"/>
                        </a:tabLst>
                        <a:defRPr sz="1800" b="0" i="0"/>
                      </a:pPr>
                      <a:r>
                        <a:rPr sz="500">
                          <a:uFill>
                            <a:solidFill/>
                          </a:uFill>
                          <a:latin typeface="Times New Roman"/>
                          <a:ea typeface="Times New Roman"/>
                          <a:cs typeface="Times New Roman"/>
                          <a:sym typeface="Times New Roman"/>
                        </a:rPr>
                        <a:t>Career Readiness - CRC</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DDCC1"/>
                    </a:solidFill>
                  </a:tcPr>
                </a:tc>
                <a:extLst>
                  <a:ext uri="{0D108BD9-81ED-4DB2-BD59-A6C34878D82A}">
                    <a16:rowId xmlns:a16="http://schemas.microsoft.com/office/drawing/2014/main" val="10003"/>
                  </a:ext>
                </a:extLst>
              </a:tr>
              <a:tr h="642439">
                <a:tc>
                  <a:txBody>
                    <a:bodyPr/>
                    <a:lstStyle/>
                    <a:p>
                      <a:pPr lvl="0" algn="ctr">
                        <a:tabLst>
                          <a:tab pos="914400" algn="l"/>
                        </a:tabLst>
                        <a:defRPr sz="1800" b="0" i="0"/>
                      </a:pPr>
                      <a:r>
                        <a:rPr sz="500">
                          <a:uFill>
                            <a:solidFill/>
                          </a:uFill>
                          <a:latin typeface="Times New Roman Bold"/>
                          <a:ea typeface="Times New Roman Bold"/>
                          <a:cs typeface="Times New Roman Bold"/>
                          <a:sym typeface="Times New Roman Bold"/>
                        </a:rPr>
                        <a:t>12</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 </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English IV</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4</a:t>
                      </a:r>
                      <a:r>
                        <a:rPr sz="500" baseline="29998">
                          <a:uFill>
                            <a:solidFill/>
                          </a:uFill>
                          <a:latin typeface="Times New Roman"/>
                          <a:ea typeface="Times New Roman"/>
                          <a:cs typeface="Times New Roman"/>
                          <a:sym typeface="Times New Roman"/>
                        </a:rPr>
                        <a:t>th</a:t>
                      </a:r>
                      <a:r>
                        <a:rPr sz="500">
                          <a:uFill>
                            <a:solidFill/>
                          </a:uFill>
                          <a:latin typeface="Times New Roman"/>
                          <a:ea typeface="Times New Roman"/>
                          <a:cs typeface="Times New Roman"/>
                          <a:sym typeface="Times New Roman"/>
                        </a:rPr>
                        <a:t> Math</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Aligned with</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sudent’s plan</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US History</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Part A</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MAT 115 Mathematical Models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US History</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Part B</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Accounting II</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ENG 114</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Professional</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Research &amp;</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Reporting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l">
                        <a:tabLst>
                          <a:tab pos="914400" algn="l"/>
                        </a:tabLst>
                        <a:defRPr sz="1800" b="0" i="0"/>
                      </a:pPr>
                      <a:r>
                        <a:rPr sz="500">
                          <a:uFill>
                            <a:solidFill/>
                          </a:uFill>
                          <a:latin typeface="Times New Roman"/>
                          <a:ea typeface="Times New Roman"/>
                          <a:cs typeface="Times New Roman"/>
                          <a:sym typeface="Times New Roman"/>
                        </a:rPr>
                        <a:t> </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BUS 115 Business Law I</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457200" algn="l"/>
                          <a:tab pos="2743200" algn="r"/>
                          <a:tab pos="5486400" algn="r"/>
                        </a:tabLst>
                        <a:defRPr sz="1800" b="0" i="0"/>
                      </a:pPr>
                      <a:r>
                        <a:rPr sz="500">
                          <a:uFill>
                            <a:solidFill/>
                          </a:uFill>
                          <a:latin typeface="Times New Roman"/>
                          <a:ea typeface="Times New Roman"/>
                          <a:cs typeface="Times New Roman"/>
                          <a:sym typeface="Times New Roman"/>
                        </a:rPr>
                        <a:t> </a:t>
                      </a:r>
                      <a:endParaRPr sz="1100" b="1">
                        <a:uFill>
                          <a:solidFill/>
                        </a:uFill>
                      </a:endParaRPr>
                    </a:p>
                    <a:p>
                      <a:pPr lvl="0" algn="ctr">
                        <a:tabLst>
                          <a:tab pos="457200" algn="l"/>
                          <a:tab pos="2743200" algn="r"/>
                          <a:tab pos="5486400" algn="r"/>
                        </a:tabLst>
                        <a:defRPr sz="1800" b="0" i="0"/>
                      </a:pPr>
                      <a:r>
                        <a:rPr sz="500">
                          <a:uFill>
                            <a:solidFill/>
                          </a:uFill>
                          <a:latin typeface="Times New Roman"/>
                          <a:ea typeface="Times New Roman"/>
                          <a:cs typeface="Times New Roman"/>
                          <a:sym typeface="Times New Roman"/>
                        </a:rPr>
                        <a:t>High School Diploma</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QuickBooks Certification</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CC Certificate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DDCC1"/>
                    </a:solidFill>
                  </a:tcPr>
                </a:tc>
                <a:extLst>
                  <a:ext uri="{0D108BD9-81ED-4DB2-BD59-A6C34878D82A}">
                    <a16:rowId xmlns:a16="http://schemas.microsoft.com/office/drawing/2014/main" val="10004"/>
                  </a:ext>
                </a:extLst>
              </a:tr>
              <a:tr h="520203">
                <a:tc>
                  <a:txBody>
                    <a:bodyPr/>
                    <a:lstStyle/>
                    <a:p>
                      <a:pPr lvl="0" algn="ctr">
                        <a:tabLst>
                          <a:tab pos="914400" algn="l"/>
                        </a:tabLst>
                        <a:defRPr sz="1800" b="0" i="0"/>
                      </a:pPr>
                      <a:r>
                        <a:rPr sz="500">
                          <a:uFill>
                            <a:solidFill/>
                          </a:uFill>
                          <a:latin typeface="Times New Roman Bold"/>
                          <a:ea typeface="Times New Roman Bold"/>
                          <a:cs typeface="Times New Roman Bold"/>
                          <a:sym typeface="Times New Roman Bold"/>
                        </a:rPr>
                        <a:t>Summer</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 </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COE 112    </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(coop)</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COE 110</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World of Work</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ACA 111</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College</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Student </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Success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gridSpan="5">
                  <a:txBody>
                    <a:bodyPr/>
                    <a:lstStyle/>
                    <a:p>
                      <a:pPr lvl="0" algn="l">
                        <a:tabLst>
                          <a:tab pos="914400" algn="l"/>
                        </a:tabLst>
                        <a:defRPr sz="1800" b="0" i="0"/>
                      </a:pPr>
                      <a:r>
                        <a:rPr sz="500">
                          <a:uFill>
                            <a:solidFill/>
                          </a:uFill>
                          <a:latin typeface="Times New Roman"/>
                          <a:ea typeface="Times New Roman"/>
                          <a:cs typeface="Times New Roman"/>
                          <a:sym typeface="Times New Roman"/>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5F5F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lvl="0" algn="l">
                        <a:tabLst>
                          <a:tab pos="914400" algn="l"/>
                        </a:tabLst>
                        <a:defRPr sz="1800" b="0" i="0"/>
                      </a:pPr>
                      <a:r>
                        <a:rPr sz="500">
                          <a:uFill>
                            <a:solidFill/>
                          </a:uFill>
                          <a:latin typeface="Times New Roman"/>
                          <a:ea typeface="Times New Roman"/>
                          <a:cs typeface="Times New Roman"/>
                          <a:sym typeface="Times New Roman"/>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DDCC1"/>
                    </a:solidFill>
                  </a:tcPr>
                </a:tc>
                <a:extLst>
                  <a:ext uri="{0D108BD9-81ED-4DB2-BD59-A6C34878D82A}">
                    <a16:rowId xmlns:a16="http://schemas.microsoft.com/office/drawing/2014/main" val="10005"/>
                  </a:ext>
                </a:extLst>
              </a:tr>
              <a:tr h="650253">
                <a:tc>
                  <a:txBody>
                    <a:bodyPr/>
                    <a:lstStyle/>
                    <a:p>
                      <a:pPr lvl="0" algn="ctr">
                        <a:tabLst>
                          <a:tab pos="914400" algn="l"/>
                        </a:tabLst>
                        <a:defRPr sz="1800" b="0" i="0"/>
                      </a:pPr>
                      <a:r>
                        <a:rPr sz="500">
                          <a:uFill>
                            <a:solidFill/>
                          </a:uFill>
                          <a:latin typeface="Times New Roman Bold"/>
                          <a:ea typeface="Times New Roman Bold"/>
                          <a:cs typeface="Times New Roman Bold"/>
                          <a:sym typeface="Times New Roman Bold"/>
                        </a:rPr>
                        <a:t> </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 1</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 </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 </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MKT 220 Advertising &amp; Sales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ACC 120 Principles of Financial Accounting</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ENG 111</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Expository</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Writing</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BUS 116 Business Law II</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BUS 260 Business Communications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BUS 240 Business Ethics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ACC 129</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Individual Income Taxes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 </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ACC 121 Principles of Managerial Accounting</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l">
                        <a:tabLst>
                          <a:tab pos="914400" algn="l"/>
                        </a:tabLst>
                        <a:defRPr sz="1800" b="0" i="0"/>
                      </a:pPr>
                      <a:r>
                        <a:rPr sz="500" i="1">
                          <a:uFill>
                            <a:solidFill/>
                          </a:uFill>
                          <a:latin typeface="Verdana"/>
                          <a:ea typeface="Verdana"/>
                          <a:cs typeface="Verdana"/>
                          <a:sym typeface="Verdana"/>
                        </a:rPr>
                        <a:t>Business Administration Diploma 44 hours</a:t>
                      </a:r>
                      <a:endParaRPr sz="1100" b="1">
                        <a:uFill>
                          <a:solidFill/>
                        </a:uFill>
                      </a:endParaRPr>
                    </a:p>
                    <a:p>
                      <a:pPr lvl="0" algn="l">
                        <a:tabLst>
                          <a:tab pos="914400" algn="l"/>
                        </a:tabLst>
                        <a:defRPr sz="1800" b="0" i="0"/>
                      </a:pPr>
                      <a:r>
                        <a:rPr sz="500" i="1">
                          <a:uFill>
                            <a:solidFill/>
                          </a:uFill>
                          <a:latin typeface="Verdana"/>
                          <a:ea typeface="Verdana"/>
                          <a:cs typeface="Verdana"/>
                          <a:sym typeface="Verdana"/>
                        </a:rPr>
                        <a:t>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DDCC1"/>
                    </a:solidFill>
                  </a:tcPr>
                </a:tc>
                <a:extLst>
                  <a:ext uri="{0D108BD9-81ED-4DB2-BD59-A6C34878D82A}">
                    <a16:rowId xmlns:a16="http://schemas.microsoft.com/office/drawing/2014/main" val="10006"/>
                  </a:ext>
                </a:extLst>
              </a:tr>
              <a:tr h="585229">
                <a:tc>
                  <a:txBody>
                    <a:bodyPr/>
                    <a:lstStyle/>
                    <a:p>
                      <a:pPr lvl="0" algn="ctr">
                        <a:tabLst>
                          <a:tab pos="914400" algn="l"/>
                        </a:tabLst>
                        <a:defRPr sz="1800" b="0" i="0"/>
                      </a:pPr>
                      <a:r>
                        <a:rPr sz="500" dirty="0">
                          <a:uFill>
                            <a:solidFill/>
                          </a:uFill>
                          <a:latin typeface="Times New Roman Bold"/>
                          <a:ea typeface="Times New Roman Bold"/>
                          <a:cs typeface="Times New Roman Bold"/>
                          <a:sym typeface="Times New Roman Bold"/>
                        </a:rPr>
                        <a:t>2</a:t>
                      </a:r>
                      <a:endParaRPr sz="1100" b="1" dirty="0">
                        <a:uFill>
                          <a:solidFill/>
                        </a:uFill>
                      </a:endParaRPr>
                    </a:p>
                    <a:p>
                      <a:pPr lvl="0" algn="ctr">
                        <a:tabLst>
                          <a:tab pos="914400" algn="l"/>
                        </a:tabLst>
                        <a:defRPr sz="1800" b="0" i="0"/>
                      </a:pPr>
                      <a:r>
                        <a:rPr sz="500" dirty="0">
                          <a:uFill>
                            <a:solidFill/>
                          </a:uFill>
                          <a:latin typeface="Times New Roman Bold"/>
                          <a:ea typeface="Times New Roman Bold"/>
                          <a:cs typeface="Times New Roman Bold"/>
                          <a:sym typeface="Times New Roman Bold"/>
                        </a:rPr>
                        <a:t> </a:t>
                      </a:r>
                      <a:endParaRPr sz="1100" b="1" dirty="0">
                        <a:uFill>
                          <a:solidFill/>
                        </a:uFill>
                      </a:endParaRPr>
                    </a:p>
                    <a:p>
                      <a:pPr lvl="0" algn="ctr">
                        <a:tabLst>
                          <a:tab pos="914400" algn="l"/>
                        </a:tabLst>
                        <a:defRPr sz="1800" b="0" i="0"/>
                      </a:pPr>
                      <a:r>
                        <a:rPr sz="500" dirty="0">
                          <a:uFill>
                            <a:solidFill/>
                          </a:uFill>
                          <a:latin typeface="Times New Roman Bold"/>
                          <a:ea typeface="Times New Roman Bold"/>
                          <a:cs typeface="Times New Roman Bold"/>
                          <a:sym typeface="Times New Roman Bold"/>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Social</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Science</a:t>
                      </a:r>
                      <a:endParaRPr sz="1100" b="1">
                        <a:uFill>
                          <a:solidFill/>
                        </a:uFill>
                      </a:endParaRPr>
                    </a:p>
                    <a:p>
                      <a:pPr lvl="0" algn="l">
                        <a:tabLst>
                          <a:tab pos="914400" algn="l"/>
                        </a:tabLst>
                        <a:defRPr sz="1800" b="0" i="0"/>
                      </a:pPr>
                      <a:r>
                        <a:rPr sz="500" i="1">
                          <a:uFill>
                            <a:solidFill/>
                          </a:uFill>
                          <a:latin typeface="Times New Roman"/>
                          <a:ea typeface="Times New Roman"/>
                          <a:cs typeface="Times New Roman"/>
                          <a:sym typeface="Times New Roman"/>
                        </a:rPr>
                        <a:t>Elective</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BUS 239 Business Applications Seminar</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ECO 252 Principles of Macroeconomics</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Humanities</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Fine Arts</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Elective</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 </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gridSpan="3">
                  <a:txBody>
                    <a:bodyPr/>
                    <a:lstStyle/>
                    <a:p>
                      <a:pPr lvl="0" algn="l">
                        <a:tabLst>
                          <a:tab pos="914400" algn="l"/>
                        </a:tabLst>
                        <a:defRPr sz="1800" b="0" i="0"/>
                      </a:pPr>
                      <a:r>
                        <a:rPr sz="500" dirty="0">
                          <a:uFill>
                            <a:solidFill/>
                          </a:uFill>
                          <a:latin typeface="Verdana"/>
                          <a:ea typeface="Verdana"/>
                          <a:cs typeface="Verdana"/>
                          <a:sym typeface="Verdana"/>
                        </a:rPr>
                        <a:t>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5F5F5"/>
                    </a:solidFill>
                  </a:tcPr>
                </a:tc>
                <a:tc hMerge="1">
                  <a:txBody>
                    <a:bodyPr/>
                    <a:lstStyle/>
                    <a:p>
                      <a:endParaRPr lang="en-US"/>
                    </a:p>
                  </a:txBody>
                  <a:tcPr/>
                </a:tc>
                <a:tc hMerge="1">
                  <a:txBody>
                    <a:bodyPr/>
                    <a:lstStyle/>
                    <a:p>
                      <a:endParaRPr lang="en-US"/>
                    </a:p>
                  </a:txBody>
                  <a:tcPr/>
                </a:tc>
                <a:tc>
                  <a:txBody>
                    <a:bodyPr/>
                    <a:lstStyle/>
                    <a:p>
                      <a:pPr lvl="0" algn="l">
                        <a:tabLst>
                          <a:tab pos="914400" algn="l"/>
                        </a:tabLst>
                        <a:defRPr sz="1800" b="0" i="0"/>
                      </a:pPr>
                      <a:r>
                        <a:rPr sz="500" i="1" dirty="0">
                          <a:uFill>
                            <a:solidFill/>
                          </a:uFill>
                          <a:latin typeface="Verdana"/>
                          <a:ea typeface="Verdana"/>
                          <a:cs typeface="Verdana"/>
                          <a:sym typeface="Verdana"/>
                        </a:rPr>
                        <a:t>Business Administration </a:t>
                      </a:r>
                      <a:endParaRPr sz="1100" b="1" dirty="0">
                        <a:uFill>
                          <a:solidFill/>
                        </a:uFill>
                      </a:endParaRPr>
                    </a:p>
                    <a:p>
                      <a:pPr lvl="0" algn="l">
                        <a:tabLst>
                          <a:tab pos="914400" algn="l"/>
                        </a:tabLst>
                        <a:defRPr sz="1800" b="0" i="0"/>
                      </a:pPr>
                      <a:r>
                        <a:rPr sz="500" i="1" dirty="0">
                          <a:uFill>
                            <a:solidFill/>
                          </a:uFill>
                          <a:latin typeface="Verdana"/>
                          <a:ea typeface="Verdana"/>
                          <a:cs typeface="Verdana"/>
                          <a:sym typeface="Verdana"/>
                        </a:rPr>
                        <a:t>AAS Degree </a:t>
                      </a:r>
                      <a:endParaRPr sz="1100" b="1" dirty="0">
                        <a:uFill>
                          <a:solidFill/>
                        </a:uFill>
                      </a:endParaRPr>
                    </a:p>
                    <a:p>
                      <a:pPr lvl="0" algn="l">
                        <a:tabLst>
                          <a:tab pos="914400" algn="l"/>
                        </a:tabLst>
                        <a:defRPr sz="1800" b="0" i="0"/>
                      </a:pPr>
                      <a:r>
                        <a:rPr sz="500" i="1" dirty="0">
                          <a:uFill>
                            <a:solidFill/>
                          </a:uFill>
                          <a:latin typeface="Verdana"/>
                          <a:ea typeface="Verdana"/>
                          <a:cs typeface="Verdana"/>
                          <a:sym typeface="Verdana"/>
                        </a:rPr>
                        <a:t>65-73 hours</a:t>
                      </a:r>
                      <a:endParaRPr sz="1100" b="1" dirty="0">
                        <a:uFill>
                          <a:solidFill/>
                        </a:uFill>
                      </a:endParaRPr>
                    </a:p>
                    <a:p>
                      <a:pPr lvl="0" algn="l">
                        <a:tabLst>
                          <a:tab pos="914400" algn="l"/>
                        </a:tabLst>
                        <a:defRPr sz="1800" b="0" i="0"/>
                      </a:pPr>
                      <a:r>
                        <a:rPr sz="500" dirty="0">
                          <a:uFill>
                            <a:solidFill/>
                          </a:uFill>
                          <a:latin typeface="Verdana"/>
                          <a:ea typeface="Verdana"/>
                          <a:cs typeface="Verdana"/>
                          <a:sym typeface="Verdana"/>
                        </a:rPr>
                        <a:t>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DDCC1"/>
                    </a:solidFill>
                  </a:tcPr>
                </a:tc>
                <a:extLst>
                  <a:ext uri="{0D108BD9-81ED-4DB2-BD59-A6C34878D82A}">
                    <a16:rowId xmlns:a16="http://schemas.microsoft.com/office/drawing/2014/main" val="10007"/>
                  </a:ext>
                </a:extLst>
              </a:tr>
            </a:tbl>
          </a:graphicData>
        </a:graphic>
      </p:graphicFrame>
      <p:graphicFrame>
        <p:nvGraphicFramePr>
          <p:cNvPr id="76" name="Table 76"/>
          <p:cNvGraphicFramePr/>
          <p:nvPr>
            <p:extLst/>
          </p:nvPr>
        </p:nvGraphicFramePr>
        <p:xfrm>
          <a:off x="6378062" y="2133599"/>
          <a:ext cx="2003938" cy="1125882"/>
        </p:xfrm>
        <a:graphic>
          <a:graphicData uri="http://schemas.openxmlformats.org/drawingml/2006/table">
            <a:tbl>
              <a:tblPr/>
              <a:tblGrid>
                <a:gridCol w="2003938">
                  <a:extLst>
                    <a:ext uri="{9D8B030D-6E8A-4147-A177-3AD203B41FA5}">
                      <a16:colId xmlns:a16="http://schemas.microsoft.com/office/drawing/2014/main" val="20000"/>
                    </a:ext>
                  </a:extLst>
                </a:gridCol>
              </a:tblGrid>
              <a:tr h="258884">
                <a:tc>
                  <a:txBody>
                    <a:bodyPr/>
                    <a:lstStyle/>
                    <a:p>
                      <a:pPr lvl="0" algn="l">
                        <a:tabLst>
                          <a:tab pos="457200" algn="l"/>
                          <a:tab pos="2743200" algn="r"/>
                          <a:tab pos="5486400" algn="r"/>
                        </a:tabLst>
                        <a:defRPr sz="1800" b="0" i="0"/>
                      </a:pPr>
                      <a:r>
                        <a:rPr sz="1200" dirty="0">
                          <a:uFill>
                            <a:solidFill/>
                          </a:uFill>
                          <a:latin typeface="Verdana Bold"/>
                          <a:ea typeface="Verdana Bold"/>
                          <a:cs typeface="Verdana Bold"/>
                          <a:sym typeface="Verdana Bold"/>
                        </a:rPr>
                        <a:t>Core Courses</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extLst>
                  <a:ext uri="{0D108BD9-81ED-4DB2-BD59-A6C34878D82A}">
                    <a16:rowId xmlns:a16="http://schemas.microsoft.com/office/drawing/2014/main" val="10000"/>
                  </a:ext>
                </a:extLst>
              </a:tr>
              <a:tr h="266444">
                <a:tc>
                  <a:txBody>
                    <a:bodyPr/>
                    <a:lstStyle/>
                    <a:p>
                      <a:pPr lvl="0" algn="l">
                        <a:tabLst>
                          <a:tab pos="457200" algn="l"/>
                          <a:tab pos="2743200" algn="r"/>
                          <a:tab pos="5486400" algn="r"/>
                        </a:tabLst>
                        <a:defRPr sz="1800" b="0" i="0"/>
                      </a:pPr>
                      <a:r>
                        <a:rPr sz="1200" dirty="0">
                          <a:uFill>
                            <a:solidFill/>
                          </a:uFill>
                          <a:latin typeface="Verdana Bold"/>
                          <a:ea typeface="Verdana Bold"/>
                          <a:cs typeface="Verdana Bold"/>
                          <a:sym typeface="Verdana Bold"/>
                        </a:rPr>
                        <a:t>CTE High school courses</a:t>
                      </a:r>
                      <a:r>
                        <a:rPr sz="600" dirty="0">
                          <a:uFill>
                            <a:solidFill/>
                          </a:uFill>
                          <a:latin typeface="Verdana Bold"/>
                          <a:ea typeface="Verdana Bold"/>
                          <a:cs typeface="Verdana Bold"/>
                          <a:sym typeface="Verdana Bold"/>
                        </a:rPr>
                        <a:t>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extLst>
                  <a:ext uri="{0D108BD9-81ED-4DB2-BD59-A6C34878D82A}">
                    <a16:rowId xmlns:a16="http://schemas.microsoft.com/office/drawing/2014/main" val="10001"/>
                  </a:ext>
                </a:extLst>
              </a:tr>
              <a:tr h="234794">
                <a:tc>
                  <a:txBody>
                    <a:bodyPr/>
                    <a:lstStyle/>
                    <a:p>
                      <a:pPr lvl="0" algn="l">
                        <a:tabLst>
                          <a:tab pos="457200" algn="l"/>
                          <a:tab pos="2743200" algn="r"/>
                          <a:tab pos="5486400" algn="r"/>
                        </a:tabLst>
                        <a:defRPr sz="1800" b="0" i="0"/>
                      </a:pPr>
                      <a:r>
                        <a:rPr sz="1200" dirty="0">
                          <a:uFill>
                            <a:solidFill/>
                          </a:uFill>
                          <a:latin typeface="Verdana Bold"/>
                          <a:ea typeface="Verdana Bold"/>
                          <a:cs typeface="Verdana Bold"/>
                          <a:sym typeface="Verdana Bold"/>
                        </a:rPr>
                        <a:t>Community college courses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extLst>
                  <a:ext uri="{0D108BD9-81ED-4DB2-BD59-A6C34878D82A}">
                    <a16:rowId xmlns:a16="http://schemas.microsoft.com/office/drawing/2014/main" val="10002"/>
                  </a:ext>
                </a:extLst>
              </a:tr>
              <a:tr h="234794">
                <a:tc>
                  <a:txBody>
                    <a:bodyPr/>
                    <a:lstStyle/>
                    <a:p>
                      <a:pPr lvl="0" algn="l">
                        <a:tabLst>
                          <a:tab pos="457200" algn="l"/>
                          <a:tab pos="2743200" algn="r"/>
                          <a:tab pos="5486400" algn="r"/>
                        </a:tabLst>
                        <a:defRPr sz="1800" b="0" i="0"/>
                      </a:pPr>
                      <a:r>
                        <a:rPr sz="1200" dirty="0">
                          <a:uFill>
                            <a:solidFill/>
                          </a:uFill>
                          <a:latin typeface="Verdana Bold"/>
                          <a:ea typeface="Verdana Bold"/>
                          <a:cs typeface="Verdana Bold"/>
                          <a:sym typeface="Verdana Bold"/>
                        </a:rPr>
                        <a:t>Articulated Courses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65A0DC"/>
                    </a:solidFill>
                  </a:tcPr>
                </a:tc>
                <a:extLst>
                  <a:ext uri="{0D108BD9-81ED-4DB2-BD59-A6C34878D82A}">
                    <a16:rowId xmlns:a16="http://schemas.microsoft.com/office/drawing/2014/main" val="10003"/>
                  </a:ext>
                </a:extLst>
              </a:tr>
            </a:tbl>
          </a:graphicData>
        </a:graphic>
      </p:graphicFrame>
      <p:graphicFrame>
        <p:nvGraphicFramePr>
          <p:cNvPr id="77" name="Table 77"/>
          <p:cNvGraphicFramePr/>
          <p:nvPr>
            <p:extLst/>
          </p:nvPr>
        </p:nvGraphicFramePr>
        <p:xfrm>
          <a:off x="6354283" y="4748946"/>
          <a:ext cx="2002130" cy="1097280"/>
        </p:xfrm>
        <a:graphic>
          <a:graphicData uri="http://schemas.openxmlformats.org/drawingml/2006/table">
            <a:tbl>
              <a:tblPr/>
              <a:tblGrid>
                <a:gridCol w="2002130">
                  <a:extLst>
                    <a:ext uri="{9D8B030D-6E8A-4147-A177-3AD203B41FA5}">
                      <a16:colId xmlns:a16="http://schemas.microsoft.com/office/drawing/2014/main" val="20000"/>
                    </a:ext>
                  </a:extLst>
                </a:gridCol>
              </a:tblGrid>
              <a:tr h="344692">
                <a:tc>
                  <a:txBody>
                    <a:bodyPr/>
                    <a:lstStyle/>
                    <a:p>
                      <a:pPr lvl="0" algn="l">
                        <a:tabLst>
                          <a:tab pos="457200" algn="l"/>
                          <a:tab pos="2743200" algn="r"/>
                          <a:tab pos="5486400" algn="r"/>
                        </a:tabLst>
                        <a:defRPr sz="1800" b="0" i="0"/>
                      </a:pPr>
                      <a:r>
                        <a:rPr sz="1200" dirty="0">
                          <a:uFill>
                            <a:solidFill/>
                          </a:uFill>
                          <a:latin typeface="Verdana"/>
                          <a:ea typeface="Verdana"/>
                          <a:cs typeface="Verdana"/>
                          <a:sym typeface="Verdana"/>
                        </a:rPr>
                        <a:t> Articulated credits -   MSITA for CIS110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00BEF3"/>
                    </a:solidFill>
                  </a:tcPr>
                </a:tc>
                <a:extLst>
                  <a:ext uri="{0D108BD9-81ED-4DB2-BD59-A6C34878D82A}">
                    <a16:rowId xmlns:a16="http://schemas.microsoft.com/office/drawing/2014/main" val="10000"/>
                  </a:ext>
                </a:extLst>
              </a:tr>
              <a:tr h="491353">
                <a:tc>
                  <a:txBody>
                    <a:bodyPr/>
                    <a:lstStyle/>
                    <a:p>
                      <a:pPr lvl="0" algn="l">
                        <a:tabLst>
                          <a:tab pos="457200" algn="l"/>
                          <a:tab pos="2743200" algn="r"/>
                          <a:tab pos="5486400" algn="r"/>
                        </a:tabLst>
                        <a:defRPr sz="1800" b="0" i="0"/>
                      </a:pPr>
                      <a:r>
                        <a:rPr sz="500" b="1" i="1" dirty="0">
                          <a:uFill>
                            <a:solidFill/>
                          </a:uFill>
                          <a:latin typeface="Verdana"/>
                          <a:ea typeface="Verdana"/>
                          <a:cs typeface="Verdana"/>
                          <a:sym typeface="Verdana"/>
                        </a:rPr>
                        <a:t> </a:t>
                      </a:r>
                      <a:r>
                        <a:rPr sz="1200" i="1" dirty="0">
                          <a:uFill>
                            <a:solidFill/>
                          </a:uFill>
                          <a:latin typeface="Verdana"/>
                          <a:ea typeface="Verdana"/>
                          <a:cs typeface="Verdana"/>
                          <a:sym typeface="Verdana"/>
                        </a:rPr>
                        <a:t>Online Course on Demand</a:t>
                      </a:r>
                      <a:r>
                        <a:rPr sz="1200" i="1" dirty="0">
                          <a:solidFill>
                            <a:srgbClr val="FF2600"/>
                          </a:solidFill>
                          <a:uFill>
                            <a:solidFill>
                              <a:srgbClr val="FF2600"/>
                            </a:solidFill>
                          </a:uFill>
                          <a:latin typeface="Verdana"/>
                          <a:ea typeface="Verdana"/>
                          <a:cs typeface="Verdana"/>
                          <a:sym typeface="Verdana"/>
                        </a:rPr>
                        <a:t> </a:t>
                      </a:r>
                      <a:r>
                        <a:rPr sz="1200" dirty="0">
                          <a:uFill>
                            <a:solidFill/>
                          </a:uFill>
                          <a:latin typeface="Verdana"/>
                          <a:ea typeface="Verdana"/>
                          <a:cs typeface="Verdana"/>
                          <a:sym typeface="Verdana"/>
                        </a:rPr>
                        <a:t>See CC course requirements for each degree</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5F5F5"/>
                    </a:solidFill>
                  </a:tcPr>
                </a:tc>
                <a:extLst>
                  <a:ext uri="{0D108BD9-81ED-4DB2-BD59-A6C34878D82A}">
                    <a16:rowId xmlns:a16="http://schemas.microsoft.com/office/drawing/2014/main" val="10001"/>
                  </a:ext>
                </a:extLst>
              </a:tr>
            </a:tbl>
          </a:graphicData>
        </a:graphic>
      </p:graphicFrame>
      <p:sp>
        <p:nvSpPr>
          <p:cNvPr id="78" name="Shape 78"/>
          <p:cNvSpPr/>
          <p:nvPr/>
        </p:nvSpPr>
        <p:spPr>
          <a:xfrm>
            <a:off x="1053019" y="1371600"/>
            <a:ext cx="3989961" cy="343363"/>
          </a:xfrm>
          <a:prstGeom prst="rect">
            <a:avLst/>
          </a:prstGeom>
          <a:ln w="12700">
            <a:miter lim="400000"/>
          </a:ln>
          <a:extLst>
            <a:ext uri="{C572A759-6A51-4108-AA02-DFA0A04FC94B}">
              <ma14:wrappingTextBoxFlag xmlns:ma14="http://schemas.microsoft.com/office/mac/drawingml/2011/main" xmlns="" val="1"/>
            </a:ext>
          </a:extLst>
        </p:spPr>
        <p:txBody>
          <a:bodyPr wrap="square" lIns="21431" tIns="21431" rIns="21431" bIns="21431">
            <a:spAutoFit/>
          </a:bodyPr>
          <a:lstStyle/>
          <a:p>
            <a:pPr lvl="0">
              <a:defRPr b="0"/>
            </a:pPr>
            <a:r>
              <a:rPr sz="975" b="1" dirty="0">
                <a:uFill>
                  <a:solidFill/>
                </a:uFill>
              </a:rPr>
              <a:t>(Rigorous) Programs of Study            </a:t>
            </a:r>
            <a:r>
              <a:rPr sz="900" b="1" dirty="0">
                <a:uFill>
                  <a:solidFill/>
                </a:uFill>
              </a:rPr>
              <a:t>(Classes are examples) </a:t>
            </a:r>
            <a:endParaRPr sz="975" b="1" dirty="0">
              <a:uFill>
                <a:solidFill/>
              </a:uFill>
            </a:endParaRPr>
          </a:p>
          <a:p>
            <a:pPr lvl="0">
              <a:defRPr b="0"/>
            </a:pPr>
            <a:r>
              <a:rPr sz="975" b="1" dirty="0">
                <a:uFill>
                  <a:solidFill/>
                </a:uFill>
              </a:rPr>
              <a:t> </a:t>
            </a:r>
          </a:p>
        </p:txBody>
      </p:sp>
      <p:sp>
        <p:nvSpPr>
          <p:cNvPr id="80" name="Shape 80"/>
          <p:cNvSpPr/>
          <p:nvPr/>
        </p:nvSpPr>
        <p:spPr>
          <a:xfrm>
            <a:off x="6755907" y="3786152"/>
            <a:ext cx="1298309" cy="415498"/>
          </a:xfrm>
          <a:prstGeom prst="rect">
            <a:avLst/>
          </a:prstGeom>
          <a:ln w="25400">
            <a:solidFill>
              <a:srgbClr val="85888D"/>
            </a:solidFill>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lgn="ctr">
              <a:defRPr sz="1300">
                <a:uFill>
                  <a:solidFill/>
                </a:uFill>
              </a:defRPr>
            </a:lvl1pPr>
          </a:lstStyle>
          <a:p>
            <a:pPr lvl="0">
              <a:defRPr sz="1800" b="0">
                <a:uFillTx/>
              </a:defRPr>
            </a:pPr>
            <a:r>
              <a:rPr sz="1350" b="1" dirty="0"/>
              <a:t>Labor Market Value $$</a:t>
            </a:r>
          </a:p>
        </p:txBody>
      </p:sp>
      <p:sp>
        <p:nvSpPr>
          <p:cNvPr id="81" name="Shape 81"/>
          <p:cNvSpPr/>
          <p:nvPr/>
        </p:nvSpPr>
        <p:spPr>
          <a:xfrm flipH="1" flipV="1">
            <a:off x="6272511" y="3349485"/>
            <a:ext cx="483396" cy="513701"/>
          </a:xfrm>
          <a:prstGeom prst="line">
            <a:avLst/>
          </a:prstGeom>
          <a:ln w="38100">
            <a:solidFill/>
            <a:miter lim="400000"/>
            <a:tailEnd type="stealth"/>
          </a:ln>
        </p:spPr>
        <p:txBody>
          <a:bodyPr lIns="0" tIns="0" rIns="0" bIns="0"/>
          <a:lstStyle/>
          <a:p>
            <a:pPr defTabSz="342900">
              <a:defRPr sz="1200" b="0">
                <a:latin typeface="+mn-lt"/>
                <a:ea typeface="+mn-ea"/>
                <a:cs typeface="+mn-cs"/>
                <a:sym typeface="Helvetica"/>
              </a:defRPr>
            </a:pPr>
            <a:endParaRPr sz="900"/>
          </a:p>
        </p:txBody>
      </p:sp>
      <p:sp>
        <p:nvSpPr>
          <p:cNvPr id="82" name="Shape 82"/>
          <p:cNvSpPr/>
          <p:nvPr/>
        </p:nvSpPr>
        <p:spPr>
          <a:xfrm flipH="1">
            <a:off x="6321120" y="4299853"/>
            <a:ext cx="434786" cy="348741"/>
          </a:xfrm>
          <a:prstGeom prst="line">
            <a:avLst/>
          </a:prstGeom>
          <a:ln w="38100">
            <a:solidFill/>
            <a:miter lim="400000"/>
            <a:tailEnd type="stealth"/>
          </a:ln>
        </p:spPr>
        <p:txBody>
          <a:bodyPr lIns="0" tIns="0" rIns="0" bIns="0"/>
          <a:lstStyle/>
          <a:p>
            <a:pPr defTabSz="342900">
              <a:defRPr sz="1200" b="0">
                <a:latin typeface="+mn-lt"/>
                <a:ea typeface="+mn-ea"/>
                <a:cs typeface="+mn-cs"/>
                <a:sym typeface="Helvetica"/>
              </a:defRPr>
            </a:pPr>
            <a:endParaRPr sz="900"/>
          </a:p>
        </p:txBody>
      </p:sp>
      <p:sp>
        <p:nvSpPr>
          <p:cNvPr id="8" name="Title 7">
            <a:extLst>
              <a:ext uri="{FF2B5EF4-FFF2-40B4-BE49-F238E27FC236}">
                <a16:creationId xmlns:a16="http://schemas.microsoft.com/office/drawing/2014/main" id="{0699EAB4-D43F-BD4B-8DDB-91B3E274E8D2}"/>
              </a:ext>
            </a:extLst>
          </p:cNvPr>
          <p:cNvSpPr>
            <a:spLocks noGrp="1"/>
          </p:cNvSpPr>
          <p:nvPr>
            <p:ph type="title"/>
          </p:nvPr>
        </p:nvSpPr>
        <p:spPr/>
        <p:txBody>
          <a:bodyPr>
            <a:normAutofit fontScale="90000"/>
          </a:bodyPr>
          <a:lstStyle/>
          <a:p>
            <a:pPr lvl="0">
              <a:defRPr b="0"/>
            </a:pPr>
            <a:r>
              <a:rPr lang="en-US" dirty="0">
                <a:uFill>
                  <a:solidFill/>
                </a:uFill>
                <a:latin typeface="Calibri Light" panose="020F0302020204030204" pitchFamily="34" charset="0"/>
              </a:rPr>
              <a:t>Building the Program of Study  - 9-14</a:t>
            </a:r>
            <a:br>
              <a:rPr lang="en-US" dirty="0">
                <a:uFill>
                  <a:solidFill/>
                </a:uFill>
                <a:latin typeface="Calibri Light" panose="020F0302020204030204" pitchFamily="34" charset="0"/>
              </a:rPr>
            </a:br>
            <a:r>
              <a:rPr lang="en-US" i="1" dirty="0">
                <a:uFill>
                  <a:solidFill/>
                </a:uFill>
                <a:latin typeface="Calibri Light" panose="020F0302020204030204" pitchFamily="34" charset="0"/>
              </a:rPr>
              <a:t>High School and Community College</a:t>
            </a:r>
            <a:endParaRPr lang="en-US" dirty="0"/>
          </a:p>
        </p:txBody>
      </p:sp>
    </p:spTree>
    <p:extLst>
      <p:ext uri="{BB962C8B-B14F-4D97-AF65-F5344CB8AC3E}">
        <p14:creationId xmlns:p14="http://schemas.microsoft.com/office/powerpoint/2010/main" val="233035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p:nvPr/>
        </p:nvSpPr>
        <p:spPr>
          <a:xfrm>
            <a:off x="6402586" y="2589610"/>
            <a:ext cx="1522213" cy="1607345"/>
          </a:xfrm>
          <a:prstGeom prst="roundRect">
            <a:avLst>
              <a:gd name="adj" fmla="val 15909"/>
            </a:avLst>
          </a:prstGeom>
          <a:solidFill>
            <a:srgbClr val="FAD5BB"/>
          </a:solidFill>
          <a:ln w="12700">
            <a:solidFill>
              <a:srgbClr val="F2913F"/>
            </a:solidFill>
            <a:miter lim="400000"/>
          </a:ln>
        </p:spPr>
        <p:txBody>
          <a:bodyPr lIns="0" tIns="0" rIns="0" bIns="0"/>
          <a:lstStyle/>
          <a:p>
            <a:pPr defTabSz="257175">
              <a:defRPr sz="900"/>
            </a:pPr>
            <a:endParaRPr sz="675"/>
          </a:p>
        </p:txBody>
      </p:sp>
      <p:graphicFrame>
        <p:nvGraphicFramePr>
          <p:cNvPr id="113" name="Table 113"/>
          <p:cNvGraphicFramePr/>
          <p:nvPr>
            <p:extLst/>
          </p:nvPr>
        </p:nvGraphicFramePr>
        <p:xfrm>
          <a:off x="964771" y="2214563"/>
          <a:ext cx="5158158" cy="3117823"/>
        </p:xfrm>
        <a:graphic>
          <a:graphicData uri="http://schemas.openxmlformats.org/drawingml/2006/table">
            <a:tbl>
              <a:tblPr/>
              <a:tblGrid>
                <a:gridCol w="635107">
                  <a:extLst>
                    <a:ext uri="{9D8B030D-6E8A-4147-A177-3AD203B41FA5}">
                      <a16:colId xmlns:a16="http://schemas.microsoft.com/office/drawing/2014/main" val="20000"/>
                    </a:ext>
                  </a:extLst>
                </a:gridCol>
                <a:gridCol w="383738">
                  <a:extLst>
                    <a:ext uri="{9D8B030D-6E8A-4147-A177-3AD203B41FA5}">
                      <a16:colId xmlns:a16="http://schemas.microsoft.com/office/drawing/2014/main" val="20001"/>
                    </a:ext>
                  </a:extLst>
                </a:gridCol>
                <a:gridCol w="413088">
                  <a:extLst>
                    <a:ext uri="{9D8B030D-6E8A-4147-A177-3AD203B41FA5}">
                      <a16:colId xmlns:a16="http://schemas.microsoft.com/office/drawing/2014/main" val="20002"/>
                    </a:ext>
                  </a:extLst>
                </a:gridCol>
                <a:gridCol w="534152">
                  <a:extLst>
                    <a:ext uri="{9D8B030D-6E8A-4147-A177-3AD203B41FA5}">
                      <a16:colId xmlns:a16="http://schemas.microsoft.com/office/drawing/2014/main" val="20003"/>
                    </a:ext>
                  </a:extLst>
                </a:gridCol>
                <a:gridCol w="442436">
                  <a:extLst>
                    <a:ext uri="{9D8B030D-6E8A-4147-A177-3AD203B41FA5}">
                      <a16:colId xmlns:a16="http://schemas.microsoft.com/office/drawing/2014/main" val="20004"/>
                    </a:ext>
                  </a:extLst>
                </a:gridCol>
                <a:gridCol w="527182">
                  <a:extLst>
                    <a:ext uri="{9D8B030D-6E8A-4147-A177-3AD203B41FA5}">
                      <a16:colId xmlns:a16="http://schemas.microsoft.com/office/drawing/2014/main" val="20005"/>
                    </a:ext>
                  </a:extLst>
                </a:gridCol>
                <a:gridCol w="413455">
                  <a:extLst>
                    <a:ext uri="{9D8B030D-6E8A-4147-A177-3AD203B41FA5}">
                      <a16:colId xmlns:a16="http://schemas.microsoft.com/office/drawing/2014/main" val="20006"/>
                    </a:ext>
                  </a:extLst>
                </a:gridCol>
                <a:gridCol w="534152">
                  <a:extLst>
                    <a:ext uri="{9D8B030D-6E8A-4147-A177-3AD203B41FA5}">
                      <a16:colId xmlns:a16="http://schemas.microsoft.com/office/drawing/2014/main" val="20007"/>
                    </a:ext>
                  </a:extLst>
                </a:gridCol>
                <a:gridCol w="462341">
                  <a:extLst>
                    <a:ext uri="{9D8B030D-6E8A-4147-A177-3AD203B41FA5}">
                      <a16:colId xmlns:a16="http://schemas.microsoft.com/office/drawing/2014/main" val="20008"/>
                    </a:ext>
                  </a:extLst>
                </a:gridCol>
                <a:gridCol w="812507">
                  <a:extLst>
                    <a:ext uri="{9D8B030D-6E8A-4147-A177-3AD203B41FA5}">
                      <a16:colId xmlns:a16="http://schemas.microsoft.com/office/drawing/2014/main" val="20009"/>
                    </a:ext>
                  </a:extLst>
                </a:gridCol>
              </a:tblGrid>
              <a:tr h="325495">
                <a:tc>
                  <a:txBody>
                    <a:bodyPr/>
                    <a:lstStyle/>
                    <a:p>
                      <a:pPr lvl="0" algn="ctr">
                        <a:tabLst>
                          <a:tab pos="914400" algn="l"/>
                        </a:tabLst>
                        <a:defRPr sz="1800" b="0" i="0"/>
                      </a:pPr>
                      <a:r>
                        <a:rPr sz="600" dirty="0">
                          <a:uFill>
                            <a:solidFill/>
                          </a:uFill>
                          <a:latin typeface="Verdana Bold"/>
                          <a:ea typeface="Verdana Bold"/>
                          <a:cs typeface="Verdana Bold"/>
                          <a:sym typeface="Verdana Bold"/>
                        </a:rPr>
                        <a:t>Level</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EBEBEB"/>
                    </a:solidFill>
                  </a:tcPr>
                </a:tc>
                <a:tc gridSpan="8">
                  <a:txBody>
                    <a:bodyPr/>
                    <a:lstStyle/>
                    <a:p>
                      <a:pPr lvl="0" algn="ctr">
                        <a:tabLst>
                          <a:tab pos="914400" algn="l"/>
                        </a:tabLst>
                        <a:defRPr sz="1800" b="0" i="0"/>
                      </a:pPr>
                      <a:r>
                        <a:rPr sz="600" dirty="0">
                          <a:uFill>
                            <a:solidFill/>
                          </a:uFill>
                          <a:latin typeface="Verdana Bold"/>
                          <a:ea typeface="Verdana Bold"/>
                          <a:cs typeface="Verdana Bold"/>
                          <a:sym typeface="Verdana Bold"/>
                        </a:rPr>
                        <a:t>Courses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EBEBE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lvl="0" algn="ctr">
                        <a:tabLst>
                          <a:tab pos="914400" algn="l"/>
                        </a:tabLst>
                        <a:defRPr sz="1800" b="0" i="0"/>
                      </a:pPr>
                      <a:r>
                        <a:rPr sz="600">
                          <a:uFill>
                            <a:solidFill/>
                          </a:uFill>
                          <a:latin typeface="Verdana Bold"/>
                          <a:ea typeface="Verdana Bold"/>
                          <a:cs typeface="Verdana Bold"/>
                          <a:sym typeface="Verdana Bold"/>
                        </a:rPr>
                        <a:t>Certifications &amp; Degrees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DDCC1"/>
                    </a:solidFill>
                  </a:tcPr>
                </a:tc>
                <a:extLst>
                  <a:ext uri="{0D108BD9-81ED-4DB2-BD59-A6C34878D82A}">
                    <a16:rowId xmlns:a16="http://schemas.microsoft.com/office/drawing/2014/main" val="10000"/>
                  </a:ext>
                </a:extLst>
              </a:tr>
              <a:tr h="361000">
                <a:tc>
                  <a:txBody>
                    <a:bodyPr/>
                    <a:lstStyle/>
                    <a:p>
                      <a:pPr lvl="0" algn="ctr">
                        <a:tabLst>
                          <a:tab pos="914400" algn="l"/>
                        </a:tabLst>
                        <a:defRPr sz="1800" b="0" i="0"/>
                      </a:pPr>
                      <a:r>
                        <a:rPr sz="500">
                          <a:uFill>
                            <a:solidFill/>
                          </a:uFill>
                          <a:latin typeface="Times New Roman Bold"/>
                          <a:ea typeface="Times New Roman Bold"/>
                          <a:cs typeface="Times New Roman Bold"/>
                          <a:sym typeface="Times New Roman Bold"/>
                        </a:rPr>
                        <a:t> </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9</a:t>
                      </a:r>
                      <a:endParaRPr sz="1100" b="1">
                        <a:uFill>
                          <a:solidFill/>
                        </a:uFill>
                      </a:endParaRPr>
                    </a:p>
                    <a:p>
                      <a:pPr lvl="0" algn="l">
                        <a:tabLst>
                          <a:tab pos="914400" algn="l"/>
                        </a:tabLst>
                        <a:defRPr sz="1800" b="0" i="0"/>
                      </a:pPr>
                      <a:r>
                        <a:rPr sz="500">
                          <a:uFill>
                            <a:solidFill/>
                          </a:uFill>
                          <a:latin typeface="Times New Roman Bold"/>
                          <a:ea typeface="Times New Roman Bold"/>
                          <a:cs typeface="Times New Roman Bold"/>
                          <a:sym typeface="Times New Roman Bold"/>
                        </a:rPr>
                        <a:t> </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English 1</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Algebra  I</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or</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Integrated Math I</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Environmental</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Earth Science</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World History</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Health/PE</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MSITA</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Word, PPT</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2600"/>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Small</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 Business Entrepreneurship</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 </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Freshman</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Career Management</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 </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 </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MSITA Certifications (2)</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DDCC1"/>
                    </a:solidFill>
                  </a:tcPr>
                </a:tc>
                <a:extLst>
                  <a:ext uri="{0D108BD9-81ED-4DB2-BD59-A6C34878D82A}">
                    <a16:rowId xmlns:a16="http://schemas.microsoft.com/office/drawing/2014/main" val="10001"/>
                  </a:ext>
                </a:extLst>
              </a:tr>
              <a:tr h="324900">
                <a:tc>
                  <a:txBody>
                    <a:bodyPr/>
                    <a:lstStyle/>
                    <a:p>
                      <a:pPr lvl="0" algn="ctr">
                        <a:tabLst>
                          <a:tab pos="914400" algn="l"/>
                        </a:tabLst>
                        <a:defRPr sz="1800" b="0" i="0"/>
                      </a:pPr>
                      <a:r>
                        <a:rPr sz="500">
                          <a:uFill>
                            <a:solidFill/>
                          </a:uFill>
                          <a:latin typeface="Times New Roman Bold"/>
                          <a:ea typeface="Times New Roman Bold"/>
                          <a:cs typeface="Times New Roman Bold"/>
                          <a:sym typeface="Times New Roman Bold"/>
                        </a:rPr>
                        <a:t>10</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English 11</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Geometry or</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Integrated Math II</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Physical Science</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Civics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Principles of Business </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&amp; </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Finance</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MSITA</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Excel, Access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2600"/>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Business Law</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 </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MSITA</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Website or Database</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2600"/>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 </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MSITA Certifications (2)</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DDCC1"/>
                    </a:solidFill>
                  </a:tcPr>
                </a:tc>
                <a:extLst>
                  <a:ext uri="{0D108BD9-81ED-4DB2-BD59-A6C34878D82A}">
                    <a16:rowId xmlns:a16="http://schemas.microsoft.com/office/drawing/2014/main" val="10002"/>
                  </a:ext>
                </a:extLst>
              </a:tr>
              <a:tr h="442225">
                <a:tc>
                  <a:txBody>
                    <a:bodyPr/>
                    <a:lstStyle/>
                    <a:p>
                      <a:pPr lvl="0" algn="ctr">
                        <a:tabLst>
                          <a:tab pos="914400" algn="l"/>
                        </a:tabLst>
                        <a:defRPr sz="1800" b="0" i="0"/>
                      </a:pPr>
                      <a:r>
                        <a:rPr sz="500">
                          <a:uFill>
                            <a:solidFill/>
                          </a:uFill>
                          <a:latin typeface="Times New Roman Bold"/>
                          <a:ea typeface="Times New Roman Bold"/>
                          <a:cs typeface="Times New Roman Bold"/>
                          <a:sym typeface="Times New Roman Bold"/>
                        </a:rPr>
                        <a:t>11</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 </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English 111</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Algebra II or</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Integrated</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Math III</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Biology</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 </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BUS 151</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BUS 110 Intro to Business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Accounting I</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BUS 137 Principles of Management</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l">
                        <a:tabLst>
                          <a:tab pos="914400" algn="l"/>
                        </a:tabLst>
                        <a:defRPr sz="1800" b="0" i="0"/>
                      </a:pPr>
                      <a:r>
                        <a:rPr sz="500">
                          <a:uFill>
                            <a:solidFill/>
                          </a:uFill>
                          <a:latin typeface="Times New Roman"/>
                          <a:ea typeface="Times New Roman"/>
                          <a:cs typeface="Times New Roman"/>
                          <a:sym typeface="Times New Roman"/>
                        </a:rPr>
                        <a:t> </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BUS 135 Principles of Supervision</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457200" algn="l"/>
                          <a:tab pos="2743200" algn="r"/>
                          <a:tab pos="5486400" algn="r"/>
                        </a:tabLst>
                        <a:defRPr sz="1800" b="0" i="0"/>
                      </a:pPr>
                      <a:r>
                        <a:rPr sz="500">
                          <a:uFill>
                            <a:solidFill/>
                          </a:uFill>
                          <a:latin typeface="Times New Roman"/>
                          <a:ea typeface="Times New Roman"/>
                          <a:cs typeface="Times New Roman"/>
                          <a:sym typeface="Times New Roman"/>
                        </a:rPr>
                        <a:t> </a:t>
                      </a:r>
                      <a:endParaRPr sz="1100" b="1">
                        <a:uFill>
                          <a:solidFill/>
                        </a:uFill>
                      </a:endParaRPr>
                    </a:p>
                    <a:p>
                      <a:pPr lvl="0" algn="ctr">
                        <a:tabLst>
                          <a:tab pos="457200" algn="l"/>
                          <a:tab pos="2743200" algn="r"/>
                          <a:tab pos="5486400" algn="r"/>
                        </a:tabLst>
                        <a:defRPr sz="1800" b="0" i="0"/>
                      </a:pPr>
                      <a:r>
                        <a:rPr sz="500">
                          <a:uFill>
                            <a:solidFill/>
                          </a:uFill>
                          <a:latin typeface="Times New Roman"/>
                          <a:ea typeface="Times New Roman"/>
                          <a:cs typeface="Times New Roman"/>
                          <a:sym typeface="Times New Roman"/>
                        </a:rPr>
                        <a:t>MSITA Certification(1)</a:t>
                      </a:r>
                      <a:endParaRPr sz="1100" b="1">
                        <a:uFill>
                          <a:solidFill/>
                        </a:uFill>
                      </a:endParaRPr>
                    </a:p>
                    <a:p>
                      <a:pPr lvl="0" algn="ctr">
                        <a:tabLst>
                          <a:tab pos="457200" algn="l"/>
                          <a:tab pos="2743200" algn="r"/>
                          <a:tab pos="5486400" algn="r"/>
                        </a:tabLst>
                        <a:defRPr sz="1800" b="0" i="0"/>
                      </a:pPr>
                      <a:r>
                        <a:rPr sz="500">
                          <a:uFill>
                            <a:solidFill/>
                          </a:uFill>
                          <a:latin typeface="Times New Roman"/>
                          <a:ea typeface="Times New Roman"/>
                          <a:cs typeface="Times New Roman"/>
                          <a:sym typeface="Times New Roman"/>
                        </a:rPr>
                        <a:t>MOS</a:t>
                      </a:r>
                      <a:endParaRPr sz="1100" b="1">
                        <a:uFill>
                          <a:solidFill/>
                        </a:uFill>
                      </a:endParaRPr>
                    </a:p>
                    <a:p>
                      <a:pPr lvl="0" algn="ctr">
                        <a:tabLst>
                          <a:tab pos="457200" algn="l"/>
                          <a:tab pos="2743200" algn="r"/>
                          <a:tab pos="5486400" algn="r"/>
                        </a:tabLst>
                        <a:defRPr sz="1800" b="0" i="0"/>
                      </a:pPr>
                      <a:r>
                        <a:rPr sz="500">
                          <a:uFill>
                            <a:solidFill/>
                          </a:uFill>
                          <a:latin typeface="Times New Roman"/>
                          <a:ea typeface="Times New Roman"/>
                          <a:cs typeface="Times New Roman"/>
                          <a:sym typeface="Times New Roman"/>
                        </a:rPr>
                        <a:t>Career Readiness - CRC</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DDCC1"/>
                    </a:solidFill>
                  </a:tcPr>
                </a:tc>
                <a:extLst>
                  <a:ext uri="{0D108BD9-81ED-4DB2-BD59-A6C34878D82A}">
                    <a16:rowId xmlns:a16="http://schemas.microsoft.com/office/drawing/2014/main" val="10003"/>
                  </a:ext>
                </a:extLst>
              </a:tr>
              <a:tr h="445828">
                <a:tc>
                  <a:txBody>
                    <a:bodyPr/>
                    <a:lstStyle/>
                    <a:p>
                      <a:pPr lvl="0" algn="ctr">
                        <a:tabLst>
                          <a:tab pos="914400" algn="l"/>
                        </a:tabLst>
                        <a:defRPr sz="1800" b="0" i="0"/>
                      </a:pPr>
                      <a:r>
                        <a:rPr sz="500">
                          <a:uFill>
                            <a:solidFill/>
                          </a:uFill>
                          <a:latin typeface="Times New Roman Bold"/>
                          <a:ea typeface="Times New Roman Bold"/>
                          <a:cs typeface="Times New Roman Bold"/>
                          <a:sym typeface="Times New Roman Bold"/>
                        </a:rPr>
                        <a:t>12</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 </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English IV</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4</a:t>
                      </a:r>
                      <a:r>
                        <a:rPr sz="500" baseline="29998">
                          <a:uFill>
                            <a:solidFill/>
                          </a:uFill>
                          <a:latin typeface="Times New Roman"/>
                          <a:ea typeface="Times New Roman"/>
                          <a:cs typeface="Times New Roman"/>
                          <a:sym typeface="Times New Roman"/>
                        </a:rPr>
                        <a:t>th</a:t>
                      </a:r>
                      <a:r>
                        <a:rPr sz="500">
                          <a:uFill>
                            <a:solidFill/>
                          </a:uFill>
                          <a:latin typeface="Times New Roman"/>
                          <a:ea typeface="Times New Roman"/>
                          <a:cs typeface="Times New Roman"/>
                          <a:sym typeface="Times New Roman"/>
                        </a:rPr>
                        <a:t> Math</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Aligned with</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sudent’s plan</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US History</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Part A</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MAT 115 Mathematical Models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US History</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Part B</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Accounting II</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ENG 114</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Professional</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Research &amp;</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Reporting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l">
                        <a:tabLst>
                          <a:tab pos="914400" algn="l"/>
                        </a:tabLst>
                        <a:defRPr sz="1800" b="0" i="0"/>
                      </a:pPr>
                      <a:r>
                        <a:rPr sz="500">
                          <a:uFill>
                            <a:solidFill/>
                          </a:uFill>
                          <a:latin typeface="Times New Roman"/>
                          <a:ea typeface="Times New Roman"/>
                          <a:cs typeface="Times New Roman"/>
                          <a:sym typeface="Times New Roman"/>
                        </a:rPr>
                        <a:t> </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BUS 115 Business Law I</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457200" algn="l"/>
                          <a:tab pos="2743200" algn="r"/>
                          <a:tab pos="5486400" algn="r"/>
                        </a:tabLst>
                        <a:defRPr sz="1800" b="0" i="0"/>
                      </a:pPr>
                      <a:r>
                        <a:rPr sz="500">
                          <a:uFill>
                            <a:solidFill/>
                          </a:uFill>
                          <a:latin typeface="Times New Roman"/>
                          <a:ea typeface="Times New Roman"/>
                          <a:cs typeface="Times New Roman"/>
                          <a:sym typeface="Times New Roman"/>
                        </a:rPr>
                        <a:t> </a:t>
                      </a:r>
                      <a:endParaRPr sz="1100" b="1">
                        <a:uFill>
                          <a:solidFill/>
                        </a:uFill>
                      </a:endParaRPr>
                    </a:p>
                    <a:p>
                      <a:pPr lvl="0" algn="ctr">
                        <a:tabLst>
                          <a:tab pos="457200" algn="l"/>
                          <a:tab pos="2743200" algn="r"/>
                          <a:tab pos="5486400" algn="r"/>
                        </a:tabLst>
                        <a:defRPr sz="1800" b="0" i="0"/>
                      </a:pPr>
                      <a:r>
                        <a:rPr sz="500">
                          <a:uFill>
                            <a:solidFill/>
                          </a:uFill>
                          <a:latin typeface="Times New Roman"/>
                          <a:ea typeface="Times New Roman"/>
                          <a:cs typeface="Times New Roman"/>
                          <a:sym typeface="Times New Roman"/>
                        </a:rPr>
                        <a:t>High School Diploma</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QuickBooks Certification</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CC Certificate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DDCC1"/>
                    </a:solidFill>
                  </a:tcPr>
                </a:tc>
                <a:extLst>
                  <a:ext uri="{0D108BD9-81ED-4DB2-BD59-A6C34878D82A}">
                    <a16:rowId xmlns:a16="http://schemas.microsoft.com/office/drawing/2014/main" val="10004"/>
                  </a:ext>
                </a:extLst>
              </a:tr>
              <a:tr h="361000">
                <a:tc>
                  <a:txBody>
                    <a:bodyPr/>
                    <a:lstStyle/>
                    <a:p>
                      <a:pPr lvl="0" algn="ctr">
                        <a:tabLst>
                          <a:tab pos="914400" algn="l"/>
                        </a:tabLst>
                        <a:defRPr sz="1800" b="0" i="0"/>
                      </a:pPr>
                      <a:r>
                        <a:rPr sz="500">
                          <a:uFill>
                            <a:solidFill/>
                          </a:uFill>
                          <a:latin typeface="Times New Roman Bold"/>
                          <a:ea typeface="Times New Roman Bold"/>
                          <a:cs typeface="Times New Roman Bold"/>
                          <a:sym typeface="Times New Roman Bold"/>
                        </a:rPr>
                        <a:t>Summer</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 </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COE 112    </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(coop)</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COE 110</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World of Work</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ACA 111</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College</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Student </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Success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gridSpan="5">
                  <a:txBody>
                    <a:bodyPr/>
                    <a:lstStyle/>
                    <a:p>
                      <a:pPr lvl="0" algn="l">
                        <a:tabLst>
                          <a:tab pos="914400" algn="l"/>
                        </a:tabLst>
                        <a:defRPr sz="1800" b="0" i="0"/>
                      </a:pPr>
                      <a:r>
                        <a:rPr sz="500">
                          <a:uFill>
                            <a:solidFill/>
                          </a:uFill>
                          <a:latin typeface="Times New Roman"/>
                          <a:ea typeface="Times New Roman"/>
                          <a:cs typeface="Times New Roman"/>
                          <a:sym typeface="Times New Roman"/>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5F5F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lvl="0" algn="l">
                        <a:tabLst>
                          <a:tab pos="914400" algn="l"/>
                        </a:tabLst>
                        <a:defRPr sz="1800" b="0" i="0"/>
                      </a:pPr>
                      <a:r>
                        <a:rPr sz="500">
                          <a:uFill>
                            <a:solidFill/>
                          </a:uFill>
                          <a:latin typeface="Times New Roman"/>
                          <a:ea typeface="Times New Roman"/>
                          <a:cs typeface="Times New Roman"/>
                          <a:sym typeface="Times New Roman"/>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DDCC1"/>
                    </a:solidFill>
                  </a:tcPr>
                </a:tc>
                <a:extLst>
                  <a:ext uri="{0D108BD9-81ED-4DB2-BD59-A6C34878D82A}">
                    <a16:rowId xmlns:a16="http://schemas.microsoft.com/office/drawing/2014/main" val="10005"/>
                  </a:ext>
                </a:extLst>
              </a:tr>
              <a:tr h="451250">
                <a:tc>
                  <a:txBody>
                    <a:bodyPr/>
                    <a:lstStyle/>
                    <a:p>
                      <a:pPr lvl="0" algn="ctr">
                        <a:tabLst>
                          <a:tab pos="914400" algn="l"/>
                        </a:tabLst>
                        <a:defRPr sz="1800" b="0" i="0"/>
                      </a:pPr>
                      <a:r>
                        <a:rPr sz="500">
                          <a:uFill>
                            <a:solidFill/>
                          </a:uFill>
                          <a:latin typeface="Times New Roman Bold"/>
                          <a:ea typeface="Times New Roman Bold"/>
                          <a:cs typeface="Times New Roman Bold"/>
                          <a:sym typeface="Times New Roman Bold"/>
                        </a:rPr>
                        <a:t> </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 1</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 </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 </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MKT 220 Advertising &amp; Sales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ACC 120 Principles of Financial Accounting</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ENG 111</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Expository</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Writing</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BUS 116 Business Law II</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BUS 260 Business Communications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BUS 240 Business Ethics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ACC 129</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Individual Income Taxes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 </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ACC 121 Principles of Managerial Accounting</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l">
                        <a:tabLst>
                          <a:tab pos="914400" algn="l"/>
                        </a:tabLst>
                        <a:defRPr sz="1800" b="0" i="0"/>
                      </a:pPr>
                      <a:r>
                        <a:rPr sz="500" i="1">
                          <a:uFill>
                            <a:solidFill/>
                          </a:uFill>
                          <a:latin typeface="Verdana"/>
                          <a:ea typeface="Verdana"/>
                          <a:cs typeface="Verdana"/>
                          <a:sym typeface="Verdana"/>
                        </a:rPr>
                        <a:t>Business Administration Diploma 44 hours</a:t>
                      </a:r>
                      <a:endParaRPr sz="1100" b="1">
                        <a:uFill>
                          <a:solidFill/>
                        </a:uFill>
                      </a:endParaRPr>
                    </a:p>
                    <a:p>
                      <a:pPr lvl="0" algn="l">
                        <a:tabLst>
                          <a:tab pos="914400" algn="l"/>
                        </a:tabLst>
                        <a:defRPr sz="1800" b="0" i="0"/>
                      </a:pPr>
                      <a:r>
                        <a:rPr sz="500" i="1">
                          <a:uFill>
                            <a:solidFill/>
                          </a:uFill>
                          <a:latin typeface="Verdana"/>
                          <a:ea typeface="Verdana"/>
                          <a:cs typeface="Verdana"/>
                          <a:sym typeface="Verdana"/>
                        </a:rPr>
                        <a:t>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DDCC1"/>
                    </a:solidFill>
                  </a:tcPr>
                </a:tc>
                <a:extLst>
                  <a:ext uri="{0D108BD9-81ED-4DB2-BD59-A6C34878D82A}">
                    <a16:rowId xmlns:a16="http://schemas.microsoft.com/office/drawing/2014/main" val="10006"/>
                  </a:ext>
                </a:extLst>
              </a:tr>
              <a:tr h="406125">
                <a:tc>
                  <a:txBody>
                    <a:bodyPr/>
                    <a:lstStyle/>
                    <a:p>
                      <a:pPr lvl="0" algn="ctr">
                        <a:tabLst>
                          <a:tab pos="914400" algn="l"/>
                        </a:tabLst>
                        <a:defRPr sz="1800" b="0" i="0"/>
                      </a:pPr>
                      <a:r>
                        <a:rPr sz="500">
                          <a:uFill>
                            <a:solidFill/>
                          </a:uFill>
                          <a:latin typeface="Times New Roman Bold"/>
                          <a:ea typeface="Times New Roman Bold"/>
                          <a:cs typeface="Times New Roman Bold"/>
                          <a:sym typeface="Times New Roman Bold"/>
                        </a:rPr>
                        <a:t>2</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 </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Social</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Science</a:t>
                      </a:r>
                      <a:endParaRPr sz="1100" b="1">
                        <a:uFill>
                          <a:solidFill/>
                        </a:uFill>
                      </a:endParaRPr>
                    </a:p>
                    <a:p>
                      <a:pPr lvl="0" algn="l">
                        <a:tabLst>
                          <a:tab pos="914400" algn="l"/>
                        </a:tabLst>
                        <a:defRPr sz="1800" b="0" i="0"/>
                      </a:pPr>
                      <a:r>
                        <a:rPr sz="500" i="1">
                          <a:uFill>
                            <a:solidFill/>
                          </a:uFill>
                          <a:latin typeface="Times New Roman"/>
                          <a:ea typeface="Times New Roman"/>
                          <a:cs typeface="Times New Roman"/>
                          <a:sym typeface="Times New Roman"/>
                        </a:rPr>
                        <a:t>Elective</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BUS 239 Business Applications Seminar</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ECO 252 Principles of Macroeconomics</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Humanities</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Fine Arts</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Elective</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 </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gridSpan="3">
                  <a:txBody>
                    <a:bodyPr/>
                    <a:lstStyle/>
                    <a:p>
                      <a:pPr lvl="0" algn="l">
                        <a:tabLst>
                          <a:tab pos="914400" algn="l"/>
                        </a:tabLst>
                        <a:defRPr sz="1800" b="0" i="0"/>
                      </a:pPr>
                      <a:r>
                        <a:rPr sz="500">
                          <a:uFill>
                            <a:solidFill/>
                          </a:uFill>
                          <a:latin typeface="Verdana"/>
                          <a:ea typeface="Verdana"/>
                          <a:cs typeface="Verdana"/>
                          <a:sym typeface="Verdana"/>
                        </a:rPr>
                        <a:t>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5F5F5"/>
                    </a:solidFill>
                  </a:tcPr>
                </a:tc>
                <a:tc hMerge="1">
                  <a:txBody>
                    <a:bodyPr/>
                    <a:lstStyle/>
                    <a:p>
                      <a:endParaRPr lang="en-US"/>
                    </a:p>
                  </a:txBody>
                  <a:tcPr/>
                </a:tc>
                <a:tc hMerge="1">
                  <a:txBody>
                    <a:bodyPr/>
                    <a:lstStyle/>
                    <a:p>
                      <a:endParaRPr lang="en-US"/>
                    </a:p>
                  </a:txBody>
                  <a:tcPr/>
                </a:tc>
                <a:tc>
                  <a:txBody>
                    <a:bodyPr/>
                    <a:lstStyle/>
                    <a:p>
                      <a:pPr lvl="0" algn="l">
                        <a:tabLst>
                          <a:tab pos="914400" algn="l"/>
                        </a:tabLst>
                        <a:defRPr sz="1800" b="0" i="0"/>
                      </a:pPr>
                      <a:r>
                        <a:rPr sz="500" i="1" dirty="0">
                          <a:uFill>
                            <a:solidFill/>
                          </a:uFill>
                          <a:latin typeface="Verdana"/>
                          <a:ea typeface="Verdana"/>
                          <a:cs typeface="Verdana"/>
                          <a:sym typeface="Verdana"/>
                        </a:rPr>
                        <a:t>Business Administration </a:t>
                      </a:r>
                      <a:endParaRPr sz="1100" b="1" dirty="0">
                        <a:uFill>
                          <a:solidFill/>
                        </a:uFill>
                      </a:endParaRPr>
                    </a:p>
                    <a:p>
                      <a:pPr lvl="0" algn="l">
                        <a:tabLst>
                          <a:tab pos="914400" algn="l"/>
                        </a:tabLst>
                        <a:defRPr sz="1800" b="0" i="0"/>
                      </a:pPr>
                      <a:r>
                        <a:rPr sz="500" i="1" dirty="0">
                          <a:uFill>
                            <a:solidFill/>
                          </a:uFill>
                          <a:latin typeface="Verdana"/>
                          <a:ea typeface="Verdana"/>
                          <a:cs typeface="Verdana"/>
                          <a:sym typeface="Verdana"/>
                        </a:rPr>
                        <a:t>AAS Degree </a:t>
                      </a:r>
                      <a:endParaRPr sz="1100" b="1" dirty="0">
                        <a:uFill>
                          <a:solidFill/>
                        </a:uFill>
                      </a:endParaRPr>
                    </a:p>
                    <a:p>
                      <a:pPr lvl="0" algn="l">
                        <a:tabLst>
                          <a:tab pos="914400" algn="l"/>
                        </a:tabLst>
                        <a:defRPr sz="1800" b="0" i="0"/>
                      </a:pPr>
                      <a:r>
                        <a:rPr sz="500" i="1" dirty="0">
                          <a:uFill>
                            <a:solidFill/>
                          </a:uFill>
                          <a:latin typeface="Verdana"/>
                          <a:ea typeface="Verdana"/>
                          <a:cs typeface="Verdana"/>
                          <a:sym typeface="Verdana"/>
                        </a:rPr>
                        <a:t>65-73 hours</a:t>
                      </a:r>
                      <a:endParaRPr sz="1100" b="1" dirty="0">
                        <a:uFill>
                          <a:solidFill/>
                        </a:uFill>
                      </a:endParaRPr>
                    </a:p>
                    <a:p>
                      <a:pPr lvl="0" algn="l">
                        <a:tabLst>
                          <a:tab pos="914400" algn="l"/>
                        </a:tabLst>
                        <a:defRPr sz="1800" b="0" i="0"/>
                      </a:pPr>
                      <a:r>
                        <a:rPr sz="500" dirty="0">
                          <a:uFill>
                            <a:solidFill/>
                          </a:uFill>
                          <a:latin typeface="Verdana"/>
                          <a:ea typeface="Verdana"/>
                          <a:cs typeface="Verdana"/>
                          <a:sym typeface="Verdana"/>
                        </a:rPr>
                        <a:t>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DDCC1"/>
                    </a:solidFill>
                  </a:tcPr>
                </a:tc>
                <a:extLst>
                  <a:ext uri="{0D108BD9-81ED-4DB2-BD59-A6C34878D82A}">
                    <a16:rowId xmlns:a16="http://schemas.microsoft.com/office/drawing/2014/main" val="10007"/>
                  </a:ext>
                </a:extLst>
              </a:tr>
            </a:tbl>
          </a:graphicData>
        </a:graphic>
      </p:graphicFrame>
      <p:graphicFrame>
        <p:nvGraphicFramePr>
          <p:cNvPr id="114" name="Table 114"/>
          <p:cNvGraphicFramePr/>
          <p:nvPr>
            <p:extLst>
              <p:ext uri="{D42A27DB-BD31-4B8C-83A1-F6EECF244321}">
                <p14:modId xmlns:p14="http://schemas.microsoft.com/office/powerpoint/2010/main" val="3049682979"/>
              </p:ext>
            </p:extLst>
          </p:nvPr>
        </p:nvGraphicFramePr>
        <p:xfrm>
          <a:off x="6453924" y="1939244"/>
          <a:ext cx="1343025" cy="474028"/>
        </p:xfrm>
        <a:graphic>
          <a:graphicData uri="http://schemas.openxmlformats.org/drawingml/2006/table">
            <a:tbl>
              <a:tblPr/>
              <a:tblGrid>
                <a:gridCol w="1343025">
                  <a:extLst>
                    <a:ext uri="{9D8B030D-6E8A-4147-A177-3AD203B41FA5}">
                      <a16:colId xmlns:a16="http://schemas.microsoft.com/office/drawing/2014/main" val="20000"/>
                    </a:ext>
                  </a:extLst>
                </a:gridCol>
              </a:tblGrid>
              <a:tr h="102743">
                <a:tc>
                  <a:txBody>
                    <a:bodyPr/>
                    <a:lstStyle/>
                    <a:p>
                      <a:pPr lvl="0" algn="l">
                        <a:tabLst>
                          <a:tab pos="457200" algn="l"/>
                          <a:tab pos="2743200" algn="r"/>
                          <a:tab pos="5486400" algn="r"/>
                        </a:tabLst>
                        <a:defRPr sz="1800" b="0" i="0"/>
                      </a:pPr>
                      <a:r>
                        <a:rPr sz="600" dirty="0">
                          <a:uFill>
                            <a:solidFill/>
                          </a:uFill>
                          <a:latin typeface="Verdana Bold"/>
                          <a:ea typeface="Verdana Bold"/>
                          <a:cs typeface="Verdana Bold"/>
                          <a:sym typeface="Verdana Bold"/>
                        </a:rPr>
                        <a:t>Core Courses</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extLst>
                  <a:ext uri="{0D108BD9-81ED-4DB2-BD59-A6C34878D82A}">
                    <a16:rowId xmlns:a16="http://schemas.microsoft.com/office/drawing/2014/main" val="10000"/>
                  </a:ext>
                </a:extLst>
              </a:tr>
              <a:tr h="91440">
                <a:tc>
                  <a:txBody>
                    <a:bodyPr/>
                    <a:lstStyle/>
                    <a:p>
                      <a:pPr lvl="0" algn="l">
                        <a:tabLst>
                          <a:tab pos="457200" algn="l"/>
                          <a:tab pos="2743200" algn="r"/>
                          <a:tab pos="5486400" algn="r"/>
                        </a:tabLst>
                        <a:defRPr sz="1800" b="0" i="0"/>
                      </a:pPr>
                      <a:r>
                        <a:rPr sz="600">
                          <a:uFill>
                            <a:solidFill/>
                          </a:uFill>
                          <a:latin typeface="Verdana Bold"/>
                          <a:ea typeface="Verdana Bold"/>
                          <a:cs typeface="Verdana Bold"/>
                          <a:sym typeface="Verdana Bold"/>
                        </a:rPr>
                        <a:t>CTE High school courses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extLst>
                  <a:ext uri="{0D108BD9-81ED-4DB2-BD59-A6C34878D82A}">
                    <a16:rowId xmlns:a16="http://schemas.microsoft.com/office/drawing/2014/main" val="10001"/>
                  </a:ext>
                </a:extLst>
              </a:tr>
              <a:tr h="0">
                <a:tc>
                  <a:txBody>
                    <a:bodyPr/>
                    <a:lstStyle/>
                    <a:p>
                      <a:pPr lvl="0" algn="l">
                        <a:tabLst>
                          <a:tab pos="457200" algn="l"/>
                          <a:tab pos="2743200" algn="r"/>
                          <a:tab pos="5486400" algn="r"/>
                        </a:tabLst>
                        <a:defRPr sz="1800" b="0" i="0"/>
                      </a:pPr>
                      <a:r>
                        <a:rPr sz="600">
                          <a:uFill>
                            <a:solidFill/>
                          </a:uFill>
                          <a:latin typeface="Verdana Bold"/>
                          <a:ea typeface="Verdana Bold"/>
                          <a:cs typeface="Verdana Bold"/>
                          <a:sym typeface="Verdana Bold"/>
                        </a:rPr>
                        <a:t>Community college courses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extLst>
                  <a:ext uri="{0D108BD9-81ED-4DB2-BD59-A6C34878D82A}">
                    <a16:rowId xmlns:a16="http://schemas.microsoft.com/office/drawing/2014/main" val="10002"/>
                  </a:ext>
                </a:extLst>
              </a:tr>
              <a:tr h="91440">
                <a:tc>
                  <a:txBody>
                    <a:bodyPr/>
                    <a:lstStyle/>
                    <a:p>
                      <a:pPr lvl="0" algn="l">
                        <a:tabLst>
                          <a:tab pos="457200" algn="l"/>
                          <a:tab pos="2743200" algn="r"/>
                          <a:tab pos="5486400" algn="r"/>
                        </a:tabLst>
                        <a:defRPr sz="1800" b="0" i="0"/>
                      </a:pPr>
                      <a:r>
                        <a:rPr sz="600">
                          <a:uFill>
                            <a:solidFill/>
                          </a:uFill>
                          <a:latin typeface="Verdana Bold"/>
                          <a:ea typeface="Verdana Bold"/>
                          <a:cs typeface="Verdana Bold"/>
                          <a:sym typeface="Verdana Bold"/>
                        </a:rPr>
                        <a:t>Articulated Courses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65A0DC"/>
                    </a:solidFill>
                  </a:tcPr>
                </a:tc>
                <a:extLst>
                  <a:ext uri="{0D108BD9-81ED-4DB2-BD59-A6C34878D82A}">
                    <a16:rowId xmlns:a16="http://schemas.microsoft.com/office/drawing/2014/main" val="10003"/>
                  </a:ext>
                </a:extLst>
              </a:tr>
              <a:tr h="96965">
                <a:tc>
                  <a:txBody>
                    <a:bodyPr/>
                    <a:lstStyle/>
                    <a:p>
                      <a:pPr lvl="0" algn="l">
                        <a:tabLst>
                          <a:tab pos="457200" algn="l"/>
                          <a:tab pos="2743200" algn="r"/>
                          <a:tab pos="5486400" algn="r"/>
                        </a:tabLst>
                        <a:defRPr sz="1800" b="0" i="0"/>
                      </a:pPr>
                      <a:r>
                        <a:rPr sz="600" dirty="0">
                          <a:uFill>
                            <a:solidFill/>
                          </a:uFill>
                          <a:latin typeface="Times New Roman Bold"/>
                          <a:ea typeface="Times New Roman Bold"/>
                          <a:cs typeface="Times New Roman Bold"/>
                          <a:sym typeface="Times New Roman Bold"/>
                        </a:rPr>
                        <a:t>Experienced/Work Based Learning</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2913F"/>
                    </a:solidFill>
                  </a:tcPr>
                </a:tc>
                <a:extLst>
                  <a:ext uri="{0D108BD9-81ED-4DB2-BD59-A6C34878D82A}">
                    <a16:rowId xmlns:a16="http://schemas.microsoft.com/office/drawing/2014/main" val="10004"/>
                  </a:ext>
                </a:extLst>
              </a:tr>
            </a:tbl>
          </a:graphicData>
        </a:graphic>
      </p:graphicFrame>
      <p:sp>
        <p:nvSpPr>
          <p:cNvPr id="115" name="Shape 115"/>
          <p:cNvSpPr/>
          <p:nvPr/>
        </p:nvSpPr>
        <p:spPr>
          <a:xfrm>
            <a:off x="1037783" y="1843128"/>
            <a:ext cx="4564372" cy="343363"/>
          </a:xfrm>
          <a:prstGeom prst="rect">
            <a:avLst/>
          </a:prstGeom>
          <a:ln w="12700">
            <a:miter lim="400000"/>
          </a:ln>
          <a:extLst>
            <a:ext uri="{C572A759-6A51-4108-AA02-DFA0A04FC94B}">
              <ma14:wrappingTextBoxFlag xmlns:ma14="http://schemas.microsoft.com/office/mac/drawingml/2011/main" xmlns="" val="1"/>
            </a:ext>
          </a:extLst>
        </p:spPr>
        <p:txBody>
          <a:bodyPr wrap="square" lIns="21431" tIns="21431" rIns="21431" bIns="21431">
            <a:spAutoFit/>
          </a:bodyPr>
          <a:lstStyle/>
          <a:p>
            <a:pPr lvl="0">
              <a:defRPr b="0"/>
            </a:pPr>
            <a:r>
              <a:rPr sz="975" b="1" dirty="0">
                <a:uFill>
                  <a:solidFill/>
                </a:uFill>
              </a:rPr>
              <a:t>(Rigorous) Programs of Study            </a:t>
            </a:r>
            <a:r>
              <a:rPr sz="900" b="1" dirty="0">
                <a:uFill>
                  <a:solidFill/>
                </a:uFill>
              </a:rPr>
              <a:t>(Classes are examples) </a:t>
            </a:r>
            <a:endParaRPr sz="975" b="1" dirty="0">
              <a:uFill>
                <a:solidFill/>
              </a:uFill>
            </a:endParaRPr>
          </a:p>
          <a:p>
            <a:pPr lvl="0">
              <a:defRPr b="0"/>
            </a:pPr>
            <a:r>
              <a:rPr sz="975" b="1" dirty="0">
                <a:uFill>
                  <a:solidFill/>
                </a:uFill>
              </a:rPr>
              <a:t> </a:t>
            </a:r>
          </a:p>
        </p:txBody>
      </p:sp>
      <p:sp>
        <p:nvSpPr>
          <p:cNvPr id="116" name="Shape 116"/>
          <p:cNvSpPr/>
          <p:nvPr/>
        </p:nvSpPr>
        <p:spPr>
          <a:xfrm>
            <a:off x="6563321" y="3164681"/>
            <a:ext cx="514351" cy="458779"/>
          </a:xfrm>
          <a:prstGeom prst="rect">
            <a:avLst/>
          </a:prstGeom>
          <a:solidFill>
            <a:srgbClr val="F2913F"/>
          </a:solidFill>
          <a:ln w="12700">
            <a:miter lim="400000"/>
          </a:ln>
          <a:extLst>
            <a:ext uri="{C572A759-6A51-4108-AA02-DFA0A04FC94B}">
              <ma14:wrappingTextBoxFlag xmlns:ma14="http://schemas.microsoft.com/office/mac/drawingml/2011/main" xmlns="" val="1"/>
            </a:ext>
          </a:extLst>
        </p:spPr>
        <p:txBody>
          <a:bodyPr lIns="21431" tIns="21431" rIns="21431" bIns="21431">
            <a:spAutoFit/>
          </a:bodyPr>
          <a:lstStyle>
            <a:lvl1pPr>
              <a:defRPr sz="700">
                <a:uFill>
                  <a:solidFill/>
                </a:uFill>
              </a:defRPr>
            </a:lvl1pPr>
          </a:lstStyle>
          <a:p>
            <a:pPr lvl="0">
              <a:defRPr sz="1800" b="0">
                <a:uFillTx/>
              </a:defRPr>
            </a:pPr>
            <a:r>
              <a:rPr sz="1350" b="1"/>
              <a:t>Shadowing</a:t>
            </a:r>
          </a:p>
        </p:txBody>
      </p:sp>
      <p:sp>
        <p:nvSpPr>
          <p:cNvPr id="117" name="Shape 117"/>
          <p:cNvSpPr/>
          <p:nvPr/>
        </p:nvSpPr>
        <p:spPr>
          <a:xfrm>
            <a:off x="6572250" y="2942287"/>
            <a:ext cx="1119784" cy="458779"/>
          </a:xfrm>
          <a:prstGeom prst="rect">
            <a:avLst/>
          </a:prstGeom>
          <a:solidFill>
            <a:srgbClr val="F2913F"/>
          </a:solidFill>
          <a:ln w="12700">
            <a:miter lim="400000"/>
          </a:ln>
          <a:extLst>
            <a:ext uri="{C572A759-6A51-4108-AA02-DFA0A04FC94B}">
              <ma14:wrappingTextBoxFlag xmlns:ma14="http://schemas.microsoft.com/office/mac/drawingml/2011/main" xmlns="" val="1"/>
            </a:ext>
          </a:extLst>
        </p:spPr>
        <p:txBody>
          <a:bodyPr wrap="square" lIns="21431" tIns="21431" rIns="21431" bIns="21431">
            <a:spAutoFit/>
          </a:bodyPr>
          <a:lstStyle>
            <a:lvl1pPr>
              <a:defRPr sz="700">
                <a:uFill>
                  <a:solidFill/>
                </a:uFill>
              </a:defRPr>
            </a:lvl1pPr>
          </a:lstStyle>
          <a:p>
            <a:pPr lvl="0">
              <a:defRPr sz="1800" b="0">
                <a:uFillTx/>
              </a:defRPr>
            </a:pPr>
            <a:r>
              <a:rPr sz="1350" b="1"/>
              <a:t>Project B Learning </a:t>
            </a:r>
          </a:p>
        </p:txBody>
      </p:sp>
      <p:sp>
        <p:nvSpPr>
          <p:cNvPr id="118" name="Shape 118"/>
          <p:cNvSpPr/>
          <p:nvPr/>
        </p:nvSpPr>
        <p:spPr>
          <a:xfrm>
            <a:off x="6563321" y="2686944"/>
            <a:ext cx="514351" cy="251030"/>
          </a:xfrm>
          <a:prstGeom prst="rect">
            <a:avLst/>
          </a:prstGeom>
          <a:solidFill>
            <a:srgbClr val="F2913F"/>
          </a:solidFill>
          <a:ln w="12700">
            <a:miter lim="400000"/>
          </a:ln>
          <a:extLst>
            <a:ext uri="{C572A759-6A51-4108-AA02-DFA0A04FC94B}">
              <ma14:wrappingTextBoxFlag xmlns:ma14="http://schemas.microsoft.com/office/mac/drawingml/2011/main" xmlns="" val="1"/>
            </a:ext>
          </a:extLst>
        </p:spPr>
        <p:txBody>
          <a:bodyPr lIns="21431" tIns="21431" rIns="21431" bIns="21431">
            <a:spAutoFit/>
          </a:bodyPr>
          <a:lstStyle>
            <a:lvl1pPr>
              <a:defRPr sz="700">
                <a:uFill>
                  <a:solidFill/>
                </a:uFill>
              </a:defRPr>
            </a:lvl1pPr>
          </a:lstStyle>
          <a:p>
            <a:pPr lvl="0">
              <a:defRPr sz="1800" b="0">
                <a:uFillTx/>
              </a:defRPr>
            </a:pPr>
            <a:r>
              <a:rPr sz="1350" b="1" dirty="0"/>
              <a:t>Tours</a:t>
            </a:r>
          </a:p>
        </p:txBody>
      </p:sp>
      <p:sp>
        <p:nvSpPr>
          <p:cNvPr id="119" name="Shape 119"/>
          <p:cNvSpPr/>
          <p:nvPr/>
        </p:nvSpPr>
        <p:spPr>
          <a:xfrm>
            <a:off x="6565105" y="3382565"/>
            <a:ext cx="1038275" cy="251030"/>
          </a:xfrm>
          <a:prstGeom prst="rect">
            <a:avLst/>
          </a:prstGeom>
          <a:solidFill>
            <a:srgbClr val="F2913F"/>
          </a:solidFill>
          <a:ln w="12700">
            <a:miter lim="400000"/>
          </a:ln>
          <a:extLst>
            <a:ext uri="{C572A759-6A51-4108-AA02-DFA0A04FC94B}">
              <ma14:wrappingTextBoxFlag xmlns:ma14="http://schemas.microsoft.com/office/mac/drawingml/2011/main" xmlns="" val="1"/>
            </a:ext>
          </a:extLst>
        </p:spPr>
        <p:txBody>
          <a:bodyPr wrap="square" lIns="21431" tIns="21431" rIns="21431" bIns="21431">
            <a:spAutoFit/>
          </a:bodyPr>
          <a:lstStyle>
            <a:lvl1pPr>
              <a:defRPr sz="700">
                <a:uFill>
                  <a:solidFill/>
                </a:uFill>
              </a:defRPr>
            </a:lvl1pPr>
          </a:lstStyle>
          <a:p>
            <a:pPr lvl="0">
              <a:defRPr sz="1800" b="0">
                <a:uFillTx/>
              </a:defRPr>
            </a:pPr>
            <a:r>
              <a:rPr sz="1350" b="1" dirty="0"/>
              <a:t>OJT / OJL </a:t>
            </a:r>
          </a:p>
        </p:txBody>
      </p:sp>
      <p:sp>
        <p:nvSpPr>
          <p:cNvPr id="120" name="Shape 120"/>
          <p:cNvSpPr/>
          <p:nvPr/>
        </p:nvSpPr>
        <p:spPr>
          <a:xfrm>
            <a:off x="6572250" y="3686176"/>
            <a:ext cx="514350" cy="251030"/>
          </a:xfrm>
          <a:prstGeom prst="rect">
            <a:avLst/>
          </a:prstGeom>
          <a:solidFill>
            <a:srgbClr val="F2913F"/>
          </a:solidFill>
          <a:ln w="12700">
            <a:miter lim="400000"/>
          </a:ln>
          <a:extLst>
            <a:ext uri="{C572A759-6A51-4108-AA02-DFA0A04FC94B}">
              <ma14:wrappingTextBoxFlag xmlns:ma14="http://schemas.microsoft.com/office/mac/drawingml/2011/main" xmlns="" val="1"/>
            </a:ext>
          </a:extLst>
        </p:spPr>
        <p:txBody>
          <a:bodyPr lIns="21431" tIns="21431" rIns="21431" bIns="21431">
            <a:spAutoFit/>
          </a:bodyPr>
          <a:lstStyle>
            <a:lvl1pPr>
              <a:defRPr sz="700">
                <a:uFill>
                  <a:solidFill/>
                </a:uFill>
              </a:defRPr>
            </a:lvl1pPr>
          </a:lstStyle>
          <a:p>
            <a:pPr lvl="0">
              <a:defRPr sz="1800" b="0">
                <a:uFillTx/>
              </a:defRPr>
            </a:pPr>
            <a:r>
              <a:rPr sz="1350" b="1" dirty="0"/>
              <a:t>Co-Op </a:t>
            </a:r>
          </a:p>
        </p:txBody>
      </p:sp>
      <p:sp>
        <p:nvSpPr>
          <p:cNvPr id="121" name="Shape 121"/>
          <p:cNvSpPr/>
          <p:nvPr/>
        </p:nvSpPr>
        <p:spPr>
          <a:xfrm>
            <a:off x="6572251" y="3939778"/>
            <a:ext cx="1188219" cy="251030"/>
          </a:xfrm>
          <a:prstGeom prst="rect">
            <a:avLst/>
          </a:prstGeom>
          <a:solidFill>
            <a:srgbClr val="F2913F"/>
          </a:solidFill>
          <a:ln w="12700">
            <a:miter lim="400000"/>
          </a:ln>
          <a:extLst>
            <a:ext uri="{C572A759-6A51-4108-AA02-DFA0A04FC94B}">
              <ma14:wrappingTextBoxFlag xmlns:ma14="http://schemas.microsoft.com/office/mac/drawingml/2011/main" xmlns="" val="1"/>
            </a:ext>
          </a:extLst>
        </p:spPr>
        <p:txBody>
          <a:bodyPr wrap="square" lIns="21431" tIns="21431" rIns="21431" bIns="21431">
            <a:spAutoFit/>
          </a:bodyPr>
          <a:lstStyle>
            <a:lvl1pPr>
              <a:defRPr sz="700">
                <a:uFill>
                  <a:solidFill/>
                </a:uFill>
              </a:defRPr>
            </a:lvl1pPr>
          </a:lstStyle>
          <a:p>
            <a:pPr lvl="0">
              <a:defRPr sz="1800" b="0">
                <a:uFillTx/>
              </a:defRPr>
            </a:pPr>
            <a:r>
              <a:rPr sz="1350" b="1" dirty="0"/>
              <a:t>Apprenticeship </a:t>
            </a:r>
          </a:p>
        </p:txBody>
      </p:sp>
      <p:pic>
        <p:nvPicPr>
          <p:cNvPr id="122" name="image14.png"/>
          <p:cNvPicPr/>
          <p:nvPr/>
        </p:nvPicPr>
        <p:blipFill>
          <a:blip r:embed="rId3">
            <a:extLst/>
          </a:blip>
          <a:stretch>
            <a:fillRect/>
          </a:stretch>
        </p:blipFill>
        <p:spPr>
          <a:xfrm rot="21599467">
            <a:off x="4801735" y="2672651"/>
            <a:ext cx="1600202" cy="108974"/>
          </a:xfrm>
          <a:prstGeom prst="rect">
            <a:avLst/>
          </a:prstGeom>
          <a:ln w="12700">
            <a:miter lim="400000"/>
          </a:ln>
        </p:spPr>
      </p:pic>
      <p:pic>
        <p:nvPicPr>
          <p:cNvPr id="123" name="image15.png"/>
          <p:cNvPicPr/>
          <p:nvPr/>
        </p:nvPicPr>
        <p:blipFill>
          <a:blip r:embed="rId4">
            <a:extLst/>
          </a:blip>
          <a:stretch>
            <a:fillRect/>
          </a:stretch>
        </p:blipFill>
        <p:spPr>
          <a:xfrm>
            <a:off x="4390131" y="3228218"/>
            <a:ext cx="2028827" cy="108974"/>
          </a:xfrm>
          <a:prstGeom prst="rect">
            <a:avLst/>
          </a:prstGeom>
          <a:ln w="12700">
            <a:miter lim="400000"/>
          </a:ln>
        </p:spPr>
      </p:pic>
      <p:pic>
        <p:nvPicPr>
          <p:cNvPr id="124" name="image16.png"/>
          <p:cNvPicPr/>
          <p:nvPr/>
        </p:nvPicPr>
        <p:blipFill>
          <a:blip r:embed="rId5">
            <a:extLst/>
          </a:blip>
          <a:stretch>
            <a:fillRect/>
          </a:stretch>
        </p:blipFill>
        <p:spPr>
          <a:xfrm>
            <a:off x="5210402" y="3557754"/>
            <a:ext cx="1207295" cy="108974"/>
          </a:xfrm>
          <a:prstGeom prst="rect">
            <a:avLst/>
          </a:prstGeom>
          <a:ln w="12700">
            <a:miter lim="400000"/>
          </a:ln>
        </p:spPr>
      </p:pic>
      <p:pic>
        <p:nvPicPr>
          <p:cNvPr id="125" name="image17.png"/>
          <p:cNvPicPr/>
          <p:nvPr/>
        </p:nvPicPr>
        <p:blipFill>
          <a:blip r:embed="rId6">
            <a:extLst/>
          </a:blip>
          <a:stretch>
            <a:fillRect/>
          </a:stretch>
        </p:blipFill>
        <p:spPr>
          <a:xfrm>
            <a:off x="2460057" y="3676720"/>
            <a:ext cx="3957640" cy="108974"/>
          </a:xfrm>
          <a:prstGeom prst="rect">
            <a:avLst/>
          </a:prstGeom>
          <a:ln w="12700">
            <a:miter lim="400000"/>
          </a:ln>
        </p:spPr>
      </p:pic>
      <p:sp>
        <p:nvSpPr>
          <p:cNvPr id="126" name="Shape 126"/>
          <p:cNvSpPr/>
          <p:nvPr/>
        </p:nvSpPr>
        <p:spPr>
          <a:xfrm>
            <a:off x="5981997" y="5089632"/>
            <a:ext cx="1371602" cy="458779"/>
          </a:xfrm>
          <a:prstGeom prst="rect">
            <a:avLst/>
          </a:prstGeom>
          <a:solidFill>
            <a:srgbClr val="F2913F"/>
          </a:solidFill>
          <a:ln w="12700">
            <a:miter lim="400000"/>
          </a:ln>
          <a:extLst>
            <a:ext uri="{C572A759-6A51-4108-AA02-DFA0A04FC94B}">
              <ma14:wrappingTextBoxFlag xmlns:ma14="http://schemas.microsoft.com/office/mac/drawingml/2011/main" xmlns="" val="1"/>
            </a:ext>
          </a:extLst>
        </p:spPr>
        <p:txBody>
          <a:bodyPr lIns="21431" tIns="21431" rIns="21431" bIns="21431">
            <a:spAutoFit/>
          </a:bodyPr>
          <a:lstStyle>
            <a:lvl1pPr>
              <a:defRPr sz="1300">
                <a:uFill>
                  <a:solidFill/>
                </a:uFill>
              </a:defRPr>
            </a:lvl1pPr>
          </a:lstStyle>
          <a:p>
            <a:pPr lvl="0">
              <a:defRPr sz="1800" b="0">
                <a:uFillTx/>
              </a:defRPr>
            </a:pPr>
            <a:r>
              <a:rPr sz="1350" b="1"/>
              <a:t>Employer Engagement </a:t>
            </a:r>
          </a:p>
        </p:txBody>
      </p:sp>
      <p:pic>
        <p:nvPicPr>
          <p:cNvPr id="127" name="image18.png"/>
          <p:cNvPicPr/>
          <p:nvPr/>
        </p:nvPicPr>
        <p:blipFill>
          <a:blip r:embed="rId7">
            <a:extLst/>
          </a:blip>
          <a:stretch>
            <a:fillRect/>
          </a:stretch>
        </p:blipFill>
        <p:spPr>
          <a:xfrm>
            <a:off x="2508599" y="4054188"/>
            <a:ext cx="3893346" cy="108974"/>
          </a:xfrm>
          <a:prstGeom prst="rect">
            <a:avLst/>
          </a:prstGeom>
          <a:ln w="12700">
            <a:miter lim="400000"/>
          </a:ln>
        </p:spPr>
      </p:pic>
      <p:pic>
        <p:nvPicPr>
          <p:cNvPr id="128" name="image19.png"/>
          <p:cNvPicPr/>
          <p:nvPr/>
        </p:nvPicPr>
        <p:blipFill>
          <a:blip r:embed="rId8">
            <a:extLst/>
          </a:blip>
          <a:stretch>
            <a:fillRect/>
          </a:stretch>
        </p:blipFill>
        <p:spPr>
          <a:xfrm rot="2069">
            <a:off x="4047198" y="2909257"/>
            <a:ext cx="2371727" cy="108974"/>
          </a:xfrm>
          <a:prstGeom prst="rect">
            <a:avLst/>
          </a:prstGeom>
          <a:ln w="12700">
            <a:miter lim="400000"/>
          </a:ln>
        </p:spPr>
      </p:pic>
      <p:sp>
        <p:nvSpPr>
          <p:cNvPr id="129" name="Shape 129"/>
          <p:cNvSpPr/>
          <p:nvPr/>
        </p:nvSpPr>
        <p:spPr>
          <a:xfrm flipH="1" flipV="1">
            <a:off x="7125437" y="4171950"/>
            <a:ext cx="11171" cy="904186"/>
          </a:xfrm>
          <a:prstGeom prst="line">
            <a:avLst/>
          </a:prstGeom>
          <a:ln w="38100">
            <a:solidFill/>
            <a:miter lim="400000"/>
            <a:headEnd type="stealth"/>
            <a:tailEnd type="stealth"/>
          </a:ln>
        </p:spPr>
        <p:txBody>
          <a:bodyPr lIns="0" tIns="0" rIns="0" bIns="0"/>
          <a:lstStyle/>
          <a:p>
            <a:pPr defTabSz="342900">
              <a:defRPr sz="1200" b="0">
                <a:latin typeface="+mn-lt"/>
                <a:ea typeface="+mn-ea"/>
                <a:cs typeface="+mn-cs"/>
                <a:sym typeface="Helvetica"/>
              </a:defRPr>
            </a:pPr>
            <a:endParaRPr sz="900"/>
          </a:p>
        </p:txBody>
      </p:sp>
      <p:sp>
        <p:nvSpPr>
          <p:cNvPr id="130" name="Shape 130"/>
          <p:cNvSpPr/>
          <p:nvPr/>
        </p:nvSpPr>
        <p:spPr>
          <a:xfrm>
            <a:off x="3809405" y="2501597"/>
            <a:ext cx="2493170" cy="2514602"/>
          </a:xfrm>
          <a:prstGeom prst="roundRect">
            <a:avLst>
              <a:gd name="adj" fmla="val 19580"/>
            </a:avLst>
          </a:prstGeom>
          <a:ln w="25400">
            <a:solidFill>
              <a:srgbClr val="BD5B0C"/>
            </a:solidFill>
            <a:miter lim="400000"/>
          </a:ln>
        </p:spPr>
        <p:txBody>
          <a:bodyPr lIns="0" tIns="0" rIns="0" bIns="0"/>
          <a:lstStyle/>
          <a:p>
            <a:pPr defTabSz="257175">
              <a:defRPr sz="900"/>
            </a:pPr>
            <a:endParaRPr sz="675"/>
          </a:p>
        </p:txBody>
      </p:sp>
      <p:sp>
        <p:nvSpPr>
          <p:cNvPr id="131" name="Shape 131"/>
          <p:cNvSpPr/>
          <p:nvPr/>
        </p:nvSpPr>
        <p:spPr>
          <a:xfrm flipV="1">
            <a:off x="6207918" y="4570105"/>
            <a:ext cx="2" cy="514467"/>
          </a:xfrm>
          <a:prstGeom prst="line">
            <a:avLst/>
          </a:prstGeom>
          <a:ln w="38100">
            <a:solidFill/>
            <a:miter lim="400000"/>
            <a:headEnd type="stealth"/>
            <a:tailEnd type="stealth"/>
          </a:ln>
        </p:spPr>
        <p:txBody>
          <a:bodyPr lIns="0" tIns="0" rIns="0" bIns="0"/>
          <a:lstStyle/>
          <a:p>
            <a:pPr defTabSz="342900">
              <a:defRPr sz="1200" b="0">
                <a:latin typeface="+mn-lt"/>
                <a:ea typeface="+mn-ea"/>
                <a:cs typeface="+mn-cs"/>
                <a:sym typeface="Helvetica"/>
              </a:defRPr>
            </a:pPr>
            <a:endParaRPr sz="900"/>
          </a:p>
        </p:txBody>
      </p:sp>
      <p:graphicFrame>
        <p:nvGraphicFramePr>
          <p:cNvPr id="132" name="Table 132"/>
          <p:cNvGraphicFramePr/>
          <p:nvPr>
            <p:extLst/>
          </p:nvPr>
        </p:nvGraphicFramePr>
        <p:xfrm>
          <a:off x="972638" y="5284873"/>
          <a:ext cx="1559155" cy="527078"/>
        </p:xfrm>
        <a:graphic>
          <a:graphicData uri="http://schemas.openxmlformats.org/drawingml/2006/table">
            <a:tbl>
              <a:tblPr/>
              <a:tblGrid>
                <a:gridCol w="1559155">
                  <a:extLst>
                    <a:ext uri="{9D8B030D-6E8A-4147-A177-3AD203B41FA5}">
                      <a16:colId xmlns:a16="http://schemas.microsoft.com/office/drawing/2014/main" val="20000"/>
                    </a:ext>
                  </a:extLst>
                </a:gridCol>
              </a:tblGrid>
              <a:tr h="132066">
                <a:tc>
                  <a:txBody>
                    <a:bodyPr/>
                    <a:lstStyle/>
                    <a:p>
                      <a:pPr lvl="0" algn="l">
                        <a:tabLst>
                          <a:tab pos="457200" algn="l"/>
                          <a:tab pos="2743200" algn="r"/>
                          <a:tab pos="5486400" algn="r"/>
                        </a:tabLst>
                        <a:defRPr sz="1800" b="0" i="0"/>
                      </a:pPr>
                      <a:r>
                        <a:rPr sz="500" dirty="0">
                          <a:uFill>
                            <a:solidFill/>
                          </a:uFill>
                          <a:latin typeface="Verdana"/>
                          <a:ea typeface="Verdana"/>
                          <a:cs typeface="Verdana"/>
                          <a:sym typeface="Verdana"/>
                        </a:rPr>
                        <a:t> Articulated credits -   MSITA for CIS110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00BEF3"/>
                    </a:solidFill>
                  </a:tcPr>
                </a:tc>
                <a:extLst>
                  <a:ext uri="{0D108BD9-81ED-4DB2-BD59-A6C34878D82A}">
                    <a16:rowId xmlns:a16="http://schemas.microsoft.com/office/drawing/2014/main" val="10000"/>
                  </a:ext>
                </a:extLst>
              </a:tr>
              <a:tr h="395012">
                <a:tc>
                  <a:txBody>
                    <a:bodyPr/>
                    <a:lstStyle/>
                    <a:p>
                      <a:pPr lvl="0" algn="l">
                        <a:tabLst>
                          <a:tab pos="457200" algn="l"/>
                          <a:tab pos="2743200" algn="r"/>
                          <a:tab pos="5486400" algn="r"/>
                        </a:tabLst>
                        <a:defRPr sz="1800" b="0" i="0"/>
                      </a:pPr>
                      <a:r>
                        <a:rPr sz="500" b="1" i="1" dirty="0">
                          <a:uFill>
                            <a:solidFill/>
                          </a:uFill>
                          <a:latin typeface="Verdana"/>
                          <a:ea typeface="Verdana"/>
                          <a:cs typeface="Verdana"/>
                          <a:sym typeface="Verdana"/>
                        </a:rPr>
                        <a:t> </a:t>
                      </a:r>
                      <a:r>
                        <a:rPr sz="500" i="1" dirty="0">
                          <a:uFill>
                            <a:solidFill/>
                          </a:uFill>
                          <a:latin typeface="Verdana"/>
                          <a:ea typeface="Verdana"/>
                          <a:cs typeface="Verdana"/>
                          <a:sym typeface="Verdana"/>
                        </a:rPr>
                        <a:t>Online Course on Demand</a:t>
                      </a:r>
                      <a:r>
                        <a:rPr sz="500" i="1" dirty="0">
                          <a:solidFill>
                            <a:srgbClr val="FF2600"/>
                          </a:solidFill>
                          <a:uFill>
                            <a:solidFill>
                              <a:srgbClr val="FF2600"/>
                            </a:solidFill>
                          </a:uFill>
                          <a:latin typeface="Verdana"/>
                          <a:ea typeface="Verdana"/>
                          <a:cs typeface="Verdana"/>
                          <a:sym typeface="Verdana"/>
                        </a:rPr>
                        <a:t>      </a:t>
                      </a:r>
                      <a:r>
                        <a:rPr sz="500" dirty="0">
                          <a:uFill>
                            <a:solidFill/>
                          </a:uFill>
                          <a:latin typeface="Verdana"/>
                          <a:ea typeface="Verdana"/>
                          <a:cs typeface="Verdana"/>
                          <a:sym typeface="Verdana"/>
                        </a:rPr>
                        <a:t>See CC course requirements for each degree</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5F5F5"/>
                    </a:solidFill>
                  </a:tcPr>
                </a:tc>
                <a:extLst>
                  <a:ext uri="{0D108BD9-81ED-4DB2-BD59-A6C34878D82A}">
                    <a16:rowId xmlns:a16="http://schemas.microsoft.com/office/drawing/2014/main" val="10001"/>
                  </a:ext>
                </a:extLst>
              </a:tr>
            </a:tbl>
          </a:graphicData>
        </a:graphic>
      </p:graphicFrame>
      <p:sp>
        <p:nvSpPr>
          <p:cNvPr id="4" name="Title 3">
            <a:extLst>
              <a:ext uri="{FF2B5EF4-FFF2-40B4-BE49-F238E27FC236}">
                <a16:creationId xmlns:a16="http://schemas.microsoft.com/office/drawing/2014/main" id="{1CF0AF2E-8012-CF4D-BC22-9E3EDAB0CCDC}"/>
              </a:ext>
            </a:extLst>
          </p:cNvPr>
          <p:cNvSpPr>
            <a:spLocks noGrp="1"/>
          </p:cNvSpPr>
          <p:nvPr>
            <p:ph type="title"/>
          </p:nvPr>
        </p:nvSpPr>
        <p:spPr/>
        <p:txBody>
          <a:bodyPr>
            <a:normAutofit fontScale="90000"/>
          </a:bodyPr>
          <a:lstStyle/>
          <a:p>
            <a:pPr lvl="0">
              <a:defRPr b="0"/>
            </a:pPr>
            <a:r>
              <a:rPr lang="en-US" dirty="0">
                <a:uFill>
                  <a:solidFill/>
                </a:uFill>
                <a:latin typeface="Calibri Light" panose="020F0302020204030204" pitchFamily="34" charset="0"/>
              </a:rPr>
              <a:t>Building the Pathway</a:t>
            </a:r>
            <a:br>
              <a:rPr lang="en-US" dirty="0">
                <a:uFill>
                  <a:solidFill/>
                </a:uFill>
                <a:latin typeface="Calibri Light" panose="020F0302020204030204" pitchFamily="34" charset="0"/>
              </a:rPr>
            </a:br>
            <a:r>
              <a:rPr lang="en-US" i="1" dirty="0">
                <a:uFill>
                  <a:solidFill/>
                </a:uFill>
                <a:latin typeface="Calibri Light" panose="020F0302020204030204" pitchFamily="34" charset="0"/>
              </a:rPr>
              <a:t>Engaging Employers </a:t>
            </a:r>
            <a:br>
              <a:rPr lang="en-US" i="1" dirty="0">
                <a:uFill>
                  <a:solidFill/>
                </a:uFill>
                <a:latin typeface="Calibri Light" panose="020F0302020204030204" pitchFamily="34" charset="0"/>
              </a:rPr>
            </a:br>
            <a:r>
              <a:rPr lang="en-US" sz="3100" i="1" dirty="0">
                <a:uFill>
                  <a:solidFill/>
                </a:uFill>
                <a:latin typeface="Calibri Light" panose="020F0302020204030204" pitchFamily="34" charset="0"/>
              </a:rPr>
              <a:t>(including Work-Based Learning)</a:t>
            </a:r>
            <a:endParaRPr lang="en-US" dirty="0"/>
          </a:p>
        </p:txBody>
      </p:sp>
    </p:spTree>
    <p:extLst>
      <p:ext uri="{BB962C8B-B14F-4D97-AF65-F5344CB8AC3E}">
        <p14:creationId xmlns:p14="http://schemas.microsoft.com/office/powerpoint/2010/main" val="118372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hape 336"/>
          <p:cNvSpPr>
            <a:spLocks noGrp="1"/>
          </p:cNvSpPr>
          <p:nvPr>
            <p:ph idx="1"/>
          </p:nvPr>
        </p:nvSpPr>
        <p:spPr/>
        <p:txBody>
          <a:bodyPr/>
          <a:lstStyle/>
          <a:p>
            <a:r>
              <a:rPr lang="en-US" u="sng" dirty="0">
                <a:sym typeface="Tahoma Negreta"/>
              </a:rPr>
              <a:t>Required</a:t>
            </a:r>
            <a:r>
              <a:rPr lang="en-US" dirty="0">
                <a:sym typeface="Tahoma Negreta"/>
              </a:rPr>
              <a:t>:</a:t>
            </a:r>
            <a:r>
              <a:rPr lang="en-US" dirty="0"/>
              <a:t>  Provide students with strong </a:t>
            </a:r>
            <a:r>
              <a:rPr lang="en-US" dirty="0">
                <a:sym typeface="Tahoma Negreta"/>
              </a:rPr>
              <a:t>experience and understanding </a:t>
            </a:r>
            <a:r>
              <a:rPr lang="en-US" b="1" dirty="0">
                <a:sym typeface="Tahoma Negreta"/>
              </a:rPr>
              <a:t>of all aspects of an industry</a:t>
            </a:r>
            <a:r>
              <a:rPr lang="en-US" dirty="0"/>
              <a:t>, which may include </a:t>
            </a:r>
            <a:r>
              <a:rPr lang="en-US" dirty="0">
                <a:sym typeface="Tahoma Negreta"/>
              </a:rPr>
              <a:t>work-based learning</a:t>
            </a:r>
            <a:r>
              <a:rPr lang="en-US" dirty="0"/>
              <a:t> experiences.  (VOC. 13)</a:t>
            </a:r>
          </a:p>
          <a:p>
            <a:pPr lvl="0"/>
            <a:endParaRPr lang="en-US" dirty="0"/>
          </a:p>
          <a:p>
            <a:r>
              <a:rPr lang="en-US" u="sng" dirty="0">
                <a:sym typeface="Tahoma Negreta"/>
              </a:rPr>
              <a:t>Related Permissive</a:t>
            </a:r>
            <a:r>
              <a:rPr lang="en-US" dirty="0">
                <a:sym typeface="Tahoma Negreta"/>
              </a:rPr>
              <a:t>:</a:t>
            </a:r>
            <a:r>
              <a:rPr lang="en-US" dirty="0"/>
              <a:t>  Create </a:t>
            </a:r>
            <a:r>
              <a:rPr lang="en-US" dirty="0">
                <a:sym typeface="Tahoma Negreta"/>
              </a:rPr>
              <a:t>business-education partnerships</a:t>
            </a:r>
            <a:r>
              <a:rPr lang="en-US" dirty="0"/>
              <a:t>, including work-related experiences for students, adjunct faculty arrangements for qualified industry professionals and industry experience for faculty.</a:t>
            </a:r>
          </a:p>
        </p:txBody>
      </p:sp>
      <p:sp>
        <p:nvSpPr>
          <p:cNvPr id="335" name="Shape 335"/>
          <p:cNvSpPr>
            <a:spLocks noGrp="1"/>
          </p:cNvSpPr>
          <p:nvPr>
            <p:ph type="title"/>
          </p:nvPr>
        </p:nvSpPr>
        <p:spPr/>
        <p:txBody>
          <a:bodyPr/>
          <a:lstStyle>
            <a:lvl1pPr>
              <a:defRPr sz="3600"/>
            </a:lvl1pPr>
          </a:lstStyle>
          <a:p>
            <a:pPr lvl="0"/>
            <a:r>
              <a:rPr lang="en-US"/>
              <a:t>All Aspects of an Industry</a:t>
            </a:r>
            <a:endParaRPr lang="en-US" dirty="0"/>
          </a:p>
        </p:txBody>
      </p:sp>
    </p:spTree>
    <p:extLst>
      <p:ext uri="{BB962C8B-B14F-4D97-AF65-F5344CB8AC3E}">
        <p14:creationId xmlns:p14="http://schemas.microsoft.com/office/powerpoint/2010/main" val="220449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Shape 339"/>
          <p:cNvSpPr>
            <a:spLocks noGrp="1"/>
          </p:cNvSpPr>
          <p:nvPr>
            <p:ph idx="1"/>
          </p:nvPr>
        </p:nvSpPr>
        <p:spPr>
          <a:xfrm>
            <a:off x="628650" y="1761204"/>
            <a:ext cx="8332470" cy="4731671"/>
          </a:xfrm>
        </p:spPr>
        <p:txBody>
          <a:bodyPr>
            <a:noAutofit/>
          </a:bodyPr>
          <a:lstStyle/>
          <a:p>
            <a:pPr marL="0" indent="0">
              <a:buNone/>
            </a:pPr>
            <a:r>
              <a:rPr lang="en-US" sz="2400" u="sng" dirty="0">
                <a:sym typeface="Tahoma Negreta"/>
              </a:rPr>
              <a:t>Required</a:t>
            </a:r>
            <a:r>
              <a:rPr lang="en-US" sz="2400" dirty="0">
                <a:sym typeface="Tahoma Negreta"/>
              </a:rPr>
              <a:t>:</a:t>
            </a:r>
            <a:r>
              <a:rPr lang="en-US" sz="2400" dirty="0"/>
              <a:t>  Initiate, develop, improve, modernize, or expand, </a:t>
            </a:r>
            <a:r>
              <a:rPr lang="en-US" sz="2400" b="1" dirty="0"/>
              <a:t>use of </a:t>
            </a:r>
            <a:r>
              <a:rPr lang="en-US" sz="2400" b="1" dirty="0">
                <a:sym typeface="Tahoma Negreta"/>
              </a:rPr>
              <a:t>technology</a:t>
            </a:r>
            <a:r>
              <a:rPr lang="en-US" sz="2400" dirty="0">
                <a:sym typeface="Tahoma Negreta"/>
              </a:rPr>
              <a:t> </a:t>
            </a:r>
            <a:r>
              <a:rPr lang="en-US" sz="2400" dirty="0"/>
              <a:t>in CTE POS which may include:  (VOC 14)</a:t>
            </a:r>
            <a:endParaRPr lang="en-US" sz="2400" dirty="0">
              <a:sym typeface="Tahoma Negreta"/>
            </a:endParaRPr>
          </a:p>
          <a:p>
            <a:r>
              <a:rPr lang="en-US" sz="2400" dirty="0">
                <a:sym typeface="Tahoma Negreta"/>
              </a:rPr>
              <a:t>training</a:t>
            </a:r>
            <a:r>
              <a:rPr lang="en-US" sz="2400" dirty="0"/>
              <a:t> of career and technical education teachers, faculty, and administrators to use technology, and which may include distance learning-</a:t>
            </a:r>
            <a:r>
              <a:rPr lang="en-US" sz="2400" dirty="0" err="1"/>
              <a:t>ie</a:t>
            </a:r>
            <a:r>
              <a:rPr lang="en-US" sz="2400" dirty="0"/>
              <a:t>: Moodle to enhance course instruction</a:t>
            </a:r>
          </a:p>
          <a:p>
            <a:r>
              <a:rPr lang="en-US" sz="2400" dirty="0"/>
              <a:t>providing career and technical education students with the academic and career and technical skills (including the mathematics and science knowledge that provide a strong basis for such skills) that lead to </a:t>
            </a:r>
            <a:r>
              <a:rPr lang="en-US" sz="2400" dirty="0">
                <a:sym typeface="Tahoma Negreta"/>
              </a:rPr>
              <a:t>entry into the technology fields</a:t>
            </a:r>
            <a:endParaRPr lang="en-US" sz="2400" dirty="0"/>
          </a:p>
          <a:p>
            <a:r>
              <a:rPr lang="en-US" sz="2400" dirty="0"/>
              <a:t>encouraging schools to</a:t>
            </a:r>
            <a:r>
              <a:rPr lang="en-US" sz="2400" dirty="0">
                <a:sym typeface="Tahoma Negreta"/>
              </a:rPr>
              <a:t> collaborate with</a:t>
            </a:r>
            <a:r>
              <a:rPr lang="en-US" sz="2400" dirty="0"/>
              <a:t> t</a:t>
            </a:r>
            <a:r>
              <a:rPr lang="en-US" sz="2400" dirty="0">
                <a:sym typeface="Tahoma Negreta"/>
              </a:rPr>
              <a:t>echnology industries</a:t>
            </a:r>
            <a:r>
              <a:rPr lang="en-US" sz="2400" dirty="0"/>
              <a:t> to offer voluntary internships and mentoring programs, including programs that improve the mathematics and science knowledge of students</a:t>
            </a:r>
          </a:p>
        </p:txBody>
      </p:sp>
      <p:sp>
        <p:nvSpPr>
          <p:cNvPr id="338" name="Shape 338"/>
          <p:cNvSpPr>
            <a:spLocks noGrp="1"/>
          </p:cNvSpPr>
          <p:nvPr>
            <p:ph type="title"/>
          </p:nvPr>
        </p:nvSpPr>
        <p:spPr/>
        <p:txBody>
          <a:bodyPr/>
          <a:lstStyle>
            <a:lvl1pPr>
              <a:defRPr sz="3600"/>
            </a:lvl1pPr>
          </a:lstStyle>
          <a:p>
            <a:pPr lvl="0"/>
            <a:r>
              <a:rPr lang="en-US"/>
              <a:t>Program Improvement /</a:t>
            </a:r>
            <a:br>
              <a:rPr lang="en-US"/>
            </a:br>
            <a:r>
              <a:rPr lang="en-US"/>
              <a:t>Technology</a:t>
            </a:r>
            <a:endParaRPr lang="en-US" dirty="0"/>
          </a:p>
        </p:txBody>
      </p:sp>
    </p:spTree>
    <p:extLst>
      <p:ext uri="{BB962C8B-B14F-4D97-AF65-F5344CB8AC3E}">
        <p14:creationId xmlns:p14="http://schemas.microsoft.com/office/powerpoint/2010/main" val="119998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Shape 342"/>
          <p:cNvSpPr>
            <a:spLocks noGrp="1"/>
          </p:cNvSpPr>
          <p:nvPr>
            <p:ph idx="1"/>
          </p:nvPr>
        </p:nvSpPr>
        <p:spPr/>
        <p:txBody>
          <a:bodyPr>
            <a:noAutofit/>
          </a:bodyPr>
          <a:lstStyle/>
          <a:p>
            <a:r>
              <a:rPr lang="en-US" sz="2000" u="sng" dirty="0">
                <a:sym typeface="Tahoma Negreta"/>
              </a:rPr>
              <a:t>Required</a:t>
            </a:r>
            <a:r>
              <a:rPr lang="en-US" sz="2000" dirty="0">
                <a:sym typeface="Tahoma Negreta"/>
              </a:rPr>
              <a:t>:</a:t>
            </a:r>
            <a:r>
              <a:rPr lang="en-US" sz="2000" dirty="0"/>
              <a:t>  Provide in-service and pre-service </a:t>
            </a:r>
            <a:r>
              <a:rPr lang="en-US" sz="2000" b="1" dirty="0"/>
              <a:t>professional development programs to faculty</a:t>
            </a:r>
            <a:r>
              <a:rPr lang="en-US" sz="2000" dirty="0"/>
              <a:t>, administrators, and career guidance and academic counselors who are involved in integrated career and technical education programs, on topics including: (Voc:15) </a:t>
            </a:r>
          </a:p>
          <a:p>
            <a:pPr lvl="1"/>
            <a:r>
              <a:rPr lang="en-US" sz="1800" dirty="0"/>
              <a:t>effective integration of academics and CTE.</a:t>
            </a:r>
          </a:p>
          <a:p>
            <a:pPr lvl="1"/>
            <a:r>
              <a:rPr lang="en-US" sz="1800" dirty="0"/>
              <a:t>effective teaching skills based on research.</a:t>
            </a:r>
          </a:p>
          <a:p>
            <a:pPr lvl="1"/>
            <a:r>
              <a:rPr lang="en-US" sz="1800" dirty="0"/>
              <a:t>effective practices to improve parental and community involvement.</a:t>
            </a:r>
          </a:p>
          <a:p>
            <a:pPr lvl="1"/>
            <a:r>
              <a:rPr lang="en-US" sz="1800" dirty="0"/>
              <a:t>effective use of scientifically based research and data to improve instruction.</a:t>
            </a:r>
          </a:p>
          <a:p>
            <a:r>
              <a:rPr lang="en-US" sz="2000" dirty="0"/>
              <a:t>Professional development should:</a:t>
            </a:r>
          </a:p>
          <a:p>
            <a:pPr lvl="1"/>
            <a:r>
              <a:rPr lang="en-US" sz="1800" dirty="0"/>
              <a:t>ensure that instructors and personnel stay current with all aspects of an industry.</a:t>
            </a:r>
          </a:p>
          <a:p>
            <a:pPr lvl="1"/>
            <a:r>
              <a:rPr lang="en-US" sz="1800" dirty="0"/>
              <a:t>involve internship programs that provide relevant business experience.</a:t>
            </a:r>
          </a:p>
          <a:p>
            <a:pPr lvl="1"/>
            <a:r>
              <a:rPr lang="en-US" sz="1800" dirty="0"/>
              <a:t>train teachers specifically in the effective use and application of technology to improve instruction.</a:t>
            </a:r>
          </a:p>
        </p:txBody>
      </p:sp>
      <p:sp>
        <p:nvSpPr>
          <p:cNvPr id="341" name="Shape 341"/>
          <p:cNvSpPr>
            <a:spLocks noGrp="1"/>
          </p:cNvSpPr>
          <p:nvPr>
            <p:ph type="title"/>
          </p:nvPr>
        </p:nvSpPr>
        <p:spPr/>
        <p:txBody>
          <a:bodyPr/>
          <a:lstStyle>
            <a:lvl1pPr>
              <a:defRPr sz="3600"/>
            </a:lvl1pPr>
          </a:lstStyle>
          <a:p>
            <a:pPr lvl="0"/>
            <a:r>
              <a:rPr lang="en-US"/>
              <a:t>Professional Development</a:t>
            </a:r>
            <a:endParaRPr lang="en-US" dirty="0"/>
          </a:p>
        </p:txBody>
      </p:sp>
    </p:spTree>
    <p:extLst>
      <p:ext uri="{BB962C8B-B14F-4D97-AF65-F5344CB8AC3E}">
        <p14:creationId xmlns:p14="http://schemas.microsoft.com/office/powerpoint/2010/main" val="353206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Shape 345"/>
          <p:cNvSpPr>
            <a:spLocks noGrp="1"/>
          </p:cNvSpPr>
          <p:nvPr>
            <p:ph idx="1"/>
          </p:nvPr>
        </p:nvSpPr>
        <p:spPr/>
        <p:txBody>
          <a:bodyPr/>
          <a:lstStyle/>
          <a:p>
            <a:r>
              <a:rPr lang="en-US" u="sng" dirty="0">
                <a:sym typeface="Tahoma Negreta"/>
              </a:rPr>
              <a:t>Required</a:t>
            </a:r>
            <a:r>
              <a:rPr lang="en-US" dirty="0">
                <a:sym typeface="Tahoma Negreta"/>
              </a:rPr>
              <a:t>:</a:t>
            </a:r>
            <a:r>
              <a:rPr lang="en-US" dirty="0"/>
              <a:t>  Develop and implement </a:t>
            </a:r>
            <a:r>
              <a:rPr lang="en-US" dirty="0">
                <a:sym typeface="Tahoma Negreta"/>
              </a:rPr>
              <a:t>evaluations, </a:t>
            </a:r>
            <a:r>
              <a:rPr lang="en-US" dirty="0"/>
              <a:t>including an assessment of how the needs of special populations are being met. (</a:t>
            </a:r>
            <a:r>
              <a:rPr lang="en-US" dirty="0" err="1"/>
              <a:t>Voc</a:t>
            </a:r>
            <a:r>
              <a:rPr lang="en-US" dirty="0"/>
              <a:t> 16)</a:t>
            </a:r>
          </a:p>
          <a:p>
            <a:endParaRPr lang="en-US" dirty="0"/>
          </a:p>
          <a:p>
            <a:r>
              <a:rPr lang="en-US" b="1" dirty="0"/>
              <a:t>Note</a:t>
            </a:r>
            <a:r>
              <a:rPr lang="en-US" dirty="0"/>
              <a:t>: Most of our community colleges met this requirement through their annual program reviews including Institutional Effectiveness staff sharing program data with deans and faculty to improve CTE Programs of Study and our Use of Perkins Data Book. </a:t>
            </a:r>
          </a:p>
        </p:txBody>
      </p:sp>
      <p:sp>
        <p:nvSpPr>
          <p:cNvPr id="344" name="Shape 344"/>
          <p:cNvSpPr>
            <a:spLocks noGrp="1"/>
          </p:cNvSpPr>
          <p:nvPr>
            <p:ph type="title"/>
          </p:nvPr>
        </p:nvSpPr>
        <p:spPr/>
        <p:txBody>
          <a:bodyPr/>
          <a:lstStyle>
            <a:lvl1pPr>
              <a:defRPr sz="3600"/>
            </a:lvl1pPr>
          </a:lstStyle>
          <a:p>
            <a:pPr lvl="0"/>
            <a:r>
              <a:rPr lang="en-US"/>
              <a:t>CTE Program Evaluation</a:t>
            </a:r>
            <a:endParaRPr lang="en-US" dirty="0"/>
          </a:p>
        </p:txBody>
      </p:sp>
    </p:spTree>
    <p:extLst>
      <p:ext uri="{BB962C8B-B14F-4D97-AF65-F5344CB8AC3E}">
        <p14:creationId xmlns:p14="http://schemas.microsoft.com/office/powerpoint/2010/main" val="2949087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270"/>
          <p:cNvSpPr>
            <a:spLocks noGrp="1"/>
          </p:cNvSpPr>
          <p:nvPr>
            <p:ph idx="1"/>
          </p:nvPr>
        </p:nvSpPr>
        <p:spPr/>
        <p:txBody>
          <a:bodyPr/>
          <a:lstStyle/>
          <a:p>
            <a:pPr marL="0" indent="0">
              <a:buNone/>
            </a:pPr>
            <a:r>
              <a:rPr lang="en-US" dirty="0">
                <a:sym typeface="American Typewriter"/>
              </a:rPr>
              <a:t>Students enrolled in CTE programs</a:t>
            </a:r>
          </a:p>
          <a:p>
            <a:r>
              <a:rPr lang="en-US" dirty="0">
                <a:sym typeface="American Typewriter"/>
              </a:rPr>
              <a:t>with disabilities </a:t>
            </a:r>
          </a:p>
          <a:p>
            <a:r>
              <a:rPr lang="en-US" dirty="0">
                <a:sym typeface="American Typewriter"/>
              </a:rPr>
              <a:t>who are economically disadvantaged </a:t>
            </a:r>
          </a:p>
          <a:p>
            <a:r>
              <a:rPr lang="en-US" dirty="0">
                <a:sym typeface="American Typewriter"/>
              </a:rPr>
              <a:t>preparing for non-traditional fields (25% gender 			minority) </a:t>
            </a:r>
          </a:p>
          <a:p>
            <a:r>
              <a:rPr lang="en-US" dirty="0">
                <a:sym typeface="American Typewriter"/>
              </a:rPr>
              <a:t>Single parents and pregnant women </a:t>
            </a:r>
          </a:p>
          <a:p>
            <a:r>
              <a:rPr lang="en-US" dirty="0">
                <a:sym typeface="American Typewriter"/>
              </a:rPr>
              <a:t>Displaced homemakers</a:t>
            </a:r>
          </a:p>
          <a:p>
            <a:r>
              <a:rPr lang="en-US" dirty="0">
                <a:sym typeface="American Typewriter"/>
              </a:rPr>
              <a:t>Individuals with limited English speaking proficiency</a:t>
            </a:r>
          </a:p>
          <a:p>
            <a:endParaRPr lang="en-US" dirty="0">
              <a:sym typeface="American Typewriter"/>
            </a:endParaRPr>
          </a:p>
        </p:txBody>
      </p:sp>
      <p:sp>
        <p:nvSpPr>
          <p:cNvPr id="6" name="Title 5">
            <a:extLst>
              <a:ext uri="{FF2B5EF4-FFF2-40B4-BE49-F238E27FC236}">
                <a16:creationId xmlns:a16="http://schemas.microsoft.com/office/drawing/2014/main" id="{9716C669-2EED-BC49-9FA4-66005E1A6524}"/>
              </a:ext>
            </a:extLst>
          </p:cNvPr>
          <p:cNvSpPr>
            <a:spLocks noGrp="1"/>
          </p:cNvSpPr>
          <p:nvPr>
            <p:ph type="title"/>
          </p:nvPr>
        </p:nvSpPr>
        <p:spPr/>
        <p:txBody>
          <a:bodyPr/>
          <a:lstStyle/>
          <a:p>
            <a:r>
              <a:rPr lang="en-US" dirty="0">
                <a:latin typeface="Calibri Light" panose="020F0302020204030204" pitchFamily="34" charset="0"/>
              </a:rPr>
              <a:t>CTE Special Populations </a:t>
            </a:r>
            <a:endParaRPr lang="en-US" dirty="0"/>
          </a:p>
        </p:txBody>
      </p:sp>
      <p:sp>
        <p:nvSpPr>
          <p:cNvPr id="7" name="TextBox 6">
            <a:extLst>
              <a:ext uri="{FF2B5EF4-FFF2-40B4-BE49-F238E27FC236}">
                <a16:creationId xmlns:a16="http://schemas.microsoft.com/office/drawing/2014/main" id="{28E6A693-C990-254A-AD7C-573DDC877632}"/>
              </a:ext>
            </a:extLst>
          </p:cNvPr>
          <p:cNvSpPr txBox="1"/>
          <p:nvPr/>
        </p:nvSpPr>
        <p:spPr>
          <a:xfrm>
            <a:off x="106680" y="6355080"/>
            <a:ext cx="9037320" cy="461665"/>
          </a:xfrm>
          <a:prstGeom prst="rect">
            <a:avLst/>
          </a:prstGeom>
          <a:noFill/>
        </p:spPr>
        <p:txBody>
          <a:bodyPr wrap="square" rtlCol="0">
            <a:spAutoFit/>
          </a:bodyPr>
          <a:lstStyle/>
          <a:p>
            <a:pPr algn="ctr"/>
            <a:r>
              <a:rPr lang="en-US" sz="2400" i="1" dirty="0">
                <a:sym typeface="American Typewriter"/>
              </a:rPr>
              <a:t> Help students move to self-sufficiency </a:t>
            </a:r>
            <a:endParaRPr lang="en-US" sz="2400" i="1" dirty="0"/>
          </a:p>
        </p:txBody>
      </p:sp>
    </p:spTree>
    <p:extLst>
      <p:ext uri="{BB962C8B-B14F-4D97-AF65-F5344CB8AC3E}">
        <p14:creationId xmlns:p14="http://schemas.microsoft.com/office/powerpoint/2010/main" val="66170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Shape 348"/>
          <p:cNvSpPr>
            <a:spLocks noGrp="1"/>
          </p:cNvSpPr>
          <p:nvPr>
            <p:ph idx="1"/>
          </p:nvPr>
        </p:nvSpPr>
        <p:spPr/>
        <p:txBody>
          <a:bodyPr/>
          <a:lstStyle/>
          <a:p>
            <a:r>
              <a:rPr lang="en-US" u="sng" dirty="0">
                <a:sym typeface="Tahoma Negreta"/>
              </a:rPr>
              <a:t>Required</a:t>
            </a:r>
            <a:r>
              <a:rPr lang="en-US" dirty="0">
                <a:sym typeface="Tahoma Negreta"/>
              </a:rPr>
              <a:t>:</a:t>
            </a:r>
            <a:r>
              <a:rPr lang="en-US" dirty="0"/>
              <a:t>  Provide activities to prepare </a:t>
            </a:r>
            <a:r>
              <a:rPr lang="en-US" dirty="0">
                <a:sym typeface="Tahoma Negreta"/>
              </a:rPr>
              <a:t>special populations</a:t>
            </a:r>
            <a:r>
              <a:rPr lang="en-US" dirty="0"/>
              <a:t>, including nontraditional students, single parents and displaced homemakers </a:t>
            </a:r>
            <a:r>
              <a:rPr lang="en-US" b="1" dirty="0"/>
              <a:t>who are enrolled in CTE programs</a:t>
            </a:r>
            <a:r>
              <a:rPr lang="en-US" dirty="0"/>
              <a:t> for high skill, high wage, and high demand occupations that will lead to self-sufficiency. (VOC. 18)  </a:t>
            </a:r>
          </a:p>
        </p:txBody>
      </p:sp>
      <p:sp>
        <p:nvSpPr>
          <p:cNvPr id="347" name="Shape 347"/>
          <p:cNvSpPr>
            <a:spLocks noGrp="1"/>
          </p:cNvSpPr>
          <p:nvPr>
            <p:ph type="title"/>
          </p:nvPr>
        </p:nvSpPr>
        <p:spPr/>
        <p:txBody>
          <a:bodyPr/>
          <a:lstStyle>
            <a:lvl1pPr>
              <a:defRPr sz="3600"/>
            </a:lvl1pPr>
          </a:lstStyle>
          <a:p>
            <a:pPr lvl="0"/>
            <a:r>
              <a:rPr lang="en-US"/>
              <a:t>Special Populations</a:t>
            </a:r>
            <a:endParaRPr lang="en-US" dirty="0"/>
          </a:p>
        </p:txBody>
      </p:sp>
    </p:spTree>
    <p:extLst>
      <p:ext uri="{BB962C8B-B14F-4D97-AF65-F5344CB8AC3E}">
        <p14:creationId xmlns:p14="http://schemas.microsoft.com/office/powerpoint/2010/main" val="101176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idx="1"/>
          </p:nvPr>
        </p:nvSpPr>
        <p:spPr/>
        <p:txBody>
          <a:bodyPr/>
          <a:lstStyle/>
          <a:p>
            <a:pPr lvl="0"/>
            <a:r>
              <a:rPr lang="en-US" u="sng" dirty="0">
                <a:sym typeface="Tahoma Negreta"/>
              </a:rPr>
              <a:t>Permissive</a:t>
            </a:r>
            <a:r>
              <a:rPr lang="en-US" dirty="0">
                <a:sym typeface="Tahoma Negreta"/>
              </a:rPr>
              <a:t>:  </a:t>
            </a:r>
          </a:p>
          <a:p>
            <a:pPr lvl="0"/>
            <a:r>
              <a:rPr lang="en-US" dirty="0">
                <a:sym typeface="Tahoma Negreta"/>
              </a:rPr>
              <a:t>Involve stakeholders</a:t>
            </a:r>
          </a:p>
          <a:p>
            <a:pPr lvl="0"/>
            <a:r>
              <a:rPr lang="en-US" dirty="0"/>
              <a:t>Parents, businesses and labor organizations, etc. in the design, implementation and evaluation of CTE programs.  (VOC: 19) </a:t>
            </a:r>
          </a:p>
        </p:txBody>
      </p:sp>
      <p:sp>
        <p:nvSpPr>
          <p:cNvPr id="166" name="Shape 166"/>
          <p:cNvSpPr>
            <a:spLocks noGrp="1"/>
          </p:cNvSpPr>
          <p:nvPr>
            <p:ph type="title"/>
          </p:nvPr>
        </p:nvSpPr>
        <p:spPr/>
        <p:txBody>
          <a:bodyPr/>
          <a:lstStyle>
            <a:lvl1pPr>
              <a:defRPr sz="3600"/>
            </a:lvl1pPr>
          </a:lstStyle>
          <a:p>
            <a:pPr lvl="0"/>
            <a:r>
              <a:rPr lang="en-US"/>
              <a:t>Stakeholder Involvement</a:t>
            </a:r>
            <a:endParaRPr lang="en-US" dirty="0"/>
          </a:p>
        </p:txBody>
      </p:sp>
    </p:spTree>
    <p:extLst>
      <p:ext uri="{BB962C8B-B14F-4D97-AF65-F5344CB8AC3E}">
        <p14:creationId xmlns:p14="http://schemas.microsoft.com/office/powerpoint/2010/main" val="2592958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idx="1"/>
          </p:nvPr>
        </p:nvSpPr>
        <p:spPr>
          <a:xfrm>
            <a:off x="365760" y="1761204"/>
            <a:ext cx="8656320" cy="4731671"/>
          </a:xfrm>
        </p:spPr>
        <p:txBody>
          <a:bodyPr/>
          <a:lstStyle/>
          <a:p>
            <a:pPr lvl="0"/>
            <a:r>
              <a:rPr lang="en-US" dirty="0"/>
              <a:t>1990: Perkins II - integration of vocational and academic education  </a:t>
            </a:r>
          </a:p>
          <a:p>
            <a:pPr lvl="0"/>
            <a:r>
              <a:rPr lang="en-US" dirty="0"/>
              <a:t>1998: Perkins III - technology and workforce preparation  </a:t>
            </a:r>
          </a:p>
          <a:p>
            <a:pPr lvl="0"/>
            <a:r>
              <a:rPr lang="en-US" dirty="0"/>
              <a:t>2006: Perkins IV - career and technical education with increased academic preparation; preparation for high wage, high skill occupations for tomorrow’s workforce through programs of study</a:t>
            </a:r>
          </a:p>
          <a:p>
            <a:pPr lvl="0"/>
            <a:r>
              <a:rPr lang="en-US" dirty="0"/>
              <a:t>2018: Closer alignment with Workforce Innovation Opportunity Act (WIOA) emphasis on workforce preparation and Programs of Study to Meet identified need of  assessment </a:t>
            </a:r>
          </a:p>
        </p:txBody>
      </p:sp>
      <p:sp>
        <p:nvSpPr>
          <p:cNvPr id="82" name="Shape 82"/>
          <p:cNvSpPr>
            <a:spLocks noGrp="1"/>
          </p:cNvSpPr>
          <p:nvPr>
            <p:ph type="title"/>
          </p:nvPr>
        </p:nvSpPr>
        <p:spPr/>
        <p:txBody>
          <a:bodyPr/>
          <a:lstStyle/>
          <a:p>
            <a:pPr lvl="0"/>
            <a:r>
              <a:rPr lang="en-US"/>
              <a:t>Evolution of Perkins Program</a:t>
            </a:r>
            <a:endParaRPr lang="en-US" dirty="0"/>
          </a:p>
        </p:txBody>
      </p:sp>
    </p:spTree>
    <p:extLst>
      <p:ext uri="{BB962C8B-B14F-4D97-AF65-F5344CB8AC3E}">
        <p14:creationId xmlns:p14="http://schemas.microsoft.com/office/powerpoint/2010/main" val="158844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idx="1"/>
          </p:nvPr>
        </p:nvSpPr>
        <p:spPr/>
        <p:txBody>
          <a:bodyPr/>
          <a:lstStyle/>
          <a:p>
            <a:pPr lvl="0"/>
            <a:r>
              <a:rPr lang="en-US" u="sng" dirty="0">
                <a:sym typeface="Tahoma Negreta"/>
              </a:rPr>
              <a:t>Permissive</a:t>
            </a:r>
            <a:r>
              <a:rPr lang="en-US" dirty="0">
                <a:sym typeface="Tahoma Negreta"/>
              </a:rPr>
              <a:t>:  </a:t>
            </a:r>
            <a:r>
              <a:rPr lang="en-US" b="1" dirty="0"/>
              <a:t>Provide</a:t>
            </a:r>
            <a:r>
              <a:rPr lang="en-US" dirty="0"/>
              <a:t> </a:t>
            </a:r>
            <a:r>
              <a:rPr lang="en-US" dirty="0">
                <a:sym typeface="Tahoma Negreta"/>
              </a:rPr>
              <a:t>services that contribute to CTE student success</a:t>
            </a:r>
            <a:r>
              <a:rPr lang="en-US" dirty="0"/>
              <a:t> </a:t>
            </a:r>
            <a:r>
              <a:rPr lang="en-US" b="1" dirty="0"/>
              <a:t>including</a:t>
            </a:r>
            <a:r>
              <a:rPr lang="en-US" dirty="0"/>
              <a:t>:</a:t>
            </a:r>
            <a:endParaRPr lang="en-US" dirty="0">
              <a:sym typeface="Tahoma Negreta"/>
            </a:endParaRPr>
          </a:p>
          <a:p>
            <a:pPr lvl="1"/>
            <a:r>
              <a:rPr lang="en-US" dirty="0">
                <a:sym typeface="Tahoma Negreta"/>
              </a:rPr>
              <a:t>career guidance and counseling</a:t>
            </a:r>
            <a:r>
              <a:rPr lang="en-US" dirty="0"/>
              <a:t> to postsecondary CTE students </a:t>
            </a:r>
            <a:endParaRPr lang="en-US" dirty="0">
              <a:sym typeface="Tahoma Negreta"/>
            </a:endParaRPr>
          </a:p>
          <a:p>
            <a:pPr lvl="1"/>
            <a:r>
              <a:rPr lang="en-US" dirty="0">
                <a:sym typeface="Tahoma Negreta"/>
              </a:rPr>
              <a:t>mentoring and support</a:t>
            </a:r>
            <a:r>
              <a:rPr lang="en-US" dirty="0"/>
              <a:t> services of CTE Students</a:t>
            </a:r>
          </a:p>
          <a:p>
            <a:pPr lvl="1"/>
            <a:r>
              <a:rPr lang="en-US" dirty="0"/>
              <a:t>small personalized career-themed </a:t>
            </a:r>
            <a:r>
              <a:rPr lang="en-US" dirty="0">
                <a:sym typeface="Tahoma Negreta"/>
              </a:rPr>
              <a:t>learning communities</a:t>
            </a:r>
            <a:endParaRPr lang="en-US" dirty="0"/>
          </a:p>
          <a:p>
            <a:pPr lvl="1"/>
            <a:r>
              <a:rPr lang="en-US" dirty="0"/>
              <a:t>assistance to CTE students in </a:t>
            </a:r>
            <a:r>
              <a:rPr lang="en-US" dirty="0">
                <a:sym typeface="Tahoma Negreta"/>
              </a:rPr>
              <a:t>continuing their education or training or in finding an appropriate job</a:t>
            </a:r>
          </a:p>
          <a:p>
            <a:pPr lvl="1"/>
            <a:r>
              <a:rPr lang="en-US" dirty="0">
                <a:sym typeface="Tahoma Negreta"/>
              </a:rPr>
              <a:t>nontraditional</a:t>
            </a:r>
            <a:r>
              <a:rPr lang="en-US" dirty="0"/>
              <a:t> training and employment activities such as mentoring and outreach (VOC: 19) </a:t>
            </a:r>
          </a:p>
        </p:txBody>
      </p:sp>
      <p:sp>
        <p:nvSpPr>
          <p:cNvPr id="169" name="Shape 169"/>
          <p:cNvSpPr>
            <a:spLocks noGrp="1"/>
          </p:cNvSpPr>
          <p:nvPr>
            <p:ph type="title"/>
          </p:nvPr>
        </p:nvSpPr>
        <p:spPr/>
        <p:txBody>
          <a:bodyPr/>
          <a:lstStyle>
            <a:lvl1pPr>
              <a:defRPr sz="3600"/>
            </a:lvl1pPr>
          </a:lstStyle>
          <a:p>
            <a:pPr lvl="0"/>
            <a:r>
              <a:rPr lang="en-US"/>
              <a:t>Student Success</a:t>
            </a:r>
            <a:endParaRPr lang="en-US" dirty="0"/>
          </a:p>
        </p:txBody>
      </p:sp>
    </p:spTree>
    <p:extLst>
      <p:ext uri="{BB962C8B-B14F-4D97-AF65-F5344CB8AC3E}">
        <p14:creationId xmlns:p14="http://schemas.microsoft.com/office/powerpoint/2010/main" val="3867637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p:cNvSpPr>
          <p:nvPr>
            <p:ph idx="1"/>
          </p:nvPr>
        </p:nvSpPr>
        <p:spPr/>
        <p:txBody>
          <a:bodyPr/>
          <a:lstStyle/>
          <a:p>
            <a:pPr lvl="0"/>
            <a:r>
              <a:rPr lang="en-US" u="sng" dirty="0">
                <a:sym typeface="Tahoma Negreta"/>
              </a:rPr>
              <a:t>Permissive</a:t>
            </a:r>
            <a:r>
              <a:rPr lang="en-US" dirty="0">
                <a:sym typeface="Tahoma Negreta"/>
              </a:rPr>
              <a:t>:  </a:t>
            </a:r>
            <a:r>
              <a:rPr lang="en-US" b="1" dirty="0"/>
              <a:t>Developing and expanding postsecondary program offerings</a:t>
            </a:r>
            <a:r>
              <a:rPr lang="en-US" dirty="0"/>
              <a:t> at </a:t>
            </a:r>
            <a:r>
              <a:rPr lang="en-US" dirty="0">
                <a:sym typeface="Tahoma Negreta"/>
              </a:rPr>
              <a:t>times and in formats that are accessible</a:t>
            </a:r>
            <a:r>
              <a:rPr lang="en-US" dirty="0"/>
              <a:t> </a:t>
            </a:r>
            <a:r>
              <a:rPr lang="en-US" b="1" dirty="0"/>
              <a:t>for all students, including through the use of distance education</a:t>
            </a:r>
            <a:r>
              <a:rPr lang="en-US" dirty="0"/>
              <a:t>. (VOC: 19) </a:t>
            </a:r>
          </a:p>
        </p:txBody>
      </p:sp>
      <p:sp>
        <p:nvSpPr>
          <p:cNvPr id="172" name="Shape 172"/>
          <p:cNvSpPr>
            <a:spLocks noGrp="1"/>
          </p:cNvSpPr>
          <p:nvPr>
            <p:ph type="title"/>
          </p:nvPr>
        </p:nvSpPr>
        <p:spPr/>
        <p:txBody>
          <a:bodyPr/>
          <a:lstStyle>
            <a:lvl1pPr>
              <a:defRPr sz="3600"/>
            </a:lvl1pPr>
          </a:lstStyle>
          <a:p>
            <a:pPr lvl="0"/>
            <a:r>
              <a:rPr lang="en-US"/>
              <a:t>Program Accessibility</a:t>
            </a:r>
            <a:endParaRPr lang="en-US" dirty="0"/>
          </a:p>
        </p:txBody>
      </p:sp>
    </p:spTree>
    <p:extLst>
      <p:ext uri="{BB962C8B-B14F-4D97-AF65-F5344CB8AC3E}">
        <p14:creationId xmlns:p14="http://schemas.microsoft.com/office/powerpoint/2010/main" val="155847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p:cNvSpPr>
          <p:nvPr>
            <p:ph idx="1"/>
          </p:nvPr>
        </p:nvSpPr>
        <p:spPr/>
        <p:txBody>
          <a:bodyPr/>
          <a:lstStyle/>
          <a:p>
            <a:pPr lvl="0"/>
            <a:r>
              <a:rPr lang="en-US" u="sng" dirty="0">
                <a:sym typeface="Tahoma Negreta"/>
              </a:rPr>
              <a:t>Permissive</a:t>
            </a:r>
            <a:r>
              <a:rPr lang="en-US" dirty="0">
                <a:sym typeface="Tahoma Negreta"/>
              </a:rPr>
              <a:t>:  </a:t>
            </a:r>
            <a:r>
              <a:rPr lang="en-US" dirty="0"/>
              <a:t>Support targeted program areas that contribute to workforce preparation including:</a:t>
            </a:r>
            <a:endParaRPr lang="en-US" dirty="0">
              <a:sym typeface="Tahoma Negreta"/>
            </a:endParaRPr>
          </a:p>
          <a:p>
            <a:pPr lvl="1"/>
            <a:r>
              <a:rPr lang="en-US" dirty="0">
                <a:sym typeface="Tahoma Negreta"/>
              </a:rPr>
              <a:t>entrepreneurship</a:t>
            </a:r>
            <a:r>
              <a:rPr lang="en-US" dirty="0"/>
              <a:t> education and training.</a:t>
            </a:r>
            <a:endParaRPr lang="en-US" dirty="0">
              <a:sym typeface="Tahoma Negreta"/>
            </a:endParaRPr>
          </a:p>
          <a:p>
            <a:pPr lvl="1"/>
            <a:r>
              <a:rPr lang="en-US" dirty="0">
                <a:sym typeface="Tahoma Negreta"/>
              </a:rPr>
              <a:t>family and consumer science</a:t>
            </a:r>
            <a:r>
              <a:rPr lang="en-US" dirty="0"/>
              <a:t> programs.</a:t>
            </a:r>
            <a:endParaRPr lang="en-US" dirty="0">
              <a:sym typeface="Tahoma Negreta"/>
            </a:endParaRPr>
          </a:p>
          <a:p>
            <a:pPr lvl="1"/>
            <a:r>
              <a:rPr lang="en-US" dirty="0">
                <a:sym typeface="Tahoma Negreta"/>
              </a:rPr>
              <a:t>automotive technologies</a:t>
            </a:r>
            <a:r>
              <a:rPr lang="en-US" dirty="0"/>
              <a:t>.   (VOC: 19) </a:t>
            </a:r>
          </a:p>
        </p:txBody>
      </p:sp>
      <p:sp>
        <p:nvSpPr>
          <p:cNvPr id="175" name="Shape 175"/>
          <p:cNvSpPr>
            <a:spLocks noGrp="1"/>
          </p:cNvSpPr>
          <p:nvPr>
            <p:ph type="title"/>
          </p:nvPr>
        </p:nvSpPr>
        <p:spPr/>
        <p:txBody>
          <a:bodyPr/>
          <a:lstStyle>
            <a:lvl1pPr>
              <a:defRPr sz="3600"/>
            </a:lvl1pPr>
          </a:lstStyle>
          <a:p>
            <a:pPr lvl="0"/>
            <a:r>
              <a:rPr lang="en-US"/>
              <a:t>Targeted Program Areas</a:t>
            </a:r>
            <a:endParaRPr lang="en-US" dirty="0"/>
          </a:p>
        </p:txBody>
      </p:sp>
    </p:spTree>
    <p:extLst>
      <p:ext uri="{BB962C8B-B14F-4D97-AF65-F5344CB8AC3E}">
        <p14:creationId xmlns:p14="http://schemas.microsoft.com/office/powerpoint/2010/main" val="127314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61204"/>
            <a:ext cx="8225790" cy="4731671"/>
          </a:xfrm>
        </p:spPr>
        <p:txBody>
          <a:bodyPr>
            <a:noAutofit/>
          </a:bodyPr>
          <a:lstStyle/>
          <a:p>
            <a:r>
              <a:rPr lang="en-US" sz="2400" dirty="0"/>
              <a:t>Facilitate the implementation of the Perkins grant</a:t>
            </a:r>
          </a:p>
          <a:p>
            <a:r>
              <a:rPr lang="en-US" sz="2400" dirty="0"/>
              <a:t>Ensure college is addressing all required activities and are meeting the intent and spirit of the law </a:t>
            </a:r>
          </a:p>
          <a:p>
            <a:r>
              <a:rPr lang="en-US" sz="2400" dirty="0"/>
              <a:t>Engage Faculty and CTE Deans in planning and implementing the local CTE plan</a:t>
            </a:r>
          </a:p>
          <a:p>
            <a:r>
              <a:rPr lang="en-US" sz="2400" dirty="0"/>
              <a:t>Insure proper use of Perkins funds allocated to college  </a:t>
            </a:r>
          </a:p>
          <a:p>
            <a:r>
              <a:rPr lang="en-US" sz="2400" dirty="0"/>
              <a:t>Enhance CTE links between HS and CC – Rigorous Programs of Study (RPOS) </a:t>
            </a:r>
          </a:p>
          <a:p>
            <a:r>
              <a:rPr lang="en-US" sz="2400" dirty="0"/>
              <a:t>Follow up on the implementation of RPOS – share practices</a:t>
            </a:r>
          </a:p>
          <a:p>
            <a:r>
              <a:rPr lang="en-US" sz="2400" dirty="0"/>
              <a:t>Support Development of Pathways  and collaboration with partners to meet industry needs in region</a:t>
            </a:r>
          </a:p>
        </p:txBody>
      </p:sp>
      <p:sp>
        <p:nvSpPr>
          <p:cNvPr id="2" name="Title 1"/>
          <p:cNvSpPr>
            <a:spLocks noGrp="1"/>
          </p:cNvSpPr>
          <p:nvPr>
            <p:ph type="title"/>
          </p:nvPr>
        </p:nvSpPr>
        <p:spPr/>
        <p:txBody>
          <a:bodyPr/>
          <a:lstStyle/>
          <a:p>
            <a:r>
              <a:rPr lang="en-US"/>
              <a:t>Perkins Coordinator </a:t>
            </a:r>
            <a:endParaRPr lang="en-US" dirty="0"/>
          </a:p>
        </p:txBody>
      </p:sp>
    </p:spTree>
    <p:extLst>
      <p:ext uri="{BB962C8B-B14F-4D97-AF65-F5344CB8AC3E}">
        <p14:creationId xmlns:p14="http://schemas.microsoft.com/office/powerpoint/2010/main" val="327972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p:cNvSpPr>
          <p:nvPr>
            <p:ph idx="1"/>
          </p:nvPr>
        </p:nvSpPr>
        <p:spPr/>
        <p:txBody>
          <a:bodyPr/>
          <a:lstStyle/>
          <a:p>
            <a:pPr lvl="0"/>
            <a:r>
              <a:rPr lang="en-US">
                <a:sym typeface="Tahoma Negreta"/>
              </a:rPr>
              <a:t>Process &amp; Preparation</a:t>
            </a:r>
          </a:p>
          <a:p>
            <a:pPr lvl="1"/>
            <a:r>
              <a:rPr lang="en-US">
                <a:sym typeface="Tahoma Negreta"/>
              </a:rPr>
              <a:t>Activities</a:t>
            </a:r>
            <a:endParaRPr lang="en-US"/>
          </a:p>
          <a:p>
            <a:pPr lvl="1"/>
            <a:r>
              <a:rPr lang="en-US">
                <a:sym typeface="Tahoma Negreta"/>
              </a:rPr>
              <a:t>Budget</a:t>
            </a:r>
            <a:endParaRPr lang="en-US"/>
          </a:p>
          <a:p>
            <a:pPr lvl="0"/>
            <a:endParaRPr lang="en-US">
              <a:sym typeface="Tahoma Negreta"/>
            </a:endParaRPr>
          </a:p>
          <a:p>
            <a:pPr lvl="0"/>
            <a:r>
              <a:rPr lang="en-US">
                <a:sym typeface="Tahoma Negreta"/>
              </a:rPr>
              <a:t>Use of Funds</a:t>
            </a:r>
          </a:p>
          <a:p>
            <a:pPr lvl="1"/>
            <a:r>
              <a:rPr lang="en-US">
                <a:sym typeface="Tahoma Negreta"/>
              </a:rPr>
              <a:t>Admin</a:t>
            </a:r>
            <a:endParaRPr lang="en-US"/>
          </a:p>
          <a:p>
            <a:pPr lvl="1"/>
            <a:r>
              <a:rPr lang="en-US">
                <a:sym typeface="Tahoma Negreta"/>
              </a:rPr>
              <a:t>Program Improvement</a:t>
            </a:r>
            <a:endParaRPr lang="en-US"/>
          </a:p>
          <a:p>
            <a:pPr lvl="1"/>
            <a:endParaRPr lang="en-US">
              <a:sym typeface="Tahoma Negreta"/>
            </a:endParaRPr>
          </a:p>
          <a:p>
            <a:pPr lvl="0"/>
            <a:r>
              <a:rPr lang="en-US">
                <a:sym typeface="Tahoma Negreta"/>
              </a:rPr>
              <a:t>Accountability</a:t>
            </a:r>
          </a:p>
          <a:p>
            <a:pPr lvl="1"/>
            <a:r>
              <a:rPr lang="en-US">
                <a:sym typeface="Tahoma Negreta"/>
              </a:rPr>
              <a:t>Improvement Plan Status</a:t>
            </a:r>
            <a:endParaRPr lang="en-US"/>
          </a:p>
          <a:p>
            <a:pPr lvl="1"/>
            <a:r>
              <a:rPr lang="en-US">
                <a:sym typeface="Tahoma Negreta"/>
              </a:rPr>
              <a:t>Performance Measures</a:t>
            </a:r>
            <a:endParaRPr lang="en-US" dirty="0">
              <a:sym typeface="Tahoma Negreta"/>
            </a:endParaRPr>
          </a:p>
        </p:txBody>
      </p:sp>
      <p:sp>
        <p:nvSpPr>
          <p:cNvPr id="245" name="Shape 245"/>
          <p:cNvSpPr>
            <a:spLocks noGrp="1"/>
          </p:cNvSpPr>
          <p:nvPr>
            <p:ph type="title"/>
          </p:nvPr>
        </p:nvSpPr>
        <p:spPr/>
        <p:txBody>
          <a:bodyPr/>
          <a:lstStyle/>
          <a:p>
            <a:pPr lvl="0"/>
            <a:r>
              <a:rPr lang="en-US"/>
              <a:t>Local Plan Elements</a:t>
            </a:r>
            <a:endParaRPr lang="en-US" dirty="0"/>
          </a:p>
        </p:txBody>
      </p:sp>
    </p:spTree>
    <p:extLst>
      <p:ext uri="{BB962C8B-B14F-4D97-AF65-F5344CB8AC3E}">
        <p14:creationId xmlns:p14="http://schemas.microsoft.com/office/powerpoint/2010/main" val="5119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a:spLocks noGrp="1"/>
          </p:cNvSpPr>
          <p:nvPr>
            <p:ph idx="1"/>
          </p:nvPr>
        </p:nvSpPr>
        <p:spPr>
          <a:xfrm>
            <a:off x="628650" y="1761204"/>
            <a:ext cx="8164830" cy="4731671"/>
          </a:xfrm>
        </p:spPr>
        <p:txBody>
          <a:bodyPr>
            <a:noAutofit/>
          </a:bodyPr>
          <a:lstStyle/>
          <a:p>
            <a:pPr lvl="0"/>
            <a:r>
              <a:rPr lang="en-US" sz="2400" dirty="0"/>
              <a:t>How can you meaningfully evaluate/measure the use of the funds for an activity? </a:t>
            </a:r>
          </a:p>
          <a:p>
            <a:pPr lvl="0"/>
            <a:r>
              <a:rPr lang="en-US" sz="2400" dirty="0"/>
              <a:t>What activities will change student outcomes?</a:t>
            </a:r>
          </a:p>
          <a:p>
            <a:pPr lvl="0"/>
            <a:r>
              <a:rPr lang="en-US" sz="2400" dirty="0"/>
              <a:t>What drives the decision making process on how to use Perkins funds?</a:t>
            </a:r>
          </a:p>
          <a:p>
            <a:pPr lvl="0"/>
            <a:r>
              <a:rPr lang="en-US" sz="2400" dirty="0"/>
              <a:t>How do you know what the CTE needs are on your campus and how are those needs determined?</a:t>
            </a:r>
          </a:p>
          <a:p>
            <a:pPr lvl="0"/>
            <a:r>
              <a:rPr lang="en-US" sz="2400" dirty="0"/>
              <a:t>How are those needs discussed in relationship to Perkins core indicators?</a:t>
            </a:r>
          </a:p>
          <a:p>
            <a:pPr lvl="0"/>
            <a:r>
              <a:rPr lang="en-US" sz="2400" dirty="0"/>
              <a:t>What activities will change classroom outcomes?</a:t>
            </a:r>
          </a:p>
          <a:p>
            <a:pPr lvl="0"/>
            <a:r>
              <a:rPr lang="en-US" sz="2400" dirty="0"/>
              <a:t>How extensively involved are the directors of academic programs, student services and institutional research?</a:t>
            </a:r>
          </a:p>
        </p:txBody>
      </p:sp>
      <p:sp>
        <p:nvSpPr>
          <p:cNvPr id="248" name="Shape 248"/>
          <p:cNvSpPr>
            <a:spLocks noGrp="1"/>
          </p:cNvSpPr>
          <p:nvPr>
            <p:ph type="title"/>
          </p:nvPr>
        </p:nvSpPr>
        <p:spPr/>
        <p:txBody>
          <a:bodyPr/>
          <a:lstStyle>
            <a:lvl1pPr>
              <a:defRPr sz="4000"/>
            </a:lvl1pPr>
          </a:lstStyle>
          <a:p>
            <a:pPr lvl="0"/>
            <a:r>
              <a:rPr lang="en-US"/>
              <a:t>Local  Plan Preparation</a:t>
            </a:r>
            <a:endParaRPr lang="en-US" dirty="0"/>
          </a:p>
        </p:txBody>
      </p:sp>
    </p:spTree>
    <p:extLst>
      <p:ext uri="{BB962C8B-B14F-4D97-AF65-F5344CB8AC3E}">
        <p14:creationId xmlns:p14="http://schemas.microsoft.com/office/powerpoint/2010/main" val="170015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hape 257"/>
          <p:cNvSpPr>
            <a:spLocks noGrp="1"/>
          </p:cNvSpPr>
          <p:nvPr>
            <p:ph idx="1"/>
          </p:nvPr>
        </p:nvSpPr>
        <p:spPr/>
        <p:txBody>
          <a:bodyPr/>
          <a:lstStyle/>
          <a:p>
            <a:pPr lvl="0"/>
            <a:r>
              <a:rPr lang="en-US"/>
              <a:t>Development of the Local Annual Plan (Template) </a:t>
            </a:r>
          </a:p>
          <a:p>
            <a:pPr lvl="1"/>
            <a:r>
              <a:rPr lang="en-US"/>
              <a:t>Use team approach – CAO, CTE Deans, &amp; Faculty </a:t>
            </a:r>
          </a:p>
          <a:p>
            <a:pPr lvl="1"/>
            <a:r>
              <a:rPr lang="en-US"/>
              <a:t>Use checklist for each activity</a:t>
            </a:r>
          </a:p>
          <a:p>
            <a:pPr lvl="1"/>
            <a:r>
              <a:rPr lang="en-US"/>
              <a:t>Review with state staff prior to submission until confident</a:t>
            </a:r>
          </a:p>
          <a:p>
            <a:pPr lvl="0"/>
            <a:r>
              <a:rPr lang="en-US"/>
              <a:t>Submit/Approve or Reject/Resubmit</a:t>
            </a:r>
          </a:p>
          <a:p>
            <a:pPr lvl="0"/>
            <a:r>
              <a:rPr lang="en-US"/>
              <a:t>Must be in substantially approvable form by June 30 in order to obligate funds on July 1; very important for salary based activities</a:t>
            </a:r>
          </a:p>
          <a:p>
            <a:pPr lvl="0"/>
            <a:r>
              <a:rPr lang="en-US"/>
              <a:t>Due Dates: 	</a:t>
            </a:r>
          </a:p>
          <a:p>
            <a:pPr lvl="2"/>
            <a:r>
              <a:rPr lang="en-US"/>
              <a:t>December 30 Mid Year; </a:t>
            </a:r>
          </a:p>
          <a:p>
            <a:pPr lvl="2"/>
            <a:r>
              <a:rPr lang="en-US"/>
              <a:t>May 30 End of year Evaluation</a:t>
            </a:r>
            <a:endParaRPr lang="en-US" dirty="0"/>
          </a:p>
        </p:txBody>
      </p:sp>
      <p:sp>
        <p:nvSpPr>
          <p:cNvPr id="256" name="Shape 256"/>
          <p:cNvSpPr>
            <a:spLocks noGrp="1"/>
          </p:cNvSpPr>
          <p:nvPr>
            <p:ph type="title"/>
          </p:nvPr>
        </p:nvSpPr>
        <p:spPr/>
        <p:txBody>
          <a:bodyPr/>
          <a:lstStyle/>
          <a:p>
            <a:pPr lvl="0"/>
            <a:r>
              <a:rPr lang="en-US"/>
              <a:t>Application Process</a:t>
            </a:r>
            <a:endParaRPr lang="en-US" dirty="0"/>
          </a:p>
        </p:txBody>
      </p:sp>
    </p:spTree>
    <p:extLst>
      <p:ext uri="{BB962C8B-B14F-4D97-AF65-F5344CB8AC3E}">
        <p14:creationId xmlns:p14="http://schemas.microsoft.com/office/powerpoint/2010/main" val="264184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hape 260"/>
          <p:cNvSpPr>
            <a:spLocks noGrp="1"/>
          </p:cNvSpPr>
          <p:nvPr>
            <p:ph idx="1"/>
          </p:nvPr>
        </p:nvSpPr>
        <p:spPr/>
        <p:txBody>
          <a:bodyPr/>
          <a:lstStyle/>
          <a:p>
            <a:pPr marL="514350" lvl="0" indent="-514350">
              <a:buFont typeface="+mj-lt"/>
              <a:buAutoNum type="arabicPeriod"/>
            </a:pPr>
            <a:r>
              <a:rPr lang="en-US" dirty="0"/>
              <a:t>Activity description not aligned with budget entries and job descriptions</a:t>
            </a:r>
          </a:p>
          <a:p>
            <a:pPr marL="514350" lvl="0" indent="-514350">
              <a:buFont typeface="+mj-lt"/>
              <a:buAutoNum type="arabicPeriod"/>
            </a:pPr>
            <a:r>
              <a:rPr lang="en-US" dirty="0"/>
              <a:t>All pieces of the activity not described</a:t>
            </a:r>
          </a:p>
          <a:p>
            <a:pPr marL="514350" lvl="0" indent="-514350">
              <a:buFont typeface="+mj-lt"/>
              <a:buAutoNum type="arabicPeriod"/>
            </a:pPr>
            <a:r>
              <a:rPr lang="en-US" dirty="0"/>
              <a:t>Too much/too little information</a:t>
            </a:r>
          </a:p>
          <a:p>
            <a:pPr marL="514350" lvl="0" indent="-514350">
              <a:buFont typeface="+mj-lt"/>
              <a:buAutoNum type="arabicPeriod"/>
            </a:pPr>
            <a:r>
              <a:rPr lang="en-US" dirty="0"/>
              <a:t>Data to support funding;   Student /Counselor Ratio  </a:t>
            </a:r>
          </a:p>
          <a:p>
            <a:pPr marL="514350" lvl="0" indent="-514350">
              <a:buFont typeface="+mj-lt"/>
              <a:buAutoNum type="arabicPeriod"/>
            </a:pPr>
            <a:r>
              <a:rPr lang="en-US" dirty="0"/>
              <a:t>Justification for continued funding</a:t>
            </a:r>
          </a:p>
          <a:p>
            <a:pPr marL="514350" lvl="0" indent="-514350">
              <a:buFont typeface="+mj-lt"/>
              <a:buAutoNum type="arabicPeriod"/>
            </a:pPr>
            <a:r>
              <a:rPr lang="en-US" dirty="0"/>
              <a:t>Evaluation measures</a:t>
            </a:r>
          </a:p>
          <a:p>
            <a:pPr marL="514350" lvl="0" indent="-514350">
              <a:buFont typeface="+mj-lt"/>
              <a:buAutoNum type="arabicPeriod"/>
            </a:pPr>
            <a:r>
              <a:rPr lang="en-US" dirty="0"/>
              <a:t>Insufficiently focused use of funds</a:t>
            </a:r>
          </a:p>
          <a:p>
            <a:pPr marL="514350" lvl="0" indent="-514350">
              <a:buFont typeface="+mj-lt"/>
              <a:buAutoNum type="arabicPeriod"/>
            </a:pPr>
            <a:r>
              <a:rPr lang="en-US" dirty="0"/>
              <a:t>Adhere to what’s typically been done</a:t>
            </a:r>
          </a:p>
        </p:txBody>
      </p:sp>
      <p:sp>
        <p:nvSpPr>
          <p:cNvPr id="259" name="Shape 259"/>
          <p:cNvSpPr>
            <a:spLocks noGrp="1"/>
          </p:cNvSpPr>
          <p:nvPr>
            <p:ph type="title"/>
          </p:nvPr>
        </p:nvSpPr>
        <p:spPr/>
        <p:txBody>
          <a:bodyPr/>
          <a:lstStyle>
            <a:lvl1pPr>
              <a:defRPr sz="4000"/>
            </a:lvl1pPr>
          </a:lstStyle>
          <a:p>
            <a:pPr lvl="0"/>
            <a:r>
              <a:rPr lang="en-US"/>
              <a:t>Common Local Plan Pitfalls</a:t>
            </a:r>
            <a:endParaRPr lang="en-US" dirty="0"/>
          </a:p>
        </p:txBody>
      </p:sp>
    </p:spTree>
    <p:extLst>
      <p:ext uri="{BB962C8B-B14F-4D97-AF65-F5344CB8AC3E}">
        <p14:creationId xmlns:p14="http://schemas.microsoft.com/office/powerpoint/2010/main" val="30788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p:cNvSpPr>
          <p:nvPr>
            <p:ph idx="1"/>
          </p:nvPr>
        </p:nvSpPr>
        <p:spPr/>
        <p:txBody>
          <a:bodyPr/>
          <a:lstStyle/>
          <a:p>
            <a:r>
              <a:rPr lang="en-US">
                <a:sym typeface="American Typewriter"/>
              </a:rPr>
              <a:t>Build rigorous programs of study </a:t>
            </a:r>
          </a:p>
          <a:p>
            <a:r>
              <a:rPr lang="en-US">
                <a:sym typeface="American Typewriter"/>
              </a:rPr>
              <a:t>Link secondary and postsecondary </a:t>
            </a:r>
          </a:p>
          <a:p>
            <a:r>
              <a:rPr lang="en-US">
                <a:sym typeface="American Typewriter"/>
              </a:rPr>
              <a:t>Teach all aspects of industry</a:t>
            </a:r>
          </a:p>
          <a:p>
            <a:r>
              <a:rPr lang="en-US">
                <a:sym typeface="American Typewriter"/>
              </a:rPr>
              <a:t>Improve the use of technology in CTE classes  </a:t>
            </a:r>
          </a:p>
          <a:p>
            <a:r>
              <a:rPr lang="en-US">
                <a:sym typeface="American Typewriter"/>
              </a:rPr>
              <a:t>Provide professional development for CTE faculty &amp; staff</a:t>
            </a:r>
            <a:endParaRPr lang="en-US" dirty="0">
              <a:sym typeface="American Typewriter"/>
            </a:endParaRPr>
          </a:p>
        </p:txBody>
      </p:sp>
      <p:sp>
        <p:nvSpPr>
          <p:cNvPr id="265" name="Shape 265"/>
          <p:cNvSpPr>
            <a:spLocks noGrp="1"/>
          </p:cNvSpPr>
          <p:nvPr>
            <p:ph type="title"/>
          </p:nvPr>
        </p:nvSpPr>
        <p:spPr/>
        <p:txBody>
          <a:bodyPr/>
          <a:lstStyle/>
          <a:p>
            <a:pPr lvl="0"/>
            <a:r>
              <a:rPr lang="en-US">
                <a:sym typeface="American Typewriter"/>
              </a:rPr>
              <a:t>Local Plan: Implementation</a:t>
            </a:r>
            <a:endParaRPr lang="en-US" dirty="0">
              <a:sym typeface="American Typewriter"/>
            </a:endParaRPr>
          </a:p>
        </p:txBody>
      </p:sp>
    </p:spTree>
    <p:extLst>
      <p:ext uri="{BB962C8B-B14F-4D97-AF65-F5344CB8AC3E}">
        <p14:creationId xmlns:p14="http://schemas.microsoft.com/office/powerpoint/2010/main" val="163391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sym typeface="American Typewriter"/>
            </a:endParaRPr>
          </a:p>
          <a:p>
            <a:r>
              <a:rPr lang="en-US">
                <a:sym typeface="American Typewriter"/>
              </a:rPr>
              <a:t>Evaluate CTE programs </a:t>
            </a:r>
          </a:p>
          <a:p>
            <a:r>
              <a:rPr lang="en-US">
                <a:sym typeface="American Typewriter"/>
              </a:rPr>
              <a:t>Expand and modernize CTE programs </a:t>
            </a:r>
          </a:p>
          <a:p>
            <a:r>
              <a:rPr lang="en-US">
                <a:sym typeface="American Typewriter"/>
              </a:rPr>
              <a:t>Fund programs that are of sufficient size, scope and quality </a:t>
            </a:r>
          </a:p>
          <a:p>
            <a:r>
              <a:rPr lang="en-US">
                <a:sym typeface="American Typewriter"/>
              </a:rPr>
              <a:t>Work for self sufficiency of special populations in CTE</a:t>
            </a:r>
          </a:p>
          <a:p>
            <a:r>
              <a:rPr lang="en-US">
                <a:sym typeface="American Typewriter"/>
              </a:rPr>
              <a:t> Address Local Performance / Accountability     </a:t>
            </a:r>
          </a:p>
          <a:p>
            <a:endParaRPr lang="en-US" dirty="0"/>
          </a:p>
        </p:txBody>
      </p:sp>
      <p:sp>
        <p:nvSpPr>
          <p:cNvPr id="2" name="Title 1"/>
          <p:cNvSpPr>
            <a:spLocks noGrp="1"/>
          </p:cNvSpPr>
          <p:nvPr>
            <p:ph type="title"/>
          </p:nvPr>
        </p:nvSpPr>
        <p:spPr/>
        <p:txBody>
          <a:bodyPr/>
          <a:lstStyle/>
          <a:p>
            <a:r>
              <a:rPr lang="en-US"/>
              <a:t>Implementation - continued </a:t>
            </a:r>
            <a:endParaRPr lang="en-US" dirty="0"/>
          </a:p>
        </p:txBody>
      </p:sp>
    </p:spTree>
    <p:extLst>
      <p:ext uri="{BB962C8B-B14F-4D97-AF65-F5344CB8AC3E}">
        <p14:creationId xmlns:p14="http://schemas.microsoft.com/office/powerpoint/2010/main" val="114199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idx="1"/>
          </p:nvPr>
        </p:nvSpPr>
        <p:spPr/>
        <p:txBody>
          <a:bodyPr/>
          <a:lstStyle/>
          <a:p>
            <a:pPr marL="0" lvl="0" indent="0">
              <a:buNone/>
            </a:pPr>
            <a:r>
              <a:rPr lang="en-US" dirty="0"/>
              <a:t>Develop more fully the academic, vocational and technical skills of students enrolled in CTE:</a:t>
            </a:r>
          </a:p>
          <a:p>
            <a:pPr lvl="0"/>
            <a:r>
              <a:rPr lang="en-US" dirty="0"/>
              <a:t>Develop </a:t>
            </a:r>
            <a:r>
              <a:rPr lang="en-US" u="sng" dirty="0"/>
              <a:t>challenging and rigorous academic and technical standards</a:t>
            </a:r>
            <a:r>
              <a:rPr lang="en-US" dirty="0"/>
              <a:t> so that students are prepare for high skill, high wage, high demand, and emerging occupations</a:t>
            </a:r>
          </a:p>
          <a:p>
            <a:pPr lvl="0"/>
            <a:r>
              <a:rPr lang="en-US" u="sng" dirty="0"/>
              <a:t>Link secondary and postsecondary education </a:t>
            </a:r>
            <a:r>
              <a:rPr lang="en-US" dirty="0"/>
              <a:t>for effective student transition to work</a:t>
            </a:r>
          </a:p>
          <a:p>
            <a:pPr lvl="0"/>
            <a:r>
              <a:rPr lang="en-US" u="sng" dirty="0"/>
              <a:t>Develop, implement &amp; improve </a:t>
            </a:r>
            <a:r>
              <a:rPr lang="en-US" dirty="0"/>
              <a:t>CTE Programs of Study </a:t>
            </a:r>
          </a:p>
          <a:p>
            <a:pPr lvl="0"/>
            <a:endParaRPr lang="en-US" dirty="0"/>
          </a:p>
        </p:txBody>
      </p:sp>
      <p:sp>
        <p:nvSpPr>
          <p:cNvPr id="85" name="Shape 85"/>
          <p:cNvSpPr>
            <a:spLocks noGrp="1"/>
          </p:cNvSpPr>
          <p:nvPr>
            <p:ph type="title"/>
          </p:nvPr>
        </p:nvSpPr>
        <p:spPr/>
        <p:txBody>
          <a:bodyPr/>
          <a:lstStyle/>
          <a:p>
            <a:pPr lvl="0"/>
            <a:r>
              <a:rPr lang="en-US"/>
              <a:t>Purpose of Perkins Program</a:t>
            </a:r>
            <a:endParaRPr lang="en-US" dirty="0"/>
          </a:p>
        </p:txBody>
      </p:sp>
      <p:sp>
        <p:nvSpPr>
          <p:cNvPr id="6" name="TextBox 5">
            <a:extLst>
              <a:ext uri="{FF2B5EF4-FFF2-40B4-BE49-F238E27FC236}">
                <a16:creationId xmlns:a16="http://schemas.microsoft.com/office/drawing/2014/main" id="{5E5F86D0-6BB3-514C-93F2-C463751B142A}"/>
              </a:ext>
            </a:extLst>
          </p:cNvPr>
          <p:cNvSpPr txBox="1"/>
          <p:nvPr/>
        </p:nvSpPr>
        <p:spPr>
          <a:xfrm>
            <a:off x="0" y="6370320"/>
            <a:ext cx="9144000" cy="707886"/>
          </a:xfrm>
          <a:prstGeom prst="rect">
            <a:avLst/>
          </a:prstGeom>
          <a:noFill/>
        </p:spPr>
        <p:txBody>
          <a:bodyPr wrap="square" rtlCol="0">
            <a:spAutoFit/>
          </a:bodyPr>
          <a:lstStyle/>
          <a:p>
            <a:pPr algn="ctr"/>
            <a:r>
              <a:rPr lang="en-US" sz="2000" i="1" dirty="0"/>
              <a:t>Working with employers is implied throughout the ACT</a:t>
            </a:r>
          </a:p>
          <a:p>
            <a:pPr algn="ctr"/>
            <a:endParaRPr lang="en-US" sz="2000" i="1" dirty="0"/>
          </a:p>
        </p:txBody>
      </p:sp>
    </p:spTree>
    <p:extLst>
      <p:ext uri="{BB962C8B-B14F-4D97-AF65-F5344CB8AC3E}">
        <p14:creationId xmlns:p14="http://schemas.microsoft.com/office/powerpoint/2010/main" val="284726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350265775"/>
              </p:ext>
            </p:extLst>
          </p:nvPr>
        </p:nvGraphicFramePr>
        <p:xfrm>
          <a:off x="628650" y="1760538"/>
          <a:ext cx="8305800" cy="3994849"/>
        </p:xfrm>
        <a:graphic>
          <a:graphicData uri="http://schemas.openxmlformats.org/drawingml/2006/table">
            <a:tbl>
              <a:tblPr firstRow="1" firstCol="1" bandRow="1">
                <a:tableStyleId>{5C22544A-7EE6-4342-B048-85BDC9FD1C3A}</a:tableStyleId>
              </a:tblPr>
              <a:tblGrid>
                <a:gridCol w="8305800">
                  <a:extLst>
                    <a:ext uri="{9D8B030D-6E8A-4147-A177-3AD203B41FA5}">
                      <a16:colId xmlns:a16="http://schemas.microsoft.com/office/drawing/2014/main" val="20000"/>
                    </a:ext>
                  </a:extLst>
                </a:gridCol>
              </a:tblGrid>
              <a:tr h="30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In the next 9 slides are the Act’s Required Use of Funds.  Please list the key activities, on your Local Plan that addresses each of the Required Uses of Funds</a:t>
                      </a:r>
                      <a:r>
                        <a:rPr kumimoji="0" lang="en-US" altLang="en-US"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Note:</a:t>
                      </a:r>
                      <a:r>
                        <a:rPr kumimoji="0" lang="en-US" altLang="en-US"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This is a plan of activities that your college intends implementing to meet the requirements of Section 135 (b) and North Carolina’s Local Plan Requirements.</a:t>
                      </a:r>
                      <a:endParaRPr kumimoji="0" lang="en-US" altLang="en-US" sz="2800" b="0" i="0" u="none" strike="noStrike" cap="none" normalizeH="0" baseline="0" dirty="0">
                        <a:ln>
                          <a:noFill/>
                        </a:ln>
                        <a:solidFill>
                          <a:schemeClr val="tx1"/>
                        </a:solidFill>
                        <a:effectLst/>
                        <a:latin typeface="Arial" panose="020B0604020202020204" pitchFamily="34" charset="0"/>
                      </a:endParaRPr>
                    </a:p>
                    <a:p>
                      <a:endParaRPr lang="en-US" dirty="0"/>
                    </a:p>
                  </a:txBody>
                  <a:tcPr marL="67104" marR="67104" marT="0" marB="0">
                    <a:solidFill>
                      <a:schemeClr val="bg1"/>
                    </a:solidFill>
                  </a:tcPr>
                </a:tc>
                <a:extLst>
                  <a:ext uri="{0D108BD9-81ED-4DB2-BD59-A6C34878D82A}">
                    <a16:rowId xmlns:a16="http://schemas.microsoft.com/office/drawing/2014/main" val="10000"/>
                  </a:ext>
                </a:extLst>
              </a:tr>
            </a:tbl>
          </a:graphicData>
        </a:graphic>
      </p:graphicFrame>
      <p:sp>
        <p:nvSpPr>
          <p:cNvPr id="2" name="Title 1"/>
          <p:cNvSpPr>
            <a:spLocks noGrp="1"/>
          </p:cNvSpPr>
          <p:nvPr>
            <p:ph type="title"/>
          </p:nvPr>
        </p:nvSpPr>
        <p:spPr/>
        <p:txBody>
          <a:bodyPr/>
          <a:lstStyle/>
          <a:p>
            <a:r>
              <a:rPr lang="en-US"/>
              <a:t>NC Local Plan Template </a:t>
            </a:r>
            <a:endParaRPr lang="en-US" dirty="0"/>
          </a:p>
        </p:txBody>
      </p:sp>
      <p:sp>
        <p:nvSpPr>
          <p:cNvPr id="7" name="Rectangle 2"/>
          <p:cNvSpPr>
            <a:spLocks noChangeArrowheads="1"/>
          </p:cNvSpPr>
          <p:nvPr/>
        </p:nvSpPr>
        <p:spPr bwMode="auto">
          <a:xfrm>
            <a:off x="457200" y="161131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94903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628650" y="1760538"/>
          <a:ext cx="8229600" cy="3798887"/>
        </p:xfrm>
        <a:graphic>
          <a:graphicData uri="http://schemas.openxmlformats.org/drawingml/2006/table">
            <a:tbl>
              <a:tblPr firstRow="1" firstCol="1" bandRow="1">
                <a:tableStyleId>{5C22544A-7EE6-4342-B048-85BDC9FD1C3A}</a:tableStyleId>
              </a:tblPr>
              <a:tblGrid>
                <a:gridCol w="8229600">
                  <a:extLst>
                    <a:ext uri="{9D8B030D-6E8A-4147-A177-3AD203B41FA5}">
                      <a16:colId xmlns:a16="http://schemas.microsoft.com/office/drawing/2014/main" val="20000"/>
                    </a:ext>
                  </a:extLst>
                </a:gridCol>
              </a:tblGrid>
              <a:tr h="37988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Each element in the required activities has space for your to:</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en-US"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Briefly state the activity</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en-US"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Indicate what core indicator is addressed</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en-US"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Designate the source of funds</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en-US"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Address  salary or equipment</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en-US"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Indicate the status of the activity </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en-US"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Provide short narrative sentences </a:t>
                      </a:r>
                      <a:endParaRPr kumimoji="0" lang="en-US" altLang="en-US" sz="2800" b="0" i="0" u="none" strike="noStrike" cap="none" normalizeH="0" baseline="0" dirty="0">
                        <a:ln>
                          <a:noFill/>
                        </a:ln>
                        <a:solidFill>
                          <a:schemeClr val="tx1"/>
                        </a:solidFill>
                        <a:effectLst/>
                        <a:latin typeface="Arial" panose="020B0604020202020204" pitchFamily="34" charset="0"/>
                      </a:endParaRPr>
                    </a:p>
                    <a:p>
                      <a:endParaRPr lang="en-US" dirty="0"/>
                    </a:p>
                  </a:txBody>
                  <a:tcPr marL="67104" marR="67104" marT="0" marB="0">
                    <a:solidFill>
                      <a:schemeClr val="bg1"/>
                    </a:solidFill>
                  </a:tcPr>
                </a:tc>
                <a:extLst>
                  <a:ext uri="{0D108BD9-81ED-4DB2-BD59-A6C34878D82A}">
                    <a16:rowId xmlns:a16="http://schemas.microsoft.com/office/drawing/2014/main" val="10000"/>
                  </a:ext>
                </a:extLst>
              </a:tr>
            </a:tbl>
          </a:graphicData>
        </a:graphic>
      </p:graphicFrame>
      <p:sp>
        <p:nvSpPr>
          <p:cNvPr id="2" name="Title 1"/>
          <p:cNvSpPr>
            <a:spLocks noGrp="1"/>
          </p:cNvSpPr>
          <p:nvPr>
            <p:ph type="title"/>
          </p:nvPr>
        </p:nvSpPr>
        <p:spPr/>
        <p:txBody>
          <a:bodyPr/>
          <a:lstStyle/>
          <a:p>
            <a:r>
              <a:rPr lang="en-US"/>
              <a:t>NC Local Plan Template </a:t>
            </a:r>
            <a:endParaRPr lang="en-US" dirty="0"/>
          </a:p>
        </p:txBody>
      </p:sp>
      <p:sp>
        <p:nvSpPr>
          <p:cNvPr id="7" name="Rectangle 2"/>
          <p:cNvSpPr>
            <a:spLocks noChangeArrowheads="1"/>
          </p:cNvSpPr>
          <p:nvPr/>
        </p:nvSpPr>
        <p:spPr bwMode="auto">
          <a:xfrm>
            <a:off x="457200" y="161131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2021228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628650" y="1760538"/>
          <a:ext cx="7886700" cy="4338320"/>
        </p:xfrm>
        <a:graphic>
          <a:graphicData uri="http://schemas.openxmlformats.org/drawingml/2006/table">
            <a:tbl>
              <a:tblPr firstRow="1" firstCol="1" bandRow="1">
                <a:tableStyleId>{5C22544A-7EE6-4342-B048-85BDC9FD1C3A}</a:tableStyleId>
              </a:tblPr>
              <a:tblGrid>
                <a:gridCol w="7886700">
                  <a:extLst>
                    <a:ext uri="{9D8B030D-6E8A-4147-A177-3AD203B41FA5}">
                      <a16:colId xmlns:a16="http://schemas.microsoft.com/office/drawing/2014/main" val="20000"/>
                    </a:ext>
                  </a:extLst>
                </a:gridCol>
              </a:tblGrid>
              <a:tr h="4338320">
                <a:tc>
                  <a:txBody>
                    <a:bodyPr/>
                    <a:lstStyle/>
                    <a:p>
                      <a:pPr marL="0" marR="0">
                        <a:lnSpc>
                          <a:spcPct val="107000"/>
                        </a:lnSpc>
                        <a:spcBef>
                          <a:spcPts val="0"/>
                        </a:spcBef>
                        <a:spcAft>
                          <a:spcPts val="0"/>
                        </a:spcAft>
                      </a:pPr>
                      <a:r>
                        <a:rPr lang="en-US" sz="2400" b="1" dirty="0" err="1">
                          <a:solidFill>
                            <a:schemeClr val="tx1"/>
                          </a:solidFill>
                          <a:effectLst/>
                          <a:latin typeface="Arial"/>
                          <a:cs typeface="Arial"/>
                        </a:rPr>
                        <a:t>Voc</a:t>
                      </a:r>
                      <a:r>
                        <a:rPr lang="en-US" sz="2400" b="1" dirty="0">
                          <a:solidFill>
                            <a:schemeClr val="tx1"/>
                          </a:solidFill>
                          <a:effectLst/>
                          <a:latin typeface="Arial"/>
                          <a:cs typeface="Arial"/>
                        </a:rPr>
                        <a:t> Code 10: Administration </a:t>
                      </a:r>
                    </a:p>
                    <a:p>
                      <a:pPr marL="342900" marR="0" indent="-342900">
                        <a:lnSpc>
                          <a:spcPct val="107000"/>
                        </a:lnSpc>
                        <a:spcBef>
                          <a:spcPts val="0"/>
                        </a:spcBef>
                        <a:spcAft>
                          <a:spcPts val="0"/>
                        </a:spcAft>
                        <a:buFont typeface="Arial" panose="020B0604020202020204" pitchFamily="34" charset="0"/>
                        <a:buChar char="•"/>
                      </a:pPr>
                      <a:r>
                        <a:rPr lang="en-US" sz="2400" b="0" dirty="0">
                          <a:solidFill>
                            <a:schemeClr val="tx1"/>
                          </a:solidFill>
                          <a:effectLst/>
                          <a:latin typeface="Arial"/>
                          <a:cs typeface="Arial"/>
                        </a:rPr>
                        <a:t>Costs directly related the administration of the grant </a:t>
                      </a:r>
                    </a:p>
                    <a:p>
                      <a:pPr marL="342900" marR="0" indent="-342900">
                        <a:lnSpc>
                          <a:spcPct val="107000"/>
                        </a:lnSpc>
                        <a:spcBef>
                          <a:spcPts val="0"/>
                        </a:spcBef>
                        <a:spcAft>
                          <a:spcPts val="0"/>
                        </a:spcAft>
                        <a:buFont typeface="Arial" panose="020B0604020202020204" pitchFamily="34" charset="0"/>
                        <a:buChar char="•"/>
                      </a:pPr>
                      <a:r>
                        <a:rPr lang="en-US" sz="2400" b="0" dirty="0">
                          <a:solidFill>
                            <a:schemeClr val="tx1"/>
                          </a:solidFill>
                          <a:effectLst/>
                          <a:latin typeface="Arial"/>
                          <a:cs typeface="Arial"/>
                        </a:rPr>
                        <a:t>Indirect Costs charged by the college to administer the grant </a:t>
                      </a:r>
                    </a:p>
                    <a:p>
                      <a:pPr marL="342900" marR="0" indent="-342900">
                        <a:lnSpc>
                          <a:spcPct val="107000"/>
                        </a:lnSpc>
                        <a:spcBef>
                          <a:spcPts val="0"/>
                        </a:spcBef>
                        <a:spcAft>
                          <a:spcPts val="0"/>
                        </a:spcAft>
                        <a:buFont typeface="Arial" panose="020B0604020202020204" pitchFamily="34" charset="0"/>
                        <a:buChar char="•"/>
                      </a:pPr>
                      <a:r>
                        <a:rPr lang="en-US" sz="2400" b="0" dirty="0">
                          <a:solidFill>
                            <a:schemeClr val="tx1"/>
                          </a:solidFill>
                          <a:effectLst/>
                          <a:latin typeface="Arial"/>
                          <a:cs typeface="Arial"/>
                        </a:rPr>
                        <a:t>Infrastructure Costs </a:t>
                      </a:r>
                    </a:p>
                  </a:txBody>
                  <a:tcPr marL="50116" marR="50116" marT="0" marB="0">
                    <a:solidFill>
                      <a:schemeClr val="bg1"/>
                    </a:solidFill>
                  </a:tcPr>
                </a:tc>
                <a:extLst>
                  <a:ext uri="{0D108BD9-81ED-4DB2-BD59-A6C34878D82A}">
                    <a16:rowId xmlns:a16="http://schemas.microsoft.com/office/drawing/2014/main" val="10000"/>
                  </a:ext>
                </a:extLst>
              </a:tr>
            </a:tbl>
          </a:graphicData>
        </a:graphic>
      </p:graphicFrame>
      <p:sp>
        <p:nvSpPr>
          <p:cNvPr id="2" name="Title 1"/>
          <p:cNvSpPr>
            <a:spLocks noGrp="1"/>
          </p:cNvSpPr>
          <p:nvPr>
            <p:ph type="title"/>
          </p:nvPr>
        </p:nvSpPr>
        <p:spPr/>
        <p:txBody>
          <a:bodyPr/>
          <a:lstStyle/>
          <a:p>
            <a:r>
              <a:rPr lang="en-US"/>
              <a:t>NC Local Plan Template </a:t>
            </a:r>
            <a:endParaRPr lang="en-US" dirty="0"/>
          </a:p>
        </p:txBody>
      </p:sp>
      <p:sp>
        <p:nvSpPr>
          <p:cNvPr id="7" name="Rectangle 2"/>
          <p:cNvSpPr>
            <a:spLocks noChangeArrowheads="1"/>
          </p:cNvSpPr>
          <p:nvPr/>
        </p:nvSpPr>
        <p:spPr bwMode="auto">
          <a:xfrm>
            <a:off x="1573213" y="159702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98229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628650" y="1760538"/>
          <a:ext cx="7886700" cy="4495800"/>
        </p:xfrm>
        <a:graphic>
          <a:graphicData uri="http://schemas.openxmlformats.org/drawingml/2006/table">
            <a:tbl>
              <a:tblPr firstRow="1" firstCol="1" bandRow="1">
                <a:tableStyleId>{5C22544A-7EE6-4342-B048-85BDC9FD1C3A}</a:tableStyleId>
              </a:tblPr>
              <a:tblGrid>
                <a:gridCol w="7886700">
                  <a:extLst>
                    <a:ext uri="{9D8B030D-6E8A-4147-A177-3AD203B41FA5}">
                      <a16:colId xmlns:a16="http://schemas.microsoft.com/office/drawing/2014/main" val="20000"/>
                    </a:ext>
                  </a:extLst>
                </a:gridCol>
              </a:tblGrid>
              <a:tr h="4495800">
                <a:tc>
                  <a:txBody>
                    <a:bodyPr/>
                    <a:lstStyle/>
                    <a:p>
                      <a:pPr marL="0" marR="0">
                        <a:lnSpc>
                          <a:spcPct val="107000"/>
                        </a:lnSpc>
                        <a:spcBef>
                          <a:spcPts val="0"/>
                        </a:spcBef>
                        <a:spcAft>
                          <a:spcPts val="0"/>
                        </a:spcAft>
                      </a:pPr>
                      <a:r>
                        <a:rPr lang="en-US" sz="2400" b="0" dirty="0" err="1">
                          <a:solidFill>
                            <a:schemeClr val="tx1"/>
                          </a:solidFill>
                          <a:effectLst/>
                          <a:latin typeface="Arial"/>
                          <a:cs typeface="Arial"/>
                        </a:rPr>
                        <a:t>Voc</a:t>
                      </a:r>
                      <a:r>
                        <a:rPr lang="en-US" sz="2400" b="0" dirty="0">
                          <a:solidFill>
                            <a:schemeClr val="tx1"/>
                          </a:solidFill>
                          <a:effectLst/>
                          <a:latin typeface="Arial"/>
                          <a:cs typeface="Arial"/>
                        </a:rPr>
                        <a:t> Code 11: </a:t>
                      </a:r>
                      <a:r>
                        <a:rPr lang="en-US" sz="2400" b="1" dirty="0">
                          <a:solidFill>
                            <a:schemeClr val="tx1"/>
                          </a:solidFill>
                          <a:effectLst/>
                          <a:latin typeface="Arial"/>
                          <a:cs typeface="Arial"/>
                        </a:rPr>
                        <a:t>Strengthen the academic and career and technical skills of students</a:t>
                      </a:r>
                      <a:r>
                        <a:rPr lang="en-US" sz="2400" b="0" dirty="0">
                          <a:solidFill>
                            <a:schemeClr val="tx1"/>
                          </a:solidFill>
                          <a:effectLst/>
                          <a:latin typeface="Arial"/>
                          <a:cs typeface="Arial"/>
                        </a:rPr>
                        <a:t> participating in career and technical education programs, by strengthening the academic and career and technical education components of such programs through the integration of academics with career and technical education programs through a coherent sequence of courses, such as career and technical </a:t>
                      </a:r>
                      <a:r>
                        <a:rPr lang="en-US" sz="2400" b="1" dirty="0">
                          <a:solidFill>
                            <a:schemeClr val="tx1"/>
                          </a:solidFill>
                          <a:effectLst/>
                          <a:latin typeface="Arial"/>
                          <a:cs typeface="Arial"/>
                        </a:rPr>
                        <a:t>programs of study </a:t>
                      </a:r>
                      <a:r>
                        <a:rPr lang="en-US" sz="2400" b="0" dirty="0">
                          <a:solidFill>
                            <a:schemeClr val="tx1"/>
                          </a:solidFill>
                          <a:effectLst/>
                          <a:latin typeface="Arial"/>
                          <a:cs typeface="Arial"/>
                        </a:rPr>
                        <a:t>described in section 122(c)(1)(A), to ensure learning in— (A) the core academic subjects and (B) career and technical education subjects.</a:t>
                      </a:r>
                      <a:endParaRPr lang="en-US" sz="2400" b="0" dirty="0">
                        <a:solidFill>
                          <a:schemeClr val="tx1"/>
                        </a:solidFill>
                        <a:effectLst/>
                        <a:latin typeface="Arial"/>
                        <a:ea typeface="Calibri" panose="020F0502020204030204" pitchFamily="34" charset="0"/>
                        <a:cs typeface="Arial"/>
                      </a:endParaRPr>
                    </a:p>
                  </a:txBody>
                  <a:tcPr marL="49624" marR="49624" marT="0" marB="0">
                    <a:solidFill>
                      <a:schemeClr val="bg1"/>
                    </a:solidFill>
                  </a:tcPr>
                </a:tc>
                <a:extLst>
                  <a:ext uri="{0D108BD9-81ED-4DB2-BD59-A6C34878D82A}">
                    <a16:rowId xmlns:a16="http://schemas.microsoft.com/office/drawing/2014/main" val="10000"/>
                  </a:ext>
                </a:extLst>
              </a:tr>
            </a:tbl>
          </a:graphicData>
        </a:graphic>
      </p:graphicFrame>
      <p:sp>
        <p:nvSpPr>
          <p:cNvPr id="2" name="Title 1"/>
          <p:cNvSpPr>
            <a:spLocks noGrp="1"/>
          </p:cNvSpPr>
          <p:nvPr>
            <p:ph type="title"/>
          </p:nvPr>
        </p:nvSpPr>
        <p:spPr/>
        <p:txBody>
          <a:bodyPr/>
          <a:lstStyle/>
          <a:p>
            <a:r>
              <a:rPr lang="en-US"/>
              <a:t>NC Local Plan Template </a:t>
            </a:r>
            <a:endParaRPr lang="en-US" dirty="0"/>
          </a:p>
        </p:txBody>
      </p:sp>
      <p:sp>
        <p:nvSpPr>
          <p:cNvPr id="7" name="Rectangle 2"/>
          <p:cNvSpPr>
            <a:spLocks noChangeArrowheads="1"/>
          </p:cNvSpPr>
          <p:nvPr/>
        </p:nvSpPr>
        <p:spPr bwMode="auto">
          <a:xfrm>
            <a:off x="1573213" y="159702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61192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177196160"/>
              </p:ext>
            </p:extLst>
          </p:nvPr>
        </p:nvGraphicFramePr>
        <p:xfrm>
          <a:off x="628650" y="1760538"/>
          <a:ext cx="7886736" cy="3425127"/>
        </p:xfrm>
        <a:graphic>
          <a:graphicData uri="http://schemas.openxmlformats.org/drawingml/2006/table">
            <a:tbl>
              <a:tblPr firstRow="1" firstCol="1" bandRow="1">
                <a:tableStyleId>{5C22544A-7EE6-4342-B048-85BDC9FD1C3A}</a:tableStyleId>
              </a:tblPr>
              <a:tblGrid>
                <a:gridCol w="7886736">
                  <a:extLst>
                    <a:ext uri="{9D8B030D-6E8A-4147-A177-3AD203B41FA5}">
                      <a16:colId xmlns:a16="http://schemas.microsoft.com/office/drawing/2014/main" val="20000"/>
                    </a:ext>
                  </a:extLst>
                </a:gridCol>
              </a:tblGrid>
              <a:tr h="313942">
                <a:tc>
                  <a:txBody>
                    <a:bodyPr/>
                    <a:lstStyle/>
                    <a:p>
                      <a:pPr marL="0" marR="0">
                        <a:lnSpc>
                          <a:spcPct val="107000"/>
                        </a:lnSpc>
                        <a:spcBef>
                          <a:spcPts val="0"/>
                        </a:spcBef>
                        <a:spcAft>
                          <a:spcPts val="0"/>
                        </a:spcAft>
                      </a:pPr>
                      <a:r>
                        <a:rPr lang="en-US" sz="2400" b="0" dirty="0" err="1">
                          <a:solidFill>
                            <a:schemeClr val="tx1"/>
                          </a:solidFill>
                          <a:effectLst/>
                        </a:rPr>
                        <a:t>Voc</a:t>
                      </a:r>
                      <a:r>
                        <a:rPr lang="en-US" sz="2400" b="0" dirty="0">
                          <a:solidFill>
                            <a:schemeClr val="tx1"/>
                          </a:solidFill>
                          <a:effectLst/>
                        </a:rPr>
                        <a:t> Code: 12  Link career and technical education at the secondary level and career and technical education at the postsecondary level, including by offering the relevant elements of not less than one career and technical program of study described in section 122(c)(1)(A).  Include in this section partnerships, collaboration, around developing demand driven Career Pathways: Programs of Study, Employer Engagement, Career Advising, and work based learning.  </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302" marR="59302" marT="0" marB="0">
                    <a:solidFill>
                      <a:schemeClr val="bg1"/>
                    </a:solidFill>
                  </a:tcPr>
                </a:tc>
                <a:extLst>
                  <a:ext uri="{0D108BD9-81ED-4DB2-BD59-A6C34878D82A}">
                    <a16:rowId xmlns:a16="http://schemas.microsoft.com/office/drawing/2014/main" val="10000"/>
                  </a:ext>
                </a:extLst>
              </a:tr>
              <a:tr h="104648">
                <a:tc>
                  <a:txBody>
                    <a:bodyPr/>
                    <a:lstStyle/>
                    <a:p>
                      <a:pPr marL="0" marR="0">
                        <a:lnSpc>
                          <a:spcPct val="107000"/>
                        </a:lnSpc>
                        <a:spcBef>
                          <a:spcPts val="0"/>
                        </a:spcBef>
                        <a:spcAft>
                          <a:spcPts val="0"/>
                        </a:spcAft>
                      </a:pP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302" marR="59302" marT="0" marB="0">
                    <a:solidFill>
                      <a:schemeClr val="bg1"/>
                    </a:solid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lstStyle/>
          <a:p>
            <a:r>
              <a:rPr lang="en-US"/>
              <a:t>NC Local Plan Template </a:t>
            </a:r>
            <a:endParaRPr lang="en-US" dirty="0"/>
          </a:p>
        </p:txBody>
      </p:sp>
      <p:sp>
        <p:nvSpPr>
          <p:cNvPr id="7" name="Rectangle 2"/>
          <p:cNvSpPr>
            <a:spLocks noChangeArrowheads="1"/>
          </p:cNvSpPr>
          <p:nvPr/>
        </p:nvSpPr>
        <p:spPr bwMode="auto">
          <a:xfrm>
            <a:off x="1573213" y="159702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246875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885726340"/>
              </p:ext>
            </p:extLst>
          </p:nvPr>
        </p:nvGraphicFramePr>
        <p:xfrm>
          <a:off x="628649" y="1760538"/>
          <a:ext cx="7405741" cy="2729269"/>
        </p:xfrm>
        <a:graphic>
          <a:graphicData uri="http://schemas.openxmlformats.org/drawingml/2006/table">
            <a:tbl>
              <a:tblPr firstRow="1" firstCol="1" bandRow="1">
                <a:tableStyleId>{5C22544A-7EE6-4342-B048-85BDC9FD1C3A}</a:tableStyleId>
              </a:tblPr>
              <a:tblGrid>
                <a:gridCol w="7405741">
                  <a:extLst>
                    <a:ext uri="{9D8B030D-6E8A-4147-A177-3AD203B41FA5}">
                      <a16:colId xmlns:a16="http://schemas.microsoft.com/office/drawing/2014/main" val="20000"/>
                    </a:ext>
                  </a:extLst>
                </a:gridCol>
              </a:tblGrid>
              <a:tr h="380247">
                <a:tc>
                  <a:txBody>
                    <a:bodyPr/>
                    <a:lstStyle/>
                    <a:p>
                      <a:pPr marL="0" marR="0">
                        <a:lnSpc>
                          <a:spcPct val="107000"/>
                        </a:lnSpc>
                        <a:spcBef>
                          <a:spcPts val="0"/>
                        </a:spcBef>
                        <a:spcAft>
                          <a:spcPts val="0"/>
                        </a:spcAft>
                      </a:pP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905" marR="48905" marT="0" marB="0">
                    <a:solidFill>
                      <a:schemeClr val="bg1"/>
                    </a:solidFill>
                  </a:tcPr>
                </a:tc>
                <a:extLst>
                  <a:ext uri="{0D108BD9-81ED-4DB2-BD59-A6C34878D82A}">
                    <a16:rowId xmlns:a16="http://schemas.microsoft.com/office/drawing/2014/main" val="10000"/>
                  </a:ext>
                </a:extLst>
              </a:tr>
              <a:tr h="2349022">
                <a:tc>
                  <a:txBody>
                    <a:bodyPr/>
                    <a:lstStyle/>
                    <a:p>
                      <a:pPr marL="0" marR="0">
                        <a:lnSpc>
                          <a:spcPct val="107000"/>
                        </a:lnSpc>
                        <a:spcBef>
                          <a:spcPts val="0"/>
                        </a:spcBef>
                        <a:spcAft>
                          <a:spcPts val="0"/>
                        </a:spcAft>
                      </a:pPr>
                      <a:r>
                        <a:rPr lang="en-US" sz="2400" b="0" dirty="0" err="1">
                          <a:solidFill>
                            <a:schemeClr val="tx1"/>
                          </a:solidFill>
                          <a:effectLst/>
                        </a:rPr>
                        <a:t>Voc</a:t>
                      </a:r>
                      <a:r>
                        <a:rPr lang="en-US" sz="2400" b="0" dirty="0">
                          <a:solidFill>
                            <a:schemeClr val="tx1"/>
                          </a:solidFill>
                          <a:effectLst/>
                        </a:rPr>
                        <a:t> Code 13: </a:t>
                      </a:r>
                      <a:r>
                        <a:rPr lang="en-US" sz="2400" b="1" dirty="0">
                          <a:solidFill>
                            <a:schemeClr val="tx1"/>
                          </a:solidFill>
                          <a:effectLst/>
                        </a:rPr>
                        <a:t>All Aspects of Industry: </a:t>
                      </a:r>
                      <a:r>
                        <a:rPr lang="en-US" sz="2400" b="0" dirty="0">
                          <a:solidFill>
                            <a:schemeClr val="tx1"/>
                          </a:solidFill>
                          <a:effectLst/>
                        </a:rPr>
                        <a:t>provide students with strong experience in and understanding of all aspects of an industry, which may include work based learning experiences.</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905" marR="48905" marT="0" marB="0">
                    <a:solidFill>
                      <a:schemeClr val="bg1"/>
                    </a:solid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lstStyle/>
          <a:p>
            <a:r>
              <a:rPr lang="en-US"/>
              <a:t>NC Local Plan Template </a:t>
            </a:r>
            <a:endParaRPr lang="en-US" dirty="0"/>
          </a:p>
        </p:txBody>
      </p:sp>
      <p:sp>
        <p:nvSpPr>
          <p:cNvPr id="7" name="Rectangle 2"/>
          <p:cNvSpPr>
            <a:spLocks noChangeArrowheads="1"/>
          </p:cNvSpPr>
          <p:nvPr/>
        </p:nvSpPr>
        <p:spPr bwMode="auto">
          <a:xfrm>
            <a:off x="1573213" y="159702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9502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016831680"/>
              </p:ext>
            </p:extLst>
          </p:nvPr>
        </p:nvGraphicFramePr>
        <p:xfrm>
          <a:off x="628650" y="1760538"/>
          <a:ext cx="7886734" cy="4693920"/>
        </p:xfrm>
        <a:graphic>
          <a:graphicData uri="http://schemas.openxmlformats.org/drawingml/2006/table">
            <a:tbl>
              <a:tblPr firstRow="1" firstCol="1" bandRow="1">
                <a:tableStyleId>{5C22544A-7EE6-4342-B048-85BDC9FD1C3A}</a:tableStyleId>
              </a:tblPr>
              <a:tblGrid>
                <a:gridCol w="7886734">
                  <a:extLst>
                    <a:ext uri="{9D8B030D-6E8A-4147-A177-3AD203B41FA5}">
                      <a16:colId xmlns:a16="http://schemas.microsoft.com/office/drawing/2014/main" val="20000"/>
                    </a:ext>
                  </a:extLst>
                </a:gridCol>
              </a:tblGrid>
              <a:tr h="619008">
                <a:tc>
                  <a:txBody>
                    <a:bodyPr/>
                    <a:lstStyle/>
                    <a:p>
                      <a:pPr marL="0" marR="0">
                        <a:spcBef>
                          <a:spcPts val="0"/>
                        </a:spcBef>
                        <a:spcAft>
                          <a:spcPts val="0"/>
                        </a:spcAft>
                      </a:pPr>
                      <a:r>
                        <a:rPr lang="en-US" sz="2200" b="0" dirty="0">
                          <a:solidFill>
                            <a:schemeClr val="tx1"/>
                          </a:solidFill>
                          <a:effectLst/>
                        </a:rPr>
                        <a:t>Voc. Code 14:  </a:t>
                      </a:r>
                      <a:r>
                        <a:rPr lang="en-US" sz="2200" b="1" dirty="0">
                          <a:solidFill>
                            <a:schemeClr val="tx1"/>
                          </a:solidFill>
                          <a:effectLst/>
                        </a:rPr>
                        <a:t>Develop, improve, or expand the use of technology in career and technical education</a:t>
                      </a:r>
                      <a:r>
                        <a:rPr lang="en-US" sz="2200" b="0" dirty="0">
                          <a:solidFill>
                            <a:schemeClr val="tx1"/>
                          </a:solidFill>
                          <a:effectLst/>
                        </a:rPr>
                        <a:t>, which may include—</a:t>
                      </a:r>
                    </a:p>
                    <a:p>
                      <a:pPr marL="0" marR="0">
                        <a:spcBef>
                          <a:spcPts val="0"/>
                        </a:spcBef>
                        <a:spcAft>
                          <a:spcPts val="0"/>
                        </a:spcAft>
                      </a:pPr>
                      <a:endParaRPr lang="en-US" sz="2200" b="0" dirty="0">
                        <a:solidFill>
                          <a:schemeClr val="tx1"/>
                        </a:solidFill>
                        <a:effectLst/>
                      </a:endParaRPr>
                    </a:p>
                    <a:p>
                      <a:pPr marL="0" marR="0">
                        <a:spcBef>
                          <a:spcPts val="0"/>
                        </a:spcBef>
                        <a:spcAft>
                          <a:spcPts val="0"/>
                        </a:spcAft>
                      </a:pPr>
                      <a:r>
                        <a:rPr lang="en-US" sz="2200" b="0" dirty="0">
                          <a:solidFill>
                            <a:schemeClr val="tx1"/>
                          </a:solidFill>
                          <a:effectLst/>
                        </a:rPr>
                        <a:t>(A) training of career and technical education teachers, faculty, and administrators to use technology, which may include distance learning;</a:t>
                      </a:r>
                    </a:p>
                    <a:p>
                      <a:pPr marL="0" marR="0">
                        <a:spcBef>
                          <a:spcPts val="0"/>
                        </a:spcBef>
                        <a:spcAft>
                          <a:spcPts val="0"/>
                        </a:spcAft>
                      </a:pPr>
                      <a:endParaRPr lang="en-US" sz="2200" b="0" dirty="0">
                        <a:solidFill>
                          <a:schemeClr val="tx1"/>
                        </a:solidFill>
                        <a:effectLst/>
                      </a:endParaRPr>
                    </a:p>
                    <a:p>
                      <a:pPr marL="0" marR="0">
                        <a:spcBef>
                          <a:spcPts val="0"/>
                        </a:spcBef>
                        <a:spcAft>
                          <a:spcPts val="0"/>
                        </a:spcAft>
                      </a:pPr>
                      <a:r>
                        <a:rPr lang="en-US" sz="2200" b="0" dirty="0">
                          <a:solidFill>
                            <a:schemeClr val="tx1"/>
                          </a:solidFill>
                          <a:effectLst/>
                        </a:rPr>
                        <a:t>(B) providing career and technical education students with the academic and career and technical skills (including the mathematics and science knowledge that provides a strong basis for such skills) that lead to entry into the technology fields; or (C) Encouraging schools to collaborate with technology industries to offer voluntary internships and mentoring programs, including programs that improve the mathematics and science knowledge of students. </a:t>
                      </a:r>
                      <a:endParaRPr lang="en-US" sz="2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020" marR="56020" marT="0" marB="0">
                    <a:solidFill>
                      <a:schemeClr val="bg1"/>
                    </a:solidFill>
                  </a:tcPr>
                </a:tc>
                <a:extLst>
                  <a:ext uri="{0D108BD9-81ED-4DB2-BD59-A6C34878D82A}">
                    <a16:rowId xmlns:a16="http://schemas.microsoft.com/office/drawing/2014/main" val="10000"/>
                  </a:ext>
                </a:extLst>
              </a:tr>
            </a:tbl>
          </a:graphicData>
        </a:graphic>
      </p:graphicFrame>
      <p:sp>
        <p:nvSpPr>
          <p:cNvPr id="2" name="Title 1"/>
          <p:cNvSpPr>
            <a:spLocks noGrp="1"/>
          </p:cNvSpPr>
          <p:nvPr>
            <p:ph type="title"/>
          </p:nvPr>
        </p:nvSpPr>
        <p:spPr/>
        <p:txBody>
          <a:bodyPr/>
          <a:lstStyle/>
          <a:p>
            <a:r>
              <a:rPr lang="en-US"/>
              <a:t>NC Local Plan Template </a:t>
            </a:r>
            <a:endParaRPr lang="en-US" dirty="0"/>
          </a:p>
        </p:txBody>
      </p:sp>
      <p:sp>
        <p:nvSpPr>
          <p:cNvPr id="7" name="Rectangle 2"/>
          <p:cNvSpPr>
            <a:spLocks noChangeArrowheads="1"/>
          </p:cNvSpPr>
          <p:nvPr/>
        </p:nvSpPr>
        <p:spPr bwMode="auto">
          <a:xfrm>
            <a:off x="1573213" y="159702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809273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628650" y="1760538"/>
          <a:ext cx="7696198" cy="3505201"/>
        </p:xfrm>
        <a:graphic>
          <a:graphicData uri="http://schemas.openxmlformats.org/drawingml/2006/table">
            <a:tbl>
              <a:tblPr firstRow="1" firstCol="1" bandRow="1">
                <a:tableStyleId>{5C22544A-7EE6-4342-B048-85BDC9FD1C3A}</a:tableStyleId>
              </a:tblPr>
              <a:tblGrid>
                <a:gridCol w="7696198">
                  <a:extLst>
                    <a:ext uri="{9D8B030D-6E8A-4147-A177-3AD203B41FA5}">
                      <a16:colId xmlns:a16="http://schemas.microsoft.com/office/drawing/2014/main" val="20000"/>
                    </a:ext>
                  </a:extLst>
                </a:gridCol>
              </a:tblGrid>
              <a:tr h="3505201">
                <a:tc>
                  <a:txBody>
                    <a:bodyPr/>
                    <a:lstStyle/>
                    <a:p>
                      <a:pPr marL="0" marR="0">
                        <a:lnSpc>
                          <a:spcPct val="107000"/>
                        </a:lnSpc>
                        <a:spcBef>
                          <a:spcPts val="0"/>
                        </a:spcBef>
                        <a:spcAft>
                          <a:spcPts val="0"/>
                        </a:spcAft>
                      </a:pPr>
                      <a:r>
                        <a:rPr lang="en-US" sz="2400" b="0" dirty="0" err="1">
                          <a:solidFill>
                            <a:schemeClr val="tx1"/>
                          </a:solidFill>
                          <a:effectLst/>
                        </a:rPr>
                        <a:t>Voc</a:t>
                      </a:r>
                      <a:r>
                        <a:rPr lang="en-US" sz="2400" b="0" dirty="0">
                          <a:solidFill>
                            <a:schemeClr val="tx1"/>
                          </a:solidFill>
                          <a:effectLst/>
                        </a:rPr>
                        <a:t> Code 15:  </a:t>
                      </a:r>
                      <a:r>
                        <a:rPr lang="en-US" sz="2400" b="1" dirty="0">
                          <a:solidFill>
                            <a:schemeClr val="tx1"/>
                          </a:solidFill>
                          <a:effectLst/>
                        </a:rPr>
                        <a:t>Provide professional development </a:t>
                      </a:r>
                      <a:r>
                        <a:rPr lang="en-US" sz="2400" b="0" dirty="0">
                          <a:solidFill>
                            <a:schemeClr val="tx1"/>
                          </a:solidFill>
                          <a:effectLst/>
                        </a:rPr>
                        <a:t>programs that are consistent with section 122 to secondary and postsecondary teachers, faculty, administrators, and career guidance and academic counselors who are involved in integrated career and technical education programs, including—;</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905" marR="48905" marT="0" marB="0">
                    <a:solidFill>
                      <a:schemeClr val="bg1"/>
                    </a:solidFill>
                  </a:tcPr>
                </a:tc>
                <a:extLst>
                  <a:ext uri="{0D108BD9-81ED-4DB2-BD59-A6C34878D82A}">
                    <a16:rowId xmlns:a16="http://schemas.microsoft.com/office/drawing/2014/main" val="10000"/>
                  </a:ext>
                </a:extLst>
              </a:tr>
            </a:tbl>
          </a:graphicData>
        </a:graphic>
      </p:graphicFrame>
      <p:sp>
        <p:nvSpPr>
          <p:cNvPr id="2" name="Title 1"/>
          <p:cNvSpPr>
            <a:spLocks noGrp="1"/>
          </p:cNvSpPr>
          <p:nvPr>
            <p:ph type="title"/>
          </p:nvPr>
        </p:nvSpPr>
        <p:spPr/>
        <p:txBody>
          <a:bodyPr/>
          <a:lstStyle/>
          <a:p>
            <a:r>
              <a:rPr lang="en-US"/>
              <a:t>NC Local Plan Template </a:t>
            </a:r>
            <a:endParaRPr lang="en-US" dirty="0"/>
          </a:p>
        </p:txBody>
      </p:sp>
      <p:sp>
        <p:nvSpPr>
          <p:cNvPr id="7" name="Rectangle 2"/>
          <p:cNvSpPr>
            <a:spLocks noChangeArrowheads="1"/>
          </p:cNvSpPr>
          <p:nvPr/>
        </p:nvSpPr>
        <p:spPr bwMode="auto">
          <a:xfrm>
            <a:off x="1573213" y="159702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2832092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628650" y="1760538"/>
          <a:ext cx="6781800" cy="3124199"/>
        </p:xfrm>
        <a:graphic>
          <a:graphicData uri="http://schemas.openxmlformats.org/drawingml/2006/table">
            <a:tbl>
              <a:tblPr firstRow="1" firstCol="1" bandRow="1">
                <a:tableStyleId>{5C22544A-7EE6-4342-B048-85BDC9FD1C3A}</a:tableStyleId>
              </a:tblPr>
              <a:tblGrid>
                <a:gridCol w="6781800">
                  <a:extLst>
                    <a:ext uri="{9D8B030D-6E8A-4147-A177-3AD203B41FA5}">
                      <a16:colId xmlns:a16="http://schemas.microsoft.com/office/drawing/2014/main" val="20000"/>
                    </a:ext>
                  </a:extLst>
                </a:gridCol>
              </a:tblGrid>
              <a:tr h="3124199">
                <a:tc>
                  <a:txBody>
                    <a:bodyPr/>
                    <a:lstStyle/>
                    <a:p>
                      <a:pPr marL="0" marR="0">
                        <a:lnSpc>
                          <a:spcPct val="107000"/>
                        </a:lnSpc>
                        <a:spcBef>
                          <a:spcPts val="0"/>
                        </a:spcBef>
                        <a:spcAft>
                          <a:spcPts val="0"/>
                        </a:spcAft>
                      </a:pPr>
                      <a:r>
                        <a:rPr lang="en-US" sz="2400" b="0" dirty="0" err="1">
                          <a:solidFill>
                            <a:schemeClr val="tx1"/>
                          </a:solidFill>
                          <a:effectLst/>
                        </a:rPr>
                        <a:t>Voc</a:t>
                      </a:r>
                      <a:r>
                        <a:rPr lang="en-US" sz="2400" b="0" dirty="0">
                          <a:solidFill>
                            <a:schemeClr val="tx1"/>
                          </a:solidFill>
                          <a:effectLst/>
                        </a:rPr>
                        <a:t> Code 16: Develop and implement evaluations of the career and technical education programs carried out with funds under this title, including an assessment of how the needs of special populations are being met. </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905" marR="48905" marT="0" marB="0">
                    <a:solidFill>
                      <a:schemeClr val="bg1"/>
                    </a:solidFill>
                  </a:tcPr>
                </a:tc>
                <a:extLst>
                  <a:ext uri="{0D108BD9-81ED-4DB2-BD59-A6C34878D82A}">
                    <a16:rowId xmlns:a16="http://schemas.microsoft.com/office/drawing/2014/main" val="10000"/>
                  </a:ext>
                </a:extLst>
              </a:tr>
            </a:tbl>
          </a:graphicData>
        </a:graphic>
      </p:graphicFrame>
      <p:sp>
        <p:nvSpPr>
          <p:cNvPr id="2" name="Title 1"/>
          <p:cNvSpPr>
            <a:spLocks noGrp="1"/>
          </p:cNvSpPr>
          <p:nvPr>
            <p:ph type="title"/>
          </p:nvPr>
        </p:nvSpPr>
        <p:spPr/>
        <p:txBody>
          <a:bodyPr/>
          <a:lstStyle/>
          <a:p>
            <a:r>
              <a:rPr lang="en-US"/>
              <a:t>NC Local Plan Template </a:t>
            </a:r>
            <a:endParaRPr lang="en-US" dirty="0"/>
          </a:p>
        </p:txBody>
      </p:sp>
    </p:spTree>
    <p:extLst>
      <p:ext uri="{BB962C8B-B14F-4D97-AF65-F5344CB8AC3E}">
        <p14:creationId xmlns:p14="http://schemas.microsoft.com/office/powerpoint/2010/main" val="36630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729798361"/>
              </p:ext>
            </p:extLst>
          </p:nvPr>
        </p:nvGraphicFramePr>
        <p:xfrm>
          <a:off x="628650" y="1760537"/>
          <a:ext cx="7364644" cy="3016945"/>
        </p:xfrm>
        <a:graphic>
          <a:graphicData uri="http://schemas.openxmlformats.org/drawingml/2006/table">
            <a:tbl>
              <a:tblPr firstRow="1" firstCol="1" bandRow="1">
                <a:tableStyleId>{5C22544A-7EE6-4342-B048-85BDC9FD1C3A}</a:tableStyleId>
              </a:tblPr>
              <a:tblGrid>
                <a:gridCol w="7364644">
                  <a:extLst>
                    <a:ext uri="{9D8B030D-6E8A-4147-A177-3AD203B41FA5}">
                      <a16:colId xmlns:a16="http://schemas.microsoft.com/office/drawing/2014/main" val="20000"/>
                    </a:ext>
                  </a:extLst>
                </a:gridCol>
              </a:tblGrid>
              <a:tr h="387675">
                <a:tc>
                  <a:txBody>
                    <a:bodyPr/>
                    <a:lstStyle/>
                    <a:p>
                      <a:pPr marL="0" marR="0">
                        <a:lnSpc>
                          <a:spcPct val="107000"/>
                        </a:lnSpc>
                        <a:spcBef>
                          <a:spcPts val="0"/>
                        </a:spcBef>
                        <a:spcAft>
                          <a:spcPts val="0"/>
                        </a:spcAft>
                      </a:pPr>
                      <a:endParaRPr lang="en-US" sz="2400" b="0" dirty="0">
                        <a:solidFill>
                          <a:schemeClr val="tx1"/>
                        </a:solidFill>
                        <a:effectLst/>
                        <a:latin typeface="Arial"/>
                        <a:ea typeface="Calibri" panose="020F0502020204030204" pitchFamily="34" charset="0"/>
                        <a:cs typeface="Arial"/>
                      </a:endParaRPr>
                    </a:p>
                  </a:txBody>
                  <a:tcPr marL="48905" marR="48905" marT="0" marB="0">
                    <a:solidFill>
                      <a:schemeClr val="bg1"/>
                    </a:solidFill>
                  </a:tcPr>
                </a:tc>
                <a:extLst>
                  <a:ext uri="{0D108BD9-81ED-4DB2-BD59-A6C34878D82A}">
                    <a16:rowId xmlns:a16="http://schemas.microsoft.com/office/drawing/2014/main" val="10000"/>
                  </a:ext>
                </a:extLst>
              </a:tr>
              <a:tr h="1641866">
                <a:tc>
                  <a:txBody>
                    <a:bodyPr/>
                    <a:lstStyle/>
                    <a:p>
                      <a:pPr marL="0" marR="0">
                        <a:lnSpc>
                          <a:spcPct val="107000"/>
                        </a:lnSpc>
                        <a:spcBef>
                          <a:spcPts val="0"/>
                        </a:spcBef>
                        <a:spcAft>
                          <a:spcPts val="0"/>
                        </a:spcAft>
                      </a:pPr>
                      <a:r>
                        <a:rPr lang="en-US" sz="2400" b="0" dirty="0">
                          <a:solidFill>
                            <a:schemeClr val="tx1"/>
                          </a:solidFill>
                          <a:effectLst/>
                          <a:latin typeface="Arial"/>
                          <a:cs typeface="Arial"/>
                        </a:rPr>
                        <a:t> Voc. Code 17 </a:t>
                      </a:r>
                      <a:r>
                        <a:rPr lang="en-US" sz="2400" b="1" dirty="0">
                          <a:solidFill>
                            <a:schemeClr val="tx1"/>
                          </a:solidFill>
                          <a:effectLst/>
                          <a:latin typeface="Arial"/>
                          <a:cs typeface="Arial"/>
                        </a:rPr>
                        <a:t>Initiate, improve, expand, and modernize quality career and technical education programs</a:t>
                      </a:r>
                      <a:r>
                        <a:rPr lang="en-US" sz="2400" b="0" dirty="0">
                          <a:solidFill>
                            <a:schemeClr val="tx1"/>
                          </a:solidFill>
                          <a:effectLst/>
                          <a:latin typeface="Arial"/>
                          <a:cs typeface="Arial"/>
                        </a:rPr>
                        <a:t>, including relevant technology.</a:t>
                      </a:r>
                      <a:endParaRPr lang="en-US" sz="2400" b="0" dirty="0">
                        <a:solidFill>
                          <a:schemeClr val="tx1"/>
                        </a:solidFill>
                        <a:effectLst/>
                        <a:latin typeface="Arial"/>
                        <a:ea typeface="Calibri" panose="020F0502020204030204" pitchFamily="34" charset="0"/>
                        <a:cs typeface="Arial"/>
                      </a:endParaRPr>
                    </a:p>
                  </a:txBody>
                  <a:tcPr marL="48905" marR="48905" marT="0" marB="0">
                    <a:solidFill>
                      <a:schemeClr val="bg1"/>
                    </a:solidFill>
                  </a:tcPr>
                </a:tc>
                <a:extLst>
                  <a:ext uri="{0D108BD9-81ED-4DB2-BD59-A6C34878D82A}">
                    <a16:rowId xmlns:a16="http://schemas.microsoft.com/office/drawing/2014/main" val="10001"/>
                  </a:ext>
                </a:extLst>
              </a:tr>
              <a:tr h="987404">
                <a:tc>
                  <a:txBody>
                    <a:bodyPr/>
                    <a:lstStyle/>
                    <a:p>
                      <a:pPr marL="0" marR="0">
                        <a:lnSpc>
                          <a:spcPct val="107000"/>
                        </a:lnSpc>
                        <a:spcBef>
                          <a:spcPts val="0"/>
                        </a:spcBef>
                        <a:spcAft>
                          <a:spcPts val="0"/>
                        </a:spcAft>
                      </a:pPr>
                      <a:endParaRPr lang="en-US" sz="2400" b="0" dirty="0">
                        <a:solidFill>
                          <a:schemeClr val="tx1"/>
                        </a:solidFill>
                        <a:effectLst/>
                        <a:latin typeface="Arial"/>
                        <a:ea typeface="Calibri" panose="020F0502020204030204" pitchFamily="34" charset="0"/>
                        <a:cs typeface="Arial"/>
                      </a:endParaRPr>
                    </a:p>
                  </a:txBody>
                  <a:tcPr marL="48905" marR="48905" marT="0" marB="0">
                    <a:solidFill>
                      <a:schemeClr val="bg1"/>
                    </a:solidFill>
                  </a:tcPr>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p:txBody>
          <a:bodyPr/>
          <a:lstStyle/>
          <a:p>
            <a:r>
              <a:rPr lang="en-US"/>
              <a:t>NC Local Plan Template </a:t>
            </a:r>
            <a:endParaRPr lang="en-US" dirty="0"/>
          </a:p>
        </p:txBody>
      </p:sp>
      <p:sp>
        <p:nvSpPr>
          <p:cNvPr id="7" name="Rectangle 2"/>
          <p:cNvSpPr>
            <a:spLocks noChangeArrowheads="1"/>
          </p:cNvSpPr>
          <p:nvPr/>
        </p:nvSpPr>
        <p:spPr bwMode="auto">
          <a:xfrm>
            <a:off x="1573213" y="159702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234533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idx="1"/>
          </p:nvPr>
        </p:nvSpPr>
        <p:spPr/>
        <p:txBody>
          <a:bodyPr/>
          <a:lstStyle/>
          <a:p>
            <a:pPr marL="0" lvl="0" indent="0">
              <a:buNone/>
            </a:pPr>
            <a:r>
              <a:rPr lang="en-US" dirty="0"/>
              <a:t>Develop more fully the academic, vocational and technical skills of students enrolled in CTE:</a:t>
            </a:r>
          </a:p>
          <a:p>
            <a:pPr lvl="0"/>
            <a:r>
              <a:rPr lang="en-US" dirty="0"/>
              <a:t>Professional development and other activities that </a:t>
            </a:r>
            <a:r>
              <a:rPr lang="en-US" u="sng" dirty="0"/>
              <a:t>improve the quality of CTE teachers, faculty, administrators and counselors</a:t>
            </a:r>
          </a:p>
          <a:p>
            <a:pPr lvl="0"/>
            <a:r>
              <a:rPr lang="en-US" u="sng" dirty="0"/>
              <a:t>Partnerships</a:t>
            </a:r>
            <a:r>
              <a:rPr lang="en-US" dirty="0"/>
              <a:t> among educational institutions, state agencies, and business and industry</a:t>
            </a:r>
          </a:p>
          <a:p>
            <a:pPr lvl="0"/>
            <a:r>
              <a:rPr lang="en-US" dirty="0"/>
              <a:t>Provide lifelong learning opportunities that will produce the knowledge and skills needed to </a:t>
            </a:r>
            <a:r>
              <a:rPr lang="en-US" u="sng" dirty="0"/>
              <a:t>keep the U. S. competitive</a:t>
            </a:r>
            <a:r>
              <a:rPr lang="en-US" dirty="0"/>
              <a:t>.</a:t>
            </a:r>
          </a:p>
        </p:txBody>
      </p:sp>
      <p:sp>
        <p:nvSpPr>
          <p:cNvPr id="85" name="Shape 85"/>
          <p:cNvSpPr>
            <a:spLocks noGrp="1"/>
          </p:cNvSpPr>
          <p:nvPr>
            <p:ph type="title"/>
          </p:nvPr>
        </p:nvSpPr>
        <p:spPr/>
        <p:txBody>
          <a:bodyPr/>
          <a:lstStyle/>
          <a:p>
            <a:pPr lvl="0"/>
            <a:r>
              <a:rPr lang="en-US"/>
              <a:t>Purpose of Perkins Program</a:t>
            </a:r>
            <a:endParaRPr lang="en-US" dirty="0"/>
          </a:p>
        </p:txBody>
      </p:sp>
    </p:spTree>
    <p:extLst>
      <p:ext uri="{BB962C8B-B14F-4D97-AF65-F5344CB8AC3E}">
        <p14:creationId xmlns:p14="http://schemas.microsoft.com/office/powerpoint/2010/main" val="298553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388870233"/>
              </p:ext>
            </p:extLst>
          </p:nvPr>
        </p:nvGraphicFramePr>
        <p:xfrm>
          <a:off x="628649" y="1760538"/>
          <a:ext cx="7549579" cy="3746410"/>
        </p:xfrm>
        <a:graphic>
          <a:graphicData uri="http://schemas.openxmlformats.org/drawingml/2006/table">
            <a:tbl>
              <a:tblPr firstRow="1" firstCol="1" bandRow="1">
                <a:tableStyleId>{5C22544A-7EE6-4342-B048-85BDC9FD1C3A}</a:tableStyleId>
              </a:tblPr>
              <a:tblGrid>
                <a:gridCol w="7549579">
                  <a:extLst>
                    <a:ext uri="{9D8B030D-6E8A-4147-A177-3AD203B41FA5}">
                      <a16:colId xmlns:a16="http://schemas.microsoft.com/office/drawing/2014/main" val="20000"/>
                    </a:ext>
                  </a:extLst>
                </a:gridCol>
              </a:tblGrid>
              <a:tr h="3391406">
                <a:tc>
                  <a:txBody>
                    <a:bodyPr/>
                    <a:lstStyle/>
                    <a:p>
                      <a:pPr marL="0" marR="0">
                        <a:lnSpc>
                          <a:spcPct val="107000"/>
                        </a:lnSpc>
                        <a:spcBef>
                          <a:spcPts val="0"/>
                        </a:spcBef>
                        <a:spcAft>
                          <a:spcPts val="0"/>
                        </a:spcAft>
                      </a:pPr>
                      <a:r>
                        <a:rPr lang="en-US" sz="2400" b="0" dirty="0" err="1">
                          <a:solidFill>
                            <a:schemeClr val="tx1"/>
                          </a:solidFill>
                          <a:effectLst/>
                          <a:latin typeface="Arial"/>
                          <a:cs typeface="Arial"/>
                        </a:rPr>
                        <a:t>Voc</a:t>
                      </a:r>
                      <a:r>
                        <a:rPr lang="en-US" sz="2400" b="0" dirty="0">
                          <a:solidFill>
                            <a:schemeClr val="tx1"/>
                          </a:solidFill>
                          <a:effectLst/>
                          <a:latin typeface="Arial"/>
                          <a:cs typeface="Arial"/>
                        </a:rPr>
                        <a:t> Code 18 </a:t>
                      </a:r>
                      <a:r>
                        <a:rPr lang="en-US" sz="2400" b="1" dirty="0">
                          <a:solidFill>
                            <a:schemeClr val="tx1"/>
                          </a:solidFill>
                          <a:effectLst/>
                          <a:latin typeface="Arial"/>
                          <a:cs typeface="Arial"/>
                        </a:rPr>
                        <a:t>Provide activities to prepare special populations, </a:t>
                      </a:r>
                      <a:r>
                        <a:rPr lang="en-US" sz="2400" b="0" dirty="0">
                          <a:solidFill>
                            <a:schemeClr val="tx1"/>
                          </a:solidFill>
                          <a:effectLst/>
                          <a:latin typeface="Arial"/>
                          <a:cs typeface="Arial"/>
                        </a:rPr>
                        <a:t>including single parents and displaced homemakers who are enrolled in career and technical education programs, for high skill, high wage, or high demand occupations that will lead to self-sufficiency.</a:t>
                      </a:r>
                      <a:endParaRPr lang="en-US" sz="2400" b="0" dirty="0">
                        <a:solidFill>
                          <a:schemeClr val="tx1"/>
                        </a:solidFill>
                        <a:effectLst/>
                        <a:latin typeface="Arial"/>
                        <a:ea typeface="Calibri" panose="020F0502020204030204" pitchFamily="34" charset="0"/>
                        <a:cs typeface="Arial"/>
                      </a:endParaRPr>
                    </a:p>
                  </a:txBody>
                  <a:tcPr marL="48905" marR="48905" marT="0" marB="0">
                    <a:solidFill>
                      <a:schemeClr val="bg1"/>
                    </a:solidFill>
                  </a:tcPr>
                </a:tc>
                <a:extLst>
                  <a:ext uri="{0D108BD9-81ED-4DB2-BD59-A6C34878D82A}">
                    <a16:rowId xmlns:a16="http://schemas.microsoft.com/office/drawing/2014/main" val="10000"/>
                  </a:ext>
                </a:extLst>
              </a:tr>
              <a:tr h="355004">
                <a:tc>
                  <a:txBody>
                    <a:bodyPr/>
                    <a:lstStyle/>
                    <a:p>
                      <a:pPr marL="0" marR="0">
                        <a:lnSpc>
                          <a:spcPct val="107000"/>
                        </a:lnSpc>
                        <a:spcBef>
                          <a:spcPts val="0"/>
                        </a:spcBef>
                        <a:spcAft>
                          <a:spcPts val="0"/>
                        </a:spcAft>
                      </a:pPr>
                      <a:r>
                        <a:rPr lang="en-US" sz="1200" b="0" dirty="0">
                          <a:solidFill>
                            <a:schemeClr val="tx1"/>
                          </a:solidFill>
                          <a:effectLst/>
                        </a:rPr>
                        <a:t> </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905" marR="48905" marT="0" marB="0">
                    <a:solidFill>
                      <a:schemeClr val="bg1"/>
                    </a:solid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lstStyle/>
          <a:p>
            <a:r>
              <a:rPr lang="en-US"/>
              <a:t>NC Local Plan Template </a:t>
            </a:r>
            <a:endParaRPr lang="en-US" dirty="0"/>
          </a:p>
        </p:txBody>
      </p:sp>
      <p:sp>
        <p:nvSpPr>
          <p:cNvPr id="7" name="Rectangle 2"/>
          <p:cNvSpPr>
            <a:spLocks noChangeArrowheads="1"/>
          </p:cNvSpPr>
          <p:nvPr/>
        </p:nvSpPr>
        <p:spPr bwMode="auto">
          <a:xfrm>
            <a:off x="1573213" y="159702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424433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628650" y="1760538"/>
          <a:ext cx="7886778" cy="1429385"/>
        </p:xfrm>
        <a:graphic>
          <a:graphicData uri="http://schemas.openxmlformats.org/drawingml/2006/table">
            <a:tbl>
              <a:tblPr firstRow="1" firstCol="1" bandRow="1">
                <a:tableStyleId>{5C22544A-7EE6-4342-B048-85BDC9FD1C3A}</a:tableStyleId>
              </a:tblPr>
              <a:tblGrid>
                <a:gridCol w="7886778">
                  <a:extLst>
                    <a:ext uri="{9D8B030D-6E8A-4147-A177-3AD203B41FA5}">
                      <a16:colId xmlns:a16="http://schemas.microsoft.com/office/drawing/2014/main" val="20000"/>
                    </a:ext>
                  </a:extLst>
                </a:gridCol>
              </a:tblGrid>
              <a:tr h="290119">
                <a:tc>
                  <a:txBody>
                    <a:bodyPr/>
                    <a:lstStyle/>
                    <a:p>
                      <a:pPr marL="0" marR="0">
                        <a:lnSpc>
                          <a:spcPct val="107000"/>
                        </a:lnSpc>
                        <a:spcBef>
                          <a:spcPts val="0"/>
                        </a:spcBef>
                        <a:spcAft>
                          <a:spcPts val="0"/>
                        </a:spcAft>
                      </a:pPr>
                      <a:r>
                        <a:rPr lang="en-US" sz="2400" b="0" dirty="0" err="1">
                          <a:solidFill>
                            <a:schemeClr val="tx1"/>
                          </a:solidFill>
                          <a:effectLst/>
                          <a:latin typeface="Arial"/>
                          <a:cs typeface="Arial"/>
                        </a:rPr>
                        <a:t>Voc</a:t>
                      </a:r>
                      <a:r>
                        <a:rPr lang="en-US" sz="2400" b="0" dirty="0">
                          <a:solidFill>
                            <a:schemeClr val="tx1"/>
                          </a:solidFill>
                          <a:effectLst/>
                          <a:latin typeface="Arial"/>
                          <a:cs typeface="Arial"/>
                        </a:rPr>
                        <a:t> Code 19: </a:t>
                      </a:r>
                      <a:r>
                        <a:rPr lang="en-US" sz="2400" b="1" dirty="0">
                          <a:solidFill>
                            <a:schemeClr val="tx1"/>
                          </a:solidFill>
                          <a:effectLst/>
                          <a:latin typeface="Arial"/>
                          <a:cs typeface="Arial"/>
                        </a:rPr>
                        <a:t>Other Permissible uses of funds, </a:t>
                      </a:r>
                      <a:r>
                        <a:rPr lang="en-US" sz="2400" b="0" dirty="0">
                          <a:solidFill>
                            <a:schemeClr val="tx1"/>
                          </a:solidFill>
                          <a:effectLst/>
                          <a:latin typeface="Arial"/>
                          <a:cs typeface="Arial"/>
                        </a:rPr>
                        <a:t>refer to the Perkins Act for 2006 or our budget manual  for other permissible uses.</a:t>
                      </a:r>
                      <a:endParaRPr lang="en-US" sz="2400" b="0" dirty="0">
                        <a:solidFill>
                          <a:schemeClr val="tx1"/>
                        </a:solidFill>
                        <a:effectLst/>
                        <a:latin typeface="Arial"/>
                        <a:ea typeface="Calibri" panose="020F0502020204030204" pitchFamily="34" charset="0"/>
                        <a:cs typeface="Arial"/>
                      </a:endParaRPr>
                    </a:p>
                  </a:txBody>
                  <a:tcPr marL="64309" marR="64309" marT="0" marB="0">
                    <a:solidFill>
                      <a:schemeClr val="bg1"/>
                    </a:solidFill>
                  </a:tcPr>
                </a:tc>
                <a:extLst>
                  <a:ext uri="{0D108BD9-81ED-4DB2-BD59-A6C34878D82A}">
                    <a16:rowId xmlns:a16="http://schemas.microsoft.com/office/drawing/2014/main" val="10000"/>
                  </a:ext>
                </a:extLst>
              </a:tr>
              <a:tr h="283781">
                <a:tc>
                  <a:txBody>
                    <a:bodyPr/>
                    <a:lstStyle/>
                    <a:p>
                      <a:pPr marL="0" marR="0">
                        <a:lnSpc>
                          <a:spcPct val="107000"/>
                        </a:lnSpc>
                        <a:spcBef>
                          <a:spcPts val="0"/>
                        </a:spcBef>
                        <a:spcAft>
                          <a:spcPts val="0"/>
                        </a:spcAft>
                      </a:pPr>
                      <a:r>
                        <a:rPr lang="en-US" sz="1200" b="0" dirty="0">
                          <a:solidFill>
                            <a:schemeClr val="tx1"/>
                          </a:solidFill>
                          <a:effectLst/>
                        </a:rPr>
                        <a:t> </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09" marR="64309" marT="0" marB="0">
                    <a:solidFill>
                      <a:schemeClr val="bg1"/>
                    </a:solid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lstStyle/>
          <a:p>
            <a:r>
              <a:rPr lang="en-US"/>
              <a:t>NC Local Plan Template </a:t>
            </a:r>
            <a:endParaRPr lang="en-US" dirty="0"/>
          </a:p>
        </p:txBody>
      </p:sp>
      <p:sp>
        <p:nvSpPr>
          <p:cNvPr id="7" name="Rectangle 2"/>
          <p:cNvSpPr>
            <a:spLocks noChangeArrowheads="1"/>
          </p:cNvSpPr>
          <p:nvPr/>
        </p:nvSpPr>
        <p:spPr bwMode="auto">
          <a:xfrm>
            <a:off x="1573213" y="159702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162328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628650" y="1760538"/>
          <a:ext cx="8229600" cy="4724400"/>
        </p:xfrm>
        <a:graphic>
          <a:graphicData uri="http://schemas.openxmlformats.org/drawingml/2006/table">
            <a:tbl>
              <a:tblPr firstRow="1" firstCol="1" bandRow="1">
                <a:tableStyleId>{5C22544A-7EE6-4342-B048-85BDC9FD1C3A}</a:tableStyleId>
              </a:tblPr>
              <a:tblGrid>
                <a:gridCol w="8229600">
                  <a:extLst>
                    <a:ext uri="{9D8B030D-6E8A-4147-A177-3AD203B41FA5}">
                      <a16:colId xmlns:a16="http://schemas.microsoft.com/office/drawing/2014/main" val="20000"/>
                    </a:ext>
                  </a:extLst>
                </a:gridCol>
              </a:tblGrid>
              <a:tr h="1383690">
                <a:tc>
                  <a:txBody>
                    <a:bodyPr/>
                    <a:lstStyle/>
                    <a:p>
                      <a:pPr marL="0" marR="0">
                        <a:lnSpc>
                          <a:spcPct val="100000"/>
                        </a:lnSpc>
                        <a:spcBef>
                          <a:spcPts val="0"/>
                        </a:spcBef>
                        <a:spcAft>
                          <a:spcPts val="1200"/>
                        </a:spcAft>
                      </a:pPr>
                      <a:r>
                        <a:rPr lang="en-US" sz="2000" b="0" dirty="0">
                          <a:solidFill>
                            <a:schemeClr val="tx1"/>
                          </a:solidFill>
                          <a:effectLst/>
                          <a:latin typeface="Arial"/>
                          <a:cs typeface="Arial"/>
                        </a:rPr>
                        <a:t>10. Continuous improvement: If your college is below the state negotiated level of performance, summarize strategies for performance improvement</a:t>
                      </a:r>
                    </a:p>
                    <a:p>
                      <a:pPr marL="0" marR="0">
                        <a:lnSpc>
                          <a:spcPct val="100000"/>
                        </a:lnSpc>
                        <a:spcBef>
                          <a:spcPts val="0"/>
                        </a:spcBef>
                        <a:spcAft>
                          <a:spcPts val="1200"/>
                        </a:spcAft>
                      </a:pPr>
                      <a:r>
                        <a:rPr lang="en-US" sz="2000" b="0" dirty="0">
                          <a:solidFill>
                            <a:schemeClr val="tx1"/>
                          </a:solidFill>
                          <a:effectLst/>
                          <a:latin typeface="Arial"/>
                          <a:cs typeface="Arial"/>
                        </a:rPr>
                        <a:t>1P1 The number of CTE concentrators who passed technical assessments that are aligned with Industry-recognized standards, or when no skill assessment is available, an earned GPA of 2.5 of higher. 80.3%</a:t>
                      </a:r>
                    </a:p>
                    <a:p>
                      <a:pPr marL="0" marR="0">
                        <a:lnSpc>
                          <a:spcPct val="100000"/>
                        </a:lnSpc>
                        <a:spcBef>
                          <a:spcPts val="0"/>
                        </a:spcBef>
                        <a:spcAft>
                          <a:spcPts val="1200"/>
                        </a:spcAft>
                      </a:pPr>
                      <a:r>
                        <a:rPr lang="en-US" sz="2000" b="0" dirty="0">
                          <a:solidFill>
                            <a:schemeClr val="tx1"/>
                          </a:solidFill>
                          <a:effectLst/>
                          <a:latin typeface="Arial"/>
                          <a:cs typeface="Arial"/>
                        </a:rPr>
                        <a:t>2P1 The number of CTE concentrators receiving a certificate, diploma, or degree (2P1), by quarter. 57%</a:t>
                      </a:r>
                    </a:p>
                    <a:p>
                      <a:pPr marL="0" marR="0">
                        <a:lnSpc>
                          <a:spcPct val="100000"/>
                        </a:lnSpc>
                        <a:spcBef>
                          <a:spcPts val="0"/>
                        </a:spcBef>
                        <a:spcAft>
                          <a:spcPts val="1200"/>
                        </a:spcAft>
                      </a:pPr>
                      <a:r>
                        <a:rPr lang="en-US" sz="2000" b="0" dirty="0">
                          <a:solidFill>
                            <a:schemeClr val="tx1"/>
                          </a:solidFill>
                          <a:effectLst/>
                          <a:latin typeface="Arial"/>
                          <a:cs typeface="Arial"/>
                        </a:rPr>
                        <a:t>3P1 Number of concentrators in CTE who remain enrolled in their original postsecondary institution or transferred to another two-or four-year postsecondary institution during the reporting year and who were enrolled in postsecondary education in the fall of the previous year. 78.0%</a:t>
                      </a:r>
                    </a:p>
                  </a:txBody>
                  <a:tcPr marL="48905" marR="48905" marT="0" marB="0">
                    <a:solidFill>
                      <a:schemeClr val="bg1"/>
                    </a:solidFill>
                  </a:tcPr>
                </a:tc>
                <a:extLst>
                  <a:ext uri="{0D108BD9-81ED-4DB2-BD59-A6C34878D82A}">
                    <a16:rowId xmlns:a16="http://schemas.microsoft.com/office/drawing/2014/main" val="10000"/>
                  </a:ext>
                </a:extLst>
              </a:tr>
            </a:tbl>
          </a:graphicData>
        </a:graphic>
      </p:graphicFrame>
      <p:sp>
        <p:nvSpPr>
          <p:cNvPr id="2" name="Title 1"/>
          <p:cNvSpPr>
            <a:spLocks noGrp="1"/>
          </p:cNvSpPr>
          <p:nvPr>
            <p:ph type="title"/>
          </p:nvPr>
        </p:nvSpPr>
        <p:spPr/>
        <p:txBody>
          <a:bodyPr/>
          <a:lstStyle/>
          <a:p>
            <a:r>
              <a:rPr lang="en-US"/>
              <a:t>NC Local Plan Template </a:t>
            </a:r>
            <a:endParaRPr lang="en-US" dirty="0"/>
          </a:p>
        </p:txBody>
      </p:sp>
      <p:sp>
        <p:nvSpPr>
          <p:cNvPr id="7" name="Rectangle 2"/>
          <p:cNvSpPr>
            <a:spLocks noChangeArrowheads="1"/>
          </p:cNvSpPr>
          <p:nvPr/>
        </p:nvSpPr>
        <p:spPr bwMode="auto">
          <a:xfrm>
            <a:off x="1573213" y="159702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292549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628650" y="1760538"/>
          <a:ext cx="7696200" cy="3816858"/>
        </p:xfrm>
        <a:graphic>
          <a:graphicData uri="http://schemas.openxmlformats.org/drawingml/2006/table">
            <a:tbl>
              <a:tblPr firstRow="1" firstCol="1" bandRow="1">
                <a:tableStyleId>{5C22544A-7EE6-4342-B048-85BDC9FD1C3A}</a:tableStyleId>
              </a:tblPr>
              <a:tblGrid>
                <a:gridCol w="7696200">
                  <a:extLst>
                    <a:ext uri="{9D8B030D-6E8A-4147-A177-3AD203B41FA5}">
                      <a16:colId xmlns:a16="http://schemas.microsoft.com/office/drawing/2014/main" val="20000"/>
                    </a:ext>
                  </a:extLst>
                </a:gridCol>
              </a:tblGrid>
              <a:tr h="1383690">
                <a:tc>
                  <a:txBody>
                    <a:bodyPr/>
                    <a:lstStyle/>
                    <a:p>
                      <a:pPr marL="0" marR="0">
                        <a:lnSpc>
                          <a:spcPct val="100000"/>
                        </a:lnSpc>
                        <a:spcBef>
                          <a:spcPts val="0"/>
                        </a:spcBef>
                        <a:spcAft>
                          <a:spcPts val="1200"/>
                        </a:spcAft>
                      </a:pPr>
                      <a:r>
                        <a:rPr lang="en-US" sz="2000" b="0" dirty="0">
                          <a:solidFill>
                            <a:schemeClr val="tx1"/>
                          </a:solidFill>
                          <a:effectLst/>
                          <a:latin typeface="Arial"/>
                          <a:cs typeface="Arial"/>
                        </a:rPr>
                        <a:t>4P1 Number of concentrators in CTE who were placed or retained in employment or in military service or apprenticeship programs in the second quarter following the program year in which they left postsecondary education. 68.5%</a:t>
                      </a:r>
                    </a:p>
                    <a:p>
                      <a:pPr marL="0" marR="0">
                        <a:lnSpc>
                          <a:spcPct val="100000"/>
                        </a:lnSpc>
                        <a:spcBef>
                          <a:spcPts val="0"/>
                        </a:spcBef>
                        <a:spcAft>
                          <a:spcPts val="1200"/>
                        </a:spcAft>
                      </a:pPr>
                      <a:r>
                        <a:rPr lang="en-US" sz="2000" b="0" dirty="0">
                          <a:solidFill>
                            <a:schemeClr val="tx1"/>
                          </a:solidFill>
                          <a:effectLst/>
                          <a:latin typeface="Arial"/>
                          <a:cs typeface="Arial"/>
                        </a:rPr>
                        <a:t>5P1 Number of CTE participants from underrepresented gender groups who participated in a program that leads to employment in nontraditional fields during the reporting year. 6.01% </a:t>
                      </a:r>
                    </a:p>
                    <a:p>
                      <a:pPr marL="0" marR="0">
                        <a:lnSpc>
                          <a:spcPct val="100000"/>
                        </a:lnSpc>
                        <a:spcBef>
                          <a:spcPts val="0"/>
                        </a:spcBef>
                        <a:spcAft>
                          <a:spcPts val="1200"/>
                        </a:spcAft>
                      </a:pPr>
                      <a:r>
                        <a:rPr lang="en-US" sz="2000" b="0" dirty="0">
                          <a:solidFill>
                            <a:schemeClr val="tx1"/>
                          </a:solidFill>
                          <a:effectLst/>
                          <a:latin typeface="Arial"/>
                          <a:cs typeface="Arial"/>
                        </a:rPr>
                        <a:t>5P2 Number of concentrators in CTE from underrepresented gender groups who completed a program that leads to employment in nontraditional fields during the reporting year. 14.95% </a:t>
                      </a:r>
                    </a:p>
                    <a:p>
                      <a:pPr marL="0" marR="0">
                        <a:lnSpc>
                          <a:spcPct val="107000"/>
                        </a:lnSpc>
                        <a:spcBef>
                          <a:spcPts val="0"/>
                        </a:spcBef>
                        <a:spcAft>
                          <a:spcPts val="0"/>
                        </a:spcAft>
                      </a:pPr>
                      <a:r>
                        <a:rPr lang="en-US" sz="2000" b="0" dirty="0">
                          <a:solidFill>
                            <a:schemeClr val="tx1"/>
                          </a:solidFill>
                          <a:effectLst/>
                        </a:rPr>
                        <a:t> </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905" marR="48905" marT="0" marB="0">
                    <a:solidFill>
                      <a:schemeClr val="bg1"/>
                    </a:solidFill>
                  </a:tcPr>
                </a:tc>
                <a:extLst>
                  <a:ext uri="{0D108BD9-81ED-4DB2-BD59-A6C34878D82A}">
                    <a16:rowId xmlns:a16="http://schemas.microsoft.com/office/drawing/2014/main" val="10000"/>
                  </a:ext>
                </a:extLst>
              </a:tr>
            </a:tbl>
          </a:graphicData>
        </a:graphic>
      </p:graphicFrame>
      <p:sp>
        <p:nvSpPr>
          <p:cNvPr id="2" name="Title 1"/>
          <p:cNvSpPr>
            <a:spLocks noGrp="1"/>
          </p:cNvSpPr>
          <p:nvPr>
            <p:ph type="title"/>
          </p:nvPr>
        </p:nvSpPr>
        <p:spPr/>
        <p:txBody>
          <a:bodyPr/>
          <a:lstStyle/>
          <a:p>
            <a:r>
              <a:rPr lang="en-US"/>
              <a:t>NC Local Plan Template </a:t>
            </a:r>
            <a:endParaRPr lang="en-US" dirty="0"/>
          </a:p>
        </p:txBody>
      </p:sp>
      <p:sp>
        <p:nvSpPr>
          <p:cNvPr id="7" name="Rectangle 2"/>
          <p:cNvSpPr>
            <a:spLocks noChangeArrowheads="1"/>
          </p:cNvSpPr>
          <p:nvPr/>
        </p:nvSpPr>
        <p:spPr bwMode="auto">
          <a:xfrm>
            <a:off x="1573213" y="159702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45926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628650" y="1760538"/>
          <a:ext cx="7543800" cy="4274058"/>
        </p:xfrm>
        <a:graphic>
          <a:graphicData uri="http://schemas.openxmlformats.org/drawingml/2006/table">
            <a:tbl>
              <a:tblPr firstRow="1" firstCol="1" bandRow="1">
                <a:tableStyleId>{5C22544A-7EE6-4342-B048-85BDC9FD1C3A}</a:tableStyleId>
              </a:tblPr>
              <a:tblGrid>
                <a:gridCol w="7543800">
                  <a:extLst>
                    <a:ext uri="{9D8B030D-6E8A-4147-A177-3AD203B41FA5}">
                      <a16:colId xmlns:a16="http://schemas.microsoft.com/office/drawing/2014/main" val="20000"/>
                    </a:ext>
                  </a:extLst>
                </a:gridCol>
              </a:tblGrid>
              <a:tr h="1383690">
                <a:tc>
                  <a:txBody>
                    <a:bodyPr/>
                    <a:lstStyle/>
                    <a:p>
                      <a:pPr marL="0" marR="0">
                        <a:lnSpc>
                          <a:spcPct val="100000"/>
                        </a:lnSpc>
                        <a:spcBef>
                          <a:spcPts val="0"/>
                        </a:spcBef>
                        <a:spcAft>
                          <a:spcPts val="1200"/>
                        </a:spcAft>
                      </a:pPr>
                      <a:r>
                        <a:rPr lang="en-US" sz="2000" b="0" dirty="0">
                          <a:solidFill>
                            <a:schemeClr val="tx1"/>
                          </a:solidFill>
                          <a:effectLst/>
                          <a:latin typeface="Arial"/>
                          <a:cs typeface="Arial"/>
                        </a:rPr>
                        <a:t>Equipment Request  -  Summarizes equipment the college is planning to purchase with Perkins Funds</a:t>
                      </a:r>
                    </a:p>
                    <a:p>
                      <a:pPr marL="0" marR="0">
                        <a:lnSpc>
                          <a:spcPct val="100000"/>
                        </a:lnSpc>
                        <a:spcBef>
                          <a:spcPts val="0"/>
                        </a:spcBef>
                        <a:spcAft>
                          <a:spcPts val="1200"/>
                        </a:spcAft>
                      </a:pPr>
                      <a:endParaRPr lang="en-US" sz="2000" b="0" dirty="0">
                        <a:solidFill>
                          <a:schemeClr val="tx1"/>
                        </a:solidFill>
                        <a:effectLst/>
                        <a:latin typeface="Arial"/>
                        <a:cs typeface="Arial"/>
                      </a:endParaRPr>
                    </a:p>
                    <a:p>
                      <a:pPr marL="0" marR="0">
                        <a:lnSpc>
                          <a:spcPct val="100000"/>
                        </a:lnSpc>
                        <a:spcBef>
                          <a:spcPts val="0"/>
                        </a:spcBef>
                        <a:spcAft>
                          <a:spcPts val="1200"/>
                        </a:spcAft>
                      </a:pPr>
                      <a:r>
                        <a:rPr lang="en-US" sz="2000" b="0" dirty="0">
                          <a:solidFill>
                            <a:schemeClr val="tx1"/>
                          </a:solidFill>
                          <a:effectLst/>
                          <a:latin typeface="Arial"/>
                          <a:cs typeface="Arial"/>
                        </a:rPr>
                        <a:t>Staff Request – Summarizes staffing college is planning to fund under this grant.  Note Position Descriptions must accompany the local plan. </a:t>
                      </a:r>
                    </a:p>
                    <a:p>
                      <a:pPr marL="0" marR="0">
                        <a:lnSpc>
                          <a:spcPct val="100000"/>
                        </a:lnSpc>
                        <a:spcBef>
                          <a:spcPts val="0"/>
                        </a:spcBef>
                        <a:spcAft>
                          <a:spcPts val="1200"/>
                        </a:spcAft>
                      </a:pPr>
                      <a:r>
                        <a:rPr lang="en-US" sz="2000" b="0" dirty="0">
                          <a:solidFill>
                            <a:schemeClr val="tx1"/>
                          </a:solidFill>
                          <a:effectLst/>
                          <a:latin typeface="Arial"/>
                          <a:cs typeface="Arial"/>
                        </a:rPr>
                        <a:t>  </a:t>
                      </a:r>
                    </a:p>
                    <a:p>
                      <a:pPr marL="0" marR="0">
                        <a:lnSpc>
                          <a:spcPct val="100000"/>
                        </a:lnSpc>
                        <a:spcBef>
                          <a:spcPts val="0"/>
                        </a:spcBef>
                        <a:spcAft>
                          <a:spcPts val="1200"/>
                        </a:spcAft>
                      </a:pPr>
                      <a:r>
                        <a:rPr lang="en-US" sz="2000" b="0" dirty="0">
                          <a:solidFill>
                            <a:schemeClr val="tx1"/>
                          </a:solidFill>
                          <a:effectLst/>
                          <a:latin typeface="Arial"/>
                          <a:cs typeface="Arial"/>
                        </a:rPr>
                        <a:t>Modification Request – Form colleges use to request a modification in their local plan and budget</a:t>
                      </a:r>
                    </a:p>
                    <a:p>
                      <a:pPr marL="0" marR="0">
                        <a:lnSpc>
                          <a:spcPct val="100000"/>
                        </a:lnSpc>
                        <a:spcBef>
                          <a:spcPts val="0"/>
                        </a:spcBef>
                        <a:spcAft>
                          <a:spcPts val="1200"/>
                        </a:spcAft>
                      </a:pPr>
                      <a:r>
                        <a:rPr lang="en-US" sz="2000" b="0" dirty="0">
                          <a:solidFill>
                            <a:schemeClr val="tx1"/>
                          </a:solidFill>
                          <a:effectLst/>
                          <a:latin typeface="Arial"/>
                          <a:cs typeface="Arial"/>
                        </a:rPr>
                        <a:t> </a:t>
                      </a:r>
                    </a:p>
                    <a:p>
                      <a:pPr marL="0" marR="0">
                        <a:lnSpc>
                          <a:spcPct val="107000"/>
                        </a:lnSpc>
                        <a:spcBef>
                          <a:spcPts val="0"/>
                        </a:spcBef>
                        <a:spcAft>
                          <a:spcPts val="0"/>
                        </a:spcAft>
                      </a:pPr>
                      <a:r>
                        <a:rPr lang="en-US" sz="2000" b="0" dirty="0">
                          <a:solidFill>
                            <a:schemeClr val="tx1"/>
                          </a:solidFill>
                          <a:effectLst/>
                        </a:rPr>
                        <a:t> </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905" marR="48905" marT="0" marB="0">
                    <a:solidFill>
                      <a:schemeClr val="bg1"/>
                    </a:solidFill>
                  </a:tcPr>
                </a:tc>
                <a:extLst>
                  <a:ext uri="{0D108BD9-81ED-4DB2-BD59-A6C34878D82A}">
                    <a16:rowId xmlns:a16="http://schemas.microsoft.com/office/drawing/2014/main" val="10000"/>
                  </a:ext>
                </a:extLst>
              </a:tr>
            </a:tbl>
          </a:graphicData>
        </a:graphic>
      </p:graphicFrame>
      <p:sp>
        <p:nvSpPr>
          <p:cNvPr id="2" name="Title 1"/>
          <p:cNvSpPr>
            <a:spLocks noGrp="1"/>
          </p:cNvSpPr>
          <p:nvPr>
            <p:ph type="title"/>
          </p:nvPr>
        </p:nvSpPr>
        <p:spPr/>
        <p:txBody>
          <a:bodyPr/>
          <a:lstStyle/>
          <a:p>
            <a:r>
              <a:rPr lang="en-US"/>
              <a:t>NC Local Plan Template </a:t>
            </a:r>
            <a:endParaRPr lang="en-US" dirty="0"/>
          </a:p>
        </p:txBody>
      </p:sp>
      <p:sp>
        <p:nvSpPr>
          <p:cNvPr id="7" name="Rectangle 2"/>
          <p:cNvSpPr>
            <a:spLocks noChangeArrowheads="1"/>
          </p:cNvSpPr>
          <p:nvPr/>
        </p:nvSpPr>
        <p:spPr bwMode="auto">
          <a:xfrm>
            <a:off x="1573213" y="159702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116933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52AA8D8-9D2C-EC44-8C60-D57DA6F1ECF4}"/>
              </a:ext>
            </a:extLst>
          </p:cNvPr>
          <p:cNvSpPr>
            <a:spLocks noGrp="1"/>
          </p:cNvSpPr>
          <p:nvPr>
            <p:ph idx="1"/>
          </p:nvPr>
        </p:nvSpPr>
        <p:spPr/>
        <p:txBody>
          <a:bodyPr/>
          <a:lstStyle/>
          <a:p>
            <a:endParaRPr lang="en-US"/>
          </a:p>
        </p:txBody>
      </p:sp>
      <p:sp>
        <p:nvSpPr>
          <p:cNvPr id="401" name="Shape 401"/>
          <p:cNvSpPr>
            <a:spLocks noGrp="1"/>
          </p:cNvSpPr>
          <p:nvPr>
            <p:ph type="title"/>
          </p:nvPr>
        </p:nvSpPr>
        <p:spPr/>
        <p:txBody>
          <a:bodyPr/>
          <a:lstStyle/>
          <a:p>
            <a:pPr lvl="0"/>
            <a:r>
              <a:rPr lang="en-US" dirty="0"/>
              <a:t>Timeline: Program Year 2018-19</a:t>
            </a:r>
          </a:p>
        </p:txBody>
      </p:sp>
      <p:graphicFrame>
        <p:nvGraphicFramePr>
          <p:cNvPr id="402" name="Table 402"/>
          <p:cNvGraphicFramePr/>
          <p:nvPr>
            <p:extLst>
              <p:ext uri="{D42A27DB-BD31-4B8C-83A1-F6EECF244321}">
                <p14:modId xmlns:p14="http://schemas.microsoft.com/office/powerpoint/2010/main" val="1489846236"/>
              </p:ext>
            </p:extLst>
          </p:nvPr>
        </p:nvGraphicFramePr>
        <p:xfrm>
          <a:off x="304800" y="1459786"/>
          <a:ext cx="8386763" cy="5029200"/>
        </p:xfrm>
        <a:graphic>
          <a:graphicData uri="http://schemas.openxmlformats.org/drawingml/2006/table">
            <a:tbl>
              <a:tblPr firstRow="1" bandRow="1"/>
              <a:tblGrid>
                <a:gridCol w="1410034">
                  <a:extLst>
                    <a:ext uri="{9D8B030D-6E8A-4147-A177-3AD203B41FA5}">
                      <a16:colId xmlns:a16="http://schemas.microsoft.com/office/drawing/2014/main" val="20000"/>
                    </a:ext>
                  </a:extLst>
                </a:gridCol>
                <a:gridCol w="6976729">
                  <a:extLst>
                    <a:ext uri="{9D8B030D-6E8A-4147-A177-3AD203B41FA5}">
                      <a16:colId xmlns:a16="http://schemas.microsoft.com/office/drawing/2014/main" val="20001"/>
                    </a:ext>
                  </a:extLst>
                </a:gridCol>
              </a:tblGrid>
              <a:tr h="432032">
                <a:tc>
                  <a:txBody>
                    <a:bodyPr/>
                    <a:lstStyle/>
                    <a:p>
                      <a:pPr lvl="0" algn="l">
                        <a:defRPr sz="1800" b="0" i="0">
                          <a:solidFill>
                            <a:srgbClr val="000000"/>
                          </a:solidFill>
                        </a:defRPr>
                      </a:pPr>
                      <a:r>
                        <a:rPr sz="1800" dirty="0">
                          <a:solidFill>
                            <a:srgbClr val="FFFFFF"/>
                          </a:solidFill>
                          <a:latin typeface="Calibri Light" panose="020F0302020204030204" pitchFamily="34" charset="0"/>
                          <a:ea typeface="Tahoma Negreta"/>
                          <a:cs typeface="Tahoma Negreta"/>
                          <a:sym typeface="Tahoma Negreta"/>
                        </a:rPr>
                        <a:t>DATE</a:t>
                      </a:r>
                    </a:p>
                  </a:txBody>
                  <a:tcPr marL="34290" marR="34290" marT="34290" marB="34290" horzOverflow="overflow">
                    <a:lnL w="12700">
                      <a:miter lim="400000"/>
                    </a:lnL>
                    <a:lnR w="12700">
                      <a:miter lim="400000"/>
                    </a:lnR>
                    <a:lnT w="12700">
                      <a:miter lim="400000"/>
                    </a:lnT>
                    <a:solidFill>
                      <a:srgbClr val="CEB966"/>
                    </a:solidFill>
                  </a:tcPr>
                </a:tc>
                <a:tc>
                  <a:txBody>
                    <a:bodyPr/>
                    <a:lstStyle/>
                    <a:p>
                      <a:pPr lvl="0" algn="l">
                        <a:defRPr sz="1800" b="0" i="0">
                          <a:solidFill>
                            <a:srgbClr val="000000"/>
                          </a:solidFill>
                        </a:defRPr>
                      </a:pPr>
                      <a:r>
                        <a:rPr sz="1800" dirty="0">
                          <a:solidFill>
                            <a:srgbClr val="FFFFFF"/>
                          </a:solidFill>
                          <a:latin typeface="Calibri Light" panose="020F0302020204030204" pitchFamily="34" charset="0"/>
                          <a:ea typeface="Tahoma Negreta"/>
                          <a:cs typeface="Tahoma Negreta"/>
                          <a:sym typeface="Tahoma Negreta"/>
                        </a:rPr>
                        <a:t>ACTION ITEM</a:t>
                      </a:r>
                    </a:p>
                  </a:txBody>
                  <a:tcPr marL="34290" marR="34290" marT="34290" marB="34290" horzOverflow="overflow">
                    <a:lnL w="12700">
                      <a:miter lim="400000"/>
                    </a:lnL>
                    <a:lnR w="12700">
                      <a:miter lim="400000"/>
                    </a:lnR>
                    <a:lnT w="12700">
                      <a:miter lim="400000"/>
                    </a:lnT>
                    <a:solidFill>
                      <a:srgbClr val="CEB966"/>
                    </a:solidFill>
                  </a:tcPr>
                </a:tc>
                <a:extLst>
                  <a:ext uri="{0D108BD9-81ED-4DB2-BD59-A6C34878D82A}">
                    <a16:rowId xmlns:a16="http://schemas.microsoft.com/office/drawing/2014/main" val="10000"/>
                  </a:ext>
                </a:extLst>
              </a:tr>
              <a:tr h="644260">
                <a:tc>
                  <a:txBody>
                    <a:bodyPr/>
                    <a:lstStyle/>
                    <a:p>
                      <a:pPr lvl="0" algn="l">
                        <a:defRPr sz="1800" b="0" i="0"/>
                      </a:pPr>
                      <a:r>
                        <a:rPr lang="en-US" sz="1800" b="1" dirty="0">
                          <a:latin typeface="Calibri Light" panose="020F0302020204030204" pitchFamily="34" charset="0"/>
                          <a:ea typeface="American Typewriter"/>
                          <a:cs typeface="American Typewriter"/>
                          <a:sym typeface="American Typewriter"/>
                        </a:rPr>
                        <a:t>January 2018</a:t>
                      </a:r>
                      <a:endParaRPr sz="1800" b="1" dirty="0">
                        <a:latin typeface="Calibri Light" panose="020F0302020204030204" pitchFamily="34" charset="0"/>
                        <a:ea typeface="American Typewriter"/>
                        <a:cs typeface="American Typewriter"/>
                        <a:sym typeface="American Typewriter"/>
                      </a:endParaRPr>
                    </a:p>
                  </a:txBody>
                  <a:tcPr marL="34290" marR="34290" marT="34290" marB="34290" horzOverflow="overflow">
                    <a:lnL w="12700">
                      <a:miter lim="400000"/>
                    </a:lnL>
                    <a:lnR w="12700">
                      <a:miter lim="400000"/>
                    </a:lnR>
                    <a:lnB w="12700">
                      <a:miter lim="400000"/>
                    </a:lnB>
                    <a:solidFill>
                      <a:srgbClr val="EDE6D2"/>
                    </a:solidFill>
                  </a:tcPr>
                </a:tc>
                <a:tc>
                  <a:txBody>
                    <a:bodyPr/>
                    <a:lstStyle/>
                    <a:p>
                      <a:pPr lvl="0" algn="l">
                        <a:defRPr sz="1800" b="0" i="0"/>
                      </a:pPr>
                      <a:r>
                        <a:rPr sz="1800" dirty="0">
                          <a:latin typeface="Calibri Light" panose="020F0302020204030204" pitchFamily="34" charset="0"/>
                          <a:ea typeface="American Typewriter"/>
                          <a:cs typeface="American Typewriter"/>
                          <a:sym typeface="American Typewriter"/>
                        </a:rPr>
                        <a:t>Data for funding formula collected for PY1</a:t>
                      </a:r>
                      <a:r>
                        <a:rPr lang="en-US" sz="1800" dirty="0">
                          <a:latin typeface="Calibri Light" panose="020F0302020204030204" pitchFamily="34" charset="0"/>
                          <a:ea typeface="American Typewriter"/>
                          <a:cs typeface="American Typewriter"/>
                          <a:sym typeface="American Typewriter"/>
                        </a:rPr>
                        <a:t>9</a:t>
                      </a:r>
                      <a:r>
                        <a:rPr sz="1800" dirty="0">
                          <a:latin typeface="Calibri Light" panose="020F0302020204030204" pitchFamily="34" charset="0"/>
                          <a:ea typeface="American Typewriter"/>
                          <a:cs typeface="American Typewriter"/>
                          <a:sym typeface="American Typewriter"/>
                        </a:rPr>
                        <a:t> funding</a:t>
                      </a:r>
                      <a:r>
                        <a:rPr lang="en-US" sz="1800" dirty="0">
                          <a:latin typeface="Calibri Light" panose="020F0302020204030204" pitchFamily="34" charset="0"/>
                          <a:ea typeface="American Typewriter"/>
                          <a:cs typeface="American Typewriter"/>
                          <a:sym typeface="American Typewriter"/>
                        </a:rPr>
                        <a:t> (PELL) </a:t>
                      </a:r>
                      <a:endParaRPr sz="1800" dirty="0">
                        <a:latin typeface="Calibri Light" panose="020F0302020204030204" pitchFamily="34" charset="0"/>
                        <a:ea typeface="American Typewriter"/>
                        <a:cs typeface="American Typewriter"/>
                        <a:sym typeface="American Typewriter"/>
                      </a:endParaRPr>
                    </a:p>
                  </a:txBody>
                  <a:tcPr marL="34290" marR="34290" marT="34290" marB="34290" horzOverflow="overflow">
                    <a:lnL w="12700">
                      <a:miter lim="400000"/>
                    </a:lnL>
                    <a:lnR w="12700">
                      <a:miter lim="400000"/>
                    </a:lnR>
                    <a:lnB w="12700">
                      <a:miter lim="400000"/>
                    </a:lnB>
                    <a:solidFill>
                      <a:srgbClr val="EDE6D2"/>
                    </a:solidFill>
                  </a:tcPr>
                </a:tc>
                <a:extLst>
                  <a:ext uri="{0D108BD9-81ED-4DB2-BD59-A6C34878D82A}">
                    <a16:rowId xmlns:a16="http://schemas.microsoft.com/office/drawing/2014/main" val="10001"/>
                  </a:ext>
                </a:extLst>
              </a:tr>
              <a:tr h="666097">
                <a:tc>
                  <a:txBody>
                    <a:bodyPr/>
                    <a:lstStyle/>
                    <a:p>
                      <a:pPr lvl="0" algn="l">
                        <a:defRPr sz="1800" b="0" i="0"/>
                      </a:pPr>
                      <a:r>
                        <a:rPr sz="1800" b="1" dirty="0">
                          <a:latin typeface="Calibri Light" panose="020F0302020204030204" pitchFamily="34" charset="0"/>
                          <a:ea typeface="American Typewriter"/>
                          <a:cs typeface="American Typewriter"/>
                          <a:sym typeface="American Typewriter"/>
                        </a:rPr>
                        <a:t>Spring </a:t>
                      </a:r>
                      <a:r>
                        <a:rPr lang="en-US" sz="1800" b="1" dirty="0">
                          <a:latin typeface="Calibri Light" panose="020F0302020204030204" pitchFamily="34" charset="0"/>
                          <a:ea typeface="American Typewriter"/>
                          <a:cs typeface="American Typewriter"/>
                          <a:sym typeface="American Typewriter"/>
                        </a:rPr>
                        <a:t>2018</a:t>
                      </a:r>
                      <a:endParaRPr sz="1800" b="1" dirty="0">
                        <a:latin typeface="Calibri Light" panose="020F0302020204030204" pitchFamily="34" charset="0"/>
                        <a:ea typeface="American Typewriter"/>
                        <a:cs typeface="American Typewriter"/>
                        <a:sym typeface="American Typewriter"/>
                      </a:endParaRPr>
                    </a:p>
                  </a:txBody>
                  <a:tcPr marL="34290" marR="34290" marT="34290" marB="34290" horzOverflow="overflow">
                    <a:lnL w="12700">
                      <a:miter lim="400000"/>
                    </a:lnL>
                    <a:lnR w="12700">
                      <a:noFill/>
                      <a:miter lim="400000"/>
                    </a:lnR>
                    <a:lnT w="12700">
                      <a:noFill/>
                      <a:miter lim="400000"/>
                    </a:lnT>
                    <a:lnB w="12700">
                      <a:miter lim="400000"/>
                    </a:lnB>
                    <a:solidFill>
                      <a:srgbClr val="EDE6D2"/>
                    </a:solidFill>
                  </a:tcPr>
                </a:tc>
                <a:tc>
                  <a:txBody>
                    <a:bodyPr/>
                    <a:lstStyle/>
                    <a:p>
                      <a:pPr lvl="0" algn="l">
                        <a:defRPr sz="1800" b="0" i="0"/>
                      </a:pPr>
                      <a:r>
                        <a:rPr sz="1800" dirty="0">
                          <a:latin typeface="Calibri Light" panose="020F0302020204030204" pitchFamily="34" charset="0"/>
                          <a:ea typeface="American Typewriter"/>
                          <a:cs typeface="American Typewriter"/>
                          <a:sym typeface="American Typewriter"/>
                        </a:rPr>
                        <a:t>Improvement plans based on PY1</a:t>
                      </a:r>
                      <a:r>
                        <a:rPr lang="en-US" sz="1800" dirty="0">
                          <a:latin typeface="Calibri Light" panose="020F0302020204030204" pitchFamily="34" charset="0"/>
                          <a:ea typeface="American Typewriter"/>
                          <a:cs typeface="American Typewriter"/>
                          <a:sym typeface="American Typewriter"/>
                        </a:rPr>
                        <a:t>7</a:t>
                      </a:r>
                      <a:r>
                        <a:rPr sz="1800" dirty="0">
                          <a:latin typeface="Calibri Light" panose="020F0302020204030204" pitchFamily="34" charset="0"/>
                          <a:ea typeface="American Typewriter"/>
                          <a:cs typeface="American Typewriter"/>
                          <a:sym typeface="American Typewriter"/>
                        </a:rPr>
                        <a:t> results developed and approved (may impact PYE16 annual plan)</a:t>
                      </a:r>
                    </a:p>
                  </a:txBody>
                  <a:tcPr marL="34290" marR="34290" marT="34290" marB="34290" horzOverflow="overflow">
                    <a:lnL w="12700">
                      <a:noFill/>
                      <a:miter lim="400000"/>
                    </a:lnL>
                    <a:lnR w="12700">
                      <a:miter lim="400000"/>
                    </a:lnR>
                    <a:lnT w="12700">
                      <a:noFill/>
                      <a:miter lim="400000"/>
                    </a:lnT>
                    <a:lnB w="12700">
                      <a:miter lim="400000"/>
                    </a:lnB>
                    <a:solidFill>
                      <a:srgbClr val="EDE6D2"/>
                    </a:solidFill>
                  </a:tcPr>
                </a:tc>
                <a:extLst>
                  <a:ext uri="{0D108BD9-81ED-4DB2-BD59-A6C34878D82A}">
                    <a16:rowId xmlns:a16="http://schemas.microsoft.com/office/drawing/2014/main" val="10002"/>
                  </a:ext>
                </a:extLst>
              </a:tr>
              <a:tr h="666097">
                <a:tc>
                  <a:txBody>
                    <a:bodyPr/>
                    <a:lstStyle/>
                    <a:p>
                      <a:pPr lvl="0" algn="l">
                        <a:defRPr sz="1800" b="0" i="0"/>
                      </a:pPr>
                      <a:r>
                        <a:rPr lang="en-US" sz="1800" b="1" dirty="0">
                          <a:latin typeface="Calibri Light" panose="020F0302020204030204" pitchFamily="34" charset="0"/>
                          <a:ea typeface="American Typewriter"/>
                          <a:cs typeface="American Typewriter"/>
                          <a:sym typeface="American Typewriter"/>
                        </a:rPr>
                        <a:t>Spring </a:t>
                      </a:r>
                      <a:r>
                        <a:rPr sz="1800" b="1" dirty="0">
                          <a:latin typeface="Calibri Light" panose="020F0302020204030204" pitchFamily="34" charset="0"/>
                          <a:ea typeface="American Typewriter"/>
                          <a:cs typeface="American Typewriter"/>
                          <a:sym typeface="American Typewriter"/>
                        </a:rPr>
                        <a:t>201</a:t>
                      </a:r>
                      <a:r>
                        <a:rPr lang="en-US" sz="1800" b="1" dirty="0">
                          <a:latin typeface="Calibri Light" panose="020F0302020204030204" pitchFamily="34" charset="0"/>
                          <a:ea typeface="American Typewriter"/>
                          <a:cs typeface="American Typewriter"/>
                          <a:sym typeface="American Typewriter"/>
                        </a:rPr>
                        <a:t>8</a:t>
                      </a:r>
                      <a:endParaRPr sz="1800" b="1" dirty="0">
                        <a:latin typeface="Calibri Light" panose="020F0302020204030204" pitchFamily="34" charset="0"/>
                        <a:ea typeface="American Typewriter"/>
                        <a:cs typeface="American Typewriter"/>
                        <a:sym typeface="American Typewriter"/>
                      </a:endParaRPr>
                    </a:p>
                  </a:txBody>
                  <a:tcPr marL="34290" marR="34290" marT="34290" marB="34290" horzOverflow="overflow">
                    <a:lnL w="12700">
                      <a:miter lim="400000"/>
                    </a:lnL>
                    <a:lnR w="12700">
                      <a:miter lim="400000"/>
                    </a:lnR>
                    <a:lnT w="12700">
                      <a:miter lim="400000"/>
                    </a:lnT>
                    <a:lnB w="12700">
                      <a:miter lim="400000"/>
                    </a:lnB>
                    <a:solidFill>
                      <a:srgbClr val="F6F3EA"/>
                    </a:solidFill>
                  </a:tcPr>
                </a:tc>
                <a:tc>
                  <a:txBody>
                    <a:bodyPr/>
                    <a:lstStyle/>
                    <a:p>
                      <a:pPr lvl="0" algn="l">
                        <a:defRPr sz="1800" b="0" i="0"/>
                      </a:pPr>
                      <a:r>
                        <a:rPr sz="1800" dirty="0">
                          <a:latin typeface="Calibri Light" panose="020F0302020204030204" pitchFamily="34" charset="0"/>
                          <a:ea typeface="American Typewriter"/>
                          <a:cs typeface="American Typewriter"/>
                          <a:sym typeface="American Typewriter"/>
                        </a:rPr>
                        <a:t>State Plan revisions with proposed PYE1</a:t>
                      </a:r>
                      <a:r>
                        <a:rPr lang="en-US" sz="1800" dirty="0">
                          <a:latin typeface="Calibri Light" panose="020F0302020204030204" pitchFamily="34" charset="0"/>
                          <a:ea typeface="American Typewriter"/>
                          <a:cs typeface="American Typewriter"/>
                          <a:sym typeface="American Typewriter"/>
                        </a:rPr>
                        <a:t>9</a:t>
                      </a:r>
                      <a:r>
                        <a:rPr sz="1800" dirty="0">
                          <a:latin typeface="Calibri Light" panose="020F0302020204030204" pitchFamily="34" charset="0"/>
                          <a:ea typeface="American Typewriter"/>
                          <a:cs typeface="American Typewriter"/>
                          <a:sym typeface="American Typewriter"/>
                        </a:rPr>
                        <a:t> targets (FAUPL) submitted to OCTAE</a:t>
                      </a:r>
                    </a:p>
                  </a:txBody>
                  <a:tcPr marL="34290" marR="34290" marT="34290" marB="34290" horzOverflow="overflow">
                    <a:lnL w="12700">
                      <a:miter lim="400000"/>
                    </a:lnL>
                    <a:lnR w="12700">
                      <a:miter lim="400000"/>
                    </a:lnR>
                    <a:lnT w="12700">
                      <a:miter lim="400000"/>
                    </a:lnT>
                    <a:lnB w="12700">
                      <a:miter lim="400000"/>
                    </a:lnB>
                    <a:solidFill>
                      <a:srgbClr val="F6F3EA"/>
                    </a:solidFill>
                  </a:tcPr>
                </a:tc>
                <a:extLst>
                  <a:ext uri="{0D108BD9-81ED-4DB2-BD59-A6C34878D82A}">
                    <a16:rowId xmlns:a16="http://schemas.microsoft.com/office/drawing/2014/main" val="10003"/>
                  </a:ext>
                </a:extLst>
              </a:tr>
              <a:tr h="666097">
                <a:tc>
                  <a:txBody>
                    <a:bodyPr/>
                    <a:lstStyle/>
                    <a:p>
                      <a:pPr lvl="0" algn="l">
                        <a:defRPr sz="1800" b="0" i="0"/>
                      </a:pPr>
                      <a:r>
                        <a:rPr lang="en-US" sz="1800" b="1" dirty="0">
                          <a:latin typeface="Calibri Light" panose="020F0302020204030204" pitchFamily="34" charset="0"/>
                          <a:ea typeface="American Typewriter"/>
                          <a:cs typeface="American Typewriter"/>
                          <a:sym typeface="American Typewriter"/>
                        </a:rPr>
                        <a:t>February 2018</a:t>
                      </a:r>
                      <a:endParaRPr sz="1800" b="1" dirty="0">
                        <a:latin typeface="Calibri Light" panose="020F0302020204030204" pitchFamily="34" charset="0"/>
                        <a:ea typeface="American Typewriter"/>
                        <a:cs typeface="American Typewriter"/>
                        <a:sym typeface="American Typewriter"/>
                      </a:endParaRPr>
                    </a:p>
                  </a:txBody>
                  <a:tcPr marL="34290" marR="34290" marT="34290" marB="34290" horzOverflow="overflow">
                    <a:lnL w="12700">
                      <a:miter lim="400000"/>
                    </a:lnL>
                    <a:lnR w="12700">
                      <a:miter lim="400000"/>
                    </a:lnR>
                    <a:lnT w="12700">
                      <a:miter lim="400000"/>
                    </a:lnT>
                    <a:lnB w="12700">
                      <a:miter lim="400000"/>
                    </a:lnB>
                    <a:solidFill>
                      <a:srgbClr val="EDE6D2"/>
                    </a:solidFill>
                  </a:tcPr>
                </a:tc>
                <a:tc>
                  <a:txBody>
                    <a:bodyPr/>
                    <a:lstStyle/>
                    <a:p>
                      <a:pPr lvl="0" algn="l">
                        <a:defRPr sz="1800" b="0" i="0"/>
                      </a:pPr>
                      <a:r>
                        <a:rPr sz="1800" dirty="0">
                          <a:latin typeface="Calibri Light" panose="020F0302020204030204" pitchFamily="34" charset="0"/>
                          <a:ea typeface="American Typewriter"/>
                          <a:cs typeface="American Typewriter"/>
                          <a:sym typeface="American Typewriter"/>
                        </a:rPr>
                        <a:t>Funding announced by Feds to State to Locals (unofficial).  Prepare for consortia changes.</a:t>
                      </a:r>
                    </a:p>
                  </a:txBody>
                  <a:tcPr marL="34290" marR="34290" marT="34290" marB="34290" horzOverflow="overflow">
                    <a:lnL w="12700">
                      <a:miter lim="400000"/>
                    </a:lnL>
                    <a:lnR w="12700">
                      <a:miter lim="400000"/>
                    </a:lnR>
                    <a:lnT w="12700">
                      <a:miter lim="400000"/>
                    </a:lnT>
                    <a:lnB w="12700">
                      <a:miter lim="400000"/>
                    </a:lnB>
                    <a:solidFill>
                      <a:srgbClr val="EDE6D2"/>
                    </a:solidFill>
                  </a:tcPr>
                </a:tc>
                <a:extLst>
                  <a:ext uri="{0D108BD9-81ED-4DB2-BD59-A6C34878D82A}">
                    <a16:rowId xmlns:a16="http://schemas.microsoft.com/office/drawing/2014/main" val="10004"/>
                  </a:ext>
                </a:extLst>
              </a:tr>
              <a:tr h="644260">
                <a:tc>
                  <a:txBody>
                    <a:bodyPr/>
                    <a:lstStyle/>
                    <a:p>
                      <a:pPr lvl="0" algn="l">
                        <a:defRPr sz="1800" b="0" i="0"/>
                      </a:pPr>
                      <a:r>
                        <a:rPr lang="en-US" sz="1800" b="1" dirty="0">
                          <a:latin typeface="Calibri Light" panose="020F0302020204030204" pitchFamily="34" charset="0"/>
                          <a:ea typeface="American Typewriter"/>
                          <a:cs typeface="American Typewriter"/>
                          <a:sym typeface="American Typewriter"/>
                        </a:rPr>
                        <a:t>Spring 2018</a:t>
                      </a:r>
                      <a:endParaRPr sz="1800" b="1" dirty="0">
                        <a:latin typeface="Calibri Light" panose="020F0302020204030204" pitchFamily="34" charset="0"/>
                        <a:ea typeface="American Typewriter"/>
                        <a:cs typeface="American Typewriter"/>
                        <a:sym typeface="American Typewriter"/>
                      </a:endParaRPr>
                    </a:p>
                  </a:txBody>
                  <a:tcPr marL="34290" marR="34290" marT="34290" marB="34290" horzOverflow="overflow">
                    <a:lnL w="12700">
                      <a:miter lim="400000"/>
                    </a:lnL>
                    <a:lnR w="12700">
                      <a:miter lim="400000"/>
                    </a:lnR>
                    <a:lnT w="12700">
                      <a:miter lim="400000"/>
                    </a:lnT>
                    <a:lnB w="12700">
                      <a:miter lim="400000"/>
                    </a:lnB>
                    <a:solidFill>
                      <a:srgbClr val="F6F3EA"/>
                    </a:solidFill>
                  </a:tcPr>
                </a:tc>
                <a:tc>
                  <a:txBody>
                    <a:bodyPr/>
                    <a:lstStyle/>
                    <a:p>
                      <a:pPr lvl="0" algn="l">
                        <a:defRPr sz="1800" b="0" i="0"/>
                      </a:pPr>
                      <a:r>
                        <a:rPr sz="1800" dirty="0">
                          <a:latin typeface="Calibri Light" panose="020F0302020204030204" pitchFamily="34" charset="0"/>
                          <a:ea typeface="American Typewriter"/>
                          <a:cs typeface="American Typewriter"/>
                          <a:sym typeface="American Typewriter"/>
                        </a:rPr>
                        <a:t>Performance targets negotiated (state and local)</a:t>
                      </a:r>
                    </a:p>
                  </a:txBody>
                  <a:tcPr marL="34290" marR="34290" marT="34290" marB="34290" horzOverflow="overflow">
                    <a:lnL w="12700">
                      <a:miter lim="400000"/>
                    </a:lnL>
                    <a:lnR w="12700">
                      <a:miter lim="400000"/>
                    </a:lnR>
                    <a:lnT w="12700">
                      <a:miter lim="400000"/>
                    </a:lnT>
                    <a:lnB w="12700">
                      <a:miter lim="400000"/>
                    </a:lnB>
                    <a:solidFill>
                      <a:srgbClr val="F6F3EA"/>
                    </a:solidFill>
                  </a:tcPr>
                </a:tc>
                <a:extLst>
                  <a:ext uri="{0D108BD9-81ED-4DB2-BD59-A6C34878D82A}">
                    <a16:rowId xmlns:a16="http://schemas.microsoft.com/office/drawing/2014/main" val="10005"/>
                  </a:ext>
                </a:extLst>
              </a:tr>
              <a:tr h="666097">
                <a:tc>
                  <a:txBody>
                    <a:bodyPr/>
                    <a:lstStyle/>
                    <a:p>
                      <a:pPr lvl="0" algn="l">
                        <a:defRPr sz="1800" b="0" i="0"/>
                      </a:pPr>
                      <a:r>
                        <a:rPr lang="en-US" sz="1800" b="1" dirty="0">
                          <a:latin typeface="Calibri Light" panose="020F0302020204030204" pitchFamily="34" charset="0"/>
                          <a:ea typeface="American Typewriter"/>
                          <a:cs typeface="American Typewriter"/>
                          <a:sym typeface="American Typewriter"/>
                        </a:rPr>
                        <a:t>Spring 2018</a:t>
                      </a:r>
                      <a:endParaRPr sz="1800" b="1" dirty="0">
                        <a:latin typeface="Calibri Light" panose="020F0302020204030204" pitchFamily="34" charset="0"/>
                        <a:ea typeface="American Typewriter"/>
                        <a:cs typeface="American Typewriter"/>
                        <a:sym typeface="American Typewriter"/>
                      </a:endParaRPr>
                    </a:p>
                  </a:txBody>
                  <a:tcPr marL="34290" marR="34290" marT="34290" marB="34290" horzOverflow="overflow">
                    <a:lnL w="12700">
                      <a:miter lim="400000"/>
                    </a:lnL>
                    <a:lnR w="12700">
                      <a:miter lim="400000"/>
                    </a:lnR>
                    <a:lnT w="12700">
                      <a:miter lim="400000"/>
                    </a:lnT>
                    <a:lnB w="12700">
                      <a:miter lim="400000"/>
                    </a:lnB>
                    <a:solidFill>
                      <a:srgbClr val="EDE6D2"/>
                    </a:solidFill>
                  </a:tcPr>
                </a:tc>
                <a:tc>
                  <a:txBody>
                    <a:bodyPr/>
                    <a:lstStyle/>
                    <a:p>
                      <a:pPr lvl="0" algn="l">
                        <a:defRPr sz="1800" b="0" i="0"/>
                      </a:pPr>
                      <a:r>
                        <a:rPr sz="1800" dirty="0">
                          <a:latin typeface="Calibri Light" panose="020F0302020204030204" pitchFamily="34" charset="0"/>
                          <a:ea typeface="American Typewriter"/>
                          <a:cs typeface="American Typewriter"/>
                          <a:sym typeface="American Typewriter"/>
                        </a:rPr>
                        <a:t>PY1</a:t>
                      </a:r>
                      <a:r>
                        <a:rPr lang="en-US" sz="1800" dirty="0">
                          <a:latin typeface="Calibri Light" panose="020F0302020204030204" pitchFamily="34" charset="0"/>
                          <a:ea typeface="American Typewriter"/>
                          <a:cs typeface="American Typewriter"/>
                          <a:sym typeface="American Typewriter"/>
                        </a:rPr>
                        <a:t>9</a:t>
                      </a:r>
                      <a:r>
                        <a:rPr sz="1800" dirty="0">
                          <a:latin typeface="Calibri Light" panose="020F0302020204030204" pitchFamily="34" charset="0"/>
                          <a:ea typeface="American Typewriter"/>
                          <a:cs typeface="American Typewriter"/>
                          <a:sym typeface="American Typewriter"/>
                        </a:rPr>
                        <a:t> Annual Plan submitted for approval</a:t>
                      </a:r>
                      <a:r>
                        <a:rPr lang="en-US" sz="1800" dirty="0">
                          <a:latin typeface="Calibri Light" panose="020F0302020204030204" pitchFamily="34" charset="0"/>
                          <a:ea typeface="American Typewriter"/>
                          <a:cs typeface="American Typewriter"/>
                          <a:sym typeface="American Typewriter"/>
                        </a:rPr>
                        <a:t> -  Plans in Substantially Approval Form  (PY18</a:t>
                      </a:r>
                      <a:r>
                        <a:rPr lang="en-US" sz="1800" baseline="0" dirty="0">
                          <a:latin typeface="Calibri Light" panose="020F0302020204030204" pitchFamily="34" charset="0"/>
                          <a:ea typeface="American Typewriter"/>
                          <a:cs typeface="American Typewriter"/>
                          <a:sym typeface="American Typewriter"/>
                        </a:rPr>
                        <a:t> – Due: May 15, 2018)</a:t>
                      </a:r>
                      <a:endParaRPr sz="1800" dirty="0">
                        <a:latin typeface="Calibri Light" panose="020F0302020204030204" pitchFamily="34" charset="0"/>
                        <a:ea typeface="American Typewriter"/>
                        <a:cs typeface="American Typewriter"/>
                        <a:sym typeface="American Typewriter"/>
                      </a:endParaRPr>
                    </a:p>
                  </a:txBody>
                  <a:tcPr marL="34290" marR="34290" marT="34290" marB="34290" horzOverflow="overflow">
                    <a:lnL w="12700">
                      <a:miter lim="400000"/>
                    </a:lnL>
                    <a:lnR w="12700">
                      <a:miter lim="400000"/>
                    </a:lnR>
                    <a:lnT w="12700">
                      <a:miter lim="400000"/>
                    </a:lnT>
                    <a:lnB w="12700">
                      <a:miter lim="400000"/>
                    </a:lnB>
                    <a:solidFill>
                      <a:srgbClr val="EDE6D2"/>
                    </a:solidFill>
                  </a:tcPr>
                </a:tc>
                <a:extLst>
                  <a:ext uri="{0D108BD9-81ED-4DB2-BD59-A6C34878D82A}">
                    <a16:rowId xmlns:a16="http://schemas.microsoft.com/office/drawing/2014/main" val="10006"/>
                  </a:ext>
                </a:extLst>
              </a:tr>
              <a:tr h="644260">
                <a:tc>
                  <a:txBody>
                    <a:bodyPr/>
                    <a:lstStyle/>
                    <a:p>
                      <a:pPr lvl="0" algn="l">
                        <a:defRPr sz="1800" b="0" i="0"/>
                      </a:pPr>
                      <a:r>
                        <a:rPr lang="en-US" sz="1800" b="1" dirty="0">
                          <a:latin typeface="Calibri Light" panose="020F0302020204030204" pitchFamily="34" charset="0"/>
                        </a:rPr>
                        <a:t>Oct</a:t>
                      </a:r>
                      <a:r>
                        <a:rPr lang="en-US" sz="1800" b="1" baseline="0" dirty="0">
                          <a:latin typeface="Calibri Light" panose="020F0302020204030204" pitchFamily="34" charset="0"/>
                        </a:rPr>
                        <a:t> – 2018</a:t>
                      </a:r>
                      <a:endParaRPr sz="1800" b="1" dirty="0">
                        <a:latin typeface="Calibri Light" panose="020F0302020204030204" pitchFamily="34" charset="0"/>
                      </a:endParaRPr>
                    </a:p>
                  </a:txBody>
                  <a:tcPr marL="34290" marR="34290" marT="34290" marB="34290" horzOverflow="overflow">
                    <a:lnL w="12700">
                      <a:miter lim="400000"/>
                    </a:lnL>
                    <a:lnR w="12700">
                      <a:miter lim="400000"/>
                    </a:lnR>
                    <a:lnT w="12700">
                      <a:miter lim="400000"/>
                    </a:lnT>
                    <a:lnB w="12700">
                      <a:miter lim="400000"/>
                    </a:lnB>
                    <a:solidFill>
                      <a:srgbClr val="F6F3EA"/>
                    </a:solidFill>
                  </a:tcPr>
                </a:tc>
                <a:tc>
                  <a:txBody>
                    <a:bodyPr/>
                    <a:lstStyle/>
                    <a:p>
                      <a:pPr lvl="0" algn="l">
                        <a:defRPr sz="1800" b="0" i="0"/>
                      </a:pPr>
                      <a:r>
                        <a:rPr lang="en-US" sz="1800" dirty="0">
                          <a:latin typeface="Calibri Light" panose="020F0302020204030204" pitchFamily="34" charset="0"/>
                        </a:rPr>
                        <a:t>Prepare Consolidated  Annual Report  Due December 31, 2018</a:t>
                      </a:r>
                      <a:endParaRPr sz="1800" dirty="0">
                        <a:latin typeface="Calibri Light" panose="020F0302020204030204" pitchFamily="34" charset="0"/>
                      </a:endParaRPr>
                    </a:p>
                  </a:txBody>
                  <a:tcPr marL="34290" marR="34290" marT="34290" marB="34290" horzOverflow="overflow">
                    <a:lnL w="12700">
                      <a:miter lim="400000"/>
                    </a:lnL>
                    <a:lnR w="12700">
                      <a:miter lim="400000"/>
                    </a:lnR>
                    <a:lnT w="12700">
                      <a:miter lim="400000"/>
                    </a:lnT>
                    <a:lnB w="12700">
                      <a:miter lim="400000"/>
                    </a:lnB>
                    <a:solidFill>
                      <a:srgbClr val="F6F3EA"/>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53394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Shape 274"/>
          <p:cNvSpPr>
            <a:spLocks noGrp="1"/>
          </p:cNvSpPr>
          <p:nvPr>
            <p:ph idx="1"/>
          </p:nvPr>
        </p:nvSpPr>
        <p:spPr/>
        <p:txBody>
          <a:bodyPr/>
          <a:lstStyle/>
          <a:p>
            <a:pPr lvl="0"/>
            <a:r>
              <a:rPr lang="en-US"/>
              <a:t>Budget Modifications</a:t>
            </a:r>
          </a:p>
          <a:p>
            <a:pPr lvl="1"/>
            <a:r>
              <a:rPr lang="en-US"/>
              <a:t>Update Local Plan</a:t>
            </a:r>
          </a:p>
          <a:p>
            <a:pPr lvl="0"/>
            <a:r>
              <a:rPr lang="en-US"/>
              <a:t>College Site Visits</a:t>
            </a:r>
          </a:p>
          <a:p>
            <a:pPr lvl="0"/>
            <a:r>
              <a:rPr lang="en-US"/>
              <a:t>Confirm Local Plan Actions</a:t>
            </a:r>
          </a:p>
          <a:p>
            <a:pPr lvl="0"/>
            <a:r>
              <a:rPr lang="en-US"/>
              <a:t>Desk Monitoring</a:t>
            </a:r>
          </a:p>
          <a:p>
            <a:pPr lvl="0"/>
            <a:r>
              <a:rPr lang="en-US"/>
              <a:t>Preparation for End of Year Reports</a:t>
            </a:r>
          </a:p>
          <a:p>
            <a:pPr lvl="0"/>
            <a:r>
              <a:rPr lang="en-US"/>
              <a:t>Calendar Reminders</a:t>
            </a:r>
          </a:p>
          <a:p>
            <a:pPr lvl="1"/>
            <a:r>
              <a:rPr lang="en-US"/>
              <a:t>CTE Professional Development</a:t>
            </a:r>
            <a:endParaRPr lang="en-US" dirty="0"/>
          </a:p>
        </p:txBody>
      </p:sp>
      <p:sp>
        <p:nvSpPr>
          <p:cNvPr id="273" name="Shape 273"/>
          <p:cNvSpPr>
            <a:spLocks noGrp="1"/>
          </p:cNvSpPr>
          <p:nvPr>
            <p:ph type="title"/>
          </p:nvPr>
        </p:nvSpPr>
        <p:spPr/>
        <p:txBody>
          <a:bodyPr/>
          <a:lstStyle/>
          <a:p>
            <a:pPr lvl="0"/>
            <a:r>
              <a:rPr lang="en-US"/>
              <a:t>Continuous Oversight</a:t>
            </a:r>
            <a:endParaRPr lang="en-US" dirty="0"/>
          </a:p>
        </p:txBody>
      </p:sp>
    </p:spTree>
    <p:extLst>
      <p:ext uri="{BB962C8B-B14F-4D97-AF65-F5344CB8AC3E}">
        <p14:creationId xmlns:p14="http://schemas.microsoft.com/office/powerpoint/2010/main" val="158518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4763251-F3A7-2148-BE64-8DC742CDF5C9}"/>
              </a:ext>
            </a:extLst>
          </p:cNvPr>
          <p:cNvSpPr>
            <a:spLocks noGrp="1"/>
          </p:cNvSpPr>
          <p:nvPr>
            <p:ph type="body" idx="1"/>
          </p:nvPr>
        </p:nvSpPr>
        <p:spPr>
          <a:xfrm>
            <a:off x="279322" y="1681163"/>
            <a:ext cx="2601038" cy="823912"/>
          </a:xfrm>
        </p:spPr>
        <p:txBody>
          <a:bodyPr/>
          <a:lstStyle/>
          <a:p>
            <a:pPr algn="ctr"/>
            <a:r>
              <a:rPr lang="en-US" dirty="0"/>
              <a:t>Program</a:t>
            </a:r>
          </a:p>
        </p:txBody>
      </p:sp>
      <p:sp>
        <p:nvSpPr>
          <p:cNvPr id="9" name="Content Placeholder 8">
            <a:extLst>
              <a:ext uri="{FF2B5EF4-FFF2-40B4-BE49-F238E27FC236}">
                <a16:creationId xmlns:a16="http://schemas.microsoft.com/office/drawing/2014/main" id="{16222059-33D0-F94B-9839-482619634A9B}"/>
              </a:ext>
            </a:extLst>
          </p:cNvPr>
          <p:cNvSpPr>
            <a:spLocks noGrp="1"/>
          </p:cNvSpPr>
          <p:nvPr>
            <p:ph sz="half" idx="2"/>
          </p:nvPr>
        </p:nvSpPr>
        <p:spPr>
          <a:xfrm>
            <a:off x="279322" y="2505074"/>
            <a:ext cx="2936318" cy="3920233"/>
          </a:xfrm>
        </p:spPr>
        <p:txBody>
          <a:bodyPr/>
          <a:lstStyle/>
          <a:p>
            <a:pPr marL="119062" lvl="0" indent="-119062">
              <a:buSzPct val="100000"/>
              <a:buFont typeface="Arial"/>
              <a:buChar char="•"/>
            </a:pPr>
            <a:r>
              <a:rPr lang="en-US" dirty="0"/>
              <a:t>Annual Plan and associated documents</a:t>
            </a:r>
          </a:p>
          <a:p>
            <a:pPr marL="119062" lvl="0" indent="-119062">
              <a:buSzPct val="100000"/>
              <a:buFont typeface="Arial"/>
              <a:buChar char="•"/>
            </a:pPr>
            <a:r>
              <a:rPr lang="en-US" dirty="0"/>
              <a:t>Selection process</a:t>
            </a:r>
          </a:p>
          <a:p>
            <a:pPr marL="119062" lvl="0" indent="-119062">
              <a:buSzPct val="100000"/>
              <a:buFont typeface="Arial"/>
              <a:buChar char="•"/>
            </a:pPr>
            <a:r>
              <a:rPr lang="en-US" dirty="0"/>
              <a:t>Activity progress</a:t>
            </a:r>
          </a:p>
          <a:p>
            <a:pPr marL="119062" lvl="0" indent="-119062">
              <a:buSzPct val="100000"/>
              <a:buFont typeface="Arial"/>
              <a:buChar char="•"/>
            </a:pPr>
            <a:r>
              <a:rPr lang="en-US" dirty="0"/>
              <a:t>Interviews</a:t>
            </a:r>
          </a:p>
          <a:p>
            <a:pPr marL="119062" lvl="0" indent="-119062">
              <a:buSzPct val="100000"/>
              <a:buFont typeface="Arial"/>
              <a:buChar char="•"/>
            </a:pPr>
            <a:r>
              <a:rPr lang="en-US" dirty="0"/>
              <a:t>Professional development</a:t>
            </a:r>
          </a:p>
          <a:p>
            <a:endParaRPr lang="en-US" dirty="0"/>
          </a:p>
        </p:txBody>
      </p:sp>
      <p:sp>
        <p:nvSpPr>
          <p:cNvPr id="276" name="Shape 276"/>
          <p:cNvSpPr>
            <a:spLocks noGrp="1"/>
          </p:cNvSpPr>
          <p:nvPr>
            <p:ph type="title"/>
          </p:nvPr>
        </p:nvSpPr>
        <p:spPr>
          <a:prstGeom prst="rect">
            <a:avLst/>
          </a:prstGeom>
        </p:spPr>
        <p:txBody>
          <a:bodyPr lIns="0" tIns="0" rIns="0" bIns="0">
            <a:normAutofit/>
          </a:bodyPr>
          <a:lstStyle/>
          <a:p>
            <a:pPr lvl="0">
              <a:defRPr sz="1800">
                <a:solidFill>
                  <a:srgbClr val="000000"/>
                </a:solidFill>
              </a:defRPr>
            </a:pPr>
            <a:r>
              <a:rPr sz="4400">
                <a:solidFill>
                  <a:srgbClr val="69676D"/>
                </a:solidFill>
              </a:rPr>
              <a:t>Compliance Review</a:t>
            </a:r>
          </a:p>
        </p:txBody>
      </p:sp>
      <p:sp>
        <p:nvSpPr>
          <p:cNvPr id="290" name="Shape 290"/>
          <p:cNvSpPr/>
          <p:nvPr/>
        </p:nvSpPr>
        <p:spPr>
          <a:xfrm>
            <a:off x="607712" y="6516604"/>
            <a:ext cx="7772401" cy="27699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a:defRPr>
                <a:latin typeface="Tahoma Negreta"/>
                <a:ea typeface="Tahoma Negreta"/>
                <a:cs typeface="Tahoma Negreta"/>
                <a:sym typeface="Tahoma Negreta"/>
              </a:defRPr>
            </a:lvl1pPr>
          </a:lstStyle>
          <a:p>
            <a:pPr lvl="0"/>
            <a:r>
              <a:rPr dirty="0">
                <a:ln>
                  <a:solidFill>
                    <a:schemeClr val="tx1"/>
                  </a:solidFill>
                </a:ln>
              </a:rPr>
              <a:t>TECHNICAL ASSISTANCE OPPORTUNITY</a:t>
            </a:r>
          </a:p>
        </p:txBody>
      </p:sp>
      <p:sp>
        <p:nvSpPr>
          <p:cNvPr id="17" name="Text Placeholder 9">
            <a:extLst>
              <a:ext uri="{FF2B5EF4-FFF2-40B4-BE49-F238E27FC236}">
                <a16:creationId xmlns:a16="http://schemas.microsoft.com/office/drawing/2014/main" id="{F5395C5A-34D1-8B44-9A61-3513E327D17E}"/>
              </a:ext>
            </a:extLst>
          </p:cNvPr>
          <p:cNvSpPr txBox="1">
            <a:spLocks/>
          </p:cNvSpPr>
          <p:nvPr/>
        </p:nvSpPr>
        <p:spPr>
          <a:xfrm>
            <a:off x="6315099" y="1670155"/>
            <a:ext cx="2272648" cy="823912"/>
          </a:xfrm>
          <a:prstGeom prst="rect">
            <a:avLst/>
          </a:prstGeom>
        </p:spPr>
        <p:txBody>
          <a:bodyPr vert="horz" lIns="91440" tIns="45720" rIns="91440" bIns="45720" rtlCol="0" anchor="b">
            <a:normAutofit/>
          </a:bodyPr>
          <a:lstStyle>
            <a:lvl1pPr marL="0" indent="0" algn="l" defTabSz="514350" rtl="0" eaLnBrk="1" latinLnBrk="0" hangingPunct="1">
              <a:lnSpc>
                <a:spcPct val="90000"/>
              </a:lnSpc>
              <a:spcBef>
                <a:spcPts val="563"/>
              </a:spcBef>
              <a:buFont typeface="Arial" panose="020B0604020202020204" pitchFamily="34" charset="0"/>
              <a:buNone/>
              <a:defRPr sz="2400" b="1" kern="1200">
                <a:solidFill>
                  <a:schemeClr val="tx1"/>
                </a:solidFill>
                <a:latin typeface="Times New Roman" charset="0"/>
                <a:ea typeface="Times New Roman" charset="0"/>
                <a:cs typeface="Times New Roman" charset="0"/>
              </a:defRPr>
            </a:lvl1pPr>
            <a:lvl2pPr marL="257175" indent="0" algn="l" defTabSz="514350" rtl="0" eaLnBrk="1" latinLnBrk="0" hangingPunct="1">
              <a:lnSpc>
                <a:spcPct val="90000"/>
              </a:lnSpc>
              <a:spcBef>
                <a:spcPts val="281"/>
              </a:spcBef>
              <a:buFont typeface="Arial" panose="020B0604020202020204" pitchFamily="34" charset="0"/>
              <a:buNone/>
              <a:defRPr sz="1125" b="1" kern="1200">
                <a:solidFill>
                  <a:schemeClr val="tx1"/>
                </a:solidFill>
                <a:latin typeface="Times New Roman" charset="0"/>
                <a:ea typeface="Times New Roman" charset="0"/>
                <a:cs typeface="Times New Roman" charset="0"/>
              </a:defRPr>
            </a:lvl2pPr>
            <a:lvl3pPr marL="514350" indent="0" algn="l" defTabSz="514350" rtl="0" eaLnBrk="1" latinLnBrk="0" hangingPunct="1">
              <a:lnSpc>
                <a:spcPct val="90000"/>
              </a:lnSpc>
              <a:spcBef>
                <a:spcPts val="281"/>
              </a:spcBef>
              <a:buFont typeface="Arial" panose="020B0604020202020204" pitchFamily="34" charset="0"/>
              <a:buNone/>
              <a:defRPr sz="1013" b="1" kern="1200">
                <a:solidFill>
                  <a:schemeClr val="tx1"/>
                </a:solidFill>
                <a:latin typeface="Times New Roman" charset="0"/>
                <a:ea typeface="Times New Roman" charset="0"/>
                <a:cs typeface="Times New Roman" charset="0"/>
              </a:defRPr>
            </a:lvl3pPr>
            <a:lvl4pPr marL="771525"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Times New Roman" charset="0"/>
                <a:ea typeface="Times New Roman" charset="0"/>
                <a:cs typeface="Times New Roman" charset="0"/>
              </a:defRPr>
            </a:lvl4pPr>
            <a:lvl5pPr marL="1028700"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Times New Roman" charset="0"/>
                <a:ea typeface="Times New Roman" charset="0"/>
                <a:cs typeface="Times New Roman" charset="0"/>
              </a:defRPr>
            </a:lvl5pPr>
            <a:lvl6pPr marL="1285875"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mn-lt"/>
                <a:ea typeface="+mn-ea"/>
                <a:cs typeface="+mn-cs"/>
              </a:defRPr>
            </a:lvl6pPr>
            <a:lvl7pPr marL="1543050"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mn-lt"/>
                <a:ea typeface="+mn-ea"/>
                <a:cs typeface="+mn-cs"/>
              </a:defRPr>
            </a:lvl7pPr>
            <a:lvl8pPr marL="1800225"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mn-lt"/>
                <a:ea typeface="+mn-ea"/>
                <a:cs typeface="+mn-cs"/>
              </a:defRPr>
            </a:lvl8pPr>
            <a:lvl9pPr marL="2057400"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mn-lt"/>
                <a:ea typeface="+mn-ea"/>
                <a:cs typeface="+mn-cs"/>
              </a:defRPr>
            </a:lvl9pPr>
          </a:lstStyle>
          <a:p>
            <a:pPr lvl="0" algn="ctr">
              <a:buSzPct val="100000"/>
            </a:pPr>
            <a:r>
              <a:rPr lang="en-US" dirty="0"/>
              <a:t>Accountability</a:t>
            </a:r>
          </a:p>
        </p:txBody>
      </p:sp>
      <p:sp>
        <p:nvSpPr>
          <p:cNvPr id="18" name="Content Placeholder 10">
            <a:extLst>
              <a:ext uri="{FF2B5EF4-FFF2-40B4-BE49-F238E27FC236}">
                <a16:creationId xmlns:a16="http://schemas.microsoft.com/office/drawing/2014/main" id="{75BC4ABB-CAF0-8345-A35E-E5B151CFD2C7}"/>
              </a:ext>
            </a:extLst>
          </p:cNvPr>
          <p:cNvSpPr txBox="1">
            <a:spLocks/>
          </p:cNvSpPr>
          <p:nvPr/>
        </p:nvSpPr>
        <p:spPr>
          <a:xfrm>
            <a:off x="6315099" y="2494067"/>
            <a:ext cx="2945128" cy="3920233"/>
          </a:xfrm>
          <a:prstGeom prst="rect">
            <a:avLst/>
          </a:prstGeom>
        </p:spPr>
        <p:txBody>
          <a:bodyPr vert="horz" lIns="91440" tIns="45720" rIns="91440" bIns="45720" rtlCol="0">
            <a:normAutofit/>
          </a:bodyPr>
          <a:lstStyle>
            <a:lvl1pPr marL="128588" indent="-128588" algn="l" defTabSz="514350" rtl="0" eaLnBrk="1" latinLnBrk="0" hangingPunct="1">
              <a:lnSpc>
                <a:spcPct val="100000"/>
              </a:lnSpc>
              <a:spcBef>
                <a:spcPts val="563"/>
              </a:spcBef>
              <a:buFont typeface="Arial" panose="020B0604020202020204" pitchFamily="34" charset="0"/>
              <a:buChar char="•"/>
              <a:defRPr sz="2400" kern="1200">
                <a:solidFill>
                  <a:schemeClr val="tx1"/>
                </a:solidFill>
                <a:latin typeface="Times New Roman" charset="0"/>
                <a:ea typeface="Times New Roman" charset="0"/>
                <a:cs typeface="Times New Roman" charset="0"/>
              </a:defRPr>
            </a:lvl1pPr>
            <a:lvl2pPr marL="385763" indent="-128588" algn="l" defTabSz="514350" rtl="0" eaLnBrk="1" latinLnBrk="0" hangingPunct="1">
              <a:lnSpc>
                <a:spcPct val="100000"/>
              </a:lnSpc>
              <a:spcBef>
                <a:spcPts val="281"/>
              </a:spcBef>
              <a:buFont typeface="Arial" panose="020B0604020202020204" pitchFamily="34" charset="0"/>
              <a:buChar char="•"/>
              <a:defRPr sz="2000" kern="1200">
                <a:solidFill>
                  <a:schemeClr val="tx1"/>
                </a:solidFill>
                <a:latin typeface="Times New Roman" charset="0"/>
                <a:ea typeface="Times New Roman" charset="0"/>
                <a:cs typeface="Times New Roman" charset="0"/>
              </a:defRPr>
            </a:lvl2pPr>
            <a:lvl3pPr marL="642938" indent="-128588" algn="l" defTabSz="514350" rtl="0" eaLnBrk="1" latinLnBrk="0" hangingPunct="1">
              <a:lnSpc>
                <a:spcPct val="100000"/>
              </a:lnSpc>
              <a:spcBef>
                <a:spcPts val="28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3pPr>
            <a:lvl4pPr marL="900113" indent="-128588" algn="l" defTabSz="514350" rtl="0" eaLnBrk="1" latinLnBrk="0" hangingPunct="1">
              <a:lnSpc>
                <a:spcPct val="100000"/>
              </a:lnSpc>
              <a:spcBef>
                <a:spcPts val="281"/>
              </a:spcBef>
              <a:buFont typeface="Arial" panose="020B0604020202020204" pitchFamily="34" charset="0"/>
              <a:buChar char="•"/>
              <a:defRPr sz="1400" kern="1200">
                <a:solidFill>
                  <a:schemeClr val="tx1"/>
                </a:solidFill>
                <a:latin typeface="Times New Roman" charset="0"/>
                <a:ea typeface="Times New Roman" charset="0"/>
                <a:cs typeface="Times New Roman" charset="0"/>
              </a:defRPr>
            </a:lvl4pPr>
            <a:lvl5pPr marL="1157288" indent="-128588" algn="l" defTabSz="514350" rtl="0" eaLnBrk="1" latinLnBrk="0" hangingPunct="1">
              <a:lnSpc>
                <a:spcPct val="100000"/>
              </a:lnSpc>
              <a:spcBef>
                <a:spcPts val="281"/>
              </a:spcBef>
              <a:buFont typeface="Arial" panose="020B0604020202020204" pitchFamily="34" charset="0"/>
              <a:buChar char="•"/>
              <a:defRPr sz="1400" kern="1200">
                <a:solidFill>
                  <a:schemeClr val="tx1"/>
                </a:solidFill>
                <a:latin typeface="Times New Roman" charset="0"/>
                <a:ea typeface="Times New Roman" charset="0"/>
                <a:cs typeface="Times New Roman"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119062" lvl="0" indent="-119062">
              <a:buSzPct val="100000"/>
              <a:buFont typeface="Arial"/>
              <a:buChar char="•"/>
            </a:pPr>
            <a:r>
              <a:rPr lang="en-US" dirty="0"/>
              <a:t>Core indicators</a:t>
            </a:r>
          </a:p>
          <a:p>
            <a:pPr marL="119062" lvl="0" indent="-119062">
              <a:buSzPct val="100000"/>
              <a:buFont typeface="Arial"/>
              <a:buChar char="•"/>
            </a:pPr>
            <a:r>
              <a:rPr lang="en-US" dirty="0"/>
              <a:t>Improvement plan</a:t>
            </a:r>
          </a:p>
          <a:p>
            <a:pPr marL="119062" lvl="0" indent="-119062">
              <a:buSzPct val="100000"/>
              <a:buFont typeface="Arial"/>
              <a:buChar char="•"/>
            </a:pPr>
            <a:r>
              <a:rPr lang="en-US" dirty="0"/>
              <a:t>Data quality</a:t>
            </a:r>
          </a:p>
          <a:p>
            <a:pPr marL="119062" lvl="0" indent="-119062">
              <a:buSzPct val="100000"/>
              <a:buFont typeface="Arial"/>
              <a:buChar char="•"/>
            </a:pPr>
            <a:r>
              <a:rPr lang="en-US" dirty="0"/>
              <a:t>Program of Study documentation</a:t>
            </a:r>
          </a:p>
          <a:p>
            <a:pPr marL="119062" lvl="0" indent="-119062">
              <a:buSzPct val="100000"/>
              <a:buFont typeface="Arial"/>
              <a:buChar char="•"/>
            </a:pPr>
            <a:r>
              <a:rPr lang="en-US" dirty="0"/>
              <a:t>Special populations (ratio, served) </a:t>
            </a:r>
          </a:p>
          <a:p>
            <a:pPr marL="119062" lvl="0" indent="-119062">
              <a:buSzPct val="100000"/>
              <a:buFont typeface="Arial"/>
              <a:buChar char="•"/>
            </a:pPr>
            <a:r>
              <a:rPr lang="en-US" dirty="0"/>
              <a:t>Technical skills assessments</a:t>
            </a:r>
          </a:p>
        </p:txBody>
      </p:sp>
      <p:sp>
        <p:nvSpPr>
          <p:cNvPr id="19" name="Text Placeholder 9">
            <a:extLst>
              <a:ext uri="{FF2B5EF4-FFF2-40B4-BE49-F238E27FC236}">
                <a16:creationId xmlns:a16="http://schemas.microsoft.com/office/drawing/2014/main" id="{CB256C17-8811-2549-8428-1DD85C7F0F5F}"/>
              </a:ext>
            </a:extLst>
          </p:cNvPr>
          <p:cNvSpPr txBox="1">
            <a:spLocks/>
          </p:cNvSpPr>
          <p:nvPr/>
        </p:nvSpPr>
        <p:spPr>
          <a:xfrm>
            <a:off x="3155177" y="1681163"/>
            <a:ext cx="2290745" cy="823912"/>
          </a:xfrm>
          <a:prstGeom prst="rect">
            <a:avLst/>
          </a:prstGeom>
        </p:spPr>
        <p:txBody>
          <a:bodyPr vert="horz" lIns="91440" tIns="45720" rIns="91440" bIns="45720" rtlCol="0" anchor="b">
            <a:normAutofit/>
          </a:bodyPr>
          <a:lstStyle>
            <a:lvl1pPr marL="0" indent="0" algn="l" defTabSz="514350" rtl="0" eaLnBrk="1" latinLnBrk="0" hangingPunct="1">
              <a:lnSpc>
                <a:spcPct val="90000"/>
              </a:lnSpc>
              <a:spcBef>
                <a:spcPts val="563"/>
              </a:spcBef>
              <a:buFont typeface="Arial" panose="020B0604020202020204" pitchFamily="34" charset="0"/>
              <a:buNone/>
              <a:defRPr sz="2400" b="1" kern="1200">
                <a:solidFill>
                  <a:schemeClr val="tx1"/>
                </a:solidFill>
                <a:latin typeface="Times New Roman" charset="0"/>
                <a:ea typeface="Times New Roman" charset="0"/>
                <a:cs typeface="Times New Roman" charset="0"/>
              </a:defRPr>
            </a:lvl1pPr>
            <a:lvl2pPr marL="257175" indent="0" algn="l" defTabSz="514350" rtl="0" eaLnBrk="1" latinLnBrk="0" hangingPunct="1">
              <a:lnSpc>
                <a:spcPct val="90000"/>
              </a:lnSpc>
              <a:spcBef>
                <a:spcPts val="281"/>
              </a:spcBef>
              <a:buFont typeface="Arial" panose="020B0604020202020204" pitchFamily="34" charset="0"/>
              <a:buNone/>
              <a:defRPr sz="1125" b="1" kern="1200">
                <a:solidFill>
                  <a:schemeClr val="tx1"/>
                </a:solidFill>
                <a:latin typeface="Times New Roman" charset="0"/>
                <a:ea typeface="Times New Roman" charset="0"/>
                <a:cs typeface="Times New Roman" charset="0"/>
              </a:defRPr>
            </a:lvl2pPr>
            <a:lvl3pPr marL="514350" indent="0" algn="l" defTabSz="514350" rtl="0" eaLnBrk="1" latinLnBrk="0" hangingPunct="1">
              <a:lnSpc>
                <a:spcPct val="90000"/>
              </a:lnSpc>
              <a:spcBef>
                <a:spcPts val="281"/>
              </a:spcBef>
              <a:buFont typeface="Arial" panose="020B0604020202020204" pitchFamily="34" charset="0"/>
              <a:buNone/>
              <a:defRPr sz="1013" b="1" kern="1200">
                <a:solidFill>
                  <a:schemeClr val="tx1"/>
                </a:solidFill>
                <a:latin typeface="Times New Roman" charset="0"/>
                <a:ea typeface="Times New Roman" charset="0"/>
                <a:cs typeface="Times New Roman" charset="0"/>
              </a:defRPr>
            </a:lvl3pPr>
            <a:lvl4pPr marL="771525"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Times New Roman" charset="0"/>
                <a:ea typeface="Times New Roman" charset="0"/>
                <a:cs typeface="Times New Roman" charset="0"/>
              </a:defRPr>
            </a:lvl4pPr>
            <a:lvl5pPr marL="1028700"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Times New Roman" charset="0"/>
                <a:ea typeface="Times New Roman" charset="0"/>
                <a:cs typeface="Times New Roman" charset="0"/>
              </a:defRPr>
            </a:lvl5pPr>
            <a:lvl6pPr marL="1285875"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mn-lt"/>
                <a:ea typeface="+mn-ea"/>
                <a:cs typeface="+mn-cs"/>
              </a:defRPr>
            </a:lvl6pPr>
            <a:lvl7pPr marL="1543050"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mn-lt"/>
                <a:ea typeface="+mn-ea"/>
                <a:cs typeface="+mn-cs"/>
              </a:defRPr>
            </a:lvl7pPr>
            <a:lvl8pPr marL="1800225"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mn-lt"/>
                <a:ea typeface="+mn-ea"/>
                <a:cs typeface="+mn-cs"/>
              </a:defRPr>
            </a:lvl8pPr>
            <a:lvl9pPr marL="2057400"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mn-lt"/>
                <a:ea typeface="+mn-ea"/>
                <a:cs typeface="+mn-cs"/>
              </a:defRPr>
            </a:lvl9pPr>
          </a:lstStyle>
          <a:p>
            <a:pPr algn="ctr"/>
            <a:r>
              <a:rPr lang="en-US" dirty="0"/>
              <a:t>Fiscal</a:t>
            </a:r>
          </a:p>
        </p:txBody>
      </p:sp>
      <p:sp>
        <p:nvSpPr>
          <p:cNvPr id="20" name="Content Placeholder 10">
            <a:extLst>
              <a:ext uri="{FF2B5EF4-FFF2-40B4-BE49-F238E27FC236}">
                <a16:creationId xmlns:a16="http://schemas.microsoft.com/office/drawing/2014/main" id="{5BD8FFCD-7B8C-9E4C-82BB-2B2D379E5D46}"/>
              </a:ext>
            </a:extLst>
          </p:cNvPr>
          <p:cNvSpPr txBox="1">
            <a:spLocks/>
          </p:cNvSpPr>
          <p:nvPr/>
        </p:nvSpPr>
        <p:spPr>
          <a:xfrm>
            <a:off x="3155177" y="2505075"/>
            <a:ext cx="2945128" cy="3920233"/>
          </a:xfrm>
          <a:prstGeom prst="rect">
            <a:avLst/>
          </a:prstGeom>
        </p:spPr>
        <p:txBody>
          <a:bodyPr vert="horz" lIns="91440" tIns="45720" rIns="91440" bIns="45720" rtlCol="0">
            <a:normAutofit/>
          </a:bodyPr>
          <a:lstStyle>
            <a:lvl1pPr marL="128588" indent="-128588" algn="l" defTabSz="514350" rtl="0" eaLnBrk="1" latinLnBrk="0" hangingPunct="1">
              <a:lnSpc>
                <a:spcPct val="100000"/>
              </a:lnSpc>
              <a:spcBef>
                <a:spcPts val="563"/>
              </a:spcBef>
              <a:buFont typeface="Arial" panose="020B0604020202020204" pitchFamily="34" charset="0"/>
              <a:buChar char="•"/>
              <a:defRPr sz="2400" kern="1200">
                <a:solidFill>
                  <a:schemeClr val="tx1"/>
                </a:solidFill>
                <a:latin typeface="Times New Roman" charset="0"/>
                <a:ea typeface="Times New Roman" charset="0"/>
                <a:cs typeface="Times New Roman" charset="0"/>
              </a:defRPr>
            </a:lvl1pPr>
            <a:lvl2pPr marL="385763" indent="-128588" algn="l" defTabSz="514350" rtl="0" eaLnBrk="1" latinLnBrk="0" hangingPunct="1">
              <a:lnSpc>
                <a:spcPct val="100000"/>
              </a:lnSpc>
              <a:spcBef>
                <a:spcPts val="281"/>
              </a:spcBef>
              <a:buFont typeface="Arial" panose="020B0604020202020204" pitchFamily="34" charset="0"/>
              <a:buChar char="•"/>
              <a:defRPr sz="2000" kern="1200">
                <a:solidFill>
                  <a:schemeClr val="tx1"/>
                </a:solidFill>
                <a:latin typeface="Times New Roman" charset="0"/>
                <a:ea typeface="Times New Roman" charset="0"/>
                <a:cs typeface="Times New Roman" charset="0"/>
              </a:defRPr>
            </a:lvl2pPr>
            <a:lvl3pPr marL="642938" indent="-128588" algn="l" defTabSz="514350" rtl="0" eaLnBrk="1" latinLnBrk="0" hangingPunct="1">
              <a:lnSpc>
                <a:spcPct val="100000"/>
              </a:lnSpc>
              <a:spcBef>
                <a:spcPts val="28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3pPr>
            <a:lvl4pPr marL="900113" indent="-128588" algn="l" defTabSz="514350" rtl="0" eaLnBrk="1" latinLnBrk="0" hangingPunct="1">
              <a:lnSpc>
                <a:spcPct val="100000"/>
              </a:lnSpc>
              <a:spcBef>
                <a:spcPts val="281"/>
              </a:spcBef>
              <a:buFont typeface="Arial" panose="020B0604020202020204" pitchFamily="34" charset="0"/>
              <a:buChar char="•"/>
              <a:defRPr sz="1400" kern="1200">
                <a:solidFill>
                  <a:schemeClr val="tx1"/>
                </a:solidFill>
                <a:latin typeface="Times New Roman" charset="0"/>
                <a:ea typeface="Times New Roman" charset="0"/>
                <a:cs typeface="Times New Roman" charset="0"/>
              </a:defRPr>
            </a:lvl4pPr>
            <a:lvl5pPr marL="1157288" indent="-128588" algn="l" defTabSz="514350" rtl="0" eaLnBrk="1" latinLnBrk="0" hangingPunct="1">
              <a:lnSpc>
                <a:spcPct val="100000"/>
              </a:lnSpc>
              <a:spcBef>
                <a:spcPts val="281"/>
              </a:spcBef>
              <a:buFont typeface="Arial" panose="020B0604020202020204" pitchFamily="34" charset="0"/>
              <a:buChar char="•"/>
              <a:defRPr sz="1400" kern="1200">
                <a:solidFill>
                  <a:schemeClr val="tx1"/>
                </a:solidFill>
                <a:latin typeface="Times New Roman" charset="0"/>
                <a:ea typeface="Times New Roman" charset="0"/>
                <a:cs typeface="Times New Roman"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119062" lvl="0" indent="-119062">
              <a:buSzPct val="100000"/>
              <a:buFont typeface="Arial"/>
              <a:buChar char="•"/>
            </a:pPr>
            <a:r>
              <a:rPr lang="en-US" dirty="0"/>
              <a:t>Reimbursements to date</a:t>
            </a:r>
          </a:p>
          <a:p>
            <a:pPr marL="119062" lvl="0" indent="-119062">
              <a:buSzPct val="100000"/>
              <a:buFont typeface="Arial"/>
              <a:buChar char="•"/>
            </a:pPr>
            <a:r>
              <a:rPr lang="en-US" dirty="0"/>
              <a:t>Remainder of year</a:t>
            </a:r>
          </a:p>
          <a:p>
            <a:pPr marL="119062" lvl="0" indent="-119062">
              <a:buSzPct val="100000"/>
              <a:buFont typeface="Arial"/>
              <a:buChar char="•"/>
            </a:pPr>
            <a:r>
              <a:rPr lang="en-US" dirty="0"/>
              <a:t>Planned amendments</a:t>
            </a:r>
          </a:p>
          <a:p>
            <a:pPr marL="119062" lvl="0" indent="-119062">
              <a:buSzPct val="100000"/>
              <a:buFont typeface="Arial"/>
              <a:buChar char="•"/>
            </a:pPr>
            <a:r>
              <a:rPr lang="en-US" dirty="0"/>
              <a:t>Personal Activity Reports</a:t>
            </a:r>
          </a:p>
          <a:p>
            <a:pPr marL="119062" lvl="0" indent="-119062">
              <a:buSzPct val="100000"/>
              <a:buFont typeface="Arial"/>
              <a:buChar char="•"/>
            </a:pPr>
            <a:r>
              <a:rPr lang="en-US" dirty="0"/>
              <a:t>Inventory check</a:t>
            </a:r>
          </a:p>
          <a:p>
            <a:pPr marL="119062" lvl="0" indent="-119062">
              <a:buSzPct val="100000"/>
              <a:buFont typeface="Arial"/>
              <a:buChar char="•"/>
            </a:pPr>
            <a:r>
              <a:rPr lang="en-US" dirty="0"/>
              <a:t>Random sample invoices</a:t>
            </a:r>
          </a:p>
          <a:p>
            <a:endParaRPr lang="en-US" dirty="0"/>
          </a:p>
        </p:txBody>
      </p:sp>
    </p:spTree>
    <p:extLst>
      <p:ext uri="{BB962C8B-B14F-4D97-AF65-F5344CB8AC3E}">
        <p14:creationId xmlns:p14="http://schemas.microsoft.com/office/powerpoint/2010/main" val="105521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idx="1"/>
          </p:nvPr>
        </p:nvSpPr>
        <p:spPr/>
        <p:txBody>
          <a:bodyPr/>
          <a:lstStyle>
            <a:lvl1pPr marL="426027" indent="-311727">
              <a:spcBef>
                <a:spcPts val="700"/>
              </a:spcBef>
              <a:defRPr sz="3000"/>
            </a:lvl1pPr>
          </a:lstStyle>
          <a:p>
            <a:pPr marL="114300" lvl="0" indent="0">
              <a:buNone/>
            </a:pPr>
            <a:r>
              <a:rPr lang="en-US" dirty="0"/>
              <a:t>Section 113 Core Indicators of Performance</a:t>
            </a:r>
          </a:p>
          <a:p>
            <a:pPr marL="114300" indent="0">
              <a:buNone/>
            </a:pPr>
            <a:r>
              <a:rPr lang="en-US" dirty="0"/>
              <a:t>Postsecondary</a:t>
            </a:r>
          </a:p>
          <a:p>
            <a:pPr lvl="1"/>
            <a:r>
              <a:rPr lang="en-US" dirty="0"/>
              <a:t>1P1: Technical Skill Attainment</a:t>
            </a:r>
          </a:p>
          <a:p>
            <a:pPr lvl="1"/>
            <a:r>
              <a:rPr lang="en-US" dirty="0"/>
              <a:t>2P1: Completion</a:t>
            </a:r>
          </a:p>
          <a:p>
            <a:pPr lvl="1"/>
            <a:r>
              <a:rPr lang="en-US" dirty="0"/>
              <a:t>3P1: Retention</a:t>
            </a:r>
          </a:p>
          <a:p>
            <a:pPr lvl="1"/>
            <a:r>
              <a:rPr lang="en-US" dirty="0"/>
              <a:t>4P1: Placement</a:t>
            </a:r>
          </a:p>
          <a:p>
            <a:pPr lvl="1"/>
            <a:r>
              <a:rPr lang="en-US" dirty="0"/>
              <a:t>5P1: Nontraditional Participation</a:t>
            </a:r>
          </a:p>
          <a:p>
            <a:pPr lvl="1"/>
            <a:r>
              <a:rPr lang="en-US" dirty="0"/>
              <a:t>5P2: Nontraditional Completion</a:t>
            </a:r>
          </a:p>
          <a:p>
            <a:pPr lvl="0"/>
            <a:endParaRPr lang="en-US" dirty="0"/>
          </a:p>
        </p:txBody>
      </p:sp>
      <p:sp>
        <p:nvSpPr>
          <p:cNvPr id="72" name="Shape 72"/>
          <p:cNvSpPr>
            <a:spLocks noGrp="1"/>
          </p:cNvSpPr>
          <p:nvPr>
            <p:ph type="title"/>
          </p:nvPr>
        </p:nvSpPr>
        <p:spPr/>
        <p:txBody>
          <a:bodyPr/>
          <a:lstStyle/>
          <a:p>
            <a:pPr lvl="0"/>
            <a:r>
              <a:rPr lang="en-US"/>
              <a:t>Accountability</a:t>
            </a:r>
            <a:endParaRPr lang="en-US" dirty="0"/>
          </a:p>
        </p:txBody>
      </p:sp>
    </p:spTree>
    <p:extLst>
      <p:ext uri="{BB962C8B-B14F-4D97-AF65-F5344CB8AC3E}">
        <p14:creationId xmlns:p14="http://schemas.microsoft.com/office/powerpoint/2010/main" val="424553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hape 282"/>
          <p:cNvSpPr>
            <a:spLocks noGrp="1"/>
          </p:cNvSpPr>
          <p:nvPr>
            <p:ph idx="1"/>
          </p:nvPr>
        </p:nvSpPr>
        <p:spPr>
          <a:xfrm>
            <a:off x="628650" y="1761204"/>
            <a:ext cx="8286750" cy="4731671"/>
          </a:xfrm>
        </p:spPr>
        <p:txBody>
          <a:bodyPr/>
          <a:lstStyle/>
          <a:p>
            <a:r>
              <a:rPr lang="en-US" dirty="0">
                <a:sym typeface="American Typewriter"/>
              </a:rPr>
              <a:t>1P1 -  Students who attain a 2.5 GPA  or higher </a:t>
            </a:r>
          </a:p>
          <a:p>
            <a:r>
              <a:rPr lang="en-US" dirty="0">
                <a:sym typeface="American Typewriter"/>
              </a:rPr>
              <a:t>2P1 - Students who complete a credential, certificate, diploma or degree</a:t>
            </a:r>
          </a:p>
          <a:p>
            <a:r>
              <a:rPr lang="en-US" dirty="0">
                <a:sym typeface="American Typewriter"/>
              </a:rPr>
              <a:t>3P1 -  Students  who continue in CTE  (retention or transfer) </a:t>
            </a:r>
          </a:p>
          <a:p>
            <a:r>
              <a:rPr lang="en-US" dirty="0">
                <a:sym typeface="American Typewriter"/>
              </a:rPr>
              <a:t>4P1 - Students who are placed in a job (employment) </a:t>
            </a:r>
          </a:p>
          <a:p>
            <a:r>
              <a:rPr lang="en-US" dirty="0">
                <a:sym typeface="American Typewriter"/>
              </a:rPr>
              <a:t>5P1 - Students who enroll in nontraditional program of study </a:t>
            </a:r>
          </a:p>
          <a:p>
            <a:r>
              <a:rPr lang="en-US" dirty="0">
                <a:sym typeface="American Typewriter"/>
              </a:rPr>
              <a:t>5P2 - Students who complete a nontraditional program of study </a:t>
            </a:r>
          </a:p>
        </p:txBody>
      </p:sp>
      <p:sp>
        <p:nvSpPr>
          <p:cNvPr id="2" name="Title 1"/>
          <p:cNvSpPr>
            <a:spLocks noGrp="1"/>
          </p:cNvSpPr>
          <p:nvPr>
            <p:ph type="title"/>
          </p:nvPr>
        </p:nvSpPr>
        <p:spPr/>
        <p:txBody>
          <a:bodyPr/>
          <a:lstStyle/>
          <a:p>
            <a:r>
              <a:rPr lang="en-US"/>
              <a:t>Accountability Measures</a:t>
            </a:r>
            <a:endParaRPr lang="en-US" dirty="0"/>
          </a:p>
        </p:txBody>
      </p:sp>
    </p:spTree>
    <p:extLst>
      <p:ext uri="{BB962C8B-B14F-4D97-AF65-F5344CB8AC3E}">
        <p14:creationId xmlns:p14="http://schemas.microsoft.com/office/powerpoint/2010/main" val="148838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262"/>
          <p:cNvSpPr>
            <a:spLocks noGrp="1"/>
          </p:cNvSpPr>
          <p:nvPr>
            <p:ph idx="1"/>
          </p:nvPr>
        </p:nvSpPr>
        <p:spPr>
          <a:xfrm>
            <a:off x="350520" y="1761204"/>
            <a:ext cx="8671560" cy="4731671"/>
          </a:xfrm>
        </p:spPr>
        <p:txBody>
          <a:bodyPr/>
          <a:lstStyle/>
          <a:p>
            <a:r>
              <a:rPr lang="en-US" dirty="0">
                <a:sym typeface="American Typewriter"/>
              </a:rPr>
              <a:t>1964 - State Planning – Set Up Vocational Education </a:t>
            </a:r>
          </a:p>
          <a:p>
            <a:r>
              <a:rPr lang="en-US" dirty="0">
                <a:sym typeface="American Typewriter"/>
              </a:rPr>
              <a:t>1968 – Include Special Populations in Voc. Ed. </a:t>
            </a:r>
          </a:p>
          <a:p>
            <a:r>
              <a:rPr lang="en-US" dirty="0">
                <a:sym typeface="American Typewriter"/>
              </a:rPr>
              <a:t>1984 – Equal Access to CTE - Affirmative Action</a:t>
            </a:r>
          </a:p>
          <a:p>
            <a:r>
              <a:rPr lang="en-US" dirty="0">
                <a:sym typeface="American Typewriter"/>
              </a:rPr>
              <a:t>1990 – High School and Community College - Tech Prep Innovation </a:t>
            </a:r>
          </a:p>
          <a:p>
            <a:r>
              <a:rPr lang="en-US" dirty="0">
                <a:sym typeface="American Typewriter"/>
              </a:rPr>
              <a:t>1998 – Intense work through Programs of Study </a:t>
            </a:r>
          </a:p>
          <a:p>
            <a:r>
              <a:rPr lang="en-US" dirty="0">
                <a:sym typeface="American Typewriter"/>
              </a:rPr>
              <a:t>2006 - Rigorous Programs of Study, High Skill Training</a:t>
            </a:r>
          </a:p>
          <a:p>
            <a:r>
              <a:rPr lang="en-US" dirty="0">
                <a:sym typeface="American Typewriter"/>
              </a:rPr>
              <a:t>2018 - </a:t>
            </a:r>
            <a:r>
              <a:rPr lang="en-US" u="sng" dirty="0">
                <a:sym typeface="American Typewriter"/>
              </a:rPr>
              <a:t>Career Pathways, Job Training, Employability Skills </a:t>
            </a:r>
          </a:p>
          <a:p>
            <a:endParaRPr lang="en-US" dirty="0">
              <a:sym typeface="American Typewriter"/>
            </a:endParaRPr>
          </a:p>
        </p:txBody>
      </p:sp>
      <p:sp>
        <p:nvSpPr>
          <p:cNvPr id="2" name="Title 1"/>
          <p:cNvSpPr>
            <a:spLocks noGrp="1"/>
          </p:cNvSpPr>
          <p:nvPr>
            <p:ph type="title"/>
          </p:nvPr>
        </p:nvSpPr>
        <p:spPr/>
        <p:txBody>
          <a:bodyPr/>
          <a:lstStyle/>
          <a:p>
            <a:r>
              <a:rPr lang="en-US"/>
              <a:t>Perkins Emphasis </a:t>
            </a:r>
            <a:endParaRPr lang="en-US" dirty="0"/>
          </a:p>
        </p:txBody>
      </p:sp>
    </p:spTree>
    <p:extLst>
      <p:ext uri="{BB962C8B-B14F-4D97-AF65-F5344CB8AC3E}">
        <p14:creationId xmlns:p14="http://schemas.microsoft.com/office/powerpoint/2010/main" val="184660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628650" y="1760538"/>
          <a:ext cx="7848600" cy="4857147"/>
        </p:xfrm>
        <a:graphic>
          <a:graphicData uri="http://schemas.openxmlformats.org/drawingml/2006/table">
            <a:tbl>
              <a:tblPr>
                <a:tableStyleId>{5C22544A-7EE6-4342-B048-85BDC9FD1C3A}</a:tableStyleId>
              </a:tblPr>
              <a:tblGrid>
                <a:gridCol w="2646621">
                  <a:extLst>
                    <a:ext uri="{9D8B030D-6E8A-4147-A177-3AD203B41FA5}">
                      <a16:colId xmlns:a16="http://schemas.microsoft.com/office/drawing/2014/main" val="20000"/>
                    </a:ext>
                  </a:extLst>
                </a:gridCol>
                <a:gridCol w="169678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gridCol w="533399">
                  <a:extLst>
                    <a:ext uri="{9D8B030D-6E8A-4147-A177-3AD203B41FA5}">
                      <a16:colId xmlns:a16="http://schemas.microsoft.com/office/drawing/2014/main" val="20003"/>
                    </a:ext>
                  </a:extLst>
                </a:gridCol>
              </a:tblGrid>
              <a:tr h="220950">
                <a:tc gridSpan="4">
                  <a:txBody>
                    <a:bodyPr/>
                    <a:lstStyle/>
                    <a:p>
                      <a:pPr algn="ctr" fontAlgn="t"/>
                      <a:r>
                        <a:rPr lang="en-US" sz="1400" u="none" strike="noStrike" dirty="0">
                          <a:effectLst/>
                        </a:rPr>
                        <a:t>Worksheet for Setting Performance Measures for 2015-2016 </a:t>
                      </a:r>
                      <a:endParaRPr lang="en-US" sz="1400" b="0" i="0" u="none" strike="noStrike" dirty="0">
                        <a:solidFill>
                          <a:srgbClr val="000000"/>
                        </a:solidFill>
                        <a:effectLst/>
                        <a:latin typeface="Calibri" panose="020F0502020204030204" pitchFamily="34" charset="0"/>
                      </a:endParaRPr>
                    </a:p>
                  </a:txBody>
                  <a:tcPr marL="5870" marR="5870" marT="587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82489">
                <a:tc gridSpan="4">
                  <a:txBody>
                    <a:bodyPr/>
                    <a:lstStyle/>
                    <a:p>
                      <a:pPr algn="l" fontAlgn="t"/>
                      <a:r>
                        <a:rPr lang="en-US" sz="1400" u="none" strike="noStrike" dirty="0">
                          <a:effectLst/>
                        </a:rPr>
                        <a:t>Instructions: Take this document back to your colleges for discussion and preparation of the 2015-2016 proposed numbers for Core Indicators of Performance.  To determine your proposed levels of performance for 2015-16: 1p1-5P2,  use the  current plan you have on file to identify your college's negotiated levels of performance for 2014-15. Reference our state negotiated level of performance (below), your negotiated level of performance and then suggest a % of incremental improvement for your proposed level of performance for 2015-16. Remember each college is to demonstrate continuous improvement.  Talk with your college institutional effectiveness person, academic Vice President and others to determine the increment of improvement. </a:t>
                      </a:r>
                      <a:endParaRPr lang="en-US" sz="1400" b="0" i="0" u="none" strike="noStrike" dirty="0">
                        <a:solidFill>
                          <a:srgbClr val="000000"/>
                        </a:solidFill>
                        <a:effectLst/>
                        <a:latin typeface="Calibri" panose="020F0502020204030204" pitchFamily="34" charset="0"/>
                      </a:endParaRPr>
                    </a:p>
                  </a:txBody>
                  <a:tcPr marL="5870" marR="5870" marT="587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19554">
                <a:tc>
                  <a:txBody>
                    <a:bodyPr/>
                    <a:lstStyle/>
                    <a:p>
                      <a:pPr algn="l" fontAlgn="t"/>
                      <a:r>
                        <a:rPr lang="en-US" sz="1400" u="none" strike="noStrike" dirty="0">
                          <a:effectLst/>
                        </a:rPr>
                        <a:t>College </a:t>
                      </a:r>
                      <a:endParaRPr lang="en-US" sz="1400" b="0" i="0" u="none" strike="noStrike" dirty="0">
                        <a:solidFill>
                          <a:srgbClr val="000000"/>
                        </a:solidFill>
                        <a:effectLst/>
                        <a:latin typeface="Calibri" panose="020F0502020204030204" pitchFamily="34" charset="0"/>
                      </a:endParaRPr>
                    </a:p>
                  </a:txBody>
                  <a:tcPr marL="5870" marR="5870" marT="5870" marB="0"/>
                </a:tc>
                <a:tc>
                  <a:txBody>
                    <a:bodyPr/>
                    <a:lstStyle/>
                    <a:p>
                      <a:pPr algn="ctr" fontAlgn="t"/>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5870" marR="5870" marT="5870" marB="0"/>
                </a:tc>
                <a:tc>
                  <a:txBody>
                    <a:bodyPr/>
                    <a:lstStyle/>
                    <a:p>
                      <a:pPr algn="l" fontAlgn="t"/>
                      <a:r>
                        <a:rPr lang="en-US" sz="1400" u="none" strike="noStrike" dirty="0">
                          <a:effectLst/>
                        </a:rPr>
                        <a:t>Contact Name </a:t>
                      </a:r>
                      <a:endParaRPr lang="en-US" sz="1400" b="0" i="0" u="none" strike="noStrike" dirty="0">
                        <a:solidFill>
                          <a:srgbClr val="000000"/>
                        </a:solidFill>
                        <a:effectLst/>
                        <a:latin typeface="Calibri" panose="020F0502020204030204" pitchFamily="34" charset="0"/>
                      </a:endParaRPr>
                    </a:p>
                  </a:txBody>
                  <a:tcPr marL="5870" marR="5870" marT="5870" marB="0"/>
                </a:tc>
                <a:tc>
                  <a:txBody>
                    <a:bodyPr/>
                    <a:lstStyle/>
                    <a:p>
                      <a:pPr algn="ctr" fontAlgn="t"/>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5870" marR="5870" marT="5870" marB="0"/>
                </a:tc>
                <a:extLst>
                  <a:ext uri="{0D108BD9-81ED-4DB2-BD59-A6C34878D82A}">
                    <a16:rowId xmlns:a16="http://schemas.microsoft.com/office/drawing/2014/main" val="10002"/>
                  </a:ext>
                </a:extLst>
              </a:tr>
              <a:tr h="558862">
                <a:tc>
                  <a:txBody>
                    <a:bodyPr/>
                    <a:lstStyle/>
                    <a:p>
                      <a:pPr algn="l" fontAlgn="t"/>
                      <a:r>
                        <a:rPr lang="en-US" sz="1200" u="none" strike="noStrike">
                          <a:effectLst/>
                        </a:rPr>
                        <a:t>Core Indicator</a:t>
                      </a:r>
                      <a:endParaRPr lang="en-US" sz="1200" b="0" i="0" u="none" strike="noStrike">
                        <a:solidFill>
                          <a:srgbClr val="000000"/>
                        </a:solidFill>
                        <a:effectLst/>
                        <a:latin typeface="Calibri" panose="020F0502020204030204" pitchFamily="34" charset="0"/>
                      </a:endParaRPr>
                    </a:p>
                  </a:txBody>
                  <a:tcPr marL="5870" marR="5870" marT="5870" marB="0"/>
                </a:tc>
                <a:tc>
                  <a:txBody>
                    <a:bodyPr/>
                    <a:lstStyle/>
                    <a:p>
                      <a:pPr algn="ctr" fontAlgn="t"/>
                      <a:r>
                        <a:rPr lang="en-US" sz="1200" u="none" strike="noStrike" dirty="0">
                          <a:effectLst/>
                        </a:rPr>
                        <a:t>Proposed 2018-2019                     State Number </a:t>
                      </a:r>
                      <a:endParaRPr lang="en-US" sz="1200" b="0" i="0" u="none" strike="noStrike" dirty="0">
                        <a:solidFill>
                          <a:srgbClr val="000000"/>
                        </a:solidFill>
                        <a:effectLst/>
                        <a:latin typeface="Calibri" panose="020F0502020204030204" pitchFamily="34" charset="0"/>
                      </a:endParaRPr>
                    </a:p>
                  </a:txBody>
                  <a:tcPr marL="5870" marR="5870" marT="5870" marB="0"/>
                </a:tc>
                <a:tc>
                  <a:txBody>
                    <a:bodyPr/>
                    <a:lstStyle/>
                    <a:p>
                      <a:pPr algn="ctr" fontAlgn="t"/>
                      <a:r>
                        <a:rPr lang="en-US" sz="1200" u="none" strike="noStrike" dirty="0">
                          <a:effectLst/>
                        </a:rPr>
                        <a:t> College negotiated levels of performance for 2018-19</a:t>
                      </a:r>
                      <a:endParaRPr lang="en-US" sz="1200" b="0" i="0" u="none" strike="noStrike" dirty="0">
                        <a:solidFill>
                          <a:srgbClr val="000000"/>
                        </a:solidFill>
                        <a:effectLst/>
                        <a:latin typeface="Calibri" panose="020F0502020204030204" pitchFamily="34" charset="0"/>
                      </a:endParaRPr>
                    </a:p>
                  </a:txBody>
                  <a:tcPr marL="5870" marR="5870" marT="5870" marB="0"/>
                </a:tc>
                <a:tc>
                  <a:txBody>
                    <a:bodyPr/>
                    <a:lstStyle/>
                    <a:p>
                      <a:pPr algn="ctr" fontAlgn="t"/>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5870" marR="5870" marT="5870" marB="0"/>
                </a:tc>
                <a:extLst>
                  <a:ext uri="{0D108BD9-81ED-4DB2-BD59-A6C34878D82A}">
                    <a16:rowId xmlns:a16="http://schemas.microsoft.com/office/drawing/2014/main" val="10003"/>
                  </a:ext>
                </a:extLst>
              </a:tr>
              <a:tr h="312184">
                <a:tc>
                  <a:txBody>
                    <a:bodyPr/>
                    <a:lstStyle/>
                    <a:p>
                      <a:pPr algn="l" fontAlgn="t"/>
                      <a:r>
                        <a:rPr lang="en-US" sz="1200" u="none" strike="noStrike" dirty="0">
                          <a:effectLst/>
                        </a:rPr>
                        <a:t>1P1   Technical Skill Attainment</a:t>
                      </a:r>
                      <a:endParaRPr lang="en-US" sz="1200" b="0" i="0" u="none" strike="noStrike" dirty="0">
                        <a:solidFill>
                          <a:srgbClr val="000000"/>
                        </a:solidFill>
                        <a:effectLst/>
                        <a:latin typeface="Calibri" panose="020F0502020204030204" pitchFamily="34" charset="0"/>
                      </a:endParaRPr>
                    </a:p>
                  </a:txBody>
                  <a:tcPr marL="5870" marR="5870" marT="5870" marB="0"/>
                </a:tc>
                <a:tc>
                  <a:txBody>
                    <a:bodyPr/>
                    <a:lstStyle/>
                    <a:p>
                      <a:pPr algn="ctr" fontAlgn="t"/>
                      <a:r>
                        <a:rPr lang="en-US" sz="1200" u="none" strike="noStrike" dirty="0">
                          <a:effectLst/>
                        </a:rPr>
                        <a:t>80.30%</a:t>
                      </a:r>
                      <a:endParaRPr lang="en-US" sz="1200" b="0" i="0" u="none" strike="noStrike" dirty="0">
                        <a:solidFill>
                          <a:srgbClr val="000000"/>
                        </a:solidFill>
                        <a:effectLst/>
                        <a:latin typeface="Calibri" panose="020F0502020204030204" pitchFamily="34" charset="0"/>
                      </a:endParaRPr>
                    </a:p>
                  </a:txBody>
                  <a:tcPr marL="5870" marR="5870" marT="5870" marB="0"/>
                </a:tc>
                <a:tc>
                  <a:txBody>
                    <a:bodyPr/>
                    <a:lstStyle/>
                    <a:p>
                      <a:pPr algn="ctr" fontAlgn="t"/>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5870" marR="5870" marT="5870" marB="0"/>
                </a:tc>
                <a:tc>
                  <a:txBody>
                    <a:bodyPr/>
                    <a:lstStyle/>
                    <a:p>
                      <a:pPr algn="ctr" fontAlgn="t"/>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5870" marR="5870" marT="5870" marB="0"/>
                </a:tc>
                <a:extLst>
                  <a:ext uri="{0D108BD9-81ED-4DB2-BD59-A6C34878D82A}">
                    <a16:rowId xmlns:a16="http://schemas.microsoft.com/office/drawing/2014/main" val="10004"/>
                  </a:ext>
                </a:extLst>
              </a:tr>
              <a:tr h="304800">
                <a:tc>
                  <a:txBody>
                    <a:bodyPr/>
                    <a:lstStyle/>
                    <a:p>
                      <a:pPr algn="l" fontAlgn="t"/>
                      <a:r>
                        <a:rPr lang="en-US" sz="1200" u="none" strike="noStrike" dirty="0">
                          <a:effectLst/>
                        </a:rPr>
                        <a:t>2P1  Credential, Certificate, or Degree</a:t>
                      </a:r>
                      <a:endParaRPr lang="en-US" sz="1200" b="0" i="0" u="none" strike="noStrike" dirty="0">
                        <a:solidFill>
                          <a:srgbClr val="000000"/>
                        </a:solidFill>
                        <a:effectLst/>
                        <a:latin typeface="Calibri" panose="020F0502020204030204" pitchFamily="34" charset="0"/>
                      </a:endParaRPr>
                    </a:p>
                  </a:txBody>
                  <a:tcPr marL="5870" marR="5870" marT="5870" marB="0"/>
                </a:tc>
                <a:tc>
                  <a:txBody>
                    <a:bodyPr/>
                    <a:lstStyle/>
                    <a:p>
                      <a:pPr algn="ctr" fontAlgn="t"/>
                      <a:r>
                        <a:rPr lang="en-US" sz="1200" u="none" strike="noStrike" dirty="0">
                          <a:effectLst/>
                        </a:rPr>
                        <a:t>57.00%</a:t>
                      </a:r>
                      <a:endParaRPr lang="en-US" sz="1200" b="0" i="0" u="none" strike="noStrike" dirty="0">
                        <a:solidFill>
                          <a:srgbClr val="000000"/>
                        </a:solidFill>
                        <a:effectLst/>
                        <a:latin typeface="Calibri" panose="020F0502020204030204" pitchFamily="34" charset="0"/>
                      </a:endParaRPr>
                    </a:p>
                  </a:txBody>
                  <a:tcPr marL="5870" marR="5870" marT="5870" marB="0"/>
                </a:tc>
                <a:tc>
                  <a:txBody>
                    <a:bodyPr/>
                    <a:lstStyle/>
                    <a:p>
                      <a:pPr algn="ctr" fontAlgn="t"/>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5870" marR="5870" marT="5870" marB="0"/>
                </a:tc>
                <a:tc>
                  <a:txBody>
                    <a:bodyPr/>
                    <a:lstStyle/>
                    <a:p>
                      <a:pPr algn="ctr" fontAlgn="t"/>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0" marR="5870" marT="5870" marB="0"/>
                </a:tc>
                <a:extLst>
                  <a:ext uri="{0D108BD9-81ED-4DB2-BD59-A6C34878D82A}">
                    <a16:rowId xmlns:a16="http://schemas.microsoft.com/office/drawing/2014/main" val="10005"/>
                  </a:ext>
                </a:extLst>
              </a:tr>
              <a:tr h="281324">
                <a:tc>
                  <a:txBody>
                    <a:bodyPr/>
                    <a:lstStyle/>
                    <a:p>
                      <a:pPr algn="l" fontAlgn="t"/>
                      <a:r>
                        <a:rPr lang="en-US" sz="1200" u="none" strike="noStrike" dirty="0">
                          <a:effectLst/>
                        </a:rPr>
                        <a:t>3P1 Student Retention or Transfer</a:t>
                      </a:r>
                      <a:endParaRPr lang="en-US" sz="1200" b="0" i="0" u="none" strike="noStrike" dirty="0">
                        <a:solidFill>
                          <a:srgbClr val="000000"/>
                        </a:solidFill>
                        <a:effectLst/>
                        <a:latin typeface="Calibri" panose="020F0502020204030204" pitchFamily="34" charset="0"/>
                      </a:endParaRPr>
                    </a:p>
                  </a:txBody>
                  <a:tcPr marL="5870" marR="5870" marT="5870" marB="0"/>
                </a:tc>
                <a:tc>
                  <a:txBody>
                    <a:bodyPr/>
                    <a:lstStyle/>
                    <a:p>
                      <a:pPr algn="ctr" fontAlgn="t"/>
                      <a:r>
                        <a:rPr lang="en-US" sz="1200" u="none" strike="noStrike" dirty="0">
                          <a:effectLst/>
                        </a:rPr>
                        <a:t>78.00%</a:t>
                      </a:r>
                      <a:endParaRPr lang="en-US" sz="1200" b="0" i="0" u="none" strike="noStrike" dirty="0">
                        <a:solidFill>
                          <a:srgbClr val="000000"/>
                        </a:solidFill>
                        <a:effectLst/>
                        <a:latin typeface="Calibri" panose="020F0502020204030204" pitchFamily="34" charset="0"/>
                      </a:endParaRPr>
                    </a:p>
                  </a:txBody>
                  <a:tcPr marL="5870" marR="5870" marT="5870" marB="0"/>
                </a:tc>
                <a:tc>
                  <a:txBody>
                    <a:bodyPr/>
                    <a:lstStyle/>
                    <a:p>
                      <a:pPr algn="ctr" fontAlgn="t"/>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0" marR="5870" marT="5870" marB="0"/>
                </a:tc>
                <a:tc>
                  <a:txBody>
                    <a:bodyPr/>
                    <a:lstStyle/>
                    <a:p>
                      <a:pPr algn="ctr" fontAlgn="t"/>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5870" marR="5870" marT="5870" marB="0"/>
                </a:tc>
                <a:extLst>
                  <a:ext uri="{0D108BD9-81ED-4DB2-BD59-A6C34878D82A}">
                    <a16:rowId xmlns:a16="http://schemas.microsoft.com/office/drawing/2014/main" val="10006"/>
                  </a:ext>
                </a:extLst>
              </a:tr>
              <a:tr h="228600">
                <a:tc>
                  <a:txBody>
                    <a:bodyPr/>
                    <a:lstStyle/>
                    <a:p>
                      <a:pPr algn="l" fontAlgn="t"/>
                      <a:r>
                        <a:rPr lang="en-US" sz="1200" u="none" strike="noStrike" dirty="0">
                          <a:effectLst/>
                        </a:rPr>
                        <a:t>4P1  Student Placement</a:t>
                      </a:r>
                      <a:endParaRPr lang="en-US" sz="1200" b="0" i="0" u="none" strike="noStrike" dirty="0">
                        <a:solidFill>
                          <a:srgbClr val="000000"/>
                        </a:solidFill>
                        <a:effectLst/>
                        <a:latin typeface="Calibri" panose="020F0502020204030204" pitchFamily="34" charset="0"/>
                      </a:endParaRPr>
                    </a:p>
                  </a:txBody>
                  <a:tcPr marL="5870" marR="5870" marT="5870" marB="0"/>
                </a:tc>
                <a:tc>
                  <a:txBody>
                    <a:bodyPr/>
                    <a:lstStyle/>
                    <a:p>
                      <a:pPr algn="ctr" fontAlgn="t"/>
                      <a:r>
                        <a:rPr lang="en-US" sz="1200" u="none" strike="noStrike" dirty="0">
                          <a:effectLst/>
                        </a:rPr>
                        <a:t>68.50%</a:t>
                      </a:r>
                      <a:endParaRPr lang="en-US" sz="1200" b="0" i="0" u="none" strike="noStrike" dirty="0">
                        <a:solidFill>
                          <a:srgbClr val="000000"/>
                        </a:solidFill>
                        <a:effectLst/>
                        <a:latin typeface="Calibri" panose="020F0502020204030204" pitchFamily="34" charset="0"/>
                      </a:endParaRPr>
                    </a:p>
                  </a:txBody>
                  <a:tcPr marL="5870" marR="5870" marT="5870" marB="0"/>
                </a:tc>
                <a:tc>
                  <a:txBody>
                    <a:bodyPr/>
                    <a:lstStyle/>
                    <a:p>
                      <a:pPr algn="ctr" fontAlgn="t"/>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5870" marR="5870" marT="5870" marB="0"/>
                </a:tc>
                <a:tc>
                  <a:txBody>
                    <a:bodyPr/>
                    <a:lstStyle/>
                    <a:p>
                      <a:pPr algn="ctr" fontAlgn="t"/>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5870" marR="5870" marT="5870" marB="0"/>
                </a:tc>
                <a:extLst>
                  <a:ext uri="{0D108BD9-81ED-4DB2-BD59-A6C34878D82A}">
                    <a16:rowId xmlns:a16="http://schemas.microsoft.com/office/drawing/2014/main" val="10007"/>
                  </a:ext>
                </a:extLst>
              </a:tr>
              <a:tr h="304800">
                <a:tc>
                  <a:txBody>
                    <a:bodyPr/>
                    <a:lstStyle/>
                    <a:p>
                      <a:pPr algn="l" fontAlgn="t"/>
                      <a:r>
                        <a:rPr lang="en-US" sz="1200" u="none" strike="noStrike">
                          <a:effectLst/>
                        </a:rPr>
                        <a:t>5P1 Non- traditional Participation</a:t>
                      </a:r>
                      <a:endParaRPr lang="en-US" sz="1200" b="0" i="0" u="none" strike="noStrike">
                        <a:solidFill>
                          <a:srgbClr val="000000"/>
                        </a:solidFill>
                        <a:effectLst/>
                        <a:latin typeface="Calibri" panose="020F0502020204030204" pitchFamily="34" charset="0"/>
                      </a:endParaRPr>
                    </a:p>
                  </a:txBody>
                  <a:tcPr marL="5870" marR="5870" marT="5870" marB="0"/>
                </a:tc>
                <a:tc>
                  <a:txBody>
                    <a:bodyPr/>
                    <a:lstStyle/>
                    <a:p>
                      <a:pPr algn="ctr" fontAlgn="t"/>
                      <a:r>
                        <a:rPr lang="en-US" sz="1200" u="none" strike="noStrike" dirty="0">
                          <a:effectLst/>
                        </a:rPr>
                        <a:t>6.01%</a:t>
                      </a:r>
                      <a:endParaRPr lang="en-US" sz="1200" b="0" i="0" u="none" strike="noStrike" dirty="0">
                        <a:solidFill>
                          <a:srgbClr val="000000"/>
                        </a:solidFill>
                        <a:effectLst/>
                        <a:latin typeface="Calibri" panose="020F0502020204030204" pitchFamily="34" charset="0"/>
                      </a:endParaRPr>
                    </a:p>
                  </a:txBody>
                  <a:tcPr marL="5870" marR="5870" marT="5870" marB="0"/>
                </a:tc>
                <a:tc>
                  <a:txBody>
                    <a:bodyPr/>
                    <a:lstStyle/>
                    <a:p>
                      <a:pPr algn="ctr" fontAlgn="t"/>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5870" marR="5870" marT="5870" marB="0"/>
                </a:tc>
                <a:tc>
                  <a:txBody>
                    <a:bodyPr/>
                    <a:lstStyle/>
                    <a:p>
                      <a:pPr algn="ctr" fontAlgn="t"/>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5870" marR="5870" marT="5870" marB="0"/>
                </a:tc>
                <a:extLst>
                  <a:ext uri="{0D108BD9-81ED-4DB2-BD59-A6C34878D82A}">
                    <a16:rowId xmlns:a16="http://schemas.microsoft.com/office/drawing/2014/main" val="10008"/>
                  </a:ext>
                </a:extLst>
              </a:tr>
              <a:tr h="304800">
                <a:tc>
                  <a:txBody>
                    <a:bodyPr/>
                    <a:lstStyle/>
                    <a:p>
                      <a:pPr algn="l" fontAlgn="t"/>
                      <a:r>
                        <a:rPr lang="en-US" sz="1200" u="none" strike="noStrike" dirty="0">
                          <a:effectLst/>
                        </a:rPr>
                        <a:t>5P2  Non- traditional Completion</a:t>
                      </a:r>
                      <a:endParaRPr lang="en-US" sz="1200" b="0" i="0" u="none" strike="noStrike" dirty="0">
                        <a:solidFill>
                          <a:srgbClr val="000000"/>
                        </a:solidFill>
                        <a:effectLst/>
                        <a:latin typeface="Calibri" panose="020F0502020204030204" pitchFamily="34" charset="0"/>
                      </a:endParaRPr>
                    </a:p>
                  </a:txBody>
                  <a:tcPr marL="5870" marR="5870" marT="5870" marB="0"/>
                </a:tc>
                <a:tc>
                  <a:txBody>
                    <a:bodyPr/>
                    <a:lstStyle/>
                    <a:p>
                      <a:pPr algn="ctr" fontAlgn="t"/>
                      <a:r>
                        <a:rPr lang="en-US" sz="1200" u="none" strike="noStrike" dirty="0">
                          <a:effectLst/>
                        </a:rPr>
                        <a:t>14.95%</a:t>
                      </a:r>
                      <a:endParaRPr lang="en-US" sz="1200" b="0" i="0" u="none" strike="noStrike" dirty="0">
                        <a:solidFill>
                          <a:srgbClr val="000000"/>
                        </a:solidFill>
                        <a:effectLst/>
                        <a:latin typeface="Calibri" panose="020F0502020204030204" pitchFamily="34" charset="0"/>
                      </a:endParaRPr>
                    </a:p>
                  </a:txBody>
                  <a:tcPr marL="5870" marR="5870" marT="5870" marB="0"/>
                </a:tc>
                <a:tc>
                  <a:txBody>
                    <a:bodyPr/>
                    <a:lstStyle/>
                    <a:p>
                      <a:pPr algn="ctr" fontAlgn="t"/>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5870" marR="5870" marT="5870" marB="0"/>
                </a:tc>
                <a:tc>
                  <a:txBody>
                    <a:bodyPr/>
                    <a:lstStyle/>
                    <a:p>
                      <a:pPr algn="ctr" fontAlgn="t"/>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5870" marR="5870" marT="5870" marB="0"/>
                </a:tc>
                <a:extLst>
                  <a:ext uri="{0D108BD9-81ED-4DB2-BD59-A6C34878D82A}">
                    <a16:rowId xmlns:a16="http://schemas.microsoft.com/office/drawing/2014/main" val="10009"/>
                  </a:ext>
                </a:extLst>
              </a:tr>
              <a:tr h="119554">
                <a:tc>
                  <a:txBody>
                    <a:bodyPr/>
                    <a:lstStyle/>
                    <a:p>
                      <a:pPr algn="l" fontAlgn="t"/>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5870" marR="5870" marT="5870" marB="0"/>
                </a:tc>
                <a:tc>
                  <a:txBody>
                    <a:bodyPr/>
                    <a:lstStyle/>
                    <a:p>
                      <a:pPr algn="ctr" fontAlgn="t"/>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5870" marR="5870" marT="5870" marB="0"/>
                </a:tc>
                <a:tc>
                  <a:txBody>
                    <a:bodyPr/>
                    <a:lstStyle/>
                    <a:p>
                      <a:pPr algn="ctr" fontAlgn="t"/>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5870" marR="5870" marT="5870" marB="0"/>
                </a:tc>
                <a:tc>
                  <a:txBody>
                    <a:bodyPr/>
                    <a:lstStyle/>
                    <a:p>
                      <a:pPr algn="ctr" fontAlgn="t"/>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5870" marR="5870" marT="5870" marB="0"/>
                </a:tc>
                <a:extLst>
                  <a:ext uri="{0D108BD9-81ED-4DB2-BD59-A6C34878D82A}">
                    <a16:rowId xmlns:a16="http://schemas.microsoft.com/office/drawing/2014/main" val="10010"/>
                  </a:ext>
                </a:extLst>
              </a:tr>
              <a:tr h="119554">
                <a:tc>
                  <a:txBody>
                    <a:bodyPr/>
                    <a:lstStyle/>
                    <a:p>
                      <a:pPr algn="l" fontAlgn="t"/>
                      <a:r>
                        <a:rPr lang="en-US" sz="700" u="none" strike="noStrike">
                          <a:effectLst/>
                        </a:rPr>
                        <a:t>Notes: </a:t>
                      </a:r>
                      <a:endParaRPr lang="en-US" sz="700" b="0" i="0" u="none" strike="noStrike">
                        <a:solidFill>
                          <a:srgbClr val="000000"/>
                        </a:solidFill>
                        <a:effectLst/>
                        <a:latin typeface="Calibri" panose="020F0502020204030204" pitchFamily="34" charset="0"/>
                      </a:endParaRPr>
                    </a:p>
                  </a:txBody>
                  <a:tcPr marL="5870" marR="5870" marT="5870" marB="0"/>
                </a:tc>
                <a:tc>
                  <a:txBody>
                    <a:bodyPr/>
                    <a:lstStyle/>
                    <a:p>
                      <a:pPr algn="ctr" fontAlgn="t"/>
                      <a:endParaRPr lang="en-US" sz="700" b="0" i="0" u="none" strike="noStrike">
                        <a:solidFill>
                          <a:srgbClr val="000000"/>
                        </a:solidFill>
                        <a:effectLst/>
                        <a:latin typeface="Calibri" panose="020F0502020204030204" pitchFamily="34" charset="0"/>
                      </a:endParaRPr>
                    </a:p>
                  </a:txBody>
                  <a:tcPr marL="5870" marR="5870" marT="5870" marB="0"/>
                </a:tc>
                <a:tc>
                  <a:txBody>
                    <a:bodyPr/>
                    <a:lstStyle/>
                    <a:p>
                      <a:pPr algn="ctr" fontAlgn="t"/>
                      <a:endParaRPr lang="en-US" sz="700" b="0" i="0" u="none" strike="noStrike">
                        <a:solidFill>
                          <a:srgbClr val="000000"/>
                        </a:solidFill>
                        <a:effectLst/>
                        <a:latin typeface="Calibri" panose="020F0502020204030204" pitchFamily="34" charset="0"/>
                      </a:endParaRPr>
                    </a:p>
                  </a:txBody>
                  <a:tcPr marL="5870" marR="5870" marT="5870" marB="0"/>
                </a:tc>
                <a:tc>
                  <a:txBody>
                    <a:bodyPr/>
                    <a:lstStyle/>
                    <a:p>
                      <a:pPr algn="ctr" fontAlgn="t"/>
                      <a:endParaRPr lang="en-US" sz="700" b="0" i="0" u="none" strike="noStrike" dirty="0">
                        <a:solidFill>
                          <a:srgbClr val="000000"/>
                        </a:solidFill>
                        <a:effectLst/>
                        <a:latin typeface="Calibri" panose="020F0502020204030204" pitchFamily="34" charset="0"/>
                      </a:endParaRPr>
                    </a:p>
                  </a:txBody>
                  <a:tcPr marL="5870" marR="5870" marT="5870" marB="0"/>
                </a:tc>
                <a:extLst>
                  <a:ext uri="{0D108BD9-81ED-4DB2-BD59-A6C34878D82A}">
                    <a16:rowId xmlns:a16="http://schemas.microsoft.com/office/drawing/2014/main" val="10011"/>
                  </a:ext>
                </a:extLst>
              </a:tr>
            </a:tbl>
          </a:graphicData>
        </a:graphic>
      </p:graphicFrame>
      <p:sp>
        <p:nvSpPr>
          <p:cNvPr id="2" name="Title 1"/>
          <p:cNvSpPr>
            <a:spLocks noGrp="1"/>
          </p:cNvSpPr>
          <p:nvPr>
            <p:ph type="title"/>
          </p:nvPr>
        </p:nvSpPr>
        <p:spPr/>
        <p:txBody>
          <a:bodyPr/>
          <a:lstStyle/>
          <a:p>
            <a:r>
              <a:rPr lang="en-US"/>
              <a:t>Negotiated Levels </a:t>
            </a:r>
            <a:br>
              <a:rPr lang="en-US"/>
            </a:br>
            <a:endParaRPr lang="en-US" dirty="0"/>
          </a:p>
        </p:txBody>
      </p:sp>
    </p:spTree>
    <p:extLst>
      <p:ext uri="{BB962C8B-B14F-4D97-AF65-F5344CB8AC3E}">
        <p14:creationId xmlns:p14="http://schemas.microsoft.com/office/powerpoint/2010/main" val="263388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idx="1"/>
          </p:nvPr>
        </p:nvSpPr>
        <p:spPr/>
        <p:txBody>
          <a:bodyPr/>
          <a:lstStyle/>
          <a:p>
            <a:pPr lvl="0"/>
            <a:r>
              <a:rPr lang="en-US"/>
              <a:t>Title I: Overview of Perkins IV, Section 113</a:t>
            </a:r>
          </a:p>
          <a:p>
            <a:pPr lvl="1"/>
            <a:r>
              <a:rPr lang="en-US"/>
              <a:t>Purpose of section 113 is to set out the Act’s accountability requirements and core indicators for performance at the   secondary and postsecondary levels for all CTE students.</a:t>
            </a:r>
          </a:p>
          <a:p>
            <a:pPr lvl="1"/>
            <a:r>
              <a:rPr lang="en-US"/>
              <a:t>The core indicators are the same for the state agency as for the local providers, but separate performance levels will be agreed upon.</a:t>
            </a:r>
          </a:p>
        </p:txBody>
      </p:sp>
      <p:sp>
        <p:nvSpPr>
          <p:cNvPr id="65" name="Shape 65"/>
          <p:cNvSpPr>
            <a:spLocks noGrp="1"/>
          </p:cNvSpPr>
          <p:nvPr>
            <p:ph type="title"/>
          </p:nvPr>
        </p:nvSpPr>
        <p:spPr/>
        <p:txBody>
          <a:bodyPr/>
          <a:lstStyle/>
          <a:p>
            <a:pPr lvl="0"/>
            <a:r>
              <a:rPr lang="en-US"/>
              <a:t>Accountability</a:t>
            </a:r>
            <a:endParaRPr lang="en-US" dirty="0"/>
          </a:p>
        </p:txBody>
      </p:sp>
    </p:spTree>
    <p:extLst>
      <p:ext uri="{BB962C8B-B14F-4D97-AF65-F5344CB8AC3E}">
        <p14:creationId xmlns:p14="http://schemas.microsoft.com/office/powerpoint/2010/main" val="350012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p:cNvSpPr>
          <p:nvPr>
            <p:ph idx="1"/>
          </p:nvPr>
        </p:nvSpPr>
        <p:spPr>
          <a:xfrm>
            <a:off x="628650" y="1761204"/>
            <a:ext cx="8378190" cy="4731671"/>
          </a:xfrm>
        </p:spPr>
        <p:txBody>
          <a:bodyPr/>
          <a:lstStyle/>
          <a:p>
            <a:pPr marL="0" lvl="0" indent="0">
              <a:buNone/>
            </a:pPr>
            <a:r>
              <a:rPr lang="en-US" dirty="0"/>
              <a:t>Disaggregated performance data categories:</a:t>
            </a:r>
          </a:p>
          <a:p>
            <a:pPr lvl="0"/>
            <a:r>
              <a:rPr lang="en-US" dirty="0"/>
              <a:t>Gender </a:t>
            </a:r>
          </a:p>
          <a:p>
            <a:pPr lvl="0"/>
            <a:r>
              <a:rPr lang="en-US" dirty="0"/>
              <a:t>Race and Ethnicity (following 1997 revised standards) </a:t>
            </a:r>
          </a:p>
          <a:p>
            <a:pPr lvl="0"/>
            <a:r>
              <a:rPr lang="en-US" dirty="0"/>
              <a:t>Individuals with Disabilities  (IDEA &amp; ADA)</a:t>
            </a:r>
          </a:p>
          <a:p>
            <a:pPr lvl="0"/>
            <a:r>
              <a:rPr lang="en-US" dirty="0"/>
              <a:t>Economically Disadvantaged, including Foster Children </a:t>
            </a:r>
          </a:p>
          <a:p>
            <a:pPr lvl="0"/>
            <a:r>
              <a:rPr lang="en-US" dirty="0"/>
              <a:t>Single Parents </a:t>
            </a:r>
          </a:p>
          <a:p>
            <a:pPr lvl="0"/>
            <a:r>
              <a:rPr lang="en-US" dirty="0"/>
              <a:t>Displaced Homemakers </a:t>
            </a:r>
          </a:p>
          <a:p>
            <a:pPr lvl="0"/>
            <a:r>
              <a:rPr lang="en-US" dirty="0"/>
              <a:t>Individuals with Limited English Proficiency </a:t>
            </a:r>
          </a:p>
          <a:p>
            <a:pPr lvl="0"/>
            <a:r>
              <a:rPr lang="en-US" dirty="0"/>
              <a:t>Migrant Students (secondary only) </a:t>
            </a:r>
          </a:p>
        </p:txBody>
      </p:sp>
      <p:sp>
        <p:nvSpPr>
          <p:cNvPr id="76" name="Shape 76"/>
          <p:cNvSpPr>
            <a:spLocks noGrp="1"/>
          </p:cNvSpPr>
          <p:nvPr>
            <p:ph type="title"/>
          </p:nvPr>
        </p:nvSpPr>
        <p:spPr/>
        <p:txBody>
          <a:bodyPr/>
          <a:lstStyle/>
          <a:p>
            <a:pPr lvl="0"/>
            <a:r>
              <a:rPr lang="en-US"/>
              <a:t>Accountability</a:t>
            </a:r>
            <a:endParaRPr lang="en-US" dirty="0"/>
          </a:p>
        </p:txBody>
      </p:sp>
    </p:spTree>
    <p:extLst>
      <p:ext uri="{BB962C8B-B14F-4D97-AF65-F5344CB8AC3E}">
        <p14:creationId xmlns:p14="http://schemas.microsoft.com/office/powerpoint/2010/main" val="103275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p:cNvSpPr>
          <p:nvPr>
            <p:ph idx="1"/>
          </p:nvPr>
        </p:nvSpPr>
        <p:spPr/>
        <p:txBody>
          <a:bodyPr/>
          <a:lstStyle/>
          <a:p>
            <a:pPr lvl="0"/>
            <a:r>
              <a:rPr lang="en-US"/>
              <a:t>Final Agreed-Upon Performance Level (FAUPL)</a:t>
            </a:r>
          </a:p>
          <a:p>
            <a:pPr lvl="1"/>
            <a:r>
              <a:rPr lang="en-US"/>
              <a:t>Purpose of the FAUPL is to have an agreement between the Department and the State on student and performance  definitions, measurement approaches, and baseline and performance targets for the core indicators.</a:t>
            </a:r>
          </a:p>
          <a:p>
            <a:pPr lvl="1"/>
            <a:r>
              <a:rPr lang="en-US"/>
              <a:t>State FAUPLs are attached to your states July 1 grant award.     State FAUPLs are also posted on PCRN.</a:t>
            </a:r>
          </a:p>
          <a:p>
            <a:pPr lvl="1"/>
            <a:r>
              <a:rPr lang="en-US"/>
              <a:t>In using the FAUPL, consider: </a:t>
            </a:r>
          </a:p>
          <a:p>
            <a:pPr lvl="2"/>
            <a:r>
              <a:rPr lang="en-US"/>
              <a:t>how you might negotiate CTE performance with local districts and postsecondary programs? </a:t>
            </a:r>
          </a:p>
          <a:p>
            <a:pPr lvl="2"/>
            <a:r>
              <a:rPr lang="en-US"/>
              <a:t>how you might integrate analysis of local performance data to Perkins applications.</a:t>
            </a:r>
          </a:p>
        </p:txBody>
      </p:sp>
      <p:sp>
        <p:nvSpPr>
          <p:cNvPr id="79" name="Shape 79"/>
          <p:cNvSpPr>
            <a:spLocks noGrp="1"/>
          </p:cNvSpPr>
          <p:nvPr>
            <p:ph type="title"/>
          </p:nvPr>
        </p:nvSpPr>
        <p:spPr/>
        <p:txBody>
          <a:bodyPr/>
          <a:lstStyle/>
          <a:p>
            <a:pPr lvl="0"/>
            <a:r>
              <a:rPr lang="en-US"/>
              <a:t>Accountability</a:t>
            </a:r>
            <a:endParaRPr lang="en-US" dirty="0"/>
          </a:p>
        </p:txBody>
      </p:sp>
    </p:spTree>
    <p:extLst>
      <p:ext uri="{BB962C8B-B14F-4D97-AF65-F5344CB8AC3E}">
        <p14:creationId xmlns:p14="http://schemas.microsoft.com/office/powerpoint/2010/main" val="385619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idx="1"/>
          </p:nvPr>
        </p:nvSpPr>
        <p:spPr>
          <a:xfrm>
            <a:off x="628650" y="1761204"/>
            <a:ext cx="8241030" cy="4731671"/>
          </a:xfrm>
        </p:spPr>
        <p:txBody>
          <a:bodyPr>
            <a:noAutofit/>
          </a:bodyPr>
          <a:lstStyle/>
          <a:p>
            <a:pPr marL="0" lvl="0" indent="0">
              <a:buNone/>
            </a:pPr>
            <a:r>
              <a:rPr lang="en-US" sz="2400" dirty="0"/>
              <a:t>Section 123: Improvement Plans</a:t>
            </a:r>
          </a:p>
          <a:p>
            <a:pPr lvl="0"/>
            <a:r>
              <a:rPr lang="en-US" sz="2400" dirty="0"/>
              <a:t>If a state does not meet at least 90% of its agreed-upon state adjusted level of performance on a core indicator, it must prepare a Perkins Improvement Plan.</a:t>
            </a:r>
          </a:p>
          <a:p>
            <a:pPr lvl="0"/>
            <a:r>
              <a:rPr lang="en-US" sz="2400" dirty="0"/>
              <a:t>Similarly, if a local college does not meet at least 90% of its agreed-upon adjusted level of performance on a core indicator, it must prepare a Perkins Improvement Plan.</a:t>
            </a:r>
          </a:p>
          <a:p>
            <a:pPr lvl="0"/>
            <a:r>
              <a:rPr lang="en-US" sz="2400" dirty="0"/>
              <a:t>When a Perkins Improvement Plan is required, if any special population does not perform to at least 90% of the statewide/institutional rate, then you must perform a Gap Analysis to determine the barriers to success.</a:t>
            </a:r>
          </a:p>
        </p:txBody>
      </p:sp>
      <p:sp>
        <p:nvSpPr>
          <p:cNvPr id="82" name="Shape 82"/>
          <p:cNvSpPr>
            <a:spLocks noGrp="1"/>
          </p:cNvSpPr>
          <p:nvPr>
            <p:ph type="title"/>
          </p:nvPr>
        </p:nvSpPr>
        <p:spPr/>
        <p:txBody>
          <a:bodyPr/>
          <a:lstStyle/>
          <a:p>
            <a:pPr lvl="0"/>
            <a:r>
              <a:rPr lang="en-US"/>
              <a:t>Accountability</a:t>
            </a:r>
            <a:endParaRPr lang="en-US" dirty="0"/>
          </a:p>
        </p:txBody>
      </p:sp>
    </p:spTree>
    <p:extLst>
      <p:ext uri="{BB962C8B-B14F-4D97-AF65-F5344CB8AC3E}">
        <p14:creationId xmlns:p14="http://schemas.microsoft.com/office/powerpoint/2010/main" val="3239311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idx="1"/>
          </p:nvPr>
        </p:nvSpPr>
        <p:spPr/>
        <p:txBody>
          <a:bodyPr/>
          <a:lstStyle/>
          <a:p>
            <a:pPr lvl="0"/>
            <a:r>
              <a:rPr lang="en-US"/>
              <a:t>What is the Consolidated Annual Report (CAR)?</a:t>
            </a:r>
          </a:p>
          <a:p>
            <a:pPr lvl="0"/>
            <a:r>
              <a:rPr lang="en-US"/>
              <a:t>The CAR is a data collection and reporting format that allows states to submit their required data to the Department of Education (DOE) and allows reports to be generated from that data source.</a:t>
            </a:r>
          </a:p>
          <a:p>
            <a:pPr lvl="0"/>
            <a:r>
              <a:rPr lang="en-US"/>
              <a:t>The CAR is made up of three parts:  </a:t>
            </a:r>
          </a:p>
          <a:p>
            <a:pPr lvl="1"/>
            <a:r>
              <a:rPr lang="en-US"/>
              <a:t>1) the narrative,                             </a:t>
            </a:r>
          </a:p>
          <a:p>
            <a:pPr lvl="1"/>
            <a:r>
              <a:rPr lang="en-US"/>
              <a:t>2) accountability data—enrollment &amp; performance, and                       </a:t>
            </a:r>
          </a:p>
          <a:p>
            <a:pPr lvl="1"/>
            <a:r>
              <a:rPr lang="en-US"/>
              <a:t>3) financial status reports</a:t>
            </a:r>
            <a:endParaRPr lang="en-US" dirty="0"/>
          </a:p>
        </p:txBody>
      </p:sp>
      <p:sp>
        <p:nvSpPr>
          <p:cNvPr id="85" name="Shape 85"/>
          <p:cNvSpPr>
            <a:spLocks noGrp="1"/>
          </p:cNvSpPr>
          <p:nvPr>
            <p:ph type="title"/>
          </p:nvPr>
        </p:nvSpPr>
        <p:spPr/>
        <p:txBody>
          <a:bodyPr/>
          <a:lstStyle/>
          <a:p>
            <a:pPr lvl="0"/>
            <a:r>
              <a:rPr lang="en-US"/>
              <a:t>Accountability</a:t>
            </a:r>
            <a:endParaRPr lang="en-US" dirty="0"/>
          </a:p>
        </p:txBody>
      </p:sp>
    </p:spTree>
    <p:extLst>
      <p:ext uri="{BB962C8B-B14F-4D97-AF65-F5344CB8AC3E}">
        <p14:creationId xmlns:p14="http://schemas.microsoft.com/office/powerpoint/2010/main" val="104327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612761C-4024-AA4E-B672-2C6EB30ECA02}"/>
              </a:ext>
            </a:extLst>
          </p:cNvPr>
          <p:cNvSpPr>
            <a:spLocks noGrp="1"/>
          </p:cNvSpPr>
          <p:nvPr>
            <p:ph idx="1"/>
          </p:nvPr>
        </p:nvSpPr>
        <p:spPr/>
        <p:txBody>
          <a:bodyPr/>
          <a:lstStyle/>
          <a:p>
            <a:endParaRPr lang="en-US"/>
          </a:p>
        </p:txBody>
      </p:sp>
      <p:sp>
        <p:nvSpPr>
          <p:cNvPr id="392" name="Shape 392"/>
          <p:cNvSpPr>
            <a:spLocks noGrp="1"/>
          </p:cNvSpPr>
          <p:nvPr>
            <p:ph type="title"/>
          </p:nvPr>
        </p:nvSpPr>
        <p:spPr/>
        <p:txBody>
          <a:bodyPr/>
          <a:lstStyle/>
          <a:p>
            <a:pPr lvl="0"/>
            <a:r>
              <a:rPr lang="en-US"/>
              <a:t>Role of the Local Coordinator</a:t>
            </a:r>
            <a:endParaRPr lang="en-US" dirty="0"/>
          </a:p>
        </p:txBody>
      </p:sp>
      <p:grpSp>
        <p:nvGrpSpPr>
          <p:cNvPr id="3" name="Group 2"/>
          <p:cNvGrpSpPr/>
          <p:nvPr/>
        </p:nvGrpSpPr>
        <p:grpSpPr>
          <a:xfrm>
            <a:off x="533400" y="2057400"/>
            <a:ext cx="7924800" cy="3105150"/>
            <a:chOff x="1524000" y="3124200"/>
            <a:chExt cx="5772150" cy="1428750"/>
          </a:xfrm>
        </p:grpSpPr>
        <p:sp>
          <p:nvSpPr>
            <p:cNvPr id="393" name="Shape 393"/>
            <p:cNvSpPr/>
            <p:nvPr/>
          </p:nvSpPr>
          <p:spPr>
            <a:xfrm>
              <a:off x="1524000" y="3409950"/>
              <a:ext cx="1314450" cy="1085850"/>
            </a:xfrm>
            <a:prstGeom prst="roundRect">
              <a:avLst>
                <a:gd name="adj" fmla="val 16667"/>
              </a:avLst>
            </a:prstGeom>
            <a:solidFill>
              <a:srgbClr val="9CB084"/>
            </a:solidFill>
            <a:ln w="3175">
              <a:solidFill>
                <a:srgbClr val="9CB084"/>
              </a:solidFill>
            </a:ln>
            <a:effectLst>
              <a:outerShdw blurRad="38100" dist="12700" dir="5400000" rotWithShape="0">
                <a:srgbClr val="000000">
                  <a:alpha val="35000"/>
                </a:srgbClr>
              </a:outerShdw>
            </a:effectLst>
          </p:spPr>
          <p:txBody>
            <a:bodyPr lIns="0" tIns="0" rIns="0" bIns="0" anchor="ctr"/>
            <a:lstStyle/>
            <a:p>
              <a:pPr lvl="0" algn="ctr">
                <a:defRPr>
                  <a:solidFill>
                    <a:srgbClr val="FFFFFF"/>
                  </a:solidFill>
                  <a:latin typeface="Tahoma"/>
                  <a:ea typeface="Tahoma"/>
                  <a:cs typeface="Tahoma"/>
                  <a:sym typeface="Tahoma"/>
                </a:defRPr>
              </a:pPr>
              <a:endParaRPr sz="2400">
                <a:latin typeface="Calibri Light" panose="020F0302020204030204" pitchFamily="34" charset="0"/>
              </a:endParaRPr>
            </a:p>
          </p:txBody>
        </p:sp>
        <p:sp>
          <p:nvSpPr>
            <p:cNvPr id="394" name="Shape 394"/>
            <p:cNvSpPr/>
            <p:nvPr/>
          </p:nvSpPr>
          <p:spPr>
            <a:xfrm>
              <a:off x="3124200" y="3124200"/>
              <a:ext cx="2686050" cy="142875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2872" y="5400"/>
                  </a:lnTo>
                  <a:lnTo>
                    <a:pt x="2872" y="8100"/>
                  </a:lnTo>
                  <a:lnTo>
                    <a:pt x="5603" y="8100"/>
                  </a:lnTo>
                  <a:lnTo>
                    <a:pt x="5603" y="0"/>
                  </a:lnTo>
                  <a:lnTo>
                    <a:pt x="15997" y="0"/>
                  </a:lnTo>
                  <a:lnTo>
                    <a:pt x="15997" y="8100"/>
                  </a:lnTo>
                  <a:lnTo>
                    <a:pt x="18728" y="8100"/>
                  </a:lnTo>
                  <a:lnTo>
                    <a:pt x="18728" y="5400"/>
                  </a:lnTo>
                  <a:lnTo>
                    <a:pt x="21600" y="10800"/>
                  </a:lnTo>
                  <a:lnTo>
                    <a:pt x="18728" y="16200"/>
                  </a:lnTo>
                  <a:lnTo>
                    <a:pt x="18728" y="13500"/>
                  </a:lnTo>
                  <a:lnTo>
                    <a:pt x="15997" y="13500"/>
                  </a:lnTo>
                  <a:lnTo>
                    <a:pt x="15997" y="21600"/>
                  </a:lnTo>
                  <a:lnTo>
                    <a:pt x="5603" y="21600"/>
                  </a:lnTo>
                  <a:lnTo>
                    <a:pt x="5603" y="13500"/>
                  </a:lnTo>
                  <a:lnTo>
                    <a:pt x="2872" y="13500"/>
                  </a:lnTo>
                  <a:lnTo>
                    <a:pt x="2872" y="16200"/>
                  </a:lnTo>
                  <a:close/>
                </a:path>
              </a:pathLst>
            </a:custGeom>
            <a:solidFill>
              <a:srgbClr val="7E6BC9"/>
            </a:solidFill>
            <a:ln w="25400">
              <a:solidFill>
                <a:srgbClr val="7E6BC9"/>
              </a:solidFill>
            </a:ln>
          </p:spPr>
          <p:txBody>
            <a:bodyPr lIns="0" tIns="0" rIns="0" bIns="0" anchor="ctr"/>
            <a:lstStyle/>
            <a:p>
              <a:pPr lvl="0" algn="ctr">
                <a:defRPr>
                  <a:solidFill>
                    <a:srgbClr val="FFFFFF"/>
                  </a:solidFill>
                  <a:latin typeface="Tahoma"/>
                  <a:ea typeface="Tahoma"/>
                  <a:cs typeface="Tahoma"/>
                  <a:sym typeface="Tahoma"/>
                </a:defRPr>
              </a:pPr>
              <a:endParaRPr sz="2400">
                <a:latin typeface="Calibri Light" panose="020F0302020204030204" pitchFamily="34" charset="0"/>
              </a:endParaRPr>
            </a:p>
          </p:txBody>
        </p:sp>
        <p:sp>
          <p:nvSpPr>
            <p:cNvPr id="395" name="Shape 395"/>
            <p:cNvSpPr/>
            <p:nvPr/>
          </p:nvSpPr>
          <p:spPr>
            <a:xfrm>
              <a:off x="5981700" y="3409950"/>
              <a:ext cx="1314450" cy="1085850"/>
            </a:xfrm>
            <a:prstGeom prst="roundRect">
              <a:avLst>
                <a:gd name="adj" fmla="val 16667"/>
              </a:avLst>
            </a:prstGeom>
            <a:solidFill>
              <a:srgbClr val="9CB084"/>
            </a:solidFill>
            <a:ln w="3175">
              <a:solidFill>
                <a:srgbClr val="9CB084"/>
              </a:solidFill>
            </a:ln>
            <a:effectLst>
              <a:outerShdw blurRad="38100" dist="12700" dir="5400000" rotWithShape="0">
                <a:srgbClr val="000000">
                  <a:alpha val="35000"/>
                </a:srgbClr>
              </a:outerShdw>
            </a:effectLst>
          </p:spPr>
          <p:txBody>
            <a:bodyPr lIns="0" tIns="0" rIns="0" bIns="0" anchor="ctr"/>
            <a:lstStyle/>
            <a:p>
              <a:pPr lvl="0" algn="ctr">
                <a:defRPr>
                  <a:solidFill>
                    <a:srgbClr val="FFFFFF"/>
                  </a:solidFill>
                  <a:latin typeface="Tahoma"/>
                  <a:ea typeface="Tahoma"/>
                  <a:cs typeface="Tahoma"/>
                  <a:sym typeface="Tahoma"/>
                </a:defRPr>
              </a:pPr>
              <a:endParaRPr sz="2400">
                <a:latin typeface="Calibri Light" panose="020F0302020204030204" pitchFamily="34" charset="0"/>
              </a:endParaRPr>
            </a:p>
          </p:txBody>
        </p:sp>
        <p:sp>
          <p:nvSpPr>
            <p:cNvPr id="396" name="Shape 396"/>
            <p:cNvSpPr/>
            <p:nvPr/>
          </p:nvSpPr>
          <p:spPr>
            <a:xfrm>
              <a:off x="1581150" y="3638550"/>
              <a:ext cx="1200150" cy="50981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a:latin typeface="Tahoma Negreta"/>
                  <a:ea typeface="Tahoma Negreta"/>
                  <a:cs typeface="Tahoma Negreta"/>
                  <a:sym typeface="Tahoma Negreta"/>
                </a:defRPr>
              </a:lvl1pPr>
            </a:lstStyle>
            <a:p>
              <a:pPr lvl="0" algn="ctr"/>
              <a:r>
                <a:rPr sz="2400" b="1" dirty="0">
                  <a:latin typeface="Calibri Light" panose="020F0302020204030204" pitchFamily="34" charset="0"/>
                </a:rPr>
                <a:t>Local </a:t>
              </a:r>
              <a:endParaRPr lang="en-US" sz="2400" b="1" dirty="0">
                <a:latin typeface="Calibri Light" panose="020F0302020204030204" pitchFamily="34" charset="0"/>
              </a:endParaRPr>
            </a:p>
            <a:p>
              <a:pPr lvl="0" algn="ctr"/>
              <a:r>
                <a:rPr lang="en-US" sz="2400" b="1" dirty="0">
                  <a:latin typeface="Calibri Light" panose="020F0302020204030204" pitchFamily="34" charset="0"/>
                </a:rPr>
                <a:t>Community </a:t>
              </a:r>
            </a:p>
            <a:p>
              <a:pPr lvl="0" algn="ctr"/>
              <a:r>
                <a:rPr lang="en-US" sz="2400" b="1" dirty="0">
                  <a:latin typeface="Calibri Light" panose="020F0302020204030204" pitchFamily="34" charset="0"/>
                </a:rPr>
                <a:t>College </a:t>
              </a:r>
              <a:endParaRPr sz="2400" b="1" dirty="0">
                <a:latin typeface="Calibri Light" panose="020F0302020204030204" pitchFamily="34" charset="0"/>
              </a:endParaRPr>
            </a:p>
          </p:txBody>
        </p:sp>
        <p:sp>
          <p:nvSpPr>
            <p:cNvPr id="397" name="Shape 397"/>
            <p:cNvSpPr/>
            <p:nvPr/>
          </p:nvSpPr>
          <p:spPr>
            <a:xfrm>
              <a:off x="6038850" y="3638550"/>
              <a:ext cx="1143000" cy="84969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r">
                <a:defRPr>
                  <a:latin typeface="Tahoma Negreta"/>
                  <a:ea typeface="Tahoma Negreta"/>
                  <a:cs typeface="Tahoma Negreta"/>
                  <a:sym typeface="Tahoma Negreta"/>
                </a:defRPr>
              </a:lvl1pPr>
            </a:lstStyle>
            <a:p>
              <a:pPr lvl="0" algn="ctr"/>
              <a:r>
                <a:rPr lang="en-US" sz="2400" b="1" dirty="0">
                  <a:latin typeface="Calibri Light" panose="020F0302020204030204" pitchFamily="34" charset="0"/>
                </a:rPr>
                <a:t>NC  Perkins </a:t>
              </a:r>
            </a:p>
            <a:p>
              <a:pPr lvl="0" algn="ctr"/>
              <a:r>
                <a:rPr lang="en-US" sz="2400" b="1" dirty="0">
                  <a:latin typeface="Calibri Light" panose="020F0302020204030204" pitchFamily="34" charset="0"/>
                </a:rPr>
                <a:t>Community </a:t>
              </a:r>
            </a:p>
            <a:p>
              <a:pPr lvl="0" algn="ctr"/>
              <a:r>
                <a:rPr lang="en-US" sz="2400" b="1" dirty="0">
                  <a:latin typeface="Calibri Light" panose="020F0302020204030204" pitchFamily="34" charset="0"/>
                </a:rPr>
                <a:t>College  </a:t>
              </a:r>
            </a:p>
            <a:p>
              <a:pPr lvl="0" algn="ctr"/>
              <a:r>
                <a:rPr lang="en-US" sz="2400" b="1" dirty="0">
                  <a:latin typeface="Calibri Light" panose="020F0302020204030204" pitchFamily="34" charset="0"/>
                </a:rPr>
                <a:t>System Office </a:t>
              </a:r>
            </a:p>
          </p:txBody>
        </p:sp>
        <p:pic>
          <p:nvPicPr>
            <p:cNvPr id="398" name="image4.pdf" descr="C:\Documents and Settings\moniecaw\Local Settings\Temporary Internet Files\Content.IE5\2TQ7QJUJ\MC900311066[1].wmf"/>
            <p:cNvPicPr/>
            <p:nvPr/>
          </p:nvPicPr>
          <p:blipFill>
            <a:blip r:embed="rId3">
              <a:extLst/>
            </a:blip>
            <a:stretch>
              <a:fillRect/>
            </a:stretch>
          </p:blipFill>
          <p:spPr>
            <a:xfrm>
              <a:off x="3981450" y="3124200"/>
              <a:ext cx="1129132" cy="971550"/>
            </a:xfrm>
            <a:prstGeom prst="rect">
              <a:avLst/>
            </a:prstGeom>
            <a:ln w="12700">
              <a:miter lim="400000"/>
            </a:ln>
          </p:spPr>
        </p:pic>
        <p:sp>
          <p:nvSpPr>
            <p:cNvPr id="399" name="Shape 399"/>
            <p:cNvSpPr/>
            <p:nvPr/>
          </p:nvSpPr>
          <p:spPr>
            <a:xfrm>
              <a:off x="3810000" y="4038600"/>
              <a:ext cx="1314450" cy="33987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a:defRPr>
                  <a:latin typeface="Tahoma Negreta"/>
                  <a:ea typeface="Tahoma Negreta"/>
                  <a:cs typeface="Tahoma Negreta"/>
                  <a:sym typeface="Tahoma Negreta"/>
                </a:defRPr>
              </a:lvl1pPr>
            </a:lstStyle>
            <a:p>
              <a:pPr lvl="0"/>
              <a:r>
                <a:rPr sz="2400" b="1" dirty="0">
                  <a:latin typeface="Calibri Light" panose="020F0302020204030204" pitchFamily="34" charset="0"/>
                </a:rPr>
                <a:t>Local Coordinator</a:t>
              </a:r>
            </a:p>
          </p:txBody>
        </p:sp>
      </p:grpSp>
    </p:spTree>
    <p:extLst>
      <p:ext uri="{BB962C8B-B14F-4D97-AF65-F5344CB8AC3E}">
        <p14:creationId xmlns:p14="http://schemas.microsoft.com/office/powerpoint/2010/main" val="204875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61204"/>
            <a:ext cx="8332470" cy="4731671"/>
          </a:xfrm>
        </p:spPr>
        <p:txBody>
          <a:bodyPr>
            <a:normAutofit/>
          </a:bodyPr>
          <a:lstStyle/>
          <a:p>
            <a:pPr marL="514350" indent="-514350">
              <a:buFont typeface="+mj-lt"/>
              <a:buAutoNum type="arabicPeriod"/>
            </a:pPr>
            <a:r>
              <a:rPr lang="en-US" sz="2600" dirty="0"/>
              <a:t>Facilitate the implementation of the Perkins grant</a:t>
            </a:r>
          </a:p>
          <a:p>
            <a:pPr marL="514350" indent="-514350">
              <a:buFont typeface="+mj-lt"/>
              <a:buAutoNum type="arabicPeriod"/>
            </a:pPr>
            <a:r>
              <a:rPr lang="en-US" sz="2600" dirty="0"/>
              <a:t>Ensure college is addressing all required activities and are meeting the intent and spirit of the law </a:t>
            </a:r>
          </a:p>
          <a:p>
            <a:pPr marL="514350" indent="-514350">
              <a:buFont typeface="+mj-lt"/>
              <a:buAutoNum type="arabicPeriod"/>
            </a:pPr>
            <a:r>
              <a:rPr lang="en-US" sz="2600" dirty="0"/>
              <a:t>Engage Faculty and CTE Deans in planning and implementing the local CTE plan</a:t>
            </a:r>
          </a:p>
          <a:p>
            <a:pPr marL="514350" indent="-514350">
              <a:buFont typeface="+mj-lt"/>
              <a:buAutoNum type="arabicPeriod"/>
            </a:pPr>
            <a:r>
              <a:rPr lang="en-US" sz="2600" dirty="0"/>
              <a:t>Insure proper use of Perkins funds allocated to college  </a:t>
            </a:r>
          </a:p>
          <a:p>
            <a:pPr marL="514350" indent="-514350">
              <a:buFont typeface="+mj-lt"/>
              <a:buAutoNum type="arabicPeriod"/>
            </a:pPr>
            <a:r>
              <a:rPr lang="en-US" sz="2600" dirty="0"/>
              <a:t>Enhance CTE links between HS and CC – Rigorous Programs of Study </a:t>
            </a:r>
          </a:p>
          <a:p>
            <a:pPr marL="514350" indent="-514350">
              <a:buFont typeface="+mj-lt"/>
              <a:buAutoNum type="arabicPeriod"/>
            </a:pPr>
            <a:r>
              <a:rPr lang="en-US" sz="2600" dirty="0"/>
              <a:t>Support Development of Pathways  and collaboration with partners </a:t>
            </a:r>
          </a:p>
        </p:txBody>
      </p:sp>
      <p:sp>
        <p:nvSpPr>
          <p:cNvPr id="2" name="Title 1"/>
          <p:cNvSpPr>
            <a:spLocks noGrp="1"/>
          </p:cNvSpPr>
          <p:nvPr>
            <p:ph type="title"/>
          </p:nvPr>
        </p:nvSpPr>
        <p:spPr/>
        <p:txBody>
          <a:bodyPr/>
          <a:lstStyle/>
          <a:p>
            <a:r>
              <a:rPr lang="en-US"/>
              <a:t>Perkins Coordinator </a:t>
            </a:r>
            <a:endParaRPr lang="en-US" dirty="0"/>
          </a:p>
        </p:txBody>
      </p:sp>
    </p:spTree>
    <p:extLst>
      <p:ext uri="{BB962C8B-B14F-4D97-AF65-F5344CB8AC3E}">
        <p14:creationId xmlns:p14="http://schemas.microsoft.com/office/powerpoint/2010/main" val="62086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Shape 471"/>
          <p:cNvSpPr>
            <a:spLocks noGrp="1"/>
          </p:cNvSpPr>
          <p:nvPr>
            <p:ph idx="1"/>
          </p:nvPr>
        </p:nvSpPr>
        <p:spPr/>
        <p:txBody>
          <a:bodyPr/>
          <a:lstStyle/>
          <a:p>
            <a:pPr lvl="0"/>
            <a:r>
              <a:rPr lang="en-US"/>
              <a:t>Local Plan - General Guidance April 19, 2018 </a:t>
            </a:r>
          </a:p>
          <a:p>
            <a:pPr lvl="0"/>
            <a:r>
              <a:rPr lang="en-US"/>
              <a:t>Due: June 15, 2018</a:t>
            </a:r>
          </a:p>
          <a:p>
            <a:pPr lvl="0"/>
            <a:r>
              <a:rPr lang="en-US"/>
              <a:t>Substantially approvable form as defined by state</a:t>
            </a:r>
          </a:p>
          <a:p>
            <a:pPr lvl="0"/>
            <a:r>
              <a:rPr lang="en-US"/>
              <a:t>Cannot reimburse retroactively</a:t>
            </a:r>
          </a:p>
          <a:p>
            <a:pPr lvl="0"/>
            <a:r>
              <a:rPr lang="en-US"/>
              <a:t>Word to the Wise:  Follow it or amend it</a:t>
            </a:r>
            <a:endParaRPr lang="en-US" dirty="0"/>
          </a:p>
        </p:txBody>
      </p:sp>
      <p:sp>
        <p:nvSpPr>
          <p:cNvPr id="470" name="Shape 470"/>
          <p:cNvSpPr>
            <a:spLocks noGrp="1"/>
          </p:cNvSpPr>
          <p:nvPr>
            <p:ph type="title"/>
          </p:nvPr>
        </p:nvSpPr>
        <p:spPr/>
        <p:txBody>
          <a:bodyPr/>
          <a:lstStyle/>
          <a:p>
            <a:pPr lvl="0"/>
            <a:r>
              <a:rPr lang="en-US"/>
              <a:t>Local Plan – </a:t>
            </a:r>
            <a:br>
              <a:rPr lang="en-US"/>
            </a:br>
            <a:r>
              <a:rPr lang="en-US"/>
              <a:t>Approval Before Obligation</a:t>
            </a:r>
            <a:endParaRPr lang="en-US" dirty="0"/>
          </a:p>
        </p:txBody>
      </p:sp>
    </p:spTree>
    <p:extLst>
      <p:ext uri="{BB962C8B-B14F-4D97-AF65-F5344CB8AC3E}">
        <p14:creationId xmlns:p14="http://schemas.microsoft.com/office/powerpoint/2010/main" val="143234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Budget Amendment maps to the local plan through descriptive statements in each line item. </a:t>
            </a:r>
          </a:p>
          <a:p>
            <a:r>
              <a:rPr lang="en-US"/>
              <a:t>See Budget and Handbook for more information. </a:t>
            </a:r>
            <a:endParaRPr lang="en-US" dirty="0"/>
          </a:p>
        </p:txBody>
      </p:sp>
      <p:sp>
        <p:nvSpPr>
          <p:cNvPr id="2" name="Title 1"/>
          <p:cNvSpPr>
            <a:spLocks noGrp="1"/>
          </p:cNvSpPr>
          <p:nvPr>
            <p:ph type="title"/>
          </p:nvPr>
        </p:nvSpPr>
        <p:spPr/>
        <p:txBody>
          <a:bodyPr/>
          <a:lstStyle/>
          <a:p>
            <a:r>
              <a:rPr lang="en-US"/>
              <a:t>Local Plan Amendment</a:t>
            </a:r>
            <a:endParaRPr lang="en-US" dirty="0"/>
          </a:p>
        </p:txBody>
      </p:sp>
    </p:spTree>
    <p:extLst>
      <p:ext uri="{BB962C8B-B14F-4D97-AF65-F5344CB8AC3E}">
        <p14:creationId xmlns:p14="http://schemas.microsoft.com/office/powerpoint/2010/main" val="76869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Shape 363"/>
          <p:cNvSpPr>
            <a:spLocks noGrp="1"/>
          </p:cNvSpPr>
          <p:nvPr>
            <p:ph idx="1"/>
          </p:nvPr>
        </p:nvSpPr>
        <p:spPr/>
        <p:txBody>
          <a:bodyPr/>
          <a:lstStyle/>
          <a:p>
            <a:pPr lvl="0"/>
            <a:r>
              <a:rPr lang="en-US" dirty="0"/>
              <a:t>Is a </a:t>
            </a:r>
            <a:r>
              <a:rPr lang="en-US" dirty="0">
                <a:sym typeface="Tahoma Negreta"/>
              </a:rPr>
              <a:t>workforce development </a:t>
            </a:r>
            <a:r>
              <a:rPr lang="en-US" dirty="0"/>
              <a:t>program delivered through educational institutions. </a:t>
            </a:r>
          </a:p>
          <a:p>
            <a:pPr marL="0" lvl="0" indent="0">
              <a:buNone/>
            </a:pPr>
            <a:endParaRPr lang="en-US" dirty="0"/>
          </a:p>
          <a:p>
            <a:pPr lvl="0"/>
            <a:r>
              <a:rPr lang="en-US" dirty="0"/>
              <a:t>To keep </a:t>
            </a:r>
            <a:r>
              <a:rPr lang="en-US" dirty="0">
                <a:sym typeface="Tahoma Negreta"/>
              </a:rPr>
              <a:t>U.S. competitive </a:t>
            </a:r>
            <a:r>
              <a:rPr lang="en-US" dirty="0"/>
              <a:t>by providing a national and local highly skilled, sustainable workforce </a:t>
            </a:r>
          </a:p>
        </p:txBody>
      </p:sp>
      <p:sp>
        <p:nvSpPr>
          <p:cNvPr id="362" name="Shape 362"/>
          <p:cNvSpPr>
            <a:spLocks noGrp="1"/>
          </p:cNvSpPr>
          <p:nvPr>
            <p:ph type="title"/>
          </p:nvPr>
        </p:nvSpPr>
        <p:spPr/>
        <p:txBody>
          <a:bodyPr/>
          <a:lstStyle>
            <a:lvl1pPr>
              <a:defRPr sz="3800"/>
            </a:lvl1pPr>
          </a:lstStyle>
          <a:p>
            <a:pPr lvl="0"/>
            <a:r>
              <a:rPr lang="en-US" dirty="0"/>
              <a:t>The Carl D. Perkins CTE Act of 2006</a:t>
            </a:r>
          </a:p>
        </p:txBody>
      </p:sp>
    </p:spTree>
    <p:extLst>
      <p:ext uri="{BB962C8B-B14F-4D97-AF65-F5344CB8AC3E}">
        <p14:creationId xmlns:p14="http://schemas.microsoft.com/office/powerpoint/2010/main" val="184317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Shape 474"/>
          <p:cNvSpPr>
            <a:spLocks noGrp="1"/>
          </p:cNvSpPr>
          <p:nvPr>
            <p:ph idx="1"/>
          </p:nvPr>
        </p:nvSpPr>
        <p:spPr/>
        <p:txBody>
          <a:bodyPr>
            <a:noAutofit/>
          </a:bodyPr>
          <a:lstStyle/>
          <a:p>
            <a:pPr lvl="0"/>
            <a:r>
              <a:rPr lang="en-US" sz="2400" dirty="0"/>
              <a:t>Is it allowable?  </a:t>
            </a:r>
          </a:p>
          <a:p>
            <a:pPr lvl="0"/>
            <a:r>
              <a:rPr lang="en-US" sz="2400" dirty="0"/>
              <a:t>Is it necessary and reasonable? </a:t>
            </a:r>
          </a:p>
          <a:p>
            <a:pPr lvl="0"/>
            <a:r>
              <a:rPr lang="en-US" sz="2400" dirty="0"/>
              <a:t>Is it allocable?  </a:t>
            </a:r>
          </a:p>
          <a:p>
            <a:pPr lvl="0"/>
            <a:r>
              <a:rPr lang="en-US" sz="2400" dirty="0"/>
              <a:t>Does is supplement and not supplant? </a:t>
            </a:r>
          </a:p>
          <a:p>
            <a:pPr lvl="0"/>
            <a:r>
              <a:rPr lang="en-US" sz="2400" dirty="0"/>
              <a:t>Is it consistent with recipient's policies?</a:t>
            </a:r>
          </a:p>
          <a:p>
            <a:pPr lvl="0"/>
            <a:r>
              <a:rPr lang="en-US" sz="2400" dirty="0"/>
              <a:t>Is it within GAAP (generally accepting accounting principles)</a:t>
            </a:r>
          </a:p>
          <a:p>
            <a:pPr lvl="0"/>
            <a:r>
              <a:rPr lang="en-US" sz="2400" dirty="0"/>
              <a:t>Does it conform with your application?</a:t>
            </a:r>
          </a:p>
          <a:p>
            <a:pPr lvl="0"/>
            <a:r>
              <a:rPr lang="en-US" sz="2400" dirty="0"/>
              <a:t>Is it adequately documented?</a:t>
            </a:r>
          </a:p>
          <a:p>
            <a:pPr lvl="0"/>
            <a:r>
              <a:rPr lang="en-US" sz="2400" dirty="0"/>
              <a:t>Does it relate to a core indicator?</a:t>
            </a:r>
          </a:p>
          <a:p>
            <a:pPr lvl="0"/>
            <a:r>
              <a:rPr lang="en-US" sz="2400" dirty="0"/>
              <a:t>Is it defensible?</a:t>
            </a:r>
          </a:p>
        </p:txBody>
      </p:sp>
      <p:sp>
        <p:nvSpPr>
          <p:cNvPr id="473" name="Shape 473"/>
          <p:cNvSpPr>
            <a:spLocks noGrp="1"/>
          </p:cNvSpPr>
          <p:nvPr>
            <p:ph type="title"/>
          </p:nvPr>
        </p:nvSpPr>
        <p:spPr/>
        <p:txBody>
          <a:bodyPr/>
          <a:lstStyle>
            <a:lvl1pPr>
              <a:defRPr sz="3400"/>
            </a:lvl1pPr>
          </a:lstStyle>
          <a:p>
            <a:pPr lvl="0"/>
            <a:r>
              <a:rPr lang="en-US"/>
              <a:t>Local Plan Considerations</a:t>
            </a:r>
            <a:endParaRPr lang="en-US" dirty="0"/>
          </a:p>
        </p:txBody>
      </p:sp>
    </p:spTree>
    <p:extLst>
      <p:ext uri="{BB962C8B-B14F-4D97-AF65-F5344CB8AC3E}">
        <p14:creationId xmlns:p14="http://schemas.microsoft.com/office/powerpoint/2010/main" val="97111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34BD84C-3F6E-9C4B-B56A-F24813C614E6}"/>
              </a:ext>
            </a:extLst>
          </p:cNvPr>
          <p:cNvSpPr>
            <a:spLocks noGrp="1"/>
          </p:cNvSpPr>
          <p:nvPr>
            <p:ph idx="1"/>
          </p:nvPr>
        </p:nvSpPr>
        <p:spPr/>
        <p:txBody>
          <a:bodyPr/>
          <a:lstStyle/>
          <a:p>
            <a:endParaRPr lang="en-US" dirty="0"/>
          </a:p>
        </p:txBody>
      </p:sp>
      <p:sp>
        <p:nvSpPr>
          <p:cNvPr id="68" name="Shape 68"/>
          <p:cNvSpPr>
            <a:spLocks noGrp="1"/>
          </p:cNvSpPr>
          <p:nvPr>
            <p:ph type="title"/>
          </p:nvPr>
        </p:nvSpPr>
        <p:spPr/>
        <p:txBody>
          <a:bodyPr/>
          <a:lstStyle/>
          <a:p>
            <a:pPr lvl="0"/>
            <a:r>
              <a:rPr lang="en-US"/>
              <a:t>Oversight and Authority</a:t>
            </a:r>
          </a:p>
        </p:txBody>
      </p:sp>
      <p:grpSp>
        <p:nvGrpSpPr>
          <p:cNvPr id="79" name="Group 79"/>
          <p:cNvGrpSpPr/>
          <p:nvPr/>
        </p:nvGrpSpPr>
        <p:grpSpPr>
          <a:xfrm>
            <a:off x="533400" y="1497457"/>
            <a:ext cx="8229600" cy="5298534"/>
            <a:chOff x="0" y="-90116"/>
            <a:chExt cx="8229600" cy="4647567"/>
          </a:xfrm>
        </p:grpSpPr>
        <p:grpSp>
          <p:nvGrpSpPr>
            <p:cNvPr id="72" name="Group 72"/>
            <p:cNvGrpSpPr/>
            <p:nvPr/>
          </p:nvGrpSpPr>
          <p:grpSpPr>
            <a:xfrm>
              <a:off x="0" y="-90116"/>
              <a:ext cx="8229600" cy="1587008"/>
              <a:chOff x="0" y="-90116"/>
              <a:chExt cx="8229600" cy="1587007"/>
            </a:xfrm>
          </p:grpSpPr>
          <p:sp>
            <p:nvSpPr>
              <p:cNvPr id="70" name="Shape 70"/>
              <p:cNvSpPr/>
              <p:nvPr/>
            </p:nvSpPr>
            <p:spPr>
              <a:xfrm>
                <a:off x="0" y="-90116"/>
                <a:ext cx="8229600" cy="938632"/>
              </a:xfrm>
              <a:prstGeom prst="roundRect">
                <a:avLst>
                  <a:gd name="adj" fmla="val 7500"/>
                </a:avLst>
              </a:prstGeom>
              <a:solidFill>
                <a:srgbClr val="C0504D"/>
              </a:solidFill>
              <a:ln w="26425" cap="flat">
                <a:solidFill>
                  <a:srgbClr val="FAC090"/>
                </a:solidFill>
                <a:prstDash val="solid"/>
                <a:bevel/>
              </a:ln>
              <a:effectLst/>
            </p:spPr>
            <p:txBody>
              <a:bodyPr wrap="square" lIns="0" tIns="0" rIns="0" bIns="0" numCol="1" anchor="t">
                <a:noAutofit/>
              </a:bodyPr>
              <a:lstStyle/>
              <a:p>
                <a:pPr lvl="0">
                  <a:defRPr sz="1614">
                    <a:solidFill>
                      <a:srgbClr val="632523"/>
                    </a:solidFill>
                  </a:defRPr>
                </a:pPr>
                <a:endParaRPr/>
              </a:p>
            </p:txBody>
          </p:sp>
          <p:sp>
            <p:nvSpPr>
              <p:cNvPr id="71" name="Shape 71"/>
              <p:cNvSpPr/>
              <p:nvPr/>
            </p:nvSpPr>
            <p:spPr>
              <a:xfrm>
                <a:off x="22503" y="-22554"/>
                <a:ext cx="8184594" cy="15194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lvl="0"/>
                <a:r>
                  <a:rPr sz="1614" dirty="0">
                    <a:solidFill>
                      <a:srgbClr val="FFFFFF"/>
                    </a:solidFill>
                  </a:rPr>
                  <a:t>Federal</a:t>
                </a:r>
              </a:p>
              <a:p>
                <a:pPr marL="205096" lvl="0" indent="-205096">
                  <a:buSzPct val="100000"/>
                  <a:buChar char="•"/>
                </a:pPr>
                <a:r>
                  <a:rPr sz="1614" dirty="0">
                    <a:solidFill>
                      <a:srgbClr val="FFFFFF"/>
                    </a:solidFill>
                  </a:rPr>
                  <a:t>U.S. Department of Education</a:t>
                </a:r>
              </a:p>
              <a:p>
                <a:pPr marL="205096" lvl="0" indent="-205096">
                  <a:buSzPct val="100000"/>
                  <a:buChar char="•"/>
                </a:pPr>
                <a:r>
                  <a:rPr sz="1614" dirty="0">
                    <a:solidFill>
                      <a:srgbClr val="FFFFFF"/>
                    </a:solidFill>
                  </a:rPr>
                  <a:t>Office of Career Technical and Adult Education (OCTAE)</a:t>
                </a:r>
                <a:endParaRPr lang="en-US" sz="1614" dirty="0">
                  <a:solidFill>
                    <a:srgbClr val="FFFFFF"/>
                  </a:solidFill>
                </a:endParaRPr>
              </a:p>
              <a:p>
                <a:pPr marL="164077" lvl="0">
                  <a:buClr>
                    <a:srgbClr val="632523"/>
                  </a:buClr>
                  <a:buSzPct val="100000"/>
                </a:pPr>
                <a:endParaRPr lang="en-US" sz="1614" dirty="0">
                  <a:solidFill>
                    <a:srgbClr val="632523"/>
                  </a:solidFill>
                </a:endParaRPr>
              </a:p>
              <a:p>
                <a:pPr marL="369173" lvl="0" indent="-205096">
                  <a:buClr>
                    <a:srgbClr val="632523"/>
                  </a:buClr>
                  <a:buSzPct val="100000"/>
                  <a:buChar char="•"/>
                </a:pPr>
                <a:r>
                  <a:rPr sz="1400" dirty="0">
                    <a:solidFill>
                      <a:srgbClr val="632523"/>
                    </a:solidFill>
                  </a:rPr>
                  <a:t>Carl D. Perkins CTE Act of 2006</a:t>
                </a:r>
              </a:p>
              <a:p>
                <a:pPr marL="369173" lvl="0" indent="-205096">
                  <a:buClr>
                    <a:srgbClr val="632523"/>
                  </a:buClr>
                  <a:buSzPct val="100000"/>
                  <a:buChar char="•"/>
                </a:pPr>
                <a:r>
                  <a:rPr sz="1400" dirty="0">
                    <a:solidFill>
                      <a:srgbClr val="632523"/>
                    </a:solidFill>
                  </a:rPr>
                  <a:t>EDGAR</a:t>
                </a:r>
              </a:p>
              <a:p>
                <a:pPr marL="369173" lvl="0" indent="-205096">
                  <a:buClr>
                    <a:srgbClr val="632523"/>
                  </a:buClr>
                  <a:buSzPct val="100000"/>
                  <a:buChar char="•"/>
                </a:pPr>
                <a:r>
                  <a:rPr sz="1400" dirty="0">
                    <a:solidFill>
                      <a:srgbClr val="632523"/>
                    </a:solidFill>
                  </a:rPr>
                  <a:t>Uniform Grant Guidance</a:t>
                </a:r>
              </a:p>
            </p:txBody>
          </p:sp>
        </p:grpSp>
        <p:grpSp>
          <p:nvGrpSpPr>
            <p:cNvPr id="75" name="Group 75"/>
            <p:cNvGrpSpPr/>
            <p:nvPr/>
          </p:nvGrpSpPr>
          <p:grpSpPr>
            <a:xfrm>
              <a:off x="22503" y="1648972"/>
              <a:ext cx="8207097" cy="1398233"/>
              <a:chOff x="22503" y="129714"/>
              <a:chExt cx="8207097" cy="1398231"/>
            </a:xfrm>
          </p:grpSpPr>
          <p:sp>
            <p:nvSpPr>
              <p:cNvPr id="73" name="Shape 73"/>
              <p:cNvSpPr/>
              <p:nvPr/>
            </p:nvSpPr>
            <p:spPr>
              <a:xfrm>
                <a:off x="22503" y="129714"/>
                <a:ext cx="8207097" cy="755563"/>
              </a:xfrm>
              <a:prstGeom prst="roundRect">
                <a:avLst>
                  <a:gd name="adj" fmla="val 7500"/>
                </a:avLst>
              </a:prstGeom>
              <a:solidFill>
                <a:srgbClr val="C0504D"/>
              </a:solidFill>
              <a:ln w="26425" cap="flat">
                <a:solidFill>
                  <a:srgbClr val="FAC090"/>
                </a:solidFill>
                <a:prstDash val="solid"/>
                <a:bevel/>
              </a:ln>
              <a:effectLst/>
            </p:spPr>
            <p:txBody>
              <a:bodyPr wrap="square" lIns="0" tIns="0" rIns="0" bIns="0" numCol="1" anchor="t">
                <a:noAutofit/>
              </a:bodyPr>
              <a:lstStyle/>
              <a:p>
                <a:pPr lvl="0">
                  <a:defRPr sz="1614">
                    <a:solidFill>
                      <a:srgbClr val="632523"/>
                    </a:solidFill>
                  </a:defRPr>
                </a:pPr>
                <a:endParaRPr dirty="0"/>
              </a:p>
            </p:txBody>
          </p:sp>
          <p:sp>
            <p:nvSpPr>
              <p:cNvPr id="74" name="Shape 74"/>
              <p:cNvSpPr/>
              <p:nvPr/>
            </p:nvSpPr>
            <p:spPr>
              <a:xfrm>
                <a:off x="22503" y="139659"/>
                <a:ext cx="8184594" cy="13882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lvl="0"/>
                <a:r>
                  <a:rPr sz="1614" dirty="0">
                    <a:solidFill>
                      <a:srgbClr val="FFFFFF"/>
                    </a:solidFill>
                  </a:rPr>
                  <a:t>State</a:t>
                </a:r>
              </a:p>
              <a:p>
                <a:pPr marL="205096" lvl="0" indent="-205096">
                  <a:buSzPct val="100000"/>
                  <a:buChar char="•"/>
                </a:pPr>
                <a:r>
                  <a:rPr sz="1614" dirty="0">
                    <a:solidFill>
                      <a:srgbClr val="FFFFFF"/>
                    </a:solidFill>
                  </a:rPr>
                  <a:t>Eligible Agency</a:t>
                </a:r>
              </a:p>
              <a:p>
                <a:pPr marL="205096" lvl="0" indent="-205096">
                  <a:buSzPct val="100000"/>
                  <a:buChar char="•"/>
                </a:pPr>
                <a:r>
                  <a:rPr sz="1614" dirty="0">
                    <a:solidFill>
                      <a:srgbClr val="FFFFFF"/>
                    </a:solidFill>
                  </a:rPr>
                  <a:t>Sole state agency responsible for administering program</a:t>
                </a:r>
              </a:p>
              <a:p>
                <a:pPr marL="164077" lvl="0">
                  <a:buClr>
                    <a:srgbClr val="632523"/>
                  </a:buClr>
                  <a:buSzPct val="100000"/>
                </a:pPr>
                <a:endParaRPr lang="en-US" sz="1614" dirty="0">
                  <a:solidFill>
                    <a:srgbClr val="632523"/>
                  </a:solidFill>
                </a:endParaRPr>
              </a:p>
              <a:p>
                <a:pPr marL="369173" lvl="0" indent="-205096">
                  <a:buClr>
                    <a:srgbClr val="632523"/>
                  </a:buClr>
                  <a:buSzPct val="100000"/>
                  <a:buChar char="•"/>
                </a:pPr>
                <a:r>
                  <a:rPr sz="1614" dirty="0">
                    <a:solidFill>
                      <a:srgbClr val="632523"/>
                    </a:solidFill>
                  </a:rPr>
                  <a:t>State Plan/Improvement Plan</a:t>
                </a:r>
              </a:p>
              <a:p>
                <a:pPr marL="369173" lvl="0" indent="-205096">
                  <a:buClr>
                    <a:srgbClr val="632523"/>
                  </a:buClr>
                  <a:buSzPct val="100000"/>
                  <a:buChar char="•"/>
                </a:pPr>
                <a:r>
                  <a:rPr sz="1614" dirty="0">
                    <a:solidFill>
                      <a:srgbClr val="632523"/>
                    </a:solidFill>
                  </a:rPr>
                  <a:t>State statutes and regulations</a:t>
                </a:r>
              </a:p>
            </p:txBody>
          </p:sp>
        </p:grpSp>
        <p:grpSp>
          <p:nvGrpSpPr>
            <p:cNvPr id="78" name="Group 78"/>
            <p:cNvGrpSpPr/>
            <p:nvPr/>
          </p:nvGrpSpPr>
          <p:grpSpPr>
            <a:xfrm>
              <a:off x="0" y="3169163"/>
              <a:ext cx="8207097" cy="1388288"/>
              <a:chOff x="0" y="130646"/>
              <a:chExt cx="8207097" cy="1388286"/>
            </a:xfrm>
          </p:grpSpPr>
          <p:sp>
            <p:nvSpPr>
              <p:cNvPr id="76" name="Shape 76"/>
              <p:cNvSpPr/>
              <p:nvPr/>
            </p:nvSpPr>
            <p:spPr>
              <a:xfrm>
                <a:off x="0" y="145427"/>
                <a:ext cx="8153400" cy="771262"/>
              </a:xfrm>
              <a:prstGeom prst="roundRect">
                <a:avLst>
                  <a:gd name="adj" fmla="val 7500"/>
                </a:avLst>
              </a:prstGeom>
              <a:solidFill>
                <a:srgbClr val="C0504D"/>
              </a:solidFill>
              <a:ln w="26425" cap="flat">
                <a:solidFill>
                  <a:srgbClr val="FAC090"/>
                </a:solidFill>
                <a:prstDash val="solid"/>
                <a:bevel/>
              </a:ln>
              <a:effectLst/>
            </p:spPr>
            <p:txBody>
              <a:bodyPr wrap="square" lIns="0" tIns="0" rIns="0" bIns="0" numCol="1" anchor="t">
                <a:noAutofit/>
              </a:bodyPr>
              <a:lstStyle/>
              <a:p>
                <a:pPr lvl="0">
                  <a:defRPr sz="1614">
                    <a:solidFill>
                      <a:srgbClr val="632523"/>
                    </a:solidFill>
                  </a:defRPr>
                </a:pPr>
                <a:endParaRPr/>
              </a:p>
            </p:txBody>
          </p:sp>
          <p:sp>
            <p:nvSpPr>
              <p:cNvPr id="77" name="Shape 77"/>
              <p:cNvSpPr/>
              <p:nvPr/>
            </p:nvSpPr>
            <p:spPr>
              <a:xfrm>
                <a:off x="22503" y="130646"/>
                <a:ext cx="8184594" cy="13882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lvl="0"/>
                <a:r>
                  <a:rPr sz="1614" dirty="0">
                    <a:solidFill>
                      <a:srgbClr val="FFFFFF"/>
                    </a:solidFill>
                  </a:rPr>
                  <a:t>Local</a:t>
                </a:r>
              </a:p>
              <a:p>
                <a:pPr marL="205096" lvl="0" indent="-205096">
                  <a:buSzPct val="100000"/>
                  <a:buChar char="•"/>
                </a:pPr>
                <a:r>
                  <a:rPr sz="1614" dirty="0">
                    <a:solidFill>
                      <a:srgbClr val="FFFFFF"/>
                    </a:solidFill>
                  </a:rPr>
                  <a:t>Eligible Institution (postsecondary)</a:t>
                </a:r>
              </a:p>
              <a:p>
                <a:pPr marL="205096" lvl="0" indent="-205096">
                  <a:buSzPct val="100000"/>
                  <a:buChar char="•"/>
                </a:pPr>
                <a:r>
                  <a:rPr sz="1614" dirty="0">
                    <a:solidFill>
                      <a:srgbClr val="FFFFFF"/>
                    </a:solidFill>
                  </a:rPr>
                  <a:t>Eligible Recipient (secondary)</a:t>
                </a:r>
              </a:p>
              <a:p>
                <a:pPr marL="369173" lvl="0" indent="-205096">
                  <a:buClr>
                    <a:srgbClr val="632523"/>
                  </a:buClr>
                  <a:buSzPct val="100000"/>
                  <a:buChar char="•"/>
                </a:pPr>
                <a:endParaRPr lang="en-US" sz="1614" dirty="0">
                  <a:solidFill>
                    <a:srgbClr val="632523"/>
                  </a:solidFill>
                </a:endParaRPr>
              </a:p>
              <a:p>
                <a:pPr marL="369173" lvl="0" indent="-205096">
                  <a:buClr>
                    <a:srgbClr val="632523"/>
                  </a:buClr>
                  <a:buSzPct val="100000"/>
                  <a:buChar char="•"/>
                </a:pPr>
                <a:r>
                  <a:rPr sz="1614" dirty="0">
                    <a:solidFill>
                      <a:srgbClr val="632523"/>
                    </a:solidFill>
                  </a:rPr>
                  <a:t>Local Plan/Annual Plan/Improvement Plan</a:t>
                </a:r>
              </a:p>
              <a:p>
                <a:pPr marL="369173" lvl="0" indent="-205096">
                  <a:buClr>
                    <a:srgbClr val="632523"/>
                  </a:buClr>
                  <a:buSzPct val="100000"/>
                  <a:buChar char="•"/>
                </a:pPr>
                <a:r>
                  <a:rPr sz="1614" dirty="0">
                    <a:solidFill>
                      <a:srgbClr val="632523"/>
                    </a:solidFill>
                  </a:rPr>
                  <a:t>State and/or institutional policies</a:t>
                </a:r>
              </a:p>
            </p:txBody>
          </p:sp>
        </p:grpSp>
      </p:grpSp>
    </p:spTree>
    <p:extLst>
      <p:ext uri="{BB962C8B-B14F-4D97-AF65-F5344CB8AC3E}">
        <p14:creationId xmlns:p14="http://schemas.microsoft.com/office/powerpoint/2010/main" val="277156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a:spLocks noGrp="1"/>
          </p:cNvSpPr>
          <p:nvPr>
            <p:ph idx="1"/>
          </p:nvPr>
        </p:nvSpPr>
        <p:spPr/>
        <p:txBody>
          <a:bodyPr/>
          <a:lstStyle/>
          <a:p>
            <a:pPr lvl="0"/>
            <a:r>
              <a:rPr lang="en-US"/>
              <a:t>There has been some type of CTE/Vocational program funded since 1917 (Smith Hughes Vocational Act)</a:t>
            </a:r>
          </a:p>
          <a:p>
            <a:pPr lvl="0"/>
            <a:r>
              <a:rPr lang="en-US"/>
              <a:t>In terms of raw dollars, Perkins is not a major educational grant </a:t>
            </a:r>
          </a:p>
          <a:p>
            <a:pPr lvl="0"/>
            <a:r>
              <a:rPr lang="en-US"/>
              <a:t>Perkins is the largest grant targeted at secondary education </a:t>
            </a:r>
          </a:p>
        </p:txBody>
      </p:sp>
      <p:sp>
        <p:nvSpPr>
          <p:cNvPr id="96" name="Shape 96"/>
          <p:cNvSpPr>
            <a:spLocks noGrp="1"/>
          </p:cNvSpPr>
          <p:nvPr>
            <p:ph type="title"/>
          </p:nvPr>
        </p:nvSpPr>
        <p:spPr/>
        <p:txBody>
          <a:bodyPr/>
          <a:lstStyle>
            <a:lvl1pPr>
              <a:defRPr sz="3600"/>
            </a:lvl1pPr>
          </a:lstStyle>
          <a:p>
            <a:pPr lvl="0"/>
            <a:r>
              <a:rPr lang="en-US"/>
              <a:t>Perkins </a:t>
            </a:r>
            <a:endParaRPr lang="en-US" dirty="0"/>
          </a:p>
        </p:txBody>
      </p:sp>
    </p:spTree>
    <p:extLst>
      <p:ext uri="{BB962C8B-B14F-4D97-AF65-F5344CB8AC3E}">
        <p14:creationId xmlns:p14="http://schemas.microsoft.com/office/powerpoint/2010/main" val="3986316080"/>
      </p:ext>
    </p:extLst>
  </p:cSld>
  <p:clrMapOvr>
    <a:masterClrMapping/>
  </p:clrMapOvr>
  <p:transition spd="med">
    <p:dissolv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ctrTitle"/>
          </p:nvPr>
        </p:nvSpPr>
        <p:spPr/>
        <p:txBody>
          <a:bodyPr/>
          <a:lstStyle/>
          <a:p>
            <a:pPr lvl="0"/>
            <a:r>
              <a:rPr lang="en-US" dirty="0"/>
              <a:t>Perkins</a:t>
            </a:r>
            <a:br>
              <a:rPr lang="en-US" dirty="0"/>
            </a:br>
            <a:r>
              <a:rPr lang="en-US" dirty="0"/>
              <a:t>Helpful Resources</a:t>
            </a:r>
          </a:p>
        </p:txBody>
      </p:sp>
      <p:sp>
        <p:nvSpPr>
          <p:cNvPr id="3" name="Subtitle 2">
            <a:extLst>
              <a:ext uri="{FF2B5EF4-FFF2-40B4-BE49-F238E27FC236}">
                <a16:creationId xmlns:a16="http://schemas.microsoft.com/office/drawing/2014/main" id="{95A7DD66-5FE6-2F48-89E7-A77A684064C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6376590"/>
      </p:ext>
    </p:extLst>
  </p:cSld>
  <p:clrMapOvr>
    <a:masterClrMapping/>
  </p:clrMapOvr>
  <p:transition spd="med">
    <p:dissolv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p:cNvSpPr>
          <p:nvPr>
            <p:ph type="title"/>
          </p:nvPr>
        </p:nvSpPr>
        <p:spPr>
          <a:xfrm>
            <a:off x="731520" y="2895600"/>
            <a:ext cx="3108960" cy="990600"/>
          </a:xfrm>
          <a:prstGeom prst="rect">
            <a:avLst/>
          </a:prstGeom>
        </p:spPr>
        <p:txBody>
          <a:bodyPr>
            <a:normAutofit/>
          </a:bodyPr>
          <a:lstStyle/>
          <a:p>
            <a:pPr lvl="0" algn="ctr" defTabSz="832062">
              <a:defRPr sz="1800">
                <a:solidFill>
                  <a:srgbClr val="000000"/>
                </a:solidFill>
              </a:defRPr>
            </a:pPr>
            <a:r>
              <a:rPr sz="3276" dirty="0">
                <a:solidFill>
                  <a:srgbClr val="514843"/>
                </a:solidFill>
              </a:rPr>
              <a:t>The </a:t>
            </a:r>
            <a:r>
              <a:rPr lang="en-US" sz="3276" dirty="0">
                <a:solidFill>
                  <a:srgbClr val="514843"/>
                </a:solidFill>
              </a:rPr>
              <a:t>Purple Book</a:t>
            </a:r>
            <a:br>
              <a:rPr sz="3276" dirty="0">
                <a:solidFill>
                  <a:srgbClr val="514843"/>
                </a:solidFill>
              </a:rPr>
            </a:br>
            <a:r>
              <a:rPr sz="3276" dirty="0">
                <a:solidFill>
                  <a:srgbClr val="514843"/>
                </a:solidFill>
              </a:rPr>
              <a:t>The </a:t>
            </a:r>
            <a:r>
              <a:rPr lang="en-US" sz="3276" dirty="0">
                <a:solidFill>
                  <a:srgbClr val="514843"/>
                </a:solidFill>
              </a:rPr>
              <a:t>CTE </a:t>
            </a:r>
            <a:r>
              <a:rPr sz="3276" dirty="0">
                <a:solidFill>
                  <a:srgbClr val="514843"/>
                </a:solidFill>
              </a:rPr>
              <a:t>Bible</a:t>
            </a:r>
          </a:p>
        </p:txBody>
      </p:sp>
      <p:pic>
        <p:nvPicPr>
          <p:cNvPr id="101" name="image3.jpg" descr="PIV Book"/>
          <p:cNvPicPr/>
          <p:nvPr/>
        </p:nvPicPr>
        <p:blipFill>
          <a:blip r:embed="rId2">
            <a:extLst/>
          </a:blip>
          <a:stretch>
            <a:fillRect/>
          </a:stretch>
        </p:blipFill>
        <p:spPr>
          <a:xfrm>
            <a:off x="4036664" y="213360"/>
            <a:ext cx="4893976" cy="6400800"/>
          </a:xfrm>
          <a:prstGeom prst="rect">
            <a:avLst/>
          </a:prstGeom>
          <a:ln w="12700">
            <a:miter lim="400000"/>
          </a:ln>
        </p:spPr>
      </p:pic>
    </p:spTree>
    <p:extLst>
      <p:ext uri="{BB962C8B-B14F-4D97-AF65-F5344CB8AC3E}">
        <p14:creationId xmlns:p14="http://schemas.microsoft.com/office/powerpoint/2010/main" val="257942779"/>
      </p:ext>
    </p:extLst>
  </p:cSld>
  <p:clrMapOvr>
    <a:masterClrMapping/>
  </p:clrMapOvr>
  <p:transition spd="med">
    <p:dissolv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p:cNvSpPr>
          <p:nvPr>
            <p:ph type="title"/>
          </p:nvPr>
        </p:nvSpPr>
        <p:spPr>
          <a:xfrm>
            <a:off x="1093470" y="2072640"/>
            <a:ext cx="1771650" cy="1859280"/>
          </a:xfrm>
          <a:prstGeom prst="rect">
            <a:avLst/>
          </a:prstGeom>
        </p:spPr>
        <p:txBody>
          <a:bodyPr>
            <a:normAutofit/>
          </a:bodyPr>
          <a:lstStyle>
            <a:lvl1pPr algn="ctr" defTabSz="749770">
              <a:defRPr sz="2952"/>
            </a:lvl1pPr>
          </a:lstStyle>
          <a:p>
            <a:pPr lvl="0">
              <a:defRPr sz="1800">
                <a:solidFill>
                  <a:srgbClr val="000000"/>
                </a:solidFill>
              </a:defRPr>
            </a:pPr>
            <a:r>
              <a:rPr lang="en-US" sz="2952" dirty="0">
                <a:solidFill>
                  <a:srgbClr val="514843"/>
                </a:solidFill>
              </a:rPr>
              <a:t>"EDGAR"</a:t>
            </a:r>
            <a:br>
              <a:rPr lang="en-US" sz="2952" dirty="0">
                <a:solidFill>
                  <a:srgbClr val="514843"/>
                </a:solidFill>
              </a:rPr>
            </a:br>
            <a:br>
              <a:rPr lang="en-US" sz="2952" dirty="0">
                <a:solidFill>
                  <a:srgbClr val="514843"/>
                </a:solidFill>
              </a:rPr>
            </a:br>
            <a:r>
              <a:rPr sz="2952" dirty="0" err="1">
                <a:solidFill>
                  <a:srgbClr val="514843"/>
                </a:solidFill>
              </a:rPr>
              <a:t>Brustein</a:t>
            </a:r>
            <a:r>
              <a:rPr sz="2952" dirty="0">
                <a:solidFill>
                  <a:srgbClr val="514843"/>
                </a:solidFill>
              </a:rPr>
              <a:t> &amp; </a:t>
            </a:r>
            <a:r>
              <a:rPr sz="2952" dirty="0" err="1">
                <a:solidFill>
                  <a:srgbClr val="514843"/>
                </a:solidFill>
              </a:rPr>
              <a:t>Manasevit</a:t>
            </a:r>
            <a:endParaRPr sz="2952" dirty="0">
              <a:solidFill>
                <a:srgbClr val="514843"/>
              </a:solidFill>
            </a:endParaRPr>
          </a:p>
        </p:txBody>
      </p:sp>
      <p:pic>
        <p:nvPicPr>
          <p:cNvPr id="4" name="Picture 3">
            <a:extLst>
              <a:ext uri="{FF2B5EF4-FFF2-40B4-BE49-F238E27FC236}">
                <a16:creationId xmlns:a16="http://schemas.microsoft.com/office/drawing/2014/main" id="{7B960CCD-C112-0C47-9341-C769C732AF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7500" y="231618"/>
            <a:ext cx="4254500" cy="6318564"/>
          </a:xfrm>
          <a:prstGeom prst="rect">
            <a:avLst/>
          </a:prstGeom>
        </p:spPr>
      </p:pic>
    </p:spTree>
    <p:extLst>
      <p:ext uri="{BB962C8B-B14F-4D97-AF65-F5344CB8AC3E}">
        <p14:creationId xmlns:p14="http://schemas.microsoft.com/office/powerpoint/2010/main" val="222096797"/>
      </p:ext>
    </p:extLst>
  </p:cSld>
  <p:clrMapOvr>
    <a:masterClrMapping/>
  </p:clrMapOvr>
  <p:transition spd="med">
    <p:dissolv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p:nvPr/>
        </p:nvSpPr>
        <p:spPr>
          <a:xfrm>
            <a:off x="228600" y="1284628"/>
            <a:ext cx="6103326" cy="121782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lgn="ctr">
              <a:defRPr>
                <a:solidFill>
                  <a:srgbClr val="000000"/>
                </a:solidFill>
              </a:defRPr>
            </a:pPr>
            <a:r>
              <a:rPr sz="4000" spc="51" dirty="0">
                <a:solidFill>
                  <a:srgbClr val="5A7051"/>
                </a:solidFill>
                <a:effectLst>
                  <a:outerShdw blurRad="76200" dist="50800" dir="5400000" rotWithShape="0">
                    <a:srgbClr val="000000">
                      <a:alpha val="64999"/>
                    </a:srgbClr>
                  </a:outerShdw>
                </a:effectLst>
                <a:latin typeface="Arial"/>
                <a:ea typeface="Arial"/>
                <a:cs typeface="Arial"/>
                <a:sym typeface="Arial"/>
              </a:rPr>
              <a:t>The OMB Super Circular </a:t>
            </a:r>
          </a:p>
          <a:p>
            <a:pPr lvl="0" algn="ctr">
              <a:defRPr>
                <a:solidFill>
                  <a:srgbClr val="000000"/>
                </a:solidFill>
              </a:defRPr>
            </a:pPr>
            <a:r>
              <a:rPr sz="4000" spc="51" dirty="0">
                <a:solidFill>
                  <a:srgbClr val="5A7051"/>
                </a:solidFill>
                <a:effectLst>
                  <a:outerShdw blurRad="76200" dist="50800" dir="5400000" rotWithShape="0">
                    <a:srgbClr val="000000">
                      <a:alpha val="64999"/>
                    </a:srgbClr>
                  </a:outerShdw>
                </a:effectLst>
                <a:latin typeface="Arial"/>
                <a:ea typeface="Arial"/>
                <a:cs typeface="Arial"/>
                <a:sym typeface="Arial"/>
              </a:rPr>
              <a:t> </a:t>
            </a:r>
          </a:p>
        </p:txBody>
      </p:sp>
      <p:sp>
        <p:nvSpPr>
          <p:cNvPr id="108" name="Shape 108"/>
          <p:cNvSpPr/>
          <p:nvPr/>
        </p:nvSpPr>
        <p:spPr>
          <a:xfrm>
            <a:off x="594801" y="2502449"/>
            <a:ext cx="6777550" cy="381776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42882" lvl="0" indent="-342882">
              <a:buSzPct val="100000"/>
              <a:buFont typeface="Arial"/>
              <a:buChar char="•"/>
              <a:defRPr>
                <a:solidFill>
                  <a:srgbClr val="000000"/>
                </a:solidFill>
              </a:defRPr>
            </a:pPr>
            <a:r>
              <a:rPr>
                <a:solidFill>
                  <a:srgbClr val="514843"/>
                </a:solidFill>
                <a:latin typeface="Arial"/>
                <a:ea typeface="Arial"/>
                <a:cs typeface="Arial"/>
                <a:sym typeface="Arial"/>
                <a:hlinkClick r:id="rId2"/>
              </a:rPr>
              <a:t>http://www.ed.gov/edblogs/ovae/2014/03/07/the-omb-super-circular-is-now-the-omni-circular/</a:t>
            </a:r>
            <a:r>
              <a:rPr>
                <a:solidFill>
                  <a:srgbClr val="514843"/>
                </a:solidFill>
                <a:latin typeface="Arial"/>
                <a:ea typeface="Arial"/>
                <a:cs typeface="Arial"/>
                <a:sym typeface="Arial"/>
              </a:rPr>
              <a:t>  </a:t>
            </a:r>
          </a:p>
          <a:p>
            <a:pPr marL="342882" lvl="0" indent="-342882">
              <a:buSzPct val="100000"/>
              <a:buFont typeface="Arial"/>
              <a:buChar char="•"/>
              <a:defRPr>
                <a:solidFill>
                  <a:srgbClr val="000000"/>
                </a:solidFill>
              </a:defRPr>
            </a:pPr>
            <a:endParaRPr>
              <a:solidFill>
                <a:srgbClr val="514843"/>
              </a:solidFill>
              <a:latin typeface="Arial"/>
              <a:ea typeface="Arial"/>
              <a:cs typeface="Arial"/>
              <a:sym typeface="Arial"/>
            </a:endParaRPr>
          </a:p>
          <a:p>
            <a:pPr marL="342882" lvl="0" indent="-342882">
              <a:buSzPct val="100000"/>
              <a:buFont typeface="Arial"/>
              <a:buChar char="•"/>
              <a:defRPr>
                <a:solidFill>
                  <a:srgbClr val="000000"/>
                </a:solidFill>
              </a:defRPr>
            </a:pPr>
            <a:r>
              <a:rPr>
                <a:solidFill>
                  <a:srgbClr val="514843"/>
                </a:solidFill>
                <a:latin typeface="Arial"/>
                <a:ea typeface="Arial"/>
                <a:cs typeface="Arial"/>
                <a:sym typeface="Arial"/>
                <a:hlinkClick r:id="rId3"/>
              </a:rPr>
              <a:t>https://www.federalregister.gov/articles/2013/12/26/2013-30465/uniform-administrative-requirements-cost-principles-and-audit-requirements-for-federal-awards</a:t>
            </a:r>
            <a:r>
              <a:rPr>
                <a:solidFill>
                  <a:srgbClr val="514843"/>
                </a:solidFill>
                <a:latin typeface="Arial"/>
                <a:ea typeface="Arial"/>
                <a:cs typeface="Arial"/>
                <a:sym typeface="Arial"/>
              </a:rPr>
              <a:t> </a:t>
            </a:r>
          </a:p>
          <a:p>
            <a:pPr marL="342882" lvl="0" indent="-342882">
              <a:buSzPct val="100000"/>
              <a:buFont typeface="Arial"/>
              <a:buChar char="•"/>
              <a:defRPr>
                <a:solidFill>
                  <a:srgbClr val="000000"/>
                </a:solidFill>
              </a:defRPr>
            </a:pPr>
            <a:endParaRPr>
              <a:solidFill>
                <a:srgbClr val="514843"/>
              </a:solidFill>
              <a:latin typeface="Arial"/>
              <a:ea typeface="Arial"/>
              <a:cs typeface="Arial"/>
              <a:sym typeface="Arial"/>
            </a:endParaRPr>
          </a:p>
          <a:p>
            <a:pPr marL="342882" lvl="0" indent="-342882">
              <a:buSzPct val="100000"/>
              <a:buFont typeface="Arial"/>
              <a:buChar char="•"/>
              <a:defRPr>
                <a:solidFill>
                  <a:srgbClr val="000000"/>
                </a:solidFill>
              </a:defRPr>
            </a:pPr>
            <a:r>
              <a:rPr>
                <a:solidFill>
                  <a:srgbClr val="514843"/>
                </a:solidFill>
                <a:latin typeface="Arial"/>
                <a:ea typeface="Arial"/>
                <a:cs typeface="Arial"/>
                <a:sym typeface="Arial"/>
                <a:hlinkClick r:id="rId4"/>
              </a:rPr>
              <a:t>http://www.gpo.gov/fdsys/pkg/FR-2013-12-26/pdf/2013-30465.pdf</a:t>
            </a:r>
            <a:r>
              <a:rPr>
                <a:solidFill>
                  <a:srgbClr val="514843"/>
                </a:solidFill>
                <a:latin typeface="Arial"/>
                <a:ea typeface="Arial"/>
                <a:cs typeface="Arial"/>
                <a:sym typeface="Arial"/>
              </a:rPr>
              <a:t> </a:t>
            </a:r>
          </a:p>
          <a:p>
            <a:pPr marL="342882" lvl="0" indent="-342882">
              <a:buSzPct val="100000"/>
              <a:buFont typeface="Arial"/>
              <a:buChar char="•"/>
              <a:defRPr>
                <a:solidFill>
                  <a:srgbClr val="000000"/>
                </a:solidFill>
              </a:defRPr>
            </a:pPr>
            <a:endParaRPr>
              <a:solidFill>
                <a:srgbClr val="514843"/>
              </a:solidFill>
              <a:latin typeface="Arial"/>
              <a:ea typeface="Arial"/>
              <a:cs typeface="Arial"/>
              <a:sym typeface="Arial"/>
            </a:endParaRPr>
          </a:p>
          <a:p>
            <a:pPr marL="342882" lvl="0" indent="-342882">
              <a:buSzPct val="100000"/>
              <a:buFont typeface="Arial"/>
              <a:buChar char="•"/>
              <a:defRPr>
                <a:solidFill>
                  <a:srgbClr val="000000"/>
                </a:solidFill>
              </a:defRPr>
            </a:pPr>
            <a:r>
              <a:rPr>
                <a:solidFill>
                  <a:srgbClr val="514843"/>
                </a:solidFill>
                <a:latin typeface="Arial"/>
                <a:ea typeface="Arial"/>
                <a:cs typeface="Arial"/>
                <a:sym typeface="Arial"/>
                <a:hlinkClick r:id="rId5"/>
              </a:rPr>
              <a:t>http://www.caplaw.org/resources/PublicationDocuments/updatenewsletter/2014/CAPLAW_NavigatingtheOMBSuperCircularChanges_SpecialEdition2014.pdf</a:t>
            </a:r>
            <a:r>
              <a:rPr>
                <a:solidFill>
                  <a:srgbClr val="514843"/>
                </a:solidFill>
                <a:latin typeface="Arial"/>
                <a:ea typeface="Arial"/>
                <a:cs typeface="Arial"/>
                <a:sym typeface="Arial"/>
              </a:rPr>
              <a:t> </a:t>
            </a:r>
          </a:p>
        </p:txBody>
      </p:sp>
      <p:pic>
        <p:nvPicPr>
          <p:cNvPr id="109" name="image5.pdf"/>
          <p:cNvPicPr/>
          <p:nvPr/>
        </p:nvPicPr>
        <p:blipFill>
          <a:blip r:embed="rId6">
            <a:extLst/>
          </a:blip>
          <a:stretch>
            <a:fillRect/>
          </a:stretch>
        </p:blipFill>
        <p:spPr>
          <a:xfrm>
            <a:off x="6590742" y="6"/>
            <a:ext cx="2553261" cy="2223049"/>
          </a:xfrm>
          <a:prstGeom prst="rect">
            <a:avLst/>
          </a:prstGeom>
          <a:ln w="12700">
            <a:miter lim="400000"/>
          </a:ln>
        </p:spPr>
      </p:pic>
    </p:spTree>
    <p:extLst>
      <p:ext uri="{BB962C8B-B14F-4D97-AF65-F5344CB8AC3E}">
        <p14:creationId xmlns:p14="http://schemas.microsoft.com/office/powerpoint/2010/main" val="2113755129"/>
      </p:ext>
    </p:extLst>
  </p:cSld>
  <p:clrMapOvr>
    <a:masterClrMapping/>
  </p:clrMapOvr>
  <p:transition spd="med">
    <p:dissolv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idx="1"/>
          </p:nvPr>
        </p:nvSpPr>
        <p:spPr/>
        <p:txBody>
          <a:bodyPr>
            <a:noAutofit/>
          </a:bodyPr>
          <a:lstStyle/>
          <a:p>
            <a:pPr marL="0" lvl="0" indent="0">
              <a:buNone/>
            </a:pPr>
            <a:r>
              <a:rPr lang="en-US" sz="2400" dirty="0"/>
              <a:t>Perkins Career Resource Network (PCRN)</a:t>
            </a:r>
          </a:p>
          <a:p>
            <a:pPr lvl="0"/>
            <a:r>
              <a:rPr lang="en-US" sz="2400" dirty="0"/>
              <a:t>PCRN is a collection of on-line resources for Perkins accountability, program administration, and grant management. The site is maintained by OCTAE Division of Academic and Technical Education (DATE).</a:t>
            </a:r>
          </a:p>
          <a:p>
            <a:pPr lvl="0"/>
            <a:r>
              <a:rPr lang="en-US" sz="2400" dirty="0">
                <a:hlinkClick r:id="rId2"/>
              </a:rPr>
              <a:t>http://cte.ed.gov</a:t>
            </a:r>
            <a:r>
              <a:rPr lang="en-US" sz="2400" dirty="0"/>
              <a:t>	</a:t>
            </a:r>
          </a:p>
          <a:p>
            <a:pPr lvl="0"/>
            <a:r>
              <a:rPr lang="en-US" sz="2400" dirty="0"/>
              <a:t>Resources organized by:</a:t>
            </a:r>
          </a:p>
          <a:p>
            <a:pPr lvl="1"/>
            <a:r>
              <a:rPr lang="en-US" sz="2000" dirty="0"/>
              <a:t>Legislation &amp; Policy Guidance</a:t>
            </a:r>
          </a:p>
          <a:p>
            <a:pPr lvl="1"/>
            <a:r>
              <a:rPr lang="en-US" sz="2000" dirty="0"/>
              <a:t>State Formula Grants</a:t>
            </a:r>
          </a:p>
          <a:p>
            <a:pPr lvl="1"/>
            <a:r>
              <a:rPr lang="en-US" sz="2000" dirty="0"/>
              <a:t>Accountability</a:t>
            </a:r>
          </a:p>
          <a:p>
            <a:pPr lvl="1"/>
            <a:r>
              <a:rPr lang="en-US" sz="2000" dirty="0"/>
              <a:t>Discretionary Programs</a:t>
            </a:r>
          </a:p>
          <a:p>
            <a:pPr lvl="1"/>
            <a:r>
              <a:rPr lang="en-US" sz="2000" dirty="0"/>
              <a:t>National Initiatives</a:t>
            </a:r>
          </a:p>
        </p:txBody>
      </p:sp>
      <p:sp>
        <p:nvSpPr>
          <p:cNvPr id="111" name="Shape 111"/>
          <p:cNvSpPr>
            <a:spLocks noGrp="1"/>
          </p:cNvSpPr>
          <p:nvPr>
            <p:ph type="title"/>
          </p:nvPr>
        </p:nvSpPr>
        <p:spPr/>
        <p:txBody>
          <a:bodyPr/>
          <a:lstStyle>
            <a:lvl1pPr>
              <a:defRPr sz="3200"/>
            </a:lvl1pPr>
          </a:lstStyle>
          <a:p>
            <a:pPr lvl="0"/>
            <a:r>
              <a:rPr lang="en-US"/>
              <a:t>Helpful Resources</a:t>
            </a:r>
            <a:endParaRPr lang="en-US" dirty="0"/>
          </a:p>
        </p:txBody>
      </p:sp>
    </p:spTree>
    <p:extLst>
      <p:ext uri="{BB962C8B-B14F-4D97-AF65-F5344CB8AC3E}">
        <p14:creationId xmlns:p14="http://schemas.microsoft.com/office/powerpoint/2010/main" val="1635926618"/>
      </p:ext>
    </p:extLst>
  </p:cSld>
  <p:clrMapOvr>
    <a:masterClrMapping/>
  </p:clrMapOvr>
  <p:transition spd="med">
    <p:dissolv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6.jpg"/>
          <p:cNvPicPr/>
          <p:nvPr/>
        </p:nvPicPr>
        <p:blipFill>
          <a:blip r:embed="rId2">
            <a:extLst/>
          </a:blip>
          <a:stretch>
            <a:fillRect/>
          </a:stretch>
        </p:blipFill>
        <p:spPr>
          <a:xfrm>
            <a:off x="1825306" y="3426833"/>
            <a:ext cx="4600810" cy="1983230"/>
          </a:xfrm>
          <a:prstGeom prst="rect">
            <a:avLst/>
          </a:prstGeom>
          <a:ln w="12700">
            <a:miter lim="400000"/>
          </a:ln>
        </p:spPr>
      </p:pic>
      <p:sp>
        <p:nvSpPr>
          <p:cNvPr id="121" name="Shape 121"/>
          <p:cNvSpPr>
            <a:spLocks noGrp="1"/>
          </p:cNvSpPr>
          <p:nvPr>
            <p:ph idx="1"/>
          </p:nvPr>
        </p:nvSpPr>
        <p:spPr/>
        <p:txBody>
          <a:bodyPr/>
          <a:lstStyle/>
          <a:p>
            <a:pPr lvl="0"/>
            <a:r>
              <a:rPr lang="en-US"/>
              <a:t>Perkins is “split funded” between the secondary and the postsecondary programs</a:t>
            </a:r>
          </a:p>
          <a:p>
            <a:pPr lvl="0"/>
            <a:r>
              <a:rPr lang="en-US"/>
              <a:t>The average split nationally is 59.24% secondary and 38.89% postsecondary</a:t>
            </a:r>
            <a:endParaRPr lang="en-US" dirty="0"/>
          </a:p>
        </p:txBody>
      </p:sp>
      <p:sp>
        <p:nvSpPr>
          <p:cNvPr id="120" name="Shape 120"/>
          <p:cNvSpPr>
            <a:spLocks noGrp="1"/>
          </p:cNvSpPr>
          <p:nvPr>
            <p:ph type="title"/>
          </p:nvPr>
        </p:nvSpPr>
        <p:spPr/>
        <p:txBody>
          <a:bodyPr/>
          <a:lstStyle>
            <a:lvl1pPr>
              <a:defRPr sz="3600"/>
            </a:lvl1pPr>
          </a:lstStyle>
          <a:p>
            <a:pPr lvl="0"/>
            <a:r>
              <a:rPr lang="en-US"/>
              <a:t>PERKINS</a:t>
            </a:r>
            <a:endParaRPr lang="en-US" dirty="0"/>
          </a:p>
        </p:txBody>
      </p:sp>
      <p:pic>
        <p:nvPicPr>
          <p:cNvPr id="122" name="image7.png"/>
          <p:cNvPicPr/>
          <p:nvPr/>
        </p:nvPicPr>
        <p:blipFill>
          <a:blip r:embed="rId3">
            <a:extLst/>
          </a:blip>
          <a:stretch>
            <a:fillRect/>
          </a:stretch>
        </p:blipFill>
        <p:spPr>
          <a:xfrm>
            <a:off x="5954732" y="4526333"/>
            <a:ext cx="2843463" cy="2296923"/>
          </a:xfrm>
          <a:prstGeom prst="rect">
            <a:avLst/>
          </a:prstGeom>
          <a:ln w="12700">
            <a:miter lim="400000"/>
          </a:ln>
        </p:spPr>
      </p:pic>
      <p:sp>
        <p:nvSpPr>
          <p:cNvPr id="123" name="Shape 123"/>
          <p:cNvSpPr/>
          <p:nvPr/>
        </p:nvSpPr>
        <p:spPr>
          <a:xfrm>
            <a:off x="5740243" y="4716599"/>
            <a:ext cx="2999095" cy="163329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normAutofit/>
          </a:bodyPr>
          <a:lstStyle/>
          <a:p>
            <a:pPr lvl="2">
              <a:lnSpc>
                <a:spcPct val="90000"/>
              </a:lnSpc>
              <a:defRPr>
                <a:solidFill>
                  <a:srgbClr val="000000"/>
                </a:solidFill>
              </a:defRPr>
            </a:pPr>
            <a:r>
              <a:rPr sz="2000" dirty="0">
                <a:solidFill>
                  <a:srgbClr val="FFFFF3"/>
                </a:solidFill>
              </a:rPr>
              <a:t>56% Postsecondary</a:t>
            </a:r>
            <a:endParaRPr sz="2000" dirty="0">
              <a:solidFill>
                <a:srgbClr val="514843"/>
              </a:solidFill>
            </a:endParaRPr>
          </a:p>
          <a:p>
            <a:pPr lvl="2">
              <a:lnSpc>
                <a:spcPct val="90000"/>
              </a:lnSpc>
              <a:defRPr>
                <a:solidFill>
                  <a:srgbClr val="000000"/>
                </a:solidFill>
              </a:defRPr>
            </a:pPr>
            <a:r>
              <a:rPr sz="2000" dirty="0">
                <a:solidFill>
                  <a:srgbClr val="FFFFF3"/>
                </a:solidFill>
              </a:rPr>
              <a:t>44% Secondary</a:t>
            </a:r>
          </a:p>
        </p:txBody>
      </p:sp>
      <p:pic>
        <p:nvPicPr>
          <p:cNvPr id="124" name="image8.jpg"/>
          <p:cNvPicPr/>
          <p:nvPr/>
        </p:nvPicPr>
        <p:blipFill>
          <a:blip r:embed="rId4">
            <a:extLst/>
          </a:blip>
          <a:stretch>
            <a:fillRect/>
          </a:stretch>
        </p:blipFill>
        <p:spPr>
          <a:xfrm>
            <a:off x="222808" y="4160225"/>
            <a:ext cx="1959562" cy="2528010"/>
          </a:xfrm>
          <a:prstGeom prst="rect">
            <a:avLst/>
          </a:prstGeom>
          <a:ln w="12700">
            <a:miter lim="400000"/>
          </a:ln>
        </p:spPr>
      </p:pic>
      <p:sp>
        <p:nvSpPr>
          <p:cNvPr id="125" name="Shape 125"/>
          <p:cNvSpPr/>
          <p:nvPr/>
        </p:nvSpPr>
        <p:spPr>
          <a:xfrm>
            <a:off x="238948" y="5284746"/>
            <a:ext cx="2540066" cy="123110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b">
            <a:spAutoFit/>
          </a:bodyPr>
          <a:lstStyle/>
          <a:p>
            <a:pPr lvl="1" indent="0">
              <a:defRPr>
                <a:solidFill>
                  <a:srgbClr val="000000"/>
                </a:solidFill>
              </a:defRPr>
            </a:pPr>
            <a:br>
              <a:rPr sz="2000" dirty="0">
                <a:solidFill>
                  <a:srgbClr val="514843"/>
                </a:solidFill>
              </a:rPr>
            </a:br>
            <a:r>
              <a:rPr sz="2000" dirty="0"/>
              <a:t>50</a:t>
            </a:r>
            <a:r>
              <a:rPr lang="en-US" sz="2000" dirty="0"/>
              <a:t>% </a:t>
            </a:r>
            <a:r>
              <a:rPr sz="2000" dirty="0"/>
              <a:t>Postsecondary</a:t>
            </a:r>
          </a:p>
          <a:p>
            <a:pPr lvl="1" indent="0">
              <a:defRPr>
                <a:solidFill>
                  <a:srgbClr val="000000"/>
                </a:solidFill>
              </a:defRPr>
            </a:pPr>
            <a:r>
              <a:rPr sz="2000" dirty="0"/>
              <a:t>50% Secondary</a:t>
            </a:r>
            <a:br>
              <a:rPr sz="2000" dirty="0"/>
            </a:br>
            <a:endParaRPr sz="2000" dirty="0"/>
          </a:p>
        </p:txBody>
      </p:sp>
      <p:sp>
        <p:nvSpPr>
          <p:cNvPr id="126" name="Shape 126"/>
          <p:cNvSpPr/>
          <p:nvPr/>
        </p:nvSpPr>
        <p:spPr>
          <a:xfrm>
            <a:off x="2638482" y="4726048"/>
            <a:ext cx="3058248" cy="104741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normAutofit/>
          </a:bodyPr>
          <a:lstStyle/>
          <a:p>
            <a:pPr lvl="1" indent="0">
              <a:lnSpc>
                <a:spcPct val="80000"/>
              </a:lnSpc>
              <a:defRPr>
                <a:solidFill>
                  <a:srgbClr val="000000"/>
                </a:solidFill>
              </a:defRPr>
            </a:pPr>
            <a:r>
              <a:rPr sz="2000" dirty="0"/>
              <a:t>33.3%</a:t>
            </a:r>
            <a:r>
              <a:rPr lang="en-US" sz="2000" dirty="0"/>
              <a:t> </a:t>
            </a:r>
            <a:r>
              <a:rPr sz="2000" dirty="0"/>
              <a:t>Postsecondary</a:t>
            </a:r>
            <a:br>
              <a:rPr sz="2000" dirty="0"/>
            </a:br>
            <a:r>
              <a:rPr sz="2000" dirty="0"/>
              <a:t>66.6% Secondary</a:t>
            </a:r>
            <a:br>
              <a:rPr sz="2000" dirty="0"/>
            </a:br>
            <a:endParaRPr sz="2000" dirty="0"/>
          </a:p>
        </p:txBody>
      </p:sp>
      <p:sp>
        <p:nvSpPr>
          <p:cNvPr id="127" name="Shape 127"/>
          <p:cNvSpPr/>
          <p:nvPr/>
        </p:nvSpPr>
        <p:spPr>
          <a:xfrm>
            <a:off x="7352805" y="4740464"/>
            <a:ext cx="714778" cy="68376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normAutofit/>
          </a:bodyPr>
          <a:lstStyle>
            <a:lvl1pPr>
              <a:lnSpc>
                <a:spcPct val="90000"/>
              </a:lnSpc>
              <a:defRPr sz="3300">
                <a:latin typeface="Plantagenet Cherokee"/>
                <a:ea typeface="Plantagenet Cherokee"/>
                <a:cs typeface="Plantagenet Cherokee"/>
                <a:sym typeface="Plantagenet Cherokee"/>
              </a:defRPr>
            </a:lvl1pPr>
          </a:lstStyle>
          <a:p>
            <a:pPr lvl="0">
              <a:defRPr sz="1800">
                <a:solidFill>
                  <a:srgbClr val="000000"/>
                </a:solidFill>
              </a:defRPr>
            </a:pPr>
            <a:r>
              <a:rPr sz="3300" dirty="0">
                <a:solidFill>
                  <a:schemeClr val="bg1"/>
                </a:solidFill>
              </a:rPr>
              <a:t>WA</a:t>
            </a:r>
          </a:p>
        </p:txBody>
      </p:sp>
      <p:sp>
        <p:nvSpPr>
          <p:cNvPr id="128" name="Shape 128"/>
          <p:cNvSpPr/>
          <p:nvPr/>
        </p:nvSpPr>
        <p:spPr>
          <a:xfrm>
            <a:off x="4265260" y="4127039"/>
            <a:ext cx="714778" cy="68376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normAutofit/>
          </a:bodyPr>
          <a:lstStyle>
            <a:lvl1pPr>
              <a:lnSpc>
                <a:spcPct val="90000"/>
              </a:lnSpc>
              <a:defRPr sz="3600">
                <a:latin typeface="Plantagenet Cherokee"/>
                <a:ea typeface="Plantagenet Cherokee"/>
                <a:cs typeface="Plantagenet Cherokee"/>
                <a:sym typeface="Plantagenet Cherokee"/>
              </a:defRPr>
            </a:lvl1pPr>
          </a:lstStyle>
          <a:p>
            <a:pPr lvl="0">
              <a:defRPr sz="1800">
                <a:solidFill>
                  <a:srgbClr val="000000"/>
                </a:solidFill>
              </a:defRPr>
            </a:pPr>
            <a:r>
              <a:rPr sz="3600" dirty="0">
                <a:solidFill>
                  <a:srgbClr val="514843"/>
                </a:solidFill>
              </a:rPr>
              <a:t>NC</a:t>
            </a:r>
          </a:p>
        </p:txBody>
      </p:sp>
      <p:sp>
        <p:nvSpPr>
          <p:cNvPr id="129" name="Shape 129"/>
          <p:cNvSpPr/>
          <p:nvPr/>
        </p:nvSpPr>
        <p:spPr>
          <a:xfrm>
            <a:off x="608095" y="4615248"/>
            <a:ext cx="714778" cy="68376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normAutofit/>
          </a:bodyPr>
          <a:lstStyle>
            <a:lvl1pPr>
              <a:lnSpc>
                <a:spcPct val="90000"/>
              </a:lnSpc>
              <a:defRPr sz="3600">
                <a:latin typeface="Plantagenet Cherokee"/>
                <a:ea typeface="Plantagenet Cherokee"/>
                <a:cs typeface="Plantagenet Cherokee"/>
                <a:sym typeface="Plantagenet Cherokee"/>
              </a:defRPr>
            </a:lvl1pPr>
          </a:lstStyle>
          <a:p>
            <a:pPr lvl="0">
              <a:defRPr sz="1800">
                <a:solidFill>
                  <a:srgbClr val="000000"/>
                </a:solidFill>
              </a:defRPr>
            </a:pPr>
            <a:r>
              <a:rPr sz="3600" dirty="0">
                <a:solidFill>
                  <a:srgbClr val="514843"/>
                </a:solidFill>
              </a:rPr>
              <a:t>GA</a:t>
            </a:r>
          </a:p>
        </p:txBody>
      </p:sp>
    </p:spTree>
    <p:extLst>
      <p:ext uri="{BB962C8B-B14F-4D97-AF65-F5344CB8AC3E}">
        <p14:creationId xmlns:p14="http://schemas.microsoft.com/office/powerpoint/2010/main" val="1846480318"/>
      </p:ext>
    </p:extLst>
  </p:cSld>
  <p:clrMapOvr>
    <a:masterClrMapping/>
  </p:clrMapOvr>
  <p:transition spd="med">
    <p:dissolv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F3C596C-C9C4-CE4A-A6E9-B03CF104D5D7}"/>
              </a:ext>
            </a:extLst>
          </p:cNvPr>
          <p:cNvSpPr>
            <a:spLocks noGrp="1"/>
          </p:cNvSpPr>
          <p:nvPr>
            <p:ph type="body" idx="1"/>
          </p:nvPr>
        </p:nvSpPr>
        <p:spPr/>
        <p:txBody>
          <a:bodyPr/>
          <a:lstStyle/>
          <a:p>
            <a:r>
              <a:rPr lang="en-US" dirty="0">
                <a:solidFill>
                  <a:srgbClr val="000000"/>
                </a:solidFill>
              </a:rPr>
              <a:t>Secondary</a:t>
            </a:r>
            <a:endParaRPr lang="en-US" dirty="0"/>
          </a:p>
        </p:txBody>
      </p:sp>
      <p:sp>
        <p:nvSpPr>
          <p:cNvPr id="5" name="Content Placeholder 4">
            <a:extLst>
              <a:ext uri="{FF2B5EF4-FFF2-40B4-BE49-F238E27FC236}">
                <a16:creationId xmlns:a16="http://schemas.microsoft.com/office/drawing/2014/main" id="{7E3BD5D7-385E-934D-BB24-98C90B0B5581}"/>
              </a:ext>
            </a:extLst>
          </p:cNvPr>
          <p:cNvSpPr>
            <a:spLocks noGrp="1"/>
          </p:cNvSpPr>
          <p:nvPr>
            <p:ph sz="half" idx="2"/>
          </p:nvPr>
        </p:nvSpPr>
        <p:spPr>
          <a:xfrm>
            <a:off x="411480" y="2505074"/>
            <a:ext cx="4086702" cy="3920233"/>
          </a:xfrm>
        </p:spPr>
        <p:txBody>
          <a:bodyPr>
            <a:noAutofit/>
          </a:bodyPr>
          <a:lstStyle/>
          <a:p>
            <a:pPr fontAlgn="ctr"/>
            <a:r>
              <a:rPr lang="en-US" sz="2000" dirty="0"/>
              <a:t>1S1: Academic Attainment | Reading/ Language Arts</a:t>
            </a:r>
          </a:p>
          <a:p>
            <a:pPr fontAlgn="ctr"/>
            <a:r>
              <a:rPr lang="en-US" sz="2000" dirty="0"/>
              <a:t>1S2: Academic Attainment | Mathematics</a:t>
            </a:r>
          </a:p>
          <a:p>
            <a:pPr fontAlgn="ctr"/>
            <a:r>
              <a:rPr lang="en-US" sz="2000" dirty="0"/>
              <a:t>2S1: Technical Skill Attainment</a:t>
            </a:r>
          </a:p>
          <a:p>
            <a:pPr fontAlgn="ctr"/>
            <a:r>
              <a:rPr lang="en-US" sz="2000" dirty="0"/>
              <a:t>3S1: Secondary School Completion</a:t>
            </a:r>
          </a:p>
          <a:p>
            <a:pPr fontAlgn="ctr"/>
            <a:r>
              <a:rPr lang="en-US" sz="2000" dirty="0"/>
              <a:t>4S1: Student Graduation Rates</a:t>
            </a:r>
          </a:p>
          <a:p>
            <a:pPr fontAlgn="ctr"/>
            <a:r>
              <a:rPr lang="en-US" sz="2000" dirty="0"/>
              <a:t>5S1: Secondary Placement</a:t>
            </a:r>
          </a:p>
          <a:p>
            <a:pPr fontAlgn="ctr"/>
            <a:r>
              <a:rPr lang="en-US" sz="2000" dirty="0"/>
              <a:t>6S1: Nontraditional Participation</a:t>
            </a:r>
          </a:p>
          <a:p>
            <a:pPr fontAlgn="ctr"/>
            <a:r>
              <a:rPr lang="en-US" sz="2000" dirty="0"/>
              <a:t>6S2: Nontraditional Completion</a:t>
            </a:r>
          </a:p>
          <a:p>
            <a:endParaRPr lang="en-US" sz="2000" dirty="0"/>
          </a:p>
        </p:txBody>
      </p:sp>
      <p:sp>
        <p:nvSpPr>
          <p:cNvPr id="6" name="Text Placeholder 5">
            <a:extLst>
              <a:ext uri="{FF2B5EF4-FFF2-40B4-BE49-F238E27FC236}">
                <a16:creationId xmlns:a16="http://schemas.microsoft.com/office/drawing/2014/main" id="{C941194E-6D5D-A54B-9F92-BEED04984695}"/>
              </a:ext>
            </a:extLst>
          </p:cNvPr>
          <p:cNvSpPr>
            <a:spLocks noGrp="1"/>
          </p:cNvSpPr>
          <p:nvPr>
            <p:ph type="body" sz="quarter" idx="3"/>
          </p:nvPr>
        </p:nvSpPr>
        <p:spPr/>
        <p:txBody>
          <a:bodyPr/>
          <a:lstStyle/>
          <a:p>
            <a:r>
              <a:rPr lang="en-US" dirty="0">
                <a:solidFill>
                  <a:srgbClr val="000000"/>
                </a:solidFill>
              </a:rPr>
              <a:t>Postsecondary</a:t>
            </a:r>
            <a:endParaRPr lang="en-US" dirty="0"/>
          </a:p>
        </p:txBody>
      </p:sp>
      <p:sp>
        <p:nvSpPr>
          <p:cNvPr id="7" name="Content Placeholder 6">
            <a:extLst>
              <a:ext uri="{FF2B5EF4-FFF2-40B4-BE49-F238E27FC236}">
                <a16:creationId xmlns:a16="http://schemas.microsoft.com/office/drawing/2014/main" id="{C158377F-629F-F948-A8E0-5EDAAB16E948}"/>
              </a:ext>
            </a:extLst>
          </p:cNvPr>
          <p:cNvSpPr>
            <a:spLocks noGrp="1"/>
          </p:cNvSpPr>
          <p:nvPr>
            <p:ph sz="quarter" idx="4"/>
          </p:nvPr>
        </p:nvSpPr>
        <p:spPr>
          <a:xfrm>
            <a:off x="4629152" y="2505074"/>
            <a:ext cx="4210048" cy="3920233"/>
          </a:xfrm>
        </p:spPr>
        <p:txBody>
          <a:bodyPr>
            <a:normAutofit/>
          </a:bodyPr>
          <a:lstStyle/>
          <a:p>
            <a:pPr fontAlgn="ctr"/>
            <a:r>
              <a:rPr lang="en-US" sz="2200" dirty="0"/>
              <a:t>1P1: Technical Skill Attainment</a:t>
            </a:r>
          </a:p>
          <a:p>
            <a:pPr fontAlgn="ctr"/>
            <a:r>
              <a:rPr lang="en-US" sz="2200" dirty="0"/>
              <a:t>2P1: Credential, Certificate, or Diploma</a:t>
            </a:r>
          </a:p>
          <a:p>
            <a:pPr fontAlgn="ctr"/>
            <a:r>
              <a:rPr lang="en-US" sz="2200" dirty="0"/>
              <a:t>3P1: Student Retention or Transfer</a:t>
            </a:r>
          </a:p>
          <a:p>
            <a:pPr fontAlgn="ctr"/>
            <a:r>
              <a:rPr lang="en-US" sz="2200" dirty="0"/>
              <a:t>4P1: Student Placement</a:t>
            </a:r>
          </a:p>
          <a:p>
            <a:pPr fontAlgn="ctr"/>
            <a:r>
              <a:rPr lang="en-US" sz="2200" dirty="0"/>
              <a:t>5P1: Nontraditional Participation</a:t>
            </a:r>
          </a:p>
          <a:p>
            <a:pPr fontAlgn="ctr"/>
            <a:r>
              <a:rPr lang="en-US" sz="2200" dirty="0"/>
              <a:t>5P2: Nontraditional Completion</a:t>
            </a:r>
          </a:p>
          <a:p>
            <a:endParaRPr lang="en-US" sz="2200" dirty="0"/>
          </a:p>
        </p:txBody>
      </p:sp>
      <p:sp>
        <p:nvSpPr>
          <p:cNvPr id="149" name="Shape 149"/>
          <p:cNvSpPr>
            <a:spLocks noGrp="1"/>
          </p:cNvSpPr>
          <p:nvPr>
            <p:ph type="title"/>
          </p:nvPr>
        </p:nvSpPr>
        <p:spPr/>
        <p:txBody>
          <a:bodyPr>
            <a:normAutofit fontScale="90000"/>
          </a:bodyPr>
          <a:lstStyle>
            <a:lvl1pPr>
              <a:defRPr sz="3200"/>
            </a:lvl1pPr>
          </a:lstStyle>
          <a:p>
            <a:r>
              <a:rPr lang="en-US"/>
              <a:t>Accountability</a:t>
            </a:r>
            <a:br>
              <a:rPr lang="en-US"/>
            </a:br>
            <a:r>
              <a:rPr lang="en-US"/>
              <a:t>Section 113 Core Indicators of Performance</a:t>
            </a:r>
            <a:br>
              <a:rPr lang="en-US"/>
            </a:br>
            <a:endParaRPr lang="en-US" dirty="0"/>
          </a:p>
        </p:txBody>
      </p:sp>
    </p:spTree>
    <p:extLst>
      <p:ext uri="{BB962C8B-B14F-4D97-AF65-F5344CB8AC3E}">
        <p14:creationId xmlns:p14="http://schemas.microsoft.com/office/powerpoint/2010/main" val="3245610399"/>
      </p:ext>
    </p:extLst>
  </p:cSld>
  <p:clrMapOvr>
    <a:masterClrMapping/>
  </p:clrMapOvr>
  <p:transition spd="med">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p:cNvSpPr>
          <p:nvPr>
            <p:ph idx="1"/>
          </p:nvPr>
        </p:nvSpPr>
        <p:spPr/>
        <p:txBody>
          <a:bodyPr/>
          <a:lstStyle/>
          <a:p>
            <a:r>
              <a:rPr lang="en-US">
                <a:sym typeface="American Typewriter"/>
              </a:rPr>
              <a:t>Enhance Postsecondary Career &amp; Technical Education (CTE) through Programs of Study (POS) </a:t>
            </a:r>
          </a:p>
          <a:p>
            <a:endParaRPr lang="en-US">
              <a:sym typeface="American Typewriter"/>
            </a:endParaRPr>
          </a:p>
          <a:p>
            <a:r>
              <a:rPr lang="en-US">
                <a:sym typeface="American Typewriter"/>
              </a:rPr>
              <a:t>Level the playing field for those who elect to enroll in CTE programs of study and increase enrollment </a:t>
            </a:r>
          </a:p>
          <a:p>
            <a:endParaRPr lang="en-US">
              <a:sym typeface="American Typewriter"/>
            </a:endParaRPr>
          </a:p>
          <a:p>
            <a:r>
              <a:rPr lang="en-US">
                <a:sym typeface="American Typewriter"/>
              </a:rPr>
              <a:t>Actively engage employers in the development and implementation of CTE programming leading to employment</a:t>
            </a:r>
            <a:endParaRPr lang="en-US" dirty="0">
              <a:sym typeface="American Typewriter"/>
            </a:endParaRPr>
          </a:p>
        </p:txBody>
      </p:sp>
      <p:sp>
        <p:nvSpPr>
          <p:cNvPr id="4" name="Shape 362"/>
          <p:cNvSpPr>
            <a:spLocks noGrp="1"/>
          </p:cNvSpPr>
          <p:nvPr>
            <p:ph type="title"/>
          </p:nvPr>
        </p:nvSpPr>
        <p:spPr/>
        <p:txBody>
          <a:bodyPr/>
          <a:lstStyle>
            <a:lvl1pPr>
              <a:defRPr sz="3800"/>
            </a:lvl1pPr>
          </a:lstStyle>
          <a:p>
            <a:pPr lvl="0"/>
            <a:r>
              <a:rPr lang="en-US"/>
              <a:t>Mission </a:t>
            </a:r>
            <a:endParaRPr lang="en-US" dirty="0"/>
          </a:p>
        </p:txBody>
      </p:sp>
    </p:spTree>
    <p:extLst>
      <p:ext uri="{BB962C8B-B14F-4D97-AF65-F5344CB8AC3E}">
        <p14:creationId xmlns:p14="http://schemas.microsoft.com/office/powerpoint/2010/main" val="323093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p:cNvSpPr>
          <p:nvPr>
            <p:ph idx="1"/>
          </p:nvPr>
        </p:nvSpPr>
        <p:spPr/>
        <p:txBody>
          <a:bodyPr>
            <a:noAutofit/>
          </a:bodyPr>
          <a:lstStyle/>
          <a:p>
            <a:pPr marL="0" lvl="0" indent="0">
              <a:buNone/>
            </a:pPr>
            <a:r>
              <a:rPr lang="en-US" sz="2400" b="1" u="sng" dirty="0"/>
              <a:t>Final Agreed-Upon Performance Level (FAUPL)</a:t>
            </a:r>
          </a:p>
          <a:p>
            <a:pPr lvl="0"/>
            <a:r>
              <a:rPr lang="en-US" sz="2400" dirty="0"/>
              <a:t>The FAUPL is an agreement between the Department and the state on the student and performance definitions, measurement approaches, and performance targets for each of the core indicators.</a:t>
            </a:r>
          </a:p>
          <a:p>
            <a:pPr lvl="0"/>
            <a:r>
              <a:rPr lang="en-US" sz="2400" dirty="0"/>
              <a:t>State FAUPLs are attached to your state’s July 1 grant award.  State FAUPLs are also posted on PCRN.</a:t>
            </a:r>
          </a:p>
          <a:p>
            <a:pPr lvl="0"/>
            <a:r>
              <a:rPr lang="en-US" sz="2400" dirty="0"/>
              <a:t>In using the FAUPL, consider: </a:t>
            </a:r>
          </a:p>
          <a:p>
            <a:pPr lvl="2"/>
            <a:r>
              <a:rPr lang="en-US" sz="2000" dirty="0"/>
              <a:t>How you might negotiate CTE performance with local districts and postsecondary programs; and</a:t>
            </a:r>
          </a:p>
          <a:p>
            <a:pPr lvl="2"/>
            <a:r>
              <a:rPr lang="en-US" sz="2000" dirty="0"/>
              <a:t>How you might integrate analysis of local performance data to Perkins applications.</a:t>
            </a:r>
          </a:p>
        </p:txBody>
      </p:sp>
      <p:sp>
        <p:nvSpPr>
          <p:cNvPr id="156" name="Shape 156"/>
          <p:cNvSpPr>
            <a:spLocks noGrp="1"/>
          </p:cNvSpPr>
          <p:nvPr>
            <p:ph type="title"/>
          </p:nvPr>
        </p:nvSpPr>
        <p:spPr/>
        <p:txBody>
          <a:bodyPr/>
          <a:lstStyle/>
          <a:p>
            <a:pPr lvl="0"/>
            <a:r>
              <a:rPr lang="en-US"/>
              <a:t>Accountability	</a:t>
            </a:r>
            <a:endParaRPr lang="en-US" dirty="0"/>
          </a:p>
        </p:txBody>
      </p:sp>
    </p:spTree>
    <p:extLst>
      <p:ext uri="{BB962C8B-B14F-4D97-AF65-F5344CB8AC3E}">
        <p14:creationId xmlns:p14="http://schemas.microsoft.com/office/powerpoint/2010/main" val="2119452775"/>
      </p:ext>
    </p:extLst>
  </p:cSld>
  <p:clrMapOvr>
    <a:masterClrMapping/>
  </p:clrMapOvr>
  <p:transition spd="med">
    <p:dissolv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idx="1"/>
          </p:nvPr>
        </p:nvSpPr>
        <p:spPr/>
        <p:txBody>
          <a:bodyPr>
            <a:noAutofit/>
          </a:bodyPr>
          <a:lstStyle/>
          <a:p>
            <a:pPr marL="0" lvl="0" indent="0">
              <a:buNone/>
            </a:pPr>
            <a:r>
              <a:rPr lang="en-US" sz="2000" u="sng" dirty="0"/>
              <a:t>(a) State Program Improvement</a:t>
            </a:r>
          </a:p>
          <a:p>
            <a:pPr lvl="0"/>
            <a:r>
              <a:rPr lang="en-US" sz="2000" dirty="0"/>
              <a:t>If a State fails to meet at least 90 percent of an agreed upon State adjusted level of performance for any of the core indicators of performance, the eligible agency shall develop and implement a program improvement plan.</a:t>
            </a:r>
          </a:p>
          <a:p>
            <a:pPr marL="0" lvl="0" indent="0">
              <a:buNone/>
            </a:pPr>
            <a:r>
              <a:rPr lang="en-US" sz="2000" u="sng" dirty="0"/>
              <a:t>(b) Local Program Improvement</a:t>
            </a:r>
          </a:p>
          <a:p>
            <a:pPr lvl="0"/>
            <a:r>
              <a:rPr lang="en-US" sz="2000" dirty="0"/>
              <a:t>If the eligible agency determines that an eligible recipient failed to meet at least 90 percent of an agreed upon local adjusted level of performance for any of the core indicators of performance, the eligible recipient shall develop and implement a program improvement plan.</a:t>
            </a:r>
          </a:p>
          <a:p>
            <a:pPr marL="0" lvl="0" indent="0">
              <a:buNone/>
            </a:pPr>
            <a:r>
              <a:rPr lang="en-US" sz="2000" u="sng" dirty="0"/>
              <a:t>(c) Gap Analysis</a:t>
            </a:r>
          </a:p>
          <a:p>
            <a:pPr lvl="0"/>
            <a:r>
              <a:rPr lang="en-US" sz="2000" dirty="0"/>
              <a:t>If a special population fails to meet at least 90 percent of the total population rate, the state/local must perform at Gap Analysis to determine what barriers to success that population is facing.  </a:t>
            </a:r>
          </a:p>
        </p:txBody>
      </p:sp>
      <p:sp>
        <p:nvSpPr>
          <p:cNvPr id="166" name="Shape 166"/>
          <p:cNvSpPr>
            <a:spLocks noGrp="1"/>
          </p:cNvSpPr>
          <p:nvPr>
            <p:ph type="title"/>
          </p:nvPr>
        </p:nvSpPr>
        <p:spPr/>
        <p:txBody>
          <a:bodyPr/>
          <a:lstStyle>
            <a:lvl1pPr>
              <a:defRPr sz="3200"/>
            </a:lvl1pPr>
          </a:lstStyle>
          <a:p>
            <a:pPr lvl="0"/>
            <a:r>
              <a:rPr lang="en-US"/>
              <a:t>Accountability  </a:t>
            </a:r>
            <a:endParaRPr lang="en-US" dirty="0"/>
          </a:p>
        </p:txBody>
      </p:sp>
    </p:spTree>
    <p:extLst>
      <p:ext uri="{BB962C8B-B14F-4D97-AF65-F5344CB8AC3E}">
        <p14:creationId xmlns:p14="http://schemas.microsoft.com/office/powerpoint/2010/main" val="3691602100"/>
      </p:ext>
    </p:extLst>
  </p:cSld>
  <p:clrMapOvr>
    <a:masterClrMapping/>
  </p:clrMapOvr>
  <p:transition spd="med">
    <p:dissolv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idx="1"/>
          </p:nvPr>
        </p:nvSpPr>
        <p:spPr/>
        <p:txBody>
          <a:bodyPr/>
          <a:lstStyle/>
          <a:p>
            <a:pPr lvl="0"/>
            <a:r>
              <a:rPr lang="en-US"/>
              <a:t>Remember, Perkins data is to be used for continual improvement.</a:t>
            </a:r>
          </a:p>
          <a:p>
            <a:pPr lvl="0"/>
            <a:r>
              <a:rPr lang="en-US"/>
              <a:t>Don’t just write a report / plan and leave it on the shelf.</a:t>
            </a:r>
          </a:p>
          <a:p>
            <a:pPr lvl="0"/>
            <a:r>
              <a:rPr lang="en-US"/>
              <a:t>You should always be working your plan to improve student outcomes.</a:t>
            </a:r>
            <a:endParaRPr lang="en-US" dirty="0"/>
          </a:p>
        </p:txBody>
      </p:sp>
      <p:sp>
        <p:nvSpPr>
          <p:cNvPr id="169" name="Shape 169"/>
          <p:cNvSpPr>
            <a:spLocks noGrp="1"/>
          </p:cNvSpPr>
          <p:nvPr>
            <p:ph type="title"/>
          </p:nvPr>
        </p:nvSpPr>
        <p:spPr/>
        <p:txBody>
          <a:bodyPr/>
          <a:lstStyle/>
          <a:p>
            <a:pPr lvl="0"/>
            <a:r>
              <a:rPr lang="en-US"/>
              <a:t>Use of Data</a:t>
            </a:r>
            <a:endParaRPr lang="en-US" dirty="0"/>
          </a:p>
        </p:txBody>
      </p:sp>
    </p:spTree>
    <p:extLst>
      <p:ext uri="{BB962C8B-B14F-4D97-AF65-F5344CB8AC3E}">
        <p14:creationId xmlns:p14="http://schemas.microsoft.com/office/powerpoint/2010/main" val="1580903935"/>
      </p:ext>
    </p:extLst>
  </p:cSld>
  <p:clrMapOvr>
    <a:masterClrMapping/>
  </p:clrMapOvr>
  <p:transition spd="med">
    <p:dissolv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p:cNvSpPr>
          <p:nvPr>
            <p:ph type="ctrTitle"/>
          </p:nvPr>
        </p:nvSpPr>
        <p:spPr/>
        <p:txBody>
          <a:bodyPr/>
          <a:lstStyle/>
          <a:p>
            <a:pPr lvl="0"/>
            <a:r>
              <a:rPr lang="en-US" dirty="0"/>
              <a:t>Omni Circular </a:t>
            </a:r>
          </a:p>
        </p:txBody>
      </p:sp>
      <p:sp>
        <p:nvSpPr>
          <p:cNvPr id="5" name="Subtitle 4">
            <a:extLst>
              <a:ext uri="{FF2B5EF4-FFF2-40B4-BE49-F238E27FC236}">
                <a16:creationId xmlns:a16="http://schemas.microsoft.com/office/drawing/2014/main" id="{874C80E9-03B4-1E42-B76F-FF796846B12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13871838"/>
      </p:ext>
    </p:extLst>
  </p:cSld>
  <p:clrMapOvr>
    <a:masterClrMapping/>
  </p:clrMapOvr>
  <p:transition spd="med">
    <p:dissolv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idx="1"/>
          </p:nvPr>
        </p:nvSpPr>
        <p:spPr/>
        <p:txBody>
          <a:bodyPr/>
          <a:lstStyle/>
          <a:p>
            <a:pPr lvl="0"/>
            <a:r>
              <a:rPr lang="en-US" dirty="0"/>
              <a:t>Cash Management Procedure  (200.302, 200.305)</a:t>
            </a:r>
          </a:p>
          <a:p>
            <a:pPr lvl="0"/>
            <a:r>
              <a:rPr lang="en-US" dirty="0" err="1"/>
              <a:t>Allowability</a:t>
            </a:r>
            <a:r>
              <a:rPr lang="en-US" dirty="0"/>
              <a:t> Procedures  (200.302, 200.403)</a:t>
            </a:r>
          </a:p>
          <a:p>
            <a:pPr lvl="0"/>
            <a:r>
              <a:rPr lang="en-US" dirty="0"/>
              <a:t>Conflicts of Interest Policy (200.318)</a:t>
            </a:r>
          </a:p>
          <a:p>
            <a:pPr lvl="0"/>
            <a:r>
              <a:rPr lang="en-US" dirty="0"/>
              <a:t>Procurement Procedures (200.319)</a:t>
            </a:r>
          </a:p>
          <a:p>
            <a:pPr lvl="0"/>
            <a:r>
              <a:rPr lang="en-US" dirty="0"/>
              <a:t>Equipment Management Procedures (200.313)</a:t>
            </a:r>
          </a:p>
          <a:p>
            <a:pPr lvl="0"/>
            <a:r>
              <a:rPr lang="en-US" dirty="0"/>
              <a:t>Method for Conducting Technical Evaluations of Proposals and Selecting Recipients (200.320)</a:t>
            </a:r>
          </a:p>
          <a:p>
            <a:pPr lvl="0"/>
            <a:r>
              <a:rPr lang="en-US" dirty="0"/>
              <a:t>Compensation and Fringe Benefits Policies (200.430, 200.431, 200.464)</a:t>
            </a:r>
          </a:p>
          <a:p>
            <a:pPr lvl="0"/>
            <a:r>
              <a:rPr lang="en-US" dirty="0"/>
              <a:t>Travel Policy (200.474)</a:t>
            </a:r>
          </a:p>
        </p:txBody>
      </p:sp>
      <p:sp>
        <p:nvSpPr>
          <p:cNvPr id="169" name="Shape 169"/>
          <p:cNvSpPr>
            <a:spLocks noGrp="1"/>
          </p:cNvSpPr>
          <p:nvPr>
            <p:ph type="title"/>
          </p:nvPr>
        </p:nvSpPr>
        <p:spPr/>
        <p:txBody>
          <a:bodyPr/>
          <a:lstStyle/>
          <a:p>
            <a:pPr lvl="0"/>
            <a:r>
              <a:rPr lang="en-US"/>
              <a:t>UGG Written Policies </a:t>
            </a:r>
            <a:endParaRPr lang="en-US" dirty="0"/>
          </a:p>
        </p:txBody>
      </p:sp>
    </p:spTree>
    <p:extLst>
      <p:ext uri="{BB962C8B-B14F-4D97-AF65-F5344CB8AC3E}">
        <p14:creationId xmlns:p14="http://schemas.microsoft.com/office/powerpoint/2010/main" val="350733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Shape 465"/>
          <p:cNvSpPr>
            <a:spLocks noGrp="1"/>
          </p:cNvSpPr>
          <p:nvPr>
            <p:ph idx="1"/>
          </p:nvPr>
        </p:nvSpPr>
        <p:spPr/>
        <p:txBody>
          <a:bodyPr/>
          <a:lstStyle/>
          <a:p>
            <a:pPr lvl="0"/>
            <a:r>
              <a:rPr lang="en-US"/>
              <a:t>Every sub-award must be clearly identified</a:t>
            </a:r>
          </a:p>
          <a:p>
            <a:pPr lvl="1"/>
            <a:r>
              <a:rPr lang="en-US"/>
              <a:t>Federal Award Identification</a:t>
            </a:r>
          </a:p>
          <a:p>
            <a:pPr lvl="1"/>
            <a:r>
              <a:rPr lang="en-US"/>
              <a:t>CFDA title and number</a:t>
            </a:r>
          </a:p>
          <a:p>
            <a:pPr lvl="1"/>
            <a:r>
              <a:rPr lang="en-US"/>
              <a:t>Federal award ID</a:t>
            </a:r>
          </a:p>
          <a:p>
            <a:pPr lvl="1"/>
            <a:r>
              <a:rPr lang="en-US"/>
              <a:t>Federal award date</a:t>
            </a:r>
          </a:p>
          <a:p>
            <a:pPr lvl="1"/>
            <a:r>
              <a:rPr lang="en-US"/>
              <a:t>Performance start/end dates</a:t>
            </a:r>
          </a:p>
          <a:p>
            <a:pPr lvl="1"/>
            <a:r>
              <a:rPr lang="en-US"/>
              <a:t>Amount</a:t>
            </a:r>
          </a:p>
          <a:p>
            <a:pPr lvl="1"/>
            <a:r>
              <a:rPr lang="en-US"/>
              <a:t>Awarding agency</a:t>
            </a:r>
          </a:p>
          <a:p>
            <a:pPr lvl="1"/>
            <a:r>
              <a:rPr lang="en-US"/>
              <a:t>Indirect cost rate</a:t>
            </a:r>
          </a:p>
          <a:p>
            <a:pPr lvl="0"/>
            <a:r>
              <a:rPr lang="en-US"/>
              <a:t>All requirements of the pass-through agency for compliance, financial or performance purposes</a:t>
            </a:r>
            <a:endParaRPr lang="en-US" dirty="0"/>
          </a:p>
        </p:txBody>
      </p:sp>
      <p:sp>
        <p:nvSpPr>
          <p:cNvPr id="464" name="Shape 464"/>
          <p:cNvSpPr>
            <a:spLocks noGrp="1"/>
          </p:cNvSpPr>
          <p:nvPr>
            <p:ph type="title"/>
          </p:nvPr>
        </p:nvSpPr>
        <p:spPr/>
        <p:txBody>
          <a:bodyPr/>
          <a:lstStyle/>
          <a:p>
            <a:r>
              <a:rPr lang="en-US"/>
              <a:t>200.331 - Award Information</a:t>
            </a:r>
            <a:endParaRPr lang="en-US" dirty="0"/>
          </a:p>
        </p:txBody>
      </p:sp>
    </p:spTree>
    <p:extLst>
      <p:ext uri="{BB962C8B-B14F-4D97-AF65-F5344CB8AC3E}">
        <p14:creationId xmlns:p14="http://schemas.microsoft.com/office/powerpoint/2010/main" val="299588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F47904A-A0F4-0444-B0B7-2BDC792C4F0A}"/>
              </a:ext>
            </a:extLst>
          </p:cNvPr>
          <p:cNvSpPr>
            <a:spLocks noGrp="1"/>
          </p:cNvSpPr>
          <p:nvPr>
            <p:ph idx="1"/>
          </p:nvPr>
        </p:nvSpPr>
        <p:spPr/>
        <p:txBody>
          <a:bodyPr/>
          <a:lstStyle/>
          <a:p>
            <a:endParaRPr lang="en-US"/>
          </a:p>
        </p:txBody>
      </p:sp>
      <p:sp>
        <p:nvSpPr>
          <p:cNvPr id="476" name="Shape 476"/>
          <p:cNvSpPr>
            <a:spLocks noGrp="1"/>
          </p:cNvSpPr>
          <p:nvPr>
            <p:ph type="title"/>
          </p:nvPr>
        </p:nvSpPr>
        <p:spPr/>
        <p:txBody>
          <a:bodyPr/>
          <a:lstStyle/>
          <a:p>
            <a:r>
              <a:rPr lang="en-US"/>
              <a:t>76.707   Obligation Dates</a:t>
            </a:r>
            <a:endParaRPr lang="en-US" dirty="0"/>
          </a:p>
        </p:txBody>
      </p:sp>
      <p:graphicFrame>
        <p:nvGraphicFramePr>
          <p:cNvPr id="477" name="Table 477"/>
          <p:cNvGraphicFramePr/>
          <p:nvPr>
            <p:extLst/>
          </p:nvPr>
        </p:nvGraphicFramePr>
        <p:xfrm>
          <a:off x="533400" y="1828800"/>
          <a:ext cx="7924800" cy="4211684"/>
        </p:xfrm>
        <a:graphic>
          <a:graphicData uri="http://schemas.openxmlformats.org/drawingml/2006/table">
            <a:tbl>
              <a:tblPr firstRow="1" bandRow="1"/>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544286">
                <a:tc>
                  <a:txBody>
                    <a:bodyPr/>
                    <a:lstStyle/>
                    <a:p>
                      <a:pPr lvl="0" algn="l">
                        <a:defRPr sz="1800" b="0" i="0">
                          <a:solidFill>
                            <a:srgbClr val="000000"/>
                          </a:solidFill>
                        </a:defRPr>
                      </a:pPr>
                      <a:r>
                        <a:rPr sz="2000" dirty="0">
                          <a:solidFill>
                            <a:srgbClr val="FFFFFF"/>
                          </a:solidFill>
                          <a:latin typeface="Calibri Light" panose="020F0302020204030204" pitchFamily="34" charset="0"/>
                          <a:ea typeface="Arial"/>
                          <a:cs typeface="Arial"/>
                          <a:sym typeface="Arial"/>
                        </a:rPr>
                        <a:t>If acquisition is for….</a:t>
                      </a:r>
                    </a:p>
                  </a:txBody>
                  <a:tcPr marL="34290" marR="34290" marT="34290" marB="34290" horzOverflow="overflow">
                    <a:lnL w="12700">
                      <a:miter lim="400000"/>
                    </a:lnL>
                    <a:lnR w="12700">
                      <a:miter lim="400000"/>
                    </a:lnR>
                    <a:lnT w="12700">
                      <a:miter lim="400000"/>
                    </a:lnT>
                    <a:solidFill>
                      <a:srgbClr val="4F81BD"/>
                    </a:solidFill>
                  </a:tcPr>
                </a:tc>
                <a:tc>
                  <a:txBody>
                    <a:bodyPr/>
                    <a:lstStyle/>
                    <a:p>
                      <a:pPr lvl="0" algn="l">
                        <a:defRPr sz="1800" b="0" i="0">
                          <a:solidFill>
                            <a:srgbClr val="000000"/>
                          </a:solidFill>
                        </a:defRPr>
                      </a:pPr>
                      <a:r>
                        <a:rPr sz="2000" dirty="0">
                          <a:solidFill>
                            <a:srgbClr val="FFFFFF"/>
                          </a:solidFill>
                          <a:latin typeface="Calibri Light" panose="020F0302020204030204" pitchFamily="34" charset="0"/>
                          <a:ea typeface="Arial"/>
                          <a:cs typeface="Arial"/>
                          <a:sym typeface="Arial"/>
                        </a:rPr>
                        <a:t>Obligation is…..</a:t>
                      </a:r>
                    </a:p>
                  </a:txBody>
                  <a:tcPr marL="34290" marR="34290" marT="34290" marB="34290" horzOverflow="overflow">
                    <a:lnL w="12700">
                      <a:miter lim="400000"/>
                    </a:lnL>
                    <a:lnR w="12700">
                      <a:miter lim="400000"/>
                    </a:lnR>
                    <a:lnT w="12700">
                      <a:miter lim="400000"/>
                    </a:lnT>
                    <a:solidFill>
                      <a:srgbClr val="4F81BD"/>
                    </a:solidFill>
                  </a:tcPr>
                </a:tc>
                <a:extLst>
                  <a:ext uri="{0D108BD9-81ED-4DB2-BD59-A6C34878D82A}">
                    <a16:rowId xmlns:a16="http://schemas.microsoft.com/office/drawing/2014/main" val="10000"/>
                  </a:ext>
                </a:extLst>
              </a:tr>
              <a:tr h="544286">
                <a:tc>
                  <a:txBody>
                    <a:bodyPr/>
                    <a:lstStyle/>
                    <a:p>
                      <a:pPr lvl="0" algn="l">
                        <a:defRPr sz="1800" b="0" i="0"/>
                      </a:pPr>
                      <a:r>
                        <a:rPr sz="2000">
                          <a:latin typeface="Calibri Light" panose="020F0302020204030204" pitchFamily="34" charset="0"/>
                          <a:ea typeface="American Typewriter"/>
                          <a:cs typeface="American Typewriter"/>
                          <a:sym typeface="American Typewriter"/>
                        </a:rPr>
                        <a:t>Real or personal property</a:t>
                      </a:r>
                    </a:p>
                  </a:txBody>
                  <a:tcPr marL="34290" marR="34290" marT="34290" marB="34290" horzOverflow="overflow">
                    <a:lnL w="12700">
                      <a:miter lim="400000"/>
                    </a:lnL>
                    <a:lnR w="12700">
                      <a:miter lim="400000"/>
                    </a:lnR>
                    <a:lnB w="12700">
                      <a:miter lim="400000"/>
                    </a:lnB>
                    <a:solidFill>
                      <a:srgbClr val="CFD7E7"/>
                    </a:solidFill>
                  </a:tcPr>
                </a:tc>
                <a:tc>
                  <a:txBody>
                    <a:bodyPr/>
                    <a:lstStyle/>
                    <a:p>
                      <a:pPr lvl="0" algn="l">
                        <a:defRPr sz="1800" b="0" i="0"/>
                      </a:pPr>
                      <a:r>
                        <a:rPr sz="2000">
                          <a:latin typeface="Calibri Light" panose="020F0302020204030204" pitchFamily="34" charset="0"/>
                          <a:ea typeface="American Typewriter"/>
                          <a:cs typeface="American Typewriter"/>
                          <a:sym typeface="American Typewriter"/>
                        </a:rPr>
                        <a:t>When binding written commitment is made</a:t>
                      </a:r>
                    </a:p>
                  </a:txBody>
                  <a:tcPr marL="34290" marR="34290" marT="34290" marB="34290" horzOverflow="overflow">
                    <a:lnL w="12700">
                      <a:miter lim="400000"/>
                    </a:lnL>
                    <a:lnR w="12700">
                      <a:miter lim="400000"/>
                    </a:lnR>
                    <a:lnB w="12700">
                      <a:miter lim="400000"/>
                    </a:lnB>
                    <a:solidFill>
                      <a:srgbClr val="CFD7E7"/>
                    </a:solidFill>
                  </a:tcPr>
                </a:tc>
                <a:extLst>
                  <a:ext uri="{0D108BD9-81ED-4DB2-BD59-A6C34878D82A}">
                    <a16:rowId xmlns:a16="http://schemas.microsoft.com/office/drawing/2014/main" val="10001"/>
                  </a:ext>
                </a:extLst>
              </a:tr>
              <a:tr h="544286">
                <a:tc>
                  <a:txBody>
                    <a:bodyPr/>
                    <a:lstStyle/>
                    <a:p>
                      <a:pPr lvl="0" algn="l">
                        <a:defRPr sz="1800" b="0" i="0"/>
                      </a:pPr>
                      <a:r>
                        <a:rPr sz="2000">
                          <a:latin typeface="Calibri Light" panose="020F0302020204030204" pitchFamily="34" charset="0"/>
                          <a:ea typeface="American Typewriter"/>
                          <a:cs typeface="American Typewriter"/>
                          <a:sym typeface="American Typewriter"/>
                        </a:rPr>
                        <a:t>Personal services by employee (W-2)</a:t>
                      </a:r>
                    </a:p>
                  </a:txBody>
                  <a:tcPr marL="34290" marR="34290" marT="34290" marB="34290" horzOverflow="overflow">
                    <a:lnL w="12700">
                      <a:miter lim="400000"/>
                    </a:lnL>
                    <a:lnR w="12700">
                      <a:miter lim="400000"/>
                    </a:lnR>
                    <a:lnT w="12700">
                      <a:miter lim="400000"/>
                    </a:lnT>
                    <a:lnB w="12700">
                      <a:miter lim="400000"/>
                    </a:lnB>
                    <a:solidFill>
                      <a:srgbClr val="E8ECF4"/>
                    </a:solidFill>
                  </a:tcPr>
                </a:tc>
                <a:tc>
                  <a:txBody>
                    <a:bodyPr/>
                    <a:lstStyle/>
                    <a:p>
                      <a:pPr lvl="0" algn="l">
                        <a:defRPr sz="1800" b="0" i="0"/>
                      </a:pPr>
                      <a:r>
                        <a:rPr sz="2000" dirty="0">
                          <a:latin typeface="Calibri Light" panose="020F0302020204030204" pitchFamily="34" charset="0"/>
                          <a:ea typeface="American Typewriter"/>
                          <a:cs typeface="American Typewriter"/>
                          <a:sym typeface="American Typewriter"/>
                        </a:rPr>
                        <a:t>When services are performed</a:t>
                      </a:r>
                    </a:p>
                  </a:txBody>
                  <a:tcPr marL="34290" marR="34290" marT="34290" marB="34290" horzOverflow="overflow">
                    <a:lnL w="12700">
                      <a:miter lim="400000"/>
                    </a:lnL>
                    <a:lnR w="12700">
                      <a:miter lim="400000"/>
                    </a:lnR>
                    <a:lnT w="12700">
                      <a:miter lim="400000"/>
                    </a:lnT>
                    <a:lnB w="12700">
                      <a:miter lim="400000"/>
                    </a:lnB>
                    <a:solidFill>
                      <a:srgbClr val="E8ECF4"/>
                    </a:solidFill>
                  </a:tcPr>
                </a:tc>
                <a:extLst>
                  <a:ext uri="{0D108BD9-81ED-4DB2-BD59-A6C34878D82A}">
                    <a16:rowId xmlns:a16="http://schemas.microsoft.com/office/drawing/2014/main" val="10002"/>
                  </a:ext>
                </a:extLst>
              </a:tr>
              <a:tr h="544286">
                <a:tc>
                  <a:txBody>
                    <a:bodyPr/>
                    <a:lstStyle/>
                    <a:p>
                      <a:pPr lvl="0" algn="l">
                        <a:defRPr sz="1800" b="0" i="0"/>
                      </a:pPr>
                      <a:r>
                        <a:rPr sz="2000">
                          <a:latin typeface="Calibri Light" panose="020F0302020204030204" pitchFamily="34" charset="0"/>
                          <a:ea typeface="American Typewriter"/>
                          <a:cs typeface="American Typewriter"/>
                          <a:sym typeface="American Typewriter"/>
                        </a:rPr>
                        <a:t>Personal services by contractor (1099)</a:t>
                      </a:r>
                    </a:p>
                  </a:txBody>
                  <a:tcPr marL="34290" marR="34290" marT="34290" marB="34290" horzOverflow="overflow">
                    <a:lnL w="12700">
                      <a:miter lim="400000"/>
                    </a:lnL>
                    <a:lnR w="12700">
                      <a:miter lim="400000"/>
                    </a:lnR>
                    <a:lnT w="12700">
                      <a:miter lim="400000"/>
                    </a:lnT>
                    <a:lnB w="12700">
                      <a:miter lim="400000"/>
                    </a:lnB>
                    <a:solidFill>
                      <a:srgbClr val="CFD7E7"/>
                    </a:solidFill>
                  </a:tcPr>
                </a:tc>
                <a:tc>
                  <a:txBody>
                    <a:bodyPr/>
                    <a:lstStyle/>
                    <a:p>
                      <a:pPr lvl="0" algn="l">
                        <a:defRPr sz="1800" b="0" i="0"/>
                      </a:pPr>
                      <a:r>
                        <a:rPr sz="2000">
                          <a:latin typeface="Calibri Light" panose="020F0302020204030204" pitchFamily="34" charset="0"/>
                          <a:ea typeface="American Typewriter"/>
                          <a:cs typeface="American Typewriter"/>
                          <a:sym typeface="American Typewriter"/>
                        </a:rPr>
                        <a:t>When binding written commitment is made</a:t>
                      </a:r>
                    </a:p>
                  </a:txBody>
                  <a:tcPr marL="34290" marR="34290" marT="34290" marB="34290" horzOverflow="overflow">
                    <a:lnL w="12700">
                      <a:miter lim="400000"/>
                    </a:lnL>
                    <a:lnR w="12700">
                      <a:miter lim="400000"/>
                    </a:lnR>
                    <a:lnT w="12700">
                      <a:miter lim="400000"/>
                    </a:lnT>
                    <a:lnB w="12700">
                      <a:miter lim="400000"/>
                    </a:lnB>
                    <a:solidFill>
                      <a:srgbClr val="CFD7E7"/>
                    </a:solidFill>
                  </a:tcPr>
                </a:tc>
                <a:extLst>
                  <a:ext uri="{0D108BD9-81ED-4DB2-BD59-A6C34878D82A}">
                    <a16:rowId xmlns:a16="http://schemas.microsoft.com/office/drawing/2014/main" val="10003"/>
                  </a:ext>
                </a:extLst>
              </a:tr>
              <a:tr h="544286">
                <a:tc>
                  <a:txBody>
                    <a:bodyPr/>
                    <a:lstStyle/>
                    <a:p>
                      <a:pPr lvl="0" algn="l">
                        <a:defRPr sz="1800" b="0" i="0"/>
                      </a:pPr>
                      <a:r>
                        <a:rPr sz="2000" dirty="0">
                          <a:latin typeface="Calibri Light" panose="020F0302020204030204" pitchFamily="34" charset="0"/>
                          <a:ea typeface="American Typewriter"/>
                          <a:cs typeface="American Typewriter"/>
                          <a:sym typeface="American Typewriter"/>
                        </a:rPr>
                        <a:t>Performance of work other than personal services</a:t>
                      </a:r>
                    </a:p>
                  </a:txBody>
                  <a:tcPr marL="34290" marR="34290" marT="34290" marB="34290" horzOverflow="overflow">
                    <a:lnL w="12700">
                      <a:miter lim="400000"/>
                    </a:lnL>
                    <a:lnR w="12700">
                      <a:miter lim="400000"/>
                    </a:lnR>
                    <a:lnT w="12700">
                      <a:miter lim="400000"/>
                    </a:lnT>
                    <a:lnB w="12700">
                      <a:miter lim="400000"/>
                    </a:lnB>
                    <a:solidFill>
                      <a:srgbClr val="E8ECF4"/>
                    </a:solidFill>
                  </a:tcPr>
                </a:tc>
                <a:tc>
                  <a:txBody>
                    <a:bodyPr/>
                    <a:lstStyle/>
                    <a:p>
                      <a:pPr lvl="0" algn="l">
                        <a:defRPr sz="1800" b="0" i="0"/>
                      </a:pPr>
                      <a:r>
                        <a:rPr sz="2000" dirty="0">
                          <a:latin typeface="Calibri Light" panose="020F0302020204030204" pitchFamily="34" charset="0"/>
                          <a:ea typeface="American Typewriter"/>
                          <a:cs typeface="American Typewriter"/>
                          <a:sym typeface="American Typewriter"/>
                        </a:rPr>
                        <a:t>When binding written commitment is made</a:t>
                      </a:r>
                    </a:p>
                  </a:txBody>
                  <a:tcPr marL="34290" marR="34290" marT="34290" marB="34290" horzOverflow="overflow">
                    <a:lnL w="12700">
                      <a:miter lim="400000"/>
                    </a:lnL>
                    <a:lnR w="12700">
                      <a:miter lim="400000"/>
                    </a:lnR>
                    <a:lnT w="12700">
                      <a:miter lim="400000"/>
                    </a:lnT>
                    <a:lnB w="12700">
                      <a:miter lim="400000"/>
                    </a:lnB>
                    <a:solidFill>
                      <a:srgbClr val="E8ECF4"/>
                    </a:solidFill>
                  </a:tcPr>
                </a:tc>
                <a:extLst>
                  <a:ext uri="{0D108BD9-81ED-4DB2-BD59-A6C34878D82A}">
                    <a16:rowId xmlns:a16="http://schemas.microsoft.com/office/drawing/2014/main" val="10004"/>
                  </a:ext>
                </a:extLst>
              </a:tr>
              <a:tr h="544286">
                <a:tc>
                  <a:txBody>
                    <a:bodyPr/>
                    <a:lstStyle/>
                    <a:p>
                      <a:pPr lvl="0" algn="l">
                        <a:defRPr sz="1800" b="0" i="0"/>
                      </a:pPr>
                      <a:r>
                        <a:rPr sz="2000">
                          <a:latin typeface="Calibri Light" panose="020F0302020204030204" pitchFamily="34" charset="0"/>
                          <a:ea typeface="American Typewriter"/>
                          <a:cs typeface="American Typewriter"/>
                          <a:sym typeface="American Typewriter"/>
                        </a:rPr>
                        <a:t>Travel</a:t>
                      </a:r>
                    </a:p>
                  </a:txBody>
                  <a:tcPr marL="34290" marR="34290" marT="34290" marB="34290" horzOverflow="overflow">
                    <a:lnL w="12700">
                      <a:miter lim="400000"/>
                    </a:lnL>
                    <a:lnR w="12700">
                      <a:miter lim="400000"/>
                    </a:lnR>
                    <a:lnT w="12700">
                      <a:miter lim="400000"/>
                    </a:lnT>
                    <a:lnB w="12700">
                      <a:miter lim="400000"/>
                    </a:lnB>
                    <a:solidFill>
                      <a:srgbClr val="CFD7E7"/>
                    </a:solidFill>
                  </a:tcPr>
                </a:tc>
                <a:tc>
                  <a:txBody>
                    <a:bodyPr/>
                    <a:lstStyle/>
                    <a:p>
                      <a:pPr lvl="0" algn="l">
                        <a:defRPr sz="1800" b="0" i="0"/>
                      </a:pPr>
                      <a:r>
                        <a:rPr sz="2000">
                          <a:latin typeface="Calibri Light" panose="020F0302020204030204" pitchFamily="34" charset="0"/>
                          <a:ea typeface="American Typewriter"/>
                          <a:cs typeface="American Typewriter"/>
                          <a:sym typeface="American Typewriter"/>
                        </a:rPr>
                        <a:t>When taken</a:t>
                      </a:r>
                    </a:p>
                  </a:txBody>
                  <a:tcPr marL="34290" marR="34290" marT="34290" marB="34290" horzOverflow="overflow">
                    <a:lnL w="12700">
                      <a:miter lim="400000"/>
                    </a:lnL>
                    <a:lnR w="12700">
                      <a:miter lim="400000"/>
                    </a:lnR>
                    <a:lnT w="12700">
                      <a:miter lim="400000"/>
                    </a:lnT>
                    <a:lnB w="12700">
                      <a:miter lim="400000"/>
                    </a:lnB>
                    <a:solidFill>
                      <a:srgbClr val="CFD7E7"/>
                    </a:solidFill>
                  </a:tcPr>
                </a:tc>
                <a:extLst>
                  <a:ext uri="{0D108BD9-81ED-4DB2-BD59-A6C34878D82A}">
                    <a16:rowId xmlns:a16="http://schemas.microsoft.com/office/drawing/2014/main" val="10005"/>
                  </a:ext>
                </a:extLst>
              </a:tr>
              <a:tr h="544286">
                <a:tc>
                  <a:txBody>
                    <a:bodyPr/>
                    <a:lstStyle/>
                    <a:p>
                      <a:pPr lvl="0" algn="l">
                        <a:defRPr sz="1800" b="0" i="0"/>
                      </a:pPr>
                      <a:r>
                        <a:rPr sz="2000">
                          <a:latin typeface="Calibri Light" panose="020F0302020204030204" pitchFamily="34" charset="0"/>
                          <a:ea typeface="American Typewriter"/>
                          <a:cs typeface="American Typewriter"/>
                          <a:sym typeface="American Typewriter"/>
                        </a:rPr>
                        <a:t>Rental of property</a:t>
                      </a:r>
                    </a:p>
                  </a:txBody>
                  <a:tcPr marL="34290" marR="34290" marT="34290" marB="34290" horzOverflow="overflow">
                    <a:lnL w="12700">
                      <a:miter lim="400000"/>
                    </a:lnL>
                    <a:lnR w="12700">
                      <a:miter lim="400000"/>
                    </a:lnR>
                    <a:lnT w="12700">
                      <a:miter lim="400000"/>
                    </a:lnT>
                    <a:lnB w="12700">
                      <a:miter lim="400000"/>
                    </a:lnB>
                    <a:solidFill>
                      <a:srgbClr val="E8ECF4"/>
                    </a:solidFill>
                  </a:tcPr>
                </a:tc>
                <a:tc>
                  <a:txBody>
                    <a:bodyPr/>
                    <a:lstStyle/>
                    <a:p>
                      <a:pPr lvl="0" algn="l">
                        <a:defRPr sz="1800" b="0" i="0"/>
                      </a:pPr>
                      <a:r>
                        <a:rPr sz="2000" dirty="0">
                          <a:latin typeface="Calibri Light" panose="020F0302020204030204" pitchFamily="34" charset="0"/>
                          <a:ea typeface="American Typewriter"/>
                          <a:cs typeface="American Typewriter"/>
                          <a:sym typeface="American Typewriter"/>
                        </a:rPr>
                        <a:t>When used</a:t>
                      </a:r>
                    </a:p>
                  </a:txBody>
                  <a:tcPr marL="34290" marR="34290" marT="34290" marB="34290" horzOverflow="overflow">
                    <a:lnL w="12700">
                      <a:miter lim="400000"/>
                    </a:lnL>
                    <a:lnR w="12700">
                      <a:miter lim="400000"/>
                    </a:lnR>
                    <a:lnT w="12700">
                      <a:miter lim="400000"/>
                    </a:lnT>
                    <a:lnB w="12700">
                      <a:miter lim="400000"/>
                    </a:lnB>
                    <a:solidFill>
                      <a:srgbClr val="E8ECF4"/>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9712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Shape 486"/>
          <p:cNvSpPr>
            <a:spLocks noGrp="1"/>
          </p:cNvSpPr>
          <p:nvPr>
            <p:ph idx="1"/>
          </p:nvPr>
        </p:nvSpPr>
        <p:spPr/>
        <p:txBody>
          <a:bodyPr/>
          <a:lstStyle/>
          <a:p>
            <a:pPr lvl="0"/>
            <a:r>
              <a:rPr lang="en-US" dirty="0"/>
              <a:t>Any salaried position must document time and effort for 100% of work load hours</a:t>
            </a:r>
          </a:p>
          <a:p>
            <a:pPr lvl="0"/>
            <a:r>
              <a:rPr lang="en-US" dirty="0"/>
              <a:t>Reasonable</a:t>
            </a:r>
          </a:p>
          <a:p>
            <a:pPr lvl="0"/>
            <a:r>
              <a:rPr lang="en-US" dirty="0"/>
              <a:t>Single cost or multiple cost objectives</a:t>
            </a:r>
          </a:p>
          <a:p>
            <a:pPr lvl="0"/>
            <a:r>
              <a:rPr lang="en-US" dirty="0"/>
              <a:t>Projected must be reconciled with actual</a:t>
            </a:r>
          </a:p>
          <a:p>
            <a:pPr lvl="0"/>
            <a:r>
              <a:rPr lang="en-US" dirty="0"/>
              <a:t>Process for documentation may have changed but must still be documented.</a:t>
            </a:r>
          </a:p>
          <a:p>
            <a:pPr lvl="0"/>
            <a:r>
              <a:rPr lang="en-US" dirty="0"/>
              <a:t>Still expected to be source of findings so be prepared.</a:t>
            </a:r>
          </a:p>
        </p:txBody>
      </p:sp>
      <p:sp>
        <p:nvSpPr>
          <p:cNvPr id="485" name="Shape 485"/>
          <p:cNvSpPr>
            <a:spLocks noGrp="1"/>
          </p:cNvSpPr>
          <p:nvPr>
            <p:ph type="title"/>
          </p:nvPr>
        </p:nvSpPr>
        <p:spPr/>
        <p:txBody>
          <a:bodyPr/>
          <a:lstStyle/>
          <a:p>
            <a:r>
              <a:rPr lang="en-US"/>
              <a:t>200.430  Salaries and Fringe</a:t>
            </a:r>
            <a:endParaRPr lang="en-US" dirty="0"/>
          </a:p>
        </p:txBody>
      </p:sp>
    </p:spTree>
    <p:extLst>
      <p:ext uri="{BB962C8B-B14F-4D97-AF65-F5344CB8AC3E}">
        <p14:creationId xmlns:p14="http://schemas.microsoft.com/office/powerpoint/2010/main" val="383073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Shape 489"/>
          <p:cNvSpPr>
            <a:spLocks noGrp="1"/>
          </p:cNvSpPr>
          <p:nvPr>
            <p:ph idx="1"/>
          </p:nvPr>
        </p:nvSpPr>
        <p:spPr/>
        <p:txBody>
          <a:bodyPr>
            <a:noAutofit/>
          </a:bodyPr>
          <a:lstStyle/>
          <a:p>
            <a:pPr lvl="0"/>
            <a:r>
              <a:rPr lang="en-US" sz="2400" dirty="0"/>
              <a:t>Use for stated purpose</a:t>
            </a:r>
          </a:p>
          <a:p>
            <a:pPr lvl="0"/>
            <a:r>
              <a:rPr lang="en-US" sz="2400" dirty="0"/>
              <a:t>Encourage use by other federal programs if such use does not interfere with CTE</a:t>
            </a:r>
          </a:p>
          <a:p>
            <a:pPr lvl="0"/>
            <a:r>
              <a:rPr lang="en-US" sz="2400" dirty="0"/>
              <a:t>Trade-in or sale proceeds can be used toward purchase price of replacement equipment </a:t>
            </a:r>
          </a:p>
          <a:p>
            <a:pPr lvl="0"/>
            <a:r>
              <a:rPr lang="en-US" sz="2400" dirty="0"/>
              <a:t>Must track capital items and attractive assets and physically inventory every two years</a:t>
            </a:r>
          </a:p>
          <a:p>
            <a:pPr lvl="0"/>
            <a:r>
              <a:rPr lang="en-US" sz="2400" dirty="0"/>
              <a:t>Does not have to be institutional inventory process; Perkins may be more restrictive than local policy</a:t>
            </a:r>
          </a:p>
          <a:p>
            <a:r>
              <a:rPr lang="en-US" sz="2400" dirty="0"/>
              <a:t>If your state elects a dollar threshold lower than $5,000 for inventory purposes (or has “stewardship” requirements) you must comply with your state’s lower capitalization limit </a:t>
            </a:r>
          </a:p>
        </p:txBody>
      </p:sp>
      <p:sp>
        <p:nvSpPr>
          <p:cNvPr id="488" name="Shape 488"/>
          <p:cNvSpPr>
            <a:spLocks noGrp="1"/>
          </p:cNvSpPr>
          <p:nvPr>
            <p:ph type="title"/>
          </p:nvPr>
        </p:nvSpPr>
        <p:spPr/>
        <p:txBody>
          <a:bodyPr/>
          <a:lstStyle/>
          <a:p>
            <a:r>
              <a:rPr lang="en-US"/>
              <a:t>200.313, 200.439   Equipment</a:t>
            </a:r>
            <a:endParaRPr lang="en-US" dirty="0"/>
          </a:p>
        </p:txBody>
      </p:sp>
    </p:spTree>
    <p:extLst>
      <p:ext uri="{BB962C8B-B14F-4D97-AF65-F5344CB8AC3E}">
        <p14:creationId xmlns:p14="http://schemas.microsoft.com/office/powerpoint/2010/main" val="312996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Shape 492"/>
          <p:cNvSpPr>
            <a:spLocks noGrp="1"/>
          </p:cNvSpPr>
          <p:nvPr>
            <p:ph idx="1"/>
          </p:nvPr>
        </p:nvSpPr>
        <p:spPr/>
        <p:txBody>
          <a:bodyPr/>
          <a:lstStyle/>
          <a:p>
            <a:pPr lvl="0"/>
            <a:r>
              <a:rPr lang="en-US"/>
              <a:t>Description</a:t>
            </a:r>
          </a:p>
          <a:p>
            <a:pPr lvl="0"/>
            <a:r>
              <a:rPr lang="en-US"/>
              <a:t>Funding source</a:t>
            </a:r>
          </a:p>
          <a:p>
            <a:pPr lvl="0"/>
            <a:r>
              <a:rPr lang="en-US"/>
              <a:t>Who holds title</a:t>
            </a:r>
          </a:p>
          <a:p>
            <a:pPr lvl="0"/>
            <a:r>
              <a:rPr lang="en-US"/>
              <a:t>Acquisition date</a:t>
            </a:r>
          </a:p>
          <a:p>
            <a:pPr lvl="0"/>
            <a:r>
              <a:rPr lang="en-US"/>
              <a:t>Cost of property</a:t>
            </a:r>
          </a:p>
          <a:p>
            <a:pPr lvl="0"/>
            <a:r>
              <a:rPr lang="en-US"/>
              <a:t>% of federal participation</a:t>
            </a:r>
          </a:p>
          <a:p>
            <a:pPr lvl="0"/>
            <a:r>
              <a:rPr lang="en-US"/>
              <a:t>Location</a:t>
            </a:r>
          </a:p>
          <a:p>
            <a:pPr lvl="0"/>
            <a:r>
              <a:rPr lang="en-US"/>
              <a:t>Use and condition of property</a:t>
            </a:r>
          </a:p>
          <a:p>
            <a:pPr lvl="0"/>
            <a:r>
              <a:rPr lang="en-US"/>
              <a:t>Ultimate disposition (date/sales price)</a:t>
            </a:r>
            <a:endParaRPr lang="en-US" dirty="0"/>
          </a:p>
        </p:txBody>
      </p:sp>
      <p:sp>
        <p:nvSpPr>
          <p:cNvPr id="491" name="Shape 491"/>
          <p:cNvSpPr>
            <a:spLocks noGrp="1"/>
          </p:cNvSpPr>
          <p:nvPr>
            <p:ph type="title"/>
          </p:nvPr>
        </p:nvSpPr>
        <p:spPr/>
        <p:txBody>
          <a:bodyPr/>
          <a:lstStyle/>
          <a:p>
            <a:r>
              <a:rPr lang="en-US"/>
              <a:t>200.313  Property Records</a:t>
            </a:r>
            <a:endParaRPr lang="en-US" dirty="0"/>
          </a:p>
        </p:txBody>
      </p:sp>
    </p:spTree>
    <p:extLst>
      <p:ext uri="{BB962C8B-B14F-4D97-AF65-F5344CB8AC3E}">
        <p14:creationId xmlns:p14="http://schemas.microsoft.com/office/powerpoint/2010/main" val="183936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System Office Template 2017</Template>
  <TotalTime>0</TotalTime>
  <Words>8501</Words>
  <Application>Microsoft Macintosh PowerPoint</Application>
  <PresentationFormat>On-screen Show (4:3)</PresentationFormat>
  <Paragraphs>1440</Paragraphs>
  <Slides>128</Slides>
  <Notes>42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128</vt:i4>
      </vt:variant>
    </vt:vector>
  </HeadingPairs>
  <TitlesOfParts>
    <vt:vector size="142" baseType="lpstr">
      <vt:lpstr>American Typewriter</vt:lpstr>
      <vt:lpstr>Arial</vt:lpstr>
      <vt:lpstr>Calibri</vt:lpstr>
      <vt:lpstr>Calibri Light</vt:lpstr>
      <vt:lpstr>Georgia</vt:lpstr>
      <vt:lpstr>Helvetica</vt:lpstr>
      <vt:lpstr>Plantagenet Cherokee</vt:lpstr>
      <vt:lpstr>Tahoma</vt:lpstr>
      <vt:lpstr>Tahoma Negreta</vt:lpstr>
      <vt:lpstr>Times New Roman</vt:lpstr>
      <vt:lpstr>Times New Roman Bold</vt:lpstr>
      <vt:lpstr>Verdana</vt:lpstr>
      <vt:lpstr>Verdana Bold</vt:lpstr>
      <vt:lpstr>Office Theme</vt:lpstr>
      <vt:lpstr>Perkins 101:   For Improved understanding &amp;  local Implementation of the   Carl D. Perkins Career and Technical Education Act  of 2006 </vt:lpstr>
      <vt:lpstr>Carl Dewey Perkins</vt:lpstr>
      <vt:lpstr>Evolution of Perkins Program</vt:lpstr>
      <vt:lpstr>Evolution of Perkins Program</vt:lpstr>
      <vt:lpstr>Purpose of Perkins Program</vt:lpstr>
      <vt:lpstr>Purpose of Perkins Program</vt:lpstr>
      <vt:lpstr>Perkins Emphasis </vt:lpstr>
      <vt:lpstr>The Carl D. Perkins CTE Act of 2006</vt:lpstr>
      <vt:lpstr>Mission </vt:lpstr>
      <vt:lpstr>Oversight and Authority</vt:lpstr>
      <vt:lpstr>Our CTE Plan of Work</vt:lpstr>
      <vt:lpstr>Perkins Flow of Funding</vt:lpstr>
      <vt:lpstr>Distribution of Funds</vt:lpstr>
      <vt:lpstr>WIOA Board Input</vt:lpstr>
      <vt:lpstr>Use of Funds</vt:lpstr>
      <vt:lpstr>Use of Funds: Administrative</vt:lpstr>
      <vt:lpstr>How does Perkins fit in CTE programs?</vt:lpstr>
      <vt:lpstr>Perkins Allocations</vt:lpstr>
      <vt:lpstr>CTE Definitions</vt:lpstr>
      <vt:lpstr>Consortium Distribution of Funds</vt:lpstr>
      <vt:lpstr>Section 131 &amp; 132 –  Consortia Requirements</vt:lpstr>
      <vt:lpstr>Section 133 –  Redistribution of Unspent Funds</vt:lpstr>
      <vt:lpstr>Required Uses of Funds Section 135. Local Use of Funds</vt:lpstr>
      <vt:lpstr>Required &amp; Permissive Use of Funds Section 135. Local Use of Funds</vt:lpstr>
      <vt:lpstr>Local Perkins Application Plan - </vt:lpstr>
      <vt:lpstr>Integration of Academic &amp; CTE Skills</vt:lpstr>
      <vt:lpstr>Secondary - Postsecondary Linkages</vt:lpstr>
      <vt:lpstr>Programs of Study</vt:lpstr>
      <vt:lpstr>Program of Study /  Career Pathways </vt:lpstr>
      <vt:lpstr>CTE Career Pathways / Programs of Study  - 20% </vt:lpstr>
      <vt:lpstr>Building the Program of Study  - 9-14 High School and Community College</vt:lpstr>
      <vt:lpstr>Building the Pathway Engaging Employers  (including Work-Based Learning)</vt:lpstr>
      <vt:lpstr>All Aspects of an Industry</vt:lpstr>
      <vt:lpstr>Program Improvement / Technology</vt:lpstr>
      <vt:lpstr>Professional Development</vt:lpstr>
      <vt:lpstr>CTE Program Evaluation</vt:lpstr>
      <vt:lpstr>CTE Special Populations </vt:lpstr>
      <vt:lpstr>Special Populations</vt:lpstr>
      <vt:lpstr>Stakeholder Involvement</vt:lpstr>
      <vt:lpstr>Student Success</vt:lpstr>
      <vt:lpstr>Program Accessibility</vt:lpstr>
      <vt:lpstr>Targeted Program Areas</vt:lpstr>
      <vt:lpstr>Perkins Coordinator </vt:lpstr>
      <vt:lpstr>Local Plan Elements</vt:lpstr>
      <vt:lpstr>Local  Plan Preparation</vt:lpstr>
      <vt:lpstr>Application Process</vt:lpstr>
      <vt:lpstr>Common Local Plan Pitfalls</vt:lpstr>
      <vt:lpstr>Local Plan: Implementation</vt:lpstr>
      <vt:lpstr>Implementation - continued </vt:lpstr>
      <vt:lpstr>NC Local Plan Template </vt:lpstr>
      <vt:lpstr>NC Local Plan Template </vt:lpstr>
      <vt:lpstr>NC Local Plan Template </vt:lpstr>
      <vt:lpstr>NC Local Plan Template </vt:lpstr>
      <vt:lpstr>NC Local Plan Template </vt:lpstr>
      <vt:lpstr>NC Local Plan Template </vt:lpstr>
      <vt:lpstr>NC Local Plan Template </vt:lpstr>
      <vt:lpstr>NC Local Plan Template </vt:lpstr>
      <vt:lpstr>NC Local Plan Template </vt:lpstr>
      <vt:lpstr>NC Local Plan Template </vt:lpstr>
      <vt:lpstr>NC Local Plan Template </vt:lpstr>
      <vt:lpstr>NC Local Plan Template </vt:lpstr>
      <vt:lpstr>NC Local Plan Template </vt:lpstr>
      <vt:lpstr>NC Local Plan Template </vt:lpstr>
      <vt:lpstr>NC Local Plan Template </vt:lpstr>
      <vt:lpstr>Timeline: Program Year 2018-19</vt:lpstr>
      <vt:lpstr>Continuous Oversight</vt:lpstr>
      <vt:lpstr>Compliance Review</vt:lpstr>
      <vt:lpstr>Accountability</vt:lpstr>
      <vt:lpstr>Accountability Measures</vt:lpstr>
      <vt:lpstr>Negotiated Levels  </vt:lpstr>
      <vt:lpstr>Accountability</vt:lpstr>
      <vt:lpstr>Accountability</vt:lpstr>
      <vt:lpstr>Accountability</vt:lpstr>
      <vt:lpstr>Accountability</vt:lpstr>
      <vt:lpstr>Accountability</vt:lpstr>
      <vt:lpstr>Role of the Local Coordinator</vt:lpstr>
      <vt:lpstr>Perkins Coordinator </vt:lpstr>
      <vt:lpstr>Local Plan –  Approval Before Obligation</vt:lpstr>
      <vt:lpstr>Local Plan Amendment</vt:lpstr>
      <vt:lpstr>Local Plan Considerations</vt:lpstr>
      <vt:lpstr>Oversight and Authority</vt:lpstr>
      <vt:lpstr>Perkins </vt:lpstr>
      <vt:lpstr>Perkins Helpful Resources</vt:lpstr>
      <vt:lpstr>The Purple Book The CTE Bible</vt:lpstr>
      <vt:lpstr>"EDGAR"  Brustein &amp; Manasevit</vt:lpstr>
      <vt:lpstr>PowerPoint Presentation</vt:lpstr>
      <vt:lpstr>Helpful Resources</vt:lpstr>
      <vt:lpstr>PERKINS</vt:lpstr>
      <vt:lpstr>Accountability Section 113 Core Indicators of Performance </vt:lpstr>
      <vt:lpstr>Accountability </vt:lpstr>
      <vt:lpstr>Accountability  </vt:lpstr>
      <vt:lpstr>Use of Data</vt:lpstr>
      <vt:lpstr>Omni Circular </vt:lpstr>
      <vt:lpstr>UGG Written Policies </vt:lpstr>
      <vt:lpstr>200.331 - Award Information</vt:lpstr>
      <vt:lpstr>76.707   Obligation Dates</vt:lpstr>
      <vt:lpstr>200.430  Salaries and Fringe</vt:lpstr>
      <vt:lpstr>200.313, 200.439   Equipment</vt:lpstr>
      <vt:lpstr>200.313  Property Records</vt:lpstr>
      <vt:lpstr>200.20, 200.94  Supplies</vt:lpstr>
      <vt:lpstr>200.432  Conferences</vt:lpstr>
      <vt:lpstr>Food and Beverages</vt:lpstr>
      <vt:lpstr>200.474  Travel</vt:lpstr>
      <vt:lpstr>Meetings and Conferences</vt:lpstr>
      <vt:lpstr>Perkins</vt:lpstr>
      <vt:lpstr>Perkins</vt:lpstr>
      <vt:lpstr>Perkins General Test of Allowability</vt:lpstr>
      <vt:lpstr>Perkins Risk-based fiscal monitoring </vt:lpstr>
      <vt:lpstr>Perkins Fiscal Monitoring Stages – On-Site</vt:lpstr>
      <vt:lpstr>Perkins Fiscal Monitoring Stages –  On-Site Interview Questions</vt:lpstr>
      <vt:lpstr>Perkins The most common problems, goofs! </vt:lpstr>
      <vt:lpstr>Application  Perkins On-line</vt:lpstr>
      <vt:lpstr>Contact Sheet </vt:lpstr>
      <vt:lpstr>Acceptance and Assurances </vt:lpstr>
      <vt:lpstr>Assurances </vt:lpstr>
      <vt:lpstr>Assurances </vt:lpstr>
      <vt:lpstr>Local Plan   </vt:lpstr>
      <vt:lpstr>Local Plan  </vt:lpstr>
      <vt:lpstr>Program of Study </vt:lpstr>
      <vt:lpstr>Required use and Budget</vt:lpstr>
      <vt:lpstr>Monitoring</vt:lpstr>
      <vt:lpstr>Monitoring</vt:lpstr>
      <vt:lpstr>Monitoring</vt:lpstr>
      <vt:lpstr>Perkins Handbook </vt:lpstr>
      <vt:lpstr>Perkins</vt:lpstr>
      <vt:lpstr>Perkins/CTE State Staff</vt:lpstr>
      <vt:lpstr>Agenda</vt:lpstr>
      <vt:lpstr>PowerPoint Presentation</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cp:lastPrinted>2018-04-10T19:49:26Z</cp:lastPrinted>
  <dcterms:created xsi:type="dcterms:W3CDTF">2017-04-24T19:18:55Z</dcterms:created>
  <dcterms:modified xsi:type="dcterms:W3CDTF">2018-04-17T12:10:52Z</dcterms:modified>
</cp:coreProperties>
</file>