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56"/>
  </p:notesMasterIdLst>
  <p:handoutMasterIdLst>
    <p:handoutMasterId r:id="rId157"/>
  </p:handoutMasterIdLst>
  <p:sldIdLst>
    <p:sldId id="256" r:id="rId5"/>
    <p:sldId id="442" r:id="rId6"/>
    <p:sldId id="443" r:id="rId7"/>
    <p:sldId id="397" r:id="rId8"/>
    <p:sldId id="398" r:id="rId9"/>
    <p:sldId id="259" r:id="rId10"/>
    <p:sldId id="450" r:id="rId11"/>
    <p:sldId id="261" r:id="rId12"/>
    <p:sldId id="370" r:id="rId13"/>
    <p:sldId id="262" r:id="rId14"/>
    <p:sldId id="263" r:id="rId15"/>
    <p:sldId id="264" r:id="rId16"/>
    <p:sldId id="265" r:id="rId17"/>
    <p:sldId id="266" r:id="rId18"/>
    <p:sldId id="267" r:id="rId19"/>
    <p:sldId id="268" r:id="rId20"/>
    <p:sldId id="471" r:id="rId21"/>
    <p:sldId id="472" r:id="rId22"/>
    <p:sldId id="469" r:id="rId23"/>
    <p:sldId id="466" r:id="rId24"/>
    <p:sldId id="388" r:id="rId25"/>
    <p:sldId id="389" r:id="rId26"/>
    <p:sldId id="467" r:id="rId27"/>
    <p:sldId id="470" r:id="rId28"/>
    <p:sldId id="468" r:id="rId29"/>
    <p:sldId id="371" r:id="rId30"/>
    <p:sldId id="372" r:id="rId31"/>
    <p:sldId id="373" r:id="rId32"/>
    <p:sldId id="374" r:id="rId33"/>
    <p:sldId id="271" r:id="rId34"/>
    <p:sldId id="272" r:id="rId35"/>
    <p:sldId id="273" r:id="rId36"/>
    <p:sldId id="274" r:id="rId37"/>
    <p:sldId id="275" r:id="rId38"/>
    <p:sldId id="276" r:id="rId39"/>
    <p:sldId id="277" r:id="rId40"/>
    <p:sldId id="393" r:id="rId41"/>
    <p:sldId id="479"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6" r:id="rId55"/>
    <p:sldId id="399" r:id="rId56"/>
    <p:sldId id="400" r:id="rId57"/>
    <p:sldId id="401" r:id="rId58"/>
    <p:sldId id="402" r:id="rId59"/>
    <p:sldId id="403" r:id="rId60"/>
    <p:sldId id="404" r:id="rId61"/>
    <p:sldId id="405" r:id="rId62"/>
    <p:sldId id="406" r:id="rId63"/>
    <p:sldId id="301" r:id="rId64"/>
    <p:sldId id="302" r:id="rId65"/>
    <p:sldId id="303" r:id="rId66"/>
    <p:sldId id="304" r:id="rId67"/>
    <p:sldId id="305" r:id="rId68"/>
    <p:sldId id="306" r:id="rId69"/>
    <p:sldId id="307" r:id="rId70"/>
    <p:sldId id="308" r:id="rId71"/>
    <p:sldId id="309" r:id="rId72"/>
    <p:sldId id="310" r:id="rId73"/>
    <p:sldId id="311" r:id="rId74"/>
    <p:sldId id="375" r:id="rId75"/>
    <p:sldId id="376" r:id="rId76"/>
    <p:sldId id="314" r:id="rId77"/>
    <p:sldId id="315" r:id="rId78"/>
    <p:sldId id="316" r:id="rId79"/>
    <p:sldId id="317" r:id="rId80"/>
    <p:sldId id="318" r:id="rId81"/>
    <p:sldId id="319" r:id="rId82"/>
    <p:sldId id="320" r:id="rId83"/>
    <p:sldId id="321" r:id="rId84"/>
    <p:sldId id="322" r:id="rId85"/>
    <p:sldId id="323" r:id="rId86"/>
    <p:sldId id="324" r:id="rId87"/>
    <p:sldId id="325" r:id="rId88"/>
    <p:sldId id="328" r:id="rId89"/>
    <p:sldId id="377" r:id="rId90"/>
    <p:sldId id="378" r:id="rId91"/>
    <p:sldId id="331" r:id="rId92"/>
    <p:sldId id="332" r:id="rId93"/>
    <p:sldId id="333" r:id="rId94"/>
    <p:sldId id="334" r:id="rId95"/>
    <p:sldId id="458" r:id="rId96"/>
    <p:sldId id="335" r:id="rId97"/>
    <p:sldId id="336" r:id="rId98"/>
    <p:sldId id="337" r:id="rId99"/>
    <p:sldId id="338" r:id="rId100"/>
    <p:sldId id="339" r:id="rId101"/>
    <p:sldId id="436" r:id="rId102"/>
    <p:sldId id="460" r:id="rId103"/>
    <p:sldId id="341" r:id="rId104"/>
    <p:sldId id="342" r:id="rId105"/>
    <p:sldId id="394" r:id="rId106"/>
    <p:sldId id="395" r:id="rId107"/>
    <p:sldId id="459" r:id="rId108"/>
    <p:sldId id="345" r:id="rId109"/>
    <p:sldId id="384" r:id="rId110"/>
    <p:sldId id="385" r:id="rId111"/>
    <p:sldId id="346" r:id="rId112"/>
    <p:sldId id="349" r:id="rId113"/>
    <p:sldId id="352" r:id="rId114"/>
    <p:sldId id="353" r:id="rId115"/>
    <p:sldId id="354" r:id="rId116"/>
    <p:sldId id="355" r:id="rId117"/>
    <p:sldId id="357" r:id="rId118"/>
    <p:sldId id="380" r:id="rId119"/>
    <p:sldId id="359" r:id="rId120"/>
    <p:sldId id="360" r:id="rId121"/>
    <p:sldId id="361" r:id="rId122"/>
    <p:sldId id="381" r:id="rId123"/>
    <p:sldId id="424" r:id="rId124"/>
    <p:sldId id="425" r:id="rId125"/>
    <p:sldId id="426" r:id="rId126"/>
    <p:sldId id="427" r:id="rId127"/>
    <p:sldId id="438" r:id="rId128"/>
    <p:sldId id="428" r:id="rId129"/>
    <p:sldId id="444" r:id="rId130"/>
    <p:sldId id="429" r:id="rId131"/>
    <p:sldId id="430" r:id="rId132"/>
    <p:sldId id="431" r:id="rId133"/>
    <p:sldId id="432" r:id="rId134"/>
    <p:sldId id="433" r:id="rId135"/>
    <p:sldId id="434" r:id="rId136"/>
    <p:sldId id="435" r:id="rId137"/>
    <p:sldId id="396" r:id="rId138"/>
    <p:sldId id="441" r:id="rId139"/>
    <p:sldId id="455" r:id="rId140"/>
    <p:sldId id="456" r:id="rId141"/>
    <p:sldId id="454" r:id="rId142"/>
    <p:sldId id="457" r:id="rId143"/>
    <p:sldId id="452" r:id="rId144"/>
    <p:sldId id="461" r:id="rId145"/>
    <p:sldId id="462" r:id="rId146"/>
    <p:sldId id="463" r:id="rId147"/>
    <p:sldId id="464" r:id="rId148"/>
    <p:sldId id="453" r:id="rId149"/>
    <p:sldId id="367" r:id="rId150"/>
    <p:sldId id="440" r:id="rId151"/>
    <p:sldId id="473" r:id="rId152"/>
    <p:sldId id="474" r:id="rId153"/>
    <p:sldId id="382" r:id="rId154"/>
    <p:sldId id="478" r:id="rId155"/>
  </p:sldIdLst>
  <p:sldSz cx="9144000" cy="6858000" type="screen4x3"/>
  <p:notesSz cx="6858000" cy="9144000"/>
  <p:custDataLst>
    <p:tags r:id="rId1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30"/>
    <p:restoredTop sz="56858" autoAdjust="0"/>
  </p:normalViewPr>
  <p:slideViewPr>
    <p:cSldViewPr>
      <p:cViewPr>
        <p:scale>
          <a:sx n="80" d="100"/>
          <a:sy n="80" d="100"/>
        </p:scale>
        <p:origin x="2216" y="-208"/>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116" d="100"/>
          <a:sy n="116" d="100"/>
        </p:scale>
        <p:origin x="19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slide" Target="slides/slide144.xml"/><Relationship Id="rId149" Type="http://schemas.openxmlformats.org/officeDocument/2006/relationships/slide" Target="slides/slide14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150" Type="http://schemas.openxmlformats.org/officeDocument/2006/relationships/slide" Target="slides/slide146.xml"/><Relationship Id="rId151" Type="http://schemas.openxmlformats.org/officeDocument/2006/relationships/slide" Target="slides/slide147.xml"/><Relationship Id="rId152" Type="http://schemas.openxmlformats.org/officeDocument/2006/relationships/slide" Target="slides/slide14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53" Type="http://schemas.openxmlformats.org/officeDocument/2006/relationships/slide" Target="slides/slide149.xml"/><Relationship Id="rId154" Type="http://schemas.openxmlformats.org/officeDocument/2006/relationships/slide" Target="slides/slide150.xml"/><Relationship Id="rId155" Type="http://schemas.openxmlformats.org/officeDocument/2006/relationships/slide" Target="slides/slide151.xml"/><Relationship Id="rId156" Type="http://schemas.openxmlformats.org/officeDocument/2006/relationships/notesMaster" Target="notesMasters/notesMaster1.xml"/><Relationship Id="rId157" Type="http://schemas.openxmlformats.org/officeDocument/2006/relationships/handoutMaster" Target="handoutMasters/handoutMaster1.xml"/><Relationship Id="rId158" Type="http://schemas.openxmlformats.org/officeDocument/2006/relationships/tags" Target="tags/tag1.xml"/><Relationship Id="rId159" Type="http://schemas.openxmlformats.org/officeDocument/2006/relationships/presProps" Target="pres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160" Type="http://schemas.openxmlformats.org/officeDocument/2006/relationships/viewProps" Target="viewProps.xml"/><Relationship Id="rId161" Type="http://schemas.openxmlformats.org/officeDocument/2006/relationships/theme" Target="theme/theme1.xml"/><Relationship Id="rId162"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100" Type="http://schemas.openxmlformats.org/officeDocument/2006/relationships/slide" Target="slides/slide96.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40" Type="http://schemas.openxmlformats.org/officeDocument/2006/relationships/slide" Target="slides/slide136.xml"/><Relationship Id="rId141" Type="http://schemas.openxmlformats.org/officeDocument/2006/relationships/slide" Target="slides/slide1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8/25/16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8/25/16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The job market has changed </a:t>
            </a:r>
            <a:r>
              <a:rPr lang="en-US" u="sng" dirty="0" smtClean="0">
                <a:ea typeface="ヒラギノ角ゴ Pro W3" charset="0"/>
                <a:cs typeface="Times"/>
              </a:rPr>
              <a:t>considerably</a:t>
            </a:r>
            <a:r>
              <a:rPr lang="en-US" dirty="0" smtClean="0">
                <a:ea typeface="ヒラギノ角ゴ Pro W3" charset="0"/>
                <a:cs typeface="Times"/>
              </a:rPr>
              <a:t> from when </a:t>
            </a:r>
            <a:r>
              <a:rPr lang="en-US" u="sng" dirty="0" smtClean="0">
                <a:ea typeface="ヒラギノ角ゴ Pro W3" charset="0"/>
                <a:cs typeface="Times"/>
              </a:rPr>
              <a:t>we</a:t>
            </a:r>
            <a:r>
              <a:rPr lang="en-US" dirty="0" smtClean="0">
                <a:ea typeface="ヒラギノ角ゴ Pro W3" charset="0"/>
                <a:cs typeface="Times"/>
              </a:rPr>
              <a:t> graduated from high school. </a:t>
            </a:r>
          </a:p>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afternoon</a:t>
            </a:r>
            <a:r>
              <a:rPr lang="en-US" dirty="0" smtClean="0">
                <a:ea typeface="ヒラギノ角ゴ Pro W3" charset="0"/>
                <a:cs typeface="Times"/>
              </a:rPr>
              <a:t>.  I</a:t>
            </a:r>
            <a:r>
              <a:rPr lang="en-US" dirty="0" smtClean="0">
                <a:ea typeface="ヒラギノ角ゴ Pro W3" charset="0"/>
              </a:rPr>
              <a:t> a</a:t>
            </a:r>
            <a:r>
              <a:rPr lang="en-US" dirty="0" smtClean="0">
                <a:ea typeface="ヒラギノ角ゴ Pro W3" charset="0"/>
                <a:cs typeface="Times"/>
              </a:rPr>
              <a:t>m Chris </a:t>
            </a:r>
            <a:r>
              <a:rPr lang="en-US" dirty="0" err="1" smtClean="0">
                <a:ea typeface="ヒラギノ角ゴ Pro W3" charset="0"/>
                <a:cs typeface="Times"/>
              </a:rPr>
              <a:t>Droessler</a:t>
            </a:r>
            <a:r>
              <a:rPr lang="en-US" dirty="0" smtClean="0">
                <a:ea typeface="ヒラギノ角ゴ Pro W3" charset="0"/>
                <a:cs typeface="Times"/>
              </a:rPr>
              <a:t>, an education consultant from the North Carolina Community College System.</a:t>
            </a: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endParaRPr lang="en-US" dirty="0" smtClean="0">
              <a:ea typeface="ヒラギノ角ゴ Pro W3" charset="0"/>
              <a:cs typeface="Times"/>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if it will help people discover their perfect career.  --</a:t>
            </a:r>
          </a:p>
          <a:p>
            <a:r>
              <a:rPr lang="en-US" dirty="0" smtClean="0">
                <a:ea typeface="ヒラギノ角ゴ Pro W3" charset="0"/>
                <a:cs typeface="Times"/>
              </a:rPr>
              <a:t>This presentation takes a hard look at where we </a:t>
            </a:r>
            <a:r>
              <a:rPr lang="en-US" u="sng" dirty="0" smtClean="0">
                <a:ea typeface="ヒラギノ角ゴ Pro W3" charset="0"/>
                <a:cs typeface="Times"/>
              </a:rPr>
              <a:t>are </a:t>
            </a:r>
            <a:r>
              <a:rPr lang="en-US" dirty="0" smtClean="0">
                <a:ea typeface="ヒラギノ角ゴ Pro W3" charset="0"/>
                <a:cs typeface="Times"/>
              </a:rPr>
              <a:t>--  and where we </a:t>
            </a:r>
            <a:r>
              <a:rPr lang="en-US" u="sng" dirty="0" smtClean="0">
                <a:ea typeface="ヒラギノ角ゴ Pro W3" charset="0"/>
                <a:cs typeface="Times"/>
              </a:rPr>
              <a:t>should </a:t>
            </a:r>
            <a:r>
              <a:rPr lang="en-US" dirty="0" smtClean="0">
                <a:ea typeface="ヒラギノ角ゴ Pro W3" charset="0"/>
                <a:cs typeface="Times"/>
              </a:rPr>
              <a:t>be -- in preparing the youth of Wake County for the </a:t>
            </a:r>
            <a:r>
              <a:rPr lang="en-US" u="sng" dirty="0" smtClean="0">
                <a:ea typeface="ヒラギノ角ゴ Pro W3" charset="0"/>
                <a:cs typeface="Times"/>
              </a:rPr>
              <a:t>future </a:t>
            </a:r>
            <a:r>
              <a:rPr lang="en-US" dirty="0" smtClean="0">
                <a:ea typeface="ヒラギノ角ゴ Pro W3" charset="0"/>
                <a:cs typeface="Times"/>
              </a:rPr>
              <a:t>job market.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eaLnBrk="1" hangingPunct="1">
              <a:defRPr/>
            </a:pPr>
            <a:r>
              <a:rPr lang="en-US" dirty="0" smtClean="0">
                <a:effectLst>
                  <a:outerShdw blurRad="38100" dist="38100" dir="2700000" algn="tl">
                    <a:srgbClr val="C0C0C0"/>
                  </a:outerShdw>
                </a:effectLst>
              </a:rPr>
              <a:t>Chris Droessler, </a:t>
            </a:r>
          </a:p>
          <a:p>
            <a:pPr eaLnBrk="1" hangingPunct="1">
              <a:defRPr/>
            </a:pPr>
            <a:r>
              <a:rPr lang="en-US" dirty="0" smtClean="0">
                <a:effectLst>
                  <a:outerShdw blurRad="38100" dist="38100" dir="2700000" algn="tl">
                    <a:srgbClr val="C0C0C0"/>
                  </a:outerShdw>
                </a:effectLst>
              </a:rPr>
              <a:t>CTE Consultant, NCCCS</a:t>
            </a:r>
          </a:p>
          <a:p>
            <a:pPr eaLnBrk="1" hangingPunct="1">
              <a:defRPr/>
            </a:pPr>
            <a:r>
              <a:rPr lang="en-US" dirty="0" err="1" smtClean="0">
                <a:effectLst>
                  <a:outerShdw blurRad="38100" dist="38100" dir="2700000" algn="tl">
                    <a:srgbClr val="C0C0C0"/>
                  </a:outerShdw>
                </a:effectLst>
              </a:rPr>
              <a:t>DroesslerC@ncCommunityColleges.edu</a:t>
            </a:r>
            <a:endParaRPr lang="en-US" dirty="0" smtClean="0">
              <a:effectLst>
                <a:outerShdw blurRad="38100" dist="38100" dir="2700000" algn="tl">
                  <a:srgbClr val="C0C0C0"/>
                </a:outerShdw>
              </a:effectLst>
            </a:endParaRPr>
          </a:p>
          <a:p>
            <a:pPr eaLnBrk="1" hangingPunct="1">
              <a:defRPr/>
            </a:pPr>
            <a:endParaRPr lang="en-US" dirty="0" smtClean="0">
              <a:effectLst>
                <a:outerShdw blurRad="38100" dist="38100" dir="2700000" algn="tl">
                  <a:srgbClr val="C0C0C0"/>
                </a:outerShdw>
              </a:effectLst>
            </a:endParaRPr>
          </a:p>
          <a:p>
            <a:pPr eaLnBrk="1" hangingPunct="1">
              <a:defRPr/>
            </a:pPr>
            <a:r>
              <a:rPr lang="en-US" dirty="0" err="1" smtClean="0"/>
              <a:t>www.ncPerkins.org</a:t>
            </a:r>
            <a:r>
              <a:rPr lang="en-US" dirty="0" smtClean="0"/>
              <a:t>/presentations</a:t>
            </a:r>
          </a:p>
          <a:p>
            <a:endParaRPr lang="en-US" smtClean="0">
              <a:ea typeface="ヒラギノ角ゴ Pro W3" charset="0"/>
            </a:endParaRP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WCPSS CTE Convocation</a:t>
            </a:r>
          </a:p>
          <a:p>
            <a:pPr eaLnBrk="1" hangingPunct="1">
              <a:spcBef>
                <a:spcPct val="0"/>
              </a:spcBef>
              <a:spcAft>
                <a:spcPct val="30000"/>
              </a:spcAft>
            </a:pPr>
            <a:r>
              <a:rPr lang="en-US" dirty="0" smtClean="0">
                <a:ea typeface="ヒラギノ角ゴ Pro W3" charset="0"/>
                <a:cs typeface="Times"/>
              </a:rPr>
              <a:t>August 25, 2016</a:t>
            </a:r>
          </a:p>
          <a:p>
            <a:pPr eaLnBrk="1" hangingPunct="1">
              <a:spcBef>
                <a:spcPct val="0"/>
              </a:spcBef>
              <a:spcAft>
                <a:spcPct val="30000"/>
              </a:spcAft>
            </a:pPr>
            <a:endParaRPr lang="en-US" dirty="0" smtClean="0">
              <a:ea typeface="ヒラギノ角ゴ Pro W3" charset="0"/>
              <a:cs typeface="Times"/>
            </a:endParaRPr>
          </a:p>
          <a:p>
            <a:endParaRPr lang="en-US" dirty="0" smtClean="0">
              <a:ea typeface="ヒラギノ角ゴ Pro W3" charset="0"/>
              <a:cs typeface="Times"/>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02049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2235200" cy="1676400"/>
          </a:xfrm>
          <a:ln/>
        </p:spPr>
      </p:sp>
      <p:sp>
        <p:nvSpPr>
          <p:cNvPr id="27650" name="Notes Placeholder 2"/>
          <p:cNvSpPr>
            <a:spLocks noGrp="1"/>
          </p:cNvSpPr>
          <p:nvPr>
            <p:ph type="body" idx="1"/>
          </p:nvPr>
        </p:nvSpPr>
        <p:spPr>
          <a:xfrm>
            <a:off x="650875" y="2286000"/>
            <a:ext cx="5521325" cy="659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endParaRPr lang="en-US" altLang="ja-JP" dirty="0" smtClean="0">
              <a:ea typeface="ヒラギノ角ゴ Pro W3" charset="0"/>
            </a:endParaRPr>
          </a:p>
          <a:p>
            <a:r>
              <a:rPr lang="en-US" altLang="ja-JP" dirty="0" smtClean="0">
                <a:ea typeface="ヒラギノ角ゴ Pro W3" charset="0"/>
              </a:rPr>
              <a:t>But </a:t>
            </a:r>
            <a:r>
              <a:rPr lang="en-US" altLang="ja-JP" dirty="0">
                <a:ea typeface="ヒラギノ角ゴ Pro W3" charset="0"/>
              </a:rPr>
              <a:t>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a:t>
            </a:r>
            <a:r>
              <a:rPr lang="en-US" dirty="0" smtClean="0">
                <a:ea typeface="ヒラギノ角ゴ Pro W3" charset="0"/>
              </a:rPr>
              <a:t>chart this </a:t>
            </a:r>
            <a:r>
              <a:rPr lang="en-US" dirty="0">
                <a:ea typeface="ヒラギノ角ゴ Pro W3" charset="0"/>
              </a:rPr>
              <a:t>say </a:t>
            </a:r>
            <a:r>
              <a:rPr lang="en-US" dirty="0" smtClean="0">
                <a:ea typeface="ヒラギノ角ゴ Pro W3" charset="0"/>
              </a:rPr>
              <a:t>to our students who </a:t>
            </a:r>
            <a:r>
              <a:rPr lang="en-US" u="sng" dirty="0">
                <a:ea typeface="ヒラギノ角ゴ Pro W3" charset="0"/>
              </a:rPr>
              <a:t>will be </a:t>
            </a:r>
            <a:r>
              <a:rPr lang="en-US" dirty="0">
                <a:ea typeface="ヒラギノ角ゴ Pro W3" charset="0"/>
              </a:rPr>
              <a:t>employed </a:t>
            </a:r>
            <a:r>
              <a:rPr lang="en-US" u="sng" dirty="0" smtClean="0">
                <a:ea typeface="ヒラギノ角ゴ Pro W3" charset="0"/>
              </a:rPr>
              <a:t>five</a:t>
            </a:r>
            <a:r>
              <a:rPr lang="en-US" dirty="0" smtClean="0">
                <a:ea typeface="ヒラギノ角ゴ Pro W3" charset="0"/>
              </a:rPr>
              <a:t> </a:t>
            </a:r>
            <a:r>
              <a:rPr lang="en-US" dirty="0">
                <a:ea typeface="ヒラギノ角ゴ Pro W3" charset="0"/>
              </a:rPr>
              <a:t>to </a:t>
            </a:r>
            <a:r>
              <a:rPr lang="en-US" u="sng" dirty="0">
                <a:ea typeface="ヒラギノ角ゴ Pro W3" charset="0"/>
              </a:rPr>
              <a:t>ten</a:t>
            </a:r>
            <a:r>
              <a:rPr lang="en-US" dirty="0">
                <a:ea typeface="ヒラギノ角ゴ Pro W3" charset="0"/>
              </a:rPr>
              <a:t> </a:t>
            </a:r>
            <a:r>
              <a:rPr lang="en-US" u="sng" dirty="0">
                <a:ea typeface="ヒラギノ角ゴ Pro W3" charset="0"/>
              </a:rPr>
              <a:t>years</a:t>
            </a:r>
            <a:r>
              <a:rPr lang="en-US" dirty="0">
                <a:ea typeface="ヒラギノ角ゴ Pro W3" charset="0"/>
              </a:rPr>
              <a:t> from now? </a:t>
            </a:r>
            <a:endParaRPr lang="en-US" dirty="0" smtClean="0">
              <a:ea typeface="ヒラギノ角ゴ Pro W3" charset="0"/>
            </a:endParaRPr>
          </a:p>
          <a:p>
            <a:r>
              <a:rPr lang="en-US" dirty="0" smtClean="0">
                <a:ea typeface="ヒラギノ角ゴ Pro W3" charset="0"/>
              </a:rPr>
              <a:t>Will </a:t>
            </a:r>
            <a:r>
              <a:rPr lang="en-US" dirty="0">
                <a:ea typeface="ヒラギノ角ゴ Pro W3" charset="0"/>
              </a:rPr>
              <a:t>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about </a:t>
            </a:r>
            <a:r>
              <a:rPr lang="en-US" dirty="0" smtClean="0">
                <a:ea typeface="ヒラギノ角ゴ Pro W3" charset="0"/>
              </a:rPr>
              <a:t>the cost </a:t>
            </a:r>
            <a:r>
              <a:rPr lang="en-US" dirty="0">
                <a:ea typeface="ヒラギノ角ゴ Pro W3" charset="0"/>
              </a:rPr>
              <a:t>of business attire, business social expenses, club memberships, and other expenses that might be different at different levels of employment</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if all of that is figured in? </a:t>
            </a:r>
          </a:p>
          <a:p>
            <a:r>
              <a:rPr lang="en-US" dirty="0">
                <a:ea typeface="ヒラギノ角ゴ Pro W3" charset="0"/>
              </a:rPr>
              <a:t>What about a </a:t>
            </a:r>
            <a:r>
              <a:rPr lang="en-US" u="sng" dirty="0">
                <a:ea typeface="ヒラギノ角ゴ Pro W3" charset="0"/>
              </a:rPr>
              <a:t>lifestyle</a:t>
            </a:r>
            <a:r>
              <a:rPr lang="en-US" dirty="0">
                <a:ea typeface="ヒラギノ角ゴ Pro W3" charset="0"/>
              </a:rPr>
              <a:t> choice?</a:t>
            </a:r>
          </a:p>
          <a:p>
            <a:endParaRPr lang="en-US" dirty="0">
              <a:ea typeface="ヒラギノ角ゴ Pro W3" charset="0"/>
            </a:endParaRPr>
          </a:p>
          <a:p>
            <a:r>
              <a:rPr lang="en-US" dirty="0">
                <a:ea typeface="ヒラギノ角ゴ Pro W3" charset="0"/>
              </a:rPr>
              <a:t>What 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a:ea typeface="ヒラギノ角ゴ Pro W3" charset="0"/>
              </a:rPr>
              <a:t>kids about </a:t>
            </a:r>
            <a:r>
              <a:rPr lang="en-US" u="sng" dirty="0">
                <a:ea typeface="ヒラギノ角ゴ Pro W3" charset="0"/>
              </a:rPr>
              <a:t>their</a:t>
            </a:r>
            <a:r>
              <a:rPr lang="en-US" dirty="0">
                <a:ea typeface="ヒラギノ角ゴ Pro W3" charset="0"/>
              </a:rPr>
              <a:t> future?</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10</a:t>
            </a:fld>
            <a:endParaRPr lang="en-US" sz="1300"/>
          </a:p>
        </p:txBody>
      </p:sp>
    </p:spTree>
    <p:extLst>
      <p:ext uri="{BB962C8B-B14F-4D97-AF65-F5344CB8AC3E}">
        <p14:creationId xmlns:p14="http://schemas.microsoft.com/office/powerpoint/2010/main" val="2937085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Mar 31, 2014, 9:22am EDT</a:t>
            </a:r>
          </a:p>
          <a:p>
            <a:endParaRPr lang="en-US" dirty="0" smtClean="0"/>
          </a:p>
          <a:p>
            <a:r>
              <a:rPr lang="en-US" dirty="0" smtClean="0"/>
              <a:t>Wake Tech to offer course on brewing beer</a:t>
            </a:r>
          </a:p>
          <a:p>
            <a:endParaRPr lang="en-US" dirty="0" smtClean="0"/>
          </a:p>
          <a:p>
            <a:r>
              <a:rPr lang="en-US" dirty="0" smtClean="0"/>
              <a:t>Starting April 15, the college will offer Craft Beer Brewing Part 1: Fermentation, </a:t>
            </a:r>
            <a:r>
              <a:rPr lang="en-US" dirty="0" err="1" smtClean="0"/>
              <a:t>Brewhouse</a:t>
            </a:r>
            <a:r>
              <a:rPr lang="en-US" dirty="0" smtClean="0"/>
              <a:t> and Packaging Operations, a course that allows students (who are at least 21 years old) to receive hands-on training at breweries across the Triangle such as Big Boss Brewing Company and Trophy Brewing Company.</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100</a:t>
            </a:fld>
            <a:endParaRPr lang="en-US"/>
          </a:p>
        </p:txBody>
      </p:sp>
    </p:spTree>
    <p:extLst>
      <p:ext uri="{BB962C8B-B14F-4D97-AF65-F5344CB8AC3E}">
        <p14:creationId xmlns:p14="http://schemas.microsoft.com/office/powerpoint/2010/main" val="15252447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2012 the beer industry contributed 2.9 billion dollars to North Carolina’s economy, which included over 37 thousand jobs. </a:t>
            </a:r>
          </a:p>
          <a:p>
            <a:r>
              <a:rPr lang="en-US" baseline="0" dirty="0" smtClean="0"/>
              <a:t> </a:t>
            </a:r>
          </a:p>
          <a:p>
            <a:r>
              <a:rPr lang="en-US" baseline="0" dirty="0" smtClean="0"/>
              <a:t>In federal, state and local taxes, North Carolina beer contributed 350 million dollars.</a:t>
            </a:r>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http://www.bizjournals.com/triangle/blog/2014/03/beers-big-economic-impact-on-the-state.html </a:t>
            </a:r>
          </a:p>
          <a:p>
            <a:endParaRPr lang="en-US" dirty="0" smtClean="0"/>
          </a:p>
          <a:p>
            <a:r>
              <a:rPr lang="en-US" dirty="0" smtClean="0"/>
              <a:t>Mar 3, 2014, 4:08pm EST</a:t>
            </a:r>
          </a:p>
          <a:p>
            <a:endParaRPr lang="en-US" dirty="0" smtClean="0"/>
          </a:p>
          <a:p>
            <a:r>
              <a:rPr lang="en-US" dirty="0" smtClean="0"/>
              <a:t>How much does the beer industry contribute to North Carolina's economy?</a:t>
            </a:r>
          </a:p>
          <a:p>
            <a:endParaRPr lang="en-US" dirty="0" smtClean="0"/>
          </a:p>
          <a:p>
            <a:r>
              <a:rPr lang="en-US" dirty="0" smtClean="0"/>
              <a:t>In 2012, the beer industry contributed $2.9 billion to North Carolina’s economy, along with 37,260 jobs which received $949 million in wages. In 2012, the state had 82 active brewer permits, compared to 2011 in which there were 63.</a:t>
            </a:r>
          </a:p>
          <a:p>
            <a:endParaRPr lang="en-US" dirty="0" smtClean="0"/>
          </a:p>
          <a:p>
            <a:r>
              <a:rPr lang="en-US" dirty="0" smtClean="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101</a:t>
            </a:fld>
            <a:endParaRPr lang="en-US"/>
          </a:p>
        </p:txBody>
      </p:sp>
    </p:spTree>
    <p:extLst>
      <p:ext uri="{BB962C8B-B14F-4D97-AF65-F5344CB8AC3E}">
        <p14:creationId xmlns:p14="http://schemas.microsoft.com/office/powerpoint/2010/main" val="18130750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00400" cy="2400300"/>
          </a:xfrm>
        </p:spPr>
      </p:sp>
      <p:sp>
        <p:nvSpPr>
          <p:cNvPr id="3" name="Notes Placeholder 2"/>
          <p:cNvSpPr>
            <a:spLocks noGrp="1"/>
          </p:cNvSpPr>
          <p:nvPr>
            <p:ph type="body" idx="1"/>
          </p:nvPr>
        </p:nvSpPr>
        <p:spPr>
          <a:xfrm>
            <a:off x="685800" y="3352800"/>
            <a:ext cx="5486400" cy="55626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You should have received one of these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We published a new Career Clusters Guide last year in 2015.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Copies have been distributed to the community colleges, high schools, and other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We want to ensure that </a:t>
            </a:r>
            <a:r>
              <a:rPr kumimoji="0" lang="en-US" b="0" i="0" u="sng" strike="noStrike" kern="1200" cap="none" spc="0" normalizeH="0" baseline="0" noProof="0" dirty="0" smtClean="0">
                <a:ln>
                  <a:noFill/>
                </a:ln>
                <a:solidFill>
                  <a:prstClr val="black"/>
                </a:solidFill>
                <a:effectLst/>
                <a:uLnTx/>
                <a:uFillTx/>
              </a:rPr>
              <a:t>everyone</a:t>
            </a:r>
            <a:r>
              <a:rPr kumimoji="0" lang="en-US" b="0" i="0" u="none" strike="noStrike" kern="1200" cap="none" spc="0" normalizeH="0" baseline="0" noProof="0" dirty="0" smtClean="0">
                <a:ln>
                  <a:noFill/>
                </a:ln>
                <a:solidFill>
                  <a:prstClr val="black"/>
                </a:solidFill>
                <a:effectLst/>
                <a:uLnTx/>
                <a:uFillTx/>
              </a:rPr>
              <a:t> has both timely and accurate career information, thus promoting </a:t>
            </a:r>
            <a:r>
              <a:rPr kumimoji="0" lang="en-US" b="0" i="0" u="sng" strike="noStrike" kern="1200" cap="none" spc="0" normalizeH="0" baseline="0" noProof="0" dirty="0" smtClean="0">
                <a:ln>
                  <a:noFill/>
                </a:ln>
                <a:solidFill>
                  <a:prstClr val="black"/>
                </a:solidFill>
                <a:effectLst/>
                <a:uLnTx/>
                <a:uFillTx/>
              </a:rPr>
              <a:t>informed</a:t>
            </a:r>
            <a:r>
              <a:rPr kumimoji="0" lang="en-US" b="0" i="0" u="none" strike="noStrike" kern="1200" cap="none" spc="0" normalizeH="0" baseline="0" noProof="0" dirty="0" smtClean="0">
                <a:ln>
                  <a:noFill/>
                </a:ln>
                <a:solidFill>
                  <a:prstClr val="black"/>
                </a:solidFill>
                <a:effectLst/>
                <a:uLnTx/>
                <a:uFillTx/>
              </a:rPr>
              <a:t>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This guide will assist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endParaRPr lang="en-US" dirty="0" smtClean="0"/>
          </a:p>
          <a:p>
            <a:r>
              <a:rPr lang="en-US" dirty="0" smtClean="0"/>
              <a:t>=====</a:t>
            </a:r>
          </a:p>
          <a:p>
            <a:r>
              <a:rPr lang="en-US" dirty="0" smtClean="0"/>
              <a:t>http://</a:t>
            </a:r>
            <a:r>
              <a:rPr lang="en-US" dirty="0" err="1" smtClean="0"/>
              <a:t>ncperkins.org</a:t>
            </a:r>
            <a:r>
              <a:rPr lang="en-US" dirty="0" smtClean="0"/>
              <a:t>/careers/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102</a:t>
            </a:fld>
            <a:endParaRPr lang="en-US"/>
          </a:p>
        </p:txBody>
      </p:sp>
    </p:spTree>
    <p:extLst>
      <p:ext uri="{BB962C8B-B14F-4D97-AF65-F5344CB8AC3E}">
        <p14:creationId xmlns:p14="http://schemas.microsoft.com/office/powerpoint/2010/main" val="18221417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1613" cy="2055813"/>
          </a:xfrm>
        </p:spPr>
      </p:sp>
      <p:sp>
        <p:nvSpPr>
          <p:cNvPr id="3" name="Notes Placeholder 2"/>
          <p:cNvSpPr>
            <a:spLocks noGrp="1"/>
          </p:cNvSpPr>
          <p:nvPr>
            <p:ph type="body" idx="1"/>
          </p:nvPr>
        </p:nvSpPr>
        <p:spPr>
          <a:xfrm>
            <a:off x="685800" y="2895600"/>
            <a:ext cx="5486400" cy="55626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Here is the web address.  </a:t>
            </a:r>
            <a:r>
              <a:rPr kumimoji="0" lang="en-US" b="0" i="0" u="sng"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NC Perkins dot 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 is the same website where you can find this PowerPoint.</a:t>
            </a:r>
          </a:p>
          <a:p>
            <a:endParaRPr lang="en-US" dirty="0" smtClean="0">
              <a:ea typeface="ヒラギノ角ゴ Pro W3" charset="0"/>
              <a:cs typeface="Times"/>
            </a:endParaRPr>
          </a:p>
          <a:p>
            <a:r>
              <a:rPr lang="en-US" dirty="0" smtClean="0">
                <a:ea typeface="ヒラギノ角ゴ Pro W3" charset="0"/>
                <a:cs typeface="Times"/>
              </a:rPr>
              <a:t>You can see the job projections and salaries for each occupation for each of the eight North Carolina Prosperity Zones as well as the composite for the state.</a:t>
            </a:r>
          </a:p>
          <a:p>
            <a:endParaRPr lang="en-US" dirty="0" smtClean="0">
              <a:ea typeface="ヒラギノ角ゴ Pro W3" charset="0"/>
              <a:cs typeface="Times"/>
            </a:endParaRPr>
          </a:p>
          <a:p>
            <a:r>
              <a:rPr lang="en-US" dirty="0" smtClean="0">
                <a:ea typeface="ヒラギノ角ゴ Pro W3" charset="0"/>
                <a:cs typeface="Times"/>
              </a:rPr>
              <a:t>There is also a career interest assessment to help the kids get started.  </a:t>
            </a:r>
          </a:p>
          <a:p>
            <a:r>
              <a:rPr lang="en-US" dirty="0" smtClean="0">
                <a:ea typeface="ヒラギノ角ゴ Pro W3" charset="0"/>
                <a:cs typeface="Times"/>
              </a:rPr>
              <a:t>We have to help our students discover who they are first -- before we can help them find the career that is best suited for them.</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And also at the bottom of the main page is a link to a 17-minute tutorial video on the book and the website.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smtClean="0">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103</a:t>
            </a:fld>
            <a:endParaRPr lang="en-US"/>
          </a:p>
        </p:txBody>
      </p:sp>
    </p:spTree>
    <p:extLst>
      <p:ext uri="{BB962C8B-B14F-4D97-AF65-F5344CB8AC3E}">
        <p14:creationId xmlns:p14="http://schemas.microsoft.com/office/powerpoint/2010/main" val="15887722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048000" cy="2286000"/>
          </a:xfrm>
        </p:spPr>
      </p:sp>
      <p:sp>
        <p:nvSpPr>
          <p:cNvPr id="3" name="Notes Placeholder 2"/>
          <p:cNvSpPr>
            <a:spLocks noGrp="1"/>
          </p:cNvSpPr>
          <p:nvPr>
            <p:ph type="body" idx="1"/>
          </p:nvPr>
        </p:nvSpPr>
        <p:spPr>
          <a:xfrm>
            <a:off x="685800" y="3276600"/>
            <a:ext cx="5486400" cy="5181600"/>
          </a:xfrm>
        </p:spPr>
        <p:txBody>
          <a:bodyPr>
            <a:noAutofit/>
          </a:bodyPr>
          <a:lstStyle/>
          <a:p>
            <a:r>
              <a:rPr lang="en-US" dirty="0" smtClean="0"/>
              <a:t>The FDIC protects all bank deposits in the United States.</a:t>
            </a:r>
            <a:r>
              <a:rPr lang="en-US" baseline="0" dirty="0" smtClean="0"/>
              <a:t> </a:t>
            </a:r>
          </a:p>
          <a:p>
            <a:r>
              <a:rPr lang="en-US" baseline="0" dirty="0" smtClean="0"/>
              <a:t>But - Who is protecting the bitcoin, or </a:t>
            </a:r>
            <a:r>
              <a:rPr lang="en-US" baseline="0" dirty="0" err="1" smtClean="0"/>
              <a:t>PaPal</a:t>
            </a:r>
            <a:r>
              <a:rPr lang="en-US" baseline="0" dirty="0" smtClean="0"/>
              <a:t>?</a:t>
            </a:r>
          </a:p>
          <a:p>
            <a:endParaRPr lang="en-US" dirty="0" smtClean="0"/>
          </a:p>
          <a:p>
            <a:r>
              <a:rPr lang="en-US" dirty="0" smtClean="0"/>
              <a:t>It</a:t>
            </a:r>
            <a:r>
              <a:rPr lang="en-US" baseline="0" dirty="0" smtClean="0"/>
              <a:t> </a:t>
            </a:r>
            <a:r>
              <a:rPr lang="en-US" dirty="0" smtClean="0"/>
              <a:t>used to be that</a:t>
            </a:r>
            <a:r>
              <a:rPr lang="en-US" baseline="0" dirty="0" smtClean="0"/>
              <a:t> all </a:t>
            </a:r>
            <a:r>
              <a:rPr lang="en-US" dirty="0" smtClean="0"/>
              <a:t>currency was create and managed by governments.</a:t>
            </a:r>
          </a:p>
          <a:p>
            <a:endParaRPr lang="en-US" dirty="0" smtClean="0"/>
          </a:p>
          <a:p>
            <a:r>
              <a:rPr lang="en-US" dirty="0" smtClean="0"/>
              <a:t>But now even governments are failing</a:t>
            </a:r>
          </a:p>
          <a:p>
            <a:r>
              <a:rPr lang="en-US" dirty="0" smtClean="0"/>
              <a:t>The great city of Detroit, Michigan, filed</a:t>
            </a:r>
            <a:r>
              <a:rPr lang="en-US" baseline="0" dirty="0" smtClean="0"/>
              <a:t> for bankruptcy in 2013. Who’s next?</a:t>
            </a:r>
            <a:endParaRPr lang="en-US" dirty="0" smtClean="0"/>
          </a:p>
          <a:p>
            <a:endParaRPr lang="en-US" dirty="0" smtClean="0"/>
          </a:p>
          <a:p>
            <a:r>
              <a:rPr lang="en-US" dirty="0" smtClean="0"/>
              <a:t>Companies used to be faithful to their country. In World War I and II, companies stopped production to do what they could for the war</a:t>
            </a:r>
            <a:r>
              <a:rPr lang="en-US" baseline="0" dirty="0" smtClean="0"/>
              <a:t> effort.</a:t>
            </a:r>
          </a:p>
          <a:p>
            <a:endParaRPr lang="en-US" baseline="0" dirty="0" smtClean="0"/>
          </a:p>
          <a:p>
            <a:r>
              <a:rPr lang="en-US" baseline="0" dirty="0" smtClean="0"/>
              <a:t>Are the military weapons even made in the United States anymore?</a:t>
            </a:r>
          </a:p>
          <a:p>
            <a:endParaRPr lang="en-US" baseline="0" dirty="0" smtClean="0"/>
          </a:p>
          <a:p>
            <a:r>
              <a:rPr lang="en-US" baseline="0" dirty="0" smtClean="0"/>
              <a:t>The Internet and the flattening of the world has made some great changes.  What’s next?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www.bizjournals.com</a:t>
            </a:r>
            <a:r>
              <a:rPr lang="en-US" dirty="0" smtClean="0"/>
              <a:t>/</a:t>
            </a:r>
            <a:r>
              <a:rPr lang="en-US" dirty="0" err="1" smtClean="0"/>
              <a:t>newyork</a:t>
            </a:r>
            <a:r>
              <a:rPr lang="en-US" dirty="0" smtClean="0"/>
              <a:t>/news/2016/08/03/72m-worth-of-bitcoin-was-stolen-in-hong-kong.html?ana=</a:t>
            </a:r>
            <a:r>
              <a:rPr lang="en-US" dirty="0" err="1" smtClean="0"/>
              <a:t>e_sjo_tf&amp;s</a:t>
            </a:r>
            <a:r>
              <a:rPr lang="en-US" dirty="0" smtClean="0"/>
              <a:t>=</a:t>
            </a:r>
            <a:r>
              <a:rPr lang="en-US" dirty="0" err="1" smtClean="0"/>
              <a:t>newsletter&amp;ed</a:t>
            </a:r>
            <a:r>
              <a:rPr lang="en-US" dirty="0" smtClean="0"/>
              <a:t>=2016-08-04&amp;u=DFsejj4U8KnV9lBFgI8D1Q03b85e1a&amp;t=1470656855&amp;j=75325132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104</a:t>
            </a:fld>
            <a:endParaRPr lang="en-US"/>
          </a:p>
        </p:txBody>
      </p:sp>
    </p:spTree>
    <p:extLst>
      <p:ext uri="{BB962C8B-B14F-4D97-AF65-F5344CB8AC3E}">
        <p14:creationId xmlns:p14="http://schemas.microsoft.com/office/powerpoint/2010/main" val="7466517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a:t>
            </a:r>
            <a:r>
              <a:rPr lang="ja-JP" altLang="en-US" dirty="0" smtClean="0">
                <a:ea typeface="ヒラギノ角ゴ Pro W3" charset="0"/>
              </a:rPr>
              <a:t>’</a:t>
            </a:r>
            <a:r>
              <a:rPr lang="en-US" altLang="ja-JP" dirty="0" smtClean="0">
                <a:ea typeface="ヒラギノ角ゴ Pro W3" charset="0"/>
              </a:rPr>
              <a:t>s </a:t>
            </a:r>
            <a:r>
              <a:rPr lang="en-US" altLang="ja-JP" dirty="0">
                <a:ea typeface="ヒラギノ角ゴ Pro W3" charset="0"/>
              </a:rPr>
              <a:t>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105</a:t>
            </a:fld>
            <a:endParaRPr lang="en-US" sz="1300"/>
          </a:p>
        </p:txBody>
      </p:sp>
    </p:spTree>
    <p:extLst>
      <p:ext uri="{BB962C8B-B14F-4D97-AF65-F5344CB8AC3E}">
        <p14:creationId xmlns:p14="http://schemas.microsoft.com/office/powerpoint/2010/main" val="17062995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There is a lot of high-tech going</a:t>
            </a:r>
            <a:r>
              <a:rPr lang="en-US" baseline="0" dirty="0" smtClean="0"/>
              <a:t> on in modern kitchens.  The appliances are all talking to each other.</a:t>
            </a:r>
          </a:p>
          <a:p>
            <a:endParaRPr lang="en-US" baseline="0" dirty="0" smtClean="0"/>
          </a:p>
          <a:p>
            <a:r>
              <a:rPr lang="en-US" baseline="0" dirty="0" smtClean="0"/>
              <a:t>And when you are running low on milk, the refrigerator orders another gallon that could be delivered directly to your house.</a:t>
            </a:r>
          </a:p>
          <a:p>
            <a:endParaRPr lang="en-US" baseline="0" dirty="0" smtClean="0"/>
          </a:p>
          <a:p>
            <a:r>
              <a:rPr lang="en-US" baseline="0" dirty="0" smtClean="0"/>
              <a:t>When the milk arrives, your refrigerator could even unlock and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  There’s no app for that!</a:t>
            </a:r>
          </a:p>
          <a:p>
            <a:endParaRPr lang="en-US" dirty="0" smtClean="0"/>
          </a:p>
          <a:p>
            <a:endParaRPr lang="en-US" dirty="0"/>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106</a:t>
            </a:fld>
            <a:endParaRPr lang="en-US"/>
          </a:p>
        </p:txBody>
      </p:sp>
    </p:spTree>
    <p:extLst>
      <p:ext uri="{BB962C8B-B14F-4D97-AF65-F5344CB8AC3E}">
        <p14:creationId xmlns:p14="http://schemas.microsoft.com/office/powerpoint/2010/main" val="18872293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home</a:t>
            </a:r>
            <a:r>
              <a:rPr lang="en-US" baseline="0" dirty="0" smtClean="0"/>
              <a:t> automation system could </a:t>
            </a:r>
            <a:r>
              <a:rPr lang="en-US" u="sng" baseline="0" dirty="0" smtClean="0"/>
              <a:t>anticipate</a:t>
            </a:r>
            <a:r>
              <a:rPr lang="en-US" baseline="0" dirty="0" smtClean="0"/>
              <a:t> your needs and even make you a sandwich.</a:t>
            </a:r>
          </a:p>
          <a:p>
            <a:endParaRPr lang="en-US" baseline="0" dirty="0" smtClean="0"/>
          </a:p>
          <a:p>
            <a:r>
              <a:rPr lang="en-US" baseline="0" dirty="0" smtClean="0"/>
              <a:t>We need workers who will dream up these ideas, do the engineering, build them, install them, program them, fix them when they don’t work, and keep the hackers at bay.</a:t>
            </a:r>
          </a:p>
          <a:p>
            <a:endParaRPr lang="en-US" baseline="0" dirty="0" smtClean="0"/>
          </a:p>
          <a:p>
            <a:r>
              <a:rPr lang="en-US" baseline="0" dirty="0" smtClean="0"/>
              <a:t>And then we need some </a:t>
            </a:r>
            <a:r>
              <a:rPr lang="en-US" u="sng" baseline="0" dirty="0" smtClean="0"/>
              <a:t>special</a:t>
            </a:r>
            <a:r>
              <a:rPr lang="en-US" baseline="0" dirty="0" smtClean="0"/>
              <a:t> workers - to </a:t>
            </a:r>
            <a:r>
              <a:rPr lang="en-US" u="sng" baseline="0" dirty="0" smtClean="0"/>
              <a:t>convince</a:t>
            </a:r>
            <a:r>
              <a:rPr lang="en-US" baseline="0" dirty="0" smtClean="0"/>
              <a:t> us all - that this </a:t>
            </a:r>
            <a:r>
              <a:rPr lang="en-US" u="sng" baseline="0" dirty="0" smtClean="0"/>
              <a:t>new</a:t>
            </a:r>
            <a:r>
              <a:rPr lang="en-US" baseline="0" dirty="0" smtClean="0"/>
              <a:t> technology is </a:t>
            </a:r>
            <a:r>
              <a:rPr lang="en-US" u="sng" baseline="0" dirty="0" smtClean="0"/>
              <a:t>actually</a:t>
            </a:r>
            <a:r>
              <a:rPr lang="en-US" baseline="0" dirty="0" smtClean="0"/>
              <a:t> a </a:t>
            </a:r>
            <a:r>
              <a:rPr lang="en-US" u="sng" baseline="0" dirty="0" smtClean="0"/>
              <a:t>good</a:t>
            </a:r>
            <a:r>
              <a:rPr lang="en-US" baseline="0" dirty="0" smtClean="0"/>
              <a:t> thing.</a:t>
            </a:r>
            <a:endParaRPr lang="en-US" dirty="0" smtClean="0"/>
          </a:p>
          <a:p>
            <a:endParaRPr lang="en-US" dirty="0" smtClean="0"/>
          </a:p>
          <a:p>
            <a:endParaRPr lang="en-US" dirty="0"/>
          </a:p>
          <a:p>
            <a:endParaRPr lang="en-US" dirty="0" smtClean="0"/>
          </a:p>
          <a:p>
            <a:r>
              <a:rPr lang="en-US" dirty="0" smtClean="0"/>
              <a:t>=====</a:t>
            </a:r>
          </a:p>
          <a:p>
            <a:r>
              <a:rPr lang="en-US" dirty="0" smtClean="0"/>
              <a:t>http://www.cnn.com/2012/06/18/tech/predictive-technology-future/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107</a:t>
            </a:fld>
            <a:endParaRPr lang="en-US"/>
          </a:p>
        </p:txBody>
      </p:sp>
    </p:spTree>
    <p:extLst>
      <p:ext uri="{BB962C8B-B14F-4D97-AF65-F5344CB8AC3E}">
        <p14:creationId xmlns:p14="http://schemas.microsoft.com/office/powerpoint/2010/main" val="6693635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108</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smtClean="0">
                <a:ea typeface="ヒラギノ角ゴ Pro W3" charset="0"/>
              </a:rPr>
              <a:t>us</a:t>
            </a:r>
            <a:r>
              <a:rPr lang="en-US" dirty="0" smtClean="0">
                <a:ea typeface="ヒラギノ角ゴ Pro W3" charset="0"/>
              </a:rPr>
              <a:t>, but for our </a:t>
            </a:r>
            <a:r>
              <a:rPr lang="en-US" u="sng" dirty="0" smtClean="0">
                <a:ea typeface="ヒラギノ角ゴ Pro W3" charset="0"/>
              </a:rPr>
              <a:t>students</a:t>
            </a:r>
            <a:r>
              <a:rPr lang="en-US" altLang="ja-JP" dirty="0" smtClean="0">
                <a:ea typeface="ヒラギノ角ゴ Pro W3" charset="0"/>
              </a:rPr>
              <a:t> </a:t>
            </a:r>
            <a:r>
              <a:rPr lang="en-US" altLang="ja-JP" dirty="0">
                <a:ea typeface="ヒラギノ角ゴ Pro W3" charset="0"/>
              </a:rPr>
              <a:t>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8760133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endParaRPr lang="en-US" altLang="ja-JP" dirty="0" smtClean="0">
              <a:ea typeface="ヒラギノ角ゴ Pro W3" charset="0"/>
            </a:endParaRPr>
          </a:p>
          <a:p>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a:t>
            </a:r>
            <a:r>
              <a:rPr lang="en-US" dirty="0">
                <a:ea typeface="ヒラギノ角ゴ Pro W3" charset="0"/>
              </a:rPr>
              <a:t>like snowflakes that are hard enough just to capture out of the air, much less dispose of</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endParaRPr lang="en-US" altLang="ja-JP" dirty="0" smtClean="0">
              <a:ea typeface="ヒラギノ角ゴ Pro W3" charset="0"/>
            </a:endParaRPr>
          </a:p>
          <a:p>
            <a:r>
              <a:rPr lang="en-US" altLang="ja-JP" u="sng" dirty="0" smtClean="0">
                <a:ea typeface="ヒラギノ角ゴ Pro W3" charset="0"/>
              </a:rPr>
              <a:t>Yes</a:t>
            </a:r>
            <a:r>
              <a:rPr lang="en-US" altLang="ja-JP" dirty="0" smtClean="0">
                <a:ea typeface="ヒラギノ角ゴ Pro W3" charset="0"/>
              </a:rPr>
              <a:t> </a:t>
            </a:r>
            <a:r>
              <a:rPr lang="en-US" altLang="ja-JP" dirty="0">
                <a:ea typeface="ヒラギノ角ゴ Pro W3" charset="0"/>
              </a:rPr>
              <a:t>--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our youth to </a:t>
            </a:r>
            <a:r>
              <a:rPr lang="en-US" dirty="0">
                <a:ea typeface="ヒラギノ角ゴ Pro W3" charset="0"/>
              </a:rPr>
              <a:t>recycle?   and then to go one step further to look for </a:t>
            </a:r>
            <a:r>
              <a:rPr lang="en-US" u="sng" dirty="0">
                <a:ea typeface="ヒラギノ角ゴ Pro W3" charset="0"/>
              </a:rPr>
              <a:t>new</a:t>
            </a:r>
            <a:r>
              <a:rPr lang="en-US" dirty="0">
                <a:ea typeface="ヒラギノ角ゴ Pro W3" charset="0"/>
              </a:rPr>
              <a:t> things to recycle</a:t>
            </a:r>
            <a:r>
              <a:rPr lang="en-US" dirty="0" smtClean="0">
                <a:ea typeface="ヒラギノ角ゴ Pro W3" charset="0"/>
              </a:rPr>
              <a:t>?</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a:t>
            </a:r>
            <a:r>
              <a:rPr lang="en-US" dirty="0" smtClean="0">
                <a:ea typeface="ヒラギノ角ゴ Pro W3" charset="0"/>
              </a:rPr>
              <a:t>bin </a:t>
            </a:r>
            <a:r>
              <a:rPr lang="en-US" u="sng" dirty="0" smtClean="0">
                <a:ea typeface="ヒラギノ角ゴ Pro W3" charset="0"/>
              </a:rPr>
              <a:t>always</a:t>
            </a:r>
            <a:r>
              <a:rPr lang="en-US" dirty="0" smtClean="0">
                <a:ea typeface="ヒラギノ角ゴ Pro W3" charset="0"/>
              </a:rPr>
              <a:t> </a:t>
            </a:r>
            <a:r>
              <a:rPr lang="en-US" dirty="0">
                <a:ea typeface="ヒラギノ角ゴ Pro W3" charset="0"/>
              </a:rPr>
              <a:t>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new ways to make money.  One way is by selling trash.</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109</a:t>
            </a:fld>
            <a:endParaRPr lang="en-US" sz="1300"/>
          </a:p>
        </p:txBody>
      </p:sp>
    </p:spTree>
    <p:extLst>
      <p:ext uri="{BB962C8B-B14F-4D97-AF65-F5344CB8AC3E}">
        <p14:creationId xmlns:p14="http://schemas.microsoft.com/office/powerpoint/2010/main" val="420999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246188" y="609600"/>
            <a:ext cx="2259012" cy="1695450"/>
          </a:xfrm>
          <a:ln/>
        </p:spPr>
      </p:sp>
      <p:sp>
        <p:nvSpPr>
          <p:cNvPr id="29698" name="Notes Placeholder 2"/>
          <p:cNvSpPr>
            <a:spLocks noGrp="1"/>
          </p:cNvSpPr>
          <p:nvPr>
            <p:ph type="body" idx="1"/>
          </p:nvPr>
        </p:nvSpPr>
        <p:spPr>
          <a:xfrm>
            <a:off x="731838" y="2362200"/>
            <a:ext cx="5770562" cy="636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a:t>
            </a:r>
            <a:r>
              <a:rPr lang="en-US" dirty="0">
                <a:ea typeface="ヒラギノ角ゴ Pro W3" charset="0"/>
                <a:cs typeface="Times"/>
              </a:rPr>
              <a:t>study in Florida looked at the </a:t>
            </a:r>
            <a:r>
              <a:rPr lang="en-US" u="sng" dirty="0">
                <a:ea typeface="ヒラギノ角ゴ Pro W3" charset="0"/>
                <a:cs typeface="Times"/>
              </a:rPr>
              <a:t>actual</a:t>
            </a:r>
            <a:r>
              <a:rPr lang="en-US" dirty="0">
                <a:ea typeface="ヒラギノ角ゴ Pro W3" charset="0"/>
                <a:cs typeface="Times"/>
              </a:rPr>
              <a:t> starting salaries of college graduates. </a:t>
            </a:r>
            <a:endParaRPr lang="en-US" dirty="0" smtClean="0">
              <a:ea typeface="ヒラギノ角ゴ Pro W3" charset="0"/>
              <a:cs typeface="Times"/>
            </a:endParaRPr>
          </a:p>
          <a:p>
            <a:r>
              <a:rPr lang="en-US" dirty="0" smtClean="0">
                <a:ea typeface="ヒラギノ角ゴ Pro W3" charset="0"/>
                <a:cs typeface="Times"/>
              </a:rPr>
              <a:t>What </a:t>
            </a:r>
            <a:r>
              <a:rPr lang="en-US" dirty="0">
                <a:ea typeface="ヒラギノ角ゴ Pro W3" charset="0"/>
                <a:cs typeface="Times"/>
              </a:rPr>
              <a:t>they discovered was that the </a:t>
            </a:r>
            <a:r>
              <a:rPr lang="en-US" u="sng" dirty="0">
                <a:ea typeface="ヒラギノ角ゴ Pro W3" charset="0"/>
                <a:cs typeface="Times"/>
              </a:rPr>
              <a:t>community college </a:t>
            </a:r>
            <a:r>
              <a:rPr lang="en-US" dirty="0">
                <a:ea typeface="ヒラギノ角ゴ Pro W3" charset="0"/>
                <a:cs typeface="Times"/>
              </a:rPr>
              <a:t>graduates earned </a:t>
            </a:r>
            <a:r>
              <a:rPr lang="en-US" u="sng" dirty="0">
                <a:ea typeface="ヒラギノ角ゴ Pro W3" charset="0"/>
                <a:cs typeface="Times"/>
              </a:rPr>
              <a:t>more</a:t>
            </a:r>
            <a:r>
              <a:rPr lang="en-US" dirty="0">
                <a:ea typeface="ヒラギノ角ゴ Pro W3" charset="0"/>
                <a:cs typeface="Times"/>
              </a:rPr>
              <a:t> money than the folks who earned a </a:t>
            </a:r>
            <a:r>
              <a:rPr lang="en-US" u="sng" dirty="0">
                <a:ea typeface="ヒラギノ角ゴ Pro W3" charset="0"/>
                <a:cs typeface="Times"/>
              </a:rPr>
              <a:t>Bachelor</a:t>
            </a:r>
            <a:r>
              <a:rPr lang="ja-JP" altLang="en-US" u="sng" dirty="0">
                <a:ea typeface="ヒラギノ角ゴ Pro W3" charset="0"/>
                <a:cs typeface="Times"/>
              </a:rPr>
              <a:t>’</a:t>
            </a:r>
            <a:r>
              <a:rPr lang="en-US" altLang="ja-JP" u="sng" dirty="0">
                <a:ea typeface="ヒラギノ角ゴ Pro W3" charset="0"/>
                <a:cs typeface="Times"/>
              </a:rPr>
              <a:t>s</a:t>
            </a:r>
            <a:r>
              <a:rPr lang="en-US" altLang="ja-JP" dirty="0">
                <a:ea typeface="ヒラギノ角ゴ Pro W3" charset="0"/>
                <a:cs typeface="Times"/>
              </a:rPr>
              <a:t> degree.</a:t>
            </a:r>
          </a:p>
          <a:p>
            <a:endParaRPr lang="en-US" dirty="0">
              <a:ea typeface="ヒラギノ角ゴ Pro W3" charset="0"/>
              <a:cs typeface="Times"/>
            </a:endParaRPr>
          </a:p>
          <a:p>
            <a:r>
              <a:rPr lang="en-US" dirty="0">
                <a:ea typeface="ヒラギノ角ゴ Pro W3" charset="0"/>
                <a:cs typeface="Times"/>
              </a:rPr>
              <a:t>The stark reality is that there is a </a:t>
            </a:r>
            <a:r>
              <a:rPr lang="en-US" u="sng" dirty="0">
                <a:ea typeface="ヒラギノ角ゴ Pro W3" charset="0"/>
                <a:cs typeface="Times"/>
              </a:rPr>
              <a:t>high</a:t>
            </a:r>
            <a:r>
              <a:rPr lang="en-US" dirty="0">
                <a:ea typeface="ヒラギノ角ゴ Pro W3" charset="0"/>
                <a:cs typeface="Times"/>
              </a:rPr>
              <a:t> demand for jobs </a:t>
            </a:r>
            <a:r>
              <a:rPr lang="en-US" dirty="0" smtClean="0">
                <a:ea typeface="ヒラギノ角ゴ Pro W3" charset="0"/>
                <a:cs typeface="Times"/>
              </a:rPr>
              <a:t>- for which you </a:t>
            </a:r>
            <a:r>
              <a:rPr lang="en-US" dirty="0">
                <a:ea typeface="ヒラギノ角ゴ Pro W3" charset="0"/>
                <a:cs typeface="Times"/>
              </a:rPr>
              <a:t>prepare </a:t>
            </a:r>
            <a:r>
              <a:rPr lang="en-US" dirty="0" smtClean="0">
                <a:ea typeface="ヒラギノ角ゴ Pro W3" charset="0"/>
                <a:cs typeface="Times"/>
              </a:rPr>
              <a:t>by </a:t>
            </a:r>
            <a:r>
              <a:rPr lang="en-US" dirty="0">
                <a:ea typeface="ヒラギノ角ゴ Pro W3" charset="0"/>
                <a:cs typeface="Times"/>
              </a:rPr>
              <a:t>attending </a:t>
            </a:r>
            <a:r>
              <a:rPr lang="en-US" u="sng" dirty="0">
                <a:ea typeface="ヒラギノ角ゴ Pro W3" charset="0"/>
                <a:cs typeface="Times"/>
              </a:rPr>
              <a:t>community</a:t>
            </a:r>
            <a:r>
              <a:rPr lang="en-US" dirty="0">
                <a:ea typeface="ヒラギノ角ゴ Pro W3" charset="0"/>
                <a:cs typeface="Times"/>
              </a:rPr>
              <a:t> college. </a:t>
            </a:r>
            <a:endParaRPr lang="en-US" dirty="0" smtClean="0">
              <a:ea typeface="ヒラギノ角ゴ Pro W3" charset="0"/>
              <a:cs typeface="Times"/>
            </a:endParaRPr>
          </a:p>
          <a:p>
            <a:r>
              <a:rPr lang="en-US" dirty="0" smtClean="0">
                <a:ea typeface="ヒラギノ角ゴ Pro W3" charset="0"/>
                <a:cs typeface="Times"/>
              </a:rPr>
              <a:t>And </a:t>
            </a:r>
            <a:r>
              <a:rPr lang="en-US" dirty="0">
                <a:ea typeface="ヒラギノ角ゴ Pro W3" charset="0"/>
                <a:cs typeface="Times"/>
              </a:rPr>
              <a:t>those jobs being in </a:t>
            </a:r>
            <a:r>
              <a:rPr lang="en-US" u="sng" dirty="0">
                <a:ea typeface="ヒラギノ角ゴ Pro W3" charset="0"/>
                <a:cs typeface="Times"/>
              </a:rPr>
              <a:t>high</a:t>
            </a:r>
            <a:r>
              <a:rPr lang="en-US" dirty="0">
                <a:ea typeface="ヒラギノ角ゴ Pro W3" charset="0"/>
                <a:cs typeface="Times"/>
              </a:rPr>
              <a:t> demand, </a:t>
            </a:r>
            <a:r>
              <a:rPr lang="en-US" dirty="0" smtClean="0">
                <a:ea typeface="ヒラギノ角ゴ Pro W3" charset="0"/>
                <a:cs typeface="Times"/>
              </a:rPr>
              <a:t>often command </a:t>
            </a:r>
            <a:r>
              <a:rPr lang="en-US" u="sng" dirty="0">
                <a:ea typeface="ヒラギノ角ゴ Pro W3" charset="0"/>
                <a:cs typeface="Times"/>
              </a:rPr>
              <a:t>surprisingly</a:t>
            </a:r>
            <a:r>
              <a:rPr lang="en-US" dirty="0">
                <a:ea typeface="ヒラギノ角ゴ Pro W3" charset="0"/>
                <a:cs typeface="Times"/>
              </a:rPr>
              <a:t> high salaries.  </a:t>
            </a:r>
            <a:endParaRPr lang="en-US" dirty="0" smtClean="0">
              <a:ea typeface="ヒラギノ角ゴ Pro W3" charset="0"/>
              <a:cs typeface="Times"/>
            </a:endParaRPr>
          </a:p>
          <a:p>
            <a:endParaRPr lang="en-US" dirty="0">
              <a:ea typeface="ヒラギノ角ゴ Pro W3" charset="0"/>
              <a:cs typeface="Times"/>
            </a:endParaRPr>
          </a:p>
          <a:p>
            <a:r>
              <a:rPr lang="en-US" dirty="0">
                <a:ea typeface="ヒラギノ角ゴ Pro W3" charset="0"/>
                <a:cs typeface="Times"/>
              </a:rPr>
              <a:t>Compare </a:t>
            </a:r>
            <a:r>
              <a:rPr lang="en-US" u="sng" dirty="0">
                <a:ea typeface="ヒラギノ角ゴ Pro W3" charset="0"/>
                <a:cs typeface="Times"/>
              </a:rPr>
              <a:t>this</a:t>
            </a:r>
            <a:r>
              <a:rPr lang="en-US" dirty="0">
                <a:ea typeface="ヒラギノ角ゴ Pro W3" charset="0"/>
                <a:cs typeface="Times"/>
              </a:rPr>
              <a:t> slide with the </a:t>
            </a:r>
            <a:r>
              <a:rPr lang="en-US" u="sng" dirty="0">
                <a:ea typeface="ヒラギノ角ゴ Pro W3" charset="0"/>
                <a:cs typeface="Times"/>
              </a:rPr>
              <a:t>previous</a:t>
            </a:r>
            <a:r>
              <a:rPr lang="en-US" dirty="0">
                <a:ea typeface="ヒラギノ角ゴ Pro W3" charset="0"/>
                <a:cs typeface="Times"/>
              </a:rPr>
              <a:t> slide, and you can see that the data can be very </a:t>
            </a:r>
            <a:r>
              <a:rPr lang="en-US" u="sng" dirty="0">
                <a:ea typeface="ヒラギノ角ゴ Pro W3" charset="0"/>
                <a:cs typeface="Times"/>
              </a:rPr>
              <a:t>confusing</a:t>
            </a:r>
            <a:r>
              <a:rPr lang="en-US" dirty="0">
                <a:ea typeface="ヒラギノ角ゴ Pro W3" charset="0"/>
                <a:cs typeface="Times"/>
              </a:rPr>
              <a:t>.  </a:t>
            </a:r>
            <a:endParaRPr lang="en-US" dirty="0" smtClean="0">
              <a:ea typeface="ヒラギノ角ゴ Pro W3" charset="0"/>
              <a:cs typeface="Times"/>
            </a:endParaRPr>
          </a:p>
          <a:p>
            <a:r>
              <a:rPr lang="en-US" dirty="0" smtClean="0">
                <a:ea typeface="ヒラギノ角ゴ Pro W3" charset="0"/>
                <a:cs typeface="Times"/>
              </a:rPr>
              <a:t>The </a:t>
            </a:r>
            <a:r>
              <a:rPr lang="en-US" dirty="0">
                <a:ea typeface="ヒラギノ角ゴ Pro W3" charset="0"/>
                <a:cs typeface="Times"/>
              </a:rPr>
              <a:t>previous slide </a:t>
            </a:r>
            <a:r>
              <a:rPr lang="en-US" dirty="0" smtClean="0">
                <a:ea typeface="ヒラギノ角ゴ Pro W3" charset="0"/>
                <a:cs typeface="Times"/>
              </a:rPr>
              <a:t>shows us were </a:t>
            </a:r>
            <a:r>
              <a:rPr lang="en-US" dirty="0">
                <a:ea typeface="ヒラギノ角ゴ Pro W3" charset="0"/>
                <a:cs typeface="Times"/>
              </a:rPr>
              <a:t>we </a:t>
            </a:r>
            <a:r>
              <a:rPr lang="en-US" u="sng" dirty="0">
                <a:ea typeface="ヒラギノ角ゴ Pro W3" charset="0"/>
                <a:cs typeface="Times"/>
              </a:rPr>
              <a:t>were</a:t>
            </a:r>
            <a:r>
              <a:rPr lang="en-US" dirty="0">
                <a:ea typeface="ヒラギノ角ゴ Pro W3" charset="0"/>
                <a:cs typeface="Times"/>
              </a:rPr>
              <a:t> for </a:t>
            </a:r>
            <a:r>
              <a:rPr lang="en-US" u="sng" dirty="0">
                <a:ea typeface="ヒラギノ角ゴ Pro W3" charset="0"/>
                <a:cs typeface="Times"/>
              </a:rPr>
              <a:t>past</a:t>
            </a:r>
            <a:r>
              <a:rPr lang="en-US" dirty="0">
                <a:ea typeface="ヒラギノ角ゴ Pro W3" charset="0"/>
                <a:cs typeface="Times"/>
              </a:rPr>
              <a:t> graduates, </a:t>
            </a:r>
            <a:endParaRPr lang="en-US" dirty="0" smtClean="0">
              <a:ea typeface="ヒラギノ角ゴ Pro W3" charset="0"/>
              <a:cs typeface="Times"/>
            </a:endParaRPr>
          </a:p>
          <a:p>
            <a:r>
              <a:rPr lang="en-US" dirty="0" smtClean="0">
                <a:ea typeface="ヒラギノ角ゴ Pro W3" charset="0"/>
                <a:cs typeface="Times"/>
              </a:rPr>
              <a:t>this </a:t>
            </a:r>
            <a:r>
              <a:rPr lang="en-US" dirty="0">
                <a:ea typeface="ヒラギノ角ゴ Pro W3" charset="0"/>
                <a:cs typeface="Times"/>
              </a:rPr>
              <a:t>slide </a:t>
            </a:r>
            <a:r>
              <a:rPr lang="en-US" dirty="0" smtClean="0">
                <a:ea typeface="ヒラギノ角ゴ Pro W3" charset="0"/>
                <a:cs typeface="Times"/>
              </a:rPr>
              <a:t>shows us </a:t>
            </a:r>
            <a:r>
              <a:rPr lang="en-US" dirty="0">
                <a:ea typeface="ヒラギノ角ゴ Pro W3" charset="0"/>
                <a:cs typeface="Times"/>
              </a:rPr>
              <a:t>were we are </a:t>
            </a:r>
            <a:r>
              <a:rPr lang="en-US" u="sng" dirty="0">
                <a:ea typeface="ヒラギノ角ゴ Pro W3" charset="0"/>
                <a:cs typeface="Times"/>
              </a:rPr>
              <a:t>now</a:t>
            </a:r>
            <a:r>
              <a:rPr lang="en-US" dirty="0">
                <a:ea typeface="ヒラギノ角ゴ Pro W3" charset="0"/>
                <a:cs typeface="Times"/>
              </a:rPr>
              <a:t> for our </a:t>
            </a:r>
            <a:r>
              <a:rPr lang="en-US" u="sng" dirty="0">
                <a:ea typeface="ヒラギノ角ゴ Pro W3" charset="0"/>
                <a:cs typeface="Times"/>
              </a:rPr>
              <a:t>current</a:t>
            </a:r>
            <a:r>
              <a:rPr lang="en-US" dirty="0">
                <a:ea typeface="ヒラギノ角ゴ Pro W3" charset="0"/>
                <a:cs typeface="Times"/>
              </a:rPr>
              <a:t> graduates.</a:t>
            </a:r>
          </a:p>
          <a:p>
            <a:endParaRPr lang="en-US" dirty="0">
              <a:ea typeface="ヒラギノ角ゴ Pro W3" charset="0"/>
              <a:cs typeface="Times"/>
            </a:endParaRPr>
          </a:p>
          <a:p>
            <a:r>
              <a:rPr lang="en-US" dirty="0" smtClean="0">
                <a:ea typeface="ヒラギノ角ゴ Pro W3" charset="0"/>
                <a:cs typeface="Times"/>
              </a:rPr>
              <a:t>I</a:t>
            </a:r>
            <a:r>
              <a:rPr lang="ja-JP" altLang="en-US" dirty="0">
                <a:ea typeface="ヒラギノ角ゴ Pro W3" charset="0"/>
                <a:cs typeface="Times"/>
              </a:rPr>
              <a:t>’</a:t>
            </a:r>
            <a:r>
              <a:rPr lang="en-US" altLang="ja-JP" dirty="0">
                <a:ea typeface="ヒラギノ角ゴ Pro W3" charset="0"/>
                <a:cs typeface="Times"/>
              </a:rPr>
              <a:t>m about to show you where we </a:t>
            </a:r>
            <a:r>
              <a:rPr lang="en-US" altLang="ja-JP" u="sng" dirty="0">
                <a:ea typeface="ヒラギノ角ゴ Pro W3" charset="0"/>
                <a:cs typeface="Times"/>
              </a:rPr>
              <a:t>will be </a:t>
            </a:r>
            <a:r>
              <a:rPr lang="en-US" altLang="ja-JP" dirty="0">
                <a:ea typeface="ヒラギノ角ゴ Pro W3" charset="0"/>
                <a:cs typeface="Times"/>
              </a:rPr>
              <a:t>in the </a:t>
            </a:r>
            <a:r>
              <a:rPr lang="en-US" altLang="ja-JP" u="sng" dirty="0">
                <a:ea typeface="ヒラギノ角ゴ Pro W3" charset="0"/>
                <a:cs typeface="Times"/>
              </a:rPr>
              <a:t>future</a:t>
            </a:r>
            <a:r>
              <a:rPr lang="en-US" altLang="ja-JP" dirty="0">
                <a:ea typeface="ヒラギノ角ゴ Pro W3" charset="0"/>
                <a:cs typeface="Times"/>
              </a:rPr>
              <a:t>, which is when </a:t>
            </a:r>
            <a:r>
              <a:rPr lang="en-US" altLang="ja-JP" u="sng" dirty="0">
                <a:ea typeface="ヒラギノ角ゴ Pro W3" charset="0"/>
                <a:cs typeface="Times"/>
              </a:rPr>
              <a:t>our</a:t>
            </a:r>
            <a:r>
              <a:rPr lang="en-US" altLang="ja-JP" dirty="0">
                <a:ea typeface="ヒラギノ角ゴ Pro W3" charset="0"/>
                <a:cs typeface="Times"/>
              </a:rPr>
              <a:t> high school students </a:t>
            </a:r>
            <a:r>
              <a:rPr lang="en-US" altLang="ja-JP" u="sng" dirty="0">
                <a:ea typeface="ヒラギノ角ゴ Pro W3" charset="0"/>
                <a:cs typeface="Times"/>
              </a:rPr>
              <a:t>will</a:t>
            </a:r>
            <a:r>
              <a:rPr lang="en-US" altLang="ja-JP" dirty="0">
                <a:ea typeface="ヒラギノ角ゴ Pro W3" charset="0"/>
                <a:cs typeface="Times"/>
              </a:rPr>
              <a:t> be employed. </a:t>
            </a:r>
          </a:p>
          <a:p>
            <a:endParaRPr lang="en-US" dirty="0">
              <a:ea typeface="ヒラギノ角ゴ Pro W3" charset="0"/>
              <a:cs typeface="Times"/>
            </a:endParaRPr>
          </a:p>
          <a:p>
            <a:r>
              <a:rPr lang="en-US" dirty="0">
                <a:ea typeface="ヒラギノ角ゴ Pro W3" charset="0"/>
                <a:cs typeface="Times"/>
              </a:rPr>
              <a:t>But </a:t>
            </a:r>
            <a:r>
              <a:rPr lang="en-US" u="sng" dirty="0">
                <a:ea typeface="ヒラギノ角ゴ Pro W3" charset="0"/>
                <a:cs typeface="Times"/>
              </a:rPr>
              <a:t>first</a:t>
            </a:r>
            <a:r>
              <a:rPr lang="en-US" dirty="0">
                <a:ea typeface="ヒラギノ角ゴ Pro W3" charset="0"/>
                <a:cs typeface="Times"/>
              </a:rPr>
              <a:t>, -- let’s look at a few more states.</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/2011/01/01/1996875/study-less-earn-more-at-least.html#ixzz1BP94m3Nj</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a:t>
            </a:r>
            <a:r>
              <a:rPr lang="en-US" dirty="0" err="1">
                <a:ea typeface="ヒラギノ角ゴ Pro W3" charset="0"/>
                <a:cs typeface="ヒラギノ角ゴ Pro W3" charset="0"/>
              </a:rPr>
              <a:t>least.html</a:t>
            </a:r>
            <a:endParaRPr lang="en-US" dirty="0">
              <a:ea typeface="ヒラギノ角ゴ Pro W3" charset="0"/>
              <a:cs typeface="ヒラギノ角ゴ Pro W3" charset="0"/>
            </a:endParaRPr>
          </a:p>
          <a:p>
            <a:endParaRPr lang="en-US" dirty="0">
              <a:ea typeface="ヒラギノ角ゴ Pro W3" charset="0"/>
              <a:cs typeface="ヒラギノ角ゴ Pro W3" charset="0"/>
            </a:endParaRPr>
          </a:p>
        </p:txBody>
      </p:sp>
      <p:sp>
        <p:nvSpPr>
          <p:cNvPr id="29699"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B4F1FB9-DB57-1E43-B1D3-D595E4B89440}" type="slidenum">
              <a:rPr lang="en-US" sz="1300"/>
              <a:pPr algn="r"/>
              <a:t>11</a:t>
            </a:fld>
            <a:endParaRPr lang="en-US" sz="1300"/>
          </a:p>
        </p:txBody>
      </p:sp>
    </p:spTree>
    <p:extLst>
      <p:ext uri="{BB962C8B-B14F-4D97-AF65-F5344CB8AC3E}">
        <p14:creationId xmlns:p14="http://schemas.microsoft.com/office/powerpoint/2010/main" val="19236359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 Arduino is a small circuit board with a microprocessor that can be used to build almost anything</a:t>
            </a:r>
            <a:r>
              <a:rPr lang="en-US" dirty="0" smtClean="0">
                <a:ea typeface="ヒラギノ角ゴ Pro W3" charset="0"/>
              </a:rPr>
              <a:t>.</a:t>
            </a:r>
          </a:p>
          <a:p>
            <a:endParaRPr lang="en-US" dirty="0">
              <a:ea typeface="ヒラギノ角ゴ Pro W3" charset="0"/>
            </a:endParaRPr>
          </a:p>
          <a:p>
            <a:r>
              <a:rPr lang="en-US" dirty="0">
                <a:ea typeface="ヒラギノ角ゴ Pro W3" charset="0"/>
              </a:rPr>
              <a:t>Here is a 12-year old who has unleashed the potential </a:t>
            </a:r>
            <a:r>
              <a:rPr lang="en-US" dirty="0" smtClean="0">
                <a:ea typeface="ヒラギノ角ゴ Pro W3" charset="0"/>
              </a:rPr>
              <a:t>of the Arduino and </a:t>
            </a:r>
            <a:r>
              <a:rPr lang="en-US" dirty="0">
                <a:ea typeface="ヒラギノ角ゴ Pro W3" charset="0"/>
              </a:rPr>
              <a:t>is building useful products.</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110</a:t>
            </a:fld>
            <a:endParaRPr lang="en-US" sz="1300"/>
          </a:p>
        </p:txBody>
      </p:sp>
    </p:spTree>
    <p:extLst>
      <p:ext uri="{BB962C8B-B14F-4D97-AF65-F5344CB8AC3E}">
        <p14:creationId xmlns:p14="http://schemas.microsoft.com/office/powerpoint/2010/main" val="9991991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 </a:t>
            </a:r>
            <a:r>
              <a:rPr lang="en-US" dirty="0" smtClean="0">
                <a:ea typeface="ヒラギノ角ゴ Pro W3" charset="0"/>
              </a:rPr>
              <a:t>close up </a:t>
            </a:r>
            <a:r>
              <a:rPr lang="en-US" dirty="0">
                <a:ea typeface="ヒラギノ角ゴ Pro W3" charset="0"/>
              </a:rPr>
              <a:t>of this circuit board that costs about $30.</a:t>
            </a:r>
          </a:p>
          <a:p>
            <a:endParaRPr lang="en-US" dirty="0">
              <a:ea typeface="ヒラギノ角ゴ Pro W3" charset="0"/>
            </a:endParaRPr>
          </a:p>
          <a:p>
            <a:r>
              <a:rPr lang="en-US" dirty="0">
                <a:ea typeface="ヒラギノ角ゴ Pro W3" charset="0"/>
              </a:rPr>
              <a:t>Think of this as an electronic version of the tinker toys or erector sets that we grew up with.</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1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15102F3-99CF-0547-B42A-FF2E5A67B4BC}" type="slidenum">
              <a:rPr lang="en-US" sz="1300"/>
              <a:pPr/>
              <a:t>111</a:t>
            </a:fld>
            <a:endParaRPr lang="en-US" sz="1300"/>
          </a:p>
        </p:txBody>
      </p:sp>
    </p:spTree>
    <p:extLst>
      <p:ext uri="{BB962C8B-B14F-4D97-AF65-F5344CB8AC3E}">
        <p14:creationId xmlns:p14="http://schemas.microsoft.com/office/powerpoint/2010/main" val="5057442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a:ln/>
        </p:spPr>
      </p:sp>
      <p:sp>
        <p:nvSpPr>
          <p:cNvPr id="293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defTabSz="965200"/>
            <a:r>
              <a:rPr lang="en-US" dirty="0">
                <a:ea typeface="ヒラギノ角ゴ Pro W3" charset="0"/>
              </a:rPr>
              <a:t>What does a typical 12 year old build with all this technology?  . . .</a:t>
            </a:r>
          </a:p>
          <a:p>
            <a:pPr defTabSz="965200"/>
            <a:endParaRPr lang="en-US" dirty="0">
              <a:ea typeface="ヒラギノ角ゴ Pro W3" charset="0"/>
            </a:endParaRPr>
          </a:p>
          <a:p>
            <a:pPr defTabSz="965200"/>
            <a:r>
              <a:rPr lang="en-US" dirty="0">
                <a:ea typeface="ヒラギノ角ゴ Pro W3" charset="0"/>
              </a:rPr>
              <a:t>Here is a small robot that is built around one of these </a:t>
            </a:r>
            <a:r>
              <a:rPr lang="en-US" dirty="0" err="1">
                <a:ea typeface="ヒラギノ角ゴ Pro W3" charset="0"/>
              </a:rPr>
              <a:t>Arduino</a:t>
            </a:r>
            <a:r>
              <a:rPr lang="en-US" dirty="0">
                <a:ea typeface="ヒラギノ角ゴ Pro W3" charset="0"/>
              </a:rPr>
              <a:t> circuits that has a built-in </a:t>
            </a:r>
            <a:r>
              <a:rPr lang="en-US" u="sng" dirty="0">
                <a:ea typeface="ヒラギノ角ゴ Pro W3" charset="0"/>
              </a:rPr>
              <a:t>methane</a:t>
            </a:r>
            <a:r>
              <a:rPr lang="en-US" dirty="0">
                <a:ea typeface="ヒラギノ角ゴ Pro W3" charset="0"/>
              </a:rPr>
              <a:t> detector. </a:t>
            </a:r>
          </a:p>
          <a:p>
            <a:pPr defTabSz="965200"/>
            <a:endParaRPr lang="en-US" dirty="0">
              <a:ea typeface="ヒラギノ角ゴ Pro W3" charset="0"/>
            </a:endParaRPr>
          </a:p>
          <a:p>
            <a:pPr defTabSz="965200"/>
            <a:r>
              <a:rPr lang="en-US" dirty="0" smtClean="0">
                <a:ea typeface="ヒラギノ角ゴ Pro W3" charset="0"/>
              </a:rPr>
              <a:t>In </a:t>
            </a:r>
            <a:r>
              <a:rPr lang="en-US" dirty="0">
                <a:ea typeface="ヒラギノ角ゴ Pro W3" charset="0"/>
              </a:rPr>
              <a:t>plain language--- this 12-year old boy has built a remote-controlled fart detector</a:t>
            </a:r>
            <a:r>
              <a:rPr lang="en-US" dirty="0" smtClean="0">
                <a:ea typeface="ヒラギノ角ゴ Pro W3" charset="0"/>
              </a:rPr>
              <a:t>.</a:t>
            </a:r>
          </a:p>
          <a:p>
            <a:pPr defTabSz="965200"/>
            <a:endParaRPr lang="en-US" dirty="0">
              <a:ea typeface="ヒラギノ角ゴ Pro W3" charset="0"/>
            </a:endParaRPr>
          </a:p>
          <a:p>
            <a:pPr defTabSz="965200"/>
            <a:r>
              <a:rPr lang="en-US" dirty="0" smtClean="0">
                <a:ea typeface="ヒラギノ角ゴ Pro W3" charset="0"/>
              </a:rPr>
              <a:t>But seriously, -- a simple robot like this could be programmed to patrol a sealed landfill looking for methane leaks.</a:t>
            </a:r>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pPr defTabSz="965200"/>
            <a:endParaRPr lang="en-US" dirty="0">
              <a:ea typeface="ヒラギノ角ゴ Pro W3" charset="0"/>
            </a:endParaRPr>
          </a:p>
          <a:p>
            <a:pPr defTabSz="965200"/>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pPr defTabSz="965200"/>
            <a:endParaRPr lang="en-US" dirty="0">
              <a:ea typeface="ヒラギノ角ゴ Pro W3" charset="0"/>
            </a:endParaRPr>
          </a:p>
          <a:p>
            <a:pPr defTabSz="965200"/>
            <a:endParaRPr lang="en-US" dirty="0">
              <a:ea typeface="ヒラギノ角ゴ Pro W3" charset="0"/>
            </a:endParaRPr>
          </a:p>
        </p:txBody>
      </p:sp>
      <p:sp>
        <p:nvSpPr>
          <p:cNvPr id="293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454F71-8B3E-2947-8BE4-335FCB75719E}" type="slidenum">
              <a:rPr lang="en-US" sz="1300"/>
              <a:pPr/>
              <a:t>112</a:t>
            </a:fld>
            <a:endParaRPr lang="en-US" sz="1300"/>
          </a:p>
        </p:txBody>
      </p:sp>
    </p:spTree>
    <p:extLst>
      <p:ext uri="{BB962C8B-B14F-4D97-AF65-F5344CB8AC3E}">
        <p14:creationId xmlns:p14="http://schemas.microsoft.com/office/powerpoint/2010/main" val="18310595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the same 12-year old teaching a class on a Saturday morning to people that want to learn how to make and program things with the </a:t>
            </a:r>
            <a:r>
              <a:rPr lang="en-US" dirty="0" err="1">
                <a:ea typeface="ヒラギノ角ゴ Pro W3" charset="0"/>
              </a:rPr>
              <a:t>Arduino</a:t>
            </a:r>
            <a:r>
              <a:rPr lang="en-US" dirty="0">
                <a:ea typeface="ヒラギノ角ゴ Pro W3" charset="0"/>
              </a:rPr>
              <a:t> microprocessor.  </a:t>
            </a:r>
          </a:p>
          <a:p>
            <a:endParaRPr lang="en-US" dirty="0">
              <a:ea typeface="ヒラギノ角ゴ Pro W3" charset="0"/>
            </a:endParaRPr>
          </a:p>
          <a:p>
            <a:r>
              <a:rPr lang="en-US" dirty="0">
                <a:ea typeface="ヒラギノ角ゴ Pro W3" charset="0"/>
              </a:rPr>
              <a:t>This kid might just end up at MIT.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113</a:t>
            </a:fld>
            <a:endParaRPr lang="en-US" sz="1300"/>
          </a:p>
        </p:txBody>
      </p:sp>
    </p:spTree>
    <p:extLst>
      <p:ext uri="{BB962C8B-B14F-4D97-AF65-F5344CB8AC3E}">
        <p14:creationId xmlns:p14="http://schemas.microsoft.com/office/powerpoint/2010/main" val="8657102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smtClean="0"/>
              <a:t>Pizza Hut has developed this new computer-topped table that allows you to see what your food</a:t>
            </a:r>
            <a:r>
              <a:rPr lang="en-US" baseline="0" dirty="0" smtClean="0"/>
              <a:t> will look like before you order.  </a:t>
            </a:r>
          </a:p>
          <a:p>
            <a:r>
              <a:rPr lang="en-US" baseline="0" dirty="0" smtClean="0"/>
              <a:t>You just decide how big you want your pizza, drag over the ingredients, pay with your smart phone, and hit send.  </a:t>
            </a:r>
          </a:p>
          <a:p>
            <a:endParaRPr lang="en-US" baseline="0" dirty="0" smtClean="0"/>
          </a:p>
          <a:p>
            <a:r>
              <a:rPr lang="en-US" baseline="0" dirty="0" smtClean="0"/>
              <a:t>No need for a person to take your order.  </a:t>
            </a:r>
          </a:p>
          <a:p>
            <a:r>
              <a:rPr lang="en-US" baseline="0" dirty="0" smtClean="0"/>
              <a:t>After you order, you can use the table top to play games or read the newspaper while you wait.</a:t>
            </a:r>
          </a:p>
          <a:p>
            <a:endParaRPr lang="en-US" baseline="0" dirty="0" smtClean="0"/>
          </a:p>
          <a:p>
            <a:r>
              <a:rPr lang="en-US" baseline="0" dirty="0" smtClean="0"/>
              <a:t>Technology like this could eliminate many waiter and order-taker positions.  </a:t>
            </a:r>
          </a:p>
          <a:p>
            <a:r>
              <a:rPr lang="en-US" baseline="0" dirty="0" smtClean="0"/>
              <a:t>But it </a:t>
            </a:r>
            <a:r>
              <a:rPr lang="en-US" u="sng" baseline="0" dirty="0" smtClean="0"/>
              <a:t>creates</a:t>
            </a:r>
            <a:r>
              <a:rPr lang="en-US" baseline="0" dirty="0" smtClean="0"/>
              <a:t> high-tech positions to design, build, install, and maintain these technologies.</a:t>
            </a:r>
          </a:p>
          <a:p>
            <a:endParaRPr lang="en-US" baseline="0" dirty="0" smtClean="0"/>
          </a:p>
          <a:p>
            <a:r>
              <a:rPr lang="en-US" baseline="0" dirty="0" smtClean="0"/>
              <a:t>And best of all for the </a:t>
            </a:r>
            <a:r>
              <a:rPr lang="en-US" u="sng" baseline="0" dirty="0" smtClean="0"/>
              <a:t>guys</a:t>
            </a:r>
            <a:r>
              <a:rPr lang="en-US" baseline="0" dirty="0" smtClean="0"/>
              <a:t> ---  this eliminates all reasons to have to talk on a date.  Just point and click!  ;-)</a:t>
            </a:r>
          </a:p>
          <a:p>
            <a:endParaRPr lang="en-US" dirty="0" smtClean="0"/>
          </a:p>
          <a:p>
            <a:endParaRPr lang="en-US" dirty="0" smtClean="0"/>
          </a:p>
          <a:p>
            <a:endParaRPr lang="en-US" dirty="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114</a:t>
            </a:fld>
            <a:endParaRPr lang="en-US"/>
          </a:p>
        </p:txBody>
      </p:sp>
    </p:spTree>
    <p:extLst>
      <p:ext uri="{BB962C8B-B14F-4D97-AF65-F5344CB8AC3E}">
        <p14:creationId xmlns:p14="http://schemas.microsoft.com/office/powerpoint/2010/main" val="12630132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762000" y="0"/>
            <a:ext cx="990600" cy="743467"/>
          </a:xfrm>
          <a:ln/>
        </p:spPr>
      </p:sp>
      <p:sp>
        <p:nvSpPr>
          <p:cNvPr id="300034" name="Rectangle 3"/>
          <p:cNvSpPr>
            <a:spLocks noGrp="1" noChangeArrowheads="1"/>
          </p:cNvSpPr>
          <p:nvPr>
            <p:ph type="body" idx="1"/>
          </p:nvPr>
        </p:nvSpPr>
        <p:spPr>
          <a:xfrm>
            <a:off x="609600" y="743468"/>
            <a:ext cx="5934075" cy="81370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 need more diversity of thought.  With more women entering the higher levels of business, we are seeing a shift in the way of doing business.  And I like it</a:t>
            </a:r>
            <a:r>
              <a:rPr lang="en-US" dirty="0" smtClean="0">
                <a:ea typeface="ヒラギノ角ゴ Pro W3" charset="0"/>
              </a:rPr>
              <a:t>.</a:t>
            </a:r>
          </a:p>
          <a:p>
            <a:endParaRPr lang="en-US" dirty="0">
              <a:ea typeface="ヒラギノ角ゴ Pro W3" charset="0"/>
            </a:endParaRPr>
          </a:p>
          <a:p>
            <a:r>
              <a:rPr lang="en-US" dirty="0">
                <a:ea typeface="ヒラギノ角ゴ Pro W3" charset="0"/>
              </a:rPr>
              <a:t>The traditional male version of running a business, built upon a platform of competitiveness,  is now </a:t>
            </a:r>
            <a:r>
              <a:rPr lang="en-US" u="sng" dirty="0">
                <a:ea typeface="ヒラギノ角ゴ Pro W3" charset="0"/>
              </a:rPr>
              <a:t>evolving</a:t>
            </a:r>
            <a:r>
              <a:rPr lang="en-US" dirty="0">
                <a:ea typeface="ヒラギノ角ゴ Pro W3" charset="0"/>
              </a:rPr>
              <a:t>.</a:t>
            </a:r>
          </a:p>
          <a:p>
            <a:r>
              <a:rPr lang="en-US" u="sng" dirty="0">
                <a:ea typeface="ヒラギノ角ゴ Pro W3" charset="0"/>
              </a:rPr>
              <a:t>Collaboration</a:t>
            </a:r>
            <a:r>
              <a:rPr lang="en-US" dirty="0">
                <a:ea typeface="ヒラギノ角ゴ Pro W3" charset="0"/>
              </a:rPr>
              <a:t> is the new way of life in the business world.  </a:t>
            </a:r>
            <a:endParaRPr lang="en-US" dirty="0" smtClean="0">
              <a:ea typeface="ヒラギノ角ゴ Pro W3" charset="0"/>
            </a:endParaRPr>
          </a:p>
          <a:p>
            <a:r>
              <a:rPr lang="en-US" dirty="0" smtClean="0">
                <a:ea typeface="ヒラギノ角ゴ Pro W3" charset="0"/>
              </a:rPr>
              <a:t>Small </a:t>
            </a:r>
            <a:r>
              <a:rPr lang="en-US" dirty="0">
                <a:ea typeface="ヒラギノ角ゴ Pro W3" charset="0"/>
              </a:rPr>
              <a:t>businesses supporting each other </a:t>
            </a:r>
            <a:r>
              <a:rPr lang="en-US" dirty="0" smtClean="0">
                <a:ea typeface="ヒラギノ角ゴ Pro W3" charset="0"/>
              </a:rPr>
              <a:t>-- rather </a:t>
            </a:r>
            <a:r>
              <a:rPr lang="en-US" dirty="0">
                <a:ea typeface="ヒラギノ角ゴ Pro W3" charset="0"/>
              </a:rPr>
              <a:t>than trying to buy out the </a:t>
            </a:r>
            <a:r>
              <a:rPr lang="en-US" dirty="0" smtClean="0">
                <a:ea typeface="ヒラギノ角ゴ Pro W3" charset="0"/>
              </a:rPr>
              <a:t>competition or acquire the supply line.</a:t>
            </a:r>
          </a:p>
          <a:p>
            <a:endParaRPr lang="en-US" dirty="0">
              <a:ea typeface="ヒラギノ角ゴ Pro W3" charset="0"/>
            </a:endParaRPr>
          </a:p>
          <a:p>
            <a:r>
              <a:rPr lang="en-US" dirty="0">
                <a:ea typeface="ヒラギノ角ゴ Pro W3" charset="0"/>
              </a:rPr>
              <a:t>So how does this affect what we are doing in the classroom?</a:t>
            </a:r>
          </a:p>
          <a:p>
            <a:r>
              <a:rPr lang="en-US" dirty="0">
                <a:ea typeface="ヒラギノ角ゴ Pro W3" charset="0"/>
              </a:rPr>
              <a:t>Our education system is set up to encourage students to compete with each other for the best grades, class rank, and the honor of being the valedictorian.  Is this preparing them for the future workplace</a:t>
            </a:r>
            <a:r>
              <a:rPr lang="en-US" dirty="0" smtClean="0">
                <a:ea typeface="ヒラギノ角ゴ Pro W3" charset="0"/>
              </a:rPr>
              <a:t>?</a:t>
            </a:r>
            <a:endParaRPr lang="en-US" dirty="0">
              <a:ea typeface="ヒラギノ角ゴ Pro W3" charset="0"/>
            </a:endParaRPr>
          </a:p>
          <a:p>
            <a:r>
              <a:rPr lang="en-US" dirty="0">
                <a:ea typeface="ヒラギノ角ゴ Pro W3" charset="0"/>
              </a:rPr>
              <a:t>In schools, we have traditionally called collaboration </a:t>
            </a:r>
            <a:r>
              <a:rPr lang="en-US" dirty="0" smtClean="0">
                <a:ea typeface="ヒラギノ角ゴ Pro W3" charset="0"/>
              </a:rPr>
              <a:t>-- </a:t>
            </a:r>
            <a:r>
              <a:rPr lang="ja-JP" altLang="en-US" dirty="0" smtClean="0">
                <a:ea typeface="ヒラギノ角ゴ Pro W3" charset="0"/>
              </a:rPr>
              <a:t>“</a:t>
            </a:r>
            <a:r>
              <a:rPr lang="en-US" altLang="ja-JP" u="sng" dirty="0">
                <a:ea typeface="ヒラギノ角ゴ Pro W3" charset="0"/>
              </a:rPr>
              <a:t>cheating</a:t>
            </a:r>
            <a:r>
              <a:rPr lang="en-US" altLang="ja-JP" dirty="0">
                <a:ea typeface="ヒラギノ角ゴ Pro W3" charset="0"/>
              </a:rPr>
              <a:t>.</a:t>
            </a:r>
            <a:r>
              <a:rPr lang="ja-JP" altLang="en-US" dirty="0" smtClean="0">
                <a:ea typeface="ヒラギノ角ゴ Pro W3" charset="0"/>
              </a:rPr>
              <a:t>”</a:t>
            </a:r>
            <a:endParaRPr lang="en-US" altLang="ja-JP" dirty="0">
              <a:ea typeface="ヒラギノ角ゴ Pro W3" charset="0"/>
            </a:endParaRPr>
          </a:p>
          <a:p>
            <a:r>
              <a:rPr lang="en-US" dirty="0">
                <a:ea typeface="ヒラギノ角ゴ Pro W3" charset="0"/>
              </a:rPr>
              <a:t>Kids </a:t>
            </a:r>
            <a:r>
              <a:rPr lang="en-US" u="sng" dirty="0">
                <a:ea typeface="ヒラギノ角ゴ Pro W3" charset="0"/>
              </a:rPr>
              <a:t>are</a:t>
            </a:r>
            <a:r>
              <a:rPr lang="en-US" dirty="0">
                <a:ea typeface="ヒラギノ角ゴ Pro W3" charset="0"/>
              </a:rPr>
              <a:t> collaborating with each other on their smart phones, but rather </a:t>
            </a:r>
            <a:r>
              <a:rPr lang="en-US" dirty="0" smtClean="0">
                <a:ea typeface="ヒラギノ角ゴ Pro W3" charset="0"/>
              </a:rPr>
              <a:t>than </a:t>
            </a:r>
            <a:r>
              <a:rPr lang="en-US" dirty="0">
                <a:ea typeface="ヒラギノ角ゴ Pro W3" charset="0"/>
              </a:rPr>
              <a:t>trying to </a:t>
            </a:r>
            <a:r>
              <a:rPr lang="en-US" u="sng" dirty="0">
                <a:ea typeface="ヒラギノ角ゴ Pro W3" charset="0"/>
              </a:rPr>
              <a:t>stop</a:t>
            </a:r>
            <a:r>
              <a:rPr lang="en-US" dirty="0">
                <a:ea typeface="ヒラギノ角ゴ Pro W3" charset="0"/>
              </a:rPr>
              <a:t> it, we should be </a:t>
            </a:r>
            <a:r>
              <a:rPr lang="en-US" u="sng" dirty="0">
                <a:ea typeface="ヒラギノ角ゴ Pro W3" charset="0"/>
              </a:rPr>
              <a:t>encouraging</a:t>
            </a:r>
            <a:r>
              <a:rPr lang="en-US" dirty="0">
                <a:ea typeface="ヒラギノ角ゴ Pro W3" charset="0"/>
              </a:rPr>
              <a:t> it.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And we should be teaching them the </a:t>
            </a:r>
            <a:r>
              <a:rPr lang="en-US" u="sng" dirty="0">
                <a:ea typeface="ヒラギノ角ゴ Pro W3" charset="0"/>
              </a:rPr>
              <a:t>proper</a:t>
            </a:r>
            <a:r>
              <a:rPr lang="en-US" dirty="0">
                <a:ea typeface="ヒラギノ角ゴ Pro W3" charset="0"/>
              </a:rPr>
              <a:t> way of using technology and the </a:t>
            </a:r>
            <a:r>
              <a:rPr lang="en-US" u="sng" dirty="0">
                <a:ea typeface="ヒラギノ角ゴ Pro W3" charset="0"/>
              </a:rPr>
              <a:t>proper</a:t>
            </a:r>
            <a:r>
              <a:rPr lang="en-US" dirty="0">
                <a:ea typeface="ヒラギノ角ゴ Pro W3" charset="0"/>
              </a:rPr>
              <a:t> way of collaborating that brings about </a:t>
            </a:r>
            <a:r>
              <a:rPr lang="en-US" u="sng" dirty="0">
                <a:ea typeface="ヒラギノ角ゴ Pro W3" charset="0"/>
              </a:rPr>
              <a:t>synergistic </a:t>
            </a:r>
            <a:r>
              <a:rPr lang="en-US" dirty="0">
                <a:ea typeface="ヒラギノ角ゴ Pro W3" charset="0"/>
              </a:rPr>
              <a:t>results.  </a:t>
            </a:r>
          </a:p>
          <a:p>
            <a:r>
              <a:rPr lang="en-US" dirty="0">
                <a:ea typeface="ヒラギノ角ゴ Pro W3" charset="0"/>
              </a:rPr>
              <a:t>We need to change the focus from </a:t>
            </a:r>
            <a:r>
              <a:rPr lang="en-US" u="sng" dirty="0">
                <a:ea typeface="ヒラギノ角ゴ Pro W3" charset="0"/>
              </a:rPr>
              <a:t>self-centered </a:t>
            </a:r>
            <a:r>
              <a:rPr lang="en-US" dirty="0">
                <a:ea typeface="ヒラギノ角ゴ Pro W3" charset="0"/>
              </a:rPr>
              <a:t>learning to </a:t>
            </a:r>
            <a:r>
              <a:rPr lang="en-US" u="sng" dirty="0">
                <a:ea typeface="ヒラギノ角ゴ Pro W3" charset="0"/>
              </a:rPr>
              <a:t>group-centere</a:t>
            </a:r>
            <a:r>
              <a:rPr lang="en-US" dirty="0">
                <a:ea typeface="ヒラギノ角ゴ Pro W3" charset="0"/>
              </a:rPr>
              <a:t>d learning</a:t>
            </a:r>
            <a:r>
              <a:rPr lang="en-US" dirty="0" smtClean="0">
                <a:ea typeface="ヒラギノ角ゴ Pro W3" charset="0"/>
              </a:rPr>
              <a:t>.</a:t>
            </a:r>
            <a:endParaRPr lang="en-US" dirty="0">
              <a:ea typeface="ヒラギノ角ゴ Pro W3" charset="0"/>
            </a:endParaRPr>
          </a:p>
          <a:p>
            <a:r>
              <a:rPr lang="en-US" dirty="0">
                <a:ea typeface="ヒラギノ角ゴ Pro W3" charset="0"/>
              </a:rPr>
              <a:t>From individuals doing great on </a:t>
            </a:r>
            <a:r>
              <a:rPr lang="en-US" u="sng" dirty="0">
                <a:ea typeface="ヒラギノ角ゴ Pro W3" charset="0"/>
              </a:rPr>
              <a:t>individualized</a:t>
            </a:r>
            <a:r>
              <a:rPr lang="en-US" dirty="0">
                <a:ea typeface="ヒラギノ角ゴ Pro W3" charset="0"/>
              </a:rPr>
              <a:t> assessments to students working </a:t>
            </a:r>
            <a:r>
              <a:rPr lang="en-US" u="sng" dirty="0">
                <a:ea typeface="ヒラギノ角ゴ Pro W3" charset="0"/>
              </a:rPr>
              <a:t>together</a:t>
            </a:r>
            <a:r>
              <a:rPr lang="en-US" dirty="0">
                <a:ea typeface="ヒラギノ角ゴ Pro W3" charset="0"/>
              </a:rPr>
              <a:t> to solve a </a:t>
            </a:r>
            <a:r>
              <a:rPr lang="en-US" u="sng" dirty="0">
                <a:ea typeface="ヒラギノ角ゴ Pro W3" charset="0"/>
              </a:rPr>
              <a:t>relevant problem</a:t>
            </a:r>
            <a:r>
              <a:rPr lang="en-US" dirty="0" smtClean="0">
                <a:ea typeface="ヒラギノ角ゴ Pro W3" charset="0"/>
              </a:rPr>
              <a:t>.</a:t>
            </a:r>
            <a:endParaRPr lang="en-US" dirty="0">
              <a:ea typeface="ヒラギノ角ゴ Pro W3" charset="0"/>
            </a:endParaRPr>
          </a:p>
          <a:p>
            <a:r>
              <a:rPr lang="en-US" dirty="0">
                <a:ea typeface="ヒラギノ角ゴ Pro W3" charset="0"/>
              </a:rPr>
              <a:t>We need to </a:t>
            </a:r>
            <a:r>
              <a:rPr lang="en-US" u="sng" dirty="0">
                <a:ea typeface="ヒラギノ角ゴ Pro W3" charset="0"/>
              </a:rPr>
              <a:t>change</a:t>
            </a:r>
            <a:r>
              <a:rPr lang="en-US" dirty="0">
                <a:ea typeface="ヒラギノ角ゴ Pro W3" charset="0"/>
              </a:rPr>
              <a:t> our schools </a:t>
            </a:r>
            <a:r>
              <a:rPr lang="en-US" dirty="0" smtClean="0">
                <a:ea typeface="ヒラギノ角ゴ Pro W3" charset="0"/>
              </a:rPr>
              <a:t>to </a:t>
            </a:r>
            <a:r>
              <a:rPr lang="en-US" dirty="0">
                <a:ea typeface="ヒラギノ角ゴ Pro W3" charset="0"/>
              </a:rPr>
              <a:t>reflect this change in the work environment</a:t>
            </a:r>
            <a:r>
              <a:rPr lang="en-US" dirty="0" smtClean="0">
                <a:ea typeface="ヒラギノ角ゴ Pro W3" charset="0"/>
              </a:rPr>
              <a:t>.</a:t>
            </a:r>
          </a:p>
          <a:p>
            <a:endParaRPr lang="en-US" dirty="0">
              <a:ea typeface="ヒラギノ角ゴ Pro W3" charset="0"/>
            </a:endParaRPr>
          </a:p>
          <a:p>
            <a:r>
              <a:rPr lang="en-US" dirty="0">
                <a:ea typeface="ヒラギノ角ゴ Pro W3" charset="0"/>
              </a:rPr>
              <a:t>This </a:t>
            </a:r>
            <a:r>
              <a:rPr lang="en-US" dirty="0" smtClean="0">
                <a:ea typeface="ヒラギノ角ゴ Pro W3" charset="0"/>
              </a:rPr>
              <a:t>assumes </a:t>
            </a:r>
            <a:r>
              <a:rPr lang="en-US" dirty="0">
                <a:ea typeface="ヒラギノ角ゴ Pro W3" charset="0"/>
              </a:rPr>
              <a:t>that one of the purposes of education is to prepare kids for the workplace.</a:t>
            </a:r>
          </a:p>
          <a:p>
            <a:endParaRPr lang="en-US" dirty="0">
              <a:ea typeface="ヒラギノ角ゴ Pro W3" charset="0"/>
            </a:endParaRPr>
          </a:p>
        </p:txBody>
      </p:sp>
      <p:sp>
        <p:nvSpPr>
          <p:cNvPr id="30003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D980401-2E6B-5440-B0CD-427F4301A91F}" type="slidenum">
              <a:rPr lang="en-US" sz="1300"/>
              <a:pPr algn="r"/>
              <a:t>115</a:t>
            </a:fld>
            <a:endParaRPr lang="en-US" sz="1300"/>
          </a:p>
        </p:txBody>
      </p:sp>
    </p:spTree>
    <p:extLst>
      <p:ext uri="{BB962C8B-B14F-4D97-AF65-F5344CB8AC3E}">
        <p14:creationId xmlns:p14="http://schemas.microsoft.com/office/powerpoint/2010/main" val="8732767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North Carolina ranks number </a:t>
            </a:r>
            <a:r>
              <a:rPr lang="en-US" u="sng" dirty="0" smtClean="0"/>
              <a:t>three</a:t>
            </a:r>
            <a:r>
              <a:rPr lang="en-US" dirty="0" smtClean="0"/>
              <a:t> for growth in women entrepreneurship</a:t>
            </a:r>
          </a:p>
          <a:p>
            <a:endParaRPr lang="en-US" dirty="0" smtClean="0"/>
          </a:p>
          <a:p>
            <a:r>
              <a:rPr lang="en-US" dirty="0" smtClean="0"/>
              <a:t>The number of women-owned businesses has increased 68 percent since 1997.</a:t>
            </a:r>
          </a:p>
          <a:p>
            <a:endParaRPr lang="en-US" dirty="0" smtClean="0"/>
          </a:p>
          <a:p>
            <a:r>
              <a:rPr lang="en-US" dirty="0" smtClean="0"/>
              <a:t>Entrepreneurship, or starting your own business, is what is building the economy.</a:t>
            </a:r>
          </a:p>
          <a:p>
            <a:endParaRPr lang="en-US" dirty="0" smtClean="0"/>
          </a:p>
          <a:p>
            <a:r>
              <a:rPr lang="en-US" dirty="0" smtClean="0"/>
              <a:t>The only way to get a kid to think about being an entrepreneur is to empower</a:t>
            </a:r>
            <a:r>
              <a:rPr lang="en-US" baseline="0" dirty="0" smtClean="0"/>
              <a:t> them to take charge of their own education first, - and then see if they like being in charge.</a:t>
            </a:r>
          </a:p>
          <a:p>
            <a:endParaRPr lang="en-US" dirty="0" smtClean="0"/>
          </a:p>
          <a:p>
            <a:endParaRPr lang="en-US" dirty="0" smtClean="0"/>
          </a:p>
          <a:p>
            <a:r>
              <a:rPr lang="en-US" dirty="0" smtClean="0"/>
              <a:t>=====</a:t>
            </a:r>
          </a:p>
          <a:p>
            <a:r>
              <a:rPr lang="en-US" dirty="0" smtClean="0"/>
              <a:t>http://www.bizjournals.com/triangle/blog/2014/03/north-carolina-ranks-no-3-for-growth-in-women.html?ana=e_du_pap&amp;s=article_du&amp;ed=2014-03-31 </a:t>
            </a:r>
          </a:p>
          <a:p>
            <a:endParaRPr lang="en-US" dirty="0" smtClean="0"/>
          </a:p>
          <a:p>
            <a:r>
              <a:rPr lang="en-US" dirty="0" smtClean="0"/>
              <a:t>Mar 28, 2014, 4:45pm EDT Updated: Mar 28, 2014, 4:57pm EDT</a:t>
            </a:r>
          </a:p>
          <a:p>
            <a:endParaRPr lang="en-US" dirty="0" smtClean="0"/>
          </a:p>
          <a:p>
            <a:r>
              <a:rPr lang="en-US" dirty="0" smtClean="0"/>
              <a:t>North Carolina ranks No. 3 for growth in women entrepreneurship</a:t>
            </a:r>
          </a:p>
          <a:p>
            <a:endParaRPr lang="en-US" dirty="0" smtClean="0"/>
          </a:p>
          <a:p>
            <a:r>
              <a:rPr lang="en-US" dirty="0" smtClean="0"/>
              <a:t>In North Carolina, women own 267,800 firms and employ 268,300 people, according to a new report from American Express OPEN, which ranks the state third in the growth of women-owned firms over the last 17 years.</a:t>
            </a:r>
          </a:p>
          <a:p>
            <a:endParaRPr lang="en-US" dirty="0" smtClean="0"/>
          </a:p>
          <a:p>
            <a:r>
              <a:rPr lang="en-US" dirty="0" smtClean="0"/>
              <a:t>The number of women-owned businesses has increased 68 percent since 1997, the report says, while women-owned businesses in 2007 generated $32 million in sales, a figure that grew to $35.9 million in 2014.</a:t>
            </a:r>
          </a:p>
          <a:p>
            <a:endParaRPr lang="en-US" dirty="0" smtClean="0"/>
          </a:p>
          <a:p>
            <a:r>
              <a:rPr lang="en-US" dirty="0" smtClean="0"/>
              <a:t>The report shows an estimated 1,288 women start new businesses every day, which is double the rate from three years ago. There are more than 9.1 million women-owned businesses in the United States, compared to 8.6 million in 2013. These businesses generate more than $1.4 trillion in revenues, employ 7.9 million people and account for 30 percent of all enterprises.</a:t>
            </a:r>
          </a:p>
          <a:p>
            <a:endParaRPr lang="en-US" dirty="0" smtClean="0"/>
          </a:p>
          <a:p>
            <a:r>
              <a:rPr lang="en-US" dirty="0" smtClean="0"/>
              <a:t>"The report clearly shows that women are choosing the path of entrepreneurship at record rates," said Randi </a:t>
            </a:r>
            <a:r>
              <a:rPr lang="en-US" dirty="0" err="1" smtClean="0"/>
              <a:t>Schochet</a:t>
            </a:r>
            <a:r>
              <a:rPr lang="en-US" dirty="0" smtClean="0"/>
              <a:t>, vice president of brand strategy and activation, American Express OPEN. "Imagine the economic impact if more of these new ventures were transformed into thriving businesses. This is why American Express OPEN remains so passionately dedicated to helping women entrepreneurs become successful business owners."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116</a:t>
            </a:fld>
            <a:endParaRPr lang="en-US"/>
          </a:p>
        </p:txBody>
      </p:sp>
    </p:spTree>
    <p:extLst>
      <p:ext uri="{BB962C8B-B14F-4D97-AF65-F5344CB8AC3E}">
        <p14:creationId xmlns:p14="http://schemas.microsoft.com/office/powerpoint/2010/main" val="17202586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257300" y="720725"/>
            <a:ext cx="4322996" cy="3241675"/>
          </a:xfrm>
          <a:ln/>
        </p:spPr>
      </p:sp>
      <p:sp>
        <p:nvSpPr>
          <p:cNvPr id="302082" name="Notes Placeholder 2"/>
          <p:cNvSpPr>
            <a:spLocks noGrp="1"/>
          </p:cNvSpPr>
          <p:nvPr>
            <p:ph type="body" idx="1"/>
          </p:nvPr>
        </p:nvSpPr>
        <p:spPr>
          <a:xfrm>
            <a:off x="974725" y="4343400"/>
            <a:ext cx="5365750"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Here </a:t>
            </a:r>
            <a:r>
              <a:rPr lang="en-US" dirty="0">
                <a:ea typeface="ヒラギノ角ゴ Pro W3" charset="0"/>
              </a:rPr>
              <a:t>is a middle school engineering class that is designing a prosthetic hand for a classmate -- who wants to be a cheerleader, -- but couldn’t hold the pompoms.</a:t>
            </a:r>
          </a:p>
          <a:p>
            <a:endParaRPr lang="en-US" dirty="0">
              <a:ea typeface="ヒラギノ角ゴ Pro W3" charset="0"/>
            </a:endParaRPr>
          </a:p>
          <a:p>
            <a:r>
              <a:rPr lang="en-US" dirty="0">
                <a:ea typeface="ヒラギノ角ゴ Pro W3" charset="0"/>
              </a:rPr>
              <a:t>So far they have built a working prototype of a finger.  </a:t>
            </a:r>
          </a:p>
          <a:p>
            <a:endParaRPr lang="en-US" dirty="0">
              <a:ea typeface="ヒラギノ角ゴ Pro W3" charset="0"/>
            </a:endParaRPr>
          </a:p>
          <a:p>
            <a:r>
              <a:rPr lang="en-US" dirty="0">
                <a:ea typeface="ヒラギノ角ゴ Pro W3" charset="0"/>
              </a:rPr>
              <a:t>This class is not about kids individually learning engineering principles and then releasing them on a </a:t>
            </a:r>
            <a:r>
              <a:rPr lang="en-US" dirty="0" smtClean="0">
                <a:ea typeface="ヒラギノ角ゴ Pro W3" charset="0"/>
              </a:rPr>
              <a:t>summative assessment.  </a:t>
            </a:r>
          </a:p>
          <a:p>
            <a:endParaRPr lang="en-US" dirty="0">
              <a:ea typeface="ヒラギノ角ゴ Pro W3" charset="0"/>
            </a:endParaRPr>
          </a:p>
          <a:p>
            <a:r>
              <a:rPr lang="en-US" dirty="0">
                <a:ea typeface="ヒラギノ角ゴ Pro W3" charset="0"/>
              </a:rPr>
              <a:t>It’s about kids working together as a </a:t>
            </a:r>
            <a:r>
              <a:rPr lang="en-US" u="sng" dirty="0">
                <a:ea typeface="ヒラギノ角ゴ Pro W3" charset="0"/>
              </a:rPr>
              <a:t>team</a:t>
            </a:r>
            <a:r>
              <a:rPr lang="en-US" dirty="0">
                <a:ea typeface="ヒラギノ角ゴ Pro W3" charset="0"/>
              </a:rPr>
              <a:t> to solve a </a:t>
            </a:r>
            <a:r>
              <a:rPr lang="en-US" u="sng" dirty="0" smtClean="0">
                <a:ea typeface="ヒラギノ角ゴ Pro W3" charset="0"/>
              </a:rPr>
              <a:t>real</a:t>
            </a:r>
            <a:r>
              <a:rPr lang="en-US" dirty="0" smtClean="0">
                <a:ea typeface="ヒラギノ角ゴ Pro W3" charset="0"/>
              </a:rPr>
              <a:t>, and </a:t>
            </a:r>
            <a:r>
              <a:rPr lang="en-US" u="sng" dirty="0" smtClean="0">
                <a:ea typeface="ヒラギノ角ゴ Pro W3" charset="0"/>
              </a:rPr>
              <a:t>personal</a:t>
            </a:r>
            <a:r>
              <a:rPr lang="en-US" dirty="0" smtClean="0">
                <a:ea typeface="ヒラギノ角ゴ Pro W3" charset="0"/>
              </a:rPr>
              <a:t> </a:t>
            </a:r>
            <a:r>
              <a:rPr lang="en-US" dirty="0">
                <a:ea typeface="ヒラギノ角ゴ Pro W3" charset="0"/>
              </a:rPr>
              <a:t>problem that does </a:t>
            </a:r>
            <a:r>
              <a:rPr lang="en-US" u="sng" dirty="0">
                <a:ea typeface="ヒラギノ角ゴ Pro W3" charset="0"/>
              </a:rPr>
              <a:t>not</a:t>
            </a:r>
            <a:r>
              <a:rPr lang="en-US" dirty="0">
                <a:ea typeface="ヒラギノ角ゴ Pro W3" charset="0"/>
              </a:rPr>
              <a:t> have a textbook answer</a:t>
            </a:r>
            <a:r>
              <a:rPr lang="en-US" dirty="0" smtClean="0">
                <a:ea typeface="ヒラギノ角ゴ Pro W3" charset="0"/>
              </a:rPr>
              <a:t>.</a:t>
            </a:r>
          </a:p>
          <a:p>
            <a:endParaRPr lang="en-US" dirty="0">
              <a:ea typeface="ヒラギノ角ゴ Pro W3" charset="0"/>
            </a:endParaRPr>
          </a:p>
          <a:p>
            <a:r>
              <a:rPr lang="en-US" u="sng" dirty="0">
                <a:ea typeface="ヒラギノ角ゴ Pro W3" charset="0"/>
              </a:rPr>
              <a:t>This</a:t>
            </a:r>
            <a:r>
              <a:rPr lang="en-US" dirty="0">
                <a:ea typeface="ヒラギノ角ゴ Pro W3" charset="0"/>
              </a:rPr>
              <a:t> is what the </a:t>
            </a:r>
            <a:r>
              <a:rPr lang="en-US" u="sng" dirty="0">
                <a:ea typeface="ヒラギノ角ゴ Pro W3" charset="0"/>
              </a:rPr>
              <a:t>business</a:t>
            </a:r>
            <a:r>
              <a:rPr lang="en-US" dirty="0">
                <a:ea typeface="ヒラギノ角ゴ Pro W3" charset="0"/>
              </a:rPr>
              <a:t> community is looking for. They want new recruits that can work in </a:t>
            </a:r>
            <a:r>
              <a:rPr lang="en-US" u="sng" dirty="0">
                <a:ea typeface="ヒラギノ角ゴ Pro W3" charset="0"/>
              </a:rPr>
              <a:t>teams</a:t>
            </a:r>
            <a:r>
              <a:rPr lang="en-US" dirty="0">
                <a:ea typeface="ヒラギノ角ゴ Pro W3" charset="0"/>
              </a:rPr>
              <a:t> to solve </a:t>
            </a:r>
            <a:r>
              <a:rPr lang="en-US" u="sng" dirty="0">
                <a:ea typeface="ヒラギノ角ゴ Pro W3" charset="0"/>
              </a:rPr>
              <a:t>new</a:t>
            </a:r>
            <a:r>
              <a:rPr lang="en-US" dirty="0">
                <a:ea typeface="ヒラギノ角ゴ Pro W3" charset="0"/>
              </a:rPr>
              <a:t> problems.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www.sj-r.com</a:t>
            </a:r>
            <a:r>
              <a:rPr lang="en-US" dirty="0">
                <a:ea typeface="ヒラギノ角ゴ Pro W3" charset="0"/>
              </a:rPr>
              <a:t>/article/20131230/ENTERTAINMENTLIFE/131239999/10298/LIFESTYLE</a:t>
            </a:r>
          </a:p>
          <a:p>
            <a:endParaRPr lang="en-US" dirty="0">
              <a:ea typeface="ヒラギノ角ゴ Pro W3" charset="0"/>
            </a:endParaRPr>
          </a:p>
          <a:p>
            <a:r>
              <a:rPr lang="en-US" dirty="0">
                <a:ea typeface="ヒラギノ角ゴ Pro W3" charset="0"/>
              </a:rPr>
              <a:t>Students build prosthetic hand for classmate</a:t>
            </a:r>
          </a:p>
          <a:p>
            <a:endParaRPr lang="en-US" dirty="0">
              <a:ea typeface="ヒラギノ角ゴ Pro W3" charset="0"/>
            </a:endParaRPr>
          </a:p>
          <a:p>
            <a:r>
              <a:rPr lang="en-US" dirty="0">
                <a:ea typeface="ヒラギノ角ゴ Pro W3" charset="0"/>
              </a:rPr>
              <a:t>By Amy </a:t>
            </a:r>
            <a:r>
              <a:rPr lang="en-US" dirty="0" err="1">
                <a:ea typeface="ヒラギノ角ゴ Pro W3" charset="0"/>
              </a:rPr>
              <a:t>Scalf</a:t>
            </a:r>
            <a:endParaRPr lang="en-US" dirty="0">
              <a:ea typeface="ヒラギノ角ゴ Pro W3" charset="0"/>
            </a:endParaRPr>
          </a:p>
          <a:p>
            <a:r>
              <a:rPr lang="en-US" dirty="0">
                <a:ea typeface="ヒラギノ角ゴ Pro W3" charset="0"/>
              </a:rPr>
              <a:t>The Kentucky Enquirer</a:t>
            </a:r>
          </a:p>
          <a:p>
            <a:r>
              <a:rPr lang="en-US" dirty="0">
                <a:ea typeface="ヒラギノ角ゴ Pro W3" charset="0"/>
              </a:rPr>
              <a:t>Posted Dec. 30, 2013 @ 9:50 pm</a:t>
            </a:r>
          </a:p>
          <a:p>
            <a:r>
              <a:rPr lang="en-US" dirty="0">
                <a:ea typeface="ヒラギノ角ゴ Pro W3" charset="0"/>
              </a:rPr>
              <a:t>Dec 30, 2013 at 11:27 PM</a:t>
            </a:r>
          </a:p>
          <a:p>
            <a:endParaRPr lang="en-US" dirty="0">
              <a:ea typeface="ヒラギノ角ゴ Pro W3" charset="0"/>
            </a:endParaRPr>
          </a:p>
          <a:p>
            <a:r>
              <a:rPr lang="en-US" dirty="0">
                <a:ea typeface="ヒラギノ角ゴ Pro W3" charset="0"/>
              </a:rPr>
              <a:t>    EDGEWOOD, Ky. (AP) — A Turkey Foot Middle School engineering class is working on a unique hands-on project.</a:t>
            </a:r>
          </a:p>
          <a:p>
            <a:endParaRPr lang="en-US" dirty="0">
              <a:ea typeface="ヒラギノ角ゴ Pro W3" charset="0"/>
            </a:endParaRPr>
          </a:p>
          <a:p>
            <a:r>
              <a:rPr lang="en-US"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dirty="0">
              <a:ea typeface="ヒラギノ角ゴ Pro W3" charset="0"/>
            </a:endParaRPr>
          </a:p>
          <a:p>
            <a:r>
              <a:rPr lang="en-US" dirty="0">
                <a:ea typeface="ヒラギノ角ゴ Pro W3" charset="0"/>
              </a:rPr>
              <a:t>    This year, his older students are using those skills and a 3-D printer to build a prosthetic hand for a fellow student who was born without the lower part of her left arm.</a:t>
            </a:r>
          </a:p>
          <a:p>
            <a:endParaRPr lang="en-US" dirty="0">
              <a:ea typeface="ヒラギノ角ゴ Pro W3" charset="0"/>
            </a:endParaRPr>
          </a:p>
          <a:p>
            <a:r>
              <a:rPr lang="en-US"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    Then, a new seventh-grade student enrolled at the school.</a:t>
            </a:r>
          </a:p>
          <a:p>
            <a:endParaRPr lang="en-US" dirty="0">
              <a:ea typeface="ヒラギノ角ゴ Pro W3" charset="0"/>
            </a:endParaRPr>
          </a:p>
          <a:p>
            <a:r>
              <a:rPr lang="en-US" dirty="0">
                <a:ea typeface="ヒラギノ角ゴ Pro W3" charset="0"/>
              </a:rPr>
              <a:t>    When </a:t>
            </a:r>
            <a:r>
              <a:rPr lang="en-US" dirty="0" err="1">
                <a:ea typeface="ヒラギノ角ゴ Pro W3" charset="0"/>
              </a:rPr>
              <a:t>Makayla</a:t>
            </a:r>
            <a:r>
              <a:rPr lang="en-US" dirty="0">
                <a:ea typeface="ヒラギノ角ゴ Pro W3" charset="0"/>
              </a:rPr>
              <a:t> Murphy entered Humphrey’s engineering class, the teacher noticed she has only one hand.</a:t>
            </a:r>
          </a:p>
          <a:p>
            <a:endParaRPr lang="en-US" dirty="0">
              <a:ea typeface="ヒラギノ角ゴ Pro W3" charset="0"/>
            </a:endParaRPr>
          </a:p>
          <a:p>
            <a:r>
              <a:rPr lang="en-US" dirty="0">
                <a:ea typeface="ヒラギノ角ゴ Pro W3" charset="0"/>
              </a:rPr>
              <a:t>    </a:t>
            </a:r>
            <a:r>
              <a:rPr lang="en-US" dirty="0" err="1">
                <a:ea typeface="ヒラギノ角ゴ Pro W3" charset="0"/>
              </a:rPr>
              <a:t>Makayla</a:t>
            </a:r>
            <a:r>
              <a:rPr lang="en-US" dirty="0">
                <a:ea typeface="ヒラギノ角ゴ Pro W3" charset="0"/>
              </a:rPr>
              <a:t> was born without the lower part of her left arm, and she quickly agreed to be the model for the eighth-grade class project.</a:t>
            </a:r>
          </a:p>
          <a:p>
            <a:endParaRPr lang="en-US" dirty="0">
              <a:ea typeface="ヒラギノ角ゴ Pro W3" charset="0"/>
            </a:endParaRPr>
          </a:p>
          <a:p>
            <a:r>
              <a:rPr lang="en-US" dirty="0">
                <a:ea typeface="ヒラギノ角ゴ Pro W3" charset="0"/>
              </a:rPr>
              <a:t>    “I have difficulties getting dressed and carrying books and stuff,” she said.</a:t>
            </a:r>
          </a:p>
          <a:p>
            <a:endParaRPr lang="en-US" dirty="0">
              <a:ea typeface="ヒラギノ角ゴ Pro W3" charset="0"/>
            </a:endParaRPr>
          </a:p>
          <a:p>
            <a:r>
              <a:rPr lang="en-US" dirty="0">
                <a:ea typeface="ヒラギノ角ゴ Pro W3" charset="0"/>
              </a:rPr>
              <a:t>    She wanted to be a cheerleader, but said she couldn’t hold the pompoms.</a:t>
            </a:r>
          </a:p>
          <a:p>
            <a:endParaRPr lang="en-US" dirty="0">
              <a:ea typeface="ヒラギノ角ゴ Pro W3" charset="0"/>
            </a:endParaRPr>
          </a:p>
          <a:p>
            <a:r>
              <a:rPr lang="en-US" dirty="0">
                <a:ea typeface="ヒラギノ角ゴ Pro W3" charset="0"/>
              </a:rPr>
              <a:t>    “I’m really excited about it because having an arm that can actually move is going to be really cool,” </a:t>
            </a:r>
            <a:r>
              <a:rPr lang="en-US" dirty="0" err="1">
                <a:ea typeface="ヒラギノ角ゴ Pro W3" charset="0"/>
              </a:rPr>
              <a:t>Makayla</a:t>
            </a:r>
            <a:r>
              <a:rPr lang="en-US" dirty="0">
                <a:ea typeface="ヒラギノ角ゴ Pro W3" charset="0"/>
              </a:rPr>
              <a:t> said.</a:t>
            </a:r>
          </a:p>
          <a:p>
            <a:endParaRPr lang="en-US" dirty="0">
              <a:ea typeface="ヒラギノ角ゴ Pro W3" charset="0"/>
            </a:endParaRPr>
          </a:p>
          <a:p>
            <a:r>
              <a:rPr lang="en-US"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dirty="0">
              <a:ea typeface="ヒラギノ角ゴ Pro W3" charset="0"/>
            </a:endParaRPr>
          </a:p>
          <a:p>
            <a:r>
              <a:rPr lang="en-US" dirty="0">
                <a:ea typeface="ヒラギノ角ゴ Pro W3" charset="0"/>
              </a:rPr>
              <a:t>    He also said the project has sparked a special interest among the students.</a:t>
            </a:r>
          </a:p>
          <a:p>
            <a:endParaRPr lang="en-US" dirty="0">
              <a:ea typeface="ヒラギノ角ゴ Pro W3" charset="0"/>
            </a:endParaRPr>
          </a:p>
          <a:p>
            <a:r>
              <a:rPr lang="en-US" dirty="0">
                <a:ea typeface="ヒラギノ角ゴ Pro W3" charset="0"/>
              </a:rPr>
              <a:t>    “Middle-</a:t>
            </a:r>
            <a:r>
              <a:rPr lang="en-US" dirty="0" err="1">
                <a:ea typeface="ヒラギノ角ゴ Pro W3" charset="0"/>
              </a:rPr>
              <a:t>schoolers</a:t>
            </a:r>
            <a:r>
              <a:rPr lang="en-US"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dirty="0">
              <a:ea typeface="ヒラギノ角ゴ Pro W3" charset="0"/>
            </a:endParaRPr>
          </a:p>
          <a:p>
            <a:r>
              <a:rPr lang="en-US" dirty="0">
                <a:ea typeface="ヒラギノ角ゴ Pro W3" charset="0"/>
              </a:rPr>
              <a:t>    Josh </a:t>
            </a:r>
            <a:r>
              <a:rPr lang="en-US" dirty="0" err="1">
                <a:ea typeface="ヒラギノ角ゴ Pro W3" charset="0"/>
              </a:rPr>
              <a:t>Suedkamp</a:t>
            </a:r>
            <a:r>
              <a:rPr lang="en-US" dirty="0">
                <a:ea typeface="ヒラギノ角ゴ Pro W3" charset="0"/>
              </a:rPr>
              <a:t> and Malachi Pike said that’s exactly why they like this project.</a:t>
            </a:r>
          </a:p>
          <a:p>
            <a:endParaRPr lang="en-US" dirty="0">
              <a:ea typeface="ヒラギノ角ゴ Pro W3" charset="0"/>
            </a:endParaRPr>
          </a:p>
          <a:p>
            <a:r>
              <a:rPr lang="en-US" dirty="0">
                <a:ea typeface="ヒラギノ角ゴ Pro W3" charset="0"/>
              </a:rPr>
              <a:t>    “It’s better because you’re actually affecting someone’s life,” said Malachi. “It’s cool because it helps a real person and it’s not just a school project.”</a:t>
            </a:r>
          </a:p>
          <a:p>
            <a:endParaRPr lang="en-US" dirty="0">
              <a:ea typeface="ヒラギノ角ゴ Pro W3" charset="0"/>
            </a:endParaRPr>
          </a:p>
          <a:p>
            <a:r>
              <a:rPr lang="en-US"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Read more: http://</a:t>
            </a:r>
            <a:r>
              <a:rPr lang="en-US" dirty="0" err="1">
                <a:ea typeface="ヒラギノ角ゴ Pro W3" charset="0"/>
              </a:rPr>
              <a:t>www.sj-r.com</a:t>
            </a:r>
            <a:r>
              <a:rPr lang="en-US" dirty="0">
                <a:ea typeface="ヒラギノ角ゴ Pro W3" charset="0"/>
              </a:rPr>
              <a:t>/article/20131230/ENTERTAINMENTLIFE/131239999/10298/LIFESTYLE#ixzz2pGvV3D3y</a:t>
            </a:r>
          </a:p>
          <a:p>
            <a:endParaRPr lang="en-US"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763042-1750-DB40-8F10-E0C3B4CC7410}" type="slidenum">
              <a:rPr lang="en-US" sz="1200"/>
              <a:pPr/>
              <a:t>117</a:t>
            </a:fld>
            <a:endParaRPr lang="en-US" sz="1200"/>
          </a:p>
        </p:txBody>
      </p:sp>
    </p:spTree>
    <p:extLst>
      <p:ext uri="{BB962C8B-B14F-4D97-AF65-F5344CB8AC3E}">
        <p14:creationId xmlns:p14="http://schemas.microsoft.com/office/powerpoint/2010/main" val="12748271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a:xfrm>
            <a:off x="1247775" y="720725"/>
            <a:ext cx="3627438" cy="2719388"/>
          </a:xfrm>
          <a:ln/>
        </p:spPr>
      </p:sp>
      <p:sp>
        <p:nvSpPr>
          <p:cNvPr id="304130" name="Notes Placeholder 2"/>
          <p:cNvSpPr>
            <a:spLocks noGrp="1"/>
          </p:cNvSpPr>
          <p:nvPr>
            <p:ph type="body" idx="1"/>
          </p:nvPr>
        </p:nvSpPr>
        <p:spPr>
          <a:xfrm>
            <a:off x="974725" y="3505200"/>
            <a:ext cx="5365750"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leads us to what this author has proposed as the number one job skill that employers are looking for in 2020.</a:t>
            </a:r>
          </a:p>
          <a:p>
            <a:endParaRPr lang="en-US" dirty="0">
              <a:ea typeface="ヒラギノ角ゴ Pro W3" charset="0"/>
            </a:endParaRPr>
          </a:p>
          <a:p>
            <a:r>
              <a:rPr lang="en-US" dirty="0">
                <a:ea typeface="ヒラギノ角ゴ Pro W3" charset="0"/>
              </a:rPr>
              <a:t>It’s getting past the computer screen and really getting to know your customer as a </a:t>
            </a:r>
            <a:r>
              <a:rPr lang="en-US" u="sng" dirty="0">
                <a:ea typeface="ヒラギノ角ゴ Pro W3" charset="0"/>
              </a:rPr>
              <a:t>person</a:t>
            </a:r>
            <a:r>
              <a:rPr lang="en-US" dirty="0">
                <a:ea typeface="ヒラギノ角ゴ Pro W3" charset="0"/>
              </a:rPr>
              <a:t>, not just a </a:t>
            </a:r>
            <a:r>
              <a:rPr lang="en-US" u="sng" dirty="0">
                <a:ea typeface="ヒラギノ角ゴ Pro W3" charset="0"/>
              </a:rPr>
              <a:t>number</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It’s </a:t>
            </a:r>
            <a:r>
              <a:rPr lang="en-US" dirty="0">
                <a:ea typeface="ヒラギノ角ゴ Pro W3" charset="0"/>
              </a:rPr>
              <a:t>getting to know them so well that you truly feel their </a:t>
            </a:r>
            <a:r>
              <a:rPr lang="en-US" u="sng" dirty="0">
                <a:ea typeface="ヒラギノ角ゴ Pro W3" charset="0"/>
              </a:rPr>
              <a:t>pain</a:t>
            </a:r>
            <a:r>
              <a:rPr lang="en-US" dirty="0" smtClean="0">
                <a:ea typeface="ヒラギノ角ゴ Pro W3" charset="0"/>
              </a:rPr>
              <a:t>.</a:t>
            </a:r>
            <a:endParaRPr lang="en-US" dirty="0">
              <a:ea typeface="ヒラギノ角ゴ Pro W3" charset="0"/>
            </a:endParaRPr>
          </a:p>
          <a:p>
            <a:r>
              <a:rPr lang="en-US" dirty="0">
                <a:ea typeface="ヒラギノ角ゴ Pro W3" charset="0"/>
              </a:rPr>
              <a:t>This crucial career skill is called </a:t>
            </a:r>
            <a:r>
              <a:rPr lang="en-US" dirty="0" smtClean="0">
                <a:ea typeface="ヒラギノ角ゴ Pro W3" charset="0"/>
              </a:rPr>
              <a:t>-- </a:t>
            </a:r>
            <a:r>
              <a:rPr lang="en-US" u="sng" dirty="0" smtClean="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Not to just feel </a:t>
            </a:r>
            <a:r>
              <a:rPr lang="en-US" u="sng" dirty="0">
                <a:ea typeface="ヒラギノ角ゴ Pro W3" charset="0"/>
              </a:rPr>
              <a:t>sorry</a:t>
            </a:r>
            <a:r>
              <a:rPr lang="en-US" dirty="0">
                <a:ea typeface="ヒラギノ角ゴ Pro W3" charset="0"/>
              </a:rPr>
              <a:t> for someone, like </a:t>
            </a:r>
            <a:r>
              <a:rPr lang="en-US" u="sng" dirty="0">
                <a:ea typeface="ヒラギノ角ゴ Pro W3" charset="0"/>
              </a:rPr>
              <a:t>Sympathy</a:t>
            </a:r>
            <a:r>
              <a:rPr lang="en-US" dirty="0">
                <a:ea typeface="ヒラギノ角ゴ Pro W3" charset="0"/>
              </a:rPr>
              <a:t>, but to truly feel their pain is </a:t>
            </a:r>
            <a:r>
              <a:rPr lang="en-US" u="sng" dirty="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When do we get to know our </a:t>
            </a:r>
            <a:r>
              <a:rPr lang="en-US" dirty="0" smtClean="0">
                <a:ea typeface="ヒラギノ角ゴ Pro W3" charset="0"/>
              </a:rPr>
              <a:t>students (or clients) </a:t>
            </a:r>
            <a:r>
              <a:rPr lang="en-US" dirty="0">
                <a:ea typeface="ヒラギノ角ゴ Pro W3" charset="0"/>
              </a:rPr>
              <a:t>so well we </a:t>
            </a:r>
            <a:r>
              <a:rPr lang="en-US" u="sng" dirty="0">
                <a:ea typeface="ヒラギノ角ゴ Pro W3" charset="0"/>
              </a:rPr>
              <a:t>feel</a:t>
            </a:r>
            <a:r>
              <a:rPr lang="en-US" dirty="0">
                <a:ea typeface="ヒラギノ角ゴ Pro W3" charset="0"/>
              </a:rPr>
              <a:t> their </a:t>
            </a:r>
            <a:r>
              <a:rPr lang="en-US" u="sng" dirty="0">
                <a:ea typeface="ヒラギノ角ゴ Pro W3" charset="0"/>
              </a:rPr>
              <a:t>pain</a:t>
            </a:r>
            <a:r>
              <a:rPr lang="en-US" dirty="0">
                <a:ea typeface="ヒラギノ角ゴ Pro W3" charset="0"/>
              </a:rPr>
              <a:t>?  </a:t>
            </a:r>
          </a:p>
          <a:p>
            <a:endParaRPr lang="en-US" dirty="0">
              <a:ea typeface="ヒラギノ角ゴ Pro W3" charset="0"/>
            </a:endParaRPr>
          </a:p>
          <a:p>
            <a:r>
              <a:rPr lang="en-US" dirty="0">
                <a:ea typeface="ヒラギノ角ゴ Pro W3" charset="0"/>
              </a:rPr>
              <a:t>How can we </a:t>
            </a:r>
            <a:r>
              <a:rPr lang="en-US" u="sng" dirty="0">
                <a:ea typeface="ヒラギノ角ゴ Pro W3" charset="0"/>
              </a:rPr>
              <a:t>teach</a:t>
            </a:r>
            <a:r>
              <a:rPr lang="en-US" dirty="0">
                <a:ea typeface="ヒラギノ角ゴ Pro W3" charset="0"/>
              </a:rPr>
              <a:t> this highly prized </a:t>
            </a:r>
            <a:r>
              <a:rPr lang="en-US" dirty="0" smtClean="0">
                <a:ea typeface="ヒラギノ角ゴ Pro W3" charset="0"/>
              </a:rPr>
              <a:t>skill</a:t>
            </a:r>
            <a:r>
              <a:rPr lang="en-US" baseline="0" dirty="0" smtClean="0">
                <a:ea typeface="ヒラギノ角ゴ Pro W3" charset="0"/>
              </a:rPr>
              <a:t> to get folks ready for a career</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www.linkedin.com</a:t>
            </a:r>
            <a:r>
              <a:rPr lang="en-US" dirty="0">
                <a:ea typeface="ヒラギノ角ゴ Pro W3" charset="0"/>
              </a:rPr>
              <a:t>/today/post/article/20130611180041-59549-the-no-1-job-skill-in-2020</a:t>
            </a:r>
          </a:p>
          <a:p>
            <a:endParaRPr lang="en-US" dirty="0">
              <a:ea typeface="ヒラギノ角ゴ Pro W3" charset="0"/>
            </a:endParaRPr>
          </a:p>
          <a:p>
            <a:r>
              <a:rPr lang="en-US" dirty="0">
                <a:ea typeface="ヒラギノ角ゴ Pro W3" charset="0"/>
              </a:rPr>
              <a:t>The Number One Job Skill in 2020</a:t>
            </a:r>
          </a:p>
          <a:p>
            <a:endParaRPr lang="en-US" dirty="0">
              <a:ea typeface="ヒラギノ角ゴ Pro W3" charset="0"/>
            </a:endParaRPr>
          </a:p>
          <a:p>
            <a:r>
              <a:rPr lang="en-US" dirty="0">
                <a:ea typeface="ヒラギノ角ゴ Pro W3" charset="0"/>
              </a:rPr>
              <a:t>June 11, 2013</a:t>
            </a:r>
          </a:p>
          <a:p>
            <a:endParaRPr lang="en-US" dirty="0">
              <a:ea typeface="ヒラギノ角ゴ Pro W3" charset="0"/>
            </a:endParaRPr>
          </a:p>
          <a:p>
            <a:r>
              <a:rPr lang="en-US" u="sng" dirty="0">
                <a:ea typeface="ヒラギノ角ゴ Pro W3" charset="0"/>
              </a:rPr>
              <a:t>Empathy</a:t>
            </a:r>
          </a:p>
          <a:p>
            <a:r>
              <a:rPr lang="en-US" dirty="0">
                <a:ea typeface="ヒラギノ角ゴ Pro W3" charset="0"/>
              </a:rPr>
              <a:t>Dictionary:  the intellectual identification with or vicarious experiencing of the feelings, thoughts, or attitudes of another. </a:t>
            </a:r>
          </a:p>
          <a:p>
            <a:endParaRPr lang="en-US" dirty="0">
              <a:ea typeface="ヒラギノ角ゴ Pro W3" charset="0"/>
            </a:endParaRPr>
          </a:p>
          <a:p>
            <a:r>
              <a:rPr lang="en-US" dirty="0">
                <a:ea typeface="ヒラギノ角ゴ Pro W3" charset="0"/>
              </a:rPr>
              <a:t>Cultural Dictionary:  </a:t>
            </a:r>
            <a:br>
              <a:rPr lang="en-US" dirty="0">
                <a:ea typeface="ヒラギノ角ゴ Pro W3" charset="0"/>
              </a:rPr>
            </a:br>
            <a:r>
              <a:rPr lang="en-US" dirty="0">
                <a:ea typeface="ヒラギノ角ゴ Pro W3" charset="0"/>
              </a:rPr>
              <a:t>Identifying oneself completely with an object or person, sometimes even to the point of responding physically, as when, watching a baseball player swing at a pitch, one feels one's own muscles flex.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304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7AFBFCA-3EF0-D748-895B-8C94ED470B23}" type="slidenum">
              <a:rPr lang="en-US" sz="1300"/>
              <a:pPr/>
              <a:t>118</a:t>
            </a:fld>
            <a:endParaRPr lang="en-US" sz="1300"/>
          </a:p>
        </p:txBody>
      </p:sp>
    </p:spTree>
    <p:extLst>
      <p:ext uri="{BB962C8B-B14F-4D97-AF65-F5344CB8AC3E}">
        <p14:creationId xmlns:p14="http://schemas.microsoft.com/office/powerpoint/2010/main" val="8996871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119</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Where are we teaching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00358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12</a:t>
            </a:fld>
            <a:endParaRPr lang="en-US" sz="13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xfrm>
            <a:off x="812800" y="4560888"/>
            <a:ext cx="5608638" cy="4560887"/>
          </a:xfrm>
          <a:noFill/>
          <a:ln>
            <a:solidFill>
              <a:srgbClr val="000000"/>
            </a:solidFill>
          </a:ln>
          <a:extLst>
            <a:ext uri="{909E8E84-426E-40DD-AFC4-6F175D3DCCD1}">
              <a14:hiddenFill xmlns:a14="http://schemas.microsoft.com/office/drawing/2010/main">
                <a:solidFill>
                  <a:srgbClr val="FFFFFF"/>
                </a:solidFill>
              </a14:hiddenFill>
            </a:ext>
          </a:extLst>
        </p:spPr>
        <p:txBody>
          <a:bodyPr>
            <a:normAutofit/>
          </a:bodyPr>
          <a:lstStyle/>
          <a:p>
            <a:r>
              <a:rPr lang="en-US" dirty="0">
                <a:ea typeface="ヒラギノ角ゴ Pro W3" charset="0"/>
                <a:cs typeface="Times"/>
              </a:rPr>
              <a:t>Ohio found similar results when they polled their college graduates</a:t>
            </a:r>
            <a:r>
              <a:rPr lang="en-US" dirty="0" smtClean="0">
                <a:ea typeface="ヒラギノ角ゴ Pro W3" charset="0"/>
                <a:cs typeface="Times"/>
              </a:rPr>
              <a:t>.</a:t>
            </a:r>
          </a:p>
          <a:p>
            <a:endParaRPr lang="en-US" dirty="0" smtClean="0">
              <a:ea typeface="ヒラギノ角ゴ Pro W3" charset="0"/>
              <a:cs typeface="Times"/>
            </a:endParaRPr>
          </a:p>
          <a:p>
            <a:r>
              <a:rPr lang="en-US" dirty="0" smtClean="0">
                <a:ea typeface="ヒラギノ角ゴ Pro W3" charset="0"/>
                <a:cs typeface="Times"/>
              </a:rPr>
              <a:t>Associate degree pays more than bachelor degree.</a:t>
            </a:r>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www.ohiocommunitycolleges.org</a:t>
            </a:r>
            <a:r>
              <a:rPr lang="en-US" dirty="0">
                <a:ea typeface="ヒラギノ角ゴ Pro W3" charset="0"/>
                <a:cs typeface="ヒラギノ角ゴ Pro W3" charset="0"/>
              </a:rPr>
              <a:t>/</a:t>
            </a:r>
            <a:r>
              <a:rPr lang="en-US" dirty="0" err="1">
                <a:ea typeface="ヒラギノ角ゴ Pro W3" charset="0"/>
                <a:cs typeface="ヒラギノ角ゴ Pro W3" charset="0"/>
              </a:rPr>
              <a:t>public-page.php?s</a:t>
            </a:r>
            <a:r>
              <a:rPr lang="en-US" dirty="0">
                <a:ea typeface="ヒラギノ角ゴ Pro W3" charset="0"/>
                <a:cs typeface="ヒラギノ角ゴ Pro W3" charset="0"/>
              </a:rPr>
              <a:t>=community-college-facts</a:t>
            </a:r>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12</a:t>
            </a:fld>
            <a:endParaRPr lang="en-US" sz="1300"/>
          </a:p>
        </p:txBody>
      </p:sp>
    </p:spTree>
    <p:extLst>
      <p:ext uri="{BB962C8B-B14F-4D97-AF65-F5344CB8AC3E}">
        <p14:creationId xmlns:p14="http://schemas.microsoft.com/office/powerpoint/2010/main" val="6811600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eaLnBrk="1" hangingPunct="1">
              <a:spcBef>
                <a:spcPct val="0"/>
              </a:spcBef>
            </a:pPr>
            <a:r>
              <a:rPr lang="en-US" dirty="0" smtClean="0">
                <a:solidFill>
                  <a:srgbClr val="181512"/>
                </a:solidFill>
                <a:ea typeface="ヒラギノ角ゴ Pro W3" charset="0"/>
                <a:cs typeface="ヒラギノ角ゴ Pro W3" charset="0"/>
              </a:rPr>
              <a:t>What are the employers really looking for in an entry-level employee?</a:t>
            </a:r>
            <a:r>
              <a:rPr lang="en-US" baseline="0" dirty="0" smtClean="0">
                <a:solidFill>
                  <a:srgbClr val="181512"/>
                </a:solidFill>
                <a:ea typeface="ヒラギノ角ゴ Pro W3" charset="0"/>
                <a:cs typeface="ヒラギノ角ゴ Pro W3" charset="0"/>
              </a:rPr>
              <a:t>  </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What sets one applicant apart from all of the other job applicants?</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Will all that change three to five years from now when our students are looking for their first job?</a:t>
            </a: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r>
              <a:rPr lang="en-US" dirty="0" smtClean="0">
                <a:solidFill>
                  <a:srgbClr val="181512"/>
                </a:solidFill>
                <a:ea typeface="ヒラギノ角ゴ Pro W3" charset="0"/>
                <a:cs typeface="ヒラギノ角ゴ Pro W3" charset="0"/>
              </a:rPr>
              <a:t>=====</a:t>
            </a:r>
          </a:p>
          <a:p>
            <a:r>
              <a:rPr lang="en-US" dirty="0" smtClean="0"/>
              <a:t>http://</a:t>
            </a:r>
            <a:r>
              <a:rPr lang="en-US" dirty="0" err="1" smtClean="0"/>
              <a:t>theimpactnews.com</a:t>
            </a:r>
            <a:r>
              <a:rPr lang="en-US" dirty="0" smtClean="0"/>
              <a:t>/news/2014/03/20/ways-future-graduates-should-begin-to-prepare-before-graduation/</a:t>
            </a:r>
          </a:p>
          <a:p>
            <a:endParaRPr lang="en-US" dirty="0" smtClean="0"/>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120</a:t>
            </a:fld>
            <a:endParaRPr lang="en-US"/>
          </a:p>
        </p:txBody>
      </p:sp>
    </p:spTree>
    <p:extLst>
      <p:ext uri="{BB962C8B-B14F-4D97-AF65-F5344CB8AC3E}">
        <p14:creationId xmlns:p14="http://schemas.microsoft.com/office/powerpoint/2010/main" val="1042180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715000"/>
          </a:xfrm>
        </p:spPr>
        <p:txBody>
          <a:bodyPr>
            <a:noAutofit/>
          </a:bodyPr>
          <a:lstStyle/>
          <a:p>
            <a:r>
              <a:rPr lang="en-US" dirty="0" smtClean="0"/>
              <a:t>Employers are </a:t>
            </a:r>
            <a:r>
              <a:rPr lang="en-US" u="sng" dirty="0" smtClean="0"/>
              <a:t>willing</a:t>
            </a:r>
            <a:r>
              <a:rPr lang="en-US" dirty="0" smtClean="0"/>
              <a:t> to </a:t>
            </a:r>
            <a:r>
              <a:rPr lang="en-US" u="sng" dirty="0" smtClean="0"/>
              <a:t>train</a:t>
            </a:r>
            <a:r>
              <a:rPr lang="en-US" dirty="0" smtClean="0"/>
              <a:t> their employees to learn new technical </a:t>
            </a:r>
            <a:r>
              <a:rPr lang="en-US" u="sng" dirty="0" smtClean="0"/>
              <a:t>skills</a:t>
            </a:r>
            <a:r>
              <a:rPr lang="en-US" dirty="0" smtClean="0"/>
              <a:t>, but they do </a:t>
            </a:r>
            <a:r>
              <a:rPr lang="en-US" u="sng" dirty="0" smtClean="0"/>
              <a:t>not</a:t>
            </a:r>
            <a:r>
              <a:rPr lang="en-US" dirty="0" smtClean="0"/>
              <a:t> have time to make their employees </a:t>
            </a:r>
            <a:r>
              <a:rPr lang="en-US" u="sng" dirty="0" smtClean="0"/>
              <a:t>ambitious</a:t>
            </a:r>
            <a:r>
              <a:rPr lang="en-US" dirty="0" smtClean="0"/>
              <a:t>.</a:t>
            </a:r>
          </a:p>
          <a:p>
            <a:endParaRPr lang="en-US" dirty="0" smtClean="0"/>
          </a:p>
          <a:p>
            <a:r>
              <a:rPr lang="en-US" dirty="0" smtClean="0"/>
              <a:t>Cultivating </a:t>
            </a:r>
            <a:r>
              <a:rPr lang="en-US" b="1" u="sng" dirty="0" smtClean="0"/>
              <a:t>ambition</a:t>
            </a:r>
            <a:r>
              <a:rPr lang="en-US" dirty="0" smtClean="0"/>
              <a:t> and an eagerness to learn and do well -- are really important. </a:t>
            </a:r>
          </a:p>
          <a:p>
            <a:r>
              <a:rPr lang="en-US" dirty="0" smtClean="0"/>
              <a:t>Young people who show ambition are more employable, </a:t>
            </a:r>
          </a:p>
          <a:p>
            <a:endParaRPr lang="en-US" dirty="0" smtClean="0"/>
          </a:p>
          <a:p>
            <a:r>
              <a:rPr lang="en-US" dirty="0" smtClean="0"/>
              <a:t>And when they have a passion for achievement, there are no limits to what they can do. </a:t>
            </a:r>
          </a:p>
          <a:p>
            <a:endParaRPr lang="en-US" dirty="0" smtClean="0"/>
          </a:p>
          <a:p>
            <a:r>
              <a:rPr lang="en-US" dirty="0" smtClean="0"/>
              <a:t>Ambition is a good thing, -- however, -- </a:t>
            </a:r>
            <a:r>
              <a:rPr lang="en-US" u="sng" dirty="0" smtClean="0"/>
              <a:t>too much</a:t>
            </a:r>
            <a:r>
              <a:rPr lang="en-US" dirty="0" smtClean="0"/>
              <a:t> ambition can be </a:t>
            </a:r>
            <a:r>
              <a:rPr lang="en-US" u="sng" dirty="0" smtClean="0"/>
              <a:t>bad</a:t>
            </a:r>
            <a:r>
              <a:rPr lang="en-US" dirty="0" smtClean="0"/>
              <a:t>.  </a:t>
            </a:r>
          </a:p>
          <a:p>
            <a:endParaRPr lang="en-US" dirty="0" smtClean="0"/>
          </a:p>
          <a:p>
            <a:r>
              <a:rPr lang="en-US" dirty="0" smtClean="0"/>
              <a:t>Remember that as a new employee you are ambitious</a:t>
            </a:r>
            <a:r>
              <a:rPr lang="en-US" baseline="0" dirty="0" smtClean="0"/>
              <a:t> to </a:t>
            </a:r>
            <a:r>
              <a:rPr lang="en-US" u="sng" baseline="0" dirty="0" smtClean="0"/>
              <a:t>learn</a:t>
            </a:r>
            <a:r>
              <a:rPr lang="en-US" baseline="0" dirty="0" smtClean="0"/>
              <a:t>, </a:t>
            </a:r>
            <a:r>
              <a:rPr lang="en-US" u="sng" baseline="0" dirty="0" smtClean="0"/>
              <a:t>not</a:t>
            </a:r>
            <a:r>
              <a:rPr lang="en-US" baseline="0" dirty="0" smtClean="0"/>
              <a:t> ambitious to </a:t>
            </a:r>
            <a:r>
              <a:rPr lang="en-US" u="sng" baseline="0" dirty="0" smtClean="0"/>
              <a:t>take over</a:t>
            </a:r>
            <a:r>
              <a:rPr lang="en-US" baseline="0" dirty="0" smtClean="0"/>
              <a:t>. </a:t>
            </a:r>
          </a:p>
          <a:p>
            <a:endParaRPr lang="en-US" baseline="0" dirty="0" smtClean="0"/>
          </a:p>
          <a:p>
            <a:r>
              <a:rPr lang="en-US" baseline="0" dirty="0" smtClean="0"/>
              <a:t>Being </a:t>
            </a:r>
            <a:r>
              <a:rPr lang="en-US" u="sng" baseline="0" dirty="0" smtClean="0"/>
              <a:t>overly</a:t>
            </a:r>
            <a:r>
              <a:rPr lang="en-US" baseline="0" dirty="0" smtClean="0"/>
              <a:t> ambitious could indicate an </a:t>
            </a:r>
            <a:r>
              <a:rPr lang="en-US" u="sng" baseline="0" dirty="0" smtClean="0"/>
              <a:t>unwillingness</a:t>
            </a:r>
            <a:r>
              <a:rPr lang="en-US" baseline="0" dirty="0" smtClean="0"/>
              <a:t> to learn.</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a:p>
        </p:txBody>
      </p:sp>
    </p:spTree>
    <p:extLst>
      <p:ext uri="{BB962C8B-B14F-4D97-AF65-F5344CB8AC3E}">
        <p14:creationId xmlns:p14="http://schemas.microsoft.com/office/powerpoint/2010/main" val="14504646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800600"/>
          </a:xfrm>
        </p:spPr>
        <p:txBody>
          <a:bodyPr>
            <a:noAutofit/>
          </a:bodyPr>
          <a:lstStyle/>
          <a:p>
            <a:r>
              <a:rPr lang="en-US" dirty="0" smtClean="0"/>
              <a:t>Understanding what it means to add </a:t>
            </a:r>
            <a:r>
              <a:rPr lang="en-US" b="1" u="sng" dirty="0" smtClean="0"/>
              <a:t>value</a:t>
            </a:r>
            <a:r>
              <a:rPr lang="en-US" dirty="0" smtClean="0"/>
              <a:t> to a company or organization is a fundamental question that should be answered by anyone looking for work, along with appreciating why that’s an important question in the first place. </a:t>
            </a:r>
          </a:p>
          <a:p>
            <a:endParaRPr lang="en-US" dirty="0" smtClean="0"/>
          </a:p>
          <a:p>
            <a:r>
              <a:rPr lang="en-US" dirty="0" smtClean="0"/>
              <a:t>Employment is an earned privilege, not a right - even with a fancy diploma in hand, there are no promises or guarantees. </a:t>
            </a:r>
          </a:p>
          <a:p>
            <a:endParaRPr lang="en-US" dirty="0" smtClean="0"/>
          </a:p>
          <a:p>
            <a:r>
              <a:rPr lang="en-US" dirty="0" smtClean="0"/>
              <a:t>People are typically the biggest expense in any organization, and those who add the most </a:t>
            </a:r>
            <a:r>
              <a:rPr lang="en-US" u="sng" dirty="0" smtClean="0"/>
              <a:t>value</a:t>
            </a:r>
            <a:r>
              <a:rPr lang="en-US" dirty="0" smtClean="0"/>
              <a:t> have the best job security. </a:t>
            </a:r>
          </a:p>
          <a:p>
            <a:endParaRPr lang="en-US" dirty="0" smtClean="0"/>
          </a:p>
          <a:p>
            <a:r>
              <a:rPr lang="en-US" dirty="0" smtClean="0"/>
              <a:t>Those who don’t add value usually don’t stay employed for very long. </a:t>
            </a:r>
          </a:p>
          <a:p>
            <a:endParaRPr lang="en-US" dirty="0" smtClean="0"/>
          </a:p>
          <a:p>
            <a:r>
              <a:rPr lang="en-US" dirty="0" smtClean="0"/>
              <a:t>What makes</a:t>
            </a:r>
            <a:r>
              <a:rPr lang="en-US" baseline="0" dirty="0" smtClean="0"/>
              <a:t> you a valuable person? </a:t>
            </a:r>
          </a:p>
          <a:p>
            <a:endParaRPr lang="en-US" baseline="0" dirty="0" smtClean="0"/>
          </a:p>
          <a:p>
            <a:r>
              <a:rPr lang="en-US" baseline="0" dirty="0" smtClean="0"/>
              <a:t>How can you convey that image to a potential employer?</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worldofdtcmarketing.com</a:t>
            </a:r>
            <a:r>
              <a:rPr lang="en-US" dirty="0" smtClean="0"/>
              <a:t>/ensure-pharma-websites-add-value/health-information-online/</a:t>
            </a:r>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122</a:t>
            </a:fld>
            <a:endParaRPr lang="en-US"/>
          </a:p>
        </p:txBody>
      </p:sp>
    </p:spTree>
    <p:extLst>
      <p:ext uri="{BB962C8B-B14F-4D97-AF65-F5344CB8AC3E}">
        <p14:creationId xmlns:p14="http://schemas.microsoft.com/office/powerpoint/2010/main" val="10127694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1676400" cy="1257300"/>
          </a:xfrm>
        </p:spPr>
      </p:sp>
      <p:sp>
        <p:nvSpPr>
          <p:cNvPr id="3" name="Notes Placeholder 2"/>
          <p:cNvSpPr>
            <a:spLocks noGrp="1"/>
          </p:cNvSpPr>
          <p:nvPr>
            <p:ph type="body" idx="1"/>
          </p:nvPr>
        </p:nvSpPr>
        <p:spPr>
          <a:xfrm>
            <a:off x="685800" y="2057400"/>
            <a:ext cx="5486400" cy="6705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result, when they set out to market themselves, or interview with potential employers, they offer little useful information, and instead rely on those doing the hiring to help </a:t>
            </a:r>
            <a:r>
              <a:rPr lang="en-US" u="sng" dirty="0" smtClean="0"/>
              <a:t>them</a:t>
            </a:r>
            <a:r>
              <a:rPr lang="en-US" dirty="0" smtClean="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 Job Recruiters are not career counselors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people to pitch themselves effectively early in their working lives enables them to find employment on their own over a lifetime.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practice to become</a:t>
            </a:r>
            <a:r>
              <a:rPr lang="en-US" baseline="0" dirty="0" smtClean="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thing that helped me the most was working retail sales where I was constantly communicating with the customers.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Letting down your guard and not worrying about how people will perceive you helps.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Getting Constructive criticism from folks you can trust is important.</a:t>
            </a:r>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prakovic.edublogs.org</a:t>
            </a:r>
            <a:r>
              <a:rPr lang="en-US" dirty="0" smtClean="0"/>
              <a:t>/2015/11/09/writing-about-articulation-in-a-progress-report/</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a:p>
        </p:txBody>
      </p:sp>
    </p:spTree>
    <p:extLst>
      <p:ext uri="{BB962C8B-B14F-4D97-AF65-F5344CB8AC3E}">
        <p14:creationId xmlns:p14="http://schemas.microsoft.com/office/powerpoint/2010/main" val="5278564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1981200"/>
            <a:ext cx="5486400" cy="6477000"/>
          </a:xfrm>
        </p:spPr>
        <p:txBody>
          <a:bodyPr>
            <a:noAutofit/>
          </a:bodyPr>
          <a:lstStyle/>
          <a:p>
            <a:r>
              <a:rPr lang="en-US" dirty="0" smtClean="0"/>
              <a:t>Families don’t sit around</a:t>
            </a:r>
            <a:r>
              <a:rPr lang="en-US" baseline="0" dirty="0" smtClean="0"/>
              <a:t> the dinner table and talk like they used to. </a:t>
            </a:r>
          </a:p>
          <a:p>
            <a:r>
              <a:rPr lang="en-US" baseline="0" dirty="0" smtClean="0"/>
              <a:t>If they get together at all it is often at a fast-food restaurant on the way to soccer practice or dance lessons.</a:t>
            </a:r>
          </a:p>
          <a:p>
            <a:endParaRPr lang="en-US" baseline="0" dirty="0" smtClean="0"/>
          </a:p>
          <a:p>
            <a:r>
              <a:rPr lang="en-US" baseline="0" dirty="0" smtClean="0"/>
              <a:t>Often these days most of the folks around the table are busy texting or otherwise engaged in an off-table conversation.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Old-fashioned dinner-time conversations </a:t>
            </a:r>
            <a:r>
              <a:rPr lang="en-US" dirty="0" smtClean="0"/>
              <a:t>are an important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dinner-time conversations are an important</a:t>
            </a:r>
            <a:r>
              <a:rPr lang="en-US" baseline="0" dirty="0" smtClean="0"/>
              <a:t> way to learn how to communicate better with family, friends, in the classroom, and later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Simply reciting what you learned that day and</a:t>
            </a:r>
            <a:r>
              <a:rPr lang="en-US" baseline="0" dirty="0" smtClean="0"/>
              <a:t> what you are planning to do the following day is great practice for when your future boss wants to know why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takes </a:t>
            </a:r>
            <a:r>
              <a:rPr lang="en-US" u="sng" baseline="0" dirty="0" smtClean="0"/>
              <a:t>practice</a:t>
            </a:r>
            <a:r>
              <a:rPr lang="en-US" baseline="0" dirty="0" smtClean="0"/>
              <a:t> speaking in front of your supportive family --- that will give you the confidence to speak in front of others.</a:t>
            </a:r>
            <a:endParaRPr lang="en-US" dirty="0" smtClean="0"/>
          </a:p>
          <a:p>
            <a:endParaRPr lang="en-US" baseline="0" dirty="0" smtClean="0"/>
          </a:p>
          <a:p>
            <a:r>
              <a:rPr lang="en-US" dirty="0" smtClean="0"/>
              <a:t>Do what you can to encourage dinner-time conversations.  Both at home and in the classroom.</a:t>
            </a:r>
          </a:p>
          <a:p>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fatherhood.about.com</a:t>
            </a:r>
            <a:r>
              <a:rPr lang="en-US" dirty="0" smtClean="0"/>
              <a:t>/od/challenges/a/</a:t>
            </a:r>
            <a:r>
              <a:rPr lang="en-US" dirty="0" err="1" smtClean="0"/>
              <a:t>dinner_talk.htm</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a:p>
        </p:txBody>
      </p:sp>
    </p:spTree>
    <p:extLst>
      <p:ext uri="{BB962C8B-B14F-4D97-AF65-F5344CB8AC3E}">
        <p14:creationId xmlns:p14="http://schemas.microsoft.com/office/powerpoint/2010/main" val="14510582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600200" cy="1200150"/>
          </a:xfrm>
        </p:spPr>
      </p:sp>
      <p:sp>
        <p:nvSpPr>
          <p:cNvPr id="3" name="Notes Placeholder 2"/>
          <p:cNvSpPr>
            <a:spLocks noGrp="1"/>
          </p:cNvSpPr>
          <p:nvPr>
            <p:ph type="body" idx="1"/>
          </p:nvPr>
        </p:nvSpPr>
        <p:spPr>
          <a:xfrm>
            <a:off x="685800" y="1981199"/>
            <a:ext cx="5638800" cy="7161214"/>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would like to see evidence that you possess a skill </a:t>
            </a:r>
            <a:r>
              <a:rPr lang="en-US" u="sng" dirty="0" smtClean="0"/>
              <a:t>before</a:t>
            </a:r>
            <a:r>
              <a:rPr lang="en-US" dirty="0" smtClean="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Industry certifications are a good way of quickly</a:t>
            </a:r>
            <a:r>
              <a:rPr lang="en-US" baseline="0" dirty="0" smtClean="0"/>
              <a:t> showing that you have mastered certain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a:t>
            </a:r>
            <a:r>
              <a:rPr lang="en-US" baseline="0" dirty="0" smtClean="0"/>
              <a:t> </a:t>
            </a:r>
            <a:r>
              <a:rPr lang="en-US" dirty="0" smtClean="0"/>
              <a:t>You have to be teachable -- and willing to learn.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Businesses do </a:t>
            </a:r>
            <a:r>
              <a:rPr lang="en-US" u="sng" dirty="0" smtClean="0"/>
              <a:t>not</a:t>
            </a:r>
            <a:r>
              <a:rPr lang="en-US" dirty="0" smtClean="0"/>
              <a:t> want to teach you </a:t>
            </a:r>
            <a:r>
              <a:rPr lang="en-US" u="sng" dirty="0" smtClean="0"/>
              <a:t>soft skills </a:t>
            </a:r>
            <a:r>
              <a:rPr lang="en-US" dirty="0" smtClean="0"/>
              <a:t>like</a:t>
            </a:r>
            <a:r>
              <a:rPr lang="en-US" baseline="0" dirty="0" smtClean="0"/>
              <a:t> </a:t>
            </a:r>
            <a:r>
              <a:rPr lang="en-US" dirty="0" smtClean="0"/>
              <a:t>communication, teamwork, collaboration, commitment, adaptability, and conflict resolution.  They assume that you already have those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how to text message and update your </a:t>
            </a:r>
            <a:r>
              <a:rPr lang="en-US" dirty="0" err="1" smtClean="0"/>
              <a:t>FaceBook</a:t>
            </a:r>
            <a:r>
              <a:rPr lang="en-US" baseline="0" dirty="0" smtClean="0"/>
              <a:t> page are important ways of communicating, but talking face-to-face is the skill that will get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skills may get you </a:t>
            </a:r>
            <a:r>
              <a:rPr lang="en-US" u="sng" dirty="0" smtClean="0"/>
              <a:t>hired</a:t>
            </a:r>
            <a:r>
              <a:rPr lang="en-US" dirty="0" smtClean="0"/>
              <a:t>,</a:t>
            </a:r>
            <a:r>
              <a:rPr lang="en-US" baseline="0" dirty="0" smtClean="0"/>
              <a:t> but it is the </a:t>
            </a:r>
            <a:r>
              <a:rPr lang="en-US" u="sng" baseline="0" dirty="0" smtClean="0"/>
              <a:t>soft</a:t>
            </a:r>
            <a:r>
              <a:rPr lang="en-US" baseline="0" dirty="0" smtClean="0"/>
              <a:t> skills that will </a:t>
            </a:r>
            <a:r>
              <a:rPr lang="en-US" u="sng" baseline="0" dirty="0" smtClean="0"/>
              <a:t>keep</a:t>
            </a:r>
            <a:r>
              <a:rPr lang="en-US" baseline="0" dirty="0" smtClean="0"/>
              <a: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crucial</a:t>
            </a:r>
            <a:r>
              <a:rPr lang="en-US" baseline="0" dirty="0" smtClean="0"/>
              <a:t> that we teach in such a way as to perfect the </a:t>
            </a:r>
            <a:r>
              <a:rPr lang="en-US" u="sng" baseline="0" dirty="0" smtClean="0"/>
              <a:t>soft</a:t>
            </a:r>
            <a:r>
              <a:rPr lang="en-US" baseline="0" dirty="0" smtClean="0"/>
              <a:t> skills in our youth.  Some kids learn these skills at home, some 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learn these skills taking part in a team-based extracurricular activity like athletics, band, chorus, or 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Team-based activities in our classrooms will help prepare the youth for a career, but unfortunately, those kinds of activities may not count towards evaluating the school’s performance.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125</a:t>
            </a:fld>
            <a:endParaRPr lang="en-US"/>
          </a:p>
        </p:txBody>
      </p:sp>
    </p:spTree>
    <p:extLst>
      <p:ext uri="{BB962C8B-B14F-4D97-AF65-F5344CB8AC3E}">
        <p14:creationId xmlns:p14="http://schemas.microsoft.com/office/powerpoint/2010/main" val="20204429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295400" cy="971550"/>
          </a:xfrm>
        </p:spPr>
      </p:sp>
      <p:sp>
        <p:nvSpPr>
          <p:cNvPr id="3" name="Notes Placeholder 2"/>
          <p:cNvSpPr>
            <a:spLocks noGrp="1"/>
          </p:cNvSpPr>
          <p:nvPr>
            <p:ph type="body" idx="1"/>
          </p:nvPr>
        </p:nvSpPr>
        <p:spPr>
          <a:xfrm>
            <a:off x="685800" y="1657350"/>
            <a:ext cx="5334000" cy="680085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your </a:t>
            </a:r>
            <a:r>
              <a:rPr lang="en-US" u="sng" dirty="0" smtClean="0"/>
              <a:t>value line</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level of skill for which people will pay you. Below that, there’s a level of skill where you pay others to do these things. The line that divides the two is the “value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people have a skill for changing the oil in their own car.  Would others pay </a:t>
            </a:r>
            <a:r>
              <a:rPr lang="en-US" u="sng" dirty="0" smtClean="0"/>
              <a:t>you</a:t>
            </a:r>
            <a:r>
              <a:rPr lang="en-US" dirty="0" smtClean="0"/>
              <a:t> to change the oil in </a:t>
            </a:r>
            <a:r>
              <a:rPr lang="en-US" u="sng" dirty="0" smtClean="0"/>
              <a:t>their</a:t>
            </a:r>
            <a:r>
              <a:rPr lang="en-US" baseline="0" dirty="0" smtClean="0"/>
              <a:t> car? Would it be worth your time to do it for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it is below your value line, you just take your car to Jiffy Lube. Even if you have the skill, it might not be worth the time to do it yourself.  That’s your value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skill do you have that people would rather pay you to do it rather than do it themselves?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you gain a skill, you have to hone that skill through repetition and evaluation. Apply your skills everyday to the real world.  Critique your application of skills and see where you can improve.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Diversity of skills is important.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Having a lot of different</a:t>
            </a:r>
            <a:r>
              <a:rPr lang="en-US" baseline="0" dirty="0" smtClean="0"/>
              <a:t> </a:t>
            </a:r>
            <a:r>
              <a:rPr lang="en-US" dirty="0" smtClean="0"/>
              <a:t>skills widens your horizons in terms of things you can do to earn a living.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don’t know you have a skill until you give it a 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r>
              <a:rPr lang="en-US" dirty="0" smtClean="0"/>
              <a:t>http://static1.squarespace.com/static/52177782e4b04422e040157b/t/562b9ccde4b02f107e14571a/1445698768564/</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a:p>
        </p:txBody>
      </p:sp>
    </p:spTree>
    <p:extLst>
      <p:ext uri="{BB962C8B-B14F-4D97-AF65-F5344CB8AC3E}">
        <p14:creationId xmlns:p14="http://schemas.microsoft.com/office/powerpoint/2010/main" val="21413564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002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might</a:t>
            </a:r>
            <a:r>
              <a:rPr lang="en-US" baseline="0" dirty="0" smtClean="0"/>
              <a:t> have a skill that you can use to add value to the company, but are you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skill, you are following rote directions or pattern 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u="sng" baseline="0" dirty="0" smtClean="0"/>
              <a:t>Expert</a:t>
            </a:r>
            <a:r>
              <a:rPr lang="en-US" baseline="0" dirty="0" smtClean="0"/>
              <a:t> can not only demonstrate skill by performing a certain operation, but also knows </a:t>
            </a:r>
            <a:r>
              <a:rPr lang="en-US" u="sng" baseline="0" dirty="0" smtClean="0"/>
              <a:t>why</a:t>
            </a:r>
            <a:r>
              <a:rPr lang="en-US" baseline="0" dirty="0" smtClean="0"/>
              <a:t>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not just changing the oil, but knowing all about the lubrication properties of oil and how they protect various metal and plastic surfaces, and how heat, dust, and other environmental conditions can affect both the oil and the materials they are protecting.  That’s the </a:t>
            </a:r>
            <a:r>
              <a:rPr lang="en-US" u="sng" baseline="0" dirty="0" smtClean="0"/>
              <a:t>extra</a:t>
            </a:r>
            <a:r>
              <a:rPr lang="en-US" baseline="0" dirty="0" smtClean="0"/>
              <a:t> knowledge that turns a </a:t>
            </a:r>
            <a:r>
              <a:rPr lang="en-US" u="sng" baseline="0" dirty="0" smtClean="0"/>
              <a:t>skilled</a:t>
            </a:r>
            <a:r>
              <a:rPr lang="en-US" baseline="0" dirty="0" smtClean="0"/>
              <a:t> person into an </a:t>
            </a:r>
            <a:r>
              <a:rPr lang="en-US" u="sng" baseline="0" dirty="0" smtClean="0"/>
              <a:t>expert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expert could write reference book on changing oil, whereas a non-expert could change the oil correctly every time, but still have no idea how his actions truly affect the life of the engine.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Expertise should be cultivated constantly with young people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chucksblog.typepad.com</a:t>
            </a:r>
            <a:r>
              <a:rPr lang="en-US" dirty="0" smtClean="0"/>
              <a:t>/.a/6a00d83451be8f69e201b8d0997c11970c-popup</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127</a:t>
            </a:fld>
            <a:endParaRPr lang="en-US"/>
          </a:p>
        </p:txBody>
      </p:sp>
    </p:spTree>
    <p:extLst>
      <p:ext uri="{BB962C8B-B14F-4D97-AF65-F5344CB8AC3E}">
        <p14:creationId xmlns:p14="http://schemas.microsoft.com/office/powerpoint/2010/main" val="11318305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1524000" cy="1143000"/>
          </a:xfrm>
        </p:spPr>
      </p:sp>
      <p:sp>
        <p:nvSpPr>
          <p:cNvPr id="3" name="Notes Placeholder 2"/>
          <p:cNvSpPr>
            <a:spLocks noGrp="1"/>
          </p:cNvSpPr>
          <p:nvPr>
            <p:ph type="body" idx="1"/>
          </p:nvPr>
        </p:nvSpPr>
        <p:spPr>
          <a:xfrm>
            <a:off x="685800" y="15240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education we use a whole lot of acronyms</a:t>
            </a:r>
            <a:r>
              <a:rPr lang="en-US" baseline="0" dirty="0" smtClean="0"/>
              <a:t> that are gibberish to those outside our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Because I often work with folks from across many industries, I try to avoid acronyms and jargon and use simple words that everyone should be able to understand.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you won’t know how to do this if you stay in </a:t>
            </a:r>
            <a:r>
              <a:rPr lang="en-US" u="sng" baseline="0" dirty="0" smtClean="0"/>
              <a:t>one</a:t>
            </a:r>
            <a:r>
              <a:rPr lang="en-US" baseline="0" dirty="0" smtClean="0"/>
              <a:t> industry your whole life.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learn the language of a given workplace, industry or role is directly related to how smart they will sound and how well they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will dramatically improve their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often tedious in CTE classes to teach vocabulary, like the parts of a table saw, but knowing</a:t>
            </a:r>
            <a:r>
              <a:rPr lang="en-US" baseline="0" dirty="0" smtClean="0"/>
              <a:t> the industry terminology might just impress a potential employer.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https://</a:t>
            </a:r>
            <a:r>
              <a:rPr lang="en-US" dirty="0" err="1" smtClean="0"/>
              <a:t>shearsdirect.com</a:t>
            </a:r>
            <a:r>
              <a:rPr lang="en-US" dirty="0" smtClean="0"/>
              <a:t>/terminology</a:t>
            </a:r>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128</a:t>
            </a:fld>
            <a:endParaRPr lang="en-US"/>
          </a:p>
        </p:txBody>
      </p:sp>
    </p:spTree>
    <p:extLst>
      <p:ext uri="{BB962C8B-B14F-4D97-AF65-F5344CB8AC3E}">
        <p14:creationId xmlns:p14="http://schemas.microsoft.com/office/powerpoint/2010/main" val="18514677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young people are supported in pursuing fields that are of true interest, they are more likely to want to learn more and become well-versed in those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more inspired and motivated they are, and the more space they are given to explore, create and innovate, -- the more their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important consideration given that school curriculum often focuses on a core set of skills, -- and other programs such as art, music or other non-academics where curiosity is actually encouraged</a:t>
            </a:r>
            <a:r>
              <a:rPr lang="en-US" baseline="0" dirty="0" smtClean="0"/>
              <a:t> and </a:t>
            </a:r>
            <a:r>
              <a:rPr lang="en-US" dirty="0" smtClean="0"/>
              <a:t>nourished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thecontextofthings.com</a:t>
            </a:r>
            <a:r>
              <a:rPr lang="en-US" dirty="0" smtClean="0"/>
              <a:t>/2014/08/29/curiosity-quotient-is-the-next-big-thing/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129</a:t>
            </a:fld>
            <a:endParaRPr lang="en-US"/>
          </a:p>
        </p:txBody>
      </p:sp>
    </p:spTree>
    <p:extLst>
      <p:ext uri="{BB962C8B-B14F-4D97-AF65-F5344CB8AC3E}">
        <p14:creationId xmlns:p14="http://schemas.microsoft.com/office/powerpoint/2010/main" val="151213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172A55-3E89-014F-80C2-EF3066D19B49}" type="slidenum">
              <a:rPr lang="en-US" sz="1300"/>
              <a:pPr/>
              <a:t>13</a:t>
            </a:fld>
            <a:endParaRPr lang="en-US" sz="1300"/>
          </a:p>
        </p:txBody>
      </p:sp>
      <p:sp>
        <p:nvSpPr>
          <p:cNvPr id="33794" name="Slide Image Placeholder 1"/>
          <p:cNvSpPr>
            <a:spLocks noGrp="1" noRot="1" noChangeAspect="1" noTextEdit="1"/>
          </p:cNvSpPr>
          <p:nvPr>
            <p:ph type="sldImg"/>
          </p:nvPr>
        </p:nvSpPr>
        <p:spPr>
          <a:solidFill>
            <a:srgbClr val="FFFFFF"/>
          </a:solidFill>
          <a:ln/>
        </p:spPr>
      </p:sp>
      <p:sp>
        <p:nvSpPr>
          <p:cNvPr id="33795" name="Notes Placeholder 2"/>
          <p:cNvSpPr>
            <a:spLocks noGrp="1"/>
          </p:cNvSpPr>
          <p:nvPr>
            <p:ph type="body" idx="1"/>
          </p:nvPr>
        </p:nvSpPr>
        <p:spPr>
          <a:xfrm>
            <a:off x="731838" y="4267200"/>
            <a:ext cx="5932487" cy="4854575"/>
          </a:xfrm>
          <a:noFill/>
          <a:ln>
            <a:solidFill>
              <a:srgbClr val="000000"/>
            </a:solidFill>
          </a:ln>
          <a:extLst>
            <a:ext uri="{909E8E84-426E-40DD-AFC4-6F175D3DCCD1}">
              <a14:hiddenFill xmlns:a14="http://schemas.microsoft.com/office/drawing/2010/main">
                <a:solidFill>
                  <a:srgbClr val="FFFFFF"/>
                </a:solidFill>
              </a14:hiddenFill>
            </a:ext>
          </a:extLst>
        </p:spPr>
        <p:txBody>
          <a:bodyPr>
            <a:noAutofit/>
          </a:bodyPr>
          <a:lstStyle/>
          <a:p>
            <a:r>
              <a:rPr lang="en-US" dirty="0">
                <a:ea typeface="ヒラギノ角ゴ Pro W3" charset="0"/>
                <a:cs typeface="Times"/>
              </a:rPr>
              <a:t>Recent Tennessee Community College graduates earn more than the graduates of the state's four-year institutions. </a:t>
            </a:r>
          </a:p>
          <a:p>
            <a:endParaRPr lang="en-US" dirty="0">
              <a:ea typeface="ヒラギノ角ゴ Pro W3" charset="0"/>
              <a:cs typeface="Times"/>
            </a:endParaRPr>
          </a:p>
          <a:p>
            <a:r>
              <a:rPr lang="en-US" dirty="0">
                <a:ea typeface="ヒラギノ角ゴ Pro W3" charset="0"/>
                <a:cs typeface="Times"/>
              </a:rPr>
              <a:t>Similar for Virginia.</a:t>
            </a:r>
          </a:p>
          <a:p>
            <a:endParaRPr lang="en-US" dirty="0">
              <a:ea typeface="ヒラギノ角ゴ Pro W3" charset="0"/>
              <a:cs typeface="Times"/>
            </a:endParaRPr>
          </a:p>
          <a:p>
            <a:r>
              <a:rPr lang="en-US" dirty="0">
                <a:ea typeface="ヒラギノ角ゴ Pro W3" charset="0"/>
                <a:cs typeface="Times"/>
              </a:rPr>
              <a:t>I have seen data for several more states that all show that the folks earning a two-year </a:t>
            </a:r>
            <a:r>
              <a:rPr lang="en-US" dirty="0" smtClean="0">
                <a:ea typeface="ヒラギノ角ゴ Pro W3" charset="0"/>
                <a:cs typeface="Times"/>
              </a:rPr>
              <a:t>technical degree on average </a:t>
            </a:r>
            <a:r>
              <a:rPr lang="en-US" dirty="0">
                <a:ea typeface="ヒラギノ角ゴ Pro W3" charset="0"/>
                <a:cs typeface="Times"/>
              </a:rPr>
              <a:t>start out making more money than the folks with a four-year degree.  </a:t>
            </a:r>
            <a:endParaRPr lang="en-US" dirty="0" smtClean="0">
              <a:ea typeface="ヒラギノ角ゴ Pro W3" charset="0"/>
              <a:cs typeface="Times"/>
            </a:endParaRPr>
          </a:p>
          <a:p>
            <a:endParaRPr lang="en-US" dirty="0" smtClean="0">
              <a:ea typeface="ヒラギノ角ゴ Pro W3" charset="0"/>
              <a:cs typeface="Times"/>
            </a:endParaRPr>
          </a:p>
          <a:p>
            <a:r>
              <a:rPr lang="en-US" dirty="0" smtClean="0">
                <a:ea typeface="ヒラギノ角ゴ Pro W3" charset="0"/>
              </a:rPr>
              <a:t>Unfortunately, nobody did this study in North Carolina.</a:t>
            </a:r>
            <a:endParaRPr lang="en-US" dirty="0">
              <a:ea typeface="ヒラギノ角ゴ Pro W3" charset="0"/>
              <a:cs typeface="Times"/>
            </a:endParaRPr>
          </a:p>
          <a:p>
            <a:endParaRPr lang="en-US" dirty="0" smtClean="0">
              <a:ea typeface="ヒラギノ角ゴ Pro W3" charset="0"/>
              <a:cs typeface="ヒラギノ角ゴ Pro W3" charset="0"/>
            </a:endParaRPr>
          </a:p>
          <a:p>
            <a:r>
              <a:rPr lang="en-US" dirty="0" smtClean="0">
                <a:ea typeface="ヒラギノ角ゴ Pro W3" charset="0"/>
                <a:cs typeface="ヒラギノ角ゴ Pro W3" charset="0"/>
              </a:rPr>
              <a:t>I</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m not down on Bachelor degrees, </a:t>
            </a: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just that associate degrees have been the Rodney Dangerfield of the education world.</a:t>
            </a:r>
          </a:p>
          <a:p>
            <a:endParaRPr lang="en-US" altLang="ja-JP" dirty="0" smtClean="0">
              <a:ea typeface="ヒラギノ角ゴ Pro W3" charset="0"/>
              <a:cs typeface="ヒラギノ角ゴ Pro W3" charset="0"/>
            </a:endParaRP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time they get the </a:t>
            </a:r>
            <a:r>
              <a:rPr lang="en-US" altLang="ja-JP" u="sng" dirty="0" smtClean="0">
                <a:ea typeface="ヒラギノ角ゴ Pro W3" charset="0"/>
                <a:cs typeface="ヒラギノ角ゴ Pro W3" charset="0"/>
              </a:rPr>
              <a:t>respect</a:t>
            </a:r>
            <a:r>
              <a:rPr lang="en-US" altLang="ja-JP" dirty="0" smtClean="0">
                <a:ea typeface="ヒラギノ角ゴ Pro W3" charset="0"/>
                <a:cs typeface="ヒラギノ角ゴ Pro W3" charset="0"/>
              </a:rPr>
              <a:t> they deserve.</a:t>
            </a: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money.cnn.com</a:t>
            </a:r>
            <a:r>
              <a:rPr lang="en-US" dirty="0">
                <a:ea typeface="ヒラギノ角ゴ Pro W3" charset="0"/>
                <a:cs typeface="ヒラギノ角ゴ Pro W3" charset="0"/>
              </a:rPr>
              <a:t>/2013/02/26/</a:t>
            </a:r>
            <a:r>
              <a:rPr lang="en-US" dirty="0" err="1">
                <a:ea typeface="ヒラギノ角ゴ Pro W3" charset="0"/>
                <a:cs typeface="ヒラギノ角ゴ Pro W3" charset="0"/>
              </a:rPr>
              <a:t>pf</a:t>
            </a:r>
            <a:r>
              <a:rPr lang="en-US" dirty="0">
                <a:ea typeface="ヒラギノ角ゴ Pro W3" charset="0"/>
                <a:cs typeface="ヒラギノ角ゴ Pro W3" charset="0"/>
              </a:rPr>
              <a:t>/college/community-college-earnings/</a:t>
            </a:r>
            <a:r>
              <a:rPr lang="en-US" dirty="0" err="1">
                <a:ea typeface="ヒラギノ角ゴ Pro W3" charset="0"/>
                <a:cs typeface="ヒラギノ角ゴ Pro W3" charset="0"/>
              </a:rPr>
              <a:t>index.html</a:t>
            </a:r>
            <a:endParaRPr lang="en-US" dirty="0">
              <a:ea typeface="ヒラギノ角ゴ Pro W3" charset="0"/>
              <a:cs typeface="ヒラギノ角ゴ Pro W3" charset="0"/>
            </a:endParaRPr>
          </a:p>
        </p:txBody>
      </p:sp>
      <p:sp>
        <p:nvSpPr>
          <p:cNvPr id="3379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834B855-6437-C541-86AC-E51122055A7F}" type="slidenum">
              <a:rPr lang="en-US" sz="1300"/>
              <a:pPr algn="r"/>
              <a:t>13</a:t>
            </a:fld>
            <a:endParaRPr lang="en-US" sz="1300"/>
          </a:p>
        </p:txBody>
      </p:sp>
    </p:spTree>
    <p:extLst>
      <p:ext uri="{BB962C8B-B14F-4D97-AF65-F5344CB8AC3E}">
        <p14:creationId xmlns:p14="http://schemas.microsoft.com/office/powerpoint/2010/main" val="12588441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1143000" cy="857250"/>
          </a:xfrm>
        </p:spPr>
      </p:sp>
      <p:sp>
        <p:nvSpPr>
          <p:cNvPr id="3" name="Notes Placeholder 2"/>
          <p:cNvSpPr>
            <a:spLocks noGrp="1"/>
          </p:cNvSpPr>
          <p:nvPr>
            <p:ph type="body" idx="1"/>
          </p:nvPr>
        </p:nvSpPr>
        <p:spPr>
          <a:xfrm>
            <a:off x="685800" y="1238250"/>
            <a:ext cx="5486400" cy="7219950"/>
          </a:xfrm>
        </p:spPr>
        <p:txBody>
          <a:bodyPr>
            <a:noAutofit/>
          </a:bodyPr>
          <a:lstStyle/>
          <a:p>
            <a:r>
              <a:rPr lang="en-US" dirty="0" smtClean="0"/>
              <a:t>The concept of </a:t>
            </a:r>
            <a:r>
              <a:rPr lang="en-US" b="1" u="sng" dirty="0" smtClean="0"/>
              <a:t>context</a:t>
            </a:r>
            <a:r>
              <a:rPr lang="en-US" dirty="0" smtClean="0"/>
              <a:t> is a vital one to address with young people</a:t>
            </a:r>
          </a:p>
          <a:p>
            <a:r>
              <a:rPr lang="en-US" dirty="0" smtClean="0"/>
              <a:t>-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 Different workplaces have different expectations about dress, attendance, communication, metrics for success, and even use of personal technologies. Expectations that aren’t clearly understood are difficult to meet, -- and that sets everyone up for failure.</a:t>
            </a:r>
            <a:br>
              <a:rPr lang="en-US" dirty="0" smtClean="0"/>
            </a:br>
            <a:r>
              <a:rPr lang="en-US" dirty="0" smtClean="0"/>
              <a:t>-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a:t>
            </a:r>
            <a:r>
              <a:rPr lang="en-US" baseline="0" dirty="0" smtClean="0"/>
              <a:t> a</a:t>
            </a:r>
            <a:r>
              <a:rPr lang="en-US" dirty="0" smtClean="0"/>
              <a:t>re the center of the universe. Or, conversely, that their world is small, restricted, and their options are limited.</a:t>
            </a:r>
          </a:p>
          <a:p>
            <a:endParaRPr lang="en-US" dirty="0" smtClean="0"/>
          </a:p>
          <a:p>
            <a:r>
              <a:rPr lang="en-US" dirty="0" smtClean="0"/>
              <a:t>This is why work-based learning is so important. </a:t>
            </a:r>
          </a:p>
          <a:p>
            <a:r>
              <a:rPr lang="en-US" dirty="0" smtClean="0"/>
              <a:t>Getting youth out of the classroom into the workplace to learn</a:t>
            </a:r>
            <a:r>
              <a:rPr lang="en-US" baseline="0" dirty="0" smtClean="0"/>
              <a:t> the difference between school and work, and how one is preparing for the other.  The contexts are very different, and the youth need to be able to understand how to operate in both contexts.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www.learntotradethemarket.com</a:t>
            </a:r>
            <a:r>
              <a:rPr lang="en-US" dirty="0" smtClean="0"/>
              <a:t>/forex-trading-strategies/context-is-king-in-price-action-trading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130</a:t>
            </a:fld>
            <a:endParaRPr lang="en-US"/>
          </a:p>
        </p:txBody>
      </p:sp>
    </p:spTree>
    <p:extLst>
      <p:ext uri="{BB962C8B-B14F-4D97-AF65-F5344CB8AC3E}">
        <p14:creationId xmlns:p14="http://schemas.microsoft.com/office/powerpoint/2010/main" val="19057154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981200" cy="1485900"/>
          </a:xfrm>
        </p:spPr>
      </p:sp>
      <p:sp>
        <p:nvSpPr>
          <p:cNvPr id="3" name="Notes Placeholder 2"/>
          <p:cNvSpPr>
            <a:spLocks noGrp="1"/>
          </p:cNvSpPr>
          <p:nvPr>
            <p:ph type="body" idx="1"/>
          </p:nvPr>
        </p:nvSpPr>
        <p:spPr>
          <a:xfrm>
            <a:off x="685800" y="1638300"/>
            <a:ext cx="5486400" cy="72771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can’t get a job without experience, -- and you can’t get experience without a job.  It’s a paradox, conundrum,</a:t>
            </a:r>
            <a:r>
              <a:rPr lang="en-US" baseline="0" dirty="0" smtClean="0"/>
              <a:t> or catch-22.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have to get creative.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can gain skills and experiences by volunteering.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Helping to build a Habitat for Humanity house is</a:t>
            </a:r>
            <a:r>
              <a:rPr lang="en-US" baseline="0" dirty="0" smtClean="0"/>
              <a:t> not just about training carpenters and plumbers, it’s learning about safety on the job, working as a team, communication skills, and sometimes just discovering which skills you do </a:t>
            </a:r>
            <a:r>
              <a:rPr lang="en-US" u="sng" baseline="0" dirty="0" smtClean="0"/>
              <a:t>not</a:t>
            </a:r>
            <a:r>
              <a:rPr lang="en-US" baseline="0" dirty="0" smtClean="0"/>
              <a:t>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become an event planner, start by volunteering your services at a church or a community event. Same goes for running sound systems,</a:t>
            </a:r>
            <a:r>
              <a:rPr lang="en-US" baseline="0" dirty="0" smtClean="0"/>
              <a:t> stage lights, video systems, food service, greeters, photography, and even financial management.  Churches and other non-profits would love the volunteer time, -- and you end up with resume items and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way to show experience is to</a:t>
            </a:r>
            <a:r>
              <a:rPr lang="en-US" baseline="0" dirty="0" smtClean="0"/>
              <a:t> earn industry credentials.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can be earned by taking courses at a community college and then sitting for an exam.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Experiences in a classroom setting is not usually as good as experiences at the worksite, but the industry credential tells the potential employer that you have a certain level of experience.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most importantly, -- be w</a:t>
            </a:r>
            <a:r>
              <a:rPr lang="en-US" dirty="0" smtClean="0"/>
              <a:t>illing to start at the </a:t>
            </a:r>
            <a:r>
              <a:rPr lang="en-US" u="sng" dirty="0" smtClean="0"/>
              <a:t>bottom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a:t>
            </a:r>
            <a:r>
              <a:rPr lang="en-US" baseline="0" dirty="0" smtClean="0"/>
              <a:t> time to prove you have the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www.eastsidelumberaustin.com</a:t>
            </a:r>
            <a:r>
              <a:rPr lang="en-US" dirty="0" smtClean="0"/>
              <a:t>/2013-nari-housebuild-for-habitat-for-humanity/</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131</a:t>
            </a:fld>
            <a:endParaRPr lang="en-US"/>
          </a:p>
        </p:txBody>
      </p:sp>
    </p:spTree>
    <p:extLst>
      <p:ext uri="{BB962C8B-B14F-4D97-AF65-F5344CB8AC3E}">
        <p14:creationId xmlns:p14="http://schemas.microsoft.com/office/powerpoint/2010/main" val="2680548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people are used to adults telling them how to do something.  And 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be </a:t>
            </a:r>
            <a:r>
              <a:rPr lang="en-US" u="sng" dirty="0" smtClean="0"/>
              <a:t>solution-driven</a:t>
            </a:r>
            <a:r>
              <a:rPr lang="en-US" dirty="0" smtClean="0"/>
              <a:t> (rather than easily deterred by failure) makes them more valuable, competitive and self-sufficient.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people are resourceful, they will always entertain new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Entrepreneurship education and experience is an excellent way to drive this home and make young people more resourceful.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Cultivating “resourcefulness as a skill” prepares young people for jobs that may not yet </a:t>
            </a:r>
            <a:r>
              <a:rPr lang="en-US" u="sng" dirty="0" smtClean="0"/>
              <a:t>exist</a:t>
            </a:r>
            <a:r>
              <a:rPr lang="en-US" dirty="0" smtClean="0"/>
              <a:t>; in fact, the more resourceful they are, the more likely the next generation will be to create their </a:t>
            </a:r>
            <a:r>
              <a:rPr lang="en-US" u="sng" dirty="0" smtClean="0"/>
              <a:t>own</a:t>
            </a:r>
            <a:r>
              <a:rPr lang="en-US" dirty="0" smtClean="0"/>
              <a:t> jobs - and </a:t>
            </a:r>
            <a:r>
              <a:rPr lang="en-US" u="sng" dirty="0" smtClean="0"/>
              <a:t>companies</a:t>
            </a:r>
            <a:r>
              <a:rPr lang="en-US" dirty="0" smtClean="0"/>
              <a:t> that will create jobs for </a:t>
            </a:r>
            <a:r>
              <a:rPr lang="en-US" u="sng" dirty="0" smtClean="0"/>
              <a:t>others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keep thinking</a:t>
            </a:r>
            <a:r>
              <a:rPr lang="en-US" baseline="0" dirty="0" smtClean="0"/>
              <a:t> - </a:t>
            </a:r>
            <a:r>
              <a:rPr lang="en-US" dirty="0" smtClean="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2-liter shoes</a:t>
            </a:r>
          </a:p>
          <a:p>
            <a:r>
              <a:rPr lang="en-US" dirty="0" smtClean="0"/>
              <a:t>http://www1.ibys.org/</a:t>
            </a:r>
            <a:r>
              <a:rPr lang="en-US" dirty="0" err="1" smtClean="0"/>
              <a:t>index.php</a:t>
            </a:r>
            <a:r>
              <a:rPr lang="en-US" dirty="0" smtClean="0"/>
              <a:t>/category/resourcefulness/</a:t>
            </a:r>
          </a:p>
          <a:p>
            <a:endParaRPr lang="en-US" dirty="0" smtClean="0"/>
          </a:p>
          <a:p>
            <a:r>
              <a:rPr lang="en-US" dirty="0" smtClean="0"/>
              <a:t>MacGyver</a:t>
            </a:r>
          </a:p>
          <a:p>
            <a:r>
              <a:rPr lang="en-US" dirty="0" smtClean="0"/>
              <a:t>http://</a:t>
            </a:r>
            <a:r>
              <a:rPr lang="en-US" dirty="0" err="1" smtClean="0"/>
              <a:t>www.boxtheorygold.com</a:t>
            </a:r>
            <a:r>
              <a:rPr lang="en-US" dirty="0" smtClean="0"/>
              <a:t>/blog/bid/102427/Systems-Thinking-What-We-Can-Learn-From-the-Legendary-MacGyver</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a:p>
        </p:txBody>
      </p:sp>
    </p:spTree>
    <p:extLst>
      <p:ext uri="{BB962C8B-B14F-4D97-AF65-F5344CB8AC3E}">
        <p14:creationId xmlns:p14="http://schemas.microsoft.com/office/powerpoint/2010/main" val="2627457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9057"/>
            <a:ext cx="2286000" cy="1714500"/>
          </a:xfrm>
        </p:spPr>
      </p:sp>
      <p:sp>
        <p:nvSpPr>
          <p:cNvPr id="3" name="Notes Placeholder 2"/>
          <p:cNvSpPr>
            <a:spLocks noGrp="1"/>
          </p:cNvSpPr>
          <p:nvPr>
            <p:ph type="body" idx="1"/>
          </p:nvPr>
        </p:nvSpPr>
        <p:spPr>
          <a:xfrm>
            <a:off x="685800" y="1828800"/>
            <a:ext cx="5105400" cy="7086600"/>
          </a:xfrm>
        </p:spPr>
        <p:txBody>
          <a:bodyPr>
            <a:noAutofit/>
          </a:bodyPr>
          <a:lstStyle/>
          <a:p>
            <a:r>
              <a:rPr lang="en-US" b="0" dirty="0" smtClean="0"/>
              <a:t>We just covered many ways ways to differentiate yourself from the other job candidates.</a:t>
            </a:r>
          </a:p>
          <a:p>
            <a:r>
              <a:rPr lang="en-US" b="0" dirty="0" smtClean="0"/>
              <a:t>What sets one person apart from the sea of other applicants?</a:t>
            </a:r>
          </a:p>
          <a:p>
            <a:r>
              <a:rPr lang="en-US" b="0" dirty="0" smtClean="0"/>
              <a:t>How</a:t>
            </a:r>
            <a:r>
              <a:rPr lang="en-US" b="0" baseline="0" dirty="0" smtClean="0"/>
              <a:t> can our youth learn these valuable skills?</a:t>
            </a:r>
            <a:endParaRPr lang="en-US" b="0" dirty="0" smtClean="0"/>
          </a:p>
          <a:p>
            <a:endParaRPr lang="en-US" b="0"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a:t>
            </a:r>
          </a:p>
          <a:p>
            <a:endParaRPr lang="en-US" dirty="0" smtClean="0"/>
          </a:p>
          <a:p>
            <a:r>
              <a:rPr lang="en-US" dirty="0" smtClean="0"/>
              <a:t>In order to create employment for those who are graduating, it’s important for us to note that our current models of education, career planning and job searching are not just in need of a facelift - we need a major paradigm shift in how we think about training our emerging workforce and the skills they need to have -- to be relevant, -- let alone have a chance at being wildly successful. </a:t>
            </a:r>
          </a:p>
          <a:p>
            <a:endParaRPr lang="en-US" dirty="0" smtClean="0"/>
          </a:p>
          <a:p>
            <a:r>
              <a:rPr lang="en-US" dirty="0" smtClean="0"/>
              <a:t>The bottom line is that we can all ensure this emerging generation is primed for success, and it’s in our best interest to do so. </a:t>
            </a:r>
          </a:p>
          <a:p>
            <a:endParaRPr lang="en-US" dirty="0" smtClean="0"/>
          </a:p>
          <a:p>
            <a:r>
              <a:rPr lang="en-US" dirty="0" smtClean="0"/>
              <a:t>-- Our future depends on it. </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133</a:t>
            </a:fld>
            <a:endParaRPr lang="en-US"/>
          </a:p>
        </p:txBody>
      </p:sp>
    </p:spTree>
    <p:extLst>
      <p:ext uri="{BB962C8B-B14F-4D97-AF65-F5344CB8AC3E}">
        <p14:creationId xmlns:p14="http://schemas.microsoft.com/office/powerpoint/2010/main" val="21140289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134</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762000" y="1925444"/>
            <a:ext cx="5257800" cy="7239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a:t>
            </a:r>
            <a:endParaRPr lang="en-US" dirty="0">
              <a:ea typeface="ヒラギノ角ゴ Pro W3" charset="0"/>
            </a:endParaRPr>
          </a:p>
        </p:txBody>
      </p:sp>
    </p:spTree>
    <p:extLst>
      <p:ext uri="{BB962C8B-B14F-4D97-AF65-F5344CB8AC3E}">
        <p14:creationId xmlns:p14="http://schemas.microsoft.com/office/powerpoint/2010/main" val="20317154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1524000" cy="1143000"/>
          </a:xfrm>
        </p:spPr>
      </p:sp>
      <p:sp>
        <p:nvSpPr>
          <p:cNvPr id="3" name="Notes Placeholder 2"/>
          <p:cNvSpPr>
            <a:spLocks noGrp="1"/>
          </p:cNvSpPr>
          <p:nvPr>
            <p:ph type="body" idx="1"/>
          </p:nvPr>
        </p:nvSpPr>
        <p:spPr>
          <a:xfrm>
            <a:off x="685800" y="1524000"/>
            <a:ext cx="5257800" cy="6934200"/>
          </a:xfrm>
        </p:spPr>
        <p:txBody>
          <a:bodyPr>
            <a:noAutofit/>
          </a:bodyPr>
          <a:lstStyle/>
          <a:p>
            <a:r>
              <a:rPr lang="en-US" dirty="0" smtClean="0"/>
              <a:t>I have been doing a series of free webinars for the Youth Service Providers who work out of the </a:t>
            </a:r>
            <a:r>
              <a:rPr lang="en-US" dirty="0" err="1" smtClean="0"/>
              <a:t>NCWorks</a:t>
            </a:r>
            <a:r>
              <a:rPr lang="en-US" dirty="0" smtClean="0"/>
              <a:t> Career Centers.</a:t>
            </a:r>
          </a:p>
          <a:p>
            <a:endParaRPr lang="en-US" dirty="0" smtClean="0"/>
          </a:p>
          <a:p>
            <a:r>
              <a:rPr lang="en-US" dirty="0" smtClean="0"/>
              <a:t>For those of you who do not know,</a:t>
            </a:r>
            <a:r>
              <a:rPr lang="en-US" baseline="0" dirty="0" smtClean="0"/>
              <a:t> these Youth Service Providers work with the kids who have dropped out of high school or are in danger of dropping out.</a:t>
            </a:r>
          </a:p>
          <a:p>
            <a:endParaRPr lang="en-US" baseline="0" dirty="0" smtClean="0"/>
          </a:p>
          <a:p>
            <a:r>
              <a:rPr lang="en-US" baseline="0" dirty="0" smtClean="0"/>
              <a:t>They do the same kinds of things with the youth as you do with your students.</a:t>
            </a:r>
          </a:p>
          <a:p>
            <a:endParaRPr lang="en-US" baseline="0" dirty="0" smtClean="0"/>
          </a:p>
          <a:p>
            <a:r>
              <a:rPr lang="en-US" baseline="0" dirty="0" smtClean="0"/>
              <a:t>They have a strong emphasis on getting these kids work-ready and gainfully employed, and self-supporting.</a:t>
            </a:r>
          </a:p>
          <a:p>
            <a:endParaRPr lang="en-US" baseline="0" dirty="0" smtClean="0"/>
          </a:p>
          <a:p>
            <a:r>
              <a:rPr lang="en-US" baseline="0" dirty="0" smtClean="0"/>
              <a:t>You should seek out the youth service provider for your part of the county. Start with a call to the nearest </a:t>
            </a:r>
            <a:r>
              <a:rPr lang="en-US" baseline="0" dirty="0" err="1" smtClean="0"/>
              <a:t>NCWorks</a:t>
            </a:r>
            <a:r>
              <a:rPr lang="en-US" baseline="0" dirty="0" smtClean="0"/>
              <a:t> Career Center.</a:t>
            </a:r>
          </a:p>
          <a:p>
            <a:r>
              <a:rPr lang="en-US" baseline="0" dirty="0" smtClean="0"/>
              <a:t>----</a:t>
            </a:r>
          </a:p>
          <a:p>
            <a:r>
              <a:rPr lang="en-US" baseline="0" dirty="0" smtClean="0"/>
              <a:t>I just did a webinar in this series two days ago on Keeping our Youth Out of Trouble with the Law.  </a:t>
            </a:r>
          </a:p>
          <a:p>
            <a:r>
              <a:rPr lang="en-US" baseline="0" dirty="0" smtClean="0"/>
              <a:t>The next webinar will be on October 26.  “Helping Youth Discover their Passion and Turn it into a Career”</a:t>
            </a:r>
          </a:p>
          <a:p>
            <a:endParaRPr lang="en-US" baseline="0" dirty="0" smtClean="0"/>
          </a:p>
          <a:p>
            <a:r>
              <a:rPr lang="en-US" baseline="0" dirty="0" smtClean="0"/>
              <a:t>You can watch videos of the previous webinars by going to our </a:t>
            </a:r>
            <a:r>
              <a:rPr lang="en-US" baseline="0" dirty="0" err="1" smtClean="0"/>
              <a:t>ncperkins</a:t>
            </a:r>
            <a:r>
              <a:rPr lang="en-US" baseline="0" dirty="0" smtClean="0"/>
              <a:t> dot org website. It’s the same page where you can download this </a:t>
            </a:r>
            <a:r>
              <a:rPr lang="en-US" baseline="0" dirty="0" err="1" smtClean="0"/>
              <a:t>powerpoint</a:t>
            </a:r>
            <a:r>
              <a:rPr lang="en-US" baseline="0" dirty="0" smtClean="0"/>
              <a:t>.</a:t>
            </a:r>
          </a:p>
          <a:p>
            <a:r>
              <a:rPr lang="en-US" baseline="0" dirty="0" smtClean="0"/>
              <a:t>----</a:t>
            </a:r>
          </a:p>
          <a:p>
            <a:r>
              <a:rPr lang="en-US" baseline="0" dirty="0" smtClean="0"/>
              <a:t>Don</a:t>
            </a:r>
            <a:r>
              <a:rPr lang="uk-UA" baseline="0" dirty="0" smtClean="0"/>
              <a:t>’</a:t>
            </a:r>
            <a:r>
              <a:rPr lang="en-US" baseline="0" dirty="0" smtClean="0"/>
              <a:t>t let our kids sail off into a waterfall.  That’s not cool.</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135</a:t>
            </a:fld>
            <a:endParaRPr lang="en-US"/>
          </a:p>
        </p:txBody>
      </p:sp>
    </p:spTree>
    <p:extLst>
      <p:ext uri="{BB962C8B-B14F-4D97-AF65-F5344CB8AC3E}">
        <p14:creationId xmlns:p14="http://schemas.microsoft.com/office/powerpoint/2010/main" val="8811837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I said about School to Career back in 2008 when I was running the School-to-Career program.</a:t>
            </a:r>
          </a:p>
          <a:p>
            <a:endParaRPr lang="en-US" dirty="0" smtClean="0"/>
          </a:p>
          <a:p>
            <a:r>
              <a:rPr lang="en-US" dirty="0" smtClean="0"/>
              <a:t>The School to Career program started in Wake County in 1995, a pilot project headed up by Tom </a:t>
            </a:r>
            <a:r>
              <a:rPr lang="en-US" dirty="0" err="1" smtClean="0"/>
              <a:t>Oxholm</a:t>
            </a:r>
            <a:r>
              <a:rPr lang="en-US" dirty="0" smtClean="0"/>
              <a:t> impacting only</a:t>
            </a:r>
            <a:r>
              <a:rPr lang="en-US" baseline="0" dirty="0" smtClean="0"/>
              <a:t> </a:t>
            </a:r>
            <a:r>
              <a:rPr lang="en-US" dirty="0" smtClean="0"/>
              <a:t>13 schools.</a:t>
            </a:r>
          </a:p>
          <a:p>
            <a:endParaRPr lang="en-US" dirty="0" smtClean="0"/>
          </a:p>
          <a:p>
            <a:r>
              <a:rPr lang="en-US" dirty="0" smtClean="0"/>
              <a:t>It was a radical idea back then in 1995. And Still radical back in 2008 when I said what is on the screen, but over time the education establishment</a:t>
            </a:r>
            <a:r>
              <a:rPr lang="en-US" baseline="0" dirty="0" smtClean="0"/>
              <a:t> has grown to understand that we can not educate the youth in isolation from the world. </a:t>
            </a:r>
          </a:p>
          <a:p>
            <a:endParaRPr lang="en-US" baseline="0" dirty="0" smtClean="0"/>
          </a:p>
          <a:p>
            <a:r>
              <a:rPr lang="en-US" baseline="0" dirty="0" smtClean="0"/>
              <a:t>After all -- we are preparing them for the </a:t>
            </a:r>
            <a:r>
              <a:rPr lang="en-US" u="sng" baseline="0" dirty="0" smtClean="0"/>
              <a:t>world</a:t>
            </a:r>
            <a:r>
              <a:rPr lang="en-US" baseline="0" dirty="0" smtClean="0"/>
              <a:t>, for a </a:t>
            </a:r>
            <a:r>
              <a:rPr lang="en-US" u="sng" baseline="0" dirty="0" smtClean="0"/>
              <a:t>career</a:t>
            </a:r>
            <a:r>
              <a:rPr lang="en-US" baseline="0" dirty="0" smtClean="0"/>
              <a:t>, so who else better is there to help us than the business community.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136</a:t>
            </a:fld>
            <a:endParaRPr lang="en-US"/>
          </a:p>
        </p:txBody>
      </p:sp>
    </p:spTree>
    <p:extLst>
      <p:ext uri="{BB962C8B-B14F-4D97-AF65-F5344CB8AC3E}">
        <p14:creationId xmlns:p14="http://schemas.microsoft.com/office/powerpoint/2010/main" val="1925888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51200" cy="2438400"/>
          </a:xfrm>
        </p:spPr>
      </p:sp>
      <p:sp>
        <p:nvSpPr>
          <p:cNvPr id="3" name="Notes Placeholder 2"/>
          <p:cNvSpPr>
            <a:spLocks noGrp="1"/>
          </p:cNvSpPr>
          <p:nvPr>
            <p:ph type="body" idx="1"/>
          </p:nvPr>
        </p:nvSpPr>
        <p:spPr>
          <a:xfrm>
            <a:off x="685800" y="3276600"/>
            <a:ext cx="5486400" cy="5791200"/>
          </a:xfrm>
        </p:spPr>
        <p:txBody>
          <a:bodyPr>
            <a:noAutofit/>
          </a:bodyPr>
          <a:lstStyle/>
          <a:p>
            <a:r>
              <a:rPr lang="en-US" dirty="0" smtClean="0"/>
              <a:t>Back</a:t>
            </a:r>
            <a:r>
              <a:rPr lang="en-US" baseline="0" dirty="0" smtClean="0"/>
              <a:t> in </a:t>
            </a:r>
            <a:r>
              <a:rPr lang="en-US" dirty="0" smtClean="0"/>
              <a:t>2008 it often felt </a:t>
            </a:r>
            <a:r>
              <a:rPr lang="en-US" baseline="0" dirty="0" smtClean="0"/>
              <a:t>that the message we were preaching about career exploration and preparation was falling on deaf ears. </a:t>
            </a:r>
          </a:p>
          <a:p>
            <a:r>
              <a:rPr lang="en-US" baseline="0" dirty="0" smtClean="0"/>
              <a:t>Educators were too busy teaching the standard curriculum to even think about preparing kids for careers. After all, that’s what colleges are for. Right!</a:t>
            </a:r>
          </a:p>
          <a:p>
            <a:endParaRPr lang="en-US" baseline="0" dirty="0" smtClean="0"/>
          </a:p>
          <a:p>
            <a:r>
              <a:rPr lang="en-US" baseline="0" dirty="0" smtClean="0"/>
              <a:t>If you can read the fine print on the old logo on the left it says “Opening eyes and minds to opportunities.” Sure that applied to students exploring careers, but our behind-the-scenes mission was to “open the eyes and minds” of the educators and parents to many opportunities.  </a:t>
            </a:r>
          </a:p>
          <a:p>
            <a:r>
              <a:rPr lang="en-US" baseline="0" dirty="0" smtClean="0"/>
              <a:t>They needed to know that school was more than just 12 years of curriculum and a certain amount of seat time. </a:t>
            </a:r>
          </a:p>
          <a:p>
            <a:endParaRPr lang="en-US" dirty="0" smtClean="0"/>
          </a:p>
          <a:p>
            <a:r>
              <a:rPr lang="en-US" dirty="0" smtClean="0"/>
              <a:t>Well, --  people </a:t>
            </a:r>
            <a:r>
              <a:rPr lang="en-US" u="sng" dirty="0" smtClean="0"/>
              <a:t>were</a:t>
            </a:r>
            <a:r>
              <a:rPr lang="en-US" dirty="0" smtClean="0"/>
              <a:t> listening back then, and they are </a:t>
            </a:r>
            <a:r>
              <a:rPr lang="en-US" u="sng" dirty="0" smtClean="0"/>
              <a:t>still</a:t>
            </a:r>
            <a:r>
              <a:rPr lang="en-US" dirty="0" smtClean="0"/>
              <a:t> listening now. The work </a:t>
            </a:r>
            <a:r>
              <a:rPr lang="en-US" u="sng" dirty="0" smtClean="0"/>
              <a:t>you</a:t>
            </a:r>
            <a:r>
              <a:rPr lang="en-US" dirty="0" smtClean="0"/>
              <a:t> are doing is </a:t>
            </a:r>
            <a:r>
              <a:rPr lang="en-US" u="sng" dirty="0" smtClean="0"/>
              <a:t>paying</a:t>
            </a:r>
            <a:r>
              <a:rPr lang="en-US" dirty="0" smtClean="0"/>
              <a:t> off. </a:t>
            </a:r>
            <a:r>
              <a:rPr lang="en-US" u="sng" dirty="0" smtClean="0"/>
              <a:t>We</a:t>
            </a:r>
            <a:r>
              <a:rPr lang="en-US" dirty="0" smtClean="0"/>
              <a:t> are </a:t>
            </a:r>
            <a:r>
              <a:rPr lang="en-US" u="sng" dirty="0" smtClean="0"/>
              <a:t>transforming</a:t>
            </a:r>
            <a:r>
              <a:rPr lang="en-US" dirty="0" smtClean="0"/>
              <a:t> Wake County into a place where </a:t>
            </a:r>
            <a:r>
              <a:rPr lang="en-US" u="sng" dirty="0" smtClean="0"/>
              <a:t>everyone</a:t>
            </a:r>
            <a:r>
              <a:rPr lang="en-US" dirty="0" smtClean="0"/>
              <a:t> is truly </a:t>
            </a:r>
            <a:r>
              <a:rPr lang="en-US" u="sng" dirty="0" smtClean="0"/>
              <a:t>prepared</a:t>
            </a:r>
            <a:r>
              <a:rPr lang="en-US" dirty="0" smtClean="0"/>
              <a:t> for a </a:t>
            </a:r>
            <a:r>
              <a:rPr lang="en-US" u="sng" dirty="0" smtClean="0"/>
              <a:t>career</a:t>
            </a:r>
            <a:r>
              <a:rPr lang="en-US" dirty="0" smtClean="0"/>
              <a:t>.</a:t>
            </a:r>
          </a:p>
          <a:p>
            <a:endParaRPr lang="en-US" baseline="0" dirty="0" smtClean="0"/>
          </a:p>
          <a:p>
            <a:r>
              <a:rPr lang="en-US" baseline="0" dirty="0" smtClean="0"/>
              <a:t>Here is a major evidence.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137</a:t>
            </a:fld>
            <a:endParaRPr lang="en-US"/>
          </a:p>
        </p:txBody>
      </p:sp>
    </p:spTree>
    <p:extLst>
      <p:ext uri="{BB962C8B-B14F-4D97-AF65-F5344CB8AC3E}">
        <p14:creationId xmlns:p14="http://schemas.microsoft.com/office/powerpoint/2010/main" val="8673737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a:t>
            </a:r>
            <a:r>
              <a:rPr lang="en-US" baseline="0" dirty="0" smtClean="0"/>
              <a:t> </a:t>
            </a:r>
            <a:r>
              <a:rPr lang="en-US" u="sng" baseline="0" dirty="0" smtClean="0"/>
              <a:t>was</a:t>
            </a:r>
            <a:r>
              <a:rPr lang="en-US" baseline="0" dirty="0" smtClean="0"/>
              <a:t> the mission of the Wake County Public School System when I was working here years ago in 2008.</a:t>
            </a:r>
          </a:p>
          <a:p>
            <a:endParaRPr lang="en-US" baseline="0" dirty="0" smtClean="0"/>
          </a:p>
          <a:p>
            <a:r>
              <a:rPr lang="en-US" baseline="0" dirty="0" smtClean="0"/>
              <a:t>It’s a great mission, but how do you measure success?  </a:t>
            </a:r>
          </a:p>
          <a:p>
            <a:r>
              <a:rPr lang="en-US" baseline="0" dirty="0" smtClean="0"/>
              <a:t>How do you measure being a responsible and productive citizen</a:t>
            </a:r>
            <a:r>
              <a:rPr lang="en-US" dirty="0" smtClean="0"/>
              <a:t>?</a:t>
            </a:r>
            <a:endParaRPr lang="en-US" baseline="0" dirty="0" smtClean="0"/>
          </a:p>
          <a:p>
            <a:r>
              <a:rPr lang="en-US" baseline="0" dirty="0" smtClean="0"/>
              <a:t>Managing future challenges?  What does that mean?</a:t>
            </a:r>
          </a:p>
          <a:p>
            <a:endParaRPr lang="en-US" baseline="0" dirty="0" smtClean="0"/>
          </a:p>
          <a:p>
            <a:r>
              <a:rPr lang="en-US" baseline="0" dirty="0" smtClean="0"/>
              <a:t>It’s almost impossible to say “we fulfilled our mission.”</a:t>
            </a:r>
          </a:p>
          <a:p>
            <a:endParaRPr lang="en-US" dirty="0"/>
          </a:p>
          <a:p>
            <a:r>
              <a:rPr lang="en-US" baseline="0" dirty="0" smtClean="0"/>
              <a:t>Well:</a:t>
            </a:r>
            <a:r>
              <a:rPr lang="en-US" dirty="0" smtClean="0"/>
              <a:t> </a:t>
            </a:r>
            <a:endParaRPr lang="en-US" baseline="0" dirty="0" smtClean="0"/>
          </a:p>
          <a:p>
            <a:r>
              <a:rPr lang="en-US" baseline="0" dirty="0" smtClean="0"/>
              <a:t>You have a new mission now.</a:t>
            </a:r>
          </a:p>
          <a:p>
            <a:endParaRPr lang="en-US" dirty="0" smtClean="0"/>
          </a:p>
          <a:p>
            <a:endParaRPr lang="en-US" dirty="0"/>
          </a:p>
          <a:p>
            <a:endParaRPr lang="en-US" dirty="0" smtClean="0"/>
          </a:p>
          <a:p>
            <a:r>
              <a:rPr lang="en-US" dirty="0" smtClean="0"/>
              <a:t>====</a:t>
            </a:r>
          </a:p>
          <a:p>
            <a:r>
              <a:rPr lang="en-US" dirty="0" smtClean="0"/>
              <a:t>WCPSS Mission 2008</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138</a:t>
            </a:fld>
            <a:endParaRPr lang="en-US"/>
          </a:p>
        </p:txBody>
      </p:sp>
    </p:spTree>
    <p:extLst>
      <p:ext uri="{BB962C8B-B14F-4D97-AF65-F5344CB8AC3E}">
        <p14:creationId xmlns:p14="http://schemas.microsoft.com/office/powerpoint/2010/main" val="13845866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04800"/>
            <a:ext cx="4572000" cy="3429000"/>
          </a:xfrm>
        </p:spPr>
      </p:sp>
      <p:sp>
        <p:nvSpPr>
          <p:cNvPr id="3" name="Notes Placeholder 2"/>
          <p:cNvSpPr>
            <a:spLocks noGrp="1"/>
          </p:cNvSpPr>
          <p:nvPr>
            <p:ph type="body" idx="1"/>
          </p:nvPr>
        </p:nvSpPr>
        <p:spPr/>
        <p:txBody>
          <a:bodyPr>
            <a:noAutofit/>
          </a:bodyPr>
          <a:lstStyle/>
          <a:p>
            <a:r>
              <a:rPr lang="en-US" dirty="0" smtClean="0"/>
              <a:t>When you read this it is clear that the Wake County Public School System is</a:t>
            </a:r>
            <a:r>
              <a:rPr lang="en-US" baseline="0" dirty="0" smtClean="0"/>
              <a:t> focused on more than just students getting the right number of credits.</a:t>
            </a:r>
          </a:p>
          <a:p>
            <a:endParaRPr lang="en-US" baseline="0" dirty="0" smtClean="0"/>
          </a:p>
          <a:p>
            <a:endParaRPr lang="en-US" baseline="0" dirty="0" smtClean="0"/>
          </a:p>
          <a:p>
            <a:r>
              <a:rPr lang="en-US" baseline="0" dirty="0" smtClean="0"/>
              <a:t>In the mission statement, in the center of the screen, you find what we refer to as the Four Cs.</a:t>
            </a:r>
          </a:p>
          <a:p>
            <a:endParaRPr lang="en-US" baseline="0" dirty="0" smtClean="0"/>
          </a:p>
          <a:p>
            <a:r>
              <a:rPr lang="en-US" dirty="0" smtClean="0"/>
              <a:t>Your</a:t>
            </a:r>
            <a:r>
              <a:rPr lang="en-US" baseline="0" dirty="0" smtClean="0"/>
              <a:t> efforts in your job as a CDC, and as an integral part of the Wake County School-to-Career program, has influenced the school board to </a:t>
            </a:r>
            <a:r>
              <a:rPr lang="en-US" u="sng" baseline="0" dirty="0" smtClean="0"/>
              <a:t>change</a:t>
            </a:r>
            <a:r>
              <a:rPr lang="en-US" baseline="0" dirty="0" smtClean="0"/>
              <a:t> their mission.</a:t>
            </a:r>
          </a:p>
          <a:p>
            <a:endParaRPr lang="en-US" baseline="0" dirty="0" smtClean="0"/>
          </a:p>
          <a:p>
            <a:r>
              <a:rPr lang="en-US" baseline="0" dirty="0" smtClean="0"/>
              <a:t>They have now included what the business community, and we in School-to-Career,  have been saying for decades.</a:t>
            </a:r>
          </a:p>
          <a:p>
            <a:endParaRPr lang="en-US" dirty="0" smtClean="0"/>
          </a:p>
          <a:p>
            <a:endParaRPr lang="en-US" dirty="0"/>
          </a:p>
          <a:p>
            <a:endParaRPr lang="en-US" dirty="0" smtClean="0"/>
          </a:p>
          <a:p>
            <a:endParaRPr lang="en-US" dirty="0"/>
          </a:p>
          <a:p>
            <a:endParaRPr lang="en-US" dirty="0" smtClean="0"/>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WCPSS Strategic Plan – Vision 2020</a:t>
            </a:r>
          </a:p>
          <a:p>
            <a:endParaRPr lang="en-US" dirty="0" smtClean="0"/>
          </a:p>
          <a:p>
            <a:r>
              <a:rPr lang="en-US" dirty="0" smtClean="0"/>
              <a:t>http://</a:t>
            </a:r>
            <a:r>
              <a:rPr lang="en-US" dirty="0" err="1" smtClean="0"/>
              <a:t>www.wcpss.net</a:t>
            </a:r>
            <a:r>
              <a:rPr lang="en-US" dirty="0" smtClean="0"/>
              <a:t>/</a:t>
            </a:r>
            <a:r>
              <a:rPr lang="en-US" dirty="0" err="1" smtClean="0"/>
              <a:t>cms</a:t>
            </a:r>
            <a:r>
              <a:rPr lang="en-US" dirty="0" smtClean="0"/>
              <a:t>/lib/NC01911451/Centricity/Domain/2636/Strategic%20Plan%20Booklet%203-2016b.pdf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139</a:t>
            </a:fld>
            <a:endParaRPr lang="en-US"/>
          </a:p>
        </p:txBody>
      </p:sp>
    </p:spTree>
    <p:extLst>
      <p:ext uri="{BB962C8B-B14F-4D97-AF65-F5344CB8AC3E}">
        <p14:creationId xmlns:p14="http://schemas.microsoft.com/office/powerpoint/2010/main" val="15031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14</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a:t>
            </a:r>
            <a:r>
              <a:rPr lang="en-US" dirty="0" smtClean="0">
                <a:ea typeface="ヒラギノ角ゴ Pro W3" charset="0"/>
                <a:cs typeface="Times"/>
              </a:rPr>
              <a:t>jobs</a:t>
            </a:r>
            <a:r>
              <a:rPr lang="en-US" baseline="0" dirty="0" smtClean="0">
                <a:ea typeface="ヒラギノ角ゴ Pro W3" charset="0"/>
                <a:cs typeface="Times"/>
              </a:rPr>
              <a:t> </a:t>
            </a:r>
            <a:r>
              <a:rPr lang="en-US" dirty="0" smtClean="0">
                <a:ea typeface="ヒラギノ角ゴ Pro W3" charset="0"/>
                <a:cs typeface="Times"/>
              </a:rPr>
              <a:t>projected </a:t>
            </a:r>
            <a:r>
              <a:rPr lang="en-US" dirty="0">
                <a:ea typeface="ヒラギノ角ゴ Pro W3" charset="0"/>
                <a:cs typeface="Times"/>
              </a:rPr>
              <a:t>in North Carolina </a:t>
            </a:r>
            <a:r>
              <a:rPr lang="en-US" dirty="0" smtClean="0">
                <a:ea typeface="ヒラギノ角ゴ Pro W3" charset="0"/>
                <a:cs typeface="Times"/>
              </a:rPr>
              <a:t>in the </a:t>
            </a:r>
            <a:r>
              <a:rPr lang="en-US" dirty="0">
                <a:ea typeface="ヒラギノ角ゴ Pro W3" charset="0"/>
                <a:cs typeface="Times"/>
              </a:rPr>
              <a:t>year 2020.</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smtClean="0">
                <a:ea typeface="ヒラギノ角ゴ Pro W3" charset="0"/>
                <a:cs typeface="Times"/>
              </a:rPr>
              <a:t>one</a:t>
            </a:r>
            <a:r>
              <a:rPr lang="en-US" dirty="0" smtClean="0">
                <a:ea typeface="ヒラギノ角ゴ Pro W3" charset="0"/>
                <a:cs typeface="Times"/>
              </a:rPr>
              <a:t> </a:t>
            </a:r>
            <a:r>
              <a:rPr lang="en-US" dirty="0">
                <a:ea typeface="ヒラギノ角ゴ Pro W3" charset="0"/>
                <a:cs typeface="Times"/>
              </a:rPr>
              <a:t>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u="sng" dirty="0" smtClean="0">
                <a:ea typeface="ヒラギノ角ゴ Pro W3" charset="0"/>
                <a:cs typeface="Times"/>
              </a:rPr>
              <a:t> </a:t>
            </a:r>
            <a:r>
              <a:rPr lang="en-US" dirty="0" smtClean="0">
                <a:ea typeface="ヒラギノ角ゴ Pro W3" charset="0"/>
                <a:cs typeface="Times"/>
              </a:rPr>
              <a:t>formal education </a:t>
            </a:r>
            <a:r>
              <a:rPr lang="en-US" dirty="0">
                <a:ea typeface="ヒラギノ角ゴ Pro W3" charset="0"/>
                <a:cs typeface="Times"/>
              </a:rPr>
              <a:t>past high school in order to get the job.  They require various amounts of </a:t>
            </a:r>
            <a:r>
              <a:rPr lang="en-US" dirty="0" smtClean="0">
                <a:ea typeface="ヒラギノ角ゴ Pro W3" charset="0"/>
                <a:cs typeface="Times"/>
              </a:rPr>
              <a:t>On-The-Job </a:t>
            </a:r>
            <a:r>
              <a:rPr lang="en-US" dirty="0">
                <a:ea typeface="ヒラギノ角ゴ Pro W3" charset="0"/>
                <a:cs typeface="Times"/>
              </a:rPr>
              <a:t>Training.</a:t>
            </a:r>
          </a:p>
          <a:p>
            <a:pPr eaLnBrk="1" hangingPunct="1">
              <a:spcBef>
                <a:spcPct val="0"/>
              </a:spcBef>
            </a:pPr>
            <a:r>
              <a:rPr lang="en-US" dirty="0">
                <a:ea typeface="ヒラギノ角ゴ Pro W3" charset="0"/>
                <a:cs typeface="Times"/>
              </a:rPr>
              <a:t> </a:t>
            </a:r>
          </a:p>
          <a:p>
            <a:pPr eaLnBrk="1" hangingPunct="1">
              <a:spcBef>
                <a:spcPct val="0"/>
              </a:spcBef>
            </a:pPr>
            <a:r>
              <a:rPr lang="en-US" dirty="0">
                <a:ea typeface="ヒラギノ角ゴ Pro W3" charset="0"/>
                <a:cs typeface="Times"/>
              </a:rPr>
              <a:t>The </a:t>
            </a:r>
            <a:r>
              <a:rPr lang="en-US" dirty="0" smtClean="0">
                <a:ea typeface="ヒラギノ角ゴ Pro W3" charset="0"/>
                <a:cs typeface="Times"/>
              </a:rPr>
              <a:t>8.7 percent </a:t>
            </a:r>
            <a:r>
              <a:rPr lang="en-US" dirty="0">
                <a:ea typeface="ヒラギノ角ゴ Pro W3" charset="0"/>
                <a:cs typeface="Times"/>
              </a:rPr>
              <a:t>in the gray slice of the pie requires previous work experience. </a:t>
            </a:r>
            <a:endParaRPr lang="en-US" dirty="0" smtClean="0">
              <a:ea typeface="ヒラギノ角ゴ Pro W3" charset="0"/>
              <a:cs typeface="Times"/>
            </a:endParaRPr>
          </a:p>
          <a:p>
            <a:pPr eaLnBrk="1" hangingPunct="1">
              <a:spcBef>
                <a:spcPct val="0"/>
              </a:spcBef>
            </a:pPr>
            <a:r>
              <a:rPr lang="en-US" dirty="0" smtClean="0">
                <a:ea typeface="ヒラギノ角ゴ Pro W3" charset="0"/>
                <a:cs typeface="Times"/>
              </a:rPr>
              <a:t>Think </a:t>
            </a:r>
            <a:r>
              <a:rPr lang="en-US" dirty="0">
                <a:ea typeface="ヒラギノ角ゴ Pro W3" charset="0"/>
                <a:cs typeface="Times"/>
              </a:rPr>
              <a:t>of this as the worker who rises up to become the shop </a:t>
            </a:r>
            <a:r>
              <a:rPr lang="en-US" dirty="0" smtClean="0">
                <a:ea typeface="ヒラギノ角ゴ Pro W3" charset="0"/>
                <a:cs typeface="Times"/>
              </a:rPr>
              <a:t>foreman or a manager.</a:t>
            </a:r>
            <a:endParaRPr lang="en-US" dirty="0">
              <a:ea typeface="ヒラギノ角ゴ Pro W3" charset="0"/>
              <a:cs typeface="Times"/>
            </a:endParaRPr>
          </a:p>
          <a:p>
            <a:pPr eaLnBrk="1" hangingPunct="1">
              <a:spcBef>
                <a:spcPct val="0"/>
              </a:spcBef>
            </a:pPr>
            <a:endParaRPr lang="en-US" dirty="0">
              <a:ea typeface="ヒラギノ角ゴ Pro W3" charset="0"/>
              <a:cs typeface="Times"/>
            </a:endParaRPr>
          </a:p>
          <a:p>
            <a:pPr eaLnBrk="1" hangingPunct="1">
              <a:spcBef>
                <a:spcPct val="0"/>
              </a:spcBef>
            </a:pPr>
            <a:endParaRPr lang="en-US" dirty="0" smtClean="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smtClean="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2020</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2.54%  Doctoral or professional degree</a:t>
            </a:r>
          </a:p>
          <a:p>
            <a:pPr eaLnBrk="1" hangingPunct="1">
              <a:spcBef>
                <a:spcPct val="0"/>
              </a:spcBef>
              <a:spcAft>
                <a:spcPct val="30000"/>
              </a:spcAft>
            </a:pPr>
            <a:r>
              <a:rPr lang="en-US" dirty="0" smtClean="0">
                <a:ea typeface="ヒラギノ角ゴ Pro W3" charset="0"/>
                <a:cs typeface="ヒラギノ角ゴ Pro W3" charset="0"/>
              </a:rPr>
              <a:t>  1.68</a:t>
            </a:r>
            <a:r>
              <a:rPr lang="en-US" dirty="0">
                <a:ea typeface="ヒラギノ角ゴ Pro W3" charset="0"/>
                <a:cs typeface="ヒラギノ角ゴ Pro W3" charset="0"/>
              </a:rPr>
              <a:t>%  Master's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5.47%  Bachelor's Degree plus work experience</a:t>
            </a:r>
          </a:p>
          <a:p>
            <a:pPr eaLnBrk="1" hangingPunct="1">
              <a:spcBef>
                <a:spcPct val="0"/>
              </a:spcBef>
              <a:spcAft>
                <a:spcPct val="30000"/>
              </a:spcAft>
            </a:pPr>
            <a:r>
              <a:rPr lang="en-US" dirty="0">
                <a:ea typeface="ヒラギノ角ゴ Pro W3" charset="0"/>
                <a:cs typeface="ヒラギノ角ゴ Pro W3" charset="0"/>
              </a:rPr>
              <a:t>12.25%  Bachelor's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1.74%  Associate Degree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4.17</a:t>
            </a:r>
            <a:r>
              <a:rPr lang="en-US" dirty="0">
                <a:ea typeface="ヒラギノ角ゴ Pro W3" charset="0"/>
                <a:cs typeface="ヒラギノ角ゴ Pro W3" charset="0"/>
              </a:rPr>
              <a:t>%  One/two years of college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6.59</a:t>
            </a:r>
            <a:r>
              <a:rPr lang="en-US" dirty="0">
                <a:ea typeface="ヒラギノ角ゴ Pro W3" charset="0"/>
                <a:cs typeface="ヒラギノ角ゴ Pro W3" charset="0"/>
              </a:rPr>
              <a:t>%  Long-term on-the-job (OJT) training</a:t>
            </a:r>
          </a:p>
          <a:p>
            <a:pPr eaLnBrk="1" hangingPunct="1">
              <a:spcBef>
                <a:spcPct val="0"/>
              </a:spcBef>
              <a:spcAft>
                <a:spcPct val="30000"/>
              </a:spcAft>
            </a:pPr>
            <a:r>
              <a:rPr lang="en-US" dirty="0">
                <a:ea typeface="ヒラギノ角ゴ Pro W3" charset="0"/>
                <a:cs typeface="ヒラギノ角ゴ Pro W3" charset="0"/>
              </a:rPr>
              <a:t>20.24%  Moderate-term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36.6%  Short-term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8.72%  Work experience in a related occupation</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34752844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the Four Cs.  I hope by now you have heard of them.</a:t>
            </a:r>
          </a:p>
          <a:p>
            <a:endParaRPr lang="en-US" dirty="0" smtClean="0"/>
          </a:p>
          <a:p>
            <a:r>
              <a:rPr lang="en-US" baseline="0" dirty="0" smtClean="0"/>
              <a:t>Students need to be collaborative, creative, effective communicators, and critical thinkers.</a:t>
            </a:r>
          </a:p>
          <a:p>
            <a:endParaRPr lang="en-US" dirty="0" smtClean="0"/>
          </a:p>
          <a:p>
            <a:endParaRPr lang="en-US" dirty="0" smtClean="0"/>
          </a:p>
          <a:p>
            <a:r>
              <a:rPr lang="en-US" dirty="0" smtClean="0"/>
              <a:t>====</a:t>
            </a:r>
          </a:p>
          <a:p>
            <a:endParaRPr lang="en-US" dirty="0" smtClean="0"/>
          </a:p>
          <a:p>
            <a:r>
              <a:rPr lang="en-US" dirty="0" smtClean="0"/>
              <a:t>http://</a:t>
            </a:r>
            <a:r>
              <a:rPr lang="en-US" dirty="0" err="1" smtClean="0"/>
              <a:t>www.wcpss.net</a:t>
            </a:r>
            <a:r>
              <a:rPr lang="en-US" dirty="0" smtClean="0"/>
              <a:t>/Page/22831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140</a:t>
            </a:fld>
            <a:endParaRPr lang="en-US"/>
          </a:p>
        </p:txBody>
      </p:sp>
    </p:spTree>
    <p:extLst>
      <p:ext uri="{BB962C8B-B14F-4D97-AF65-F5344CB8AC3E}">
        <p14:creationId xmlns:p14="http://schemas.microsoft.com/office/powerpoint/2010/main" val="136182535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It is important that our youth learn to </a:t>
            </a:r>
            <a:r>
              <a:rPr lang="en-US" u="sng" baseline="0" dirty="0" smtClean="0"/>
              <a:t>collaborate</a:t>
            </a:r>
            <a:r>
              <a:rPr lang="en-US" baseline="0" dirty="0" smtClean="0"/>
              <a:t>, because they will be doing just that in the business world. </a:t>
            </a:r>
          </a:p>
          <a:p>
            <a:endParaRPr lang="en-US" baseline="0" dirty="0" smtClean="0"/>
          </a:p>
          <a:p>
            <a:r>
              <a:rPr lang="en-US" baseline="0" dirty="0" smtClean="0"/>
              <a:t>In schools we used to call collaboration “cheating.” </a:t>
            </a:r>
          </a:p>
          <a:p>
            <a:endParaRPr lang="en-US" baseline="0" dirty="0" smtClean="0"/>
          </a:p>
          <a:p>
            <a:r>
              <a:rPr lang="en-US" baseline="0" dirty="0" smtClean="0"/>
              <a:t>Now the mission says we have to get kids working together in teams, and that’s not just in athletics.</a:t>
            </a:r>
          </a:p>
          <a:p>
            <a:endParaRPr lang="en-US" baseline="0" dirty="0" smtClean="0"/>
          </a:p>
          <a:p>
            <a:r>
              <a:rPr lang="en-US" baseline="0" dirty="0" smtClean="0"/>
              <a:t>Kids need to be working in teams in their classes as well. CTE has always done a better job than others, but we an always do more.</a:t>
            </a:r>
          </a:p>
          <a:p>
            <a:endParaRPr lang="en-US" baseline="0" dirty="0" smtClean="0"/>
          </a:p>
          <a:p>
            <a:endParaRPr lang="en-US" dirty="0" smtClean="0"/>
          </a:p>
          <a:p>
            <a:endParaRPr lang="en-US" dirty="0" smtClean="0"/>
          </a:p>
          <a:p>
            <a:r>
              <a:rPr lang="en-US" dirty="0" smtClean="0"/>
              <a:t>====</a:t>
            </a:r>
          </a:p>
          <a:p>
            <a:r>
              <a:rPr lang="en-US" dirty="0" smtClean="0"/>
              <a:t>http://</a:t>
            </a:r>
            <a:r>
              <a:rPr lang="en-US" dirty="0" err="1" smtClean="0"/>
              <a:t>www.mindquilt.com</a:t>
            </a:r>
            <a:r>
              <a:rPr lang="en-US" dirty="0" smtClean="0"/>
              <a:t>/</a:t>
            </a:r>
            <a:r>
              <a:rPr lang="en-US" dirty="0" err="1" smtClean="0"/>
              <a:t>wp</a:t>
            </a:r>
            <a:r>
              <a:rPr lang="en-US" dirty="0" smtClean="0"/>
              <a:t>-content/uploads/project_collaboration-300x225.jpeg</a:t>
            </a:r>
          </a:p>
          <a:p>
            <a:r>
              <a:rPr lang="en-US" dirty="0" smtClean="0"/>
              <a:t>http://</a:t>
            </a:r>
            <a:r>
              <a:rPr lang="en-US" dirty="0" err="1" smtClean="0"/>
              <a:t>www.mindquilt.com</a:t>
            </a:r>
            <a:r>
              <a:rPr lang="en-US" dirty="0" smtClean="0"/>
              <a:t>/blog/</a:t>
            </a:r>
            <a:r>
              <a:rPr lang="en-US" dirty="0" err="1" smtClean="0"/>
              <a:t>qa</a:t>
            </a:r>
            <a:r>
              <a:rPr lang="en-US" dirty="0" smtClean="0"/>
              <a:t>-collaborate-with-ease/</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141</a:t>
            </a:fld>
            <a:endParaRPr lang="en-US"/>
          </a:p>
        </p:txBody>
      </p:sp>
    </p:spTree>
    <p:extLst>
      <p:ext uri="{BB962C8B-B14F-4D97-AF65-F5344CB8AC3E}">
        <p14:creationId xmlns:p14="http://schemas.microsoft.com/office/powerpoint/2010/main" val="98938592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is </a:t>
            </a:r>
            <a:r>
              <a:rPr lang="en-US" u="sng" dirty="0" smtClean="0"/>
              <a:t>Creative</a:t>
            </a:r>
            <a:r>
              <a:rPr lang="en-US" dirty="0" smtClean="0"/>
              <a:t>. </a:t>
            </a:r>
          </a:p>
          <a:p>
            <a:endParaRPr lang="en-US" dirty="0" smtClean="0"/>
          </a:p>
          <a:p>
            <a:r>
              <a:rPr lang="en-US" dirty="0" smtClean="0"/>
              <a:t>Businesses want</a:t>
            </a:r>
            <a:r>
              <a:rPr lang="en-US" baseline="0" dirty="0" smtClean="0"/>
              <a:t> team members who can think outside the box and come up with new solutions to new problems. </a:t>
            </a:r>
          </a:p>
          <a:p>
            <a:endParaRPr lang="en-US" dirty="0"/>
          </a:p>
          <a:p>
            <a:r>
              <a:rPr lang="en-US" baseline="0" dirty="0" smtClean="0"/>
              <a:t>They don’t need folks who excel only on standardized tests.</a:t>
            </a:r>
          </a:p>
          <a:p>
            <a:endParaRPr lang="en-US" dirty="0" smtClean="0"/>
          </a:p>
          <a:p>
            <a:endParaRPr lang="en-US" dirty="0" smtClean="0"/>
          </a:p>
          <a:p>
            <a:r>
              <a:rPr lang="en-US" dirty="0" smtClean="0"/>
              <a:t>=====</a:t>
            </a:r>
          </a:p>
          <a:p>
            <a:r>
              <a:rPr lang="en-US" dirty="0" smtClean="0"/>
              <a:t>http://</a:t>
            </a:r>
            <a:r>
              <a:rPr lang="en-US" dirty="0" err="1" smtClean="0"/>
              <a:t>www.uct.org</a:t>
            </a:r>
            <a:r>
              <a:rPr lang="en-US" dirty="0" smtClean="0"/>
              <a:t>/</a:t>
            </a:r>
            <a:r>
              <a:rPr lang="en-US" dirty="0" err="1" smtClean="0"/>
              <a:t>wp</a:t>
            </a:r>
            <a:r>
              <a:rPr lang="en-US" dirty="0" smtClean="0"/>
              <a:t>-content/uploads/2015/02/Creative-Consultants-Photo-3.png</a:t>
            </a:r>
          </a:p>
          <a:p>
            <a:r>
              <a:rPr lang="en-US" dirty="0" smtClean="0"/>
              <a:t>http://</a:t>
            </a:r>
            <a:r>
              <a:rPr lang="en-US" dirty="0" err="1" smtClean="0"/>
              <a:t>www.uct.org</a:t>
            </a:r>
            <a:r>
              <a:rPr lang="en-US" dirty="0" smtClean="0"/>
              <a:t>/become-a-member/</a:t>
            </a:r>
            <a:r>
              <a:rPr lang="en-US" dirty="0" err="1" smtClean="0"/>
              <a:t>uct</a:t>
            </a:r>
            <a:r>
              <a:rPr lang="en-US" dirty="0" smtClean="0"/>
              <a:t>-creative-consultants/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142</a:t>
            </a:fld>
            <a:endParaRPr lang="en-US"/>
          </a:p>
        </p:txBody>
      </p:sp>
    </p:spTree>
    <p:extLst>
      <p:ext uri="{BB962C8B-B14F-4D97-AF65-F5344CB8AC3E}">
        <p14:creationId xmlns:p14="http://schemas.microsoft.com/office/powerpoint/2010/main" val="6433795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228600"/>
            <a:ext cx="1143000" cy="857250"/>
          </a:xfrm>
        </p:spPr>
      </p:sp>
      <p:sp>
        <p:nvSpPr>
          <p:cNvPr id="3" name="Notes Placeholder 2"/>
          <p:cNvSpPr>
            <a:spLocks noGrp="1"/>
          </p:cNvSpPr>
          <p:nvPr>
            <p:ph type="body" idx="1"/>
          </p:nvPr>
        </p:nvSpPr>
        <p:spPr>
          <a:xfrm>
            <a:off x="685800" y="1122539"/>
            <a:ext cx="5562600" cy="7905750"/>
          </a:xfrm>
        </p:spPr>
        <p:txBody>
          <a:bodyPr>
            <a:noAutofit/>
          </a:bodyPr>
          <a:lstStyle/>
          <a:p>
            <a:r>
              <a:rPr lang="en-US" baseline="0" dirty="0" smtClean="0"/>
              <a:t>And they have to be effective communicators. </a:t>
            </a:r>
          </a:p>
          <a:p>
            <a:r>
              <a:rPr lang="en-US" baseline="0" dirty="0" smtClean="0"/>
              <a:t>The family dinner-time conversations were a great way of preparing youth to communication on the job, -- and those conversations have gone away. </a:t>
            </a:r>
          </a:p>
          <a:p>
            <a:endParaRPr lang="en-US" baseline="0" dirty="0" smtClean="0"/>
          </a:p>
          <a:p>
            <a:r>
              <a:rPr lang="en-US" baseline="0" dirty="0" smtClean="0"/>
              <a:t>We used to go around the table and find out what everyone did that day and what they were planning for the following day. </a:t>
            </a:r>
          </a:p>
          <a:p>
            <a:r>
              <a:rPr lang="en-US" baseline="0" dirty="0" smtClean="0"/>
              <a:t>Your boss wants to know that. Can you succinctly tell your boss what you did that day and what you plan to do the next day. </a:t>
            </a:r>
          </a:p>
          <a:p>
            <a:r>
              <a:rPr lang="en-US" baseline="0" dirty="0" smtClean="0"/>
              <a:t>That used to be practiced at the dinner table. </a:t>
            </a:r>
          </a:p>
          <a:p>
            <a:r>
              <a:rPr lang="en-US" baseline="0" dirty="0" smtClean="0"/>
              <a:t>Now we have to practice that in the classroom. </a:t>
            </a:r>
          </a:p>
          <a:p>
            <a:r>
              <a:rPr lang="en-US" baseline="0" dirty="0" smtClean="0"/>
              <a:t>At the end of the period, teachers need to stop and say “What did you learn today?”  </a:t>
            </a:r>
          </a:p>
          <a:p>
            <a:endParaRPr lang="en-US" baseline="0" dirty="0" smtClean="0"/>
          </a:p>
          <a:p>
            <a:r>
              <a:rPr lang="en-US" baseline="0" dirty="0" smtClean="0"/>
              <a:t>Practice makes perfect. And you need lots of practice. </a:t>
            </a:r>
          </a:p>
          <a:p>
            <a:r>
              <a:rPr lang="en-US" baseline="0" dirty="0" smtClean="0"/>
              <a:t>It’s like practicing to perfect playing the piano, or practicing basketball jump shots, or practicing to be the best at Super Mario Brothers.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I was in high school I dreaded getting up in front of class to speak. Now I wish I had more opportunities to practice speaking. </a:t>
            </a:r>
          </a:p>
          <a:p>
            <a:endParaRPr lang="en-US" baseline="0" dirty="0" smtClean="0"/>
          </a:p>
          <a:p>
            <a:r>
              <a:rPr lang="en-US" baseline="0" dirty="0" smtClean="0"/>
              <a:t>Business professionals believe that communicating with a solid level of clarity and confidence directly impacts their career and income. </a:t>
            </a:r>
          </a:p>
          <a:p>
            <a:endParaRPr lang="en-US" baseline="0" dirty="0" smtClean="0"/>
          </a:p>
          <a:p>
            <a:r>
              <a:rPr lang="en-US" baseline="0" dirty="0" smtClean="0"/>
              <a:t>And Warren Buffett, one of the wealthiest people in the world, says that good speaking skills can increase your income by 50 percent.  That’s huge. </a:t>
            </a:r>
          </a:p>
          <a:p>
            <a:endParaRPr lang="en-US" baseline="0" dirty="0" smtClean="0"/>
          </a:p>
          <a:p>
            <a:endParaRPr lang="en-US" dirty="0"/>
          </a:p>
          <a:p>
            <a:endParaRPr lang="en-US" baseline="0" dirty="0" smtClean="0"/>
          </a:p>
          <a:p>
            <a:r>
              <a:rPr lang="en-US" baseline="0" dirty="0" smtClean="0"/>
              <a:t>=====</a:t>
            </a:r>
          </a:p>
          <a:p>
            <a:r>
              <a:rPr lang="en-US" baseline="0" dirty="0" smtClean="0"/>
              <a:t>Graphic:</a:t>
            </a:r>
          </a:p>
          <a:p>
            <a:r>
              <a:rPr lang="en-US" baseline="0" dirty="0" smtClean="0"/>
              <a:t>http://</a:t>
            </a:r>
            <a:r>
              <a:rPr lang="en-US" baseline="0" dirty="0" err="1" smtClean="0"/>
              <a:t>advice.milkround.com</a:t>
            </a:r>
            <a:r>
              <a:rPr lang="en-US" baseline="0" dirty="0" smtClean="0"/>
              <a:t>/s3/</a:t>
            </a:r>
            <a:r>
              <a:rPr lang="en-US" baseline="0" dirty="0" err="1" smtClean="0"/>
              <a:t>milkround</a:t>
            </a:r>
            <a:r>
              <a:rPr lang="en-US" baseline="0" dirty="0" smtClean="0"/>
              <a:t>-prod/uploads/2014/09/effective-communication-achievable-student-job-skill-number-1-effectivecommunication1.jpg</a:t>
            </a:r>
          </a:p>
          <a:p>
            <a:r>
              <a:rPr lang="en-US" baseline="0" dirty="0" smtClean="0"/>
              <a:t>http://</a:t>
            </a:r>
            <a:r>
              <a:rPr lang="en-US" baseline="0" dirty="0" err="1" smtClean="0"/>
              <a:t>advice.milkround.com</a:t>
            </a:r>
            <a:r>
              <a:rPr lang="en-US" baseline="0" dirty="0" smtClean="0"/>
              <a:t>/effective-communication-achievable-student-job-skill-number-1</a:t>
            </a:r>
          </a:p>
          <a:p>
            <a:endParaRPr lang="en-US" baseline="0" dirty="0" smtClean="0"/>
          </a:p>
          <a:p>
            <a:r>
              <a:rPr lang="en-US" baseline="0" dirty="0" smtClean="0"/>
              <a:t>Article:</a:t>
            </a:r>
          </a:p>
          <a:p>
            <a:r>
              <a:rPr lang="en-US" baseline="0" dirty="0" smtClean="0"/>
              <a:t>http://</a:t>
            </a:r>
            <a:r>
              <a:rPr lang="en-US" baseline="0" dirty="0" err="1" smtClean="0"/>
              <a:t>www.bizjournals.com</a:t>
            </a:r>
            <a:r>
              <a:rPr lang="en-US" baseline="0" dirty="0" smtClean="0"/>
              <a:t>/triangle/how-to/growth-strategies/2016/03/</a:t>
            </a:r>
            <a:r>
              <a:rPr lang="en-US" baseline="0" dirty="0" err="1" smtClean="0"/>
              <a:t>warren-buffett-how-to-increase-lifetime-earnings.html?ana</a:t>
            </a:r>
            <a:r>
              <a:rPr lang="en-US" baseline="0" dirty="0" smtClean="0"/>
              <a:t>=</a:t>
            </a:r>
            <a:r>
              <a:rPr lang="en-US" baseline="0" dirty="0" err="1" smtClean="0"/>
              <a:t>e_trig_rdup&amp;s</a:t>
            </a:r>
            <a:r>
              <a:rPr lang="en-US" baseline="0" dirty="0" smtClean="0"/>
              <a:t>=</a:t>
            </a:r>
            <a:r>
              <a:rPr lang="en-US" baseline="0" dirty="0" err="1" smtClean="0"/>
              <a:t>newsletter&amp;ed</a:t>
            </a:r>
            <a:r>
              <a:rPr lang="en-US" baseline="0" dirty="0" smtClean="0"/>
              <a:t>=2016-03-11&amp;u=DFsejj4U8KnV9lBFgI8D1Q03b85e1a&amp;t=1458757330&amp;j=71320812</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143</a:t>
            </a:fld>
            <a:endParaRPr lang="en-US"/>
          </a:p>
        </p:txBody>
      </p:sp>
    </p:spTree>
    <p:extLst>
      <p:ext uri="{BB962C8B-B14F-4D97-AF65-F5344CB8AC3E}">
        <p14:creationId xmlns:p14="http://schemas.microsoft.com/office/powerpoint/2010/main" val="7001190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t>
            </a:r>
            <a:r>
              <a:rPr lang="en-US" u="sng" baseline="0" dirty="0" smtClean="0"/>
              <a:t>critical thinking</a:t>
            </a:r>
            <a:r>
              <a:rPr lang="en-US" baseline="0" dirty="0" smtClean="0"/>
              <a:t>. – How to critically analyze a situation. </a:t>
            </a:r>
          </a:p>
          <a:p>
            <a:endParaRPr lang="en-US" baseline="0" dirty="0" smtClean="0"/>
          </a:p>
          <a:p>
            <a:r>
              <a:rPr lang="en-US" baseline="0" dirty="0" smtClean="0"/>
              <a:t>Evaluate information, make observations, reflect on situations.</a:t>
            </a:r>
          </a:p>
          <a:p>
            <a:endParaRPr lang="en-US" baseline="0" dirty="0" smtClean="0"/>
          </a:p>
          <a:p>
            <a:r>
              <a:rPr lang="en-US" u="sng" baseline="0" dirty="0" smtClean="0"/>
              <a:t>That</a:t>
            </a:r>
            <a:r>
              <a:rPr lang="en-US" baseline="0" dirty="0" smtClean="0"/>
              <a:t> is what the business community is desperately looking for.</a:t>
            </a:r>
          </a:p>
          <a:p>
            <a:endParaRPr lang="en-US" dirty="0" smtClean="0"/>
          </a:p>
          <a:p>
            <a:endParaRPr lang="en-US" dirty="0" smtClean="0"/>
          </a:p>
          <a:p>
            <a:r>
              <a:rPr lang="en-US" dirty="0" smtClean="0"/>
              <a:t>====</a:t>
            </a:r>
          </a:p>
          <a:p>
            <a:r>
              <a:rPr lang="en-US" dirty="0" smtClean="0"/>
              <a:t>https://</a:t>
            </a:r>
            <a:r>
              <a:rPr lang="en-US" dirty="0" err="1" smtClean="0"/>
              <a:t>media.licdn.com</a:t>
            </a:r>
            <a:r>
              <a:rPr lang="en-US" dirty="0" smtClean="0"/>
              <a:t>/</a:t>
            </a:r>
            <a:r>
              <a:rPr lang="en-US" dirty="0" err="1" smtClean="0"/>
              <a:t>mpr</a:t>
            </a:r>
            <a:r>
              <a:rPr lang="en-US" dirty="0" smtClean="0"/>
              <a:t>/</a:t>
            </a:r>
            <a:r>
              <a:rPr lang="en-US" dirty="0" err="1" smtClean="0"/>
              <a:t>mpr</a:t>
            </a:r>
            <a:r>
              <a:rPr lang="en-US" dirty="0" smtClean="0"/>
              <a:t>/AAEAAQAAAAAAAAXHAAAAJDU5MDU4MzIyLWRlNWMtNDViYS05ZWE0LTk5ZTZlZjQyNmNhNA.jpg</a:t>
            </a:r>
          </a:p>
          <a:p>
            <a:r>
              <a:rPr lang="en-US" dirty="0" smtClean="0"/>
              <a:t>https://</a:t>
            </a:r>
            <a:r>
              <a:rPr lang="en-US" dirty="0" err="1" smtClean="0"/>
              <a:t>www.linkedin.com</a:t>
            </a:r>
            <a:r>
              <a:rPr lang="en-US" dirty="0" smtClean="0"/>
              <a:t>/pulse/critical-</a:t>
            </a:r>
            <a:r>
              <a:rPr lang="en-US" dirty="0" err="1" smtClean="0"/>
              <a:t>thinkingwhat</a:t>
            </a:r>
            <a:r>
              <a:rPr lang="en-US" dirty="0" smtClean="0"/>
              <a:t>-education-must-all-</a:t>
            </a:r>
            <a:r>
              <a:rPr lang="en-US" dirty="0" err="1" smtClean="0"/>
              <a:t>dalya</a:t>
            </a:r>
            <a:r>
              <a:rPr lang="en-US" dirty="0" smtClean="0"/>
              <a:t>-</a:t>
            </a:r>
            <a:r>
              <a:rPr lang="en-US" dirty="0" err="1" smtClean="0"/>
              <a:t>ibrahim</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144</a:t>
            </a:fld>
            <a:endParaRPr lang="en-US"/>
          </a:p>
        </p:txBody>
      </p:sp>
    </p:spTree>
    <p:extLst>
      <p:ext uri="{BB962C8B-B14F-4D97-AF65-F5344CB8AC3E}">
        <p14:creationId xmlns:p14="http://schemas.microsoft.com/office/powerpoint/2010/main" val="83850926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04800"/>
            <a:ext cx="2362200" cy="1771650"/>
          </a:xfrm>
        </p:spPr>
      </p:sp>
      <p:sp>
        <p:nvSpPr>
          <p:cNvPr id="3" name="Notes Placeholder 2"/>
          <p:cNvSpPr>
            <a:spLocks noGrp="1"/>
          </p:cNvSpPr>
          <p:nvPr>
            <p:ph type="body" idx="1"/>
          </p:nvPr>
        </p:nvSpPr>
        <p:spPr>
          <a:xfrm>
            <a:off x="685800" y="2076450"/>
            <a:ext cx="5486400" cy="6381750"/>
          </a:xfrm>
        </p:spPr>
        <p:txBody>
          <a:bodyPr>
            <a:noAutofit/>
          </a:bodyPr>
          <a:lstStyle/>
          <a:p>
            <a:r>
              <a:rPr lang="en-US" baseline="0" dirty="0" smtClean="0"/>
              <a:t>This is the research that evolved into the Four Cs that Wake County have embraced.</a:t>
            </a:r>
          </a:p>
          <a:p>
            <a:r>
              <a:rPr lang="en-US" baseline="0" dirty="0" smtClean="0"/>
              <a:t>We have to model these behaviors if we want the youth to follow.</a:t>
            </a:r>
          </a:p>
          <a:p>
            <a:endParaRPr lang="en-US" baseline="0" dirty="0" smtClean="0"/>
          </a:p>
          <a:p>
            <a:r>
              <a:rPr lang="en-US" baseline="0" dirty="0" smtClean="0"/>
              <a:t>Anytime you do something with the youth that addresses these four Cs, please let your principal know. </a:t>
            </a:r>
          </a:p>
          <a:p>
            <a:r>
              <a:rPr lang="en-US" baseline="0" dirty="0" smtClean="0"/>
              <a:t>Drop him or her a note -- and specifically reference the Four Cs and the school system mission. </a:t>
            </a:r>
          </a:p>
          <a:p>
            <a:r>
              <a:rPr lang="en-US" baseline="0" dirty="0" smtClean="0"/>
              <a:t> </a:t>
            </a:r>
          </a:p>
          <a:p>
            <a:r>
              <a:rPr lang="en-US" baseline="0" dirty="0" smtClean="0"/>
              <a:t>Your good work might end up in the Wake County Public School System Annual Report, </a:t>
            </a:r>
            <a:r>
              <a:rPr lang="en-US" dirty="0" smtClean="0"/>
              <a:t>  </a:t>
            </a:r>
            <a:r>
              <a:rPr lang="en-US" baseline="0" dirty="0" smtClean="0"/>
              <a:t>and more importantly, </a:t>
            </a:r>
          </a:p>
          <a:p>
            <a:r>
              <a:rPr lang="en-US" baseline="0" dirty="0" smtClean="0"/>
              <a:t>your good work in promoting the Four Cs, could create a workforce in Wake County that will be the envy of the world.</a:t>
            </a:r>
          </a:p>
          <a:p>
            <a:endParaRPr lang="en-US" baseline="0" dirty="0" smtClean="0"/>
          </a:p>
          <a:p>
            <a:r>
              <a:rPr lang="en-US" baseline="0" dirty="0" smtClean="0"/>
              <a:t>Believe me, -- your work </a:t>
            </a:r>
            <a:r>
              <a:rPr lang="en-US" u="sng" baseline="0" dirty="0" smtClean="0"/>
              <a:t>is</a:t>
            </a:r>
            <a:r>
              <a:rPr lang="en-US" baseline="0" dirty="0" smtClean="0"/>
              <a:t> making a difference.</a:t>
            </a:r>
          </a:p>
          <a:p>
            <a:endParaRPr lang="en-US" baseline="0" dirty="0" smtClean="0"/>
          </a:p>
          <a:p>
            <a:r>
              <a:rPr lang="en-US" baseline="0" dirty="0" smtClean="0"/>
              <a:t>Your work is making a </a:t>
            </a:r>
            <a:r>
              <a:rPr lang="en-US" u="sng" baseline="0" dirty="0" smtClean="0"/>
              <a:t>positive</a:t>
            </a:r>
            <a:r>
              <a:rPr lang="en-US" baseline="0" dirty="0" smtClean="0"/>
              <a:t> difference in the local economy, and more importantly, </a:t>
            </a:r>
          </a:p>
          <a:p>
            <a:r>
              <a:rPr lang="en-US" baseline="0" dirty="0" smtClean="0"/>
              <a:t>your work is making a positive impact on the families in this school district.</a:t>
            </a:r>
          </a:p>
          <a:p>
            <a:endParaRPr lang="en-US" baseline="0" dirty="0" smtClean="0"/>
          </a:p>
          <a:p>
            <a:r>
              <a:rPr lang="en-US" baseline="0" dirty="0" smtClean="0"/>
              <a:t>I am proud of you all.</a:t>
            </a:r>
          </a:p>
          <a:p>
            <a:endParaRPr lang="en-US" baseline="0" dirty="0" smtClean="0"/>
          </a:p>
          <a:p>
            <a:r>
              <a:rPr lang="en-US" baseline="0" dirty="0" smtClean="0"/>
              <a:t>Thanks for what </a:t>
            </a:r>
            <a:r>
              <a:rPr lang="en-US" u="sng" baseline="0" dirty="0" smtClean="0"/>
              <a:t>you</a:t>
            </a:r>
            <a:r>
              <a:rPr lang="en-US" baseline="0" dirty="0" smtClean="0"/>
              <a:t> are doing.</a:t>
            </a:r>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www.wcpss.net</a:t>
            </a:r>
            <a:r>
              <a:rPr lang="en-US" dirty="0" smtClean="0"/>
              <a:t>/Page/22831</a:t>
            </a:r>
          </a:p>
          <a:p>
            <a:endParaRPr lang="en-US" dirty="0" smtClean="0"/>
          </a:p>
          <a:p>
            <a:r>
              <a:rPr lang="en-US" dirty="0" smtClean="0"/>
              <a:t>WCPSS-4CS-PPT-2-Why.pptx</a:t>
            </a:r>
          </a:p>
          <a:p>
            <a:endParaRPr lang="en-US" dirty="0" smtClean="0"/>
          </a:p>
          <a:p>
            <a:endParaRPr lang="en-US" dirty="0" smtClean="0"/>
          </a:p>
          <a:p>
            <a:r>
              <a:rPr lang="en-US" dirty="0" smtClean="0"/>
              <a:t>http://</a:t>
            </a:r>
            <a:r>
              <a:rPr lang="en-US" dirty="0" err="1" smtClean="0"/>
              <a:t>www.wcpss.net</a:t>
            </a:r>
            <a:r>
              <a:rPr lang="en-US" dirty="0" smtClean="0"/>
              <a:t>/Page/22831</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TALKING POINTS:</a:t>
            </a:r>
          </a:p>
          <a:p>
            <a:r>
              <a:rPr lang="en-US" dirty="0" smtClean="0"/>
              <a:t>Even prior to the recent recession, there were calls for major shifts in the preparation of students for the demands of the 21st century.  In 2006 a study surveying over 400 U.S. employers representing over 2 million employees asked respondents to rate the importance of a wide range of skills and knowledge in terms of how important those things were for students trying to enter the workforce.  Included in that list of skills were several items specifically referencing the 4Cs from our strategic plan.</a:t>
            </a:r>
          </a:p>
          <a:p>
            <a:r>
              <a:rPr lang="en-US" dirty="0" smtClean="0"/>
              <a:t/>
            </a:r>
            <a:br>
              <a:rPr lang="en-US" dirty="0" smtClean="0"/>
            </a:br>
            <a:r>
              <a:rPr lang="en-US" dirty="0" smtClean="0"/>
              <a:t>For students entering the workforce straight out of high school,  some of the factors cited as most important are listed here.  Notice that the 4C skills of collaboration, communication, critical thinking, and creativity are all well-represented.  Of the top 10 specific skills cited by the majority of the respondents, 4 of those were the 4C skills.</a:t>
            </a:r>
          </a:p>
          <a:p>
            <a:r>
              <a:rPr lang="en-US" dirty="0" smtClean="0"/>
              <a:t/>
            </a:r>
            <a:br>
              <a:rPr lang="en-US" dirty="0" smtClean="0"/>
            </a:br>
            <a:r>
              <a:rPr lang="en-US" i="1" dirty="0" smtClean="0"/>
              <a:t>Source:  </a:t>
            </a:r>
            <a:r>
              <a:rPr lang="en-US" i="1" dirty="0" err="1" smtClean="0"/>
              <a:t>Casner</a:t>
            </a:r>
            <a:r>
              <a:rPr lang="en-US" i="1" dirty="0" smtClean="0"/>
              <a:t>-Lotto, J., &amp; Benner, M. (2006). Are they really ready for work? Employers’ perspectives on the basic knowledge and applied skills of new entrants into the 21st century workforce. New York: The Conference Board, Inc., the Partnership for 21st Century Skills, Corporate Voices for Working Families, &amp; the Society for Human Resource Management.</a:t>
            </a:r>
            <a:endParaRPr lang="en-US" dirty="0" smtClean="0"/>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145</a:t>
            </a:fld>
            <a:endParaRPr lang="en-US"/>
          </a:p>
        </p:txBody>
      </p:sp>
    </p:spTree>
    <p:extLst>
      <p:ext uri="{BB962C8B-B14F-4D97-AF65-F5344CB8AC3E}">
        <p14:creationId xmlns:p14="http://schemas.microsoft.com/office/powerpoint/2010/main" val="6379266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146</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Thanks for inviting me to come speak today</a:t>
            </a:r>
            <a:r>
              <a:rPr lang="en-US" dirty="0" smtClean="0">
                <a:ea typeface="ヒラギノ角ゴ Pro W3" charset="0"/>
              </a:rPr>
              <a:t>.</a:t>
            </a: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pPr eaLnBrk="1" hangingPunct="1">
              <a:defRPr/>
            </a:pPr>
            <a:r>
              <a:rPr lang="en-US" dirty="0" smtClean="0">
                <a:effectLst>
                  <a:outerShdw blurRad="38100" dist="38100" dir="2700000" algn="tl">
                    <a:srgbClr val="C0C0C0"/>
                  </a:outerShdw>
                </a:effectLst>
              </a:rPr>
              <a:t>Chris Droessler, </a:t>
            </a:r>
            <a:endParaRPr lang="en-US" dirty="0" smtClean="0">
              <a:effectLst>
                <a:outerShdw blurRad="38100" dist="38100" dir="2700000" algn="tl">
                  <a:srgbClr val="C0C0C0"/>
                </a:outerShdw>
              </a:effectLst>
            </a:endParaRPr>
          </a:p>
          <a:p>
            <a:pPr eaLnBrk="1" hangingPunct="1">
              <a:defRPr/>
            </a:pPr>
            <a:r>
              <a:rPr lang="en-US" dirty="0" smtClean="0">
                <a:effectLst>
                  <a:outerShdw blurRad="38100" dist="38100" dir="2700000" algn="tl">
                    <a:srgbClr val="C0C0C0"/>
                  </a:outerShdw>
                </a:effectLst>
              </a:rPr>
              <a:t>CTE Consultant</a:t>
            </a:r>
            <a:r>
              <a:rPr lang="en-US"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NCCCS</a:t>
            </a:r>
          </a:p>
          <a:p>
            <a:pPr eaLnBrk="1" hangingPunct="1">
              <a:defRPr/>
            </a:pPr>
            <a:r>
              <a:rPr lang="en-US" dirty="0" err="1" smtClean="0">
                <a:effectLst>
                  <a:outerShdw blurRad="38100" dist="38100" dir="2700000" algn="tl">
                    <a:srgbClr val="C0C0C0"/>
                  </a:outerShdw>
                </a:effectLst>
              </a:rPr>
              <a:t>DroesslerC@ncCommunityColleges.edu</a:t>
            </a:r>
            <a:endParaRPr lang="en-US" dirty="0" smtClean="0">
              <a:effectLst>
                <a:outerShdw blurRad="38100" dist="38100" dir="2700000" algn="tl">
                  <a:srgbClr val="C0C0C0"/>
                </a:outerShdw>
              </a:effectLst>
            </a:endParaRPr>
          </a:p>
          <a:p>
            <a:pPr eaLnBrk="1" hangingPunct="1">
              <a:defRPr/>
            </a:pPr>
            <a:endParaRPr lang="en-US" dirty="0" smtClean="0">
              <a:effectLst>
                <a:outerShdw blurRad="38100" dist="38100" dir="2700000" algn="tl">
                  <a:srgbClr val="C0C0C0"/>
                </a:outerShdw>
              </a:effectLst>
            </a:endParaRPr>
          </a:p>
          <a:p>
            <a:pPr eaLnBrk="1" hangingPunct="1">
              <a:defRPr/>
            </a:pPr>
            <a:r>
              <a:rPr lang="en-US" dirty="0" err="1" smtClean="0"/>
              <a:t>www.ncPerkins.org</a:t>
            </a:r>
            <a:r>
              <a:rPr lang="en-US" dirty="0" smtClean="0"/>
              <a:t>/presentations</a:t>
            </a:r>
          </a:p>
          <a:p>
            <a:endParaRPr lang="en-US" dirty="0">
              <a:ea typeface="ヒラギノ角ゴ Pro W3" charset="0"/>
            </a:endParaRPr>
          </a:p>
        </p:txBody>
      </p:sp>
    </p:spTree>
    <p:extLst>
      <p:ext uri="{BB962C8B-B14F-4D97-AF65-F5344CB8AC3E}">
        <p14:creationId xmlns:p14="http://schemas.microsoft.com/office/powerpoint/2010/main" val="65171408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147</a:t>
            </a:fld>
            <a:endParaRPr lang="en-US"/>
          </a:p>
        </p:txBody>
      </p:sp>
    </p:spTree>
    <p:extLst>
      <p:ext uri="{BB962C8B-B14F-4D97-AF65-F5344CB8AC3E}">
        <p14:creationId xmlns:p14="http://schemas.microsoft.com/office/powerpoint/2010/main" val="47892248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assume that many of our high school graduates will venture out beyond the borders of Wake</a:t>
            </a:r>
            <a:r>
              <a:rPr lang="en-US" baseline="0" dirty="0" smtClean="0"/>
              <a:t> County looking for work, so we will look at the data form the North Central prosperity zone, which includes Wake and 14 other counties.</a:t>
            </a:r>
            <a:endParaRPr lang="en-US" dirty="0" smtClean="0"/>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148</a:t>
            </a:fld>
            <a:endParaRPr lang="en-US"/>
          </a:p>
        </p:txBody>
      </p:sp>
    </p:spTree>
    <p:extLst>
      <p:ext uri="{BB962C8B-B14F-4D97-AF65-F5344CB8AC3E}">
        <p14:creationId xmlns:p14="http://schemas.microsoft.com/office/powerpoint/2010/main" val="69811935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endParaRPr lang="en-US" dirty="0" smtClean="0"/>
          </a:p>
          <a:p>
            <a:r>
              <a:rPr lang="en-US" dirty="0" smtClean="0"/>
              <a:t>http://</a:t>
            </a:r>
            <a:r>
              <a:rPr lang="en-US" dirty="0" err="1" smtClean="0"/>
              <a:t>www.newsobserver.com</a:t>
            </a:r>
            <a:r>
              <a:rPr lang="en-US" dirty="0" smtClean="0"/>
              <a:t>/news/local/education/article89098527.html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149</a:t>
            </a:fld>
            <a:endParaRPr lang="en-US"/>
          </a:p>
        </p:txBody>
      </p:sp>
    </p:spTree>
    <p:extLst>
      <p:ext uri="{BB962C8B-B14F-4D97-AF65-F5344CB8AC3E}">
        <p14:creationId xmlns:p14="http://schemas.microsoft.com/office/powerpoint/2010/main" val="1537740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15</a:t>
            </a:fld>
            <a:endParaRPr lang="en-US" sz="13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xfrm>
            <a:off x="650875" y="4267200"/>
            <a:ext cx="5521325" cy="5094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And 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a:t>
            </a:r>
            <a:r>
              <a:rPr lang="en-US" sz="1600" dirty="0" smtClean="0">
                <a:solidFill>
                  <a:srgbClr val="181512"/>
                </a:solidFill>
                <a:ea typeface="ヒラギノ角ゴ Pro W3" charset="0"/>
                <a:cs typeface="Times"/>
              </a:rPr>
              <a:t>Carolina </a:t>
            </a:r>
            <a:r>
              <a:rPr lang="en-US" sz="1600" dirty="0">
                <a:solidFill>
                  <a:srgbClr val="181512"/>
                </a:solidFill>
                <a:ea typeface="ヒラギノ角ゴ Pro W3" charset="0"/>
                <a:cs typeface="Times"/>
              </a:rPr>
              <a:t>high school </a:t>
            </a:r>
            <a:r>
              <a:rPr lang="en-US" sz="1600" dirty="0" smtClean="0">
                <a:solidFill>
                  <a:srgbClr val="181512"/>
                </a:solidFill>
                <a:ea typeface="ヒラギノ角ゴ Pro W3" charset="0"/>
                <a:cs typeface="Times"/>
              </a:rPr>
              <a:t>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a:t>
            </a:r>
            <a:r>
              <a:rPr lang="en-US" sz="1600" dirty="0" smtClean="0">
                <a:solidFill>
                  <a:srgbClr val="181512"/>
                </a:solidFill>
                <a:ea typeface="ヒラギノ角ゴ Pro W3" charset="0"/>
                <a:cs typeface="Times"/>
              </a:rPr>
              <a:t>our high school graduates say </a:t>
            </a:r>
            <a:r>
              <a:rPr lang="en-US" sz="1600" dirty="0">
                <a:solidFill>
                  <a:srgbClr val="181512"/>
                </a:solidFill>
                <a:ea typeface="ヒラギノ角ゴ Pro W3" charset="0"/>
                <a:cs typeface="Times"/>
              </a:rPr>
              <a:t>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r>
              <a:rPr lang="en-US" sz="1600" dirty="0">
                <a:solidFill>
                  <a:srgbClr val="181512"/>
                </a:solidFill>
                <a:ea typeface="ヒラギノ角ゴ Pro W3" charset="0"/>
                <a:cs typeface="Times"/>
              </a:rPr>
              <a:t/>
            </a: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a:t>
            </a:r>
            <a:r>
              <a:rPr lang="en-US" sz="1600" dirty="0" smtClean="0">
                <a:solidFill>
                  <a:srgbClr val="181512"/>
                </a:solidFill>
                <a:ea typeface="ヒラギノ角ゴ Pro W3" charset="0"/>
                <a:cs typeface="Times"/>
              </a:rPr>
              <a:t>recent high school graduates </a:t>
            </a:r>
            <a:r>
              <a:rPr lang="en-US" sz="1600" dirty="0">
                <a:solidFill>
                  <a:srgbClr val="181512"/>
                </a:solidFill>
                <a:ea typeface="ヒラギノ角ゴ Pro W3" charset="0"/>
                <a:cs typeface="Times"/>
              </a:rPr>
              <a:t>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playing </a:t>
            </a:r>
            <a:r>
              <a:rPr lang="en-US" altLang="ja-JP" sz="1600" u="sng" dirty="0">
                <a:solidFill>
                  <a:srgbClr val="181512"/>
                </a:solidFill>
                <a:ea typeface="ヒラギノ角ゴ Pro W3" charset="0"/>
                <a:cs typeface="Times"/>
              </a:rPr>
              <a:t>Nintendo</a:t>
            </a:r>
            <a:r>
              <a:rPr lang="en-US" altLang="ja-JP" sz="1600" dirty="0">
                <a:solidFill>
                  <a:srgbClr val="181512"/>
                </a:solidFill>
                <a:ea typeface="ヒラギノ角ゴ Pro W3" charset="0"/>
                <a:cs typeface="Times"/>
              </a:rPr>
              <a:t>. </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r>
              <a:rPr lang="en-US" sz="1600" dirty="0" smtClean="0">
                <a:solidFill>
                  <a:srgbClr val="181512"/>
                </a:solidFill>
                <a:ea typeface="ヒラギノ角ゴ Pro W3" charset="0"/>
                <a:cs typeface="ヒラギノ角ゴ Pro W3" charset="0"/>
              </a:rPr>
              <a:t>/</a:t>
            </a:r>
          </a:p>
          <a:p>
            <a:pPr eaLnBrk="1" hangingPunct="1">
              <a:spcBef>
                <a:spcPct val="0"/>
              </a:spcBef>
            </a:pPr>
            <a:r>
              <a:rPr lang="en-US" sz="1600" dirty="0" smtClean="0">
                <a:solidFill>
                  <a:srgbClr val="181512"/>
                </a:solidFill>
                <a:ea typeface="ヒラギノ角ゴ Pro W3" charset="0"/>
                <a:cs typeface="ヒラギノ角ゴ Pro W3" charset="0"/>
              </a:rPr>
              <a:t>Pupil Information</a:t>
            </a:r>
          </a:p>
          <a:p>
            <a:pPr eaLnBrk="1" hangingPunct="1">
              <a:spcBef>
                <a:spcPct val="0"/>
              </a:spcBef>
            </a:pPr>
            <a:r>
              <a:rPr lang="en-US" sz="1600" dirty="0" smtClean="0">
                <a:solidFill>
                  <a:srgbClr val="181512"/>
                </a:solidFill>
                <a:ea typeface="ヒラギノ角ゴ Pro W3" charset="0"/>
                <a:cs typeface="ヒラギノ角ゴ Pro W3" charset="0"/>
              </a:rPr>
              <a:t>Table 12.1 High School Graduates by Intentions</a:t>
            </a:r>
            <a:endParaRPr lang="en-US" sz="1600" dirty="0">
              <a:solidFill>
                <a:srgbClr val="181512"/>
              </a:solidFill>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NC Public Schools Statistical Profile </a:t>
            </a:r>
            <a:r>
              <a:rPr lang="en-US" sz="1600" dirty="0" smtClean="0">
                <a:solidFill>
                  <a:srgbClr val="181512"/>
                </a:solidFill>
                <a:ea typeface="ヒラギノ角ゴ Pro W3" charset="0"/>
                <a:cs typeface="ヒラギノ角ゴ Pro W3" charset="0"/>
              </a:rPr>
              <a:t>2014-2015</a:t>
            </a:r>
            <a:endParaRPr lang="en-US" sz="1600" dirty="0">
              <a:solidFill>
                <a:srgbClr val="181512"/>
              </a:solidFill>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a:t>
            </a:r>
            <a:r>
              <a:rPr lang="en-US" sz="1600" dirty="0" smtClean="0">
                <a:solidFill>
                  <a:srgbClr val="181512"/>
                </a:solidFill>
                <a:ea typeface="ヒラギノ角ゴ Pro W3" charset="0"/>
                <a:cs typeface="ヒラギノ角ゴ Pro W3" charset="0"/>
              </a:rPr>
              <a:t>96,846 </a:t>
            </a:r>
            <a:r>
              <a:rPr lang="en-US" sz="1600" dirty="0">
                <a:solidFill>
                  <a:srgbClr val="181512"/>
                </a:solidFill>
                <a:ea typeface="ヒラギノ角ゴ Pro W3" charset="0"/>
                <a:cs typeface="ヒラギノ角ゴ Pro W3" charset="0"/>
              </a:rPr>
              <a:t>graduates in the class of </a:t>
            </a:r>
            <a:r>
              <a:rPr lang="en-US" sz="1600" dirty="0" smtClean="0">
                <a:solidFill>
                  <a:srgbClr val="181512"/>
                </a:solidFill>
                <a:ea typeface="ヒラギノ角ゴ Pro W3" charset="0"/>
                <a:cs typeface="ヒラギノ角ゴ Pro W3" charset="0"/>
              </a:rPr>
              <a:t>2015, </a:t>
            </a:r>
            <a:r>
              <a:rPr lang="en-US" sz="1600" dirty="0">
                <a:solidFill>
                  <a:srgbClr val="181512"/>
                </a:solidFill>
                <a:ea typeface="ヒラギノ角ゴ Pro W3" charset="0"/>
                <a:cs typeface="ヒラギノ角ゴ Pro W3" charset="0"/>
              </a:rPr>
              <a:t>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34.4% </a:t>
            </a:r>
            <a:r>
              <a:rPr lang="en-US" sz="1600" dirty="0">
                <a:ea typeface="ヒラギノ角ゴ Pro W3" charset="0"/>
                <a:cs typeface="ヒラギノ角ゴ Pro W3" charset="0"/>
              </a:rPr>
              <a:t>Public Senior Institutions</a:t>
            </a:r>
          </a:p>
          <a:p>
            <a:pPr eaLnBrk="1" hangingPunct="1"/>
            <a:r>
              <a:rPr lang="en-US" sz="1600" dirty="0" smtClean="0">
                <a:ea typeface="ヒラギノ角ゴ Pro W3" charset="0"/>
                <a:cs typeface="ヒラギノ角ゴ Pro W3" charset="0"/>
              </a:rPr>
              <a:t>10.4% </a:t>
            </a:r>
            <a:r>
              <a:rPr lang="en-US" sz="1600" dirty="0">
                <a:ea typeface="ヒラギノ角ゴ Pro W3" charset="0"/>
                <a:cs typeface="ヒラギノ角ゴ Pro W3" charset="0"/>
              </a:rPr>
              <a:t>Private Senior </a:t>
            </a:r>
            <a:r>
              <a:rPr lang="en-US" sz="1600" dirty="0" smtClean="0">
                <a:ea typeface="ヒラギノ角ゴ Pro W3" charset="0"/>
                <a:cs typeface="ヒラギノ角ゴ Pro W3" charset="0"/>
              </a:rPr>
              <a:t>Institutions</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37.2% </a:t>
            </a:r>
            <a:r>
              <a:rPr lang="en-US" sz="1600" dirty="0">
                <a:ea typeface="ヒラギノ角ゴ Pro W3" charset="0"/>
                <a:cs typeface="ヒラギノ角ゴ Pro W3" charset="0"/>
              </a:rPr>
              <a:t>Community/Technical College</a:t>
            </a:r>
          </a:p>
          <a:p>
            <a:pPr eaLnBrk="1" hangingPunct="1"/>
            <a:r>
              <a:rPr lang="en-US" sz="1600" dirty="0" smtClean="0">
                <a:ea typeface="ヒラギノ角ゴ Pro W3" charset="0"/>
                <a:cs typeface="ヒラギノ角ゴ Pro W3" charset="0"/>
              </a:rPr>
              <a:t>0.5% </a:t>
            </a:r>
            <a:r>
              <a:rPr lang="en-US" sz="1600" dirty="0">
                <a:ea typeface="ヒラギノ角ゴ Pro W3" charset="0"/>
                <a:cs typeface="ヒラギノ角ゴ Pro W3" charset="0"/>
              </a:rPr>
              <a:t>Private Junior College</a:t>
            </a:r>
          </a:p>
          <a:p>
            <a:pPr eaLnBrk="1" hangingPunct="1"/>
            <a:r>
              <a:rPr lang="en-US" sz="1600" dirty="0" smtClean="0">
                <a:ea typeface="ヒラギノ角ゴ Pro W3" charset="0"/>
                <a:cs typeface="ヒラギノ角ゴ Pro W3" charset="0"/>
              </a:rPr>
              <a:t>1.2% </a:t>
            </a:r>
            <a:r>
              <a:rPr lang="en-US" sz="1600" dirty="0">
                <a:ea typeface="ヒラギノ角ゴ Pro W3" charset="0"/>
                <a:cs typeface="ヒラギノ角ゴ Pro W3" charset="0"/>
              </a:rPr>
              <a:t>Trade/Business </a:t>
            </a:r>
            <a:r>
              <a:rPr lang="en-US" sz="1600" dirty="0" smtClean="0">
                <a:ea typeface="ヒラギノ角ゴ Pro W3" charset="0"/>
                <a:cs typeface="ヒラギノ角ゴ Pro W3" charset="0"/>
              </a:rPr>
              <a:t>School</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4.6% </a:t>
            </a:r>
            <a:r>
              <a:rPr lang="en-US" sz="1600" dirty="0">
                <a:ea typeface="ヒラギノ角ゴ Pro W3" charset="0"/>
                <a:cs typeface="ヒラギノ角ゴ Pro W3" charset="0"/>
              </a:rPr>
              <a:t>Military</a:t>
            </a:r>
          </a:p>
          <a:p>
            <a:pPr eaLnBrk="1" hangingPunct="1"/>
            <a:r>
              <a:rPr lang="en-US" sz="1600" dirty="0" smtClean="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1.9% </a:t>
            </a:r>
            <a:r>
              <a:rPr lang="en-US" sz="1600" dirty="0">
                <a:ea typeface="ヒラギノ角ゴ Pro W3" charset="0"/>
                <a:cs typeface="ヒラギノ角ゴ Pro W3" charset="0"/>
              </a:rPr>
              <a:t>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52269137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150</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69575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u="sng" dirty="0" smtClean="0">
                <a:ea typeface="ヒラギノ角ゴ Pro W3" charset="0"/>
              </a:rPr>
              <a:t>Our</a:t>
            </a:r>
            <a:r>
              <a:rPr lang="en-US" dirty="0" smtClean="0">
                <a:ea typeface="ヒラギノ角ゴ Pro W3" charset="0"/>
              </a:rPr>
              <a:t> vocation as educators (and workforce professionals) is preparing youth for careers. </a:t>
            </a:r>
          </a:p>
          <a:p>
            <a:r>
              <a:rPr lang="en-US" dirty="0" smtClean="0">
                <a:ea typeface="ヒラギノ角ゴ Pro W3" charset="0"/>
              </a:rPr>
              <a:t>What is your student</a:t>
            </a:r>
            <a:r>
              <a:rPr lang="ja-JP" altLang="en-US" dirty="0" smtClean="0">
                <a:ea typeface="ヒラギノ角ゴ Pro W3" charset="0"/>
              </a:rPr>
              <a:t>’</a:t>
            </a:r>
            <a:r>
              <a:rPr lang="en-US" altLang="ja-JP" dirty="0" smtClean="0">
                <a:ea typeface="ヒラギノ角ゴ Pro W3" charset="0"/>
              </a:rPr>
              <a:t>s (or client’s)   </a:t>
            </a:r>
            <a:r>
              <a:rPr lang="en-US" altLang="ja-JP" u="sng" dirty="0" smtClean="0">
                <a:ea typeface="ヒラギノ角ゴ Pro W3" charset="0"/>
              </a:rPr>
              <a:t>vocation</a:t>
            </a:r>
            <a:r>
              <a:rPr lang="en-US" altLang="ja-JP" dirty="0" smtClean="0">
                <a:ea typeface="ヒラギノ角ゴ Pro W3" charset="0"/>
              </a:rPr>
              <a:t>?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them</a:t>
            </a:r>
            <a:r>
              <a:rPr lang="en-US" altLang="ja-JP" dirty="0" smtClean="0">
                <a:ea typeface="ヒラギノ角ゴ Pro W3" charset="0"/>
              </a:rPr>
              <a:t> to do? </a:t>
            </a:r>
          </a:p>
          <a:p>
            <a:r>
              <a:rPr lang="en-US" altLang="ja-JP" dirty="0" smtClean="0">
                <a:ea typeface="ヒラギノ角ゴ Pro W3" charset="0"/>
              </a:rPr>
              <a:t>What is their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We need to help people discover their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them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And we need to help them to </a:t>
            </a:r>
            <a:r>
              <a:rPr lang="en-US" u="sng" dirty="0" smtClean="0">
                <a:ea typeface="ヒラギノ角ゴ Pro W3" charset="0"/>
              </a:rPr>
              <a:t>turn</a:t>
            </a:r>
            <a:r>
              <a:rPr lang="en-US" dirty="0" smtClean="0">
                <a:ea typeface="ヒラギノ角ゴ Pro W3" charset="0"/>
              </a:rPr>
              <a:t> that passion into a rewarding career.</a:t>
            </a:r>
          </a:p>
          <a:p>
            <a:r>
              <a:rPr lang="en-US" dirty="0" smtClean="0">
                <a:ea typeface="ヒラギノ角ゴ Pro W3" charset="0"/>
              </a:rPr>
              <a:t>--</a:t>
            </a:r>
          </a:p>
          <a:p>
            <a:r>
              <a:rPr lang="en-US" dirty="0" smtClean="0">
                <a:ea typeface="ヒラギノ角ゴ Pro W3" charset="0"/>
              </a:rPr>
              <a:t>In the future -- when the youth with whom we work </a:t>
            </a:r>
            <a:r>
              <a:rPr lang="en-US" u="sng" dirty="0" smtClean="0">
                <a:ea typeface="ヒラギノ角ゴ Pro W3" charset="0"/>
              </a:rPr>
              <a:t>are</a:t>
            </a:r>
            <a:r>
              <a:rPr lang="en-US" dirty="0" smtClean="0">
                <a:ea typeface="ヒラギノ角ゴ Pro W3" charset="0"/>
              </a:rPr>
              <a:t> employed, and someone asks them what they do for a living, -- </a:t>
            </a:r>
          </a:p>
          <a:p>
            <a:r>
              <a:rPr lang="en-US" dirty="0" err="1" smtClean="0">
                <a:ea typeface="ヒラギノ角ゴ Pro W3" charset="0"/>
              </a:rPr>
              <a:t>wouldn</a:t>
            </a:r>
            <a:r>
              <a:rPr lang="ja-JP" altLang="en-US" dirty="0" smtClean="0">
                <a:ea typeface="ヒラギノ角ゴ Pro W3" charset="0"/>
              </a:rPr>
              <a:t>’</a:t>
            </a:r>
            <a:r>
              <a:rPr lang="en-US" altLang="ja-JP" dirty="0" smtClean="0">
                <a:ea typeface="ヒラギノ角ゴ Pro W3" charset="0"/>
              </a:rPr>
              <a:t>t it be </a:t>
            </a:r>
            <a:r>
              <a:rPr lang="en-US" altLang="ja-JP" u="sng" dirty="0" smtClean="0">
                <a:ea typeface="ヒラギノ角ゴ Pro W3" charset="0"/>
              </a:rPr>
              <a:t>great</a:t>
            </a:r>
            <a:r>
              <a:rPr lang="en-US" altLang="ja-JP" dirty="0" smtClean="0">
                <a:ea typeface="ヒラギノ角ゴ Pro W3" charset="0"/>
              </a:rPr>
              <a:t> if they could say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8864648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cared about helping </a:t>
            </a:r>
            <a:r>
              <a:rPr lang="en-US" u="sng" dirty="0" smtClean="0"/>
              <a:t>others</a:t>
            </a:r>
            <a:r>
              <a:rPr lang="en-US" dirty="0" smtClean="0"/>
              <a:t>–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morning – </a:t>
            </a:r>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endParaRPr lang="en-US" dirty="0"/>
          </a:p>
          <a:p>
            <a:endParaRPr lang="en-US" dirty="0" smtClean="0"/>
          </a:p>
          <a:p>
            <a:r>
              <a:rPr lang="en-US" dirty="0" smtClean="0"/>
              <a:t>========</a:t>
            </a:r>
          </a:p>
          <a:p>
            <a:endParaRPr lang="en-US" dirty="0" smtClean="0"/>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151</a:t>
            </a:fld>
            <a:endParaRPr lang="en-US"/>
          </a:p>
        </p:txBody>
      </p:sp>
    </p:spTree>
    <p:extLst>
      <p:ext uri="{BB962C8B-B14F-4D97-AF65-F5344CB8AC3E}">
        <p14:creationId xmlns:p14="http://schemas.microsoft.com/office/powerpoint/2010/main" val="325672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16</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831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a:t>
            </a:r>
            <a:r>
              <a:rPr lang="en-US" dirty="0" smtClean="0">
                <a:ea typeface="ヒラギノ角ゴ Pro W3" charset="0"/>
                <a:cs typeface="Times"/>
              </a:rPr>
              <a:t>jobs </a:t>
            </a:r>
            <a:r>
              <a:rPr lang="en-US" u="sng" dirty="0">
                <a:ea typeface="ヒラギノ角ゴ Pro W3" charset="0"/>
                <a:cs typeface="Times"/>
              </a:rPr>
              <a:t>require</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smtClean="0">
                <a:ea typeface="ヒラギノ角ゴ Pro W3" charset="0"/>
                <a:cs typeface="Times"/>
                <a:sym typeface="Wingdings" charset="0"/>
              </a:rPr>
              <a:t>almost</a:t>
            </a:r>
            <a:r>
              <a:rPr lang="en-US" baseline="0" dirty="0" smtClean="0">
                <a:ea typeface="ヒラギノ角ゴ Pro W3" charset="0"/>
                <a:cs typeface="Times"/>
                <a:sym typeface="Wingdings" charset="0"/>
              </a:rPr>
              <a:t> </a:t>
            </a:r>
            <a:r>
              <a:rPr lang="en-US" u="sng" dirty="0" smtClean="0">
                <a:ea typeface="ヒラギノ角ゴ Pro W3" charset="0"/>
                <a:cs typeface="Times"/>
              </a:rPr>
              <a:t>45</a:t>
            </a:r>
            <a:r>
              <a:rPr lang="en-US" dirty="0" smtClean="0">
                <a:ea typeface="ヒラギノ角ゴ Pro W3" charset="0"/>
                <a:cs typeface="Times"/>
              </a:rPr>
              <a:t> </a:t>
            </a:r>
            <a:r>
              <a:rPr lang="en-US" dirty="0">
                <a:ea typeface="ヒラギノ角ゴ Pro W3" charset="0"/>
                <a:cs typeface="Times"/>
              </a:rPr>
              <a:t>percent of our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dirty="0" smtClean="0">
                <a:ea typeface="ヒラギノ角ゴ Pro W3" charset="0"/>
                <a:cs typeface="Times"/>
              </a:rPr>
              <a:t>almost</a:t>
            </a:r>
            <a:r>
              <a:rPr lang="en-US" baseline="0" dirty="0" smtClean="0">
                <a:ea typeface="ヒラギノ角ゴ Pro W3" charset="0"/>
                <a:cs typeface="Times"/>
              </a:rPr>
              <a:t> </a:t>
            </a:r>
            <a:r>
              <a:rPr lang="en-US" u="sng" dirty="0" smtClean="0">
                <a:ea typeface="ヒラギノ角ゴ Pro W3" charset="0"/>
                <a:cs typeface="Times"/>
              </a:rPr>
              <a:t>22</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a:t>
            </a:r>
            <a:r>
              <a:rPr lang="en-US" baseline="0" dirty="0" smtClean="0">
                <a:ea typeface="ヒラギノ角ゴ Pro W3" charset="0"/>
                <a:cs typeface="Times"/>
              </a:rPr>
              <a:t> openings</a:t>
            </a:r>
            <a:r>
              <a:rPr lang="en-US" dirty="0" smtClean="0">
                <a:ea typeface="ヒラギノ角ゴ Pro W3" charset="0"/>
                <a:cs typeface="Times"/>
              </a:rPr>
              <a:t>. </a:t>
            </a:r>
            <a:r>
              <a:rPr lang="en-US" dirty="0">
                <a:ea typeface="ヒラギノ角ゴ Pro W3" charset="0"/>
                <a:cs typeface="Times"/>
              </a:rPr>
              <a:t>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a:t>
            </a:r>
            <a:r>
              <a:rPr lang="en-US" dirty="0" smtClean="0">
                <a:ea typeface="ヒラギノ角ゴ Pro W3" charset="0"/>
                <a:cs typeface="Times"/>
              </a:rPr>
              <a:t>be </a:t>
            </a:r>
            <a:r>
              <a:rPr lang="en-US" dirty="0">
                <a:ea typeface="ヒラギノ角ゴ Pro W3" charset="0"/>
                <a:cs typeface="Times"/>
              </a:rPr>
              <a:t>left holding a sheepskin with no job to show for </a:t>
            </a:r>
            <a:r>
              <a:rPr lang="en-US" dirty="0" smtClean="0">
                <a:ea typeface="ヒラギノ角ゴ Pro W3" charset="0"/>
                <a:cs typeface="Times"/>
              </a:rPr>
              <a:t>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smtClean="0">
                <a:ea typeface="ヒラギノ角ゴ Pro W3" charset="0"/>
                <a:cs typeface="Times"/>
              </a:rPr>
              <a:t>39</a:t>
            </a:r>
            <a:r>
              <a:rPr lang="en-US" dirty="0" smtClean="0">
                <a:ea typeface="ヒラギノ角ゴ Pro W3" charset="0"/>
                <a:cs typeface="Times"/>
              </a:rPr>
              <a:t> </a:t>
            </a:r>
            <a:r>
              <a:rPr lang="en-US" dirty="0">
                <a:ea typeface="ヒラギノ角ゴ Pro W3" charset="0"/>
                <a:cs typeface="Times"/>
              </a:rPr>
              <a:t>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6</a:t>
            </a:r>
            <a:r>
              <a:rPr lang="en-US" dirty="0">
                <a:ea typeface="ヒラギノ角ゴ Pro W3" charset="0"/>
                <a:cs typeface="Times"/>
              </a:rPr>
              <a:t> percent of the </a:t>
            </a:r>
            <a:r>
              <a:rPr lang="en-US" dirty="0" smtClean="0">
                <a:ea typeface="ヒラギノ角ゴ Pro W3" charset="0"/>
                <a:cs typeface="Times"/>
              </a:rPr>
              <a:t>jobs</a:t>
            </a:r>
            <a:r>
              <a:rPr lang="en-US" dirty="0">
                <a:ea typeface="ヒラギノ角ゴ Pro W3" charset="0"/>
                <a:cs typeface="Times"/>
              </a:rPr>
              <a:t>. </a:t>
            </a:r>
            <a:endParaRPr lang="en-US" dirty="0" smtClean="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63 percent of the jobs do </a:t>
            </a:r>
            <a:r>
              <a:rPr lang="en-US" u="sng" dirty="0">
                <a:ea typeface="ヒラギノ角ゴ Pro W3" charset="0"/>
                <a:cs typeface="Times"/>
              </a:rPr>
              <a:t>not require </a:t>
            </a:r>
            <a:r>
              <a:rPr lang="en-US" dirty="0">
                <a:ea typeface="ヒラギノ角ゴ Pro W3" charset="0"/>
                <a:cs typeface="Times"/>
              </a:rPr>
              <a:t>postsecondary education </a:t>
            </a:r>
            <a:r>
              <a:rPr lang="en-US" dirty="0" smtClean="0">
                <a:ea typeface="ヒラギノ角ゴ Pro W3" charset="0"/>
                <a:cs typeface="Times"/>
              </a:rPr>
              <a:t>(that means that you </a:t>
            </a:r>
            <a:r>
              <a:rPr lang="en-US" dirty="0">
                <a:ea typeface="ヒラギノ角ゴ Pro W3" charset="0"/>
                <a:cs typeface="Times"/>
              </a:rPr>
              <a:t>can get any of those </a:t>
            </a:r>
            <a:r>
              <a:rPr lang="en-US" dirty="0" smtClean="0">
                <a:ea typeface="ヒラギノ角ゴ Pro W3" charset="0"/>
                <a:cs typeface="Times"/>
              </a:rPr>
              <a:t>blue jobs </a:t>
            </a:r>
            <a:r>
              <a:rPr lang="en-US" dirty="0">
                <a:ea typeface="ヒラギノ角ゴ Pro W3" charset="0"/>
                <a:cs typeface="Times"/>
              </a:rPr>
              <a:t>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jobs,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smtClean="0">
                <a:ea typeface="ヒラギノ角ゴ Pro W3" charset="0"/>
                <a:cs typeface="Times"/>
              </a:rPr>
              <a:t>hired</a:t>
            </a:r>
            <a:r>
              <a:rPr lang="en-US" dirty="0" smtClean="0">
                <a:ea typeface="ヒラギノ角ゴ Pro W3" charset="0"/>
                <a:cs typeface="Times"/>
              </a:rPr>
              <a:t>, and </a:t>
            </a:r>
            <a:r>
              <a:rPr lang="en-US" u="sng" dirty="0" smtClean="0">
                <a:ea typeface="ヒラギノ角ゴ Pro W3" charset="0"/>
                <a:cs typeface="Times"/>
              </a:rPr>
              <a:t>might</a:t>
            </a:r>
            <a:r>
              <a:rPr lang="en-US" dirty="0" smtClean="0">
                <a:ea typeface="ヒラギノ角ゴ Pro W3" charset="0"/>
                <a:cs typeface="Times"/>
              </a:rPr>
              <a:t> start at a higher </a:t>
            </a:r>
            <a:r>
              <a:rPr lang="en-US" u="sng" dirty="0" smtClean="0">
                <a:ea typeface="ヒラギノ角ゴ Pro W3" charset="0"/>
                <a:cs typeface="Times"/>
              </a:rPr>
              <a:t>salary</a:t>
            </a:r>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491990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4495800"/>
          </a:xfrm>
        </p:spPr>
        <p:txBody>
          <a:bodyPr>
            <a:noAutofit/>
          </a:bodyPr>
          <a:lstStyle/>
          <a:p>
            <a:r>
              <a:rPr lang="en-US" dirty="0" smtClean="0"/>
              <a:t>Let’s </a:t>
            </a:r>
            <a:r>
              <a:rPr lang="en-US" u="sng" dirty="0" smtClean="0"/>
              <a:t>look</a:t>
            </a:r>
            <a:r>
              <a:rPr lang="en-US" dirty="0" smtClean="0"/>
              <a:t> at some salaries.</a:t>
            </a:r>
          </a:p>
          <a:p>
            <a:endParaRPr lang="en-US" dirty="0" smtClean="0"/>
          </a:p>
          <a:p>
            <a:r>
              <a:rPr lang="en-US" dirty="0" smtClean="0"/>
              <a:t>Here you see the jobs that require short on-the-job training,  That means you can get one of these jobs right out of high school, and within a month you know all you need to know to do the job.</a:t>
            </a:r>
          </a:p>
          <a:p>
            <a:endParaRPr lang="en-US" dirty="0" smtClean="0"/>
          </a:p>
          <a:p>
            <a:r>
              <a:rPr lang="en-US" dirty="0" smtClean="0"/>
              <a:t>And this is showing only the jobs projected to be</a:t>
            </a:r>
            <a:r>
              <a:rPr lang="en-US" baseline="0" dirty="0" smtClean="0"/>
              <a:t> </a:t>
            </a:r>
            <a:r>
              <a:rPr lang="en-US" dirty="0" smtClean="0"/>
              <a:t>in high demand over the next ten years.  </a:t>
            </a:r>
          </a:p>
          <a:p>
            <a:r>
              <a:rPr lang="en-US" dirty="0" smtClean="0"/>
              <a:t>And you see the starting salaries for North Carolina.</a:t>
            </a:r>
          </a:p>
          <a:p>
            <a:endParaRPr lang="en-US" dirty="0" smtClean="0"/>
          </a:p>
          <a:p>
            <a:r>
              <a:rPr lang="en-US" dirty="0" smtClean="0"/>
              <a:t>Most of these are helper positions. You are typically</a:t>
            </a:r>
            <a:r>
              <a:rPr lang="en-US" baseline="0" dirty="0" smtClean="0"/>
              <a:t> doing the grunt work for a higher-paid</a:t>
            </a:r>
            <a:r>
              <a:rPr lang="en-US" dirty="0" smtClean="0"/>
              <a:t> professional.</a:t>
            </a:r>
          </a:p>
          <a:p>
            <a:endParaRPr lang="en-US" dirty="0" smtClean="0"/>
          </a:p>
          <a:p>
            <a:r>
              <a:rPr lang="en-US" dirty="0" smtClean="0"/>
              <a:t>Many of these are considered starter jobs.</a:t>
            </a:r>
            <a:r>
              <a:rPr lang="en-US" baseline="0" dirty="0" smtClean="0"/>
              <a:t>  </a:t>
            </a:r>
          </a:p>
          <a:p>
            <a:r>
              <a:rPr lang="en-US" baseline="0" dirty="0" smtClean="0"/>
              <a:t>W</a:t>
            </a:r>
            <a:r>
              <a:rPr lang="en-US" dirty="0" smtClean="0"/>
              <a:t>ith a little experience and a little more education, you could move up to a higher paying job, and get </a:t>
            </a:r>
            <a:r>
              <a:rPr lang="en-US" u="sng" dirty="0" smtClean="0"/>
              <a:t>yourself</a:t>
            </a:r>
            <a:r>
              <a:rPr lang="en-US" dirty="0" smtClean="0"/>
              <a:t> one of these helpers.</a:t>
            </a:r>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943775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Moderate on-the-job training means you need more than a month training,</a:t>
            </a:r>
            <a:r>
              <a:rPr lang="en-US" baseline="0" dirty="0" smtClean="0"/>
              <a:t> but within a year,</a:t>
            </a:r>
            <a:r>
              <a:rPr lang="en-US" dirty="0" smtClean="0"/>
              <a:t> </a:t>
            </a:r>
            <a:r>
              <a:rPr lang="en-US" baseline="0" dirty="0" smtClean="0"/>
              <a:t>you are ready to work by yourself.</a:t>
            </a:r>
            <a:endParaRPr lang="en-US" dirty="0" smtClean="0">
              <a:ea typeface="ヒラギノ角ゴ Pro W3" charset="0"/>
              <a:cs typeface="Times"/>
            </a:endParaRP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87960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Long on-the-job training means you can get these jobs right out of high school, but it will take on-the-job training for over a year to get you completely trained.</a:t>
            </a:r>
          </a:p>
          <a:p>
            <a:endParaRPr lang="en-US" dirty="0" smtClean="0">
              <a:ea typeface="ヒラギノ角ゴ Pro W3" charset="0"/>
              <a:cs typeface="Times"/>
            </a:endParaRPr>
          </a:p>
          <a:p>
            <a:r>
              <a:rPr lang="en-US" dirty="0" smtClean="0">
                <a:ea typeface="ヒラギノ角ゴ Pro W3" charset="0"/>
                <a:cs typeface="Times"/>
              </a:rPr>
              <a:t>Most of these jobs have training programs at our community colleges.  Which means you </a:t>
            </a:r>
            <a:r>
              <a:rPr lang="en-US" u="sng" dirty="0" smtClean="0">
                <a:ea typeface="ヒラギノ角ゴ Pro W3" charset="0"/>
                <a:cs typeface="Times"/>
              </a:rPr>
              <a:t>could</a:t>
            </a:r>
            <a:r>
              <a:rPr lang="en-US" dirty="0" smtClean="0">
                <a:ea typeface="ヒラギノ角ゴ Pro W3" charset="0"/>
                <a:cs typeface="Times"/>
              </a:rPr>
              <a:t> get the training </a:t>
            </a:r>
            <a:r>
              <a:rPr lang="en-US" u="sng" dirty="0" smtClean="0">
                <a:ea typeface="ヒラギノ角ゴ Pro W3" charset="0"/>
                <a:cs typeface="Times"/>
              </a:rPr>
              <a:t>first</a:t>
            </a:r>
            <a:r>
              <a:rPr lang="en-US" dirty="0" smtClean="0">
                <a:ea typeface="ヒラギノ角ゴ Pro W3" charset="0"/>
                <a:cs typeface="Times"/>
              </a:rPr>
              <a:t>, and then probably start at a </a:t>
            </a:r>
            <a:r>
              <a:rPr lang="en-US" u="sng" dirty="0" smtClean="0">
                <a:ea typeface="ヒラギノ角ゴ Pro W3" charset="0"/>
                <a:cs typeface="Times"/>
              </a:rPr>
              <a:t>higher</a:t>
            </a:r>
            <a:r>
              <a:rPr lang="en-US" dirty="0" smtClean="0">
                <a:ea typeface="ヒラギノ角ゴ Pro W3" charset="0"/>
                <a:cs typeface="Times"/>
              </a:rPr>
              <a:t> </a:t>
            </a:r>
            <a:r>
              <a:rPr lang="en-US" u="sng" dirty="0" smtClean="0">
                <a:ea typeface="ヒラギノ角ゴ Pro W3" charset="0"/>
                <a:cs typeface="Times"/>
              </a:rPr>
              <a:t>salary</a:t>
            </a:r>
            <a:r>
              <a:rPr lang="en-US" dirty="0" smtClean="0">
                <a:ea typeface="ヒラギノ角ゴ Pro W3" charset="0"/>
                <a:cs typeface="Times"/>
              </a:rPr>
              <a:t>.</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37144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828800" cy="1371600"/>
          </a:xfrm>
        </p:spPr>
      </p:sp>
      <p:sp>
        <p:nvSpPr>
          <p:cNvPr id="3" name="Notes Placeholder 2"/>
          <p:cNvSpPr>
            <a:spLocks noGrp="1"/>
          </p:cNvSpPr>
          <p:nvPr>
            <p:ph type="body" idx="1"/>
          </p:nvPr>
        </p:nvSpPr>
        <p:spPr>
          <a:xfrm>
            <a:off x="685800" y="1524000"/>
            <a:ext cx="5486400" cy="7391400"/>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a:t>
            </a:r>
          </a:p>
          <a:p>
            <a:r>
              <a:rPr lang="en-US" baseline="0" dirty="0" smtClean="0"/>
              <a:t>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wish. </a:t>
            </a:r>
          </a:p>
          <a:p>
            <a:r>
              <a:rPr lang="en-US" baseline="0" dirty="0" smtClean="0"/>
              <a:t>If you are caught looking at the world outside your bamboo tube, -- you might be accused of </a:t>
            </a:r>
            <a:r>
              <a:rPr lang="en-US" u="sng" baseline="0" dirty="0" smtClean="0"/>
              <a:t>cheating</a:t>
            </a:r>
            <a:r>
              <a:rPr lang="en-US" baseline="0" dirty="0" smtClean="0"/>
              <a:t>.</a:t>
            </a:r>
          </a:p>
          <a:p>
            <a:endParaRPr lang="en-US" baseline="0" dirty="0" smtClean="0"/>
          </a:p>
          <a:p>
            <a:r>
              <a:rPr lang="en-US" baseline="0" dirty="0" smtClean="0"/>
              <a:t>Our current process of learning does not </a:t>
            </a:r>
            <a:r>
              <a:rPr lang="en-US" u="sng" baseline="0" dirty="0" smtClean="0"/>
              <a:t>have</a:t>
            </a:r>
            <a:r>
              <a:rPr lang="en-US" baseline="0" dirty="0" smtClean="0"/>
              <a:t> to relate to the </a:t>
            </a:r>
            <a:r>
              <a:rPr lang="en-US" u="sng" baseline="0" dirty="0" smtClean="0"/>
              <a:t>real world</a:t>
            </a:r>
            <a:r>
              <a:rPr lang="en-US" baseline="0" dirty="0" smtClean="0"/>
              <a:t>, you just have to memorize and apply your recent learnings to tests.</a:t>
            </a:r>
          </a:p>
          <a:p>
            <a:r>
              <a:rPr lang="en-US" baseline="0" dirty="0" smtClean="0"/>
              <a:t>Then when you have enough credits, you are passed on to the next level of education, -- or just out the door.</a:t>
            </a:r>
          </a:p>
          <a:p>
            <a:endParaRPr lang="en-US" baseline="0" dirty="0" smtClean="0"/>
          </a:p>
          <a:p>
            <a:r>
              <a:rPr lang="en-US" baseline="0" dirty="0" smtClean="0"/>
              <a:t>Just as you can not see the whole sky by looking through a bamboo tube, you can’t learn everything from </a:t>
            </a:r>
            <a:r>
              <a:rPr lang="en-US" u="sng" baseline="0" dirty="0" smtClean="0"/>
              <a:t>me</a:t>
            </a:r>
            <a:r>
              <a:rPr lang="en-US" baseline="0" dirty="0" smtClean="0"/>
              <a:t>.  </a:t>
            </a:r>
          </a:p>
          <a:p>
            <a:r>
              <a:rPr lang="en-US" baseline="0" dirty="0" smtClean="0"/>
              <a:t>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that I get to see when I put the bamboo tube </a:t>
            </a:r>
            <a:r>
              <a:rPr lang="en-US" u="sng" baseline="0" dirty="0" smtClean="0"/>
              <a:t>aside</a:t>
            </a:r>
            <a:r>
              <a:rPr lang="en-US" baseline="0" dirty="0" smtClean="0"/>
              <a:t> -- and just look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12407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jobs require one or two years at a community college or other training school. </a:t>
            </a:r>
          </a:p>
          <a:p>
            <a:r>
              <a:rPr lang="en-US" dirty="0" smtClean="0"/>
              <a:t>You might end up with a diploma or a certificate, but not an Associate degree.</a:t>
            </a:r>
          </a:p>
          <a:p>
            <a:endParaRPr lang="en-US" dirty="0" smtClean="0"/>
          </a:p>
          <a:p>
            <a:r>
              <a:rPr lang="en-US" dirty="0" smtClean="0"/>
              <a:t>The starting salaries are not much better than the jobs that do</a:t>
            </a:r>
            <a:r>
              <a:rPr lang="en-US" baseline="0" dirty="0" smtClean="0"/>
              <a:t> not require </a:t>
            </a:r>
            <a:r>
              <a:rPr lang="en-US" u="sng" baseline="0" dirty="0" smtClean="0"/>
              <a:t>any</a:t>
            </a:r>
            <a:r>
              <a:rPr lang="en-US" baseline="0" dirty="0" smtClean="0"/>
              <a:t> college work.</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661632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514600"/>
            <a:ext cx="5181600" cy="5943600"/>
          </a:xfrm>
        </p:spPr>
        <p:txBody>
          <a:bodyPr>
            <a:noAutofit/>
          </a:bodyPr>
          <a:lstStyle/>
          <a:p>
            <a:r>
              <a:rPr lang="en-US" dirty="0" smtClean="0"/>
              <a:t>Here is where you see the jump in salaries.</a:t>
            </a:r>
          </a:p>
          <a:p>
            <a:r>
              <a:rPr lang="en-US" dirty="0" smtClean="0"/>
              <a:t>These are the jobs that are predicted to be in high-demand that require an Associate Degree, </a:t>
            </a:r>
            <a:r>
              <a:rPr lang="en-US" baseline="0" dirty="0" smtClean="0"/>
              <a:t>which is a </a:t>
            </a:r>
            <a:r>
              <a:rPr lang="en-US" dirty="0" smtClean="0"/>
              <a:t>two-year degree program at a community college or technical school</a:t>
            </a:r>
            <a:r>
              <a:rPr lang="en-US" baseline="0" dirty="0" smtClean="0"/>
              <a:t>.  </a:t>
            </a:r>
          </a:p>
          <a:p>
            <a:endParaRPr lang="en-US" baseline="0" dirty="0" smtClean="0"/>
          </a:p>
          <a:p>
            <a:r>
              <a:rPr lang="en-US" baseline="0" dirty="0" smtClean="0"/>
              <a:t>(;-) Who is wishing they saw this chart before deciding to become a teacher????</a:t>
            </a:r>
          </a:p>
          <a:p>
            <a:r>
              <a:rPr lang="en-US" baseline="0" dirty="0" smtClean="0"/>
              <a:t>Note that most of these occupations are the “helping” or “assisting”-type jobs in the </a:t>
            </a:r>
            <a:r>
              <a:rPr lang="en-US" u="sng" baseline="0" dirty="0" smtClean="0"/>
              <a:t>Healthcare</a:t>
            </a:r>
            <a:r>
              <a:rPr lang="en-US" baseline="0" dirty="0" smtClean="0"/>
              <a:t> industry. </a:t>
            </a:r>
          </a:p>
          <a:p>
            <a:r>
              <a:rPr lang="en-US" baseline="0" dirty="0" smtClean="0"/>
              <a:t>All of the “assisting”-type jobs in the Healthcare industry </a:t>
            </a:r>
            <a:r>
              <a:rPr lang="en-US" u="sng" baseline="0" dirty="0" smtClean="0"/>
              <a:t>are</a:t>
            </a:r>
            <a:r>
              <a:rPr lang="en-US" baseline="0" dirty="0" smtClean="0"/>
              <a:t> in </a:t>
            </a:r>
            <a:r>
              <a:rPr lang="en-US" u="sng" baseline="0" dirty="0" smtClean="0"/>
              <a:t>high</a:t>
            </a:r>
            <a:r>
              <a:rPr lang="en-US" baseline="0" dirty="0" smtClean="0"/>
              <a:t> </a:t>
            </a:r>
            <a:r>
              <a:rPr lang="en-US" u="sng" baseline="0" dirty="0" smtClean="0"/>
              <a:t>demand</a:t>
            </a:r>
            <a:r>
              <a:rPr lang="en-US" baseline="0" dirty="0" smtClean="0"/>
              <a:t>, -- </a:t>
            </a:r>
            <a:r>
              <a:rPr lang="en-US" u="sng" baseline="0" dirty="0" smtClean="0"/>
              <a:t>were</a:t>
            </a:r>
            <a:r>
              <a:rPr lang="en-US" baseline="0" dirty="0" smtClean="0"/>
              <a:t> in high demand throughout the recent recession, -- and should </a:t>
            </a:r>
            <a:r>
              <a:rPr lang="en-US" u="sng" baseline="0" dirty="0" smtClean="0"/>
              <a:t>stay</a:t>
            </a:r>
            <a:r>
              <a:rPr lang="en-US" baseline="0" dirty="0" smtClean="0"/>
              <a:t> in high demand for many years to come -- to help support the aging baby boomers.</a:t>
            </a:r>
          </a:p>
          <a:p>
            <a:endParaRPr lang="en-US" baseline="0" dirty="0" smtClean="0"/>
          </a:p>
          <a:p>
            <a:r>
              <a:rPr lang="en-US" baseline="0" dirty="0" smtClean="0"/>
              <a:t>The starting salary for public school teachers in North Carolina is $35,000. Think about the difference in repaying student loans for these two. Four years at a state university costs </a:t>
            </a:r>
            <a:r>
              <a:rPr lang="en-US" u="sng" baseline="0" dirty="0" smtClean="0"/>
              <a:t>ten</a:t>
            </a:r>
            <a:r>
              <a:rPr lang="en-US" baseline="0" dirty="0" smtClean="0"/>
              <a:t> times as much as a two-year degree. </a:t>
            </a:r>
          </a:p>
          <a:p>
            <a:endParaRPr lang="en-US" baseline="0" dirty="0" smtClean="0"/>
          </a:p>
          <a:p>
            <a:r>
              <a:rPr lang="en-US" baseline="0" dirty="0" smtClean="0"/>
              <a:t>Or flip it around to say that an associate degree costs one-tenth the cost of a bachelor degree.  And you are done with school and start making money several years earlier.</a:t>
            </a:r>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290535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And now the Bachelor's degree – a four-year degree program at a college or university is required to get these jobs.</a:t>
            </a:r>
          </a:p>
          <a:p>
            <a:endParaRPr lang="en-US" dirty="0" smtClean="0"/>
          </a:p>
          <a:p>
            <a:r>
              <a:rPr lang="en-US" dirty="0" smtClean="0"/>
              <a:t>And this is showing only the jobs projected to be</a:t>
            </a:r>
            <a:r>
              <a:rPr lang="en-US" baseline="0" dirty="0" smtClean="0"/>
              <a:t> </a:t>
            </a:r>
            <a:r>
              <a:rPr lang="en-US" dirty="0" smtClean="0"/>
              <a:t>in high demand</a:t>
            </a:r>
          </a:p>
          <a:p>
            <a:endParaRPr lang="en-US" dirty="0" smtClean="0"/>
          </a:p>
          <a:p>
            <a:r>
              <a:rPr lang="en-US" dirty="0" smtClean="0"/>
              <a:t>The starting salaries are a little higher than most Associate degrees, but not all.</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192420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a:t>
            </a:r>
            <a:r>
              <a:rPr lang="en-US" baseline="0" dirty="0" smtClean="0"/>
              <a:t> occupations require a </a:t>
            </a:r>
            <a:r>
              <a:rPr lang="en-US" dirty="0" smtClean="0"/>
              <a:t>Bachelor's degree </a:t>
            </a:r>
            <a:r>
              <a:rPr lang="en-US" u="sng" dirty="0" smtClean="0"/>
              <a:t>plus</a:t>
            </a:r>
            <a:r>
              <a:rPr lang="en-US" dirty="0" smtClean="0"/>
              <a:t> previous work experience.</a:t>
            </a:r>
          </a:p>
          <a:p>
            <a:endParaRPr lang="en-US" dirty="0" smtClean="0"/>
          </a:p>
          <a:p>
            <a:r>
              <a:rPr lang="en-US" dirty="0" smtClean="0"/>
              <a:t>You don’t get these jobs right out of college, you have to work up to them.</a:t>
            </a: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638802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a:t>
            </a:r>
            <a:r>
              <a:rPr lang="en-US" baseline="0" dirty="0" smtClean="0"/>
              <a:t> require a Master’s Degree.  That’s two more years beyond a Bachelor’s Degree, </a:t>
            </a:r>
          </a:p>
          <a:p>
            <a:endParaRPr lang="en-US" baseline="0" dirty="0" smtClean="0"/>
          </a:p>
          <a:p>
            <a:r>
              <a:rPr lang="en-US" baseline="0" dirty="0" smtClean="0"/>
              <a:t>But the </a:t>
            </a:r>
            <a:r>
              <a:rPr lang="en-US" u="sng" baseline="0" dirty="0" smtClean="0"/>
              <a:t>salaries</a:t>
            </a:r>
            <a:r>
              <a:rPr lang="en-US" baseline="0" dirty="0" smtClean="0"/>
              <a:t> you see here are mostly </a:t>
            </a:r>
            <a:r>
              <a:rPr lang="en-US" u="sng" baseline="0" dirty="0" smtClean="0"/>
              <a:t>lower</a:t>
            </a:r>
            <a:r>
              <a:rPr lang="en-US" baseline="0" dirty="0" smtClean="0"/>
              <a:t> than the occupations that require only a </a:t>
            </a:r>
            <a:r>
              <a:rPr lang="en-US" u="sng" baseline="0" dirty="0" smtClean="0"/>
              <a:t>bachelor’s</a:t>
            </a:r>
            <a:r>
              <a:rPr lang="en-US" baseline="0" dirty="0" smtClean="0"/>
              <a:t> degree, and similar to the starting salaries for occupations that require only an </a:t>
            </a:r>
            <a:r>
              <a:rPr lang="en-US" u="sng" baseline="0" dirty="0" smtClean="0"/>
              <a:t>Associate</a:t>
            </a:r>
            <a:r>
              <a:rPr lang="en-US" baseline="0" dirty="0" smtClean="0"/>
              <a:t> degree.</a:t>
            </a:r>
          </a:p>
          <a:p>
            <a:endParaRPr lang="en-US" baseline="0" dirty="0" smtClean="0"/>
          </a:p>
          <a:p>
            <a:r>
              <a:rPr lang="en-US" baseline="0" dirty="0" smtClean="0"/>
              <a:t>It does </a:t>
            </a:r>
            <a:r>
              <a:rPr lang="en-US" u="sng" baseline="0" dirty="0" smtClean="0"/>
              <a:t>not</a:t>
            </a:r>
            <a:r>
              <a:rPr lang="en-US" baseline="0" dirty="0" smtClean="0"/>
              <a:t> always make sense.</a:t>
            </a:r>
          </a:p>
          <a:p>
            <a:endParaRPr lang="en-US" baseline="0" dirty="0" smtClean="0"/>
          </a:p>
          <a:p>
            <a:r>
              <a:rPr lang="en-US" dirty="0" smtClean="0"/>
              <a:t>Sometimes</a:t>
            </a:r>
            <a:r>
              <a:rPr lang="en-US" baseline="0" dirty="0" smtClean="0"/>
              <a:t> higher education does </a:t>
            </a:r>
            <a:r>
              <a:rPr lang="en-US" u="sng" baseline="0" dirty="0" smtClean="0"/>
              <a:t>not</a:t>
            </a:r>
            <a:r>
              <a:rPr lang="en-US" baseline="0" dirty="0" smtClean="0"/>
              <a:t> mean higher salary.  This is why your students need to explore these data to see what occupation meets all of their desires.</a:t>
            </a:r>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73922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 require a Doctorate or Professional Degree.  Similar coursework, but some industries call it Doctorate, and some industries call it Professional Degree.</a:t>
            </a:r>
            <a:endParaRPr lang="en-US" baseline="0" dirty="0" smtClean="0"/>
          </a:p>
          <a:p>
            <a:endParaRPr lang="en-US" dirty="0" smtClean="0"/>
          </a:p>
          <a:p>
            <a:r>
              <a:rPr lang="en-US" dirty="0" smtClean="0"/>
              <a:t>The federal government does not report salaries above 187 thousand dollars, so that is why you see the greater-than symbol.</a:t>
            </a:r>
          </a:p>
          <a:p>
            <a:endParaRPr lang="en-US" dirty="0" smtClean="0"/>
          </a:p>
          <a:p>
            <a:r>
              <a:rPr lang="en-US" dirty="0" smtClean="0"/>
              <a:t>Some</a:t>
            </a:r>
            <a:r>
              <a:rPr lang="en-US" baseline="0" dirty="0" smtClean="0"/>
              <a:t> of these high-demand occupations pay less than the occupations requiring an Associate Degree, </a:t>
            </a:r>
          </a:p>
          <a:p>
            <a:r>
              <a:rPr lang="en-US" baseline="0" dirty="0" smtClean="0"/>
              <a:t>but they have the potential to raise much higher over the course of a career.</a:t>
            </a:r>
          </a:p>
          <a:p>
            <a:endParaRPr lang="en-US" baseline="0"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287258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26</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26</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xfrm>
            <a:off x="1143000" y="685800"/>
            <a:ext cx="2741613" cy="2055813"/>
          </a:xfrm>
          <a:solidFill>
            <a:srgbClr val="FFFFFF"/>
          </a:solidFill>
          <a:ln/>
        </p:spPr>
      </p:sp>
      <p:sp>
        <p:nvSpPr>
          <p:cNvPr id="88069" name="Rectangle 3"/>
          <p:cNvSpPr>
            <a:spLocks noGrp="1" noChangeArrowheads="1"/>
          </p:cNvSpPr>
          <p:nvPr>
            <p:ph type="body" idx="1"/>
          </p:nvPr>
        </p:nvSpPr>
        <p:spPr>
          <a:xfrm>
            <a:off x="838200" y="2971800"/>
            <a:ext cx="5334000" cy="5486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These data show</a:t>
            </a:r>
            <a:r>
              <a:rPr lang="en-US" altLang="en-US" baseline="0" dirty="0" smtClean="0">
                <a:ea typeface="ヒラギノ角ゴ Pro W3" pitchFamily="-108" charset="-128"/>
              </a:rPr>
              <a:t> that almost twice as many folks are going to a four-year college than a two-year college.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dirty="0" smtClean="0">
                <a:ea typeface="ヒラギノ角ゴ Pro W3" pitchFamily="-108" charset="-128"/>
              </a:rPr>
              <a:t>But what</a:t>
            </a:r>
            <a:r>
              <a:rPr lang="en-US" altLang="en-US" baseline="0" dirty="0" smtClean="0">
                <a:ea typeface="ヒラギノ角ゴ Pro W3" pitchFamily="-108" charset="-128"/>
              </a:rPr>
              <a:t> I have been showing you on the last few slides seems to indicate that many of the four-year graduates will be left holding a sheepskin, -- but have no job.</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And as an aside – </a:t>
            </a:r>
          </a:p>
          <a:p>
            <a:pPr eaLnBrk="1" hangingPunct="1">
              <a:spcBef>
                <a:spcPct val="0"/>
              </a:spcBef>
            </a:pPr>
            <a:endParaRPr lang="en-US" altLang="en-US" dirty="0" smtClean="0">
              <a:ea typeface="ヒラギノ角ゴ Pro W3" pitchFamily="-108" charset="-128"/>
            </a:endParaRPr>
          </a:p>
          <a:p>
            <a:pPr marL="285750" indent="-285750" eaLnBrk="1" hangingPunct="1">
              <a:spcBef>
                <a:spcPct val="0"/>
              </a:spcBef>
              <a:buFont typeface="Wingdings" charset="2"/>
              <a:buChar char="à"/>
            </a:pPr>
            <a:r>
              <a:rPr lang="en-US" altLang="en-US" dirty="0" smtClean="0">
                <a:ea typeface="ヒラギノ角ゴ Pro W3" pitchFamily="-108" charset="-128"/>
                <a:sym typeface="Wingdings"/>
              </a:rPr>
              <a:t>Where are our</a:t>
            </a:r>
            <a:r>
              <a:rPr lang="en-US" altLang="en-US" baseline="0" dirty="0" smtClean="0">
                <a:ea typeface="ヒラギノ角ゴ Pro W3" pitchFamily="-108" charset="-128"/>
                <a:sym typeface="Wingdings"/>
              </a:rPr>
              <a:t> men?  Why are they not in college?</a:t>
            </a:r>
          </a:p>
          <a:p>
            <a:pPr marL="0" indent="0" eaLnBrk="1" hangingPunct="1">
              <a:spcBef>
                <a:spcPct val="0"/>
              </a:spcBef>
              <a:buFont typeface="Wingdings" charset="2"/>
              <a:buNone/>
            </a:pPr>
            <a:r>
              <a:rPr lang="en-US" altLang="en-US" baseline="0" dirty="0" smtClean="0">
                <a:ea typeface="ヒラギノ角ゴ Pro W3" pitchFamily="-108" charset="-128"/>
                <a:sym typeface="Wingdings"/>
              </a:rPr>
              <a:t>That’s almost a 15 percent difference between the college enrollment of men verses women.</a:t>
            </a:r>
          </a:p>
          <a:p>
            <a:pPr marL="0" indent="0" eaLnBrk="1" hangingPunct="1">
              <a:spcBef>
                <a:spcPct val="0"/>
              </a:spcBef>
              <a:buFont typeface="Wingdings" charset="2"/>
              <a:buNone/>
            </a:pPr>
            <a:endParaRPr lang="en-US" altLang="en-US" baseline="0" dirty="0" smtClean="0">
              <a:ea typeface="ヒラギノ角ゴ Pro W3" pitchFamily="-108" charset="-128"/>
              <a:sym typeface="Wingdings"/>
            </a:endParaRPr>
          </a:p>
          <a:p>
            <a:pPr marL="285750" indent="-285750" eaLnBrk="1" hangingPunct="1">
              <a:spcBef>
                <a:spcPct val="0"/>
              </a:spcBef>
              <a:buFont typeface="Wingdings" charset="2"/>
              <a:buChar char="à"/>
            </a:pPr>
            <a:r>
              <a:rPr lang="en-US" altLang="en-US" baseline="0" dirty="0" smtClean="0">
                <a:ea typeface="ヒラギノ角ゴ Pro W3" pitchFamily="-108" charset="-128"/>
                <a:sym typeface="Wingdings"/>
              </a:rPr>
              <a:t>Compare that to the census data</a:t>
            </a:r>
          </a:p>
          <a:p>
            <a:pPr marL="0" indent="0" eaLnBrk="1" hangingPunct="1">
              <a:spcBef>
                <a:spcPct val="0"/>
              </a:spcBef>
              <a:buFont typeface="Wingdings" charset="2"/>
              <a:buNone/>
            </a:pPr>
            <a:r>
              <a:rPr lang="en-US" altLang="en-US" baseline="0" dirty="0" smtClean="0">
                <a:ea typeface="ヒラギノ角ゴ Pro W3" pitchFamily="-108" charset="-128"/>
                <a:sym typeface="Wingdings"/>
              </a:rPr>
              <a:t>The difference between men and women enrollment in postsecondary education is </a:t>
            </a:r>
            <a:r>
              <a:rPr lang="en-US" altLang="en-US" u="sng" baseline="0" dirty="0" smtClean="0">
                <a:ea typeface="ヒラギノ角ゴ Pro W3" pitchFamily="-108" charset="-128"/>
                <a:sym typeface="Wingdings"/>
              </a:rPr>
              <a:t>10 times </a:t>
            </a:r>
            <a:r>
              <a:rPr lang="en-US" altLang="en-US" baseline="0" dirty="0" smtClean="0">
                <a:ea typeface="ヒラギノ角ゴ Pro W3" pitchFamily="-108" charset="-128"/>
                <a:sym typeface="Wingdings"/>
              </a:rPr>
              <a:t>the difference in the census data.</a:t>
            </a:r>
          </a:p>
          <a:p>
            <a:pPr eaLnBrk="1" hangingPunct="1">
              <a:spcBef>
                <a:spcPct val="0"/>
              </a:spcBef>
            </a:pPr>
            <a:endParaRPr lang="en-US" altLang="en-US" baseline="0" dirty="0" smtClean="0">
              <a:ea typeface="ヒラギノ角ゴ Pro W3" pitchFamily="-108" charset="-128"/>
              <a:sym typeface="Wingdings"/>
            </a:endParaRPr>
          </a:p>
          <a:p>
            <a:pPr eaLnBrk="1" hangingPunct="1">
              <a:spcBef>
                <a:spcPct val="0"/>
              </a:spcBef>
            </a:pPr>
            <a:r>
              <a:rPr lang="en-US" altLang="en-US" baseline="0" dirty="0" smtClean="0">
                <a:ea typeface="ヒラギノ角ゴ Pro W3" pitchFamily="-108" charset="-128"/>
                <a:sym typeface="Wingdings"/>
              </a:rPr>
              <a:t>Are they staying at home raising families rather than going to college?</a:t>
            </a:r>
          </a:p>
          <a:p>
            <a:pPr eaLnBrk="1" hangingPunct="1">
              <a:spcBef>
                <a:spcPct val="0"/>
              </a:spcBef>
            </a:pPr>
            <a:r>
              <a:rPr lang="en-US" altLang="en-US" baseline="0" dirty="0" smtClean="0">
                <a:ea typeface="ヒラギノ角ゴ Pro W3" pitchFamily="-108" charset="-128"/>
                <a:sym typeface="Wingdings"/>
              </a:rPr>
              <a:t>-- Just another thing to consider.</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National Center for Education statistics, U.S. Department of Education (</a:t>
            </a:r>
            <a:r>
              <a:rPr lang="en-US" altLang="en-US" dirty="0" err="1" smtClean="0">
                <a:ea typeface="ヒラギノ角ゴ Pro W3" pitchFamily="-108" charset="-128"/>
              </a:rPr>
              <a:t>nces.ed.gov</a:t>
            </a:r>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2014 data</a:t>
            </a:r>
          </a:p>
          <a:p>
            <a:pPr eaLnBrk="1" hangingPunct="1"/>
            <a:r>
              <a:rPr lang="en-US" altLang="en-US" dirty="0" smtClean="0">
                <a:ea typeface="ヒラギノ角ゴ Pro W3" pitchFamily="-108" charset="-128"/>
              </a:rPr>
              <a:t>“Enrollment and Employees in Postsecondary Institutions, Fall 2014; and Financial Statistics and Academic Libraries, Fiscal Year 2014”</a:t>
            </a:r>
          </a:p>
          <a:p>
            <a:pPr eaLnBrk="1" hangingPunct="1"/>
            <a:r>
              <a:rPr lang="en-US" altLang="en-US" dirty="0" smtClean="0">
                <a:ea typeface="ヒラギノ角ゴ Pro W3" pitchFamily="-108" charset="-128"/>
              </a:rPr>
              <a:t>http://</a:t>
            </a:r>
            <a:r>
              <a:rPr lang="en-US" altLang="en-US" dirty="0" err="1" smtClean="0">
                <a:ea typeface="ヒラギノ角ゴ Pro W3" pitchFamily="-108" charset="-128"/>
              </a:rPr>
              <a:t>nces.ed.gov</a:t>
            </a:r>
            <a:r>
              <a:rPr lang="en-US" altLang="en-US" dirty="0" smtClean="0">
                <a:ea typeface="ヒラギノ角ゴ Pro W3" pitchFamily="-108" charset="-128"/>
              </a:rPr>
              <a:t>/pubs2016/2016005.pdf</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Table 1. Number and percentage of students enrolled at Title IV institutions, by control of institution, student level, and other selected characteristics: United States, fall 2014</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Census data</a:t>
            </a:r>
          </a:p>
          <a:p>
            <a:pPr eaLnBrk="1" hangingPunct="1"/>
            <a:r>
              <a:rPr lang="en-US" altLang="en-US" dirty="0" smtClean="0">
                <a:ea typeface="ヒラギノ角ゴ Pro W3" pitchFamily="-108" charset="-128"/>
              </a:rPr>
              <a:t>http://</a:t>
            </a:r>
            <a:r>
              <a:rPr lang="en-US" altLang="en-US" dirty="0" err="1" smtClean="0">
                <a:ea typeface="ヒラギノ角ゴ Pro W3" pitchFamily="-108" charset="-128"/>
              </a:rPr>
              <a:t>www.census.gov</a:t>
            </a:r>
            <a:r>
              <a:rPr lang="en-US" altLang="en-US" dirty="0" smtClean="0">
                <a:ea typeface="ヒラギノ角ゴ Pro W3" pitchFamily="-108" charset="-128"/>
              </a:rPr>
              <a:t>/prod/cen2010/briefs/c2010br-03.pdf</a:t>
            </a:r>
          </a:p>
          <a:p>
            <a:pPr eaLnBrk="1" hangingPunct="1"/>
            <a:endParaRPr lang="en-US" altLang="en-US" dirty="0" smtClean="0">
              <a:ea typeface="ヒラギノ角ゴ Pro W3" pitchFamily="-108" charset="-128"/>
            </a:endParaRPr>
          </a:p>
        </p:txBody>
      </p:sp>
    </p:spTree>
    <p:extLst>
      <p:ext uri="{BB962C8B-B14F-4D97-AF65-F5344CB8AC3E}">
        <p14:creationId xmlns:p14="http://schemas.microsoft.com/office/powerpoint/2010/main" val="279065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27</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27</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solidFill>
            <a:srgbClr val="FFFFFF"/>
          </a:solidFill>
          <a:ln/>
        </p:spPr>
      </p:sp>
      <p:sp>
        <p:nvSpPr>
          <p:cNvPr id="88069" name="Rectangle 3"/>
          <p:cNvSpPr>
            <a:spLocks noGrp="1" noChangeArrowheads="1"/>
          </p:cNvSpPr>
          <p:nvPr>
            <p:ph type="body" idx="1"/>
          </p:nvPr>
        </p:nvSpPr>
        <p:spPr>
          <a:xfrm>
            <a:off x="8382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Too </a:t>
            </a:r>
            <a:r>
              <a:rPr lang="en-US" altLang="en-US" baseline="0" dirty="0" smtClean="0">
                <a:ea typeface="ヒラギノ角ゴ Pro W3" pitchFamily="-108" charset="-128"/>
              </a:rPr>
              <a:t>many folks go to college and never complete their degree.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baseline="0"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folks who start a four-year college program will drop out -- or take a lot longer than 4 years. (like me)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These are our</a:t>
            </a:r>
            <a:r>
              <a:rPr lang="en-US" altLang="en-US" baseline="0" dirty="0" smtClean="0">
                <a:ea typeface="ヒラギノ角ゴ Pro W3" pitchFamily="-108" charset="-128"/>
              </a:rPr>
              <a:t> </a:t>
            </a:r>
            <a:r>
              <a:rPr lang="en-US" altLang="en-US" dirty="0" smtClean="0">
                <a:ea typeface="ヒラギノ角ゴ Pro W3" pitchFamily="-108" charset="-128"/>
              </a:rPr>
              <a:t>national statistics.</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sym typeface="Wingdings" panose="05000000000000000000" pitchFamily="2" charset="2"/>
              </a:rPr>
              <a:t>Similarly, less than a third of the folks</a:t>
            </a:r>
            <a:r>
              <a:rPr lang="en-US" altLang="en-US" baseline="0" dirty="0" smtClean="0">
                <a:ea typeface="ヒラギノ角ゴ Pro W3" pitchFamily="-108" charset="-128"/>
                <a:sym typeface="Wingdings" panose="05000000000000000000" pitchFamily="2" charset="2"/>
              </a:rPr>
              <a:t> who start a certificate or associate degree complete their certificate or degree in three years.</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r>
              <a:rPr lang="en-US" altLang="en-US" dirty="0" smtClean="0">
                <a:ea typeface="ヒラギノ角ゴ Pro W3" pitchFamily="-108" charset="-128"/>
              </a:rPr>
              <a:t>http://www.usnews.com/usnews/news/articles/051128/28bowen.htm</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National Center for Education statistics, U.S. Department of Education (nces.ed.gov)</a:t>
            </a:r>
          </a:p>
          <a:p>
            <a:pPr eaLnBrk="1" hangingPunct="1"/>
            <a:r>
              <a:rPr lang="en-US" altLang="en-US" dirty="0" smtClean="0">
                <a:ea typeface="ヒラギノ角ゴ Pro W3" pitchFamily="-108" charset="-128"/>
              </a:rPr>
              <a:t>“Enrollment in Postsecondary Institutions, Fall 2008; Graduation Rates, 2002 &amp; 2005 Cohorts; and Financial Statistics, Fiscal Year 2008”</a:t>
            </a:r>
          </a:p>
          <a:p>
            <a:pPr eaLnBrk="1" hangingPunct="1"/>
            <a:r>
              <a:rPr lang="en-US" altLang="en-US" dirty="0" smtClean="0">
                <a:ea typeface="ヒラギノ角ゴ Pro W3" pitchFamily="-108" charset="-128"/>
              </a:rPr>
              <a:t>http://nces.ed.gov/pubs2010/2010152rev.pdf</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GRS=150 percent of normal completion time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GR200=200 percent of normal completion time</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b="0" i="0" u="none" strike="noStrike" kern="1200" baseline="0" dirty="0" smtClean="0">
                <a:solidFill>
                  <a:schemeClr val="tx1"/>
                </a:solidFill>
              </a:rPr>
              <a:t>The 2009 Graduation Rates (GRS) component collected counts of full-time, first-time10 degree/certificate-seeking undergraduate students beginning college in the reference period, and their completion status as of August 31, 2008 (150 percent of normal program completion time) at the same institution where the students started. Four-year institutions use cohort year 2002 as the reference period, while less-than-4-year institutions use cohort year 2005 as the reference period. For 4-year institutions operating on standard academic terms (semester, trimester, quarter), students beginning in cohort year 2002 are those that first attended college in the fall of the 2002-03 academic year. For 4-year institutions operating on other than standard academic terms, students beginning in cohort year 2002 are those that first attended college between September 1, 2002 and August 31, 2003. Similarly, for less-than-4-year institutions operating on standard academic terms (semester, trimester, quarter), students beginning in cohort year 2005 are those that first attended college in the fall of the 2005-06 academic year. For less-than-4-year institutions operating on other than standard academic terms, students beginning in cohort year 2005 are those that first attended college between September 1, 2005 and August 31, 2006. The GRS component was required of all Title IV institutions that had full-time, first-time degree/certificate-seeking undergraduate students in the reference period. For this collection, 6,009 institutions in the United States and other jurisdictions were required to respond; of these, 5,989, or 99.7 percent, responded. Of the institutions in the United States (excluding any other jurisdictions), 5,865 were required to complete this component and 5,845, or 99.7 percent, responded. </a:t>
            </a:r>
            <a:endParaRPr lang="en-US" altLang="en-US" dirty="0" smtClean="0">
              <a:ea typeface="ヒラギノ角ゴ Pro W3" pitchFamily="-108" charset="-128"/>
            </a:endParaRPr>
          </a:p>
        </p:txBody>
      </p:sp>
    </p:spTree>
    <p:extLst>
      <p:ext uri="{BB962C8B-B14F-4D97-AF65-F5344CB8AC3E}">
        <p14:creationId xmlns:p14="http://schemas.microsoft.com/office/powerpoint/2010/main" val="1805382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28</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28</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447800" cy="1085850"/>
          </a:xfrm>
          <a:solidFill>
            <a:srgbClr val="FFFFFF"/>
          </a:solidFill>
          <a:ln/>
        </p:spPr>
      </p:sp>
      <p:sp>
        <p:nvSpPr>
          <p:cNvPr id="92165" name="Rectangle 3"/>
          <p:cNvSpPr>
            <a:spLocks noGrp="1" noChangeArrowheads="1"/>
          </p:cNvSpPr>
          <p:nvPr>
            <p:ph type="body" idx="1"/>
          </p:nvPr>
        </p:nvSpPr>
        <p:spPr>
          <a:xfrm>
            <a:off x="762000" y="1524000"/>
            <a:ext cx="5562600" cy="7543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Here’s a chart that shows the graduation rate for all of the four-year</a:t>
            </a:r>
            <a:r>
              <a:rPr lang="en-US" altLang="en-US" baseline="0" dirty="0" smtClean="0">
                <a:ea typeface="ヒラギノ角ゴ Pro W3" pitchFamily="-108" charset="-128"/>
              </a:rPr>
              <a:t> </a:t>
            </a:r>
            <a:r>
              <a:rPr lang="en-US" altLang="en-US" dirty="0" smtClean="0">
                <a:ea typeface="ヒラギノ角ゴ Pro W3" pitchFamily="-108" charset="-128"/>
              </a:rPr>
              <a:t>colleges in North Carolina</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students that we send to a four-year college program in North Carolina will drop out or take longer than 6 years to complete. (repeat)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ヒラギノ角ゴ Pro W3" pitchFamily="-108" charset="-128"/>
              </a:rPr>
              <a:t>It took me </a:t>
            </a:r>
            <a:r>
              <a:rPr lang="en-US" altLang="en-US" u="sng" dirty="0" smtClean="0">
                <a:ea typeface="ヒラギノ角ゴ Pro W3" pitchFamily="-108" charset="-128"/>
              </a:rPr>
              <a:t>11</a:t>
            </a:r>
            <a:r>
              <a:rPr lang="en-US" altLang="en-US" dirty="0" smtClean="0">
                <a:ea typeface="ヒラギノ角ゴ Pro W3" pitchFamily="-108" charset="-128"/>
              </a:rPr>
              <a:t> years to complete </a:t>
            </a:r>
            <a:r>
              <a:rPr lang="en-US" altLang="en-US" u="sng" dirty="0" smtClean="0">
                <a:ea typeface="ヒラギノ角ゴ Pro W3" pitchFamily="-108" charset="-128"/>
              </a:rPr>
              <a:t>my</a:t>
            </a:r>
            <a:r>
              <a:rPr lang="en-US" altLang="en-US" dirty="0" smtClean="0">
                <a:ea typeface="ヒラギノ角ゴ Pro W3" pitchFamily="-108" charset="-128"/>
              </a:rPr>
              <a:t> four-year degree.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Duke’s graduation rate,</a:t>
            </a:r>
            <a:r>
              <a:rPr lang="en-US" altLang="en-US" baseline="0" dirty="0" smtClean="0">
                <a:ea typeface="ヒラギノ角ゴ Pro W3" pitchFamily="-108" charset="-128"/>
              </a:rPr>
              <a:t> on the far left, </a:t>
            </a:r>
            <a:r>
              <a:rPr lang="en-US" altLang="en-US" dirty="0" smtClean="0">
                <a:ea typeface="ヒラギノ角ゴ Pro W3" pitchFamily="-108" charset="-128"/>
              </a:rPr>
              <a:t>is very high, but they are also very picky about who they let in.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One </a:t>
            </a:r>
            <a:r>
              <a:rPr lang="en-US" altLang="en-US" u="sng" dirty="0" smtClean="0">
                <a:ea typeface="ヒラギノ角ゴ Pro W3" pitchFamily="-108" charset="-128"/>
              </a:rPr>
              <a:t>drawback</a:t>
            </a:r>
            <a:r>
              <a:rPr lang="en-US" altLang="en-US" dirty="0" smtClean="0">
                <a:ea typeface="ヒラギノ角ゴ Pro W3" pitchFamily="-108" charset="-128"/>
              </a:rPr>
              <a:t> to this data is that it is showing how many </a:t>
            </a:r>
            <a:r>
              <a:rPr lang="en-US" altLang="en-US" u="sng" dirty="0" smtClean="0">
                <a:ea typeface="ヒラギノ角ゴ Pro W3" pitchFamily="-108" charset="-128"/>
              </a:rPr>
              <a:t>start</a:t>
            </a:r>
            <a:r>
              <a:rPr lang="en-US" altLang="en-US" dirty="0" smtClean="0">
                <a:ea typeface="ヒラギノ角ゴ Pro W3" pitchFamily="-108" charset="-128"/>
              </a:rPr>
              <a:t> a four-year program and </a:t>
            </a:r>
            <a:r>
              <a:rPr lang="en-US" altLang="en-US" u="sng" dirty="0" smtClean="0">
                <a:ea typeface="ヒラギノ角ゴ Pro W3" pitchFamily="-108" charset="-128"/>
              </a:rPr>
              <a:t>complete</a:t>
            </a:r>
            <a:r>
              <a:rPr lang="en-US" altLang="en-US" dirty="0" smtClean="0">
                <a:ea typeface="ヒラギノ角ゴ Pro W3" pitchFamily="-108" charset="-128"/>
              </a:rPr>
              <a:t> it within six years at the </a:t>
            </a:r>
            <a:r>
              <a:rPr lang="en-US" altLang="en-US" b="1" u="sng" dirty="0" smtClean="0">
                <a:ea typeface="ヒラギノ角ゴ Pro W3" pitchFamily="-108" charset="-128"/>
              </a:rPr>
              <a:t>same</a:t>
            </a:r>
            <a:r>
              <a:rPr lang="en-US" altLang="en-US" dirty="0" smtClean="0">
                <a:ea typeface="ヒラギノ角ゴ Pro W3" pitchFamily="-108" charset="-128"/>
              </a:rPr>
              <a:t> institution. </a:t>
            </a:r>
          </a:p>
          <a:p>
            <a:pPr eaLnBrk="1" hangingPunct="1">
              <a:spcBef>
                <a:spcPct val="0"/>
              </a:spcBef>
            </a:pPr>
            <a:r>
              <a:rPr lang="en-US" altLang="en-US" dirty="0" smtClean="0">
                <a:ea typeface="ヒラギノ角ゴ Pro W3" pitchFamily="-108" charset="-128"/>
              </a:rPr>
              <a:t>Some of the smaller, private colleges have low graduation rates because students might </a:t>
            </a:r>
            <a:r>
              <a:rPr lang="en-US" altLang="en-US" u="sng" dirty="0" smtClean="0">
                <a:ea typeface="ヒラギノ角ゴ Pro W3" pitchFamily="-108" charset="-128"/>
              </a:rPr>
              <a:t>start</a:t>
            </a:r>
            <a:r>
              <a:rPr lang="en-US" altLang="en-US" dirty="0" smtClean="0">
                <a:ea typeface="ヒラギノ角ゴ Pro W3" pitchFamily="-108" charset="-128"/>
              </a:rPr>
              <a:t> there, and then </a:t>
            </a:r>
            <a:r>
              <a:rPr lang="en-US" altLang="en-US" u="sng" dirty="0" smtClean="0">
                <a:ea typeface="ヒラギノ角ゴ Pro W3" pitchFamily="-108" charset="-128"/>
              </a:rPr>
              <a:t>transfer</a:t>
            </a:r>
            <a:r>
              <a:rPr lang="en-US" altLang="en-US" dirty="0" smtClean="0">
                <a:ea typeface="ヒラギノ角ゴ Pro W3" pitchFamily="-108" charset="-128"/>
              </a:rPr>
              <a:t> to a larger state university. </a:t>
            </a:r>
          </a:p>
          <a:p>
            <a:pPr eaLnBrk="1" hangingPunct="1">
              <a:spcBef>
                <a:spcPct val="0"/>
              </a:spcBef>
            </a:pPr>
            <a:r>
              <a:rPr lang="en-US" altLang="en-US" dirty="0" smtClean="0">
                <a:ea typeface="ヒラギノ角ゴ Pro W3" pitchFamily="-108" charset="-128"/>
              </a:rPr>
              <a:t>This counts as a </a:t>
            </a:r>
            <a:r>
              <a:rPr lang="en-US" altLang="en-US" u="sng" dirty="0" smtClean="0">
                <a:ea typeface="ヒラギノ角ゴ Pro W3" pitchFamily="-108" charset="-128"/>
              </a:rPr>
              <a:t>negative</a:t>
            </a:r>
            <a:r>
              <a:rPr lang="en-US" altLang="en-US" dirty="0" smtClean="0">
                <a:ea typeface="ヒラギノ角ゴ Pro W3" pitchFamily="-108" charset="-128"/>
              </a:rPr>
              <a:t> where the student started, and does </a:t>
            </a:r>
            <a:r>
              <a:rPr lang="en-US" altLang="en-US" u="sng" dirty="0" smtClean="0">
                <a:ea typeface="ヒラギノ角ゴ Pro W3" pitchFamily="-108" charset="-128"/>
              </a:rPr>
              <a:t>not count </a:t>
            </a:r>
            <a:r>
              <a:rPr lang="en-US" altLang="en-US" dirty="0" smtClean="0">
                <a:ea typeface="ヒラギノ角ゴ Pro W3" pitchFamily="-108" charset="-128"/>
              </a:rPr>
              <a:t>at all where the student </a:t>
            </a:r>
            <a:r>
              <a:rPr lang="en-US" altLang="en-US" u="sng" dirty="0" smtClean="0">
                <a:ea typeface="ヒラギノ角ゴ Pro W3" pitchFamily="-108" charset="-128"/>
              </a:rPr>
              <a:t>completed</a:t>
            </a:r>
            <a:r>
              <a:rPr lang="en-US" altLang="en-US" dirty="0" smtClean="0">
                <a:ea typeface="ヒラギノ角ゴ Pro W3" pitchFamily="-108" charset="-128"/>
              </a:rPr>
              <a:t> their degree.  </a:t>
            </a:r>
          </a:p>
          <a:p>
            <a:pPr eaLnBrk="1" hangingPunct="1">
              <a:spcBef>
                <a:spcPct val="0"/>
              </a:spcBef>
            </a:pPr>
            <a:r>
              <a:rPr lang="en-US" altLang="en-US" dirty="0" smtClean="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 main point I want to make here is that when we send someone to a four-year college, we need to make sure that they are </a:t>
            </a:r>
            <a:r>
              <a:rPr lang="en-US" altLang="en-US" u="sng" dirty="0" smtClean="0">
                <a:ea typeface="ヒラギノ角ゴ Pro W3" pitchFamily="-108" charset="-128"/>
              </a:rPr>
              <a:t>truly</a:t>
            </a:r>
            <a:r>
              <a:rPr lang="en-US" altLang="en-US" dirty="0" smtClean="0">
                <a:ea typeface="ヒラギノ角ゴ Pro W3" pitchFamily="-108" charset="-128"/>
              </a:rPr>
              <a:t> </a:t>
            </a:r>
            <a:r>
              <a:rPr lang="en-US" altLang="en-US" u="sng" dirty="0" smtClean="0">
                <a:ea typeface="ヒラギノ角ゴ Pro W3" pitchFamily="-108" charset="-128"/>
              </a:rPr>
              <a:t>ready</a:t>
            </a:r>
            <a:r>
              <a:rPr lang="en-US" altLang="en-US" dirty="0" smtClean="0">
                <a:ea typeface="ヒラギノ角ゴ Pro W3" pitchFamily="-108" charset="-128"/>
              </a:rPr>
              <a:t> for the work -- and are in the </a:t>
            </a:r>
            <a:r>
              <a:rPr lang="en-US" altLang="en-US" u="sng" dirty="0" smtClean="0">
                <a:ea typeface="ヒラギノ角ゴ Pro W3" pitchFamily="-108" charset="-128"/>
              </a:rPr>
              <a:t>right</a:t>
            </a:r>
            <a:r>
              <a:rPr lang="en-US" altLang="en-US" dirty="0" smtClean="0">
                <a:ea typeface="ヒラギノ角ゴ Pro W3" pitchFamily="-108" charset="-128"/>
              </a:rPr>
              <a:t> education program for </a:t>
            </a:r>
            <a:r>
              <a:rPr lang="en-US" altLang="en-US" u="sng" dirty="0" smtClean="0">
                <a:ea typeface="ヒラギノ角ゴ Pro W3" pitchFamily="-108" charset="-128"/>
              </a:rPr>
              <a:t>their</a:t>
            </a:r>
            <a:r>
              <a:rPr lang="en-US" altLang="en-US" dirty="0" smtClean="0">
                <a:ea typeface="ヒラギノ角ゴ Pro W3" pitchFamily="-108" charset="-128"/>
              </a:rPr>
              <a:t> chosen career pathway.</a:t>
            </a: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www.collegeresults.org</a:t>
            </a:r>
          </a:p>
          <a:p>
            <a:pPr eaLnBrk="1" hangingPunct="1">
              <a:spcBef>
                <a:spcPct val="0"/>
              </a:spcBef>
            </a:pPr>
            <a:r>
              <a:rPr lang="en-US" altLang="en-US" dirty="0" smtClean="0">
                <a:ea typeface="ヒラギノ角ゴ Pro W3" pitchFamily="-108" charset="-128"/>
              </a:rPr>
              <a:t>Average 57.6% for all NC undergraduates listed</a:t>
            </a:r>
          </a:p>
        </p:txBody>
      </p:sp>
    </p:spTree>
    <p:extLst>
      <p:ext uri="{BB962C8B-B14F-4D97-AF65-F5344CB8AC3E}">
        <p14:creationId xmlns:p14="http://schemas.microsoft.com/office/powerpoint/2010/main" val="1324945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29</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29</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3149600" cy="2362200"/>
          </a:xfrm>
          <a:solidFill>
            <a:srgbClr val="FFFFFF"/>
          </a:solidFill>
          <a:ln/>
        </p:spPr>
      </p:sp>
      <p:sp>
        <p:nvSpPr>
          <p:cNvPr id="94213" name="Rectangle 3"/>
          <p:cNvSpPr>
            <a:spLocks noGrp="1" noChangeArrowheads="1"/>
          </p:cNvSpPr>
          <p:nvPr>
            <p:ph type="body" idx="1"/>
          </p:nvPr>
        </p:nvSpPr>
        <p:spPr>
          <a:xfrm>
            <a:off x="685800" y="2895600"/>
            <a:ext cx="5486400" cy="6858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smtClean="0">
                <a:ea typeface="ヒラギノ角ゴ Pro W3" pitchFamily="-108" charset="-128"/>
              </a:rPr>
              <a:t>So, what happens to our college dropouts? </a:t>
            </a:r>
          </a:p>
          <a:p>
            <a:pPr eaLnBrk="1" hangingPunct="1">
              <a:spcBef>
                <a:spcPct val="0"/>
              </a:spcBef>
              <a:spcAft>
                <a:spcPct val="30000"/>
              </a:spcAft>
            </a:pPr>
            <a:r>
              <a:rPr lang="en-US" altLang="en-US" dirty="0" smtClean="0">
                <a:ea typeface="ヒラギノ角ゴ Pro W3" pitchFamily="-108" charset="-128"/>
              </a:rPr>
              <a:t>Remember that almost 50 percent do</a:t>
            </a:r>
            <a:r>
              <a:rPr lang="en-US" altLang="en-US" baseline="0" dirty="0" smtClean="0">
                <a:ea typeface="ヒラギノ角ゴ Pro W3" pitchFamily="-108" charset="-128"/>
              </a:rPr>
              <a:t> not complete their 4-year degree in 6 years.</a:t>
            </a:r>
          </a:p>
          <a:p>
            <a:pPr eaLnBrk="1" hangingPunct="1">
              <a:spcBef>
                <a:spcPct val="0"/>
              </a:spcBef>
              <a:spcAft>
                <a:spcPct val="30000"/>
              </a:spcAft>
            </a:pPr>
            <a:r>
              <a:rPr lang="en-US" altLang="en-US" dirty="0" smtClean="0">
                <a:ea typeface="ヒラギノ角ゴ Pro W3" pitchFamily="-108" charset="-128"/>
              </a:rPr>
              <a:t>Do they come </a:t>
            </a:r>
            <a:r>
              <a:rPr lang="en-US" altLang="en-US" u="sng" dirty="0" smtClean="0">
                <a:ea typeface="ヒラギノ角ゴ Pro W3" pitchFamily="-108" charset="-128"/>
              </a:rPr>
              <a:t>back</a:t>
            </a:r>
            <a:r>
              <a:rPr lang="en-US" altLang="en-US" dirty="0" smtClean="0">
                <a:ea typeface="ヒラギノ角ゴ Pro W3" pitchFamily="-108" charset="-128"/>
              </a:rPr>
              <a:t> to high school – and say “That didn’t work </a:t>
            </a:r>
            <a:r>
              <a:rPr lang="en-US" altLang="en-US" u="sng" dirty="0" smtClean="0">
                <a:ea typeface="ヒラギノ角ゴ Pro W3" pitchFamily="-108" charset="-128"/>
              </a:rPr>
              <a:t>out</a:t>
            </a:r>
            <a:r>
              <a:rPr lang="en-US" altLang="en-US" dirty="0" smtClean="0">
                <a:ea typeface="ヒラギノ角ゴ Pro W3" pitchFamily="-108" charset="-128"/>
              </a:rPr>
              <a:t>. What should I try </a:t>
            </a:r>
            <a:r>
              <a:rPr lang="en-US" altLang="en-US" u="sng" dirty="0" smtClean="0">
                <a:ea typeface="ヒラギノ角ゴ Pro W3" pitchFamily="-108" charset="-128"/>
              </a:rPr>
              <a:t>next</a:t>
            </a:r>
            <a:r>
              <a:rPr lang="en-US" altLang="en-US" dirty="0" smtClean="0">
                <a:ea typeface="ヒラギノ角ゴ Pro W3" pitchFamily="-108" charset="-128"/>
              </a:rPr>
              <a:t>?”</a:t>
            </a:r>
          </a:p>
          <a:p>
            <a:pPr eaLnBrk="1" hangingPunct="1">
              <a:spcBef>
                <a:spcPct val="0"/>
              </a:spcBef>
              <a:spcAft>
                <a:spcPct val="30000"/>
              </a:spcAft>
            </a:pPr>
            <a:r>
              <a:rPr lang="en-US" altLang="en-US" dirty="0" smtClean="0">
                <a:ea typeface="ヒラギノ角ゴ Pro W3" pitchFamily="-108" charset="-128"/>
              </a:rPr>
              <a:t>How</a:t>
            </a:r>
            <a:r>
              <a:rPr lang="en-US" altLang="en-US" baseline="0" dirty="0" smtClean="0">
                <a:ea typeface="ヒラギノ角ゴ Pro W3" pitchFamily="-108" charset="-128"/>
              </a:rPr>
              <a:t> often has that happened to you?</a:t>
            </a:r>
          </a:p>
          <a:p>
            <a:pPr eaLnBrk="1" hangingPunct="1">
              <a:spcBef>
                <a:spcPct val="0"/>
              </a:spcBef>
              <a:spcAft>
                <a:spcPct val="30000"/>
              </a:spcAft>
            </a:pPr>
            <a:r>
              <a:rPr lang="en-US" altLang="en-US" baseline="0" dirty="0" smtClean="0">
                <a:ea typeface="ヒラギノ角ゴ Pro W3" pitchFamily="-108" charset="-128"/>
              </a:rPr>
              <a:t>Anybody ???</a:t>
            </a: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rPr>
              <a:t>Probably </a:t>
            </a:r>
            <a:r>
              <a:rPr lang="en-US" altLang="en-US" u="sng" dirty="0" smtClean="0">
                <a:ea typeface="ヒラギノ角ゴ Pro W3" pitchFamily="-108" charset="-128"/>
              </a:rPr>
              <a:t>not </a:t>
            </a:r>
            <a:r>
              <a:rPr lang="en-US" altLang="en-US" u="none" dirty="0" smtClean="0">
                <a:ea typeface="ヒラギノ角ゴ Pro W3" pitchFamily="-108" charset="-128"/>
              </a:rPr>
              <a:t>often, if</a:t>
            </a:r>
            <a:r>
              <a:rPr lang="en-US" altLang="en-US" u="none" baseline="0" dirty="0" smtClean="0">
                <a:ea typeface="ヒラギノ角ゴ Pro W3" pitchFamily="-108" charset="-128"/>
              </a:rPr>
              <a:t> at all</a:t>
            </a:r>
            <a:r>
              <a:rPr lang="en-US" altLang="en-US" dirty="0" smtClean="0">
                <a:ea typeface="ヒラギノ角ゴ Pro W3" pitchFamily="-108" charset="-128"/>
              </a:rPr>
              <a:t>.</a:t>
            </a:r>
          </a:p>
          <a:p>
            <a:pPr eaLnBrk="1" hangingPunct="1">
              <a:spcBef>
                <a:spcPct val="0"/>
              </a:spcBef>
              <a:spcAft>
                <a:spcPct val="30000"/>
              </a:spcAft>
            </a:pP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smtClean="0">
                <a:ea typeface="ヒラギノ角ゴ Pro W3" pitchFamily="-108" charset="-128"/>
              </a:rPr>
              <a:t>I’m not saying that four-year degrees are not </a:t>
            </a:r>
            <a:r>
              <a:rPr lang="en-US" altLang="en-US" u="sng" dirty="0" smtClean="0">
                <a:ea typeface="ヒラギノ角ゴ Pro W3" pitchFamily="-108" charset="-128"/>
              </a:rPr>
              <a:t>important</a:t>
            </a:r>
            <a:r>
              <a:rPr lang="en-US" altLang="en-US" dirty="0" smtClean="0">
                <a:ea typeface="ヒラギノ角ゴ Pro W3" pitchFamily="-108" charset="-128"/>
              </a:rPr>
              <a:t>… But for career purposes, (especially entry-level) it may not always be the </a:t>
            </a:r>
            <a:r>
              <a:rPr lang="en-US" altLang="en-US" u="sng" dirty="0" smtClean="0">
                <a:ea typeface="ヒラギノ角ゴ Pro W3" pitchFamily="-108" charset="-128"/>
              </a:rPr>
              <a:t>best</a:t>
            </a:r>
            <a:r>
              <a:rPr lang="en-US" altLang="en-US" dirty="0" smtClean="0">
                <a:ea typeface="ヒラギノ角ゴ Pro W3" pitchFamily="-108" charset="-128"/>
              </a:rPr>
              <a:t> choice.</a:t>
            </a:r>
          </a:p>
          <a:p>
            <a:pPr eaLnBrk="1" hangingPunct="1">
              <a:spcBef>
                <a:spcPct val="0"/>
              </a:spcBef>
              <a:spcAft>
                <a:spcPct val="30000"/>
              </a:spcAft>
            </a:pPr>
            <a:r>
              <a:rPr lang="en-US" altLang="en-US" dirty="0" smtClean="0">
                <a:ea typeface="ヒラギノ角ゴ Pro W3" pitchFamily="-108" charset="-128"/>
              </a:rPr>
              <a:t>Wake Tech, Our state’s largest Community College claims to be the largest graduate school in North Carolina based on the number of students they have who already have a four-year degree.</a:t>
            </a:r>
          </a:p>
          <a:p>
            <a:pPr eaLnBrk="1" hangingPunct="1">
              <a:spcBef>
                <a:spcPct val="0"/>
              </a:spcBef>
              <a:spcAft>
                <a:spcPct val="30000"/>
              </a:spcAft>
            </a:pPr>
            <a:endParaRPr lang="en-US" altLang="en-US" dirty="0" smtClean="0">
              <a:ea typeface="ヒラギノ角ゴ Pro W3" pitchFamily="-108" charset="-128"/>
            </a:endParaRPr>
          </a:p>
        </p:txBody>
      </p:sp>
    </p:spTree>
    <p:extLst>
      <p:ext uri="{BB962C8B-B14F-4D97-AF65-F5344CB8AC3E}">
        <p14:creationId xmlns:p14="http://schemas.microsoft.com/office/powerpoint/2010/main" val="21075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486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Too often that habit is summed up with the phrase “What do you want to be when you grow up?”</a:t>
            </a:r>
          </a:p>
          <a:p>
            <a:endParaRPr lang="en-US" dirty="0" smtClean="0"/>
          </a:p>
          <a:p>
            <a:r>
              <a:rPr lang="en-US" dirty="0" smtClean="0"/>
              <a:t>This habit relies</a:t>
            </a:r>
            <a:r>
              <a:rPr lang="en-US" baseline="0" dirty="0" smtClean="0"/>
              <a:t> on using your imagination, -- which is something that is not often valued in our society, especially in education and training.  We have become accustomed to allowing others tell us how to act and where to go.</a:t>
            </a:r>
          </a:p>
          <a:p>
            <a:endParaRPr lang="en-US" baseline="0" dirty="0" smtClean="0"/>
          </a:p>
          <a:p>
            <a:r>
              <a:rPr lang="en-US" baseline="0" dirty="0" smtClean="0"/>
              <a:t>We need a clear vision of where </a:t>
            </a:r>
            <a:r>
              <a:rPr lang="en-US" u="sng" baseline="0" dirty="0" smtClean="0"/>
              <a:t>we</a:t>
            </a:r>
            <a:r>
              <a:rPr lang="en-US" baseline="0" dirty="0" smtClean="0"/>
              <a:t> are headed before we can help </a:t>
            </a:r>
            <a:r>
              <a:rPr lang="en-US" u="sng" baseline="0" dirty="0" smtClean="0"/>
              <a:t>others</a:t>
            </a:r>
            <a:r>
              <a:rPr lang="en-US" baseline="0" dirty="0" smtClean="0"/>
              <a:t> get a clear vision of where </a:t>
            </a:r>
            <a:r>
              <a:rPr lang="en-US" u="sng" baseline="0" dirty="0" smtClean="0"/>
              <a:t>they</a:t>
            </a:r>
            <a:r>
              <a:rPr lang="en-US" baseline="0" dirty="0" smtClean="0"/>
              <a:t> are headed.  </a:t>
            </a:r>
          </a:p>
          <a:p>
            <a:endParaRPr lang="en-US" baseline="0" dirty="0" smtClean="0"/>
          </a:p>
          <a:p>
            <a:r>
              <a:rPr lang="en-US" baseline="0" dirty="0" smtClean="0"/>
              <a:t>Everyone needs a personal mission statement and some goals.</a:t>
            </a:r>
          </a:p>
          <a:p>
            <a:r>
              <a:rPr lang="en-US" baseline="0" dirty="0" smtClean="0"/>
              <a:t>Your mission statement focuses on who you are, where you want to be, and what you want to do. </a:t>
            </a:r>
          </a:p>
          <a:p>
            <a:r>
              <a:rPr lang="en-US" baseline="0" dirty="0" smtClean="0"/>
              <a:t>It is your list of goals and a plan for reaching them. It is your plan for success. </a:t>
            </a:r>
          </a:p>
          <a:p>
            <a:endParaRPr lang="en-US" baseline="0" dirty="0" smtClean="0"/>
          </a:p>
          <a:p>
            <a:r>
              <a:rPr lang="en-US" u="sng" baseline="0" dirty="0" smtClean="0"/>
              <a:t>You should be in charge of your own life. </a:t>
            </a:r>
          </a:p>
          <a:p>
            <a:r>
              <a:rPr lang="en-US" baseline="0" dirty="0" smtClean="0"/>
              <a:t>And we have to help others do the same, or we end up like riding in bumper cars without a steering wheel.  </a:t>
            </a:r>
          </a:p>
          <a:p>
            <a:r>
              <a:rPr lang="en-US" baseline="0" dirty="0" smtClean="0"/>
              <a:t>Always reacting to outside stimulations -- rather than creating our </a:t>
            </a:r>
            <a:r>
              <a:rPr lang="en-US" u="sng" baseline="0" dirty="0" smtClean="0"/>
              <a:t>own</a:t>
            </a:r>
            <a:r>
              <a:rPr lang="en-US" baseline="0" dirty="0" smtClean="0"/>
              <a:t> path.</a:t>
            </a:r>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3</a:t>
            </a:fld>
            <a:endParaRPr lang="en-US" sz="1200"/>
          </a:p>
        </p:txBody>
      </p:sp>
    </p:spTree>
    <p:extLst>
      <p:ext uri="{BB962C8B-B14F-4D97-AF65-F5344CB8AC3E}">
        <p14:creationId xmlns:p14="http://schemas.microsoft.com/office/powerpoint/2010/main" val="207073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Now </a:t>
            </a:r>
            <a:r>
              <a:rPr lang="en-US" dirty="0">
                <a:ea typeface="ヒラギノ角ゴ Pro W3" charset="0"/>
              </a:rPr>
              <a:t>--- let</a:t>
            </a:r>
            <a:r>
              <a:rPr lang="ja-JP" altLang="en-US" dirty="0">
                <a:ea typeface="ヒラギノ角ゴ Pro W3" charset="0"/>
              </a:rPr>
              <a:t>’</a:t>
            </a:r>
            <a:r>
              <a:rPr lang="en-US" altLang="ja-JP" dirty="0">
                <a:ea typeface="ヒラギノ角ゴ Pro W3" charset="0"/>
              </a:rPr>
              <a:t>s look towards the </a:t>
            </a:r>
            <a:r>
              <a:rPr lang="en-US" altLang="ja-JP" dirty="0" smtClean="0">
                <a:ea typeface="ヒラギノ角ゴ Pro W3" charset="0"/>
              </a:rPr>
              <a:t>future.  </a:t>
            </a:r>
          </a:p>
          <a:p>
            <a:endParaRPr lang="en-US" altLang="ja-JP" dirty="0" smtClean="0">
              <a:ea typeface="ヒラギノ角ゴ Pro W3" charset="0"/>
            </a:endParaRPr>
          </a:p>
          <a:p>
            <a:r>
              <a:rPr lang="en-US" altLang="ja-JP" dirty="0" smtClean="0">
                <a:ea typeface="ヒラギノ角ゴ Pro W3" charset="0"/>
              </a:rPr>
              <a:t>Unfortunately I don</a:t>
            </a:r>
            <a:r>
              <a:rPr lang="fr-FR" altLang="ja-JP" dirty="0" smtClean="0">
                <a:ea typeface="ヒラギノ角ゴ Pro W3" charset="0"/>
              </a:rPr>
              <a:t>’</a:t>
            </a:r>
            <a:r>
              <a:rPr lang="en-US" altLang="ja-JP" dirty="0" smtClean="0">
                <a:ea typeface="ヒラギノ角ゴ Pro W3" charset="0"/>
              </a:rPr>
              <a:t>t have a budget code for a crystal ball, so I have to divine the future using Google.</a:t>
            </a:r>
            <a:endParaRPr lang="en-US" altLang="ja-JP" dirty="0">
              <a:ea typeface="ヒラギノ角ゴ Pro W3" charset="0"/>
            </a:endParaRP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30</a:t>
            </a:fld>
            <a:endParaRPr lang="en-US" sz="1300"/>
          </a:p>
        </p:txBody>
      </p:sp>
    </p:spTree>
    <p:extLst>
      <p:ext uri="{BB962C8B-B14F-4D97-AF65-F5344CB8AC3E}">
        <p14:creationId xmlns:p14="http://schemas.microsoft.com/office/powerpoint/2010/main" val="1738338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31</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panose="02020603050405020304" pitchFamily="18" charset="0"/>
              </a:rPr>
              <a:t>Last year was 2015, -- the year to which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traveled in </a:t>
            </a:r>
            <a:r>
              <a:rPr lang="en-US" i="1" dirty="0" smtClean="0">
                <a:ea typeface="ヒラギノ角ゴ Pro W3" charset="0"/>
                <a:cs typeface="Times" panose="02020603050405020304" pitchFamily="18" charset="0"/>
              </a:rPr>
              <a:t>Back to the Future part 2</a:t>
            </a:r>
            <a:r>
              <a:rPr lang="en-US" dirty="0" smtClean="0">
                <a:ea typeface="ヒラギノ角ゴ Pro W3" charset="0"/>
                <a:cs typeface="Times" panose="02020603050405020304" pitchFamily="18" charset="0"/>
              </a:rPr>
              <a:t>.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Today’s Hover Boards don’t really hover,</a:t>
            </a:r>
            <a:r>
              <a:rPr lang="en-US" baseline="0" dirty="0" smtClean="0">
                <a:ea typeface="ヒラギノ角ゴ Pro W3" charset="0"/>
                <a:cs typeface="Times" panose="02020603050405020304" pitchFamily="18" charset="0"/>
              </a:rPr>
              <a:t> they have wheels.</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And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never worried that his Hover Board</a:t>
            </a:r>
            <a:r>
              <a:rPr lang="en-US" baseline="0" dirty="0" smtClean="0">
                <a:ea typeface="ヒラギノ角ゴ Pro W3" charset="0"/>
                <a:cs typeface="Times" panose="02020603050405020304" pitchFamily="18" charset="0"/>
              </a:rPr>
              <a:t> </a:t>
            </a:r>
            <a:r>
              <a:rPr lang="en-US" dirty="0" smtClean="0">
                <a:ea typeface="ヒラギノ角ゴ Pro W3" charset="0"/>
                <a:cs typeface="Times" panose="02020603050405020304" pitchFamily="18" charset="0"/>
              </a:rPr>
              <a:t>would catch fire.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admintell.napco.com/</a:t>
            </a:r>
            <a:r>
              <a:rPr lang="en-US" dirty="0" err="1" smtClean="0">
                <a:ea typeface="ヒラギノ角ゴ Pro W3" charset="0"/>
                <a:cs typeface="ヒラギノ角ゴ Pro W3" charset="0"/>
              </a:rPr>
              <a:t>ee</a:t>
            </a:r>
            <a:r>
              <a:rPr lang="en-US" dirty="0" smtClean="0">
                <a:ea typeface="ヒラギノ角ゴ Pro W3" charset="0"/>
                <a:cs typeface="ヒラギノ角ゴ Pro W3" charset="0"/>
              </a:rPr>
              <a:t>/images/uploads/</a:t>
            </a:r>
            <a:r>
              <a:rPr lang="en-US" dirty="0" err="1" smtClean="0">
                <a:ea typeface="ヒラギノ角ゴ Pro W3" charset="0"/>
                <a:cs typeface="ヒラギノ角ゴ Pro W3" charset="0"/>
              </a:rPr>
              <a:t>gadgetell</a:t>
            </a:r>
            <a:r>
              <a:rPr lang="en-US" dirty="0" smtClean="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14858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32</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People get </a:t>
            </a:r>
            <a:r>
              <a:rPr lang="en-US" dirty="0">
                <a:ea typeface="ヒラギノ角ゴ Pro W3" charset="0"/>
                <a:cs typeface="Times"/>
              </a:rPr>
              <a:t>most of </a:t>
            </a:r>
            <a:r>
              <a:rPr lang="en-US" dirty="0" smtClean="0">
                <a:ea typeface="ヒラギノ角ゴ Pro W3" charset="0"/>
                <a:cs typeface="Times"/>
              </a:rPr>
              <a:t>their career </a:t>
            </a:r>
            <a:r>
              <a:rPr lang="en-US" dirty="0">
                <a:ea typeface="ヒラギノ角ゴ Pro W3" charset="0"/>
                <a:cs typeface="Times"/>
              </a:rPr>
              <a:t>guidance from </a:t>
            </a:r>
            <a:r>
              <a:rPr lang="en-US" dirty="0" smtClean="0">
                <a:ea typeface="ヒラギノ角ゴ Pro W3" charset="0"/>
                <a:cs typeface="Times"/>
              </a:rPr>
              <a:t>their </a:t>
            </a:r>
            <a:r>
              <a:rPr lang="en-US" u="sng" dirty="0" smtClean="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do </a:t>
            </a:r>
            <a:r>
              <a:rPr lang="en-US" dirty="0">
                <a:ea typeface="ヒラギノ角ゴ Pro W3" charset="0"/>
                <a:cs typeface="Times"/>
              </a:rPr>
              <a:t>our </a:t>
            </a:r>
            <a:r>
              <a:rPr lang="en-US" dirty="0" smtClean="0">
                <a:ea typeface="ヒラギノ角ゴ Pro W3" charset="0"/>
                <a:cs typeface="Times"/>
              </a:rPr>
              <a:t>parents </a:t>
            </a:r>
            <a:r>
              <a:rPr lang="en-US" dirty="0">
                <a:ea typeface="ヒラギノ角ゴ Pro W3" charset="0"/>
                <a:cs typeface="Times"/>
              </a:rPr>
              <a:t>keep up with the rapidly changing job market</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smtClean="0">
                <a:ea typeface="ヒラギノ角ゴ Pro W3" charset="0"/>
                <a:cs typeface="ヒラギノ角ゴ Pro W3" charset="0"/>
              </a:rPr>
              <a:t>Emil </a:t>
            </a:r>
            <a:r>
              <a:rPr lang="en-US" dirty="0">
                <a:ea typeface="ヒラギノ角ゴ Pro W3" charset="0"/>
                <a:cs typeface="ヒラギノ角ゴ Pro W3" charset="0"/>
              </a:rPr>
              <a:t>Barnabas</a:t>
            </a:r>
          </a:p>
        </p:txBody>
      </p:sp>
    </p:spTree>
    <p:extLst>
      <p:ext uri="{BB962C8B-B14F-4D97-AF65-F5344CB8AC3E}">
        <p14:creationId xmlns:p14="http://schemas.microsoft.com/office/powerpoint/2010/main" val="1595220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33</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smtClean="0">
                <a:ea typeface="ヒラギノ角ゴ Pro W3" charset="0"/>
              </a:rPr>
              <a:t>North Carolina </a:t>
            </a:r>
            <a:r>
              <a:rPr lang="en-US" dirty="0" smtClean="0">
                <a:ea typeface="ヒラギノ角ゴ Pro W3" charset="0"/>
                <a:cs typeface="Times"/>
              </a:rPr>
              <a:t>over </a:t>
            </a:r>
            <a:r>
              <a:rPr lang="en-US" dirty="0">
                <a:ea typeface="ヒラギノ角ゴ Pro W3" charset="0"/>
                <a:cs typeface="Times"/>
              </a:rPr>
              <a:t>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Does that top number stand out a little?</a:t>
            </a:r>
            <a:r>
              <a:rPr lang="en-US" baseline="0" dirty="0" smtClean="0">
                <a:ea typeface="ヒラギノ角ゴ Pro W3" charset="0"/>
                <a:cs typeface="Times"/>
              </a:rPr>
              <a:t> </a:t>
            </a:r>
          </a:p>
          <a:p>
            <a:pPr eaLnBrk="1" hangingPunct="1">
              <a:spcBef>
                <a:spcPct val="0"/>
              </a:spcBef>
              <a:spcAft>
                <a:spcPct val="30000"/>
              </a:spcAft>
            </a:pPr>
            <a:r>
              <a:rPr lang="en-US" baseline="0" dirty="0" smtClean="0">
                <a:ea typeface="ヒラギノ角ゴ Pro W3" charset="0"/>
                <a:cs typeface="Times"/>
              </a:rPr>
              <a:t>More about that on the next slide.</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958997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34</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289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Thus </a:t>
            </a:r>
            <a:r>
              <a:rPr lang="en-US" altLang="ja-JP" dirty="0">
                <a:ea typeface="ヒラギノ角ゴ Pro W3" charset="0"/>
                <a:cs typeface="Times"/>
              </a:rPr>
              <a:t>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a:t>
            </a:r>
            <a:r>
              <a:rPr lang="en-US" altLang="ja-JP" dirty="0" smtClean="0">
                <a:ea typeface="ヒラギノ角ゴ Pro W3" charset="0"/>
                <a:cs typeface="Times"/>
              </a:rPr>
              <a:t>require some </a:t>
            </a:r>
            <a:r>
              <a:rPr lang="en-US" altLang="ja-JP" u="sng" dirty="0" smtClean="0">
                <a:ea typeface="ヒラギノ角ゴ Pro W3" charset="0"/>
                <a:cs typeface="Times"/>
              </a:rPr>
              <a:t>college or postsecondary</a:t>
            </a:r>
            <a:r>
              <a:rPr lang="en-US" altLang="ja-JP" dirty="0" smtClean="0">
                <a:ea typeface="ヒラギノ角ゴ Pro W3" charset="0"/>
                <a:cs typeface="Times"/>
              </a:rPr>
              <a:t> </a:t>
            </a:r>
            <a:r>
              <a:rPr lang="en-US" altLang="ja-JP" dirty="0">
                <a:ea typeface="ヒラギノ角ゴ Pro W3" charset="0"/>
                <a:cs typeface="Times"/>
              </a:rPr>
              <a:t>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2020</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That’s the burger flippers at the top of the list.  Lots of restaurants, lots of hungry customers, and </a:t>
            </a:r>
            <a:r>
              <a:rPr lang="en-US" u="sng" dirty="0" smtClean="0">
                <a:ea typeface="ヒラギノ角ゴ Pro W3" charset="0"/>
                <a:cs typeface="Times"/>
              </a:rPr>
              <a:t>lots</a:t>
            </a:r>
            <a:r>
              <a:rPr lang="en-US" dirty="0" smtClean="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smtClean="0">
                <a:ea typeface="ヒラギノ角ゴ Pro W3" charset="0"/>
                <a:cs typeface="Times"/>
              </a:rPr>
              <a:t>one </a:t>
            </a:r>
            <a:r>
              <a:rPr lang="en-US" dirty="0" smtClean="0">
                <a:ea typeface="ヒラギノ角ゴ Pro W3" charset="0"/>
                <a:cs typeface="Times"/>
              </a:rPr>
              <a:t>occupation </a:t>
            </a:r>
            <a:r>
              <a:rPr lang="en-US" dirty="0">
                <a:ea typeface="ヒラギノ角ゴ Pro W3" charset="0"/>
                <a:cs typeface="Times"/>
              </a:rPr>
              <a:t>on this </a:t>
            </a:r>
            <a:r>
              <a:rPr lang="en-US" dirty="0" smtClean="0">
                <a:ea typeface="ヒラギノ角ゴ Pro W3" charset="0"/>
                <a:cs typeface="Times"/>
              </a:rPr>
              <a:t>list requires </a:t>
            </a:r>
            <a:r>
              <a:rPr lang="en-US" dirty="0">
                <a:ea typeface="ヒラギノ角ゴ Pro W3" charset="0"/>
                <a:cs typeface="Times"/>
              </a:rPr>
              <a:t>a </a:t>
            </a:r>
            <a:r>
              <a:rPr lang="en-US" u="sng" dirty="0">
                <a:ea typeface="ヒラギノ角ゴ Pro W3" charset="0"/>
                <a:cs typeface="Times"/>
              </a:rPr>
              <a:t>4-year degree</a:t>
            </a:r>
            <a:r>
              <a:rPr lang="en-US" dirty="0">
                <a:ea typeface="ヒラギノ角ゴ Pro W3" charset="0"/>
                <a:cs typeface="Times"/>
              </a:rPr>
              <a:t>!  </a:t>
            </a:r>
            <a:r>
              <a:rPr lang="en-US" dirty="0" smtClean="0">
                <a:ea typeface="ヒラギノ角ゴ Pro W3" charset="0"/>
                <a:cs typeface="Times"/>
              </a:rPr>
              <a:t>There are some more if you scroll past the bottom of the screen, which you can do when you download the PowerPoint file.</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In 2024, North Carolina will </a:t>
            </a:r>
            <a:r>
              <a:rPr lang="en-US" dirty="0">
                <a:ea typeface="ヒラギノ角ゴ Pro W3" charset="0"/>
                <a:cs typeface="Times"/>
              </a:rPr>
              <a:t>need </a:t>
            </a:r>
            <a:r>
              <a:rPr lang="en-US" dirty="0" smtClean="0">
                <a:ea typeface="ヒラギノ角ゴ Pro W3" charset="0"/>
                <a:cs typeface="Times"/>
              </a:rPr>
              <a:t>20,320  </a:t>
            </a:r>
            <a:r>
              <a:rPr lang="en-US" dirty="0">
                <a:ea typeface="ヒラギノ角ゴ Pro W3" charset="0"/>
                <a:cs typeface="Times"/>
              </a:rPr>
              <a:t>more registered nurses than we had in </a:t>
            </a:r>
            <a:r>
              <a:rPr lang="en-US" dirty="0" smtClean="0">
                <a:ea typeface="ヒラギノ角ゴ Pro W3" charset="0"/>
                <a:cs typeface="Times"/>
              </a:rPr>
              <a:t>2014. </a:t>
            </a:r>
            <a:endParaRPr lang="en-US" dirty="0">
              <a:ea typeface="ヒラギノ角ゴ Pro W3" charset="0"/>
              <a:cs typeface="Times"/>
            </a:endParaRPr>
          </a:p>
          <a:p>
            <a:pPr eaLnBrk="1" hangingPunct="1">
              <a:spcBef>
                <a:spcPct val="0"/>
              </a:spcBef>
              <a:spcAft>
                <a:spcPct val="30000"/>
              </a:spcAft>
            </a:pPr>
            <a:r>
              <a:rPr lang="en-US" u="none" dirty="0" smtClean="0">
                <a:ea typeface="ヒラギノ角ゴ Pro W3" charset="0"/>
                <a:cs typeface="Times"/>
              </a:rPr>
              <a:t>From</a:t>
            </a:r>
            <a:r>
              <a:rPr lang="en-US" u="none" baseline="0" dirty="0" smtClean="0">
                <a:ea typeface="ヒラギノ角ゴ Pro W3" charset="0"/>
                <a:cs typeface="Times"/>
              </a:rPr>
              <a:t> </a:t>
            </a:r>
            <a:r>
              <a:rPr lang="en-US" u="sng" dirty="0" smtClean="0">
                <a:ea typeface="ヒラギノ角ゴ Pro W3" charset="0"/>
                <a:cs typeface="Times"/>
              </a:rPr>
              <a:t>Where</a:t>
            </a:r>
            <a:r>
              <a:rPr lang="en-US" dirty="0" smtClean="0">
                <a:ea typeface="ヒラギノ角ゴ Pro W3" charset="0"/>
                <a:cs typeface="Times"/>
              </a:rPr>
              <a:t> </a:t>
            </a:r>
            <a:r>
              <a:rPr lang="en-US" dirty="0">
                <a:ea typeface="ヒラギノ角ゴ Pro W3" charset="0"/>
                <a:cs typeface="Times"/>
              </a:rPr>
              <a:t>will they all </a:t>
            </a:r>
            <a:r>
              <a:rPr lang="en-US" dirty="0" smtClean="0">
                <a:ea typeface="ヒラギノ角ゴ Pro W3" charset="0"/>
                <a:cs typeface="Times"/>
              </a:rPr>
              <a:t>come?  </a:t>
            </a:r>
          </a:p>
          <a:p>
            <a:pPr eaLnBrk="1" hangingPunct="1">
              <a:spcBef>
                <a:spcPct val="0"/>
              </a:spcBef>
              <a:spcAft>
                <a:spcPct val="30000"/>
              </a:spcAft>
            </a:pPr>
            <a:r>
              <a:rPr lang="en-US" dirty="0" smtClean="0">
                <a:ea typeface="ヒラギノ角ゴ Pro W3" charset="0"/>
                <a:cs typeface="Times"/>
              </a:rPr>
              <a:t>Tell your students:  “If you don’t know what you want to be when</a:t>
            </a:r>
            <a:r>
              <a:rPr lang="en-US" baseline="0" dirty="0" smtClean="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434270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35</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sym typeface="Wingdings"/>
              </a:rPr>
              <a:t> </a:t>
            </a:r>
            <a:r>
              <a:rPr lang="en-US" dirty="0" smtClean="0">
                <a:ea typeface="ヒラギノ角ゴ Pro W3" charset="0"/>
                <a:cs typeface="Times"/>
              </a:rPr>
              <a:t>For example:  There </a:t>
            </a:r>
            <a:r>
              <a:rPr lang="en-US" dirty="0">
                <a:ea typeface="ヒラギノ角ゴ Pro W3" charset="0"/>
                <a:cs typeface="Times"/>
              </a:rPr>
              <a:t>were only </a:t>
            </a:r>
            <a:r>
              <a:rPr lang="en-US" dirty="0" smtClean="0">
                <a:ea typeface="ヒラギノ角ゴ Pro W3" charset="0"/>
                <a:cs typeface="Times"/>
              </a:rPr>
              <a:t>150 Hearing Aid Specialists in </a:t>
            </a:r>
            <a:r>
              <a:rPr lang="en-US" dirty="0" smtClean="0">
                <a:ea typeface="ヒラギノ角ゴ Pro W3" charset="0"/>
              </a:rPr>
              <a:t>North Carolina </a:t>
            </a:r>
            <a:r>
              <a:rPr lang="en-US" dirty="0" smtClean="0">
                <a:ea typeface="ヒラギノ角ゴ Pro W3" charset="0"/>
                <a:cs typeface="Times"/>
              </a:rPr>
              <a:t>in 2014, </a:t>
            </a:r>
            <a:r>
              <a:rPr lang="en-US" dirty="0">
                <a:ea typeface="ヒラギノ角ゴ Pro W3" charset="0"/>
                <a:cs typeface="Times"/>
              </a:rPr>
              <a:t>so a </a:t>
            </a:r>
            <a:r>
              <a:rPr lang="en-US" dirty="0" smtClean="0">
                <a:ea typeface="ヒラギノ角ゴ Pro W3" charset="0"/>
                <a:cs typeface="Times"/>
              </a:rPr>
              <a:t>35.9 percent </a:t>
            </a:r>
            <a:r>
              <a:rPr lang="en-US" dirty="0">
                <a:ea typeface="ヒラギノ角ゴ Pro W3" charset="0"/>
                <a:cs typeface="Times"/>
              </a:rPr>
              <a:t>increase is </a:t>
            </a:r>
            <a:r>
              <a:rPr lang="en-US" dirty="0" smtClean="0">
                <a:ea typeface="ヒラギノ角ゴ Pro W3" charset="0"/>
                <a:cs typeface="Times"/>
              </a:rPr>
              <a:t>an additional 50 </a:t>
            </a:r>
            <a:r>
              <a:rPr lang="en-US" dirty="0">
                <a:ea typeface="ヒラギノ角ゴ Pro W3" charset="0"/>
                <a:cs typeface="Times"/>
              </a:rPr>
              <a:t>positions</a:t>
            </a:r>
            <a:r>
              <a:rPr lang="en-US" dirty="0" smtClean="0">
                <a:ea typeface="ヒラギノ角ゴ Pro W3" charset="0"/>
                <a:cs typeface="Times"/>
              </a:rPr>
              <a:t>.</a:t>
            </a: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Compare </a:t>
            </a:r>
            <a:r>
              <a:rPr lang="en-US" dirty="0">
                <a:ea typeface="ヒラギノ角ゴ Pro W3" charset="0"/>
                <a:cs typeface="Times"/>
              </a:rPr>
              <a:t>that with the </a:t>
            </a:r>
            <a:r>
              <a:rPr lang="en-US" dirty="0" smtClean="0">
                <a:ea typeface="ヒラギノ角ゴ Pro W3" charset="0"/>
                <a:cs typeface="Times"/>
              </a:rPr>
              <a:t>Home Health Aides with over 48</a:t>
            </a:r>
            <a:r>
              <a:rPr lang="en-US" baseline="0" dirty="0" smtClean="0">
                <a:ea typeface="ヒラギノ角ゴ Pro W3" charset="0"/>
                <a:cs typeface="Times"/>
              </a:rPr>
              <a:t> </a:t>
            </a:r>
            <a:r>
              <a:rPr lang="en-US" dirty="0" smtClean="0">
                <a:ea typeface="ヒラギノ角ゴ Pro W3" charset="0"/>
                <a:cs typeface="Times"/>
              </a:rPr>
              <a:t>thousand positions </a:t>
            </a:r>
            <a:r>
              <a:rPr lang="en-US" dirty="0">
                <a:ea typeface="ヒラギノ角ゴ Pro W3" charset="0"/>
                <a:cs typeface="Times"/>
              </a:rPr>
              <a:t>in </a:t>
            </a:r>
            <a:r>
              <a:rPr lang="en-US" dirty="0" smtClean="0">
                <a:ea typeface="ヒラギノ角ゴ Pro W3" charset="0"/>
                <a:cs typeface="Times"/>
              </a:rPr>
              <a:t>2014, </a:t>
            </a:r>
            <a:r>
              <a:rPr lang="en-US" dirty="0">
                <a:ea typeface="ヒラギノ角ゴ Pro W3" charset="0"/>
                <a:cs typeface="Times"/>
              </a:rPr>
              <a:t>so a </a:t>
            </a:r>
            <a:r>
              <a:rPr lang="en-US" dirty="0" smtClean="0">
                <a:ea typeface="ヒラギノ角ゴ Pro W3" charset="0"/>
                <a:cs typeface="Times"/>
              </a:rPr>
              <a:t>34.7 percent </a:t>
            </a:r>
            <a:r>
              <a:rPr lang="en-US" dirty="0">
                <a:ea typeface="ヒラギノ角ゴ Pro W3" charset="0"/>
                <a:cs typeface="Times"/>
              </a:rPr>
              <a:t>increase is </a:t>
            </a:r>
            <a:r>
              <a:rPr lang="en-US" dirty="0" smtClean="0">
                <a:ea typeface="ヒラギノ角ゴ Pro W3" charset="0"/>
                <a:cs typeface="Times"/>
              </a:rPr>
              <a:t>an additional 17 thousand positions</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When looking at the job projections, You </a:t>
            </a:r>
            <a:r>
              <a:rPr lang="en-US" dirty="0">
                <a:ea typeface="ヒラギノ角ゴ Pro W3" charset="0"/>
                <a:cs typeface="Times"/>
              </a:rPr>
              <a:t>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r>
              <a:rPr lang="en-US" dirty="0" smtClean="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570802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36</a:t>
            </a:fld>
            <a:endParaRPr lang="en-US" sz="130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And now we flip to the bottom of the list.  </a:t>
            </a:r>
          </a:p>
          <a:p>
            <a:pPr eaLnBrk="1" hangingPunct="1">
              <a:spcBef>
                <a:spcPct val="0"/>
              </a:spcBef>
              <a:spcAft>
                <a:spcPct val="30000"/>
              </a:spcAft>
            </a:pPr>
            <a:r>
              <a:rPr lang="en-US" dirty="0" smtClean="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smtClean="0">
                <a:ea typeface="ヒラギノ角ゴ Pro W3" charset="0"/>
                <a:cs typeface="Times"/>
              </a:rPr>
              <a:t>We need this many </a:t>
            </a:r>
            <a:r>
              <a:rPr lang="en-US" u="sng" dirty="0" smtClean="0">
                <a:ea typeface="ヒラギノ角ゴ Pro W3" charset="0"/>
                <a:cs typeface="Times"/>
              </a:rPr>
              <a:t>less</a:t>
            </a:r>
            <a:r>
              <a:rPr lang="en-US" dirty="0" smtClean="0">
                <a:ea typeface="ヒラギノ角ゴ Pro W3" charset="0"/>
                <a:cs typeface="Times"/>
              </a:rPr>
              <a:t> of each of these jobs over this 10-year projection period. </a:t>
            </a:r>
          </a:p>
          <a:p>
            <a:pPr eaLnBrk="1" hangingPunct="1">
              <a:spcBef>
                <a:spcPct val="0"/>
              </a:spcBef>
              <a:spcAft>
                <a:spcPct val="30000"/>
              </a:spcAft>
            </a:pPr>
            <a:r>
              <a:rPr lang="en-US" dirty="0" smtClean="0">
                <a:ea typeface="ヒラギノ角ゴ Pro W3" charset="0"/>
                <a:cs typeface="Times"/>
              </a:rPr>
              <a:t>For </a:t>
            </a:r>
            <a:r>
              <a:rPr lang="en-US" u="sng" dirty="0" smtClean="0">
                <a:ea typeface="ヒラギノ角ゴ Pro W3" charset="0"/>
                <a:cs typeface="Times"/>
              </a:rPr>
              <a:t>most</a:t>
            </a:r>
            <a:r>
              <a:rPr lang="en-US" dirty="0" smtClean="0">
                <a:ea typeface="ヒラギノ角ゴ Pro W3" charset="0"/>
                <a:cs typeface="Times"/>
              </a:rPr>
              <a:t> of these positions, machines are replacing humans.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It used to be that these were the jobs you could get easily </a:t>
            </a:r>
            <a:r>
              <a:rPr lang="en-US" baseline="0" dirty="0" smtClean="0">
                <a:ea typeface="ヒラギノ角ゴ Pro W3" charset="0"/>
                <a:cs typeface="Times"/>
              </a:rPr>
              <a:t>if </a:t>
            </a:r>
            <a:r>
              <a:rPr lang="en-US" dirty="0" smtClean="0">
                <a:ea typeface="ヒラギノ角ゴ Pro W3" charset="0"/>
                <a:cs typeface="Times"/>
              </a:rPr>
              <a:t>you dropped out of high school.</a:t>
            </a:r>
          </a:p>
          <a:p>
            <a:pPr eaLnBrk="1" hangingPunct="1">
              <a:spcBef>
                <a:spcPct val="0"/>
              </a:spcBef>
              <a:spcAft>
                <a:spcPct val="30000"/>
              </a:spcAft>
            </a:pPr>
            <a:r>
              <a:rPr lang="en-US" baseline="0" dirty="0" smtClean="0">
                <a:ea typeface="ヒラギノ角ゴ Pro W3" charset="0"/>
                <a:cs typeface="Times"/>
              </a:rPr>
              <a:t>But the jobs you </a:t>
            </a:r>
            <a:r>
              <a:rPr lang="en-US" u="sng" baseline="0" dirty="0" smtClean="0">
                <a:ea typeface="ヒラギノ角ゴ Pro W3" charset="0"/>
                <a:cs typeface="Times"/>
              </a:rPr>
              <a:t>used</a:t>
            </a:r>
            <a:r>
              <a:rPr lang="en-US" baseline="0" dirty="0" smtClean="0">
                <a:ea typeface="ヒラギノ角ゴ Pro W3" charset="0"/>
                <a:cs typeface="Times"/>
              </a:rPr>
              <a:t> to get </a:t>
            </a:r>
            <a:r>
              <a:rPr lang="en-US" u="sng" baseline="0" dirty="0" smtClean="0">
                <a:ea typeface="ヒラギノ角ゴ Pro W3" charset="0"/>
                <a:cs typeface="Times"/>
              </a:rPr>
              <a:t>without</a:t>
            </a:r>
            <a:r>
              <a:rPr lang="en-US" baseline="0" dirty="0" smtClean="0">
                <a:ea typeface="ヒラギノ角ゴ Pro W3" charset="0"/>
                <a:cs typeface="Times"/>
              </a:rPr>
              <a:t> a high school education are going away.</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A high school education </a:t>
            </a:r>
            <a:r>
              <a:rPr lang="en-US" u="sng" baseline="0" dirty="0" smtClean="0">
                <a:ea typeface="ヒラギノ角ゴ Pro W3" charset="0"/>
                <a:cs typeface="Times"/>
              </a:rPr>
              <a:t>plus</a:t>
            </a:r>
            <a:r>
              <a:rPr lang="en-US" baseline="0" dirty="0" smtClean="0">
                <a:ea typeface="ヒラギノ角ゴ Pro W3" charset="0"/>
                <a:cs typeface="Times"/>
              </a:rPr>
              <a:t> additional training is now the </a:t>
            </a:r>
            <a:r>
              <a:rPr lang="en-US" u="sng" baseline="0" dirty="0" smtClean="0">
                <a:ea typeface="ヒラギノ角ゴ Pro W3" charset="0"/>
                <a:cs typeface="Times"/>
              </a:rPr>
              <a:t>new</a:t>
            </a:r>
            <a:r>
              <a:rPr lang="en-US" baseline="0" dirty="0" smtClean="0">
                <a:ea typeface="ヒラギノ角ゴ Pro W3" charset="0"/>
                <a:cs typeface="Times"/>
              </a:rPr>
              <a:t> </a:t>
            </a:r>
            <a:r>
              <a:rPr lang="en-US" u="sng" baseline="0" dirty="0" smtClean="0">
                <a:ea typeface="ヒラギノ角ゴ Pro W3" charset="0"/>
                <a:cs typeface="Times"/>
              </a:rPr>
              <a:t>minimum</a:t>
            </a:r>
            <a:r>
              <a:rPr lang="en-US" baseline="0" dirty="0" smtClean="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smtClean="0">
                <a:ea typeface="ヒラギノ角ゴ Pro W3" charset="0"/>
                <a:cs typeface="Times"/>
              </a:rPr>
              <a:t>Simply put - These are the jobs to stay away from.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Textiles </a:t>
            </a:r>
            <a:r>
              <a:rPr lang="en-US" dirty="0">
                <a:solidFill>
                  <a:srgbClr val="FF0000"/>
                </a:solidFill>
                <a:ea typeface="ヒラギノ角ゴ Pro W3" charset="0"/>
                <a:cs typeface="Arial" charset="0"/>
              </a:rPr>
              <a:t>– socks in NC</a:t>
            </a:r>
          </a:p>
          <a:p>
            <a:pPr eaLnBrk="1" hangingPunct="1">
              <a:spcBef>
                <a:spcPct val="0"/>
              </a:spcBef>
              <a:spcAft>
                <a:spcPct val="30000"/>
              </a:spcAft>
            </a:pPr>
            <a:r>
              <a:rPr lang="en-US" dirty="0">
                <a:solidFill>
                  <a:srgbClr val="FF0000"/>
                </a:solidFill>
                <a:ea typeface="ヒラギノ角ゴ Pro W3" charset="0"/>
                <a:cs typeface="Arial" charset="0"/>
              </a:rPr>
              <a:t>http://</a:t>
            </a:r>
            <a:r>
              <a:rPr lang="en-US" dirty="0" err="1">
                <a:solidFill>
                  <a:srgbClr val="FF0000"/>
                </a:solidFill>
                <a:ea typeface="ヒラギノ角ゴ Pro W3" charset="0"/>
                <a:cs typeface="Arial" charset="0"/>
              </a:rPr>
              <a:t>www.nctextileconnect.com</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connect_detail.cfm?valuechain_catid</a:t>
            </a:r>
            <a:r>
              <a:rPr lang="en-US" dirty="0">
                <a:solidFill>
                  <a:srgbClr val="FF0000"/>
                </a:solidFill>
                <a:ea typeface="ヒラギノ角ゴ Pro W3" charset="0"/>
                <a:cs typeface="Arial" charset="0"/>
              </a:rPr>
              <a:t>=38</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Socks made in USA</a:t>
            </a:r>
          </a:p>
          <a:p>
            <a:pPr eaLnBrk="1" hangingPunct="1">
              <a:spcBef>
                <a:spcPct val="0"/>
              </a:spcBef>
              <a:spcAft>
                <a:spcPct val="30000"/>
              </a:spcAft>
            </a:pPr>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www.americansworking.com</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socks.html</a:t>
            </a:r>
            <a:endParaRPr lang="en-US" dirty="0">
              <a:solidFill>
                <a:srgbClr val="FF0000"/>
              </a:solidFill>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905228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37</a:t>
            </a:fld>
            <a:endParaRPr lang="en-US" sz="1300"/>
          </a:p>
        </p:txBody>
      </p:sp>
      <p:sp>
        <p:nvSpPr>
          <p:cNvPr id="82946" name="Rectangle 2"/>
          <p:cNvSpPr>
            <a:spLocks noGrp="1" noRot="1" noChangeAspect="1" noChangeArrowheads="1" noTextEdit="1"/>
          </p:cNvSpPr>
          <p:nvPr>
            <p:ph type="sldImg"/>
          </p:nvPr>
        </p:nvSpPr>
        <p:spPr>
          <a:xfrm>
            <a:off x="1244600" y="720725"/>
            <a:ext cx="2912533" cy="2184400"/>
          </a:xfrm>
          <a:solidFill>
            <a:srgbClr val="FFFFFF"/>
          </a:solidFill>
          <a:ln/>
        </p:spPr>
      </p:sp>
      <p:sp>
        <p:nvSpPr>
          <p:cNvPr id="82947" name="Rectangle 3"/>
          <p:cNvSpPr>
            <a:spLocks noGrp="1" noChangeArrowheads="1"/>
          </p:cNvSpPr>
          <p:nvPr>
            <p:ph type="body" idx="1"/>
          </p:nvPr>
        </p:nvSpPr>
        <p:spPr>
          <a:xfrm>
            <a:off x="893763" y="3124200"/>
            <a:ext cx="5278437" cy="6237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Here you can compare the </a:t>
            </a:r>
            <a:r>
              <a:rPr lang="en-US" u="sng" dirty="0" smtClean="0">
                <a:ea typeface="ヒラギノ角ゴ Pro W3" charset="0"/>
                <a:cs typeface="Times"/>
              </a:rPr>
              <a:t>states</a:t>
            </a:r>
            <a:r>
              <a:rPr lang="en-US" dirty="0" smtClean="0">
                <a:ea typeface="ヒラギノ角ゴ Pro W3" charset="0"/>
                <a:cs typeface="Times"/>
              </a:rPr>
              <a:t> with the most projected</a:t>
            </a:r>
            <a:r>
              <a:rPr lang="en-US" baseline="0" dirty="0" smtClean="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a:t>
            </a:r>
            <a:r>
              <a:rPr lang="en-US" dirty="0" smtClean="0">
                <a:ea typeface="ヒラギノ角ゴ Pro W3" charset="0"/>
                <a:cs typeface="Times"/>
              </a:rPr>
              <a:t>states, </a:t>
            </a:r>
            <a:r>
              <a:rPr lang="en-US" dirty="0">
                <a:ea typeface="ヒラギノ角ゴ Pro W3" charset="0"/>
                <a:cs typeface="Times"/>
              </a:rPr>
              <a:t>it might not be a large percentage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highlighted in </a:t>
            </a:r>
            <a:r>
              <a:rPr lang="en-US" altLang="ja-JP" u="sng" dirty="0" smtClean="0">
                <a:ea typeface="ヒラギノ角ゴ Pro W3" charset="0"/>
                <a:cs typeface="Times"/>
              </a:rPr>
              <a:t>blue</a:t>
            </a:r>
            <a:r>
              <a:rPr lang="en-US" altLang="ja-JP" dirty="0" smtClean="0">
                <a:ea typeface="ヒラギノ角ゴ Pro W3" charset="0"/>
                <a:cs typeface="Times"/>
              </a:rPr>
              <a:t>.</a:t>
            </a:r>
            <a:r>
              <a:rPr lang="en-US" altLang="ja-JP" baseline="0" dirty="0" smtClean="0">
                <a:ea typeface="ヒラギノ角ゴ Pro W3" charset="0"/>
                <a:cs typeface="Times"/>
              </a:rPr>
              <a:t> They </a:t>
            </a:r>
            <a:r>
              <a:rPr lang="en-US" altLang="ja-JP" dirty="0" smtClean="0">
                <a:ea typeface="ヒラギノ角ゴ Pro W3" charset="0"/>
                <a:cs typeface="Times"/>
              </a:rPr>
              <a:t>are </a:t>
            </a:r>
            <a:r>
              <a:rPr lang="en-US" altLang="ja-JP" dirty="0">
                <a:ea typeface="ヒラギノ角ゴ Pro W3" charset="0"/>
                <a:cs typeface="Times"/>
              </a:rPr>
              <a:t>near the </a:t>
            </a:r>
            <a:r>
              <a:rPr lang="en-US" altLang="ja-JP" u="sng" dirty="0">
                <a:ea typeface="ヒラギノ角ゴ Pro W3" charset="0"/>
                <a:cs typeface="Times"/>
              </a:rPr>
              <a:t>top</a:t>
            </a:r>
            <a:r>
              <a:rPr lang="en-US" altLang="ja-JP" dirty="0">
                <a:ea typeface="ヒラギノ角ゴ Pro W3" charset="0"/>
                <a:cs typeface="Times"/>
              </a:rPr>
              <a:t> of both sides.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That </a:t>
            </a:r>
            <a:r>
              <a:rPr lang="en-US" altLang="ja-JP" dirty="0">
                <a:ea typeface="ヒラギノ角ゴ Pro W3" charset="0"/>
                <a:cs typeface="Times"/>
              </a:rPr>
              <a:t>means they are expecting a large number of job openings, which is also a large percentage of their current workforce.  Those are the states that are growing the fastest</a:t>
            </a:r>
            <a:r>
              <a:rPr lang="en-US" altLang="ja-JP" dirty="0" smtClean="0">
                <a:ea typeface="ヒラギノ角ゴ Pro W3" charset="0"/>
                <a:cs typeface="Times"/>
              </a:rPr>
              <a:t>.</a:t>
            </a:r>
          </a:p>
          <a:p>
            <a:pPr eaLnBrk="1" hangingPunct="1">
              <a:spcBef>
                <a:spcPct val="0"/>
              </a:spcBef>
              <a:spcAft>
                <a:spcPct val="30000"/>
              </a:spcAft>
            </a:pPr>
            <a:r>
              <a:rPr lang="en-US" altLang="ja-JP" dirty="0" smtClean="0">
                <a:ea typeface="ヒラギノ角ゴ Pro W3" charset="0"/>
                <a:cs typeface="Times"/>
              </a:rPr>
              <a:t>You see North Carolina on the left. Projected to have the eighth most number of new jobs.  On the right our state is not far down at 12.9 percent.</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Maine is at the bottom of both </a:t>
            </a:r>
            <a:r>
              <a:rPr lang="en-US" dirty="0" smtClean="0">
                <a:ea typeface="ヒラギノ角ゴ Pro W3" charset="0"/>
                <a:cs typeface="Times"/>
              </a:rPr>
              <a:t>lists.</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68826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If you Google “Hot Jobs,” you will be overwhelmed with lots of lists of</a:t>
            </a:r>
            <a:r>
              <a:rPr lang="en-US" baseline="0" dirty="0" smtClean="0">
                <a:ea typeface="ヒラギノ角ゴ Pro W3" charset="0"/>
                <a:cs typeface="Times"/>
              </a:rPr>
              <a:t> what </a:t>
            </a:r>
            <a:r>
              <a:rPr lang="en-US" u="sng" baseline="0" dirty="0" smtClean="0">
                <a:ea typeface="ヒラギノ角ゴ Pro W3" charset="0"/>
                <a:cs typeface="Times"/>
              </a:rPr>
              <a:t>someone</a:t>
            </a:r>
            <a:r>
              <a:rPr lang="en-US" baseline="0" dirty="0" smtClean="0">
                <a:ea typeface="ヒラギノ角ゴ Pro W3" charset="0"/>
                <a:cs typeface="Times"/>
              </a:rPr>
              <a:t> considers to be jobs that are in high demand.</a:t>
            </a:r>
            <a:r>
              <a:rPr lang="en-US" dirty="0" smtClean="0">
                <a:ea typeface="ヒラギノ角ゴ Pro W3" charset="0"/>
                <a:cs typeface="Times"/>
              </a:rPr>
              <a:t>  </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hhstaffingservices.com</a:t>
            </a:r>
            <a:r>
              <a:rPr lang="en-US" dirty="0" smtClean="0"/>
              <a:t>/</a:t>
            </a:r>
            <a:r>
              <a:rPr lang="en-US" dirty="0" err="1" smtClean="0"/>
              <a:t>wp</a:t>
            </a:r>
            <a:r>
              <a:rPr lang="en-US" dirty="0" smtClean="0"/>
              <a:t>-content/uploads/2013/02/hot-jobs-</a:t>
            </a:r>
            <a:r>
              <a:rPr lang="en-US" dirty="0" err="1" smtClean="0"/>
              <a:t>icon.jpg</a:t>
            </a:r>
            <a:endParaRPr lang="en-US" dirty="0" smtClean="0"/>
          </a:p>
          <a:p>
            <a:r>
              <a:rPr lang="en-US" dirty="0" smtClean="0"/>
              <a:t>http://</a:t>
            </a:r>
            <a:r>
              <a:rPr lang="en-US" dirty="0" err="1" smtClean="0"/>
              <a:t>hhstaffingservices.com</a:t>
            </a:r>
            <a:r>
              <a:rPr lang="en-US" dirty="0" smtClean="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1944589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list shows the top jobs that </a:t>
            </a:r>
            <a:r>
              <a:rPr lang="en-US" u="sng" dirty="0" smtClean="0">
                <a:ea typeface="ヒラギノ角ゴ Pro W3" charset="0"/>
                <a:cs typeface="Times"/>
              </a:rPr>
              <a:t>don</a:t>
            </a:r>
            <a:r>
              <a:rPr lang="fr-FR" u="sng" dirty="0" smtClean="0">
                <a:ea typeface="ヒラギノ角ゴ Pro W3" charset="0"/>
                <a:cs typeface="Times"/>
              </a:rPr>
              <a:t>’</a:t>
            </a:r>
            <a:r>
              <a:rPr lang="en-US" u="sng" dirty="0" smtClean="0">
                <a:ea typeface="ヒラギノ角ゴ Pro W3" charset="0"/>
                <a:cs typeface="Times"/>
              </a:rPr>
              <a:t>t</a:t>
            </a:r>
            <a:r>
              <a:rPr lang="en-US" baseline="0" dirty="0" smtClean="0">
                <a:ea typeface="ヒラギノ角ゴ Pro W3" charset="0"/>
                <a:cs typeface="Times"/>
              </a:rPr>
              <a:t> require a four-year degree.</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a:t>
            </a:r>
          </a:p>
          <a:p>
            <a:endParaRPr lang="en-US" dirty="0">
              <a:ea typeface="ヒラギノ角ゴ Pro W3" charset="0"/>
              <a:cs typeface="ヒラギノ角ゴ Pro W3" charset="0"/>
            </a:endParaRPr>
          </a:p>
          <a:p>
            <a:r>
              <a:rPr lang="en-US" b="1" dirty="0">
                <a:ea typeface="ヒラギノ角ゴ Pro W3" charset="0"/>
                <a:cs typeface="ヒラギノ角ゴ Pro W3" charset="0"/>
              </a:rPr>
              <a:t>1. Registered Nurses</a:t>
            </a:r>
          </a:p>
          <a:p>
            <a:r>
              <a:rPr lang="en-US" b="1" dirty="0">
                <a:ea typeface="ヒラギノ角ゴ Pro W3" charset="0"/>
                <a:cs typeface="ヒラギノ角ゴ Pro W3" charset="0"/>
              </a:rPr>
              <a:t>2. Automotive Service Technicians and Mechanics</a:t>
            </a:r>
          </a:p>
          <a:p>
            <a:r>
              <a:rPr lang="en-US" b="1" dirty="0">
                <a:ea typeface="ヒラギノ角ゴ Pro W3" charset="0"/>
                <a:cs typeface="ヒラギノ角ゴ Pro W3" charset="0"/>
              </a:rPr>
              <a:t>3. Carpenters</a:t>
            </a:r>
          </a:p>
          <a:p>
            <a:r>
              <a:rPr lang="en-US" b="1" dirty="0">
                <a:ea typeface="ヒラギノ角ゴ Pro W3" charset="0"/>
                <a:cs typeface="ヒラギノ角ゴ Pro W3" charset="0"/>
              </a:rPr>
              <a:t>4. Electricians</a:t>
            </a:r>
          </a:p>
          <a:p>
            <a:r>
              <a:rPr lang="en-US" b="1" dirty="0">
                <a:ea typeface="ヒラギノ角ゴ Pro W3" charset="0"/>
                <a:cs typeface="ヒラギノ角ゴ Pro W3" charset="0"/>
              </a:rPr>
              <a:t>5. Computer Systems Analysts</a:t>
            </a:r>
          </a:p>
          <a:p>
            <a:r>
              <a:rPr lang="en-US" b="1" dirty="0">
                <a:ea typeface="ヒラギノ角ゴ Pro W3" charset="0"/>
                <a:cs typeface="ヒラギノ角ゴ Pro W3" charset="0"/>
              </a:rPr>
              <a:t>6. Machinists</a:t>
            </a:r>
          </a:p>
          <a:p>
            <a:r>
              <a:rPr lang="en-US" b="1" dirty="0">
                <a:ea typeface="ヒラギノ角ゴ Pro W3" charset="0"/>
                <a:cs typeface="ヒラギノ角ゴ Pro W3" charset="0"/>
              </a:rPr>
              <a:t>7. Plumbers, Pipefitters, Steamfitters</a:t>
            </a:r>
          </a:p>
          <a:p>
            <a:r>
              <a:rPr lang="en-US" b="1" dirty="0">
                <a:ea typeface="ヒラギノ角ゴ Pro W3" charset="0"/>
                <a:cs typeface="ヒラギノ角ゴ Pro W3" charset="0"/>
              </a:rPr>
              <a:t>8. Welders, Cutters, </a:t>
            </a:r>
            <a:r>
              <a:rPr lang="en-US" b="1" dirty="0" err="1">
                <a:ea typeface="ヒラギノ角ゴ Pro W3" charset="0"/>
                <a:cs typeface="ヒラギノ角ゴ Pro W3" charset="0"/>
              </a:rPr>
              <a:t>Solderers</a:t>
            </a:r>
            <a:r>
              <a:rPr lang="en-US" b="1" dirty="0">
                <a:ea typeface="ヒラギノ角ゴ Pro W3" charset="0"/>
                <a:cs typeface="ヒラギノ角ゴ Pro W3" charset="0"/>
              </a:rPr>
              <a:t> and </a:t>
            </a:r>
            <a:r>
              <a:rPr lang="en-US" b="1" dirty="0" err="1">
                <a:ea typeface="ヒラギノ角ゴ Pro W3" charset="0"/>
                <a:cs typeface="ヒラギノ角ゴ Pro W3" charset="0"/>
              </a:rPr>
              <a:t>Brazers</a:t>
            </a:r>
            <a:endParaRPr lang="en-US" b="1"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http://247wallst.com/2013/06/26/high-tech-jobs-that-do-not-require-a-college-degree/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http://247wallst.com/2013/06/26/high-tech-jobs-that-do-not-require-a-college-degree/#ixzz2XQ7hpswB</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June 26, 2013</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and paid $82,320, on average.</a:t>
            </a:r>
          </a:p>
          <a:p>
            <a:endParaRPr lang="en-US" dirty="0">
              <a:ea typeface="ヒラギノ角ゴ Pro W3" charset="0"/>
              <a:cs typeface="ヒラギノ角ゴ Pro W3" charset="0"/>
            </a:endParaRPr>
          </a:p>
          <a:p>
            <a:r>
              <a:rPr lang="en-US" dirty="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need to take courses in anatomy, chemistry and microbiology.</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http://247wallst.com/2013/06/26/high-tech-jobs-that-do-not-require-a-college-degree/#ixzz2XQ7ptbo3</a:t>
            </a:r>
          </a:p>
          <a:p>
            <a:endParaRPr lang="en-US" dirty="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39</a:t>
            </a:fld>
            <a:endParaRPr lang="en-US" sz="1300"/>
          </a:p>
        </p:txBody>
      </p:sp>
    </p:spTree>
    <p:extLst>
      <p:ext uri="{BB962C8B-B14F-4D97-AF65-F5344CB8AC3E}">
        <p14:creationId xmlns:p14="http://schemas.microsoft.com/office/powerpoint/2010/main" val="212502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  </a:t>
            </a:r>
          </a:p>
          <a:p>
            <a:r>
              <a:rPr lang="en-US" dirty="0" smtClean="0"/>
              <a:t>(About an hour into the future to be precise.)</a:t>
            </a:r>
          </a:p>
          <a:p>
            <a:endParaRPr lang="en-US" dirty="0" smtClean="0"/>
          </a:p>
          <a:p>
            <a:r>
              <a:rPr lang="en-US" dirty="0" smtClean="0"/>
              <a:t>What will the future </a:t>
            </a:r>
            <a:r>
              <a:rPr lang="en-US" u="sng" dirty="0" smtClean="0"/>
              <a:t>look</a:t>
            </a:r>
            <a:r>
              <a:rPr lang="en-US" dirty="0" smtClean="0"/>
              <a:t> like? </a:t>
            </a:r>
          </a:p>
          <a:p>
            <a:r>
              <a:rPr lang="en-US" dirty="0" smtClean="0"/>
              <a:t>(Not an hour from now, but like ten or twenty years in the future.)</a:t>
            </a:r>
          </a:p>
          <a:p>
            <a:endParaRPr lang="en-US" dirty="0" smtClean="0"/>
          </a:p>
          <a:p>
            <a:r>
              <a:rPr lang="en-US" dirty="0" smtClean="0"/>
              <a:t>The more important question is:</a:t>
            </a:r>
          </a:p>
          <a:p>
            <a:r>
              <a:rPr lang="en-US" dirty="0" smtClean="0"/>
              <a:t>“What do </a:t>
            </a:r>
            <a:r>
              <a:rPr lang="en-US" u="sng" dirty="0" smtClean="0"/>
              <a:t>we</a:t>
            </a:r>
            <a:r>
              <a:rPr lang="en-US" dirty="0" smtClean="0"/>
              <a:t> </a:t>
            </a:r>
            <a:r>
              <a:rPr lang="en-US" u="sng" dirty="0" smtClean="0"/>
              <a:t>want</a:t>
            </a:r>
            <a:r>
              <a:rPr lang="en-US" dirty="0" smtClean="0"/>
              <a:t> our future to look like?”</a:t>
            </a:r>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2088292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baseline="0" dirty="0" smtClean="0">
                <a:cs typeface="Times"/>
              </a:rPr>
              <a:t>This</a:t>
            </a:r>
            <a:r>
              <a:rPr lang="en-US" baseline="0" dirty="0" smtClean="0">
                <a:cs typeface="Times"/>
              </a:rPr>
              <a:t> hot jobs list shows the</a:t>
            </a:r>
            <a:r>
              <a:rPr lang="en-US" dirty="0" smtClean="0">
                <a:cs typeface="Times"/>
              </a:rPr>
              <a:t> top</a:t>
            </a:r>
            <a:r>
              <a:rPr lang="en-US" baseline="0" dirty="0" smtClean="0">
                <a:cs typeface="Times"/>
              </a:rPr>
              <a:t> ten </a:t>
            </a:r>
            <a:r>
              <a:rPr lang="en-US" u="sng" baseline="0" dirty="0" smtClean="0">
                <a:cs typeface="Times"/>
              </a:rPr>
              <a:t>unusual</a:t>
            </a:r>
            <a:r>
              <a:rPr lang="en-US" baseline="0" dirty="0" smtClean="0">
                <a:cs typeface="Times"/>
              </a:rPr>
              <a:t> jobs that </a:t>
            </a:r>
            <a:r>
              <a:rPr lang="en-US" u="sng" baseline="0" dirty="0" smtClean="0">
                <a:cs typeface="Times"/>
              </a:rPr>
              <a:t>pay</a:t>
            </a:r>
            <a:r>
              <a:rPr lang="en-US" baseline="0" dirty="0" smtClean="0">
                <a:cs typeface="Times"/>
              </a:rPr>
              <a:t> surprisingly well.  </a:t>
            </a:r>
          </a:p>
          <a:p>
            <a:endParaRPr lang="en-US" baseline="0" dirty="0" smtClean="0">
              <a:cs typeface="Times"/>
            </a:endParaRPr>
          </a:p>
          <a:p>
            <a:r>
              <a:rPr lang="en-US" dirty="0" smtClean="0"/>
              <a:t>--  like running a </a:t>
            </a:r>
            <a:r>
              <a:rPr lang="en-US" u="sng" dirty="0" smtClean="0"/>
              <a:t>hot dog </a:t>
            </a:r>
            <a:r>
              <a:rPr lang="en-US" dirty="0" smtClean="0"/>
              <a:t>cart.</a:t>
            </a:r>
          </a:p>
          <a:p>
            <a:endParaRPr lang="en-US" baseline="0" dirty="0" smtClean="0">
              <a:cs typeface="Times"/>
            </a:endParaRPr>
          </a:p>
          <a:p>
            <a:r>
              <a:rPr lang="en-US" baseline="0" dirty="0" smtClean="0">
                <a:cs typeface="Times"/>
              </a:rPr>
              <a:t>Who thinks that would be fun ??????</a:t>
            </a:r>
          </a:p>
          <a:p>
            <a:endParaRPr lang="en-US" baseline="0" dirty="0" smtClean="0">
              <a:cs typeface="Times"/>
            </a:endParaRPr>
          </a:p>
          <a:p>
            <a:endParaRPr lang="en-US" dirty="0" smtClean="0">
              <a:cs typeface="Times"/>
            </a:endParaRPr>
          </a:p>
          <a:p>
            <a:endParaRPr lang="en-US" dirty="0">
              <a:cs typeface="Times"/>
            </a:endParaRPr>
          </a:p>
          <a:p>
            <a:endParaRPr lang="en-US" dirty="0" smtClean="0">
              <a:cs typeface="Times"/>
            </a:endParaRPr>
          </a:p>
          <a:p>
            <a:endParaRPr lang="en-US" dirty="0" smtClean="0"/>
          </a:p>
          <a:p>
            <a:r>
              <a:rPr lang="en-US" dirty="0" smtClean="0"/>
              <a:t>======</a:t>
            </a:r>
          </a:p>
          <a:p>
            <a:r>
              <a:rPr lang="en-US" dirty="0" smtClean="0"/>
              <a:t>http://</a:t>
            </a:r>
            <a:r>
              <a:rPr lang="en-US" dirty="0" err="1" smtClean="0"/>
              <a:t>www.forbes.com</a:t>
            </a:r>
            <a:r>
              <a:rPr lang="en-US" dirty="0" smtClean="0"/>
              <a:t>/pictures/efkk45ejgdm/10-unusual-jobs-that-pay-surprisingly-well/#</a:t>
            </a:r>
            <a:r>
              <a:rPr lang="en-US" dirty="0" err="1" smtClean="0"/>
              <a:t>gallerycontent</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40</a:t>
            </a:fld>
            <a:endParaRPr lang="en-US"/>
          </a:p>
        </p:txBody>
      </p:sp>
    </p:spTree>
    <p:extLst>
      <p:ext uri="{BB962C8B-B14F-4D97-AF65-F5344CB8AC3E}">
        <p14:creationId xmlns:p14="http://schemas.microsoft.com/office/powerpoint/2010/main" val="1173758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Here is a list of the top ten </a:t>
            </a:r>
            <a:r>
              <a:rPr lang="en-US" u="sng" dirty="0" smtClean="0">
                <a:ea typeface="ヒラギノ角ゴ Pro W3" charset="0"/>
                <a:cs typeface="Times"/>
              </a:rPr>
              <a:t>hardest-to-fill</a:t>
            </a:r>
            <a:r>
              <a:rPr lang="en-US" dirty="0" smtClean="0">
                <a:ea typeface="ヒラギノ角ゴ Pro W3" charset="0"/>
                <a:cs typeface="Times"/>
              </a:rPr>
              <a:t> jobs.</a:t>
            </a:r>
          </a:p>
          <a:p>
            <a:endParaRPr lang="en-US" dirty="0" smtClean="0">
              <a:ea typeface="ヒラギノ角ゴ Pro W3" charset="0"/>
              <a:cs typeface="Times"/>
            </a:endParaRPr>
          </a:p>
          <a:p>
            <a:r>
              <a:rPr lang="en-US" dirty="0" smtClean="0">
                <a:ea typeface="ヒラギノ角ゴ Pro W3" charset="0"/>
                <a:cs typeface="Times"/>
              </a:rPr>
              <a:t>Teachers are on the list at number </a:t>
            </a:r>
            <a:r>
              <a:rPr lang="en-US" u="sng" dirty="0" smtClean="0">
                <a:ea typeface="ヒラギノ角ゴ Pro W3" charset="0"/>
                <a:cs typeface="Times"/>
              </a:rPr>
              <a:t>ten</a:t>
            </a:r>
            <a:r>
              <a:rPr lang="en-US" dirty="0" smtClean="0">
                <a:ea typeface="ヒラギノ角ゴ Pro W3" charset="0"/>
                <a:cs typeface="Times"/>
              </a:rPr>
              <a:t>.</a:t>
            </a:r>
          </a:p>
          <a:p>
            <a:endParaRPr lang="en-US" baseline="0" dirty="0" smtClean="0">
              <a:ea typeface="ヒラギノ角ゴ Pro W3" charset="0"/>
              <a:cs typeface="Times"/>
            </a:endParaRPr>
          </a:p>
          <a:p>
            <a:r>
              <a:rPr lang="en-US" baseline="0" dirty="0" smtClean="0">
                <a:ea typeface="ヒラギノ角ゴ Pro W3" charset="0"/>
                <a:cs typeface="Times"/>
              </a:rPr>
              <a:t>Teachers of all kinds are the occupation that </a:t>
            </a:r>
            <a:r>
              <a:rPr lang="en-US" i="0" u="sng" baseline="0" dirty="0" smtClean="0">
                <a:ea typeface="ヒラギノ角ゴ Pro W3" charset="0"/>
                <a:cs typeface="Times"/>
              </a:rPr>
              <a:t>requires</a:t>
            </a:r>
            <a:r>
              <a:rPr lang="en-US" baseline="0" dirty="0" smtClean="0">
                <a:ea typeface="ヒラギノ角ゴ Pro W3" charset="0"/>
                <a:cs typeface="Times"/>
              </a:rPr>
              <a:t> a bachelor degree -- that is in the </a:t>
            </a:r>
            <a:r>
              <a:rPr lang="en-US" u="sng" baseline="0" dirty="0" smtClean="0">
                <a:ea typeface="ヒラギノ角ゴ Pro W3" charset="0"/>
                <a:cs typeface="Times"/>
              </a:rPr>
              <a:t>highest</a:t>
            </a:r>
            <a:r>
              <a:rPr lang="en-US" baseline="0" dirty="0" smtClean="0">
                <a:ea typeface="ヒラギノ角ゴ Pro W3" charset="0"/>
                <a:cs typeface="Times"/>
              </a:rPr>
              <a:t> demand.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41</a:t>
            </a:fld>
            <a:endParaRPr lang="en-US" sz="1300"/>
          </a:p>
        </p:txBody>
      </p:sp>
    </p:spTree>
    <p:extLst>
      <p:ext uri="{BB962C8B-B14F-4D97-AF65-F5344CB8AC3E}">
        <p14:creationId xmlns:p14="http://schemas.microsoft.com/office/powerpoint/2010/main" val="1173146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cs typeface="Times"/>
              </a:rPr>
              <a:t>Mechanics are in high demand.  We depend on our cars and want them fixed fast</a:t>
            </a:r>
            <a:r>
              <a:rPr lang="en-US" baseline="0" dirty="0" smtClean="0">
                <a:ea typeface="ヒラギノ角ゴ Pro W3" charset="0"/>
                <a:cs typeface="Times"/>
              </a:rPr>
              <a:t> and correctly.</a:t>
            </a:r>
          </a:p>
          <a:p>
            <a:endParaRPr lang="en-US" baseline="0" dirty="0" smtClean="0">
              <a:ea typeface="ヒラギノ角ゴ Pro W3" charset="0"/>
              <a:cs typeface="Times"/>
            </a:endParaRPr>
          </a:p>
          <a:p>
            <a:r>
              <a:rPr lang="en-US" baseline="0" dirty="0" smtClean="0">
                <a:ea typeface="ヒラギノ角ゴ Pro W3" charset="0"/>
                <a:cs typeface="Times"/>
              </a:rPr>
              <a:t>Top mechanics can make over $100,000 working at the large dealerships.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42</a:t>
            </a:fld>
            <a:endParaRPr lang="en-US" sz="1300"/>
          </a:p>
        </p:txBody>
      </p:sp>
    </p:spTree>
    <p:extLst>
      <p:ext uri="{BB962C8B-B14F-4D97-AF65-F5344CB8AC3E}">
        <p14:creationId xmlns:p14="http://schemas.microsoft.com/office/powerpoint/2010/main" val="969740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p>
          <a:p>
            <a:endParaRPr lang="en-US" dirty="0">
              <a:ea typeface="ヒラギノ角ゴ Pro W3" charset="0"/>
            </a:endParaRPr>
          </a:p>
          <a:p>
            <a:endParaRPr lang="en-US" dirty="0">
              <a:ea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43</a:t>
            </a:fld>
            <a:endParaRPr lang="en-US" sz="1300"/>
          </a:p>
        </p:txBody>
      </p:sp>
    </p:spTree>
    <p:extLst>
      <p:ext uri="{BB962C8B-B14F-4D97-AF65-F5344CB8AC3E}">
        <p14:creationId xmlns:p14="http://schemas.microsoft.com/office/powerpoint/2010/main" val="869659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Engineers</a:t>
            </a:r>
          </a:p>
          <a:p>
            <a:endParaRPr lang="en-US" dirty="0" smtClean="0">
              <a:ea typeface="ヒラギノ角ゴ Pro W3" charset="0"/>
            </a:endParaRPr>
          </a:p>
          <a:p>
            <a:r>
              <a:rPr lang="en-US" dirty="0" smtClean="0">
                <a:ea typeface="ヒラギノ角ゴ Pro W3" charset="0"/>
              </a:rPr>
              <a:t>Not just engineers who can design buildings that don’t fall down, but engineers who can think outside</a:t>
            </a:r>
            <a:r>
              <a:rPr lang="en-US" baseline="0" dirty="0" smtClean="0">
                <a:ea typeface="ヒラギノ角ゴ Pro W3" charset="0"/>
              </a:rPr>
              <a:t> the box and create something exciting and new.</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947D81-41ED-EF4D-9C96-08B7FE7BE11C}" type="slidenum">
              <a:rPr lang="en-US" sz="1300"/>
              <a:pPr/>
              <a:t>44</a:t>
            </a:fld>
            <a:endParaRPr lang="en-US" sz="1300"/>
          </a:p>
        </p:txBody>
      </p:sp>
    </p:spTree>
    <p:extLst>
      <p:ext uri="{BB962C8B-B14F-4D97-AF65-F5344CB8AC3E}">
        <p14:creationId xmlns:p14="http://schemas.microsoft.com/office/powerpoint/2010/main" val="294632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IT workers at all levels.</a:t>
            </a:r>
          </a:p>
          <a:p>
            <a:endParaRPr lang="en-US" dirty="0" smtClean="0">
              <a:ea typeface="ヒラギノ角ゴ Pro W3" charset="0"/>
            </a:endParaRPr>
          </a:p>
          <a:p>
            <a:r>
              <a:rPr lang="en-US" dirty="0" smtClean="0">
                <a:ea typeface="ヒラギノ角ゴ Pro W3" charset="0"/>
              </a:rPr>
              <a:t>Notice that we are seeing a lot of the</a:t>
            </a:r>
            <a:r>
              <a:rPr lang="en-US" baseline="0" dirty="0" smtClean="0">
                <a:ea typeface="ヒラギノ角ゴ Pro W3" charset="0"/>
              </a:rPr>
              <a:t> STEM jobs in these lists.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B395613-BBA1-AF42-8F98-F6F4E93A4EF5}" type="slidenum">
              <a:rPr lang="en-US" sz="1300"/>
              <a:pPr/>
              <a:t>45</a:t>
            </a:fld>
            <a:endParaRPr lang="en-US" sz="1300"/>
          </a:p>
        </p:txBody>
      </p:sp>
    </p:spTree>
    <p:extLst>
      <p:ext uri="{BB962C8B-B14F-4D97-AF65-F5344CB8AC3E}">
        <p14:creationId xmlns:p14="http://schemas.microsoft.com/office/powerpoint/2010/main" val="766494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Sales Representatives are in high demand because businesses</a:t>
            </a:r>
            <a:r>
              <a:rPr lang="en-US" baseline="0" dirty="0" smtClean="0">
                <a:ea typeface="ヒラギノ角ゴ Pro W3" charset="0"/>
              </a:rPr>
              <a:t> need to sell their products and services.</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015479E-A864-0A43-B3F0-05B54562F849}" type="slidenum">
              <a:rPr lang="en-US" sz="1300"/>
              <a:pPr/>
              <a:t>46</a:t>
            </a:fld>
            <a:endParaRPr lang="en-US" sz="1300"/>
          </a:p>
        </p:txBody>
      </p:sp>
    </p:spTree>
    <p:extLst>
      <p:ext uri="{BB962C8B-B14F-4D97-AF65-F5344CB8AC3E}">
        <p14:creationId xmlns:p14="http://schemas.microsoft.com/office/powerpoint/2010/main" val="1566004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a:t>
            </a:r>
            <a:r>
              <a:rPr lang="en-US" u="sng" dirty="0" smtClean="0">
                <a:ea typeface="ヒラギノ角ゴ Pro W3" charset="0"/>
              </a:rPr>
              <a:t>skilled</a:t>
            </a:r>
            <a:r>
              <a:rPr lang="en-US" dirty="0" smtClean="0">
                <a:ea typeface="ヒラギノ角ゴ Pro W3" charset="0"/>
              </a:rPr>
              <a:t> trades are in high demand is because </a:t>
            </a:r>
            <a:r>
              <a:rPr lang="en-US" u="sng" dirty="0" smtClean="0">
                <a:ea typeface="ヒラギノ角ゴ Pro W3" charset="0"/>
              </a:rPr>
              <a:t>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we are coming out of the </a:t>
            </a:r>
            <a:r>
              <a:rPr lang="en-US" u="sng" dirty="0" smtClean="0">
                <a:ea typeface="ヒラギノ角ゴ Pro W3" charset="0"/>
              </a:rPr>
              <a:t>recession</a:t>
            </a:r>
            <a:r>
              <a:rPr lang="en-US" dirty="0" smtClean="0">
                <a:ea typeface="ヒラギノ角ゴ Pro W3" charset="0"/>
              </a:rPr>
              <a:t>, --  the building boom is beginning with no one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47</a:t>
            </a:fld>
            <a:endParaRPr lang="en-US" sz="1300"/>
          </a:p>
        </p:txBody>
      </p:sp>
    </p:spTree>
    <p:extLst>
      <p:ext uri="{BB962C8B-B14F-4D97-AF65-F5344CB8AC3E}">
        <p14:creationId xmlns:p14="http://schemas.microsoft.com/office/powerpoint/2010/main" val="1943064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48</a:t>
            </a:fld>
            <a:endParaRPr lang="en-US" sz="1200"/>
          </a:p>
        </p:txBody>
      </p:sp>
    </p:spTree>
    <p:extLst>
      <p:ext uri="{BB962C8B-B14F-4D97-AF65-F5344CB8AC3E}">
        <p14:creationId xmlns:p14="http://schemas.microsoft.com/office/powerpoint/2010/main" val="672945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endParaRPr lang="en-US" dirty="0" smtClean="0">
              <a:ea typeface="ヒラギノ角ゴ Pro W3" charset="0"/>
            </a:endParaRP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49</a:t>
            </a:fld>
            <a:endParaRPr lang="en-US" sz="1200"/>
          </a:p>
        </p:txBody>
      </p:sp>
    </p:spTree>
    <p:extLst>
      <p:ext uri="{BB962C8B-B14F-4D97-AF65-F5344CB8AC3E}">
        <p14:creationId xmlns:p14="http://schemas.microsoft.com/office/powerpoint/2010/main" val="995828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all got a glimpse of the future by watching the Jetsons.  </a:t>
            </a:r>
          </a:p>
          <a:p>
            <a:endParaRPr lang="en-US" dirty="0" smtClean="0"/>
          </a:p>
          <a:p>
            <a:r>
              <a:rPr lang="en-US" dirty="0" smtClean="0"/>
              <a:t>But that was back in the early Nineteen Sixties. </a:t>
            </a:r>
          </a:p>
          <a:p>
            <a:endParaRPr lang="en-US" dirty="0" smtClean="0"/>
          </a:p>
          <a:p>
            <a:r>
              <a:rPr lang="en-US" dirty="0" smtClean="0"/>
              <a:t>That was over 50 years ago.</a:t>
            </a:r>
          </a:p>
          <a:p>
            <a:endParaRPr lang="en-US" dirty="0" smtClean="0"/>
          </a:p>
          <a:p>
            <a:r>
              <a:rPr lang="en-US" dirty="0" smtClean="0"/>
              <a:t>Several years before</a:t>
            </a:r>
            <a:r>
              <a:rPr lang="en-US" baseline="0" dirty="0" smtClean="0"/>
              <a:t> we actually stepped foot on the moon, the Jetsons were showing us life in the future.</a:t>
            </a:r>
            <a:endParaRPr lang="en-US" dirty="0" smtClean="0"/>
          </a:p>
          <a:p>
            <a:endParaRPr lang="en-US" dirty="0" smtClean="0"/>
          </a:p>
          <a:p>
            <a:r>
              <a:rPr lang="en-US" dirty="0" smtClean="0"/>
              <a:t>Is </a:t>
            </a:r>
            <a:r>
              <a:rPr lang="en-US" u="sng" dirty="0" smtClean="0"/>
              <a:t>this</a:t>
            </a:r>
            <a:r>
              <a:rPr lang="en-US" dirty="0" smtClean="0"/>
              <a:t> the world we are preparing our youth</a:t>
            </a:r>
            <a:r>
              <a:rPr lang="en-US" baseline="0" dirty="0" smtClean="0"/>
              <a:t> to take over and run?</a:t>
            </a:r>
          </a:p>
          <a:p>
            <a:endParaRPr lang="en-US" baseline="0" dirty="0" smtClean="0"/>
          </a:p>
          <a:p>
            <a:r>
              <a:rPr lang="en-US" baseline="0" dirty="0" smtClean="0"/>
              <a:t>Have we asked </a:t>
            </a:r>
            <a:r>
              <a:rPr lang="en-US" u="sng" baseline="0" dirty="0" smtClean="0"/>
              <a:t>them</a:t>
            </a:r>
            <a:r>
              <a:rPr lang="en-US" baseline="0" dirty="0" smtClean="0"/>
              <a:t> what </a:t>
            </a:r>
            <a:r>
              <a:rPr lang="en-US" u="sng" baseline="0" dirty="0" smtClean="0"/>
              <a:t>they</a:t>
            </a:r>
            <a:r>
              <a:rPr lang="en-US" baseline="0" dirty="0" smtClean="0"/>
              <a:t> want?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lovelace-media.imgix.net</a:t>
            </a:r>
            <a:r>
              <a:rPr lang="en-US" dirty="0" smtClean="0"/>
              <a:t>/uploads/315/297c6fd0-e98c-0131-6d32-0aa0f90d87b4.jpg?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086160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smtClean="0">
              <a:ea typeface="ヒラギノ角ゴ Pro W3" charset="0"/>
            </a:endParaRPr>
          </a:p>
          <a:p>
            <a:r>
              <a:rPr lang="en-US" dirty="0" smtClean="0">
                <a:ea typeface="ヒラギノ角ゴ Pro W3" charset="0"/>
              </a:rPr>
              <a:t>Raise </a:t>
            </a:r>
            <a:r>
              <a:rPr lang="en-US" dirty="0">
                <a:ea typeface="ヒラギノ角ゴ Pro W3" charset="0"/>
              </a:rPr>
              <a:t>your hand if you 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50</a:t>
            </a:fld>
            <a:endParaRPr lang="en-US" sz="1200"/>
          </a:p>
        </p:txBody>
      </p:sp>
    </p:spTree>
    <p:extLst>
      <p:ext uri="{BB962C8B-B14F-4D97-AF65-F5344CB8AC3E}">
        <p14:creationId xmlns:p14="http://schemas.microsoft.com/office/powerpoint/2010/main" val="388032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51</a:t>
            </a:fld>
            <a:endParaRPr lang="en-US" sz="1200"/>
          </a:p>
        </p:txBody>
      </p:sp>
    </p:spTree>
    <p:extLst>
      <p:ext uri="{BB962C8B-B14F-4D97-AF65-F5344CB8AC3E}">
        <p14:creationId xmlns:p14="http://schemas.microsoft.com/office/powerpoint/2010/main" val="974862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get enough of those smart phone apps, and someone has to create them.</a:t>
            </a:r>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419939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Nurse Practitioner</a:t>
            </a:r>
            <a:r>
              <a:rPr lang="en-US" baseline="0" dirty="0" smtClean="0"/>
              <a:t> is similar to the Physician’s Assistant, but can work independently from the doctor.  </a:t>
            </a:r>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1631720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that we hear about some kind of</a:t>
            </a:r>
            <a:r>
              <a:rPr lang="en-US" baseline="0" dirty="0" smtClean="0"/>
              <a:t> data breach every day.  </a:t>
            </a:r>
          </a:p>
          <a:p>
            <a:endParaRPr lang="en-US" baseline="0" dirty="0" smtClean="0"/>
          </a:p>
          <a:p>
            <a:r>
              <a:rPr lang="en-US" baseline="0" dirty="0" smtClean="0"/>
              <a:t>Keeping up with the criminals is a job that is in high demand.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577917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 computer systems up to date and </a:t>
            </a:r>
            <a:r>
              <a:rPr lang="en-US" u="sng" dirty="0" smtClean="0"/>
              <a:t>suitable</a:t>
            </a:r>
            <a:r>
              <a:rPr lang="en-US" baseline="0" dirty="0" smtClean="0"/>
              <a:t> for a particular company are duties for the Computer Systems Analyst.</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55</a:t>
            </a:fld>
            <a:endParaRPr lang="en-US"/>
          </a:p>
        </p:txBody>
      </p:sp>
    </p:spTree>
    <p:extLst>
      <p:ext uri="{BB962C8B-B14F-4D97-AF65-F5344CB8AC3E}">
        <p14:creationId xmlns:p14="http://schemas.microsoft.com/office/powerpoint/2010/main" val="164160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population gets older and lives longer, there is more potential for personal breakage.  </a:t>
            </a:r>
          </a:p>
          <a:p>
            <a:endParaRPr lang="en-US" dirty="0" smtClean="0"/>
          </a:p>
          <a:p>
            <a:r>
              <a:rPr lang="en-US" dirty="0" smtClean="0"/>
              <a:t>And someone has to</a:t>
            </a:r>
            <a:r>
              <a:rPr lang="en-US" baseline="0" dirty="0" smtClean="0"/>
              <a:t> help us get back on our feet.</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56</a:t>
            </a:fld>
            <a:endParaRPr lang="en-US"/>
          </a:p>
        </p:txBody>
      </p:sp>
    </p:spTree>
    <p:extLst>
      <p:ext uri="{BB962C8B-B14F-4D97-AF65-F5344CB8AC3E}">
        <p14:creationId xmlns:p14="http://schemas.microsoft.com/office/powerpoint/2010/main" val="289088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stores decide</a:t>
            </a:r>
            <a:r>
              <a:rPr lang="en-US" baseline="0" dirty="0" smtClean="0"/>
              <a:t> what </a:t>
            </a:r>
            <a:r>
              <a:rPr lang="en-US" u="sng" baseline="0" dirty="0" smtClean="0"/>
              <a:t>price</a:t>
            </a:r>
            <a:r>
              <a:rPr lang="en-US" baseline="0" dirty="0" smtClean="0"/>
              <a:t> to put on an item? </a:t>
            </a:r>
          </a:p>
          <a:p>
            <a:endParaRPr lang="en-US" baseline="0" dirty="0" smtClean="0"/>
          </a:p>
          <a:p>
            <a:r>
              <a:rPr lang="en-US" baseline="0" dirty="0" smtClean="0"/>
              <a:t>How do they decide </a:t>
            </a:r>
            <a:r>
              <a:rPr lang="en-US" u="sng" baseline="0" dirty="0" smtClean="0"/>
              <a:t>which</a:t>
            </a:r>
            <a:r>
              <a:rPr lang="en-US" baseline="0" dirty="0" smtClean="0"/>
              <a:t> items to sell? </a:t>
            </a:r>
          </a:p>
          <a:p>
            <a:endParaRPr lang="en-US" baseline="0" dirty="0" smtClean="0"/>
          </a:p>
          <a:p>
            <a:r>
              <a:rPr lang="en-US" baseline="0" dirty="0" smtClean="0"/>
              <a:t>And how do they decide </a:t>
            </a:r>
            <a:r>
              <a:rPr lang="en-US" u="sng" baseline="0" dirty="0" smtClean="0"/>
              <a:t>where</a:t>
            </a:r>
            <a:r>
              <a:rPr lang="en-US" baseline="0" dirty="0" smtClean="0"/>
              <a:t> to open a new store?  </a:t>
            </a:r>
          </a:p>
          <a:p>
            <a:endParaRPr lang="en-US" baseline="0" dirty="0" smtClean="0"/>
          </a:p>
          <a:p>
            <a:r>
              <a:rPr lang="en-US" baseline="0" dirty="0" smtClean="0"/>
              <a:t>The Market Research Analyst does </a:t>
            </a:r>
            <a:r>
              <a:rPr lang="en-US" u="sng" baseline="0" dirty="0" smtClean="0"/>
              <a:t>all this </a:t>
            </a:r>
            <a:r>
              <a:rPr lang="en-US" baseline="0" dirty="0" smtClean="0"/>
              <a:t>and much more.</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57</a:t>
            </a:fld>
            <a:endParaRPr lang="en-US"/>
          </a:p>
        </p:txBody>
      </p:sp>
    </p:spTree>
    <p:extLst>
      <p:ext uri="{BB962C8B-B14F-4D97-AF65-F5344CB8AC3E}">
        <p14:creationId xmlns:p14="http://schemas.microsoft.com/office/powerpoint/2010/main" val="772323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sonographer uses ultrasound, a process of sending sound waves through your body to allow the doctors to know what’s going on inside.</a:t>
            </a:r>
          </a:p>
          <a:p>
            <a:endParaRPr lang="en-US" dirty="0" smtClean="0"/>
          </a:p>
          <a:p>
            <a:r>
              <a:rPr lang="en-US" dirty="0" smtClean="0"/>
              <a:t>It’s not just for looking</a:t>
            </a:r>
            <a:r>
              <a:rPr lang="en-US" baseline="0" dirty="0" smtClean="0"/>
              <a:t> at unborn babies, there are many uses of sonography.</a:t>
            </a:r>
          </a:p>
          <a:p>
            <a:endParaRPr lang="en-US" baseline="0" dirty="0" smtClean="0"/>
          </a:p>
          <a:p>
            <a:r>
              <a:rPr lang="en-US" baseline="0" dirty="0" smtClean="0"/>
              <a:t>My doctor used it on me to look inside my head.  </a:t>
            </a:r>
          </a:p>
          <a:p>
            <a:r>
              <a:rPr lang="en-US" baseline="0" dirty="0" smtClean="0"/>
              <a:t>There were no babies in there!</a:t>
            </a:r>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58</a:t>
            </a:fld>
            <a:endParaRPr lang="en-US"/>
          </a:p>
        </p:txBody>
      </p:sp>
    </p:spTree>
    <p:extLst>
      <p:ext uri="{BB962C8B-B14F-4D97-AF65-F5344CB8AC3E}">
        <p14:creationId xmlns:p14="http://schemas.microsoft.com/office/powerpoint/2010/main" val="713581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only two years of college, you can start at a very high salary.  </a:t>
            </a:r>
          </a:p>
          <a:p>
            <a:endParaRPr lang="en-US" dirty="0" smtClean="0"/>
          </a:p>
          <a:p>
            <a:r>
              <a:rPr lang="en-US" dirty="0" smtClean="0"/>
              <a:t>That is,</a:t>
            </a:r>
            <a:r>
              <a:rPr lang="en-US" baseline="0" dirty="0" smtClean="0"/>
              <a:t> if you don’t mind putting your hands in other people’s mouths.</a:t>
            </a:r>
          </a:p>
          <a:p>
            <a:endParaRPr lang="en-US" baseline="0" dirty="0" smtClean="0"/>
          </a:p>
          <a:p>
            <a:r>
              <a:rPr lang="en-US" baseline="0" dirty="0" smtClean="0"/>
              <a:t>But you do have Fridays off.</a:t>
            </a:r>
          </a:p>
          <a:p>
            <a:endParaRPr lang="en-US" baseline="0" dirty="0" smtClean="0"/>
          </a:p>
          <a:p>
            <a:r>
              <a:rPr lang="en-US" baseline="0" dirty="0" smtClean="0"/>
              <a:t>And the dental hygienists will be in high demand for many years to come.</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59</a:t>
            </a:fld>
            <a:endParaRPr lang="en-US"/>
          </a:p>
        </p:txBody>
      </p:sp>
    </p:spTree>
    <p:extLst>
      <p:ext uri="{BB962C8B-B14F-4D97-AF65-F5344CB8AC3E}">
        <p14:creationId xmlns:p14="http://schemas.microsoft.com/office/powerpoint/2010/main" val="16093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6</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743201"/>
            <a:ext cx="5045075" cy="6378574"/>
          </a:xfrm>
          <a:solidFill>
            <a:srgbClr val="FFFFFF"/>
          </a:solidFill>
          <a:ln>
            <a:noFill/>
          </a:ln>
        </p:spPr>
        <p:txBody>
          <a:bodyPr>
            <a:noAutofit/>
          </a:bodyPr>
          <a:lstStyle/>
          <a:p>
            <a:r>
              <a:rPr lang="en-US" dirty="0" smtClean="0"/>
              <a:t>For</a:t>
            </a:r>
            <a:r>
              <a:rPr lang="en-US" baseline="0" dirty="0" smtClean="0"/>
              <a:t> those of you who haven’t heard, I now work for the North Carolina Community College System.  </a:t>
            </a:r>
          </a:p>
          <a:p>
            <a:endParaRPr lang="en-US" baseline="0" dirty="0" smtClean="0"/>
          </a:p>
          <a:p>
            <a:r>
              <a:rPr lang="en-US" baseline="0" dirty="0" smtClean="0"/>
              <a:t>Many years ago I was the School-to-Career Coordinator here in Wake County and got to work with the many dedicated CDCs.</a:t>
            </a:r>
          </a:p>
          <a:p>
            <a:endParaRPr lang="en-US" baseline="0" dirty="0" smtClean="0"/>
          </a:p>
          <a:p>
            <a:r>
              <a:rPr lang="en-US" baseline="0" dirty="0" smtClean="0"/>
              <a:t>Then I went to the state Department of Public Instruction for 6 years to connect high school technical programs with community college technical programs.</a:t>
            </a:r>
          </a:p>
          <a:p>
            <a:endParaRPr lang="en-US" baseline="0" dirty="0" smtClean="0"/>
          </a:p>
          <a:p>
            <a:r>
              <a:rPr lang="en-US" baseline="0" dirty="0" smtClean="0"/>
              <a:t>My work with the community college system still connects high school technical programs with community college technical programs.</a:t>
            </a:r>
          </a:p>
          <a:p>
            <a:endParaRPr lang="en-US" baseline="0" dirty="0" smtClean="0"/>
          </a:p>
          <a:p>
            <a:r>
              <a:rPr lang="en-US" baseline="0" dirty="0" smtClean="0"/>
              <a:t>It’s the same work I have been doing for many years, but I can now tell folks that in my </a:t>
            </a:r>
            <a:r>
              <a:rPr lang="en-US" u="sng" baseline="0" dirty="0" smtClean="0"/>
              <a:t>professional</a:t>
            </a:r>
            <a:r>
              <a:rPr lang="en-US" baseline="0" dirty="0" smtClean="0"/>
              <a:t> life, -- I have finally </a:t>
            </a:r>
            <a:r>
              <a:rPr lang="en-US" u="sng" baseline="0" dirty="0" smtClean="0"/>
              <a:t>graduated</a:t>
            </a:r>
            <a:r>
              <a:rPr lang="en-US" baseline="0" dirty="0" smtClean="0"/>
              <a:t> to </a:t>
            </a:r>
            <a:r>
              <a:rPr lang="en-US" u="sng" baseline="0" dirty="0" smtClean="0"/>
              <a:t>college</a:t>
            </a:r>
            <a:r>
              <a:rPr lang="en-US" baseline="0" dirty="0" smtClean="0"/>
              <a:t>.</a:t>
            </a:r>
          </a:p>
          <a:p>
            <a:endParaRPr lang="en-US" baseline="0" dirty="0" smtClean="0"/>
          </a:p>
          <a:p>
            <a:endParaRPr lang="en-US" dirty="0" smtClean="0"/>
          </a:p>
          <a:p>
            <a:endParaRPr lang="en-US" dirty="0" smtClean="0"/>
          </a:p>
          <a:p>
            <a:endParaRPr lang="en-US" dirty="0"/>
          </a:p>
          <a:p>
            <a:r>
              <a:rPr lang="en-US" dirty="0" smtClean="0"/>
              <a:t>=====</a:t>
            </a:r>
          </a:p>
          <a:p>
            <a:r>
              <a:rPr lang="en-US" dirty="0" smtClean="0"/>
              <a:t>The mission of the North Carolina Community College System is to open the door to high-quality, accessible educational opportunities that minimize barriers to post-secondary education, maximize student success, develop a globally and multi-culturally competent workforce, and improve the lives and well-being of individuals by providing:</a:t>
            </a:r>
          </a:p>
          <a:p>
            <a:r>
              <a:rPr lang="en-US" dirty="0" smtClean="0"/>
              <a:t>Education, training and retraining for the workforce including basic skills and literacy education, occupational and pre-baccalaureate programs.</a:t>
            </a:r>
          </a:p>
          <a:p>
            <a:r>
              <a:rPr lang="en-US" dirty="0" smtClean="0"/>
              <a:t>Support for economic development through services to and in partnership with business and industry and in collaboration with the University of North Carolina System and private colleges and universities.</a:t>
            </a:r>
          </a:p>
          <a:p>
            <a:r>
              <a:rPr lang="en-US" dirty="0" smtClean="0"/>
              <a:t>Services to communities and individuals which improve the quality of life.</a:t>
            </a: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www.nccommunitycolleges.edu</a:t>
            </a:r>
            <a:r>
              <a:rPr lang="en-US" dirty="0" smtClean="0">
                <a:ea typeface="ヒラギノ角ゴ Pro W3" charset="0"/>
              </a:rPr>
              <a:t>/mission-history</a:t>
            </a:r>
            <a:endParaRPr lang="en-US" dirty="0">
              <a:ea typeface="ヒラギノ角ゴ Pro W3" charset="0"/>
            </a:endParaRPr>
          </a:p>
        </p:txBody>
      </p:sp>
    </p:spTree>
    <p:extLst>
      <p:ext uri="{BB962C8B-B14F-4D97-AF65-F5344CB8AC3E}">
        <p14:creationId xmlns:p14="http://schemas.microsoft.com/office/powerpoint/2010/main" val="592218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Next </a:t>
            </a:r>
            <a:r>
              <a:rPr lang="en-US" dirty="0">
                <a:ea typeface="ヒラギノ角ゴ Pro W3" charset="0"/>
              </a:rPr>
              <a:t>we will look at the rapidly changing </a:t>
            </a:r>
            <a:r>
              <a:rPr lang="en-US" u="sng" dirty="0">
                <a:ea typeface="ヒラギノ角ゴ Pro W3" charset="0"/>
              </a:rPr>
              <a:t>world</a:t>
            </a:r>
            <a:r>
              <a:rPr lang="en-US" dirty="0">
                <a:ea typeface="ヒラギノ角ゴ Pro W3" charset="0"/>
              </a:rPr>
              <a:t> in which we are preparing </a:t>
            </a:r>
            <a:r>
              <a:rPr lang="en-US" dirty="0" smtClean="0">
                <a:ea typeface="ヒラギノ角ゴ Pro W3" charset="0"/>
              </a:rPr>
              <a:t>folks to </a:t>
            </a:r>
            <a:r>
              <a:rPr lang="en-US" dirty="0">
                <a:ea typeface="ヒラギノ角ゴ Pro W3" charset="0"/>
              </a:rPr>
              <a:t>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60</a:t>
            </a:fld>
            <a:endParaRPr lang="en-US" sz="1300"/>
          </a:p>
        </p:txBody>
      </p:sp>
    </p:spTree>
    <p:extLst>
      <p:ext uri="{BB962C8B-B14F-4D97-AF65-F5344CB8AC3E}">
        <p14:creationId xmlns:p14="http://schemas.microsoft.com/office/powerpoint/2010/main" val="603990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current recession swooped in just after those data were published.</a:t>
            </a: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The flooding in Louisiana</a:t>
            </a:r>
            <a:r>
              <a:rPr lang="en-US" baseline="0" dirty="0" smtClean="0">
                <a:ea typeface="ヒラギノ角ゴ Pro W3" charset="0"/>
              </a:rPr>
              <a:t> is constantly changing which jobs are in high demand.</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61</a:t>
            </a:fld>
            <a:endParaRPr lang="en-US" sz="1300"/>
          </a:p>
        </p:txBody>
      </p:sp>
    </p:spTree>
    <p:extLst>
      <p:ext uri="{BB962C8B-B14F-4D97-AF65-F5344CB8AC3E}">
        <p14:creationId xmlns:p14="http://schemas.microsoft.com/office/powerpoint/2010/main" val="1272702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Unfortunately, some of our high schools are still teaching classes like this.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Some because </a:t>
            </a:r>
            <a:r>
              <a:rPr lang="en-US" dirty="0" smtClean="0">
                <a:ea typeface="ヒラギノ角ゴ Pro W3" charset="0"/>
              </a:rPr>
              <a:t>of a </a:t>
            </a:r>
            <a:r>
              <a:rPr lang="en-US" dirty="0">
                <a:ea typeface="ヒラギノ角ゴ Pro W3" charset="0"/>
              </a:rPr>
              <a:t>lack of funds to modernize, </a:t>
            </a:r>
            <a:r>
              <a:rPr lang="en-US" dirty="0" smtClean="0">
                <a:ea typeface="ヒラギノ角ゴ Pro W3" charset="0"/>
              </a:rPr>
              <a:t>and</a:t>
            </a:r>
          </a:p>
          <a:p>
            <a:endParaRPr lang="en-US" dirty="0">
              <a:ea typeface="ヒラギノ角ゴ Pro W3" charset="0"/>
            </a:endParaRPr>
          </a:p>
          <a:p>
            <a:r>
              <a:rPr lang="en-US" dirty="0">
                <a:ea typeface="ヒラギノ角ゴ Pro W3" charset="0"/>
              </a:rPr>
              <a:t>Some because the same teacher is still there after </a:t>
            </a:r>
            <a:r>
              <a:rPr lang="en-US" dirty="0" smtClean="0">
                <a:ea typeface="ヒラギノ角ゴ Pro W3" charset="0"/>
              </a:rPr>
              <a:t>35 </a:t>
            </a:r>
            <a:r>
              <a:rPr lang="en-US" dirty="0">
                <a:ea typeface="ヒラギノ角ゴ Pro W3" charset="0"/>
              </a:rPr>
              <a:t>years.</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62</a:t>
            </a:fld>
            <a:endParaRPr lang="en-US" sz="1300"/>
          </a:p>
        </p:txBody>
      </p:sp>
    </p:spTree>
    <p:extLst>
      <p:ext uri="{BB962C8B-B14F-4D97-AF65-F5344CB8AC3E}">
        <p14:creationId xmlns:p14="http://schemas.microsoft.com/office/powerpoint/2010/main" val="1714321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r>
              <a:rPr lang="en-US" altLang="ja-JP" dirty="0" smtClean="0">
                <a:ea typeface="ヒラギノ角ゴ Pro W3" charset="0"/>
              </a:rPr>
              <a:t>Fortunately in North Carolina, we can send our high school students to a community college</a:t>
            </a:r>
            <a:r>
              <a:rPr lang="en-US" altLang="ja-JP" baseline="0" dirty="0" smtClean="0">
                <a:ea typeface="ヒラギノ角ゴ Pro W3" charset="0"/>
              </a:rPr>
              <a:t>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63</a:t>
            </a:fld>
            <a:endParaRPr lang="en-US" sz="1300"/>
          </a:p>
        </p:txBody>
      </p:sp>
    </p:spTree>
    <p:extLst>
      <p:ext uri="{BB962C8B-B14F-4D97-AF65-F5344CB8AC3E}">
        <p14:creationId xmlns:p14="http://schemas.microsoft.com/office/powerpoint/2010/main" val="865694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 school counselor allow a 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u="sng" dirty="0" smtClean="0">
                <a:ea typeface="ヒラギノ角ゴ Pro W3" charset="0"/>
              </a:rPr>
              <a:t>OLD</a:t>
            </a:r>
            <a:r>
              <a:rPr lang="en-US" dirty="0" smtClean="0">
                <a:ea typeface="ヒラギノ角ゴ Pro W3" charset="0"/>
              </a:rPr>
              <a:t> picture </a:t>
            </a:r>
            <a:r>
              <a:rPr lang="en-US" dirty="0">
                <a:ea typeface="ヒラギノ角ゴ Pro W3" charset="0"/>
              </a:rPr>
              <a:t>with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64</a:t>
            </a:fld>
            <a:endParaRPr lang="en-US" sz="1300"/>
          </a:p>
        </p:txBody>
      </p:sp>
    </p:spTree>
    <p:extLst>
      <p:ext uri="{BB962C8B-B14F-4D97-AF65-F5344CB8AC3E}">
        <p14:creationId xmlns:p14="http://schemas.microsoft.com/office/powerpoint/2010/main" val="18875750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65</a:t>
            </a:fld>
            <a:endParaRPr lang="en-US" sz="1300"/>
          </a:p>
        </p:txBody>
      </p:sp>
    </p:spTree>
    <p:extLst>
      <p:ext uri="{BB962C8B-B14F-4D97-AF65-F5344CB8AC3E}">
        <p14:creationId xmlns:p14="http://schemas.microsoft.com/office/powerpoint/2010/main" val="19865464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66</a:t>
            </a:fld>
            <a:endParaRPr lang="en-US" sz="1300"/>
          </a:p>
        </p:txBody>
      </p:sp>
    </p:spTree>
    <p:extLst>
      <p:ext uri="{BB962C8B-B14F-4D97-AF65-F5344CB8AC3E}">
        <p14:creationId xmlns:p14="http://schemas.microsoft.com/office/powerpoint/2010/main" val="16926772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We moved the North Carolina Advanced Manufacturing Careers Awareness</a:t>
            </a:r>
            <a:r>
              <a:rPr lang="en-US" baseline="0" dirty="0" smtClean="0">
                <a:ea typeface="ヒラギノ角ゴ Pro W3" charset="0"/>
              </a:rPr>
              <a:t> Week  to October to align with </a:t>
            </a:r>
            <a:br>
              <a:rPr lang="en-US" baseline="0" dirty="0" smtClean="0">
                <a:ea typeface="ヒラギノ角ゴ Pro W3" charset="0"/>
              </a:rPr>
            </a:br>
            <a:r>
              <a:rPr lang="en-US" baseline="0" dirty="0" smtClean="0">
                <a:ea typeface="ヒラギノ角ゴ Pro W3" charset="0"/>
              </a:rPr>
              <a:t>National Manufacturing Day.</a:t>
            </a:r>
          </a:p>
          <a:p>
            <a:endParaRPr lang="en-US" baseline="0" dirty="0" smtClean="0">
              <a:ea typeface="ヒラギノ角ゴ Pro W3" charset="0"/>
            </a:endParaRPr>
          </a:p>
          <a:p>
            <a:r>
              <a:rPr lang="en-US" baseline="0" dirty="0" smtClean="0">
                <a:ea typeface="ヒラギノ角ゴ Pro W3" charset="0"/>
              </a:rPr>
              <a:t>Details are on the </a:t>
            </a:r>
            <a:r>
              <a:rPr lang="en-US" baseline="0" dirty="0" err="1" smtClean="0">
                <a:ea typeface="ヒラギノ角ゴ Pro W3" charset="0"/>
              </a:rPr>
              <a:t>ncperkins</a:t>
            </a:r>
            <a:r>
              <a:rPr lang="en-US" baseline="0" dirty="0" smtClean="0">
                <a:ea typeface="ヒラギノ角ゴ Pro W3" charset="0"/>
              </a:rPr>
              <a:t> dot org website.</a:t>
            </a:r>
          </a:p>
          <a:p>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Go ahead and get your field trip forms started.</a:t>
            </a:r>
          </a:p>
          <a:p>
            <a:endParaRPr lang="en-US" baseline="0" dirty="0" smtClean="0">
              <a:ea typeface="ヒラギノ角ゴ Pro W3" charset="0"/>
            </a:endParaRPr>
          </a:p>
          <a:p>
            <a:endParaRPr lang="en-US" baseline="0"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67</a:t>
            </a:fld>
            <a:endParaRPr lang="en-US" sz="1300"/>
          </a:p>
        </p:txBody>
      </p:sp>
    </p:spTree>
    <p:extLst>
      <p:ext uri="{BB962C8B-B14F-4D97-AF65-F5344CB8AC3E}">
        <p14:creationId xmlns:p14="http://schemas.microsoft.com/office/powerpoint/2010/main" val="19290986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68</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a:t>
            </a:r>
            <a:r>
              <a:rPr lang="en-US" dirty="0" smtClean="0">
                <a:ea typeface="ヒラギノ角ゴ Pro W3" charset="0"/>
              </a:rPr>
              <a:t>profoundly </a:t>
            </a:r>
            <a:r>
              <a:rPr lang="en-US" dirty="0">
                <a:ea typeface="ヒラギノ角ゴ Pro W3" charset="0"/>
              </a:rPr>
              <a:t>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7630341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69</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58912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7</a:t>
            </a:fld>
            <a:endParaRPr lang="en-US" sz="1300"/>
          </a:p>
        </p:txBody>
      </p:sp>
      <p:sp>
        <p:nvSpPr>
          <p:cNvPr id="19458" name="Rectangle 2"/>
          <p:cNvSpPr>
            <a:spLocks noGrp="1" noRot="1" noChangeAspect="1" noChangeArrowheads="1" noTextEdit="1"/>
          </p:cNvSpPr>
          <p:nvPr>
            <p:ph type="sldImg"/>
          </p:nvPr>
        </p:nvSpPr>
        <p:spPr>
          <a:xfrm>
            <a:off x="1257300" y="720725"/>
            <a:ext cx="2095500" cy="1571625"/>
          </a:xfrm>
          <a:solidFill>
            <a:srgbClr val="FFFFFF"/>
          </a:solidFill>
          <a:ln/>
        </p:spPr>
      </p:sp>
      <p:sp>
        <p:nvSpPr>
          <p:cNvPr id="19459" name="Rectangle 3"/>
          <p:cNvSpPr>
            <a:spLocks noGrp="1" noChangeArrowheads="1"/>
          </p:cNvSpPr>
          <p:nvPr>
            <p:ph type="body" idx="1"/>
          </p:nvPr>
        </p:nvSpPr>
        <p:spPr>
          <a:xfrm>
            <a:off x="974725" y="3200400"/>
            <a:ext cx="5197475" cy="5932487"/>
          </a:xfrm>
          <a:solidFill>
            <a:srgbClr val="FFFFFF"/>
          </a:solidFill>
          <a:ln>
            <a:noFill/>
          </a:ln>
        </p:spPr>
        <p:txBody>
          <a:bodyPr>
            <a:noAutofit/>
          </a:bodyPr>
          <a:lstStyle/>
          <a:p>
            <a:r>
              <a:rPr lang="en-US" dirty="0">
                <a:ea typeface="ヒラギノ角ゴ Pro W3" charset="0"/>
              </a:rPr>
              <a:t>H</a:t>
            </a:r>
            <a:r>
              <a:rPr lang="en-US" dirty="0" smtClean="0">
                <a:ea typeface="ヒラギノ角ゴ Pro W3" charset="0"/>
              </a:rPr>
              <a:t>ere is the simplified version of our state education plan.  This is what everyone in education across the state</a:t>
            </a:r>
            <a:r>
              <a:rPr lang="en-US" baseline="0" dirty="0" smtClean="0">
                <a:ea typeface="ヒラギノ角ゴ Pro W3" charset="0"/>
              </a:rPr>
              <a:t> should be striving to support.</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It does not matter whether you are working</a:t>
            </a:r>
            <a:r>
              <a:rPr lang="en-US" baseline="0" dirty="0" smtClean="0">
                <a:ea typeface="ヒラギノ角ゴ Pro W3" charset="0"/>
              </a:rPr>
              <a:t> with high school students</a:t>
            </a:r>
            <a:r>
              <a:rPr lang="en-US" dirty="0">
                <a:ea typeface="ヒラギノ角ゴ Pro W3" charset="0"/>
              </a:rPr>
              <a:t> </a:t>
            </a:r>
            <a:r>
              <a:rPr lang="en-US" baseline="0" dirty="0" smtClean="0">
                <a:ea typeface="ヒラギノ角ゴ Pro W3" charset="0"/>
              </a:rPr>
              <a:t>or adults, </a:t>
            </a:r>
            <a:r>
              <a:rPr lang="en-US" u="sng" dirty="0" smtClean="0">
                <a:ea typeface="ヒラギノ角ゴ Pro W3" charset="0"/>
              </a:rPr>
              <a:t>Everyone</a:t>
            </a:r>
            <a:r>
              <a:rPr lang="en-US" dirty="0" smtClean="0">
                <a:ea typeface="ヒラギノ角ゴ Pro W3" charset="0"/>
              </a:rPr>
              <a:t> must</a:t>
            </a:r>
            <a:r>
              <a:rPr lang="en-US" baseline="0" dirty="0" smtClean="0">
                <a:ea typeface="ヒラギノ角ゴ Pro W3" charset="0"/>
              </a:rPr>
              <a:t> be</a:t>
            </a:r>
            <a:r>
              <a:rPr lang="en-US" dirty="0" smtClean="0">
                <a:ea typeface="ヒラギノ角ゴ Pro W3" charset="0"/>
              </a:rPr>
              <a:t> </a:t>
            </a:r>
            <a:r>
              <a:rPr lang="en-US" u="sng" dirty="0">
                <a:ea typeface="ヒラギノ角ゴ Pro W3" charset="0"/>
              </a:rPr>
              <a:t>career</a:t>
            </a:r>
            <a:r>
              <a:rPr lang="en-US" dirty="0" smtClean="0">
                <a:ea typeface="ヒラギノ角ゴ Pro W3" charset="0"/>
              </a:rPr>
              <a:t>, </a:t>
            </a:r>
            <a:r>
              <a:rPr lang="en-US" u="sng" dirty="0" smtClean="0">
                <a:ea typeface="ヒラギノ角ゴ Pro W3" charset="0"/>
              </a:rPr>
              <a:t>college</a:t>
            </a:r>
            <a:r>
              <a:rPr lang="en-US" dirty="0">
                <a:ea typeface="ヒラギノ角ゴ Pro W3" charset="0"/>
              </a:rPr>
              <a:t>, and </a:t>
            </a:r>
            <a:r>
              <a:rPr lang="en-US" u="sng" dirty="0">
                <a:ea typeface="ヒラギノ角ゴ Pro W3" charset="0"/>
              </a:rPr>
              <a:t>citizenship</a:t>
            </a:r>
            <a:r>
              <a:rPr lang="en-US" dirty="0">
                <a:ea typeface="ヒラギノ角ゴ Pro W3" charset="0"/>
              </a:rPr>
              <a:t> ready.</a:t>
            </a:r>
          </a:p>
          <a:p>
            <a:endParaRPr lang="en-US" dirty="0">
              <a:ea typeface="ヒラギノ角ゴ Pro W3" charset="0"/>
            </a:endParaRPr>
          </a:p>
          <a:p>
            <a:r>
              <a:rPr lang="en-US" dirty="0">
                <a:ea typeface="ヒラギノ角ゴ Pro W3" charset="0"/>
              </a:rPr>
              <a:t>Notice the “</a:t>
            </a:r>
            <a:r>
              <a:rPr lang="en-US" u="sng" dirty="0">
                <a:ea typeface="ヒラギノ角ゴ Pro W3" charset="0"/>
              </a:rPr>
              <a:t>and</a:t>
            </a:r>
            <a:r>
              <a:rPr lang="en-US" dirty="0">
                <a:ea typeface="ヒラギノ角ゴ Pro W3" charset="0"/>
              </a:rPr>
              <a:t>.”  </a:t>
            </a:r>
            <a:endParaRPr lang="en-US" dirty="0" smtClean="0">
              <a:ea typeface="ヒラギノ角ゴ Pro W3" charset="0"/>
            </a:endParaRPr>
          </a:p>
          <a:p>
            <a:r>
              <a:rPr lang="en-US" dirty="0" smtClean="0">
                <a:ea typeface="ヒラギノ角ゴ Pro W3" charset="0"/>
              </a:rPr>
              <a:t>That </a:t>
            </a:r>
            <a:r>
              <a:rPr lang="en-US" dirty="0">
                <a:ea typeface="ヒラギノ角ゴ Pro W3" charset="0"/>
              </a:rPr>
              <a:t>means </a:t>
            </a:r>
            <a:r>
              <a:rPr lang="en-US" dirty="0" smtClean="0">
                <a:ea typeface="ヒラギノ角ゴ Pro W3" charset="0"/>
              </a:rPr>
              <a:t>we recognize that </a:t>
            </a:r>
            <a:r>
              <a:rPr lang="en-US" u="sng" dirty="0" smtClean="0">
                <a:ea typeface="ヒラギノ角ゴ Pro W3" charset="0"/>
              </a:rPr>
              <a:t>everyone</a:t>
            </a:r>
            <a:r>
              <a:rPr lang="en-US" dirty="0" smtClean="0">
                <a:ea typeface="ヒラギノ角ゴ Pro W3" charset="0"/>
              </a:rPr>
              <a:t> needs</a:t>
            </a:r>
            <a:r>
              <a:rPr lang="en-US" baseline="0" dirty="0" smtClean="0">
                <a:ea typeface="ヒラギノ角ゴ Pro W3" charset="0"/>
              </a:rPr>
              <a:t> </a:t>
            </a:r>
            <a:r>
              <a:rPr lang="en-US" dirty="0" smtClean="0">
                <a:ea typeface="ヒラギノ角ゴ Pro W3" charset="0"/>
              </a:rPr>
              <a:t>to </a:t>
            </a:r>
            <a:r>
              <a:rPr lang="en-US" dirty="0">
                <a:ea typeface="ヒラギノ角ゴ Pro W3" charset="0"/>
              </a:rPr>
              <a:t>be ready for </a:t>
            </a:r>
            <a:r>
              <a:rPr lang="en-US" u="sng" dirty="0">
                <a:ea typeface="ヒラギノ角ゴ Pro W3" charset="0"/>
              </a:rPr>
              <a:t>all</a:t>
            </a:r>
            <a:r>
              <a:rPr lang="en-US" dirty="0">
                <a:ea typeface="ヒラギノ角ゴ Pro W3" charset="0"/>
              </a:rPr>
              <a:t> three.  </a:t>
            </a:r>
            <a:endParaRPr lang="en-US" dirty="0" smtClean="0">
              <a:ea typeface="ヒラギノ角ゴ Pro W3" charset="0"/>
            </a:endParaRPr>
          </a:p>
          <a:p>
            <a:r>
              <a:rPr lang="en-US" u="sng" dirty="0" smtClean="0">
                <a:ea typeface="ヒラギノ角ゴ Pro W3" charset="0"/>
              </a:rPr>
              <a:t>Career</a:t>
            </a:r>
            <a:r>
              <a:rPr lang="en-US" dirty="0" smtClean="0">
                <a:ea typeface="ヒラギノ角ゴ Pro W3" charset="0"/>
              </a:rPr>
              <a:t> ready means</a:t>
            </a:r>
            <a:r>
              <a:rPr lang="en-US" baseline="0" dirty="0" smtClean="0">
                <a:ea typeface="ヒラギノ角ゴ Pro W3" charset="0"/>
              </a:rPr>
              <a:t> they have the technical skills and soft skills for</a:t>
            </a:r>
            <a:r>
              <a:rPr lang="en-US" dirty="0" smtClean="0">
                <a:ea typeface="ヒラギノ角ゴ Pro W3" charset="0"/>
              </a:rPr>
              <a:t> which</a:t>
            </a:r>
            <a:r>
              <a:rPr lang="en-US" baseline="0" dirty="0" smtClean="0">
                <a:ea typeface="ヒラギノ角ゴ Pro W3" charset="0"/>
              </a:rPr>
              <a:t> the employer is looking, and they are ready to </a:t>
            </a:r>
            <a:r>
              <a:rPr lang="en-US" u="sng" baseline="0" dirty="0" smtClean="0">
                <a:ea typeface="ヒラギノ角ゴ Pro W3" charset="0"/>
              </a:rPr>
              <a:t>get </a:t>
            </a:r>
            <a:r>
              <a:rPr lang="en-US" baseline="0" dirty="0" smtClean="0">
                <a:ea typeface="ヒラギノ角ゴ Pro W3" charset="0"/>
              </a:rPr>
              <a:t>and </a:t>
            </a:r>
            <a:r>
              <a:rPr lang="en-US" u="sng" baseline="0" dirty="0" smtClean="0">
                <a:ea typeface="ヒラギノ角ゴ Pro W3" charset="0"/>
              </a:rPr>
              <a:t>keep</a:t>
            </a:r>
            <a:r>
              <a:rPr lang="en-US" baseline="0" dirty="0" smtClean="0">
                <a:ea typeface="ヒラギノ角ゴ Pro W3" charset="0"/>
              </a:rPr>
              <a:t> the job.</a:t>
            </a:r>
          </a:p>
          <a:p>
            <a:endParaRPr lang="en-US" baseline="0" dirty="0" smtClean="0">
              <a:ea typeface="ヒラギノ角ゴ Pro W3" charset="0"/>
            </a:endParaRPr>
          </a:p>
          <a:p>
            <a:r>
              <a:rPr lang="en-US" baseline="0" dirty="0" smtClean="0">
                <a:ea typeface="ヒラギノ角ゴ Pro W3" charset="0"/>
              </a:rPr>
              <a:t>“</a:t>
            </a:r>
            <a:r>
              <a:rPr lang="en-US" u="sng" baseline="0" dirty="0" smtClean="0">
                <a:ea typeface="ヒラギノ角ゴ Pro W3" charset="0"/>
              </a:rPr>
              <a:t>College ready</a:t>
            </a:r>
            <a:r>
              <a:rPr lang="en-US" baseline="0" dirty="0" smtClean="0">
                <a:ea typeface="ヒラギノ角ゴ Pro W3" charset="0"/>
              </a:rPr>
              <a:t>” does </a:t>
            </a:r>
            <a:r>
              <a:rPr lang="en-US" u="sng" baseline="0" dirty="0" smtClean="0">
                <a:ea typeface="ヒラギノ角ゴ Pro W3" charset="0"/>
              </a:rPr>
              <a:t>not</a:t>
            </a:r>
            <a:r>
              <a:rPr lang="en-US" baseline="0" dirty="0" smtClean="0">
                <a:ea typeface="ヒラギノ角ゴ Pro W3" charset="0"/>
              </a:rPr>
              <a:t> mean that everyone needs a four-year college degree.  It means life-long learning, -- and it could occur anywhere at any time.  </a:t>
            </a:r>
          </a:p>
          <a:p>
            <a:endParaRPr lang="en-US" baseline="0" dirty="0" smtClean="0">
              <a:ea typeface="ヒラギノ角ゴ Pro W3" charset="0"/>
            </a:endParaRPr>
          </a:p>
          <a:p>
            <a:r>
              <a:rPr lang="en-US" dirty="0" smtClean="0">
                <a:ea typeface="ヒラギノ角ゴ Pro W3" charset="0"/>
              </a:rPr>
              <a:t>Today </a:t>
            </a:r>
            <a:r>
              <a:rPr lang="en-US" dirty="0">
                <a:ea typeface="ヒラギノ角ゴ Pro W3" charset="0"/>
              </a:rPr>
              <a:t>I</a:t>
            </a:r>
            <a:r>
              <a:rPr lang="ja-JP" altLang="en-US" dirty="0">
                <a:ea typeface="ヒラギノ角ゴ Pro W3" charset="0"/>
              </a:rPr>
              <a:t>’</a:t>
            </a:r>
            <a:r>
              <a:rPr lang="en-US" altLang="ja-JP" dirty="0">
                <a:ea typeface="ヒラギノ角ゴ Pro W3" charset="0"/>
              </a:rPr>
              <a:t>m </a:t>
            </a:r>
            <a:r>
              <a:rPr lang="en-US" altLang="ja-JP" dirty="0" smtClean="0">
                <a:ea typeface="ヒラギノ角ゴ Pro W3" charset="0"/>
              </a:rPr>
              <a:t>focusing on </a:t>
            </a:r>
            <a:r>
              <a:rPr lang="en-US" altLang="ja-JP" dirty="0">
                <a:ea typeface="ヒラギノ角ゴ Pro W3" charset="0"/>
              </a:rPr>
              <a:t>the Career-Ready part.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extLst>
      <p:ext uri="{BB962C8B-B14F-4D97-AF65-F5344CB8AC3E}">
        <p14:creationId xmlns:p14="http://schemas.microsoft.com/office/powerpoint/2010/main" val="2135759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70</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In order to solve the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Have we </a:t>
            </a:r>
            <a:r>
              <a:rPr lang="en-US" u="sng" dirty="0">
                <a:ea typeface="ヒラギノ角ゴ Pro W3" charset="0"/>
              </a:rPr>
              <a:t>enabled</a:t>
            </a:r>
            <a:r>
              <a:rPr lang="en-US" dirty="0">
                <a:ea typeface="ヒラギノ角ゴ Pro W3" charset="0"/>
              </a:rPr>
              <a:t> the next generation </a:t>
            </a:r>
            <a:r>
              <a:rPr lang="en-US" dirty="0" smtClean="0">
                <a:ea typeface="ヒラギノ角ゴ Pro W3" charset="0"/>
              </a:rPr>
              <a:t>with </a:t>
            </a:r>
            <a:r>
              <a:rPr lang="en-US" dirty="0">
                <a:ea typeface="ヒラギノ角ゴ Pro W3" charset="0"/>
              </a:rPr>
              <a:t>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9416433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a:t>
            </a:r>
            <a:endParaRPr lang="en-US" dirty="0" smtClean="0">
              <a:ea typeface="ヒラギノ角ゴ Pro W3" charset="0"/>
            </a:endParaRPr>
          </a:p>
          <a:p>
            <a:r>
              <a:rPr lang="en-US" dirty="0" smtClean="0">
                <a:ea typeface="ヒラギノ角ゴ Pro W3" charset="0"/>
              </a:rPr>
              <a:t>Yes</a:t>
            </a:r>
            <a:r>
              <a:rPr lang="en-US" dirty="0">
                <a:ea typeface="ヒラギノ角ゴ Pro W3" charset="0"/>
              </a:rPr>
              <a:t>, these will </a:t>
            </a:r>
            <a:r>
              <a:rPr lang="en-US" u="sng" dirty="0">
                <a:ea typeface="ヒラギノ角ゴ Pro W3" charset="0"/>
              </a:rPr>
              <a:t>all</a:t>
            </a:r>
            <a:r>
              <a:rPr lang="en-US" dirty="0">
                <a:ea typeface="ヒラギノ角ゴ Pro W3" charset="0"/>
              </a:rPr>
              <a:t> </a:t>
            </a:r>
            <a:r>
              <a:rPr lang="en-US" dirty="0" smtClean="0">
                <a:ea typeface="ヒラギノ角ゴ Pro W3" charset="0"/>
              </a:rPr>
              <a:t>become </a:t>
            </a:r>
            <a:r>
              <a:rPr lang="en-US" dirty="0">
                <a:ea typeface="ヒラギノ角ゴ Pro W3" charset="0"/>
              </a:rPr>
              <a:t>obsolete someday soon</a:t>
            </a:r>
            <a:r>
              <a:rPr lang="en-US" dirty="0" smtClean="0">
                <a:ea typeface="ヒラギノ角ゴ Pro W3" charset="0"/>
              </a:rPr>
              <a:t>!</a:t>
            </a:r>
          </a:p>
          <a:p>
            <a:endParaRPr lang="en-US" dirty="0" smtClean="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71</a:t>
            </a:fld>
            <a:endParaRPr lang="en-US" sz="1300"/>
          </a:p>
        </p:txBody>
      </p:sp>
    </p:spTree>
    <p:extLst>
      <p:ext uri="{BB962C8B-B14F-4D97-AF65-F5344CB8AC3E}">
        <p14:creationId xmlns:p14="http://schemas.microsoft.com/office/powerpoint/2010/main" val="723564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513012" cy="1885633"/>
          </a:xfrm>
          <a:ln/>
        </p:spPr>
      </p:sp>
      <p:sp>
        <p:nvSpPr>
          <p:cNvPr id="168962" name="Notes Placeholder 2"/>
          <p:cNvSpPr>
            <a:spLocks noGrp="1"/>
          </p:cNvSpPr>
          <p:nvPr>
            <p:ph type="body" idx="1"/>
          </p:nvPr>
        </p:nvSpPr>
        <p:spPr>
          <a:xfrm>
            <a:off x="838200" y="2438400"/>
            <a:ext cx="5029200" cy="647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Electric cars were very popular until the early 1900s when gasoline-powered engines took over, because at 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smtClean="0">
                <a:ea typeface="ヒラギノ角ゴ Pro W3" charset="0"/>
              </a:rPr>
              <a:t>Yes</a:t>
            </a:r>
            <a:r>
              <a:rPr lang="en-US" dirty="0">
                <a:ea typeface="ヒラギノ角ゴ Pro W3" charset="0"/>
              </a:rPr>
              <a:t>,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72</a:t>
            </a:fld>
            <a:endParaRPr lang="en-US" sz="1300"/>
          </a:p>
        </p:txBody>
      </p:sp>
    </p:spTree>
    <p:extLst>
      <p:ext uri="{BB962C8B-B14F-4D97-AF65-F5344CB8AC3E}">
        <p14:creationId xmlns:p14="http://schemas.microsoft.com/office/powerpoint/2010/main" val="8346513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66D4586-52D5-B44C-B1D3-AA3F8DF8D802}" type="slidenum">
              <a:rPr lang="en-US" sz="1300"/>
              <a:pPr/>
              <a:t>73</a:t>
            </a:fld>
            <a:endParaRPr lang="en-US" sz="1300"/>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p:spPr>
        <p:txBody>
          <a:bodyPr>
            <a:normAutofit fontScale="92500" lnSpcReduction="10000"/>
          </a:bodyPr>
          <a:lstStyle/>
          <a:p>
            <a:r>
              <a:rPr lang="en-US" dirty="0" smtClean="0">
                <a:ea typeface="ヒラギノ角ゴ Pro W3" charset="0"/>
              </a:rPr>
              <a:t>Here is a study from a few years ago.</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Survey Conducted by North Carolina Business Services Representatives representing the Workforce Development Boards of North Carolina</a:t>
            </a:r>
          </a:p>
          <a:p>
            <a:endParaRPr lang="en-US" dirty="0">
              <a:solidFill>
                <a:srgbClr val="FF0000"/>
              </a:solidFill>
              <a:ea typeface="ヒラギノ角ゴ Pro W3" charset="0"/>
            </a:endParaRPr>
          </a:p>
          <a:p>
            <a:r>
              <a:rPr lang="en-US" dirty="0">
                <a:solidFill>
                  <a:srgbClr val="FF0000"/>
                </a:solidFill>
                <a:ea typeface="ヒラギノ角ゴ Pro W3" charset="0"/>
              </a:rPr>
              <a:t>They surveyed employers in all 100 counties.</a:t>
            </a:r>
          </a:p>
          <a:p>
            <a:endParaRPr lang="en-US" dirty="0">
              <a:solidFill>
                <a:srgbClr val="FF0000"/>
              </a:solidFill>
              <a:ea typeface="ヒラギノ角ゴ Pro W3" charset="0"/>
            </a:endParaRP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p:txBody>
      </p:sp>
    </p:spTree>
    <p:extLst>
      <p:ext uri="{BB962C8B-B14F-4D97-AF65-F5344CB8AC3E}">
        <p14:creationId xmlns:p14="http://schemas.microsoft.com/office/powerpoint/2010/main" val="8413326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3036202-B14D-7440-9789-11931311D4EF}" type="slidenum">
              <a:rPr lang="en-US" sz="1300"/>
              <a:pPr/>
              <a:t>74</a:t>
            </a:fld>
            <a:endParaRPr lang="en-US" sz="1300"/>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normAutofit/>
          </a:bodyPr>
          <a:lstStyle/>
          <a:p>
            <a:r>
              <a:rPr lang="en-US" dirty="0">
                <a:ea typeface="ヒラギノ角ゴ Pro W3" charset="0"/>
              </a:rPr>
              <a:t>Here is what the </a:t>
            </a:r>
            <a:r>
              <a:rPr lang="en-US" u="sng" dirty="0">
                <a:ea typeface="ヒラギノ角ゴ Pro W3" charset="0"/>
              </a:rPr>
              <a:t>employers</a:t>
            </a:r>
            <a:r>
              <a:rPr lang="en-US" dirty="0">
                <a:ea typeface="ヒラギノ角ゴ Pro W3" charset="0"/>
              </a:rPr>
              <a:t> say are the skills lacking in their new recruits.</a:t>
            </a:r>
          </a:p>
          <a:p>
            <a:endParaRPr lang="en-US" dirty="0">
              <a:ea typeface="ヒラギノ角ゴ Pro W3" charset="0"/>
            </a:endParaRPr>
          </a:p>
          <a:p>
            <a:r>
              <a:rPr lang="en-US" dirty="0" smtClean="0">
                <a:ea typeface="ヒラギノ角ゴ Pro W3" charset="0"/>
              </a:rPr>
              <a:t>Where do people go to learn these</a:t>
            </a:r>
            <a:r>
              <a:rPr lang="en-US" baseline="0" dirty="0" smtClean="0">
                <a:ea typeface="ヒラギノ角ゴ Pro W3" charset="0"/>
              </a:rPr>
              <a:t> skills for which the employers are looking?</a:t>
            </a:r>
          </a:p>
          <a:p>
            <a:endParaRPr lang="en-US" baseline="0" dirty="0" smtClean="0">
              <a:ea typeface="ヒラギノ角ゴ Pro W3" charset="0"/>
            </a:endParaRPr>
          </a:p>
          <a:p>
            <a:r>
              <a:rPr lang="en-US" baseline="0" dirty="0" smtClean="0">
                <a:ea typeface="ヒラギノ角ゴ Pro W3" charset="0"/>
              </a:rPr>
              <a:t>We are fortunate in North Carolina to have a great community college system where these skills are taught.</a:t>
            </a:r>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6372426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1BF92C8-A868-8C44-8CA5-94BF764DDF59}" type="slidenum">
              <a:rPr lang="en-US" sz="1300"/>
              <a:pPr/>
              <a:t>75</a:t>
            </a:fld>
            <a:endParaRPr lang="en-US" sz="1300"/>
          </a:p>
        </p:txBody>
      </p:sp>
      <p:sp>
        <p:nvSpPr>
          <p:cNvPr id="177154" name="Rectangle 2"/>
          <p:cNvSpPr>
            <a:spLocks noGrp="1" noRot="1" noChangeAspect="1" noChangeArrowheads="1" noTextEdit="1"/>
          </p:cNvSpPr>
          <p:nvPr>
            <p:ph type="sldImg"/>
          </p:nvPr>
        </p:nvSpPr>
        <p:spPr>
          <a:xfrm>
            <a:off x="1066800" y="468313"/>
            <a:ext cx="4267200" cy="3200400"/>
          </a:xfrm>
          <a:solidFill>
            <a:srgbClr val="FFFFFF"/>
          </a:solidFill>
          <a:ln/>
        </p:spPr>
      </p:sp>
      <p:sp>
        <p:nvSpPr>
          <p:cNvPr id="177155" name="Rectangle 3"/>
          <p:cNvSpPr>
            <a:spLocks noGrp="1" noChangeArrowheads="1"/>
          </p:cNvSpPr>
          <p:nvPr>
            <p:ph type="body" idx="1"/>
          </p:nvPr>
        </p:nvSpPr>
        <p:spPr>
          <a:xfrm>
            <a:off x="974725" y="3668713"/>
            <a:ext cx="5197475" cy="5211762"/>
          </a:xfrm>
          <a:solidFill>
            <a:srgbClr val="FFFFFF"/>
          </a:solidFill>
          <a:ln>
            <a:solidFill>
              <a:srgbClr val="000000"/>
            </a:solidFill>
          </a:ln>
        </p:spPr>
        <p:txBody>
          <a:bodyPr>
            <a:noAutofit/>
          </a:bodyPr>
          <a:lstStyle/>
          <a:p>
            <a:r>
              <a:rPr lang="en-US" dirty="0">
                <a:ea typeface="ヒラギノ角ゴ Pro W3" charset="0"/>
              </a:rPr>
              <a:t>And as far as </a:t>
            </a:r>
            <a:r>
              <a:rPr lang="en-US" u="sng" dirty="0">
                <a:ea typeface="ヒラギノ角ゴ Pro W3" charset="0"/>
              </a:rPr>
              <a:t>soft</a:t>
            </a:r>
            <a:r>
              <a:rPr lang="en-US" dirty="0">
                <a:ea typeface="ヒラギノ角ゴ Pro W3" charset="0"/>
              </a:rPr>
              <a:t> skills go – the new recruits don</a:t>
            </a:r>
            <a:r>
              <a:rPr lang="ja-JP" altLang="en-US" dirty="0">
                <a:ea typeface="ヒラギノ角ゴ Pro W3" charset="0"/>
              </a:rPr>
              <a:t>’</a:t>
            </a:r>
            <a:r>
              <a:rPr lang="en-US" altLang="ja-JP" dirty="0">
                <a:ea typeface="ヒラギノ角ゴ Pro W3" charset="0"/>
              </a:rPr>
              <a:t>t seem to know how to </a:t>
            </a:r>
            <a:r>
              <a:rPr lang="en-US" altLang="ja-JP" u="sng" dirty="0">
                <a:ea typeface="ヒラギノ角ゴ Pro W3" charset="0"/>
              </a:rPr>
              <a:t>communicate</a:t>
            </a:r>
            <a:r>
              <a:rPr lang="en-US" altLang="ja-JP" dirty="0">
                <a:ea typeface="ヒラギノ角ゴ Pro W3" charset="0"/>
              </a:rPr>
              <a:t>.</a:t>
            </a:r>
          </a:p>
          <a:p>
            <a:endParaRPr lang="en-US" dirty="0">
              <a:ea typeface="ヒラギノ角ゴ Pro W3" charset="0"/>
            </a:endParaRPr>
          </a:p>
          <a:p>
            <a:r>
              <a:rPr lang="en-US" dirty="0">
                <a:ea typeface="ヒラギノ角ゴ Pro W3" charset="0"/>
              </a:rPr>
              <a:t>An employer </a:t>
            </a:r>
            <a:r>
              <a:rPr lang="en-US" dirty="0" smtClean="0">
                <a:ea typeface="ヒラギノ角ゴ Pro W3" charset="0"/>
              </a:rPr>
              <a:t>told </a:t>
            </a:r>
            <a:r>
              <a:rPr lang="en-US" dirty="0">
                <a:ea typeface="ヒラギノ角ゴ Pro W3" charset="0"/>
              </a:rPr>
              <a:t>me that when interviewing new recruits, he determines if this would be someone with whom he would like to have </a:t>
            </a:r>
            <a:r>
              <a:rPr lang="en-US" u="sng" dirty="0">
                <a:ea typeface="ヒラギノ角ゴ Pro W3" charset="0"/>
              </a:rPr>
              <a:t>lunch</a:t>
            </a:r>
            <a:r>
              <a:rPr lang="en-US" dirty="0">
                <a:ea typeface="ヒラギノ角ゴ Pro W3" charset="0"/>
              </a:rPr>
              <a:t>. </a:t>
            </a:r>
          </a:p>
          <a:p>
            <a:endParaRPr lang="en-US" dirty="0">
              <a:ea typeface="ヒラギノ角ゴ Pro W3" charset="0"/>
            </a:endParaRPr>
          </a:p>
          <a:p>
            <a:r>
              <a:rPr lang="en-US" dirty="0">
                <a:ea typeface="ヒラギノ角ゴ Pro W3" charset="0"/>
              </a:rPr>
              <a:t>His reasoning was that if you </a:t>
            </a:r>
            <a:r>
              <a:rPr lang="en-US" u="sng" dirty="0">
                <a:ea typeface="ヒラギノ角ゴ Pro W3" charset="0"/>
              </a:rPr>
              <a:t>can</a:t>
            </a:r>
            <a:r>
              <a:rPr lang="ja-JP" altLang="en-US" u="sng" dirty="0">
                <a:ea typeface="ヒラギノ角ゴ Pro W3" charset="0"/>
              </a:rPr>
              <a:t>’</a:t>
            </a:r>
            <a:r>
              <a:rPr lang="en-US" altLang="ja-JP" u="sng" dirty="0">
                <a:ea typeface="ヒラギノ角ゴ Pro W3" charset="0"/>
              </a:rPr>
              <a:t>t </a:t>
            </a:r>
            <a:r>
              <a:rPr lang="en-US" altLang="ja-JP" dirty="0">
                <a:ea typeface="ヒラギノ角ゴ Pro W3" charset="0"/>
              </a:rPr>
              <a:t>hold up your end of a casual </a:t>
            </a:r>
            <a:r>
              <a:rPr lang="en-US" altLang="ja-JP" u="sng" dirty="0">
                <a:ea typeface="ヒラギノ角ゴ Pro W3" charset="0"/>
              </a:rPr>
              <a:t>lunch</a:t>
            </a:r>
            <a:r>
              <a:rPr lang="en-US" altLang="ja-JP" dirty="0">
                <a:ea typeface="ヒラギノ角ゴ Pro W3" charset="0"/>
              </a:rPr>
              <a:t> conversation, then you </a:t>
            </a:r>
            <a:r>
              <a:rPr lang="en-US" altLang="ja-JP" u="sng" dirty="0">
                <a:ea typeface="ヒラギノ角ゴ Pro W3" charset="0"/>
              </a:rPr>
              <a:t>probably </a:t>
            </a:r>
            <a:r>
              <a:rPr lang="en-US" altLang="ja-JP" dirty="0">
                <a:ea typeface="ヒラギノ角ゴ Pro W3" charset="0"/>
              </a:rPr>
              <a:t>can</a:t>
            </a:r>
            <a:r>
              <a:rPr lang="ja-JP" altLang="en-US" dirty="0">
                <a:ea typeface="ヒラギノ角ゴ Pro W3" charset="0"/>
              </a:rPr>
              <a:t>’</a:t>
            </a:r>
            <a:r>
              <a:rPr lang="en-US" altLang="ja-JP" dirty="0">
                <a:ea typeface="ヒラギノ角ゴ Pro W3" charset="0"/>
              </a:rPr>
              <a:t>t communicate on the job</a:t>
            </a:r>
            <a:r>
              <a:rPr lang="en-US" altLang="ja-JP" dirty="0" smtClean="0">
                <a:ea typeface="ヒラギノ角ゴ Pro W3" charset="0"/>
              </a:rPr>
              <a:t>.</a:t>
            </a:r>
          </a:p>
          <a:p>
            <a:endParaRPr lang="en-US" altLang="ja-JP" dirty="0" smtClean="0">
              <a:ea typeface="ヒラギノ角ゴ Pro W3" charset="0"/>
            </a:endParaRPr>
          </a:p>
          <a:p>
            <a:r>
              <a:rPr lang="en-US" altLang="ja-JP" dirty="0" smtClean="0">
                <a:ea typeface="ヒラギノ角ゴ Pro W3" charset="0"/>
              </a:rPr>
              <a:t>How do</a:t>
            </a:r>
            <a:r>
              <a:rPr lang="en-US" altLang="ja-JP" baseline="0" dirty="0" smtClean="0">
                <a:ea typeface="ヒラギノ角ゴ Pro W3" charset="0"/>
              </a:rPr>
              <a:t> people learn these soft skills?</a:t>
            </a:r>
          </a:p>
          <a:p>
            <a:endParaRPr lang="en-US" altLang="ja-JP" baseline="0" dirty="0" smtClean="0">
              <a:ea typeface="ヒラギノ角ゴ Pro W3" charset="0"/>
            </a:endParaRPr>
          </a:p>
          <a:p>
            <a:r>
              <a:rPr lang="en-US" altLang="ja-JP" baseline="0" dirty="0" smtClean="0">
                <a:ea typeface="ヒラギノ角ゴ Pro W3" charset="0"/>
              </a:rPr>
              <a:t>These skills are not easily taught in a class.  </a:t>
            </a:r>
          </a:p>
          <a:p>
            <a:endParaRPr lang="en-US" altLang="ja-JP" baseline="0" dirty="0" smtClean="0">
              <a:ea typeface="ヒラギノ角ゴ Pro W3" charset="0"/>
            </a:endParaRPr>
          </a:p>
          <a:p>
            <a:r>
              <a:rPr lang="en-US" altLang="ja-JP" baseline="0" dirty="0" smtClean="0">
                <a:ea typeface="ヒラギノ角ゴ Pro W3" charset="0"/>
              </a:rPr>
              <a:t>They must be learned through personal experiences.</a:t>
            </a:r>
          </a:p>
          <a:p>
            <a:endParaRPr lang="en-US" altLang="ja-JP" baseline="0" dirty="0" smtClean="0">
              <a:ea typeface="ヒラギノ角ゴ Pro W3" charset="0"/>
            </a:endParaRPr>
          </a:p>
          <a:p>
            <a:r>
              <a:rPr lang="en-US" altLang="ja-JP" dirty="0" smtClean="0">
                <a:ea typeface="ヒラギノ角ゴ Pro W3" charset="0"/>
              </a:rPr>
              <a:t>But we at least need to let folks know that these are important skills to learn.</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107752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Charlie Peters is the Chief Financial Officer at Red Hat.  In this recent article he said that many people in technical fields lack good </a:t>
            </a:r>
            <a:r>
              <a:rPr lang="en-US" u="sng" dirty="0" smtClean="0"/>
              <a:t>communication</a:t>
            </a:r>
            <a:r>
              <a:rPr lang="en-US" dirty="0" smtClean="0"/>
              <a:t> skills right out of school.</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 says “It’s great to be a technician, but if you can’t deal with </a:t>
            </a:r>
            <a:r>
              <a:rPr lang="en-US" u="sng" dirty="0" smtClean="0"/>
              <a:t>people</a:t>
            </a:r>
            <a:r>
              <a:rPr lang="en-US" dirty="0" smtClean="0"/>
              <a:t>, then it’s not going to help your career in the long run.”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do we get job</a:t>
            </a:r>
            <a:r>
              <a:rPr lang="en-US" baseline="0" dirty="0" smtClean="0"/>
              <a:t> seekers to become better </a:t>
            </a:r>
            <a:r>
              <a:rPr lang="en-US" u="sng" baseline="0" dirty="0" smtClean="0"/>
              <a:t>communicators</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First, </a:t>
            </a:r>
            <a:r>
              <a:rPr lang="en-US" u="sng" baseline="0" dirty="0" smtClean="0"/>
              <a:t>we</a:t>
            </a:r>
            <a:r>
              <a:rPr lang="en-US" baseline="0" dirty="0" smtClean="0"/>
              <a:t> need to become better communicators ourselves, and then get the job seekers to </a:t>
            </a:r>
            <a:r>
              <a:rPr lang="en-US" u="sng" baseline="0" dirty="0" smtClean="0"/>
              <a:t>practice</a:t>
            </a:r>
            <a:r>
              <a:rPr lang="en-US" baseline="0" dirty="0" smtClean="0"/>
              <a:t> communicating.</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http://www.journalofaccountancy.com/Issues/2014/Apr/Charlie-Peters-Red-Hat-20149369.htm</a:t>
            </a:r>
          </a:p>
          <a:p>
            <a:endParaRPr lang="en-US" dirty="0" smtClean="0"/>
          </a:p>
          <a:p>
            <a:r>
              <a:rPr lang="en-US" dirty="0" smtClean="0"/>
              <a:t>Charlie Peters, CPACFO, Red Hat Inc., Raleigh, N.C.</a:t>
            </a:r>
          </a:p>
          <a:p>
            <a:r>
              <a:rPr lang="en-US" dirty="0" smtClean="0"/>
              <a:t>April 2014</a:t>
            </a:r>
          </a:p>
          <a:p>
            <a:endParaRPr lang="en-US" dirty="0" smtClean="0"/>
          </a:p>
          <a:p>
            <a:r>
              <a:rPr lang="en-US" dirty="0" smtClean="0"/>
              <a:t>We hire a lot of the younger folks here. The thing that many people in technical professions seem to lack straight out of school is good communication skills, whether it is written communication skills, oral communication skills, [or] public speaking skills. These skills generally aren’t taught in accounting programs or business schools, and I think it’s an oversight. I would say, “Make sure you focus on some of those soft skills, even people skills.” It’s great to be a technician, but if you can’t deal with people, then it’s not going to help your career in the long run. </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76</a:t>
            </a:fld>
            <a:endParaRPr lang="en-US"/>
          </a:p>
        </p:txBody>
      </p:sp>
    </p:spTree>
    <p:extLst>
      <p:ext uri="{BB962C8B-B14F-4D97-AF65-F5344CB8AC3E}">
        <p14:creationId xmlns:p14="http://schemas.microsoft.com/office/powerpoint/2010/main" val="1132361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39DD98-F4CC-5F49-82CD-A514CDF78682}" type="slidenum">
              <a:rPr lang="en-US" sz="1300"/>
              <a:pPr/>
              <a:t>77</a:t>
            </a:fld>
            <a:endParaRPr lang="en-US" sz="1300"/>
          </a:p>
        </p:txBody>
      </p:sp>
      <p:sp>
        <p:nvSpPr>
          <p:cNvPr id="179202" name="Rectangle 2"/>
          <p:cNvSpPr>
            <a:spLocks noGrp="1" noRot="1" noChangeAspect="1" noChangeArrowheads="1" noTextEdit="1"/>
          </p:cNvSpPr>
          <p:nvPr>
            <p:ph type="sldImg"/>
          </p:nvPr>
        </p:nvSpPr>
        <p:spPr>
          <a:xfrm>
            <a:off x="914400" y="381000"/>
            <a:ext cx="1600200" cy="1200150"/>
          </a:xfrm>
          <a:solidFill>
            <a:srgbClr val="FFFFFF"/>
          </a:solidFill>
          <a:ln/>
        </p:spPr>
      </p:sp>
      <p:sp>
        <p:nvSpPr>
          <p:cNvPr id="179203" name="Rectangle 3"/>
          <p:cNvSpPr>
            <a:spLocks noGrp="1" noChangeArrowheads="1"/>
          </p:cNvSpPr>
          <p:nvPr>
            <p:ph type="body" idx="1"/>
          </p:nvPr>
        </p:nvSpPr>
        <p:spPr>
          <a:xfrm>
            <a:off x="482600" y="1524000"/>
            <a:ext cx="5994400" cy="7391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285750" indent="-285750">
              <a:buFontTx/>
              <a:buChar char="-"/>
            </a:pPr>
            <a:r>
              <a:rPr lang="en-US" dirty="0" smtClean="0">
                <a:ea typeface="ヒラギノ角ゴ Pro W3" charset="0"/>
              </a:rPr>
              <a:t>Over </a:t>
            </a:r>
            <a:r>
              <a:rPr lang="en-US" dirty="0">
                <a:ea typeface="ヒラギノ角ゴ Pro W3" charset="0"/>
              </a:rPr>
              <a:t>forty-six percent of the </a:t>
            </a:r>
            <a:r>
              <a:rPr lang="en-US" dirty="0" smtClean="0">
                <a:ea typeface="ヒラギノ角ゴ Pro W3" charset="0"/>
              </a:rPr>
              <a:t>business respondents </a:t>
            </a:r>
            <a:r>
              <a:rPr lang="en-US" dirty="0">
                <a:ea typeface="ヒラギノ角ゴ Pro W3" charset="0"/>
              </a:rPr>
              <a:t>indicated the primary reason for rejecting </a:t>
            </a:r>
            <a:r>
              <a:rPr lang="en-US" dirty="0" smtClean="0">
                <a:ea typeface="ヒラギノ角ゴ Pro W3" charset="0"/>
              </a:rPr>
              <a:t>job applications </a:t>
            </a:r>
            <a:r>
              <a:rPr lang="en-US" dirty="0">
                <a:ea typeface="ヒラギノ角ゴ Pro W3" charset="0"/>
              </a:rPr>
              <a:t>was due to Lack of Relevant Work Experience</a:t>
            </a:r>
            <a:r>
              <a:rPr lang="en-US" dirty="0" smtClean="0">
                <a:ea typeface="ヒラギノ角ゴ Pro W3" charset="0"/>
              </a:rPr>
              <a:t>.</a:t>
            </a:r>
            <a:endParaRPr lang="en-US" dirty="0">
              <a:ea typeface="ヒラギノ角ゴ Pro W3" charset="0"/>
            </a:endParaRPr>
          </a:p>
          <a:p>
            <a:r>
              <a:rPr lang="en-US" dirty="0" smtClean="0">
                <a:ea typeface="ヒラギノ角ゴ Pro W3" charset="0"/>
              </a:rPr>
              <a:t>We need to promote our work-based-learning </a:t>
            </a:r>
            <a:r>
              <a:rPr lang="en-US" dirty="0">
                <a:ea typeface="ヒラギノ角ゴ Pro W3" charset="0"/>
              </a:rPr>
              <a:t>programs like job </a:t>
            </a:r>
            <a:r>
              <a:rPr lang="en-US" dirty="0" smtClean="0">
                <a:ea typeface="ヒラギノ角ゴ Pro W3" charset="0"/>
              </a:rPr>
              <a:t>shadowing and internships. </a:t>
            </a:r>
            <a:r>
              <a:rPr lang="en-US" dirty="0">
                <a:ea typeface="ヒラギノ角ゴ Pro W3" charset="0"/>
              </a:rPr>
              <a:t>Whatever it takes to get the kids </a:t>
            </a:r>
            <a:r>
              <a:rPr lang="en-US" u="sng" dirty="0">
                <a:ea typeface="ヒラギノ角ゴ Pro W3" charset="0"/>
              </a:rPr>
              <a:t>in </a:t>
            </a:r>
            <a:r>
              <a:rPr lang="en-US" dirty="0">
                <a:ea typeface="ヒラギノ角ゴ Pro W3" charset="0"/>
              </a:rPr>
              <a:t>the workplace </a:t>
            </a:r>
            <a:r>
              <a:rPr lang="en-US" u="sng" dirty="0">
                <a:ea typeface="ヒラギノ角ゴ Pro W3" charset="0"/>
              </a:rPr>
              <a:t>applying </a:t>
            </a:r>
            <a:r>
              <a:rPr lang="en-US" dirty="0">
                <a:ea typeface="ヒラギノ角ゴ Pro W3" charset="0"/>
              </a:rPr>
              <a:t>what they learn in school</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 Lack </a:t>
            </a:r>
            <a:r>
              <a:rPr lang="en-US" dirty="0">
                <a:ea typeface="ヒラギノ角ゴ Pro W3" charset="0"/>
              </a:rPr>
              <a:t>of Technical Skills was indicated more frequently as a second choice at 46 percent.</a:t>
            </a:r>
          </a:p>
          <a:p>
            <a:r>
              <a:rPr lang="en-US" dirty="0">
                <a:ea typeface="ヒラギノ角ゴ Pro W3" charset="0"/>
              </a:rPr>
              <a:t>People are applying for jobs without the prerequisite skills. </a:t>
            </a:r>
            <a:endParaRPr lang="en-US" dirty="0" smtClean="0">
              <a:ea typeface="ヒラギノ角ゴ Pro W3" charset="0"/>
            </a:endParaRPr>
          </a:p>
          <a:p>
            <a:endParaRPr lang="en-US" dirty="0">
              <a:ea typeface="ヒラギノ角ゴ Pro W3" charset="0"/>
            </a:endParaRPr>
          </a:p>
          <a:p>
            <a:pPr marL="285750" indent="-285750">
              <a:buFontTx/>
              <a:buChar char="-"/>
            </a:pPr>
            <a:r>
              <a:rPr lang="en-US" dirty="0" smtClean="0">
                <a:ea typeface="ヒラギノ角ゴ Pro W3" charset="0"/>
              </a:rPr>
              <a:t>Businesses indicated </a:t>
            </a:r>
            <a:r>
              <a:rPr lang="en-US" dirty="0">
                <a:ea typeface="ヒラギノ角ゴ Pro W3" charset="0"/>
              </a:rPr>
              <a:t>a strong third choice at 44 percent as being Applicants with Poor Attitude or Presentation</a:t>
            </a:r>
            <a:r>
              <a:rPr lang="en-US" dirty="0" smtClean="0">
                <a:ea typeface="ヒラギノ角ゴ Pro W3" charset="0"/>
              </a:rPr>
              <a:t>.</a:t>
            </a:r>
            <a:endParaRPr lang="en-US" dirty="0">
              <a:ea typeface="ヒラギノ角ゴ Pro W3" charset="0"/>
            </a:endParaRPr>
          </a:p>
          <a:p>
            <a:r>
              <a:rPr lang="en-US" dirty="0">
                <a:ea typeface="ヒラギノ角ゴ Pro W3" charset="0"/>
              </a:rPr>
              <a:t>That means </a:t>
            </a:r>
            <a:r>
              <a:rPr lang="en-US" dirty="0" smtClean="0">
                <a:ea typeface="ヒラギノ角ゴ Pro W3" charset="0"/>
              </a:rPr>
              <a:t>more </a:t>
            </a:r>
            <a:r>
              <a:rPr lang="en-US" dirty="0">
                <a:ea typeface="ヒラギノ角ゴ Pro W3" charset="0"/>
              </a:rPr>
              <a:t>practice standing in front of the classroom </a:t>
            </a:r>
            <a:r>
              <a:rPr lang="en-US" dirty="0" smtClean="0">
                <a:ea typeface="ヒラギノ角ゴ Pro W3" charset="0"/>
              </a:rPr>
              <a:t>or other groups</a:t>
            </a:r>
            <a:r>
              <a:rPr lang="en-US" baseline="0" dirty="0" smtClean="0">
                <a:ea typeface="ヒラギノ角ゴ Pro W3" charset="0"/>
              </a:rPr>
              <a:t> of people </a:t>
            </a:r>
            <a:r>
              <a:rPr lang="en-US" dirty="0" smtClean="0">
                <a:ea typeface="ヒラギノ角ゴ Pro W3" charset="0"/>
              </a:rPr>
              <a:t>giving </a:t>
            </a:r>
            <a:r>
              <a:rPr lang="en-US" dirty="0">
                <a:ea typeface="ヒラギノ角ゴ Pro W3" charset="0"/>
              </a:rPr>
              <a:t>presentations. When I was in high school I hated presenting before the class, and I was not very good at it.   But through repeated attempts, and lots of constructive criticism, this shy introvert has become a decent public speaker</a:t>
            </a:r>
            <a:r>
              <a:rPr lang="en-US" dirty="0" smtClean="0">
                <a:ea typeface="ヒラギノ角ゴ Pro W3" charset="0"/>
              </a:rPr>
              <a:t>.</a:t>
            </a:r>
          </a:p>
          <a:p>
            <a:endParaRPr lang="en-US" dirty="0">
              <a:ea typeface="ヒラギノ角ゴ Pro W3" charset="0"/>
            </a:endParaRPr>
          </a:p>
          <a:p>
            <a:pPr marL="285750" indent="-285750">
              <a:buFontTx/>
              <a:buChar char="-"/>
            </a:pPr>
            <a:r>
              <a:rPr lang="en-US" dirty="0" smtClean="0">
                <a:ea typeface="ヒラギノ角ゴ Pro W3" charset="0"/>
              </a:rPr>
              <a:t>Criminal </a:t>
            </a:r>
            <a:r>
              <a:rPr lang="en-US" dirty="0">
                <a:ea typeface="ヒラギノ角ゴ Pro W3" charset="0"/>
              </a:rPr>
              <a:t>record is an often overlooked item. A single drug conviction can lock you out of the entire healthcare industry, and that</a:t>
            </a:r>
            <a:r>
              <a:rPr lang="ja-JP" altLang="en-US" dirty="0">
                <a:ea typeface="ヒラギノ角ゴ Pro W3" charset="0"/>
              </a:rPr>
              <a:t>’</a:t>
            </a:r>
            <a:r>
              <a:rPr lang="en-US" altLang="ja-JP" dirty="0">
                <a:ea typeface="ヒラギノ角ゴ Pro W3" charset="0"/>
              </a:rPr>
              <a:t>s were most of the jobs are. </a:t>
            </a:r>
            <a:endParaRPr lang="en-US" altLang="ja-JP" dirty="0" smtClean="0">
              <a:ea typeface="ヒラギノ角ゴ Pro W3" charset="0"/>
            </a:endParaRPr>
          </a:p>
          <a:p>
            <a:pPr marL="285750" indent="-285750">
              <a:buFontTx/>
              <a:buChar char="-"/>
            </a:pPr>
            <a:r>
              <a:rPr lang="en-US" dirty="0" smtClean="0">
                <a:ea typeface="ヒラギノ角ゴ Pro W3" charset="0"/>
              </a:rPr>
              <a:t>I just finished a three-part webinar series on Keeping Our Youth Out of Trouble.  You can find recordings of the webinars and the PowerPoints on the </a:t>
            </a:r>
            <a:r>
              <a:rPr lang="en-US" dirty="0" err="1" smtClean="0">
                <a:ea typeface="ヒラギノ角ゴ Pro W3" charset="0"/>
              </a:rPr>
              <a:t>nc</a:t>
            </a:r>
            <a:r>
              <a:rPr lang="en-US" dirty="0" smtClean="0">
                <a:ea typeface="ヒラギノ角ゴ Pro W3" charset="0"/>
              </a:rPr>
              <a:t> </a:t>
            </a:r>
            <a:r>
              <a:rPr lang="en-US" dirty="0" err="1" smtClean="0">
                <a:ea typeface="ヒラギノ角ゴ Pro W3" charset="0"/>
              </a:rPr>
              <a:t>perkins</a:t>
            </a:r>
            <a:r>
              <a:rPr lang="en-US" dirty="0">
                <a:ea typeface="ヒラギノ角ゴ Pro W3" charset="0"/>
              </a:rPr>
              <a:t> </a:t>
            </a:r>
            <a:r>
              <a:rPr lang="en-US" dirty="0" smtClean="0">
                <a:ea typeface="ヒラギノ角ゴ Pro W3" charset="0"/>
              </a:rPr>
              <a:t>dot org website.</a:t>
            </a:r>
            <a:endParaRPr lang="en-US" dirty="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Skills Survey</a:t>
            </a:r>
          </a:p>
          <a:p>
            <a:r>
              <a:rPr lang="en-US" dirty="0">
                <a:ea typeface="ヒラギノ角ゴ Pro W3" charset="0"/>
              </a:rPr>
              <a:t>http://</a:t>
            </a:r>
            <a:r>
              <a:rPr lang="en-US" dirty="0" err="1">
                <a:ea typeface="ヒラギノ角ゴ Pro W3" charset="0"/>
              </a:rPr>
              <a:t>www.agreatworkforce.com</a:t>
            </a:r>
            <a:r>
              <a:rPr lang="en-US" dirty="0">
                <a:ea typeface="ヒラギノ角ゴ Pro W3" charset="0"/>
              </a:rPr>
              <a:t>/</a:t>
            </a:r>
            <a:r>
              <a:rPr lang="en-US" dirty="0" err="1">
                <a:ea typeface="ヒラギノ角ゴ Pro W3" charset="0"/>
              </a:rPr>
              <a:t>newsstory.cfm?NewsID</a:t>
            </a:r>
            <a:r>
              <a:rPr lang="en-US" dirty="0">
                <a:ea typeface="ヒラギノ角ゴ Pro W3" charset="0"/>
              </a:rPr>
              <a:t>=13</a:t>
            </a:r>
          </a:p>
          <a:p>
            <a:endParaRPr lang="en-US" dirty="0">
              <a:ea typeface="ヒラギノ角ゴ Pro W3" charset="0"/>
            </a:endParaRPr>
          </a:p>
          <a:p>
            <a:r>
              <a:rPr lang="en-US" dirty="0">
                <a:ea typeface="ヒラギノ角ゴ Pro W3" charset="0"/>
              </a:rPr>
              <a:t>news article, news video</a:t>
            </a:r>
          </a:p>
          <a:p>
            <a:r>
              <a:rPr lang="en-US" dirty="0">
                <a:ea typeface="ヒラギノ角ゴ Pro W3" charset="0"/>
              </a:rPr>
              <a:t>http://triangle.news14.com/content/</a:t>
            </a:r>
            <a:r>
              <a:rPr lang="en-US" dirty="0" err="1">
                <a:ea typeface="ヒラギノ角ゴ Pro W3" charset="0"/>
              </a:rPr>
              <a:t>top_stories</a:t>
            </a:r>
            <a:r>
              <a:rPr lang="en-US" dirty="0">
                <a:ea typeface="ヒラギノ角ゴ Pro W3" charset="0"/>
              </a:rPr>
              <a:t>/652523/survey-shows-n-c--workforce-skills-lacking</a:t>
            </a:r>
          </a:p>
          <a:p>
            <a:endParaRPr lang="en-US" dirty="0">
              <a:ea typeface="ヒラギノ角ゴ Pro W3" charset="0"/>
            </a:endParaRPr>
          </a:p>
        </p:txBody>
      </p:sp>
    </p:spTree>
    <p:extLst>
      <p:ext uri="{BB962C8B-B14F-4D97-AF65-F5344CB8AC3E}">
        <p14:creationId xmlns:p14="http://schemas.microsoft.com/office/powerpoint/2010/main" val="625103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635125" y="720725"/>
            <a:ext cx="3408363" cy="2555875"/>
          </a:xfrm>
          <a:ln/>
        </p:spPr>
      </p:sp>
      <p:sp>
        <p:nvSpPr>
          <p:cNvPr id="181250" name="Rectangle 3"/>
          <p:cNvSpPr>
            <a:spLocks noGrp="1" noChangeArrowheads="1"/>
          </p:cNvSpPr>
          <p:nvPr>
            <p:ph type="body" idx="1"/>
          </p:nvPr>
        </p:nvSpPr>
        <p:spPr>
          <a:xfrm>
            <a:off x="974725" y="3429000"/>
            <a:ext cx="5365750" cy="545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We</a:t>
            </a:r>
            <a:r>
              <a:rPr lang="en-US" baseline="0" dirty="0" smtClean="0">
                <a:ea typeface="ヒラギノ角ゴ Pro W3" charset="0"/>
              </a:rPr>
              <a:t> educators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baseline="0" dirty="0" smtClean="0">
              <a:ea typeface="ヒラギノ角ゴ Pro W3" charset="0"/>
            </a:endParaRPr>
          </a:p>
          <a:p>
            <a:r>
              <a:rPr lang="en-US" baseline="0" dirty="0" smtClean="0">
                <a:ea typeface="ヒラギノ角ゴ Pro W3" charset="0"/>
              </a:rPr>
              <a:t>Many </a:t>
            </a:r>
            <a:r>
              <a:rPr lang="en-US" u="sng" baseline="0" dirty="0" smtClean="0">
                <a:ea typeface="ヒラギノ角ゴ Pro W3" charset="0"/>
              </a:rPr>
              <a:t>colleges</a:t>
            </a:r>
            <a:r>
              <a:rPr lang="en-US" baseline="0" dirty="0" smtClean="0">
                <a:ea typeface="ヒラギノ角ゴ Pro W3" charset="0"/>
              </a:rPr>
              <a:t> are saying that GPA and high school grades are </a:t>
            </a:r>
            <a:r>
              <a:rPr lang="en-US" u="sng" baseline="0" dirty="0" smtClean="0">
                <a:ea typeface="ヒラギノ角ゴ Pro W3" charset="0"/>
              </a:rPr>
              <a:t>not</a:t>
            </a:r>
            <a:r>
              <a:rPr lang="en-US" baseline="0" dirty="0" smtClean="0">
                <a:ea typeface="ヒラギノ角ゴ Pro W3" charset="0"/>
              </a:rPr>
              <a:t> important when deciding to accept a student.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www.usatoday.com</a:t>
            </a:r>
            <a:r>
              <a:rPr lang="en-US" dirty="0" smtClean="0">
                <a:ea typeface="ヒラギノ角ゴ Pro W3" charset="0"/>
              </a:rPr>
              <a:t>/story/news/nation/2013/02/27/college-grade-point-averages/1947415/</a:t>
            </a:r>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78</a:t>
            </a:fld>
            <a:endParaRPr lang="en-US" sz="1200"/>
          </a:p>
        </p:txBody>
      </p:sp>
    </p:spTree>
    <p:extLst>
      <p:ext uri="{BB962C8B-B14F-4D97-AF65-F5344CB8AC3E}">
        <p14:creationId xmlns:p14="http://schemas.microsoft.com/office/powerpoint/2010/main" val="7375016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and found </a:t>
            </a:r>
            <a:r>
              <a:rPr lang="en-US" u="sng" baseline="0" dirty="0" smtClean="0">
                <a:ea typeface="ヒラギノ角ゴ Pro W3" charset="0"/>
              </a:rPr>
              <a:t>no</a:t>
            </a:r>
            <a:r>
              <a:rPr lang="en-US" baseline="0" dirty="0" smtClean="0">
                <a:ea typeface="ヒラギノ角ゴ Pro W3" charset="0"/>
              </a:rPr>
              <a:t> correlation.</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79</a:t>
            </a:fld>
            <a:endParaRPr lang="en-US" sz="1300"/>
          </a:p>
        </p:txBody>
      </p:sp>
    </p:spTree>
    <p:extLst>
      <p:ext uri="{BB962C8B-B14F-4D97-AF65-F5344CB8AC3E}">
        <p14:creationId xmlns:p14="http://schemas.microsoft.com/office/powerpoint/2010/main" val="170617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r>
              <a:rPr lang="en-US" dirty="0" smtClean="0">
                <a:ea typeface="ヒラギノ角ゴ Pro W3" charset="0"/>
                <a:cs typeface="Times"/>
              </a:rPr>
              <a:t>.</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a:t>
            </a:r>
            <a:r>
              <a:rPr lang="en-US" dirty="0" smtClean="0">
                <a:ea typeface="ヒラギノ角ゴ Pro W3" charset="0"/>
                <a:cs typeface="Times"/>
              </a:rPr>
              <a:t>occupations and the business</a:t>
            </a:r>
            <a:r>
              <a:rPr lang="en-US" baseline="0" dirty="0" smtClean="0">
                <a:ea typeface="ヒラギノ角ゴ Pro W3" charset="0"/>
                <a:cs typeface="Times"/>
              </a:rPr>
              <a:t> world</a:t>
            </a:r>
            <a:r>
              <a:rPr lang="en-US" dirty="0" smtClean="0">
                <a:ea typeface="ヒラギノ角ゴ Pro W3" charset="0"/>
                <a:cs typeface="Times"/>
              </a:rPr>
              <a:t>,</a:t>
            </a: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Our Changing World, </a:t>
            </a:r>
          </a:p>
          <a:p>
            <a:pPr marL="302066" indent="-302066">
              <a:buFont typeface="Arial"/>
              <a:buChar char="•"/>
              <a:defRPr/>
            </a:pPr>
            <a:r>
              <a:rPr lang="en-US" dirty="0" smtClean="0">
                <a:ea typeface="ヒラギノ角ゴ Pro W3" charset="0"/>
                <a:cs typeface="Times"/>
              </a:rPr>
              <a:t>And some New </a:t>
            </a:r>
            <a:r>
              <a:rPr lang="en-US" dirty="0">
                <a:ea typeface="ヒラギノ角ゴ Pro W3" charset="0"/>
                <a:cs typeface="Times"/>
              </a:rPr>
              <a:t>Ideas about </a:t>
            </a:r>
            <a:r>
              <a:rPr lang="en-US" dirty="0" smtClean="0">
                <a:ea typeface="ヒラギノ角ゴ Pro W3" charset="0"/>
                <a:cs typeface="Times"/>
              </a:rPr>
              <a:t>career</a:t>
            </a:r>
            <a:r>
              <a:rPr lang="en-US" baseline="0" dirty="0" smtClean="0">
                <a:ea typeface="ヒラギノ角ゴ Pro W3" charset="0"/>
                <a:cs typeface="Times"/>
              </a:rPr>
              <a:t> preparation</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smtClean="0">
                <a:ea typeface="ヒラギノ角ゴ Pro W3" charset="0"/>
                <a:cs typeface="Times"/>
              </a:rPr>
              <a:t>surprise </a:t>
            </a:r>
            <a:r>
              <a:rPr lang="en-US" dirty="0" smtClean="0">
                <a:ea typeface="ヒラギノ角ゴ Pro W3" charset="0"/>
                <a:cs typeface="Times"/>
              </a:rPr>
              <a:t>you</a:t>
            </a:r>
            <a:r>
              <a:rPr lang="en-US" dirty="0">
                <a:ea typeface="ヒラギノ角ゴ Pro W3" charset="0"/>
                <a:cs typeface="Times"/>
              </a:rPr>
              <a:t>.</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8</a:t>
            </a:fld>
            <a:endParaRPr lang="en-US" sz="1300"/>
          </a:p>
        </p:txBody>
      </p:sp>
    </p:spTree>
    <p:extLst>
      <p:ext uri="{BB962C8B-B14F-4D97-AF65-F5344CB8AC3E}">
        <p14:creationId xmlns:p14="http://schemas.microsoft.com/office/powerpoint/2010/main" val="1037892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838200" cy="628650"/>
          </a:xfrm>
          <a:ln/>
        </p:spPr>
      </p:sp>
      <p:sp>
        <p:nvSpPr>
          <p:cNvPr id="181250" name="Rectangle 3"/>
          <p:cNvSpPr>
            <a:spLocks noGrp="1" noChangeArrowheads="1"/>
          </p:cNvSpPr>
          <p:nvPr>
            <p:ph type="body" idx="1"/>
          </p:nvPr>
        </p:nvSpPr>
        <p:spPr>
          <a:xfrm>
            <a:off x="685800" y="1009650"/>
            <a:ext cx="5410200" cy="859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It’s </a:t>
            </a:r>
            <a:r>
              <a:rPr lang="en-US" u="sng" kern="1200" dirty="0" smtClean="0">
                <a:solidFill>
                  <a:schemeClr val="tx1"/>
                </a:solidFill>
              </a:rPr>
              <a:t>learning</a:t>
            </a:r>
            <a:r>
              <a:rPr lang="en-US" kern="1200" dirty="0" smtClean="0">
                <a:solidFill>
                  <a:schemeClr val="tx1"/>
                </a:solidFill>
              </a:rPr>
              <a:t> ability.   It’s the ability to process on the fly. </a:t>
            </a: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endParaRPr lang="en-US" kern="1200" baseline="0" dirty="0" smtClean="0">
              <a:solidFill>
                <a:schemeClr val="tx1"/>
              </a:solidFill>
            </a:endParaRPr>
          </a:p>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r>
              <a:rPr lang="en-US" kern="1200" dirty="0" smtClean="0">
                <a:solidFill>
                  <a:schemeClr val="tx1"/>
                </a:solidFill>
              </a:rPr>
              <a:t>An effective leader is willing to relinquish power</a:t>
            </a:r>
            <a:r>
              <a:rPr lang="en-US" kern="1200" baseline="0" dirty="0" smtClean="0">
                <a:solidFill>
                  <a:schemeClr val="tx1"/>
                </a:solidFill>
              </a:rPr>
              <a:t> at the right time.</a:t>
            </a:r>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How do people learn that?  </a:t>
            </a:r>
            <a:r>
              <a:rPr lang="en-US" kern="1200" baseline="0" dirty="0" smtClean="0">
                <a:solidFill>
                  <a:schemeClr val="tx1"/>
                </a:solidFill>
              </a:rPr>
              <a:t>Can we do more leadership training in our schools?</a:t>
            </a:r>
            <a:endParaRPr lang="en-US" kern="120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80</a:t>
            </a:fld>
            <a:endParaRPr lang="en-US" sz="1200"/>
          </a:p>
        </p:txBody>
      </p:sp>
    </p:spTree>
    <p:extLst>
      <p:ext uri="{BB962C8B-B14F-4D97-AF65-F5344CB8AC3E}">
        <p14:creationId xmlns:p14="http://schemas.microsoft.com/office/powerpoint/2010/main" val="13691421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B559C20-BD0B-6C41-825D-1F33F6B0E8AD}" type="slidenum">
              <a:rPr lang="en-US" sz="1200"/>
              <a:pPr algn="r"/>
              <a:t>81</a:t>
            </a:fld>
            <a:endParaRPr lang="en-US" sz="1200"/>
          </a:p>
        </p:txBody>
      </p:sp>
      <p:sp>
        <p:nvSpPr>
          <p:cNvPr id="7" name="Rectangle 7"/>
          <p:cNvSpPr txBox="1">
            <a:spLocks noGrp="1" noChangeArrowheads="1"/>
          </p:cNvSpPr>
          <p:nvPr/>
        </p:nvSpPr>
        <p:spPr bwMode="auto">
          <a:xfrm>
            <a:off x="4146550" y="9121775"/>
            <a:ext cx="3168650" cy="479425"/>
          </a:xfrm>
          <a:prstGeom prst="rect">
            <a:avLst/>
          </a:prstGeom>
          <a:noFill/>
          <a:ln>
            <a:miter lim="800000"/>
            <a:headEnd/>
            <a:tailEnd/>
          </a:ln>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fld id="{9B3425F2-5283-9345-B8D4-7DF7406A1A6B}" type="slidenum">
              <a:rPr lang="en-US" sz="1200" b="1" smtClean="0">
                <a:effectLst>
                  <a:outerShdw blurRad="38100" dist="38100" dir="2700000" algn="tl">
                    <a:srgbClr val="DDDDDD"/>
                  </a:outerShdw>
                </a:effectLst>
                <a:latin typeface="Helvetica Neue" charset="0"/>
              </a:rPr>
              <a:pPr algn="r">
                <a:defRPr/>
              </a:pPr>
              <a:t>81</a:t>
            </a:fld>
            <a:endParaRPr lang="en-US" sz="1200" b="1" smtClean="0">
              <a:effectLst>
                <a:outerShdw blurRad="38100" dist="38100" dir="2700000" algn="tl">
                  <a:srgbClr val="DDDDDD"/>
                </a:outerShdw>
              </a:effectLst>
              <a:latin typeface="Helvetica Neue" charset="0"/>
            </a:endParaRPr>
          </a:p>
        </p:txBody>
      </p:sp>
      <p:sp>
        <p:nvSpPr>
          <p:cNvPr id="183299" name="Rectangle 2"/>
          <p:cNvSpPr>
            <a:spLocks noGrp="1" noRot="1" noChangeAspect="1" noChangeArrowheads="1" noTextEdit="1"/>
          </p:cNvSpPr>
          <p:nvPr>
            <p:ph type="sldImg"/>
          </p:nvPr>
        </p:nvSpPr>
        <p:spPr>
          <a:xfrm>
            <a:off x="1257300" y="720725"/>
            <a:ext cx="3916363" cy="2936875"/>
          </a:xfrm>
          <a:solidFill>
            <a:srgbClr val="FFFFFF"/>
          </a:solidFill>
          <a:ln/>
        </p:spPr>
      </p:sp>
      <p:sp>
        <p:nvSpPr>
          <p:cNvPr id="183300" name="Rectangle 3"/>
          <p:cNvSpPr>
            <a:spLocks noGrp="1" noChangeArrowheads="1"/>
          </p:cNvSpPr>
          <p:nvPr>
            <p:ph type="body" idx="1"/>
          </p:nvPr>
        </p:nvSpPr>
        <p:spPr>
          <a:xfrm>
            <a:off x="731839" y="4267200"/>
            <a:ext cx="5211762" cy="43211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171" tIns="48084" rIns="96171" bIns="48084">
            <a:noAutofit/>
          </a:bodyPr>
          <a:lstStyle/>
          <a:p>
            <a:pPr eaLnBrk="1" hangingPunct="1">
              <a:spcBef>
                <a:spcPct val="0"/>
              </a:spcBef>
              <a:spcAft>
                <a:spcPct val="30000"/>
              </a:spcAft>
            </a:pPr>
            <a:r>
              <a:rPr lang="en-US" dirty="0" smtClean="0">
                <a:ea typeface="ヒラギノ角ゴ Pro W3" charset="0"/>
              </a:rPr>
              <a:t>I’ve been using this same chart for 10 years,</a:t>
            </a:r>
            <a:r>
              <a:rPr lang="en-US" baseline="0" dirty="0" smtClean="0">
                <a:ea typeface="ヒラギノ角ゴ Pro W3" charset="0"/>
              </a:rPr>
              <a:t> so some of my fans out there have seen this quite a few times.</a:t>
            </a:r>
            <a:endParaRPr lang="en-US" dirty="0" smtClean="0">
              <a:ea typeface="ヒラギノ角ゴ Pro W3" charset="0"/>
            </a:endParaRP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r>
              <a:rPr lang="en-US" dirty="0" smtClean="0">
                <a:ea typeface="ヒラギノ角ゴ Pro W3" charset="0"/>
              </a:rPr>
              <a:t>But people still do not know -- or believe this.</a:t>
            </a: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r>
              <a:rPr lang="en-US" dirty="0" smtClean="0">
                <a:ea typeface="ヒラギノ角ゴ Pro W3" charset="0"/>
              </a:rPr>
              <a:t>See the mention of student</a:t>
            </a:r>
            <a:r>
              <a:rPr lang="en-US" baseline="0" dirty="0" smtClean="0">
                <a:ea typeface="ヒラギノ角ゴ Pro W3" charset="0"/>
              </a:rPr>
              <a:t> grades at the bottom of the list of factors considered when hiring?  </a:t>
            </a:r>
          </a:p>
          <a:p>
            <a:pPr eaLnBrk="1" hangingPunct="1">
              <a:spcBef>
                <a:spcPct val="0"/>
              </a:spcBef>
              <a:spcAft>
                <a:spcPct val="30000"/>
              </a:spcAft>
            </a:pPr>
            <a:r>
              <a:rPr lang="en-US" baseline="0" dirty="0" smtClean="0">
                <a:ea typeface="ヒラギノ角ゴ Pro W3" charset="0"/>
              </a:rPr>
              <a:t>Only seven percent of these business respondents even mentioned it.</a:t>
            </a:r>
          </a:p>
          <a:p>
            <a:pPr eaLnBrk="1" hangingPunct="1">
              <a:spcBef>
                <a:spcPct val="0"/>
              </a:spcBef>
              <a:spcAft>
                <a:spcPct val="30000"/>
              </a:spcAft>
            </a:pPr>
            <a:endParaRPr lang="en-US" dirty="0">
              <a:ea typeface="ヒラギノ角ゴ Pro W3"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dirty="0">
                <a:ea typeface="ヒラギノ角ゴ Pro W3" charset="0"/>
              </a:rPr>
              <a:t>Which of </a:t>
            </a:r>
            <a:r>
              <a:rPr lang="en-US" dirty="0" smtClean="0">
                <a:ea typeface="ヒラギノ角ゴ Pro W3" charset="0"/>
              </a:rPr>
              <a:t>the</a:t>
            </a:r>
            <a:r>
              <a:rPr lang="en-US" baseline="0" dirty="0" smtClean="0">
                <a:ea typeface="ヒラギノ角ゴ Pro W3" charset="0"/>
              </a:rPr>
              <a:t> important </a:t>
            </a:r>
            <a:r>
              <a:rPr lang="en-US" dirty="0" smtClean="0">
                <a:ea typeface="ヒラギノ角ゴ Pro W3" charset="0"/>
              </a:rPr>
              <a:t>factors </a:t>
            </a:r>
            <a:r>
              <a:rPr lang="en-US" u="sng" dirty="0">
                <a:ea typeface="ヒラギノ角ゴ Pro W3" charset="0"/>
              </a:rPr>
              <a:t>do</a:t>
            </a:r>
            <a:r>
              <a:rPr lang="en-US" dirty="0">
                <a:ea typeface="ヒラギノ角ゴ Pro W3" charset="0"/>
              </a:rPr>
              <a:t> </a:t>
            </a:r>
            <a:r>
              <a:rPr lang="en-US" u="sng" dirty="0">
                <a:ea typeface="ヒラギノ角ゴ Pro W3" charset="0"/>
              </a:rPr>
              <a:t>we</a:t>
            </a:r>
            <a:r>
              <a:rPr lang="en-US" dirty="0">
                <a:ea typeface="ヒラギノ角ゴ Pro W3" charset="0"/>
              </a:rPr>
              <a:t> </a:t>
            </a:r>
            <a:r>
              <a:rPr lang="en-US" dirty="0" smtClean="0">
                <a:ea typeface="ヒラギノ角ゴ Pro W3" charset="0"/>
              </a:rPr>
              <a:t>teach? </a:t>
            </a:r>
          </a:p>
          <a:p>
            <a:pPr marL="0" marR="0" indent="0" algn="l" defTabSz="914400" rtl="0" eaLnBrk="1" fontAlgn="base" latinLnBrk="0" hangingPunct="1">
              <a:lnSpc>
                <a:spcPct val="100000"/>
              </a:lnSpc>
              <a:spcBef>
                <a:spcPct val="0"/>
              </a:spcBef>
              <a:spcAft>
                <a:spcPct val="30000"/>
              </a:spcAft>
              <a:buClrTx/>
              <a:buSzTx/>
              <a:buFontTx/>
              <a:buNone/>
              <a:tabLst/>
              <a:defRPr/>
            </a:pPr>
            <a:endParaRPr lang="en-US" dirty="0" smtClean="0">
              <a:ea typeface="ヒラギノ角ゴ Pro W3"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dirty="0" smtClean="0">
                <a:ea typeface="ヒラギノ角ゴ Pro W3" charset="0"/>
              </a:rPr>
              <a:t>Can we help our students with these employment factors? </a:t>
            </a: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a:t>
            </a:r>
          </a:p>
          <a:p>
            <a:pPr eaLnBrk="1" hangingPunct="1">
              <a:spcBef>
                <a:spcPct val="0"/>
              </a:spcBef>
              <a:spcAft>
                <a:spcPct val="30000"/>
              </a:spcAft>
            </a:pPr>
            <a:r>
              <a:rPr lang="en-US" dirty="0">
                <a:ea typeface="ヒラギノ角ゴ Pro W3" charset="0"/>
              </a:rPr>
              <a:t> High School Reform and Work: Facing Labor Market Realities</a:t>
            </a:r>
          </a:p>
          <a:p>
            <a:pPr eaLnBrk="1" hangingPunct="1">
              <a:spcBef>
                <a:spcPct val="0"/>
              </a:spcBef>
              <a:spcAft>
                <a:spcPct val="30000"/>
              </a:spcAft>
            </a:pPr>
            <a:r>
              <a:rPr lang="en-US" dirty="0">
                <a:ea typeface="ヒラギノ角ゴ Pro W3" charset="0"/>
              </a:rPr>
              <a:t>Written by Paul E. Barton,  Educational Testing Service, 2006</a:t>
            </a:r>
          </a:p>
          <a:p>
            <a:pPr eaLnBrk="1" hangingPunct="1">
              <a:spcBef>
                <a:spcPct val="0"/>
              </a:spcBef>
              <a:spcAft>
                <a:spcPct val="30000"/>
              </a:spcAft>
            </a:pPr>
            <a:r>
              <a:rPr lang="en-US" dirty="0">
                <a:ea typeface="ヒラギノ角ゴ Pro W3" charset="0"/>
              </a:rPr>
              <a:t>http://</a:t>
            </a:r>
            <a:r>
              <a:rPr lang="en-US" dirty="0" err="1">
                <a:ea typeface="ヒラギノ角ゴ Pro W3" charset="0"/>
              </a:rPr>
              <a:t>www.ets.org</a:t>
            </a:r>
            <a:r>
              <a:rPr lang="en-US" dirty="0">
                <a:ea typeface="ヒラギノ角ゴ Pro W3" charset="0"/>
              </a:rPr>
              <a:t>/research/researcher/PIC-</a:t>
            </a:r>
            <a:r>
              <a:rPr lang="en-US" dirty="0" err="1">
                <a:ea typeface="ヒラギノ角ゴ Pro W3" charset="0"/>
              </a:rPr>
              <a:t>HSWORK.html</a:t>
            </a: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p:txBody>
      </p:sp>
    </p:spTree>
    <p:extLst>
      <p:ext uri="{BB962C8B-B14F-4D97-AF65-F5344CB8AC3E}">
        <p14:creationId xmlns:p14="http://schemas.microsoft.com/office/powerpoint/2010/main" val="18880139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xfrm>
            <a:off x="1244600" y="800100"/>
            <a:ext cx="3200400" cy="2400300"/>
          </a:xfrm>
          <a:ln/>
        </p:spPr>
      </p:sp>
      <p:sp>
        <p:nvSpPr>
          <p:cNvPr id="187394" name="Notes Placeholder 2"/>
          <p:cNvSpPr>
            <a:spLocks noGrp="1"/>
          </p:cNvSpPr>
          <p:nvPr>
            <p:ph type="body" idx="1"/>
          </p:nvPr>
        </p:nvSpPr>
        <p:spPr>
          <a:xfrm>
            <a:off x="731839" y="3352801"/>
            <a:ext cx="5364162" cy="6008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We asked </a:t>
            </a:r>
            <a:r>
              <a:rPr lang="en-US" u="sng" dirty="0">
                <a:ea typeface="ヒラギノ角ゴ Pro W3" charset="0"/>
              </a:rPr>
              <a:t>industry</a:t>
            </a:r>
            <a:r>
              <a:rPr lang="en-US" dirty="0">
                <a:ea typeface="ヒラギノ角ゴ Pro W3" charset="0"/>
              </a:rPr>
              <a:t> what they wanted, and they said they would like for us to teach </a:t>
            </a:r>
            <a:r>
              <a:rPr lang="en-US" u="sng" dirty="0">
                <a:ea typeface="ヒラギノ角ゴ Pro W3" charset="0"/>
              </a:rPr>
              <a:t>our</a:t>
            </a:r>
            <a:r>
              <a:rPr lang="en-US" dirty="0">
                <a:ea typeface="ヒラギノ角ゴ Pro W3" charset="0"/>
              </a:rPr>
              <a:t> students to </a:t>
            </a:r>
            <a:r>
              <a:rPr lang="en-US" u="sng" dirty="0">
                <a:ea typeface="ヒラギノ角ゴ Pro W3" charset="0"/>
              </a:rPr>
              <a:t>their</a:t>
            </a:r>
            <a:r>
              <a:rPr lang="en-US" dirty="0">
                <a:ea typeface="ヒラギノ角ゴ Pro W3" charset="0"/>
              </a:rPr>
              <a:t> standards. </a:t>
            </a:r>
          </a:p>
          <a:p>
            <a:endParaRPr lang="en-US" dirty="0">
              <a:ea typeface="ヒラギノ角ゴ Pro W3" charset="0"/>
            </a:endParaRPr>
          </a:p>
          <a:p>
            <a:r>
              <a:rPr lang="en-US" dirty="0">
                <a:ea typeface="ヒラギノ角ゴ Pro W3" charset="0"/>
              </a:rPr>
              <a:t>Many of our </a:t>
            </a:r>
            <a:r>
              <a:rPr lang="en-US" dirty="0" smtClean="0">
                <a:ea typeface="ヒラギノ角ゴ Pro W3" charset="0"/>
              </a:rPr>
              <a:t>Career and Technical Education courses </a:t>
            </a:r>
            <a:r>
              <a:rPr lang="en-US" dirty="0">
                <a:ea typeface="ヒラギノ角ゴ Pro W3" charset="0"/>
              </a:rPr>
              <a:t>now use industry-written curriculum that prepares kids to pass industry certification exams</a:t>
            </a:r>
            <a:r>
              <a:rPr lang="en-US" dirty="0" smtClean="0">
                <a:ea typeface="ヒラギノ角ゴ Pro W3" charset="0"/>
              </a:rPr>
              <a:t>.</a:t>
            </a:r>
          </a:p>
          <a:p>
            <a:endParaRPr lang="en-US" dirty="0">
              <a:ea typeface="ヒラギノ角ゴ Pro W3" charset="0"/>
            </a:endParaRPr>
          </a:p>
          <a:p>
            <a:r>
              <a:rPr lang="en-US" u="sng" dirty="0" smtClean="0">
                <a:ea typeface="ヒラギノ角ゴ Pro W3" charset="0"/>
              </a:rPr>
              <a:t>Who</a:t>
            </a:r>
            <a:r>
              <a:rPr lang="en-US" dirty="0" smtClean="0">
                <a:ea typeface="ヒラギノ角ゴ Pro W3" charset="0"/>
              </a:rPr>
              <a:t> or </a:t>
            </a:r>
            <a:r>
              <a:rPr lang="en-US" u="sng" dirty="0" smtClean="0">
                <a:ea typeface="ヒラギノ角ゴ Pro W3" charset="0"/>
              </a:rPr>
              <a:t>what</a:t>
            </a:r>
            <a:r>
              <a:rPr lang="en-US" dirty="0" smtClean="0">
                <a:ea typeface="ヒラギノ角ゴ Pro W3" charset="0"/>
              </a:rPr>
              <a:t> </a:t>
            </a:r>
            <a:r>
              <a:rPr lang="en-US" dirty="0">
                <a:ea typeface="ヒラギノ角ゴ Pro W3" charset="0"/>
              </a:rPr>
              <a:t>is driving education? </a:t>
            </a:r>
          </a:p>
          <a:p>
            <a:r>
              <a:rPr lang="en-US" dirty="0">
                <a:ea typeface="ヒラギノ角ゴ Pro W3" charset="0"/>
              </a:rPr>
              <a:t>What are the </a:t>
            </a:r>
            <a:r>
              <a:rPr lang="en-US" u="sng" dirty="0">
                <a:ea typeface="ヒラギノ角ゴ Pro W3" charset="0"/>
              </a:rPr>
              <a:t>important</a:t>
            </a:r>
            <a:r>
              <a:rPr lang="en-US" dirty="0">
                <a:ea typeface="ヒラギノ角ゴ Pro W3" charset="0"/>
              </a:rPr>
              <a:t> credentials?</a:t>
            </a:r>
          </a:p>
          <a:p>
            <a:endParaRPr lang="en-US" dirty="0">
              <a:ea typeface="ヒラギノ角ゴ Pro W3" charset="0"/>
            </a:endParaRPr>
          </a:p>
          <a:p>
            <a:r>
              <a:rPr lang="en-US" dirty="0">
                <a:ea typeface="ヒラギノ角ゴ Pro W3" charset="0"/>
              </a:rPr>
              <a:t>Which is </a:t>
            </a:r>
            <a:r>
              <a:rPr lang="en-US" u="sng" dirty="0">
                <a:ea typeface="ヒラギノ角ゴ Pro W3" charset="0"/>
              </a:rPr>
              <a:t>better</a:t>
            </a:r>
            <a:r>
              <a:rPr lang="en-US" dirty="0">
                <a:ea typeface="ヒラギノ角ゴ Pro W3" charset="0"/>
              </a:rPr>
              <a:t>, --  </a:t>
            </a:r>
            <a:r>
              <a:rPr lang="en-US" dirty="0" smtClean="0">
                <a:ea typeface="ヒラギノ角ゴ Pro W3" charset="0"/>
              </a:rPr>
              <a:t>the </a:t>
            </a:r>
            <a:r>
              <a:rPr lang="en-US" u="sng" dirty="0" smtClean="0">
                <a:ea typeface="ヒラギノ角ゴ Pro W3" charset="0"/>
              </a:rPr>
              <a:t>education </a:t>
            </a:r>
            <a:r>
              <a:rPr lang="en-US" dirty="0">
                <a:ea typeface="ヒラギノ角ゴ Pro W3" charset="0"/>
              </a:rPr>
              <a:t>credentials that you see on the </a:t>
            </a:r>
            <a:r>
              <a:rPr lang="en-US" u="sng" dirty="0">
                <a:ea typeface="ヒラギノ角ゴ Pro W3" charset="0"/>
              </a:rPr>
              <a:t>left</a:t>
            </a:r>
            <a:r>
              <a:rPr lang="en-US" dirty="0">
                <a:ea typeface="ヒラギノ角ゴ Pro W3" charset="0"/>
              </a:rPr>
              <a:t>, or </a:t>
            </a:r>
            <a:r>
              <a:rPr lang="en-US" u="sng" dirty="0">
                <a:ea typeface="ヒラギノ角ゴ Pro W3" charset="0"/>
              </a:rPr>
              <a:t>industry </a:t>
            </a:r>
            <a:r>
              <a:rPr lang="en-US" dirty="0">
                <a:ea typeface="ヒラギノ角ゴ Pro W3" charset="0"/>
              </a:rPr>
              <a:t>credentials that you see on the </a:t>
            </a:r>
            <a:r>
              <a:rPr lang="en-US" u="sng" dirty="0">
                <a:ea typeface="ヒラギノ角ゴ Pro W3" charset="0"/>
              </a:rPr>
              <a:t>right</a:t>
            </a:r>
            <a:r>
              <a:rPr lang="en-US" dirty="0">
                <a:ea typeface="ヒラギノ角ゴ Pro W3" charset="0"/>
              </a:rPr>
              <a:t>?</a:t>
            </a:r>
          </a:p>
          <a:p>
            <a:r>
              <a:rPr lang="en-US" dirty="0">
                <a:ea typeface="ヒラギノ角ゴ Pro W3" charset="0"/>
              </a:rPr>
              <a:t> Better for </a:t>
            </a:r>
            <a:r>
              <a:rPr lang="en-US" u="sng" dirty="0" smtClean="0">
                <a:ea typeface="ヒラギノ角ゴ Pro W3" charset="0"/>
              </a:rPr>
              <a:t>whom?</a:t>
            </a:r>
            <a:r>
              <a:rPr lang="en-US" dirty="0" smtClean="0">
                <a:ea typeface="ヒラギノ角ゴ Pro W3" charset="0"/>
              </a:rPr>
              <a:t> </a:t>
            </a:r>
            <a:r>
              <a:rPr lang="en-US" dirty="0">
                <a:ea typeface="ヒラギノ角ゴ Pro W3" charset="0"/>
              </a:rPr>
              <a:t>-- </a:t>
            </a:r>
            <a:r>
              <a:rPr lang="en-US" dirty="0" smtClean="0">
                <a:ea typeface="ヒラギノ角ゴ Pro W3" charset="0"/>
              </a:rPr>
              <a:t>better for educators</a:t>
            </a:r>
            <a:r>
              <a:rPr lang="en-US" dirty="0">
                <a:ea typeface="ヒラギノ角ゴ Pro W3" charset="0"/>
              </a:rPr>
              <a:t>, business, parents, </a:t>
            </a:r>
            <a:r>
              <a:rPr lang="en-US" dirty="0" err="1">
                <a:ea typeface="ヒラギノ角ゴ Pro W3" charset="0"/>
              </a:rPr>
              <a:t>etc</a:t>
            </a:r>
            <a:r>
              <a:rPr lang="en-US" dirty="0">
                <a:ea typeface="ヒラギノ角ゴ Pro W3" charset="0"/>
              </a:rPr>
              <a:t>?</a:t>
            </a:r>
          </a:p>
          <a:p>
            <a:endParaRPr lang="en-US" dirty="0">
              <a:ea typeface="ヒラギノ角ゴ Pro W3" charset="0"/>
            </a:endParaRPr>
          </a:p>
          <a:p>
            <a:r>
              <a:rPr lang="en-US" dirty="0">
                <a:ea typeface="ヒラギノ角ゴ Pro W3" charset="0"/>
              </a:rPr>
              <a:t>Do you think there will come a time when the education credentials on the </a:t>
            </a:r>
            <a:r>
              <a:rPr lang="en-US" u="sng" dirty="0">
                <a:ea typeface="ヒラギノ角ゴ Pro W3" charset="0"/>
              </a:rPr>
              <a:t>left</a:t>
            </a:r>
            <a:r>
              <a:rPr lang="en-US" dirty="0">
                <a:ea typeface="ヒラギノ角ゴ Pro W3" charset="0"/>
              </a:rPr>
              <a:t> don</a:t>
            </a:r>
            <a:r>
              <a:rPr lang="ja-JP" altLang="en-US" dirty="0">
                <a:ea typeface="ヒラギノ角ゴ Pro W3" charset="0"/>
              </a:rPr>
              <a:t>’</a:t>
            </a:r>
            <a:r>
              <a:rPr lang="en-US" altLang="ja-JP" dirty="0">
                <a:ea typeface="ヒラギノ角ゴ Pro W3" charset="0"/>
              </a:rPr>
              <a:t>t mean </a:t>
            </a:r>
            <a:r>
              <a:rPr lang="en-US" altLang="ja-JP" u="sng" dirty="0">
                <a:ea typeface="ヒラギノ角ゴ Pro W3" charset="0"/>
              </a:rPr>
              <a:t>anything</a:t>
            </a:r>
            <a:r>
              <a:rPr lang="en-US" altLang="ja-JP" dirty="0">
                <a:ea typeface="ヒラギノ角ゴ Pro W3" charset="0"/>
              </a:rPr>
              <a:t> and the businesses will look only for </a:t>
            </a:r>
            <a:r>
              <a:rPr lang="en-US" altLang="ja-JP" u="sng" dirty="0">
                <a:ea typeface="ヒラギノ角ゴ Pro W3" charset="0"/>
              </a:rPr>
              <a:t>their </a:t>
            </a:r>
            <a:r>
              <a:rPr lang="en-US" altLang="ja-JP" dirty="0">
                <a:ea typeface="ヒラギノ角ゴ Pro W3" charset="0"/>
              </a:rPr>
              <a:t>credentials in their new recruits</a:t>
            </a:r>
            <a:r>
              <a:rPr lang="en-US" altLang="ja-JP" dirty="0" smtClean="0">
                <a:ea typeface="ヒラギノ角ゴ Pro W3" charset="0"/>
              </a:rPr>
              <a:t>?</a:t>
            </a:r>
          </a:p>
          <a:p>
            <a:r>
              <a:rPr lang="en-US" dirty="0" smtClean="0">
                <a:ea typeface="ヒラギノ角ゴ Pro W3" charset="0"/>
              </a:rPr>
              <a:t>Many are doing that now.</a:t>
            </a:r>
            <a:endParaRPr lang="en-US" dirty="0">
              <a:ea typeface="ヒラギノ角ゴ Pro W3" charset="0"/>
            </a:endParaRPr>
          </a:p>
          <a:p>
            <a:r>
              <a:rPr lang="en-US" dirty="0">
                <a:ea typeface="ヒラギノ角ゴ Pro W3" charset="0"/>
              </a:rPr>
              <a:t>Is that good or bad</a:t>
            </a:r>
            <a:r>
              <a:rPr lang="en-US" dirty="0" smtClean="0">
                <a:ea typeface="ヒラギノ角ゴ Pro W3" charset="0"/>
              </a:rPr>
              <a:t>?</a:t>
            </a:r>
          </a:p>
          <a:p>
            <a:endParaRPr lang="en-US" dirty="0">
              <a:ea typeface="ヒラギノ角ゴ Pro W3" charset="0"/>
            </a:endParaRPr>
          </a:p>
          <a:p>
            <a:endParaRPr lang="en-US" dirty="0">
              <a:ea typeface="ヒラギノ角ゴ Pro W3" charset="0"/>
            </a:endParaRPr>
          </a:p>
        </p:txBody>
      </p:sp>
      <p:sp>
        <p:nvSpPr>
          <p:cNvPr id="187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E3FBAB-524C-3641-89B5-3D39CEC90EC0}" type="slidenum">
              <a:rPr lang="en-US" sz="1300"/>
              <a:pPr/>
              <a:t>82</a:t>
            </a:fld>
            <a:endParaRPr lang="en-US" sz="1300"/>
          </a:p>
        </p:txBody>
      </p:sp>
    </p:spTree>
    <p:extLst>
      <p:ext uri="{BB962C8B-B14F-4D97-AF65-F5344CB8AC3E}">
        <p14:creationId xmlns:p14="http://schemas.microsoft.com/office/powerpoint/2010/main" val="436128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high school students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83</a:t>
            </a:fld>
            <a:endParaRPr lang="en-US" sz="1300"/>
          </a:p>
        </p:txBody>
      </p:sp>
    </p:spTree>
    <p:extLst>
      <p:ext uri="{BB962C8B-B14F-4D97-AF65-F5344CB8AC3E}">
        <p14:creationId xmlns:p14="http://schemas.microsoft.com/office/powerpoint/2010/main" val="10336024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527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84</a:t>
            </a:fld>
            <a:endParaRPr lang="en-US" sz="1300"/>
          </a:p>
        </p:txBody>
      </p:sp>
    </p:spTree>
    <p:extLst>
      <p:ext uri="{BB962C8B-B14F-4D97-AF65-F5344CB8AC3E}">
        <p14:creationId xmlns:p14="http://schemas.microsoft.com/office/powerpoint/2010/main" val="15017530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want employees that can do </a:t>
            </a:r>
            <a:r>
              <a:rPr lang="en-US" u="sng" dirty="0">
                <a:ea typeface="ヒラギノ角ゴ Pro W3" charset="0"/>
              </a:rPr>
              <a:t>non-routine</a:t>
            </a:r>
            <a:r>
              <a:rPr lang="en-US" dirty="0">
                <a:ea typeface="ヒラギノ角ゴ Pro W3" charset="0"/>
              </a:rPr>
              <a:t> work.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They </a:t>
            </a:r>
            <a:r>
              <a:rPr lang="en-US" dirty="0">
                <a:ea typeface="ヒラギノ角ゴ Pro W3" charset="0"/>
              </a:rPr>
              <a:t>want folks that can identify and solve </a:t>
            </a:r>
            <a:r>
              <a:rPr lang="en-US" u="sng" dirty="0">
                <a:ea typeface="ヒラギノ角ゴ Pro W3" charset="0"/>
              </a:rPr>
              <a:t>new</a:t>
            </a:r>
            <a:r>
              <a:rPr lang="en-US" dirty="0">
                <a:ea typeface="ヒラギノ角ゴ Pro W3" charset="0"/>
              </a:rPr>
              <a:t> problems</a:t>
            </a:r>
            <a:r>
              <a:rPr lang="en-US" dirty="0" smtClean="0">
                <a:ea typeface="ヒラギノ角ゴ Pro W3" charset="0"/>
              </a:rPr>
              <a:t>.  </a:t>
            </a:r>
            <a:endParaRPr lang="en-US" dirty="0">
              <a:ea typeface="ヒラギノ角ゴ Pro W3" charset="0"/>
            </a:endParaRPr>
          </a:p>
          <a:p>
            <a:endParaRPr lang="en-US" dirty="0">
              <a:ea typeface="ヒラギノ角ゴ Pro W3" charset="0"/>
            </a:endParaRPr>
          </a:p>
          <a:p>
            <a:r>
              <a:rPr lang="en-US" dirty="0">
                <a:ea typeface="ヒラギノ角ゴ Pro W3" charset="0"/>
              </a:rPr>
              <a:t>Gone are the jobs that required routine manual labor</a:t>
            </a:r>
            <a:r>
              <a:rPr lang="en-US" dirty="0" smtClean="0">
                <a:ea typeface="ヒラギノ角ゴ Pro W3" charset="0"/>
              </a:rPr>
              <a:t>. </a:t>
            </a:r>
          </a:p>
          <a:p>
            <a:endParaRPr lang="en-US" dirty="0" smtClean="0">
              <a:ea typeface="ヒラギノ角ゴ Pro W3" charset="0"/>
            </a:endParaRPr>
          </a:p>
          <a:p>
            <a:r>
              <a:rPr lang="en-US" dirty="0" smtClean="0">
                <a:ea typeface="ヒラギノ角ゴ Pro W3" charset="0"/>
              </a:rPr>
              <a:t>The computers and robots can take care of that.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r>
              <a:rPr lang="en-US" dirty="0">
                <a:ea typeface="ヒラギノ角ゴ Pro W3" charset="0"/>
              </a:rPr>
              <a:t>https://</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OECD Skills Outlook 2013</a:t>
            </a:r>
          </a:p>
          <a:p>
            <a:endParaRPr lang="en-US" dirty="0">
              <a:ea typeface="ヒラギノ角ゴ Pro W3" charset="0"/>
            </a:endParaRPr>
          </a:p>
          <a:p>
            <a:r>
              <a:rPr lang="en-US" dirty="0">
                <a:ea typeface="ヒラギノ角ゴ Pro W3" charset="0"/>
              </a:rPr>
              <a:t>http://</a:t>
            </a:r>
            <a:r>
              <a:rPr lang="en-US" dirty="0" err="1">
                <a:ea typeface="ヒラギノ角ゴ Pro W3" charset="0"/>
              </a:rPr>
              <a:t>skills.oecd.org</a:t>
            </a:r>
            <a:r>
              <a:rPr lang="en-US" dirty="0">
                <a:ea typeface="ヒラギノ角ゴ Pro W3" charset="0"/>
              </a:rPr>
              <a:t>/</a:t>
            </a:r>
            <a:r>
              <a:rPr lang="en-US" dirty="0" err="1">
                <a:ea typeface="ヒラギノ角ゴ Pro W3" charset="0"/>
              </a:rPr>
              <a:t>skillsoutlook.html</a:t>
            </a:r>
            <a:endParaRPr lang="en-US" dirty="0">
              <a:ea typeface="ヒラギノ角ゴ Pro W3" charset="0"/>
            </a:endParaRPr>
          </a:p>
          <a:p>
            <a:r>
              <a:rPr lang="en-US" dirty="0">
                <a:ea typeface="ヒラギノ角ゴ Pro W3" charset="0"/>
              </a:rPr>
              <a:t>First Results from the Survey of Adult Skills</a:t>
            </a:r>
          </a:p>
          <a:p>
            <a:r>
              <a:rPr lang="en-US" dirty="0">
                <a:ea typeface="ヒラギノ角ゴ Pro W3" charset="0"/>
              </a:rPr>
              <a:t>OECD_Skills_Outlook_2013.pdf</a:t>
            </a:r>
          </a:p>
          <a:p>
            <a:endParaRPr lang="en-US" dirty="0">
              <a:ea typeface="ヒラギノ角ゴ Pro W3" charset="0"/>
            </a:endParaRPr>
          </a:p>
          <a:p>
            <a:r>
              <a:rPr lang="en-US" dirty="0">
                <a:ea typeface="ヒラギノ角ゴ Pro W3" charset="0"/>
              </a:rPr>
              <a:t>Key Findings</a:t>
            </a:r>
          </a:p>
          <a:p>
            <a:r>
              <a:rPr lang="en-US" dirty="0">
                <a:ea typeface="ヒラギノ角ゴ Pro W3" charset="0"/>
              </a:rPr>
              <a:t>SkillsOutlook_2013_KeyFindings.pdf</a:t>
            </a:r>
          </a:p>
          <a:p>
            <a:endParaRPr lang="en-US" dirty="0">
              <a:ea typeface="ヒラギノ角ゴ Pro W3" charset="0"/>
            </a:endParaRPr>
          </a:p>
          <a:p>
            <a:r>
              <a:rPr lang="en-US" dirty="0">
                <a:ea typeface="ヒラギノ角ゴ Pro W3" charset="0"/>
              </a:rPr>
              <a:t>Summary</a:t>
            </a:r>
          </a:p>
          <a:p>
            <a:r>
              <a:rPr lang="en-US" dirty="0">
                <a:ea typeface="ヒラギノ角ゴ Pro W3" charset="0"/>
              </a:rPr>
              <a:t>9789264204256-sum-en.pdf</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PIAAC Results Released</a:t>
            </a:r>
          </a:p>
          <a:p>
            <a:r>
              <a:rPr lang="en-US" dirty="0">
                <a:ea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ea typeface="ヒラギノ角ゴ Pro W3" charset="0"/>
            </a:endParaRPr>
          </a:p>
          <a:p>
            <a:r>
              <a:rPr lang="en-US" dirty="0">
                <a:ea typeface="ヒラギノ角ゴ Pro W3" charset="0"/>
              </a:rPr>
              <a:t>    The OECD Skills Outlook 2013: First Results from the Survey of Adult Skills, a freely available book in PDF form;</a:t>
            </a:r>
          </a:p>
          <a:p>
            <a:r>
              <a:rPr lang="en-US" dirty="0">
                <a:ea typeface="ヒラギノ角ゴ Pro W3" charset="0"/>
              </a:rPr>
              <a:t>    a summary, Skilled for Life? Key Findings;</a:t>
            </a:r>
          </a:p>
          <a:p>
            <a:r>
              <a:rPr lang="en-US" dirty="0">
                <a:ea typeface="ヒラギノ角ゴ Pro W3" charset="0"/>
              </a:rPr>
              <a:t>    a brief U.S. report, Survey of Adult Skills, First Results: United States; and</a:t>
            </a:r>
          </a:p>
          <a:p>
            <a:r>
              <a:rPr lang="en-US" dirty="0">
                <a:ea typeface="ヒラギノ角ゴ Pro W3" charset="0"/>
              </a:rPr>
              <a:t>    a report from the U.S. Department of Education</a:t>
            </a:r>
            <a:r>
              <a:rPr lang="ja-JP" altLang="en-US" dirty="0">
                <a:ea typeface="ヒラギノ角ゴ Pro W3" charset="0"/>
              </a:rPr>
              <a:t>’</a:t>
            </a:r>
            <a:r>
              <a:rPr lang="en-US" altLang="ja-JP" dirty="0">
                <a:ea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ea typeface="ヒラギノ角ゴ Pro W3" charset="0"/>
            </a:endParaRPr>
          </a:p>
          <a:p>
            <a:r>
              <a:rPr lang="en-US" dirty="0">
                <a:ea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ea typeface="ヒラギノ角ゴ Pro W3" charset="0"/>
              </a:rPr>
              <a:t>Links to all of these resources, as well as events and press coverage, may be found at </a:t>
            </a:r>
            <a:r>
              <a:rPr lang="en-US" dirty="0" err="1">
                <a:ea typeface="ヒラギノ角ゴ Pro W3" charset="0"/>
              </a:rPr>
              <a:t>www.piaacgateway.com</a:t>
            </a:r>
            <a:r>
              <a:rPr lang="en-US" dirty="0">
                <a:ea typeface="ヒラギノ角ゴ Pro W3" charset="0"/>
              </a:rPr>
              <a:t>.</a:t>
            </a:r>
          </a:p>
          <a:p>
            <a:r>
              <a:rPr lang="en-US" dirty="0">
                <a:ea typeface="ヒラギノ角ゴ Pro W3" charset="0"/>
              </a:rPr>
              <a:t>This article relies heavily on data included in the NCES </a:t>
            </a:r>
            <a:r>
              <a:rPr lang="ja-JP" altLang="en-US" dirty="0">
                <a:ea typeface="ヒラギノ角ゴ Pro W3" charset="0"/>
              </a:rPr>
              <a:t>“</a:t>
            </a:r>
            <a:r>
              <a:rPr lang="en-US" altLang="ja-JP" dirty="0">
                <a:ea typeface="ヒラギノ角ゴ Pro W3" charset="0"/>
              </a:rPr>
              <a:t>First Look</a:t>
            </a:r>
            <a:r>
              <a:rPr lang="ja-JP" altLang="en-US" dirty="0">
                <a:ea typeface="ヒラギノ角ゴ Pro W3" charset="0"/>
              </a:rPr>
              <a:t>”</a:t>
            </a:r>
            <a:r>
              <a:rPr lang="en-US" altLang="ja-JP" dirty="0">
                <a:ea typeface="ヒラギノ角ゴ Pro W3" charset="0"/>
              </a:rPr>
              <a:t> report. Further analysis of the PIAAC data will appear in future issues of OVAE Connection.</a:t>
            </a:r>
          </a:p>
          <a:p>
            <a:r>
              <a:rPr lang="en-US" dirty="0">
                <a:ea typeface="ヒラギノ角ゴ Pro W3" charset="0"/>
              </a:rPr>
              <a:t>The Survey</a:t>
            </a:r>
          </a:p>
          <a:p>
            <a:r>
              <a:rPr lang="en-US" dirty="0">
                <a:ea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ea typeface="ヒラギノ角ゴ Pro W3" charset="0"/>
              </a:rPr>
              <a:t>Drawing from a rich background questionnaire, the PIAAC measures relationships among respondents</a:t>
            </a:r>
            <a:r>
              <a:rPr lang="ja-JP" altLang="en-US" dirty="0">
                <a:ea typeface="ヒラギノ角ゴ Pro W3" charset="0"/>
              </a:rPr>
              <a:t>’</a:t>
            </a:r>
            <a:r>
              <a:rPr lang="en-US" altLang="ja-JP" dirty="0">
                <a:ea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ea typeface="ヒラギノ角ゴ Pro W3" charset="0"/>
              </a:rPr>
              <a:t>Findings are presented in the First Look report as country averages, and tables are used to place countries</a:t>
            </a:r>
            <a:r>
              <a:rPr lang="ja-JP" altLang="en-US" dirty="0">
                <a:ea typeface="ヒラギノ角ゴ Pro W3" charset="0"/>
              </a:rPr>
              <a:t>’</a:t>
            </a:r>
            <a:r>
              <a:rPr lang="en-US" altLang="ja-JP" dirty="0">
                <a:ea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ea typeface="ヒラギノ角ゴ Pro W3" charset="0"/>
              </a:rPr>
              <a:t>“</a:t>
            </a:r>
            <a:r>
              <a:rPr lang="en-US" altLang="ja-JP" dirty="0">
                <a:ea typeface="ヒラギノ角ゴ Pro W3" charset="0"/>
              </a:rPr>
              <a:t>weak</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low.</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ea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ea typeface="ヒラギノ角ゴ Pro W3" charset="0"/>
              </a:rPr>
              <a:t>“</a:t>
            </a:r>
            <a:r>
              <a:rPr lang="en-US" altLang="ja-JP" dirty="0">
                <a:ea typeface="ヒラギノ角ゴ Pro W3" charset="0"/>
              </a:rPr>
              <a:t>some college,</a:t>
            </a:r>
            <a:r>
              <a:rPr lang="ja-JP" altLang="en-US" dirty="0">
                <a:ea typeface="ヒラギノ角ゴ Pro W3" charset="0"/>
              </a:rPr>
              <a:t>”</a:t>
            </a:r>
            <a:r>
              <a:rPr lang="en-US" altLang="ja-JP" dirty="0">
                <a:ea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ea typeface="ヒラギノ角ゴ Pro W3" charset="0"/>
              </a:rPr>
              <a:t>Key Findings</a:t>
            </a:r>
          </a:p>
          <a:p>
            <a:r>
              <a:rPr lang="en-US" dirty="0">
                <a:ea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ea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ea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ea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ea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ea typeface="ヒラギノ角ゴ Pro W3" charset="0"/>
              </a:rPr>
              <a:t>Lifeskills</a:t>
            </a:r>
            <a:r>
              <a:rPr lang="en-US" dirty="0">
                <a:ea typeface="ヒラギノ角ゴ Pro W3" charset="0"/>
              </a:rPr>
              <a:t> Survey (ALL) (Tables 1-A and 1-B). The average U.S. numeracy score on the PIAAC is lower than it was in 2003-08 as reported in the IALS.</a:t>
            </a:r>
          </a:p>
          <a:p>
            <a:r>
              <a:rPr lang="en-US" dirty="0">
                <a:ea typeface="ヒラギノ角ゴ Pro W3" charset="0"/>
              </a:rPr>
              <a:t>Implications</a:t>
            </a:r>
          </a:p>
          <a:p>
            <a:r>
              <a:rPr lang="en-US" dirty="0">
                <a:ea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ea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ea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ea typeface="ヒラギノ角ゴ Pro W3" charset="0"/>
              </a:rPr>
              <a:t>“</a:t>
            </a:r>
            <a:r>
              <a:rPr lang="en-US" altLang="ja-JP" dirty="0">
                <a:ea typeface="ヒラギノ角ゴ Pro W3" charset="0"/>
              </a:rPr>
              <a:t>fair</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poor</a:t>
            </a:r>
            <a:r>
              <a:rPr lang="ja-JP" altLang="en-US" dirty="0">
                <a:ea typeface="ヒラギノ角ゴ Pro W3" charset="0"/>
              </a:rPr>
              <a:t>”</a:t>
            </a:r>
            <a:r>
              <a:rPr lang="en-US" altLang="ja-JP" dirty="0">
                <a:ea typeface="ヒラギノ角ゴ Pro W3" charset="0"/>
              </a:rPr>
              <a:t> health than those with strong skills (see First Look, Figures 10 A, B, and C). This relationship is twice as strong as the international average.</a:t>
            </a:r>
          </a:p>
          <a:p>
            <a:r>
              <a:rPr lang="en-US" dirty="0">
                <a:ea typeface="ヒラギノ角ゴ Pro W3" charset="0"/>
              </a:rPr>
              <a:t>Moreover, a concerning trend emerges in this data set. Unlike most other countries surveyed, in the U.S., younger cohorts</a:t>
            </a:r>
            <a:r>
              <a:rPr lang="ja-JP" altLang="en-US" dirty="0">
                <a:ea typeface="ヒラギノ角ゴ Pro W3" charset="0"/>
              </a:rPr>
              <a:t>’</a:t>
            </a:r>
            <a:r>
              <a:rPr lang="en-US" altLang="ja-JP" dirty="0">
                <a:ea typeface="ヒラギノ角ゴ Pro W3" charset="0"/>
              </a:rPr>
              <a:t> skills are not surpassing the older cohorts</a:t>
            </a:r>
            <a:r>
              <a:rPr lang="ja-JP" altLang="en-US" dirty="0">
                <a:ea typeface="ヒラギノ角ゴ Pro W3" charset="0"/>
              </a:rPr>
              <a:t>’</a:t>
            </a:r>
            <a:r>
              <a:rPr lang="en-US" altLang="ja-JP" dirty="0">
                <a:ea typeface="ヒラギノ角ゴ Pro W3" charset="0"/>
              </a:rPr>
              <a:t> skills. This has serious implications for the future of our workforce and underscores the need for continuing education and training.</a:t>
            </a:r>
          </a:p>
          <a:p>
            <a:endParaRPr lang="en-US" dirty="0">
              <a:ea typeface="ヒラギノ角ゴ Pro W3"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877509-1BBC-0742-B540-F8C2B5A4B6AE}" type="slidenum">
              <a:rPr lang="en-US" sz="1300"/>
              <a:pPr/>
              <a:t>85</a:t>
            </a:fld>
            <a:endParaRPr lang="en-US" sz="1300"/>
          </a:p>
        </p:txBody>
      </p:sp>
    </p:spTree>
    <p:extLst>
      <p:ext uri="{BB962C8B-B14F-4D97-AF65-F5344CB8AC3E}">
        <p14:creationId xmlns:p14="http://schemas.microsoft.com/office/powerpoint/2010/main" val="15895618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86</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a:t>
            </a:r>
            <a:r>
              <a:rPr lang="en-US" dirty="0" smtClean="0">
                <a:ea typeface="ヒラギノ角ゴ Pro W3" charset="0"/>
              </a:rPr>
              <a:t>newspaper, </a:t>
            </a:r>
            <a:r>
              <a:rPr lang="en-US" dirty="0">
                <a:ea typeface="ヒラギノ角ゴ Pro W3" charset="0"/>
              </a:rPr>
              <a:t>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19674428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87</a:t>
            </a:fld>
            <a:endParaRPr lang="en-US" sz="1300"/>
          </a:p>
        </p:txBody>
      </p:sp>
    </p:spTree>
    <p:extLst>
      <p:ext uri="{BB962C8B-B14F-4D97-AF65-F5344CB8AC3E}">
        <p14:creationId xmlns:p14="http://schemas.microsoft.com/office/powerpoint/2010/main" val="1001224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88</a:t>
            </a:fld>
            <a:endParaRPr lang="en-US" sz="1300"/>
          </a:p>
        </p:txBody>
      </p:sp>
    </p:spTree>
    <p:extLst>
      <p:ext uri="{BB962C8B-B14F-4D97-AF65-F5344CB8AC3E}">
        <p14:creationId xmlns:p14="http://schemas.microsoft.com/office/powerpoint/2010/main" val="15577812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89</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is building a manufacturing plant in North Carolina that will hire 600, and maybe 1,000 workers by the time they complete the facility.</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88761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smtClean="0">
                <a:ea typeface="ヒラギノ角ゴ Pro W3" charset="0"/>
                <a:cs typeface="Times"/>
              </a:rPr>
              <a:t>The </a:t>
            </a:r>
            <a:r>
              <a:rPr lang="en-US" u="sng" dirty="0" smtClean="0">
                <a:ea typeface="ヒラギノ角ゴ Pro W3" charset="0"/>
                <a:cs typeface="Times"/>
              </a:rPr>
              <a:t>current</a:t>
            </a:r>
            <a:r>
              <a:rPr lang="en-US" baseline="0" dirty="0" smtClean="0">
                <a:ea typeface="ヒラギノ角ゴ Pro W3" charset="0"/>
                <a:cs typeface="Times"/>
              </a:rPr>
              <a:t> and </a:t>
            </a:r>
            <a:r>
              <a:rPr lang="en-US" u="sng" baseline="0" dirty="0" smtClean="0">
                <a:ea typeface="ヒラギノ角ゴ Pro W3" charset="0"/>
                <a:cs typeface="Times"/>
              </a:rPr>
              <a:t>future</a:t>
            </a:r>
            <a:r>
              <a:rPr lang="en-US" baseline="0" dirty="0" smtClean="0">
                <a:ea typeface="ヒラギノ角ゴ Pro W3" charset="0"/>
                <a:cs typeface="Times"/>
              </a:rPr>
              <a:t> job market is full of </a:t>
            </a:r>
            <a:r>
              <a:rPr lang="en-US" u="sng" baseline="0" dirty="0" smtClean="0">
                <a:ea typeface="ヒラギノ角ゴ Pro W3" charset="0"/>
                <a:cs typeface="Times"/>
              </a:rPr>
              <a:t>surprises</a:t>
            </a:r>
            <a:r>
              <a:rPr lang="en-US" baseline="0" dirty="0" smtClean="0">
                <a:ea typeface="ヒラギノ角ゴ Pro W3" charset="0"/>
                <a:cs typeface="Times"/>
              </a:rPr>
              <a:t>. </a:t>
            </a:r>
          </a:p>
          <a:p>
            <a:pPr>
              <a:defRPr/>
            </a:pPr>
            <a:endParaRPr lang="en-US" dirty="0" smtClean="0">
              <a:ea typeface="ヒラギノ角ゴ Pro W3" charset="0"/>
              <a:cs typeface="Times"/>
            </a:endParaRPr>
          </a:p>
          <a:p>
            <a:pPr>
              <a:defRPr/>
            </a:pPr>
            <a:r>
              <a:rPr lang="en-US" dirty="0" smtClean="0">
                <a:ea typeface="ヒラギノ角ゴ Pro W3" charset="0"/>
                <a:cs typeface="Times"/>
              </a:rPr>
              <a:t>Let’s start off by talking about education attainment.</a:t>
            </a: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smtClean="0">
              <a:ea typeface="ヒラギノ角ゴ Pro W3" charset="0"/>
              <a:cs typeface="Times"/>
            </a:endParaRPr>
          </a:p>
          <a:p>
            <a:pPr>
              <a:defRPr/>
            </a:pPr>
            <a:r>
              <a:rPr lang="en-US" dirty="0" smtClean="0">
                <a:ea typeface="ヒラギノ角ゴ Pro W3" charset="0"/>
                <a:cs typeface="Times"/>
              </a:rPr>
              <a:t>=======</a:t>
            </a:r>
          </a:p>
          <a:p>
            <a:pPr>
              <a:defRPr/>
            </a:pPr>
            <a:r>
              <a:rPr lang="en-US" dirty="0" smtClean="0">
                <a:ea typeface="ヒラギノ角ゴ Pro W3" charset="0"/>
                <a:cs typeface="Times"/>
              </a:rPr>
              <a:t>Gomer photo:</a:t>
            </a:r>
          </a:p>
          <a:p>
            <a:pPr>
              <a:defRPr/>
            </a:pPr>
            <a:r>
              <a:rPr lang="en-US" dirty="0" smtClean="0">
                <a:ea typeface="ヒラギノ角ゴ Pro W3" charset="0"/>
                <a:cs typeface="Times"/>
              </a:rPr>
              <a:t>http://www.nofrackingway.us/wp-content/uploads/2014/05/gomer.jpg</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9</a:t>
            </a:fld>
            <a:endParaRPr lang="en-US" sz="1300"/>
          </a:p>
        </p:txBody>
      </p:sp>
    </p:spTree>
    <p:extLst>
      <p:ext uri="{BB962C8B-B14F-4D97-AF65-F5344CB8AC3E}">
        <p14:creationId xmlns:p14="http://schemas.microsoft.com/office/powerpoint/2010/main" val="3740826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Charlotte, North Carolina.</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90</a:t>
            </a:fld>
            <a:endParaRPr lang="en-US" sz="1300"/>
          </a:p>
        </p:txBody>
      </p:sp>
    </p:spTree>
    <p:extLst>
      <p:ext uri="{BB962C8B-B14F-4D97-AF65-F5344CB8AC3E}">
        <p14:creationId xmlns:p14="http://schemas.microsoft.com/office/powerpoint/2010/main" val="17454158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91</a:t>
            </a:fld>
            <a:endParaRPr lang="en-US" sz="1300"/>
          </a:p>
        </p:txBody>
      </p:sp>
    </p:spTree>
    <p:extLst>
      <p:ext uri="{BB962C8B-B14F-4D97-AF65-F5344CB8AC3E}">
        <p14:creationId xmlns:p14="http://schemas.microsoft.com/office/powerpoint/2010/main" val="15507731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 </a:t>
            </a:r>
            <a:r>
              <a:rPr lang="en-US" dirty="0" smtClean="0"/>
              <a:t>Chinese manufacturer who recently picked North Carolina over South Carolina for a new manufacturing facility, and 88 jobs.</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/triangle/blog/</a:t>
            </a:r>
            <a:r>
              <a:rPr lang="en-US" dirty="0" err="1" smtClean="0"/>
              <a:t>techflash</a:t>
            </a:r>
            <a:r>
              <a:rPr lang="en-US" dirty="0" smtClean="0"/>
              <a:t>/2016/08/</a:t>
            </a:r>
            <a:r>
              <a:rPr lang="en-US" dirty="0" err="1" smtClean="0"/>
              <a:t>chinese</a:t>
            </a:r>
            <a:r>
              <a:rPr lang="en-US" dirty="0" smtClean="0"/>
              <a:t>-firm-picks-north-</a:t>
            </a:r>
            <a:r>
              <a:rPr lang="en-US" dirty="0" err="1" smtClean="0"/>
              <a:t>carolina</a:t>
            </a:r>
            <a:r>
              <a:rPr lang="en-US" dirty="0" smtClean="0"/>
              <a:t>-over-</a:t>
            </a:r>
            <a:r>
              <a:rPr lang="en-US" dirty="0" err="1" smtClean="0"/>
              <a:t>south.html</a:t>
            </a:r>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92</a:t>
            </a:fld>
            <a:endParaRPr lang="en-US"/>
          </a:p>
        </p:txBody>
      </p:sp>
    </p:spTree>
    <p:extLst>
      <p:ext uri="{BB962C8B-B14F-4D97-AF65-F5344CB8AC3E}">
        <p14:creationId xmlns:p14="http://schemas.microsoft.com/office/powerpoint/2010/main" val="12266156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93</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a:t>
            </a:r>
            <a:r>
              <a:rPr lang="en-US" dirty="0" smtClean="0">
                <a:ea typeface="ヒラギノ角ゴ Pro W3" charset="0"/>
              </a:rPr>
              <a:t>Chinese Wind </a:t>
            </a:r>
            <a:r>
              <a:rPr lang="en-US" dirty="0">
                <a:ea typeface="ヒラギノ角ゴ Pro W3" charset="0"/>
              </a:rPr>
              <a:t>Power </a:t>
            </a:r>
            <a:r>
              <a:rPr lang="en-US" dirty="0" smtClean="0">
                <a:ea typeface="ヒラギノ角ゴ Pro W3" charset="0"/>
              </a:rPr>
              <a:t>Technologies is coming </a:t>
            </a:r>
            <a:r>
              <a:rPr lang="en-US" dirty="0">
                <a:ea typeface="ヒラギノ角ゴ Pro W3" charset="0"/>
              </a:rPr>
              <a:t>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our youth 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invalidUrl="http://www.bizjournals.com/triangle/search/results?q=Shu Ching Quek"/>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invalidUrl="http://www.bizjournals.com/triangle/search/results?q=Gene Pinder"/>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9998930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94</a:t>
            </a:fld>
            <a:endParaRPr lang="en-US" sz="1300"/>
          </a:p>
        </p:txBody>
      </p:sp>
    </p:spTree>
    <p:extLst>
      <p:ext uri="{BB962C8B-B14F-4D97-AF65-F5344CB8AC3E}">
        <p14:creationId xmlns:p14="http://schemas.microsoft.com/office/powerpoint/2010/main" val="799278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xfrm>
            <a:off x="974725" y="4800600"/>
            <a:ext cx="5527675"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The country that buys the most </a:t>
            </a:r>
            <a:r>
              <a:rPr lang="en-US" dirty="0">
                <a:ea typeface="ヒラギノ角ゴ Pro W3" charset="0"/>
              </a:rPr>
              <a:t>goods made in North Carolina is </a:t>
            </a:r>
            <a:r>
              <a:rPr lang="en-US" u="sng" dirty="0">
                <a:ea typeface="ヒラギノ角ゴ Pro W3" charset="0"/>
              </a:rPr>
              <a:t>Canada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They buy Seven billion dollars of stuff from us each year.</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B33BBB2-4FD5-2B4F-B992-D00E1B097C2B}" type="slidenum">
              <a:rPr lang="en-US" sz="1300"/>
              <a:pPr/>
              <a:t>95</a:t>
            </a:fld>
            <a:endParaRPr lang="en-US" sz="1300"/>
          </a:p>
        </p:txBody>
      </p:sp>
    </p:spTree>
    <p:extLst>
      <p:ext uri="{BB962C8B-B14F-4D97-AF65-F5344CB8AC3E}">
        <p14:creationId xmlns:p14="http://schemas.microsoft.com/office/powerpoint/2010/main" val="18994287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a:ln/>
        </p:spPr>
      </p:sp>
      <p:sp>
        <p:nvSpPr>
          <p:cNvPr id="26726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number two is China, buying two and a half billion dollars worth of stuff from </a:t>
            </a:r>
            <a:r>
              <a:rPr lang="en-US" dirty="0" smtClean="0">
                <a:ea typeface="ヒラギノ角ゴ Pro W3" charset="0"/>
              </a:rPr>
              <a:t>North Carolina each </a:t>
            </a:r>
            <a:r>
              <a:rPr lang="en-US" dirty="0">
                <a:ea typeface="ヒラギノ角ゴ Pro W3" charset="0"/>
              </a:rPr>
              <a:t>year</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Who knew that?</a:t>
            </a:r>
            <a:endParaRPr lang="en-US" dirty="0">
              <a:ea typeface="ヒラギノ角ゴ Pro W3" charset="0"/>
            </a:endParaRPr>
          </a:p>
          <a:p>
            <a:endParaRPr lang="en-US" dirty="0">
              <a:ea typeface="ヒラギノ角ゴ Pro W3" charset="0"/>
            </a:endParaRPr>
          </a:p>
          <a:p>
            <a:r>
              <a:rPr lang="en-US" dirty="0">
                <a:ea typeface="ヒラギノ角ゴ Pro W3" charset="0"/>
              </a:rPr>
              <a:t>And we need skilled </a:t>
            </a:r>
            <a:r>
              <a:rPr lang="en-US" dirty="0" smtClean="0">
                <a:ea typeface="ヒラギノ角ゴ Pro W3" charset="0"/>
              </a:rPr>
              <a:t>workers to keep making this stuff that the Chinese, and others are buying from us.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7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2371551-5D5C-3A4E-AC18-5D347191CF0D}" type="slidenum">
              <a:rPr lang="en-US" sz="1300"/>
              <a:pPr/>
              <a:t>96</a:t>
            </a:fld>
            <a:endParaRPr lang="en-US" sz="1300"/>
          </a:p>
        </p:txBody>
      </p:sp>
    </p:spTree>
    <p:extLst>
      <p:ext uri="{BB962C8B-B14F-4D97-AF65-F5344CB8AC3E}">
        <p14:creationId xmlns:p14="http://schemas.microsoft.com/office/powerpoint/2010/main" val="15523652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97</a:t>
            </a:fld>
            <a:endParaRPr lang="en-US" sz="1300"/>
          </a:p>
        </p:txBody>
      </p:sp>
    </p:spTree>
    <p:extLst>
      <p:ext uri="{BB962C8B-B14F-4D97-AF65-F5344CB8AC3E}">
        <p14:creationId xmlns:p14="http://schemas.microsoft.com/office/powerpoint/2010/main" val="12586113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I mentioned this earlier</a:t>
            </a:r>
            <a:r>
              <a:rPr lang="en-US" dirty="0">
                <a:ea typeface="ヒラギノ角ゴ Pro W3" charset="0"/>
              </a:rPr>
              <a:t>.</a:t>
            </a:r>
            <a:endParaRPr lang="en-US" dirty="0" smtClean="0">
              <a:ea typeface="ヒラギノ角ゴ Pro W3" charset="0"/>
            </a:endParaRPr>
          </a:p>
          <a:p>
            <a:endParaRPr lang="en-US"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Spread the word.</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98</a:t>
            </a:fld>
            <a:endParaRPr lang="en-US" sz="1300"/>
          </a:p>
        </p:txBody>
      </p:sp>
    </p:spTree>
    <p:extLst>
      <p:ext uri="{BB962C8B-B14F-4D97-AF65-F5344CB8AC3E}">
        <p14:creationId xmlns:p14="http://schemas.microsoft.com/office/powerpoint/2010/main" val="6943291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828800" cy="1371600"/>
          </a:xfrm>
        </p:spPr>
      </p:sp>
      <p:sp>
        <p:nvSpPr>
          <p:cNvPr id="3" name="Notes Placeholder 2"/>
          <p:cNvSpPr>
            <a:spLocks noGrp="1"/>
          </p:cNvSpPr>
          <p:nvPr>
            <p:ph type="body" idx="1"/>
          </p:nvPr>
        </p:nvSpPr>
        <p:spPr>
          <a:xfrm>
            <a:off x="685800" y="2133600"/>
            <a:ext cx="5486400" cy="6324600"/>
          </a:xfrm>
        </p:spPr>
        <p:txBody>
          <a:bodyPr>
            <a:noAutofit/>
          </a:bodyPr>
          <a:lstStyle/>
          <a:p>
            <a:r>
              <a:rPr lang="en-US" dirty="0" smtClean="0"/>
              <a:t>The textile industry is alive and well in North Carolina. And</a:t>
            </a:r>
            <a:r>
              <a:rPr lang="en-US" baseline="0" dirty="0" smtClean="0"/>
              <a:t> folks around the world recently got a chance to see our textiles in action at the Olympics.</a:t>
            </a:r>
            <a:endParaRPr lang="en-US" dirty="0" smtClean="0"/>
          </a:p>
          <a:p>
            <a:endParaRPr lang="en-US" dirty="0" smtClean="0"/>
          </a:p>
          <a:p>
            <a:r>
              <a:rPr lang="en-US" dirty="0" smtClean="0"/>
              <a:t>The white thread in the pants you see here was</a:t>
            </a:r>
            <a:r>
              <a:rPr lang="en-US" baseline="0" dirty="0" smtClean="0"/>
              <a:t> made in North Carolina and shipped to South Carolina where </a:t>
            </a:r>
            <a:r>
              <a:rPr lang="en-US" dirty="0" smtClean="0"/>
              <a:t>the white fabric was made. </a:t>
            </a:r>
          </a:p>
          <a:p>
            <a:r>
              <a:rPr lang="en-US" dirty="0" smtClean="0"/>
              <a:t>Then the white fabric came back to</a:t>
            </a:r>
            <a:r>
              <a:rPr lang="en-US" baseline="0" dirty="0" smtClean="0"/>
              <a:t> North Carolina where </a:t>
            </a:r>
            <a:r>
              <a:rPr lang="en-US" dirty="0" smtClean="0"/>
              <a:t>the</a:t>
            </a:r>
            <a:r>
              <a:rPr lang="en-US" baseline="0" dirty="0" smtClean="0"/>
              <a:t> </a:t>
            </a:r>
            <a:r>
              <a:rPr lang="en-US" dirty="0" smtClean="0"/>
              <a:t>pants were assembled in Rutherfordton and</a:t>
            </a:r>
            <a:r>
              <a:rPr lang="en-US" baseline="0" dirty="0" smtClean="0"/>
              <a:t> </a:t>
            </a:r>
            <a:r>
              <a:rPr lang="en-US" dirty="0" smtClean="0"/>
              <a:t>Greensboro, North</a:t>
            </a:r>
            <a:r>
              <a:rPr lang="en-US" baseline="0" dirty="0" smtClean="0"/>
              <a:t> Carolina.</a:t>
            </a:r>
          </a:p>
          <a:p>
            <a:endParaRPr lang="en-US" dirty="0" smtClean="0"/>
          </a:p>
          <a:p>
            <a:r>
              <a:rPr lang="en-US" dirty="0" smtClean="0"/>
              <a:t>The blazers were assembled in Burlington, Raeford, and Cordova, North</a:t>
            </a:r>
            <a:r>
              <a:rPr lang="en-US" baseline="0" dirty="0" smtClean="0"/>
              <a:t> Carolina</a:t>
            </a:r>
            <a:endParaRPr lang="en-US" dirty="0" smtClean="0"/>
          </a:p>
          <a:p>
            <a:endParaRPr lang="en-US" dirty="0" smtClean="0"/>
          </a:p>
          <a:p>
            <a:r>
              <a:rPr lang="en-US" dirty="0" smtClean="0"/>
              <a:t>Additionally,</a:t>
            </a:r>
            <a:r>
              <a:rPr lang="en-US" baseline="0" dirty="0" smtClean="0"/>
              <a:t>  </a:t>
            </a:r>
            <a:r>
              <a:rPr lang="en-US" dirty="0" smtClean="0"/>
              <a:t>a</a:t>
            </a:r>
            <a:r>
              <a:rPr lang="en-US" baseline="0" dirty="0" smtClean="0"/>
              <a:t> company in Charlotte made the wetsuits for the USA Rowing Team.</a:t>
            </a:r>
          </a:p>
          <a:p>
            <a:endParaRPr lang="en-US" baseline="0" dirty="0" smtClean="0"/>
          </a:p>
          <a:p>
            <a:r>
              <a:rPr lang="en-US" baseline="0" dirty="0" smtClean="0"/>
              <a:t>There are no longer sweat shops in North Carolina with young ladies hunched over a manual sewing machine. No -- these textile operations are high tech and require smart folks to operate the equipment.</a:t>
            </a:r>
          </a:p>
          <a:p>
            <a:endParaRPr lang="en-US" baseline="0" dirty="0" smtClean="0"/>
          </a:p>
          <a:p>
            <a:r>
              <a:rPr lang="en-US" baseline="0" dirty="0" smtClean="0"/>
              <a:t>Advance Manufacturing, including textile production, is big in North Carolina.</a:t>
            </a:r>
            <a:endParaRPr lang="en-US" dirty="0" smtClean="0"/>
          </a:p>
          <a:p>
            <a:endParaRPr lang="en-US" dirty="0" smtClean="0"/>
          </a:p>
          <a:p>
            <a:endParaRPr lang="en-US" dirty="0" smtClean="0"/>
          </a:p>
          <a:p>
            <a:r>
              <a:rPr lang="en-US" dirty="0" smtClean="0"/>
              <a:t>====</a:t>
            </a:r>
          </a:p>
          <a:p>
            <a:r>
              <a:rPr lang="en-US" dirty="0" smtClean="0"/>
              <a:t>Opening Ceremony</a:t>
            </a:r>
          </a:p>
          <a:p>
            <a:r>
              <a:rPr lang="en-US" dirty="0" smtClean="0"/>
              <a:t>http://</a:t>
            </a:r>
            <a:r>
              <a:rPr lang="en-US" dirty="0" err="1" smtClean="0"/>
              <a:t>www.bizjournals.com</a:t>
            </a:r>
            <a:r>
              <a:rPr lang="en-US" dirty="0" smtClean="0"/>
              <a:t>/triangle/news/2016/08/09/</a:t>
            </a:r>
            <a:r>
              <a:rPr lang="en-US" dirty="0" err="1" smtClean="0"/>
              <a:t>those-team-usa-uniforms-in-rio-made-in-north.html?ana</a:t>
            </a:r>
            <a:r>
              <a:rPr lang="en-US" dirty="0" smtClean="0"/>
              <a:t>=</a:t>
            </a:r>
            <a:r>
              <a:rPr lang="en-US" dirty="0" err="1" smtClean="0"/>
              <a:t>e_du_prem&amp;s</a:t>
            </a:r>
            <a:r>
              <a:rPr lang="en-US" dirty="0" smtClean="0"/>
              <a:t>=</a:t>
            </a:r>
            <a:r>
              <a:rPr lang="en-US" dirty="0" err="1" smtClean="0"/>
              <a:t>article_du&amp;ed</a:t>
            </a:r>
            <a:r>
              <a:rPr lang="en-US" dirty="0" smtClean="0"/>
              <a:t>=2016-08-09&amp;u=DFsejj4U8KnV9lBFgI8D1Q03b85e1a&amp;t=1470853007&amp;j=75380092</a:t>
            </a:r>
          </a:p>
          <a:p>
            <a:endParaRPr lang="en-US" dirty="0" smtClean="0"/>
          </a:p>
          <a:p>
            <a:r>
              <a:rPr lang="en-US" dirty="0" smtClean="0"/>
              <a:t>Rowing Team</a:t>
            </a:r>
          </a:p>
          <a:p>
            <a:r>
              <a:rPr lang="en-US" dirty="0" smtClean="0"/>
              <a:t>http://</a:t>
            </a:r>
            <a:r>
              <a:rPr lang="en-US" dirty="0" err="1" smtClean="0"/>
              <a:t>www.wcnc.com</a:t>
            </a:r>
            <a:r>
              <a:rPr lang="en-US" dirty="0" smtClean="0"/>
              <a:t>/sports/</a:t>
            </a:r>
            <a:r>
              <a:rPr lang="en-US" dirty="0" err="1" smtClean="0"/>
              <a:t>olympics</a:t>
            </a:r>
            <a:r>
              <a:rPr lang="en-US" dirty="0" smtClean="0"/>
              <a:t>/local-business-made-</a:t>
            </a:r>
            <a:r>
              <a:rPr lang="en-US" dirty="0" err="1" smtClean="0"/>
              <a:t>olympic</a:t>
            </a:r>
            <a:r>
              <a:rPr lang="en-US" dirty="0" smtClean="0"/>
              <a:t>-uniforms/280016944</a:t>
            </a:r>
          </a:p>
          <a:p>
            <a:endParaRPr lang="en-US" dirty="0" smtClean="0"/>
          </a:p>
          <a:p>
            <a:r>
              <a:rPr lang="en-US" dirty="0" smtClean="0"/>
              <a:t>White fabric</a:t>
            </a:r>
          </a:p>
          <a:p>
            <a:r>
              <a:rPr lang="en-US" dirty="0" smtClean="0"/>
              <a:t>http://www.wyff4.com/sports/2016-olympics/upstate-company-helps-make-uniforms-for-us-</a:t>
            </a:r>
            <a:r>
              <a:rPr lang="en-US" dirty="0" err="1" smtClean="0"/>
              <a:t>olympians</a:t>
            </a:r>
            <a:r>
              <a:rPr lang="en-US" dirty="0" smtClean="0"/>
              <a:t>/41032828</a:t>
            </a:r>
          </a:p>
          <a:p>
            <a:endParaRPr lang="en-US" dirty="0" smtClean="0"/>
          </a:p>
          <a:p>
            <a:r>
              <a:rPr lang="en-US" dirty="0" smtClean="0"/>
              <a:t>Pants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r>
              <a:rPr lang="en-US" dirty="0" smtClean="0"/>
              <a:t>Blazers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99</a:t>
            </a:fld>
            <a:endParaRPr lang="en-US"/>
          </a:p>
        </p:txBody>
      </p:sp>
    </p:spTree>
    <p:extLst>
      <p:ext uri="{BB962C8B-B14F-4D97-AF65-F5344CB8AC3E}">
        <p14:creationId xmlns:p14="http://schemas.microsoft.com/office/powerpoint/2010/main" val="445455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7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80.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8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82.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8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8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85.jpeg"/></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8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89.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9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9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92.jpeg"/></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9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9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97.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9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 Id="rId3" Type="http://schemas.openxmlformats.org/officeDocument/2006/relationships/image" Target="../media/image99.tif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00.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01.tif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02.tif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03.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04.tif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05.tif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06.tif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07.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0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09.tif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10.tiff"/></Relationships>
</file>

<file path=ppt/slides/_rels/slide132.xml.rels><?xml version="1.0" encoding="UTF-8" standalone="yes"?>
<Relationships xmlns="http://schemas.openxmlformats.org/package/2006/relationships"><Relationship Id="rId3" Type="http://schemas.openxmlformats.org/officeDocument/2006/relationships/image" Target="../media/image111.tiff"/><Relationship Id="rId4" Type="http://schemas.openxmlformats.org/officeDocument/2006/relationships/image" Target="../media/image112.tiff"/><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13.tif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11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115.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16.tiff"/></Relationships>
</file>

<file path=ppt/slides/_rels/slide13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tiff"/><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0.xml"/><Relationship Id="rId3" Type="http://schemas.openxmlformats.org/officeDocument/2006/relationships/image" Target="../media/image120.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21.tif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22.tif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23.tif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24.tif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5.xml"/><Relationship Id="rId3" Type="http://schemas.openxmlformats.org/officeDocument/2006/relationships/image" Target="../media/image125.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8.xml"/><Relationship Id="rId3" Type="http://schemas.openxmlformats.org/officeDocument/2006/relationships/image" Target="../media/image126.tif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hyperlink" Target="https://eboard.eboardsolutions.com/Meetings/Attachment.aspx?S=920&amp;AID=59579&amp;MID=261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 Id="rId3" Type="http://schemas.openxmlformats.org/officeDocument/2006/relationships/image" Target="../media/image1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bin"/><Relationship Id="rId5"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4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51.jpeg"/></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55.jpeg"/></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6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2.jpeg"/></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6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6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7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7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7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7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7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7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7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5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47800"/>
            <a:ext cx="5257800" cy="3962400"/>
          </a:xfrm>
        </p:spPr>
        <p:txBody>
          <a:bodyPr/>
          <a:lstStyle/>
          <a:p>
            <a:pPr>
              <a:lnSpc>
                <a:spcPct val="110000"/>
              </a:lnSpc>
              <a:defRPr/>
            </a:pPr>
            <a:r>
              <a:rPr lang="en-US" i="1" dirty="0" smtClean="0">
                <a:effectLst>
                  <a:outerShdw blurRad="38100" dist="38100" dir="2700000" algn="tl">
                    <a:srgbClr val="C0C0C0"/>
                  </a:outerShdw>
                </a:effectLst>
              </a:rPr>
              <a:t>A Changing World:  Helping youth prepare for life in a scary </a:t>
            </a:r>
            <a:r>
              <a:rPr lang="en-US" i="1" dirty="0">
                <a:effectLst>
                  <a:outerShdw blurRad="38100" dist="38100" dir="2700000" algn="tl">
                    <a:srgbClr val="C0C0C0"/>
                  </a:outerShdw>
                </a:effectLst>
              </a:rPr>
              <a:t>world that we know little about</a:t>
            </a:r>
            <a:endParaRPr lang="en-US" dirty="0" smtClean="0"/>
          </a:p>
        </p:txBody>
      </p:sp>
      <p:sp>
        <p:nvSpPr>
          <p:cNvPr id="3"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Consultant, NCCCS</a:t>
            </a:r>
          </a:p>
          <a:p>
            <a:pPr eaLnBrk="1" hangingPunct="1">
              <a:defRPr/>
            </a:pPr>
            <a:r>
              <a:rPr lang="en-US" dirty="0" err="1" smtClean="0"/>
              <a:t>www.ncPerkins.org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183462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fontScale="90000"/>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
        <p:nvSpPr>
          <p:cNvPr id="2" name="Content Placeholder 1"/>
          <p:cNvSpPr>
            <a:spLocks noGrp="1"/>
          </p:cNvSpPr>
          <p:nvPr>
            <p:ph idx="1"/>
          </p:nvPr>
        </p:nvSpPr>
        <p:spPr/>
        <p:txBody>
          <a:bodyPr/>
          <a:lstStyle/>
          <a:p>
            <a:endParaRPr lang="en-US"/>
          </a:p>
        </p:txBody>
      </p:sp>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38" y="1447800"/>
            <a:ext cx="8035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34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1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H:\scanned\Screen-Shot-2014-03-31-at-4.11.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84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2748" y="2743200"/>
            <a:ext cx="2601994" cy="646331"/>
          </a:xfrm>
          <a:prstGeom prst="rect">
            <a:avLst/>
          </a:prstGeom>
          <a:noFill/>
        </p:spPr>
        <p:txBody>
          <a:bodyPr wrap="none" rtlCol="0">
            <a:spAutoFit/>
          </a:bodyPr>
          <a:lstStyle/>
          <a:p>
            <a:r>
              <a:rPr lang="en-US" dirty="0" smtClean="0"/>
              <a:t>$2.9 billion contribution </a:t>
            </a:r>
            <a:br>
              <a:rPr lang="en-US" dirty="0" smtClean="0"/>
            </a:br>
            <a:r>
              <a:rPr lang="en-US" dirty="0" smtClean="0"/>
              <a:t>to NC economy in 2012</a:t>
            </a:r>
            <a:endParaRPr lang="en-US" dirty="0"/>
          </a:p>
        </p:txBody>
      </p:sp>
      <p:sp>
        <p:nvSpPr>
          <p:cNvPr id="3" name="TextBox 2"/>
          <p:cNvSpPr txBox="1"/>
          <p:nvPr/>
        </p:nvSpPr>
        <p:spPr>
          <a:xfrm>
            <a:off x="5756831" y="3876249"/>
            <a:ext cx="2205091" cy="369332"/>
          </a:xfrm>
          <a:prstGeom prst="rect">
            <a:avLst/>
          </a:prstGeom>
          <a:noFill/>
        </p:spPr>
        <p:txBody>
          <a:bodyPr wrap="none" rtlCol="0">
            <a:spAutoFit/>
          </a:bodyPr>
          <a:lstStyle/>
          <a:p>
            <a:r>
              <a:rPr lang="en-US" dirty="0" smtClean="0"/>
              <a:t>37,000 jobs in 2012</a:t>
            </a:r>
            <a:endParaRPr lang="en-US" dirty="0"/>
          </a:p>
        </p:txBody>
      </p:sp>
      <p:sp>
        <p:nvSpPr>
          <p:cNvPr id="4" name="TextBox 3"/>
          <p:cNvSpPr txBox="1"/>
          <p:nvPr/>
        </p:nvSpPr>
        <p:spPr>
          <a:xfrm>
            <a:off x="5722462" y="4782215"/>
            <a:ext cx="2273828" cy="369332"/>
          </a:xfrm>
          <a:prstGeom prst="rect">
            <a:avLst/>
          </a:prstGeom>
          <a:noFill/>
        </p:spPr>
        <p:txBody>
          <a:bodyPr wrap="none" rtlCol="0">
            <a:spAutoFit/>
          </a:bodyPr>
          <a:lstStyle/>
          <a:p>
            <a:r>
              <a:rPr lang="en-US" dirty="0" smtClean="0"/>
              <a:t>$350 million in taxes</a:t>
            </a:r>
            <a:endParaRPr lang="en-US" dirty="0"/>
          </a:p>
        </p:txBody>
      </p:sp>
    </p:spTree>
    <p:extLst>
      <p:ext uri="{BB962C8B-B14F-4D97-AF65-F5344CB8AC3E}">
        <p14:creationId xmlns:p14="http://schemas.microsoft.com/office/powerpoint/2010/main" val="276353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102</a:t>
            </a:fld>
            <a:endParaRPr lang="en-US"/>
          </a:p>
        </p:txBody>
      </p:sp>
      <p:pic>
        <p:nvPicPr>
          <p:cNvPr id="5"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0480"/>
            <a:ext cx="51530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20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103</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6202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9924" cy="6858000"/>
          </a:xfrm>
          <a:prstGeom prst="rect">
            <a:avLst/>
          </a:prstGeom>
        </p:spPr>
      </p:pic>
    </p:spTree>
    <p:extLst>
      <p:ext uri="{BB962C8B-B14F-4D97-AF65-F5344CB8AC3E}">
        <p14:creationId xmlns:p14="http://schemas.microsoft.com/office/powerpoint/2010/main" val="15280837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648200"/>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86835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204388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3305890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9307"/>
            <a:ext cx="8786599" cy="67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83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Autofit/>
          </a:bodyPr>
          <a:lstStyle/>
          <a:p>
            <a:pPr eaLnBrk="1" hangingPunct="1"/>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2009 College Graduates in FL</a:t>
            </a:r>
          </a:p>
        </p:txBody>
      </p:sp>
      <p:sp>
        <p:nvSpPr>
          <p:cNvPr id="20483" name="Rectangle 3"/>
          <p:cNvSpPr>
            <a:spLocks noGrp="1" noChangeArrowheads="1"/>
          </p:cNvSpPr>
          <p:nvPr>
            <p:ph idx="1"/>
          </p:nvPr>
        </p:nvSpPr>
        <p:spPr>
          <a:xfrm>
            <a:off x="457200" y="1600200"/>
            <a:ext cx="8610600" cy="4648200"/>
          </a:xfrm>
        </p:spPr>
        <p:txBody>
          <a:bodyPr>
            <a:noAutofit/>
          </a:bodyPr>
          <a:lstStyle/>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$47,708	Associate in Science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$44,558	Bachelor degree (private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$39,108	Certificate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$36,552	Bachelor degree (state college)</a:t>
            </a:r>
          </a:p>
          <a:p>
            <a:pPr marL="1604963" indent="-1604963">
              <a:lnSpc>
                <a:spcPct val="150000"/>
              </a:lnSpc>
              <a:buFontTx/>
              <a:buNone/>
              <a:tabLst>
                <a:tab pos="1604963" algn="l"/>
              </a:tabLst>
            </a:pPr>
            <a:endParaRPr lang="en-US" sz="2800" dirty="0">
              <a:latin typeface="Arial" charset="0"/>
              <a:ea typeface="ヒラギノ角ゴ Pro W3" charset="0"/>
              <a:cs typeface="ヒラギノ角ゴ Pro W3" charset="0"/>
            </a:endParaRPr>
          </a:p>
          <a:p>
            <a:pPr marL="1604963" indent="-1604963" algn="ctr">
              <a:lnSpc>
                <a:spcPct val="150000"/>
              </a:lnSpc>
              <a:buFontTx/>
              <a:buNone/>
              <a:tabLst>
                <a:tab pos="1604963" algn="l"/>
              </a:tabLst>
            </a:pPr>
            <a:r>
              <a:rPr lang="en-US" sz="2000" dirty="0">
                <a:latin typeface="Arial" charset="0"/>
                <a:ea typeface="ヒラギノ角ゴ Pro W3" charset="0"/>
                <a:cs typeface="ヒラギノ角ゴ Pro W3" charset="0"/>
              </a:rPr>
              <a:t>Miami Herald - Jan 1, 2011    </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4152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up)">
                                      <p:cBhvr>
                                        <p:cTn id="11" dur="500"/>
                                        <p:tgtEl>
                                          <p:spTgt spid="2048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up)">
                                      <p:cBhvr>
                                        <p:cTn id="15" dur="500"/>
                                        <p:tgtEl>
                                          <p:spTgt spid="20483">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Effect transition="in" filter="wipe(up)">
                                      <p:cBhvr>
                                        <p:cTn id="19" dur="500"/>
                                        <p:tgtEl>
                                          <p:spTgt spid="20483">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Effect transition="in" filter="wipe(up)">
                                      <p:cBhvr>
                                        <p:cTn id="23" dur="500"/>
                                        <p:tgtEl>
                                          <p:spTgt spid="20483">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up)">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2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0817" name="Picture 2" descr="C:\Documents and Settings\cdroessler\My Documents\Presentations\NEW\Arduino kid\ArduinoUno_R3_Fro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2" y="533400"/>
            <a:ext cx="82819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4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2865" name="Picture 2" descr="C:\Documents and Settings\cdroessler\My Documents\Presentations\NEW\Arduino kid\PSC0913_DY_05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7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842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7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p:nvPr>
        </p:nvSpPr>
        <p:spPr/>
        <p:txBody>
          <a:bodyPr>
            <a:normAutofit fontScale="90000"/>
          </a:bodyPr>
          <a:lstStyle/>
          <a:p>
            <a:r>
              <a:rPr lang="en-US" sz="3700" dirty="0">
                <a:latin typeface="Arial" charset="0"/>
                <a:ea typeface="ヒラギノ角ゴ Pro W3" charset="0"/>
                <a:cs typeface="ヒラギノ角ゴ Pro W3" charset="0"/>
              </a:rPr>
              <a:t>The way of doing business is changing</a:t>
            </a:r>
            <a:endParaRPr lang="en-US" dirty="0">
              <a:latin typeface="Arial" charset="0"/>
              <a:ea typeface="ヒラギノ角ゴ Pro W3" charset="0"/>
              <a:cs typeface="ヒラギノ角ゴ Pro W3" charset="0"/>
            </a:endParaRPr>
          </a:p>
        </p:txBody>
      </p:sp>
      <p:sp>
        <p:nvSpPr>
          <p:cNvPr id="299010" name="Rectangle 3"/>
          <p:cNvSpPr>
            <a:spLocks noGrp="1" noChangeArrowheads="1"/>
          </p:cNvSpPr>
          <p:nvPr>
            <p:ph idx="1"/>
          </p:nvPr>
        </p:nvSpPr>
        <p:spPr>
          <a:xfrm>
            <a:off x="1063625" y="1600200"/>
            <a:ext cx="7623175" cy="4525963"/>
          </a:xfrm>
        </p:spPr>
        <p:txBody>
          <a:bodyPr/>
          <a:lstStyle/>
          <a:p>
            <a:pPr marL="0" indent="0">
              <a:buFontTx/>
              <a:buNone/>
            </a:pPr>
            <a:r>
              <a:rPr lang="en-US" dirty="0">
                <a:latin typeface="Arial" charset="0"/>
                <a:ea typeface="ヒラギノ角ゴ Pro W3" charset="0"/>
                <a:cs typeface="ヒラギノ角ゴ Pro W3" charset="0"/>
              </a:rPr>
              <a:t>Competitiveness is not working and is going away.</a:t>
            </a:r>
          </a:p>
          <a:p>
            <a:pPr marL="0" indent="0">
              <a:buFontTx/>
              <a:buNone/>
            </a:pPr>
            <a:endParaRPr lang="en-US" dirty="0">
              <a:latin typeface="Arial" charset="0"/>
              <a:ea typeface="ヒラギノ角ゴ Pro W3" charset="0"/>
              <a:cs typeface="ヒラギノ角ゴ Pro W3" charset="0"/>
            </a:endParaRPr>
          </a:p>
          <a:p>
            <a:pPr marL="0" indent="0">
              <a:buFontTx/>
              <a:buNone/>
            </a:pPr>
            <a:r>
              <a:rPr lang="en-US" dirty="0">
                <a:latin typeface="Arial" charset="0"/>
                <a:ea typeface="ヒラギノ角ゴ Pro W3" charset="0"/>
                <a:cs typeface="ヒラギノ角ゴ Pro W3" charset="0"/>
              </a:rPr>
              <a:t>Collaboration is the way of the future. Businesses creating a niche market and working with other businesses to help each other. </a:t>
            </a:r>
          </a:p>
          <a:p>
            <a:pPr marL="0" indent="0"/>
            <a:endParaRPr lang="en-US" dirty="0">
              <a:latin typeface="Arial" charset="0"/>
              <a:ea typeface="ヒラギノ角ゴ Pro W3" charset="0"/>
              <a:cs typeface="ヒラギノ角ゴ Pro W3" charset="0"/>
            </a:endParaRPr>
          </a:p>
        </p:txBody>
      </p:sp>
      <p:pic>
        <p:nvPicPr>
          <p:cNvPr id="299011" name="Picture 5" descr="&#10;female.gif                                                     000003DF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581400"/>
            <a:ext cx="576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Picture 6" descr="male.gif                                                       000003DFWD_RED                         000000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828800"/>
            <a:ext cx="758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Rectangle 7"/>
          <p:cNvSpPr>
            <a:spLocks noChangeArrowheads="1"/>
          </p:cNvSpPr>
          <p:nvPr/>
        </p:nvSpPr>
        <p:spPr bwMode="auto">
          <a:xfrm>
            <a:off x="685800" y="5692198"/>
            <a:ext cx="7315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pPr>
            <a:r>
              <a:rPr lang="en-US" sz="2800" dirty="0"/>
              <a:t>We need to change the focus from self-centered learning to group-centered learning.</a:t>
            </a:r>
          </a:p>
        </p:txBody>
      </p:sp>
    </p:spTree>
    <p:extLst>
      <p:ext uri="{BB962C8B-B14F-4D97-AF65-F5344CB8AC3E}">
        <p14:creationId xmlns:p14="http://schemas.microsoft.com/office/powerpoint/2010/main" val="18851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scanned\Screen-Shot-2014-03-31-at-4.30.02-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0" y="0"/>
            <a:ext cx="9144000" cy="822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225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1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5" name="Picture 2" descr="C:\Documents and Settings\cdroessler\My Documents\Presentations\new stuff\Empathy\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113"/>
            <a:ext cx="9144000" cy="106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16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normAutofit fontScale="90000"/>
          </a:bodyPr>
          <a:lstStyle/>
          <a:p>
            <a:r>
              <a:rPr lang="en-US" dirty="0" smtClean="0"/>
              <a:t>The 10 Key Skills for the Future of Work</a:t>
            </a:r>
            <a:endParaRPr lang="en-US" dirty="0"/>
          </a:p>
        </p:txBody>
      </p:sp>
      <p:sp>
        <p:nvSpPr>
          <p:cNvPr id="309250" name="Rectangle 3"/>
          <p:cNvSpPr>
            <a:spLocks noGrp="1" noChangeArrowheads="1"/>
          </p:cNvSpPr>
          <p:nvPr>
            <p:ph idx="1"/>
          </p:nvPr>
        </p:nvSpPr>
        <p:spPr>
          <a:xfrm>
            <a:off x="457200" y="1600200"/>
            <a:ext cx="8229600" cy="5029200"/>
          </a:xfrm>
        </p:spPr>
        <p:txBody>
          <a:bodyPr>
            <a:noAutofit/>
          </a:bodyPr>
          <a:lstStyle/>
          <a:p>
            <a:pPr>
              <a:lnSpc>
                <a:spcPct val="120000"/>
              </a:lnSpc>
            </a:pPr>
            <a:r>
              <a:rPr lang="en-US" sz="2400" dirty="0" smtClean="0"/>
              <a:t>Sense-making</a:t>
            </a:r>
          </a:p>
          <a:p>
            <a:pPr>
              <a:lnSpc>
                <a:spcPct val="120000"/>
              </a:lnSpc>
            </a:pPr>
            <a:r>
              <a:rPr lang="en-US" sz="2400" dirty="0" smtClean="0"/>
              <a:t>Social intelligence</a:t>
            </a:r>
          </a:p>
          <a:p>
            <a:pPr>
              <a:lnSpc>
                <a:spcPct val="120000"/>
              </a:lnSpc>
            </a:pPr>
            <a:r>
              <a:rPr lang="en-US" sz="2400" dirty="0" smtClean="0"/>
              <a:t>Novel and adaptive thinking</a:t>
            </a:r>
          </a:p>
          <a:p>
            <a:pPr>
              <a:lnSpc>
                <a:spcPct val="120000"/>
              </a:lnSpc>
            </a:pPr>
            <a:r>
              <a:rPr lang="en-US" sz="2400" dirty="0" smtClean="0"/>
              <a:t>Cross-cultural competency</a:t>
            </a:r>
          </a:p>
          <a:p>
            <a:pPr>
              <a:lnSpc>
                <a:spcPct val="120000"/>
              </a:lnSpc>
            </a:pPr>
            <a:r>
              <a:rPr lang="en-US" sz="2400" dirty="0" smtClean="0"/>
              <a:t>Computational thinking</a:t>
            </a:r>
          </a:p>
          <a:p>
            <a:pPr>
              <a:lnSpc>
                <a:spcPct val="120000"/>
              </a:lnSpc>
            </a:pPr>
            <a:r>
              <a:rPr lang="en-US" sz="2400" dirty="0" smtClean="0"/>
              <a:t>New-media literacy</a:t>
            </a:r>
          </a:p>
          <a:p>
            <a:pPr>
              <a:lnSpc>
                <a:spcPct val="120000"/>
              </a:lnSpc>
            </a:pPr>
            <a:r>
              <a:rPr lang="en-US" sz="2400" dirty="0" err="1" smtClean="0"/>
              <a:t>Transdisciplinarity</a:t>
            </a:r>
            <a:endParaRPr lang="en-US" sz="2400" dirty="0" smtClean="0"/>
          </a:p>
          <a:p>
            <a:pPr>
              <a:lnSpc>
                <a:spcPct val="120000"/>
              </a:lnSpc>
            </a:pPr>
            <a:r>
              <a:rPr lang="en-US" sz="2400" dirty="0" smtClean="0"/>
              <a:t>Design mind-set</a:t>
            </a:r>
          </a:p>
          <a:p>
            <a:pPr>
              <a:lnSpc>
                <a:spcPct val="120000"/>
              </a:lnSpc>
            </a:pPr>
            <a:r>
              <a:rPr lang="en-US" sz="2400" dirty="0" smtClean="0"/>
              <a:t>Cognitive load management</a:t>
            </a:r>
          </a:p>
          <a:p>
            <a:pPr>
              <a:lnSpc>
                <a:spcPct val="120000"/>
              </a:lnSpc>
            </a:pPr>
            <a:r>
              <a:rPr lang="en-US" sz="2400" dirty="0" smtClean="0"/>
              <a:t>Virtual collaboration</a:t>
            </a:r>
            <a:endParaRPr lang="en-US" sz="2400"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33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noAutofit/>
          </a:bodyPr>
          <a:lstStyle/>
          <a:p>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2005 College Graduates in OH</a:t>
            </a:r>
          </a:p>
        </p:txBody>
      </p:sp>
      <p:sp>
        <p:nvSpPr>
          <p:cNvPr id="30722" name="Rectangle 3"/>
          <p:cNvSpPr>
            <a:spLocks noGrp="1" noChangeArrowheads="1"/>
          </p:cNvSpPr>
          <p:nvPr>
            <p:ph idx="1"/>
          </p:nvPr>
        </p:nvSpPr>
        <p:spPr/>
        <p:txBody>
          <a:bodyPr/>
          <a:lstStyle/>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$35,648	Associate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$33,218	Bachelor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377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1222022"/>
            <a:ext cx="5105400" cy="5483578"/>
          </a:xfrm>
          <a:prstGeom prst="rect">
            <a:avLst/>
          </a:prstGeom>
        </p:spPr>
      </p:pic>
      <p:sp>
        <p:nvSpPr>
          <p:cNvPr id="4" name="Title 3"/>
          <p:cNvSpPr>
            <a:spLocks noGrp="1"/>
          </p:cNvSpPr>
          <p:nvPr>
            <p:ph type="title"/>
          </p:nvPr>
        </p:nvSpPr>
        <p:spPr/>
        <p:txBody>
          <a:bodyPr>
            <a:normAutofit fontScale="90000"/>
          </a:bodyPr>
          <a:lstStyle/>
          <a:p>
            <a:r>
              <a:rPr lang="en-US" dirty="0" smtClean="0"/>
              <a:t>Preparing for Future Employment</a:t>
            </a:r>
            <a:endParaRPr lang="en-US" dirty="0"/>
          </a:p>
        </p:txBody>
      </p:sp>
    </p:spTree>
    <p:extLst>
      <p:ext uri="{BB962C8B-B14F-4D97-AF65-F5344CB8AC3E}">
        <p14:creationId xmlns:p14="http://schemas.microsoft.com/office/powerpoint/2010/main" val="10867170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Ambition</a:t>
            </a:r>
            <a:endParaRPr lang="en-US" sz="4000" dirty="0"/>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39396379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Value</a:t>
            </a:r>
            <a:endParaRPr lang="en-US" sz="4000" dirty="0"/>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18728315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Articulation</a:t>
            </a:r>
            <a:endParaRPr lang="en-US" sz="4000" dirty="0"/>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66112978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Communication</a:t>
            </a:r>
            <a:endParaRPr lang="en-US" sz="4000" dirty="0"/>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88108233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a:t>
            </a:r>
            <a:endParaRPr lang="en-US" sz="4000" dirty="0"/>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4291825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 – Value Line</a:t>
            </a:r>
            <a:endParaRPr lang="en-US" sz="4000" dirty="0"/>
          </a:p>
        </p:txBody>
      </p:sp>
      <p:pic>
        <p:nvPicPr>
          <p:cNvPr id="4" name="Picture 3"/>
          <p:cNvPicPr>
            <a:picLocks noChangeAspect="1"/>
          </p:cNvPicPr>
          <p:nvPr/>
        </p:nvPicPr>
        <p:blipFill>
          <a:blip r:embed="rId3"/>
          <a:stretch>
            <a:fillRect/>
          </a:stretch>
        </p:blipFill>
        <p:spPr>
          <a:xfrm>
            <a:off x="311943" y="1173162"/>
            <a:ext cx="8527257" cy="5684838"/>
          </a:xfrm>
          <a:prstGeom prst="rect">
            <a:avLst/>
          </a:prstGeom>
        </p:spPr>
      </p:pic>
    </p:spTree>
    <p:extLst>
      <p:ext uri="{BB962C8B-B14F-4D97-AF65-F5344CB8AC3E}">
        <p14:creationId xmlns:p14="http://schemas.microsoft.com/office/powerpoint/2010/main" val="151411168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Expertise</a:t>
            </a:r>
            <a:endParaRPr lang="en-US" sz="4000" dirty="0"/>
          </a:p>
        </p:txBody>
      </p:sp>
      <p:pic>
        <p:nvPicPr>
          <p:cNvPr id="4" name="Picture 3"/>
          <p:cNvPicPr>
            <a:picLocks noChangeAspect="1"/>
          </p:cNvPicPr>
          <p:nvPr/>
        </p:nvPicPr>
        <p:blipFill>
          <a:blip r:embed="rId3"/>
          <a:stretch>
            <a:fillRect/>
          </a:stretch>
        </p:blipFill>
        <p:spPr>
          <a:xfrm>
            <a:off x="406149" y="1249362"/>
            <a:ext cx="8280651" cy="5075238"/>
          </a:xfrm>
          <a:prstGeom prst="rect">
            <a:avLst/>
          </a:prstGeom>
        </p:spPr>
      </p:pic>
    </p:spTree>
    <p:extLst>
      <p:ext uri="{BB962C8B-B14F-4D97-AF65-F5344CB8AC3E}">
        <p14:creationId xmlns:p14="http://schemas.microsoft.com/office/powerpoint/2010/main" val="157372168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Terminology</a:t>
            </a:r>
            <a:endParaRPr lang="en-US" sz="4000" dirty="0"/>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2662616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Curiosity</a:t>
            </a:r>
            <a:endParaRPr lang="en-US" sz="40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581202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Average Salaries</a:t>
            </a:r>
          </a:p>
        </p:txBody>
      </p:sp>
      <p:sp>
        <p:nvSpPr>
          <p:cNvPr id="32770" name="Rectangle 3"/>
          <p:cNvSpPr>
            <a:spLocks noGrp="1" noChangeArrowheads="1"/>
          </p:cNvSpPr>
          <p:nvPr>
            <p:ph idx="1"/>
          </p:nvPr>
        </p:nvSpPr>
        <p:spPr/>
        <p:txBody>
          <a:bodyPr/>
          <a:lstStyle/>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TN CC earn $1,300 higher than 4-year grads.</a:t>
            </a:r>
          </a:p>
          <a:p>
            <a:pPr marL="0" indent="0">
              <a:lnSpc>
                <a:spcPct val="150000"/>
              </a:lnSpc>
              <a:spcAft>
                <a:spcPts val="600"/>
              </a:spcAft>
              <a:buFontTx/>
              <a:buNone/>
              <a:tabLst>
                <a:tab pos="0" algn="l"/>
              </a:tabLst>
            </a:pPr>
            <a:endParaRPr lang="en-US" sz="2800" dirty="0">
              <a:latin typeface="Arial" charset="0"/>
              <a:ea typeface="ヒラギノ角ゴ Pro W3" charset="0"/>
              <a:cs typeface="ヒラギノ角ゴ Pro W3" charset="0"/>
            </a:endParaRPr>
          </a:p>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VA CC - occupational and technical degree</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programs earn $2,500 more than bachelor's.</a:t>
            </a:r>
          </a:p>
        </p:txBody>
      </p:sp>
    </p:spTree>
    <p:extLst>
      <p:ext uri="{BB962C8B-B14F-4D97-AF65-F5344CB8AC3E}">
        <p14:creationId xmlns:p14="http://schemas.microsoft.com/office/powerpoint/2010/main" val="21285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smtClean="0"/>
              <a:t>Context</a:t>
            </a:r>
            <a:endParaRPr lang="en-US" sz="4000" dirty="0"/>
          </a:p>
        </p:txBody>
      </p:sp>
    </p:spTree>
    <p:extLst>
      <p:ext uri="{BB962C8B-B14F-4D97-AF65-F5344CB8AC3E}">
        <p14:creationId xmlns:p14="http://schemas.microsoft.com/office/powerpoint/2010/main" val="113882786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Experience</a:t>
            </a:r>
            <a:endParaRPr lang="en-US" sz="400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983"/>
          <a:stretch/>
        </p:blipFill>
        <p:spPr>
          <a:xfrm>
            <a:off x="-9041" y="1295400"/>
            <a:ext cx="9143999" cy="5812035"/>
          </a:xfrm>
          <a:prstGeom prst="rect">
            <a:avLst/>
          </a:prstGeom>
        </p:spPr>
      </p:pic>
    </p:spTree>
    <p:extLst>
      <p:ext uri="{BB962C8B-B14F-4D97-AF65-F5344CB8AC3E}">
        <p14:creationId xmlns:p14="http://schemas.microsoft.com/office/powerpoint/2010/main" val="178781812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Resourcefulness</a:t>
            </a:r>
            <a:endParaRPr lang="en-US" sz="4000" dirty="0"/>
          </a:p>
        </p:txBody>
      </p:sp>
      <p:pic>
        <p:nvPicPr>
          <p:cNvPr id="4" name="Picture 3"/>
          <p:cNvPicPr>
            <a:picLocks noChangeAspect="1"/>
          </p:cNvPicPr>
          <p:nvPr/>
        </p:nvPicPr>
        <p:blipFill>
          <a:blip r:embed="rId3"/>
          <a:stretch>
            <a:fillRect/>
          </a:stretch>
        </p:blipFill>
        <p:spPr>
          <a:xfrm>
            <a:off x="3962400" y="3276600"/>
            <a:ext cx="5181600" cy="3886200"/>
          </a:xfrm>
          <a:prstGeom prst="rect">
            <a:avLst/>
          </a:prstGeom>
        </p:spPr>
      </p:pic>
      <p:pic>
        <p:nvPicPr>
          <p:cNvPr id="3" name="Picture 2"/>
          <p:cNvPicPr>
            <a:picLocks noChangeAspect="1"/>
          </p:cNvPicPr>
          <p:nvPr/>
        </p:nvPicPr>
        <p:blipFill>
          <a:blip r:embed="rId4"/>
          <a:stretch>
            <a:fillRect/>
          </a:stretch>
        </p:blipFill>
        <p:spPr>
          <a:xfrm>
            <a:off x="76200" y="1195118"/>
            <a:ext cx="4604526" cy="4512435"/>
          </a:xfrm>
          <a:prstGeom prst="rect">
            <a:avLst/>
          </a:prstGeom>
        </p:spPr>
      </p:pic>
    </p:spTree>
    <p:extLst>
      <p:ext uri="{BB962C8B-B14F-4D97-AF65-F5344CB8AC3E}">
        <p14:creationId xmlns:p14="http://schemas.microsoft.com/office/powerpoint/2010/main" val="192479064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Ambition</a:t>
            </a:r>
          </a:p>
          <a:p>
            <a:r>
              <a:rPr lang="en-US" dirty="0" smtClean="0"/>
              <a:t>Value</a:t>
            </a:r>
          </a:p>
          <a:p>
            <a:r>
              <a:rPr lang="en-US" dirty="0" smtClean="0"/>
              <a:t>Articulation</a:t>
            </a:r>
          </a:p>
          <a:p>
            <a:r>
              <a:rPr lang="en-US" dirty="0" smtClean="0"/>
              <a:t>Skills</a:t>
            </a:r>
          </a:p>
          <a:p>
            <a:r>
              <a:rPr lang="en-US" dirty="0" smtClean="0"/>
              <a:t>Expertise</a:t>
            </a:r>
          </a:p>
          <a:p>
            <a:r>
              <a:rPr lang="en-US" dirty="0" smtClean="0"/>
              <a:t>Terminology</a:t>
            </a:r>
          </a:p>
          <a:p>
            <a:r>
              <a:rPr lang="en-US" dirty="0" smtClean="0"/>
              <a:t>Curiosity</a:t>
            </a:r>
          </a:p>
          <a:p>
            <a:r>
              <a:rPr lang="en-US" dirty="0" smtClean="0"/>
              <a:t>Context</a:t>
            </a:r>
          </a:p>
          <a:p>
            <a:r>
              <a:rPr lang="en-US" dirty="0" smtClean="0"/>
              <a:t>Experience</a:t>
            </a:r>
          </a:p>
          <a:p>
            <a:r>
              <a:rPr lang="en-US" dirty="0" smtClean="0"/>
              <a:t>Resourcefulness</a:t>
            </a:r>
            <a:endParaRPr lang="en-US" dirty="0"/>
          </a:p>
        </p:txBody>
      </p:sp>
      <p:pic>
        <p:nvPicPr>
          <p:cNvPr id="4" name="Picture 3"/>
          <p:cNvPicPr>
            <a:picLocks noChangeAspect="1"/>
          </p:cNvPicPr>
          <p:nvPr/>
        </p:nvPicPr>
        <p:blipFill>
          <a:blip r:embed="rId3"/>
          <a:stretch>
            <a:fillRect/>
          </a:stretch>
        </p:blipFill>
        <p:spPr>
          <a:xfrm>
            <a:off x="3400156" y="1600200"/>
            <a:ext cx="6045200" cy="4533900"/>
          </a:xfrm>
          <a:prstGeom prst="rect">
            <a:avLst/>
          </a:prstGeom>
        </p:spPr>
      </p:pic>
    </p:spTree>
    <p:extLst>
      <p:ext uri="{BB962C8B-B14F-4D97-AF65-F5344CB8AC3E}">
        <p14:creationId xmlns:p14="http://schemas.microsoft.com/office/powerpoint/2010/main" val="74095461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1908175"/>
          </a:xfrm>
        </p:spPr>
        <p:txBody>
          <a:bodyPr>
            <a:normAutofit fontScale="90000"/>
          </a:bodyPr>
          <a:lstStyle/>
          <a:p>
            <a:pPr algn="l"/>
            <a:r>
              <a:rPr lang="en-US" sz="48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a:t>www.ncPerkins.org</a:t>
            </a:r>
            <a:r>
              <a:rPr lang="en-US" sz="3200" dirty="0"/>
              <a:t>/presentations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Tree>
    <p:extLst>
      <p:ext uri="{BB962C8B-B14F-4D97-AF65-F5344CB8AC3E}">
        <p14:creationId xmlns:p14="http://schemas.microsoft.com/office/powerpoint/2010/main" val="10950091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5309016" cy="6858000"/>
          </a:xfrm>
          <a:prstGeom prst="rect">
            <a:avLst/>
          </a:prstGeom>
        </p:spPr>
      </p:pic>
    </p:spTree>
    <p:extLst>
      <p:ext uri="{BB962C8B-B14F-4D97-AF65-F5344CB8AC3E}">
        <p14:creationId xmlns:p14="http://schemas.microsoft.com/office/powerpoint/2010/main" val="199710875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Wake County </a:t>
            </a:r>
            <a:r>
              <a:rPr lang="en-US" dirty="0" smtClean="0"/>
              <a:t/>
            </a:r>
            <a:br>
              <a:rPr lang="en-US" dirty="0" smtClean="0"/>
            </a:br>
            <a:r>
              <a:rPr lang="en-US" dirty="0" smtClean="0"/>
              <a:t>School-to-Career</a:t>
            </a:r>
            <a:endParaRPr lang="en-US" dirty="0"/>
          </a:p>
        </p:txBody>
      </p:sp>
      <p:sp>
        <p:nvSpPr>
          <p:cNvPr id="3" name="Content Placeholder 2"/>
          <p:cNvSpPr>
            <a:spLocks noGrp="1"/>
          </p:cNvSpPr>
          <p:nvPr>
            <p:ph idx="1"/>
          </p:nvPr>
        </p:nvSpPr>
        <p:spPr/>
        <p:txBody>
          <a:bodyPr/>
          <a:lstStyle/>
          <a:p>
            <a:r>
              <a:rPr lang="en-US" dirty="0" smtClean="0"/>
              <a:t>It’s </a:t>
            </a:r>
            <a:r>
              <a:rPr lang="en-US" dirty="0"/>
              <a:t>all about connecting the schools and the business community,  and opening the children’s eyes to the vast array of opportunities, so they can make knowledgeable career choices, and get on a pathway to postsecondary education and a rewarding </a:t>
            </a:r>
            <a:r>
              <a:rPr lang="en-US" dirty="0" smtClean="0"/>
              <a:t>career.</a:t>
            </a:r>
            <a:endParaRPr lang="en-US" dirty="0"/>
          </a:p>
        </p:txBody>
      </p:sp>
      <p:pic>
        <p:nvPicPr>
          <p:cNvPr id="4" name="Picture 3"/>
          <p:cNvPicPr>
            <a:picLocks noChangeAspect="1"/>
          </p:cNvPicPr>
          <p:nvPr/>
        </p:nvPicPr>
        <p:blipFill>
          <a:blip r:embed="rId3"/>
          <a:stretch>
            <a:fillRect/>
          </a:stretch>
        </p:blipFill>
        <p:spPr>
          <a:xfrm>
            <a:off x="5257800" y="5077969"/>
            <a:ext cx="3352800" cy="1475232"/>
          </a:xfrm>
          <a:prstGeom prst="rect">
            <a:avLst/>
          </a:prstGeom>
        </p:spPr>
      </p:pic>
    </p:spTree>
    <p:extLst>
      <p:ext uri="{BB962C8B-B14F-4D97-AF65-F5344CB8AC3E}">
        <p14:creationId xmlns:p14="http://schemas.microsoft.com/office/powerpoint/2010/main" val="61575035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02000"/>
            <a:ext cx="3741160" cy="2697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657600" y="152400"/>
            <a:ext cx="5559973" cy="2438400"/>
          </a:xfrm>
          <a:prstGeom prst="rect">
            <a:avLst/>
          </a:prstGeom>
        </p:spPr>
      </p:pic>
      <p:sp>
        <p:nvSpPr>
          <p:cNvPr id="8" name="Notched Right Arrow 7"/>
          <p:cNvSpPr/>
          <p:nvPr/>
        </p:nvSpPr>
        <p:spPr>
          <a:xfrm rot="19981391">
            <a:off x="2830300" y="2260600"/>
            <a:ext cx="2398986" cy="1295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44171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Former Mission</a:t>
            </a:r>
            <a:endParaRPr lang="en-US" dirty="0"/>
          </a:p>
        </p:txBody>
      </p:sp>
      <p:sp>
        <p:nvSpPr>
          <p:cNvPr id="3" name="Content Placeholder 2"/>
          <p:cNvSpPr>
            <a:spLocks noGrp="1"/>
          </p:cNvSpPr>
          <p:nvPr>
            <p:ph idx="1"/>
          </p:nvPr>
        </p:nvSpPr>
        <p:spPr/>
        <p:txBody>
          <a:bodyPr/>
          <a:lstStyle/>
          <a:p>
            <a:r>
              <a:rPr lang="en-US" dirty="0" smtClean="0"/>
              <a:t>The Wake County Public School System will educate each student to be a responsible and productive citizen who can effectively manage future challenges.</a:t>
            </a:r>
            <a:endParaRPr lang="en-US" dirty="0"/>
          </a:p>
        </p:txBody>
      </p:sp>
    </p:spTree>
    <p:extLst>
      <p:ext uri="{BB962C8B-B14F-4D97-AF65-F5344CB8AC3E}">
        <p14:creationId xmlns:p14="http://schemas.microsoft.com/office/powerpoint/2010/main" val="139447097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228600"/>
            <a:ext cx="10593658" cy="7239000"/>
          </a:xfrm>
          <a:prstGeom prst="rect">
            <a:avLst/>
          </a:prstGeom>
        </p:spPr>
      </p:pic>
    </p:spTree>
    <p:extLst>
      <p:ext uri="{BB962C8B-B14F-4D97-AF65-F5344CB8AC3E}">
        <p14:creationId xmlns:p14="http://schemas.microsoft.com/office/powerpoint/2010/main" val="831637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idx="4294967295"/>
          </p:nvPr>
        </p:nvSpPr>
        <p:spPr>
          <a:xfrm>
            <a:off x="2667000" y="228600"/>
            <a:ext cx="6248400"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2020 </a:t>
            </a:r>
            <a:r>
              <a:rPr lang="en-US" sz="3500" dirty="0">
                <a:effectLst>
                  <a:outerShdw blurRad="38100" dist="38100" dir="2700000" algn="tl">
                    <a:srgbClr val="DDDDDD"/>
                  </a:outerShdw>
                </a:effectLst>
                <a:latin typeface="Arial" charset="0"/>
                <a:ea typeface="ヒラギノ角ゴ Pro W3" charset="0"/>
                <a:cs typeface="ヒラギノ角ゴ Pro W3" charset="0"/>
              </a:rPr>
              <a:t>Projected NC Employment:</a:t>
            </a:r>
            <a:br>
              <a:rPr lang="en-US" sz="3500" dirty="0">
                <a:effectLst>
                  <a:outerShdw blurRad="38100" dist="38100" dir="2700000" algn="tl">
                    <a:srgbClr val="DDDDDD"/>
                  </a:outerShdw>
                </a:effectLst>
                <a:latin typeface="Arial" charset="0"/>
                <a:ea typeface="ヒラギノ角ゴ Pro W3" charset="0"/>
                <a:cs typeface="ヒラギノ角ゴ Pro W3" charset="0"/>
              </a:rPr>
            </a:br>
            <a:r>
              <a:rPr lang="en-US" sz="3500" dirty="0">
                <a:effectLst>
                  <a:outerShdw blurRad="38100" dist="38100" dir="2700000" algn="tl">
                    <a:srgbClr val="DDDDDD"/>
                  </a:outerShdw>
                </a:effectLst>
                <a:latin typeface="Arial" charset="0"/>
                <a:ea typeface="ヒラギノ角ゴ Pro W3" charset="0"/>
                <a:cs typeface="ヒラギノ角ゴ Pro W3" charset="0"/>
              </a:rPr>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36.6%</a:t>
            </a:r>
          </a:p>
        </p:txBody>
      </p:sp>
      <p:sp>
        <p:nvSpPr>
          <p:cNvPr id="59" name="Text Box 51"/>
          <p:cNvSpPr txBox="1">
            <a:spLocks noChangeArrowheads="1"/>
          </p:cNvSpPr>
          <p:nvPr/>
        </p:nvSpPr>
        <p:spPr bwMode="auto">
          <a:xfrm>
            <a:off x="4343400" y="25130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5.5%</a:t>
            </a:r>
          </a:p>
        </p:txBody>
      </p:sp>
      <p:sp>
        <p:nvSpPr>
          <p:cNvPr id="60" name="Text Box 51"/>
          <p:cNvSpPr txBox="1">
            <a:spLocks noChangeArrowheads="1"/>
          </p:cNvSpPr>
          <p:nvPr/>
        </p:nvSpPr>
        <p:spPr bwMode="auto">
          <a:xfrm>
            <a:off x="5334000" y="38084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1.7%</a:t>
            </a:r>
          </a:p>
        </p:txBody>
      </p:sp>
      <p:sp>
        <p:nvSpPr>
          <p:cNvPr id="61" name="Text Box 51"/>
          <p:cNvSpPr txBox="1">
            <a:spLocks noChangeArrowheads="1"/>
          </p:cNvSpPr>
          <p:nvPr/>
        </p:nvSpPr>
        <p:spPr bwMode="auto">
          <a:xfrm>
            <a:off x="3886200" y="54086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20.2%</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
        <p:nvSpPr>
          <p:cNvPr id="63" name="Text Box 51"/>
          <p:cNvSpPr txBox="1">
            <a:spLocks noChangeArrowheads="1"/>
          </p:cNvSpPr>
          <p:nvPr/>
        </p:nvSpPr>
        <p:spPr bwMode="auto">
          <a:xfrm>
            <a:off x="5334000" y="4189412"/>
            <a:ext cx="1119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4.2%</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6.6%</a:t>
            </a:r>
          </a:p>
        </p:txBody>
      </p:sp>
      <p:sp>
        <p:nvSpPr>
          <p:cNvPr id="30" name="Text Box 51"/>
          <p:cNvSpPr txBox="1">
            <a:spLocks noChangeArrowheads="1"/>
          </p:cNvSpPr>
          <p:nvPr/>
        </p:nvSpPr>
        <p:spPr bwMode="auto">
          <a:xfrm>
            <a:off x="4800600" y="3198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12.3%</a:t>
            </a:r>
          </a:p>
        </p:txBody>
      </p:sp>
    </p:spTree>
    <p:extLst>
      <p:ext uri="{BB962C8B-B14F-4D97-AF65-F5344CB8AC3E}">
        <p14:creationId xmlns:p14="http://schemas.microsoft.com/office/powerpoint/2010/main" val="38423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0"/>
            <a:ext cx="7990640" cy="6858000"/>
          </a:xfrm>
          <a:prstGeom prst="rect">
            <a:avLst/>
          </a:prstGeom>
        </p:spPr>
      </p:pic>
    </p:spTree>
    <p:extLst>
      <p:ext uri="{BB962C8B-B14F-4D97-AF65-F5344CB8AC3E}">
        <p14:creationId xmlns:p14="http://schemas.microsoft.com/office/powerpoint/2010/main" val="70257790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a:t>
            </a:r>
            <a:endParaRPr lang="en-US" dirty="0"/>
          </a:p>
        </p:txBody>
      </p:sp>
      <p:pic>
        <p:nvPicPr>
          <p:cNvPr id="4" name="Content Placeholder 3"/>
          <p:cNvPicPr>
            <a:picLocks noGrp="1" noChangeAspect="1"/>
          </p:cNvPicPr>
          <p:nvPr>
            <p:ph idx="1"/>
          </p:nvPr>
        </p:nvPicPr>
        <p:blipFill>
          <a:blip r:embed="rId3"/>
          <a:stretch>
            <a:fillRect/>
          </a:stretch>
        </p:blipFill>
        <p:spPr>
          <a:xfrm>
            <a:off x="762000" y="1160462"/>
            <a:ext cx="7518400" cy="5638800"/>
          </a:xfrm>
        </p:spPr>
      </p:pic>
    </p:spTree>
    <p:extLst>
      <p:ext uri="{BB962C8B-B14F-4D97-AF65-F5344CB8AC3E}">
        <p14:creationId xmlns:p14="http://schemas.microsoft.com/office/powerpoint/2010/main" val="9049770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a:t>
            </a:r>
            <a:endParaRPr lang="en-US" dirty="0"/>
          </a:p>
        </p:txBody>
      </p:sp>
      <p:pic>
        <p:nvPicPr>
          <p:cNvPr id="4" name="Content Placeholder 3"/>
          <p:cNvPicPr>
            <a:picLocks noGrp="1" noChangeAspect="1"/>
          </p:cNvPicPr>
          <p:nvPr>
            <p:ph idx="1"/>
          </p:nvPr>
        </p:nvPicPr>
        <p:blipFill>
          <a:blip r:embed="rId3"/>
          <a:stretch>
            <a:fillRect/>
          </a:stretch>
        </p:blipFill>
        <p:spPr>
          <a:xfrm>
            <a:off x="27519" y="1385934"/>
            <a:ext cx="9116481" cy="5243466"/>
          </a:xfrm>
        </p:spPr>
      </p:pic>
    </p:spTree>
    <p:extLst>
      <p:ext uri="{BB962C8B-B14F-4D97-AF65-F5344CB8AC3E}">
        <p14:creationId xmlns:p14="http://schemas.microsoft.com/office/powerpoint/2010/main" val="36540257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Effective Communicators</a:t>
            </a:r>
            <a:endParaRPr lang="en-US" dirty="0"/>
          </a:p>
        </p:txBody>
      </p:sp>
      <p:pic>
        <p:nvPicPr>
          <p:cNvPr id="4" name="Content Placeholder 3"/>
          <p:cNvPicPr>
            <a:picLocks noGrp="1" noChangeAspect="1"/>
          </p:cNvPicPr>
          <p:nvPr>
            <p:ph idx="1"/>
          </p:nvPr>
        </p:nvPicPr>
        <p:blipFill>
          <a:blip r:embed="rId3"/>
          <a:stretch>
            <a:fillRect/>
          </a:stretch>
        </p:blipFill>
        <p:spPr>
          <a:xfrm>
            <a:off x="178884" y="1905000"/>
            <a:ext cx="8867860" cy="3276599"/>
          </a:xfrm>
        </p:spPr>
      </p:pic>
      <p:sp>
        <p:nvSpPr>
          <p:cNvPr id="5" name="Rectangle 4"/>
          <p:cNvSpPr/>
          <p:nvPr/>
        </p:nvSpPr>
        <p:spPr>
          <a:xfrm>
            <a:off x="304800" y="5715000"/>
            <a:ext cx="8610600" cy="800219"/>
          </a:xfrm>
          <a:prstGeom prst="rect">
            <a:avLst/>
          </a:prstGeom>
        </p:spPr>
        <p:txBody>
          <a:bodyPr wrap="square">
            <a:spAutoFit/>
          </a:bodyPr>
          <a:lstStyle/>
          <a:p>
            <a:pPr algn="ctr"/>
            <a:r>
              <a:rPr lang="en-US" sz="2300" dirty="0"/>
              <a:t>Business tycoon Warren Buffett touts a 50 percent increase in personal income over a lifetime for those with good speaking </a:t>
            </a:r>
            <a:r>
              <a:rPr lang="en-US" sz="2300" dirty="0" smtClean="0"/>
              <a:t>skills</a:t>
            </a:r>
            <a:endParaRPr lang="en-US" sz="2300" dirty="0"/>
          </a:p>
        </p:txBody>
      </p:sp>
    </p:spTree>
    <p:extLst>
      <p:ext uri="{BB962C8B-B14F-4D97-AF65-F5344CB8AC3E}">
        <p14:creationId xmlns:p14="http://schemas.microsoft.com/office/powerpoint/2010/main" val="203082880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Critical Thinkers</a:t>
            </a:r>
            <a:endParaRPr lang="en-US" dirty="0"/>
          </a:p>
        </p:txBody>
      </p:sp>
      <p:pic>
        <p:nvPicPr>
          <p:cNvPr id="4" name="Content Placeholder 3"/>
          <p:cNvPicPr>
            <a:picLocks noGrp="1" noChangeAspect="1"/>
          </p:cNvPicPr>
          <p:nvPr>
            <p:ph idx="1"/>
          </p:nvPr>
        </p:nvPicPr>
        <p:blipFill>
          <a:blip r:embed="rId3"/>
          <a:stretch>
            <a:fillRect/>
          </a:stretch>
        </p:blipFill>
        <p:spPr>
          <a:xfrm>
            <a:off x="0" y="1472981"/>
            <a:ext cx="9144000" cy="5232619"/>
          </a:xfrm>
        </p:spPr>
      </p:pic>
    </p:spTree>
    <p:extLst>
      <p:ext uri="{BB962C8B-B14F-4D97-AF65-F5344CB8AC3E}">
        <p14:creationId xmlns:p14="http://schemas.microsoft.com/office/powerpoint/2010/main" val="163056235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09687"/>
            <a:ext cx="10134601" cy="5700713"/>
          </a:xfrm>
          <a:prstGeom prst="rect">
            <a:avLst/>
          </a:prstGeom>
        </p:spPr>
      </p:pic>
      <p:sp>
        <p:nvSpPr>
          <p:cNvPr id="4" name="Title 3"/>
          <p:cNvSpPr>
            <a:spLocks noGrp="1"/>
          </p:cNvSpPr>
          <p:nvPr>
            <p:ph type="title"/>
          </p:nvPr>
        </p:nvSpPr>
        <p:spPr/>
        <p:txBody>
          <a:bodyPr/>
          <a:lstStyle/>
          <a:p>
            <a:r>
              <a:rPr lang="en-US" dirty="0"/>
              <a:t>The Four Cs</a:t>
            </a:r>
          </a:p>
        </p:txBody>
      </p:sp>
    </p:spTree>
    <p:extLst>
      <p:ext uri="{BB962C8B-B14F-4D97-AF65-F5344CB8AC3E}">
        <p14:creationId xmlns:p14="http://schemas.microsoft.com/office/powerpoint/2010/main" val="31806537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7" name="Subtitle 2"/>
          <p:cNvSpPr txBox="1">
            <a:spLocks/>
          </p:cNvSpPr>
          <p:nvPr/>
        </p:nvSpPr>
        <p:spPr>
          <a:xfrm>
            <a:off x="0" y="5562600"/>
            <a:ext cx="9144000" cy="129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Consultant, NCCCS</a:t>
            </a:r>
          </a:p>
          <a:p>
            <a:pPr>
              <a:defRPr/>
            </a:pPr>
            <a:r>
              <a:rPr lang="en-US" dirty="0" err="1"/>
              <a:t>www.ncPerkins.org</a:t>
            </a:r>
            <a:r>
              <a:rPr lang="en-US" dirty="0"/>
              <a:t>/presentations</a:t>
            </a:r>
          </a:p>
        </p:txBody>
      </p:sp>
    </p:spTree>
    <p:extLst>
      <p:ext uri="{BB962C8B-B14F-4D97-AF65-F5344CB8AC3E}">
        <p14:creationId xmlns:p14="http://schemas.microsoft.com/office/powerpoint/2010/main" val="2126056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7468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Prosperity Zones</a:t>
            </a:r>
            <a:endParaRPr lang="en-US" dirty="0"/>
          </a:p>
        </p:txBody>
      </p:sp>
      <p:pic>
        <p:nvPicPr>
          <p:cNvPr id="3" name="Picture 2"/>
          <p:cNvPicPr>
            <a:picLocks noChangeAspect="1"/>
          </p:cNvPicPr>
          <p:nvPr/>
        </p:nvPicPr>
        <p:blipFill>
          <a:blip r:embed="rId3"/>
          <a:stretch>
            <a:fillRect/>
          </a:stretch>
        </p:blipFill>
        <p:spPr>
          <a:xfrm>
            <a:off x="1013" y="1524000"/>
            <a:ext cx="9138937" cy="4584700"/>
          </a:xfrm>
          <a:prstGeom prst="rect">
            <a:avLst/>
          </a:prstGeom>
        </p:spPr>
      </p:pic>
    </p:spTree>
    <p:extLst>
      <p:ext uri="{BB962C8B-B14F-4D97-AF65-F5344CB8AC3E}">
        <p14:creationId xmlns:p14="http://schemas.microsoft.com/office/powerpoint/2010/main" val="56007133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School administrators have identified </a:t>
            </a:r>
            <a:r>
              <a:rPr lang="en-US" dirty="0">
                <a:hlinkClick r:id="rId3"/>
              </a:rPr>
              <a:t>six broad career themes</a:t>
            </a:r>
            <a:r>
              <a:rPr lang="en-US" dirty="0"/>
              <a:t> that they may want to offer more in high schools: </a:t>
            </a:r>
            <a:endParaRPr lang="en-US" dirty="0" smtClean="0"/>
          </a:p>
          <a:p>
            <a:r>
              <a:rPr lang="en-US" dirty="0" smtClean="0"/>
              <a:t>design</a:t>
            </a:r>
            <a:r>
              <a:rPr lang="en-US" dirty="0"/>
              <a:t>, education, engineering, food industry, senior-citizen care and public safety</a:t>
            </a:r>
            <a:br>
              <a:rPr lang="en-US" dirty="0"/>
            </a:br>
            <a:endParaRPr lang="en-US" dirty="0"/>
          </a:p>
        </p:txBody>
      </p:sp>
    </p:spTree>
    <p:extLst>
      <p:ext uri="{BB962C8B-B14F-4D97-AF65-F5344CB8AC3E}">
        <p14:creationId xmlns:p14="http://schemas.microsoft.com/office/powerpoint/2010/main" val="726226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idx="4294967295"/>
          </p:nvPr>
        </p:nvSpPr>
        <p:spPr>
          <a:xfrm>
            <a:off x="2646362" y="228600"/>
            <a:ext cx="6269037"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2015 NC High School</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Graduate </a:t>
            </a:r>
            <a:r>
              <a:rPr lang="en-US" sz="3500" dirty="0">
                <a:effectLst>
                  <a:outerShdw blurRad="38100" dist="38100" dir="2700000" algn="tl">
                    <a:srgbClr val="DDDDDD"/>
                  </a:outerShdw>
                </a:effectLst>
                <a:latin typeface="Arial" charset="0"/>
                <a:ea typeface="ヒラギノ角ゴ Pro W3" charset="0"/>
                <a:cs typeface="ヒラギノ角ゴ Pro W3" charset="0"/>
              </a:rPr>
              <a:t>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34.4%</a:t>
            </a:r>
            <a:endParaRPr lang="en-US" sz="3200" b="1" dirty="0">
              <a:solidFill>
                <a:schemeClr val="bg1"/>
              </a:solidFill>
              <a:latin typeface="Helvetica Neue" charset="0"/>
            </a:endParaRP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10.4%</a:t>
            </a:r>
            <a:endParaRPr lang="en-US" sz="3200" b="1" dirty="0">
              <a:solidFill>
                <a:schemeClr val="bg1"/>
              </a:solidFill>
              <a:latin typeface="Helvetica Neue" charset="0"/>
            </a:endParaRP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37.2%</a:t>
            </a:r>
            <a:endParaRPr lang="en-US" sz="3200" b="1" dirty="0">
              <a:solidFill>
                <a:schemeClr val="bg1"/>
              </a:solidFill>
              <a:latin typeface="Helvetica Neue" charset="0"/>
            </a:endParaRP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9.7%</a:t>
            </a:r>
            <a:endParaRPr lang="en-US" sz="3200" b="1" dirty="0">
              <a:solidFill>
                <a:schemeClr val="bg1"/>
              </a:solidFill>
              <a:latin typeface="Helvetica Neue" charset="0"/>
            </a:endParaRP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190250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32127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2082977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idx="4294967295"/>
          </p:nvPr>
        </p:nvSpPr>
        <p:spPr>
          <a:xfrm>
            <a:off x="2639504" y="200055"/>
            <a:ext cx="6275895" cy="942945"/>
          </a:xfrm>
        </p:spPr>
        <p:txBody>
          <a:bodyPr anchor="t">
            <a:normAutofit fontScale="90000"/>
          </a:bodyPr>
          <a:lstStyle/>
          <a:p>
            <a:pPr eaLnBrk="1" hangingPunct="1">
              <a:defRPr/>
            </a:pPr>
            <a:r>
              <a:rPr lang="en-US" sz="3500" dirty="0">
                <a:effectLst>
                  <a:outerShdw blurRad="38100" dist="38100" dir="2700000" algn="tl">
                    <a:srgbClr val="DDDDDD"/>
                  </a:outerShdw>
                </a:effectLst>
                <a:latin typeface="Arial" charset="0"/>
                <a:ea typeface="ヒラギノ角ゴ Pro W3" charset="0"/>
                <a:cs typeface="ヒラギノ角ゴ Pro W3" charset="0"/>
              </a:rPr>
              <a:t>Postsecondary Intentions </a:t>
            </a:r>
            <a:r>
              <a:rPr lang="en-US" sz="3500" dirty="0" smtClean="0">
                <a:effectLst>
                  <a:outerShdw blurRad="38100" dist="38100" dir="2700000" algn="tl">
                    <a:srgbClr val="DDDDDD"/>
                  </a:outerShdw>
                </a:effectLst>
                <a:latin typeface="Arial" charset="0"/>
                <a:ea typeface="ヒラギノ角ゴ Pro W3" charset="0"/>
                <a:cs typeface="ヒラギノ角ゴ Pro W3" charset="0"/>
              </a:rPr>
              <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vs</a:t>
            </a:r>
            <a:r>
              <a:rPr lang="en-US" sz="3500" dirty="0">
                <a:effectLst>
                  <a:outerShdw blurRad="38100" dist="38100" dir="2700000" algn="tl">
                    <a:srgbClr val="DDDDDD"/>
                  </a:outerShdw>
                </a:effectLst>
                <a:latin typeface="Arial" charset="0"/>
                <a:ea typeface="ヒラギノ角ゴ Pro W3" charset="0"/>
                <a:cs typeface="ヒラギノ角ゴ Pro W3" charset="0"/>
              </a:rPr>
              <a:t>. Reality</a:t>
            </a:r>
          </a:p>
        </p:txBody>
      </p:sp>
      <p:sp>
        <p:nvSpPr>
          <p:cNvPr id="1317914" name="Text Box 26"/>
          <p:cNvSpPr txBox="1">
            <a:spLocks noChangeArrowheads="1"/>
          </p:cNvSpPr>
          <p:nvPr/>
        </p:nvSpPr>
        <p:spPr bwMode="auto">
          <a:xfrm>
            <a:off x="685800" y="15319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5319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44.8%</a:t>
            </a:r>
            <a:endParaRPr lang="en-US" sz="3200" b="1" dirty="0">
              <a:solidFill>
                <a:schemeClr val="bg1"/>
              </a:solidFill>
              <a:latin typeface="Helvetica Neue" charset="0"/>
            </a:endParaRP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38.9%</a:t>
            </a:r>
            <a:endParaRPr lang="en-US" sz="3200" b="1" dirty="0">
              <a:solidFill>
                <a:schemeClr val="bg1"/>
              </a:solidFill>
              <a:latin typeface="Helvetica Neue" charset="0"/>
            </a:endParaRP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14.3%</a:t>
            </a:r>
            <a:endParaRPr lang="en-US" sz="3200" b="1" dirty="0">
              <a:solidFill>
                <a:schemeClr val="bg1"/>
              </a:solidFill>
              <a:latin typeface="Helvetica Neue" charset="0"/>
            </a:endParaRP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5.9%</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63.4%</a:t>
            </a:r>
          </a:p>
        </p:txBody>
      </p:sp>
      <p:sp>
        <p:nvSpPr>
          <p:cNvPr id="1317944" name="Text Box 56"/>
          <p:cNvSpPr txBox="1">
            <a:spLocks noChangeArrowheads="1"/>
          </p:cNvSpPr>
          <p:nvPr/>
        </p:nvSpPr>
        <p:spPr bwMode="auto">
          <a:xfrm>
            <a:off x="7321550" y="3397250"/>
            <a:ext cx="134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21.9%</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Tree>
    <p:extLst>
      <p:ext uri="{BB962C8B-B14F-4D97-AF65-F5344CB8AC3E}">
        <p14:creationId xmlns:p14="http://schemas.microsoft.com/office/powerpoint/2010/main" val="31128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Short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$26,070 </a:t>
            </a:r>
            <a:r>
              <a:rPr lang="en-US" sz="2200" dirty="0"/>
              <a:t>	Costume Attendants</a:t>
            </a:r>
          </a:p>
          <a:p>
            <a:pPr marL="0" indent="0">
              <a:spcBef>
                <a:spcPts val="0"/>
              </a:spcBef>
              <a:buNone/>
              <a:tabLst>
                <a:tab pos="1306513" algn="r"/>
                <a:tab pos="1474788" algn="l"/>
              </a:tabLst>
            </a:pPr>
            <a:r>
              <a:rPr lang="en-US" sz="2200" dirty="0"/>
              <a:t>	</a:t>
            </a:r>
            <a:r>
              <a:rPr lang="en-US" sz="2200" dirty="0">
                <a:solidFill>
                  <a:srgbClr val="0432FF"/>
                </a:solidFill>
              </a:rPr>
              <a:t>$26,020 </a:t>
            </a:r>
            <a:r>
              <a:rPr lang="en-US" sz="2200" dirty="0"/>
              <a:t>	Loan Interviewers and Clerks</a:t>
            </a:r>
          </a:p>
          <a:p>
            <a:pPr marL="0" indent="0">
              <a:spcBef>
                <a:spcPts val="0"/>
              </a:spcBef>
              <a:buNone/>
              <a:tabLst>
                <a:tab pos="1306513" algn="r"/>
                <a:tab pos="1474788" algn="l"/>
              </a:tabLst>
            </a:pPr>
            <a:r>
              <a:rPr lang="en-US" sz="2200" dirty="0"/>
              <a:t>	</a:t>
            </a:r>
            <a:r>
              <a:rPr lang="en-US" sz="2200" dirty="0">
                <a:solidFill>
                  <a:srgbClr val="0432FF"/>
                </a:solidFill>
              </a:rPr>
              <a:t>$23,430 	</a:t>
            </a:r>
            <a:r>
              <a:rPr lang="en-US" sz="2200" dirty="0"/>
              <a:t>Office and Administrative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$21,820 </a:t>
            </a:r>
            <a:r>
              <a:rPr lang="en-US" sz="2200" dirty="0"/>
              <a:t>	Interviewers, Except Eligibility and Loan</a:t>
            </a:r>
          </a:p>
          <a:p>
            <a:pPr marL="0" indent="0">
              <a:spcBef>
                <a:spcPts val="0"/>
              </a:spcBef>
              <a:buNone/>
              <a:tabLst>
                <a:tab pos="1306513" algn="r"/>
                <a:tab pos="1474788" algn="l"/>
              </a:tabLst>
            </a:pPr>
            <a:r>
              <a:rPr lang="en-US" sz="2200" dirty="0"/>
              <a:t>	</a:t>
            </a:r>
            <a:r>
              <a:rPr lang="en-US" sz="2200" dirty="0">
                <a:solidFill>
                  <a:srgbClr val="0432FF"/>
                </a:solidFill>
              </a:rPr>
              <a:t>$20,550 </a:t>
            </a:r>
            <a:r>
              <a:rPr lang="en-US" sz="2200" dirty="0"/>
              <a:t>	Healthcare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$20,300 </a:t>
            </a:r>
            <a:r>
              <a:rPr lang="en-US" sz="2200" dirty="0"/>
              <a:t>	Helpers--</a:t>
            </a:r>
            <a:r>
              <a:rPr lang="en-US" sz="2200" dirty="0" err="1"/>
              <a:t>Brickmasons</a:t>
            </a:r>
            <a:r>
              <a:rPr lang="en-US" sz="2200" dirty="0"/>
              <a:t>, </a:t>
            </a:r>
            <a:r>
              <a:rPr lang="en-US" sz="2200" dirty="0" err="1"/>
              <a:t>Blockmasons</a:t>
            </a:r>
            <a:r>
              <a:rPr lang="en-US" sz="2200" dirty="0"/>
              <a:t>, Stonemasons, and Tile and Marble Setters</a:t>
            </a:r>
          </a:p>
          <a:p>
            <a:pPr marL="0" indent="0">
              <a:spcBef>
                <a:spcPts val="0"/>
              </a:spcBef>
              <a:buNone/>
              <a:tabLst>
                <a:tab pos="1306513" algn="r"/>
                <a:tab pos="1474788" algn="l"/>
              </a:tabLst>
            </a:pPr>
            <a:r>
              <a:rPr lang="en-US" sz="2200" dirty="0"/>
              <a:t>	</a:t>
            </a:r>
            <a:r>
              <a:rPr lang="en-US" sz="2200" dirty="0">
                <a:solidFill>
                  <a:srgbClr val="0432FF"/>
                </a:solidFill>
              </a:rPr>
              <a:t>$20,200 </a:t>
            </a:r>
            <a:r>
              <a:rPr lang="en-US" sz="2200" dirty="0"/>
              <a:t>	Medical Equipment Preparers</a:t>
            </a:r>
          </a:p>
          <a:p>
            <a:pPr marL="0" indent="0">
              <a:spcBef>
                <a:spcPts val="0"/>
              </a:spcBef>
              <a:buNone/>
              <a:tabLst>
                <a:tab pos="1306513" algn="r"/>
                <a:tab pos="1474788" algn="l"/>
              </a:tabLst>
            </a:pPr>
            <a:r>
              <a:rPr lang="en-US" sz="2200" dirty="0"/>
              <a:t>	</a:t>
            </a:r>
            <a:r>
              <a:rPr lang="en-US" sz="2200" dirty="0">
                <a:solidFill>
                  <a:srgbClr val="0432FF"/>
                </a:solidFill>
              </a:rPr>
              <a:t>$19,960 </a:t>
            </a:r>
            <a:r>
              <a:rPr lang="en-US" sz="2200" dirty="0"/>
              <a:t>	Occupational Therapist Aides</a:t>
            </a:r>
          </a:p>
          <a:p>
            <a:pPr marL="0" indent="0">
              <a:spcBef>
                <a:spcPts val="0"/>
              </a:spcBef>
              <a:buNone/>
              <a:tabLst>
                <a:tab pos="1306513" algn="r"/>
                <a:tab pos="1474788" algn="l"/>
              </a:tabLst>
            </a:pPr>
            <a:r>
              <a:rPr lang="en-US" sz="2200" dirty="0"/>
              <a:t>	</a:t>
            </a:r>
            <a:r>
              <a:rPr lang="en-US" sz="2200" dirty="0">
                <a:solidFill>
                  <a:srgbClr val="0432FF"/>
                </a:solidFill>
              </a:rPr>
              <a:t>$19,450 </a:t>
            </a:r>
            <a:r>
              <a:rPr lang="en-US" sz="2200" dirty="0"/>
              <a:t>	Helpers--Carpenters</a:t>
            </a:r>
          </a:p>
          <a:p>
            <a:pPr marL="0" indent="0">
              <a:spcBef>
                <a:spcPts val="0"/>
              </a:spcBef>
              <a:buNone/>
              <a:tabLst>
                <a:tab pos="1306513" algn="r"/>
                <a:tab pos="1474788" algn="l"/>
              </a:tabLst>
            </a:pPr>
            <a:r>
              <a:rPr lang="en-US" sz="2200" dirty="0"/>
              <a:t>	</a:t>
            </a:r>
            <a:r>
              <a:rPr lang="en-US" sz="2200" dirty="0">
                <a:solidFill>
                  <a:srgbClr val="0432FF"/>
                </a:solidFill>
              </a:rPr>
              <a:t>$19,380 </a:t>
            </a:r>
            <a:r>
              <a:rPr lang="en-US" sz="2200" dirty="0"/>
              <a:t>	Physical Therapist Aides</a:t>
            </a:r>
          </a:p>
          <a:p>
            <a:pPr marL="0" indent="0">
              <a:spcBef>
                <a:spcPts val="0"/>
              </a:spcBef>
              <a:buNone/>
              <a:tabLst>
                <a:tab pos="1306513" algn="r"/>
                <a:tab pos="1474788" algn="l"/>
              </a:tabLst>
            </a:pPr>
            <a:r>
              <a:rPr lang="en-US" sz="2200" dirty="0"/>
              <a:t>	</a:t>
            </a:r>
            <a:r>
              <a:rPr lang="en-US" sz="2200" dirty="0">
                <a:solidFill>
                  <a:srgbClr val="0432FF"/>
                </a:solidFill>
              </a:rPr>
              <a:t>$18,400 </a:t>
            </a:r>
            <a:r>
              <a:rPr lang="en-US" sz="2200" dirty="0"/>
              <a:t>	Helpers--Painters, Paperhangers, Plasterers, and Stucco Masons</a:t>
            </a:r>
          </a:p>
          <a:p>
            <a:pPr marL="0" indent="0">
              <a:spcBef>
                <a:spcPts val="0"/>
              </a:spcBef>
              <a:buNone/>
              <a:tabLst>
                <a:tab pos="1306513" algn="r"/>
                <a:tab pos="1474788" algn="l"/>
              </a:tabLst>
            </a:pPr>
            <a:r>
              <a:rPr lang="en-US" sz="2200" dirty="0"/>
              <a:t>	</a:t>
            </a:r>
            <a:r>
              <a:rPr lang="en-US" sz="2200" dirty="0">
                <a:solidFill>
                  <a:srgbClr val="0432FF"/>
                </a:solidFill>
              </a:rPr>
              <a:t>$18,310 </a:t>
            </a:r>
            <a:r>
              <a:rPr lang="en-US" sz="2200" dirty="0"/>
              <a:t>	Receptionists and Information Clerks</a:t>
            </a:r>
          </a:p>
          <a:p>
            <a:pPr marL="0" indent="0">
              <a:spcBef>
                <a:spcPts val="0"/>
              </a:spcBef>
              <a:buNone/>
              <a:tabLst>
                <a:tab pos="1306513" algn="r"/>
                <a:tab pos="1474788" algn="l"/>
              </a:tabLst>
            </a:pPr>
            <a:r>
              <a:rPr lang="en-US" sz="2200" dirty="0"/>
              <a:t>	</a:t>
            </a:r>
            <a:r>
              <a:rPr lang="en-US" sz="2200" dirty="0">
                <a:solidFill>
                  <a:srgbClr val="0432FF"/>
                </a:solidFill>
              </a:rPr>
              <a:t>$17,650 </a:t>
            </a:r>
            <a:r>
              <a:rPr lang="en-US" sz="2200" dirty="0"/>
              <a:t>	Landscaping and </a:t>
            </a:r>
            <a:r>
              <a:rPr lang="en-US" sz="2200" dirty="0" err="1"/>
              <a:t>Groundskeeping</a:t>
            </a:r>
            <a:r>
              <a:rPr lang="en-US" sz="2200" dirty="0"/>
              <a:t> Workers</a:t>
            </a:r>
          </a:p>
          <a:p>
            <a:pPr marL="0" indent="0">
              <a:spcBef>
                <a:spcPts val="0"/>
              </a:spcBef>
              <a:buNone/>
              <a:tabLst>
                <a:tab pos="1306513" algn="r"/>
                <a:tab pos="1474788" algn="l"/>
              </a:tabLst>
            </a:pPr>
            <a:r>
              <a:rPr lang="en-US" sz="2200" dirty="0"/>
              <a:t>	</a:t>
            </a:r>
            <a:r>
              <a:rPr lang="en-US" sz="2200" dirty="0">
                <a:solidFill>
                  <a:srgbClr val="0432FF"/>
                </a:solidFill>
              </a:rPr>
              <a:t>$17,290 </a:t>
            </a:r>
            <a:r>
              <a:rPr lang="en-US" sz="2200" dirty="0"/>
              <a:t>	Helpers--Installation, Maintenance, and Repair Workers</a:t>
            </a:r>
          </a:p>
          <a:p>
            <a:pPr marL="0" indent="0">
              <a:spcBef>
                <a:spcPts val="0"/>
              </a:spcBef>
              <a:buNone/>
              <a:tabLst>
                <a:tab pos="1306513" algn="r"/>
                <a:tab pos="1474788" algn="l"/>
              </a:tabLst>
            </a:pPr>
            <a:r>
              <a:rPr lang="en-US" sz="2200" dirty="0"/>
              <a:t>	</a:t>
            </a:r>
            <a:r>
              <a:rPr lang="en-US" sz="2200" dirty="0">
                <a:solidFill>
                  <a:srgbClr val="0432FF"/>
                </a:solidFill>
              </a:rPr>
              <a:t>$17,180 </a:t>
            </a:r>
            <a:r>
              <a:rPr lang="en-US" sz="2200" dirty="0"/>
              <a:t>	Laborers and Freight, Stock, and Material Movers, Hand</a:t>
            </a:r>
          </a:p>
          <a:p>
            <a:pPr marL="0" indent="0">
              <a:spcBef>
                <a:spcPts val="0"/>
              </a:spcBef>
              <a:buNone/>
              <a:tabLst>
                <a:tab pos="1306513" algn="r"/>
                <a:tab pos="1474788" algn="l"/>
              </a:tabLst>
            </a:pPr>
            <a:r>
              <a:rPr lang="en-US" sz="2200" dirty="0"/>
              <a:t>	</a:t>
            </a:r>
            <a:r>
              <a:rPr lang="en-US" sz="2200" dirty="0">
                <a:solidFill>
                  <a:srgbClr val="0432FF"/>
                </a:solidFill>
              </a:rPr>
              <a:t>$17,060 </a:t>
            </a:r>
            <a:r>
              <a:rPr lang="en-US" sz="2200" dirty="0"/>
              <a:t>	Helpers--Roofers</a:t>
            </a:r>
          </a:p>
          <a:p>
            <a:pPr marL="0" indent="0">
              <a:spcBef>
                <a:spcPts val="0"/>
              </a:spcBef>
              <a:buNone/>
              <a:tabLst>
                <a:tab pos="1306513" algn="r"/>
                <a:tab pos="1474788" algn="l"/>
              </a:tabLst>
            </a:pPr>
            <a:r>
              <a:rPr lang="en-US" sz="2200" dirty="0"/>
              <a:t>	</a:t>
            </a:r>
            <a:r>
              <a:rPr lang="en-US" sz="2200" dirty="0">
                <a:solidFill>
                  <a:srgbClr val="0432FF"/>
                </a:solidFill>
              </a:rPr>
              <a:t>$17,020 </a:t>
            </a:r>
            <a:r>
              <a:rPr lang="en-US" sz="2200" dirty="0"/>
              <a:t>	Nursing Assistants</a:t>
            </a:r>
          </a:p>
          <a:p>
            <a:pPr marL="0" indent="0">
              <a:spcBef>
                <a:spcPts val="0"/>
              </a:spcBef>
              <a:buNone/>
              <a:tabLst>
                <a:tab pos="1306513" algn="r"/>
                <a:tab pos="1474788" algn="l"/>
              </a:tabLst>
            </a:pPr>
            <a:r>
              <a:rPr lang="en-US" sz="2200" dirty="0"/>
              <a:t>	$16,800 	Taxi Drivers and Chauffeurs</a:t>
            </a:r>
          </a:p>
          <a:p>
            <a:pPr marL="0" indent="0">
              <a:spcBef>
                <a:spcPts val="0"/>
              </a:spcBef>
              <a:buNone/>
              <a:tabLst>
                <a:tab pos="1306513" algn="r"/>
                <a:tab pos="1474788" algn="l"/>
              </a:tabLst>
            </a:pPr>
            <a:r>
              <a:rPr lang="en-US" sz="2200" dirty="0"/>
              <a:t>	$16,750 	Veterinary Assistants and Laboratory Animal Caretakers</a:t>
            </a:r>
          </a:p>
          <a:p>
            <a:pPr marL="0" indent="0">
              <a:spcBef>
                <a:spcPts val="0"/>
              </a:spcBef>
              <a:buNone/>
              <a:tabLst>
                <a:tab pos="1306513" algn="r"/>
                <a:tab pos="1474788" algn="l"/>
              </a:tabLst>
            </a:pPr>
            <a:r>
              <a:rPr lang="en-US" sz="2200" dirty="0"/>
              <a:t>	$16,610 	Stock Clerks and Order Fillers</a:t>
            </a:r>
          </a:p>
          <a:p>
            <a:pPr marL="0" indent="0">
              <a:spcBef>
                <a:spcPts val="0"/>
              </a:spcBef>
              <a:buNone/>
              <a:tabLst>
                <a:tab pos="1306513" algn="r"/>
                <a:tab pos="1474788" algn="l"/>
              </a:tabLst>
            </a:pPr>
            <a:r>
              <a:rPr lang="en-US" sz="2200" dirty="0"/>
              <a:t>	$16,460 	Retail Salespersons</a:t>
            </a:r>
          </a:p>
          <a:p>
            <a:pPr marL="0" indent="0">
              <a:spcBef>
                <a:spcPts val="0"/>
              </a:spcBef>
              <a:buNone/>
              <a:tabLst>
                <a:tab pos="1306513" algn="r"/>
                <a:tab pos="1474788" algn="l"/>
              </a:tabLst>
            </a:pPr>
            <a:r>
              <a:rPr lang="en-US" sz="2200" dirty="0"/>
              <a:t>	$16,420 	Cleaners of Vehicles and Equipment</a:t>
            </a:r>
          </a:p>
          <a:p>
            <a:pPr marL="0" indent="0">
              <a:spcBef>
                <a:spcPts val="0"/>
              </a:spcBef>
              <a:buNone/>
              <a:tabLst>
                <a:tab pos="1306513" algn="r"/>
                <a:tab pos="1474788" algn="l"/>
              </a:tabLst>
            </a:pPr>
            <a:r>
              <a:rPr lang="en-US" sz="2200" dirty="0"/>
              <a:t>	$16,390 	Janitors and Cleaners, Except Maids and Housekeeping Cleaners</a:t>
            </a:r>
          </a:p>
          <a:p>
            <a:pPr marL="0" indent="0">
              <a:spcBef>
                <a:spcPts val="0"/>
              </a:spcBef>
              <a:buNone/>
              <a:tabLst>
                <a:tab pos="1306513" algn="r"/>
                <a:tab pos="1474788" algn="l"/>
              </a:tabLst>
            </a:pPr>
            <a:r>
              <a:rPr lang="en-US" sz="2200" dirty="0"/>
              <a:t>	$16,290 	Personal Care Aides</a:t>
            </a:r>
          </a:p>
          <a:p>
            <a:pPr marL="0" indent="0">
              <a:spcBef>
                <a:spcPts val="0"/>
              </a:spcBef>
              <a:buNone/>
              <a:tabLst>
                <a:tab pos="1306513" algn="r"/>
                <a:tab pos="1474788" algn="l"/>
              </a:tabLst>
            </a:pPr>
            <a:r>
              <a:rPr lang="en-US" sz="2200" dirty="0"/>
              <a:t>	$16,260 	Childcare Workers</a:t>
            </a:r>
          </a:p>
          <a:p>
            <a:pPr marL="0" indent="0">
              <a:spcBef>
                <a:spcPts val="0"/>
              </a:spcBef>
              <a:buNone/>
              <a:tabLst>
                <a:tab pos="1306513" algn="r"/>
                <a:tab pos="1474788" algn="l"/>
              </a:tabLst>
            </a:pPr>
            <a:r>
              <a:rPr lang="en-US" sz="2200" dirty="0"/>
              <a:t>	$16,200 	Nonfarm Animal Caretakers</a:t>
            </a:r>
          </a:p>
          <a:p>
            <a:pPr marL="0" indent="0">
              <a:spcBef>
                <a:spcPts val="0"/>
              </a:spcBef>
              <a:buNone/>
              <a:tabLst>
                <a:tab pos="1306513" algn="r"/>
                <a:tab pos="1474788" algn="l"/>
              </a:tabLst>
            </a:pPr>
            <a:r>
              <a:rPr lang="en-US" sz="2200" dirty="0"/>
              <a:t>	$16,180 	Food Preparation Workers</a:t>
            </a:r>
          </a:p>
          <a:p>
            <a:pPr marL="0" indent="0">
              <a:spcBef>
                <a:spcPts val="0"/>
              </a:spcBef>
              <a:buNone/>
              <a:tabLst>
                <a:tab pos="1306513" algn="r"/>
                <a:tab pos="1474788" algn="l"/>
              </a:tabLst>
            </a:pPr>
            <a:r>
              <a:rPr lang="en-US" sz="2200" dirty="0"/>
              <a:t>	$16,140 	Home Health Aides</a:t>
            </a:r>
          </a:p>
          <a:p>
            <a:pPr marL="0" indent="0">
              <a:spcBef>
                <a:spcPts val="0"/>
              </a:spcBef>
              <a:buNone/>
              <a:tabLst>
                <a:tab pos="1306513" algn="r"/>
                <a:tab pos="1474788" algn="l"/>
              </a:tabLst>
            </a:pPr>
            <a:r>
              <a:rPr lang="en-US" sz="2200" dirty="0"/>
              <a:t>	$16,130 	Maids and Housekeeping Cleaners</a:t>
            </a:r>
          </a:p>
          <a:p>
            <a:pPr marL="0" indent="0">
              <a:spcBef>
                <a:spcPts val="0"/>
              </a:spcBef>
              <a:buNone/>
              <a:tabLst>
                <a:tab pos="1306513" algn="r"/>
                <a:tab pos="1474788" algn="l"/>
              </a:tabLst>
            </a:pPr>
            <a:r>
              <a:rPr lang="en-US" sz="2200" dirty="0"/>
              <a:t>	$16,100 	Bartenders</a:t>
            </a:r>
          </a:p>
          <a:p>
            <a:pPr marL="0" indent="0">
              <a:spcBef>
                <a:spcPts val="0"/>
              </a:spcBef>
              <a:buNone/>
              <a:tabLst>
                <a:tab pos="1306513" algn="r"/>
                <a:tab pos="1474788" algn="l"/>
              </a:tabLst>
            </a:pPr>
            <a:r>
              <a:rPr lang="en-US" sz="2200" dirty="0"/>
              <a:t>	$16,010 	Waiters and Waitresses</a:t>
            </a:r>
          </a:p>
          <a:p>
            <a:pPr marL="0" indent="0">
              <a:spcBef>
                <a:spcPts val="0"/>
              </a:spcBef>
              <a:buNone/>
              <a:tabLst>
                <a:tab pos="1306513" algn="r"/>
                <a:tab pos="1474788" algn="l"/>
              </a:tabLst>
            </a:pPr>
            <a:r>
              <a:rPr lang="en-US" sz="2200" dirty="0"/>
              <a:t>	$15,980 	Counter Attendants, Cafeteria, Food Concession, and Coffee Shop</a:t>
            </a:r>
          </a:p>
          <a:p>
            <a:pPr marL="0" indent="0">
              <a:spcBef>
                <a:spcPts val="0"/>
              </a:spcBef>
              <a:buNone/>
              <a:tabLst>
                <a:tab pos="1306513" algn="r"/>
                <a:tab pos="1474788" algn="l"/>
              </a:tabLst>
            </a:pPr>
            <a:r>
              <a:rPr lang="en-US" sz="2200" dirty="0"/>
              <a:t>	$15,980 	Hosts and Hostesses, Restaurant, Lounge, and Coffee Shop</a:t>
            </a:r>
          </a:p>
          <a:p>
            <a:pPr marL="0" indent="0">
              <a:spcBef>
                <a:spcPts val="0"/>
              </a:spcBef>
              <a:buNone/>
              <a:tabLst>
                <a:tab pos="1306513" algn="r"/>
                <a:tab pos="1474788" algn="l"/>
              </a:tabLst>
            </a:pPr>
            <a:r>
              <a:rPr lang="en-US" sz="2200" dirty="0"/>
              <a:t>	$15,950 	Lifeguards, Ski Patrol, and Other Recreational Protective Service Workers</a:t>
            </a:r>
          </a:p>
          <a:p>
            <a:pPr marL="0" indent="0">
              <a:spcBef>
                <a:spcPts val="0"/>
              </a:spcBef>
              <a:buNone/>
              <a:tabLst>
                <a:tab pos="1306513" algn="r"/>
                <a:tab pos="1474788" algn="l"/>
              </a:tabLst>
            </a:pPr>
            <a:r>
              <a:rPr lang="en-US" sz="2200" dirty="0"/>
              <a:t>	$15,940 	Combined Food Preparation and Serving Workers, Including Fast Food</a:t>
            </a:r>
          </a:p>
          <a:p>
            <a:pPr marL="0" indent="0">
              <a:spcBef>
                <a:spcPts val="0"/>
              </a:spcBef>
              <a:buNone/>
              <a:tabLst>
                <a:tab pos="1306513" algn="r"/>
                <a:tab pos="1474788" algn="l"/>
              </a:tabLst>
            </a:pPr>
            <a:r>
              <a:rPr lang="en-US" sz="2200" dirty="0"/>
              <a:t>	$15,930 	Amusement and Recreation Attendants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4000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Moderate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$42,960 </a:t>
            </a:r>
            <a:r>
              <a:rPr lang="en-US" sz="2200" dirty="0"/>
              <a:t>	Sales Representatives, Wholesale and Manufacturing,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$28,160 </a:t>
            </a:r>
            <a:r>
              <a:rPr lang="en-US" sz="2200" dirty="0"/>
              <a:t>	Dental Assistants</a:t>
            </a:r>
          </a:p>
          <a:p>
            <a:pPr marL="0" indent="0">
              <a:spcBef>
                <a:spcPts val="0"/>
              </a:spcBef>
              <a:buNone/>
              <a:tabLst>
                <a:tab pos="1306513" algn="r"/>
                <a:tab pos="1474788" algn="l"/>
              </a:tabLst>
            </a:pPr>
            <a:r>
              <a:rPr lang="en-US" sz="2200" dirty="0"/>
              <a:t>	</a:t>
            </a:r>
            <a:r>
              <a:rPr lang="en-US" sz="2200" dirty="0">
                <a:solidFill>
                  <a:srgbClr val="0432FF"/>
                </a:solidFill>
              </a:rPr>
              <a:t>$28,000 </a:t>
            </a:r>
            <a:r>
              <a:rPr lang="en-US" sz="2200" dirty="0"/>
              <a:t>	Insurance Claims and Policy Processing Clerks</a:t>
            </a:r>
          </a:p>
          <a:p>
            <a:pPr marL="0" indent="0">
              <a:spcBef>
                <a:spcPts val="0"/>
              </a:spcBef>
              <a:buNone/>
              <a:tabLst>
                <a:tab pos="1306513" algn="r"/>
                <a:tab pos="1474788" algn="l"/>
              </a:tabLst>
            </a:pPr>
            <a:r>
              <a:rPr lang="en-US" sz="2200" dirty="0"/>
              <a:t>	</a:t>
            </a:r>
            <a:r>
              <a:rPr lang="en-US" sz="2200" dirty="0">
                <a:solidFill>
                  <a:srgbClr val="0432FF"/>
                </a:solidFill>
              </a:rPr>
              <a:t>$27,000 </a:t>
            </a:r>
            <a:r>
              <a:rPr lang="en-US" sz="2200" dirty="0"/>
              <a:t>	Sales Representatives, Wholesale and Manufacturing, Except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$26,360 </a:t>
            </a:r>
            <a:r>
              <a:rPr lang="en-US" sz="2200" dirty="0"/>
              <a:t>	Computer-Controlled Machine Tool Operators, Metal and Plastic</a:t>
            </a:r>
          </a:p>
          <a:p>
            <a:pPr marL="0" indent="0">
              <a:spcBef>
                <a:spcPts val="0"/>
              </a:spcBef>
              <a:buNone/>
              <a:tabLst>
                <a:tab pos="1306513" algn="r"/>
                <a:tab pos="1474788" algn="l"/>
              </a:tabLst>
            </a:pPr>
            <a:r>
              <a:rPr lang="en-US" sz="2200" dirty="0"/>
              <a:t>	</a:t>
            </a:r>
            <a:r>
              <a:rPr lang="en-US" sz="2200" dirty="0">
                <a:solidFill>
                  <a:srgbClr val="0432FF"/>
                </a:solidFill>
              </a:rPr>
              <a:t>$25,920 </a:t>
            </a:r>
            <a:r>
              <a:rPr lang="en-US" sz="2200" dirty="0"/>
              <a:t>	Operating Engineers and Other Construction Equipment Operators</a:t>
            </a:r>
          </a:p>
          <a:p>
            <a:pPr marL="0" indent="0">
              <a:spcBef>
                <a:spcPts val="0"/>
              </a:spcBef>
              <a:buNone/>
              <a:tabLst>
                <a:tab pos="1306513" algn="r"/>
                <a:tab pos="1474788" algn="l"/>
              </a:tabLst>
            </a:pPr>
            <a:r>
              <a:rPr lang="en-US" sz="2200" dirty="0">
                <a:solidFill>
                  <a:srgbClr val="0432FF"/>
                </a:solidFill>
              </a:rPr>
              <a:t>	$25,670 </a:t>
            </a:r>
            <a:r>
              <a:rPr lang="en-US" sz="2200" dirty="0"/>
              <a:t>	Sales Representatives, Services, all other</a:t>
            </a:r>
          </a:p>
          <a:p>
            <a:pPr marL="0" indent="0">
              <a:spcBef>
                <a:spcPts val="0"/>
              </a:spcBef>
              <a:buNone/>
              <a:tabLst>
                <a:tab pos="1306513" algn="r"/>
                <a:tab pos="1474788" algn="l"/>
              </a:tabLst>
            </a:pPr>
            <a:r>
              <a:rPr lang="en-US" sz="2200" dirty="0"/>
              <a:t>	</a:t>
            </a:r>
            <a:r>
              <a:rPr lang="en-US" sz="2200" dirty="0">
                <a:solidFill>
                  <a:srgbClr val="0432FF"/>
                </a:solidFill>
              </a:rPr>
              <a:t>$25,660 </a:t>
            </a:r>
            <a:r>
              <a:rPr lang="en-US" sz="2200" dirty="0"/>
              <a:t>	Mechanical Door Repairers</a:t>
            </a:r>
          </a:p>
          <a:p>
            <a:pPr marL="0" indent="0">
              <a:spcBef>
                <a:spcPts val="0"/>
              </a:spcBef>
              <a:buNone/>
              <a:tabLst>
                <a:tab pos="1306513" algn="r"/>
                <a:tab pos="1474788" algn="l"/>
              </a:tabLst>
            </a:pPr>
            <a:r>
              <a:rPr lang="en-US" sz="2200" dirty="0"/>
              <a:t>	</a:t>
            </a:r>
            <a:r>
              <a:rPr lang="en-US" sz="2200" dirty="0">
                <a:solidFill>
                  <a:srgbClr val="0432FF"/>
                </a:solidFill>
              </a:rPr>
              <a:t>$25,230 	</a:t>
            </a:r>
            <a:r>
              <a:rPr lang="en-US" sz="2200" dirty="0"/>
              <a:t>Heavy and Tractor-Trailer Truck Drivers</a:t>
            </a:r>
          </a:p>
          <a:p>
            <a:pPr marL="0" indent="0">
              <a:spcBef>
                <a:spcPts val="0"/>
              </a:spcBef>
              <a:buNone/>
              <a:tabLst>
                <a:tab pos="1306513" algn="r"/>
                <a:tab pos="1474788" algn="l"/>
              </a:tabLst>
            </a:pPr>
            <a:r>
              <a:rPr lang="en-US" sz="2200" dirty="0"/>
              <a:t>	</a:t>
            </a:r>
            <a:r>
              <a:rPr lang="en-US" sz="2200" dirty="0">
                <a:solidFill>
                  <a:srgbClr val="0432FF"/>
                </a:solidFill>
              </a:rPr>
              <a:t>$24,540 </a:t>
            </a:r>
            <a:r>
              <a:rPr lang="en-US" sz="2200" dirty="0"/>
              <a:t>	Billing and Posting Clerks and Machine Operators</a:t>
            </a:r>
          </a:p>
          <a:p>
            <a:pPr marL="0" indent="0">
              <a:spcBef>
                <a:spcPts val="0"/>
              </a:spcBef>
              <a:buNone/>
              <a:tabLst>
                <a:tab pos="1306513" algn="r"/>
                <a:tab pos="1474788" algn="l"/>
              </a:tabLst>
            </a:pPr>
            <a:r>
              <a:rPr lang="en-US" sz="2200" dirty="0"/>
              <a:t>	</a:t>
            </a:r>
            <a:r>
              <a:rPr lang="en-US" sz="2200" dirty="0">
                <a:solidFill>
                  <a:srgbClr val="0432FF"/>
                </a:solidFill>
              </a:rPr>
              <a:t>$24,070 </a:t>
            </a:r>
            <a:r>
              <a:rPr lang="en-US" sz="2200" dirty="0"/>
              <a:t>	Insulation Workers, Floor, Ceiling, and Wall</a:t>
            </a:r>
          </a:p>
          <a:p>
            <a:pPr marL="0" indent="0">
              <a:spcBef>
                <a:spcPts val="0"/>
              </a:spcBef>
              <a:buNone/>
              <a:tabLst>
                <a:tab pos="1306513" algn="r"/>
                <a:tab pos="1474788" algn="l"/>
              </a:tabLst>
            </a:pPr>
            <a:r>
              <a:rPr lang="en-US" sz="2200" dirty="0"/>
              <a:t>	</a:t>
            </a:r>
            <a:r>
              <a:rPr lang="en-US" sz="2200" dirty="0">
                <a:solidFill>
                  <a:srgbClr val="0432FF"/>
                </a:solidFill>
              </a:rPr>
              <a:t>$23,540 </a:t>
            </a:r>
            <a:r>
              <a:rPr lang="en-US" sz="2200" dirty="0"/>
              <a:t>	Cement Masons and Concrete Finishers</a:t>
            </a:r>
          </a:p>
          <a:p>
            <a:pPr marL="0" indent="0">
              <a:spcBef>
                <a:spcPts val="0"/>
              </a:spcBef>
              <a:buNone/>
              <a:tabLst>
                <a:tab pos="1306513" algn="r"/>
                <a:tab pos="1474788" algn="l"/>
              </a:tabLst>
            </a:pPr>
            <a:r>
              <a:rPr lang="en-US" sz="2200" dirty="0"/>
              <a:t>	</a:t>
            </a:r>
            <a:r>
              <a:rPr lang="en-US" sz="2200" dirty="0">
                <a:solidFill>
                  <a:srgbClr val="0432FF"/>
                </a:solidFill>
              </a:rPr>
              <a:t>$23,290 </a:t>
            </a:r>
            <a:r>
              <a:rPr lang="en-US" sz="2200" dirty="0"/>
              <a:t>	Ambulance Drivers and Attendants, Except Emergency Medical Technicians</a:t>
            </a:r>
          </a:p>
          <a:p>
            <a:pPr marL="0" indent="0">
              <a:spcBef>
                <a:spcPts val="0"/>
              </a:spcBef>
              <a:buNone/>
              <a:tabLst>
                <a:tab pos="1306513" algn="r"/>
                <a:tab pos="1474788" algn="l"/>
              </a:tabLst>
            </a:pPr>
            <a:r>
              <a:rPr lang="en-US" sz="2200" dirty="0"/>
              <a:t>	</a:t>
            </a:r>
            <a:r>
              <a:rPr lang="en-US" sz="2200" dirty="0">
                <a:solidFill>
                  <a:srgbClr val="0432FF"/>
                </a:solidFill>
              </a:rPr>
              <a:t>$23,250 </a:t>
            </a:r>
            <a:r>
              <a:rPr lang="en-US" sz="2200" dirty="0"/>
              <a:t>	Painters, Construction and Maintenance</a:t>
            </a:r>
          </a:p>
          <a:p>
            <a:pPr marL="0" indent="0">
              <a:spcBef>
                <a:spcPts val="0"/>
              </a:spcBef>
              <a:buNone/>
              <a:tabLst>
                <a:tab pos="1306513" algn="r"/>
                <a:tab pos="1474788" algn="l"/>
              </a:tabLst>
            </a:pPr>
            <a:r>
              <a:rPr lang="en-US" sz="2200" dirty="0"/>
              <a:t>	</a:t>
            </a:r>
            <a:r>
              <a:rPr lang="en-US" sz="2200" dirty="0">
                <a:solidFill>
                  <a:srgbClr val="0432FF"/>
                </a:solidFill>
              </a:rPr>
              <a:t>$22,580 </a:t>
            </a:r>
            <a:r>
              <a:rPr lang="en-US" sz="2200" dirty="0"/>
              <a:t>	Maintenance and Repair Workers, General</a:t>
            </a:r>
          </a:p>
          <a:p>
            <a:pPr marL="0" indent="0">
              <a:spcBef>
                <a:spcPts val="0"/>
              </a:spcBef>
              <a:buNone/>
              <a:tabLst>
                <a:tab pos="1306513" algn="r"/>
                <a:tab pos="1474788" algn="l"/>
              </a:tabLst>
            </a:pPr>
            <a:r>
              <a:rPr lang="en-US" sz="2200" dirty="0"/>
              <a:t>	</a:t>
            </a:r>
            <a:r>
              <a:rPr lang="en-US" sz="2200" dirty="0">
                <a:solidFill>
                  <a:srgbClr val="0432FF"/>
                </a:solidFill>
              </a:rPr>
              <a:t>$22,490 </a:t>
            </a:r>
            <a:r>
              <a:rPr lang="en-US" sz="2200" dirty="0"/>
              <a:t>	Medical Assistants</a:t>
            </a:r>
          </a:p>
          <a:p>
            <a:pPr marL="0" indent="0">
              <a:spcBef>
                <a:spcPts val="0"/>
              </a:spcBef>
              <a:buNone/>
              <a:tabLst>
                <a:tab pos="1306513" algn="r"/>
                <a:tab pos="1474788" algn="l"/>
              </a:tabLst>
            </a:pPr>
            <a:r>
              <a:rPr lang="en-US" sz="2200" dirty="0"/>
              <a:t>	</a:t>
            </a:r>
            <a:r>
              <a:rPr lang="en-US" sz="2200" dirty="0">
                <a:solidFill>
                  <a:srgbClr val="0432FF"/>
                </a:solidFill>
              </a:rPr>
              <a:t>$22,300 </a:t>
            </a:r>
            <a:r>
              <a:rPr lang="en-US" sz="2200" dirty="0"/>
              <a:t>	Roofers</a:t>
            </a:r>
          </a:p>
          <a:p>
            <a:pPr marL="0" indent="0">
              <a:spcBef>
                <a:spcPts val="0"/>
              </a:spcBef>
              <a:buNone/>
              <a:tabLst>
                <a:tab pos="1306513" algn="r"/>
                <a:tab pos="1474788" algn="l"/>
              </a:tabLst>
            </a:pPr>
            <a:r>
              <a:rPr lang="en-US" sz="2200" dirty="0"/>
              <a:t>	$19,920 	Social and Human Service Assistants</a:t>
            </a:r>
          </a:p>
          <a:p>
            <a:pPr marL="0" indent="0">
              <a:spcBef>
                <a:spcPts val="0"/>
              </a:spcBef>
              <a:buNone/>
              <a:tabLst>
                <a:tab pos="1306513" algn="r"/>
                <a:tab pos="1474788" algn="l"/>
              </a:tabLst>
            </a:pPr>
            <a:r>
              <a:rPr lang="en-US" sz="2200" dirty="0"/>
              <a:t>	$19,640 	Pharmacy Technicians</a:t>
            </a:r>
          </a:p>
          <a:p>
            <a:pPr marL="0" indent="0">
              <a:spcBef>
                <a:spcPts val="0"/>
              </a:spcBef>
              <a:buNone/>
              <a:tabLst>
                <a:tab pos="1306513" algn="r"/>
                <a:tab pos="1474788" algn="l"/>
              </a:tabLst>
            </a:pPr>
            <a:r>
              <a:rPr lang="en-US" sz="2200" dirty="0"/>
              <a:t>	$18,870 	Customer Service Representatives</a:t>
            </a:r>
          </a:p>
          <a:p>
            <a:pPr marL="0" indent="0">
              <a:spcBef>
                <a:spcPts val="0"/>
              </a:spcBef>
              <a:buNone/>
              <a:tabLst>
                <a:tab pos="1306513" algn="r"/>
                <a:tab pos="1474788" algn="l"/>
              </a:tabLst>
            </a:pPr>
            <a:r>
              <a:rPr lang="en-US" sz="2200" dirty="0"/>
              <a:t>	$18,220 	Floor Layers, Except Carpet, Wood, and Hard Tiles</a:t>
            </a:r>
          </a:p>
          <a:p>
            <a:pPr marL="0" indent="0">
              <a:spcBef>
                <a:spcPts val="0"/>
              </a:spcBef>
              <a:buNone/>
              <a:tabLst>
                <a:tab pos="1306513" algn="r"/>
                <a:tab pos="1474788" algn="l"/>
              </a:tabLst>
            </a:pPr>
            <a:r>
              <a:rPr lang="en-US" sz="2200" dirty="0"/>
              <a:t>	$18,080 	Construction Laborers</a:t>
            </a:r>
          </a:p>
          <a:p>
            <a:pPr marL="0" indent="0">
              <a:spcBef>
                <a:spcPts val="0"/>
              </a:spcBef>
              <a:buNone/>
              <a:tabLst>
                <a:tab pos="1306513" algn="r"/>
                <a:tab pos="1474788" algn="l"/>
              </a:tabLst>
            </a:pPr>
            <a:r>
              <a:rPr lang="en-US" sz="2200" dirty="0"/>
              <a:t>	$17,660 	Assemblers and Fabricators, all other</a:t>
            </a:r>
          </a:p>
          <a:p>
            <a:pPr marL="0" indent="0">
              <a:spcBef>
                <a:spcPts val="0"/>
              </a:spcBef>
              <a:buNone/>
              <a:tabLst>
                <a:tab pos="1306513" algn="r"/>
                <a:tab pos="1474788" algn="l"/>
              </a:tabLst>
            </a:pPr>
            <a:r>
              <a:rPr lang="en-US" sz="2200" dirty="0"/>
              <a:t>	$16,860 	Cooks, Institution and Cafeteria</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0533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$36,570 </a:t>
            </a:r>
            <a:r>
              <a:rPr lang="en-US" sz="2200" dirty="0"/>
              <a:t>	Compliance Officers</a:t>
            </a:r>
          </a:p>
          <a:p>
            <a:pPr marL="0" indent="0">
              <a:spcBef>
                <a:spcPts val="0"/>
              </a:spcBef>
              <a:buNone/>
              <a:tabLst>
                <a:tab pos="1306513" algn="r"/>
                <a:tab pos="1474788" algn="l"/>
              </a:tabLst>
            </a:pPr>
            <a:r>
              <a:rPr lang="en-US" sz="2200" dirty="0"/>
              <a:t>	</a:t>
            </a:r>
            <a:r>
              <a:rPr lang="en-US" sz="2200" dirty="0">
                <a:solidFill>
                  <a:srgbClr val="0432FF"/>
                </a:solidFill>
              </a:rPr>
              <a:t>$31,910 </a:t>
            </a:r>
            <a:r>
              <a:rPr lang="en-US" sz="2200" dirty="0"/>
              <a:t>	Electrical Power-Line Installers and Repairers</a:t>
            </a:r>
          </a:p>
          <a:p>
            <a:pPr marL="0" indent="0">
              <a:spcBef>
                <a:spcPts val="0"/>
              </a:spcBef>
              <a:buNone/>
              <a:tabLst>
                <a:tab pos="1306513" algn="r"/>
                <a:tab pos="1474788" algn="l"/>
              </a:tabLst>
            </a:pPr>
            <a:r>
              <a:rPr lang="en-US" sz="2200" dirty="0"/>
              <a:t>	</a:t>
            </a:r>
            <a:r>
              <a:rPr lang="en-US" sz="2200" dirty="0">
                <a:solidFill>
                  <a:srgbClr val="0432FF"/>
                </a:solidFill>
              </a:rPr>
              <a:t>$30,470 </a:t>
            </a:r>
            <a:r>
              <a:rPr lang="en-US" sz="2200" dirty="0"/>
              <a:t>	Electricians</a:t>
            </a:r>
          </a:p>
          <a:p>
            <a:pPr marL="0" indent="0">
              <a:spcBef>
                <a:spcPts val="0"/>
              </a:spcBef>
              <a:buNone/>
              <a:tabLst>
                <a:tab pos="1306513" algn="r"/>
                <a:tab pos="1474788" algn="l"/>
              </a:tabLst>
            </a:pPr>
            <a:r>
              <a:rPr lang="en-US" sz="2200" dirty="0"/>
              <a:t>	</a:t>
            </a:r>
            <a:r>
              <a:rPr lang="en-US" sz="2200" dirty="0">
                <a:solidFill>
                  <a:srgbClr val="0432FF"/>
                </a:solidFill>
              </a:rPr>
              <a:t>$29,900 </a:t>
            </a:r>
            <a:r>
              <a:rPr lang="en-US" sz="2200" dirty="0"/>
              <a:t>	Computer Numerically Controlled Machine Tool Programmers, Metal and Plastic</a:t>
            </a:r>
          </a:p>
          <a:p>
            <a:pPr marL="0" indent="0">
              <a:spcBef>
                <a:spcPts val="0"/>
              </a:spcBef>
              <a:buNone/>
              <a:tabLst>
                <a:tab pos="1306513" algn="r"/>
                <a:tab pos="1474788" algn="l"/>
              </a:tabLst>
            </a:pPr>
            <a:r>
              <a:rPr lang="en-US" sz="2200" dirty="0"/>
              <a:t>	</a:t>
            </a:r>
            <a:r>
              <a:rPr lang="en-US" sz="2200" dirty="0">
                <a:solidFill>
                  <a:srgbClr val="0432FF"/>
                </a:solidFill>
              </a:rPr>
              <a:t>$28,560 </a:t>
            </a:r>
            <a:r>
              <a:rPr lang="en-US" sz="2200" dirty="0"/>
              <a:t>	Industrial Machinery Mechanics</a:t>
            </a:r>
          </a:p>
          <a:p>
            <a:pPr marL="0" indent="0">
              <a:spcBef>
                <a:spcPts val="0"/>
              </a:spcBef>
              <a:buNone/>
              <a:tabLst>
                <a:tab pos="1306513" algn="r"/>
                <a:tab pos="1474788" algn="l"/>
              </a:tabLst>
            </a:pPr>
            <a:r>
              <a:rPr lang="en-US" sz="2200" dirty="0"/>
              <a:t>	</a:t>
            </a:r>
            <a:r>
              <a:rPr lang="en-US" sz="2200" dirty="0">
                <a:solidFill>
                  <a:srgbClr val="0432FF"/>
                </a:solidFill>
              </a:rPr>
              <a:t>$28,190 </a:t>
            </a:r>
            <a:r>
              <a:rPr lang="en-US" sz="2200" dirty="0"/>
              <a:t>	Plumbers, Pipefitters, and Steamfitters</a:t>
            </a:r>
          </a:p>
          <a:p>
            <a:pPr marL="0" indent="0">
              <a:spcBef>
                <a:spcPts val="0"/>
              </a:spcBef>
              <a:buNone/>
              <a:tabLst>
                <a:tab pos="1306513" algn="r"/>
                <a:tab pos="1474788" algn="l"/>
              </a:tabLst>
            </a:pPr>
            <a:r>
              <a:rPr lang="en-US" sz="2200" dirty="0"/>
              <a:t>	</a:t>
            </a:r>
            <a:r>
              <a:rPr lang="en-US" sz="2200" dirty="0">
                <a:solidFill>
                  <a:srgbClr val="0432FF"/>
                </a:solidFill>
              </a:rPr>
              <a:t>$25,700 </a:t>
            </a:r>
            <a:r>
              <a:rPr lang="en-US" sz="2200" dirty="0"/>
              <a:t>	Heating, Air Conditioning, and Refrigeration Mechanics and Installers</a:t>
            </a:r>
          </a:p>
          <a:p>
            <a:pPr marL="0" indent="0">
              <a:spcBef>
                <a:spcPts val="0"/>
              </a:spcBef>
              <a:buNone/>
              <a:tabLst>
                <a:tab pos="1306513" algn="r"/>
                <a:tab pos="1474788" algn="l"/>
              </a:tabLst>
            </a:pPr>
            <a:r>
              <a:rPr lang="en-US" sz="2200" dirty="0">
                <a:solidFill>
                  <a:srgbClr val="0432FF"/>
                </a:solidFill>
              </a:rPr>
              <a:t>	$25,530 </a:t>
            </a:r>
            <a:r>
              <a:rPr lang="en-US" sz="2200" dirty="0"/>
              <a:t>	Opticians, Dispensing</a:t>
            </a:r>
          </a:p>
          <a:p>
            <a:pPr marL="0" indent="0">
              <a:spcBef>
                <a:spcPts val="0"/>
              </a:spcBef>
              <a:buNone/>
              <a:tabLst>
                <a:tab pos="1306513" algn="r"/>
                <a:tab pos="1474788" algn="l"/>
              </a:tabLst>
            </a:pPr>
            <a:r>
              <a:rPr lang="en-US" sz="2200" dirty="0">
                <a:solidFill>
                  <a:srgbClr val="0432FF"/>
                </a:solidFill>
              </a:rPr>
              <a:t>	$25,180 </a:t>
            </a:r>
            <a:r>
              <a:rPr lang="en-US" sz="2200" dirty="0"/>
              <a:t>	</a:t>
            </a:r>
            <a:r>
              <a:rPr lang="en-US" sz="2200" dirty="0" err="1"/>
              <a:t>Brickmasons</a:t>
            </a:r>
            <a:r>
              <a:rPr lang="en-US" sz="2200" dirty="0"/>
              <a:t> and </a:t>
            </a:r>
            <a:r>
              <a:rPr lang="en-US" sz="2200" dirty="0" err="1"/>
              <a:t>Blockmasons</a:t>
            </a:r>
            <a:endParaRPr lang="en-US" sz="2200" dirty="0"/>
          </a:p>
          <a:p>
            <a:pPr marL="0" indent="0">
              <a:spcBef>
                <a:spcPts val="0"/>
              </a:spcBef>
              <a:buNone/>
              <a:tabLst>
                <a:tab pos="1306513" algn="r"/>
                <a:tab pos="1474788" algn="l"/>
              </a:tabLst>
            </a:pPr>
            <a:r>
              <a:rPr lang="en-US" sz="2200" dirty="0">
                <a:solidFill>
                  <a:srgbClr val="0432FF"/>
                </a:solidFill>
              </a:rPr>
              <a:t>	$24,040 </a:t>
            </a:r>
            <a:r>
              <a:rPr lang="en-US" sz="2200" dirty="0"/>
              <a:t>	Machinists</a:t>
            </a:r>
          </a:p>
          <a:p>
            <a:pPr marL="0" indent="0">
              <a:spcBef>
                <a:spcPts val="0"/>
              </a:spcBef>
              <a:buNone/>
              <a:tabLst>
                <a:tab pos="1306513" algn="r"/>
                <a:tab pos="1474788" algn="l"/>
              </a:tabLst>
            </a:pPr>
            <a:r>
              <a:rPr lang="en-US" sz="2200" dirty="0"/>
              <a:t>	</a:t>
            </a:r>
            <a:r>
              <a:rPr lang="en-US" sz="2200" dirty="0">
                <a:solidFill>
                  <a:srgbClr val="0432FF"/>
                </a:solidFill>
              </a:rPr>
              <a:t>$22,880 </a:t>
            </a:r>
            <a:r>
              <a:rPr lang="en-US" sz="2200" dirty="0"/>
              <a:t>	Carpenters</a:t>
            </a:r>
          </a:p>
          <a:p>
            <a:pPr marL="0" indent="0">
              <a:spcBef>
                <a:spcPts val="0"/>
              </a:spcBef>
              <a:buNone/>
              <a:tabLst>
                <a:tab pos="1306513" algn="r"/>
                <a:tab pos="1474788" algn="l"/>
              </a:tabLst>
            </a:pPr>
            <a:r>
              <a:rPr lang="en-US" sz="2200" dirty="0"/>
              <a:t>	</a:t>
            </a:r>
            <a:r>
              <a:rPr lang="en-US" sz="2200" dirty="0">
                <a:solidFill>
                  <a:srgbClr val="0432FF"/>
                </a:solidFill>
              </a:rPr>
              <a:t>$21,930 </a:t>
            </a:r>
            <a:r>
              <a:rPr lang="en-US" sz="2200" dirty="0"/>
              <a:t>	Medical Appliance Technicians</a:t>
            </a:r>
          </a:p>
          <a:p>
            <a:pPr marL="0" indent="0">
              <a:spcBef>
                <a:spcPts val="0"/>
              </a:spcBef>
              <a:buNone/>
              <a:tabLst>
                <a:tab pos="1306513" algn="r"/>
                <a:tab pos="1474788" algn="l"/>
              </a:tabLst>
            </a:pPr>
            <a:r>
              <a:rPr lang="en-US" sz="2200" dirty="0"/>
              <a:t>	</a:t>
            </a:r>
            <a:r>
              <a:rPr lang="en-US" sz="2200" dirty="0">
                <a:solidFill>
                  <a:srgbClr val="0432FF"/>
                </a:solidFill>
              </a:rPr>
              <a:t>$20,360 </a:t>
            </a:r>
            <a:r>
              <a:rPr lang="en-US" sz="2200" dirty="0"/>
              <a:t>	Firefighters</a:t>
            </a:r>
          </a:p>
          <a:p>
            <a:pPr marL="0" indent="0">
              <a:spcBef>
                <a:spcPts val="0"/>
              </a:spcBef>
              <a:buNone/>
              <a:tabLst>
                <a:tab pos="1306513" algn="r"/>
                <a:tab pos="1474788" algn="l"/>
              </a:tabLst>
            </a:pPr>
            <a:r>
              <a:rPr lang="en-US" sz="2200" dirty="0"/>
              <a:t>	</a:t>
            </a:r>
            <a:r>
              <a:rPr lang="en-US" sz="2200" dirty="0">
                <a:solidFill>
                  <a:srgbClr val="0432FF"/>
                </a:solidFill>
              </a:rPr>
              <a:t>$17,070 </a:t>
            </a:r>
            <a:r>
              <a:rPr lang="en-US" sz="2200" dirty="0"/>
              <a:t>	Coaches and Scouts</a:t>
            </a:r>
          </a:p>
          <a:p>
            <a:pPr marL="0" indent="0">
              <a:spcBef>
                <a:spcPts val="0"/>
              </a:spcBef>
              <a:buNone/>
              <a:tabLst>
                <a:tab pos="1306513" algn="r"/>
                <a:tab pos="1474788" algn="l"/>
              </a:tabLst>
            </a:pPr>
            <a:r>
              <a:rPr lang="en-US" sz="2200" dirty="0"/>
              <a:t>	</a:t>
            </a:r>
            <a:r>
              <a:rPr lang="en-US" sz="2200" dirty="0">
                <a:solidFill>
                  <a:srgbClr val="0432FF"/>
                </a:solidFill>
              </a:rPr>
              <a:t>$16,460 	</a:t>
            </a:r>
            <a:r>
              <a:rPr lang="en-US" sz="22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12242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You can’t see the whole sky through a bamboo tube</a:t>
            </a:r>
          </a:p>
        </p:txBody>
      </p:sp>
      <p:pic>
        <p:nvPicPr>
          <p:cNvPr id="5" name="Picture 4"/>
          <p:cNvPicPr>
            <a:picLocks noChangeAspect="1"/>
          </p:cNvPicPr>
          <p:nvPr/>
        </p:nvPicPr>
        <p:blipFill>
          <a:blip r:embed="rId3"/>
          <a:stretch>
            <a:fillRect/>
          </a:stretch>
        </p:blipFill>
        <p:spPr>
          <a:xfrm>
            <a:off x="838200" y="1295400"/>
            <a:ext cx="7391400" cy="5543550"/>
          </a:xfrm>
          <a:prstGeom prst="rect">
            <a:avLst/>
          </a:prstGeom>
        </p:spPr>
      </p:pic>
    </p:spTree>
    <p:extLst>
      <p:ext uri="{BB962C8B-B14F-4D97-AF65-F5344CB8AC3E}">
        <p14:creationId xmlns:p14="http://schemas.microsoft.com/office/powerpoint/2010/main" val="1652779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100" dirty="0" smtClean="0"/>
              <a:t>1-2 Year Diploma/Certificate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$32,680 </a:t>
            </a:r>
            <a:r>
              <a:rPr lang="en-US" sz="2200" dirty="0"/>
              <a:t>	Licensed Practical and Licensed Vocational Nurses</a:t>
            </a:r>
          </a:p>
          <a:p>
            <a:pPr marL="0" indent="0">
              <a:spcBef>
                <a:spcPts val="0"/>
              </a:spcBef>
              <a:buNone/>
              <a:tabLst>
                <a:tab pos="1306513" algn="r"/>
                <a:tab pos="1474788" algn="l"/>
              </a:tabLst>
            </a:pPr>
            <a:r>
              <a:rPr lang="en-US" sz="2200" dirty="0"/>
              <a:t>	</a:t>
            </a:r>
            <a:r>
              <a:rPr lang="en-US" sz="2200" dirty="0">
                <a:solidFill>
                  <a:srgbClr val="0432FF"/>
                </a:solidFill>
              </a:rPr>
              <a:t>$31,820 </a:t>
            </a:r>
            <a:r>
              <a:rPr lang="en-US" sz="2200" dirty="0"/>
              <a:t>	Surgical Technologists</a:t>
            </a:r>
          </a:p>
          <a:p>
            <a:pPr marL="0" indent="0">
              <a:spcBef>
                <a:spcPts val="0"/>
              </a:spcBef>
              <a:buNone/>
              <a:tabLst>
                <a:tab pos="1306513" algn="r"/>
                <a:tab pos="1474788" algn="l"/>
              </a:tabLst>
            </a:pPr>
            <a:r>
              <a:rPr lang="en-US" sz="2200" dirty="0"/>
              <a:t>	</a:t>
            </a:r>
            <a:r>
              <a:rPr lang="en-US" sz="2200" dirty="0">
                <a:solidFill>
                  <a:srgbClr val="0432FF"/>
                </a:solidFill>
              </a:rPr>
              <a:t>$28,100 </a:t>
            </a:r>
            <a:r>
              <a:rPr lang="en-US" sz="2200" dirty="0"/>
              <a:t>	Bus and Truck Mechanics and Diesel Engine Specialists</a:t>
            </a:r>
          </a:p>
          <a:p>
            <a:pPr marL="0" indent="0">
              <a:spcBef>
                <a:spcPts val="0"/>
              </a:spcBef>
              <a:buNone/>
              <a:tabLst>
                <a:tab pos="1306513" algn="r"/>
                <a:tab pos="1474788" algn="l"/>
              </a:tabLst>
            </a:pPr>
            <a:r>
              <a:rPr lang="en-US" sz="2200" dirty="0"/>
              <a:t>	</a:t>
            </a:r>
            <a:r>
              <a:rPr lang="en-US" sz="2200" dirty="0">
                <a:solidFill>
                  <a:srgbClr val="0432FF"/>
                </a:solidFill>
              </a:rPr>
              <a:t>$25,020 </a:t>
            </a:r>
            <a:r>
              <a:rPr lang="en-US" sz="2200" dirty="0"/>
              <a:t>	Real Estate Sales Agents</a:t>
            </a:r>
          </a:p>
          <a:p>
            <a:pPr marL="0" indent="0">
              <a:spcBef>
                <a:spcPts val="0"/>
              </a:spcBef>
              <a:buNone/>
              <a:tabLst>
                <a:tab pos="1306513" algn="r"/>
                <a:tab pos="1474788" algn="l"/>
              </a:tabLst>
            </a:pPr>
            <a:r>
              <a:rPr lang="en-US" sz="2200" dirty="0"/>
              <a:t>	</a:t>
            </a:r>
            <a:r>
              <a:rPr lang="en-US" sz="2200" dirty="0">
                <a:solidFill>
                  <a:srgbClr val="0432FF"/>
                </a:solidFill>
              </a:rPr>
              <a:t>$24,840 </a:t>
            </a:r>
            <a:r>
              <a:rPr lang="en-US" sz="2200" dirty="0"/>
              <a:t>	Health Technologists and Technicians, all other</a:t>
            </a:r>
          </a:p>
          <a:p>
            <a:pPr marL="0" indent="0">
              <a:spcBef>
                <a:spcPts val="0"/>
              </a:spcBef>
              <a:buNone/>
              <a:tabLst>
                <a:tab pos="1306513" algn="r"/>
                <a:tab pos="1474788" algn="l"/>
              </a:tabLst>
            </a:pPr>
            <a:r>
              <a:rPr lang="en-US" sz="2200" dirty="0"/>
              <a:t>	</a:t>
            </a:r>
            <a:r>
              <a:rPr lang="en-US" sz="2200" dirty="0">
                <a:solidFill>
                  <a:srgbClr val="0432FF"/>
                </a:solidFill>
              </a:rPr>
              <a:t>$22,930 </a:t>
            </a:r>
            <a:r>
              <a:rPr lang="en-US" sz="2200" dirty="0"/>
              <a:t>	Medical Secretaries</a:t>
            </a:r>
          </a:p>
          <a:p>
            <a:pPr marL="0" indent="0">
              <a:spcBef>
                <a:spcPts val="0"/>
              </a:spcBef>
              <a:buNone/>
              <a:tabLst>
                <a:tab pos="1306513" algn="r"/>
                <a:tab pos="1474788" algn="l"/>
              </a:tabLst>
            </a:pPr>
            <a:r>
              <a:rPr lang="en-US" sz="2200" dirty="0"/>
              <a:t>	</a:t>
            </a:r>
            <a:r>
              <a:rPr lang="en-US" sz="2200" dirty="0">
                <a:solidFill>
                  <a:srgbClr val="0432FF"/>
                </a:solidFill>
              </a:rPr>
              <a:t>$22,200 </a:t>
            </a:r>
            <a:r>
              <a:rPr lang="en-US" sz="2200" dirty="0"/>
              <a:t>	Emergency Medical Technicians and Paramedics</a:t>
            </a:r>
          </a:p>
          <a:p>
            <a:pPr marL="0" indent="0">
              <a:spcBef>
                <a:spcPts val="0"/>
              </a:spcBef>
              <a:buNone/>
              <a:tabLst>
                <a:tab pos="1306513" algn="r"/>
                <a:tab pos="1474788" algn="l"/>
              </a:tabLst>
            </a:pPr>
            <a:r>
              <a:rPr lang="en-US" sz="2200" dirty="0"/>
              <a:t>	</a:t>
            </a:r>
            <a:r>
              <a:rPr lang="en-US" sz="2200" dirty="0">
                <a:solidFill>
                  <a:srgbClr val="0432FF"/>
                </a:solidFill>
              </a:rPr>
              <a:t>$19,040 </a:t>
            </a:r>
            <a:r>
              <a:rPr lang="en-US" sz="2200" dirty="0"/>
              <a:t>	Massage Therapists</a:t>
            </a:r>
          </a:p>
          <a:p>
            <a:pPr marL="0" indent="0">
              <a:spcBef>
                <a:spcPts val="0"/>
              </a:spcBef>
              <a:buNone/>
              <a:tabLst>
                <a:tab pos="1306513" algn="r"/>
                <a:tab pos="1474788" algn="l"/>
              </a:tabLst>
            </a:pPr>
            <a:r>
              <a:rPr lang="en-US" sz="2200" dirty="0"/>
              <a:t>	</a:t>
            </a:r>
            <a:r>
              <a:rPr lang="en-US" sz="2200" dirty="0">
                <a:solidFill>
                  <a:srgbClr val="0432FF"/>
                </a:solidFill>
              </a:rPr>
              <a:t>$18,110 </a:t>
            </a:r>
            <a:r>
              <a:rPr lang="en-US" sz="2200" dirty="0"/>
              <a:t>	Preschool Teachers, Except Special Education</a:t>
            </a:r>
          </a:p>
          <a:p>
            <a:pPr marL="0" indent="0">
              <a:spcBef>
                <a:spcPts val="0"/>
              </a:spcBef>
              <a:buNone/>
              <a:tabLst>
                <a:tab pos="1306513" algn="r"/>
                <a:tab pos="1474788" algn="l"/>
              </a:tabLst>
            </a:pPr>
            <a:r>
              <a:rPr lang="en-US" sz="2200" dirty="0"/>
              <a:t>	</a:t>
            </a:r>
            <a:r>
              <a:rPr lang="en-US" sz="2200" dirty="0">
                <a:solidFill>
                  <a:srgbClr val="0432FF"/>
                </a:solidFill>
              </a:rPr>
              <a:t>$17,880 </a:t>
            </a:r>
            <a:r>
              <a:rPr lang="en-US" sz="2200" dirty="0"/>
              <a:t>	Fitness Trainers and Aerobics Instructors</a:t>
            </a:r>
          </a:p>
          <a:p>
            <a:pPr marL="0" indent="0">
              <a:spcBef>
                <a:spcPts val="0"/>
              </a:spcBef>
              <a:buNone/>
              <a:tabLst>
                <a:tab pos="1306513" algn="r"/>
                <a:tab pos="1474788" algn="l"/>
              </a:tabLst>
            </a:pPr>
            <a:r>
              <a:rPr lang="en-US" sz="2200" dirty="0"/>
              <a:t>	</a:t>
            </a:r>
            <a:r>
              <a:rPr lang="en-US" sz="2200" dirty="0">
                <a:solidFill>
                  <a:srgbClr val="0432FF"/>
                </a:solidFill>
              </a:rPr>
              <a:t>$16,660 </a:t>
            </a:r>
            <a:r>
              <a:rPr lang="en-US" sz="2200" dirty="0"/>
              <a:t>	Hairdressers, Hairstylists, and Cosmetologists</a:t>
            </a:r>
          </a:p>
        </p:txBody>
      </p:sp>
    </p:spTree>
    <p:extLst>
      <p:ext uri="{BB962C8B-B14F-4D97-AF65-F5344CB8AC3E}">
        <p14:creationId xmlns:p14="http://schemas.microsoft.com/office/powerpoint/2010/main" val="1481569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Associate Degree</a:t>
            </a:r>
            <a:br>
              <a:rPr lang="en-US"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55,360 </a:t>
            </a:r>
            <a:r>
              <a:rPr lang="en-US" sz="2200" dirty="0"/>
              <a:t>	Radiation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51,330 </a:t>
            </a:r>
            <a:r>
              <a:rPr lang="en-US" sz="2200" dirty="0"/>
              <a:t>	Dental Hygienists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51,000 </a:t>
            </a:r>
            <a:r>
              <a:rPr lang="en-US" sz="2200" dirty="0"/>
              <a:t>	Diagnostic Medical Sonographers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45,110 </a:t>
            </a:r>
            <a:r>
              <a:rPr lang="en-US" sz="2200" dirty="0"/>
              <a:t>	Cardiovascular Technologists and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43,280 </a:t>
            </a:r>
            <a:r>
              <a:rPr lang="en-US" sz="2200" dirty="0"/>
              <a:t>	Registered Nurses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43,120 </a:t>
            </a:r>
            <a:r>
              <a:rPr lang="en-US" sz="2200" dirty="0"/>
              <a:t>	Physical Therapist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41,720 </a:t>
            </a:r>
            <a:r>
              <a:rPr lang="en-US" sz="2200" dirty="0"/>
              <a:t>	Respiratory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40,170 </a:t>
            </a:r>
            <a:r>
              <a:rPr lang="en-US" sz="2200" dirty="0"/>
              <a:t>	Radiologic Technologists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39,560 </a:t>
            </a:r>
            <a:r>
              <a:rPr lang="en-US" sz="2200" dirty="0"/>
              <a:t>	Occupational Therapist Assistants</a:t>
            </a:r>
          </a:p>
          <a:p>
            <a:pPr marL="0" indent="0">
              <a:spcBef>
                <a:spcPts val="0"/>
              </a:spcBef>
              <a:buNone/>
              <a:tabLst>
                <a:tab pos="1306513" algn="r"/>
                <a:tab pos="1474788" algn="l"/>
              </a:tabLst>
            </a:pPr>
            <a:r>
              <a:rPr lang="en-US" sz="2200" dirty="0" smtClean="0">
                <a:solidFill>
                  <a:srgbClr val="0432FF"/>
                </a:solidFill>
              </a:rPr>
              <a:t>	$</a:t>
            </a:r>
            <a:r>
              <a:rPr lang="en-US" sz="2200" dirty="0">
                <a:solidFill>
                  <a:srgbClr val="0432FF"/>
                </a:solidFill>
              </a:rPr>
              <a:t>29,260 </a:t>
            </a:r>
            <a:r>
              <a:rPr lang="en-US" sz="2200" dirty="0"/>
              <a:t>	Medical and Clinical Laboratory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28,210 </a:t>
            </a:r>
            <a:r>
              <a:rPr lang="en-US" sz="2200" dirty="0"/>
              <a:t>	Computer User Support Specialists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26,430 </a:t>
            </a:r>
            <a:r>
              <a:rPr lang="en-US" sz="2200" dirty="0"/>
              <a:t>	Paralegals and Legal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23,180 </a:t>
            </a:r>
            <a:r>
              <a:rPr lang="en-US" sz="2200" dirty="0"/>
              <a:t>	Medical Records and Health Information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21,430 </a:t>
            </a:r>
            <a:r>
              <a:rPr lang="en-US" sz="2200" dirty="0"/>
              <a:t>	Veterinary Technologists and Technicians</a:t>
            </a:r>
          </a:p>
        </p:txBody>
      </p:sp>
    </p:spTree>
    <p:extLst>
      <p:ext uri="{BB962C8B-B14F-4D97-AF65-F5344CB8AC3E}">
        <p14:creationId xmlns:p14="http://schemas.microsoft.com/office/powerpoint/2010/main" val="890851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$74,810 	</a:t>
            </a:r>
            <a:r>
              <a:rPr lang="en-US" sz="2200" dirty="0"/>
              <a:t>Physician Assistants</a:t>
            </a:r>
          </a:p>
          <a:p>
            <a:pPr marL="0" indent="0">
              <a:spcBef>
                <a:spcPts val="0"/>
              </a:spcBef>
              <a:buNone/>
              <a:tabLst>
                <a:tab pos="1306513" algn="r"/>
                <a:tab pos="1474788" algn="l"/>
              </a:tabLst>
            </a:pPr>
            <a:r>
              <a:rPr lang="en-US" sz="2200" dirty="0"/>
              <a:t>	</a:t>
            </a:r>
            <a:r>
              <a:rPr lang="en-US" sz="2200" dirty="0">
                <a:solidFill>
                  <a:srgbClr val="0432FF"/>
                </a:solidFill>
              </a:rPr>
              <a:t>$69,540 </a:t>
            </a:r>
            <a:r>
              <a:rPr lang="en-US" sz="2200" dirty="0"/>
              <a:t>	Software Developers, Systems Software</a:t>
            </a:r>
          </a:p>
          <a:p>
            <a:pPr marL="0" indent="0">
              <a:spcBef>
                <a:spcPts val="0"/>
              </a:spcBef>
              <a:buNone/>
              <a:tabLst>
                <a:tab pos="1306513" algn="r"/>
                <a:tab pos="1474788" algn="l"/>
              </a:tabLst>
            </a:pPr>
            <a:r>
              <a:rPr lang="en-US" sz="2200" dirty="0"/>
              <a:t>	</a:t>
            </a:r>
            <a:r>
              <a:rPr lang="en-US" sz="2200" dirty="0">
                <a:solidFill>
                  <a:srgbClr val="0432FF"/>
                </a:solidFill>
              </a:rPr>
              <a:t>$59,960 </a:t>
            </a:r>
            <a:r>
              <a:rPr lang="en-US" sz="2200" dirty="0"/>
              <a:t>	Electrical Engineers</a:t>
            </a:r>
          </a:p>
          <a:p>
            <a:pPr marL="0" indent="0">
              <a:spcBef>
                <a:spcPts val="0"/>
              </a:spcBef>
              <a:buNone/>
              <a:tabLst>
                <a:tab pos="1306513" algn="r"/>
                <a:tab pos="1474788" algn="l"/>
              </a:tabLst>
            </a:pPr>
            <a:r>
              <a:rPr lang="en-US" sz="2200" dirty="0"/>
              <a:t>	</a:t>
            </a:r>
            <a:r>
              <a:rPr lang="en-US" sz="2200" dirty="0" smtClean="0">
                <a:solidFill>
                  <a:srgbClr val="0432FF"/>
                </a:solidFill>
              </a:rPr>
              <a:t>$</a:t>
            </a:r>
            <a:r>
              <a:rPr lang="en-US" sz="2200" dirty="0">
                <a:solidFill>
                  <a:srgbClr val="0432FF"/>
                </a:solidFill>
              </a:rPr>
              <a:t>58,600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432FF"/>
                </a:solidFill>
              </a:rPr>
              <a:t>$54,450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432FF"/>
                </a:solidFill>
              </a:rPr>
              <a:t>$53,130 </a:t>
            </a:r>
            <a:r>
              <a:rPr lang="en-US" sz="2200" dirty="0"/>
              <a:t>	Mechanical Engineers</a:t>
            </a:r>
          </a:p>
          <a:p>
            <a:pPr marL="0" indent="0">
              <a:spcBef>
                <a:spcPts val="0"/>
              </a:spcBef>
              <a:buNone/>
              <a:tabLst>
                <a:tab pos="1306513" algn="r"/>
                <a:tab pos="1474788" algn="l"/>
              </a:tabLst>
            </a:pPr>
            <a:r>
              <a:rPr lang="en-US" sz="2200" dirty="0"/>
              <a:t>	</a:t>
            </a:r>
            <a:r>
              <a:rPr lang="en-US" sz="2200" dirty="0">
                <a:solidFill>
                  <a:srgbClr val="0432FF"/>
                </a:solidFill>
              </a:rPr>
              <a:t>$52,280 </a:t>
            </a:r>
            <a:r>
              <a:rPr lang="en-US" sz="2200" dirty="0"/>
              <a:t>	Civil Engineers</a:t>
            </a:r>
          </a:p>
          <a:p>
            <a:pPr marL="0" indent="0">
              <a:spcBef>
                <a:spcPts val="0"/>
              </a:spcBef>
              <a:buNone/>
              <a:tabLst>
                <a:tab pos="1306513" algn="r"/>
                <a:tab pos="1474788" algn="l"/>
              </a:tabLst>
            </a:pPr>
            <a:r>
              <a:rPr lang="en-US" sz="2200" dirty="0"/>
              <a:t>	</a:t>
            </a:r>
            <a:r>
              <a:rPr lang="en-US" sz="2200" dirty="0">
                <a:solidFill>
                  <a:srgbClr val="0432FF"/>
                </a:solidFill>
              </a:rPr>
              <a:t>$52,060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432FF"/>
                </a:solidFill>
              </a:rPr>
              <a:t>$49,600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432FF"/>
                </a:solidFill>
              </a:rPr>
              <a:t>$49,430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432FF"/>
                </a:solidFill>
              </a:rPr>
              <a:t>$49,140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432FF"/>
                </a:solidFill>
              </a:rPr>
              <a:t>$46,660 </a:t>
            </a:r>
            <a:r>
              <a:rPr lang="en-US" sz="2200" dirty="0"/>
              <a:t>	Network and Computer Systems Administrators</a:t>
            </a:r>
          </a:p>
          <a:p>
            <a:pPr marL="0" indent="0">
              <a:spcBef>
                <a:spcPts val="0"/>
              </a:spcBef>
              <a:buNone/>
              <a:tabLst>
                <a:tab pos="1306513" algn="r"/>
                <a:tab pos="1474788" algn="l"/>
              </a:tabLst>
            </a:pPr>
            <a:r>
              <a:rPr lang="en-US" sz="2200" dirty="0"/>
              <a:t>	</a:t>
            </a:r>
            <a:r>
              <a:rPr lang="en-US" sz="2200" dirty="0">
                <a:solidFill>
                  <a:srgbClr val="0432FF"/>
                </a:solidFill>
              </a:rPr>
              <a:t>$45,660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432FF"/>
                </a:solidFill>
              </a:rPr>
              <a:t>$45,650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432FF"/>
                </a:solidFill>
              </a:rPr>
              <a:t>$43,720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432FF"/>
                </a:solidFill>
              </a:rPr>
              <a:t>$42,880 </a:t>
            </a:r>
            <a:r>
              <a:rPr lang="en-US" sz="2200" dirty="0"/>
              <a:t>	Accountants and Auditors</a:t>
            </a:r>
          </a:p>
          <a:p>
            <a:pPr marL="0" indent="0">
              <a:spcBef>
                <a:spcPts val="0"/>
              </a:spcBef>
              <a:buNone/>
              <a:tabLst>
                <a:tab pos="1306513" algn="r"/>
                <a:tab pos="1474788" algn="l"/>
              </a:tabLst>
            </a:pPr>
            <a:r>
              <a:rPr lang="en-US" sz="2200" dirty="0"/>
              <a:t>	$42,260 	Medical and Clinical Laboratory Technologists</a:t>
            </a:r>
          </a:p>
          <a:p>
            <a:pPr marL="0" indent="0">
              <a:spcBef>
                <a:spcPts val="0"/>
              </a:spcBef>
              <a:buNone/>
              <a:tabLst>
                <a:tab pos="1306513" algn="r"/>
                <a:tab pos="1474788" algn="l"/>
              </a:tabLst>
            </a:pPr>
            <a:r>
              <a:rPr lang="en-US" sz="2200" dirty="0"/>
              <a:t>	$38,760 	Business Operations Specialists, all other</a:t>
            </a:r>
          </a:p>
          <a:p>
            <a:pPr marL="0" indent="0">
              <a:spcBef>
                <a:spcPts val="0"/>
              </a:spcBef>
              <a:buNone/>
              <a:tabLst>
                <a:tab pos="1306513" algn="r"/>
                <a:tab pos="1474788" algn="l"/>
              </a:tabLst>
            </a:pPr>
            <a:r>
              <a:rPr lang="en-US" sz="2200" dirty="0"/>
              <a:t>	$38,500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$38,250 	Property, Real Estate, and Community Association Managers</a:t>
            </a:r>
          </a:p>
          <a:p>
            <a:pPr marL="0" indent="0">
              <a:spcBef>
                <a:spcPts val="0"/>
              </a:spcBef>
              <a:buNone/>
              <a:tabLst>
                <a:tab pos="1306513" algn="r"/>
                <a:tab pos="1474788" algn="l"/>
              </a:tabLst>
            </a:pPr>
            <a:r>
              <a:rPr lang="en-US" sz="2200" dirty="0"/>
              <a:t>	$34,980 	Training and Development Specialists</a:t>
            </a:r>
          </a:p>
          <a:p>
            <a:pPr marL="0" indent="0">
              <a:spcBef>
                <a:spcPts val="0"/>
              </a:spcBef>
              <a:buNone/>
              <a:tabLst>
                <a:tab pos="1306513" algn="r"/>
                <a:tab pos="1474788" algn="l"/>
              </a:tabLst>
            </a:pPr>
            <a:r>
              <a:rPr lang="en-US" sz="2200" dirty="0"/>
              <a:t>	$34,900 	Healthcare Social Workers</a:t>
            </a:r>
          </a:p>
          <a:p>
            <a:pPr marL="0" indent="0">
              <a:spcBef>
                <a:spcPts val="0"/>
              </a:spcBef>
              <a:buNone/>
              <a:tabLst>
                <a:tab pos="1306513" algn="r"/>
                <a:tab pos="1474788" algn="l"/>
              </a:tabLst>
            </a:pPr>
            <a:r>
              <a:rPr lang="en-US" sz="2200" dirty="0"/>
              <a:t>	$34,270 	Human Resources Specialists</a:t>
            </a:r>
          </a:p>
          <a:p>
            <a:pPr marL="0" indent="0">
              <a:spcBef>
                <a:spcPts val="0"/>
              </a:spcBef>
              <a:buNone/>
              <a:tabLst>
                <a:tab pos="1306513" algn="r"/>
                <a:tab pos="1474788" algn="l"/>
              </a:tabLst>
            </a:pPr>
            <a:r>
              <a:rPr lang="en-US" sz="2200" dirty="0"/>
              <a:t>	$33,780 	</a:t>
            </a:r>
            <a:r>
              <a:rPr lang="en-US" sz="2200" dirty="0" err="1"/>
              <a:t>Orthotists</a:t>
            </a:r>
            <a:r>
              <a:rPr lang="en-US" sz="2200" dirty="0"/>
              <a:t> and Prosthetists</a:t>
            </a:r>
          </a:p>
          <a:p>
            <a:pPr marL="0" indent="0">
              <a:spcBef>
                <a:spcPts val="0"/>
              </a:spcBef>
              <a:buNone/>
              <a:tabLst>
                <a:tab pos="1306513" algn="r"/>
                <a:tab pos="1474788" algn="l"/>
              </a:tabLst>
            </a:pPr>
            <a:r>
              <a:rPr lang="en-US" sz="2200" dirty="0"/>
              <a:t>	$33,120 	Loan Officers</a:t>
            </a:r>
          </a:p>
          <a:p>
            <a:pPr marL="0" indent="0">
              <a:spcBef>
                <a:spcPts val="0"/>
              </a:spcBef>
              <a:buNone/>
              <a:tabLst>
                <a:tab pos="1306513" algn="r"/>
                <a:tab pos="1474788" algn="l"/>
              </a:tabLst>
            </a:pPr>
            <a:r>
              <a:rPr lang="en-US" sz="2200" dirty="0"/>
              <a:t>	$32,150 	Public Relations Specialists</a:t>
            </a:r>
          </a:p>
          <a:p>
            <a:pPr marL="0" indent="0">
              <a:spcBef>
                <a:spcPts val="0"/>
              </a:spcBef>
              <a:buNone/>
              <a:tabLst>
                <a:tab pos="1306513" algn="r"/>
                <a:tab pos="1474788" algn="l"/>
              </a:tabLst>
            </a:pPr>
            <a:r>
              <a:rPr lang="en-US" sz="2200" dirty="0"/>
              <a:t>	$31,080 	Securities, Commodities, and Financial Services Sales Agents</a:t>
            </a:r>
          </a:p>
          <a:p>
            <a:pPr marL="0" indent="0">
              <a:spcBef>
                <a:spcPts val="0"/>
              </a:spcBef>
              <a:buNone/>
              <a:tabLst>
                <a:tab pos="1306513" algn="r"/>
                <a:tab pos="1474788" algn="l"/>
              </a:tabLst>
            </a:pPr>
            <a:r>
              <a:rPr lang="en-US" sz="2200" dirty="0"/>
              <a:t>	$30,960 	Therapists, all other</a:t>
            </a:r>
          </a:p>
          <a:p>
            <a:pPr marL="0" indent="0">
              <a:spcBef>
                <a:spcPts val="0"/>
              </a:spcBef>
              <a:buNone/>
              <a:tabLst>
                <a:tab pos="1306513" algn="r"/>
                <a:tab pos="1474788" algn="l"/>
              </a:tabLst>
            </a:pPr>
            <a:r>
              <a:rPr lang="en-US" sz="2200" dirty="0"/>
              <a:t>	$28,160 	Athletic Trainers</a:t>
            </a:r>
          </a:p>
          <a:p>
            <a:pPr marL="0" indent="0">
              <a:spcBef>
                <a:spcPts val="0"/>
              </a:spcBef>
              <a:buNone/>
              <a:tabLst>
                <a:tab pos="1306513" algn="r"/>
                <a:tab pos="1474788" algn="l"/>
              </a:tabLst>
            </a:pPr>
            <a:r>
              <a:rPr lang="en-US" sz="2200" dirty="0"/>
              <a:t>	$27,470 	Credit Counselors</a:t>
            </a:r>
          </a:p>
          <a:p>
            <a:pPr marL="0" indent="0">
              <a:spcBef>
                <a:spcPts val="0"/>
              </a:spcBef>
              <a:buNone/>
              <a:tabLst>
                <a:tab pos="1306513" algn="r"/>
                <a:tab pos="1474788" algn="l"/>
              </a:tabLst>
            </a:pPr>
            <a:r>
              <a:rPr lang="en-US" sz="2200" dirty="0"/>
              <a:t>	$24,690 	Insurance Sales Agents</a:t>
            </a:r>
          </a:p>
          <a:p>
            <a:pPr marL="0" indent="0">
              <a:spcBef>
                <a:spcPts val="0"/>
              </a:spcBef>
              <a:buNone/>
              <a:tabLst>
                <a:tab pos="1306513" algn="r"/>
                <a:tab pos="1474788" algn="l"/>
              </a:tabLst>
            </a:pPr>
            <a:r>
              <a:rPr lang="en-US" sz="2200" dirty="0"/>
              <a:t>	$17,790 	Religious Workers, all other</a:t>
            </a:r>
          </a:p>
          <a:p>
            <a:pPr marL="0" indent="0">
              <a:spcBef>
                <a:spcPts val="0"/>
              </a:spcBef>
              <a:buNone/>
              <a:tabLst>
                <a:tab pos="1306513" algn="r"/>
                <a:tab pos="1474788" algn="l"/>
              </a:tabLst>
            </a:pPr>
            <a:r>
              <a:rPr lang="en-US" sz="2200" dirty="0"/>
              <a:t>	$16,610 	Recreation Workers</a:t>
            </a:r>
          </a:p>
        </p:txBody>
      </p:sp>
    </p:spTree>
    <p:extLst>
      <p:ext uri="{BB962C8B-B14F-4D97-AF65-F5344CB8AC3E}">
        <p14:creationId xmlns:p14="http://schemas.microsoft.com/office/powerpoint/2010/main" val="1674410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 + Work</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$81,360 </a:t>
            </a:r>
            <a:r>
              <a:rPr lang="en-US" sz="2200" dirty="0"/>
              <a:t>	Computer and Information Systems Managers</a:t>
            </a:r>
          </a:p>
          <a:p>
            <a:pPr marL="0" indent="0">
              <a:spcBef>
                <a:spcPts val="0"/>
              </a:spcBef>
              <a:buNone/>
              <a:tabLst>
                <a:tab pos="1306513" algn="r"/>
                <a:tab pos="1474788" algn="l"/>
              </a:tabLst>
            </a:pPr>
            <a:r>
              <a:rPr lang="en-US" sz="2200" dirty="0"/>
              <a:t>	</a:t>
            </a:r>
            <a:r>
              <a:rPr lang="en-US" sz="2200" dirty="0">
                <a:solidFill>
                  <a:srgbClr val="0432FF"/>
                </a:solidFill>
              </a:rPr>
              <a:t>$74,030 </a:t>
            </a:r>
            <a:r>
              <a:rPr lang="en-US" sz="2200" dirty="0"/>
              <a:t>	Financial Managers</a:t>
            </a:r>
          </a:p>
          <a:p>
            <a:pPr marL="0" indent="0">
              <a:spcBef>
                <a:spcPts val="0"/>
              </a:spcBef>
              <a:buNone/>
              <a:tabLst>
                <a:tab pos="1306513" algn="r"/>
                <a:tab pos="1474788" algn="l"/>
              </a:tabLst>
            </a:pPr>
            <a:r>
              <a:rPr lang="en-US" sz="2200" dirty="0"/>
              <a:t>	</a:t>
            </a:r>
            <a:r>
              <a:rPr lang="en-US" sz="2200" dirty="0">
                <a:solidFill>
                  <a:srgbClr val="0432FF"/>
                </a:solidFill>
              </a:rPr>
              <a:t>$73,370 </a:t>
            </a:r>
            <a:r>
              <a:rPr lang="en-US" sz="2200" dirty="0"/>
              <a:t>	Marketing Managers</a:t>
            </a:r>
          </a:p>
          <a:p>
            <a:pPr marL="0" indent="0">
              <a:spcBef>
                <a:spcPts val="0"/>
              </a:spcBef>
              <a:buNone/>
              <a:tabLst>
                <a:tab pos="1306513" algn="r"/>
                <a:tab pos="1474788" algn="l"/>
              </a:tabLst>
            </a:pPr>
            <a:r>
              <a:rPr lang="en-US" sz="2200" dirty="0"/>
              <a:t>	</a:t>
            </a:r>
            <a:r>
              <a:rPr lang="en-US" sz="2200" dirty="0">
                <a:solidFill>
                  <a:srgbClr val="0432FF"/>
                </a:solidFill>
              </a:rPr>
              <a:t>$68,970 </a:t>
            </a:r>
            <a:r>
              <a:rPr lang="en-US" sz="2200" dirty="0"/>
              <a:t>	Human Resources Managers</a:t>
            </a:r>
          </a:p>
          <a:p>
            <a:pPr marL="0" indent="0">
              <a:spcBef>
                <a:spcPts val="0"/>
              </a:spcBef>
              <a:buNone/>
              <a:tabLst>
                <a:tab pos="1306513" algn="r"/>
                <a:tab pos="1474788" algn="l"/>
              </a:tabLst>
            </a:pPr>
            <a:r>
              <a:rPr lang="en-US" sz="2200" dirty="0"/>
              <a:t>	</a:t>
            </a:r>
            <a:r>
              <a:rPr lang="en-US" sz="2200" dirty="0">
                <a:solidFill>
                  <a:srgbClr val="0432FF"/>
                </a:solidFill>
              </a:rPr>
              <a:t>$67,540 </a:t>
            </a:r>
            <a:r>
              <a:rPr lang="en-US" sz="2200" dirty="0"/>
              <a:t>	Medical and Health Services Managers</a:t>
            </a:r>
          </a:p>
          <a:p>
            <a:pPr marL="0" indent="0">
              <a:spcBef>
                <a:spcPts val="0"/>
              </a:spcBef>
              <a:buNone/>
              <a:tabLst>
                <a:tab pos="1306513" algn="r"/>
                <a:tab pos="1474788" algn="l"/>
              </a:tabLst>
            </a:pPr>
            <a:r>
              <a:rPr lang="en-US" sz="2200" dirty="0"/>
              <a:t>	</a:t>
            </a:r>
            <a:r>
              <a:rPr lang="en-US" sz="2200" dirty="0">
                <a:solidFill>
                  <a:srgbClr val="0432FF"/>
                </a:solidFill>
              </a:rPr>
              <a:t>$59,900 </a:t>
            </a:r>
            <a:r>
              <a:rPr lang="en-US" sz="2200" dirty="0"/>
              <a:t>	</a:t>
            </a:r>
            <a:r>
              <a:rPr lang="en-US" sz="2200" u="sng" dirty="0"/>
              <a:t>Construction Managers</a:t>
            </a:r>
          </a:p>
          <a:p>
            <a:pPr marL="0" indent="0">
              <a:spcBef>
                <a:spcPts val="0"/>
              </a:spcBef>
              <a:buNone/>
              <a:tabLst>
                <a:tab pos="1306513" algn="r"/>
                <a:tab pos="1474788" algn="l"/>
              </a:tabLst>
            </a:pPr>
            <a:r>
              <a:rPr lang="en-US" sz="2200" dirty="0"/>
              <a:t>	</a:t>
            </a:r>
            <a:r>
              <a:rPr lang="en-US" sz="2200" dirty="0" smtClean="0">
                <a:solidFill>
                  <a:srgbClr val="0432FF"/>
                </a:solidFill>
              </a:rPr>
              <a:t>$59,090 </a:t>
            </a:r>
            <a:r>
              <a:rPr lang="en-US" sz="2200" dirty="0"/>
              <a:t>	Sales Managers</a:t>
            </a:r>
          </a:p>
          <a:p>
            <a:pPr marL="0" indent="0">
              <a:spcBef>
                <a:spcPts val="0"/>
              </a:spcBef>
              <a:buNone/>
              <a:tabLst>
                <a:tab pos="1306513" algn="r"/>
                <a:tab pos="1474788" algn="l"/>
              </a:tabLst>
            </a:pPr>
            <a:r>
              <a:rPr lang="en-US" sz="2200" dirty="0"/>
              <a:t>	</a:t>
            </a:r>
            <a:r>
              <a:rPr lang="en-US" sz="2200" dirty="0">
                <a:solidFill>
                  <a:srgbClr val="0432FF"/>
                </a:solidFill>
              </a:rPr>
              <a:t>$59,000 </a:t>
            </a:r>
            <a:r>
              <a:rPr lang="en-US" sz="2200" dirty="0"/>
              <a:t>	Administrative Services Managers</a:t>
            </a:r>
          </a:p>
          <a:p>
            <a:pPr marL="0" indent="0">
              <a:spcBef>
                <a:spcPts val="0"/>
              </a:spcBef>
              <a:buNone/>
              <a:tabLst>
                <a:tab pos="1306513" algn="r"/>
                <a:tab pos="1474788" algn="l"/>
              </a:tabLst>
            </a:pPr>
            <a:r>
              <a:rPr lang="en-US" sz="2200" dirty="0"/>
              <a:t>	</a:t>
            </a:r>
            <a:r>
              <a:rPr lang="en-US" sz="2200" dirty="0">
                <a:solidFill>
                  <a:srgbClr val="0432FF"/>
                </a:solidFill>
              </a:rPr>
              <a:t>$56,510 </a:t>
            </a:r>
            <a:r>
              <a:rPr lang="en-US" sz="2200" dirty="0"/>
              <a:t>	General and Operations Managers</a:t>
            </a:r>
          </a:p>
          <a:p>
            <a:pPr marL="0" indent="0">
              <a:spcBef>
                <a:spcPts val="0"/>
              </a:spcBef>
              <a:buNone/>
              <a:tabLst>
                <a:tab pos="1306513" algn="r"/>
                <a:tab pos="1474788" algn="l"/>
              </a:tabLst>
            </a:pPr>
            <a:r>
              <a:rPr lang="en-US" sz="2200" dirty="0"/>
              <a:t>	</a:t>
            </a:r>
            <a:r>
              <a:rPr lang="en-US" sz="2200" dirty="0">
                <a:solidFill>
                  <a:srgbClr val="0432FF"/>
                </a:solidFill>
              </a:rPr>
              <a:t>$56,190 </a:t>
            </a:r>
            <a:r>
              <a:rPr lang="en-US" sz="2200" dirty="0"/>
              <a:t>	Actuaries</a:t>
            </a:r>
          </a:p>
          <a:p>
            <a:pPr marL="0" indent="0">
              <a:spcBef>
                <a:spcPts val="0"/>
              </a:spcBef>
              <a:buNone/>
              <a:tabLst>
                <a:tab pos="1306513" algn="r"/>
                <a:tab pos="1474788" algn="l"/>
              </a:tabLst>
            </a:pPr>
            <a:r>
              <a:rPr lang="en-US" sz="2200" dirty="0"/>
              <a:t>	</a:t>
            </a:r>
            <a:r>
              <a:rPr lang="en-US" sz="2200" dirty="0">
                <a:solidFill>
                  <a:srgbClr val="0432FF"/>
                </a:solidFill>
              </a:rPr>
              <a:t>$43,420 </a:t>
            </a:r>
            <a:r>
              <a:rPr lang="en-US" sz="2200" dirty="0"/>
              <a:t>	Management Analysts</a:t>
            </a:r>
          </a:p>
        </p:txBody>
      </p:sp>
    </p:spTree>
    <p:extLst>
      <p:ext uri="{BB962C8B-B14F-4D97-AF65-F5344CB8AC3E}">
        <p14:creationId xmlns:p14="http://schemas.microsoft.com/office/powerpoint/2010/main" val="1810456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Masters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$58,530 </a:t>
            </a:r>
            <a:r>
              <a:rPr lang="en-US" sz="2200" dirty="0"/>
              <a:t>	Physical Therapists</a:t>
            </a:r>
          </a:p>
          <a:p>
            <a:pPr marL="0" indent="0">
              <a:spcBef>
                <a:spcPts val="0"/>
              </a:spcBef>
              <a:buNone/>
              <a:tabLst>
                <a:tab pos="1306513" algn="r"/>
                <a:tab pos="1474788" algn="l"/>
              </a:tabLst>
            </a:pPr>
            <a:r>
              <a:rPr lang="en-US" sz="2200" dirty="0"/>
              <a:t>	</a:t>
            </a:r>
            <a:r>
              <a:rPr lang="en-US" sz="2200" dirty="0">
                <a:solidFill>
                  <a:srgbClr val="0432FF"/>
                </a:solidFill>
              </a:rPr>
              <a:t>$54,750 </a:t>
            </a:r>
            <a:r>
              <a:rPr lang="en-US" sz="2200" dirty="0"/>
              <a:t>	Statisticians</a:t>
            </a:r>
          </a:p>
          <a:p>
            <a:pPr marL="0" indent="0">
              <a:spcBef>
                <a:spcPts val="0"/>
              </a:spcBef>
              <a:buNone/>
              <a:tabLst>
                <a:tab pos="1306513" algn="r"/>
                <a:tab pos="1474788" algn="l"/>
              </a:tabLst>
            </a:pPr>
            <a:r>
              <a:rPr lang="en-US" sz="2200" dirty="0"/>
              <a:t>	</a:t>
            </a:r>
            <a:r>
              <a:rPr lang="en-US" sz="2200" dirty="0">
                <a:solidFill>
                  <a:srgbClr val="0432FF"/>
                </a:solidFill>
              </a:rPr>
              <a:t>$53,150 </a:t>
            </a:r>
            <a:r>
              <a:rPr lang="en-US" sz="2200" dirty="0"/>
              <a:t>	Audiologists</a:t>
            </a:r>
          </a:p>
          <a:p>
            <a:pPr marL="0" indent="0">
              <a:spcBef>
                <a:spcPts val="0"/>
              </a:spcBef>
              <a:buNone/>
              <a:tabLst>
                <a:tab pos="1306513" algn="r"/>
                <a:tab pos="1474788" algn="l"/>
              </a:tabLst>
            </a:pPr>
            <a:r>
              <a:rPr lang="en-US" sz="2200" dirty="0"/>
              <a:t>	</a:t>
            </a:r>
            <a:r>
              <a:rPr lang="en-US" sz="2200" dirty="0">
                <a:solidFill>
                  <a:srgbClr val="0432FF"/>
                </a:solidFill>
              </a:rPr>
              <a:t>$45,110 </a:t>
            </a:r>
            <a:r>
              <a:rPr lang="en-US" sz="2200" dirty="0"/>
              <a:t>	Speech-Language Pathologists</a:t>
            </a:r>
          </a:p>
          <a:p>
            <a:pPr marL="0" indent="0">
              <a:spcBef>
                <a:spcPts val="0"/>
              </a:spcBef>
              <a:buNone/>
              <a:tabLst>
                <a:tab pos="1306513" algn="r"/>
                <a:tab pos="1474788" algn="l"/>
              </a:tabLst>
            </a:pPr>
            <a:r>
              <a:rPr lang="en-US" sz="2200" dirty="0">
                <a:solidFill>
                  <a:srgbClr val="0432FF"/>
                </a:solidFill>
              </a:rPr>
              <a:t>	$42,150 </a:t>
            </a:r>
            <a:r>
              <a:rPr lang="en-US" sz="2200" dirty="0"/>
              <a:t>	Operations Research Analysts</a:t>
            </a:r>
          </a:p>
          <a:p>
            <a:pPr marL="0" indent="0">
              <a:spcBef>
                <a:spcPts val="0"/>
              </a:spcBef>
              <a:buNone/>
              <a:tabLst>
                <a:tab pos="1306513" algn="r"/>
                <a:tab pos="1474788" algn="l"/>
              </a:tabLst>
            </a:pPr>
            <a:r>
              <a:rPr lang="en-US" sz="2200" dirty="0"/>
              <a:t>	</a:t>
            </a:r>
            <a:r>
              <a:rPr lang="en-US" sz="2200" dirty="0">
                <a:solidFill>
                  <a:srgbClr val="0432FF"/>
                </a:solidFill>
              </a:rPr>
              <a:t>$40,460 </a:t>
            </a:r>
            <a:r>
              <a:rPr lang="en-US" sz="2200" dirty="0"/>
              <a:t>	Environmental Scientists and Specialists, Including Health</a:t>
            </a:r>
          </a:p>
          <a:p>
            <a:pPr marL="0" indent="0">
              <a:spcBef>
                <a:spcPts val="0"/>
              </a:spcBef>
              <a:buNone/>
              <a:tabLst>
                <a:tab pos="1306513" algn="r"/>
                <a:tab pos="1474788" algn="l"/>
              </a:tabLst>
            </a:pPr>
            <a:r>
              <a:rPr lang="en-US" sz="2200" dirty="0"/>
              <a:t>	</a:t>
            </a:r>
            <a:r>
              <a:rPr lang="en-US" sz="2200" dirty="0">
                <a:solidFill>
                  <a:srgbClr val="0432FF"/>
                </a:solidFill>
              </a:rPr>
              <a:t>$35,280 </a:t>
            </a:r>
            <a:r>
              <a:rPr lang="en-US" sz="2200" dirty="0"/>
              <a:t>	Market Research Analysts and Marketing Specialists</a:t>
            </a:r>
          </a:p>
          <a:p>
            <a:pPr marL="0" indent="0">
              <a:spcBef>
                <a:spcPts val="0"/>
              </a:spcBef>
              <a:buNone/>
              <a:tabLst>
                <a:tab pos="1306513" algn="r"/>
                <a:tab pos="1474788" algn="l"/>
              </a:tabLst>
            </a:pPr>
            <a:r>
              <a:rPr lang="en-US" sz="2200" dirty="0"/>
              <a:t>	</a:t>
            </a:r>
            <a:r>
              <a:rPr lang="en-US" sz="2200" dirty="0">
                <a:solidFill>
                  <a:srgbClr val="0432FF"/>
                </a:solidFill>
              </a:rPr>
              <a:t>$35,260 </a:t>
            </a:r>
            <a:r>
              <a:rPr lang="en-US" sz="2200" dirty="0"/>
              <a:t>	Health Specialties Teachers, Postsecondary</a:t>
            </a:r>
          </a:p>
          <a:p>
            <a:pPr marL="0" indent="0">
              <a:spcBef>
                <a:spcPts val="0"/>
              </a:spcBef>
              <a:buNone/>
              <a:tabLst>
                <a:tab pos="1306513" algn="r"/>
                <a:tab pos="1474788" algn="l"/>
              </a:tabLst>
            </a:pPr>
            <a:r>
              <a:rPr lang="en-US" sz="2200" dirty="0"/>
              <a:t>	</a:t>
            </a:r>
            <a:r>
              <a:rPr lang="en-US" sz="2200" dirty="0">
                <a:solidFill>
                  <a:srgbClr val="0432FF"/>
                </a:solidFill>
              </a:rPr>
              <a:t>$33,870 </a:t>
            </a:r>
            <a:r>
              <a:rPr lang="en-US" sz="2200" dirty="0"/>
              <a:t>	Educational, Guidance, School, and Vocational Counselors</a:t>
            </a:r>
          </a:p>
          <a:p>
            <a:pPr marL="0" indent="0">
              <a:spcBef>
                <a:spcPts val="0"/>
              </a:spcBef>
              <a:buNone/>
              <a:tabLst>
                <a:tab pos="1306513" algn="r"/>
                <a:tab pos="1474788" algn="l"/>
              </a:tabLst>
            </a:pPr>
            <a:r>
              <a:rPr lang="en-US" sz="2200" dirty="0"/>
              <a:t>	</a:t>
            </a:r>
            <a:r>
              <a:rPr lang="en-US" sz="2200" dirty="0">
                <a:solidFill>
                  <a:srgbClr val="0432FF"/>
                </a:solidFill>
              </a:rPr>
              <a:t>$32,770 </a:t>
            </a:r>
            <a:r>
              <a:rPr lang="en-US" sz="2200" dirty="0"/>
              <a:t>	Mental Health and Substance Abuse Social Workers</a:t>
            </a:r>
          </a:p>
          <a:p>
            <a:pPr marL="0" indent="0">
              <a:spcBef>
                <a:spcPts val="0"/>
              </a:spcBef>
              <a:buNone/>
              <a:tabLst>
                <a:tab pos="1306513" algn="r"/>
                <a:tab pos="1474788" algn="l"/>
              </a:tabLst>
            </a:pPr>
            <a:r>
              <a:rPr lang="en-US" sz="2200" dirty="0"/>
              <a:t>	</a:t>
            </a:r>
            <a:r>
              <a:rPr lang="en-US" sz="2200" dirty="0">
                <a:solidFill>
                  <a:srgbClr val="0432FF"/>
                </a:solidFill>
              </a:rPr>
              <a:t>$32,680 </a:t>
            </a:r>
            <a:r>
              <a:rPr lang="en-US" sz="2200" dirty="0"/>
              <a:t>	Mental Health Counselors</a:t>
            </a:r>
          </a:p>
          <a:p>
            <a:pPr marL="0" indent="0">
              <a:spcBef>
                <a:spcPts val="0"/>
              </a:spcBef>
              <a:buNone/>
              <a:tabLst>
                <a:tab pos="1306513" algn="r"/>
                <a:tab pos="1474788" algn="l"/>
              </a:tabLst>
            </a:pPr>
            <a:r>
              <a:rPr lang="en-US" sz="2200" dirty="0">
                <a:solidFill>
                  <a:srgbClr val="0432FF"/>
                </a:solidFill>
              </a:rPr>
              <a:t>	$31,660 </a:t>
            </a:r>
            <a:r>
              <a:rPr lang="en-US" sz="2200" dirty="0"/>
              <a:t>	Substance Abuse and Behavioral Disorder Counselors</a:t>
            </a:r>
          </a:p>
          <a:p>
            <a:pPr marL="0" indent="0">
              <a:spcBef>
                <a:spcPts val="0"/>
              </a:spcBef>
              <a:buNone/>
              <a:tabLst>
                <a:tab pos="1306513" algn="r"/>
                <a:tab pos="1474788" algn="l"/>
              </a:tabLst>
            </a:pPr>
            <a:r>
              <a:rPr lang="en-US" sz="2200" dirty="0"/>
              <a:t>	</a:t>
            </a:r>
            <a:r>
              <a:rPr lang="en-US" sz="2200" dirty="0">
                <a:solidFill>
                  <a:srgbClr val="0432FF"/>
                </a:solidFill>
              </a:rPr>
              <a:t>$28,280 </a:t>
            </a:r>
            <a:r>
              <a:rPr lang="en-US" sz="2200" dirty="0"/>
              <a:t>	Survey Researchers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395251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Doctorate/Professional</a:t>
            </a:r>
            <a:r>
              <a:rPr lang="en-US" sz="3600" dirty="0" smtClean="0"/>
              <a:t>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200" dirty="0">
                <a:solidFill>
                  <a:srgbClr val="0432FF"/>
                </a:solidFill>
              </a:rPr>
              <a:t>	&gt;$187,200</a:t>
            </a:r>
            <a:r>
              <a:rPr lang="en-US" sz="2200" dirty="0"/>
              <a:t>	Oral and Maxillofacial Surgeons</a:t>
            </a:r>
          </a:p>
          <a:p>
            <a:pPr marL="0" indent="0">
              <a:spcBef>
                <a:spcPts val="0"/>
              </a:spcBef>
              <a:buNone/>
              <a:tabLst>
                <a:tab pos="1476375" algn="r"/>
                <a:tab pos="1587500" algn="l"/>
              </a:tabLst>
            </a:pPr>
            <a:r>
              <a:rPr lang="en-US" sz="2200" dirty="0">
                <a:solidFill>
                  <a:srgbClr val="0432FF"/>
                </a:solidFill>
              </a:rPr>
              <a:t>	&gt;$187,200</a:t>
            </a:r>
            <a:r>
              <a:rPr lang="en-US" sz="2200" dirty="0"/>
              <a:t>	Surgeons</a:t>
            </a:r>
          </a:p>
          <a:p>
            <a:pPr marL="0" indent="0">
              <a:spcBef>
                <a:spcPts val="0"/>
              </a:spcBef>
              <a:buNone/>
              <a:tabLst>
                <a:tab pos="1476375" algn="r"/>
                <a:tab pos="1587500" algn="l"/>
              </a:tabLst>
            </a:pPr>
            <a:r>
              <a:rPr lang="en-US" sz="2200" dirty="0">
                <a:solidFill>
                  <a:srgbClr val="0432FF"/>
                </a:solidFill>
              </a:rPr>
              <a:t>	&gt;$187,200</a:t>
            </a:r>
            <a:r>
              <a:rPr lang="en-US" sz="2200" dirty="0"/>
              <a:t>	Anesthesiologists</a:t>
            </a:r>
          </a:p>
          <a:p>
            <a:pPr marL="0" indent="0">
              <a:spcBef>
                <a:spcPts val="0"/>
              </a:spcBef>
              <a:buNone/>
              <a:tabLst>
                <a:tab pos="1476375" algn="r"/>
                <a:tab pos="1587500" algn="l"/>
              </a:tabLst>
            </a:pPr>
            <a:r>
              <a:rPr lang="en-US" sz="2200" dirty="0">
                <a:solidFill>
                  <a:srgbClr val="0432FF"/>
                </a:solidFill>
              </a:rPr>
              <a:t>	$142,350 </a:t>
            </a:r>
            <a:r>
              <a:rPr lang="en-US" sz="2200" dirty="0"/>
              <a:t>	Orthodontists</a:t>
            </a:r>
          </a:p>
          <a:p>
            <a:pPr marL="0" indent="0">
              <a:spcBef>
                <a:spcPts val="0"/>
              </a:spcBef>
              <a:buNone/>
              <a:tabLst>
                <a:tab pos="1476375" algn="r"/>
                <a:tab pos="1587500" algn="l"/>
              </a:tabLst>
            </a:pPr>
            <a:r>
              <a:rPr lang="en-US" sz="2200" dirty="0">
                <a:solidFill>
                  <a:srgbClr val="0432FF"/>
                </a:solidFill>
              </a:rPr>
              <a:t>	$118,090 </a:t>
            </a:r>
            <a:r>
              <a:rPr lang="en-US" sz="2200" dirty="0"/>
              <a:t>	Psychiatrists</a:t>
            </a:r>
          </a:p>
          <a:p>
            <a:pPr marL="0" indent="0">
              <a:spcBef>
                <a:spcPts val="0"/>
              </a:spcBef>
              <a:buNone/>
              <a:tabLst>
                <a:tab pos="1476375" algn="r"/>
                <a:tab pos="1587500" algn="l"/>
              </a:tabLst>
            </a:pPr>
            <a:r>
              <a:rPr lang="en-US" sz="2200" dirty="0">
                <a:solidFill>
                  <a:srgbClr val="0432FF"/>
                </a:solidFill>
              </a:rPr>
              <a:t>	$100,460 </a:t>
            </a:r>
            <a:r>
              <a:rPr lang="en-US" sz="2200" dirty="0"/>
              <a:t>	Pharmacists</a:t>
            </a:r>
          </a:p>
          <a:p>
            <a:pPr marL="0" indent="0">
              <a:spcBef>
                <a:spcPts val="0"/>
              </a:spcBef>
              <a:buNone/>
              <a:tabLst>
                <a:tab pos="1476375" algn="r"/>
                <a:tab pos="1587500" algn="l"/>
              </a:tabLst>
            </a:pPr>
            <a:r>
              <a:rPr lang="en-US" sz="2200" dirty="0">
                <a:solidFill>
                  <a:srgbClr val="0432FF"/>
                </a:solidFill>
              </a:rPr>
              <a:t>	$90,210 </a:t>
            </a:r>
            <a:r>
              <a:rPr lang="en-US" sz="2200" dirty="0"/>
              <a:t>	Dentists, General</a:t>
            </a:r>
          </a:p>
          <a:p>
            <a:pPr marL="0" indent="0">
              <a:spcBef>
                <a:spcPts val="0"/>
              </a:spcBef>
              <a:buNone/>
              <a:tabLst>
                <a:tab pos="1476375" algn="r"/>
                <a:tab pos="1587500" algn="l"/>
              </a:tabLst>
            </a:pPr>
            <a:r>
              <a:rPr lang="en-US" sz="2200" dirty="0"/>
              <a:t>	</a:t>
            </a:r>
            <a:r>
              <a:rPr lang="en-US" sz="2200" dirty="0">
                <a:solidFill>
                  <a:srgbClr val="0432FF"/>
                </a:solidFill>
              </a:rPr>
              <a:t>$66,280 </a:t>
            </a:r>
            <a:r>
              <a:rPr lang="en-US" sz="2200" dirty="0"/>
              <a:t>	Optometrists</a:t>
            </a:r>
          </a:p>
          <a:p>
            <a:pPr marL="0" indent="0">
              <a:spcBef>
                <a:spcPts val="0"/>
              </a:spcBef>
              <a:buNone/>
              <a:tabLst>
                <a:tab pos="1476375" algn="r"/>
                <a:tab pos="1587500" algn="l"/>
              </a:tabLst>
            </a:pPr>
            <a:r>
              <a:rPr lang="en-US" sz="2200" dirty="0"/>
              <a:t>	</a:t>
            </a:r>
            <a:r>
              <a:rPr lang="en-US" sz="2200" dirty="0">
                <a:solidFill>
                  <a:srgbClr val="0432FF"/>
                </a:solidFill>
              </a:rPr>
              <a:t>$56,830 </a:t>
            </a:r>
            <a:r>
              <a:rPr lang="en-US" sz="2200" dirty="0"/>
              <a:t>	Physicians and Surgeons, all other</a:t>
            </a:r>
          </a:p>
          <a:p>
            <a:pPr marL="0" indent="0">
              <a:spcBef>
                <a:spcPts val="0"/>
              </a:spcBef>
              <a:buNone/>
              <a:tabLst>
                <a:tab pos="1476375" algn="r"/>
                <a:tab pos="1587500" algn="l"/>
              </a:tabLst>
            </a:pPr>
            <a:r>
              <a:rPr lang="en-US" sz="2200" dirty="0"/>
              <a:t>	</a:t>
            </a:r>
            <a:r>
              <a:rPr lang="en-US" sz="2200" dirty="0">
                <a:solidFill>
                  <a:srgbClr val="0432FF"/>
                </a:solidFill>
              </a:rPr>
              <a:t>$52,660 </a:t>
            </a:r>
            <a:r>
              <a:rPr lang="en-US" sz="2200" dirty="0"/>
              <a:t>	Medical Scientists, Except Epidemiologists</a:t>
            </a:r>
          </a:p>
          <a:p>
            <a:pPr marL="0" indent="0">
              <a:spcBef>
                <a:spcPts val="0"/>
              </a:spcBef>
              <a:buNone/>
              <a:tabLst>
                <a:tab pos="1476375" algn="r"/>
                <a:tab pos="1587500" algn="l"/>
              </a:tabLst>
            </a:pPr>
            <a:r>
              <a:rPr lang="en-US" sz="2200" dirty="0">
                <a:solidFill>
                  <a:srgbClr val="0432FF"/>
                </a:solidFill>
              </a:rPr>
              <a:t>	$46,490 </a:t>
            </a:r>
            <a:r>
              <a:rPr lang="en-US" sz="2200" dirty="0"/>
              <a:t>	Law Teachers, Postsecondary</a:t>
            </a:r>
          </a:p>
          <a:p>
            <a:pPr marL="0" indent="0">
              <a:spcBef>
                <a:spcPts val="0"/>
              </a:spcBef>
              <a:buNone/>
              <a:tabLst>
                <a:tab pos="1476375" algn="r"/>
                <a:tab pos="1587500" algn="l"/>
              </a:tabLst>
            </a:pPr>
            <a:r>
              <a:rPr lang="en-US" sz="2200" dirty="0"/>
              <a:t>	</a:t>
            </a:r>
            <a:r>
              <a:rPr lang="en-US" sz="2200" dirty="0">
                <a:solidFill>
                  <a:srgbClr val="0432FF"/>
                </a:solidFill>
              </a:rPr>
              <a:t>$45,520 </a:t>
            </a:r>
            <a:r>
              <a:rPr lang="en-US" sz="2200" dirty="0"/>
              <a:t>	Lawyers</a:t>
            </a:r>
          </a:p>
          <a:p>
            <a:pPr marL="0" indent="0">
              <a:spcBef>
                <a:spcPts val="0"/>
              </a:spcBef>
              <a:buNone/>
              <a:tabLst>
                <a:tab pos="1476375" algn="r"/>
                <a:tab pos="1587500" algn="l"/>
              </a:tabLst>
            </a:pPr>
            <a:r>
              <a:rPr lang="en-US" sz="2200" dirty="0"/>
              <a:t>	</a:t>
            </a:r>
            <a:r>
              <a:rPr lang="en-US" sz="2200" dirty="0">
                <a:solidFill>
                  <a:srgbClr val="0432FF"/>
                </a:solidFill>
              </a:rPr>
              <a:t>$45,270 </a:t>
            </a:r>
            <a:r>
              <a:rPr lang="en-US" sz="2200" dirty="0"/>
              <a:t>	Nursing Instructors and Teachers, Postsecondary</a:t>
            </a:r>
          </a:p>
          <a:p>
            <a:pPr marL="0" indent="0">
              <a:spcBef>
                <a:spcPts val="0"/>
              </a:spcBef>
              <a:buNone/>
              <a:tabLst>
                <a:tab pos="1476375" algn="r"/>
                <a:tab pos="1587500" algn="l"/>
              </a:tabLst>
            </a:pPr>
            <a:r>
              <a:rPr lang="en-US" sz="2200" dirty="0">
                <a:solidFill>
                  <a:srgbClr val="0432FF"/>
                </a:solidFill>
              </a:rPr>
              <a:t>	$40,760 </a:t>
            </a:r>
            <a:r>
              <a:rPr lang="en-US" sz="2200" dirty="0"/>
              <a:t>	Clinical, Counseling, and School Psychologists</a:t>
            </a:r>
          </a:p>
          <a:p>
            <a:pPr marL="0" indent="0">
              <a:spcBef>
                <a:spcPts val="0"/>
              </a:spcBef>
              <a:buNone/>
              <a:tabLst>
                <a:tab pos="1476375" algn="r"/>
                <a:tab pos="1587500" algn="l"/>
              </a:tabLst>
            </a:pPr>
            <a:r>
              <a:rPr lang="en-US" sz="2200" dirty="0"/>
              <a:t>	</a:t>
            </a:r>
            <a:r>
              <a:rPr lang="en-US" sz="2200" dirty="0">
                <a:solidFill>
                  <a:srgbClr val="0432FF"/>
                </a:solidFill>
              </a:rPr>
              <a:t>$40,660 </a:t>
            </a:r>
            <a:r>
              <a:rPr lang="en-US" sz="2200" dirty="0"/>
              <a:t>	Criminal Justice and Law Enforcement Teachers, Postsecondary</a:t>
            </a:r>
          </a:p>
          <a:p>
            <a:pPr marL="0" indent="0">
              <a:spcBef>
                <a:spcPts val="0"/>
              </a:spcBef>
              <a:buNone/>
              <a:tabLst>
                <a:tab pos="1476375" algn="r"/>
                <a:tab pos="1587500" algn="l"/>
              </a:tabLst>
            </a:pPr>
            <a:r>
              <a:rPr lang="en-US" sz="2200" dirty="0"/>
              <a:t>	</a:t>
            </a:r>
            <a:r>
              <a:rPr lang="en-US" sz="2200" dirty="0">
                <a:solidFill>
                  <a:srgbClr val="0432FF"/>
                </a:solidFill>
              </a:rPr>
              <a:t>$26,850 </a:t>
            </a:r>
            <a:r>
              <a:rPr lang="en-US" sz="2200" dirty="0"/>
              <a:t>	Clergy</a:t>
            </a:r>
          </a:p>
        </p:txBody>
      </p:sp>
    </p:spTree>
    <p:extLst>
      <p:ext uri="{BB962C8B-B14F-4D97-AF65-F5344CB8AC3E}">
        <p14:creationId xmlns:p14="http://schemas.microsoft.com/office/powerpoint/2010/main" val="1163451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Postsecondary Enrollment</a:t>
            </a:r>
            <a:endParaRPr lang="en-US" dirty="0"/>
          </a:p>
        </p:txBody>
      </p:sp>
      <p:sp>
        <p:nvSpPr>
          <p:cNvPr id="3" name="Content Placeholder 2"/>
          <p:cNvSpPr>
            <a:spLocks noGrp="1"/>
          </p:cNvSpPr>
          <p:nvPr>
            <p:ph idx="1"/>
          </p:nvPr>
        </p:nvSpPr>
        <p:spPr>
          <a:xfrm>
            <a:off x="457200" y="1600200"/>
            <a:ext cx="8686800" cy="3810000"/>
          </a:xfrm>
        </p:spPr>
        <p:txBody>
          <a:bodyPr/>
          <a:lstStyle/>
          <a:p>
            <a:pPr marL="0" indent="0">
              <a:buNone/>
            </a:pPr>
            <a:r>
              <a:rPr lang="en-US" dirty="0" smtClean="0"/>
              <a:t>Fall 2014 – 20.7 million undergraduate and graduate students in USA.</a:t>
            </a:r>
          </a:p>
          <a:p>
            <a:r>
              <a:rPr lang="en-US" dirty="0" smtClean="0"/>
              <a:t>65.3% enrolled in 4-year institutions</a:t>
            </a:r>
          </a:p>
          <a:p>
            <a:r>
              <a:rPr lang="en-US" dirty="0" smtClean="0"/>
              <a:t>33.1% enrolled in 2-year institutions</a:t>
            </a:r>
          </a:p>
          <a:p>
            <a:r>
              <a:rPr lang="en-US" dirty="0" smtClean="0"/>
              <a:t>1.6% enrolled in less-than-2-year institutions</a:t>
            </a:r>
            <a:endParaRPr lang="en-US" dirty="0"/>
          </a:p>
        </p:txBody>
      </p:sp>
      <p:sp>
        <p:nvSpPr>
          <p:cNvPr id="4" name="TextBox 3"/>
          <p:cNvSpPr txBox="1"/>
          <p:nvPr/>
        </p:nvSpPr>
        <p:spPr>
          <a:xfrm>
            <a:off x="914400" y="4953000"/>
            <a:ext cx="4171627" cy="1477328"/>
          </a:xfrm>
          <a:prstGeom prst="rect">
            <a:avLst/>
          </a:prstGeom>
          <a:noFill/>
        </p:spPr>
        <p:txBody>
          <a:bodyPr wrap="square" rtlCol="0">
            <a:spAutoFit/>
          </a:bodyPr>
          <a:lstStyle/>
          <a:p>
            <a:r>
              <a:rPr lang="en-US" sz="3000" u="sng" dirty="0" smtClean="0"/>
              <a:t>US College Enrollment</a:t>
            </a:r>
          </a:p>
          <a:p>
            <a:r>
              <a:rPr lang="en-US" sz="3000" dirty="0" smtClean="0"/>
              <a:t>43.3% Men</a:t>
            </a:r>
          </a:p>
          <a:p>
            <a:r>
              <a:rPr lang="en-US" sz="3000" dirty="0" smtClean="0"/>
              <a:t>56.7% Women</a:t>
            </a:r>
            <a:endParaRPr lang="en-US" sz="3000" dirty="0"/>
          </a:p>
        </p:txBody>
      </p:sp>
      <p:sp>
        <p:nvSpPr>
          <p:cNvPr id="5" name="TextBox 4"/>
          <p:cNvSpPr txBox="1"/>
          <p:nvPr/>
        </p:nvSpPr>
        <p:spPr>
          <a:xfrm>
            <a:off x="5581973" y="4953000"/>
            <a:ext cx="4171627" cy="1477328"/>
          </a:xfrm>
          <a:prstGeom prst="rect">
            <a:avLst/>
          </a:prstGeom>
          <a:noFill/>
        </p:spPr>
        <p:txBody>
          <a:bodyPr wrap="square" rtlCol="0">
            <a:spAutoFit/>
          </a:bodyPr>
          <a:lstStyle/>
          <a:p>
            <a:r>
              <a:rPr lang="en-US" sz="3000" u="sng" dirty="0" smtClean="0"/>
              <a:t>US Census</a:t>
            </a:r>
          </a:p>
          <a:p>
            <a:r>
              <a:rPr lang="en-US" sz="3000" dirty="0" smtClean="0"/>
              <a:t>49.2% Men</a:t>
            </a:r>
          </a:p>
          <a:p>
            <a:r>
              <a:rPr lang="en-US" sz="3000" dirty="0" smtClean="0"/>
              <a:t>50.8% Women</a:t>
            </a:r>
            <a:endParaRPr lang="en-US" sz="3000" dirty="0"/>
          </a:p>
        </p:txBody>
      </p:sp>
    </p:spTree>
    <p:extLst>
      <p:ext uri="{BB962C8B-B14F-4D97-AF65-F5344CB8AC3E}">
        <p14:creationId xmlns:p14="http://schemas.microsoft.com/office/powerpoint/2010/main" val="1316719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Picture 2" descr="get-in,-show-up,-drop-out.jpg                                  00233C55Emil                           B74677A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0"/>
            <a:ext cx="71374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p:cNvSpPr>
            <a:spLocks noChangeArrowheads="1"/>
          </p:cNvSpPr>
          <p:nvPr/>
        </p:nvSpPr>
        <p:spPr bwMode="auto">
          <a:xfrm>
            <a:off x="762000" y="2590800"/>
            <a:ext cx="7467600" cy="30480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sz="2800" b="1" dirty="0" smtClean="0">
                <a:solidFill>
                  <a:schemeClr val="bg1"/>
                </a:solidFill>
                <a:latin typeface="Helvetica Neue" pitchFamily="-108" charset="0"/>
              </a:rPr>
              <a:t>57.2% </a:t>
            </a:r>
            <a:r>
              <a:rPr lang="en-US" altLang="en-US" sz="2800" b="1" dirty="0">
                <a:solidFill>
                  <a:schemeClr val="bg1"/>
                </a:solidFill>
                <a:latin typeface="Helvetica Neue" pitchFamily="-108" charset="0"/>
              </a:rPr>
              <a:t>of bachelor’s-seeking students </a:t>
            </a:r>
            <a:r>
              <a:rPr lang="en-US" altLang="en-US" sz="2800" b="1" dirty="0" smtClean="0">
                <a:solidFill>
                  <a:schemeClr val="bg1"/>
                </a:solidFill>
                <a:latin typeface="Helvetica Neue" pitchFamily="-108" charset="0"/>
              </a:rPr>
              <a:t>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6 years (</a:t>
            </a:r>
            <a:r>
              <a:rPr lang="en-US" altLang="en-US" sz="2800" b="1" dirty="0" smtClean="0">
                <a:solidFill>
                  <a:schemeClr val="bg1"/>
                </a:solidFill>
                <a:latin typeface="Helvetica Neue" pitchFamily="-108" charset="0"/>
              </a:rPr>
              <a:t>36.4% </a:t>
            </a:r>
            <a:r>
              <a:rPr lang="en-US" altLang="en-US" sz="2800" b="1" dirty="0">
                <a:solidFill>
                  <a:schemeClr val="bg1"/>
                </a:solidFill>
                <a:latin typeface="Helvetica Neue" pitchFamily="-108" charset="0"/>
              </a:rPr>
              <a:t>in 4 years)</a:t>
            </a:r>
            <a:endParaRPr lang="en-US" altLang="en-US" sz="2800" dirty="0">
              <a:solidFill>
                <a:schemeClr val="bg1"/>
              </a:solidFill>
              <a:latin typeface="Helvetica Neue" pitchFamily="-108" charset="0"/>
            </a:endParaRPr>
          </a:p>
          <a:p>
            <a:pPr algn="ctr"/>
            <a:endParaRPr lang="en-US" altLang="en-US" sz="2800" dirty="0">
              <a:latin typeface="Helvetica Neue" pitchFamily="-108" charset="0"/>
            </a:endParaRPr>
          </a:p>
          <a:p>
            <a:pPr algn="ctr"/>
            <a:r>
              <a:rPr lang="en-US" altLang="en-US" sz="2800" b="1" dirty="0" smtClean="0">
                <a:solidFill>
                  <a:schemeClr val="bg1"/>
                </a:solidFill>
                <a:latin typeface="Helvetica Neue" pitchFamily="-108" charset="0"/>
              </a:rPr>
              <a:t>31.4% </a:t>
            </a:r>
            <a:r>
              <a:rPr lang="en-US" altLang="en-US" sz="2800" b="1" dirty="0">
                <a:solidFill>
                  <a:schemeClr val="bg1"/>
                </a:solidFill>
                <a:latin typeface="Helvetica Neue" pitchFamily="-108" charset="0"/>
              </a:rPr>
              <a:t>of </a:t>
            </a:r>
            <a:r>
              <a:rPr lang="en-US" altLang="en-US" sz="2800" b="1" dirty="0" smtClean="0">
                <a:solidFill>
                  <a:schemeClr val="bg1"/>
                </a:solidFill>
                <a:latin typeface="Helvetica Neue" pitchFamily="-108" charset="0"/>
              </a:rPr>
              <a:t>degree or certificate-seeking </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students at 2-year institution 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3 </a:t>
            </a:r>
            <a:r>
              <a:rPr lang="en-US" altLang="en-US" sz="2800" b="1" dirty="0">
                <a:solidFill>
                  <a:schemeClr val="bg1"/>
                </a:solidFill>
                <a:latin typeface="Helvetica Neue" pitchFamily="-108" charset="0"/>
              </a:rPr>
              <a:t>years </a:t>
            </a:r>
            <a:r>
              <a:rPr lang="en-US" altLang="en-US" sz="2800" b="1" dirty="0" smtClean="0">
                <a:solidFill>
                  <a:schemeClr val="bg1"/>
                </a:solidFill>
                <a:latin typeface="Helvetica Neue" pitchFamily="-108" charset="0"/>
              </a:rPr>
              <a:t>(18.9%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2 </a:t>
            </a:r>
            <a:r>
              <a:rPr lang="en-US" altLang="en-US" sz="2800" b="1" dirty="0">
                <a:solidFill>
                  <a:schemeClr val="bg1"/>
                </a:solidFill>
                <a:latin typeface="Helvetica Neue" pitchFamily="-108" charset="0"/>
              </a:rPr>
              <a:t>years)</a:t>
            </a:r>
            <a:endParaRPr lang="en-US" altLang="en-US" sz="2800" dirty="0">
              <a:solidFill>
                <a:schemeClr val="bg1"/>
              </a:solidFill>
              <a:latin typeface="Helvetica Neue" pitchFamily="-108" charset="0"/>
            </a:endParaRPr>
          </a:p>
        </p:txBody>
      </p:sp>
    </p:spTree>
    <p:extLst>
      <p:ext uri="{BB962C8B-B14F-4D97-AF65-F5344CB8AC3E}">
        <p14:creationId xmlns:p14="http://schemas.microsoft.com/office/powerpoint/2010/main" val="15496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523715">
                                            <p:bg/>
                                          </p:spTgt>
                                        </p:tgtEl>
                                        <p:attrNameLst>
                                          <p:attrName>style.visibility</p:attrName>
                                        </p:attrNameLst>
                                      </p:cBhvr>
                                      <p:to>
                                        <p:strVal val="visible"/>
                                      </p:to>
                                    </p:set>
                                  </p:childTnLst>
                                </p:cTn>
                              </p:par>
                              <p:par>
                                <p:cTn id="7" presetID="22" presetClass="entr" presetSubtype="8" fill="hold" grpId="0" nodeType="withEffect">
                                  <p:stCondLst>
                                    <p:cond delay="1000"/>
                                  </p:stCondLst>
                                  <p:childTnLst>
                                    <p:set>
                                      <p:cBhvr>
                                        <p:cTn id="8" dur="1" fill="hold">
                                          <p:stCondLst>
                                            <p:cond delay="0"/>
                                          </p:stCondLst>
                                        </p:cTn>
                                        <p:tgtEl>
                                          <p:spTgt spid="1523715">
                                            <p:txEl>
                                              <p:pRg st="0" end="0"/>
                                            </p:txEl>
                                          </p:spTgt>
                                        </p:tgtEl>
                                        <p:attrNameLst>
                                          <p:attrName>style.visibility</p:attrName>
                                        </p:attrNameLst>
                                      </p:cBhvr>
                                      <p:to>
                                        <p:strVal val="visible"/>
                                      </p:to>
                                    </p:set>
                                    <p:animEffect transition="in" filter="wipe(left)">
                                      <p:cBhvr>
                                        <p:cTn id="9" dur="500"/>
                                        <p:tgtEl>
                                          <p:spTgt spid="15237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23715">
                                            <p:txEl>
                                              <p:pRg st="2" end="2"/>
                                            </p:txEl>
                                          </p:spTgt>
                                        </p:tgtEl>
                                        <p:attrNameLst>
                                          <p:attrName>style.visibility</p:attrName>
                                        </p:attrNameLst>
                                      </p:cBhvr>
                                      <p:to>
                                        <p:strVal val="visible"/>
                                      </p:to>
                                    </p:set>
                                    <p:animEffect transition="in" filter="wipe(left)">
                                      <p:cBhvr>
                                        <p:cTn id="14" dur="500"/>
                                        <p:tgtEl>
                                          <p:spTgt spid="1523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5" grpId="0" build="p"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1138" name="Chart 5"/>
          <p:cNvGraphicFramePr>
            <a:graphicFrameLocks/>
          </p:cNvGraphicFramePr>
          <p:nvPr/>
        </p:nvGraphicFramePr>
        <p:xfrm>
          <a:off x="-127000" y="-50800"/>
          <a:ext cx="9836150" cy="6197600"/>
        </p:xfrm>
        <a:graphic>
          <a:graphicData uri="http://schemas.openxmlformats.org/presentationml/2006/ole">
            <mc:AlternateContent xmlns:mc="http://schemas.openxmlformats.org/markup-compatibility/2006">
              <mc:Choice xmlns:v="urn:schemas-microsoft-com:vml" Requires="v">
                <p:oleObj spid="_x0000_s1325" r:id="rId4" imgW="9839797" imgH="6194073" progId="Excel.Chart.8">
                  <p:embed/>
                </p:oleObj>
              </mc:Choice>
              <mc:Fallback>
                <p:oleObj r:id="rId4" imgW="9839797" imgH="619407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0800"/>
                        <a:ext cx="98361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5764" name="Text Box 4"/>
          <p:cNvSpPr txBox="1">
            <a:spLocks noChangeArrowheads="1"/>
          </p:cNvSpPr>
          <p:nvPr/>
        </p:nvSpPr>
        <p:spPr bwMode="auto">
          <a:xfrm>
            <a:off x="3629025" y="381000"/>
            <a:ext cx="4600575" cy="120015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a:effectLst>
                  <a:outerShdw blurRad="38100" dist="38100" dir="2700000" algn="tl">
                    <a:srgbClr val="C0C0C0"/>
                  </a:outerShdw>
                </a:effectLst>
                <a:latin typeface="Helvetica Neue" pitchFamily="-108" charset="0"/>
              </a:rPr>
              <a:t>North Carolina</a:t>
            </a:r>
            <a:br>
              <a:rPr lang="en-US" altLang="en-US" b="1">
                <a:effectLst>
                  <a:outerShdw blurRad="38100" dist="38100" dir="2700000" algn="tl">
                    <a:srgbClr val="C0C0C0"/>
                  </a:outerShdw>
                </a:effectLst>
                <a:latin typeface="Helvetica Neue" pitchFamily="-108" charset="0"/>
              </a:rPr>
            </a:br>
            <a:r>
              <a:rPr lang="en-US" altLang="en-US" b="1">
                <a:effectLst>
                  <a:outerShdw blurRad="38100" dist="38100" dir="2700000" algn="tl">
                    <a:srgbClr val="C0C0C0"/>
                  </a:outerShdw>
                </a:effectLst>
                <a:latin typeface="Helvetica Neue" pitchFamily="-108" charset="0"/>
              </a:rPr>
              <a:t>6-year Graduation Rate – 2008</a:t>
            </a:r>
          </a:p>
          <a:p>
            <a:pPr algn="ctr"/>
            <a:r>
              <a:rPr lang="en-US" altLang="en-US" b="1">
                <a:effectLst>
                  <a:outerShdw blurRad="38100" dist="38100" dir="2700000" algn="tl">
                    <a:srgbClr val="C0C0C0"/>
                  </a:outerShdw>
                </a:effectLst>
                <a:latin typeface="Helvetica Neue" pitchFamily="-108" charset="0"/>
              </a:rPr>
              <a:t>57.6% average</a:t>
            </a:r>
          </a:p>
        </p:txBody>
      </p:sp>
      <p:sp>
        <p:nvSpPr>
          <p:cNvPr id="1525765" name="Line 5"/>
          <p:cNvSpPr>
            <a:spLocks noChangeShapeType="1"/>
          </p:cNvSpPr>
          <p:nvPr/>
        </p:nvSpPr>
        <p:spPr bwMode="auto">
          <a:xfrm>
            <a:off x="0" y="1600200"/>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26771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ltLang="en-US" smtClean="0"/>
              <a:t>It makes you think?</a:t>
            </a:r>
            <a:endParaRPr lang="en-US" altLang="en-US" dirty="0" smtClean="0"/>
          </a:p>
        </p:txBody>
      </p:sp>
      <p:sp>
        <p:nvSpPr>
          <p:cNvPr id="2" name="Content Placeholder 1"/>
          <p:cNvSpPr>
            <a:spLocks noGrp="1"/>
          </p:cNvSpPr>
          <p:nvPr>
            <p:ph idx="1"/>
          </p:nvPr>
        </p:nvSpPr>
        <p:spPr/>
        <p:txBody>
          <a:bodyPr/>
          <a:lstStyle/>
          <a:p>
            <a:r>
              <a:rPr lang="en-US" dirty="0" smtClean="0"/>
              <a:t>What happens to our 4-year program dropouts?</a:t>
            </a:r>
          </a:p>
          <a:p>
            <a:endParaRPr lang="en-US" dirty="0" smtClean="0"/>
          </a:p>
          <a:p>
            <a:r>
              <a:rPr lang="en-US" dirty="0" smtClean="0"/>
              <a:t>25% of all students in Community College  have a 4-year degree.</a:t>
            </a:r>
          </a:p>
          <a:p>
            <a:endParaRPr lang="en-US" dirty="0"/>
          </a:p>
        </p:txBody>
      </p:sp>
    </p:spTree>
    <p:extLst>
      <p:ext uri="{BB962C8B-B14F-4D97-AF65-F5344CB8AC3E}">
        <p14:creationId xmlns:p14="http://schemas.microsoft.com/office/powerpoint/2010/main" val="109592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1371600" y="1295400"/>
            <a:ext cx="6303924" cy="4320902"/>
          </a:xfrm>
          <a:prstGeom prst="rect">
            <a:avLst/>
          </a:prstGeom>
        </p:spPr>
      </p:pic>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smtClean="0">
                <a:effectLst>
                  <a:outerShdw blurRad="38100" dist="38100" dir="2700000" algn="tl">
                    <a:srgbClr val="C0C0C0"/>
                  </a:outerShdw>
                </a:effectLst>
              </a:rPr>
              <a:t>A Changing World:  Helping youth prepare for life in a scary world that we know little about</a:t>
            </a:r>
            <a:endParaRPr lang="en-US" dirty="0" smtClean="0"/>
          </a:p>
        </p:txBody>
      </p:sp>
    </p:spTree>
    <p:extLst>
      <p:ext uri="{BB962C8B-B14F-4D97-AF65-F5344CB8AC3E}">
        <p14:creationId xmlns:p14="http://schemas.microsoft.com/office/powerpoint/2010/main" val="121665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144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590800"/>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952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2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97866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2819400" y="350838"/>
            <a:ext cx="6096000" cy="944562"/>
          </a:xfrm>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sz="3200" i="1" dirty="0">
                <a:effectLst>
                  <a:outerShdw blurRad="38100" dist="38100" dir="2700000" algn="tl">
                    <a:srgbClr val="DDDDDD"/>
                  </a:outerShdw>
                </a:effectLst>
                <a:latin typeface="Arial" charset="0"/>
                <a:ea typeface="ヒラギノ角ゴ Pro W3" charset="0"/>
                <a:cs typeface="ヒラギノ角ゴ Pro W3" charset="0"/>
              </a:rPr>
              <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idx="1"/>
          </p:nvPr>
        </p:nvSpPr>
        <p:spPr>
          <a:xfrm>
            <a:off x="-381000" y="1600200"/>
            <a:ext cx="11734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a:t>
            </a:r>
            <a:r>
              <a:rPr lang="en-US" sz="2000"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a:t>
            </a:r>
            <a:r>
              <a:rPr lang="en-US" sz="2000"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a:t>
            </a:r>
            <a:r>
              <a:rPr lang="en-US" sz="2000" dirty="0">
                <a:solidFill>
                  <a:srgbClr val="0432FF"/>
                </a:solidFill>
                <a:latin typeface="Arial" charset="0"/>
                <a:ea typeface="ヒラギノ角ゴ Pro W3" charset="0"/>
                <a:cs typeface="ヒラギノ角ゴ Pro W3" charset="0"/>
              </a:rPr>
              <a:t>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a:t>
            </a:r>
            <a:r>
              <a:rPr lang="en-US" sz="2000" dirty="0">
                <a:solidFill>
                  <a:srgbClr val="0432FF"/>
                </a:solidFill>
                <a:latin typeface="Arial" charset="0"/>
                <a:ea typeface="ヒラギノ角ゴ Pro W3" charset="0"/>
                <a:cs typeface="ヒラギノ角ゴ Pro W3" charset="0"/>
              </a:rPr>
              <a:t>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a:t>
            </a:r>
            <a:r>
              <a:rPr lang="en-US" sz="2000" dirty="0">
                <a:solidFill>
                  <a:srgbClr val="0432FF"/>
                </a:solidFill>
                <a:latin typeface="Arial" charset="0"/>
                <a:ea typeface="ヒラギノ角ゴ Pro W3" charset="0"/>
                <a:cs typeface="ヒラギノ角ゴ Pro W3" charset="0"/>
              </a:rPr>
              <a:t>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3,950</a:t>
            </a:r>
            <a:r>
              <a:rPr lang="en-US" sz="2000" dirty="0">
                <a:solidFill>
                  <a:srgbClr val="0432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a:t>
            </a:r>
            <a:r>
              <a:rPr lang="en-US" sz="2000" dirty="0">
                <a:solidFill>
                  <a:srgbClr val="0432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a:t>
            </a:r>
            <a:r>
              <a:rPr lang="en-US" sz="2000" dirty="0">
                <a:solidFill>
                  <a:srgbClr val="0432FF"/>
                </a:solidFill>
                <a:latin typeface="Arial" charset="0"/>
                <a:ea typeface="ヒラギノ角ゴ Pro W3" charset="0"/>
                <a:cs typeface="ヒラギノ角ゴ Pro W3" charset="0"/>
              </a:rPr>
              <a:t>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a:t>
            </a:r>
            <a:r>
              <a:rPr lang="en-US" sz="2000" dirty="0">
                <a:solidFill>
                  <a:srgbClr val="0432FF"/>
                </a:solidFill>
                <a:latin typeface="Arial" charset="0"/>
                <a:ea typeface="ヒラギノ角ゴ Pro W3" charset="0"/>
                <a:cs typeface="ヒラギノ角ゴ Pro W3" charset="0"/>
              </a:rPr>
              <a:t>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a:t>
            </a:r>
            <a:r>
              <a:rPr lang="en-US" sz="2000" dirty="0">
                <a:solidFill>
                  <a:srgbClr val="0432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3,150</a:t>
            </a:r>
            <a:r>
              <a:rPr lang="en-US" sz="2000" dirty="0">
                <a:solidFill>
                  <a:srgbClr val="0432FF"/>
                </a:solidFill>
                <a:latin typeface="Arial" charset="0"/>
                <a:ea typeface="ヒラギノ角ゴ Pro W3" charset="0"/>
                <a:cs typeface="ヒラギノ角ゴ Pro W3" charset="0"/>
              </a:rPr>
              <a:t>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a:t>
            </a:r>
            <a:r>
              <a:rPr lang="en-US" sz="2000" dirty="0">
                <a:solidFill>
                  <a:srgbClr val="0432FF"/>
                </a:solidFill>
                <a:latin typeface="Arial" charset="0"/>
                <a:ea typeface="ヒラギノ角ゴ Pro W3" charset="0"/>
                <a:cs typeface="ヒラギノ角ゴ Pro W3" charset="0"/>
              </a:rPr>
              <a:t>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a:t>
            </a:r>
            <a:r>
              <a:rPr lang="en-US" sz="2000" dirty="0">
                <a:solidFill>
                  <a:srgbClr val="0432FF"/>
                </a:solidFill>
                <a:latin typeface="Arial" charset="0"/>
                <a:ea typeface="ヒラギノ角ゴ Pro W3" charset="0"/>
                <a:cs typeface="ヒラギノ角ゴ Pro W3" charset="0"/>
              </a:rPr>
              <a:t>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a:t>
            </a:r>
            <a:r>
              <a:rPr lang="en-US" sz="2000" dirty="0">
                <a:solidFill>
                  <a:srgbClr val="0432FF"/>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a:t>
            </a:r>
            <a:r>
              <a:rPr lang="en-US" sz="2000" dirty="0">
                <a:solidFill>
                  <a:srgbClr val="0432FF"/>
                </a:solidFill>
                <a:latin typeface="Arial" charset="0"/>
                <a:ea typeface="ヒラギノ角ゴ Pro W3" charset="0"/>
                <a:cs typeface="ヒラギノ角ゴ Pro W3" charset="0"/>
              </a:rPr>
              <a:t>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2,520</a:t>
            </a:r>
            <a:r>
              <a:rPr lang="en-US" sz="2000" dirty="0">
                <a:solidFill>
                  <a:srgbClr val="0432FF"/>
                </a:solidFill>
                <a:latin typeface="Arial" charset="0"/>
                <a:ea typeface="ヒラギノ角ゴ Pro W3" charset="0"/>
                <a:cs typeface="ヒラギノ角ゴ Pro W3" charset="0"/>
              </a:rPr>
              <a:t>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a:t>
            </a:r>
            <a:r>
              <a:rPr lang="en-US" sz="2000" dirty="0">
                <a:solidFill>
                  <a:srgbClr val="0432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2,480</a:t>
            </a:r>
            <a:r>
              <a:rPr lang="en-US" sz="2000" dirty="0">
                <a:solidFill>
                  <a:srgbClr val="0432FF"/>
                </a:solidFill>
                <a:latin typeface="Arial" charset="0"/>
                <a:ea typeface="ヒラギノ角ゴ Pro W3" charset="0"/>
                <a:cs typeface="ヒラギノ角ゴ Pro W3" charset="0"/>
              </a:rPr>
              <a:t>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2,290</a:t>
            </a:r>
            <a:r>
              <a:rPr lang="en-US" sz="2000" dirty="0">
                <a:solidFill>
                  <a:srgbClr val="0432FF"/>
                </a:solidFill>
                <a:latin typeface="Arial" charset="0"/>
                <a:ea typeface="ヒラギノ角ゴ Pro W3" charset="0"/>
                <a:cs typeface="ヒラギノ角ゴ Pro W3" charset="0"/>
              </a:rPr>
              <a:t>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a:t>
            </a:r>
            <a:r>
              <a:rPr lang="en-US" sz="2000" dirty="0">
                <a:solidFill>
                  <a:srgbClr val="0432FF"/>
                </a:solidFill>
                <a:latin typeface="Arial" charset="0"/>
                <a:ea typeface="ヒラギノ角ゴ Pro W3" charset="0"/>
                <a:cs typeface="ヒラギノ角ゴ Pro W3" charset="0"/>
              </a:rPr>
              <a:t>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a:t>
            </a:r>
            <a:r>
              <a:rPr lang="en-US" sz="2000" dirty="0">
                <a:solidFill>
                  <a:srgbClr val="0432FF"/>
                </a:solidFill>
                <a:latin typeface="Arial" charset="0"/>
                <a:ea typeface="ヒラギノ角ゴ Pro W3" charset="0"/>
                <a:cs typeface="ヒラギノ角ゴ Pro W3" charset="0"/>
              </a:rPr>
              <a:t>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a:t>
            </a:r>
            <a:r>
              <a:rPr lang="en-US" sz="2000" dirty="0">
                <a:solidFill>
                  <a:srgbClr val="0432FF"/>
                </a:solidFill>
                <a:latin typeface="Arial" charset="0"/>
                <a:ea typeface="ヒラギノ角ゴ Pro W3" charset="0"/>
                <a:cs typeface="ヒラギノ角ゴ Pro W3" charset="0"/>
              </a:rPr>
              <a:t>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a:t>
            </a:r>
            <a:r>
              <a:rPr lang="en-US" sz="2000" dirty="0">
                <a:solidFill>
                  <a:srgbClr val="0432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a:t>
            </a:r>
            <a:r>
              <a:rPr lang="en-US" sz="2000" dirty="0">
                <a:solidFill>
                  <a:srgbClr val="0432FF"/>
                </a:solidFill>
                <a:latin typeface="Arial" charset="0"/>
                <a:ea typeface="ヒラギノ角ゴ Pro W3" charset="0"/>
                <a:cs typeface="ヒラギノ角ゴ Pro W3" charset="0"/>
              </a:rPr>
              <a:t>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690623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7586" name="Rectangle 3"/>
          <p:cNvSpPr>
            <a:spLocks noGrp="1" noChangeArrowheads="1"/>
          </p:cNvSpPr>
          <p:nvPr>
            <p:ph idx="1"/>
          </p:nvPr>
        </p:nvSpPr>
        <p:spPr>
          <a:xfrm>
            <a:off x="-381000" y="1600200"/>
            <a:ext cx="11353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29,310</a:t>
            </a:r>
            <a:r>
              <a:rPr lang="en-US" sz="20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20,320</a:t>
            </a:r>
            <a:r>
              <a:rPr lang="en-US" sz="2000" b="1"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19,930</a:t>
            </a:r>
            <a:r>
              <a:rPr lang="en-US" sz="20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16,840</a:t>
            </a:r>
            <a:r>
              <a:rPr lang="en-US" sz="20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15,190</a:t>
            </a:r>
            <a:r>
              <a:rPr lang="en-US" sz="20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13,510</a:t>
            </a:r>
            <a:r>
              <a:rPr lang="en-US" sz="2000" dirty="0">
                <a:solidFill>
                  <a:srgbClr val="00B050"/>
                </a:solidFill>
                <a:latin typeface="Arial" charset="0"/>
                <a:ea typeface="ヒラギノ角ゴ Pro W3" charset="0"/>
                <a:cs typeface="ヒラギノ角ゴ Pro W3" charset="0"/>
              </a:rPr>
              <a:t>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9,360</a:t>
            </a:r>
            <a:r>
              <a:rPr lang="en-US" sz="20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9,080</a:t>
            </a:r>
            <a:r>
              <a:rPr lang="en-US" sz="2000" dirty="0">
                <a:solidFill>
                  <a:srgbClr val="00B050"/>
                </a:solidFill>
                <a:latin typeface="Arial" charset="0"/>
                <a:ea typeface="ヒラギノ角ゴ Pro W3" charset="0"/>
                <a:cs typeface="ヒラギノ角ゴ Pro W3" charset="0"/>
              </a:rPr>
              <a:t>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8,170</a:t>
            </a:r>
            <a:r>
              <a:rPr lang="en-US" sz="2000" dirty="0">
                <a:solidFill>
                  <a:srgbClr val="00B050"/>
                </a:solidFill>
                <a:latin typeface="Arial" charset="0"/>
                <a:ea typeface="ヒラギノ角ゴ Pro W3" charset="0"/>
                <a:cs typeface="ヒラギノ角ゴ Pro W3" charset="0"/>
              </a:rPr>
              <a:t>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8,000</a:t>
            </a:r>
            <a:r>
              <a:rPr lang="en-US" sz="20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7,970</a:t>
            </a:r>
            <a:r>
              <a:rPr lang="en-US" sz="2000" b="1"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6,560</a:t>
            </a:r>
            <a:r>
              <a:rPr lang="en-US" sz="20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6,480</a:t>
            </a:r>
            <a:r>
              <a:rPr lang="en-US" sz="2000" dirty="0">
                <a:solidFill>
                  <a:srgbClr val="00B050"/>
                </a:solidFill>
                <a:latin typeface="Arial" charset="0"/>
                <a:ea typeface="ヒラギノ角ゴ Pro W3" charset="0"/>
                <a:cs typeface="ヒラギノ角ゴ Pro W3" charset="0"/>
              </a:rPr>
              <a:t>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6,430</a:t>
            </a:r>
            <a:r>
              <a:rPr lang="en-US" sz="2000" dirty="0">
                <a:solidFill>
                  <a:srgbClr val="00B050"/>
                </a:solidFill>
                <a:latin typeface="Arial" charset="0"/>
                <a:ea typeface="ヒラギノ角ゴ Pro W3" charset="0"/>
                <a:cs typeface="ヒラギノ角ゴ Pro W3" charset="0"/>
              </a:rPr>
              <a:t>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6,080</a:t>
            </a:r>
            <a:r>
              <a:rPr lang="en-US" sz="20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5,950</a:t>
            </a:r>
            <a:r>
              <a:rPr lang="en-US" sz="2000" dirty="0">
                <a:solidFill>
                  <a:srgbClr val="00B050"/>
                </a:solidFill>
                <a:latin typeface="Arial" charset="0"/>
                <a:ea typeface="ヒラギノ角ゴ Pro W3" charset="0"/>
                <a:cs typeface="ヒラギノ角ゴ Pro W3" charset="0"/>
              </a:rPr>
              <a:t>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5,820</a:t>
            </a:r>
            <a:r>
              <a:rPr lang="en-US" sz="2000" dirty="0">
                <a:solidFill>
                  <a:srgbClr val="00B050"/>
                </a:solidFill>
                <a:latin typeface="Arial" charset="0"/>
                <a:ea typeface="ヒラギノ角ゴ Pro W3" charset="0"/>
                <a:cs typeface="ヒラギノ角ゴ Pro W3" charset="0"/>
              </a:rPr>
              <a:t>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5,520</a:t>
            </a:r>
            <a:r>
              <a:rPr lang="en-US" sz="2000" dirty="0">
                <a:solidFill>
                  <a:srgbClr val="00B050"/>
                </a:solidFill>
                <a:latin typeface="Arial" charset="0"/>
                <a:ea typeface="ヒラギノ角ゴ Pro W3" charset="0"/>
                <a:cs typeface="ヒラギノ角ゴ Pro W3" charset="0"/>
              </a:rPr>
              <a:t>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5,230</a:t>
            </a:r>
            <a:r>
              <a:rPr lang="en-US" sz="2000" dirty="0">
                <a:solidFill>
                  <a:srgbClr val="00B050"/>
                </a:solidFill>
                <a:latin typeface="Arial" charset="0"/>
                <a:ea typeface="ヒラギノ角ゴ Pro W3" charset="0"/>
                <a:cs typeface="ヒラギノ角ゴ Pro W3" charset="0"/>
              </a:rPr>
              <a:t>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a:t>
            </a:r>
            <a:r>
              <a:rPr lang="en-US" sz="2000" dirty="0" smtClean="0">
                <a:solidFill>
                  <a:srgbClr val="0432FF"/>
                </a:solidFill>
                <a:latin typeface="Arial" charset="0"/>
                <a:ea typeface="ヒラギノ角ゴ Pro W3" charset="0"/>
                <a:cs typeface="ヒラギノ角ゴ Pro W3" charset="0"/>
              </a:rPr>
              <a:t>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a:t>
            </a:r>
            <a:r>
              <a:rPr lang="en-US" sz="2000" dirty="0" smtClean="0">
                <a:solidFill>
                  <a:srgbClr val="0432FF"/>
                </a:solidFill>
                <a:latin typeface="Arial" charset="0"/>
                <a:ea typeface="ヒラギノ角ゴ Pro W3" charset="0"/>
                <a:cs typeface="ヒラギノ角ゴ Pro W3" charset="0"/>
              </a:rPr>
              <a:t>Management Analysts</a:t>
            </a:r>
            <a:endParaRPr lang="en-US" sz="2000" dirty="0">
              <a:solidFill>
                <a:srgbClr val="0432FF"/>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00668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43.0</a:t>
            </a:r>
            <a:r>
              <a:rPr lang="en-US" sz="2000" dirty="0">
                <a:latin typeface="Arial" charset="0"/>
                <a:ea typeface="ヒラギノ角ゴ Pro W3" charset="0"/>
                <a:cs typeface="ヒラギノ角ゴ Pro W3" charset="0"/>
              </a:rPr>
              <a:t>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962400" y="459999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150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50 increase</a:t>
            </a:r>
            <a:endParaRPr lang="en-US" b="1" dirty="0">
              <a:solidFill>
                <a:srgbClr val="0004FF"/>
              </a:solidFill>
            </a:endParaRPr>
          </a:p>
        </p:txBody>
      </p:sp>
      <p:sp>
        <p:nvSpPr>
          <p:cNvPr id="8" name="Rounded Rectangle 7"/>
          <p:cNvSpPr>
            <a:spLocks noChangeArrowheads="1"/>
          </p:cNvSpPr>
          <p:nvPr/>
        </p:nvSpPr>
        <p:spPr bwMode="auto">
          <a:xfrm>
            <a:off x="228601" y="4525684"/>
            <a:ext cx="8229599" cy="149411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2" name="Rectangle 1"/>
          <p:cNvSpPr/>
          <p:nvPr/>
        </p:nvSpPr>
        <p:spPr bwMode="auto">
          <a:xfrm>
            <a:off x="9448800" y="4229074"/>
            <a:ext cx="4189886" cy="4972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3581400" y="557788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48,520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16,840 increase</a:t>
            </a:r>
            <a:endParaRPr lang="en-US" b="1" dirty="0">
              <a:solidFill>
                <a:srgbClr val="0004FF"/>
              </a:solidFill>
            </a:endParaRPr>
          </a:p>
        </p:txBody>
      </p:sp>
    </p:spTree>
    <p:extLst>
      <p:ext uri="{BB962C8B-B14F-4D97-AF65-F5344CB8AC3E}">
        <p14:creationId xmlns:p14="http://schemas.microsoft.com/office/powerpoint/2010/main" val="27633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100"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100" i="1" dirty="0">
                <a:effectLst>
                  <a:outerShdw blurRad="38100" dist="38100" dir="2700000" algn="tl">
                    <a:srgbClr val="DDDDDD"/>
                  </a:outerShdw>
                </a:effectLst>
                <a:latin typeface="Arial" charset="0"/>
                <a:ea typeface="ヒラギノ角ゴ Pro W3" charset="0"/>
                <a:cs typeface="ヒラギノ角ゴ Pro W3" charset="0"/>
              </a:rPr>
              <a:t>in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7,970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1,790</a:t>
            </a:r>
            <a:r>
              <a:rPr lang="en-US" sz="2000" dirty="0">
                <a:solidFill>
                  <a:srgbClr val="CD0921"/>
                </a:solidFill>
                <a:latin typeface="Arial" charset="0"/>
                <a:ea typeface="ヒラギノ角ゴ Pro W3" charset="0"/>
                <a:cs typeface="ヒラギノ角ゴ Pro W3" charset="0"/>
              </a:rPr>
              <a:t>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1,720</a:t>
            </a:r>
            <a:r>
              <a:rPr lang="en-US" sz="2000" dirty="0">
                <a:solidFill>
                  <a:srgbClr val="CD0921"/>
                </a:solidFill>
                <a:latin typeface="Arial" charset="0"/>
                <a:ea typeface="ヒラギノ角ゴ Pro W3" charset="0"/>
                <a:cs typeface="ヒラギノ角ゴ Pro W3" charset="0"/>
              </a:rPr>
              <a:t>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1,270</a:t>
            </a:r>
            <a:r>
              <a:rPr lang="en-US" sz="2000" dirty="0">
                <a:solidFill>
                  <a:srgbClr val="CD0921"/>
                </a:solidFill>
                <a:latin typeface="Arial" charset="0"/>
                <a:ea typeface="ヒラギノ角ゴ Pro W3" charset="0"/>
                <a:cs typeface="ヒラギノ角ゴ Pro W3" charset="0"/>
              </a:rPr>
              <a:t>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1,180</a:t>
            </a:r>
            <a:r>
              <a:rPr lang="en-US" sz="2000" dirty="0">
                <a:solidFill>
                  <a:srgbClr val="CD0921"/>
                </a:solidFill>
                <a:latin typeface="Arial" charset="0"/>
                <a:ea typeface="ヒラギノ角ゴ Pro W3" charset="0"/>
                <a:cs typeface="ヒラギノ角ゴ Pro W3" charset="0"/>
              </a:rPr>
              <a:t>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1,110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5526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a:effectLst>
                  <a:outerShdw blurRad="38100" dist="38100" dir="2700000" algn="tl">
                    <a:srgbClr val="DDDDDD"/>
                  </a:outerShdw>
                </a:effectLst>
                <a:latin typeface="Arial" charset="0"/>
                <a:ea typeface="ヒラギノ角ゴ Pro W3" charset="0"/>
                <a:cs typeface="ヒラギノ角ゴ Pro W3" charset="0"/>
              </a:rPr>
              <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81923" name="Rectangle 114"/>
          <p:cNvSpPr>
            <a:spLocks noGrp="1" noChangeArrowheads="1"/>
          </p:cNvSpPr>
          <p:nvPr>
            <p:ph idx="1"/>
          </p:nvPr>
        </p:nvSpPr>
        <p:spPr>
          <a:xfrm>
            <a:off x="457200" y="1905000"/>
            <a:ext cx="4648200" cy="5715000"/>
          </a:xfrm>
        </p:spPr>
        <p:txBody>
          <a:bodyPr>
            <a:noAutofit/>
          </a:bodyPr>
          <a:lstStyle/>
          <a:p>
            <a:pPr marL="11113" indent="0">
              <a:lnSpc>
                <a:spcPct val="90000"/>
              </a:lnSpc>
              <a:buNone/>
              <a:tabLst>
                <a:tab pos="1873250" algn="r"/>
                <a:tab pos="1995488" algn="l"/>
              </a:tabLst>
            </a:pPr>
            <a:r>
              <a:rPr lang="en-US" sz="2200" dirty="0" smtClean="0">
                <a:ea typeface="ヒラギノ角ゴ Pro W3" charset="0"/>
                <a:cs typeface="Arial" charset="0"/>
              </a:rPr>
              <a:t>	15,627,900</a:t>
            </a:r>
            <a:r>
              <a:rPr lang="en-US" sz="2200" dirty="0">
                <a:ea typeface="ヒラギノ角ゴ Pro W3" charset="0"/>
                <a:cs typeface="Arial" charset="0"/>
              </a:rPr>
              <a:t>	</a:t>
            </a:r>
            <a:r>
              <a:rPr lang="en-US" sz="2200" dirty="0" smtClean="0">
                <a:ea typeface="ヒラギノ角ゴ Pro W3" charset="0"/>
                <a:cs typeface="Arial" charset="0"/>
              </a:rPr>
              <a:t>United States</a:t>
            </a:r>
            <a:endParaRPr lang="en-US" sz="2200" dirty="0">
              <a:ea typeface="ヒラギノ角ゴ Pro W3" charset="0"/>
              <a:cs typeface="Arial" charset="0"/>
            </a:endParaRPr>
          </a:p>
          <a:p>
            <a:pPr marL="11113" indent="0">
              <a:lnSpc>
                <a:spcPct val="90000"/>
              </a:lnSpc>
              <a:buNone/>
              <a:tabLst>
                <a:tab pos="1873250" algn="r"/>
                <a:tab pos="1995488" algn="l"/>
              </a:tabLst>
            </a:pPr>
            <a:r>
              <a:rPr lang="en-US" sz="2200" dirty="0" smtClean="0">
                <a:ea typeface="ヒラギノ角ゴ Pro W3" charset="0"/>
                <a:cs typeface="Arial" charset="0"/>
              </a:rPr>
              <a:t>	</a:t>
            </a:r>
            <a:r>
              <a:rPr lang="en-US" sz="2200" dirty="0" smtClean="0">
                <a:solidFill>
                  <a:srgbClr val="00B0F0"/>
                </a:solidFill>
                <a:ea typeface="ヒラギノ角ゴ Pro W3" charset="0"/>
                <a:cs typeface="Arial" charset="0"/>
              </a:rPr>
              <a:t>2,436,980</a:t>
            </a:r>
            <a:r>
              <a:rPr lang="en-US" sz="2200" dirty="0">
                <a:solidFill>
                  <a:srgbClr val="00B0F0"/>
                </a:solidFill>
                <a:ea typeface="ヒラギノ角ゴ Pro W3" charset="0"/>
                <a:cs typeface="Arial" charset="0"/>
              </a:rPr>
              <a:t>	Texas</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2,427,600	California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1,362,980	Florida</a:t>
            </a:r>
          </a:p>
          <a:p>
            <a:pPr marL="11113" indent="0">
              <a:lnSpc>
                <a:spcPct val="90000"/>
              </a:lnSpc>
              <a:buNone/>
              <a:tabLst>
                <a:tab pos="1873250" algn="r"/>
                <a:tab pos="1995488" algn="l"/>
              </a:tabLst>
            </a:pPr>
            <a:r>
              <a:rPr lang="en-US" sz="2200" dirty="0">
                <a:ea typeface="ヒラギノ角ゴ Pro W3" charset="0"/>
                <a:cs typeface="Arial" charset="0"/>
              </a:rPr>
              <a:t>	1,048,220	New York</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679,110	Georgia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582,750	Arizona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578,220	Washington</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u="sng" dirty="0">
                <a:ea typeface="ヒラギノ角ゴ Pro W3" charset="0"/>
                <a:cs typeface="Arial" charset="0"/>
              </a:rPr>
              <a:t>548,650	North Carolina</a:t>
            </a:r>
          </a:p>
          <a:p>
            <a:pPr marL="11113" indent="0">
              <a:lnSpc>
                <a:spcPct val="90000"/>
              </a:lnSpc>
              <a:buNone/>
              <a:tabLst>
                <a:tab pos="1873250" algn="r"/>
                <a:tab pos="1995488" algn="l"/>
              </a:tabLst>
            </a:pPr>
            <a:r>
              <a:rPr lang="en-US" sz="2200" dirty="0">
                <a:ea typeface="ヒラギノ角ゴ Pro W3" charset="0"/>
                <a:cs typeface="Arial" charset="0"/>
              </a:rPr>
              <a:t>	534,210	Virginia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520,180	Colorado</a:t>
            </a:r>
          </a:p>
          <a:p>
            <a:pPr marL="11113" indent="0">
              <a:lnSpc>
                <a:spcPct val="90000"/>
              </a:lnSpc>
              <a:buNone/>
              <a:tabLst>
                <a:tab pos="1873250" algn="r"/>
                <a:tab pos="1995488" algn="l"/>
              </a:tabLst>
            </a:pPr>
            <a:r>
              <a:rPr lang="en-US" sz="2200" dirty="0">
                <a:ea typeface="ヒラギノ角ゴ Pro W3" charset="0"/>
                <a:cs typeface="Arial" charset="0"/>
              </a:rPr>
              <a:t>	512,330	Illinois</a:t>
            </a:r>
          </a:p>
          <a:p>
            <a:pPr marL="11113" indent="0">
              <a:lnSpc>
                <a:spcPct val="90000"/>
              </a:lnSpc>
              <a:buNone/>
              <a:tabLst>
                <a:tab pos="1873250" algn="r"/>
                <a:tab pos="1995488" algn="l"/>
              </a:tabLst>
            </a:pPr>
            <a:r>
              <a:rPr lang="en-US" sz="2200" dirty="0">
                <a:ea typeface="ヒラギノ角ゴ Pro W3" charset="0"/>
                <a:cs typeface="Arial" charset="0"/>
              </a:rPr>
              <a:t>	467,940	Pennsylvania</a:t>
            </a:r>
          </a:p>
          <a:p>
            <a:pPr marL="11113" indent="0">
              <a:lnSpc>
                <a:spcPct val="90000"/>
              </a:lnSpc>
              <a:buNone/>
              <a:tabLst>
                <a:tab pos="1873250" algn="r"/>
                <a:tab pos="1995488" algn="l"/>
              </a:tabLst>
            </a:pPr>
            <a:r>
              <a:rPr lang="en-US" sz="2200" dirty="0">
                <a:ea typeface="ヒラギノ角ゴ Pro W3" charset="0"/>
                <a:cs typeface="Arial" charset="0"/>
              </a:rPr>
              <a:t>	455,010	Ohio</a:t>
            </a:r>
          </a:p>
          <a:p>
            <a:pPr marL="11113" indent="0">
              <a:lnSpc>
                <a:spcPct val="90000"/>
              </a:lnSpc>
              <a:buNone/>
              <a:tabLst>
                <a:tab pos="1873250" algn="r"/>
                <a:tab pos="1995488" algn="l"/>
              </a:tabLst>
            </a:pPr>
            <a:r>
              <a:rPr lang="en-US" sz="2200" dirty="0">
                <a:ea typeface="ヒラギノ角ゴ Pro W3" charset="0"/>
                <a:cs typeface="Arial" charset="0"/>
              </a:rPr>
              <a:t>	388,450	Tennessee</a:t>
            </a:r>
          </a:p>
          <a:p>
            <a:pPr marL="11113" indent="0">
              <a:lnSpc>
                <a:spcPct val="90000"/>
              </a:lnSpc>
              <a:buNone/>
              <a:tabLst>
                <a:tab pos="1873250" algn="r"/>
                <a:tab pos="1995488" algn="l"/>
              </a:tabLst>
            </a:pPr>
            <a:r>
              <a:rPr lang="en-US" sz="2200" dirty="0">
                <a:ea typeface="ヒラギノ角ゴ Pro W3" charset="0"/>
                <a:cs typeface="Arial" charset="0"/>
              </a:rPr>
              <a:t>	385,570	Massachusetts</a:t>
            </a:r>
          </a:p>
          <a:p>
            <a:pPr marL="11113" indent="0">
              <a:lnSpc>
                <a:spcPct val="90000"/>
              </a:lnSpc>
              <a:buNone/>
              <a:tabLst>
                <a:tab pos="1873250" algn="r"/>
                <a:tab pos="1995488" algn="l"/>
              </a:tabLst>
            </a:pPr>
            <a:r>
              <a:rPr lang="en-US" sz="2200" dirty="0">
                <a:ea typeface="ヒラギノ角ゴ Pro W3" charset="0"/>
                <a:cs typeface="Arial" charset="0"/>
              </a:rPr>
              <a:t>	371,460	Michigan</a:t>
            </a:r>
          </a:p>
          <a:p>
            <a:pPr marL="11113" indent="0">
              <a:lnSpc>
                <a:spcPct val="90000"/>
              </a:lnSpc>
              <a:buNone/>
              <a:tabLst>
                <a:tab pos="1873250" algn="r"/>
                <a:tab pos="1995488" algn="l"/>
              </a:tabLst>
            </a:pPr>
            <a:r>
              <a:rPr lang="en-US" sz="2200" dirty="0">
                <a:ea typeface="ヒラギノ角ゴ Pro W3" charset="0"/>
                <a:cs typeface="Arial" charset="0"/>
              </a:rPr>
              <a:t>	333,660	Indiana</a:t>
            </a:r>
          </a:p>
          <a:p>
            <a:pPr marL="11113" indent="0">
              <a:lnSpc>
                <a:spcPct val="90000"/>
              </a:lnSpc>
              <a:buNone/>
              <a:tabLst>
                <a:tab pos="1873250" algn="r"/>
                <a:tab pos="1995488" algn="l"/>
              </a:tabLst>
            </a:pPr>
            <a:r>
              <a:rPr lang="en-US" sz="2200" dirty="0">
                <a:ea typeface="ヒラギノ角ゴ Pro W3" charset="0"/>
                <a:cs typeface="Arial" charset="0"/>
              </a:rPr>
              <a:t>	317,970	Utah</a:t>
            </a:r>
          </a:p>
          <a:p>
            <a:pPr marL="11113" indent="0">
              <a:lnSpc>
                <a:spcPct val="90000"/>
              </a:lnSpc>
              <a:buNone/>
              <a:tabLst>
                <a:tab pos="1873250" algn="r"/>
                <a:tab pos="1995488" algn="l"/>
              </a:tabLst>
            </a:pPr>
            <a:r>
              <a:rPr lang="en-US" sz="2200" dirty="0">
                <a:ea typeface="ヒラギノ角ゴ Pro W3" charset="0"/>
                <a:cs typeface="Arial" charset="0"/>
              </a:rPr>
              <a:t>	313,190	New Jersey</a:t>
            </a:r>
          </a:p>
          <a:p>
            <a:pPr marL="11113" indent="0">
              <a:lnSpc>
                <a:spcPct val="90000"/>
              </a:lnSpc>
              <a:buNone/>
              <a:tabLst>
                <a:tab pos="1873250" algn="r"/>
                <a:tab pos="1995488" algn="l"/>
              </a:tabLst>
            </a:pPr>
            <a:r>
              <a:rPr lang="en-US" sz="2200" dirty="0">
                <a:ea typeface="ヒラギノ角ゴ Pro W3" charset="0"/>
                <a:cs typeface="Arial" charset="0"/>
              </a:rPr>
              <a:t>	259,660	Louisiana</a:t>
            </a:r>
          </a:p>
          <a:p>
            <a:pPr marL="11113" indent="0">
              <a:lnSpc>
                <a:spcPct val="90000"/>
              </a:lnSpc>
              <a:buNone/>
              <a:tabLst>
                <a:tab pos="1873250" algn="r"/>
                <a:tab pos="1995488" algn="l"/>
              </a:tabLst>
            </a:pPr>
            <a:r>
              <a:rPr lang="en-US" sz="2200" dirty="0">
                <a:ea typeface="ヒラギノ角ゴ Pro W3" charset="0"/>
                <a:cs typeface="Arial" charset="0"/>
              </a:rPr>
              <a:t>	258,390	Oregon</a:t>
            </a:r>
          </a:p>
          <a:p>
            <a:pPr marL="11113" indent="0">
              <a:lnSpc>
                <a:spcPct val="90000"/>
              </a:lnSpc>
              <a:buNone/>
              <a:tabLst>
                <a:tab pos="1873250" algn="r"/>
                <a:tab pos="1995488" algn="l"/>
              </a:tabLst>
            </a:pPr>
            <a:r>
              <a:rPr lang="en-US" sz="2200" dirty="0">
                <a:ea typeface="ヒラギノ角ゴ Pro W3" charset="0"/>
                <a:cs typeface="Arial" charset="0"/>
              </a:rPr>
              <a:t>	244,610	Missouri</a:t>
            </a:r>
          </a:p>
          <a:p>
            <a:pPr marL="11113" indent="0">
              <a:lnSpc>
                <a:spcPct val="90000"/>
              </a:lnSpc>
              <a:buNone/>
              <a:tabLst>
                <a:tab pos="1873250" algn="r"/>
                <a:tab pos="1995488" algn="l"/>
              </a:tabLst>
            </a:pPr>
            <a:r>
              <a:rPr lang="en-US" sz="2200" dirty="0">
                <a:ea typeface="ヒラギノ角ゴ Pro W3" charset="0"/>
                <a:cs typeface="Arial" charset="0"/>
              </a:rPr>
              <a:t>	229,350	Kentucky</a:t>
            </a:r>
          </a:p>
          <a:p>
            <a:pPr marL="11113" indent="0">
              <a:lnSpc>
                <a:spcPct val="90000"/>
              </a:lnSpc>
              <a:buNone/>
              <a:tabLst>
                <a:tab pos="1873250" algn="r"/>
                <a:tab pos="1995488" algn="l"/>
              </a:tabLst>
            </a:pPr>
            <a:r>
              <a:rPr lang="en-US" sz="2200" dirty="0">
                <a:ea typeface="ヒラギノ角ゴ Pro W3" charset="0"/>
                <a:cs typeface="Arial" charset="0"/>
              </a:rPr>
              <a:t>	228,800	South Carolina</a:t>
            </a:r>
          </a:p>
          <a:p>
            <a:pPr marL="11113" indent="0">
              <a:lnSpc>
                <a:spcPct val="90000"/>
              </a:lnSpc>
              <a:buNone/>
              <a:tabLst>
                <a:tab pos="1873250" algn="r"/>
                <a:tab pos="1995488" algn="l"/>
              </a:tabLst>
            </a:pPr>
            <a:r>
              <a:rPr lang="en-US" sz="2200" dirty="0">
                <a:ea typeface="ヒラギノ角ゴ Pro W3" charset="0"/>
                <a:cs typeface="Arial" charset="0"/>
              </a:rPr>
              <a:t>	217,840	Wisconsin</a:t>
            </a:r>
          </a:p>
          <a:p>
            <a:pPr marL="11113" indent="0">
              <a:lnSpc>
                <a:spcPct val="90000"/>
              </a:lnSpc>
              <a:buNone/>
              <a:tabLst>
                <a:tab pos="1873250" algn="r"/>
                <a:tab pos="1995488" algn="l"/>
              </a:tabLst>
            </a:pPr>
            <a:r>
              <a:rPr lang="en-US" sz="2200" dirty="0">
                <a:ea typeface="ヒラギノ角ゴ Pro W3" charset="0"/>
                <a:cs typeface="Arial" charset="0"/>
              </a:rPr>
              <a:t>	213,220	Alabama</a:t>
            </a:r>
          </a:p>
          <a:p>
            <a:pPr marL="11113" indent="0">
              <a:lnSpc>
                <a:spcPct val="90000"/>
              </a:lnSpc>
              <a:buNone/>
              <a:tabLst>
                <a:tab pos="1873250" algn="r"/>
                <a:tab pos="1995488" algn="l"/>
              </a:tabLst>
            </a:pPr>
            <a:r>
              <a:rPr lang="en-US" sz="2200" dirty="0">
                <a:ea typeface="ヒラギノ角ゴ Pro W3" charset="0"/>
                <a:cs typeface="Arial" charset="0"/>
              </a:rPr>
              <a:t>	205,000	Minnesota</a:t>
            </a:r>
          </a:p>
          <a:p>
            <a:pPr marL="11113" indent="0">
              <a:lnSpc>
                <a:spcPct val="90000"/>
              </a:lnSpc>
              <a:buNone/>
              <a:tabLst>
                <a:tab pos="1873250" algn="r"/>
                <a:tab pos="1995488" algn="l"/>
              </a:tabLst>
            </a:pPr>
            <a:r>
              <a:rPr lang="en-US" sz="2200" dirty="0">
                <a:ea typeface="ヒラギノ角ゴ Pro W3" charset="0"/>
                <a:cs typeface="Arial" charset="0"/>
              </a:rPr>
              <a:t>	197,270	Iowa</a:t>
            </a:r>
          </a:p>
          <a:p>
            <a:pPr marL="11113" indent="0">
              <a:lnSpc>
                <a:spcPct val="90000"/>
              </a:lnSpc>
              <a:buNone/>
              <a:tabLst>
                <a:tab pos="1873250" algn="r"/>
                <a:tab pos="1995488" algn="l"/>
              </a:tabLst>
            </a:pPr>
            <a:r>
              <a:rPr lang="en-US" sz="2200" dirty="0">
                <a:ea typeface="ヒラギノ角ゴ Pro W3" charset="0"/>
                <a:cs typeface="Arial" charset="0"/>
              </a:rPr>
              <a:t>	179,310	Maryland</a:t>
            </a:r>
          </a:p>
          <a:p>
            <a:pPr marL="11113" indent="0">
              <a:lnSpc>
                <a:spcPct val="90000"/>
              </a:lnSpc>
              <a:buNone/>
              <a:tabLst>
                <a:tab pos="1873250" algn="r"/>
                <a:tab pos="1995488" algn="l"/>
              </a:tabLst>
            </a:pPr>
            <a:r>
              <a:rPr lang="en-US" sz="2200" dirty="0">
                <a:ea typeface="ヒラギノ角ゴ Pro W3" charset="0"/>
                <a:cs typeface="Arial" charset="0"/>
              </a:rPr>
              <a:t>	175,070	Oklahoma</a:t>
            </a:r>
          </a:p>
          <a:p>
            <a:pPr marL="11113" indent="0">
              <a:lnSpc>
                <a:spcPct val="90000"/>
              </a:lnSpc>
              <a:buNone/>
              <a:tabLst>
                <a:tab pos="1873250" algn="r"/>
                <a:tab pos="1995488" algn="l"/>
              </a:tabLst>
            </a:pPr>
            <a:r>
              <a:rPr lang="en-US" sz="2200" dirty="0">
                <a:ea typeface="ヒラギノ角ゴ Pro W3" charset="0"/>
                <a:cs typeface="Arial" charset="0"/>
              </a:rPr>
              <a:t>	166,470	Connecticut</a:t>
            </a:r>
          </a:p>
          <a:p>
            <a:pPr marL="11113" indent="0">
              <a:lnSpc>
                <a:spcPct val="90000"/>
              </a:lnSpc>
              <a:buNone/>
              <a:tabLst>
                <a:tab pos="1873250" algn="r"/>
                <a:tab pos="1995488" algn="l"/>
              </a:tabLst>
            </a:pPr>
            <a:r>
              <a:rPr lang="en-US" sz="2200" dirty="0">
                <a:ea typeface="ヒラギノ角ゴ Pro W3" charset="0"/>
                <a:cs typeface="Arial" charset="0"/>
              </a:rPr>
              <a:t>	164,150	Nevada</a:t>
            </a:r>
          </a:p>
          <a:p>
            <a:pPr marL="11113" indent="0">
              <a:lnSpc>
                <a:spcPct val="90000"/>
              </a:lnSpc>
              <a:buNone/>
              <a:tabLst>
                <a:tab pos="1873250" algn="r"/>
                <a:tab pos="1995488" algn="l"/>
              </a:tabLst>
            </a:pPr>
            <a:r>
              <a:rPr lang="en-US" sz="2200" dirty="0">
                <a:ea typeface="ヒラギノ角ゴ Pro W3" charset="0"/>
                <a:cs typeface="Arial" charset="0"/>
              </a:rPr>
              <a:t>	163,250	Kansas</a:t>
            </a:r>
          </a:p>
          <a:p>
            <a:pPr marL="11113" indent="0">
              <a:lnSpc>
                <a:spcPct val="90000"/>
              </a:lnSpc>
              <a:buNone/>
              <a:tabLst>
                <a:tab pos="1873250" algn="r"/>
                <a:tab pos="1995488" algn="l"/>
              </a:tabLst>
            </a:pPr>
            <a:r>
              <a:rPr lang="en-US" sz="2200" dirty="0">
                <a:ea typeface="ヒラギノ角ゴ Pro W3" charset="0"/>
                <a:cs typeface="Arial" charset="0"/>
              </a:rPr>
              <a:t>	135,950	Arkansas</a:t>
            </a:r>
          </a:p>
          <a:p>
            <a:pPr marL="11113" indent="0">
              <a:lnSpc>
                <a:spcPct val="90000"/>
              </a:lnSpc>
              <a:buNone/>
              <a:tabLst>
                <a:tab pos="1873250" algn="r"/>
                <a:tab pos="1995488" algn="l"/>
              </a:tabLst>
            </a:pPr>
            <a:r>
              <a:rPr lang="en-US" sz="2200" dirty="0">
                <a:ea typeface="ヒラギノ角ゴ Pro W3" charset="0"/>
                <a:cs typeface="Arial" charset="0"/>
              </a:rPr>
              <a:t>	109,380	Puerto Rico</a:t>
            </a:r>
          </a:p>
          <a:p>
            <a:pPr marL="11113" indent="0">
              <a:lnSpc>
                <a:spcPct val="90000"/>
              </a:lnSpc>
              <a:buNone/>
              <a:tabLst>
                <a:tab pos="1873250" algn="r"/>
                <a:tab pos="1995488" algn="l"/>
              </a:tabLst>
            </a:pPr>
            <a:r>
              <a:rPr lang="en-US" sz="2200" dirty="0">
                <a:ea typeface="ヒラギノ角ゴ Pro W3" charset="0"/>
                <a:cs typeface="Arial" charset="0"/>
              </a:rPr>
              <a:t>	109,000	Idaho</a:t>
            </a:r>
          </a:p>
          <a:p>
            <a:pPr marL="11113" indent="0">
              <a:lnSpc>
                <a:spcPct val="90000"/>
              </a:lnSpc>
              <a:buNone/>
              <a:tabLst>
                <a:tab pos="1873250" algn="r"/>
                <a:tab pos="1995488" algn="l"/>
              </a:tabLst>
            </a:pPr>
            <a:r>
              <a:rPr lang="en-US" sz="2200" dirty="0">
                <a:ea typeface="ヒラギノ角ゴ Pro W3" charset="0"/>
                <a:cs typeface="Arial" charset="0"/>
              </a:rPr>
              <a:t>	102,250	Nebraska</a:t>
            </a:r>
          </a:p>
          <a:p>
            <a:pPr marL="11113" indent="0">
              <a:lnSpc>
                <a:spcPct val="90000"/>
              </a:lnSpc>
              <a:buNone/>
              <a:tabLst>
                <a:tab pos="1873250" algn="r"/>
                <a:tab pos="1995488" algn="l"/>
              </a:tabLst>
            </a:pPr>
            <a:r>
              <a:rPr lang="en-US" sz="2200" dirty="0">
                <a:ea typeface="ヒラギノ角ゴ Pro W3" charset="0"/>
                <a:cs typeface="Arial" charset="0"/>
              </a:rPr>
              <a:t>	101,610	New Mexico</a:t>
            </a:r>
          </a:p>
          <a:p>
            <a:pPr marL="11113" indent="0">
              <a:lnSpc>
                <a:spcPct val="90000"/>
              </a:lnSpc>
              <a:buNone/>
              <a:tabLst>
                <a:tab pos="1873250" algn="r"/>
                <a:tab pos="1995488" algn="l"/>
              </a:tabLst>
            </a:pPr>
            <a:r>
              <a:rPr lang="en-US" sz="2200" dirty="0">
                <a:ea typeface="ヒラギノ角ゴ Pro W3" charset="0"/>
                <a:cs typeface="Arial" charset="0"/>
              </a:rPr>
              <a:t>	81,680	Mississippi</a:t>
            </a:r>
          </a:p>
          <a:p>
            <a:pPr marL="11113" indent="0">
              <a:lnSpc>
                <a:spcPct val="90000"/>
              </a:lnSpc>
              <a:buNone/>
              <a:tabLst>
                <a:tab pos="1873250" algn="r"/>
                <a:tab pos="1995488" algn="l"/>
              </a:tabLst>
            </a:pPr>
            <a:r>
              <a:rPr lang="en-US" sz="2200" dirty="0">
                <a:ea typeface="ヒラギノ角ゴ Pro W3" charset="0"/>
                <a:cs typeface="Arial" charset="0"/>
              </a:rPr>
              <a:t>	68,730	New Hampshire</a:t>
            </a:r>
          </a:p>
          <a:p>
            <a:pPr marL="11113" indent="0">
              <a:lnSpc>
                <a:spcPct val="90000"/>
              </a:lnSpc>
              <a:buNone/>
              <a:tabLst>
                <a:tab pos="1873250" algn="r"/>
                <a:tab pos="1995488" algn="l"/>
              </a:tabLst>
            </a:pPr>
            <a:r>
              <a:rPr lang="en-US" sz="2200" dirty="0">
                <a:ea typeface="ヒラギノ角ゴ Pro W3" charset="0"/>
                <a:cs typeface="Arial" charset="0"/>
              </a:rPr>
              <a:t>	64,700	Hawaii</a:t>
            </a:r>
          </a:p>
          <a:p>
            <a:pPr marL="11113" indent="0">
              <a:lnSpc>
                <a:spcPct val="90000"/>
              </a:lnSpc>
              <a:buNone/>
              <a:tabLst>
                <a:tab pos="1873250" algn="r"/>
                <a:tab pos="1995488" algn="l"/>
              </a:tabLst>
            </a:pPr>
            <a:r>
              <a:rPr lang="en-US" sz="2200" dirty="0">
                <a:ea typeface="ヒラギノ角ゴ Pro W3" charset="0"/>
                <a:cs typeface="Arial" charset="0"/>
              </a:rPr>
              <a:t>	61,950	Montana</a:t>
            </a:r>
          </a:p>
          <a:p>
            <a:pPr marL="11113" indent="0">
              <a:lnSpc>
                <a:spcPct val="90000"/>
              </a:lnSpc>
              <a:buNone/>
              <a:tabLst>
                <a:tab pos="1873250" algn="r"/>
                <a:tab pos="1995488" algn="l"/>
              </a:tabLst>
            </a:pPr>
            <a:r>
              <a:rPr lang="en-US" sz="2200" dirty="0">
                <a:ea typeface="ヒラギノ角ゴ Pro W3" charset="0"/>
                <a:cs typeface="Arial" charset="0"/>
              </a:rPr>
              <a:t>	61,390	North Dakota</a:t>
            </a:r>
          </a:p>
          <a:p>
            <a:pPr marL="11113" indent="0">
              <a:lnSpc>
                <a:spcPct val="90000"/>
              </a:lnSpc>
              <a:buNone/>
              <a:tabLst>
                <a:tab pos="1873250" algn="r"/>
                <a:tab pos="1995488" algn="l"/>
              </a:tabLst>
            </a:pPr>
            <a:r>
              <a:rPr lang="en-US" sz="2200" dirty="0">
                <a:ea typeface="ヒラギノ角ゴ Pro W3" charset="0"/>
                <a:cs typeface="Arial" charset="0"/>
              </a:rPr>
              <a:t>	57,930	District of Columbia</a:t>
            </a:r>
          </a:p>
          <a:p>
            <a:pPr marL="11113" indent="0">
              <a:lnSpc>
                <a:spcPct val="90000"/>
              </a:lnSpc>
              <a:buNone/>
              <a:tabLst>
                <a:tab pos="1873250" algn="r"/>
                <a:tab pos="1995488" algn="l"/>
              </a:tabLst>
            </a:pPr>
            <a:r>
              <a:rPr lang="en-US" sz="2200" dirty="0">
                <a:ea typeface="ヒラギノ角ゴ Pro W3" charset="0"/>
                <a:cs typeface="Arial" charset="0"/>
              </a:rPr>
              <a:t>	51,420	Rhode Island</a:t>
            </a:r>
          </a:p>
          <a:p>
            <a:pPr marL="11113" indent="0">
              <a:lnSpc>
                <a:spcPct val="90000"/>
              </a:lnSpc>
              <a:buNone/>
              <a:tabLst>
                <a:tab pos="1873250" algn="r"/>
                <a:tab pos="1995488" algn="l"/>
              </a:tabLst>
            </a:pPr>
            <a:r>
              <a:rPr lang="en-US" sz="2200" dirty="0">
                <a:ea typeface="ヒラギノ角ゴ Pro W3" charset="0"/>
                <a:cs typeface="Arial" charset="0"/>
              </a:rPr>
              <a:t>	40,900	Delaware</a:t>
            </a:r>
          </a:p>
          <a:p>
            <a:pPr marL="11113" indent="0">
              <a:lnSpc>
                <a:spcPct val="90000"/>
              </a:lnSpc>
              <a:buNone/>
              <a:tabLst>
                <a:tab pos="1873250" algn="r"/>
                <a:tab pos="1995488" algn="l"/>
              </a:tabLst>
            </a:pPr>
            <a:r>
              <a:rPr lang="en-US" sz="2200" dirty="0">
                <a:ea typeface="ヒラギノ角ゴ Pro W3" charset="0"/>
                <a:cs typeface="Arial" charset="0"/>
              </a:rPr>
              <a:t>	39,110	West Virginia</a:t>
            </a:r>
          </a:p>
          <a:p>
            <a:pPr marL="11113" indent="0">
              <a:lnSpc>
                <a:spcPct val="90000"/>
              </a:lnSpc>
              <a:buNone/>
              <a:tabLst>
                <a:tab pos="1873250" algn="r"/>
                <a:tab pos="1995488" algn="l"/>
              </a:tabLst>
            </a:pPr>
            <a:r>
              <a:rPr lang="en-US" sz="2200" dirty="0">
                <a:ea typeface="ヒラギノ角ゴ Pro W3" charset="0"/>
                <a:cs typeface="Arial" charset="0"/>
              </a:rPr>
              <a:t>	36,660	Wyoming</a:t>
            </a:r>
          </a:p>
          <a:p>
            <a:pPr marL="11113" indent="0">
              <a:lnSpc>
                <a:spcPct val="90000"/>
              </a:lnSpc>
              <a:buNone/>
              <a:tabLst>
                <a:tab pos="1873250" algn="r"/>
                <a:tab pos="1995488" algn="l"/>
              </a:tabLst>
            </a:pPr>
            <a:r>
              <a:rPr lang="en-US" sz="2200" dirty="0">
                <a:ea typeface="ヒラギノ角ゴ Pro W3" charset="0"/>
                <a:cs typeface="Arial" charset="0"/>
              </a:rPr>
              <a:t>	36,120	Alaska</a:t>
            </a:r>
          </a:p>
          <a:p>
            <a:pPr marL="11113" indent="0">
              <a:lnSpc>
                <a:spcPct val="90000"/>
              </a:lnSpc>
              <a:buNone/>
              <a:tabLst>
                <a:tab pos="1873250" algn="r"/>
                <a:tab pos="1995488" algn="l"/>
              </a:tabLst>
            </a:pPr>
            <a:r>
              <a:rPr lang="en-US" sz="2200" dirty="0">
                <a:ea typeface="ヒラギノ角ゴ Pro W3" charset="0"/>
                <a:cs typeface="Arial" charset="0"/>
              </a:rPr>
              <a:t>	33,260	South Dakota</a:t>
            </a:r>
          </a:p>
          <a:p>
            <a:pPr marL="11113" indent="0">
              <a:lnSpc>
                <a:spcPct val="90000"/>
              </a:lnSpc>
              <a:buNone/>
              <a:tabLst>
                <a:tab pos="1873250" algn="r"/>
                <a:tab pos="1995488" algn="l"/>
              </a:tabLst>
            </a:pPr>
            <a:r>
              <a:rPr lang="en-US" sz="2200" dirty="0">
                <a:ea typeface="ヒラギノ角ゴ Pro W3" charset="0"/>
                <a:cs typeface="Arial" charset="0"/>
              </a:rPr>
              <a:t>	30,900	Vermont</a:t>
            </a:r>
          </a:p>
          <a:p>
            <a:pPr marL="11113" indent="0">
              <a:lnSpc>
                <a:spcPct val="90000"/>
              </a:lnSpc>
              <a:buNone/>
              <a:tabLst>
                <a:tab pos="1873250" algn="r"/>
                <a:tab pos="1995488" algn="l"/>
              </a:tabLst>
            </a:pPr>
            <a:r>
              <a:rPr lang="en-US" sz="2200" dirty="0">
                <a:ea typeface="ヒラギノ角ゴ Pro W3" charset="0"/>
                <a:cs typeface="Arial" charset="0"/>
              </a:rPr>
              <a:t>	15,000	Maine</a:t>
            </a:r>
          </a:p>
          <a:p>
            <a:pPr marL="11113" indent="0">
              <a:lnSpc>
                <a:spcPct val="90000"/>
              </a:lnSpc>
              <a:buNone/>
              <a:tabLst>
                <a:tab pos="1873250" algn="r"/>
                <a:tab pos="1995488" algn="l"/>
              </a:tabLst>
            </a:pPr>
            <a:r>
              <a:rPr lang="en-US" sz="2200" dirty="0">
                <a:ea typeface="ヒラギノ角ゴ Pro W3" charset="0"/>
                <a:cs typeface="Arial" charset="0"/>
              </a:rPr>
              <a:t>	11,240	Guam</a:t>
            </a:r>
          </a:p>
          <a:p>
            <a:pPr marL="11113" indent="0">
              <a:lnSpc>
                <a:spcPct val="90000"/>
              </a:lnSpc>
              <a:buNone/>
              <a:tabLst>
                <a:tab pos="1873250" algn="r"/>
                <a:tab pos="1995488" algn="l"/>
              </a:tabLst>
            </a:pPr>
            <a:r>
              <a:rPr lang="en-US" sz="2200" dirty="0">
                <a:ea typeface="ヒラギノ角ゴ Pro W3" charset="0"/>
                <a:cs typeface="Arial" charset="0"/>
              </a:rPr>
              <a:t>	70	Virgin Islands</a:t>
            </a:r>
          </a:p>
        </p:txBody>
      </p:sp>
      <p:sp>
        <p:nvSpPr>
          <p:cNvPr id="1336323" name="Rectangle 3"/>
          <p:cNvSpPr>
            <a:spLocks noChangeArrowheads="1"/>
          </p:cNvSpPr>
          <p:nvPr/>
        </p:nvSpPr>
        <p:spPr bwMode="auto">
          <a:xfrm>
            <a:off x="3733800" y="1466850"/>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u="sng" dirty="0">
                <a:effectLst>
                  <a:outerShdw blurRad="38100" dist="38100" dir="2700000" algn="tl">
                    <a:srgbClr val="DDDDDD"/>
                  </a:outerShdw>
                </a:effectLst>
              </a:rPr>
              <a:t>% </a:t>
            </a:r>
            <a:r>
              <a:rPr lang="en-US" sz="2200" b="1" u="sng" dirty="0" smtClean="0">
                <a:effectLst>
                  <a:outerShdw blurRad="38100" dist="38100" dir="2700000" algn="tl">
                    <a:srgbClr val="DDDDDD"/>
                  </a:outerShdw>
                </a:effectLst>
              </a:rPr>
              <a:t>Change</a:t>
            </a:r>
            <a:endParaRPr lang="en-US" sz="2200" b="1" u="sng" dirty="0">
              <a:effectLst>
                <a:outerShdw blurRad="38100" dist="38100" dir="2700000" algn="tl">
                  <a:srgbClr val="DDDDDD"/>
                </a:outerShdw>
              </a:effectLst>
            </a:endParaRPr>
          </a:p>
        </p:txBody>
      </p:sp>
      <p:sp>
        <p:nvSpPr>
          <p:cNvPr id="81924"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tabLst>
                <a:tab pos="1828800" algn="r"/>
                <a:tab pos="1947863" algn="l"/>
              </a:tabLst>
            </a:pPr>
            <a:r>
              <a:rPr lang="en-US" sz="2200" dirty="0"/>
              <a:t>	24.3	Utah</a:t>
            </a:r>
          </a:p>
          <a:p>
            <a:pPr>
              <a:spcBef>
                <a:spcPct val="20000"/>
              </a:spcBef>
              <a:tabLst>
                <a:tab pos="1828800" algn="r"/>
                <a:tab pos="1947863" algn="l"/>
              </a:tabLst>
            </a:pPr>
            <a:r>
              <a:rPr lang="en-US" sz="2200" dirty="0"/>
              <a:t>	</a:t>
            </a:r>
            <a:r>
              <a:rPr lang="en-US" sz="2200" dirty="0">
                <a:solidFill>
                  <a:srgbClr val="00B0F0"/>
                </a:solidFill>
              </a:rPr>
              <a:t>21.8	Arizona</a:t>
            </a:r>
          </a:p>
          <a:p>
            <a:pPr>
              <a:spcBef>
                <a:spcPct val="20000"/>
              </a:spcBef>
              <a:tabLst>
                <a:tab pos="1828800" algn="r"/>
                <a:tab pos="1947863" algn="l"/>
              </a:tabLst>
            </a:pPr>
            <a:r>
              <a:rPr lang="en-US" sz="2200" dirty="0"/>
              <a:t>	</a:t>
            </a:r>
            <a:r>
              <a:rPr lang="en-US" sz="2200" dirty="0">
                <a:solidFill>
                  <a:srgbClr val="00B0F0"/>
                </a:solidFill>
              </a:rPr>
              <a:t>21.3	Texas</a:t>
            </a:r>
          </a:p>
          <a:p>
            <a:pPr>
              <a:spcBef>
                <a:spcPct val="20000"/>
              </a:spcBef>
              <a:tabLst>
                <a:tab pos="1828800" algn="r"/>
                <a:tab pos="1947863" algn="l"/>
              </a:tabLst>
            </a:pPr>
            <a:r>
              <a:rPr lang="en-US" sz="2200" dirty="0"/>
              <a:t>	</a:t>
            </a:r>
            <a:r>
              <a:rPr lang="en-US" sz="2200" dirty="0" smtClean="0">
                <a:solidFill>
                  <a:srgbClr val="00B0F0"/>
                </a:solidFill>
              </a:rPr>
              <a:t>21.0</a:t>
            </a:r>
            <a:r>
              <a:rPr lang="en-US" sz="2200" dirty="0">
                <a:solidFill>
                  <a:srgbClr val="00B0F0"/>
                </a:solidFill>
              </a:rPr>
              <a:t>	Colorado</a:t>
            </a:r>
          </a:p>
          <a:p>
            <a:pPr>
              <a:spcBef>
                <a:spcPct val="20000"/>
              </a:spcBef>
              <a:tabLst>
                <a:tab pos="1828800" algn="r"/>
                <a:tab pos="1947863" algn="l"/>
              </a:tabLst>
            </a:pPr>
            <a:r>
              <a:rPr lang="en-US" sz="2200" dirty="0"/>
              <a:t>	19.1	Guam</a:t>
            </a:r>
          </a:p>
          <a:p>
            <a:pPr>
              <a:spcBef>
                <a:spcPct val="20000"/>
              </a:spcBef>
              <a:tabLst>
                <a:tab pos="1828800" algn="r"/>
                <a:tab pos="1947863" algn="l"/>
              </a:tabLst>
            </a:pPr>
            <a:r>
              <a:rPr lang="en-US" sz="2200" dirty="0"/>
              <a:t>	</a:t>
            </a:r>
            <a:r>
              <a:rPr lang="en-US" sz="2200" dirty="0">
                <a:solidFill>
                  <a:srgbClr val="00B0F0"/>
                </a:solidFill>
              </a:rPr>
              <a:t>17.3	Washington</a:t>
            </a:r>
          </a:p>
          <a:p>
            <a:pPr>
              <a:spcBef>
                <a:spcPct val="20000"/>
              </a:spcBef>
              <a:tabLst>
                <a:tab pos="1828800" algn="r"/>
                <a:tab pos="1947863" algn="l"/>
              </a:tabLst>
            </a:pPr>
            <a:r>
              <a:rPr lang="en-US" sz="2200" dirty="0"/>
              <a:t>	</a:t>
            </a:r>
            <a:r>
              <a:rPr lang="en-US" sz="2200" dirty="0">
                <a:solidFill>
                  <a:srgbClr val="00B0F0"/>
                </a:solidFill>
              </a:rPr>
              <a:t>16.7	Florida</a:t>
            </a:r>
          </a:p>
          <a:p>
            <a:pPr>
              <a:spcBef>
                <a:spcPct val="20000"/>
              </a:spcBef>
              <a:tabLst>
                <a:tab pos="1828800" algn="r"/>
                <a:tab pos="1947863" algn="l"/>
              </a:tabLst>
            </a:pPr>
            <a:r>
              <a:rPr lang="en-US" sz="2200" dirty="0"/>
              <a:t>	</a:t>
            </a:r>
            <a:r>
              <a:rPr lang="en-US" sz="2200" dirty="0">
                <a:solidFill>
                  <a:srgbClr val="00B0F0"/>
                </a:solidFill>
              </a:rPr>
              <a:t>16.3	Georgia</a:t>
            </a:r>
          </a:p>
          <a:p>
            <a:pPr>
              <a:spcBef>
                <a:spcPct val="20000"/>
              </a:spcBef>
              <a:tabLst>
                <a:tab pos="1828800" algn="r"/>
                <a:tab pos="1947863" algn="l"/>
              </a:tabLst>
            </a:pPr>
            <a:r>
              <a:rPr lang="en-US" sz="2200" dirty="0"/>
              <a:t>	16.2	Idaho</a:t>
            </a:r>
          </a:p>
          <a:p>
            <a:pPr>
              <a:spcBef>
                <a:spcPct val="20000"/>
              </a:spcBef>
              <a:tabLst>
                <a:tab pos="1828800" algn="r"/>
                <a:tab pos="1947863" algn="l"/>
              </a:tabLst>
            </a:pPr>
            <a:r>
              <a:rPr lang="en-US" sz="2200" dirty="0"/>
              <a:t>	15.4	Oregon</a:t>
            </a:r>
          </a:p>
          <a:p>
            <a:pPr>
              <a:spcBef>
                <a:spcPct val="20000"/>
              </a:spcBef>
              <a:tabLst>
                <a:tab pos="1828800" algn="r"/>
                <a:tab pos="1947863" algn="l"/>
              </a:tabLst>
            </a:pPr>
            <a:r>
              <a:rPr lang="en-US" sz="2200" dirty="0"/>
              <a:t>	</a:t>
            </a:r>
            <a:r>
              <a:rPr lang="en-US" sz="2200" dirty="0">
                <a:solidFill>
                  <a:srgbClr val="00B0F0"/>
                </a:solidFill>
              </a:rPr>
              <a:t>14.9	California</a:t>
            </a:r>
          </a:p>
          <a:p>
            <a:pPr>
              <a:spcBef>
                <a:spcPct val="20000"/>
              </a:spcBef>
              <a:tabLst>
                <a:tab pos="1828800" algn="r"/>
                <a:tab pos="1947863" algn="l"/>
              </a:tabLst>
            </a:pPr>
            <a:r>
              <a:rPr lang="en-US" sz="2200" dirty="0"/>
              <a:t>	13.8	Nevada</a:t>
            </a:r>
          </a:p>
          <a:p>
            <a:pPr>
              <a:spcBef>
                <a:spcPct val="20000"/>
              </a:spcBef>
              <a:tabLst>
                <a:tab pos="1828800" algn="r"/>
                <a:tab pos="1947863" algn="l"/>
              </a:tabLst>
            </a:pPr>
            <a:r>
              <a:rPr lang="en-US" sz="2200" dirty="0"/>
              <a:t>	13.5	Virginia</a:t>
            </a:r>
          </a:p>
          <a:p>
            <a:pPr>
              <a:spcBef>
                <a:spcPct val="20000"/>
              </a:spcBef>
              <a:tabLst>
                <a:tab pos="1828800" algn="r"/>
                <a:tab pos="1947863" algn="l"/>
              </a:tabLst>
            </a:pPr>
            <a:r>
              <a:rPr lang="en-US" sz="2200" dirty="0"/>
              <a:t>	13.2	Tennessee</a:t>
            </a:r>
          </a:p>
          <a:p>
            <a:pPr>
              <a:spcBef>
                <a:spcPct val="20000"/>
              </a:spcBef>
              <a:tabLst>
                <a:tab pos="1828800" algn="r"/>
                <a:tab pos="1947863" algn="l"/>
              </a:tabLst>
            </a:pPr>
            <a:r>
              <a:rPr lang="en-US" sz="2200" dirty="0"/>
              <a:t>	</a:t>
            </a:r>
            <a:r>
              <a:rPr lang="en-US" sz="2200" dirty="0" smtClean="0"/>
              <a:t>13.0</a:t>
            </a:r>
            <a:r>
              <a:rPr lang="en-US" sz="2200" dirty="0"/>
              <a:t>	Louisiana</a:t>
            </a:r>
          </a:p>
          <a:p>
            <a:pPr>
              <a:spcBef>
                <a:spcPct val="20000"/>
              </a:spcBef>
              <a:tabLst>
                <a:tab pos="1828800" algn="r"/>
                <a:tab pos="1947863" algn="l"/>
              </a:tabLst>
            </a:pPr>
            <a:r>
              <a:rPr lang="en-US" sz="2200" dirty="0"/>
              <a:t>	12.9	North Carolina</a:t>
            </a:r>
          </a:p>
          <a:p>
            <a:pPr>
              <a:spcBef>
                <a:spcPct val="20000"/>
              </a:spcBef>
              <a:tabLst>
                <a:tab pos="1828800" algn="r"/>
                <a:tab pos="1947863" algn="l"/>
              </a:tabLst>
            </a:pPr>
            <a:r>
              <a:rPr lang="en-US" sz="2200" dirty="0"/>
              <a:t>	12.8	Montana</a:t>
            </a:r>
          </a:p>
          <a:p>
            <a:pPr>
              <a:spcBef>
                <a:spcPct val="20000"/>
              </a:spcBef>
              <a:tabLst>
                <a:tab pos="1828800" algn="r"/>
                <a:tab pos="1947863" algn="l"/>
              </a:tabLst>
            </a:pPr>
            <a:r>
              <a:rPr lang="en-US" sz="2200" dirty="0"/>
              <a:t>	12.8	North Dakota</a:t>
            </a:r>
          </a:p>
          <a:p>
            <a:pPr>
              <a:spcBef>
                <a:spcPct val="20000"/>
              </a:spcBef>
              <a:tabLst>
                <a:tab pos="1828800" algn="r"/>
                <a:tab pos="1947863" algn="l"/>
              </a:tabLst>
            </a:pPr>
            <a:r>
              <a:rPr lang="en-US" sz="2200" dirty="0"/>
              <a:t>	12.2	Wyoming</a:t>
            </a:r>
          </a:p>
          <a:p>
            <a:pPr>
              <a:spcBef>
                <a:spcPct val="20000"/>
              </a:spcBef>
              <a:tabLst>
                <a:tab pos="1828800" algn="r"/>
                <a:tab pos="1947863" algn="l"/>
              </a:tabLst>
            </a:pPr>
            <a:r>
              <a:rPr lang="en-US" sz="2200" dirty="0"/>
              <a:t>	</a:t>
            </a:r>
            <a:r>
              <a:rPr lang="en-US" sz="2200" dirty="0" smtClean="0"/>
              <a:t>12.0</a:t>
            </a:r>
            <a:r>
              <a:rPr lang="en-US" sz="2200" dirty="0"/>
              <a:t>	New Mexico</a:t>
            </a:r>
          </a:p>
          <a:p>
            <a:pPr>
              <a:spcBef>
                <a:spcPct val="20000"/>
              </a:spcBef>
              <a:tabLst>
                <a:tab pos="1828800" algn="r"/>
                <a:tab pos="1947863" algn="l"/>
              </a:tabLst>
            </a:pPr>
            <a:r>
              <a:rPr lang="en-US" sz="2200" dirty="0"/>
              <a:t>	11.9	Indiana</a:t>
            </a:r>
          </a:p>
          <a:p>
            <a:pPr>
              <a:spcBef>
                <a:spcPct val="20000"/>
              </a:spcBef>
              <a:tabLst>
                <a:tab pos="1828800" algn="r"/>
                <a:tab pos="1947863" algn="l"/>
              </a:tabLst>
            </a:pPr>
            <a:r>
              <a:rPr lang="en-US" sz="2200" dirty="0"/>
              <a:t>	11.6	Kentucky</a:t>
            </a:r>
          </a:p>
          <a:p>
            <a:pPr>
              <a:spcBef>
                <a:spcPct val="20000"/>
              </a:spcBef>
              <a:tabLst>
                <a:tab pos="1828800" algn="r"/>
                <a:tab pos="1947863" algn="l"/>
              </a:tabLst>
            </a:pPr>
            <a:r>
              <a:rPr lang="en-US" sz="2200" dirty="0"/>
              <a:t>	11.5	South Carolina</a:t>
            </a:r>
          </a:p>
          <a:p>
            <a:pPr>
              <a:spcBef>
                <a:spcPct val="20000"/>
              </a:spcBef>
              <a:tabLst>
                <a:tab pos="1828800" algn="r"/>
                <a:tab pos="1947863" algn="l"/>
              </a:tabLst>
            </a:pPr>
            <a:r>
              <a:rPr lang="en-US" sz="2200" dirty="0"/>
              <a:t>	11.3	Massachusetts</a:t>
            </a:r>
          </a:p>
          <a:p>
            <a:pPr>
              <a:spcBef>
                <a:spcPct val="20000"/>
              </a:spcBef>
              <a:tabLst>
                <a:tab pos="1828800" algn="r"/>
                <a:tab pos="1947863" algn="l"/>
              </a:tabLst>
            </a:pPr>
            <a:r>
              <a:rPr lang="en-US" sz="2200" dirty="0"/>
              <a:t>	11.3	Kansas</a:t>
            </a:r>
          </a:p>
          <a:p>
            <a:pPr>
              <a:spcBef>
                <a:spcPct val="20000"/>
              </a:spcBef>
              <a:tabLst>
                <a:tab pos="1828800" algn="r"/>
                <a:tab pos="1947863" algn="l"/>
              </a:tabLst>
            </a:pPr>
            <a:r>
              <a:rPr lang="en-US" sz="2200" dirty="0"/>
              <a:t>	11.2	Iowa</a:t>
            </a:r>
          </a:p>
          <a:p>
            <a:pPr>
              <a:spcBef>
                <a:spcPct val="20000"/>
              </a:spcBef>
              <a:tabLst>
                <a:tab pos="1828800" algn="r"/>
                <a:tab pos="1947863" algn="l"/>
              </a:tabLst>
            </a:pPr>
            <a:r>
              <a:rPr lang="en-US" sz="2200" dirty="0"/>
              <a:t>	11.1	New York</a:t>
            </a:r>
          </a:p>
          <a:p>
            <a:pPr>
              <a:spcBef>
                <a:spcPct val="20000"/>
              </a:spcBef>
              <a:tabLst>
                <a:tab pos="1828800" algn="r"/>
                <a:tab pos="1947863" algn="l"/>
              </a:tabLst>
            </a:pPr>
            <a:r>
              <a:rPr lang="en-US" sz="2200" dirty="0"/>
              <a:t>	10.8	 United States</a:t>
            </a:r>
          </a:p>
          <a:p>
            <a:pPr>
              <a:spcBef>
                <a:spcPct val="20000"/>
              </a:spcBef>
              <a:tabLst>
                <a:tab pos="1828800" algn="r"/>
                <a:tab pos="1947863" algn="l"/>
              </a:tabLst>
            </a:pPr>
            <a:r>
              <a:rPr lang="en-US" sz="2200" dirty="0"/>
              <a:t>	10.8	Alaska</a:t>
            </a:r>
          </a:p>
          <a:p>
            <a:pPr>
              <a:spcBef>
                <a:spcPct val="20000"/>
              </a:spcBef>
              <a:tabLst>
                <a:tab pos="1828800" algn="r"/>
                <a:tab pos="1947863" algn="l"/>
              </a:tabLst>
            </a:pPr>
            <a:r>
              <a:rPr lang="en-US" sz="2200" dirty="0"/>
              <a:t>	10.5	Arkansas</a:t>
            </a:r>
          </a:p>
          <a:p>
            <a:pPr>
              <a:spcBef>
                <a:spcPct val="20000"/>
              </a:spcBef>
              <a:tabLst>
                <a:tab pos="1828800" algn="r"/>
                <a:tab pos="1947863" algn="l"/>
              </a:tabLst>
            </a:pPr>
            <a:r>
              <a:rPr lang="en-US" sz="2200" dirty="0"/>
              <a:t>	10.4	Alabama</a:t>
            </a:r>
          </a:p>
          <a:p>
            <a:pPr>
              <a:spcBef>
                <a:spcPct val="20000"/>
              </a:spcBef>
              <a:tabLst>
                <a:tab pos="1828800" algn="r"/>
                <a:tab pos="1947863" algn="l"/>
              </a:tabLst>
            </a:pPr>
            <a:r>
              <a:rPr lang="en-US" sz="2200" dirty="0"/>
              <a:t>	10.4	Rhode Island</a:t>
            </a:r>
          </a:p>
          <a:p>
            <a:pPr>
              <a:spcBef>
                <a:spcPct val="20000"/>
              </a:spcBef>
              <a:tabLst>
                <a:tab pos="1828800" algn="r"/>
                <a:tab pos="1947863" algn="l"/>
              </a:tabLst>
            </a:pPr>
            <a:r>
              <a:rPr lang="en-US" sz="2200" dirty="0"/>
              <a:t>	10.3	Puerto Rico</a:t>
            </a:r>
          </a:p>
          <a:p>
            <a:pPr>
              <a:spcBef>
                <a:spcPct val="20000"/>
              </a:spcBef>
              <a:tabLst>
                <a:tab pos="1828800" algn="r"/>
                <a:tab pos="1947863" algn="l"/>
              </a:tabLst>
            </a:pPr>
            <a:r>
              <a:rPr lang="en-US" sz="2200" dirty="0"/>
              <a:t>	10.3	New Hampshire</a:t>
            </a:r>
          </a:p>
          <a:p>
            <a:pPr>
              <a:spcBef>
                <a:spcPct val="20000"/>
              </a:spcBef>
              <a:tabLst>
                <a:tab pos="1828800" algn="r"/>
                <a:tab pos="1947863" algn="l"/>
              </a:tabLst>
            </a:pPr>
            <a:r>
              <a:rPr lang="en-US" sz="2200" dirty="0"/>
              <a:t>	</a:t>
            </a:r>
            <a:r>
              <a:rPr lang="en-US" sz="2200" dirty="0" smtClean="0"/>
              <a:t>10.0</a:t>
            </a:r>
            <a:r>
              <a:rPr lang="en-US" sz="2200" dirty="0"/>
              <a:t>	Oklahoma</a:t>
            </a:r>
          </a:p>
          <a:p>
            <a:pPr>
              <a:spcBef>
                <a:spcPct val="20000"/>
              </a:spcBef>
              <a:tabLst>
                <a:tab pos="1828800" algn="r"/>
                <a:tab pos="1947863" algn="l"/>
              </a:tabLst>
            </a:pPr>
            <a:r>
              <a:rPr lang="en-US" sz="2200" dirty="0"/>
              <a:t>	9.7	Hawaii</a:t>
            </a:r>
          </a:p>
          <a:p>
            <a:pPr>
              <a:spcBef>
                <a:spcPct val="20000"/>
              </a:spcBef>
              <a:tabLst>
                <a:tab pos="1828800" algn="r"/>
                <a:tab pos="1947863" algn="l"/>
              </a:tabLst>
            </a:pPr>
            <a:r>
              <a:rPr lang="en-US" sz="2200" dirty="0"/>
              <a:t>	9.5	Nebraska</a:t>
            </a:r>
          </a:p>
          <a:p>
            <a:pPr>
              <a:spcBef>
                <a:spcPct val="20000"/>
              </a:spcBef>
              <a:tabLst>
                <a:tab pos="1828800" algn="r"/>
                <a:tab pos="1947863" algn="l"/>
              </a:tabLst>
            </a:pPr>
            <a:r>
              <a:rPr lang="en-US" sz="2200" dirty="0"/>
              <a:t>	9.4	Connecticut</a:t>
            </a:r>
          </a:p>
          <a:p>
            <a:pPr>
              <a:spcBef>
                <a:spcPct val="20000"/>
              </a:spcBef>
              <a:tabLst>
                <a:tab pos="1828800" algn="r"/>
                <a:tab pos="1947863" algn="l"/>
              </a:tabLst>
            </a:pPr>
            <a:r>
              <a:rPr lang="en-US" sz="2200" dirty="0"/>
              <a:t>	9.3	Delaware</a:t>
            </a:r>
          </a:p>
          <a:p>
            <a:pPr>
              <a:spcBef>
                <a:spcPct val="20000"/>
              </a:spcBef>
              <a:tabLst>
                <a:tab pos="1828800" algn="r"/>
                <a:tab pos="1947863" algn="l"/>
              </a:tabLst>
            </a:pPr>
            <a:r>
              <a:rPr lang="en-US" sz="2200" dirty="0"/>
              <a:t>	8.7	Michigan</a:t>
            </a:r>
          </a:p>
          <a:p>
            <a:pPr>
              <a:spcBef>
                <a:spcPct val="20000"/>
              </a:spcBef>
              <a:tabLst>
                <a:tab pos="1828800" algn="r"/>
                <a:tab pos="1947863" algn="l"/>
              </a:tabLst>
            </a:pPr>
            <a:r>
              <a:rPr lang="en-US" sz="2200" dirty="0"/>
              <a:t>	8.6	Missouri</a:t>
            </a:r>
          </a:p>
          <a:p>
            <a:pPr>
              <a:spcBef>
                <a:spcPct val="20000"/>
              </a:spcBef>
              <a:tabLst>
                <a:tab pos="1828800" algn="r"/>
                <a:tab pos="1947863" algn="l"/>
              </a:tabLst>
            </a:pPr>
            <a:r>
              <a:rPr lang="en-US" sz="2200" dirty="0"/>
              <a:t>	8.5	Vermont</a:t>
            </a:r>
          </a:p>
          <a:p>
            <a:pPr>
              <a:spcBef>
                <a:spcPct val="20000"/>
              </a:spcBef>
              <a:tabLst>
                <a:tab pos="1828800" algn="r"/>
                <a:tab pos="1947863" algn="l"/>
              </a:tabLst>
            </a:pPr>
            <a:r>
              <a:rPr lang="en-US" sz="2200" dirty="0"/>
              <a:t>	8.3	Illinois</a:t>
            </a:r>
          </a:p>
          <a:p>
            <a:pPr>
              <a:spcBef>
                <a:spcPct val="20000"/>
              </a:spcBef>
              <a:tabLst>
                <a:tab pos="1828800" algn="r"/>
                <a:tab pos="1947863" algn="l"/>
              </a:tabLst>
            </a:pPr>
            <a:r>
              <a:rPr lang="en-US" sz="2200" dirty="0"/>
              <a:t>	8.3	Ohio</a:t>
            </a:r>
          </a:p>
          <a:p>
            <a:pPr>
              <a:spcBef>
                <a:spcPct val="20000"/>
              </a:spcBef>
              <a:tabLst>
                <a:tab pos="1828800" algn="r"/>
                <a:tab pos="1947863" algn="l"/>
              </a:tabLst>
            </a:pPr>
            <a:r>
              <a:rPr lang="en-US" sz="2200" dirty="0"/>
              <a:t>	7.7	Pennsylvania</a:t>
            </a:r>
          </a:p>
          <a:p>
            <a:pPr>
              <a:spcBef>
                <a:spcPct val="20000"/>
              </a:spcBef>
              <a:tabLst>
                <a:tab pos="1828800" algn="r"/>
                <a:tab pos="1947863" algn="l"/>
              </a:tabLst>
            </a:pPr>
            <a:r>
              <a:rPr lang="en-US" sz="2200" dirty="0"/>
              <a:t>	7.7	District of Columbia</a:t>
            </a:r>
          </a:p>
          <a:p>
            <a:pPr>
              <a:spcBef>
                <a:spcPct val="20000"/>
              </a:spcBef>
              <a:tabLst>
                <a:tab pos="1828800" algn="r"/>
                <a:tab pos="1947863" algn="l"/>
              </a:tabLst>
            </a:pPr>
            <a:r>
              <a:rPr lang="en-US" sz="2200" dirty="0"/>
              <a:t>	7.5	New Jersey</a:t>
            </a:r>
          </a:p>
          <a:p>
            <a:pPr>
              <a:spcBef>
                <a:spcPct val="20000"/>
              </a:spcBef>
              <a:tabLst>
                <a:tab pos="1828800" algn="r"/>
                <a:tab pos="1947863" algn="l"/>
              </a:tabLst>
            </a:pPr>
            <a:r>
              <a:rPr lang="en-US" sz="2200" dirty="0"/>
              <a:t>	7.1	Wisconsin</a:t>
            </a:r>
          </a:p>
          <a:p>
            <a:pPr>
              <a:spcBef>
                <a:spcPct val="20000"/>
              </a:spcBef>
              <a:tabLst>
                <a:tab pos="1828800" algn="r"/>
                <a:tab pos="1947863" algn="l"/>
              </a:tabLst>
            </a:pPr>
            <a:r>
              <a:rPr lang="en-US" sz="2200" dirty="0"/>
              <a:t>	7	Minnesota</a:t>
            </a:r>
          </a:p>
          <a:p>
            <a:pPr>
              <a:spcBef>
                <a:spcPct val="20000"/>
              </a:spcBef>
              <a:tabLst>
                <a:tab pos="1828800" algn="r"/>
                <a:tab pos="1947863" algn="l"/>
              </a:tabLst>
            </a:pPr>
            <a:r>
              <a:rPr lang="en-US" sz="2200" dirty="0"/>
              <a:t>	7	Mississippi</a:t>
            </a:r>
          </a:p>
          <a:p>
            <a:pPr>
              <a:spcBef>
                <a:spcPct val="20000"/>
              </a:spcBef>
              <a:tabLst>
                <a:tab pos="1828800" algn="r"/>
                <a:tab pos="1947863" algn="l"/>
              </a:tabLst>
            </a:pPr>
            <a:r>
              <a:rPr lang="en-US" sz="2200" dirty="0"/>
              <a:t>	7	South Dakota</a:t>
            </a:r>
          </a:p>
          <a:p>
            <a:pPr>
              <a:spcBef>
                <a:spcPct val="20000"/>
              </a:spcBef>
              <a:tabLst>
                <a:tab pos="1828800" algn="r"/>
                <a:tab pos="1947863" algn="l"/>
              </a:tabLst>
            </a:pPr>
            <a:r>
              <a:rPr lang="en-US" sz="2200" dirty="0"/>
              <a:t>	6.5	Maryland</a:t>
            </a:r>
          </a:p>
          <a:p>
            <a:pPr>
              <a:spcBef>
                <a:spcPct val="20000"/>
              </a:spcBef>
              <a:tabLst>
                <a:tab pos="1828800" algn="r"/>
                <a:tab pos="1947863" algn="l"/>
              </a:tabLst>
            </a:pPr>
            <a:r>
              <a:rPr lang="en-US" sz="2200" dirty="0"/>
              <a:t>	5	West Virginia</a:t>
            </a:r>
          </a:p>
          <a:p>
            <a:pPr>
              <a:spcBef>
                <a:spcPct val="20000"/>
              </a:spcBef>
              <a:tabLst>
                <a:tab pos="1828800" algn="r"/>
                <a:tab pos="1947863" algn="l"/>
              </a:tabLst>
            </a:pPr>
            <a:r>
              <a:rPr lang="en-US" sz="2200" dirty="0"/>
              <a:t>	2.3	Maine</a:t>
            </a:r>
          </a:p>
          <a:p>
            <a:pPr>
              <a:spcBef>
                <a:spcPct val="20000"/>
              </a:spcBef>
              <a:tabLst>
                <a:tab pos="1828800" algn="r"/>
                <a:tab pos="1947863" algn="l"/>
              </a:tabLst>
            </a:pPr>
            <a:r>
              <a:rPr lang="en-US" sz="2200" dirty="0"/>
              <a:t>	0.2	Virgin Islands</a:t>
            </a:r>
          </a:p>
        </p:txBody>
      </p:sp>
      <p:sp>
        <p:nvSpPr>
          <p:cNvPr id="2" name="Rectangle 1"/>
          <p:cNvSpPr/>
          <p:nvPr/>
        </p:nvSpPr>
        <p:spPr>
          <a:xfrm>
            <a:off x="1877864" y="1466850"/>
            <a:ext cx="2190023" cy="397032"/>
          </a:xfrm>
          <a:prstGeom prst="rect">
            <a:avLst/>
          </a:prstGeom>
        </p:spPr>
        <p:txBody>
          <a:bodyPr wrap="none">
            <a:spAutoFit/>
          </a:bodyPr>
          <a:lstStyle/>
          <a:p>
            <a:pPr algn="ctr">
              <a:lnSpc>
                <a:spcPct val="90000"/>
              </a:lnSpc>
              <a:tabLst>
                <a:tab pos="1828800" algn="r"/>
                <a:tab pos="1947863" algn="l"/>
              </a:tabLst>
            </a:pPr>
            <a:r>
              <a:rPr lang="en-US" sz="2200" b="1" u="sng" dirty="0">
                <a:ea typeface="ヒラギノ角ゴ Pro W3" charset="0"/>
                <a:cs typeface="Arial" charset="0"/>
              </a:rPr>
              <a:t>Numeric Change</a:t>
            </a:r>
          </a:p>
        </p:txBody>
      </p:sp>
    </p:spTree>
    <p:extLst>
      <p:ext uri="{BB962C8B-B14F-4D97-AF65-F5344CB8AC3E}">
        <p14:creationId xmlns:p14="http://schemas.microsoft.com/office/powerpoint/2010/main" val="208772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706653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5" y="0"/>
            <a:ext cx="9174868"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276600" y="3072063"/>
            <a:ext cx="5638800" cy="38100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wrap="square">
            <a:spAutoFit/>
          </a:bodyPr>
          <a:lstStyle/>
          <a:p>
            <a:pPr>
              <a:lnSpc>
                <a:spcPct val="150000"/>
              </a:lnSpc>
              <a:defRPr/>
            </a:pPr>
            <a:r>
              <a:rPr lang="en-US" sz="2000" dirty="0">
                <a:solidFill>
                  <a:schemeClr val="dk1"/>
                </a:solidFill>
                <a:latin typeface="+mn-lt"/>
                <a:ea typeface="+mn-ea"/>
                <a:cs typeface="+mn-cs"/>
              </a:rPr>
              <a:t>1. Registered Nurses</a:t>
            </a:r>
          </a:p>
          <a:p>
            <a:pPr>
              <a:lnSpc>
                <a:spcPct val="150000"/>
              </a:lnSpc>
              <a:defRPr/>
            </a:pPr>
            <a:r>
              <a:rPr lang="en-US" sz="2000" dirty="0">
                <a:solidFill>
                  <a:schemeClr val="dk1"/>
                </a:solidFill>
                <a:latin typeface="+mn-lt"/>
                <a:ea typeface="+mn-ea"/>
                <a:cs typeface="+mn-cs"/>
              </a:rPr>
              <a:t>2. Automotive Service Technicians and Mechanics</a:t>
            </a:r>
          </a:p>
          <a:p>
            <a:pPr>
              <a:lnSpc>
                <a:spcPct val="150000"/>
              </a:lnSpc>
              <a:defRPr/>
            </a:pPr>
            <a:r>
              <a:rPr lang="en-US" sz="2000" dirty="0">
                <a:solidFill>
                  <a:schemeClr val="dk1"/>
                </a:solidFill>
                <a:latin typeface="+mn-lt"/>
                <a:ea typeface="+mn-ea"/>
                <a:cs typeface="+mn-cs"/>
              </a:rPr>
              <a:t>3. Carpenters</a:t>
            </a:r>
          </a:p>
          <a:p>
            <a:pPr>
              <a:lnSpc>
                <a:spcPct val="150000"/>
              </a:lnSpc>
              <a:defRPr/>
            </a:pPr>
            <a:r>
              <a:rPr lang="en-US" sz="2000" dirty="0">
                <a:solidFill>
                  <a:schemeClr val="dk1"/>
                </a:solidFill>
                <a:latin typeface="+mn-lt"/>
                <a:ea typeface="+mn-ea"/>
                <a:cs typeface="+mn-cs"/>
              </a:rPr>
              <a:t>4. Electricians</a:t>
            </a:r>
          </a:p>
          <a:p>
            <a:pPr>
              <a:lnSpc>
                <a:spcPct val="150000"/>
              </a:lnSpc>
              <a:defRPr/>
            </a:pPr>
            <a:r>
              <a:rPr lang="en-US" sz="2000" dirty="0">
                <a:solidFill>
                  <a:schemeClr val="dk1"/>
                </a:solidFill>
                <a:latin typeface="+mn-lt"/>
                <a:ea typeface="+mn-ea"/>
                <a:cs typeface="+mn-cs"/>
              </a:rPr>
              <a:t>5. Computer Systems Analysts</a:t>
            </a:r>
          </a:p>
          <a:p>
            <a:pPr>
              <a:lnSpc>
                <a:spcPct val="150000"/>
              </a:lnSpc>
              <a:defRPr/>
            </a:pPr>
            <a:r>
              <a:rPr lang="en-US" sz="2000" dirty="0">
                <a:solidFill>
                  <a:schemeClr val="dk1"/>
                </a:solidFill>
                <a:latin typeface="+mn-lt"/>
                <a:ea typeface="+mn-ea"/>
                <a:cs typeface="+mn-cs"/>
              </a:rPr>
              <a:t>6. Machinists</a:t>
            </a:r>
          </a:p>
          <a:p>
            <a:pPr>
              <a:lnSpc>
                <a:spcPct val="150000"/>
              </a:lnSpc>
              <a:defRPr/>
            </a:pPr>
            <a:r>
              <a:rPr lang="en-US" sz="2000" dirty="0">
                <a:solidFill>
                  <a:schemeClr val="dk1"/>
                </a:solidFill>
                <a:latin typeface="+mn-lt"/>
                <a:ea typeface="+mn-ea"/>
                <a:cs typeface="+mn-cs"/>
              </a:rPr>
              <a:t>7. Plumbers, Pipefitters, Steamfitters</a:t>
            </a:r>
          </a:p>
          <a:p>
            <a:pPr>
              <a:lnSpc>
                <a:spcPct val="150000"/>
              </a:lnSpc>
              <a:defRPr/>
            </a:pPr>
            <a:r>
              <a:rPr lang="en-US" sz="2000" dirty="0">
                <a:solidFill>
                  <a:schemeClr val="dk1"/>
                </a:solidFill>
                <a:latin typeface="+mn-lt"/>
                <a:ea typeface="+mn-ea"/>
                <a:cs typeface="+mn-cs"/>
              </a:rPr>
              <a:t>8. Welders, Cutters, </a:t>
            </a:r>
            <a:r>
              <a:rPr lang="en-US" sz="2000" dirty="0" err="1">
                <a:solidFill>
                  <a:schemeClr val="dk1"/>
                </a:solidFill>
                <a:latin typeface="+mn-lt"/>
                <a:ea typeface="+mn-ea"/>
                <a:cs typeface="+mn-cs"/>
              </a:rPr>
              <a:t>Solderers</a:t>
            </a:r>
            <a:r>
              <a:rPr lang="en-US" sz="2000" dirty="0">
                <a:solidFill>
                  <a:schemeClr val="dk1"/>
                </a:solidFill>
                <a:latin typeface="+mn-lt"/>
                <a:ea typeface="+mn-ea"/>
                <a:cs typeface="+mn-cs"/>
              </a:rPr>
              <a:t> and </a:t>
            </a:r>
            <a:r>
              <a:rPr lang="en-US" sz="2000" dirty="0" err="1">
                <a:solidFill>
                  <a:schemeClr val="dk1"/>
                </a:solidFill>
                <a:latin typeface="+mn-lt"/>
                <a:ea typeface="+mn-ea"/>
                <a:cs typeface="+mn-cs"/>
              </a:rPr>
              <a:t>Brazers</a:t>
            </a:r>
            <a:endParaRPr lang="en-US" sz="2000" dirty="0">
              <a:solidFill>
                <a:schemeClr val="dk1"/>
              </a:solidFill>
              <a:latin typeface="+mn-lt"/>
              <a:ea typeface="+mn-ea"/>
              <a:cs typeface="+mn-cs"/>
            </a:endParaRPr>
          </a:p>
        </p:txBody>
      </p:sp>
    </p:spTree>
    <p:extLst>
      <p:ext uri="{BB962C8B-B14F-4D97-AF65-F5344CB8AC3E}">
        <p14:creationId xmlns:p14="http://schemas.microsoft.com/office/powerpoint/2010/main" val="1826516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smtClean="0">
                <a:effectLst>
                  <a:outerShdw blurRad="38100" dist="38100" dir="2700000" algn="tl">
                    <a:srgbClr val="C0C0C0"/>
                  </a:outerShdw>
                </a:effectLst>
              </a:rPr>
              <a:t>A Changing World:  Helping youth prepare for life in a scary world that we know little about</a:t>
            </a:r>
            <a:endParaRPr lang="en-US" dirty="0" smtClean="0"/>
          </a:p>
        </p:txBody>
      </p:sp>
    </p:spTree>
    <p:extLst>
      <p:ext uri="{BB962C8B-B14F-4D97-AF65-F5344CB8AC3E}">
        <p14:creationId xmlns:p14="http://schemas.microsoft.com/office/powerpoint/2010/main" val="4761107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3.13.33-P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11" y="-21486"/>
            <a:ext cx="11216896" cy="9546485"/>
          </a:xfrm>
          <a:prstGeom prst="rect">
            <a:avLst/>
          </a:prstGeom>
        </p:spPr>
      </p:pic>
    </p:spTree>
    <p:extLst>
      <p:ext uri="{BB962C8B-B14F-4D97-AF65-F5344CB8AC3E}">
        <p14:creationId xmlns:p14="http://schemas.microsoft.com/office/powerpoint/2010/main" val="534289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079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03016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179909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7" name="Picture 2" descr="C:\Documents and Settings\cdroessler\My Documents\Presentations\NEW\10 hardest to fill jobs\Picture-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263"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6624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5" name="Picture 2" descr="C:\Documents and Settings\cdroessler\My Documents\Presentations\NEW\10 hardest to fill jobs\Picture-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31209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0353" name="Picture 2" descr="C:\Documents and Settings\cdroessler\My Documents\Presentations\NEW\10 hardest to fill jobs\Picture-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88" y="0"/>
            <a:ext cx="881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867625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271633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300945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5250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969415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4965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270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7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1897457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9300" y="0"/>
            <a:ext cx="7633680" cy="6858000"/>
          </a:xfrm>
          <a:prstGeom prst="rect">
            <a:avLst/>
          </a:prstGeom>
        </p:spPr>
      </p:pic>
    </p:spTree>
    <p:extLst>
      <p:ext uri="{BB962C8B-B14F-4D97-AF65-F5344CB8AC3E}">
        <p14:creationId xmlns:p14="http://schemas.microsoft.com/office/powerpoint/2010/main" val="1822909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11074444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215900"/>
            <a:ext cx="7924800" cy="6413500"/>
          </a:xfrm>
          <a:prstGeom prst="rect">
            <a:avLst/>
          </a:prstGeom>
        </p:spPr>
      </p:pic>
    </p:spTree>
    <p:extLst>
      <p:ext uri="{BB962C8B-B14F-4D97-AF65-F5344CB8AC3E}">
        <p14:creationId xmlns:p14="http://schemas.microsoft.com/office/powerpoint/2010/main" val="11362965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583159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0" y="292100"/>
            <a:ext cx="7937500" cy="6273800"/>
          </a:xfrm>
          <a:prstGeom prst="rect">
            <a:avLst/>
          </a:prstGeom>
        </p:spPr>
      </p:pic>
    </p:spTree>
    <p:extLst>
      <p:ext uri="{BB962C8B-B14F-4D97-AF65-F5344CB8AC3E}">
        <p14:creationId xmlns:p14="http://schemas.microsoft.com/office/powerpoint/2010/main" val="19949684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10015285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529884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NCCCS Mission</a:t>
            </a: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lstStyle/>
          <a:p>
            <a:pPr marL="0" indent="0">
              <a:buNone/>
            </a:pPr>
            <a:endParaRPr lang="en-US" sz="4000" dirty="0" smtClean="0"/>
          </a:p>
          <a:p>
            <a:pPr marL="0" indent="0">
              <a:buNone/>
            </a:pPr>
            <a:r>
              <a:rPr lang="en-US" sz="4000" dirty="0" smtClean="0"/>
              <a:t>The </a:t>
            </a:r>
            <a:r>
              <a:rPr lang="en-US" sz="4000" dirty="0"/>
              <a:t>mission of the North Carolina Community College System is to </a:t>
            </a:r>
            <a:r>
              <a:rPr lang="en-US" sz="4000" dirty="0" smtClean="0"/>
              <a:t>…</a:t>
            </a:r>
          </a:p>
          <a:p>
            <a:pPr marL="0" indent="0">
              <a:buNone/>
            </a:pPr>
            <a:endParaRPr lang="en-US" sz="4000" dirty="0" smtClean="0"/>
          </a:p>
          <a:p>
            <a:pPr marL="0" indent="0">
              <a:buNone/>
            </a:pPr>
            <a:r>
              <a:rPr lang="en-US" sz="4000" dirty="0" smtClean="0"/>
              <a:t>… develop </a:t>
            </a:r>
            <a:r>
              <a:rPr lang="en-US" sz="4000" dirty="0"/>
              <a:t>a globally and multi-culturally competent </a:t>
            </a:r>
            <a:r>
              <a:rPr lang="en-US" sz="4000" dirty="0" smtClean="0"/>
              <a:t>workforce …</a:t>
            </a:r>
            <a:endParaRPr lang="en-US" sz="4000" dirty="0"/>
          </a:p>
        </p:txBody>
      </p:sp>
    </p:spTree>
    <p:extLst>
      <p:ext uri="{BB962C8B-B14F-4D97-AF65-F5344CB8AC3E}">
        <p14:creationId xmlns:p14="http://schemas.microsoft.com/office/powerpoint/2010/main" val="155656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36576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5686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fontScale="90000"/>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idx="1"/>
          </p:nvPr>
        </p:nvSpPr>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extLst>
      <p:ext uri="{BB962C8B-B14F-4D97-AF65-F5344CB8AC3E}">
        <p14:creationId xmlns:p14="http://schemas.microsoft.com/office/powerpoint/2010/main" val="110982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574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75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4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0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50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4" name="TextBox 3"/>
          <p:cNvSpPr txBox="1"/>
          <p:nvPr/>
        </p:nvSpPr>
        <p:spPr>
          <a:xfrm>
            <a:off x="304800" y="4963149"/>
            <a:ext cx="5029200" cy="707886"/>
          </a:xfrm>
          <a:prstGeom prst="rect">
            <a:avLst/>
          </a:prstGeom>
          <a:noFill/>
        </p:spPr>
        <p:txBody>
          <a:bodyPr wrap="square" rtlCol="0">
            <a:spAutoFit/>
          </a:bodyPr>
          <a:lstStyle/>
          <a:p>
            <a:r>
              <a:rPr lang="en-US" sz="4000" smtClean="0"/>
              <a:t>October 3-7, 2016</a:t>
            </a:r>
            <a:endParaRPr lang="en-US" sz="4000"/>
          </a:p>
        </p:txBody>
      </p:sp>
      <p:sp>
        <p:nvSpPr>
          <p:cNvPr id="5" name="TextBox 4"/>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11135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80017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335833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p:txBody>
          <a:bodyPr>
            <a:normAutofit fontScale="90000"/>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 Education </a:t>
            </a:r>
            <a:r>
              <a:rPr lang="en-US" dirty="0">
                <a:effectLst>
                  <a:outerShdw blurRad="38100" dist="38100" dir="2700000" algn="tl">
                    <a:srgbClr val="DDDDDD"/>
                  </a:outerShdw>
                </a:effectLst>
                <a:latin typeface="Arial" charset="0"/>
                <a:ea typeface="ヒラギノ角ゴ Pro W3" charset="0"/>
                <a:cs typeface="ヒラギノ角ゴ Pro W3" charset="0"/>
              </a:rPr>
              <a:t>Plan</a:t>
            </a:r>
            <a:r>
              <a:rPr lang="en-US" sz="3200" dirty="0">
                <a:latin typeface="Arial" charset="0"/>
                <a:ea typeface="ヒラギノ角ゴ Pro W3" charset="0"/>
                <a:cs typeface="ヒラギノ角ゴ Pro W3" charset="0"/>
              </a:rPr>
              <a:t/>
            </a:r>
            <a:br>
              <a:rPr lang="en-US" sz="3200" dirty="0">
                <a:latin typeface="Arial" charset="0"/>
                <a:ea typeface="ヒラギノ角ゴ Pro W3" charset="0"/>
                <a:cs typeface="ヒラギノ角ゴ Pro W3" charset="0"/>
              </a:rPr>
            </a:b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normAutofit/>
          </a:bodyPr>
          <a:lstStyle/>
          <a:p>
            <a:pPr marL="0" indent="0">
              <a:lnSpc>
                <a:spcPct val="150000"/>
              </a:lnSpc>
              <a:spcBef>
                <a:spcPts val="363"/>
              </a:spcBef>
              <a:buFontTx/>
              <a:buNone/>
              <a:defRPr/>
            </a:pPr>
            <a:r>
              <a:rPr lang="en-US" sz="4000" dirty="0">
                <a:latin typeface="Arial" charset="0"/>
                <a:ea typeface="ヒラギノ角ゴ Pro W3" charset="0"/>
                <a:cs typeface="ヒラギノ角ゴ Pro W3" charset="0"/>
              </a:rPr>
              <a:t>All students must graduate from</a:t>
            </a:r>
            <a:br>
              <a:rPr lang="en-US" sz="4000" dirty="0">
                <a:latin typeface="Arial" charset="0"/>
                <a:ea typeface="ヒラギノ角ゴ Pro W3" charset="0"/>
                <a:cs typeface="ヒラギノ角ゴ Pro W3" charset="0"/>
              </a:rPr>
            </a:br>
            <a:r>
              <a:rPr lang="en-US" sz="4000" dirty="0">
                <a:latin typeface="Arial" charset="0"/>
                <a:ea typeface="ヒラギノ角ゴ Pro W3" charset="0"/>
                <a:cs typeface="ヒラギノ角ゴ Pro W3" charset="0"/>
              </a:rPr>
              <a:t>high school and be </a:t>
            </a:r>
            <a:r>
              <a:rPr lang="en-US" sz="4000" b="1" u="sng" dirty="0">
                <a:latin typeface="Arial" charset="0"/>
                <a:ea typeface="ヒラギノ角ゴ Pro W3" charset="0"/>
                <a:cs typeface="ヒラギノ角ゴ Pro W3" charset="0"/>
              </a:rPr>
              <a:t>career</a:t>
            </a:r>
            <a:r>
              <a:rPr lang="en-US" sz="4000" dirty="0">
                <a:latin typeface="Arial" charset="0"/>
                <a:ea typeface="ヒラギノ角ゴ Pro W3" charset="0"/>
                <a:cs typeface="ヒラギノ角ゴ Pro W3" charset="0"/>
              </a:rPr>
              <a:t>,</a:t>
            </a:r>
            <a:br>
              <a:rPr lang="en-US" sz="4000" dirty="0">
                <a:latin typeface="Arial" charset="0"/>
                <a:ea typeface="ヒラギノ角ゴ Pro W3" charset="0"/>
                <a:cs typeface="ヒラギノ角ゴ Pro W3" charset="0"/>
              </a:rPr>
            </a:br>
            <a:r>
              <a:rPr lang="en-US" sz="4000" b="1" u="sng" dirty="0">
                <a:latin typeface="Arial" charset="0"/>
                <a:ea typeface="ヒラギノ角ゴ Pro W3" charset="0"/>
                <a:cs typeface="ヒラギノ角ゴ Pro W3" charset="0"/>
              </a:rPr>
              <a:t>college</a:t>
            </a:r>
            <a:r>
              <a:rPr lang="en-US" sz="4000" dirty="0">
                <a:latin typeface="Arial" charset="0"/>
                <a:ea typeface="ヒラギノ角ゴ Pro W3" charset="0"/>
                <a:cs typeface="ヒラギノ角ゴ Pro W3" charset="0"/>
              </a:rPr>
              <a:t>, and </a:t>
            </a:r>
            <a:r>
              <a:rPr lang="en-US" sz="4000" dirty="0" smtClean="0">
                <a:latin typeface="Arial" charset="0"/>
                <a:ea typeface="ヒラギノ角ゴ Pro W3" charset="0"/>
                <a:cs typeface="ヒラギノ角ゴ Pro W3" charset="0"/>
              </a:rPr>
              <a:t/>
            </a:r>
            <a:br>
              <a:rPr lang="en-US" sz="4000" dirty="0" smtClean="0">
                <a:latin typeface="Arial" charset="0"/>
                <a:ea typeface="ヒラギノ角ゴ Pro W3" charset="0"/>
                <a:cs typeface="ヒラギノ角ゴ Pro W3" charset="0"/>
              </a:rPr>
            </a:br>
            <a:r>
              <a:rPr lang="en-US" sz="4000" b="1" u="sng" dirty="0" smtClean="0">
                <a:latin typeface="Arial" charset="0"/>
                <a:ea typeface="ヒラギノ角ゴ Pro W3" charset="0"/>
                <a:cs typeface="ヒラギノ角ゴ Pro W3" charset="0"/>
              </a:rPr>
              <a:t>citizenship</a:t>
            </a:r>
            <a:r>
              <a:rPr lang="en-US" sz="4000" b="1" dirty="0">
                <a:latin typeface="Arial" charset="0"/>
                <a:ea typeface="ヒラギノ角ゴ Pro W3" charset="0"/>
                <a:cs typeface="ヒラギノ角ゴ Pro W3" charset="0"/>
              </a:rPr>
              <a:t> </a:t>
            </a:r>
            <a:r>
              <a:rPr lang="en-US" sz="4000" dirty="0" smtClean="0">
                <a:latin typeface="Arial" charset="0"/>
                <a:ea typeface="ヒラギノ角ゴ Pro W3" charset="0"/>
                <a:cs typeface="ヒラギノ角ゴ Pro W3" charset="0"/>
              </a:rPr>
              <a:t>READY</a:t>
            </a:r>
            <a:r>
              <a:rPr lang="en-US" sz="4000" dirty="0">
                <a:latin typeface="Arial" charset="0"/>
                <a:ea typeface="ヒラギノ角ゴ Pro W3" charset="0"/>
                <a:cs typeface="ヒラギノ角ゴ Pro W3" charset="0"/>
              </a:rPr>
              <a:t>.</a:t>
            </a:r>
            <a:endParaRPr lang="en-US" sz="3600"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94157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1383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600200"/>
            <a:ext cx="4191000" cy="5410200"/>
          </a:xfrm>
        </p:spPr>
        <p:txBody>
          <a:bodyPr>
            <a:normAutofit fontScale="775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p:txBody>
          <a:bodyPr>
            <a:normAutofit fontScale="77500" lnSpcReduction="20000"/>
          </a:bodyPr>
          <a:lstStyle/>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Google Plus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Self-driving </a:t>
            </a:r>
            <a:r>
              <a:rPr lang="en-US" dirty="0">
                <a:effectLst>
                  <a:outerShdw blurRad="38100" dist="38100" dir="2700000" algn="tl">
                    <a:srgbClr val="DDDDDD"/>
                  </a:outerShdw>
                </a:effectLst>
                <a:latin typeface="Arial" charset="0"/>
                <a:ea typeface="ヒラギノ角ゴ Pro W3" charset="0"/>
                <a:cs typeface="ヒラギノ角ゴ Pro W3" charset="0"/>
              </a:rPr>
              <a:t>cars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Electric cars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Wearable tech - Fitbits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“Reality</a:t>
            </a:r>
            <a:r>
              <a:rPr lang="en-US" dirty="0">
                <a:effectLst>
                  <a:outerShdw blurRad="38100" dist="38100" dir="2700000" algn="tl">
                    <a:srgbClr val="DDDDDD"/>
                  </a:outerShdw>
                </a:effectLst>
                <a:latin typeface="Arial" charset="0"/>
                <a:ea typeface="ヒラギノ角ゴ Pro W3" charset="0"/>
                <a:cs typeface="ヒラギノ角ゴ Pro W3" charset="0"/>
              </a:rPr>
              <a:t>” TV</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3D </a:t>
            </a:r>
            <a:r>
              <a:rPr lang="en-US" dirty="0" smtClean="0">
                <a:effectLst>
                  <a:outerShdw blurRad="38100" dist="38100" dir="2700000" algn="tl">
                    <a:srgbClr val="DDDDDD"/>
                  </a:outerShdw>
                </a:effectLst>
                <a:latin typeface="Arial" charset="0"/>
                <a:ea typeface="ヒラギノ角ゴ Pro W3" charset="0"/>
                <a:cs typeface="ヒラギノ角ゴ Pro W3" charset="0"/>
              </a:rPr>
              <a:t>printing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Presentations like this one !!</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162570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fontScale="90000"/>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a:t>
            </a:r>
            <a:r>
              <a:rPr lang="en-US" dirty="0" smtClean="0">
                <a:effectLst>
                  <a:outerShdw blurRad="38100" dist="38100" dir="2700000" algn="tl">
                    <a:srgbClr val="DDDDDD"/>
                  </a:outerShdw>
                </a:effectLst>
                <a:latin typeface="Arial" charset="0"/>
                <a:ea typeface="ヒラギノ角ゴ Pro W3" charset="0"/>
                <a:cs typeface="ヒラギノ角ゴ Pro W3" charset="0"/>
              </a:rPr>
              <a:t>engines</a:t>
            </a:r>
          </a:p>
          <a:p>
            <a:pPr eaLnBrk="1" hangingPunct="1">
              <a:lnSpc>
                <a:spcPct val="120000"/>
              </a:lnSpc>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Electric cars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750797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2033" name="Picture 2" descr="C:\Documents and Settings\cdroessler\My Documents\Documents\skills survey 2012\pages\2012SkillsSurveyWDBFinal-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675" y="0"/>
            <a:ext cx="768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11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4082" name="Picture 2" descr="C:\Documents and Settings\cdroessler\My Documents\Documents\skills survey 2012\pages\2012SkillsSurveyWDBFinal-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676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6130" name="Picture 2" descr="C:\Documents and Settings\cdroessler\My Documents\Documents\skills survey 2012\pages\2012SkillsSurveyWDBFinal-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05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scanned\Screen-Shot-2014-03-31-at-3.52.06-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41" y="0"/>
            <a:ext cx="9067800" cy="697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97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8178" name="Picture 2" descr="C:\Documents and Settings\cdroessler\My Documents\Documents\skills survey 2012\pages\2012SkillsSurveyWDBFinal-1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63" y="0"/>
            <a:ext cx="9174163"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13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USA-Today-GP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0"/>
            <a:ext cx="9179993" cy="7848600"/>
          </a:xfrm>
          <a:prstGeom prst="rect">
            <a:avLst/>
          </a:prstGeom>
        </p:spPr>
      </p:pic>
    </p:spTree>
    <p:extLst>
      <p:ext uri="{BB962C8B-B14F-4D97-AF65-F5344CB8AC3E}">
        <p14:creationId xmlns:p14="http://schemas.microsoft.com/office/powerpoint/2010/main" val="629582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46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16002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98250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33203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273" name="Picture 2" descr="figure-6.jpg                                                   0022920D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33338"/>
            <a:ext cx="7772400" cy="765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ChangeArrowheads="1"/>
          </p:cNvSpPr>
          <p:nvPr/>
        </p:nvSpPr>
        <p:spPr bwMode="auto">
          <a:xfrm rot="-5400000">
            <a:off x="-1311275" y="2847975"/>
            <a:ext cx="326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Educational Testing Service, 2006</a:t>
            </a:r>
          </a:p>
        </p:txBody>
      </p:sp>
    </p:spTree>
    <p:extLst>
      <p:ext uri="{BB962C8B-B14F-4D97-AF65-F5344CB8AC3E}">
        <p14:creationId xmlns:p14="http://schemas.microsoft.com/office/powerpoint/2010/main" val="88532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p:cNvSpPr>
            <a:spLocks noGrp="1"/>
          </p:cNvSpPr>
          <p:nvPr>
            <p:ph type="title"/>
          </p:nvPr>
        </p:nvSpPr>
        <p:spPr>
          <a:xfrm>
            <a:off x="1143000" y="2286000"/>
            <a:ext cx="7772400" cy="990600"/>
          </a:xfrm>
        </p:spPr>
        <p:txBody>
          <a:bodyPr>
            <a:normAutofit fontScale="90000"/>
          </a:bodyPr>
          <a:lstStyle/>
          <a:p>
            <a:r>
              <a:rPr lang="en-US" sz="7200">
                <a:latin typeface="Arial" charset="0"/>
                <a:ea typeface="ヒラギノ角ゴ Pro W3" charset="0"/>
                <a:cs typeface="ヒラギノ角ゴ Pro W3" charset="0"/>
              </a:rPr>
              <a:t>Vs</a:t>
            </a:r>
          </a:p>
        </p:txBody>
      </p:sp>
      <p:sp>
        <p:nvSpPr>
          <p:cNvPr id="186370" name="Content Placeholder 6"/>
          <p:cNvSpPr>
            <a:spLocks noGrp="1"/>
          </p:cNvSpPr>
          <p:nvPr>
            <p:ph idx="1"/>
          </p:nvPr>
        </p:nvSpPr>
        <p:spPr>
          <a:xfrm>
            <a:off x="381000" y="1219200"/>
            <a:ext cx="4495800" cy="4419600"/>
          </a:xfrm>
        </p:spPr>
        <p:txBody>
          <a:bodyPr/>
          <a:lstStyle/>
          <a:p>
            <a:r>
              <a:rPr lang="en-US">
                <a:latin typeface="Arial" charset="0"/>
                <a:ea typeface="ヒラギノ角ゴ Pro W3" charset="0"/>
                <a:cs typeface="ヒラギノ角ゴ Pro W3" charset="0"/>
              </a:rPr>
              <a:t>HS Diploma</a:t>
            </a:r>
          </a:p>
          <a:p>
            <a:r>
              <a:rPr lang="en-US">
                <a:latin typeface="Arial" charset="0"/>
                <a:ea typeface="ヒラギノ角ゴ Pro W3" charset="0"/>
                <a:cs typeface="ヒラギノ角ゴ Pro W3" charset="0"/>
              </a:rPr>
              <a:t>2-year Certificate</a:t>
            </a:r>
          </a:p>
          <a:p>
            <a:r>
              <a:rPr lang="en-US">
                <a:latin typeface="Arial" charset="0"/>
                <a:ea typeface="ヒラギノ角ゴ Pro W3" charset="0"/>
                <a:cs typeface="ヒラギノ角ゴ Pro W3" charset="0"/>
              </a:rPr>
              <a:t>Associate Degree</a:t>
            </a:r>
          </a:p>
          <a:p>
            <a:r>
              <a:rPr lang="en-US">
                <a:latin typeface="Arial" charset="0"/>
                <a:ea typeface="ヒラギノ角ゴ Pro W3" charset="0"/>
                <a:cs typeface="ヒラギノ角ゴ Pro W3" charset="0"/>
              </a:rPr>
              <a:t>Bachelor Degree</a:t>
            </a:r>
          </a:p>
          <a:p>
            <a:r>
              <a:rPr lang="en-US">
                <a:latin typeface="Arial" charset="0"/>
                <a:ea typeface="ヒラギノ角ゴ Pro W3" charset="0"/>
                <a:cs typeface="ヒラギノ角ゴ Pro W3" charset="0"/>
              </a:rPr>
              <a:t>Master Degree</a:t>
            </a:r>
          </a:p>
          <a:p>
            <a:r>
              <a:rPr lang="en-US">
                <a:latin typeface="Arial" charset="0"/>
                <a:ea typeface="ヒラギノ角ゴ Pro W3" charset="0"/>
                <a:cs typeface="ヒラギノ角ゴ Pro W3" charset="0"/>
              </a:rPr>
              <a:t>Doctoral Degree</a:t>
            </a:r>
          </a:p>
          <a:p>
            <a:r>
              <a:rPr lang="en-US">
                <a:latin typeface="Arial" charset="0"/>
                <a:ea typeface="ヒラギノ角ゴ Pro W3" charset="0"/>
                <a:cs typeface="ヒラギノ角ゴ Pro W3" charset="0"/>
              </a:rPr>
              <a:t>Professional Degree</a:t>
            </a:r>
          </a:p>
        </p:txBody>
      </p:sp>
      <p:sp>
        <p:nvSpPr>
          <p:cNvPr id="8" name="Content Placeholder 6"/>
          <p:cNvSpPr txBox="1">
            <a:spLocks/>
          </p:cNvSpPr>
          <p:nvPr/>
        </p:nvSpPr>
        <p:spPr bwMode="auto">
          <a:xfrm>
            <a:off x="6172200" y="685800"/>
            <a:ext cx="4495800" cy="4419600"/>
          </a:xfrm>
          <a:prstGeom prst="rect">
            <a:avLst/>
          </a:prstGeom>
          <a:noFill/>
          <a:ln w="9525">
            <a:noFill/>
            <a:miter lim="800000"/>
            <a:headEnd/>
            <a:tailEnd/>
          </a:ln>
        </p:spPr>
        <p:txBody>
          <a:bodyPr/>
          <a:lstStyle/>
          <a:p>
            <a:pPr marL="342900" indent="-342900">
              <a:spcBef>
                <a:spcPct val="20000"/>
              </a:spcBef>
              <a:buFontTx/>
              <a:buChar char="•"/>
              <a:defRPr/>
            </a:pPr>
            <a:r>
              <a:rPr lang="en-US" sz="3000" kern="0" dirty="0" err="1">
                <a:solidFill>
                  <a:srgbClr val="7F1353"/>
                </a:solidFill>
                <a:latin typeface="+mn-lt"/>
                <a:ea typeface="+mn-ea"/>
                <a:cs typeface="+mn-cs"/>
              </a:rPr>
              <a:t>CompTIA</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ServSafe</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ProStart</a:t>
            </a:r>
            <a:r>
              <a:rPr lang="en-US" sz="3000" kern="0" dirty="0">
                <a:solidFill>
                  <a:srgbClr val="7F1353"/>
                </a:solidFill>
                <a:latin typeface="+mn-lt"/>
                <a:ea typeface="+mn-ea"/>
                <a:cs typeface="+mn-cs"/>
              </a:rPr>
              <a:t> </a:t>
            </a:r>
          </a:p>
          <a:p>
            <a:pPr marL="342900" indent="-342900">
              <a:spcBef>
                <a:spcPct val="20000"/>
              </a:spcBef>
              <a:buFontTx/>
              <a:buChar char="•"/>
              <a:defRPr/>
            </a:pPr>
            <a:r>
              <a:rPr lang="en-US" sz="3000" kern="0" dirty="0">
                <a:solidFill>
                  <a:srgbClr val="7F1353"/>
                </a:solidFill>
                <a:latin typeface="+mn-lt"/>
                <a:ea typeface="+mn-ea"/>
                <a:cs typeface="+mn-cs"/>
              </a:rPr>
              <a:t>CNA</a:t>
            </a:r>
          </a:p>
          <a:p>
            <a:pPr marL="342900" indent="-342900">
              <a:spcBef>
                <a:spcPct val="20000"/>
              </a:spcBef>
              <a:buFontTx/>
              <a:buChar char="•"/>
              <a:defRPr/>
            </a:pPr>
            <a:r>
              <a:rPr lang="en-US" sz="3000" kern="0" dirty="0">
                <a:solidFill>
                  <a:srgbClr val="7F1353"/>
                </a:solidFill>
                <a:latin typeface="+mn-lt"/>
                <a:ea typeface="+mn-ea"/>
                <a:cs typeface="+mn-cs"/>
              </a:rPr>
              <a:t>ASE</a:t>
            </a:r>
          </a:p>
          <a:p>
            <a:pPr marL="342900" indent="-342900">
              <a:spcBef>
                <a:spcPct val="20000"/>
              </a:spcBef>
              <a:buFontTx/>
              <a:buChar char="•"/>
              <a:defRPr/>
            </a:pPr>
            <a:r>
              <a:rPr lang="en-US" sz="3000" kern="0" dirty="0">
                <a:solidFill>
                  <a:srgbClr val="7F1353"/>
                </a:solidFill>
                <a:latin typeface="+mn-lt"/>
                <a:ea typeface="+mn-ea"/>
                <a:cs typeface="+mn-cs"/>
              </a:rPr>
              <a:t>NCCER</a:t>
            </a:r>
          </a:p>
          <a:p>
            <a:pPr marL="342900" indent="-342900">
              <a:spcBef>
                <a:spcPct val="20000"/>
              </a:spcBef>
              <a:buFontTx/>
              <a:buChar char="•"/>
              <a:defRPr/>
            </a:pPr>
            <a:r>
              <a:rPr lang="en-US" sz="3000" kern="0" dirty="0">
                <a:solidFill>
                  <a:srgbClr val="7F1353"/>
                </a:solidFill>
                <a:latin typeface="+mn-lt"/>
                <a:ea typeface="+mn-ea"/>
                <a:cs typeface="+mn-cs"/>
              </a:rPr>
              <a:t>NIMS</a:t>
            </a:r>
          </a:p>
          <a:p>
            <a:pPr marL="342900" indent="-342900">
              <a:spcBef>
                <a:spcPct val="20000"/>
              </a:spcBef>
              <a:buFontTx/>
              <a:buChar char="•"/>
              <a:defRPr/>
            </a:pPr>
            <a:r>
              <a:rPr lang="en-US" sz="3000" kern="0" dirty="0" err="1">
                <a:solidFill>
                  <a:srgbClr val="7F1353"/>
                </a:solidFill>
                <a:latin typeface="+mn-lt"/>
                <a:ea typeface="+mn-ea"/>
                <a:cs typeface="+mn-cs"/>
              </a:rPr>
              <a:t>PrintEd</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a:solidFill>
                  <a:srgbClr val="7F1353"/>
                </a:solidFill>
                <a:latin typeface="+mn-lt"/>
                <a:ea typeface="+mn-ea"/>
                <a:cs typeface="+mn-cs"/>
              </a:rPr>
              <a:t>AWS</a:t>
            </a:r>
          </a:p>
        </p:txBody>
      </p:sp>
    </p:spTree>
    <p:extLst>
      <p:ext uri="{BB962C8B-B14F-4D97-AF65-F5344CB8AC3E}">
        <p14:creationId xmlns:p14="http://schemas.microsoft.com/office/powerpoint/2010/main" val="63158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3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46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descr="C:\Documents and Settings\cdroessler\My Documents\Presentations\new stuff\OECD Skills\OECD_Skills_Outlook_2013\OECD_Skills_Outlook_2013-52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991" y="398463"/>
            <a:ext cx="9728841"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2" descr="C:\Documents and Settings\cdroessler\My Documents\Presentations\new stuff\OECD Skills\OECD_Skills_Outlook_2013\OECD_Skills_Outlook_201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37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2971800"/>
            <a:ext cx="5943600" cy="3581400"/>
          </a:xfrm>
          <a:prstGeom prst="rect">
            <a:avLst/>
          </a:prstGeom>
        </p:spPr>
      </p:pic>
      <p:sp>
        <p:nvSpPr>
          <p:cNvPr id="1620994" name="Rectangle 2"/>
          <p:cNvSpPr>
            <a:spLocks noGrp="1" noChangeArrowheads="1"/>
          </p:cNvSpPr>
          <p:nvPr>
            <p:ph type="title"/>
          </p:nvPr>
        </p:nvSpPr>
        <p:spPr/>
        <p:txBody>
          <a:bodyPr/>
          <a:lstStyle/>
          <a:p>
            <a:pPr algn="ctr" eaLnBrk="1" hangingPunct="1">
              <a:defRPr/>
            </a:pPr>
            <a:r>
              <a:rPr lang="en-US" sz="4200" i="1" dirty="0" smtClean="0">
                <a:effectLst>
                  <a:outerShdw blurRad="38100" dist="38100" dir="2700000" algn="tl">
                    <a:srgbClr val="DDDDDD"/>
                  </a:outerShdw>
                </a:effectLst>
                <a:latin typeface="Arial" charset="0"/>
                <a:ea typeface="ヒラギノ角ゴ Pro W3" charset="0"/>
                <a:cs typeface="ヒラギノ角ゴ Pro W3" charset="0"/>
              </a:rPr>
              <a:t>Myth # 1</a:t>
            </a:r>
            <a:endParaRPr lang="en-US" sz="4200"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20995" name="Rectangle 3"/>
          <p:cNvSpPr>
            <a:spLocks noGrp="1" noChangeArrowheads="1"/>
          </p:cNvSpPr>
          <p:nvPr>
            <p:ph idx="1"/>
          </p:nvPr>
        </p:nvSpPr>
        <p:spPr/>
        <p:txBody>
          <a:bodyPr/>
          <a:lstStyle/>
          <a:p>
            <a:pPr marL="0" indent="0" algn="ctr" eaLnBrk="1" hangingPunct="1">
              <a:lnSpc>
                <a:spcPct val="120000"/>
              </a:lnSpc>
              <a:buNone/>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All </a:t>
            </a:r>
            <a:r>
              <a:rPr lang="en-US" dirty="0">
                <a:effectLst>
                  <a:outerShdw blurRad="38100" dist="38100" dir="2700000" algn="tl">
                    <a:srgbClr val="DDDDDD"/>
                  </a:outerShdw>
                </a:effectLst>
                <a:latin typeface="Arial" charset="0"/>
                <a:ea typeface="ヒラギノ角ゴ Pro W3" charset="0"/>
                <a:cs typeface="ヒラギノ角ゴ Pro W3" charset="0"/>
              </a:rPr>
              <a:t>of the manufacturing is </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dirty="0" smtClean="0">
                <a:effectLst>
                  <a:outerShdw blurRad="38100" dist="38100" dir="2700000" algn="tl">
                    <a:srgbClr val="DDDDDD"/>
                  </a:outerShdw>
                </a:effectLst>
                <a:latin typeface="Arial" charset="0"/>
                <a:ea typeface="ヒラギノ角ゴ Pro W3" charset="0"/>
                <a:cs typeface="ヒラギノ角ゴ Pro W3" charset="0"/>
              </a:rPr>
              <a:t>moving to </a:t>
            </a:r>
            <a:r>
              <a:rPr lang="en-US" dirty="0">
                <a:effectLst>
                  <a:outerShdw blurRad="38100" dist="38100" dir="2700000" algn="tl">
                    <a:srgbClr val="DDDDDD"/>
                  </a:outerShdw>
                </a:effectLst>
                <a:latin typeface="Arial" charset="0"/>
                <a:ea typeface="ヒラギノ角ゴ Pro W3" charset="0"/>
                <a:cs typeface="ヒラギノ角ゴ Pro W3" charset="0"/>
              </a:rPr>
              <a:t>China.</a:t>
            </a:r>
          </a:p>
        </p:txBody>
      </p:sp>
    </p:spTree>
    <p:extLst>
      <p:ext uri="{BB962C8B-B14F-4D97-AF65-F5344CB8AC3E}">
        <p14:creationId xmlns:p14="http://schemas.microsoft.com/office/powerpoint/2010/main" val="118307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93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756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2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20054"/>
            <a:ext cx="6831580" cy="6878053"/>
          </a:xfrm>
          <a:prstGeom prst="rect">
            <a:avLst/>
          </a:prstGeom>
        </p:spPr>
      </p:pic>
    </p:spTree>
    <p:extLst>
      <p:ext uri="{BB962C8B-B14F-4D97-AF65-F5344CB8AC3E}">
        <p14:creationId xmlns:p14="http://schemas.microsoft.com/office/powerpoint/2010/main" val="168215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1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73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45060" cy="6858000"/>
          </a:xfrm>
          <a:prstGeom prst="rect">
            <a:avLst/>
          </a:prstGeom>
        </p:spPr>
      </p:pic>
    </p:spTree>
    <p:extLst>
      <p:ext uri="{BB962C8B-B14F-4D97-AF65-F5344CB8AC3E}">
        <p14:creationId xmlns:p14="http://schemas.microsoft.com/office/powerpoint/2010/main" val="15353953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775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905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06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957134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1353849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82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smtClean="0"/>
              <a:t>October 3-7, 2016</a:t>
            </a:r>
            <a:endParaRPr lang="en-US" sz="400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50623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13765268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17618</TotalTime>
  <Words>24758</Words>
  <Application>Microsoft Macintosh PowerPoint</Application>
  <PresentationFormat>On-screen Show (4:3)</PresentationFormat>
  <Paragraphs>3657</Paragraphs>
  <Slides>151</Slides>
  <Notes>151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151</vt:i4>
      </vt:variant>
    </vt:vector>
  </HeadingPairs>
  <TitlesOfParts>
    <vt:vector size="161" baseType="lpstr">
      <vt:lpstr>Arial</vt:lpstr>
      <vt:lpstr>Calibri</vt:lpstr>
      <vt:lpstr>Franklin Gothic Medium</vt:lpstr>
      <vt:lpstr>Helvetica Neue</vt:lpstr>
      <vt:lpstr>HG創英角ｺﾞｼｯｸUB</vt:lpstr>
      <vt:lpstr>Times</vt:lpstr>
      <vt:lpstr>Wingdings</vt:lpstr>
      <vt:lpstr>ヒラギノ角ゴ Pro W3</vt:lpstr>
      <vt:lpstr>Office Theme</vt:lpstr>
      <vt:lpstr>Excel.Chart.8</vt:lpstr>
      <vt:lpstr>A Changing World:  Helping youth prepare for life in a scary world that we know little about</vt:lpstr>
      <vt:lpstr>You can’t see the whole sky through a bamboo tube</vt:lpstr>
      <vt:lpstr>Begin with the End in Mind</vt:lpstr>
      <vt:lpstr>PowerPoint Presentation</vt:lpstr>
      <vt:lpstr>PowerPoint Presentation</vt:lpstr>
      <vt:lpstr>NCCCS Mission</vt:lpstr>
      <vt:lpstr>NC Education Plan </vt:lpstr>
      <vt:lpstr>Surprises Future Demand Changing World New Ideas</vt:lpstr>
      <vt:lpstr>PowerPoint Presentation</vt:lpstr>
      <vt:lpstr>Degree Level Matters People with more education make more money  than those with less education</vt:lpstr>
      <vt:lpstr>Average Starting Salaries for 2009 College Graduates in FL</vt:lpstr>
      <vt:lpstr>Average Starting Salaries for 2005 College Graduates in OH</vt:lpstr>
      <vt:lpstr>Average Salaries</vt:lpstr>
      <vt:lpstr>2020 Projected NC Employment: Education Required</vt:lpstr>
      <vt:lpstr>2015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Bachelor Degree NC starting salaries - high-projected demand 2024</vt:lpstr>
      <vt:lpstr>Bachelor Degree + Work NC starting salaries - high-projected demand 2024</vt:lpstr>
      <vt:lpstr>Masters Degree NC starting salaries - high-projected demand 2024</vt:lpstr>
      <vt:lpstr>Doctorate/Professional Degree NC starting salaries - high-projected demand 2024</vt:lpstr>
      <vt:lpstr>Postsecondary Enrollment</vt:lpstr>
      <vt:lpstr>PowerPoint Presentation</vt:lpstr>
      <vt:lpstr>PowerPoint Presentation</vt:lpstr>
      <vt:lpstr>It makes you think?</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 </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States with Most New Jobs (Total Change in Positions Projected from 2012 - 2022)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xx</vt:lpstr>
      <vt:lpstr>xx</vt:lpstr>
      <vt:lpstr>PowerPoint Presentation</vt:lpstr>
      <vt:lpstr>xx</vt:lpstr>
      <vt:lpstr>PowerPoint Presentation</vt:lpstr>
      <vt:lpstr>PowerPoint Presentation</vt:lpstr>
      <vt:lpstr>PowerPoint Presentation</vt:lpstr>
      <vt:lpstr>PowerPoint Presentation</vt:lpstr>
      <vt:lpstr>Vs</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Advanced Manufacturing Careers Awareness Week</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of doing business is changing</vt:lpstr>
      <vt:lpstr>PowerPoint Presentation</vt:lpstr>
      <vt:lpstr>PowerPoint Presentation</vt:lpstr>
      <vt:lpstr>PowerPoint Presentation</vt:lpstr>
      <vt:lpstr>The 10 Key Skills for the Future of Work</vt:lpstr>
      <vt:lpstr>Preparing for Future Employment</vt:lpstr>
      <vt:lpstr>Ambition</vt:lpstr>
      <vt:lpstr>Value</vt:lpstr>
      <vt:lpstr>Articulation</vt:lpstr>
      <vt:lpstr>Communication</vt:lpstr>
      <vt:lpstr>Skills</vt:lpstr>
      <vt:lpstr>Skills – Value Line</vt:lpstr>
      <vt:lpstr>Expertise</vt:lpstr>
      <vt:lpstr>Terminology</vt:lpstr>
      <vt:lpstr>Curiosity</vt:lpstr>
      <vt:lpstr>Context</vt:lpstr>
      <vt:lpstr>Experience</vt:lpstr>
      <vt:lpstr>Resourcefulness</vt:lpstr>
      <vt:lpstr>How to Prepare Young People for Jobs of the Future</vt:lpstr>
      <vt:lpstr>Questions before I conclude?</vt:lpstr>
      <vt:lpstr>PowerPoint Presentation</vt:lpstr>
      <vt:lpstr>Wake County  School-to-Career</vt:lpstr>
      <vt:lpstr>PowerPoint Presentation</vt:lpstr>
      <vt:lpstr>Former Mission</vt:lpstr>
      <vt:lpstr>PowerPoint Presentation</vt:lpstr>
      <vt:lpstr>PowerPoint Presentation</vt:lpstr>
      <vt:lpstr>Collaborative</vt:lpstr>
      <vt:lpstr>Creative</vt:lpstr>
      <vt:lpstr>Effective Communicators</vt:lpstr>
      <vt:lpstr>Critical Thinkers</vt:lpstr>
      <vt:lpstr>The Four Cs</vt:lpstr>
      <vt:lpstr>Thanks for listening!</vt:lpstr>
      <vt:lpstr>PowerPoint Presentation</vt:lpstr>
      <vt:lpstr>Prosperity Zones</vt:lpstr>
      <vt:lpstr>PowerPoint Presentation</vt:lpstr>
      <vt:lpstr>Passion and Purpose</vt:lpstr>
      <vt:lpstr>PowerPoint Presentation</vt:lpstr>
    </vt:vector>
  </TitlesOfParts>
  <Company>NCCCS</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735</cp:revision>
  <cp:lastPrinted>2016-07-11T03:21:50Z</cp:lastPrinted>
  <dcterms:created xsi:type="dcterms:W3CDTF">2009-10-29T12:13:41Z</dcterms:created>
  <dcterms:modified xsi:type="dcterms:W3CDTF">2016-08-25T12:38:37Z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