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9" r:id="rId3"/>
    <p:sldId id="272" r:id="rId4"/>
    <p:sldId id="280" r:id="rId5"/>
    <p:sldId id="279" r:id="rId6"/>
    <p:sldId id="274" r:id="rId7"/>
    <p:sldId id="275" r:id="rId8"/>
    <p:sldId id="276" r:id="rId9"/>
    <p:sldId id="277" r:id="rId10"/>
    <p:sldId id="283" r:id="rId11"/>
    <p:sldId id="268" r:id="rId12"/>
    <p:sldId id="284" r:id="rId13"/>
    <p:sldId id="285" r:id="rId14"/>
    <p:sldId id="286" r:id="rId15"/>
    <p:sldId id="287" r:id="rId16"/>
    <p:sldId id="26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69865" autoAdjust="0"/>
  </p:normalViewPr>
  <p:slideViewPr>
    <p:cSldViewPr snapToGrid="0">
      <p:cViewPr varScale="1">
        <p:scale>
          <a:sx n="76" d="100"/>
          <a:sy n="76" d="100"/>
        </p:scale>
        <p:origin x="132" y="82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5316DC7-E33B-46EE-8B67-B6DAAD1F90D2}" type="datetimeFigureOut">
              <a:rPr lang="en-US" smtClean="0"/>
              <a:t>11/14/2016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5D57F43-A67D-4699-825C-A1724AE35CD6}" type="slidenum">
              <a:rPr lang="en-US" smtClean="0"/>
              <a:t>‹#›</a:t>
            </a:fld>
            <a:endParaRPr lang="en-US" dirty="0"/>
          </a:p>
        </p:txBody>
      </p:sp>
    </p:spTree>
    <p:extLst>
      <p:ext uri="{BB962C8B-B14F-4D97-AF65-F5344CB8AC3E}">
        <p14:creationId xmlns:p14="http://schemas.microsoft.com/office/powerpoint/2010/main" val="2272841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4CB494-D2E3-4FAB-AE4C-F46C5E5528D3}" type="datetimeFigureOut">
              <a:rPr lang="en-US" smtClean="0"/>
              <a:t>11/14/2016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C0BA02-7E17-47D4-ACD3-A8CE368ED57B}" type="slidenum">
              <a:rPr lang="en-US" smtClean="0"/>
              <a:t>‹#›</a:t>
            </a:fld>
            <a:endParaRPr lang="en-US" dirty="0"/>
          </a:p>
        </p:txBody>
      </p:sp>
    </p:spTree>
    <p:extLst>
      <p:ext uri="{BB962C8B-B14F-4D97-AF65-F5344CB8AC3E}">
        <p14:creationId xmlns:p14="http://schemas.microsoft.com/office/powerpoint/2010/main" val="371990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a:t>
            </a:r>
            <a:r>
              <a:rPr lang="en-US" baseline="0" dirty="0" smtClean="0"/>
              <a:t> your college name in the space provided.</a:t>
            </a:r>
            <a:endParaRPr lang="en-US" dirty="0"/>
          </a:p>
        </p:txBody>
      </p:sp>
      <p:sp>
        <p:nvSpPr>
          <p:cNvPr id="4" name="Slide Number Placeholder 3"/>
          <p:cNvSpPr>
            <a:spLocks noGrp="1"/>
          </p:cNvSpPr>
          <p:nvPr>
            <p:ph type="sldNum" sz="quarter" idx="10"/>
          </p:nvPr>
        </p:nvSpPr>
        <p:spPr/>
        <p:txBody>
          <a:bodyPr/>
          <a:lstStyle/>
          <a:p>
            <a:fld id="{75C0BA02-7E17-47D4-ACD3-A8CE368ED57B}" type="slidenum">
              <a:rPr lang="en-US" smtClean="0"/>
              <a:t>1</a:t>
            </a:fld>
            <a:endParaRPr lang="en-US" dirty="0"/>
          </a:p>
        </p:txBody>
      </p:sp>
    </p:spTree>
    <p:extLst>
      <p:ext uri="{BB962C8B-B14F-4D97-AF65-F5344CB8AC3E}">
        <p14:creationId xmlns:p14="http://schemas.microsoft.com/office/powerpoint/2010/main" val="379272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0BA02-7E17-47D4-ACD3-A8CE368ED57B}" type="slidenum">
              <a:rPr lang="en-US" smtClean="0"/>
              <a:t>2</a:t>
            </a:fld>
            <a:endParaRPr lang="en-US" dirty="0"/>
          </a:p>
        </p:txBody>
      </p:sp>
    </p:spTree>
    <p:extLst>
      <p:ext uri="{BB962C8B-B14F-4D97-AF65-F5344CB8AC3E}">
        <p14:creationId xmlns:p14="http://schemas.microsoft.com/office/powerpoint/2010/main" val="10561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0BA02-7E17-47D4-ACD3-A8CE368ED57B}" type="slidenum">
              <a:rPr lang="en-US" smtClean="0"/>
              <a:t>11</a:t>
            </a:fld>
            <a:endParaRPr lang="en-US" dirty="0"/>
          </a:p>
        </p:txBody>
      </p:sp>
    </p:spTree>
    <p:extLst>
      <p:ext uri="{BB962C8B-B14F-4D97-AF65-F5344CB8AC3E}">
        <p14:creationId xmlns:p14="http://schemas.microsoft.com/office/powerpoint/2010/main" val="259853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a:t>Programs that receive Perkins funding have been approved by the Programs Review Committee at the System Office requires: </a:t>
            </a:r>
          </a:p>
          <a:p>
            <a:pPr lvl="2"/>
            <a:r>
              <a:rPr lang="en-US" sz="1400" dirty="0"/>
              <a:t>Sufficient Size – Number of projected Students </a:t>
            </a:r>
          </a:p>
          <a:p>
            <a:pPr lvl="2"/>
            <a:r>
              <a:rPr lang="en-US" sz="1400" dirty="0"/>
              <a:t>Scope – Aligned with Other courses in curriculum programs of study </a:t>
            </a:r>
          </a:p>
          <a:p>
            <a:pPr lvl="2"/>
            <a:r>
              <a:rPr lang="en-US" sz="1400" dirty="0"/>
              <a:t>Quality- students are graduating with competencies around learning objectives and employment in the field </a:t>
            </a:r>
          </a:p>
        </p:txBody>
      </p:sp>
      <p:sp>
        <p:nvSpPr>
          <p:cNvPr id="4" name="Slide Number Placeholder 3"/>
          <p:cNvSpPr>
            <a:spLocks noGrp="1"/>
          </p:cNvSpPr>
          <p:nvPr>
            <p:ph type="sldNum" sz="quarter" idx="10"/>
          </p:nvPr>
        </p:nvSpPr>
        <p:spPr/>
        <p:txBody>
          <a:bodyPr/>
          <a:lstStyle/>
          <a:p>
            <a:fld id="{8CC5EC5E-7910-40CE-9448-D41D6BDE8E96}" type="slidenum">
              <a:rPr lang="en-US" smtClean="0"/>
              <a:t>16</a:t>
            </a:fld>
            <a:endParaRPr lang="en-US" dirty="0"/>
          </a:p>
        </p:txBody>
      </p:sp>
    </p:spTree>
    <p:extLst>
      <p:ext uri="{BB962C8B-B14F-4D97-AF65-F5344CB8AC3E}">
        <p14:creationId xmlns:p14="http://schemas.microsoft.com/office/powerpoint/2010/main" val="376645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89588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180023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82057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2454951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68677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2913036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211995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681039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2465437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2613761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3B163-8CAE-43E7-B241-C5698768CCF9}"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784991-C5F6-42F5-BD8A-0AAE06EAFD40}" type="slidenum">
              <a:rPr lang="en-US" smtClean="0"/>
              <a:t>‹#›</a:t>
            </a:fld>
            <a:endParaRPr lang="en-US" dirty="0"/>
          </a:p>
        </p:txBody>
      </p:sp>
    </p:spTree>
    <p:extLst>
      <p:ext uri="{BB962C8B-B14F-4D97-AF65-F5344CB8AC3E}">
        <p14:creationId xmlns:p14="http://schemas.microsoft.com/office/powerpoint/2010/main" val="1363214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3B163-8CAE-43E7-B241-C5698768CCF9}" type="datetimeFigureOut">
              <a:rPr lang="en-US" smtClean="0"/>
              <a:t>11/14/2016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84991-C5F6-42F5-BD8A-0AAE06EAFD40}" type="slidenum">
              <a:rPr lang="en-US" smtClean="0"/>
              <a:t>‹#›</a:t>
            </a:fld>
            <a:endParaRPr lang="en-US" dirty="0"/>
          </a:p>
        </p:txBody>
      </p:sp>
    </p:spTree>
    <p:extLst>
      <p:ext uri="{BB962C8B-B14F-4D97-AF65-F5344CB8AC3E}">
        <p14:creationId xmlns:p14="http://schemas.microsoft.com/office/powerpoint/2010/main" val="1711879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1.emf"/><Relationship Id="rId12" Type="http://schemas.openxmlformats.org/officeDocument/2006/relationships/image" Target="../media/image25.jpeg"/><Relationship Id="rId2" Type="http://schemas.openxmlformats.org/officeDocument/2006/relationships/notesSlide" Target="../notesSlides/notesSlide4.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hyperlink" Target="https://mountainx.com/food/in-photos-a-b-tech-baking-and-pastry-arts-graduates-present-senior-capstone-projects/" TargetMode="External"/><Relationship Id="rId5" Type="http://schemas.openxmlformats.org/officeDocument/2006/relationships/image" Target="../media/image19.jpeg"/><Relationship Id="rId15" Type="http://schemas.openxmlformats.org/officeDocument/2006/relationships/image" Target="../media/image28.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3555319"/>
            <a:ext cx="9035845" cy="1930553"/>
          </a:xfrm>
        </p:spPr>
        <p:txBody>
          <a:bodyPr/>
          <a:lstStyle/>
          <a:p>
            <a:r>
              <a:rPr lang="en-US" dirty="0" smtClean="0">
                <a:solidFill>
                  <a:srgbClr val="FFFF00"/>
                </a:solidFill>
              </a:rPr>
              <a:t>Learning to Earn!</a:t>
            </a:r>
            <a:endParaRPr lang="en-US" dirty="0">
              <a:solidFill>
                <a:srgbClr val="FFFF00"/>
              </a:solidFill>
            </a:endParaRPr>
          </a:p>
        </p:txBody>
      </p:sp>
      <p:sp>
        <p:nvSpPr>
          <p:cNvPr id="3" name="Subtitle 2"/>
          <p:cNvSpPr>
            <a:spLocks noGrp="1"/>
          </p:cNvSpPr>
          <p:nvPr>
            <p:ph type="subTitle" idx="1"/>
          </p:nvPr>
        </p:nvSpPr>
        <p:spPr>
          <a:xfrm>
            <a:off x="1524000" y="5545143"/>
            <a:ext cx="9144000" cy="1655762"/>
          </a:xfrm>
        </p:spPr>
        <p:txBody>
          <a:bodyPr/>
          <a:lstStyle/>
          <a:p>
            <a:r>
              <a:rPr lang="en-US" b="1" dirty="0" smtClean="0">
                <a:solidFill>
                  <a:srgbClr val="FFFF00"/>
                </a:solidFill>
              </a:rPr>
              <a:t>Asheville-Buncombe Technical Community College</a:t>
            </a:r>
          </a:p>
          <a:p>
            <a:r>
              <a:rPr lang="en-US" b="1" dirty="0" smtClean="0">
                <a:solidFill>
                  <a:srgbClr val="FFFF00"/>
                </a:solidFill>
              </a:rPr>
              <a:t>A-B Tech</a:t>
            </a:r>
            <a:endParaRPr lang="en-US" b="1" dirty="0">
              <a:solidFill>
                <a:srgbClr val="FFFF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1" y="5814242"/>
            <a:ext cx="1676400" cy="848061"/>
          </a:xfrm>
          <a:prstGeom prst="rect">
            <a:avLst/>
          </a:prstGeom>
          <a:solidFill>
            <a:schemeClr val="bg1"/>
          </a:solidFill>
        </p:spPr>
      </p:pic>
    </p:spTree>
    <p:extLst>
      <p:ext uri="{BB962C8B-B14F-4D97-AF65-F5344CB8AC3E}">
        <p14:creationId xmlns:p14="http://schemas.microsoft.com/office/powerpoint/2010/main" val="906212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0"/>
            <a:ext cx="9144000" cy="2387600"/>
          </a:xfrm>
        </p:spPr>
        <p:txBody>
          <a:bodyPr>
            <a:normAutofit fontScale="90000"/>
          </a:bodyPr>
          <a:lstStyle/>
          <a:p>
            <a:r>
              <a:rPr lang="en-US" dirty="0" smtClean="0"/>
              <a:t>Debbie Cromwell</a:t>
            </a:r>
            <a:br>
              <a:rPr lang="en-US" dirty="0" smtClean="0"/>
            </a:br>
            <a:r>
              <a:rPr lang="en-US" dirty="0" smtClean="0"/>
              <a:t> Workplace Learning Coordinator</a:t>
            </a:r>
            <a:endParaRPr lang="en-US" dirty="0"/>
          </a:p>
        </p:txBody>
      </p:sp>
      <p:sp>
        <p:nvSpPr>
          <p:cNvPr id="3" name="Subtitle 2"/>
          <p:cNvSpPr>
            <a:spLocks noGrp="1"/>
          </p:cNvSpPr>
          <p:nvPr>
            <p:ph type="subTitle" idx="1"/>
          </p:nvPr>
        </p:nvSpPr>
        <p:spPr>
          <a:xfrm>
            <a:off x="1905000" y="2598738"/>
            <a:ext cx="9144000" cy="1655762"/>
          </a:xfrm>
        </p:spPr>
        <p:txBody>
          <a:bodyPr>
            <a:noAutofit/>
          </a:bodyPr>
          <a:lstStyle/>
          <a:p>
            <a:pPr marL="342900" indent="-342900" algn="l">
              <a:buFont typeface="Arial" panose="020B0604020202020204" pitchFamily="34" charset="0"/>
              <a:buChar char="•"/>
            </a:pPr>
            <a:r>
              <a:rPr lang="en-US" sz="2000" dirty="0" smtClean="0"/>
              <a:t>Working to increase and strengthen student opportunity within the manufacturing sector.</a:t>
            </a:r>
          </a:p>
          <a:p>
            <a:pPr marL="342900" indent="-342900" algn="l">
              <a:buFont typeface="Arial" panose="020B0604020202020204" pitchFamily="34" charset="0"/>
              <a:buChar char="•"/>
            </a:pPr>
            <a:r>
              <a:rPr lang="en-US" sz="2000" dirty="0" smtClean="0"/>
              <a:t>Serves as the liaison between A-B Tech and local industry for Workplace </a:t>
            </a:r>
            <a:r>
              <a:rPr lang="en-US" sz="2000" dirty="0"/>
              <a:t>L</a:t>
            </a:r>
            <a:r>
              <a:rPr lang="en-US" sz="2000" dirty="0" smtClean="0"/>
              <a:t>earning opportunities primarily within Engineering and Applied </a:t>
            </a:r>
            <a:r>
              <a:rPr lang="en-US" sz="2000" dirty="0"/>
              <a:t>T</a:t>
            </a:r>
            <a:r>
              <a:rPr lang="en-US" sz="2000" dirty="0" smtClean="0"/>
              <a:t>echnology programs.</a:t>
            </a:r>
          </a:p>
          <a:p>
            <a:pPr marL="342900" indent="-342900" algn="l">
              <a:buFont typeface="Arial" panose="020B0604020202020204" pitchFamily="34" charset="0"/>
              <a:buChar char="•"/>
            </a:pPr>
            <a:r>
              <a:rPr lang="en-US" sz="2000" dirty="0" smtClean="0"/>
              <a:t>Works with both our curriculum programs primarily within Engineering and Applied Technology as well as our more comprehensive programs falling under Economic and Workforce Development Continuing Education such as: </a:t>
            </a:r>
            <a:r>
              <a:rPr lang="en-US" sz="2000" dirty="0"/>
              <a:t>M</a:t>
            </a:r>
            <a:r>
              <a:rPr lang="en-US" sz="2000" dirty="0" smtClean="0"/>
              <a:t>achining Fundamentals, CNC 101, Aerospace and Structural Composites, and our Industrial </a:t>
            </a:r>
            <a:r>
              <a:rPr lang="en-US" sz="2000" dirty="0"/>
              <a:t>M</a:t>
            </a:r>
            <a:r>
              <a:rPr lang="en-US" sz="2000" dirty="0" smtClean="0"/>
              <a:t>aintenance Academy (330 hours, 4 days a week, 5.5 hours per day, 15 weeks).</a:t>
            </a:r>
          </a:p>
          <a:p>
            <a:pPr marL="342900" indent="-342900" algn="l">
              <a:buFont typeface="Arial" panose="020B0604020202020204" pitchFamily="34" charset="0"/>
              <a:buChar char="•"/>
            </a:pPr>
            <a:r>
              <a:rPr lang="en-US" sz="2000" dirty="0" smtClean="0"/>
              <a:t>Components of Workplace </a:t>
            </a:r>
            <a:r>
              <a:rPr lang="en-US" sz="2000" dirty="0"/>
              <a:t>L</a:t>
            </a:r>
            <a:r>
              <a:rPr lang="en-US" sz="2000" dirty="0" smtClean="0"/>
              <a:t>earning at A-B Tech include: Work-Based Learning (previously known as co-op, students earn credit), Internships, Special Projects, Pre-Apprenticeships, Apprenticeships and Direct hire connections.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775" y="-35776"/>
            <a:ext cx="2336800" cy="2408352"/>
          </a:xfrm>
          <a:prstGeom prst="rect">
            <a:avLst/>
          </a:prstGeom>
        </p:spPr>
      </p:pic>
    </p:spTree>
    <p:extLst>
      <p:ext uri="{BB962C8B-B14F-4D97-AF65-F5344CB8AC3E}">
        <p14:creationId xmlns:p14="http://schemas.microsoft.com/office/powerpoint/2010/main" val="179833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t>Workplace Learning </a:t>
            </a:r>
            <a:br>
              <a:rPr lang="en-US" sz="3600" b="1" dirty="0"/>
            </a:br>
            <a:r>
              <a:rPr lang="en-US" sz="3600" b="1" dirty="0"/>
              <a:t>Connecting the Missing Piece</a:t>
            </a:r>
            <a:br>
              <a:rPr lang="en-US" sz="3600" b="1" dirty="0"/>
            </a:br>
            <a:r>
              <a:rPr lang="en-US" sz="3600" b="1" dirty="0"/>
              <a:t>$$$ Earn While You Learn $$$</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117" y="5988878"/>
            <a:ext cx="1079365" cy="546032"/>
          </a:xfrm>
          <a:prstGeom prst="rect">
            <a:avLst/>
          </a:prstGeom>
        </p:spPr>
      </p:pic>
      <p:sp>
        <p:nvSpPr>
          <p:cNvPr id="7" name="TextBox 6"/>
          <p:cNvSpPr txBox="1"/>
          <p:nvPr/>
        </p:nvSpPr>
        <p:spPr>
          <a:xfrm>
            <a:off x="1816100" y="1690688"/>
            <a:ext cx="9537699" cy="4678204"/>
          </a:xfrm>
          <a:prstGeom prst="rect">
            <a:avLst/>
          </a:prstGeom>
          <a:noFill/>
          <a:effectLst>
            <a:glow rad="101600">
              <a:schemeClr val="accent4">
                <a:satMod val="175000"/>
                <a:alpha val="40000"/>
              </a:schemeClr>
            </a:glow>
          </a:effectLst>
        </p:spPr>
        <p:txBody>
          <a:bodyPr wrap="square" rtlCol="0">
            <a:spAutoFit/>
          </a:bodyPr>
          <a:lstStyle/>
          <a:p>
            <a:endParaRPr lang="en-US" sz="2000" dirty="0"/>
          </a:p>
          <a:p>
            <a:r>
              <a:rPr lang="en-US" sz="2000" dirty="0" smtClean="0"/>
              <a:t>Impact since September 2015:</a:t>
            </a:r>
          </a:p>
          <a:p>
            <a:pPr marL="285750" indent="-285750">
              <a:buFont typeface="Arial" panose="020B0604020202020204" pitchFamily="34" charset="0"/>
              <a:buChar char="•"/>
            </a:pPr>
            <a:r>
              <a:rPr lang="en-US" sz="2000" dirty="0" smtClean="0"/>
              <a:t>39 internships</a:t>
            </a:r>
          </a:p>
          <a:p>
            <a:pPr marL="285750" indent="-285750">
              <a:buFont typeface="Arial" panose="020B0604020202020204" pitchFamily="34" charset="0"/>
              <a:buChar char="•"/>
            </a:pPr>
            <a:r>
              <a:rPr lang="en-US" sz="2000" dirty="0" smtClean="0"/>
              <a:t>27 WBLs</a:t>
            </a:r>
          </a:p>
          <a:p>
            <a:pPr marL="285750" indent="-285750">
              <a:buFont typeface="Arial" panose="020B0604020202020204" pitchFamily="34" charset="0"/>
              <a:buChar char="•"/>
            </a:pPr>
            <a:r>
              <a:rPr lang="en-US" sz="2000" dirty="0" smtClean="0"/>
              <a:t>93 Job Placements</a:t>
            </a:r>
          </a:p>
          <a:p>
            <a:pPr marL="285750" indent="-285750">
              <a:buFont typeface="Arial" panose="020B0604020202020204" pitchFamily="34" charset="0"/>
              <a:buChar char="•"/>
            </a:pPr>
            <a:r>
              <a:rPr lang="en-US" sz="2000" dirty="0" smtClean="0"/>
              <a:t>16 pre-apprenticeships</a:t>
            </a:r>
          </a:p>
          <a:p>
            <a:pPr marL="285750" indent="-285750">
              <a:buFont typeface="Arial" panose="020B0604020202020204" pitchFamily="34" charset="0"/>
              <a:buChar char="•"/>
            </a:pPr>
            <a:r>
              <a:rPr lang="en-US" sz="2000" dirty="0" smtClean="0"/>
              <a:t>3 apprenticeships (2 with BorgWarner; 1 with GE Aviation)</a:t>
            </a:r>
          </a:p>
          <a:p>
            <a:pPr marL="285750" indent="-285750">
              <a:buFont typeface="Arial" panose="020B0604020202020204" pitchFamily="34" charset="0"/>
              <a:buChar char="•"/>
            </a:pPr>
            <a:endParaRPr lang="en-US" sz="2000" dirty="0"/>
          </a:p>
          <a:p>
            <a:r>
              <a:rPr lang="en-US" sz="2000" dirty="0"/>
              <a:t>2 referrals in process for *Duke Energy Powers Career Program to begin Summer 2017</a:t>
            </a:r>
          </a:p>
          <a:p>
            <a:r>
              <a:rPr lang="en-US" sz="2000" dirty="0"/>
              <a:t> </a:t>
            </a:r>
          </a:p>
          <a:p>
            <a:r>
              <a:rPr lang="en-US" sz="2000" b="1" i="1" dirty="0"/>
              <a:t>*Duke Energy Power Careers Program is designated to attract promising High School and Community College talent, provide students an introduction to the business of power plant operations, support students’ completion of targeted two-year  Associate Degrees and ultimately provide a career opportunity with Duke Energy.</a:t>
            </a:r>
            <a:endParaRPr lang="en-US" sz="2000" dirty="0"/>
          </a:p>
          <a:p>
            <a:endParaRPr lang="en-US" dirty="0" smtClean="0"/>
          </a:p>
        </p:txBody>
      </p:sp>
    </p:spTree>
    <p:extLst>
      <p:ext uri="{BB962C8B-B14F-4D97-AF65-F5344CB8AC3E}">
        <p14:creationId xmlns:p14="http://schemas.microsoft.com/office/powerpoint/2010/main" val="453845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752"/>
          <a:stretch/>
        </p:blipFill>
        <p:spPr>
          <a:xfrm>
            <a:off x="115911" y="128790"/>
            <a:ext cx="3860800" cy="25886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017" y="140058"/>
            <a:ext cx="3886200" cy="26035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791" r="3698"/>
          <a:stretch/>
        </p:blipFill>
        <p:spPr>
          <a:xfrm>
            <a:off x="8205274" y="141668"/>
            <a:ext cx="3913747" cy="261476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470" b="15632"/>
          <a:stretch/>
        </p:blipFill>
        <p:spPr>
          <a:xfrm>
            <a:off x="115910" y="3115078"/>
            <a:ext cx="3860800" cy="263459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7892" y="2908121"/>
            <a:ext cx="3886200" cy="3429000"/>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22675" r="4001"/>
          <a:stretch/>
        </p:blipFill>
        <p:spPr>
          <a:xfrm>
            <a:off x="8205274" y="3115078"/>
            <a:ext cx="3895143" cy="2634596"/>
          </a:xfrm>
          <a:prstGeom prst="rect">
            <a:avLst/>
          </a:prstGeom>
        </p:spPr>
      </p:pic>
    </p:spTree>
    <p:extLst>
      <p:ext uri="{BB962C8B-B14F-4D97-AF65-F5344CB8AC3E}">
        <p14:creationId xmlns:p14="http://schemas.microsoft.com/office/powerpoint/2010/main" val="206796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pPr algn="ctr"/>
            <a:r>
              <a:rPr lang="en-US" dirty="0" smtClean="0"/>
              <a:t>Marissa Dowers</a:t>
            </a:r>
            <a:endParaRPr lang="en-US" dirty="0"/>
          </a:p>
        </p:txBody>
      </p:sp>
      <p:sp>
        <p:nvSpPr>
          <p:cNvPr id="3" name="Content Placeholder 2"/>
          <p:cNvSpPr>
            <a:spLocks noGrp="1"/>
          </p:cNvSpPr>
          <p:nvPr>
            <p:ph idx="1"/>
          </p:nvPr>
        </p:nvSpPr>
        <p:spPr>
          <a:xfrm>
            <a:off x="838200" y="2323871"/>
            <a:ext cx="10515600" cy="3853092"/>
          </a:xfrm>
        </p:spPr>
        <p:txBody>
          <a:bodyPr/>
          <a:lstStyle/>
          <a:p>
            <a:r>
              <a:rPr lang="en-US" dirty="0" smtClean="0"/>
              <a:t>Mechanical Engineering student, holds a certificate in CNC Programming and Architectural Drafting</a:t>
            </a:r>
          </a:p>
          <a:p>
            <a:r>
              <a:rPr lang="en-US" dirty="0" smtClean="0"/>
              <a:t>1</a:t>
            </a:r>
            <a:r>
              <a:rPr lang="en-US" baseline="30000" dirty="0" smtClean="0"/>
              <a:t>st</a:t>
            </a:r>
            <a:r>
              <a:rPr lang="en-US" dirty="0" smtClean="0"/>
              <a:t> time recipient of scholarship provided by Advanced </a:t>
            </a:r>
            <a:r>
              <a:rPr lang="en-US" dirty="0" err="1" smtClean="0"/>
              <a:t>SuperAbrasives</a:t>
            </a:r>
            <a:r>
              <a:rPr lang="en-US" dirty="0" smtClean="0"/>
              <a:t> (ASI) in Mars Hill</a:t>
            </a:r>
          </a:p>
          <a:p>
            <a:r>
              <a:rPr lang="en-US" dirty="0" smtClean="0"/>
              <a:t>Internship at ASI summer 2016 where she proved to be a superstar!</a:t>
            </a:r>
          </a:p>
          <a:p>
            <a:r>
              <a:rPr lang="en-US" dirty="0" smtClean="0"/>
              <a:t>Offered fulltime work at ASI as an Engineering Technician Rover while completing her studies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15302" r="314"/>
          <a:stretch/>
        </p:blipFill>
        <p:spPr>
          <a:xfrm>
            <a:off x="0" y="0"/>
            <a:ext cx="3088812" cy="1968270"/>
          </a:xfrm>
          <a:prstGeom prst="rect">
            <a:avLst/>
          </a:prstGeom>
        </p:spPr>
      </p:pic>
    </p:spTree>
    <p:extLst>
      <p:ext uri="{BB962C8B-B14F-4D97-AF65-F5344CB8AC3E}">
        <p14:creationId xmlns:p14="http://schemas.microsoft.com/office/powerpoint/2010/main" val="211674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pPr algn="ctr"/>
            <a:r>
              <a:rPr lang="en-US" dirty="0" smtClean="0"/>
              <a:t>Joel </a:t>
            </a:r>
            <a:r>
              <a:rPr lang="en-US" dirty="0" err="1" smtClean="0"/>
              <a:t>Luczak</a:t>
            </a:r>
            <a:endParaRPr lang="en-US"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0" y="0"/>
            <a:ext cx="2743200" cy="2057400"/>
          </a:xfrm>
          <a:prstGeom prst="rect">
            <a:avLst/>
          </a:prstGeom>
        </p:spPr>
      </p:pic>
      <p:sp>
        <p:nvSpPr>
          <p:cNvPr id="6" name="Content Placeholder 5"/>
          <p:cNvSpPr>
            <a:spLocks noGrp="1"/>
          </p:cNvSpPr>
          <p:nvPr>
            <p:ph idx="1"/>
          </p:nvPr>
        </p:nvSpPr>
        <p:spPr>
          <a:xfrm>
            <a:off x="838200" y="2465613"/>
            <a:ext cx="10515600" cy="3711349"/>
          </a:xfrm>
        </p:spPr>
        <p:txBody>
          <a:bodyPr/>
          <a:lstStyle/>
          <a:p>
            <a:r>
              <a:rPr lang="en-US" dirty="0" smtClean="0"/>
              <a:t>Recent graduate earning an Associates Degree in Computer Integrated Machining</a:t>
            </a:r>
          </a:p>
          <a:p>
            <a:r>
              <a:rPr lang="en-US" dirty="0" smtClean="0"/>
              <a:t>Interned with GE Aviation for six months, internship subsequently extended three times in three month intervals</a:t>
            </a:r>
          </a:p>
          <a:p>
            <a:r>
              <a:rPr lang="en-US" dirty="0" smtClean="0"/>
              <a:t>Upon graduation, Joel was offered a fulltime position as a Machinist in the Rotating </a:t>
            </a:r>
            <a:r>
              <a:rPr lang="en-US" dirty="0"/>
              <a:t>P</a:t>
            </a:r>
            <a:r>
              <a:rPr lang="en-US" dirty="0" smtClean="0"/>
              <a:t>arts Division</a:t>
            </a:r>
            <a:endParaRPr lang="en-US" dirty="0"/>
          </a:p>
        </p:txBody>
      </p:sp>
    </p:spTree>
    <p:extLst>
      <p:ext uri="{BB962C8B-B14F-4D97-AF65-F5344CB8AC3E}">
        <p14:creationId xmlns:p14="http://schemas.microsoft.com/office/powerpoint/2010/main" val="220112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pPr algn="ctr"/>
            <a:r>
              <a:rPr lang="en-US" dirty="0" smtClean="0"/>
              <a:t>Evan Capps</a:t>
            </a:r>
            <a:endParaRPr lang="en-US" dirty="0"/>
          </a:p>
        </p:txBody>
      </p:sp>
      <p:sp>
        <p:nvSpPr>
          <p:cNvPr id="3" name="Content Placeholder 2"/>
          <p:cNvSpPr>
            <a:spLocks noGrp="1"/>
          </p:cNvSpPr>
          <p:nvPr>
            <p:ph idx="1"/>
          </p:nvPr>
        </p:nvSpPr>
        <p:spPr>
          <a:xfrm>
            <a:off x="838200" y="2323871"/>
            <a:ext cx="10515600" cy="3853092"/>
          </a:xfrm>
        </p:spPr>
        <p:txBody>
          <a:bodyPr>
            <a:normAutofit lnSpcReduction="10000"/>
          </a:bodyPr>
          <a:lstStyle/>
          <a:p>
            <a:pPr marL="0" indent="0">
              <a:buNone/>
            </a:pPr>
            <a:endParaRPr lang="en-US" dirty="0" smtClean="0"/>
          </a:p>
          <a:p>
            <a:r>
              <a:rPr lang="en-US" dirty="0" smtClean="0"/>
              <a:t>Recent graduate earning an Associates in Industrial Systems Technology, Certificate in Industrial Automation, Certificate in CNC Machining</a:t>
            </a:r>
          </a:p>
          <a:p>
            <a:r>
              <a:rPr lang="en-US" dirty="0" smtClean="0"/>
              <a:t>Accepted as an Apprentice (non-registered) with Atlas Precision</a:t>
            </a:r>
          </a:p>
          <a:p>
            <a:r>
              <a:rPr lang="en-US" dirty="0" smtClean="0"/>
              <a:t>Began training and working as a Design Engineer on projects from day one</a:t>
            </a:r>
          </a:p>
          <a:p>
            <a:r>
              <a:rPr lang="en-US" dirty="0" smtClean="0"/>
              <a:t>Upon graduation was offered a fulltime position as an Engineering Apprentice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67"/>
            <a:ext cx="3090672" cy="2318004"/>
          </a:xfrm>
          <a:prstGeom prst="rect">
            <a:avLst/>
          </a:prstGeom>
        </p:spPr>
      </p:pic>
    </p:spTree>
    <p:extLst>
      <p:ext uri="{BB962C8B-B14F-4D97-AF65-F5344CB8AC3E}">
        <p14:creationId xmlns:p14="http://schemas.microsoft.com/office/powerpoint/2010/main" val="373316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80" y="721066"/>
            <a:ext cx="10515600" cy="1325563"/>
          </a:xfrm>
        </p:spPr>
        <p:txBody>
          <a:bodyPr>
            <a:noAutofit/>
          </a:bodyPr>
          <a:lstStyle/>
          <a:p>
            <a:pPr algn="ctr"/>
            <a:r>
              <a:rPr lang="en-US" sz="4000" b="1" dirty="0" smtClean="0"/>
              <a:t>    </a:t>
            </a:r>
            <a:br>
              <a:rPr lang="en-US" sz="4000" b="1" dirty="0" smtClean="0"/>
            </a:br>
            <a:r>
              <a:rPr lang="en-US" sz="4000" b="1" dirty="0"/>
              <a:t> </a:t>
            </a:r>
            <a:r>
              <a:rPr lang="en-US" sz="4000" b="1" dirty="0" smtClean="0"/>
              <a:t>Thank</a:t>
            </a:r>
            <a:br>
              <a:rPr lang="en-US" sz="4000" b="1" dirty="0" smtClean="0"/>
            </a:br>
            <a:r>
              <a:rPr lang="en-US" sz="4000" b="1" dirty="0" smtClean="0"/>
              <a:t>You!</a:t>
            </a:r>
            <a:endParaRPr lang="en-US" sz="4000" b="1"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3" y="6248401"/>
            <a:ext cx="1079365" cy="54603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79"/>
          <a:stretch/>
        </p:blipFill>
        <p:spPr>
          <a:xfrm>
            <a:off x="947268" y="4758469"/>
            <a:ext cx="2628509" cy="15555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5217" y="3437865"/>
            <a:ext cx="2522690" cy="1419304"/>
          </a:xfrm>
          <a:prstGeom prst="rect">
            <a:avLst/>
          </a:prstGeom>
        </p:spPr>
      </p:pic>
      <p:pic>
        <p:nvPicPr>
          <p:cNvPr id="7" name="Picture 6"/>
          <p:cNvPicPr>
            <a:picLocks noChangeAspect="1"/>
          </p:cNvPicPr>
          <p:nvPr/>
        </p:nvPicPr>
        <p:blipFill rotWithShape="1">
          <a:blip r:embed="rId6"/>
          <a:srcRect l="4241" r="10004" b="27947"/>
          <a:stretch/>
        </p:blipFill>
        <p:spPr>
          <a:xfrm>
            <a:off x="5595635" y="4857169"/>
            <a:ext cx="2716074" cy="1445865"/>
          </a:xfrm>
          <a:prstGeom prst="rect">
            <a:avLst/>
          </a:prstGeom>
        </p:spPr>
      </p:pic>
      <p:pic>
        <p:nvPicPr>
          <p:cNvPr id="8" name="Picture 7"/>
          <p:cNvPicPr>
            <a:picLocks noChangeAspect="1"/>
          </p:cNvPicPr>
          <p:nvPr/>
        </p:nvPicPr>
        <p:blipFill rotWithShape="1">
          <a:blip r:embed="rId7"/>
          <a:srcRect t="7471" b="2190"/>
          <a:stretch/>
        </p:blipFill>
        <p:spPr>
          <a:xfrm>
            <a:off x="8311709" y="4563840"/>
            <a:ext cx="3536520" cy="1721024"/>
          </a:xfrm>
          <a:prstGeom prst="rect">
            <a:avLst/>
          </a:prstGeom>
        </p:spPr>
      </p:pic>
      <p:pic>
        <p:nvPicPr>
          <p:cNvPr id="11" name="Picture 10"/>
          <p:cNvPicPr>
            <a:picLocks noChangeAspect="1"/>
          </p:cNvPicPr>
          <p:nvPr/>
        </p:nvPicPr>
        <p:blipFill rotWithShape="1">
          <a:blip r:embed="rId8"/>
          <a:srcRect l="27963" t="5294" r="1665"/>
          <a:stretch/>
        </p:blipFill>
        <p:spPr>
          <a:xfrm>
            <a:off x="3526135" y="4803478"/>
            <a:ext cx="2082268" cy="1554034"/>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t="22778" r="11358" b="11852"/>
          <a:stretch/>
        </p:blipFill>
        <p:spPr>
          <a:xfrm>
            <a:off x="936682" y="3433733"/>
            <a:ext cx="2786054" cy="1369745"/>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1939" t="32036" r="4626" b="1297"/>
          <a:stretch/>
        </p:blipFill>
        <p:spPr>
          <a:xfrm>
            <a:off x="5796538" y="3017415"/>
            <a:ext cx="3479648" cy="1790700"/>
          </a:xfrm>
          <a:prstGeom prst="rect">
            <a:avLst/>
          </a:prstGeom>
        </p:spPr>
      </p:pic>
      <p:sp>
        <p:nvSpPr>
          <p:cNvPr id="15" name="Rectangle 14"/>
          <p:cNvSpPr/>
          <p:nvPr/>
        </p:nvSpPr>
        <p:spPr>
          <a:xfrm>
            <a:off x="1855631" y="6314009"/>
            <a:ext cx="11938000" cy="646331"/>
          </a:xfrm>
          <a:prstGeom prst="rect">
            <a:avLst/>
          </a:prstGeom>
        </p:spPr>
        <p:txBody>
          <a:bodyPr wrap="square">
            <a:spAutoFit/>
          </a:bodyPr>
          <a:lstStyle/>
          <a:p>
            <a:r>
              <a:rPr lang="en-US" sz="1200" u="sng" dirty="0">
                <a:solidFill>
                  <a:srgbClr val="000000"/>
                </a:solidFill>
                <a:latin typeface="Arial" panose="020B0604020202020204" pitchFamily="34" charset="0"/>
                <a:ea typeface="Times New Roman" panose="02020603050405020304" pitchFamily="18" charset="0"/>
                <a:hlinkClick r:id="rId11"/>
              </a:rPr>
              <a:t>https</a:t>
            </a:r>
            <a:r>
              <a:rPr lang="en-US" sz="1200" u="sng" dirty="0" smtClean="0">
                <a:solidFill>
                  <a:srgbClr val="000000"/>
                </a:solidFill>
                <a:latin typeface="Arial" panose="020B0604020202020204" pitchFamily="34" charset="0"/>
                <a:ea typeface="Times New Roman" panose="02020603050405020304" pitchFamily="18" charset="0"/>
                <a:hlinkClick r:id="rId11"/>
              </a:rPr>
              <a:t>://mountainx.com/food/in-photos-a-b-tech-baking-and-pastry-arts-graduates-present-senior-capstone-projects</a:t>
            </a:r>
            <a:r>
              <a:rPr lang="en-US" u="sng" dirty="0" smtClean="0">
                <a:solidFill>
                  <a:srgbClr val="000000"/>
                </a:solidFill>
                <a:latin typeface="Arial" panose="020B0604020202020204" pitchFamily="34" charset="0"/>
                <a:ea typeface="Times New Roman" panose="02020603050405020304" pitchFamily="18" charset="0"/>
                <a:hlinkClick r:id="rId11"/>
              </a:rPr>
              <a:t>/</a:t>
            </a:r>
            <a:endParaRPr lang="en-US" sz="3200" dirty="0" smtClean="0">
              <a:latin typeface="Times New Roman" panose="02020603050405020304" pitchFamily="18" charset="0"/>
              <a:ea typeface="Calibri" panose="020F0502020204030204" pitchFamily="34" charset="0"/>
            </a:endParaRPr>
          </a:p>
          <a:p>
            <a:r>
              <a:rPr lang="en-US" dirty="0" smtClean="0">
                <a:solidFill>
                  <a:srgbClr val="000000"/>
                </a:solidFill>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endParaRPr>
          </a:p>
        </p:txBody>
      </p:sp>
      <p:pic>
        <p:nvPicPr>
          <p:cNvPr id="16" name="Picture 15" descr="http://i.iheart.com/v3/url/aHR0cDovL2NvbnRlbnQuY2xlYXJjaGFubmVsLmNvbS9jYy1jb21tb24vbWxpYi8xODQ3LzA0LzE0NjA2NzE1MDUxMDcuSlBH?ops=maxcontain(630,473),quality(80)"/>
          <p:cNvPicPr/>
          <p:nvPr/>
        </p:nvPicPr>
        <p:blipFill rotWithShape="1">
          <a:blip r:embed="rId12">
            <a:extLst>
              <a:ext uri="{28A0092B-C50C-407E-A947-70E740481C1C}">
                <a14:useLocalDpi xmlns:a14="http://schemas.microsoft.com/office/drawing/2010/main" val="0"/>
              </a:ext>
            </a:extLst>
          </a:blip>
          <a:srcRect l="9293" t="2924" r="20681" b="11163"/>
          <a:stretch/>
        </p:blipFill>
        <p:spPr bwMode="auto">
          <a:xfrm>
            <a:off x="9267691" y="2399902"/>
            <a:ext cx="2580538" cy="2197994"/>
          </a:xfrm>
          <a:prstGeom prst="rect">
            <a:avLst/>
          </a:prstGeom>
          <a:noFill/>
          <a:ln>
            <a:noFill/>
          </a:ln>
          <a:extLst>
            <a:ext uri="{53640926-AAD7-44D8-BBD7-CCE9431645EC}">
              <a14:shadowObscured xmlns:a14="http://schemas.microsoft.com/office/drawing/2010/main"/>
            </a:ext>
          </a:extLst>
        </p:spPr>
      </p:pic>
      <p:pic>
        <p:nvPicPr>
          <p:cNvPr id="17" name="Content Placeholder 5"/>
          <p:cNvPicPr>
            <a:picLocks noGrp="1" noChangeAspect="1"/>
          </p:cNvPicPr>
          <p:nvPr>
            <p:ph idx="1"/>
          </p:nvPr>
        </p:nvPicPr>
        <p:blipFill>
          <a:blip r:embed="rId13" cstate="email">
            <a:extLst>
              <a:ext uri="{28A0092B-C50C-407E-A947-70E740481C1C}">
                <a14:useLocalDpi xmlns:a14="http://schemas.microsoft.com/office/drawing/2010/main"/>
              </a:ext>
            </a:extLst>
          </a:blip>
          <a:stretch>
            <a:fillRect/>
          </a:stretch>
        </p:blipFill>
        <p:spPr>
          <a:xfrm>
            <a:off x="345233" y="580042"/>
            <a:ext cx="1851693" cy="2867013"/>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0376" y="580042"/>
            <a:ext cx="1624915" cy="2437373"/>
          </a:xfrm>
          <a:prstGeom prst="rect">
            <a:avLst/>
          </a:prstGeom>
        </p:spPr>
      </p:pic>
      <p:pic>
        <p:nvPicPr>
          <p:cNvPr id="19" name="Picture 18"/>
          <p:cNvPicPr>
            <a:picLocks noChangeAspect="1"/>
          </p:cNvPicPr>
          <p:nvPr/>
        </p:nvPicPr>
        <p:blipFill rotWithShape="1">
          <a:blip r:embed="rId15" cstate="print">
            <a:extLst>
              <a:ext uri="{28A0092B-C50C-407E-A947-70E740481C1C}">
                <a14:useLocalDpi xmlns:a14="http://schemas.microsoft.com/office/drawing/2010/main" val="0"/>
              </a:ext>
            </a:extLst>
          </a:blip>
          <a:srcRect l="9455" r="20381"/>
          <a:stretch/>
        </p:blipFill>
        <p:spPr>
          <a:xfrm>
            <a:off x="2143373" y="709665"/>
            <a:ext cx="2864808" cy="2722002"/>
          </a:xfrm>
          <a:prstGeom prst="rect">
            <a:avLst/>
          </a:prstGeom>
        </p:spPr>
      </p:pic>
      <p:pic>
        <p:nvPicPr>
          <p:cNvPr id="20" name="Picture 19"/>
          <p:cNvPicPr>
            <a:picLocks noChangeAspect="1"/>
          </p:cNvPicPr>
          <p:nvPr/>
        </p:nvPicPr>
        <p:blipFill rotWithShape="1">
          <a:blip r:embed="rId16" cstate="print">
            <a:extLst>
              <a:ext uri="{28A0092B-C50C-407E-A947-70E740481C1C}">
                <a14:useLocalDpi xmlns:a14="http://schemas.microsoft.com/office/drawing/2010/main" val="0"/>
              </a:ext>
            </a:extLst>
          </a:blip>
          <a:srcRect l="21515" r="3668" b="14372"/>
          <a:stretch/>
        </p:blipFill>
        <p:spPr>
          <a:xfrm>
            <a:off x="9267691" y="430990"/>
            <a:ext cx="2580538" cy="1968912"/>
          </a:xfrm>
          <a:prstGeom prst="rect">
            <a:avLst/>
          </a:prstGeom>
        </p:spPr>
      </p:pic>
    </p:spTree>
    <p:extLst>
      <p:ext uri="{BB962C8B-B14F-4D97-AF65-F5344CB8AC3E}">
        <p14:creationId xmlns:p14="http://schemas.microsoft.com/office/powerpoint/2010/main" val="327055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Our Presenters: </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724115336"/>
              </p:ext>
            </p:extLst>
          </p:nvPr>
        </p:nvGraphicFramePr>
        <p:xfrm>
          <a:off x="838200" y="1690690"/>
          <a:ext cx="10515600" cy="2931323"/>
        </p:xfrm>
        <a:graphic>
          <a:graphicData uri="http://schemas.openxmlformats.org/drawingml/2006/table">
            <a:tbl>
              <a:tblPr firstRow="1" bandRow="1">
                <a:tableStyleId>{5C22544A-7EE6-4342-B048-85BDC9FD1C3A}</a:tableStyleId>
              </a:tblPr>
              <a:tblGrid>
                <a:gridCol w="2247900"/>
                <a:gridCol w="3009900"/>
                <a:gridCol w="3352800"/>
                <a:gridCol w="1905000"/>
              </a:tblGrid>
              <a:tr h="644141">
                <a:tc>
                  <a:txBody>
                    <a:bodyPr/>
                    <a:lstStyle/>
                    <a:p>
                      <a:r>
                        <a:rPr lang="en-US" dirty="0" smtClean="0"/>
                        <a:t>Name </a:t>
                      </a:r>
                      <a:endParaRPr lang="en-US" dirty="0"/>
                    </a:p>
                  </a:txBody>
                  <a:tcPr/>
                </a:tc>
                <a:tc>
                  <a:txBody>
                    <a:bodyPr/>
                    <a:lstStyle/>
                    <a:p>
                      <a:r>
                        <a:rPr lang="en-US" dirty="0" smtClean="0"/>
                        <a:t>Title</a:t>
                      </a:r>
                      <a:endParaRPr lang="en-US" dirty="0"/>
                    </a:p>
                  </a:txBody>
                  <a:tcPr/>
                </a:tc>
                <a:tc>
                  <a:txBody>
                    <a:bodyPr/>
                    <a:lstStyle/>
                    <a:p>
                      <a:r>
                        <a:rPr lang="en-US" dirty="0" smtClean="0"/>
                        <a:t>E-Mail</a:t>
                      </a:r>
                      <a:endParaRPr lang="en-US" dirty="0"/>
                    </a:p>
                  </a:txBody>
                  <a:tcPr/>
                </a:tc>
                <a:tc>
                  <a:txBody>
                    <a:bodyPr/>
                    <a:lstStyle/>
                    <a:p>
                      <a:r>
                        <a:rPr lang="en-US" dirty="0" smtClean="0"/>
                        <a:t>Phone </a:t>
                      </a:r>
                      <a:endParaRPr lang="en-US" dirty="0"/>
                    </a:p>
                  </a:txBody>
                  <a:tcPr/>
                </a:tc>
              </a:tr>
              <a:tr h="762394">
                <a:tc>
                  <a:txBody>
                    <a:bodyPr/>
                    <a:lstStyle/>
                    <a:p>
                      <a:r>
                        <a:rPr lang="en-US" dirty="0" smtClean="0"/>
                        <a:t>Gene Loflin</a:t>
                      </a:r>
                      <a:endParaRPr lang="en-US" dirty="0"/>
                    </a:p>
                  </a:txBody>
                  <a:tcPr/>
                </a:tc>
                <a:tc>
                  <a:txBody>
                    <a:bodyPr/>
                    <a:lstStyle/>
                    <a:p>
                      <a:r>
                        <a:rPr lang="en-US" dirty="0" smtClean="0"/>
                        <a:t>Associate Vice President, Instructional Services</a:t>
                      </a:r>
                      <a:endParaRPr lang="en-US" dirty="0"/>
                    </a:p>
                  </a:txBody>
                  <a:tcPr/>
                </a:tc>
                <a:tc>
                  <a:txBody>
                    <a:bodyPr/>
                    <a:lstStyle/>
                    <a:p>
                      <a:r>
                        <a:rPr lang="en-US" dirty="0" smtClean="0"/>
                        <a:t>williameloflin@abtech.edu</a:t>
                      </a:r>
                      <a:endParaRPr lang="en-US" dirty="0"/>
                    </a:p>
                  </a:txBody>
                  <a:tcPr/>
                </a:tc>
                <a:tc>
                  <a:txBody>
                    <a:bodyPr/>
                    <a:lstStyle/>
                    <a:p>
                      <a:r>
                        <a:rPr lang="en-US" dirty="0" smtClean="0"/>
                        <a:t>(828) 398-7240</a:t>
                      </a:r>
                      <a:endParaRPr lang="en-US" dirty="0"/>
                    </a:p>
                  </a:txBody>
                  <a:tcPr/>
                </a:tc>
              </a:tr>
              <a:tr h="762394">
                <a:tc>
                  <a:txBody>
                    <a:bodyPr/>
                    <a:lstStyle/>
                    <a:p>
                      <a:r>
                        <a:rPr lang="en-US" dirty="0" smtClean="0"/>
                        <a:t>Vernon Daugherty</a:t>
                      </a:r>
                      <a:endParaRPr lang="en-US" dirty="0"/>
                    </a:p>
                  </a:txBody>
                  <a:tcPr/>
                </a:tc>
                <a:tc>
                  <a:txBody>
                    <a:bodyPr/>
                    <a:lstStyle/>
                    <a:p>
                      <a:r>
                        <a:rPr lang="en-US" dirty="0" smtClean="0"/>
                        <a:t>Dean, Engineering and Applied</a:t>
                      </a:r>
                      <a:r>
                        <a:rPr lang="en-US" baseline="0" dirty="0" smtClean="0"/>
                        <a:t> Technology</a:t>
                      </a:r>
                      <a:endParaRPr lang="en-US" dirty="0"/>
                    </a:p>
                  </a:txBody>
                  <a:tcPr/>
                </a:tc>
                <a:tc>
                  <a:txBody>
                    <a:bodyPr/>
                    <a:lstStyle/>
                    <a:p>
                      <a:r>
                        <a:rPr lang="en-US" dirty="0" smtClean="0"/>
                        <a:t>vernonddaugherty@abtech.edu</a:t>
                      </a:r>
                      <a:endParaRPr lang="en-US" dirty="0"/>
                    </a:p>
                  </a:txBody>
                  <a:tcPr/>
                </a:tc>
                <a:tc>
                  <a:txBody>
                    <a:bodyPr/>
                    <a:lstStyle/>
                    <a:p>
                      <a:r>
                        <a:rPr lang="en-US" dirty="0" smtClean="0"/>
                        <a:t>(828) 398-7220</a:t>
                      </a:r>
                      <a:endParaRPr lang="en-US" dirty="0"/>
                    </a:p>
                  </a:txBody>
                  <a:tcPr/>
                </a:tc>
              </a:tr>
              <a:tr h="762394">
                <a:tc>
                  <a:txBody>
                    <a:bodyPr/>
                    <a:lstStyle/>
                    <a:p>
                      <a:r>
                        <a:rPr lang="en-US" dirty="0" smtClean="0"/>
                        <a:t>Debbie Cromwell</a:t>
                      </a:r>
                      <a:endParaRPr lang="en-US" dirty="0"/>
                    </a:p>
                  </a:txBody>
                  <a:tcPr/>
                </a:tc>
                <a:tc>
                  <a:txBody>
                    <a:bodyPr/>
                    <a:lstStyle/>
                    <a:p>
                      <a:r>
                        <a:rPr lang="en-US" dirty="0" smtClean="0"/>
                        <a:t>Workplace Learning Coordinator</a:t>
                      </a:r>
                      <a:endParaRPr lang="en-US" dirty="0"/>
                    </a:p>
                  </a:txBody>
                  <a:tcPr/>
                </a:tc>
                <a:tc>
                  <a:txBody>
                    <a:bodyPr/>
                    <a:lstStyle/>
                    <a:p>
                      <a:r>
                        <a:rPr lang="en-US" dirty="0" smtClean="0"/>
                        <a:t>debbiecromwell@abtech.edu</a:t>
                      </a:r>
                      <a:endParaRPr lang="en-US" dirty="0"/>
                    </a:p>
                  </a:txBody>
                  <a:tcPr/>
                </a:tc>
                <a:tc>
                  <a:txBody>
                    <a:bodyPr/>
                    <a:lstStyle/>
                    <a:p>
                      <a:r>
                        <a:rPr lang="en-US" dirty="0" smtClean="0"/>
                        <a:t>(828) 398-7603</a:t>
                      </a:r>
                      <a:endParaRPr lang="en-US" dirty="0"/>
                    </a:p>
                  </a:txBody>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6262446"/>
            <a:ext cx="857182" cy="433634"/>
          </a:xfrm>
          <a:prstGeom prst="rect">
            <a:avLst/>
          </a:prstGeom>
        </p:spPr>
      </p:pic>
    </p:spTree>
    <p:extLst>
      <p:ext uri="{BB962C8B-B14F-4D97-AF65-F5344CB8AC3E}">
        <p14:creationId xmlns:p14="http://schemas.microsoft.com/office/powerpoint/2010/main" val="111661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Pathways to Employment</a:t>
            </a:r>
            <a:endParaRPr lang="en-US" b="1" dirty="0"/>
          </a:p>
        </p:txBody>
      </p:sp>
      <p:sp>
        <p:nvSpPr>
          <p:cNvPr id="3" name="Content Placeholder 2"/>
          <p:cNvSpPr>
            <a:spLocks noGrp="1"/>
          </p:cNvSpPr>
          <p:nvPr>
            <p:ph idx="1"/>
          </p:nvPr>
        </p:nvSpPr>
        <p:spPr/>
        <p:txBody>
          <a:bodyPr/>
          <a:lstStyle/>
          <a:p>
            <a:pPr marL="0" indent="0" algn="ctr">
              <a:buNone/>
            </a:pPr>
            <a:r>
              <a:rPr lang="en-US" sz="4400" dirty="0" smtClean="0"/>
              <a:t>Vision</a:t>
            </a:r>
          </a:p>
          <a:p>
            <a:pPr marL="0" indent="0">
              <a:buNone/>
            </a:pPr>
            <a:endParaRPr lang="en-US" dirty="0"/>
          </a:p>
          <a:p>
            <a:pPr marL="0" indent="0">
              <a:buNone/>
            </a:pPr>
            <a:r>
              <a:rPr lang="en-US" sz="3200" dirty="0" smtClean="0"/>
              <a:t>All students attending Asheville City Schools, Buncombe County Schools and Madison County Schools will graduate with a high school diploma </a:t>
            </a:r>
            <a:r>
              <a:rPr lang="en-US" sz="3200" b="1" u="sng" dirty="0" smtClean="0"/>
              <a:t>AND</a:t>
            </a:r>
            <a:r>
              <a:rPr lang="en-US" sz="3200" dirty="0" smtClean="0"/>
              <a:t> an industry recognized licensure/certification </a:t>
            </a:r>
            <a:r>
              <a:rPr lang="en-US" sz="3200" b="1" u="sng" dirty="0" smtClean="0"/>
              <a:t>AND/OR</a:t>
            </a:r>
            <a:r>
              <a:rPr lang="en-US" sz="3200" dirty="0" smtClean="0"/>
              <a:t> a postsecondary certificate, diploma, degree or significant hours of transfer credit!</a:t>
            </a:r>
            <a:endParaRPr lang="en-US" sz="3200"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17" y="6176963"/>
            <a:ext cx="1079365" cy="546032"/>
          </a:xfrm>
          <a:prstGeom prst="rect">
            <a:avLst/>
          </a:prstGeom>
        </p:spPr>
      </p:pic>
    </p:spTree>
    <p:extLst>
      <p:ext uri="{BB962C8B-B14F-4D97-AF65-F5344CB8AC3E}">
        <p14:creationId xmlns:p14="http://schemas.microsoft.com/office/powerpoint/2010/main" val="204862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69307" y="0"/>
            <a:ext cx="8974793" cy="7004669"/>
          </a:xfrm>
          <a:prstGeom prst="rect">
            <a:avLst/>
          </a:prstGeom>
        </p:spPr>
      </p:pic>
    </p:spTree>
    <p:extLst>
      <p:ext uri="{BB962C8B-B14F-4D97-AF65-F5344CB8AC3E}">
        <p14:creationId xmlns:p14="http://schemas.microsoft.com/office/powerpoint/2010/main" val="32520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41326" y="0"/>
            <a:ext cx="8851974" cy="7007248"/>
          </a:xfrm>
          <a:prstGeom prst="rect">
            <a:avLst/>
          </a:prstGeom>
        </p:spPr>
      </p:pic>
    </p:spTree>
    <p:extLst>
      <p:ext uri="{BB962C8B-B14F-4D97-AF65-F5344CB8AC3E}">
        <p14:creationId xmlns:p14="http://schemas.microsoft.com/office/powerpoint/2010/main" val="3354164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Employer Engagement</a:t>
            </a:r>
            <a:br>
              <a:rPr lang="en-US" b="1" dirty="0" smtClean="0"/>
            </a:br>
            <a:r>
              <a:rPr lang="en-US" b="1" dirty="0" smtClean="0"/>
              <a:t>Raising Awareness of </a:t>
            </a:r>
            <a:br>
              <a:rPr lang="en-US" b="1" dirty="0" smtClean="0"/>
            </a:br>
            <a:r>
              <a:rPr lang="en-US" b="1" dirty="0" smtClean="0"/>
              <a:t>Manufacturing Possibilities (RAMP)</a:t>
            </a:r>
            <a:endParaRPr lang="en-US" b="1"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52115" t="6526" r="563" b="14738"/>
          <a:stretch/>
        </p:blipFill>
        <p:spPr bwMode="auto">
          <a:xfrm>
            <a:off x="5084157" y="2143125"/>
            <a:ext cx="2023685" cy="4351338"/>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688933" y="3031299"/>
            <a:ext cx="4033380" cy="923330"/>
          </a:xfrm>
          <a:prstGeom prst="rect">
            <a:avLst/>
          </a:prstGeom>
          <a:noFill/>
        </p:spPr>
        <p:txBody>
          <a:bodyPr wrap="square" rtlCol="0">
            <a:spAutoFit/>
          </a:bodyPr>
          <a:lstStyle/>
          <a:p>
            <a:r>
              <a:rPr lang="en-US" b="1" dirty="0"/>
              <a:t>Launch Event </a:t>
            </a:r>
            <a:r>
              <a:rPr lang="en-US" b="1" dirty="0" smtClean="0"/>
              <a:t> </a:t>
            </a:r>
          </a:p>
          <a:p>
            <a:r>
              <a:rPr lang="en-US" b="1" dirty="0" smtClean="0"/>
              <a:t>Jacob Holm Industries</a:t>
            </a:r>
          </a:p>
          <a:p>
            <a:r>
              <a:rPr lang="en-US" b="1" dirty="0" smtClean="0"/>
              <a:t>October </a:t>
            </a:r>
            <a:r>
              <a:rPr lang="en-US" b="1" dirty="0"/>
              <a:t>1, </a:t>
            </a:r>
            <a:r>
              <a:rPr lang="en-US" b="1" dirty="0" smtClean="0"/>
              <a:t>2015</a:t>
            </a:r>
            <a:endParaRPr lang="en-US" b="1"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17" y="6176963"/>
            <a:ext cx="1079365" cy="546032"/>
          </a:xfrm>
          <a:prstGeom prst="rect">
            <a:avLst/>
          </a:prstGeom>
        </p:spPr>
      </p:pic>
    </p:spTree>
    <p:extLst>
      <p:ext uri="{BB962C8B-B14F-4D97-AF65-F5344CB8AC3E}">
        <p14:creationId xmlns:p14="http://schemas.microsoft.com/office/powerpoint/2010/main" val="84857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NC Works Certified Career Pathways </a:t>
            </a:r>
            <a:br>
              <a:rPr lang="en-US" b="1" dirty="0" smtClean="0"/>
            </a:br>
            <a:r>
              <a:rPr lang="en-US" b="1" dirty="0" smtClean="0"/>
              <a:t>Advanced Manufacturing </a:t>
            </a:r>
            <a:br>
              <a:rPr lang="en-US" b="1" dirty="0" smtClean="0"/>
            </a:br>
            <a:r>
              <a:rPr lang="en-US" b="1" dirty="0" smtClean="0"/>
              <a:t>Company Participation</a:t>
            </a:r>
            <a:endParaRPr lang="en-US" b="1" dirty="0"/>
          </a:p>
        </p:txBody>
      </p:sp>
      <p:sp>
        <p:nvSpPr>
          <p:cNvPr id="3" name="Content Placeholder 2"/>
          <p:cNvSpPr>
            <a:spLocks noGrp="1"/>
          </p:cNvSpPr>
          <p:nvPr>
            <p:ph idx="1"/>
          </p:nvPr>
        </p:nvSpPr>
        <p:spPr>
          <a:xfrm>
            <a:off x="838200" y="2057399"/>
            <a:ext cx="4813300" cy="4119563"/>
          </a:xfrm>
        </p:spPr>
        <p:txBody>
          <a:bodyPr>
            <a:normAutofit fontScale="85000" lnSpcReduction="20000"/>
          </a:bodyPr>
          <a:lstStyle/>
          <a:p>
            <a:r>
              <a:rPr lang="en-US" dirty="0"/>
              <a:t>GF Linamar </a:t>
            </a:r>
          </a:p>
          <a:p>
            <a:r>
              <a:rPr lang="en-US" dirty="0"/>
              <a:t>AVL Technologies </a:t>
            </a:r>
          </a:p>
          <a:p>
            <a:r>
              <a:rPr lang="en-US" dirty="0"/>
              <a:t>Borg Warner Turbo </a:t>
            </a:r>
          </a:p>
          <a:p>
            <a:r>
              <a:rPr lang="en-US" dirty="0"/>
              <a:t>Continental Automotive Systems</a:t>
            </a:r>
          </a:p>
          <a:p>
            <a:r>
              <a:rPr lang="en-US" dirty="0"/>
              <a:t>Current by GE</a:t>
            </a:r>
          </a:p>
          <a:p>
            <a:r>
              <a:rPr lang="en-US" dirty="0"/>
              <a:t>GE Aviation </a:t>
            </a:r>
          </a:p>
          <a:p>
            <a:r>
              <a:rPr lang="en-US" dirty="0"/>
              <a:t>Linamar </a:t>
            </a:r>
          </a:p>
          <a:p>
            <a:r>
              <a:rPr lang="en-US" dirty="0"/>
              <a:t>Jacob Holm Industries</a:t>
            </a:r>
          </a:p>
          <a:p>
            <a:r>
              <a:rPr lang="en-US" dirty="0" err="1"/>
              <a:t>Kearfott</a:t>
            </a:r>
            <a:r>
              <a:rPr lang="en-US" dirty="0"/>
              <a:t> Navigation Systems</a:t>
            </a:r>
          </a:p>
          <a:p>
            <a:r>
              <a:rPr lang="en-US" dirty="0"/>
              <a:t>Sigma Plastics/New Excelsior Packaging</a:t>
            </a:r>
          </a:p>
          <a:p>
            <a:endParaRPr lang="en-US" dirty="0"/>
          </a:p>
        </p:txBody>
      </p:sp>
      <p:sp>
        <p:nvSpPr>
          <p:cNvPr id="5" name="TextBox 4"/>
          <p:cNvSpPr txBox="1"/>
          <p:nvPr/>
        </p:nvSpPr>
        <p:spPr>
          <a:xfrm>
            <a:off x="6705600" y="2057399"/>
            <a:ext cx="5727700"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err="1"/>
              <a:t>Raumedic</a:t>
            </a:r>
            <a:r>
              <a:rPr lang="en-US" sz="2600" dirty="0"/>
              <a:t> </a:t>
            </a:r>
          </a:p>
          <a:p>
            <a:pPr marL="457200" indent="-457200">
              <a:buFont typeface="Arial" panose="020B0604020202020204" pitchFamily="34" charset="0"/>
              <a:buChar char="•"/>
            </a:pPr>
            <a:r>
              <a:rPr lang="en-US" sz="2600" dirty="0" err="1"/>
              <a:t>Nypro</a:t>
            </a:r>
            <a:r>
              <a:rPr lang="en-US" sz="2600" dirty="0"/>
              <a:t> Medical </a:t>
            </a:r>
          </a:p>
          <a:p>
            <a:pPr marL="457200" indent="-457200">
              <a:buFont typeface="Arial" panose="020B0604020202020204" pitchFamily="34" charset="0"/>
              <a:buChar char="•"/>
            </a:pPr>
            <a:r>
              <a:rPr lang="en-US" sz="2600" dirty="0"/>
              <a:t>Baldor Electric </a:t>
            </a:r>
          </a:p>
          <a:p>
            <a:pPr marL="457200" indent="-457200">
              <a:buFont typeface="Arial" panose="020B0604020202020204" pitchFamily="34" charset="0"/>
              <a:buChar char="•"/>
            </a:pPr>
            <a:r>
              <a:rPr lang="en-US" sz="2600" dirty="0"/>
              <a:t>Smart Products </a:t>
            </a:r>
          </a:p>
          <a:p>
            <a:pPr marL="457200" indent="-457200">
              <a:buFont typeface="Arial" panose="020B0604020202020204" pitchFamily="34" charset="0"/>
              <a:buChar char="•"/>
            </a:pPr>
            <a:r>
              <a:rPr lang="en-US" sz="2600" dirty="0" err="1"/>
              <a:t>Demmel</a:t>
            </a:r>
            <a:r>
              <a:rPr lang="en-US" sz="2600" dirty="0"/>
              <a:t> AG </a:t>
            </a:r>
          </a:p>
          <a:p>
            <a:pPr marL="457200" indent="-457200">
              <a:buFont typeface="Arial" panose="020B0604020202020204" pitchFamily="34" charset="0"/>
              <a:buChar char="•"/>
            </a:pPr>
            <a:r>
              <a:rPr lang="en-US" sz="2600" dirty="0"/>
              <a:t>Gaia Herb </a:t>
            </a:r>
          </a:p>
          <a:p>
            <a:pPr marL="457200" indent="-457200">
              <a:buFont typeface="Arial" panose="020B0604020202020204" pitchFamily="34" charset="0"/>
              <a:buChar char="•"/>
            </a:pPr>
            <a:r>
              <a:rPr lang="en-US" sz="2600" dirty="0"/>
              <a:t>White Labs </a:t>
            </a:r>
          </a:p>
          <a:p>
            <a:pPr marL="457200" indent="-457200">
              <a:buFont typeface="Arial" panose="020B0604020202020204" pitchFamily="34" charset="0"/>
              <a:buChar char="•"/>
            </a:pPr>
            <a:r>
              <a:rPr lang="en-US" sz="2600" dirty="0"/>
              <a:t>L-3 </a:t>
            </a:r>
          </a:p>
          <a:p>
            <a:pPr marL="457200" indent="-457200">
              <a:buFont typeface="Arial" panose="020B0604020202020204" pitchFamily="34" charset="0"/>
              <a:buChar char="•"/>
            </a:pPr>
            <a:r>
              <a:rPr lang="en-US" sz="2600" dirty="0" err="1"/>
              <a:t>Avadin</a:t>
            </a:r>
            <a:r>
              <a:rPr lang="en-US" sz="2600" dirty="0"/>
              <a:t> Technologies</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17" y="6176963"/>
            <a:ext cx="1079365" cy="546032"/>
          </a:xfrm>
          <a:prstGeom prst="rect">
            <a:avLst/>
          </a:prstGeom>
        </p:spPr>
      </p:pic>
    </p:spTree>
    <p:extLst>
      <p:ext uri="{BB962C8B-B14F-4D97-AF65-F5344CB8AC3E}">
        <p14:creationId xmlns:p14="http://schemas.microsoft.com/office/powerpoint/2010/main" val="871670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39725"/>
            <a:ext cx="10515600" cy="1325563"/>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62087" y="177800"/>
            <a:ext cx="10391712" cy="6680200"/>
          </a:xfrm>
          <a:prstGeom prst="rect">
            <a:avLst/>
          </a:prstGeom>
        </p:spPr>
      </p:pic>
    </p:spTree>
    <p:extLst>
      <p:ext uri="{BB962C8B-B14F-4D97-AF65-F5344CB8AC3E}">
        <p14:creationId xmlns:p14="http://schemas.microsoft.com/office/powerpoint/2010/main" val="318638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59133" y="0"/>
            <a:ext cx="10494667" cy="6858000"/>
          </a:xfrm>
          <a:prstGeom prst="rect">
            <a:avLst/>
          </a:prstGeom>
        </p:spPr>
      </p:pic>
    </p:spTree>
    <p:extLst>
      <p:ext uri="{BB962C8B-B14F-4D97-AF65-F5344CB8AC3E}">
        <p14:creationId xmlns:p14="http://schemas.microsoft.com/office/powerpoint/2010/main" val="281145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24667</TotalTime>
  <Words>559</Words>
  <Application>Microsoft Office PowerPoint</Application>
  <PresentationFormat>Widescreen</PresentationFormat>
  <Paragraphs>94</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Learning to Earn!</vt:lpstr>
      <vt:lpstr>Our Presenters: </vt:lpstr>
      <vt:lpstr>Pathways to Employment</vt:lpstr>
      <vt:lpstr>PowerPoint Presentation</vt:lpstr>
      <vt:lpstr>PowerPoint Presentation</vt:lpstr>
      <vt:lpstr>Employer Engagement Raising Awareness of  Manufacturing Possibilities (RAMP)</vt:lpstr>
      <vt:lpstr>NC Works Certified Career Pathways  Advanced Manufacturing  Company Participation</vt:lpstr>
      <vt:lpstr>PowerPoint Presentation</vt:lpstr>
      <vt:lpstr>PowerPoint Presentation</vt:lpstr>
      <vt:lpstr>Debbie Cromwell  Workplace Learning Coordinator</vt:lpstr>
      <vt:lpstr>Workplace Learning  Connecting the Missing Piece $$$ Earn While You Learn $$$</vt:lpstr>
      <vt:lpstr>PowerPoint Presentation</vt:lpstr>
      <vt:lpstr>Marissa Dowers</vt:lpstr>
      <vt:lpstr>Joel Luczak</vt:lpstr>
      <vt:lpstr>Evan Capps</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2016-17  End of Year Evaluation</dc:title>
  <dc:creator>Bob Witchger</dc:creator>
  <cp:lastModifiedBy>Test User</cp:lastModifiedBy>
  <cp:revision>82</cp:revision>
  <cp:lastPrinted>2016-04-19T20:06:55Z</cp:lastPrinted>
  <dcterms:created xsi:type="dcterms:W3CDTF">2016-03-07T19:51:24Z</dcterms:created>
  <dcterms:modified xsi:type="dcterms:W3CDTF">2016-11-14T18:29:40Z</dcterms:modified>
</cp:coreProperties>
</file>