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23" r:id="rId3"/>
    <p:sldId id="322" r:id="rId4"/>
    <p:sldId id="328" r:id="rId5"/>
    <p:sldId id="329" r:id="rId6"/>
    <p:sldId id="324" r:id="rId7"/>
    <p:sldId id="333" r:id="rId8"/>
    <p:sldId id="334" r:id="rId9"/>
    <p:sldId id="326" r:id="rId10"/>
    <p:sldId id="331" r:id="rId11"/>
    <p:sldId id="327" r:id="rId12"/>
    <p:sldId id="332" r:id="rId13"/>
    <p:sldId id="330" r:id="rId14"/>
    <p:sldId id="335" r:id="rId1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F6875472-41F2-4316-BC94-025CCB987A9D}" type="datetimeFigureOut">
              <a:rPr lang="en-US" smtClean="0"/>
              <a:t>1/27/2020</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4125B709-FF89-4CBF-A74D-FDA1696A05DF}" type="slidenum">
              <a:rPr lang="en-US" smtClean="0"/>
              <a:t>‹#›</a:t>
            </a:fld>
            <a:endParaRPr lang="en-US"/>
          </a:p>
        </p:txBody>
      </p:sp>
    </p:spTree>
    <p:extLst>
      <p:ext uri="{BB962C8B-B14F-4D97-AF65-F5344CB8AC3E}">
        <p14:creationId xmlns:p14="http://schemas.microsoft.com/office/powerpoint/2010/main" val="3448799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E89E8CFC-C3FB-452D-AADA-811880CE9BB2}" type="datetimeFigureOut">
              <a:rPr lang="en-US" smtClean="0"/>
              <a:t>1/27/2020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45D559EC-7B28-4BBE-8526-4EDB8D6E4919}" type="slidenum">
              <a:rPr lang="en-US" smtClean="0"/>
              <a:t>‹#›</a:t>
            </a:fld>
            <a:endParaRPr lang="en-US"/>
          </a:p>
        </p:txBody>
      </p:sp>
    </p:spTree>
    <p:extLst>
      <p:ext uri="{BB962C8B-B14F-4D97-AF65-F5344CB8AC3E}">
        <p14:creationId xmlns:p14="http://schemas.microsoft.com/office/powerpoint/2010/main" val="247669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1</a:t>
            </a:fld>
            <a:endParaRPr lang="en-US"/>
          </a:p>
        </p:txBody>
      </p:sp>
    </p:spTree>
    <p:extLst>
      <p:ext uri="{BB962C8B-B14F-4D97-AF65-F5344CB8AC3E}">
        <p14:creationId xmlns:p14="http://schemas.microsoft.com/office/powerpoint/2010/main" val="75497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10</a:t>
            </a:fld>
            <a:endParaRPr lang="en-US"/>
          </a:p>
        </p:txBody>
      </p:sp>
    </p:spTree>
    <p:extLst>
      <p:ext uri="{BB962C8B-B14F-4D97-AF65-F5344CB8AC3E}">
        <p14:creationId xmlns:p14="http://schemas.microsoft.com/office/powerpoint/2010/main" val="144107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11</a:t>
            </a:fld>
            <a:endParaRPr lang="en-US"/>
          </a:p>
        </p:txBody>
      </p:sp>
    </p:spTree>
    <p:extLst>
      <p:ext uri="{BB962C8B-B14F-4D97-AF65-F5344CB8AC3E}">
        <p14:creationId xmlns:p14="http://schemas.microsoft.com/office/powerpoint/2010/main" val="89480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12</a:t>
            </a:fld>
            <a:endParaRPr lang="en-US"/>
          </a:p>
        </p:txBody>
      </p:sp>
    </p:spTree>
    <p:extLst>
      <p:ext uri="{BB962C8B-B14F-4D97-AF65-F5344CB8AC3E}">
        <p14:creationId xmlns:p14="http://schemas.microsoft.com/office/powerpoint/2010/main" val="161424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13</a:t>
            </a:fld>
            <a:endParaRPr lang="en-US"/>
          </a:p>
        </p:txBody>
      </p:sp>
    </p:spTree>
    <p:extLst>
      <p:ext uri="{BB962C8B-B14F-4D97-AF65-F5344CB8AC3E}">
        <p14:creationId xmlns:p14="http://schemas.microsoft.com/office/powerpoint/2010/main" val="19131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14</a:t>
            </a:fld>
            <a:endParaRPr lang="en-US"/>
          </a:p>
        </p:txBody>
      </p:sp>
    </p:spTree>
    <p:extLst>
      <p:ext uri="{BB962C8B-B14F-4D97-AF65-F5344CB8AC3E}">
        <p14:creationId xmlns:p14="http://schemas.microsoft.com/office/powerpoint/2010/main" val="250621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2</a:t>
            </a:fld>
            <a:endParaRPr lang="en-US"/>
          </a:p>
        </p:txBody>
      </p:sp>
    </p:spTree>
    <p:extLst>
      <p:ext uri="{BB962C8B-B14F-4D97-AF65-F5344CB8AC3E}">
        <p14:creationId xmlns:p14="http://schemas.microsoft.com/office/powerpoint/2010/main" val="34052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3</a:t>
            </a:fld>
            <a:endParaRPr lang="en-US"/>
          </a:p>
        </p:txBody>
      </p:sp>
    </p:spTree>
    <p:extLst>
      <p:ext uri="{BB962C8B-B14F-4D97-AF65-F5344CB8AC3E}">
        <p14:creationId xmlns:p14="http://schemas.microsoft.com/office/powerpoint/2010/main" val="103253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4</a:t>
            </a:fld>
            <a:endParaRPr lang="en-US"/>
          </a:p>
        </p:txBody>
      </p:sp>
    </p:spTree>
    <p:extLst>
      <p:ext uri="{BB962C8B-B14F-4D97-AF65-F5344CB8AC3E}">
        <p14:creationId xmlns:p14="http://schemas.microsoft.com/office/powerpoint/2010/main" val="415038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5</a:t>
            </a:fld>
            <a:endParaRPr lang="en-US"/>
          </a:p>
        </p:txBody>
      </p:sp>
    </p:spTree>
    <p:extLst>
      <p:ext uri="{BB962C8B-B14F-4D97-AF65-F5344CB8AC3E}">
        <p14:creationId xmlns:p14="http://schemas.microsoft.com/office/powerpoint/2010/main" val="226232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6</a:t>
            </a:fld>
            <a:endParaRPr lang="en-US"/>
          </a:p>
        </p:txBody>
      </p:sp>
    </p:spTree>
    <p:extLst>
      <p:ext uri="{BB962C8B-B14F-4D97-AF65-F5344CB8AC3E}">
        <p14:creationId xmlns:p14="http://schemas.microsoft.com/office/powerpoint/2010/main" val="288932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7</a:t>
            </a:fld>
            <a:endParaRPr lang="en-US"/>
          </a:p>
        </p:txBody>
      </p:sp>
    </p:spTree>
    <p:extLst>
      <p:ext uri="{BB962C8B-B14F-4D97-AF65-F5344CB8AC3E}">
        <p14:creationId xmlns:p14="http://schemas.microsoft.com/office/powerpoint/2010/main" val="371279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8</a:t>
            </a:fld>
            <a:endParaRPr lang="en-US"/>
          </a:p>
        </p:txBody>
      </p:sp>
    </p:spTree>
    <p:extLst>
      <p:ext uri="{BB962C8B-B14F-4D97-AF65-F5344CB8AC3E}">
        <p14:creationId xmlns:p14="http://schemas.microsoft.com/office/powerpoint/2010/main" val="303918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D559EC-7B28-4BBE-8526-4EDB8D6E4919}" type="slidenum">
              <a:rPr lang="en-US" smtClean="0"/>
              <a:t>9</a:t>
            </a:fld>
            <a:endParaRPr lang="en-US"/>
          </a:p>
        </p:txBody>
      </p:sp>
    </p:spTree>
    <p:extLst>
      <p:ext uri="{BB962C8B-B14F-4D97-AF65-F5344CB8AC3E}">
        <p14:creationId xmlns:p14="http://schemas.microsoft.com/office/powerpoint/2010/main" val="77036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44D3C4-D03F-4E5C-AC97-8242E2B4EE1C}"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19320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44D3C4-D03F-4E5C-AC97-8242E2B4EE1C}"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250946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44D3C4-D03F-4E5C-AC97-8242E2B4EE1C}"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155349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44D3C4-D03F-4E5C-AC97-8242E2B4EE1C}"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258175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4D3C4-D03F-4E5C-AC97-8242E2B4EE1C}"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28360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44D3C4-D03F-4E5C-AC97-8242E2B4EE1C}"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211526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44D3C4-D03F-4E5C-AC97-8242E2B4EE1C}"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341984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44D3C4-D03F-4E5C-AC97-8242E2B4EE1C}"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228016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4D3C4-D03F-4E5C-AC97-8242E2B4EE1C}"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37628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4D3C4-D03F-4E5C-AC97-8242E2B4EE1C}"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90057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4D3C4-D03F-4E5C-AC97-8242E2B4EE1C}"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4F6AC-2E17-4142-B8FD-1B75714EA166}" type="slidenum">
              <a:rPr lang="en-US" smtClean="0"/>
              <a:t>‹#›</a:t>
            </a:fld>
            <a:endParaRPr lang="en-US"/>
          </a:p>
        </p:txBody>
      </p:sp>
    </p:spTree>
    <p:extLst>
      <p:ext uri="{BB962C8B-B14F-4D97-AF65-F5344CB8AC3E}">
        <p14:creationId xmlns:p14="http://schemas.microsoft.com/office/powerpoint/2010/main" val="366477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4D3C4-D03F-4E5C-AC97-8242E2B4EE1C}"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4F6AC-2E17-4142-B8FD-1B75714EA166}" type="slidenum">
              <a:rPr lang="en-US" smtClean="0"/>
              <a:t>‹#›</a:t>
            </a:fld>
            <a:endParaRPr lang="en-US"/>
          </a:p>
        </p:txBody>
      </p:sp>
    </p:spTree>
    <p:extLst>
      <p:ext uri="{BB962C8B-B14F-4D97-AF65-F5344CB8AC3E}">
        <p14:creationId xmlns:p14="http://schemas.microsoft.com/office/powerpoint/2010/main" val="2137451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gV8SyunGhVQ" TargetMode="External"/><Relationship Id="rId5" Type="http://schemas.openxmlformats.org/officeDocument/2006/relationships/image" Target="../media/image8.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5F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 y="2425959"/>
            <a:ext cx="11902751" cy="1084004"/>
          </a:xfrm>
        </p:spPr>
        <p:txBody>
          <a:bodyPr>
            <a:normAutofit/>
          </a:bodyPr>
          <a:lstStyle/>
          <a:p>
            <a:r>
              <a:rPr lang="en-US" sz="4400" b="1" dirty="0">
                <a:solidFill>
                  <a:schemeClr val="accent1">
                    <a:lumMod val="50000"/>
                  </a:schemeClr>
                </a:solidFill>
              </a:rPr>
              <a:t>Caldwell Community College and Technical Institute</a:t>
            </a:r>
            <a:br>
              <a:rPr lang="en-US" dirty="0">
                <a:solidFill>
                  <a:schemeClr val="accent1">
                    <a:lumMod val="50000"/>
                  </a:schemeClr>
                </a:solidFill>
              </a:rPr>
            </a:br>
            <a:r>
              <a:rPr lang="en-US" sz="2800" b="1" i="1" dirty="0">
                <a:solidFill>
                  <a:schemeClr val="accent1">
                    <a:lumMod val="50000"/>
                  </a:schemeClr>
                </a:solidFill>
              </a:rPr>
              <a:t>Serving Caldwell and Watauga Counties</a:t>
            </a:r>
            <a:endParaRPr lang="en-US" b="1" dirty="0">
              <a:solidFill>
                <a:schemeClr val="accent1">
                  <a:lumMod val="50000"/>
                </a:schemeClr>
              </a:solidFill>
            </a:endParaRPr>
          </a:p>
        </p:txBody>
      </p:sp>
      <p:sp>
        <p:nvSpPr>
          <p:cNvPr id="3" name="Subtitle 2"/>
          <p:cNvSpPr>
            <a:spLocks noGrp="1"/>
          </p:cNvSpPr>
          <p:nvPr>
            <p:ph type="subTitle" idx="1"/>
          </p:nvPr>
        </p:nvSpPr>
        <p:spPr>
          <a:xfrm>
            <a:off x="914400" y="4191753"/>
            <a:ext cx="10515600" cy="1719189"/>
          </a:xfrm>
        </p:spPr>
        <p:txBody>
          <a:bodyPr>
            <a:noAutofit/>
          </a:bodyPr>
          <a:lstStyle/>
          <a:p>
            <a:r>
              <a:rPr lang="en-US" sz="3200" b="1" dirty="0"/>
              <a:t>Perkins Mid-Year Review 2019-2020</a:t>
            </a:r>
          </a:p>
          <a:p>
            <a:r>
              <a:rPr lang="en-US" sz="3200" b="1" dirty="0"/>
              <a:t>January 28, 2020</a:t>
            </a:r>
          </a:p>
        </p:txBody>
      </p:sp>
      <p:pic>
        <p:nvPicPr>
          <p:cNvPr id="5" name="Picture 4">
            <a:extLst>
              <a:ext uri="{FF2B5EF4-FFF2-40B4-BE49-F238E27FC236}">
                <a16:creationId xmlns:a16="http://schemas.microsoft.com/office/drawing/2014/main" id="{1D9F4A14-86A8-4ABB-BA14-096842386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5" y="660529"/>
            <a:ext cx="2914650" cy="1562100"/>
          </a:xfrm>
          <a:prstGeom prst="rect">
            <a:avLst/>
          </a:prstGeom>
        </p:spPr>
      </p:pic>
    </p:spTree>
    <p:extLst>
      <p:ext uri="{BB962C8B-B14F-4D97-AF65-F5344CB8AC3E}">
        <p14:creationId xmlns:p14="http://schemas.microsoft.com/office/powerpoint/2010/main" val="233406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a:solidFill>
                  <a:schemeClr val="accent1">
                    <a:lumMod val="50000"/>
                  </a:schemeClr>
                </a:solidFill>
              </a:rPr>
            </a:br>
            <a:r>
              <a:rPr lang="en-US" b="1">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Equipment: CNC Equipment for Machining </a:t>
            </a:r>
          </a:p>
          <a:p>
            <a:pPr marL="0" indent="0">
              <a:buNone/>
            </a:pPr>
            <a:endParaRPr lang="en-US" dirty="0"/>
          </a:p>
          <a:p>
            <a:pPr marL="0" indent="0">
              <a:buNone/>
            </a:pPr>
            <a:r>
              <a:rPr lang="en-US" dirty="0"/>
              <a:t>Previously home to a Rite Aid pharmacy and acquired by the college in 2019, a 13,600-square-foot building will be known as the Paul H. </a:t>
            </a:r>
            <a:r>
              <a:rPr lang="en-US" dirty="0" err="1"/>
              <a:t>Broyhill</a:t>
            </a:r>
            <a:r>
              <a:rPr lang="en-US" dirty="0"/>
              <a:t> Center for Advanced Technologies and is scheduled to open in Summer 2020.</a:t>
            </a:r>
          </a:p>
          <a:p>
            <a:pPr marL="0" indent="0">
              <a:buNone/>
            </a:pPr>
            <a:endParaRPr lang="en-US" dirty="0"/>
          </a:p>
          <a:p>
            <a:pPr marL="0" indent="0">
              <a:buNone/>
            </a:pPr>
            <a:r>
              <a:rPr lang="en-US" dirty="0"/>
              <a:t>Plans for the space include housing the college’s Engineering and Industrial Systems Technology programs, which include training in Mechanical Engineering, Machining, and Mechatronics.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spTree>
    <p:extLst>
      <p:ext uri="{BB962C8B-B14F-4D97-AF65-F5344CB8AC3E}">
        <p14:creationId xmlns:p14="http://schemas.microsoft.com/office/powerpoint/2010/main" val="60113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Equipment: CNC Equipment for Machining</a:t>
            </a:r>
          </a:p>
          <a:p>
            <a:pPr marL="0" indent="0">
              <a:buNone/>
            </a:pPr>
            <a:endParaRPr lang="en-US" dirty="0"/>
          </a:p>
          <a:p>
            <a:pPr marL="0" indent="0">
              <a:buNone/>
            </a:pPr>
            <a:r>
              <a:rPr lang="en-US" dirty="0"/>
              <a:t>Remodeling of the building is underway and will convert it into a simulated factory environment with classrooms and high-tech equipment.  With the use of Perkins funds, we will be expanding and enhancing CNC equipment for use at the new facility.</a:t>
            </a:r>
          </a:p>
          <a:p>
            <a:pPr marL="0" indent="0">
              <a:buNone/>
            </a:pPr>
            <a:endParaRPr lang="en-US" dirty="0"/>
          </a:p>
          <a:p>
            <a:pPr marL="0" indent="0">
              <a:buNone/>
            </a:pPr>
            <a:r>
              <a:rPr lang="en-US" dirty="0"/>
              <a:t>In moving several of the college’s training programs to the new Center for Advanced Technologies, new classroom space will be created in existing campus facilities for additional training program expansion and creation.</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spTree>
    <p:extLst>
      <p:ext uri="{BB962C8B-B14F-4D97-AF65-F5344CB8AC3E}">
        <p14:creationId xmlns:p14="http://schemas.microsoft.com/office/powerpoint/2010/main" val="323857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a:bodyPr>
          <a:lstStyle/>
          <a:p>
            <a:pPr algn="ctr"/>
            <a:r>
              <a:rPr lang="en-US" sz="4000" b="1" dirty="0">
                <a:solidFill>
                  <a:schemeClr val="accent1">
                    <a:lumMod val="50000"/>
                  </a:schemeClr>
                </a:solidFill>
              </a:rPr>
              <a:t>	Overview of Local Plan Funding for 2019-2020</a:t>
            </a: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Equipment: CNC Equipment for Machining</a:t>
            </a:r>
          </a:p>
          <a:p>
            <a:pPr marL="0" indent="0">
              <a:buNone/>
            </a:pPr>
            <a:endParaRPr lang="en-US" b="1" dirty="0"/>
          </a:p>
          <a:p>
            <a:pPr marL="0" indent="0">
              <a:buNone/>
            </a:pPr>
            <a:r>
              <a:rPr lang="en-US" dirty="0"/>
              <a:t>The </a:t>
            </a:r>
            <a:r>
              <a:rPr lang="en-US" dirty="0" err="1"/>
              <a:t>Broyhill</a:t>
            </a:r>
            <a:r>
              <a:rPr lang="en-US" dirty="0"/>
              <a:t> Center for Advanced Technologies is located adjacent to the CCC&amp;TI TAPS (Transportation, Automotive, Public Safety) Campus in Hudson, at the corner of US 321 and Pine Mountain Rd.  It is located less than a half mile from the CCC&amp;TI main campus.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6" name="Picture 5">
            <a:extLst>
              <a:ext uri="{FF2B5EF4-FFF2-40B4-BE49-F238E27FC236}">
                <a16:creationId xmlns:a16="http://schemas.microsoft.com/office/drawing/2014/main" id="{01EFDEF5-3C02-43E9-A33C-BD2BF78A1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418" y="4034100"/>
            <a:ext cx="4715163" cy="2646822"/>
          </a:xfrm>
          <a:prstGeom prst="rect">
            <a:avLst/>
          </a:prstGeom>
        </p:spPr>
      </p:pic>
    </p:spTree>
    <p:extLst>
      <p:ext uri="{BB962C8B-B14F-4D97-AF65-F5344CB8AC3E}">
        <p14:creationId xmlns:p14="http://schemas.microsoft.com/office/powerpoint/2010/main" val="225880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a:bodyPr>
          <a:lstStyle/>
          <a:p>
            <a:pPr algn="ctr"/>
            <a:r>
              <a:rPr lang="en-US" sz="4000" b="1" dirty="0">
                <a:solidFill>
                  <a:schemeClr val="accent1">
                    <a:lumMod val="50000"/>
                  </a:schemeClr>
                </a:solidFill>
              </a:rPr>
              <a:t>	Overview of Local Plan Funding for 2019-2020</a:t>
            </a: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Equipment: BLET Vehicle </a:t>
            </a:r>
          </a:p>
          <a:p>
            <a:pPr marL="0" indent="0">
              <a:buNone/>
            </a:pPr>
            <a:r>
              <a:rPr lang="en-US" dirty="0"/>
              <a:t>Paperwork has been submitted to purchase a new Ford Explorer for CCC&amp;TI’s Basic Law Enforcement Training program.  Currently, the BLET program does not have any SUV vehicles in its fleet for training, despite most law enforcement agencies in our service area having them.  The vehicle is set to be delivered to CCC&amp;TI in May 2020.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8" name="Picture 7">
            <a:extLst>
              <a:ext uri="{FF2B5EF4-FFF2-40B4-BE49-F238E27FC236}">
                <a16:creationId xmlns:a16="http://schemas.microsoft.com/office/drawing/2014/main" id="{AAB5E488-0812-4E15-BF27-3E1E8BF31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812" y="4087368"/>
            <a:ext cx="5954375" cy="2539881"/>
          </a:xfrm>
          <a:prstGeom prst="rect">
            <a:avLst/>
          </a:prstGeom>
        </p:spPr>
      </p:pic>
    </p:spTree>
    <p:extLst>
      <p:ext uri="{BB962C8B-B14F-4D97-AF65-F5344CB8AC3E}">
        <p14:creationId xmlns:p14="http://schemas.microsoft.com/office/powerpoint/2010/main" val="61101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a:bodyPr>
          <a:lstStyle/>
          <a:p>
            <a:pPr algn="ctr"/>
            <a:r>
              <a:rPr lang="en-US" sz="4000" b="1" dirty="0">
                <a:solidFill>
                  <a:schemeClr val="accent1">
                    <a:lumMod val="50000"/>
                  </a:schemeClr>
                </a:solidFill>
              </a:rPr>
              <a:t>	Local Needs Assessment:  Perkins V</a:t>
            </a: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endParaRPr lang="en-US" dirty="0"/>
          </a:p>
          <a:p>
            <a:pPr marL="0" indent="0">
              <a:buNone/>
            </a:pPr>
            <a:r>
              <a:rPr lang="en-US" dirty="0"/>
              <a:t>Biological and Chemical Sciences:  Biopharmaceutical Technology</a:t>
            </a:r>
          </a:p>
          <a:p>
            <a:pPr marL="0" indent="0">
              <a:buNone/>
            </a:pPr>
            <a:endParaRPr lang="en-US" dirty="0"/>
          </a:p>
          <a:p>
            <a:pPr marL="0" indent="0">
              <a:buNone/>
            </a:pPr>
            <a:r>
              <a:rPr lang="en-US" dirty="0"/>
              <a:t>Health Sciences (Imaging Programs):  Cardiovascular Sonography, Medical Sonography, Nuclear Medicine Technology, and Radiography</a:t>
            </a:r>
          </a:p>
          <a:p>
            <a:pPr marL="0" indent="0">
              <a:buNone/>
            </a:pPr>
            <a:endParaRPr lang="en-US" dirty="0"/>
          </a:p>
          <a:p>
            <a:pPr marL="0" indent="0">
              <a:buNone/>
            </a:pPr>
            <a:r>
              <a:rPr lang="en-US" dirty="0"/>
              <a:t>Business Technologies:  Information Technology</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spTree>
    <p:extLst>
      <p:ext uri="{BB962C8B-B14F-4D97-AF65-F5344CB8AC3E}">
        <p14:creationId xmlns:p14="http://schemas.microsoft.com/office/powerpoint/2010/main" val="181721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sz="3200" dirty="0"/>
              <a:t>-Salary for Welding Coordinator/Instructor (new program)</a:t>
            </a:r>
          </a:p>
          <a:p>
            <a:pPr marL="0" indent="0">
              <a:buNone/>
            </a:pPr>
            <a:endParaRPr lang="en-US" sz="3200" dirty="0"/>
          </a:p>
          <a:p>
            <a:pPr marL="0" indent="0">
              <a:buNone/>
            </a:pPr>
            <a:r>
              <a:rPr lang="en-US" sz="3200" dirty="0"/>
              <a:t>-Marketing Videos for Technical Programs </a:t>
            </a:r>
          </a:p>
          <a:p>
            <a:pPr marL="0" indent="0">
              <a:buNone/>
            </a:pPr>
            <a:endParaRPr lang="en-US" sz="3200" dirty="0"/>
          </a:p>
          <a:p>
            <a:pPr marL="0" indent="0">
              <a:buNone/>
            </a:pPr>
            <a:r>
              <a:rPr lang="en-US" sz="3200" dirty="0"/>
              <a:t>-Student Tours of Local Manufacturing Facilities </a:t>
            </a:r>
          </a:p>
          <a:p>
            <a:pPr marL="0" indent="0">
              <a:buNone/>
            </a:pPr>
            <a:endParaRPr lang="en-US" sz="3200" dirty="0"/>
          </a:p>
          <a:p>
            <a:pPr marL="0" indent="0">
              <a:buNone/>
            </a:pPr>
            <a:r>
              <a:rPr lang="en-US" sz="3200" dirty="0"/>
              <a:t>-Professional Development (AWS Certification for Welding Instructor)</a:t>
            </a:r>
          </a:p>
          <a:p>
            <a:pPr marL="0" indent="0">
              <a:buNone/>
            </a:pPr>
            <a:endParaRPr lang="en-US" sz="3200" dirty="0"/>
          </a:p>
          <a:p>
            <a:pPr marL="0" indent="0">
              <a:buNone/>
            </a:pPr>
            <a:r>
              <a:rPr lang="en-US" sz="3200" dirty="0"/>
              <a:t>-Equipment: CNC Equipment for Machining, BLET vehicle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spTree>
    <p:extLst>
      <p:ext uri="{BB962C8B-B14F-4D97-AF65-F5344CB8AC3E}">
        <p14:creationId xmlns:p14="http://schemas.microsoft.com/office/powerpoint/2010/main" val="369812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Welding Coordinator/Instructor</a:t>
            </a:r>
          </a:p>
          <a:p>
            <a:pPr marL="0" indent="0">
              <a:buNone/>
            </a:pPr>
            <a:endParaRPr lang="en-US" dirty="0"/>
          </a:p>
          <a:p>
            <a:pPr marL="0" indent="0">
              <a:buNone/>
            </a:pPr>
            <a:r>
              <a:rPr lang="en-US" dirty="0"/>
              <a:t>CCC&amp;TI hired a full-time welding coordinator in fall 2018. His salary will be continuing with Perkins funds for the 2019-2020 school, with plans to transition his salary off of Perkins funds for the 2020-2021 school year.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9" name="Picture 8">
            <a:extLst>
              <a:ext uri="{FF2B5EF4-FFF2-40B4-BE49-F238E27FC236}">
                <a16:creationId xmlns:a16="http://schemas.microsoft.com/office/drawing/2014/main" id="{27E9E5FD-B639-4741-BE98-63921BD17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868" y="3941053"/>
            <a:ext cx="3636264" cy="2798219"/>
          </a:xfrm>
          <a:prstGeom prst="rect">
            <a:avLst/>
          </a:prstGeom>
        </p:spPr>
      </p:pic>
    </p:spTree>
    <p:extLst>
      <p:ext uri="{BB962C8B-B14F-4D97-AF65-F5344CB8AC3E}">
        <p14:creationId xmlns:p14="http://schemas.microsoft.com/office/powerpoint/2010/main" val="315763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Welding Coordinator/Instructor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6" name="Picture 5">
            <a:extLst>
              <a:ext uri="{FF2B5EF4-FFF2-40B4-BE49-F238E27FC236}">
                <a16:creationId xmlns:a16="http://schemas.microsoft.com/office/drawing/2014/main" id="{E303F804-563B-496F-B998-E27B3BC2B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3823" y="2286000"/>
            <a:ext cx="5925312" cy="4443984"/>
          </a:xfrm>
          <a:prstGeom prst="rect">
            <a:avLst/>
          </a:prstGeom>
        </p:spPr>
      </p:pic>
    </p:spTree>
    <p:extLst>
      <p:ext uri="{BB962C8B-B14F-4D97-AF65-F5344CB8AC3E}">
        <p14:creationId xmlns:p14="http://schemas.microsoft.com/office/powerpoint/2010/main" val="159418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Welding Coordinator/Instructor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11" name="Picture 10">
            <a:extLst>
              <a:ext uri="{FF2B5EF4-FFF2-40B4-BE49-F238E27FC236}">
                <a16:creationId xmlns:a16="http://schemas.microsoft.com/office/drawing/2014/main" id="{66B48E2B-011D-46D3-97DA-F37B6E7BA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147" y="2258568"/>
            <a:ext cx="3700588" cy="4416552"/>
          </a:xfrm>
          <a:prstGeom prst="rect">
            <a:avLst/>
          </a:prstGeom>
        </p:spPr>
      </p:pic>
      <p:pic>
        <p:nvPicPr>
          <p:cNvPr id="13" name="Picture 12">
            <a:extLst>
              <a:ext uri="{FF2B5EF4-FFF2-40B4-BE49-F238E27FC236}">
                <a16:creationId xmlns:a16="http://schemas.microsoft.com/office/drawing/2014/main" id="{946984EC-2B12-4354-B0BE-750E9A164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7903" y="2258568"/>
            <a:ext cx="5041450" cy="4416552"/>
          </a:xfrm>
          <a:prstGeom prst="rect">
            <a:avLst/>
          </a:prstGeom>
        </p:spPr>
      </p:pic>
    </p:spTree>
    <p:extLst>
      <p:ext uri="{BB962C8B-B14F-4D97-AF65-F5344CB8AC3E}">
        <p14:creationId xmlns:p14="http://schemas.microsoft.com/office/powerpoint/2010/main" val="131709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Marketing Video for Technical Programs</a:t>
            </a:r>
          </a:p>
          <a:p>
            <a:pPr marL="0" indent="0">
              <a:buNone/>
            </a:pPr>
            <a:endParaRPr lang="en-US" dirty="0"/>
          </a:p>
          <a:p>
            <a:pPr marL="0" indent="0">
              <a:buNone/>
            </a:pPr>
            <a:r>
              <a:rPr lang="en-US" dirty="0"/>
              <a:t>CCC&amp;TI has contracted with an outside production group to produce marketing videos for the following program areas:  Machining, Welding, and Mechatronics.  Filming of these videos will start February 17, 2020.  The production company that CCC&amp;TI has contracted with is US Careers Online.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6" name="Picture 5">
            <a:extLst>
              <a:ext uri="{FF2B5EF4-FFF2-40B4-BE49-F238E27FC236}">
                <a16:creationId xmlns:a16="http://schemas.microsoft.com/office/drawing/2014/main" id="{A26C6A3C-ABE0-46A3-92EA-8A8F490D3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708" y="4454906"/>
            <a:ext cx="5434584" cy="2037969"/>
          </a:xfrm>
          <a:prstGeom prst="rect">
            <a:avLst/>
          </a:prstGeom>
        </p:spPr>
      </p:pic>
    </p:spTree>
    <p:extLst>
      <p:ext uri="{BB962C8B-B14F-4D97-AF65-F5344CB8AC3E}">
        <p14:creationId xmlns:p14="http://schemas.microsoft.com/office/powerpoint/2010/main" val="390096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Student Tours of Local Manufacturing Facilities </a:t>
            </a:r>
          </a:p>
          <a:p>
            <a:pPr marL="0" indent="0">
              <a:buNone/>
            </a:pPr>
            <a:r>
              <a:rPr lang="en-US" dirty="0"/>
              <a:t>Perkins funds are being used for student tours of local manufacturing facilities.  </a:t>
            </a:r>
          </a:p>
          <a:p>
            <a:pPr marL="0" indent="0">
              <a:buNone/>
            </a:pPr>
            <a:r>
              <a:rPr lang="en-US" dirty="0"/>
              <a:t>In 2018, CCC&amp;TI has partnered with Caldwell County Schools to form Caldwell Youth Leadership. A select group of eighth graders were chosen to be exposed to a variety of career opportunities available in Caldwell County ranging from careers that require different levels of education, experience, and abilities.  Caldwell Youth Leadership has continued in 2019-2020.  </a:t>
            </a:r>
          </a:p>
          <a:p>
            <a:pPr marL="0" indent="0">
              <a:buNone/>
            </a:pPr>
            <a:r>
              <a:rPr lang="en-US" dirty="0"/>
              <a:t>Three times each semester, students visit a manufacturing facility during the morning and visit with the college program that is associated with that industry in the afternoon.  Training in soft-skills is also incorporated into the program.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spTree>
    <p:extLst>
      <p:ext uri="{BB962C8B-B14F-4D97-AF65-F5344CB8AC3E}">
        <p14:creationId xmlns:p14="http://schemas.microsoft.com/office/powerpoint/2010/main" val="156685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fontScale="90000"/>
          </a:bodyPr>
          <a:lstStyle/>
          <a:p>
            <a:pPr algn="ctr"/>
            <a:br>
              <a:rPr lang="en-US" b="1" dirty="0">
                <a:solidFill>
                  <a:schemeClr val="accent1">
                    <a:lumMod val="50000"/>
                  </a:schemeClr>
                </a:solidFill>
              </a:rPr>
            </a:br>
            <a:r>
              <a:rPr lang="en-US" b="1" dirty="0">
                <a:solidFill>
                  <a:schemeClr val="accent1">
                    <a:lumMod val="50000"/>
                  </a:schemeClr>
                </a:solidFill>
              </a:rPr>
              <a:t>	Overview of Local Plan Funding for 2019-2020</a:t>
            </a:r>
            <a:br>
              <a:rPr lang="en-US" sz="4000" b="1" dirty="0">
                <a:solidFill>
                  <a:schemeClr val="accent1">
                    <a:lumMod val="50000"/>
                  </a:schemeClr>
                </a:solidFill>
              </a:rPr>
            </a:br>
            <a:endParaRPr lang="en-US" sz="4000" b="1" dirty="0">
              <a:solidFill>
                <a:schemeClr val="accent1">
                  <a:lumMod val="50000"/>
                </a:schemeClr>
              </a:solidFill>
            </a:endParaRP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Student Tours of Local Manufacturing Facilities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5" name="Online Media 4" title="Caldwell Youth Leadership">
            <a:hlinkClick r:id="" action="ppaction://media"/>
            <a:extLst>
              <a:ext uri="{FF2B5EF4-FFF2-40B4-BE49-F238E27FC236}">
                <a16:creationId xmlns:a16="http://schemas.microsoft.com/office/drawing/2014/main" id="{65521BF4-AA2A-4A30-AE41-2030C92EAA13}"/>
              </a:ext>
            </a:extLst>
          </p:cNvPr>
          <p:cNvPicPr>
            <a:picLocks noRot="1" noChangeAspect="1"/>
          </p:cNvPicPr>
          <p:nvPr>
            <a:videoFile r:link="rId1"/>
          </p:nvPr>
        </p:nvPicPr>
        <p:blipFill>
          <a:blip r:embed="rId5"/>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254445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a:bodyPr>
          <a:lstStyle/>
          <a:p>
            <a:pPr algn="ctr"/>
            <a:r>
              <a:rPr lang="en-US" sz="4000" b="1" dirty="0">
                <a:solidFill>
                  <a:schemeClr val="accent1">
                    <a:lumMod val="50000"/>
                  </a:schemeClr>
                </a:solidFill>
              </a:rPr>
              <a:t>	Overview of Local Plan Funding for 2019-2020</a:t>
            </a:r>
          </a:p>
        </p:txBody>
      </p:sp>
      <p:sp>
        <p:nvSpPr>
          <p:cNvPr id="3" name="Content Placeholder 2"/>
          <p:cNvSpPr>
            <a:spLocks noGrp="1"/>
          </p:cNvSpPr>
          <p:nvPr>
            <p:ph idx="1"/>
          </p:nvPr>
        </p:nvSpPr>
        <p:spPr>
          <a:xfrm>
            <a:off x="60960" y="1642156"/>
            <a:ext cx="12131039" cy="5215844"/>
          </a:xfrm>
        </p:spPr>
        <p:txBody>
          <a:bodyPr>
            <a:normAutofit/>
          </a:bodyPr>
          <a:lstStyle/>
          <a:p>
            <a:pPr marL="0" indent="0">
              <a:buNone/>
            </a:pPr>
            <a:r>
              <a:rPr lang="en-US" b="1" dirty="0"/>
              <a:t>Professional Development (AWS Certification for Welding Instructor)</a:t>
            </a:r>
          </a:p>
          <a:p>
            <a:pPr marL="0" indent="0">
              <a:buNone/>
            </a:pPr>
            <a:endParaRPr lang="en-US" b="1" dirty="0"/>
          </a:p>
          <a:p>
            <a:pPr marL="0" indent="0">
              <a:buNone/>
            </a:pPr>
            <a:r>
              <a:rPr lang="en-US" dirty="0"/>
              <a:t>CCC&amp;TI will be sending our welding instructor, Gary Hudson, to Nashville, TN for AWS Certification in May 2020.  The training will take one week.</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87676"/>
            <a:ext cx="1554480" cy="1554480"/>
          </a:xfrm>
          <a:prstGeom prst="rect">
            <a:avLst/>
          </a:prstGeom>
        </p:spPr>
      </p:pic>
      <p:pic>
        <p:nvPicPr>
          <p:cNvPr id="6" name="Picture 5">
            <a:extLst>
              <a:ext uri="{FF2B5EF4-FFF2-40B4-BE49-F238E27FC236}">
                <a16:creationId xmlns:a16="http://schemas.microsoft.com/office/drawing/2014/main" id="{62438D96-6C6F-4BB0-955A-880FB375E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523" y="3692820"/>
            <a:ext cx="4584954" cy="2547197"/>
          </a:xfrm>
          <a:prstGeom prst="rect">
            <a:avLst/>
          </a:prstGeom>
        </p:spPr>
      </p:pic>
    </p:spTree>
    <p:extLst>
      <p:ext uri="{BB962C8B-B14F-4D97-AF65-F5344CB8AC3E}">
        <p14:creationId xmlns:p14="http://schemas.microsoft.com/office/powerpoint/2010/main" val="66195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44985</TotalTime>
  <Words>663</Words>
  <Application>Microsoft Office PowerPoint</Application>
  <PresentationFormat>Widescreen</PresentationFormat>
  <Paragraphs>102</Paragraphs>
  <Slides>14</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Caldwell Community College and Technical Institute Serving Caldwell and Watauga Counties</vt:lpstr>
      <vt:lpstr>  Overview of Local Plan Funding for 2019-2020 </vt:lpstr>
      <vt:lpstr>  Overview of Local Plan Funding for 2019-2020 </vt:lpstr>
      <vt:lpstr>  Overview of Local Plan Funding for 2019-2020 </vt:lpstr>
      <vt:lpstr>  Overview of Local Plan Funding for 2019-2020 </vt:lpstr>
      <vt:lpstr>  Overview of Local Plan Funding for 2019-2020 </vt:lpstr>
      <vt:lpstr>  Overview of Local Plan Funding for 2019-2020 </vt:lpstr>
      <vt:lpstr>  Overview of Local Plan Funding for 2019-2020 </vt:lpstr>
      <vt:lpstr> Overview of Local Plan Funding for 2019-2020</vt:lpstr>
      <vt:lpstr>  Overview of Local Plan Funding for 2019-2020 </vt:lpstr>
      <vt:lpstr>  Overview of Local Plan Funding for 2019-2020 </vt:lpstr>
      <vt:lpstr> Overview of Local Plan Funding for 2019-2020</vt:lpstr>
      <vt:lpstr> Overview of Local Plan Funding for 2019-2020</vt:lpstr>
      <vt:lpstr> Local Needs Assessment:  Perkins 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Caldwell Community College and Technical Institute Serving Caldwell and Watauga Counties</dc:title>
  <dc:creator>jeffd07201</dc:creator>
  <cp:lastModifiedBy>Jeffery Link</cp:lastModifiedBy>
  <cp:revision>84</cp:revision>
  <cp:lastPrinted>2017-02-20T19:53:20Z</cp:lastPrinted>
  <dcterms:created xsi:type="dcterms:W3CDTF">2015-03-12T15:05:14Z</dcterms:created>
  <dcterms:modified xsi:type="dcterms:W3CDTF">2020-01-27T21:51:51Z</dcterms:modified>
</cp:coreProperties>
</file>