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39"/>
  </p:notesMasterIdLst>
  <p:handoutMasterIdLst>
    <p:handoutMasterId r:id="rId40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8" r:id="rId34"/>
    <p:sldId id="285" r:id="rId35"/>
    <p:sldId id="286" r:id="rId36"/>
    <p:sldId id="287" r:id="rId37"/>
    <p:sldId id="289" r:id="rId38"/>
  </p:sldIdLst>
  <p:sldSz cx="9144000" cy="6858000" type="screen4x3"/>
  <p:notesSz cx="6858000" cy="9144000"/>
  <p:custDataLst>
    <p:tags r:id="rId4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  <a:srgbClr val="FDDF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14"/>
    <p:restoredTop sz="86053" autoAdjust="0"/>
  </p:normalViewPr>
  <p:slideViewPr>
    <p:cSldViewPr>
      <p:cViewPr>
        <p:scale>
          <a:sx n="110" d="100"/>
          <a:sy n="110" d="100"/>
        </p:scale>
        <p:origin x="2648" y="15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20" d="100"/>
        <a:sy n="120" d="100"/>
      </p:scale>
      <p:origin x="0" y="-21504"/>
    </p:cViewPr>
  </p:sorterViewPr>
  <p:notesViewPr>
    <p:cSldViewPr>
      <p:cViewPr varScale="1">
        <p:scale>
          <a:sx n="84" d="100"/>
          <a:sy n="84" d="100"/>
        </p:scale>
        <p:origin x="2296" y="19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9" Type="http://schemas.openxmlformats.org/officeDocument/2006/relationships/slide" Target="slides/slide5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3" Type="http://schemas.openxmlformats.org/officeDocument/2006/relationships/slide" Target="slides/slide29.xml"/><Relationship Id="rId34" Type="http://schemas.openxmlformats.org/officeDocument/2006/relationships/slide" Target="slides/slide30.xml"/><Relationship Id="rId35" Type="http://schemas.openxmlformats.org/officeDocument/2006/relationships/slide" Target="slides/slide31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37" Type="http://schemas.openxmlformats.org/officeDocument/2006/relationships/slide" Target="slides/slide33.xml"/><Relationship Id="rId38" Type="http://schemas.openxmlformats.org/officeDocument/2006/relationships/slide" Target="slides/slide34.xml"/><Relationship Id="rId39" Type="http://schemas.openxmlformats.org/officeDocument/2006/relationships/notesMaster" Target="notesMasters/notesMaster1.xml"/><Relationship Id="rId40" Type="http://schemas.openxmlformats.org/officeDocument/2006/relationships/handoutMaster" Target="handoutMasters/handoutMaster1.xml"/><Relationship Id="rId41" Type="http://schemas.openxmlformats.org/officeDocument/2006/relationships/tags" Target="tags/tag1.xml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7D02BC-678A-4932-B82B-1499DA207151}" type="datetimeFigureOut">
              <a:rPr lang="en-US" smtClean="0"/>
              <a:pPr/>
              <a:t>1/17/17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8C1209-4D24-4E6B-B850-B0D789831E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5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8766E1-CEEA-41BF-A457-E538D89CB544}" type="datetimeFigureOut">
              <a:rPr lang="en-US" smtClean="0"/>
              <a:pPr/>
              <a:t>1/17/17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46C6A2-84B9-4F4B-9D29-2CFB53138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813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6C6A2-84B9-4F4B-9D29-2CFB53138DB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874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8753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0467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6C6A2-84B9-4F4B-9D29-2CFB53138DBA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70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GIF"/><Relationship Id="rId3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19" t="12396" r="819" b="13223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903" y="81800"/>
            <a:ext cx="3820297" cy="145648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228600"/>
            <a:ext cx="6096000" cy="94456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9" name="Shape 5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0" name="Shape 60"/>
          <p:cNvSpPr>
            <a:spLocks noGrp="1"/>
          </p:cNvSpPr>
          <p:nvPr>
            <p:ph type="sldNum" sz="quarter" idx="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9118427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228600"/>
            <a:ext cx="6096000" cy="94456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228600"/>
            <a:ext cx="6096000" cy="94456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228600"/>
            <a:ext cx="6096000" cy="94456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228600"/>
            <a:ext cx="6096000" cy="94456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19400" y="228600"/>
            <a:ext cx="60960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5" name="Picture 4" descr="NCCCS_logo_2C.jpg"/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52400"/>
            <a:ext cx="2667000" cy="101466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Postsecondary Perkins </a:t>
            </a:r>
          </a:p>
        </p:txBody>
      </p:sp>
      <p:sp>
        <p:nvSpPr>
          <p:cNvPr id="122" name="Shape 122"/>
          <p:cNvSpPr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dirty="0"/>
              <a:t>North Carolina Community Colleges </a:t>
            </a:r>
          </a:p>
        </p:txBody>
      </p:sp>
    </p:spTree>
    <p:extLst>
      <p:ext uri="{BB962C8B-B14F-4D97-AF65-F5344CB8AC3E}">
        <p14:creationId xmlns:p14="http://schemas.microsoft.com/office/powerpoint/2010/main" val="667959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 of Work</a:t>
            </a:r>
          </a:p>
        </p:txBody>
      </p:sp>
      <p:sp>
        <p:nvSpPr>
          <p:cNvPr id="155" name="Shape 15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Grants - colleges to implement 9 required activities </a:t>
            </a:r>
          </a:p>
          <a:p>
            <a:r>
              <a:rPr lang="en-US" dirty="0" smtClean="0"/>
              <a:t>Leadership Grants </a:t>
            </a:r>
            <a:r>
              <a:rPr lang="mr-IN" dirty="0" smtClean="0"/>
              <a:t>–</a:t>
            </a:r>
            <a:r>
              <a:rPr lang="en-US" dirty="0" smtClean="0"/>
              <a:t> colleges to implement 12 required activities </a:t>
            </a:r>
          </a:p>
          <a:p>
            <a:r>
              <a:rPr lang="en-US" dirty="0" smtClean="0"/>
              <a:t>CTE Risk and Comprehensive Basic Grant Monitoring</a:t>
            </a:r>
          </a:p>
          <a:p>
            <a:r>
              <a:rPr lang="en-US" dirty="0" smtClean="0"/>
              <a:t>Annual Federal Civil Rights visits to colleges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19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dirty="0"/>
              <a:t>Major Grant Activities  2016-17 </a:t>
            </a:r>
            <a:r>
              <a:rPr dirty="0"/>
              <a:t> </a:t>
            </a:r>
          </a:p>
        </p:txBody>
      </p:sp>
      <p:sp>
        <p:nvSpPr>
          <p:cNvPr id="161" name="Shape 161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293776" indent="-293776" defTabSz="386106">
              <a:spcBef>
                <a:spcPts val="2109"/>
              </a:spcBef>
              <a:defRPr sz="3384">
                <a:effectLst>
                  <a:outerShdw blurRad="23876" dist="23876" dir="5520000" rotWithShape="0">
                    <a:srgbClr val="FFFFFF">
                      <a:alpha val="71999"/>
                    </a:srgbClr>
                  </a:outerShdw>
                </a:effectLst>
              </a:defRPr>
            </a:pPr>
            <a:r>
              <a:rPr lang="en-US" dirty="0"/>
              <a:t>58 Basic Grants to Colleges: Applications, Local Plan, Budget Accountability, Project Evaluation, Monitoring, and Technical Assistance  </a:t>
            </a:r>
          </a:p>
          <a:p>
            <a:pPr marL="293776" indent="-293776" defTabSz="386106">
              <a:spcBef>
                <a:spcPts val="2109"/>
              </a:spcBef>
              <a:defRPr sz="3384">
                <a:effectLst>
                  <a:outerShdw blurRad="23876" dist="23876" dir="5520000" rotWithShape="0">
                    <a:srgbClr val="FFFFFF">
                      <a:alpha val="71999"/>
                    </a:srgbClr>
                  </a:outerShdw>
                </a:effectLst>
              </a:defRPr>
            </a:pPr>
            <a:r>
              <a:rPr lang="en-US" dirty="0" smtClean="0"/>
              <a:t>2014-18 </a:t>
            </a:r>
            <a:r>
              <a:rPr lang="en-US" dirty="0"/>
              <a:t>Leadership Grants:  RFP Process or Application, </a:t>
            </a:r>
            <a:r>
              <a:rPr lang="en-US" dirty="0" smtClean="0"/>
              <a:t>Plan</a:t>
            </a:r>
            <a:r>
              <a:rPr lang="en-US" dirty="0"/>
              <a:t>, Budget, Evaluation, Monitoring, and Technical Assistance  </a:t>
            </a:r>
          </a:p>
          <a:p>
            <a:pPr marL="293776" indent="-293776" defTabSz="386106">
              <a:spcBef>
                <a:spcPts val="2109"/>
              </a:spcBef>
              <a:defRPr sz="3384">
                <a:effectLst>
                  <a:outerShdw blurRad="23876" dist="23876" dir="5520000" rotWithShape="0">
                    <a:srgbClr val="FFFFFF">
                      <a:alpha val="71999"/>
                    </a:srgbClr>
                  </a:outerShdw>
                </a:effectLst>
              </a:defRPr>
            </a:pPr>
            <a:r>
              <a:rPr lang="en-US" dirty="0" smtClean="0"/>
              <a:t>Two annual </a:t>
            </a:r>
            <a:r>
              <a:rPr dirty="0"/>
              <a:t>ADA and Civil Rights Monitoring</a:t>
            </a:r>
            <a:r>
              <a:rPr lang="en-US" dirty="0"/>
              <a:t>: Site Visits,</a:t>
            </a:r>
            <a:r>
              <a:rPr dirty="0"/>
              <a:t> Reports, and Follow Up</a:t>
            </a:r>
            <a:r>
              <a:rPr lang="en-US" dirty="0"/>
              <a:t> with 6-8 colleges quarterly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19793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Grant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State Plan, </a:t>
            </a:r>
          </a:p>
          <a:p>
            <a:pPr lvl="1"/>
            <a:r>
              <a:rPr lang="en-US" dirty="0"/>
              <a:t>Local Allocation, Pell, BIA, Reserve Fund, </a:t>
            </a:r>
          </a:p>
          <a:p>
            <a:pPr lvl="1"/>
            <a:r>
              <a:rPr lang="en-US" dirty="0"/>
              <a:t>Performance  </a:t>
            </a:r>
          </a:p>
          <a:p>
            <a:r>
              <a:rPr lang="en-US" dirty="0"/>
              <a:t>State Vision— Yearly Focus  </a:t>
            </a:r>
          </a:p>
          <a:p>
            <a:pPr lvl="1"/>
            <a:r>
              <a:rPr lang="en-US" dirty="0"/>
              <a:t>Faculty Professional </a:t>
            </a:r>
            <a:r>
              <a:rPr lang="en-US" dirty="0" smtClean="0"/>
              <a:t>Development</a:t>
            </a:r>
            <a:endParaRPr lang="en-US" dirty="0"/>
          </a:p>
          <a:p>
            <a:pPr lvl="1"/>
            <a:r>
              <a:rPr lang="en-US" dirty="0"/>
              <a:t>Programs of Study – 9-14 </a:t>
            </a:r>
            <a:r>
              <a:rPr lang="en-US" dirty="0" smtClean="0"/>
              <a:t>Pathways</a:t>
            </a:r>
            <a:endParaRPr lang="en-US" dirty="0"/>
          </a:p>
          <a:p>
            <a:pPr lvl="1"/>
            <a:r>
              <a:rPr lang="en-US" dirty="0"/>
              <a:t>Continuous Improvement of Performance  </a:t>
            </a:r>
          </a:p>
          <a:p>
            <a:r>
              <a:rPr lang="en-US" dirty="0"/>
              <a:t>College Application – Assurances</a:t>
            </a:r>
          </a:p>
          <a:p>
            <a:pPr lvl="1"/>
            <a:r>
              <a:rPr lang="en-US" dirty="0"/>
              <a:t>Local Plan: Required Activities, College Emphasis,  </a:t>
            </a:r>
          </a:p>
          <a:p>
            <a:pPr lvl="1"/>
            <a:r>
              <a:rPr lang="en-US" dirty="0"/>
              <a:t>Acceptance of  Funds: </a:t>
            </a:r>
            <a:r>
              <a:rPr lang="en-US" dirty="0" smtClean="0"/>
              <a:t> Budget</a:t>
            </a:r>
            <a:r>
              <a:rPr lang="en-US" dirty="0"/>
              <a:t>, Modifications</a:t>
            </a:r>
          </a:p>
          <a:p>
            <a:pPr lvl="1"/>
            <a:r>
              <a:rPr lang="en-US" dirty="0"/>
              <a:t>Negotiated Levels of Performance, continuous improvement</a:t>
            </a:r>
          </a:p>
          <a:p>
            <a:r>
              <a:rPr lang="en-US" dirty="0"/>
              <a:t>Monitoring </a:t>
            </a:r>
          </a:p>
          <a:p>
            <a:pPr lvl="1"/>
            <a:r>
              <a:rPr lang="en-US" dirty="0"/>
              <a:t>Risk and Local </a:t>
            </a:r>
          </a:p>
        </p:txBody>
      </p:sp>
    </p:spTree>
    <p:extLst>
      <p:ext uri="{BB962C8B-B14F-4D97-AF65-F5344CB8AC3E}">
        <p14:creationId xmlns:p14="http://schemas.microsoft.com/office/powerpoint/2010/main" val="999008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 Grants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State Plan, </a:t>
            </a:r>
          </a:p>
          <a:p>
            <a:pPr lvl="1"/>
            <a:r>
              <a:rPr lang="en-US" dirty="0"/>
              <a:t> Reflected Activities </a:t>
            </a:r>
          </a:p>
          <a:p>
            <a:r>
              <a:rPr lang="en-US" dirty="0"/>
              <a:t>State - Yearly Focus  </a:t>
            </a:r>
          </a:p>
          <a:p>
            <a:pPr lvl="1"/>
            <a:r>
              <a:rPr lang="en-US" dirty="0"/>
              <a:t>Request for Proposals </a:t>
            </a:r>
          </a:p>
          <a:p>
            <a:pPr lvl="1"/>
            <a:r>
              <a:rPr lang="en-US" dirty="0"/>
              <a:t>Sole Source Applications </a:t>
            </a:r>
          </a:p>
          <a:p>
            <a:pPr lvl="1"/>
            <a:r>
              <a:rPr lang="en-US" dirty="0"/>
              <a:t>Reimbursement </a:t>
            </a:r>
          </a:p>
          <a:p>
            <a:r>
              <a:rPr lang="en-US" dirty="0"/>
              <a:t>Assurances</a:t>
            </a:r>
          </a:p>
          <a:p>
            <a:pPr lvl="1"/>
            <a:r>
              <a:rPr lang="en-US" dirty="0"/>
              <a:t>Required Activities</a:t>
            </a:r>
          </a:p>
          <a:p>
            <a:pPr lvl="1"/>
            <a:r>
              <a:rPr lang="en-US" dirty="0"/>
              <a:t>Acceptance of  Funds: Budget, Modifications</a:t>
            </a:r>
          </a:p>
          <a:p>
            <a:pPr lvl="1"/>
            <a:r>
              <a:rPr lang="en-US" dirty="0"/>
              <a:t>Negotiated Outcomes </a:t>
            </a:r>
          </a:p>
          <a:p>
            <a:r>
              <a:rPr lang="en-US" dirty="0"/>
              <a:t>Monitoring </a:t>
            </a:r>
          </a:p>
          <a:p>
            <a:pPr lvl="1"/>
            <a:r>
              <a:rPr lang="en-US" dirty="0"/>
              <a:t>Risk and Local </a:t>
            </a:r>
          </a:p>
        </p:txBody>
      </p:sp>
    </p:spTree>
    <p:extLst>
      <p:ext uri="{BB962C8B-B14F-4D97-AF65-F5344CB8AC3E}">
        <p14:creationId xmlns:p14="http://schemas.microsoft.com/office/powerpoint/2010/main" val="1306102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Coordinators MOA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sz="2812" dirty="0"/>
              <a:t>Oversee the implementation of MOA </a:t>
            </a:r>
          </a:p>
          <a:p>
            <a:endParaRPr lang="en-US" sz="2812" dirty="0"/>
          </a:p>
          <a:p>
            <a:pPr lvl="1"/>
            <a:r>
              <a:rPr lang="en-US" sz="2531" dirty="0"/>
              <a:t>Develop the  targeting plan </a:t>
            </a:r>
          </a:p>
          <a:p>
            <a:pPr lvl="1"/>
            <a:r>
              <a:rPr lang="en-US" sz="2531" dirty="0"/>
              <a:t>Request data, </a:t>
            </a:r>
          </a:p>
          <a:p>
            <a:pPr lvl="1"/>
            <a:r>
              <a:rPr lang="en-US" sz="2531" dirty="0"/>
              <a:t>Plan and </a:t>
            </a:r>
            <a:r>
              <a:rPr lang="en-US" sz="2531" dirty="0" smtClean="0"/>
              <a:t>conduct on-campus site reviews </a:t>
            </a:r>
            <a:endParaRPr lang="en-US" sz="2531" dirty="0"/>
          </a:p>
          <a:p>
            <a:pPr lvl="1"/>
            <a:r>
              <a:rPr lang="en-US" sz="2531" dirty="0"/>
              <a:t>Write </a:t>
            </a:r>
            <a:r>
              <a:rPr lang="en-US" sz="2531" dirty="0" smtClean="0"/>
              <a:t>reports</a:t>
            </a:r>
            <a:endParaRPr lang="en-US" sz="2531" dirty="0"/>
          </a:p>
          <a:p>
            <a:pPr lvl="1"/>
            <a:r>
              <a:rPr lang="en-US" sz="2531" dirty="0"/>
              <a:t>Review </a:t>
            </a:r>
            <a:r>
              <a:rPr lang="en-US" sz="2531" dirty="0" smtClean="0"/>
              <a:t>voluntary compliance plan </a:t>
            </a:r>
            <a:endParaRPr lang="en-US" sz="2531" dirty="0"/>
          </a:p>
          <a:p>
            <a:pPr lvl="1"/>
            <a:r>
              <a:rPr lang="en-US" sz="2531" dirty="0"/>
              <a:t>Follow up on </a:t>
            </a:r>
            <a:r>
              <a:rPr lang="en-US" sz="2531" dirty="0" smtClean="0"/>
              <a:t>voluntary compliance plan </a:t>
            </a:r>
            <a:endParaRPr lang="en-US" sz="2531" dirty="0"/>
          </a:p>
          <a:p>
            <a:pPr lvl="1"/>
            <a:r>
              <a:rPr lang="en-US" sz="2531" dirty="0" smtClean="0"/>
              <a:t>Attend </a:t>
            </a:r>
            <a:r>
              <a:rPr lang="en-US" sz="2531" dirty="0"/>
              <a:t>annual training </a:t>
            </a:r>
            <a:endParaRPr lang="en-US" sz="2531" dirty="0" smtClean="0"/>
          </a:p>
          <a:p>
            <a:pPr lvl="1"/>
            <a:r>
              <a:rPr lang="en-US" sz="2531" dirty="0" smtClean="0"/>
              <a:t>Submit biennial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14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dirty="0"/>
              <a:t>Toward</a:t>
            </a:r>
            <a:r>
              <a:rPr lang="en-US" dirty="0"/>
              <a:t> Perkins </a:t>
            </a:r>
            <a:r>
              <a:rPr dirty="0"/>
              <a:t> Improvement </a:t>
            </a:r>
          </a:p>
        </p:txBody>
      </p:sp>
      <p:sp>
        <p:nvSpPr>
          <p:cNvPr id="164" name="Shape 16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184391" indent="-184391" defTabSz="242342">
              <a:spcBef>
                <a:spcPts val="666"/>
              </a:spcBef>
              <a:defRPr sz="2124">
                <a:effectLst>
                  <a:outerShdw blurRad="14985" dist="14985" dir="5520000" rotWithShape="0">
                    <a:srgbClr val="FFFFFF">
                      <a:alpha val="71999"/>
                    </a:srgbClr>
                  </a:outerShdw>
                </a:effectLst>
              </a:defRPr>
            </a:pPr>
            <a:r>
              <a:rPr lang="en-US" dirty="0" smtClean="0"/>
              <a:t>Develop process and procedures </a:t>
            </a:r>
          </a:p>
          <a:p>
            <a:pPr marL="184391" indent="-184391" defTabSz="242342">
              <a:spcBef>
                <a:spcPts val="666"/>
              </a:spcBef>
              <a:defRPr sz="2124">
                <a:effectLst>
                  <a:outerShdw blurRad="14985" dist="14985" dir="5520000" rotWithShape="0">
                    <a:srgbClr val="FFFFFF">
                      <a:alpha val="71999"/>
                    </a:srgbClr>
                  </a:outerShdw>
                </a:effectLst>
              </a:defRPr>
            </a:pPr>
            <a:r>
              <a:rPr lang="en-US" dirty="0" smtClean="0"/>
              <a:t>Video application process </a:t>
            </a:r>
          </a:p>
          <a:p>
            <a:pPr marL="184391" indent="-184391" defTabSz="242342">
              <a:spcBef>
                <a:spcPts val="666"/>
              </a:spcBef>
              <a:defRPr sz="2124">
                <a:effectLst>
                  <a:outerShdw blurRad="14985" dist="14985" dir="5520000" rotWithShape="0">
                    <a:srgbClr val="FFFFFF">
                      <a:alpha val="71999"/>
                    </a:srgbClr>
                  </a:outerShdw>
                </a:effectLst>
              </a:defRPr>
            </a:pPr>
            <a:r>
              <a:rPr lang="en-US" dirty="0" smtClean="0"/>
              <a:t>Update vision, mission, and goals </a:t>
            </a:r>
          </a:p>
          <a:p>
            <a:pPr marL="184391" indent="-184391" defTabSz="242342">
              <a:spcBef>
                <a:spcPts val="666"/>
              </a:spcBef>
              <a:defRPr sz="2124">
                <a:effectLst>
                  <a:outerShdw blurRad="14985" dist="14985" dir="5520000" rotWithShape="0">
                    <a:srgbClr val="FFFFFF">
                      <a:alpha val="71999"/>
                    </a:srgbClr>
                  </a:outerShdw>
                </a:effectLst>
              </a:defRPr>
            </a:pPr>
            <a:r>
              <a:rPr lang="en-US" dirty="0" smtClean="0"/>
              <a:t>Develop strategies to improve local plan </a:t>
            </a:r>
          </a:p>
          <a:p>
            <a:pPr marL="184391" indent="-184391" defTabSz="242342">
              <a:spcBef>
                <a:spcPts val="666"/>
              </a:spcBef>
              <a:defRPr sz="2124">
                <a:effectLst>
                  <a:outerShdw blurRad="14985" dist="14985" dir="5520000" rotWithShape="0">
                    <a:srgbClr val="FFFFFF">
                      <a:alpha val="71999"/>
                    </a:srgbClr>
                  </a:outerShdw>
                </a:effectLst>
              </a:defRPr>
            </a:pPr>
            <a:r>
              <a:rPr lang="en-US" dirty="0" smtClean="0"/>
              <a:t>Develop strategies to improve rigorous programs of study</a:t>
            </a:r>
          </a:p>
          <a:p>
            <a:pPr marL="184391" indent="-184391" defTabSz="242342">
              <a:spcBef>
                <a:spcPts val="666"/>
              </a:spcBef>
              <a:defRPr sz="2124">
                <a:effectLst>
                  <a:outerShdw blurRad="14985" dist="14985" dir="5520000" rotWithShape="0">
                    <a:srgbClr val="FFFFFF">
                      <a:alpha val="71999"/>
                    </a:srgbClr>
                  </a:outerShdw>
                </a:effectLst>
              </a:defRPr>
            </a:pPr>
            <a:r>
              <a:rPr lang="en-US" dirty="0" smtClean="0"/>
              <a:t>Build out CTE career pathways and coordinate with local workforce boards </a:t>
            </a:r>
          </a:p>
          <a:p>
            <a:pPr marL="184391" indent="-184391" defTabSz="242342">
              <a:spcBef>
                <a:spcPts val="666"/>
              </a:spcBef>
              <a:defRPr sz="2124">
                <a:effectLst>
                  <a:outerShdw blurRad="14985" dist="14985" dir="5520000" rotWithShape="0">
                    <a:srgbClr val="FFFFFF">
                      <a:alpha val="71999"/>
                    </a:srgbClr>
                  </a:outerShdw>
                </a:effectLst>
              </a:defRPr>
            </a:pPr>
            <a:r>
              <a:rPr lang="en-US" dirty="0" smtClean="0"/>
              <a:t>Bi-weekly webinar on topics </a:t>
            </a:r>
          </a:p>
          <a:p>
            <a:pPr marL="184391" indent="-184391" defTabSz="242342">
              <a:spcBef>
                <a:spcPts val="666"/>
              </a:spcBef>
              <a:defRPr sz="2124">
                <a:effectLst>
                  <a:outerShdw blurRad="14985" dist="14985" dir="5520000" rotWithShape="0">
                    <a:srgbClr val="FFFFFF">
                      <a:alpha val="71999"/>
                    </a:srgbClr>
                  </a:outerShdw>
                </a:effectLst>
              </a:defRPr>
            </a:pPr>
            <a:r>
              <a:rPr lang="en-US" dirty="0" smtClean="0"/>
              <a:t>Share leadership updates </a:t>
            </a:r>
          </a:p>
          <a:p>
            <a:pPr marL="184391" indent="-184391" defTabSz="242342">
              <a:spcBef>
                <a:spcPts val="666"/>
              </a:spcBef>
              <a:defRPr sz="2124">
                <a:effectLst>
                  <a:outerShdw blurRad="14985" dist="14985" dir="5520000" rotWithShape="0">
                    <a:srgbClr val="FFFFFF">
                      <a:alpha val="71999"/>
                    </a:srgbClr>
                  </a:outerShdw>
                </a:effectLst>
              </a:defRPr>
            </a:pPr>
            <a:r>
              <a:rPr lang="en-US" dirty="0" smtClean="0"/>
              <a:t>Develop an annual evaluation process for the basic grant and leadership grants </a:t>
            </a:r>
          </a:p>
          <a:p>
            <a:pPr marL="184391" indent="-184391" defTabSz="242342">
              <a:spcBef>
                <a:spcPts val="666"/>
              </a:spcBef>
              <a:defRPr sz="2124">
                <a:effectLst>
                  <a:outerShdw blurRad="14985" dist="14985" dir="5520000" rotWithShape="0">
                    <a:srgbClr val="FFFFFF">
                      <a:alpha val="71999"/>
                    </a:srgbClr>
                  </a:outerShdw>
                </a:effectLst>
              </a:defRPr>
            </a:pPr>
            <a:r>
              <a:rPr lang="en-US" dirty="0" smtClean="0"/>
              <a:t>Collaborate with certified career pathways and the state WIOA directors,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386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Toward Improvement </a:t>
            </a:r>
          </a:p>
        </p:txBody>
      </p:sp>
      <p:sp>
        <p:nvSpPr>
          <p:cNvPr id="167" name="Shape 167"/>
          <p:cNvSpPr>
            <a:spLocks noGrp="1"/>
          </p:cNvSpPr>
          <p:nvPr>
            <p:ph idx="1"/>
          </p:nvPr>
        </p:nvSpPr>
        <p:spPr>
          <a:prstGeom prst="rect">
            <a:avLst/>
          </a:prstGeom>
          <a:ln w="9525">
            <a:round/>
          </a:ln>
          <a:effectLst>
            <a:outerShdw blurRad="25400" dist="12700" dir="4920000" rotWithShape="0">
              <a:srgbClr val="FFFFFF">
                <a:alpha val="50000"/>
              </a:srgbClr>
            </a:outerShdw>
          </a:effectLst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defRPr sz="3000">
                <a:solidFill>
                  <a:srgbClr val="3E3B39"/>
                </a:solidFill>
                <a:effectLst>
                  <a:outerShdw blurRad="25400" dist="12700" dir="4920000" rotWithShape="0">
                    <a:srgbClr val="FFFFFF">
                      <a:alpha val="50000"/>
                    </a:srgbClr>
                  </a:outerShdw>
                </a:effectLst>
              </a:defRPr>
            </a:pPr>
            <a:r>
              <a:rPr lang="en-US" dirty="0" smtClean="0"/>
              <a:t>Coordinate with and improve occupational information </a:t>
            </a:r>
          </a:p>
          <a:p>
            <a:pPr>
              <a:spcBef>
                <a:spcPts val="0"/>
              </a:spcBef>
              <a:defRPr sz="3000">
                <a:solidFill>
                  <a:srgbClr val="3E3B39"/>
                </a:solidFill>
                <a:effectLst>
                  <a:outerShdw blurRad="25400" dist="12700" dir="4920000" rotWithShape="0">
                    <a:srgbClr val="FFFFFF">
                      <a:alpha val="50000"/>
                    </a:srgbClr>
                  </a:outerShdw>
                </a:effectLst>
              </a:defRPr>
            </a:pPr>
            <a:r>
              <a:rPr lang="en-US" dirty="0" smtClean="0"/>
              <a:t>Computerize office processes </a:t>
            </a:r>
          </a:p>
          <a:p>
            <a:pPr>
              <a:spcBef>
                <a:spcPts val="0"/>
              </a:spcBef>
              <a:defRPr sz="3000">
                <a:solidFill>
                  <a:srgbClr val="3E3B39"/>
                </a:solidFill>
                <a:effectLst>
                  <a:outerShdw blurRad="25400" dist="12700" dir="4920000" rotWithShape="0">
                    <a:srgbClr val="FFFFFF">
                      <a:alpha val="50000"/>
                    </a:srgbClr>
                  </a:outerShdw>
                </a:effectLst>
              </a:defRPr>
            </a:pPr>
            <a:r>
              <a:rPr lang="en-US" dirty="0" smtClean="0"/>
              <a:t>Build links with apprenticeship </a:t>
            </a:r>
          </a:p>
          <a:p>
            <a:pPr>
              <a:spcBef>
                <a:spcPts val="0"/>
              </a:spcBef>
              <a:defRPr sz="3000">
                <a:solidFill>
                  <a:srgbClr val="3E3B39"/>
                </a:solidFill>
                <a:effectLst>
                  <a:outerShdw blurRad="25400" dist="12700" dir="4920000" rotWithShape="0">
                    <a:srgbClr val="FFFFFF">
                      <a:alpha val="50000"/>
                    </a:srgbClr>
                  </a:outerShdw>
                </a:effectLst>
              </a:defRPr>
            </a:pPr>
            <a:r>
              <a:rPr lang="en-US" dirty="0" smtClean="0"/>
              <a:t>Computerize ADA visits </a:t>
            </a:r>
          </a:p>
          <a:p>
            <a:pPr>
              <a:spcBef>
                <a:spcPts val="0"/>
              </a:spcBef>
              <a:defRPr sz="3000">
                <a:solidFill>
                  <a:srgbClr val="3E3B39"/>
                </a:solidFill>
                <a:effectLst>
                  <a:outerShdw blurRad="25400" dist="12700" dir="4920000" rotWithShape="0">
                    <a:srgbClr val="FFFFFF">
                      <a:alpha val="50000"/>
                    </a:srgbClr>
                  </a:outerShdw>
                </a:effectLst>
              </a:defRPr>
            </a:pPr>
            <a:r>
              <a:rPr lang="en-US" dirty="0" smtClean="0"/>
              <a:t>Collaborate with Align4NCworks </a:t>
            </a:r>
          </a:p>
          <a:p>
            <a:pPr>
              <a:spcBef>
                <a:spcPts val="0"/>
              </a:spcBef>
              <a:defRPr sz="3000">
                <a:solidFill>
                  <a:srgbClr val="3E3B39"/>
                </a:solidFill>
                <a:effectLst>
                  <a:outerShdw blurRad="25400" dist="12700" dir="4920000" rotWithShape="0">
                    <a:srgbClr val="FFFFFF">
                      <a:alpha val="50000"/>
                    </a:srgbClr>
                  </a:outerShdw>
                </a:effectLst>
              </a:defRPr>
            </a:pPr>
            <a:r>
              <a:rPr lang="en-US" dirty="0" smtClean="0"/>
              <a:t>Collaborate with DPI on Perkins activities</a:t>
            </a:r>
          </a:p>
          <a:p>
            <a:pPr>
              <a:spcBef>
                <a:spcPts val="0"/>
              </a:spcBef>
              <a:defRPr sz="3000">
                <a:solidFill>
                  <a:srgbClr val="3E3B39"/>
                </a:solidFill>
                <a:effectLst>
                  <a:outerShdw blurRad="25400" dist="12700" dir="4920000" rotWithShape="0">
                    <a:srgbClr val="FFFFFF">
                      <a:alpha val="50000"/>
                    </a:srgbClr>
                  </a:outerShdw>
                </a:effectLst>
              </a:defRPr>
            </a:pPr>
            <a:r>
              <a:rPr lang="en-US" dirty="0" smtClean="0"/>
              <a:t>Perkins newsletter </a:t>
            </a:r>
          </a:p>
          <a:p>
            <a:pPr>
              <a:spcBef>
                <a:spcPts val="0"/>
              </a:spcBef>
              <a:defRPr sz="3000">
                <a:solidFill>
                  <a:srgbClr val="3E3B39"/>
                </a:solidFill>
                <a:effectLst>
                  <a:outerShdw blurRad="25400" dist="12700" dir="4920000" rotWithShape="0">
                    <a:srgbClr val="FFFFFF">
                      <a:alpha val="50000"/>
                    </a:srgbClr>
                  </a:outerShdw>
                </a:effectLst>
              </a:defRPr>
            </a:pPr>
            <a:r>
              <a:rPr lang="en-US" dirty="0" smtClean="0"/>
              <a:t>Set up a Perkins website </a:t>
            </a:r>
          </a:p>
          <a:p>
            <a:pPr>
              <a:spcBef>
                <a:spcPts val="0"/>
              </a:spcBef>
              <a:defRPr sz="3000">
                <a:solidFill>
                  <a:srgbClr val="3E3B39"/>
                </a:solidFill>
                <a:effectLst>
                  <a:outerShdw blurRad="25400" dist="12700" dir="4920000" rotWithShape="0">
                    <a:srgbClr val="FFFFFF">
                      <a:alpha val="50000"/>
                    </a:srgbClr>
                  </a:outerShdw>
                </a:effectLst>
              </a:defRPr>
            </a:pPr>
            <a:r>
              <a:rPr lang="en-US" dirty="0" smtClean="0"/>
              <a:t>Webinar topics bi-weekly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214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-24384"/>
            <a:ext cx="2404533" cy="1803400"/>
          </a:xfrm>
          <a:prstGeom prst="rect">
            <a:avLst/>
          </a:prstGeom>
        </p:spPr>
      </p:pic>
      <p:sp>
        <p:nvSpPr>
          <p:cNvPr id="169" name="Shape 16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tabLst>
                <a:tab pos="960438" algn="l"/>
              </a:tabLst>
            </a:pPr>
            <a:r>
              <a:rPr lang="en-US" dirty="0" smtClean="0"/>
              <a:t>	January</a:t>
            </a:r>
            <a:endParaRPr lang="en-US" dirty="0"/>
          </a:p>
        </p:txBody>
      </p:sp>
      <p:sp>
        <p:nvSpPr>
          <p:cNvPr id="170" name="Shape 170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Data Pell on from previous year to project next year’s funding </a:t>
            </a:r>
          </a:p>
          <a:p>
            <a:r>
              <a:rPr lang="en-US" dirty="0" smtClean="0"/>
              <a:t>Request BIA numbers from college to be used in calculating allocations </a:t>
            </a:r>
          </a:p>
          <a:p>
            <a:r>
              <a:rPr lang="en-US" dirty="0" smtClean="0"/>
              <a:t>Compile an update data book from the CAR’s disaggregated data </a:t>
            </a:r>
          </a:p>
          <a:p>
            <a:r>
              <a:rPr lang="en-US" dirty="0" smtClean="0"/>
              <a:t>Review CAR data disaggregated and assist colleges in writing performance improvement plans </a:t>
            </a:r>
          </a:p>
          <a:p>
            <a:r>
              <a:rPr lang="en-US" dirty="0" smtClean="0"/>
              <a:t>Begin to negotiate levels of performance for following year</a:t>
            </a:r>
          </a:p>
          <a:p>
            <a:r>
              <a:rPr lang="en-US" dirty="0" smtClean="0"/>
              <a:t>Develop performance data snapshots or dashboards </a:t>
            </a:r>
          </a:p>
          <a:p>
            <a:r>
              <a:rPr lang="en-US" dirty="0" smtClean="0"/>
              <a:t>College update on end-of-year review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14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	February </a:t>
            </a:r>
            <a:endParaRPr lang="en-US" dirty="0"/>
          </a:p>
        </p:txBody>
      </p:sp>
      <p:sp>
        <p:nvSpPr>
          <p:cNvPr id="173" name="Shape 17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Monitor basic grant </a:t>
            </a:r>
          </a:p>
          <a:p>
            <a:pPr lvl="1"/>
            <a:r>
              <a:rPr lang="en-US" dirty="0" smtClean="0"/>
              <a:t>Complete monitor </a:t>
            </a:r>
          </a:p>
          <a:p>
            <a:pPr lvl="1"/>
            <a:r>
              <a:rPr lang="en-US" dirty="0" smtClean="0"/>
              <a:t>Risk monitor </a:t>
            </a:r>
          </a:p>
          <a:p>
            <a:pPr lvl="1"/>
            <a:r>
              <a:rPr lang="en-US" dirty="0" smtClean="0"/>
              <a:t>Webinar on preparation</a:t>
            </a:r>
          </a:p>
          <a:p>
            <a:r>
              <a:rPr lang="en-US" dirty="0" smtClean="0"/>
              <a:t>Publish accountability numbers for colleges </a:t>
            </a:r>
          </a:p>
          <a:p>
            <a:r>
              <a:rPr lang="en-US" dirty="0" smtClean="0"/>
              <a:t>Determine leadership grants for next year </a:t>
            </a:r>
          </a:p>
          <a:p>
            <a:r>
              <a:rPr lang="en-US" dirty="0" smtClean="0"/>
              <a:t>Discuss reserve fund </a:t>
            </a:r>
          </a:p>
          <a:p>
            <a:r>
              <a:rPr lang="en-US" dirty="0" smtClean="0"/>
              <a:t>Review state plan for upgrade  </a:t>
            </a:r>
          </a:p>
          <a:p>
            <a:r>
              <a:rPr lang="en-US" dirty="0" smtClean="0"/>
              <a:t>Complete negotiated levels of performance</a:t>
            </a:r>
          </a:p>
          <a:p>
            <a:r>
              <a:rPr lang="en-US" dirty="0" smtClean="0"/>
              <a:t>MOA visit 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-24384"/>
            <a:ext cx="2404533" cy="180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7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	March  </a:t>
            </a:r>
            <a:endParaRPr lang="en-US" dirty="0"/>
          </a:p>
        </p:txBody>
      </p:sp>
      <p:sp>
        <p:nvSpPr>
          <p:cNvPr id="176" name="Shape 17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Release leadership RFPs</a:t>
            </a:r>
          </a:p>
          <a:p>
            <a:r>
              <a:rPr lang="en-US" dirty="0" smtClean="0"/>
              <a:t>Prepare board items on leadership as appropriate </a:t>
            </a:r>
          </a:p>
          <a:p>
            <a:r>
              <a:rPr lang="en-US" dirty="0" smtClean="0"/>
              <a:t>Update state plan </a:t>
            </a:r>
          </a:p>
          <a:p>
            <a:r>
              <a:rPr lang="en-US" dirty="0" smtClean="0"/>
              <a:t>Complete Pell data report to colleges -anticipated funding for following year</a:t>
            </a:r>
          </a:p>
          <a:p>
            <a:r>
              <a:rPr lang="en-US" dirty="0" smtClean="0"/>
              <a:t>Begin to prepare bi-annual report </a:t>
            </a:r>
          </a:p>
          <a:p>
            <a:r>
              <a:rPr lang="en-US" dirty="0" smtClean="0"/>
              <a:t>Collaborate on DPI CTE conference 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-24384"/>
            <a:ext cx="2404533" cy="180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59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smtClean="0"/>
              <a:t>Vision</a:t>
            </a:r>
            <a:endParaRPr dirty="0"/>
          </a:p>
        </p:txBody>
      </p:sp>
      <p:sp>
        <p:nvSpPr>
          <p:cNvPr id="125" name="Shape 125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797" dirty="0" smtClean="0"/>
          </a:p>
          <a:p>
            <a:pPr marL="0" indent="0" algn="ctr">
              <a:buNone/>
            </a:pPr>
            <a:r>
              <a:rPr lang="en-US" sz="3797" dirty="0" smtClean="0"/>
              <a:t>A well educated technical workforce with academic, technical, and professional skills </a:t>
            </a:r>
            <a:endParaRPr sz="3797" dirty="0"/>
          </a:p>
        </p:txBody>
      </p:sp>
    </p:spTree>
    <p:extLst>
      <p:ext uri="{BB962C8B-B14F-4D97-AF65-F5344CB8AC3E}">
        <p14:creationId xmlns:p14="http://schemas.microsoft.com/office/powerpoint/2010/main" val="1199865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	April   </a:t>
            </a:r>
            <a:endParaRPr lang="en-US" dirty="0"/>
          </a:p>
        </p:txBody>
      </p:sp>
      <p:sp>
        <p:nvSpPr>
          <p:cNvPr id="179" name="Shape 179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College training update on basic grant release </a:t>
            </a:r>
          </a:p>
          <a:p>
            <a:r>
              <a:rPr lang="en-US" dirty="0" smtClean="0"/>
              <a:t>Colleges begin local plan and budget </a:t>
            </a:r>
          </a:p>
          <a:p>
            <a:r>
              <a:rPr lang="en-US" dirty="0" smtClean="0"/>
              <a:t>Set leadership plans in place </a:t>
            </a:r>
          </a:p>
          <a:p>
            <a:r>
              <a:rPr lang="en-US" dirty="0" smtClean="0"/>
              <a:t>Attend </a:t>
            </a:r>
            <a:r>
              <a:rPr lang="en-US" dirty="0" err="1" smtClean="0"/>
              <a:t>SkillsUSA</a:t>
            </a:r>
            <a:r>
              <a:rPr lang="en-US" dirty="0" smtClean="0"/>
              <a:t> as time permits </a:t>
            </a:r>
          </a:p>
          <a:p>
            <a:r>
              <a:rPr lang="en-US" dirty="0" smtClean="0"/>
              <a:t>Update Perkins annual state plan - due 5/15 </a:t>
            </a:r>
          </a:p>
          <a:p>
            <a:r>
              <a:rPr lang="en-US" dirty="0" smtClean="0"/>
              <a:t>Follow up on January accountability performance plans  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-24384"/>
            <a:ext cx="2404533" cy="180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954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	May </a:t>
            </a:r>
            <a:endParaRPr lang="en-US" dirty="0"/>
          </a:p>
        </p:txBody>
      </p:sp>
      <p:sp>
        <p:nvSpPr>
          <p:cNvPr id="182" name="Shape 18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 smtClean="0"/>
              <a:t>Data training - NACTIE </a:t>
            </a:r>
          </a:p>
          <a:p>
            <a:r>
              <a:rPr lang="en-US" dirty="0" smtClean="0"/>
              <a:t>Civil rights training</a:t>
            </a:r>
          </a:p>
          <a:p>
            <a:r>
              <a:rPr lang="en-US" dirty="0" smtClean="0"/>
              <a:t>Super circular training </a:t>
            </a:r>
          </a:p>
          <a:p>
            <a:r>
              <a:rPr lang="en-US" dirty="0" smtClean="0"/>
              <a:t>Set up MOA on monitoring in December </a:t>
            </a:r>
          </a:p>
          <a:p>
            <a:r>
              <a:rPr lang="en-US" dirty="0" smtClean="0"/>
              <a:t>Set CORD contract - begin in March </a:t>
            </a:r>
          </a:p>
          <a:p>
            <a:r>
              <a:rPr lang="en-US" dirty="0" smtClean="0"/>
              <a:t>Perkins evaluation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-24384"/>
            <a:ext cx="2404533" cy="180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56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	June  </a:t>
            </a:r>
            <a:endParaRPr lang="en-US" dirty="0"/>
          </a:p>
        </p:txBody>
      </p:sp>
      <p:sp>
        <p:nvSpPr>
          <p:cNvPr id="185" name="Shape 18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solidFill>
                  <a:srgbClr val="3E3B39"/>
                </a:solidFill>
                <a:effectLst>
                  <a:outerShdw blurRad="25400" dist="12700" dir="4920000" rotWithShape="0">
                    <a:srgbClr val="FFFFFF">
                      <a:alpha val="50000"/>
                    </a:srgbClr>
                  </a:outerShdw>
                </a:effectLst>
              </a:defRPr>
            </a:lvl1pPr>
          </a:lstStyle>
          <a:p>
            <a:pPr marL="457200" indent="-457200">
              <a:buFont typeface="Arial" charset="0"/>
              <a:buChar char="•"/>
            </a:pPr>
            <a:r>
              <a:rPr lang="en-US" sz="3200" dirty="0" smtClean="0"/>
              <a:t>Review plans for following year </a:t>
            </a:r>
          </a:p>
          <a:p>
            <a:pPr marL="457200" indent="-457200">
              <a:buFont typeface="Arial" charset="0"/>
              <a:buChar char="•"/>
            </a:pPr>
            <a:r>
              <a:rPr lang="en-US" sz="3200" dirty="0" smtClean="0"/>
              <a:t>Assurances</a:t>
            </a:r>
          </a:p>
          <a:p>
            <a:pPr marL="457200" indent="-457200">
              <a:buFont typeface="Arial" charset="0"/>
              <a:buChar char="•"/>
            </a:pPr>
            <a:r>
              <a:rPr lang="en-US" sz="3200" dirty="0" smtClean="0"/>
              <a:t>Budgets</a:t>
            </a:r>
          </a:p>
          <a:p>
            <a:pPr marL="457200" indent="-457200">
              <a:buFont typeface="Arial" charset="0"/>
              <a:buChar char="•"/>
            </a:pPr>
            <a:r>
              <a:rPr lang="en-US" sz="3200" dirty="0" smtClean="0"/>
              <a:t>Required activities </a:t>
            </a:r>
          </a:p>
          <a:p>
            <a:pPr marL="457200" indent="-457200">
              <a:buFont typeface="Arial" charset="0"/>
              <a:buChar char="•"/>
            </a:pPr>
            <a:r>
              <a:rPr lang="en-US" sz="3200" dirty="0" smtClean="0"/>
              <a:t>Letters to colleges when passed by state board </a:t>
            </a:r>
          </a:p>
          <a:p>
            <a:pPr marL="457200" indent="-457200">
              <a:buFont typeface="Arial" charset="0"/>
              <a:buChar char="•"/>
            </a:pPr>
            <a:endParaRPr lang="en-US" sz="32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-24384"/>
            <a:ext cx="2404533" cy="180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28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	July </a:t>
            </a:r>
            <a:endParaRPr lang="en-US" dirty="0"/>
          </a:p>
        </p:txBody>
      </p:sp>
      <p:sp>
        <p:nvSpPr>
          <p:cNvPr id="188" name="Shape 18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Offer Perkins 101 training </a:t>
            </a:r>
          </a:p>
          <a:p>
            <a:r>
              <a:rPr lang="en-US" dirty="0" smtClean="0"/>
              <a:t>Local funds released </a:t>
            </a:r>
          </a:p>
          <a:p>
            <a:r>
              <a:rPr lang="en-US" dirty="0" smtClean="0"/>
              <a:t>Training on local plan </a:t>
            </a:r>
          </a:p>
          <a:p>
            <a:r>
              <a:rPr lang="en-US" dirty="0" smtClean="0"/>
              <a:t>Budget to state board</a:t>
            </a:r>
          </a:p>
          <a:p>
            <a:r>
              <a:rPr lang="en-US" dirty="0" smtClean="0"/>
              <a:t>Attend DPI CTE conference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-24384"/>
            <a:ext cx="2404533" cy="180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138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	August  </a:t>
            </a:r>
            <a:endParaRPr lang="en-US" dirty="0"/>
          </a:p>
        </p:txBody>
      </p:sp>
      <p:sp>
        <p:nvSpPr>
          <p:cNvPr id="191" name="Shape 19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Follow up Perkins 101 </a:t>
            </a:r>
          </a:p>
          <a:p>
            <a:r>
              <a:rPr lang="en-US" dirty="0" smtClean="0"/>
              <a:t>Technical assistant by topics </a:t>
            </a:r>
          </a:p>
          <a:p>
            <a:r>
              <a:rPr lang="en-US" dirty="0" smtClean="0"/>
              <a:t>Training on local plan. April</a:t>
            </a:r>
          </a:p>
          <a:p>
            <a:r>
              <a:rPr lang="en-US" dirty="0" smtClean="0"/>
              <a:t>Board package if late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-24384"/>
            <a:ext cx="2404533" cy="180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282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	September</a:t>
            </a:r>
            <a:endParaRPr lang="en-US" dirty="0"/>
          </a:p>
        </p:txBody>
      </p:sp>
      <p:sp>
        <p:nvSpPr>
          <p:cNvPr id="194" name="Shape 19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plans and budgets </a:t>
            </a:r>
          </a:p>
          <a:p>
            <a:r>
              <a:rPr lang="en-US" dirty="0" smtClean="0"/>
              <a:t>Set up technical assistance and monitoring</a:t>
            </a:r>
          </a:p>
          <a:p>
            <a:r>
              <a:rPr lang="en-US" dirty="0" smtClean="0"/>
              <a:t>Update local plan and budget if needed </a:t>
            </a:r>
          </a:p>
          <a:p>
            <a:r>
              <a:rPr lang="en-US" dirty="0" smtClean="0"/>
              <a:t>Begin technical assistance visits       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-24384"/>
            <a:ext cx="2404533" cy="180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09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	October </a:t>
            </a:r>
            <a:endParaRPr lang="en-US" dirty="0"/>
          </a:p>
        </p:txBody>
      </p:sp>
      <p:sp>
        <p:nvSpPr>
          <p:cNvPr id="197" name="Shape 19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Begin CAR</a:t>
            </a:r>
          </a:p>
          <a:p>
            <a:r>
              <a:rPr lang="en-US" dirty="0" smtClean="0"/>
              <a:t>Prepare monitoring based on local plans </a:t>
            </a:r>
          </a:p>
          <a:p>
            <a:r>
              <a:rPr lang="en-US" dirty="0" smtClean="0"/>
              <a:t>Set up and conduct civil rights visits</a:t>
            </a:r>
          </a:p>
          <a:p>
            <a:r>
              <a:rPr lang="en-US" dirty="0" smtClean="0"/>
              <a:t>Update Perkins Handbook as needed 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-24384"/>
            <a:ext cx="2404533" cy="180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254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	November  </a:t>
            </a:r>
            <a:endParaRPr lang="en-US" dirty="0"/>
          </a:p>
        </p:txBody>
      </p:sp>
      <p:sp>
        <p:nvSpPr>
          <p:cNvPr id="200" name="Shape 20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Civil rights visits </a:t>
            </a:r>
          </a:p>
          <a:p>
            <a:r>
              <a:rPr lang="en-US" dirty="0" smtClean="0"/>
              <a:t>Technical assistance </a:t>
            </a:r>
          </a:p>
          <a:p>
            <a:r>
              <a:rPr lang="en-US" dirty="0" smtClean="0"/>
              <a:t>Begin work on accountability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-24384"/>
            <a:ext cx="2404533" cy="180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298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	December </a:t>
            </a:r>
            <a:endParaRPr lang="en-US" dirty="0"/>
          </a:p>
        </p:txBody>
      </p:sp>
      <p:sp>
        <p:nvSpPr>
          <p:cNvPr id="203" name="Shape 20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Complete Consolidated Annual Report CAR</a:t>
            </a:r>
          </a:p>
          <a:p>
            <a:r>
              <a:rPr lang="en-US" dirty="0" smtClean="0"/>
              <a:t>Start local accountability report </a:t>
            </a:r>
          </a:p>
          <a:p>
            <a:r>
              <a:rPr lang="en-US" dirty="0" smtClean="0"/>
              <a:t>Begin to plan CTE summer conference </a:t>
            </a:r>
          </a:p>
          <a:p>
            <a:r>
              <a:rPr lang="en-US" dirty="0" smtClean="0"/>
              <a:t>Improvement plans updated </a:t>
            </a:r>
          </a:p>
          <a:p>
            <a:r>
              <a:rPr lang="en-US" dirty="0" smtClean="0"/>
              <a:t>Update procedures as needed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-24384"/>
            <a:ext cx="2404533" cy="180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139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Administrative Assistant</a:t>
            </a:r>
            <a:endParaRPr lang="en-US" dirty="0"/>
          </a:p>
        </p:txBody>
      </p:sp>
      <p:sp>
        <p:nvSpPr>
          <p:cNvPr id="146" name="Shape 146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Sets up and maintains office filing system.  </a:t>
            </a:r>
          </a:p>
          <a:p>
            <a:pPr lvl="1"/>
            <a:r>
              <a:rPr lang="en-US" dirty="0" smtClean="0"/>
              <a:t>Coordinates with programmers to insure electronic document management system is consistent with paper management system </a:t>
            </a:r>
          </a:p>
          <a:p>
            <a:pPr lvl="1"/>
            <a:r>
              <a:rPr lang="en-US" dirty="0" smtClean="0"/>
              <a:t>Insures that all correspondence to colleges and grantees is filed in appropriate Basic Grant, Leadership Grant, ADA, Monitoring, or general  files.</a:t>
            </a:r>
          </a:p>
          <a:p>
            <a:pPr lvl="1"/>
            <a:r>
              <a:rPr lang="en-US" dirty="0" smtClean="0"/>
              <a:t>Maintain Directors files on special projects and correspondence. </a:t>
            </a:r>
          </a:p>
          <a:p>
            <a:r>
              <a:rPr lang="en-US" dirty="0" smtClean="0"/>
              <a:t>Coordinates Correspondence</a:t>
            </a:r>
          </a:p>
          <a:p>
            <a:pPr lvl="1"/>
            <a:r>
              <a:rPr lang="en-US" dirty="0" smtClean="0"/>
              <a:t>Prepares and/or coordinates and proofs all correspondence and presentations  to colleges, agencies, and businesses and appropriate community college staff regarding the initial release, follow up, reports and meetings pertaining Perkins/CTE activities.</a:t>
            </a:r>
          </a:p>
          <a:p>
            <a:r>
              <a:rPr lang="en-US" dirty="0" smtClean="0"/>
              <a:t>Tracks Grant Documents</a:t>
            </a:r>
          </a:p>
          <a:p>
            <a:pPr lvl="1"/>
            <a:r>
              <a:rPr lang="en-US" dirty="0" smtClean="0"/>
              <a:t>Develops check lists and follow up on mandatory grant documents such as budgets, acceptance of funds, assurances, local plans, accountability plans, reports, etc. </a:t>
            </a:r>
          </a:p>
          <a:p>
            <a:pPr lvl="1"/>
            <a:r>
              <a:rPr lang="en-US" dirty="0" smtClean="0"/>
              <a:t>Works with coordinators to insure college files are in order. </a:t>
            </a:r>
          </a:p>
        </p:txBody>
      </p:sp>
    </p:spTree>
    <p:extLst>
      <p:ext uri="{BB962C8B-B14F-4D97-AF65-F5344CB8AC3E}">
        <p14:creationId xmlns:p14="http://schemas.microsoft.com/office/powerpoint/2010/main" val="933672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Mission</a:t>
            </a:r>
            <a:endParaRPr lang="en-US" dirty="0"/>
          </a:p>
        </p:txBody>
      </p:sp>
      <p:sp>
        <p:nvSpPr>
          <p:cNvPr id="128" name="Shape 128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Strengthen student’s technical and academic skills </a:t>
            </a:r>
          </a:p>
          <a:p>
            <a:r>
              <a:rPr lang="en-US" dirty="0" smtClean="0"/>
              <a:t>Engage employers in the education process </a:t>
            </a:r>
          </a:p>
          <a:p>
            <a:r>
              <a:rPr lang="en-US" dirty="0" smtClean="0"/>
              <a:t>Modernize and expand programs of study</a:t>
            </a:r>
          </a:p>
          <a:p>
            <a:r>
              <a:rPr lang="en-US" dirty="0" smtClean="0"/>
              <a:t>Advance the teaching and technical skills of faculty </a:t>
            </a:r>
          </a:p>
          <a:p>
            <a:r>
              <a:rPr lang="en-US" dirty="0" smtClean="0"/>
              <a:t>Grow workforce partnerships to enhance education </a:t>
            </a:r>
          </a:p>
          <a:p>
            <a:r>
              <a:rPr lang="en-US" dirty="0" smtClean="0"/>
              <a:t>Level the playing field for those who enroll in CTE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332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Administrative Assistant</a:t>
            </a:r>
            <a:br>
              <a:rPr lang="en-US" dirty="0" smtClean="0"/>
            </a:br>
            <a:r>
              <a:rPr lang="en-US" sz="3600" dirty="0" smtClean="0"/>
              <a:t>(continued)</a:t>
            </a:r>
            <a:endParaRPr lang="en-US" sz="3600" dirty="0"/>
          </a:p>
        </p:txBody>
      </p:sp>
      <p:sp>
        <p:nvSpPr>
          <p:cNvPr id="146" name="Shape 146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Reviews Documents for Completeness</a:t>
            </a:r>
          </a:p>
          <a:p>
            <a:pPr lvl="1"/>
            <a:r>
              <a:rPr lang="en-US" dirty="0" smtClean="0"/>
              <a:t>Provides the analysis of initial documents completed in the field by local colleges including budgets, local plans, staffing and equipment, and accountability plans </a:t>
            </a:r>
          </a:p>
          <a:p>
            <a:pPr lvl="1"/>
            <a:r>
              <a:rPr lang="en-US" dirty="0" smtClean="0"/>
              <a:t>Follows up with colleges and coordinators on missing documents </a:t>
            </a:r>
          </a:p>
          <a:p>
            <a:r>
              <a:rPr lang="en-US" dirty="0" smtClean="0"/>
              <a:t>Coordinates General Office Duties </a:t>
            </a:r>
          </a:p>
          <a:p>
            <a:pPr lvl="1"/>
            <a:r>
              <a:rPr lang="en-US" dirty="0" smtClean="0"/>
              <a:t>Prepares and files staff travel forms</a:t>
            </a:r>
          </a:p>
          <a:p>
            <a:pPr lvl="1"/>
            <a:r>
              <a:rPr lang="en-US" dirty="0" smtClean="0"/>
              <a:t>Maintains office supply level and prepares equipment requests </a:t>
            </a:r>
          </a:p>
          <a:p>
            <a:pPr lvl="1"/>
            <a:r>
              <a:rPr lang="en-US" dirty="0" smtClean="0"/>
              <a:t>Organizes mail daily, </a:t>
            </a:r>
          </a:p>
          <a:p>
            <a:pPr lvl="1"/>
            <a:r>
              <a:rPr lang="en-US" dirty="0" smtClean="0"/>
              <a:t>Maintains procedure logs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51290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Coordinators and the </a:t>
            </a:r>
            <a:br>
              <a:rPr lang="en-US" dirty="0" smtClean="0"/>
            </a:br>
            <a:r>
              <a:rPr lang="en-US" dirty="0" smtClean="0"/>
              <a:t>Basic Grant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Oversee the local grant of community colleges </a:t>
            </a:r>
          </a:p>
          <a:p>
            <a:pPr lvl="1"/>
            <a:r>
              <a:rPr lang="en-US" dirty="0" smtClean="0"/>
              <a:t>Review initial applications assurances, plan, budget, equipment, and job descriptions.  </a:t>
            </a:r>
          </a:p>
          <a:p>
            <a:pPr lvl="1"/>
            <a:r>
              <a:rPr lang="en-US" dirty="0" smtClean="0"/>
              <a:t>Offer on-going technical assistance to colleges </a:t>
            </a:r>
          </a:p>
          <a:p>
            <a:pPr lvl="1"/>
            <a:r>
              <a:rPr lang="en-US" dirty="0" smtClean="0"/>
              <a:t>Conduct quarterly follow up accountability and performance with the colleges </a:t>
            </a:r>
          </a:p>
          <a:p>
            <a:pPr lvl="1"/>
            <a:r>
              <a:rPr lang="en-US" dirty="0" smtClean="0"/>
              <a:t>Assist in initiating 9-14 programs of study as needed  </a:t>
            </a:r>
          </a:p>
          <a:p>
            <a:pPr lvl="1"/>
            <a:r>
              <a:rPr lang="en-US" dirty="0" smtClean="0"/>
              <a:t>Conduct bi-annual on-site campus visits</a:t>
            </a:r>
          </a:p>
          <a:p>
            <a:pPr lvl="1"/>
            <a:r>
              <a:rPr lang="en-US" dirty="0" smtClean="0"/>
              <a:t>Conduct risk and onsite monitoring</a:t>
            </a:r>
          </a:p>
          <a:p>
            <a:r>
              <a:rPr lang="en-US" dirty="0" smtClean="0"/>
              <a:t>Other duties as needed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872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Coordinators and the Leadership Grants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Oversee a statewide leadership grant  </a:t>
            </a:r>
          </a:p>
          <a:p>
            <a:pPr lvl="1"/>
            <a:r>
              <a:rPr lang="en-US" dirty="0" smtClean="0"/>
              <a:t>Develop the RFP or application process for the grant </a:t>
            </a:r>
          </a:p>
          <a:p>
            <a:pPr lvl="1"/>
            <a:r>
              <a:rPr lang="en-US" dirty="0" smtClean="0"/>
              <a:t>Review initial applications and select grantee </a:t>
            </a:r>
          </a:p>
          <a:p>
            <a:pPr lvl="1"/>
            <a:r>
              <a:rPr lang="en-US" dirty="0" smtClean="0"/>
              <a:t>Offer on-going technical assistance to colleges </a:t>
            </a:r>
          </a:p>
          <a:p>
            <a:pPr lvl="1"/>
            <a:r>
              <a:rPr lang="en-US" dirty="0" smtClean="0"/>
              <a:t>Conduct quarterly follow up with the colleges or leadership grant coordinator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56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Coordinators and Leadership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Maintain NC Perkins website</a:t>
            </a:r>
          </a:p>
          <a:p>
            <a:r>
              <a:rPr lang="en-US" dirty="0" smtClean="0"/>
              <a:t>Develop specialized webinars for technical assistance in areas such as career development </a:t>
            </a:r>
          </a:p>
          <a:p>
            <a:r>
              <a:rPr lang="en-US" dirty="0" smtClean="0"/>
              <a:t>Coordinate the statewide articulation agreement  </a:t>
            </a:r>
          </a:p>
          <a:p>
            <a:r>
              <a:rPr lang="en-US" dirty="0" smtClean="0"/>
              <a:t>Coordinate department on-line activities including webinars </a:t>
            </a:r>
          </a:p>
          <a:p>
            <a:r>
              <a:rPr lang="en-US" dirty="0" smtClean="0"/>
              <a:t>Coordinate/assist in Methods of Administration  </a:t>
            </a:r>
          </a:p>
          <a:p>
            <a:r>
              <a:rPr lang="en-US" dirty="0" smtClean="0"/>
              <a:t>Work with statewide leadership grants RFP or applications process for the grant</a:t>
            </a:r>
          </a:p>
          <a:p>
            <a:r>
              <a:rPr lang="en-US" dirty="0" smtClean="0"/>
              <a:t>Collaborate with state agencies on career development</a:t>
            </a:r>
          </a:p>
          <a:p>
            <a:r>
              <a:rPr lang="en-US" dirty="0" smtClean="0"/>
              <a:t>Provide technical assistance to colleges 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166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Postsecondary Perkins </a:t>
            </a:r>
          </a:p>
        </p:txBody>
      </p:sp>
      <p:sp>
        <p:nvSpPr>
          <p:cNvPr id="122" name="Shape 12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8194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l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 sz="1800"/>
            </a:pPr>
            <a:r>
              <a:rPr lang="en-US" sz="2400" b="1" dirty="0">
                <a:latin typeface="Calibri Light" panose="020F0302020204030204" pitchFamily="34" charset="0"/>
              </a:rPr>
              <a:t>Bob </a:t>
            </a:r>
            <a:r>
              <a:rPr lang="en-US" sz="2400" b="1" dirty="0" err="1">
                <a:latin typeface="Calibri Light" panose="020F0302020204030204" pitchFamily="34" charset="0"/>
              </a:rPr>
              <a:t>Witchger</a:t>
            </a:r>
            <a:r>
              <a:rPr lang="en-US" sz="2400" b="1" dirty="0">
                <a:latin typeface="Calibri Light" panose="020F0302020204030204" pitchFamily="34" charset="0"/>
              </a:rPr>
              <a:t> </a:t>
            </a:r>
            <a:r>
              <a:rPr lang="en-US" sz="2000" b="1" dirty="0">
                <a:latin typeface="Calibri Light" panose="020F0302020204030204" pitchFamily="34" charset="0"/>
              </a:rPr>
              <a:t/>
            </a:r>
            <a:br>
              <a:rPr lang="en-US" sz="2000" b="1" dirty="0">
                <a:latin typeface="Calibri Light" panose="020F0302020204030204" pitchFamily="34" charset="0"/>
              </a:rPr>
            </a:br>
            <a:r>
              <a:rPr lang="en-US" sz="2000" dirty="0">
                <a:latin typeface="Calibri Light" panose="020F0302020204030204" pitchFamily="34" charset="0"/>
              </a:rPr>
              <a:t>Career and Technical Education Director</a:t>
            </a:r>
          </a:p>
          <a:p>
            <a:pPr lvl="0" algn="l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 sz="1800"/>
            </a:pPr>
            <a:r>
              <a:rPr lang="en-US" sz="2400" b="1" dirty="0" smtClean="0">
                <a:latin typeface="Calibri Light" panose="020F0302020204030204" pitchFamily="34" charset="0"/>
              </a:rPr>
              <a:t>(vacant)</a:t>
            </a:r>
            <a:r>
              <a:rPr lang="en-US" sz="2000" dirty="0">
                <a:latin typeface="Calibri Light" panose="020F0302020204030204" pitchFamily="34" charset="0"/>
              </a:rPr>
              <a:t/>
            </a:r>
            <a:br>
              <a:rPr lang="en-US" sz="2000" dirty="0">
                <a:latin typeface="Calibri Light" panose="020F0302020204030204" pitchFamily="34" charset="0"/>
              </a:rPr>
            </a:br>
            <a:r>
              <a:rPr lang="en-US" sz="2000" dirty="0">
                <a:latin typeface="Calibri Light" panose="020F0302020204030204" pitchFamily="34" charset="0"/>
              </a:rPr>
              <a:t>Administrative Assistant </a:t>
            </a:r>
          </a:p>
          <a:p>
            <a:pPr lvl="0" algn="l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 sz="1800"/>
            </a:pPr>
            <a:r>
              <a:rPr lang="en-US" sz="2400" b="1" dirty="0">
                <a:latin typeface="Calibri Light" panose="020F0302020204030204" pitchFamily="34" charset="0"/>
              </a:rPr>
              <a:t>Julia Hamilton, Tony </a:t>
            </a:r>
            <a:r>
              <a:rPr lang="en-US" sz="2400" b="1" dirty="0" err="1">
                <a:latin typeface="Calibri Light" panose="020F0302020204030204" pitchFamily="34" charset="0"/>
              </a:rPr>
              <a:t>Reggi</a:t>
            </a:r>
            <a:r>
              <a:rPr lang="en-US" sz="2400" b="1" dirty="0">
                <a:latin typeface="Calibri Light" panose="020F0302020204030204" pitchFamily="34" charset="0"/>
              </a:rPr>
              <a:t>, &amp; Chris </a:t>
            </a:r>
            <a:r>
              <a:rPr lang="en-US" sz="2400" b="1" dirty="0" err="1">
                <a:latin typeface="Calibri Light" panose="020F0302020204030204" pitchFamily="34" charset="0"/>
              </a:rPr>
              <a:t>Droessler</a:t>
            </a:r>
            <a:r>
              <a:rPr lang="en-US" sz="2400" b="1" dirty="0">
                <a:latin typeface="Calibri Light" panose="020F0302020204030204" pitchFamily="34" charset="0"/>
              </a:rPr>
              <a:t> </a:t>
            </a:r>
            <a:r>
              <a:rPr lang="en-US" sz="2000" dirty="0">
                <a:latin typeface="Calibri Light" panose="020F0302020204030204" pitchFamily="34" charset="0"/>
              </a:rPr>
              <a:t/>
            </a:r>
            <a:br>
              <a:rPr lang="en-US" sz="2000" dirty="0">
                <a:latin typeface="Calibri Light" panose="020F0302020204030204" pitchFamily="34" charset="0"/>
              </a:rPr>
            </a:br>
            <a:r>
              <a:rPr lang="en-US" sz="2000" dirty="0">
                <a:latin typeface="Calibri Light" panose="020F0302020204030204" pitchFamily="34" charset="0"/>
              </a:rPr>
              <a:t>Career and Technical Education Coordinators </a:t>
            </a:r>
            <a:endParaRPr lang="en-US" sz="2000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74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Statistical Overview  </a:t>
            </a:r>
            <a:br>
              <a:rPr lang="en-US" smtClean="0"/>
            </a:br>
            <a:r>
              <a:rPr lang="en-US" smtClean="0"/>
              <a:t>2015-16 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58 Colleges, </a:t>
            </a:r>
            <a:r>
              <a:rPr lang="en-US" dirty="0" smtClean="0"/>
              <a:t>16 </a:t>
            </a:r>
            <a:r>
              <a:rPr lang="en-US" dirty="0"/>
              <a:t>Career Clusters, </a:t>
            </a:r>
          </a:p>
          <a:p>
            <a:r>
              <a:rPr lang="en-US" dirty="0"/>
              <a:t>121,745 Postsecondary AAS Participants </a:t>
            </a:r>
          </a:p>
          <a:p>
            <a:r>
              <a:rPr lang="en-US" dirty="0"/>
              <a:t>61,086 Postsecondary AAS Concentrators </a:t>
            </a:r>
          </a:p>
          <a:p>
            <a:r>
              <a:rPr lang="en-US" dirty="0"/>
              <a:t>49,931 Postsecondary Pell Students in CTE </a:t>
            </a:r>
          </a:p>
          <a:p>
            <a:r>
              <a:rPr lang="en-US" dirty="0" smtClean="0"/>
              <a:t>700+ </a:t>
            </a:r>
            <a:r>
              <a:rPr lang="en-US" dirty="0"/>
              <a:t>Programs of Study </a:t>
            </a:r>
          </a:p>
          <a:p>
            <a:r>
              <a:rPr lang="en-US" dirty="0" smtClean="0"/>
              <a:t>9,000+ </a:t>
            </a:r>
            <a:r>
              <a:rPr lang="en-US" dirty="0"/>
              <a:t>CTE Faculty </a:t>
            </a:r>
          </a:p>
          <a:p>
            <a:r>
              <a:rPr lang="en-US" dirty="0"/>
              <a:t>15,426 Employed </a:t>
            </a:r>
          </a:p>
          <a:p>
            <a:r>
              <a:rPr lang="en-US" dirty="0"/>
              <a:t>13,945 Earned Certificate, Diploma, or Degree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88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Basic Grant to 58 Community Colleges </a:t>
            </a:r>
          </a:p>
        </p:txBody>
      </p:sp>
      <p:sp>
        <p:nvSpPr>
          <p:cNvPr id="131" name="Shape 13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Strengthen Programs of Study   </a:t>
            </a:r>
          </a:p>
          <a:p>
            <a:r>
              <a:rPr lang="en-US" dirty="0" smtClean="0"/>
              <a:t>Link secondary and postsecondary programs of study</a:t>
            </a:r>
          </a:p>
          <a:p>
            <a:r>
              <a:rPr lang="en-US" dirty="0" smtClean="0"/>
              <a:t>Provide experiences to understand all aspects of industry </a:t>
            </a:r>
          </a:p>
          <a:p>
            <a:r>
              <a:rPr lang="en-US" dirty="0" smtClean="0"/>
              <a:t>Expand and improve the use of technology </a:t>
            </a:r>
          </a:p>
          <a:p>
            <a:r>
              <a:rPr lang="en-US" dirty="0" smtClean="0"/>
              <a:t>Keep faculty skills current to industry trends</a:t>
            </a:r>
          </a:p>
          <a:p>
            <a:r>
              <a:rPr lang="en-US" dirty="0" smtClean="0"/>
              <a:t>Faculty professional development </a:t>
            </a:r>
          </a:p>
          <a:p>
            <a:r>
              <a:rPr lang="en-US" dirty="0" smtClean="0"/>
              <a:t>Expand and modernize CTE programs of study </a:t>
            </a:r>
          </a:p>
          <a:p>
            <a:r>
              <a:rPr lang="en-US" dirty="0" smtClean="0"/>
              <a:t>Assist special populations toward self-sufficiency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98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Leadership Grants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Provide technical assistance to our colleges</a:t>
            </a:r>
          </a:p>
          <a:p>
            <a:r>
              <a:rPr lang="en-US" dirty="0" smtClean="0"/>
              <a:t>Develop and expand the use of technology </a:t>
            </a:r>
          </a:p>
          <a:p>
            <a:r>
              <a:rPr lang="en-US" dirty="0" smtClean="0"/>
              <a:t>Offer professional development programs for our faculty</a:t>
            </a:r>
          </a:p>
          <a:p>
            <a:r>
              <a:rPr lang="en-US" dirty="0" smtClean="0"/>
              <a:t>Support and improve CTE programs of study </a:t>
            </a:r>
          </a:p>
          <a:p>
            <a:r>
              <a:rPr lang="en-US" dirty="0" smtClean="0"/>
              <a:t>Improve access and support for special populations </a:t>
            </a:r>
          </a:p>
          <a:p>
            <a:r>
              <a:rPr lang="en-US" dirty="0" smtClean="0"/>
              <a:t>Encourage participation in non-traditional fields of study </a:t>
            </a:r>
          </a:p>
          <a:p>
            <a:r>
              <a:rPr lang="en-US" dirty="0" smtClean="0"/>
              <a:t>Support partnerships with higher education, adult education, labor, LEAs, intermediaries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Specific Leadership Activities for 2016-17 </a:t>
            </a:r>
            <a:endParaRPr lang="en-US" dirty="0"/>
          </a:p>
        </p:txBody>
      </p:sp>
      <p:sp>
        <p:nvSpPr>
          <p:cNvPr id="140" name="Shape 140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CORD - Technology, Teaching, Professional Development, Website, &amp; Instructional Management System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CTE Pathways – Promote Conversion of CTE Pathways to Certified Pathways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Advanced Manufacturing Careers Week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Minority Health Advocacy Conference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CTE Programs of Study and Career and College Promise Partnerships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High School to Community College Articulation Agreement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Evaluate Automotive Improvement Software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493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Specific Leadership Activities for 2016-17 </a:t>
            </a:r>
            <a:endParaRPr lang="en-US" dirty="0"/>
          </a:p>
        </p:txBody>
      </p:sp>
      <p:sp>
        <p:nvSpPr>
          <p:cNvPr id="140" name="Shape 140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8"/>
            </a:pPr>
            <a:r>
              <a:rPr lang="en-US" dirty="0" smtClean="0"/>
              <a:t>Accounting and Finance Alignment Project 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US" dirty="0" smtClean="0"/>
              <a:t>Competency Based Education Project – Incubator to Implementation – Upgrade consultant skills  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US" dirty="0" smtClean="0"/>
              <a:t>RN to BSN Alignment Project 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US" dirty="0" smtClean="0"/>
              <a:t>Military Service to College Credit Project 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US" dirty="0" err="1" smtClean="0"/>
              <a:t>SkillsUSA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US" dirty="0" smtClean="0"/>
              <a:t>Postsecondary Education to Registered Apprenticeship Project 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US" dirty="0" smtClean="0"/>
              <a:t>Career Development Booklet and New Processes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812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Americans with Disabilities &amp; Civil Rights Monitoring </a:t>
            </a:r>
            <a:endParaRPr lang="en-US" dirty="0"/>
          </a:p>
        </p:txBody>
      </p:sp>
      <p:sp>
        <p:nvSpPr>
          <p:cNvPr id="143" name="Shape 14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Administrative - Equity and Inclusiveness Procedures &amp; Process  </a:t>
            </a:r>
          </a:p>
          <a:p>
            <a:pPr lvl="2"/>
            <a:r>
              <a:rPr lang="en-US" dirty="0" smtClean="0"/>
              <a:t>(42 elements)</a:t>
            </a:r>
          </a:p>
          <a:p>
            <a:r>
              <a:rPr lang="en-US" dirty="0" smtClean="0"/>
              <a:t>Access - Equitably &amp; Inclusiveness for CTE Students </a:t>
            </a:r>
          </a:p>
          <a:p>
            <a:pPr lvl="2"/>
            <a:r>
              <a:rPr lang="en-US" dirty="0" smtClean="0"/>
              <a:t>(25 elements)  </a:t>
            </a:r>
          </a:p>
          <a:p>
            <a:r>
              <a:rPr lang="en-US" dirty="0" smtClean="0"/>
              <a:t>Accessibility </a:t>
            </a:r>
            <a:r>
              <a:rPr lang="mr-IN" dirty="0" smtClean="0"/>
              <a:t>–</a:t>
            </a:r>
            <a:r>
              <a:rPr lang="en-US" dirty="0" smtClean="0"/>
              <a:t> Participate with no physical barriers  </a:t>
            </a:r>
          </a:p>
          <a:p>
            <a:pPr lvl="2"/>
            <a:r>
              <a:rPr lang="en-US" dirty="0" smtClean="0"/>
              <a:t>Comprehensive review of all campus buildings accessed by CTE students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253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f6adc5d79a94e37ab7ec9b9c483552f xmlns="f46e81e7-297d-417f-b698-00dff3f07a0e">
      <Terms xmlns="http://schemas.microsoft.com/office/infopath/2007/PartnerControls">
        <TermInfo xmlns="http://schemas.microsoft.com/office/infopath/2007/PartnerControls">
          <TermName xmlns="http://schemas.microsoft.com/office/infopath/2007/PartnerControls">Template</TermName>
          <TermId xmlns="http://schemas.microsoft.com/office/infopath/2007/PartnerControls">fc194862-fd4a-42aa-9550-b5fd9ecd1cff</TermId>
        </TermInfo>
      </Terms>
    </mf6adc5d79a94e37ab7ec9b9c483552f>
    <Departments xmlns="88203bfa-d4ac-462e-8616-0292cc28843a">Marketing and Public Affairs</Departments>
    <PublishingExpirationDate xmlns="http://schemas.microsoft.com/sharepoint/v3" xsi:nil="true"/>
    <PublishingStartDate xmlns="http://schemas.microsoft.com/sharepoint/v3" xsi:nil="true"/>
    <TaxCatchAll xmlns="88203bfa-d4ac-462e-8616-0292cc28843a">
      <Value>38</Value>
      <Value>34</Value>
    </TaxCatchAl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3FB5CEF851A894EBF7DD1FB22F51352" ma:contentTypeVersion="20" ma:contentTypeDescription="Create a new document." ma:contentTypeScope="" ma:versionID="8f3af701f3df8a9c9048a907c74c0ac2">
  <xsd:schema xmlns:xsd="http://www.w3.org/2001/XMLSchema" xmlns:xs="http://www.w3.org/2001/XMLSchema" xmlns:p="http://schemas.microsoft.com/office/2006/metadata/properties" xmlns:ns1="http://schemas.microsoft.com/sharepoint/v3" xmlns:ns2="88203bfa-d4ac-462e-8616-0292cc28843a" xmlns:ns3="f46e81e7-297d-417f-b698-00dff3f07a0e" targetNamespace="http://schemas.microsoft.com/office/2006/metadata/properties" ma:root="true" ma:fieldsID="369e50db597ab9061d2b510d58b9a267" ns1:_="" ns2:_="" ns3:_="">
    <xsd:import namespace="http://schemas.microsoft.com/sharepoint/v3"/>
    <xsd:import namespace="88203bfa-d4ac-462e-8616-0292cc28843a"/>
    <xsd:import namespace="f46e81e7-297d-417f-b698-00dff3f07a0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Departments"/>
                <xsd:element ref="ns2:TaxCatchAll" minOccurs="0"/>
                <xsd:element ref="ns3:mf6adc5d79a94e37ab7ec9b9c48355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203bfa-d4ac-462e-8616-0292cc28843a" elementFormDefault="qualified">
    <xsd:import namespace="http://schemas.microsoft.com/office/2006/documentManagement/types"/>
    <xsd:import namespace="http://schemas.microsoft.com/office/infopath/2007/PartnerControls"/>
    <xsd:element name="Departments" ma:index="10" ma:displayName="Departments" ma:description="Select the department associated with this document or file. Department selections are based on this organization&#10;http://www.nccommunitycolleges.edu/Personnel/NCCCS_Directory.htm" ma:format="Dropdown" ma:internalName="Departments">
      <xsd:simpleType>
        <xsd:restriction base="dms:Choice">
          <xsd:enumeration value="Administrative and Facility Services"/>
          <xsd:enumeration value="Budgeting and Accounting and State-Level Accounting"/>
          <xsd:enumeration value="Contracts and Grants"/>
          <xsd:enumeration value="Human Resources"/>
          <xsd:enumeration value="Information Services"/>
          <xsd:enumeration value="Legal Affairs"/>
          <xsd:enumeration value="Marketing and Public Affairs"/>
          <xsd:enumeration value="Travel"/>
        </xsd:restriction>
      </xsd:simpleType>
    </xsd:element>
    <xsd:element name="TaxCatchAll" ma:index="11" nillable="true" ma:displayName="Taxonomy Catch All Column" ma:hidden="true" ma:list="{c4007c1c-46bb-42fa-88e6-4247e554f2f5}" ma:internalName="TaxCatchAll" ma:showField="CatchAllData" ma:web="88203bfa-d4ac-462e-8616-0292cc28843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6e81e7-297d-417f-b698-00dff3f07a0e" elementFormDefault="qualified">
    <xsd:import namespace="http://schemas.microsoft.com/office/2006/documentManagement/types"/>
    <xsd:import namespace="http://schemas.microsoft.com/office/infopath/2007/PartnerControls"/>
    <xsd:element name="mf6adc5d79a94e37ab7ec9b9c483552f" ma:index="13" ma:taxonomy="true" ma:internalName="mf6adc5d79a94e37ab7ec9b9c483552f" ma:taxonomyFieldName="Types" ma:displayName="Document Type" ma:indexed="true" ma:readOnly="false" ma:default="" ma:fieldId="{6f6adc5d-79a9-4e37-ab7e-c9b9c483552f}" ma:sspId="ff2c0a30-6022-4a53-931e-4e94d75a6b78" ma:termSetId="e83798e3-13ef-49a2-860b-1634b308a9c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59EDD1A-F66B-4A90-8803-6512E3CBFB2F}">
  <ds:schemaRefs>
    <ds:schemaRef ds:uri="http://purl.org/dc/dcmitype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88203bfa-d4ac-462e-8616-0292cc28843a"/>
    <ds:schemaRef ds:uri="f46e81e7-297d-417f-b698-00dff3f07a0e"/>
    <ds:schemaRef ds:uri="http://schemas.microsoft.com/sharepoint/v3"/>
    <ds:schemaRef ds:uri="http://schemas.openxmlformats.org/package/2006/metadata/core-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2B2E925-8E2E-4675-A322-811AC5A545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4C27CC1-3EE5-40B7-B2E3-EB81E1651D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8203bfa-d4ac-462e-8616-0292cc28843a"/>
    <ds:schemaRef ds:uri="f46e81e7-297d-417f-b698-00dff3f07a0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20332</TotalTime>
  <Words>1422</Words>
  <Application>Microsoft Macintosh PowerPoint</Application>
  <PresentationFormat>On-screen Show (4:3)</PresentationFormat>
  <Paragraphs>258</Paragraphs>
  <Slides>34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Calibri</vt:lpstr>
      <vt:lpstr>Calibri Light</vt:lpstr>
      <vt:lpstr>Franklin Gothic Medium</vt:lpstr>
      <vt:lpstr>Mangal</vt:lpstr>
      <vt:lpstr>Arial</vt:lpstr>
      <vt:lpstr>Office Theme</vt:lpstr>
      <vt:lpstr>Postsecondary Perkins </vt:lpstr>
      <vt:lpstr>Vision</vt:lpstr>
      <vt:lpstr>Mission</vt:lpstr>
      <vt:lpstr>Statistical Overview   2015-16 </vt:lpstr>
      <vt:lpstr>Basic Grant to 58 Community Colleges </vt:lpstr>
      <vt:lpstr>Leadership Grants </vt:lpstr>
      <vt:lpstr>Specific Leadership Activities for 2016-17 </vt:lpstr>
      <vt:lpstr>Specific Leadership Activities for 2016-17 </vt:lpstr>
      <vt:lpstr>Americans with Disabilities &amp; Civil Rights Monitoring </vt:lpstr>
      <vt:lpstr>Scope of Work</vt:lpstr>
      <vt:lpstr>Major Grant Activities  2016-17  </vt:lpstr>
      <vt:lpstr>Basic Grant </vt:lpstr>
      <vt:lpstr>Leadership  Grants </vt:lpstr>
      <vt:lpstr>Coordinators MOA </vt:lpstr>
      <vt:lpstr>Toward Perkins  Improvement </vt:lpstr>
      <vt:lpstr>Toward Improvement </vt:lpstr>
      <vt:lpstr> January</vt:lpstr>
      <vt:lpstr> February </vt:lpstr>
      <vt:lpstr> March  </vt:lpstr>
      <vt:lpstr> April   </vt:lpstr>
      <vt:lpstr> May </vt:lpstr>
      <vt:lpstr> June  </vt:lpstr>
      <vt:lpstr> July </vt:lpstr>
      <vt:lpstr> August  </vt:lpstr>
      <vt:lpstr> September</vt:lpstr>
      <vt:lpstr> October </vt:lpstr>
      <vt:lpstr> November  </vt:lpstr>
      <vt:lpstr> December </vt:lpstr>
      <vt:lpstr>Administrative Assistant</vt:lpstr>
      <vt:lpstr>Administrative Assistant (continued)</vt:lpstr>
      <vt:lpstr>Coordinators and the  Basic Grant</vt:lpstr>
      <vt:lpstr>Coordinators and the Leadership Grants</vt:lpstr>
      <vt:lpstr>Coordinators and Leadership</vt:lpstr>
      <vt:lpstr>Postsecondary Perkins </vt:lpstr>
    </vt:vector>
  </TitlesOfParts>
  <Company>NCCCS</Company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Droessler</dc:title>
  <dc:creator>Chris Droessler</dc:creator>
  <cp:lastModifiedBy>Microsoft Office User</cp:lastModifiedBy>
  <cp:revision>843</cp:revision>
  <cp:lastPrinted>2016-07-11T03:21:50Z</cp:lastPrinted>
  <dcterms:created xsi:type="dcterms:W3CDTF">2009-10-29T12:13:41Z</dcterms:created>
  <dcterms:modified xsi:type="dcterms:W3CDTF">2017-01-17T20:47:43Z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0x010100D3FB5CEF851A894EBF7DD1FB22F51352</vt:lpwstr>
  </property>
  <property fmtid="{D5CDD505-2E9C-101B-9397-08002B2CF9AE}" pid="3" name="Descriptors">
    <vt:lpwstr/>
  </property>
  <property fmtid="{D5CDD505-2E9C-101B-9397-08002B2CF9AE}" pid="4" name="Functions">
    <vt:lpwstr>34;#Branding|6e354d85-bdd8-4cc8-a485-4803f6fdee24</vt:lpwstr>
  </property>
  <property fmtid="{D5CDD505-2E9C-101B-9397-08002B2CF9AE}" pid="5" name="Types">
    <vt:lpwstr>38;#Template|fc194862-fd4a-42aa-9550-b5fd9ecd1cff</vt:lpwstr>
  </property>
  <property fmtid="{D5CDD505-2E9C-101B-9397-08002B2CF9AE}" pid="6" name="Objects">
    <vt:lpwstr/>
  </property>
  <property fmtid="{D5CDD505-2E9C-101B-9397-08002B2CF9AE}" pid="7" name="da5133d6118044a3aaacc66dd229ac83">
    <vt:lpwstr>Branding|6e354d85-bdd8-4cc8-a485-4803f6fdee24</vt:lpwstr>
  </property>
</Properties>
</file>