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 id="2147483709" r:id="rId5"/>
  </p:sldMasterIdLst>
  <p:notesMasterIdLst>
    <p:notesMasterId r:id="rId27"/>
  </p:notesMasterIdLst>
  <p:handoutMasterIdLst>
    <p:handoutMasterId r:id="rId28"/>
  </p:handoutMasterIdLst>
  <p:sldIdLst>
    <p:sldId id="534" r:id="rId6"/>
    <p:sldId id="257" r:id="rId7"/>
    <p:sldId id="2053842662" r:id="rId8"/>
    <p:sldId id="2053842667" r:id="rId9"/>
    <p:sldId id="2053842670" r:id="rId10"/>
    <p:sldId id="2053842726" r:id="rId11"/>
    <p:sldId id="2053842673" r:id="rId12"/>
    <p:sldId id="2053842724" r:id="rId13"/>
    <p:sldId id="2053842717" r:id="rId14"/>
    <p:sldId id="2053842723" r:id="rId15"/>
    <p:sldId id="2053842719" r:id="rId16"/>
    <p:sldId id="2053842720" r:id="rId17"/>
    <p:sldId id="2053842722" r:id="rId18"/>
    <p:sldId id="299" r:id="rId19"/>
    <p:sldId id="2053842676" r:id="rId20"/>
    <p:sldId id="2053842668" r:id="rId21"/>
    <p:sldId id="2053842669" r:id="rId22"/>
    <p:sldId id="1809" r:id="rId23"/>
    <p:sldId id="2053842727" r:id="rId24"/>
    <p:sldId id="772" r:id="rId25"/>
    <p:sldId id="1800" r:id="rId2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BA8"/>
    <a:srgbClr val="FFB218"/>
    <a:srgbClr val="1B9C8A"/>
    <a:srgbClr val="D95C40"/>
    <a:srgbClr val="EFEAF3"/>
    <a:srgbClr val="4BA5D8"/>
    <a:srgbClr val="31B039"/>
    <a:srgbClr val="CC0F23"/>
    <a:srgbClr val="009AA6"/>
    <a:srgbClr val="FD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CAD7EF-B2B1-4633-9688-437011EE31DA}" v="83" dt="2025-01-14T12:27:31.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0458" autoAdjust="0"/>
  </p:normalViewPr>
  <p:slideViewPr>
    <p:cSldViewPr snapToGrid="0">
      <p:cViewPr varScale="1">
        <p:scale>
          <a:sx n="127" d="100"/>
          <a:sy n="127" d="100"/>
        </p:scale>
        <p:origin x="1326" y="90"/>
      </p:cViewPr>
      <p:guideLst/>
    </p:cSldViewPr>
  </p:slideViewPr>
  <p:outlineViewPr>
    <p:cViewPr>
      <p:scale>
        <a:sx n="33" d="100"/>
        <a:sy n="33" d="100"/>
      </p:scale>
      <p:origin x="0" y="-451"/>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1/14/2025</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1/14/2025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6E928-6C25-FF64-0136-3737908CAD1E}"/>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90DB915F-5D69-040D-C764-D9E14A6C8775}"/>
              </a:ext>
            </a:extLst>
          </p:cNvPr>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a:extLst>
              <a:ext uri="{FF2B5EF4-FFF2-40B4-BE49-F238E27FC236}">
                <a16:creationId xmlns:a16="http://schemas.microsoft.com/office/drawing/2014/main" id="{4CCF4A23-E043-812D-6B02-DF629AE2D8D6}"/>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7006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A7F12-3EEF-A535-4528-47B99AA3E82A}"/>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0C2C6C11-49D5-16EB-93CD-731DD3D620AE}"/>
              </a:ext>
            </a:extLst>
          </p:cNvPr>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a:extLst>
              <a:ext uri="{FF2B5EF4-FFF2-40B4-BE49-F238E27FC236}">
                <a16:creationId xmlns:a16="http://schemas.microsoft.com/office/drawing/2014/main" id="{31F42638-0723-1EAC-B8E8-E8535C8AAF1C}"/>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4052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254625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182792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FF29B-C3DE-8E50-DCF5-5CF829E55B47}"/>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AE06B7A5-7A6C-7B9F-0377-10CF87D4A2A3}"/>
              </a:ext>
            </a:extLst>
          </p:cNvPr>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a:extLst>
              <a:ext uri="{FF2B5EF4-FFF2-40B4-BE49-F238E27FC236}">
                <a16:creationId xmlns:a16="http://schemas.microsoft.com/office/drawing/2014/main" id="{0FA4E6FA-D594-ED07-7D72-DAF6BA2394B7}"/>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76161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35BC6-C2B1-D4A1-D3D0-CD459DA19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80C9D-D7E0-BBF0-301F-801A9E675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D65BC-0251-F4C8-B827-A80769A52A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0C3534-C9C2-2171-D5EA-245879061B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6C6A2-84B9-4F4B-9D29-2CFB53138DB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709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12521-CE2C-78D0-DFE3-C1B40E4CF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ACF8A-D364-40A5-033E-58FD3597C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76D1C-81A2-D290-4F6D-94B737F5AE21}"/>
              </a:ext>
            </a:extLst>
          </p:cNvPr>
          <p:cNvSpPr>
            <a:spLocks noGrp="1"/>
          </p:cNvSpPr>
          <p:nvPr>
            <p:ph type="body" idx="1"/>
          </p:nvPr>
        </p:nvSpPr>
        <p:spPr/>
        <p:txBody>
          <a:bodyPr/>
          <a:lstStyle/>
          <a:p>
            <a:r>
              <a:rPr lang="en-US" dirty="0"/>
              <a:t>https://www.youtube.com/watch?v=FywwfRxQTBc </a:t>
            </a:r>
          </a:p>
        </p:txBody>
      </p:sp>
      <p:sp>
        <p:nvSpPr>
          <p:cNvPr id="4" name="Slide Number Placeholder 3">
            <a:extLst>
              <a:ext uri="{FF2B5EF4-FFF2-40B4-BE49-F238E27FC236}">
                <a16:creationId xmlns:a16="http://schemas.microsoft.com/office/drawing/2014/main" id="{889FDB8A-1261-EA06-3E1E-17C7171C4A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6C6A2-84B9-4F4B-9D29-2CFB53138DB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678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35BC6-C2B1-D4A1-D3D0-CD459DA19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80C9D-D7E0-BBF0-301F-801A9E675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D65BC-0251-F4C8-B827-A80769A52A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0C3534-C9C2-2171-D5EA-245879061B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6C6A2-84B9-4F4B-9D29-2CFB53138DB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66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35BC6-C2B1-D4A1-D3D0-CD459DA19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80C9D-D7E0-BBF0-301F-801A9E675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D65BC-0251-F4C8-B827-A80769A52A7B}"/>
              </a:ext>
            </a:extLst>
          </p:cNvPr>
          <p:cNvSpPr>
            <a:spLocks noGrp="1"/>
          </p:cNvSpPr>
          <p:nvPr>
            <p:ph type="body" idx="1"/>
          </p:nvPr>
        </p:nvSpPr>
        <p:spPr/>
        <p:txBody>
          <a:bodyPr/>
          <a:lstStyle/>
          <a:p>
            <a:r>
              <a:rPr lang="en-US"/>
              <a:t>https://sites.google.com/view/aiinthecteclassroom/home</a:t>
            </a:r>
          </a:p>
        </p:txBody>
      </p:sp>
      <p:sp>
        <p:nvSpPr>
          <p:cNvPr id="4" name="Slide Number Placeholder 3">
            <a:extLst>
              <a:ext uri="{FF2B5EF4-FFF2-40B4-BE49-F238E27FC236}">
                <a16:creationId xmlns:a16="http://schemas.microsoft.com/office/drawing/2014/main" id="{9D0C3534-C9C2-2171-D5EA-245879061B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6C6A2-84B9-4F4B-9D29-2CFB53138DB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9544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35BC6-C2B1-D4A1-D3D0-CD459DA19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80C9D-D7E0-BBF0-301F-801A9E675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D65BC-0251-F4C8-B827-A80769A52A7B}"/>
              </a:ext>
            </a:extLst>
          </p:cNvPr>
          <p:cNvSpPr>
            <a:spLocks noGrp="1"/>
          </p:cNvSpPr>
          <p:nvPr>
            <p:ph type="body" idx="1"/>
          </p:nvPr>
        </p:nvSpPr>
        <p:spPr/>
        <p:txBody>
          <a:bodyPr/>
          <a:lstStyle/>
          <a:p>
            <a:r>
              <a:rPr lang="en-US"/>
              <a:t>https://www.nccommunitycolleges.edu/college-faculty-staff/nccc-master-instructor-certification-program/</a:t>
            </a:r>
          </a:p>
        </p:txBody>
      </p:sp>
      <p:sp>
        <p:nvSpPr>
          <p:cNvPr id="4" name="Slide Number Placeholder 3">
            <a:extLst>
              <a:ext uri="{FF2B5EF4-FFF2-40B4-BE49-F238E27FC236}">
                <a16:creationId xmlns:a16="http://schemas.microsoft.com/office/drawing/2014/main" id="{9D0C3534-C9C2-2171-D5EA-245879061B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6C6A2-84B9-4F4B-9D29-2CFB53138DB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6152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1/14/2025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1/14/2025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1/14/2025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1/14/2025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1/14/2025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1/14/2025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1/14/2025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1/14/2025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CB05-2D60-F9D2-90FE-B6ECE364EE7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A9E64EA-1C01-70D5-7FC7-53B776C6E64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D496F98-AE9B-1BC2-0588-679A69AB7C8E}"/>
              </a:ext>
            </a:extLst>
          </p:cNvPr>
          <p:cNvSpPr>
            <a:spLocks noGrp="1"/>
          </p:cNvSpPr>
          <p:nvPr>
            <p:ph type="dt" sz="half" idx="10"/>
          </p:nvPr>
        </p:nvSpPr>
        <p:spPr/>
        <p:txBody>
          <a:bodyPr/>
          <a:lstStyle/>
          <a:p>
            <a:pPr defTabSz="685800"/>
            <a:fld id="{938D0713-F152-49EE-BF20-A229479739DD}" type="datetimeFigureOut">
              <a:rPr lang="en-US" smtClean="0">
                <a:solidFill>
                  <a:prstClr val="black">
                    <a:tint val="82000"/>
                  </a:prstClr>
                </a:solidFill>
              </a:rPr>
              <a:pPr defTabSz="685800"/>
              <a:t>1/14/2025</a:t>
            </a:fld>
            <a:endParaRPr lang="en-US">
              <a:solidFill>
                <a:prstClr val="black">
                  <a:tint val="82000"/>
                </a:prstClr>
              </a:solidFill>
            </a:endParaRPr>
          </a:p>
        </p:txBody>
      </p:sp>
      <p:sp>
        <p:nvSpPr>
          <p:cNvPr id="5" name="Footer Placeholder 4">
            <a:extLst>
              <a:ext uri="{FF2B5EF4-FFF2-40B4-BE49-F238E27FC236}">
                <a16:creationId xmlns:a16="http://schemas.microsoft.com/office/drawing/2014/main" id="{95F9C32C-DE6F-2A96-81D3-B90108B19051}"/>
              </a:ext>
            </a:extLst>
          </p:cNvPr>
          <p:cNvSpPr>
            <a:spLocks noGrp="1"/>
          </p:cNvSpPr>
          <p:nvPr>
            <p:ph type="ftr" sz="quarter" idx="11"/>
          </p:nvPr>
        </p:nvSpPr>
        <p:spPr/>
        <p:txBody>
          <a:bodyPr/>
          <a:lstStyle/>
          <a:p>
            <a:pPr defTabSz="685800"/>
            <a:endParaRPr lang="en-US">
              <a:solidFill>
                <a:prstClr val="black">
                  <a:tint val="82000"/>
                </a:prstClr>
              </a:solidFill>
            </a:endParaRPr>
          </a:p>
        </p:txBody>
      </p:sp>
      <p:sp>
        <p:nvSpPr>
          <p:cNvPr id="6" name="Slide Number Placeholder 5">
            <a:extLst>
              <a:ext uri="{FF2B5EF4-FFF2-40B4-BE49-F238E27FC236}">
                <a16:creationId xmlns:a16="http://schemas.microsoft.com/office/drawing/2014/main" id="{EABC94B0-8347-08D0-0B5F-E52869A276BC}"/>
              </a:ext>
            </a:extLst>
          </p:cNvPr>
          <p:cNvSpPr>
            <a:spLocks noGrp="1"/>
          </p:cNvSpPr>
          <p:nvPr>
            <p:ph type="sldNum" sz="quarter" idx="12"/>
          </p:nvPr>
        </p:nvSpPr>
        <p:spPr/>
        <p:txBody>
          <a:bodyPr/>
          <a:lstStyle/>
          <a:p>
            <a:pPr defTabSz="685800"/>
            <a:fld id="{3275F50E-D322-4A0E-99FE-00237344D658}" type="slidenum">
              <a:rPr lang="en-US" smtClean="0">
                <a:solidFill>
                  <a:prstClr val="black">
                    <a:tint val="82000"/>
                  </a:prstClr>
                </a:solidFill>
              </a:rPr>
              <a:pPr defTabSz="685800"/>
              <a:t>‹#›</a:t>
            </a:fld>
            <a:endParaRPr lang="en-US">
              <a:solidFill>
                <a:prstClr val="black">
                  <a:tint val="82000"/>
                </a:prstClr>
              </a:solidFill>
            </a:endParaRPr>
          </a:p>
        </p:txBody>
      </p:sp>
    </p:spTree>
    <p:extLst>
      <p:ext uri="{BB962C8B-B14F-4D97-AF65-F5344CB8AC3E}">
        <p14:creationId xmlns:p14="http://schemas.microsoft.com/office/powerpoint/2010/main" val="268910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4" r:id="rId18"/>
    <p:sldLayoutId id="2147483695" r:id="rId19"/>
    <p:sldLayoutId id="2147483696" r:id="rId20"/>
    <p:sldLayoutId id="2147483685" r:id="rId21"/>
    <p:sldLayoutId id="2147483699" r:id="rId22"/>
    <p:sldLayoutId id="21474836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41801-DB79-CB57-077B-2C83FA3544C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CFDE6C-5319-427F-0C80-5D1E236DD2A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A34CF-481D-50B7-1C5C-61F1551F3EB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938D0713-F152-49EE-BF20-A229479739DD}" type="datetimeFigureOut">
              <a:rPr lang="en-US" smtClean="0"/>
              <a:t>1/14/2025</a:t>
            </a:fld>
            <a:endParaRPr lang="en-US"/>
          </a:p>
        </p:txBody>
      </p:sp>
      <p:sp>
        <p:nvSpPr>
          <p:cNvPr id="5" name="Footer Placeholder 4">
            <a:extLst>
              <a:ext uri="{FF2B5EF4-FFF2-40B4-BE49-F238E27FC236}">
                <a16:creationId xmlns:a16="http://schemas.microsoft.com/office/drawing/2014/main" id="{22F88556-752E-D1DE-E589-119510EF28A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A03E071-2655-3D37-E58E-7C0C7BFF029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3275F50E-D322-4A0E-99FE-00237344D658}" type="slidenum">
              <a:rPr lang="en-US" smtClean="0"/>
              <a:t>‹#›</a:t>
            </a:fld>
            <a:endParaRPr lang="en-US"/>
          </a:p>
        </p:txBody>
      </p:sp>
    </p:spTree>
    <p:extLst>
      <p:ext uri="{BB962C8B-B14F-4D97-AF65-F5344CB8AC3E}">
        <p14:creationId xmlns:p14="http://schemas.microsoft.com/office/powerpoint/2010/main" val="1704513684"/>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video" Target="https://www.youtube.com/embed/FywwfRxQTBc?feature=oembed" TargetMode="External"/><Relationship Id="rId5" Type="http://schemas.openxmlformats.org/officeDocument/2006/relationships/image" Target="../media/image14.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nccommunitycolleges.edu/2025-immersive-learning-conference-event-webpage/"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nccommunitycolleges.edu/college-faculty-staff/nccc-master-instructor-certification-program/"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7.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nam02.safelinks.protection.outlook.com/?url=https%3A%2F%2Fforms.office.com%2Fr%2FgE7xskuTTJ&amp;data=05%7C02%7Ccoultasp%40nccommunitycolleges.edu%7C9d803c8a55064080feb408dd19509c53%7C616f6b2af8af4525b6c8f74c6a2b182d%7C0%7C0%7C638694556205519554%7CUnknown%7CTWFpbGZsb3d8eyJFbXB0eU1hcGkiOnRydWUsIlYiOiIwLjAuMDAwMCIsIlAiOiJXaW4zMiIsIkFOIjoiTWFpbCIsIldUIjoyfQ%3D%3D%7C0%7C%7C%7C&amp;sdata=BtqWnP8fDKl%2BFkSJoYNylJksGyN5A1D%2BELS8B%2BKABgY%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killsusanc.org/_files/ugd/6b19e9_df933ba0fd9243fdaf2dca329da879a3.pptx?dn=Awards%20PPT%20SLSC%202024%20PS.pptx" TargetMode="External"/><Relationship Id="rId2" Type="http://schemas.openxmlformats.org/officeDocument/2006/relationships/hyperlink" Target="https://www.skillsusanc.org/copy-of-state-conference"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pngall.com/help-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kamens@nccommunitycolleges.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nam02.safelinks.protection.outlook.com/?url=https%3A%2F%2Fforms.office.com%2Fr%2FNWYkEEpTfd&amp;data=05%7C02%7Ccoultasp%40nccommunitycolleges.edu%7C2ddab08e98b8449bc01308dd33e1015a%7C616f6b2af8af4525b6c8f74c6a2b182d%7C0%7C0%7C638723763675425958%7CUnknown%7CTWFpbGZsb3d8eyJFbXB0eU1hcGkiOnRydWUsIlYiOiIwLjAuMDAwMCIsIlAiOiJXaW4zMiIsIkFOIjoiTWFpbCIsIldUIjoyfQ%3D%3D%7C0%7C%7C%7C&amp;sdata=XK2x7BPNxQMdbpQ6eIrk8YvH2mgyrQkyKDxKKoQQ7xo%3D&amp;reserved=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freemanl@nccommunitycolleges.edu"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January 14, 2025</a:t>
            </a:r>
          </a:p>
        </p:txBody>
      </p:sp>
      <p:pic>
        <p:nvPicPr>
          <p:cNvPr id="5" name="Picture 4" descr="Text&#10;&#10;Description automatically generated">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26420-A183-3F2C-51EF-287E35535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D3908-E40E-9DB4-6B0B-F50E5AA6CE3C}"/>
              </a:ext>
            </a:extLst>
          </p:cNvPr>
          <p:cNvSpPr>
            <a:spLocks noGrp="1"/>
          </p:cNvSpPr>
          <p:nvPr>
            <p:ph type="ctrTitle"/>
          </p:nvPr>
        </p:nvSpPr>
        <p:spPr>
          <a:xfrm>
            <a:off x="3342863" y="449856"/>
            <a:ext cx="4723579" cy="727558"/>
          </a:xfrm>
        </p:spPr>
        <p:txBody>
          <a:bodyPr>
            <a:noAutofit/>
          </a:bodyPr>
          <a:lstStyle/>
          <a:p>
            <a:pPr algn="l"/>
            <a:r>
              <a:rPr lang="en-US" sz="2700" b="1" dirty="0">
                <a:ea typeface="+mj-lt"/>
                <a:cs typeface="+mj-lt"/>
              </a:rPr>
              <a:t>Immersive Learning Conference (May 20-22, 2025)</a:t>
            </a:r>
            <a:endParaRPr lang="en-US" b="1" dirty="0">
              <a:ea typeface="+mj-lt"/>
              <a:cs typeface="+mj-lt"/>
            </a:endParaRPr>
          </a:p>
        </p:txBody>
      </p:sp>
      <p:cxnSp>
        <p:nvCxnSpPr>
          <p:cNvPr id="5" name="Straight Connector 4">
            <a:extLst>
              <a:ext uri="{FF2B5EF4-FFF2-40B4-BE49-F238E27FC236}">
                <a16:creationId xmlns:a16="http://schemas.microsoft.com/office/drawing/2014/main" id="{FAE55E2A-33E4-FF98-3BC1-2DD986F084F4}"/>
              </a:ext>
            </a:extLst>
          </p:cNvPr>
          <p:cNvCxnSpPr>
            <a:cxnSpLocks/>
          </p:cNvCxnSpPr>
          <p:nvPr/>
        </p:nvCxnSpPr>
        <p:spPr>
          <a:xfrm flipV="1">
            <a:off x="796961" y="1414268"/>
            <a:ext cx="7269480" cy="14832"/>
          </a:xfrm>
          <a:prstGeom prst="line">
            <a:avLst/>
          </a:prstGeom>
          <a:ln w="12700"/>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59545FA-6143-AA24-8D60-8B6A785B80CD}"/>
              </a:ext>
            </a:extLst>
          </p:cNvPr>
          <p:cNvCxnSpPr/>
          <p:nvPr/>
        </p:nvCxnSpPr>
        <p:spPr>
          <a:xfrm>
            <a:off x="6113834" y="2632473"/>
            <a:ext cx="0" cy="2317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075A8665-A5E7-46FD-6BBB-1FB4D163BA7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25191" y="192695"/>
            <a:ext cx="2732294" cy="98369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BB775A3-4828-4652-7AD6-4596D7FD8AA9}"/>
              </a:ext>
            </a:extLst>
          </p:cNvPr>
          <p:cNvGrpSpPr/>
          <p:nvPr/>
        </p:nvGrpSpPr>
        <p:grpSpPr>
          <a:xfrm>
            <a:off x="0" y="4730368"/>
            <a:ext cx="9144000" cy="486090"/>
            <a:chOff x="0" y="6209881"/>
            <a:chExt cx="12192000" cy="648120"/>
          </a:xfrm>
        </p:grpSpPr>
        <p:sp>
          <p:nvSpPr>
            <p:cNvPr id="9" name="Rectangle 8">
              <a:extLst>
                <a:ext uri="{FF2B5EF4-FFF2-40B4-BE49-F238E27FC236}">
                  <a16:creationId xmlns:a16="http://schemas.microsoft.com/office/drawing/2014/main" id="{4C1C55BE-25E9-C45D-E9C6-8D3CC6C48164}"/>
                </a:ext>
              </a:extLst>
            </p:cNvPr>
            <p:cNvSpPr/>
            <p:nvPr/>
          </p:nvSpPr>
          <p:spPr>
            <a:xfrm>
              <a:off x="0" y="6330463"/>
              <a:ext cx="12192000" cy="527538"/>
            </a:xfrm>
            <a:prstGeom prst="rect">
              <a:avLst/>
            </a:prstGeom>
            <a:solidFill>
              <a:srgbClr val="004278"/>
            </a:solidFill>
            <a:ln>
              <a:solidFill>
                <a:srgbClr val="0042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Rectangle 9">
              <a:extLst>
                <a:ext uri="{FF2B5EF4-FFF2-40B4-BE49-F238E27FC236}">
                  <a16:creationId xmlns:a16="http://schemas.microsoft.com/office/drawing/2014/main" id="{1AD91B37-5241-3B1F-D09B-4DEFDB787788}"/>
                </a:ext>
              </a:extLst>
            </p:cNvPr>
            <p:cNvSpPr/>
            <p:nvPr/>
          </p:nvSpPr>
          <p:spPr>
            <a:xfrm>
              <a:off x="0" y="6209881"/>
              <a:ext cx="12192000" cy="120582"/>
            </a:xfrm>
            <a:prstGeom prst="rect">
              <a:avLst/>
            </a:prstGeom>
            <a:solidFill>
              <a:srgbClr val="4B9CD3"/>
            </a:solidFill>
            <a:ln>
              <a:solidFill>
                <a:srgbClr val="4B9C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grpSp>
      <p:pic>
        <p:nvPicPr>
          <p:cNvPr id="13" name="Online Media 12" title="2025 NCCCS Immersive Learning Conference">
            <a:hlinkClick r:id="" action="ppaction://media"/>
            <a:extLst>
              <a:ext uri="{FF2B5EF4-FFF2-40B4-BE49-F238E27FC236}">
                <a16:creationId xmlns:a16="http://schemas.microsoft.com/office/drawing/2014/main" id="{BE6145FA-26CE-61E0-6A1F-CA46CB1217D5}"/>
              </a:ext>
            </a:extLst>
          </p:cNvPr>
          <p:cNvPicPr>
            <a:picLocks noRot="1" noChangeAspect="1"/>
          </p:cNvPicPr>
          <p:nvPr>
            <a:videoFile r:link="rId1"/>
          </p:nvPr>
        </p:nvPicPr>
        <p:blipFill>
          <a:blip r:embed="rId5"/>
          <a:stretch>
            <a:fillRect/>
          </a:stretch>
        </p:blipFill>
        <p:spPr>
          <a:xfrm>
            <a:off x="1781570" y="1471060"/>
            <a:ext cx="5580860" cy="3153193"/>
          </a:xfrm>
          <a:prstGeom prst="rect">
            <a:avLst/>
          </a:prstGeom>
        </p:spPr>
      </p:pic>
      <p:sp>
        <p:nvSpPr>
          <p:cNvPr id="3" name="TextBox 2">
            <a:extLst>
              <a:ext uri="{FF2B5EF4-FFF2-40B4-BE49-F238E27FC236}">
                <a16:creationId xmlns:a16="http://schemas.microsoft.com/office/drawing/2014/main" id="{584E5D94-5DBF-084E-ED8C-9FA4779814C4}"/>
              </a:ext>
            </a:extLst>
          </p:cNvPr>
          <p:cNvSpPr txBox="1"/>
          <p:nvPr/>
        </p:nvSpPr>
        <p:spPr>
          <a:xfrm>
            <a:off x="306061" y="4858590"/>
            <a:ext cx="5180340" cy="369332"/>
          </a:xfrm>
          <a:prstGeom prst="rect">
            <a:avLst/>
          </a:prstGeom>
          <a:noFill/>
        </p:spPr>
        <p:txBody>
          <a:bodyPr wrap="square" rtlCol="0">
            <a:spAutoFit/>
          </a:bodyPr>
          <a:lstStyle/>
          <a:p>
            <a:r>
              <a:rPr lang="en-US" dirty="0">
                <a:solidFill>
                  <a:schemeClr val="bg1"/>
                </a:solidFill>
              </a:rPr>
              <a:t>https://www.youtube.com/watch?v=FywwfRxQTBc</a:t>
            </a:r>
          </a:p>
        </p:txBody>
      </p:sp>
    </p:spTree>
    <p:extLst>
      <p:ext uri="{BB962C8B-B14F-4D97-AF65-F5344CB8AC3E}">
        <p14:creationId xmlns:p14="http://schemas.microsoft.com/office/powerpoint/2010/main" val="363577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0D909-F7F7-D04C-5213-8752BC8BC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2246D-CCA7-F6B5-EADB-2E0C9ED8DF8B}"/>
              </a:ext>
            </a:extLst>
          </p:cNvPr>
          <p:cNvSpPr>
            <a:spLocks noGrp="1"/>
          </p:cNvSpPr>
          <p:nvPr>
            <p:ph type="ctrTitle"/>
          </p:nvPr>
        </p:nvSpPr>
        <p:spPr>
          <a:xfrm>
            <a:off x="3342863" y="449856"/>
            <a:ext cx="4723579" cy="727558"/>
          </a:xfrm>
        </p:spPr>
        <p:txBody>
          <a:bodyPr>
            <a:noAutofit/>
          </a:bodyPr>
          <a:lstStyle/>
          <a:p>
            <a:pPr algn="l"/>
            <a:r>
              <a:rPr lang="en-US" sz="2700" b="1" dirty="0">
                <a:ea typeface="+mj-lt"/>
                <a:cs typeface="+mj-lt"/>
              </a:rPr>
              <a:t>Immersive Learning Conference (May 20-22, 2025)</a:t>
            </a:r>
            <a:endParaRPr lang="en-US" b="1" dirty="0">
              <a:ea typeface="+mj-lt"/>
              <a:cs typeface="+mj-lt"/>
            </a:endParaRPr>
          </a:p>
        </p:txBody>
      </p:sp>
      <p:sp>
        <p:nvSpPr>
          <p:cNvPr id="3" name="Subtitle 2">
            <a:extLst>
              <a:ext uri="{FF2B5EF4-FFF2-40B4-BE49-F238E27FC236}">
                <a16:creationId xmlns:a16="http://schemas.microsoft.com/office/drawing/2014/main" id="{28EC076F-04CB-53B5-D40A-F2A4A6AA1E2A}"/>
              </a:ext>
            </a:extLst>
          </p:cNvPr>
          <p:cNvSpPr>
            <a:spLocks noGrp="1"/>
          </p:cNvSpPr>
          <p:nvPr>
            <p:ph type="subTitle" idx="1"/>
          </p:nvPr>
        </p:nvSpPr>
        <p:spPr>
          <a:xfrm>
            <a:off x="4568082" y="1613825"/>
            <a:ext cx="4271318" cy="3302355"/>
          </a:xfrm>
        </p:spPr>
        <p:txBody>
          <a:bodyPr vert="horz" lIns="68580" tIns="34290" rIns="68580" bIns="34290" rtlCol="0" anchor="t">
            <a:noAutofit/>
          </a:bodyPr>
          <a:lstStyle/>
          <a:p>
            <a:pPr marL="128588" indent="-128588" algn="l">
              <a:buChar char="•"/>
              <a:defRPr/>
            </a:pPr>
            <a:r>
              <a:rPr lang="en-US" sz="1500" dirty="0">
                <a:ea typeface="+mn-lt"/>
                <a:cs typeface="+mn-lt"/>
              </a:rPr>
              <a:t>Immersive technologies in Career and Technical Education (CTE)</a:t>
            </a:r>
            <a:endParaRPr lang="en-US" sz="1500" dirty="0">
              <a:latin typeface="Calibri"/>
              <a:ea typeface="+mn-lt"/>
              <a:cs typeface="Calibri"/>
            </a:endParaRPr>
          </a:p>
          <a:p>
            <a:pPr marL="128588" indent="-128588" algn="l">
              <a:buChar char="•"/>
              <a:defRPr/>
            </a:pPr>
            <a:r>
              <a:rPr lang="en-US" sz="1500" dirty="0">
                <a:ea typeface="+mn-lt"/>
                <a:cs typeface="+mn-lt"/>
              </a:rPr>
              <a:t>Focusing on </a:t>
            </a:r>
            <a:r>
              <a:rPr lang="en-US" sz="1500" dirty="0" err="1">
                <a:ea typeface="+mn-lt"/>
                <a:cs typeface="+mn-lt"/>
              </a:rPr>
              <a:t>BioTechnology</a:t>
            </a:r>
            <a:endParaRPr lang="en-US" sz="1500" dirty="0">
              <a:cs typeface="Calibri" panose="020F0502020204030204"/>
            </a:endParaRPr>
          </a:p>
          <a:p>
            <a:pPr marL="128588" indent="-128588" algn="l">
              <a:buChar char="•"/>
              <a:defRPr/>
            </a:pPr>
            <a:r>
              <a:rPr lang="en-US" sz="1500" dirty="0">
                <a:ea typeface="+mn-lt"/>
                <a:cs typeface="+mn-lt"/>
              </a:rPr>
              <a:t>Revolutionizing student advising and workforce training using VR and other tools</a:t>
            </a:r>
          </a:p>
          <a:p>
            <a:pPr marL="128588" indent="-128588" algn="l">
              <a:buChar char="•"/>
              <a:defRPr/>
            </a:pPr>
            <a:r>
              <a:rPr lang="en-US" sz="1500" dirty="0">
                <a:ea typeface="+mn-lt"/>
                <a:cs typeface="+mn-lt"/>
              </a:rPr>
              <a:t>Funding: Perkins Leadership Funds to cover room, board, and registration (no cost for colleges)</a:t>
            </a:r>
          </a:p>
          <a:p>
            <a:pPr marL="128588" indent="-128588" algn="l">
              <a:buChar char="•"/>
              <a:defRPr/>
            </a:pPr>
            <a:r>
              <a:rPr lang="en-US" sz="1500" dirty="0">
                <a:cs typeface="Calibri" panose="020F0502020204030204"/>
              </a:rPr>
              <a:t>Submit a proposal or apply to attend: </a:t>
            </a:r>
            <a:r>
              <a:rPr lang="en-US" sz="1800" dirty="0">
                <a:cs typeface="Calibri" panose="020F0502020204030204"/>
                <a:hlinkClick r:id="rId3"/>
              </a:rPr>
              <a:t>https://www.nccommunitycolleges.edu/2025-immersive-learning-conference-event-webpage/</a:t>
            </a:r>
            <a:r>
              <a:rPr lang="en-US" sz="1800" dirty="0">
                <a:cs typeface="Calibri" panose="020F0502020204030204"/>
              </a:rPr>
              <a:t> </a:t>
            </a:r>
          </a:p>
          <a:p>
            <a:pPr algn="l">
              <a:buChar char="•"/>
              <a:defRPr/>
            </a:pPr>
            <a:endParaRPr lang="en-US" sz="675" dirty="0">
              <a:cs typeface="Calibri"/>
            </a:endParaRPr>
          </a:p>
          <a:p>
            <a:pPr algn="l">
              <a:spcBef>
                <a:spcPts val="375"/>
              </a:spcBef>
              <a:buChar char="•"/>
              <a:defRPr/>
            </a:pPr>
            <a:endParaRPr lang="en-US" sz="675" dirty="0">
              <a:latin typeface="Calibri"/>
              <a:ea typeface="Calibri"/>
              <a:cs typeface="Calibri"/>
            </a:endParaRPr>
          </a:p>
        </p:txBody>
      </p:sp>
      <p:cxnSp>
        <p:nvCxnSpPr>
          <p:cNvPr id="5" name="Straight Connector 4">
            <a:extLst>
              <a:ext uri="{FF2B5EF4-FFF2-40B4-BE49-F238E27FC236}">
                <a16:creationId xmlns:a16="http://schemas.microsoft.com/office/drawing/2014/main" id="{A410D22E-CAF7-1CE6-1FC7-EF597B001658}"/>
              </a:ext>
            </a:extLst>
          </p:cNvPr>
          <p:cNvCxnSpPr>
            <a:cxnSpLocks/>
          </p:cNvCxnSpPr>
          <p:nvPr/>
        </p:nvCxnSpPr>
        <p:spPr>
          <a:xfrm flipV="1">
            <a:off x="796961" y="1414268"/>
            <a:ext cx="7269480" cy="14832"/>
          </a:xfrm>
          <a:prstGeom prst="line">
            <a:avLst/>
          </a:prstGeom>
          <a:ln w="12700"/>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7F931E2C-4028-2D1F-40B5-063884E0C3FC}"/>
              </a:ext>
            </a:extLst>
          </p:cNvPr>
          <p:cNvCxnSpPr/>
          <p:nvPr/>
        </p:nvCxnSpPr>
        <p:spPr>
          <a:xfrm>
            <a:off x="6113834" y="2632473"/>
            <a:ext cx="0" cy="2317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D71B8E77-C4E5-E2B9-5FC2-358374198B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25191" y="192695"/>
            <a:ext cx="2732294" cy="98369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0C21EBB-5F8A-08A3-D1EE-FC1ECE934060}"/>
              </a:ext>
            </a:extLst>
          </p:cNvPr>
          <p:cNvGrpSpPr/>
          <p:nvPr/>
        </p:nvGrpSpPr>
        <p:grpSpPr>
          <a:xfrm>
            <a:off x="0" y="4730368"/>
            <a:ext cx="9144000" cy="486090"/>
            <a:chOff x="0" y="6209881"/>
            <a:chExt cx="12192000" cy="648120"/>
          </a:xfrm>
        </p:grpSpPr>
        <p:sp>
          <p:nvSpPr>
            <p:cNvPr id="9" name="Rectangle 8">
              <a:extLst>
                <a:ext uri="{FF2B5EF4-FFF2-40B4-BE49-F238E27FC236}">
                  <a16:creationId xmlns:a16="http://schemas.microsoft.com/office/drawing/2014/main" id="{5C076DFF-E948-35B1-9634-D8F5021DEAFB}"/>
                </a:ext>
              </a:extLst>
            </p:cNvPr>
            <p:cNvSpPr/>
            <p:nvPr/>
          </p:nvSpPr>
          <p:spPr>
            <a:xfrm>
              <a:off x="0" y="6330463"/>
              <a:ext cx="12192000" cy="527538"/>
            </a:xfrm>
            <a:prstGeom prst="rect">
              <a:avLst/>
            </a:prstGeom>
            <a:solidFill>
              <a:srgbClr val="004278"/>
            </a:solidFill>
            <a:ln>
              <a:solidFill>
                <a:srgbClr val="0042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Rectangle 9">
              <a:extLst>
                <a:ext uri="{FF2B5EF4-FFF2-40B4-BE49-F238E27FC236}">
                  <a16:creationId xmlns:a16="http://schemas.microsoft.com/office/drawing/2014/main" id="{193EC276-AD88-7662-73E3-B1C515EE386C}"/>
                </a:ext>
              </a:extLst>
            </p:cNvPr>
            <p:cNvSpPr/>
            <p:nvPr/>
          </p:nvSpPr>
          <p:spPr>
            <a:xfrm>
              <a:off x="0" y="6209881"/>
              <a:ext cx="12192000" cy="120582"/>
            </a:xfrm>
            <a:prstGeom prst="rect">
              <a:avLst/>
            </a:prstGeom>
            <a:solidFill>
              <a:srgbClr val="4B9CD3"/>
            </a:solidFill>
            <a:ln>
              <a:solidFill>
                <a:srgbClr val="4B9C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grpSp>
      <p:pic>
        <p:nvPicPr>
          <p:cNvPr id="6" name="Picture 5" descr="A person wearing a virtual reality goggles&#10;&#10;Description automatically generated">
            <a:extLst>
              <a:ext uri="{FF2B5EF4-FFF2-40B4-BE49-F238E27FC236}">
                <a16:creationId xmlns:a16="http://schemas.microsoft.com/office/drawing/2014/main" id="{06EF96CE-5A53-6883-BA95-D76AFEBA090A}"/>
              </a:ext>
            </a:extLst>
          </p:cNvPr>
          <p:cNvPicPr>
            <a:picLocks noChangeAspect="1"/>
          </p:cNvPicPr>
          <p:nvPr/>
        </p:nvPicPr>
        <p:blipFill>
          <a:blip r:embed="rId5"/>
          <a:stretch>
            <a:fillRect/>
          </a:stretch>
        </p:blipFill>
        <p:spPr>
          <a:xfrm>
            <a:off x="166726" y="1614090"/>
            <a:ext cx="4263572" cy="2830286"/>
          </a:xfrm>
          <a:prstGeom prst="rect">
            <a:avLst/>
          </a:prstGeom>
        </p:spPr>
      </p:pic>
    </p:spTree>
    <p:extLst>
      <p:ext uri="{BB962C8B-B14F-4D97-AF65-F5344CB8AC3E}">
        <p14:creationId xmlns:p14="http://schemas.microsoft.com/office/powerpoint/2010/main" val="61100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0D909-F7F7-D04C-5213-8752BC8BC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2246D-CCA7-F6B5-EADB-2E0C9ED8DF8B}"/>
              </a:ext>
            </a:extLst>
          </p:cNvPr>
          <p:cNvSpPr>
            <a:spLocks noGrp="1"/>
          </p:cNvSpPr>
          <p:nvPr>
            <p:ph type="ctrTitle"/>
          </p:nvPr>
        </p:nvSpPr>
        <p:spPr>
          <a:xfrm>
            <a:off x="3342863" y="449856"/>
            <a:ext cx="5349507" cy="736629"/>
          </a:xfrm>
        </p:spPr>
        <p:txBody>
          <a:bodyPr>
            <a:noAutofit/>
          </a:bodyPr>
          <a:lstStyle/>
          <a:p>
            <a:pPr algn="l"/>
            <a:r>
              <a:rPr lang="en-US" sz="2700">
                <a:ea typeface="+mj-lt"/>
                <a:cs typeface="+mj-lt"/>
              </a:rPr>
              <a:t>AI Integration for CTE Faculty - Training Event (January 30-31, 2025)</a:t>
            </a:r>
            <a:endParaRPr lang="en-US">
              <a:ea typeface="+mj-lt"/>
              <a:cs typeface="+mj-lt"/>
            </a:endParaRPr>
          </a:p>
        </p:txBody>
      </p:sp>
      <p:sp>
        <p:nvSpPr>
          <p:cNvPr id="3" name="Subtitle 2">
            <a:extLst>
              <a:ext uri="{FF2B5EF4-FFF2-40B4-BE49-F238E27FC236}">
                <a16:creationId xmlns:a16="http://schemas.microsoft.com/office/drawing/2014/main" id="{28EC076F-04CB-53B5-D40A-F2A4A6AA1E2A}"/>
              </a:ext>
            </a:extLst>
          </p:cNvPr>
          <p:cNvSpPr>
            <a:spLocks noGrp="1"/>
          </p:cNvSpPr>
          <p:nvPr>
            <p:ph type="subTitle" idx="1"/>
          </p:nvPr>
        </p:nvSpPr>
        <p:spPr>
          <a:xfrm>
            <a:off x="311392" y="1435576"/>
            <a:ext cx="4588818" cy="3382069"/>
          </a:xfrm>
        </p:spPr>
        <p:txBody>
          <a:bodyPr vert="horz" lIns="68580" tIns="34290" rIns="68580" bIns="34290" rtlCol="0" anchor="t">
            <a:noAutofit/>
          </a:bodyPr>
          <a:lstStyle/>
          <a:p>
            <a:pPr marL="227013" indent="-227013" algn="l">
              <a:buChar char="•"/>
              <a:defRPr/>
            </a:pPr>
            <a:r>
              <a:rPr lang="en-US" sz="2100" dirty="0">
                <a:ea typeface="+mn-lt"/>
                <a:cs typeface="+mn-lt"/>
              </a:rPr>
              <a:t>Two-day (6 hour) training for CTE faculty at Caraway Conf. Center</a:t>
            </a:r>
            <a:endParaRPr lang="en-US" sz="2100" dirty="0">
              <a:cs typeface="Calibri" panose="020F0502020204030204"/>
            </a:endParaRPr>
          </a:p>
          <a:p>
            <a:pPr marL="227013" indent="-227013" algn="l">
              <a:buChar char="•"/>
              <a:defRPr/>
            </a:pPr>
            <a:r>
              <a:rPr lang="en-US" sz="2100" dirty="0">
                <a:ea typeface="+mn-lt"/>
                <a:cs typeface="+mn-lt"/>
              </a:rPr>
              <a:t>AI applications relevant to CTE fields</a:t>
            </a:r>
            <a:endParaRPr lang="en-US" sz="2100" dirty="0">
              <a:cs typeface="Calibri" panose="020F0502020204030204"/>
            </a:endParaRPr>
          </a:p>
          <a:p>
            <a:pPr marL="227013" indent="-227013" algn="l">
              <a:buChar char="•"/>
              <a:defRPr/>
            </a:pPr>
            <a:r>
              <a:rPr lang="en-US" sz="2100" dirty="0">
                <a:ea typeface="+mn-lt"/>
                <a:cs typeface="+mn-lt"/>
              </a:rPr>
              <a:t>Practical examples of AI in the classroom</a:t>
            </a:r>
            <a:endParaRPr lang="en-US" sz="2100" dirty="0">
              <a:cs typeface="Calibri" panose="020F0502020204030204"/>
            </a:endParaRPr>
          </a:p>
          <a:p>
            <a:pPr marL="227013" indent="-227013" algn="l">
              <a:buChar char="•"/>
              <a:defRPr/>
            </a:pPr>
            <a:r>
              <a:rPr lang="en-US" sz="2100" dirty="0">
                <a:ea typeface="+mn-lt"/>
                <a:cs typeface="+mn-lt"/>
              </a:rPr>
              <a:t>Discussions on AI’s future role in workforce training</a:t>
            </a:r>
          </a:p>
          <a:p>
            <a:pPr marL="227013" indent="-227013" algn="l">
              <a:buChar char="•"/>
              <a:defRPr/>
            </a:pPr>
            <a:r>
              <a:rPr lang="en-US" sz="2100" dirty="0">
                <a:ea typeface="+mn-lt"/>
                <a:cs typeface="+mn-lt"/>
              </a:rPr>
              <a:t>Registration is FULL.  Keep an eye out for future AI in CTE Conferences</a:t>
            </a:r>
            <a:endParaRPr lang="en-US" sz="675" dirty="0">
              <a:cs typeface="Calibri"/>
            </a:endParaRPr>
          </a:p>
          <a:p>
            <a:pPr algn="l">
              <a:spcBef>
                <a:spcPts val="375"/>
              </a:spcBef>
              <a:buChar char="•"/>
              <a:defRPr/>
            </a:pPr>
            <a:endParaRPr lang="en-US" sz="675" dirty="0">
              <a:cs typeface="Calibri"/>
            </a:endParaRPr>
          </a:p>
        </p:txBody>
      </p:sp>
      <p:cxnSp>
        <p:nvCxnSpPr>
          <p:cNvPr id="5" name="Straight Connector 4">
            <a:extLst>
              <a:ext uri="{FF2B5EF4-FFF2-40B4-BE49-F238E27FC236}">
                <a16:creationId xmlns:a16="http://schemas.microsoft.com/office/drawing/2014/main" id="{A410D22E-CAF7-1CE6-1FC7-EF597B001658}"/>
              </a:ext>
            </a:extLst>
          </p:cNvPr>
          <p:cNvCxnSpPr>
            <a:cxnSpLocks/>
          </p:cNvCxnSpPr>
          <p:nvPr/>
        </p:nvCxnSpPr>
        <p:spPr>
          <a:xfrm flipV="1">
            <a:off x="796961" y="1276320"/>
            <a:ext cx="7269480" cy="14832"/>
          </a:xfrm>
          <a:prstGeom prst="line">
            <a:avLst/>
          </a:prstGeom>
          <a:ln w="12700"/>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7F931E2C-4028-2D1F-40B5-063884E0C3FC}"/>
              </a:ext>
            </a:extLst>
          </p:cNvPr>
          <p:cNvCxnSpPr/>
          <p:nvPr/>
        </p:nvCxnSpPr>
        <p:spPr>
          <a:xfrm>
            <a:off x="6113834" y="2632473"/>
            <a:ext cx="0" cy="2317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D71B8E77-C4E5-E2B9-5FC2-358374198B8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25191" y="192695"/>
            <a:ext cx="2732294" cy="98369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0C21EBB-5F8A-08A3-D1EE-FC1ECE934060}"/>
              </a:ext>
            </a:extLst>
          </p:cNvPr>
          <p:cNvGrpSpPr/>
          <p:nvPr/>
        </p:nvGrpSpPr>
        <p:grpSpPr>
          <a:xfrm>
            <a:off x="0" y="4730368"/>
            <a:ext cx="9144000" cy="486090"/>
            <a:chOff x="0" y="6209881"/>
            <a:chExt cx="12192000" cy="648120"/>
          </a:xfrm>
        </p:grpSpPr>
        <p:sp>
          <p:nvSpPr>
            <p:cNvPr id="9" name="Rectangle 8">
              <a:extLst>
                <a:ext uri="{FF2B5EF4-FFF2-40B4-BE49-F238E27FC236}">
                  <a16:creationId xmlns:a16="http://schemas.microsoft.com/office/drawing/2014/main" id="{5C076DFF-E948-35B1-9634-D8F5021DEAFB}"/>
                </a:ext>
              </a:extLst>
            </p:cNvPr>
            <p:cNvSpPr/>
            <p:nvPr/>
          </p:nvSpPr>
          <p:spPr>
            <a:xfrm>
              <a:off x="0" y="6330463"/>
              <a:ext cx="12192000" cy="527538"/>
            </a:xfrm>
            <a:prstGeom prst="rect">
              <a:avLst/>
            </a:prstGeom>
            <a:solidFill>
              <a:srgbClr val="004278"/>
            </a:solidFill>
            <a:ln>
              <a:solidFill>
                <a:srgbClr val="0042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Rectangle 9">
              <a:extLst>
                <a:ext uri="{FF2B5EF4-FFF2-40B4-BE49-F238E27FC236}">
                  <a16:creationId xmlns:a16="http://schemas.microsoft.com/office/drawing/2014/main" id="{193EC276-AD88-7662-73E3-B1C515EE386C}"/>
                </a:ext>
              </a:extLst>
            </p:cNvPr>
            <p:cNvSpPr/>
            <p:nvPr/>
          </p:nvSpPr>
          <p:spPr>
            <a:xfrm>
              <a:off x="0" y="6209881"/>
              <a:ext cx="12192000" cy="120582"/>
            </a:xfrm>
            <a:prstGeom prst="rect">
              <a:avLst/>
            </a:prstGeom>
            <a:solidFill>
              <a:srgbClr val="4B9CD3"/>
            </a:solidFill>
            <a:ln>
              <a:solidFill>
                <a:srgbClr val="4B9C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grpSp>
      <p:pic>
        <p:nvPicPr>
          <p:cNvPr id="12" name="Picture 11" descr="A person wearing hard hat and glasses&#10;&#10;Description automatically generated">
            <a:extLst>
              <a:ext uri="{FF2B5EF4-FFF2-40B4-BE49-F238E27FC236}">
                <a16:creationId xmlns:a16="http://schemas.microsoft.com/office/drawing/2014/main" id="{75E88D62-FA78-004D-3079-B1657D488840}"/>
              </a:ext>
            </a:extLst>
          </p:cNvPr>
          <p:cNvPicPr>
            <a:picLocks noChangeAspect="1"/>
          </p:cNvPicPr>
          <p:nvPr/>
        </p:nvPicPr>
        <p:blipFill>
          <a:blip r:embed="rId4"/>
          <a:stretch>
            <a:fillRect/>
          </a:stretch>
        </p:blipFill>
        <p:spPr>
          <a:xfrm>
            <a:off x="4889499" y="1619250"/>
            <a:ext cx="3946072" cy="2630715"/>
          </a:xfrm>
          <a:prstGeom prst="rect">
            <a:avLst/>
          </a:prstGeom>
        </p:spPr>
      </p:pic>
    </p:spTree>
    <p:extLst>
      <p:ext uri="{BB962C8B-B14F-4D97-AF65-F5344CB8AC3E}">
        <p14:creationId xmlns:p14="http://schemas.microsoft.com/office/powerpoint/2010/main" val="203038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0D909-F7F7-D04C-5213-8752BC8BC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2246D-CCA7-F6B5-EADB-2E0C9ED8DF8B}"/>
              </a:ext>
            </a:extLst>
          </p:cNvPr>
          <p:cNvSpPr>
            <a:spLocks noGrp="1"/>
          </p:cNvSpPr>
          <p:nvPr>
            <p:ph type="ctrTitle"/>
          </p:nvPr>
        </p:nvSpPr>
        <p:spPr>
          <a:xfrm>
            <a:off x="3342863" y="449856"/>
            <a:ext cx="4723579" cy="727558"/>
          </a:xfrm>
        </p:spPr>
        <p:txBody>
          <a:bodyPr>
            <a:noAutofit/>
          </a:bodyPr>
          <a:lstStyle/>
          <a:p>
            <a:pPr algn="l"/>
            <a:r>
              <a:rPr lang="en-US" sz="2100" dirty="0">
                <a:ea typeface="+mj-lt"/>
                <a:cs typeface="+mj-lt"/>
              </a:rPr>
              <a:t>Congratulations to the following Master Instructor Certification Program Candidates from CTE fields (2025 Cohort)</a:t>
            </a:r>
            <a:endParaRPr lang="en-US" sz="3600" dirty="0">
              <a:ea typeface="+mj-lt"/>
              <a:cs typeface="+mj-lt"/>
            </a:endParaRPr>
          </a:p>
        </p:txBody>
      </p:sp>
      <p:sp>
        <p:nvSpPr>
          <p:cNvPr id="3" name="Subtitle 2">
            <a:extLst>
              <a:ext uri="{FF2B5EF4-FFF2-40B4-BE49-F238E27FC236}">
                <a16:creationId xmlns:a16="http://schemas.microsoft.com/office/drawing/2014/main" id="{28EC076F-04CB-53B5-D40A-F2A4A6AA1E2A}"/>
              </a:ext>
            </a:extLst>
          </p:cNvPr>
          <p:cNvSpPr>
            <a:spLocks noGrp="1"/>
          </p:cNvSpPr>
          <p:nvPr>
            <p:ph type="subTitle" idx="1"/>
          </p:nvPr>
        </p:nvSpPr>
        <p:spPr>
          <a:xfrm>
            <a:off x="2628900" y="1475876"/>
            <a:ext cx="6097575" cy="3302355"/>
          </a:xfrm>
        </p:spPr>
        <p:txBody>
          <a:bodyPr vert="horz" lIns="68580" tIns="34290" rIns="68580" bIns="34290" rtlCol="0" anchor="t">
            <a:noAutofit/>
          </a:bodyPr>
          <a:lstStyle/>
          <a:p>
            <a:pPr algn="l">
              <a:defRPr/>
            </a:pPr>
            <a:endParaRPr lang="en-US" sz="2100" dirty="0">
              <a:cs typeface="Calibri"/>
              <a:hlinkClick r:id="rId3"/>
            </a:endParaRPr>
          </a:p>
          <a:p>
            <a:pPr algn="l">
              <a:defRPr/>
            </a:pPr>
            <a:endParaRPr lang="en-US" sz="1200" dirty="0">
              <a:cs typeface="Calibri"/>
            </a:endParaRPr>
          </a:p>
        </p:txBody>
      </p:sp>
      <p:cxnSp>
        <p:nvCxnSpPr>
          <p:cNvPr id="5" name="Straight Connector 4">
            <a:extLst>
              <a:ext uri="{FF2B5EF4-FFF2-40B4-BE49-F238E27FC236}">
                <a16:creationId xmlns:a16="http://schemas.microsoft.com/office/drawing/2014/main" id="{A410D22E-CAF7-1CE6-1FC7-EF597B001658}"/>
              </a:ext>
            </a:extLst>
          </p:cNvPr>
          <p:cNvCxnSpPr>
            <a:cxnSpLocks/>
          </p:cNvCxnSpPr>
          <p:nvPr/>
        </p:nvCxnSpPr>
        <p:spPr>
          <a:xfrm flipV="1">
            <a:off x="796961" y="1414268"/>
            <a:ext cx="7269480" cy="14832"/>
          </a:xfrm>
          <a:prstGeom prst="line">
            <a:avLst/>
          </a:prstGeom>
          <a:ln w="12700"/>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7F931E2C-4028-2D1F-40B5-063884E0C3FC}"/>
              </a:ext>
            </a:extLst>
          </p:cNvPr>
          <p:cNvCxnSpPr/>
          <p:nvPr/>
        </p:nvCxnSpPr>
        <p:spPr>
          <a:xfrm>
            <a:off x="6113834" y="2632473"/>
            <a:ext cx="0" cy="2317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D71B8E77-C4E5-E2B9-5FC2-358374198B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25191" y="192695"/>
            <a:ext cx="2732294" cy="98369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0C21EBB-5F8A-08A3-D1EE-FC1ECE934060}"/>
              </a:ext>
            </a:extLst>
          </p:cNvPr>
          <p:cNvGrpSpPr/>
          <p:nvPr/>
        </p:nvGrpSpPr>
        <p:grpSpPr>
          <a:xfrm>
            <a:off x="0" y="4730368"/>
            <a:ext cx="9144000" cy="486090"/>
            <a:chOff x="0" y="6209881"/>
            <a:chExt cx="12192000" cy="648120"/>
          </a:xfrm>
        </p:grpSpPr>
        <p:sp>
          <p:nvSpPr>
            <p:cNvPr id="9" name="Rectangle 8">
              <a:extLst>
                <a:ext uri="{FF2B5EF4-FFF2-40B4-BE49-F238E27FC236}">
                  <a16:creationId xmlns:a16="http://schemas.microsoft.com/office/drawing/2014/main" id="{5C076DFF-E948-35B1-9634-D8F5021DEAFB}"/>
                </a:ext>
              </a:extLst>
            </p:cNvPr>
            <p:cNvSpPr/>
            <p:nvPr/>
          </p:nvSpPr>
          <p:spPr>
            <a:xfrm>
              <a:off x="0" y="6330463"/>
              <a:ext cx="12192000" cy="527538"/>
            </a:xfrm>
            <a:prstGeom prst="rect">
              <a:avLst/>
            </a:prstGeom>
            <a:solidFill>
              <a:srgbClr val="004278"/>
            </a:solidFill>
            <a:ln>
              <a:solidFill>
                <a:srgbClr val="0042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Rectangle 9">
              <a:extLst>
                <a:ext uri="{FF2B5EF4-FFF2-40B4-BE49-F238E27FC236}">
                  <a16:creationId xmlns:a16="http://schemas.microsoft.com/office/drawing/2014/main" id="{193EC276-AD88-7662-73E3-B1C515EE386C}"/>
                </a:ext>
              </a:extLst>
            </p:cNvPr>
            <p:cNvSpPr/>
            <p:nvPr/>
          </p:nvSpPr>
          <p:spPr>
            <a:xfrm>
              <a:off x="0" y="6209881"/>
              <a:ext cx="12192000" cy="120582"/>
            </a:xfrm>
            <a:prstGeom prst="rect">
              <a:avLst/>
            </a:prstGeom>
            <a:solidFill>
              <a:srgbClr val="4B9CD3"/>
            </a:solidFill>
            <a:ln>
              <a:solidFill>
                <a:srgbClr val="4B9C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grpSp>
      <p:pic>
        <p:nvPicPr>
          <p:cNvPr id="6" name="Picture 5" descr="A silver medal with a picture of a tree and a torch&#10;&#10;Description automatically generated">
            <a:extLst>
              <a:ext uri="{FF2B5EF4-FFF2-40B4-BE49-F238E27FC236}">
                <a16:creationId xmlns:a16="http://schemas.microsoft.com/office/drawing/2014/main" id="{DBD48E85-6225-3C32-55AF-8A7B55855EB4}"/>
              </a:ext>
            </a:extLst>
          </p:cNvPr>
          <p:cNvPicPr>
            <a:picLocks noChangeAspect="1"/>
          </p:cNvPicPr>
          <p:nvPr/>
        </p:nvPicPr>
        <p:blipFill>
          <a:blip r:embed="rId5"/>
          <a:srcRect l="8998" t="11765" r="9091" b="1176"/>
          <a:stretch/>
        </p:blipFill>
        <p:spPr>
          <a:xfrm>
            <a:off x="867904" y="1421685"/>
            <a:ext cx="1989581" cy="2127716"/>
          </a:xfrm>
          <a:prstGeom prst="ellipse">
            <a:avLst/>
          </a:prstGeom>
          <a:ln>
            <a:noFill/>
          </a:ln>
          <a:effectLst>
            <a:softEdge rad="112500"/>
          </a:effectLst>
        </p:spPr>
      </p:pic>
      <p:graphicFrame>
        <p:nvGraphicFramePr>
          <p:cNvPr id="11" name="Table 10">
            <a:extLst>
              <a:ext uri="{FF2B5EF4-FFF2-40B4-BE49-F238E27FC236}">
                <a16:creationId xmlns:a16="http://schemas.microsoft.com/office/drawing/2014/main" id="{DA6B577F-CDD9-622F-9155-96E40394DA86}"/>
              </a:ext>
            </a:extLst>
          </p:cNvPr>
          <p:cNvGraphicFramePr>
            <a:graphicFrameLocks noGrp="1"/>
          </p:cNvGraphicFramePr>
          <p:nvPr/>
        </p:nvGraphicFramePr>
        <p:xfrm>
          <a:off x="3398267" y="1429100"/>
          <a:ext cx="5004039" cy="3263495"/>
        </p:xfrm>
        <a:graphic>
          <a:graphicData uri="http://schemas.openxmlformats.org/drawingml/2006/table">
            <a:tbl>
              <a:tblPr/>
              <a:tblGrid>
                <a:gridCol w="1668013">
                  <a:extLst>
                    <a:ext uri="{9D8B030D-6E8A-4147-A177-3AD203B41FA5}">
                      <a16:colId xmlns:a16="http://schemas.microsoft.com/office/drawing/2014/main" val="3454829327"/>
                    </a:ext>
                  </a:extLst>
                </a:gridCol>
                <a:gridCol w="1668013">
                  <a:extLst>
                    <a:ext uri="{9D8B030D-6E8A-4147-A177-3AD203B41FA5}">
                      <a16:colId xmlns:a16="http://schemas.microsoft.com/office/drawing/2014/main" val="243985722"/>
                    </a:ext>
                  </a:extLst>
                </a:gridCol>
                <a:gridCol w="1668013">
                  <a:extLst>
                    <a:ext uri="{9D8B030D-6E8A-4147-A177-3AD203B41FA5}">
                      <a16:colId xmlns:a16="http://schemas.microsoft.com/office/drawing/2014/main" val="2582895812"/>
                    </a:ext>
                  </a:extLst>
                </a:gridCol>
              </a:tblGrid>
              <a:tr h="174053">
                <a:tc>
                  <a:txBody>
                    <a:bodyPr/>
                    <a:lstStyle/>
                    <a:p>
                      <a:r>
                        <a:rPr lang="en-US" sz="800" b="1"/>
                        <a:t>Name</a:t>
                      </a:r>
                      <a:endParaRPr lang="en-US" sz="800"/>
                    </a:p>
                  </a:txBody>
                  <a:tcPr marL="43514" marR="43514" marT="21757" marB="21757" anchor="ctr">
                    <a:lnL>
                      <a:noFill/>
                    </a:lnL>
                    <a:lnR>
                      <a:noFill/>
                    </a:lnR>
                    <a:lnT>
                      <a:noFill/>
                    </a:lnT>
                    <a:lnB>
                      <a:noFill/>
                    </a:lnB>
                    <a:noFill/>
                  </a:tcPr>
                </a:tc>
                <a:tc>
                  <a:txBody>
                    <a:bodyPr/>
                    <a:lstStyle/>
                    <a:p>
                      <a:r>
                        <a:rPr lang="en-US" sz="800" b="1"/>
                        <a:t>Discipline</a:t>
                      </a:r>
                      <a:endParaRPr lang="en-US" sz="800"/>
                    </a:p>
                  </a:txBody>
                  <a:tcPr marL="43514" marR="43514" marT="21757" marB="21757" anchor="ctr">
                    <a:lnL>
                      <a:noFill/>
                    </a:lnL>
                    <a:lnR>
                      <a:noFill/>
                    </a:lnR>
                    <a:lnT>
                      <a:noFill/>
                    </a:lnT>
                    <a:lnB>
                      <a:noFill/>
                    </a:lnB>
                    <a:noFill/>
                  </a:tcPr>
                </a:tc>
                <a:tc>
                  <a:txBody>
                    <a:bodyPr/>
                    <a:lstStyle/>
                    <a:p>
                      <a:r>
                        <a:rPr lang="en-US" sz="800" b="1"/>
                        <a:t>College</a:t>
                      </a:r>
                      <a:endParaRPr lang="en-US" sz="800"/>
                    </a:p>
                  </a:txBody>
                  <a:tcPr marL="43514" marR="43514" marT="21757" marB="21757" anchor="ctr">
                    <a:lnL>
                      <a:noFill/>
                    </a:lnL>
                    <a:lnR>
                      <a:noFill/>
                    </a:lnR>
                    <a:lnT>
                      <a:noFill/>
                    </a:lnT>
                    <a:lnB>
                      <a:noFill/>
                    </a:lnB>
                    <a:noFill/>
                  </a:tcPr>
                </a:tc>
                <a:extLst>
                  <a:ext uri="{0D108BD9-81ED-4DB2-BD59-A6C34878D82A}">
                    <a16:rowId xmlns:a16="http://schemas.microsoft.com/office/drawing/2014/main" val="3585804984"/>
                  </a:ext>
                </a:extLst>
              </a:tr>
              <a:tr h="174053">
                <a:tc>
                  <a:txBody>
                    <a:bodyPr/>
                    <a:lstStyle/>
                    <a:p>
                      <a:r>
                        <a:rPr lang="en-US" sz="800"/>
                        <a:t>Hope Carroll</a:t>
                      </a:r>
                    </a:p>
                  </a:txBody>
                  <a:tcPr marL="43514" marR="43514" marT="21757" marB="21757" anchor="ctr">
                    <a:lnL>
                      <a:noFill/>
                    </a:lnL>
                    <a:lnR>
                      <a:noFill/>
                    </a:lnR>
                    <a:lnT>
                      <a:noFill/>
                    </a:lnT>
                    <a:lnB>
                      <a:noFill/>
                    </a:lnB>
                    <a:noFill/>
                  </a:tcPr>
                </a:tc>
                <a:tc>
                  <a:txBody>
                    <a:bodyPr/>
                    <a:lstStyle/>
                    <a:p>
                      <a:r>
                        <a:rPr lang="en-US" sz="800" dirty="0"/>
                        <a:t>Graphic Design</a:t>
                      </a:r>
                    </a:p>
                  </a:txBody>
                  <a:tcPr marL="43514" marR="43514" marT="21757" marB="21757" anchor="ctr">
                    <a:lnL>
                      <a:noFill/>
                    </a:lnL>
                    <a:lnR>
                      <a:noFill/>
                    </a:lnR>
                    <a:lnT>
                      <a:noFill/>
                    </a:lnT>
                    <a:lnB>
                      <a:noFill/>
                    </a:lnB>
                    <a:noFill/>
                  </a:tcPr>
                </a:tc>
                <a:tc>
                  <a:txBody>
                    <a:bodyPr/>
                    <a:lstStyle/>
                    <a:p>
                      <a:r>
                        <a:rPr lang="en-US" sz="800"/>
                        <a:t>Catawba Valley CC</a:t>
                      </a:r>
                    </a:p>
                  </a:txBody>
                  <a:tcPr marL="43514" marR="43514" marT="21757" marB="21757" anchor="ctr">
                    <a:lnL>
                      <a:noFill/>
                    </a:lnL>
                    <a:lnR>
                      <a:noFill/>
                    </a:lnR>
                    <a:lnT>
                      <a:noFill/>
                    </a:lnT>
                    <a:lnB>
                      <a:noFill/>
                    </a:lnB>
                    <a:noFill/>
                  </a:tcPr>
                </a:tc>
                <a:extLst>
                  <a:ext uri="{0D108BD9-81ED-4DB2-BD59-A6C34878D82A}">
                    <a16:rowId xmlns:a16="http://schemas.microsoft.com/office/drawing/2014/main" val="67395958"/>
                  </a:ext>
                </a:extLst>
              </a:tr>
              <a:tr h="304594">
                <a:tc>
                  <a:txBody>
                    <a:bodyPr/>
                    <a:lstStyle/>
                    <a:p>
                      <a:r>
                        <a:rPr lang="en-US" sz="800"/>
                        <a:t>Ramie Robinson</a:t>
                      </a:r>
                    </a:p>
                  </a:txBody>
                  <a:tcPr marL="43514" marR="43514" marT="21757" marB="21757" anchor="ctr">
                    <a:lnL>
                      <a:noFill/>
                    </a:lnL>
                    <a:lnR>
                      <a:noFill/>
                    </a:lnR>
                    <a:lnT>
                      <a:noFill/>
                    </a:lnT>
                    <a:lnB>
                      <a:noFill/>
                    </a:lnB>
                    <a:noFill/>
                  </a:tcPr>
                </a:tc>
                <a:tc>
                  <a:txBody>
                    <a:bodyPr/>
                    <a:lstStyle/>
                    <a:p>
                      <a:r>
                        <a:rPr lang="en-US" sz="800"/>
                        <a:t>Electrical Machining, HVAC, and Sustainable Tech</a:t>
                      </a:r>
                    </a:p>
                  </a:txBody>
                  <a:tcPr marL="43514" marR="43514" marT="21757" marB="21757" anchor="ctr">
                    <a:lnL>
                      <a:noFill/>
                    </a:lnL>
                    <a:lnR>
                      <a:noFill/>
                    </a:lnR>
                    <a:lnT>
                      <a:noFill/>
                    </a:lnT>
                    <a:lnB>
                      <a:noFill/>
                    </a:lnB>
                    <a:noFill/>
                  </a:tcPr>
                </a:tc>
                <a:tc>
                  <a:txBody>
                    <a:bodyPr/>
                    <a:lstStyle/>
                    <a:p>
                      <a:r>
                        <a:rPr lang="en-US" sz="800"/>
                        <a:t>Catawba Valley CC</a:t>
                      </a:r>
                    </a:p>
                  </a:txBody>
                  <a:tcPr marL="43514" marR="43514" marT="21757" marB="21757" anchor="ctr">
                    <a:lnL>
                      <a:noFill/>
                    </a:lnL>
                    <a:lnR>
                      <a:noFill/>
                    </a:lnR>
                    <a:lnT>
                      <a:noFill/>
                    </a:lnT>
                    <a:lnB>
                      <a:noFill/>
                    </a:lnB>
                    <a:noFill/>
                  </a:tcPr>
                </a:tc>
                <a:extLst>
                  <a:ext uri="{0D108BD9-81ED-4DB2-BD59-A6C34878D82A}">
                    <a16:rowId xmlns:a16="http://schemas.microsoft.com/office/drawing/2014/main" val="332191513"/>
                  </a:ext>
                </a:extLst>
              </a:tr>
              <a:tr h="174053">
                <a:tc>
                  <a:txBody>
                    <a:bodyPr/>
                    <a:lstStyle/>
                    <a:p>
                      <a:r>
                        <a:rPr lang="en-US" sz="800"/>
                        <a:t>Terri Fesmire</a:t>
                      </a:r>
                    </a:p>
                  </a:txBody>
                  <a:tcPr marL="43514" marR="43514" marT="21757" marB="21757" anchor="ctr">
                    <a:lnL>
                      <a:noFill/>
                    </a:lnL>
                    <a:lnR>
                      <a:noFill/>
                    </a:lnR>
                    <a:lnT>
                      <a:noFill/>
                    </a:lnT>
                    <a:lnB>
                      <a:noFill/>
                    </a:lnB>
                    <a:noFill/>
                  </a:tcPr>
                </a:tc>
                <a:tc>
                  <a:txBody>
                    <a:bodyPr/>
                    <a:lstStyle/>
                    <a:p>
                      <a:r>
                        <a:rPr lang="en-US" sz="800"/>
                        <a:t>Career and Technical Education</a:t>
                      </a:r>
                    </a:p>
                  </a:txBody>
                  <a:tcPr marL="43514" marR="43514" marT="21757" marB="21757" anchor="ctr">
                    <a:lnL>
                      <a:noFill/>
                    </a:lnL>
                    <a:lnR>
                      <a:noFill/>
                    </a:lnR>
                    <a:lnT>
                      <a:noFill/>
                    </a:lnT>
                    <a:lnB>
                      <a:noFill/>
                    </a:lnB>
                    <a:noFill/>
                  </a:tcPr>
                </a:tc>
                <a:tc>
                  <a:txBody>
                    <a:bodyPr/>
                    <a:lstStyle/>
                    <a:p>
                      <a:r>
                        <a:rPr lang="en-US" sz="800"/>
                        <a:t>Pamlico CC</a:t>
                      </a:r>
                    </a:p>
                  </a:txBody>
                  <a:tcPr marL="43514" marR="43514" marT="21757" marB="21757" anchor="ctr">
                    <a:lnL>
                      <a:noFill/>
                    </a:lnL>
                    <a:lnR>
                      <a:noFill/>
                    </a:lnR>
                    <a:lnT>
                      <a:noFill/>
                    </a:lnT>
                    <a:lnB>
                      <a:noFill/>
                    </a:lnB>
                    <a:noFill/>
                  </a:tcPr>
                </a:tc>
                <a:extLst>
                  <a:ext uri="{0D108BD9-81ED-4DB2-BD59-A6C34878D82A}">
                    <a16:rowId xmlns:a16="http://schemas.microsoft.com/office/drawing/2014/main" val="1062254104"/>
                  </a:ext>
                </a:extLst>
              </a:tr>
              <a:tr h="174053">
                <a:tc>
                  <a:txBody>
                    <a:bodyPr/>
                    <a:lstStyle/>
                    <a:p>
                      <a:r>
                        <a:rPr lang="en-US" sz="800"/>
                        <a:t>Samuel Grubbs</a:t>
                      </a:r>
                    </a:p>
                  </a:txBody>
                  <a:tcPr marL="43514" marR="43514" marT="21757" marB="21757" anchor="ctr">
                    <a:lnL>
                      <a:noFill/>
                    </a:lnL>
                    <a:lnR>
                      <a:noFill/>
                    </a:lnR>
                    <a:lnT>
                      <a:noFill/>
                    </a:lnT>
                    <a:lnB>
                      <a:noFill/>
                    </a:lnB>
                    <a:noFill/>
                  </a:tcPr>
                </a:tc>
                <a:tc>
                  <a:txBody>
                    <a:bodyPr/>
                    <a:lstStyle/>
                    <a:p>
                      <a:r>
                        <a:rPr lang="en-US" sz="800"/>
                        <a:t>Business and Accounting</a:t>
                      </a:r>
                    </a:p>
                  </a:txBody>
                  <a:tcPr marL="43514" marR="43514" marT="21757" marB="21757" anchor="ctr">
                    <a:lnL>
                      <a:noFill/>
                    </a:lnL>
                    <a:lnR>
                      <a:noFill/>
                    </a:lnR>
                    <a:lnT>
                      <a:noFill/>
                    </a:lnT>
                    <a:lnB>
                      <a:noFill/>
                    </a:lnB>
                    <a:noFill/>
                  </a:tcPr>
                </a:tc>
                <a:tc>
                  <a:txBody>
                    <a:bodyPr/>
                    <a:lstStyle/>
                    <a:p>
                      <a:r>
                        <a:rPr lang="en-US" sz="800"/>
                        <a:t>Gaston College</a:t>
                      </a:r>
                    </a:p>
                  </a:txBody>
                  <a:tcPr marL="43514" marR="43514" marT="21757" marB="21757" anchor="ctr">
                    <a:lnL>
                      <a:noFill/>
                    </a:lnL>
                    <a:lnR>
                      <a:noFill/>
                    </a:lnR>
                    <a:lnT>
                      <a:noFill/>
                    </a:lnT>
                    <a:lnB>
                      <a:noFill/>
                    </a:lnB>
                    <a:noFill/>
                  </a:tcPr>
                </a:tc>
                <a:extLst>
                  <a:ext uri="{0D108BD9-81ED-4DB2-BD59-A6C34878D82A}">
                    <a16:rowId xmlns:a16="http://schemas.microsoft.com/office/drawing/2014/main" val="2902196769"/>
                  </a:ext>
                </a:extLst>
              </a:tr>
              <a:tr h="174053">
                <a:tc>
                  <a:txBody>
                    <a:bodyPr/>
                    <a:lstStyle/>
                    <a:p>
                      <a:r>
                        <a:rPr lang="en-US" sz="800"/>
                        <a:t>Brooke Elder</a:t>
                      </a:r>
                    </a:p>
                  </a:txBody>
                  <a:tcPr marL="43514" marR="43514" marT="21757" marB="21757" anchor="ctr">
                    <a:lnL>
                      <a:noFill/>
                    </a:lnL>
                    <a:lnR>
                      <a:noFill/>
                    </a:lnR>
                    <a:lnT>
                      <a:noFill/>
                    </a:lnT>
                    <a:lnB>
                      <a:noFill/>
                    </a:lnB>
                    <a:noFill/>
                  </a:tcPr>
                </a:tc>
                <a:tc>
                  <a:txBody>
                    <a:bodyPr/>
                    <a:lstStyle/>
                    <a:p>
                      <a:r>
                        <a:rPr lang="en-US" sz="800"/>
                        <a:t>Business and Accounting</a:t>
                      </a:r>
                    </a:p>
                  </a:txBody>
                  <a:tcPr marL="43514" marR="43514" marT="21757" marB="21757" anchor="ctr">
                    <a:lnL>
                      <a:noFill/>
                    </a:lnL>
                    <a:lnR>
                      <a:noFill/>
                    </a:lnR>
                    <a:lnT>
                      <a:noFill/>
                    </a:lnT>
                    <a:lnB>
                      <a:noFill/>
                    </a:lnB>
                    <a:noFill/>
                  </a:tcPr>
                </a:tc>
                <a:tc>
                  <a:txBody>
                    <a:bodyPr/>
                    <a:lstStyle/>
                    <a:p>
                      <a:r>
                        <a:rPr lang="en-US" sz="800"/>
                        <a:t>Caldwell CC and Technical</a:t>
                      </a:r>
                    </a:p>
                  </a:txBody>
                  <a:tcPr marL="43514" marR="43514" marT="21757" marB="21757" anchor="ctr">
                    <a:lnL>
                      <a:noFill/>
                    </a:lnL>
                    <a:lnR>
                      <a:noFill/>
                    </a:lnR>
                    <a:lnT>
                      <a:noFill/>
                    </a:lnT>
                    <a:lnB>
                      <a:noFill/>
                    </a:lnB>
                    <a:noFill/>
                  </a:tcPr>
                </a:tc>
                <a:extLst>
                  <a:ext uri="{0D108BD9-81ED-4DB2-BD59-A6C34878D82A}">
                    <a16:rowId xmlns:a16="http://schemas.microsoft.com/office/drawing/2014/main" val="3190450767"/>
                  </a:ext>
                </a:extLst>
              </a:tr>
              <a:tr h="174053">
                <a:tc>
                  <a:txBody>
                    <a:bodyPr/>
                    <a:lstStyle/>
                    <a:p>
                      <a:r>
                        <a:rPr lang="en-US" sz="800" dirty="0"/>
                        <a:t>Susan Randall</a:t>
                      </a:r>
                    </a:p>
                  </a:txBody>
                  <a:tcPr marL="43514" marR="43514" marT="21757" marB="21757" anchor="ctr">
                    <a:lnL>
                      <a:noFill/>
                    </a:lnL>
                    <a:lnR>
                      <a:noFill/>
                    </a:lnR>
                    <a:lnT>
                      <a:noFill/>
                    </a:lnT>
                    <a:lnB>
                      <a:noFill/>
                    </a:lnB>
                    <a:noFill/>
                  </a:tcPr>
                </a:tc>
                <a:tc>
                  <a:txBody>
                    <a:bodyPr/>
                    <a:lstStyle/>
                    <a:p>
                      <a:r>
                        <a:rPr lang="en-US" sz="800"/>
                        <a:t>Information Technology</a:t>
                      </a:r>
                    </a:p>
                  </a:txBody>
                  <a:tcPr marL="43514" marR="43514" marT="21757" marB="21757" anchor="ctr">
                    <a:lnL>
                      <a:noFill/>
                    </a:lnL>
                    <a:lnR>
                      <a:noFill/>
                    </a:lnR>
                    <a:lnT>
                      <a:noFill/>
                    </a:lnT>
                    <a:lnB>
                      <a:noFill/>
                    </a:lnB>
                    <a:noFill/>
                  </a:tcPr>
                </a:tc>
                <a:tc>
                  <a:txBody>
                    <a:bodyPr/>
                    <a:lstStyle/>
                    <a:p>
                      <a:r>
                        <a:rPr lang="en-US" sz="800"/>
                        <a:t>Cleveland CC</a:t>
                      </a:r>
                    </a:p>
                  </a:txBody>
                  <a:tcPr marL="43514" marR="43514" marT="21757" marB="21757" anchor="ctr">
                    <a:lnL>
                      <a:noFill/>
                    </a:lnL>
                    <a:lnR>
                      <a:noFill/>
                    </a:lnR>
                    <a:lnT>
                      <a:noFill/>
                    </a:lnT>
                    <a:lnB>
                      <a:noFill/>
                    </a:lnB>
                    <a:noFill/>
                  </a:tcPr>
                </a:tc>
                <a:extLst>
                  <a:ext uri="{0D108BD9-81ED-4DB2-BD59-A6C34878D82A}">
                    <a16:rowId xmlns:a16="http://schemas.microsoft.com/office/drawing/2014/main" val="3944854792"/>
                  </a:ext>
                </a:extLst>
              </a:tr>
              <a:tr h="174053">
                <a:tc>
                  <a:txBody>
                    <a:bodyPr/>
                    <a:lstStyle/>
                    <a:p>
                      <a:r>
                        <a:rPr lang="en-US" sz="800"/>
                        <a:t>Angie Rudd</a:t>
                      </a:r>
                    </a:p>
                  </a:txBody>
                  <a:tcPr marL="43514" marR="43514" marT="21757" marB="21757" anchor="ctr">
                    <a:lnL>
                      <a:noFill/>
                    </a:lnL>
                    <a:lnR>
                      <a:noFill/>
                    </a:lnR>
                    <a:lnT>
                      <a:noFill/>
                    </a:lnT>
                    <a:lnB>
                      <a:noFill/>
                    </a:lnB>
                    <a:noFill/>
                  </a:tcPr>
                </a:tc>
                <a:tc>
                  <a:txBody>
                    <a:bodyPr/>
                    <a:lstStyle/>
                    <a:p>
                      <a:r>
                        <a:rPr lang="en-US" sz="800"/>
                        <a:t>Information Technology</a:t>
                      </a:r>
                    </a:p>
                  </a:txBody>
                  <a:tcPr marL="43514" marR="43514" marT="21757" marB="21757" anchor="ctr">
                    <a:lnL>
                      <a:noFill/>
                    </a:lnL>
                    <a:lnR>
                      <a:noFill/>
                    </a:lnR>
                    <a:lnT>
                      <a:noFill/>
                    </a:lnT>
                    <a:lnB>
                      <a:noFill/>
                    </a:lnB>
                    <a:noFill/>
                  </a:tcPr>
                </a:tc>
                <a:tc>
                  <a:txBody>
                    <a:bodyPr/>
                    <a:lstStyle/>
                    <a:p>
                      <a:r>
                        <a:rPr lang="en-US" sz="800"/>
                        <a:t>Gaston College</a:t>
                      </a:r>
                    </a:p>
                  </a:txBody>
                  <a:tcPr marL="43514" marR="43514" marT="21757" marB="21757" anchor="ctr">
                    <a:lnL>
                      <a:noFill/>
                    </a:lnL>
                    <a:lnR>
                      <a:noFill/>
                    </a:lnR>
                    <a:lnT>
                      <a:noFill/>
                    </a:lnT>
                    <a:lnB>
                      <a:noFill/>
                    </a:lnB>
                    <a:noFill/>
                  </a:tcPr>
                </a:tc>
                <a:extLst>
                  <a:ext uri="{0D108BD9-81ED-4DB2-BD59-A6C34878D82A}">
                    <a16:rowId xmlns:a16="http://schemas.microsoft.com/office/drawing/2014/main" val="2394050928"/>
                  </a:ext>
                </a:extLst>
              </a:tr>
              <a:tr h="174053">
                <a:tc>
                  <a:txBody>
                    <a:bodyPr/>
                    <a:lstStyle/>
                    <a:p>
                      <a:r>
                        <a:rPr lang="en-US" sz="800"/>
                        <a:t>Hollie Garrett</a:t>
                      </a:r>
                    </a:p>
                  </a:txBody>
                  <a:tcPr marL="43514" marR="43514" marT="21757" marB="21757" anchor="ctr">
                    <a:lnL>
                      <a:noFill/>
                    </a:lnL>
                    <a:lnR>
                      <a:noFill/>
                    </a:lnR>
                    <a:lnT>
                      <a:noFill/>
                    </a:lnT>
                    <a:lnB>
                      <a:noFill/>
                    </a:lnB>
                    <a:noFill/>
                  </a:tcPr>
                </a:tc>
                <a:tc>
                  <a:txBody>
                    <a:bodyPr/>
                    <a:lstStyle/>
                    <a:p>
                      <a:r>
                        <a:rPr lang="en-US" sz="800"/>
                        <a:t>Information Technology</a:t>
                      </a:r>
                    </a:p>
                  </a:txBody>
                  <a:tcPr marL="43514" marR="43514" marT="21757" marB="21757" anchor="ctr">
                    <a:lnL>
                      <a:noFill/>
                    </a:lnL>
                    <a:lnR>
                      <a:noFill/>
                    </a:lnR>
                    <a:lnT>
                      <a:noFill/>
                    </a:lnT>
                    <a:lnB>
                      <a:noFill/>
                    </a:lnB>
                    <a:noFill/>
                  </a:tcPr>
                </a:tc>
                <a:tc>
                  <a:txBody>
                    <a:bodyPr/>
                    <a:lstStyle/>
                    <a:p>
                      <a:r>
                        <a:rPr lang="en-US" sz="800"/>
                        <a:t>Vance Granville CC</a:t>
                      </a:r>
                    </a:p>
                  </a:txBody>
                  <a:tcPr marL="43514" marR="43514" marT="21757" marB="21757" anchor="ctr">
                    <a:lnL>
                      <a:noFill/>
                    </a:lnL>
                    <a:lnR>
                      <a:noFill/>
                    </a:lnR>
                    <a:lnT>
                      <a:noFill/>
                    </a:lnT>
                    <a:lnB>
                      <a:noFill/>
                    </a:lnB>
                    <a:noFill/>
                  </a:tcPr>
                </a:tc>
                <a:extLst>
                  <a:ext uri="{0D108BD9-81ED-4DB2-BD59-A6C34878D82A}">
                    <a16:rowId xmlns:a16="http://schemas.microsoft.com/office/drawing/2014/main" val="895547473"/>
                  </a:ext>
                </a:extLst>
              </a:tr>
              <a:tr h="174053">
                <a:tc>
                  <a:txBody>
                    <a:bodyPr/>
                    <a:lstStyle/>
                    <a:p>
                      <a:r>
                        <a:rPr lang="en-US" sz="800"/>
                        <a:t>Andrew Capps</a:t>
                      </a:r>
                    </a:p>
                  </a:txBody>
                  <a:tcPr marL="43514" marR="43514" marT="21757" marB="21757" anchor="ctr">
                    <a:lnL>
                      <a:noFill/>
                    </a:lnL>
                    <a:lnR>
                      <a:noFill/>
                    </a:lnR>
                    <a:lnT>
                      <a:noFill/>
                    </a:lnT>
                    <a:lnB>
                      <a:noFill/>
                    </a:lnB>
                    <a:noFill/>
                  </a:tcPr>
                </a:tc>
                <a:tc>
                  <a:txBody>
                    <a:bodyPr/>
                    <a:lstStyle/>
                    <a:p>
                      <a:r>
                        <a:rPr lang="en-US" sz="800"/>
                        <a:t>Biotechnology</a:t>
                      </a:r>
                    </a:p>
                  </a:txBody>
                  <a:tcPr marL="43514" marR="43514" marT="21757" marB="21757" anchor="ctr">
                    <a:lnL>
                      <a:noFill/>
                    </a:lnL>
                    <a:lnR>
                      <a:noFill/>
                    </a:lnR>
                    <a:lnT>
                      <a:noFill/>
                    </a:lnT>
                    <a:lnB>
                      <a:noFill/>
                    </a:lnB>
                    <a:noFill/>
                  </a:tcPr>
                </a:tc>
                <a:tc>
                  <a:txBody>
                    <a:bodyPr/>
                    <a:lstStyle/>
                    <a:p>
                      <a:r>
                        <a:rPr lang="en-US" sz="800"/>
                        <a:t>Caldwell CC and Technical</a:t>
                      </a:r>
                    </a:p>
                  </a:txBody>
                  <a:tcPr marL="43514" marR="43514" marT="21757" marB="21757" anchor="ctr">
                    <a:lnL>
                      <a:noFill/>
                    </a:lnL>
                    <a:lnR>
                      <a:noFill/>
                    </a:lnR>
                    <a:lnT>
                      <a:noFill/>
                    </a:lnT>
                    <a:lnB>
                      <a:noFill/>
                    </a:lnB>
                    <a:noFill/>
                  </a:tcPr>
                </a:tc>
                <a:extLst>
                  <a:ext uri="{0D108BD9-81ED-4DB2-BD59-A6C34878D82A}">
                    <a16:rowId xmlns:a16="http://schemas.microsoft.com/office/drawing/2014/main" val="1787508589"/>
                  </a:ext>
                </a:extLst>
              </a:tr>
              <a:tr h="174053">
                <a:tc>
                  <a:txBody>
                    <a:bodyPr/>
                    <a:lstStyle/>
                    <a:p>
                      <a:r>
                        <a:rPr lang="en-US" sz="800"/>
                        <a:t>Martin Hubner</a:t>
                      </a:r>
                    </a:p>
                  </a:txBody>
                  <a:tcPr marL="43514" marR="43514" marT="21757" marB="21757" anchor="ctr">
                    <a:lnL>
                      <a:noFill/>
                    </a:lnL>
                    <a:lnR>
                      <a:noFill/>
                    </a:lnR>
                    <a:lnT>
                      <a:noFill/>
                    </a:lnT>
                    <a:lnB>
                      <a:noFill/>
                    </a:lnB>
                    <a:noFill/>
                  </a:tcPr>
                </a:tc>
                <a:tc>
                  <a:txBody>
                    <a:bodyPr/>
                    <a:lstStyle/>
                    <a:p>
                      <a:r>
                        <a:rPr lang="en-US" sz="800"/>
                        <a:t>Business Administration</a:t>
                      </a:r>
                    </a:p>
                  </a:txBody>
                  <a:tcPr marL="43514" marR="43514" marT="21757" marB="21757" anchor="ctr">
                    <a:lnL>
                      <a:noFill/>
                    </a:lnL>
                    <a:lnR>
                      <a:noFill/>
                    </a:lnR>
                    <a:lnT>
                      <a:noFill/>
                    </a:lnT>
                    <a:lnB>
                      <a:noFill/>
                    </a:lnB>
                    <a:noFill/>
                  </a:tcPr>
                </a:tc>
                <a:tc>
                  <a:txBody>
                    <a:bodyPr/>
                    <a:lstStyle/>
                    <a:p>
                      <a:r>
                        <a:rPr lang="en-US" sz="800" dirty="0"/>
                        <a:t>Caldwell CC and Technical</a:t>
                      </a:r>
                    </a:p>
                  </a:txBody>
                  <a:tcPr marL="43514" marR="43514" marT="21757" marB="21757" anchor="ctr">
                    <a:lnL>
                      <a:noFill/>
                    </a:lnL>
                    <a:lnR>
                      <a:noFill/>
                    </a:lnR>
                    <a:lnT>
                      <a:noFill/>
                    </a:lnT>
                    <a:lnB>
                      <a:noFill/>
                    </a:lnB>
                    <a:noFill/>
                  </a:tcPr>
                </a:tc>
                <a:extLst>
                  <a:ext uri="{0D108BD9-81ED-4DB2-BD59-A6C34878D82A}">
                    <a16:rowId xmlns:a16="http://schemas.microsoft.com/office/drawing/2014/main" val="3509113135"/>
                  </a:ext>
                </a:extLst>
              </a:tr>
              <a:tr h="174053">
                <a:tc>
                  <a:txBody>
                    <a:bodyPr/>
                    <a:lstStyle/>
                    <a:p>
                      <a:r>
                        <a:rPr lang="en-US" sz="800"/>
                        <a:t>Elizabeth Dellinger</a:t>
                      </a:r>
                    </a:p>
                  </a:txBody>
                  <a:tcPr marL="43514" marR="43514" marT="21757" marB="21757" anchor="ctr">
                    <a:lnL>
                      <a:noFill/>
                    </a:lnL>
                    <a:lnR>
                      <a:noFill/>
                    </a:lnR>
                    <a:lnT>
                      <a:noFill/>
                    </a:lnT>
                    <a:lnB>
                      <a:noFill/>
                    </a:lnB>
                    <a:noFill/>
                  </a:tcPr>
                </a:tc>
                <a:tc>
                  <a:txBody>
                    <a:bodyPr/>
                    <a:lstStyle/>
                    <a:p>
                      <a:r>
                        <a:rPr lang="en-US" sz="800"/>
                        <a:t>Business Administration</a:t>
                      </a:r>
                    </a:p>
                  </a:txBody>
                  <a:tcPr marL="43514" marR="43514" marT="21757" marB="21757" anchor="ctr">
                    <a:lnL>
                      <a:noFill/>
                    </a:lnL>
                    <a:lnR>
                      <a:noFill/>
                    </a:lnR>
                    <a:lnT>
                      <a:noFill/>
                    </a:lnT>
                    <a:lnB>
                      <a:noFill/>
                    </a:lnB>
                    <a:noFill/>
                  </a:tcPr>
                </a:tc>
                <a:tc>
                  <a:txBody>
                    <a:bodyPr/>
                    <a:lstStyle/>
                    <a:p>
                      <a:r>
                        <a:rPr lang="en-US" sz="800"/>
                        <a:t>Mayland CC</a:t>
                      </a:r>
                    </a:p>
                  </a:txBody>
                  <a:tcPr marL="43514" marR="43514" marT="21757" marB="21757" anchor="ctr">
                    <a:lnL>
                      <a:noFill/>
                    </a:lnL>
                    <a:lnR>
                      <a:noFill/>
                    </a:lnR>
                    <a:lnT>
                      <a:noFill/>
                    </a:lnT>
                    <a:lnB>
                      <a:noFill/>
                    </a:lnB>
                    <a:noFill/>
                  </a:tcPr>
                </a:tc>
                <a:extLst>
                  <a:ext uri="{0D108BD9-81ED-4DB2-BD59-A6C34878D82A}">
                    <a16:rowId xmlns:a16="http://schemas.microsoft.com/office/drawing/2014/main" val="2166255719"/>
                  </a:ext>
                </a:extLst>
              </a:tr>
              <a:tr h="174053">
                <a:tc>
                  <a:txBody>
                    <a:bodyPr/>
                    <a:lstStyle/>
                    <a:p>
                      <a:r>
                        <a:rPr lang="en-US" sz="800"/>
                        <a:t>Stephanie Slade</a:t>
                      </a:r>
                    </a:p>
                  </a:txBody>
                  <a:tcPr marL="43514" marR="43514" marT="21757" marB="21757" anchor="ctr">
                    <a:lnL>
                      <a:noFill/>
                    </a:lnL>
                    <a:lnR>
                      <a:noFill/>
                    </a:lnR>
                    <a:lnT>
                      <a:noFill/>
                    </a:lnT>
                    <a:lnB>
                      <a:noFill/>
                    </a:lnB>
                    <a:noFill/>
                  </a:tcPr>
                </a:tc>
                <a:tc>
                  <a:txBody>
                    <a:bodyPr/>
                    <a:lstStyle/>
                    <a:p>
                      <a:r>
                        <a:rPr lang="en-US" sz="800"/>
                        <a:t>Allied Health &amp; Public Services</a:t>
                      </a:r>
                    </a:p>
                  </a:txBody>
                  <a:tcPr marL="43514" marR="43514" marT="21757" marB="21757" anchor="ctr">
                    <a:lnL>
                      <a:noFill/>
                    </a:lnL>
                    <a:lnR>
                      <a:noFill/>
                    </a:lnR>
                    <a:lnT>
                      <a:noFill/>
                    </a:lnT>
                    <a:lnB>
                      <a:noFill/>
                    </a:lnB>
                    <a:noFill/>
                  </a:tcPr>
                </a:tc>
                <a:tc>
                  <a:txBody>
                    <a:bodyPr/>
                    <a:lstStyle/>
                    <a:p>
                      <a:r>
                        <a:rPr lang="en-US" sz="800"/>
                        <a:t>South Piedmont CC</a:t>
                      </a:r>
                    </a:p>
                  </a:txBody>
                  <a:tcPr marL="43514" marR="43514" marT="21757" marB="21757" anchor="ctr">
                    <a:lnL>
                      <a:noFill/>
                    </a:lnL>
                    <a:lnR>
                      <a:noFill/>
                    </a:lnR>
                    <a:lnT>
                      <a:noFill/>
                    </a:lnT>
                    <a:lnB>
                      <a:noFill/>
                    </a:lnB>
                    <a:noFill/>
                  </a:tcPr>
                </a:tc>
                <a:extLst>
                  <a:ext uri="{0D108BD9-81ED-4DB2-BD59-A6C34878D82A}">
                    <a16:rowId xmlns:a16="http://schemas.microsoft.com/office/drawing/2014/main" val="1631640203"/>
                  </a:ext>
                </a:extLst>
              </a:tr>
              <a:tr h="174053">
                <a:tc>
                  <a:txBody>
                    <a:bodyPr/>
                    <a:lstStyle/>
                    <a:p>
                      <a:r>
                        <a:rPr lang="en-US" sz="800"/>
                        <a:t>Nathan Godsey</a:t>
                      </a:r>
                    </a:p>
                  </a:txBody>
                  <a:tcPr marL="43514" marR="43514" marT="21757" marB="21757" anchor="ctr">
                    <a:lnL>
                      <a:noFill/>
                    </a:lnL>
                    <a:lnR>
                      <a:noFill/>
                    </a:lnR>
                    <a:lnT>
                      <a:noFill/>
                    </a:lnT>
                    <a:lnB>
                      <a:noFill/>
                    </a:lnB>
                    <a:noFill/>
                  </a:tcPr>
                </a:tc>
                <a:tc>
                  <a:txBody>
                    <a:bodyPr/>
                    <a:lstStyle/>
                    <a:p>
                      <a:r>
                        <a:rPr lang="en-US" sz="800"/>
                        <a:t>Skilled Trades/Welding</a:t>
                      </a:r>
                    </a:p>
                  </a:txBody>
                  <a:tcPr marL="43514" marR="43514" marT="21757" marB="21757" anchor="ctr">
                    <a:lnL>
                      <a:noFill/>
                    </a:lnL>
                    <a:lnR>
                      <a:noFill/>
                    </a:lnR>
                    <a:lnT>
                      <a:noFill/>
                    </a:lnT>
                    <a:lnB>
                      <a:noFill/>
                    </a:lnB>
                    <a:noFill/>
                  </a:tcPr>
                </a:tc>
                <a:tc>
                  <a:txBody>
                    <a:bodyPr/>
                    <a:lstStyle/>
                    <a:p>
                      <a:r>
                        <a:rPr lang="en-US" sz="800"/>
                        <a:t>Central Piedmont CC</a:t>
                      </a:r>
                    </a:p>
                  </a:txBody>
                  <a:tcPr marL="43514" marR="43514" marT="21757" marB="21757" anchor="ctr">
                    <a:lnL>
                      <a:noFill/>
                    </a:lnL>
                    <a:lnR>
                      <a:noFill/>
                    </a:lnR>
                    <a:lnT>
                      <a:noFill/>
                    </a:lnT>
                    <a:lnB>
                      <a:noFill/>
                    </a:lnB>
                    <a:noFill/>
                  </a:tcPr>
                </a:tc>
                <a:extLst>
                  <a:ext uri="{0D108BD9-81ED-4DB2-BD59-A6C34878D82A}">
                    <a16:rowId xmlns:a16="http://schemas.microsoft.com/office/drawing/2014/main" val="883813527"/>
                  </a:ext>
                </a:extLst>
              </a:tr>
              <a:tr h="174053">
                <a:tc>
                  <a:txBody>
                    <a:bodyPr/>
                    <a:lstStyle/>
                    <a:p>
                      <a:r>
                        <a:rPr lang="en-US" sz="800"/>
                        <a:t>Jennifer Osborn</a:t>
                      </a:r>
                    </a:p>
                  </a:txBody>
                  <a:tcPr marL="43514" marR="43514" marT="21757" marB="21757" anchor="ctr">
                    <a:lnL>
                      <a:noFill/>
                    </a:lnL>
                    <a:lnR>
                      <a:noFill/>
                    </a:lnR>
                    <a:lnT>
                      <a:noFill/>
                    </a:lnT>
                    <a:lnB>
                      <a:noFill/>
                    </a:lnB>
                    <a:noFill/>
                  </a:tcPr>
                </a:tc>
                <a:tc>
                  <a:txBody>
                    <a:bodyPr/>
                    <a:lstStyle/>
                    <a:p>
                      <a:r>
                        <a:rPr lang="en-US" sz="800"/>
                        <a:t>Criminal Justice</a:t>
                      </a:r>
                    </a:p>
                  </a:txBody>
                  <a:tcPr marL="43514" marR="43514" marT="21757" marB="21757" anchor="ctr">
                    <a:lnL>
                      <a:noFill/>
                    </a:lnL>
                    <a:lnR>
                      <a:noFill/>
                    </a:lnR>
                    <a:lnT>
                      <a:noFill/>
                    </a:lnT>
                    <a:lnB>
                      <a:noFill/>
                    </a:lnB>
                    <a:noFill/>
                  </a:tcPr>
                </a:tc>
                <a:tc>
                  <a:txBody>
                    <a:bodyPr/>
                    <a:lstStyle/>
                    <a:p>
                      <a:r>
                        <a:rPr lang="en-US" sz="800"/>
                        <a:t>Fayetteville Tech CC</a:t>
                      </a:r>
                    </a:p>
                  </a:txBody>
                  <a:tcPr marL="43514" marR="43514" marT="21757" marB="21757" anchor="ctr">
                    <a:lnL>
                      <a:noFill/>
                    </a:lnL>
                    <a:lnR>
                      <a:noFill/>
                    </a:lnR>
                    <a:lnT>
                      <a:noFill/>
                    </a:lnT>
                    <a:lnB>
                      <a:noFill/>
                    </a:lnB>
                    <a:noFill/>
                  </a:tcPr>
                </a:tc>
                <a:extLst>
                  <a:ext uri="{0D108BD9-81ED-4DB2-BD59-A6C34878D82A}">
                    <a16:rowId xmlns:a16="http://schemas.microsoft.com/office/drawing/2014/main" val="2989081858"/>
                  </a:ext>
                </a:extLst>
              </a:tr>
              <a:tr h="174053">
                <a:tc>
                  <a:txBody>
                    <a:bodyPr/>
                    <a:lstStyle/>
                    <a:p>
                      <a:r>
                        <a:rPr lang="en-US" sz="800"/>
                        <a:t>Courtney Calhoun</a:t>
                      </a:r>
                    </a:p>
                  </a:txBody>
                  <a:tcPr marL="43514" marR="43514" marT="21757" marB="21757" anchor="ctr">
                    <a:lnL>
                      <a:noFill/>
                    </a:lnL>
                    <a:lnR>
                      <a:noFill/>
                    </a:lnR>
                    <a:lnT>
                      <a:noFill/>
                    </a:lnT>
                    <a:lnB>
                      <a:noFill/>
                    </a:lnB>
                    <a:noFill/>
                  </a:tcPr>
                </a:tc>
                <a:tc>
                  <a:txBody>
                    <a:bodyPr/>
                    <a:lstStyle/>
                    <a:p>
                      <a:r>
                        <a:rPr lang="en-US" sz="800"/>
                        <a:t>Health Sciences</a:t>
                      </a:r>
                    </a:p>
                  </a:txBody>
                  <a:tcPr marL="43514" marR="43514" marT="21757" marB="21757" anchor="ctr">
                    <a:lnL>
                      <a:noFill/>
                    </a:lnL>
                    <a:lnR>
                      <a:noFill/>
                    </a:lnR>
                    <a:lnT>
                      <a:noFill/>
                    </a:lnT>
                    <a:lnB>
                      <a:noFill/>
                    </a:lnB>
                    <a:noFill/>
                  </a:tcPr>
                </a:tc>
                <a:tc>
                  <a:txBody>
                    <a:bodyPr/>
                    <a:lstStyle/>
                    <a:p>
                      <a:r>
                        <a:rPr lang="en-US" sz="800"/>
                        <a:t>Wilson CC</a:t>
                      </a:r>
                    </a:p>
                  </a:txBody>
                  <a:tcPr marL="43514" marR="43514" marT="21757" marB="21757" anchor="ctr">
                    <a:lnL>
                      <a:noFill/>
                    </a:lnL>
                    <a:lnR>
                      <a:noFill/>
                    </a:lnR>
                    <a:lnT>
                      <a:noFill/>
                    </a:lnT>
                    <a:lnB>
                      <a:noFill/>
                    </a:lnB>
                    <a:noFill/>
                  </a:tcPr>
                </a:tc>
                <a:extLst>
                  <a:ext uri="{0D108BD9-81ED-4DB2-BD59-A6C34878D82A}">
                    <a16:rowId xmlns:a16="http://schemas.microsoft.com/office/drawing/2014/main" val="2995927203"/>
                  </a:ext>
                </a:extLst>
              </a:tr>
              <a:tr h="174053">
                <a:tc>
                  <a:txBody>
                    <a:bodyPr/>
                    <a:lstStyle/>
                    <a:p>
                      <a:r>
                        <a:rPr lang="en-US" sz="800"/>
                        <a:t>Danielle Hensley</a:t>
                      </a:r>
                    </a:p>
                  </a:txBody>
                  <a:tcPr marL="43514" marR="43514" marT="21757" marB="21757" anchor="ctr">
                    <a:lnL>
                      <a:noFill/>
                    </a:lnL>
                    <a:lnR>
                      <a:noFill/>
                    </a:lnR>
                    <a:lnT>
                      <a:noFill/>
                    </a:lnT>
                    <a:lnB>
                      <a:noFill/>
                    </a:lnB>
                    <a:noFill/>
                  </a:tcPr>
                </a:tc>
                <a:tc>
                  <a:txBody>
                    <a:bodyPr/>
                    <a:lstStyle/>
                    <a:p>
                      <a:r>
                        <a:rPr lang="en-US" sz="800"/>
                        <a:t>Health Sciences</a:t>
                      </a:r>
                    </a:p>
                  </a:txBody>
                  <a:tcPr marL="43514" marR="43514" marT="21757" marB="21757" anchor="ctr">
                    <a:lnL>
                      <a:noFill/>
                    </a:lnL>
                    <a:lnR>
                      <a:noFill/>
                    </a:lnR>
                    <a:lnT>
                      <a:noFill/>
                    </a:lnT>
                    <a:lnB>
                      <a:noFill/>
                    </a:lnB>
                    <a:noFill/>
                  </a:tcPr>
                </a:tc>
                <a:tc>
                  <a:txBody>
                    <a:bodyPr/>
                    <a:lstStyle/>
                    <a:p>
                      <a:r>
                        <a:rPr lang="en-US" sz="800"/>
                        <a:t>Central Piedmont CC</a:t>
                      </a:r>
                    </a:p>
                  </a:txBody>
                  <a:tcPr marL="43514" marR="43514" marT="21757" marB="21757" anchor="ctr">
                    <a:lnL>
                      <a:noFill/>
                    </a:lnL>
                    <a:lnR>
                      <a:noFill/>
                    </a:lnR>
                    <a:lnT>
                      <a:noFill/>
                    </a:lnT>
                    <a:lnB>
                      <a:noFill/>
                    </a:lnB>
                    <a:noFill/>
                  </a:tcPr>
                </a:tc>
                <a:extLst>
                  <a:ext uri="{0D108BD9-81ED-4DB2-BD59-A6C34878D82A}">
                    <a16:rowId xmlns:a16="http://schemas.microsoft.com/office/drawing/2014/main" val="2597543380"/>
                  </a:ext>
                </a:extLst>
              </a:tr>
              <a:tr h="174053">
                <a:tc>
                  <a:txBody>
                    <a:bodyPr/>
                    <a:lstStyle/>
                    <a:p>
                      <a:r>
                        <a:rPr lang="en-US" sz="800"/>
                        <a:t>Victoria Johnson</a:t>
                      </a:r>
                    </a:p>
                  </a:txBody>
                  <a:tcPr marL="43514" marR="43514" marT="21757" marB="21757" anchor="ctr">
                    <a:lnL>
                      <a:noFill/>
                    </a:lnL>
                    <a:lnR>
                      <a:noFill/>
                    </a:lnR>
                    <a:lnT>
                      <a:noFill/>
                    </a:lnT>
                    <a:lnB>
                      <a:noFill/>
                    </a:lnB>
                    <a:noFill/>
                  </a:tcPr>
                </a:tc>
                <a:tc>
                  <a:txBody>
                    <a:bodyPr/>
                    <a:lstStyle/>
                    <a:p>
                      <a:r>
                        <a:rPr lang="en-US" sz="800"/>
                        <a:t>Health Sciences</a:t>
                      </a:r>
                    </a:p>
                  </a:txBody>
                  <a:tcPr marL="43514" marR="43514" marT="21757" marB="21757" anchor="ctr">
                    <a:lnL>
                      <a:noFill/>
                    </a:lnL>
                    <a:lnR>
                      <a:noFill/>
                    </a:lnR>
                    <a:lnT>
                      <a:noFill/>
                    </a:lnT>
                    <a:lnB>
                      <a:noFill/>
                    </a:lnB>
                    <a:noFill/>
                  </a:tcPr>
                </a:tc>
                <a:tc>
                  <a:txBody>
                    <a:bodyPr/>
                    <a:lstStyle/>
                    <a:p>
                      <a:r>
                        <a:rPr lang="en-US" sz="800" dirty="0"/>
                        <a:t>Wilkes CC</a:t>
                      </a:r>
                    </a:p>
                  </a:txBody>
                  <a:tcPr marL="43514" marR="43514" marT="21757" marB="21757" anchor="ctr">
                    <a:lnL>
                      <a:noFill/>
                    </a:lnL>
                    <a:lnR>
                      <a:noFill/>
                    </a:lnR>
                    <a:lnT>
                      <a:noFill/>
                    </a:lnT>
                    <a:lnB>
                      <a:noFill/>
                    </a:lnB>
                    <a:noFill/>
                  </a:tcPr>
                </a:tc>
                <a:extLst>
                  <a:ext uri="{0D108BD9-81ED-4DB2-BD59-A6C34878D82A}">
                    <a16:rowId xmlns:a16="http://schemas.microsoft.com/office/drawing/2014/main" val="1900010470"/>
                  </a:ext>
                </a:extLst>
              </a:tr>
            </a:tbl>
          </a:graphicData>
        </a:graphic>
      </p:graphicFrame>
      <p:sp>
        <p:nvSpPr>
          <p:cNvPr id="12" name="Rectangle 1">
            <a:extLst>
              <a:ext uri="{FF2B5EF4-FFF2-40B4-BE49-F238E27FC236}">
                <a16:creationId xmlns:a16="http://schemas.microsoft.com/office/drawing/2014/main" id="{ACBC7D3B-1514-B016-B0A8-01D8789B055A}"/>
              </a:ext>
            </a:extLst>
          </p:cNvPr>
          <p:cNvSpPr>
            <a:spLocks noChangeArrowheads="1"/>
          </p:cNvSpPr>
          <p:nvPr/>
        </p:nvSpPr>
        <p:spPr bwMode="auto">
          <a:xfrm>
            <a:off x="3398784" y="12905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endParaRPr lang="en-US" sz="1350">
              <a:solidFill>
                <a:prstClr val="black"/>
              </a:solidFill>
              <a:latin typeface="Aptos" panose="02110004020202020204"/>
            </a:endParaRPr>
          </a:p>
        </p:txBody>
      </p:sp>
      <p:sp>
        <p:nvSpPr>
          <p:cNvPr id="13" name="TextBox 12">
            <a:extLst>
              <a:ext uri="{FF2B5EF4-FFF2-40B4-BE49-F238E27FC236}">
                <a16:creationId xmlns:a16="http://schemas.microsoft.com/office/drawing/2014/main" id="{FC33D0FA-F11F-11F0-8BA1-A0314E5E796A}"/>
              </a:ext>
            </a:extLst>
          </p:cNvPr>
          <p:cNvSpPr txBox="1"/>
          <p:nvPr/>
        </p:nvSpPr>
        <p:spPr>
          <a:xfrm>
            <a:off x="250227" y="3605764"/>
            <a:ext cx="2996353" cy="923330"/>
          </a:xfrm>
          <a:prstGeom prst="rect">
            <a:avLst/>
          </a:prstGeom>
          <a:noFill/>
        </p:spPr>
        <p:txBody>
          <a:bodyPr wrap="square" rtlCol="0">
            <a:spAutoFit/>
          </a:bodyPr>
          <a:lstStyle/>
          <a:p>
            <a:pPr algn="ctr" defTabSz="685800"/>
            <a:r>
              <a:rPr lang="en-US" sz="1350" dirty="0">
                <a:solidFill>
                  <a:prstClr val="black"/>
                </a:solidFill>
                <a:latin typeface="Aptos" panose="02110004020202020204"/>
              </a:rPr>
              <a:t>This year's program includes 42 candidates representing 23 community colleges, with 17 CTE faculty spanning 12 of </a:t>
            </a:r>
            <a:r>
              <a:rPr lang="en-US" sz="1350">
                <a:solidFill>
                  <a:prstClr val="black"/>
                </a:solidFill>
                <a:latin typeface="Aptos" panose="02110004020202020204"/>
              </a:rPr>
              <a:t>these colleges.</a:t>
            </a:r>
            <a:endParaRPr lang="en-US" sz="1350" dirty="0">
              <a:solidFill>
                <a:prstClr val="black"/>
              </a:solidFill>
              <a:latin typeface="Aptos" panose="02110004020202020204"/>
            </a:endParaRPr>
          </a:p>
        </p:txBody>
      </p:sp>
    </p:spTree>
    <p:extLst>
      <p:ext uri="{BB962C8B-B14F-4D97-AF65-F5344CB8AC3E}">
        <p14:creationId xmlns:p14="http://schemas.microsoft.com/office/powerpoint/2010/main" val="368225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flyer&#10;&#10;Description automatically generated">
            <a:extLst>
              <a:ext uri="{FF2B5EF4-FFF2-40B4-BE49-F238E27FC236}">
                <a16:creationId xmlns:a16="http://schemas.microsoft.com/office/drawing/2014/main" id="{83031141-97B1-F33C-7F3F-4139DB061787}"/>
              </a:ext>
            </a:extLst>
          </p:cNvPr>
          <p:cNvPicPr>
            <a:picLocks noChangeAspect="1"/>
          </p:cNvPicPr>
          <p:nvPr/>
        </p:nvPicPr>
        <p:blipFill>
          <a:blip r:embed="rId2" cstate="print">
            <a:extLst>
              <a:ext uri="{28A0092B-C50C-407E-A947-70E740481C1C}">
                <a14:useLocalDpi xmlns:a14="http://schemas.microsoft.com/office/drawing/2010/main" val="0"/>
              </a:ext>
            </a:extLst>
          </a:blip>
          <a:srcRect t="60869" r="67074"/>
          <a:stretch/>
        </p:blipFill>
        <p:spPr>
          <a:xfrm>
            <a:off x="6799176" y="2412915"/>
            <a:ext cx="2172645" cy="2582106"/>
          </a:xfrm>
          <a:prstGeom prst="rect">
            <a:avLst/>
          </a:prstGeom>
        </p:spPr>
      </p:pic>
      <p:sp>
        <p:nvSpPr>
          <p:cNvPr id="5" name="TextBox 4">
            <a:extLst>
              <a:ext uri="{FF2B5EF4-FFF2-40B4-BE49-F238E27FC236}">
                <a16:creationId xmlns:a16="http://schemas.microsoft.com/office/drawing/2014/main" id="{785EB792-4C95-81F8-163F-4054ABBFC8DA}"/>
              </a:ext>
            </a:extLst>
          </p:cNvPr>
          <p:cNvSpPr txBox="1"/>
          <p:nvPr/>
        </p:nvSpPr>
        <p:spPr>
          <a:xfrm>
            <a:off x="4649563" y="3488398"/>
            <a:ext cx="1385484" cy="923330"/>
          </a:xfrm>
          <a:prstGeom prst="rect">
            <a:avLst/>
          </a:prstGeom>
          <a:noFill/>
        </p:spPr>
        <p:txBody>
          <a:bodyPr wrap="square" rtlCol="0">
            <a:spAutoFit/>
          </a:bodyPr>
          <a:lstStyle/>
          <a:p>
            <a:pPr algn="ctr"/>
            <a:r>
              <a:rPr lang="en-US" dirty="0">
                <a:solidFill>
                  <a:schemeClr val="tx1"/>
                </a:solidFill>
              </a:rPr>
              <a:t>Registration deadline is January 17</a:t>
            </a:r>
          </a:p>
        </p:txBody>
      </p:sp>
      <p:sp>
        <p:nvSpPr>
          <p:cNvPr id="6" name="Freeform: Shape 5">
            <a:extLst>
              <a:ext uri="{FF2B5EF4-FFF2-40B4-BE49-F238E27FC236}">
                <a16:creationId xmlns:a16="http://schemas.microsoft.com/office/drawing/2014/main" id="{E71D43F1-E06A-BA33-C33A-EEC9855F63BC}"/>
              </a:ext>
            </a:extLst>
          </p:cNvPr>
          <p:cNvSpPr/>
          <p:nvPr/>
        </p:nvSpPr>
        <p:spPr>
          <a:xfrm>
            <a:off x="4532131" y="3320753"/>
            <a:ext cx="2424548" cy="1431011"/>
          </a:xfrm>
          <a:custGeom>
            <a:avLst/>
            <a:gdLst>
              <a:gd name="connsiteX0" fmla="*/ 2424548 w 2424548"/>
              <a:gd name="connsiteY0" fmla="*/ 408122 h 1431011"/>
              <a:gd name="connsiteX1" fmla="*/ 2347056 w 2424548"/>
              <a:gd name="connsiteY1" fmla="*/ 382292 h 1431011"/>
              <a:gd name="connsiteX2" fmla="*/ 2295395 w 2424548"/>
              <a:gd name="connsiteY2" fmla="*/ 361628 h 1431011"/>
              <a:gd name="connsiteX3" fmla="*/ 2212738 w 2424548"/>
              <a:gd name="connsiteY3" fmla="*/ 340963 h 1431011"/>
              <a:gd name="connsiteX4" fmla="*/ 2176575 w 2424548"/>
              <a:gd name="connsiteY4" fmla="*/ 325465 h 1431011"/>
              <a:gd name="connsiteX5" fmla="*/ 2088751 w 2424548"/>
              <a:gd name="connsiteY5" fmla="*/ 309967 h 1431011"/>
              <a:gd name="connsiteX6" fmla="*/ 2062921 w 2424548"/>
              <a:gd name="connsiteY6" fmla="*/ 304800 h 1431011"/>
              <a:gd name="connsiteX7" fmla="*/ 2016426 w 2424548"/>
              <a:gd name="connsiteY7" fmla="*/ 294468 h 1431011"/>
              <a:gd name="connsiteX8" fmla="*/ 1975097 w 2424548"/>
              <a:gd name="connsiteY8" fmla="*/ 284136 h 1431011"/>
              <a:gd name="connsiteX9" fmla="*/ 1923436 w 2424548"/>
              <a:gd name="connsiteY9" fmla="*/ 273804 h 1431011"/>
              <a:gd name="connsiteX10" fmla="*/ 1876941 w 2424548"/>
              <a:gd name="connsiteY10" fmla="*/ 258305 h 1431011"/>
              <a:gd name="connsiteX11" fmla="*/ 1840778 w 2424548"/>
              <a:gd name="connsiteY11" fmla="*/ 253139 h 1431011"/>
              <a:gd name="connsiteX12" fmla="*/ 1789117 w 2424548"/>
              <a:gd name="connsiteY12" fmla="*/ 242807 h 1431011"/>
              <a:gd name="connsiteX13" fmla="*/ 1721958 w 2424548"/>
              <a:gd name="connsiteY13" fmla="*/ 222143 h 1431011"/>
              <a:gd name="connsiteX14" fmla="*/ 1659965 w 2424548"/>
              <a:gd name="connsiteY14" fmla="*/ 206644 h 1431011"/>
              <a:gd name="connsiteX15" fmla="*/ 1577307 w 2424548"/>
              <a:gd name="connsiteY15" fmla="*/ 185980 h 1431011"/>
              <a:gd name="connsiteX16" fmla="*/ 1530812 w 2424548"/>
              <a:gd name="connsiteY16" fmla="*/ 170482 h 1431011"/>
              <a:gd name="connsiteX17" fmla="*/ 1484317 w 2424548"/>
              <a:gd name="connsiteY17" fmla="*/ 165316 h 1431011"/>
              <a:gd name="connsiteX18" fmla="*/ 1401660 w 2424548"/>
              <a:gd name="connsiteY18" fmla="*/ 154983 h 1431011"/>
              <a:gd name="connsiteX19" fmla="*/ 1344833 w 2424548"/>
              <a:gd name="connsiteY19" fmla="*/ 149817 h 1431011"/>
              <a:gd name="connsiteX20" fmla="*/ 1272507 w 2424548"/>
              <a:gd name="connsiteY20" fmla="*/ 144651 h 1431011"/>
              <a:gd name="connsiteX21" fmla="*/ 1226012 w 2424548"/>
              <a:gd name="connsiteY21" fmla="*/ 139485 h 1431011"/>
              <a:gd name="connsiteX22" fmla="*/ 1169185 w 2424548"/>
              <a:gd name="connsiteY22" fmla="*/ 134319 h 1431011"/>
              <a:gd name="connsiteX23" fmla="*/ 1133023 w 2424548"/>
              <a:gd name="connsiteY23" fmla="*/ 129153 h 1431011"/>
              <a:gd name="connsiteX24" fmla="*/ 1034867 w 2424548"/>
              <a:gd name="connsiteY24" fmla="*/ 123987 h 1431011"/>
              <a:gd name="connsiteX25" fmla="*/ 957375 w 2424548"/>
              <a:gd name="connsiteY25" fmla="*/ 118821 h 1431011"/>
              <a:gd name="connsiteX26" fmla="*/ 900548 w 2424548"/>
              <a:gd name="connsiteY26" fmla="*/ 113655 h 1431011"/>
              <a:gd name="connsiteX27" fmla="*/ 724900 w 2424548"/>
              <a:gd name="connsiteY27" fmla="*/ 108489 h 1431011"/>
              <a:gd name="connsiteX28" fmla="*/ 389104 w 2424548"/>
              <a:gd name="connsiteY28" fmla="*/ 113655 h 1431011"/>
              <a:gd name="connsiteX29" fmla="*/ 301280 w 2424548"/>
              <a:gd name="connsiteY29" fmla="*/ 129153 h 1431011"/>
              <a:gd name="connsiteX30" fmla="*/ 192792 w 2424548"/>
              <a:gd name="connsiteY30" fmla="*/ 165316 h 1431011"/>
              <a:gd name="connsiteX31" fmla="*/ 166962 w 2424548"/>
              <a:gd name="connsiteY31" fmla="*/ 180814 h 1431011"/>
              <a:gd name="connsiteX32" fmla="*/ 89470 w 2424548"/>
              <a:gd name="connsiteY32" fmla="*/ 284136 h 1431011"/>
              <a:gd name="connsiteX33" fmla="*/ 73972 w 2424548"/>
              <a:gd name="connsiteY33" fmla="*/ 320299 h 1431011"/>
              <a:gd name="connsiteX34" fmla="*/ 53307 w 2424548"/>
              <a:gd name="connsiteY34" fmla="*/ 402956 h 1431011"/>
              <a:gd name="connsiteX35" fmla="*/ 6812 w 2424548"/>
              <a:gd name="connsiteY35" fmla="*/ 542441 h 1431011"/>
              <a:gd name="connsiteX36" fmla="*/ 17145 w 2424548"/>
              <a:gd name="connsiteY36" fmla="*/ 790414 h 1431011"/>
              <a:gd name="connsiteX37" fmla="*/ 104968 w 2424548"/>
              <a:gd name="connsiteY37" fmla="*/ 960895 h 1431011"/>
              <a:gd name="connsiteX38" fmla="*/ 135965 w 2424548"/>
              <a:gd name="connsiteY38" fmla="*/ 1028055 h 1431011"/>
              <a:gd name="connsiteX39" fmla="*/ 285782 w 2424548"/>
              <a:gd name="connsiteY39" fmla="*/ 1193370 h 1431011"/>
              <a:gd name="connsiteX40" fmla="*/ 352941 w 2424548"/>
              <a:gd name="connsiteY40" fmla="*/ 1234699 h 1431011"/>
              <a:gd name="connsiteX41" fmla="*/ 445931 w 2424548"/>
              <a:gd name="connsiteY41" fmla="*/ 1301858 h 1431011"/>
              <a:gd name="connsiteX42" fmla="*/ 507924 w 2424548"/>
              <a:gd name="connsiteY42" fmla="*/ 1332855 h 1431011"/>
              <a:gd name="connsiteX43" fmla="*/ 704236 w 2424548"/>
              <a:gd name="connsiteY43" fmla="*/ 1410346 h 1431011"/>
              <a:gd name="connsiteX44" fmla="*/ 874717 w 2424548"/>
              <a:gd name="connsiteY44" fmla="*/ 1431011 h 1431011"/>
              <a:gd name="connsiteX45" fmla="*/ 1003870 w 2424548"/>
              <a:gd name="connsiteY45" fmla="*/ 1415512 h 1431011"/>
              <a:gd name="connsiteX46" fmla="*/ 1153687 w 2424548"/>
              <a:gd name="connsiteY46" fmla="*/ 1394848 h 1431011"/>
              <a:gd name="connsiteX47" fmla="*/ 1236345 w 2424548"/>
              <a:gd name="connsiteY47" fmla="*/ 1348353 h 1431011"/>
              <a:gd name="connsiteX48" fmla="*/ 1365497 w 2424548"/>
              <a:gd name="connsiteY48" fmla="*/ 1291526 h 1431011"/>
              <a:gd name="connsiteX49" fmla="*/ 1432656 w 2424548"/>
              <a:gd name="connsiteY49" fmla="*/ 1229533 h 1431011"/>
              <a:gd name="connsiteX50" fmla="*/ 1504982 w 2424548"/>
              <a:gd name="connsiteY50" fmla="*/ 1105546 h 1431011"/>
              <a:gd name="connsiteX51" fmla="*/ 1572141 w 2424548"/>
              <a:gd name="connsiteY51" fmla="*/ 847241 h 1431011"/>
              <a:gd name="connsiteX52" fmla="*/ 1592806 w 2424548"/>
              <a:gd name="connsiteY52" fmla="*/ 764583 h 1431011"/>
              <a:gd name="connsiteX53" fmla="*/ 1603138 w 2424548"/>
              <a:gd name="connsiteY53" fmla="*/ 604434 h 1431011"/>
              <a:gd name="connsiteX54" fmla="*/ 1608304 w 2424548"/>
              <a:gd name="connsiteY54" fmla="*/ 0 h 143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424548" h="1431011">
                <a:moveTo>
                  <a:pt x="2424548" y="408122"/>
                </a:moveTo>
                <a:cubicBezTo>
                  <a:pt x="2350790" y="378620"/>
                  <a:pt x="2468152" y="424675"/>
                  <a:pt x="2347056" y="382292"/>
                </a:cubicBezTo>
                <a:cubicBezTo>
                  <a:pt x="2329550" y="376165"/>
                  <a:pt x="2313122" y="367082"/>
                  <a:pt x="2295395" y="361628"/>
                </a:cubicBezTo>
                <a:cubicBezTo>
                  <a:pt x="2268251" y="353276"/>
                  <a:pt x="2238842" y="352150"/>
                  <a:pt x="2212738" y="340963"/>
                </a:cubicBezTo>
                <a:cubicBezTo>
                  <a:pt x="2200684" y="335797"/>
                  <a:pt x="2189093" y="329377"/>
                  <a:pt x="2176575" y="325465"/>
                </a:cubicBezTo>
                <a:cubicBezTo>
                  <a:pt x="2138823" y="313668"/>
                  <a:pt x="2126337" y="315750"/>
                  <a:pt x="2088751" y="309967"/>
                </a:cubicBezTo>
                <a:cubicBezTo>
                  <a:pt x="2080073" y="308632"/>
                  <a:pt x="2071507" y="306640"/>
                  <a:pt x="2062921" y="304800"/>
                </a:cubicBezTo>
                <a:lnTo>
                  <a:pt x="2016426" y="294468"/>
                </a:lnTo>
                <a:cubicBezTo>
                  <a:pt x="2002603" y="291216"/>
                  <a:pt x="1988959" y="287216"/>
                  <a:pt x="1975097" y="284136"/>
                </a:cubicBezTo>
                <a:cubicBezTo>
                  <a:pt x="1957954" y="280326"/>
                  <a:pt x="1940419" y="278273"/>
                  <a:pt x="1923436" y="273804"/>
                </a:cubicBezTo>
                <a:cubicBezTo>
                  <a:pt x="1907637" y="269646"/>
                  <a:pt x="1892790" y="262267"/>
                  <a:pt x="1876941" y="258305"/>
                </a:cubicBezTo>
                <a:cubicBezTo>
                  <a:pt x="1865128" y="255352"/>
                  <a:pt x="1852769" y="255255"/>
                  <a:pt x="1840778" y="253139"/>
                </a:cubicBezTo>
                <a:cubicBezTo>
                  <a:pt x="1823484" y="250087"/>
                  <a:pt x="1806110" y="247240"/>
                  <a:pt x="1789117" y="242807"/>
                </a:cubicBezTo>
                <a:cubicBezTo>
                  <a:pt x="1766453" y="236895"/>
                  <a:pt x="1744513" y="228458"/>
                  <a:pt x="1721958" y="222143"/>
                </a:cubicBezTo>
                <a:cubicBezTo>
                  <a:pt x="1701447" y="216400"/>
                  <a:pt x="1680515" y="212249"/>
                  <a:pt x="1659965" y="206644"/>
                </a:cubicBezTo>
                <a:cubicBezTo>
                  <a:pt x="1582414" y="185493"/>
                  <a:pt x="1635277" y="195641"/>
                  <a:pt x="1577307" y="185980"/>
                </a:cubicBezTo>
                <a:cubicBezTo>
                  <a:pt x="1560015" y="179063"/>
                  <a:pt x="1548888" y="173263"/>
                  <a:pt x="1530812" y="170482"/>
                </a:cubicBezTo>
                <a:cubicBezTo>
                  <a:pt x="1515400" y="168111"/>
                  <a:pt x="1499800" y="167174"/>
                  <a:pt x="1484317" y="165316"/>
                </a:cubicBezTo>
                <a:cubicBezTo>
                  <a:pt x="1456748" y="162008"/>
                  <a:pt x="1429313" y="157497"/>
                  <a:pt x="1401660" y="154983"/>
                </a:cubicBezTo>
                <a:lnTo>
                  <a:pt x="1344833" y="149817"/>
                </a:lnTo>
                <a:lnTo>
                  <a:pt x="1272507" y="144651"/>
                </a:lnTo>
                <a:cubicBezTo>
                  <a:pt x="1256972" y="143300"/>
                  <a:pt x="1241528" y="141037"/>
                  <a:pt x="1226012" y="139485"/>
                </a:cubicBezTo>
                <a:cubicBezTo>
                  <a:pt x="1207086" y="137592"/>
                  <a:pt x="1188089" y="136419"/>
                  <a:pt x="1169185" y="134319"/>
                </a:cubicBezTo>
                <a:cubicBezTo>
                  <a:pt x="1157083" y="132974"/>
                  <a:pt x="1145164" y="130087"/>
                  <a:pt x="1133023" y="129153"/>
                </a:cubicBezTo>
                <a:cubicBezTo>
                  <a:pt x="1100356" y="126640"/>
                  <a:pt x="1067574" y="125911"/>
                  <a:pt x="1034867" y="123987"/>
                </a:cubicBezTo>
                <a:lnTo>
                  <a:pt x="957375" y="118821"/>
                </a:lnTo>
                <a:cubicBezTo>
                  <a:pt x="938411" y="117362"/>
                  <a:pt x="919550" y="114500"/>
                  <a:pt x="900548" y="113655"/>
                </a:cubicBezTo>
                <a:cubicBezTo>
                  <a:pt x="842031" y="111054"/>
                  <a:pt x="783449" y="110211"/>
                  <a:pt x="724900" y="108489"/>
                </a:cubicBezTo>
                <a:cubicBezTo>
                  <a:pt x="612968" y="110211"/>
                  <a:pt x="500916" y="108201"/>
                  <a:pt x="389104" y="113655"/>
                </a:cubicBezTo>
                <a:cubicBezTo>
                  <a:pt x="359412" y="115103"/>
                  <a:pt x="330277" y="122605"/>
                  <a:pt x="301280" y="129153"/>
                </a:cubicBezTo>
                <a:cubicBezTo>
                  <a:pt x="264385" y="137484"/>
                  <a:pt x="226873" y="148275"/>
                  <a:pt x="192792" y="165316"/>
                </a:cubicBezTo>
                <a:cubicBezTo>
                  <a:pt x="183811" y="169806"/>
                  <a:pt x="174676" y="174386"/>
                  <a:pt x="166962" y="180814"/>
                </a:cubicBezTo>
                <a:cubicBezTo>
                  <a:pt x="133690" y="208541"/>
                  <a:pt x="106617" y="244125"/>
                  <a:pt x="89470" y="284136"/>
                </a:cubicBezTo>
                <a:cubicBezTo>
                  <a:pt x="84304" y="296190"/>
                  <a:pt x="77791" y="307753"/>
                  <a:pt x="73972" y="320299"/>
                </a:cubicBezTo>
                <a:cubicBezTo>
                  <a:pt x="65703" y="347469"/>
                  <a:pt x="61859" y="375874"/>
                  <a:pt x="53307" y="402956"/>
                </a:cubicBezTo>
                <a:cubicBezTo>
                  <a:pt x="17880" y="515142"/>
                  <a:pt x="34359" y="468986"/>
                  <a:pt x="6812" y="542441"/>
                </a:cubicBezTo>
                <a:cubicBezTo>
                  <a:pt x="-245" y="634185"/>
                  <a:pt x="-7676" y="683493"/>
                  <a:pt x="17145" y="790414"/>
                </a:cubicBezTo>
                <a:cubicBezTo>
                  <a:pt x="30000" y="845789"/>
                  <a:pt x="77946" y="908929"/>
                  <a:pt x="104968" y="960895"/>
                </a:cubicBezTo>
                <a:cubicBezTo>
                  <a:pt x="116343" y="982770"/>
                  <a:pt x="123280" y="1006913"/>
                  <a:pt x="135965" y="1028055"/>
                </a:cubicBezTo>
                <a:cubicBezTo>
                  <a:pt x="164085" y="1074921"/>
                  <a:pt x="253950" y="1173781"/>
                  <a:pt x="285782" y="1193370"/>
                </a:cubicBezTo>
                <a:cubicBezTo>
                  <a:pt x="308168" y="1207146"/>
                  <a:pt x="331179" y="1219957"/>
                  <a:pt x="352941" y="1234699"/>
                </a:cubicBezTo>
                <a:cubicBezTo>
                  <a:pt x="384597" y="1256143"/>
                  <a:pt x="413629" y="1281400"/>
                  <a:pt x="445931" y="1301858"/>
                </a:cubicBezTo>
                <a:cubicBezTo>
                  <a:pt x="465449" y="1314220"/>
                  <a:pt x="487458" y="1322135"/>
                  <a:pt x="507924" y="1332855"/>
                </a:cubicBezTo>
                <a:cubicBezTo>
                  <a:pt x="591974" y="1376881"/>
                  <a:pt x="563347" y="1375124"/>
                  <a:pt x="704236" y="1410346"/>
                </a:cubicBezTo>
                <a:cubicBezTo>
                  <a:pt x="731812" y="1417240"/>
                  <a:pt x="830282" y="1426567"/>
                  <a:pt x="874717" y="1431011"/>
                </a:cubicBezTo>
                <a:lnTo>
                  <a:pt x="1003870" y="1415512"/>
                </a:lnTo>
                <a:cubicBezTo>
                  <a:pt x="1130707" y="1401098"/>
                  <a:pt x="1063778" y="1412829"/>
                  <a:pt x="1153687" y="1394848"/>
                </a:cubicBezTo>
                <a:cubicBezTo>
                  <a:pt x="1181240" y="1379350"/>
                  <a:pt x="1207698" y="1361722"/>
                  <a:pt x="1236345" y="1348353"/>
                </a:cubicBezTo>
                <a:cubicBezTo>
                  <a:pt x="1296874" y="1320106"/>
                  <a:pt x="1313265" y="1330700"/>
                  <a:pt x="1365497" y="1291526"/>
                </a:cubicBezTo>
                <a:cubicBezTo>
                  <a:pt x="1389870" y="1273247"/>
                  <a:pt x="1411673" y="1251621"/>
                  <a:pt x="1432656" y="1229533"/>
                </a:cubicBezTo>
                <a:cubicBezTo>
                  <a:pt x="1462210" y="1198423"/>
                  <a:pt x="1491596" y="1141241"/>
                  <a:pt x="1504982" y="1105546"/>
                </a:cubicBezTo>
                <a:cubicBezTo>
                  <a:pt x="1532966" y="1030923"/>
                  <a:pt x="1553927" y="923740"/>
                  <a:pt x="1572141" y="847241"/>
                </a:cubicBezTo>
                <a:cubicBezTo>
                  <a:pt x="1578719" y="819613"/>
                  <a:pt x="1592806" y="764583"/>
                  <a:pt x="1592806" y="764583"/>
                </a:cubicBezTo>
                <a:cubicBezTo>
                  <a:pt x="1596250" y="711200"/>
                  <a:pt x="1602039" y="657917"/>
                  <a:pt x="1603138" y="604434"/>
                </a:cubicBezTo>
                <a:cubicBezTo>
                  <a:pt x="1607277" y="402991"/>
                  <a:pt x="1608304" y="201485"/>
                  <a:pt x="1608304" y="0"/>
                </a:cubicBezTo>
              </a:path>
            </a:pathLst>
          </a:custGeom>
          <a:noFill/>
          <a:ln w="76200">
            <a:solidFill>
              <a:srgbClr val="FFB2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Half Frame 6">
            <a:extLst>
              <a:ext uri="{FF2B5EF4-FFF2-40B4-BE49-F238E27FC236}">
                <a16:creationId xmlns:a16="http://schemas.microsoft.com/office/drawing/2014/main" id="{4F5E8F4E-ACF7-BAE0-63D7-A73FE3F060DC}"/>
              </a:ext>
            </a:extLst>
          </p:cNvPr>
          <p:cNvSpPr/>
          <p:nvPr/>
        </p:nvSpPr>
        <p:spPr>
          <a:xfrm rot="9752334">
            <a:off x="6379687" y="3330787"/>
            <a:ext cx="547259" cy="548640"/>
          </a:xfrm>
          <a:prstGeom prst="halfFrame">
            <a:avLst/>
          </a:prstGeom>
          <a:solidFill>
            <a:srgbClr val="FFB2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57150">
                <a:solidFill>
                  <a:schemeClr val="tx1"/>
                </a:solidFill>
              </a:ln>
              <a:solidFill>
                <a:schemeClr val="tx1"/>
              </a:solidFill>
            </a:endParaRPr>
          </a:p>
        </p:txBody>
      </p:sp>
      <p:pic>
        <p:nvPicPr>
          <p:cNvPr id="4" name="Picture 3">
            <a:extLst>
              <a:ext uri="{FF2B5EF4-FFF2-40B4-BE49-F238E27FC236}">
                <a16:creationId xmlns:a16="http://schemas.microsoft.com/office/drawing/2014/main" id="{4E8C24AF-ECAD-018B-15D1-2F3B92DFBFC3}"/>
              </a:ext>
            </a:extLst>
          </p:cNvPr>
          <p:cNvPicPr>
            <a:picLocks noChangeAspect="1"/>
          </p:cNvPicPr>
          <p:nvPr/>
        </p:nvPicPr>
        <p:blipFill>
          <a:blip r:embed="rId3"/>
          <a:stretch>
            <a:fillRect/>
          </a:stretch>
        </p:blipFill>
        <p:spPr>
          <a:xfrm>
            <a:off x="277372" y="252997"/>
            <a:ext cx="5592749" cy="2293656"/>
          </a:xfrm>
          <a:prstGeom prst="rect">
            <a:avLst/>
          </a:prstGeom>
        </p:spPr>
      </p:pic>
      <p:sp>
        <p:nvSpPr>
          <p:cNvPr id="8" name="Rectangle 7">
            <a:extLst>
              <a:ext uri="{FF2B5EF4-FFF2-40B4-BE49-F238E27FC236}">
                <a16:creationId xmlns:a16="http://schemas.microsoft.com/office/drawing/2014/main" id="{36B34225-A305-47ED-6B88-12D681E791FE}"/>
              </a:ext>
            </a:extLst>
          </p:cNvPr>
          <p:cNvSpPr/>
          <p:nvPr/>
        </p:nvSpPr>
        <p:spPr>
          <a:xfrm>
            <a:off x="277372" y="1453243"/>
            <a:ext cx="179828" cy="1381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a:extLst>
              <a:ext uri="{FF2B5EF4-FFF2-40B4-BE49-F238E27FC236}">
                <a16:creationId xmlns:a16="http://schemas.microsoft.com/office/drawing/2014/main" id="{74D7DCC7-EAD1-890A-9991-AA8998334A24}"/>
              </a:ext>
            </a:extLst>
          </p:cNvPr>
          <p:cNvSpPr txBox="1"/>
          <p:nvPr/>
        </p:nvSpPr>
        <p:spPr>
          <a:xfrm>
            <a:off x="0" y="3690174"/>
            <a:ext cx="3885435" cy="1200329"/>
          </a:xfrm>
          <a:prstGeom prst="rect">
            <a:avLst/>
          </a:prstGeom>
          <a:noFill/>
        </p:spPr>
        <p:txBody>
          <a:bodyPr wrap="square" rtlCol="0">
            <a:spAutoFit/>
          </a:bodyPr>
          <a:lstStyle/>
          <a:p>
            <a:pPr algn="ctr"/>
            <a:r>
              <a:rPr lang="en-US" sz="2400" dirty="0"/>
              <a:t>Fayetteville Technical College</a:t>
            </a:r>
          </a:p>
          <a:p>
            <a:pPr algn="ctr"/>
            <a:r>
              <a:rPr lang="en-US" sz="2400" dirty="0"/>
              <a:t>Tony Rand Student Center</a:t>
            </a:r>
          </a:p>
          <a:p>
            <a:pPr algn="ctr"/>
            <a:r>
              <a:rPr lang="en-US" sz="2400" dirty="0"/>
              <a:t>Multipurpose Room</a:t>
            </a:r>
          </a:p>
        </p:txBody>
      </p:sp>
      <p:sp>
        <p:nvSpPr>
          <p:cNvPr id="10" name="TextBox 9">
            <a:extLst>
              <a:ext uri="{FF2B5EF4-FFF2-40B4-BE49-F238E27FC236}">
                <a16:creationId xmlns:a16="http://schemas.microsoft.com/office/drawing/2014/main" id="{246078AB-1B85-6ECB-4A8A-FE7BCB0040D7}"/>
              </a:ext>
            </a:extLst>
          </p:cNvPr>
          <p:cNvSpPr txBox="1"/>
          <p:nvPr/>
        </p:nvSpPr>
        <p:spPr>
          <a:xfrm>
            <a:off x="2062224" y="2583428"/>
            <a:ext cx="2172645" cy="369332"/>
          </a:xfrm>
          <a:prstGeom prst="rect">
            <a:avLst/>
          </a:prstGeom>
          <a:noFill/>
        </p:spPr>
        <p:txBody>
          <a:bodyPr wrap="square" rtlCol="0">
            <a:spAutoFit/>
          </a:bodyPr>
          <a:lstStyle/>
          <a:p>
            <a:pPr algn="ctr"/>
            <a:r>
              <a:rPr lang="en-US" b="1" dirty="0">
                <a:solidFill>
                  <a:srgbClr val="235BA8"/>
                </a:solidFill>
              </a:rPr>
              <a:t>January 29-30, 2025  </a:t>
            </a:r>
          </a:p>
        </p:txBody>
      </p:sp>
    </p:spTree>
    <p:extLst>
      <p:ext uri="{BB962C8B-B14F-4D97-AF65-F5344CB8AC3E}">
        <p14:creationId xmlns:p14="http://schemas.microsoft.com/office/powerpoint/2010/main" val="407578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B81610-0D9B-6CFC-5A86-52B2FAEE3353}"/>
              </a:ext>
            </a:extLst>
          </p:cNvPr>
          <p:cNvPicPr>
            <a:picLocks noChangeAspect="1"/>
          </p:cNvPicPr>
          <p:nvPr/>
        </p:nvPicPr>
        <p:blipFill>
          <a:blip r:embed="rId2"/>
          <a:srcRect r="-6" b="5611"/>
          <a:stretch/>
        </p:blipFill>
        <p:spPr>
          <a:xfrm>
            <a:off x="628650" y="1369219"/>
            <a:ext cx="3886200" cy="3449762"/>
          </a:xfrm>
          <a:prstGeom prst="rect">
            <a:avLst/>
          </a:prstGeom>
          <a:noFill/>
        </p:spPr>
      </p:pic>
      <p:pic>
        <p:nvPicPr>
          <p:cNvPr id="9" name="Picture 8">
            <a:extLst>
              <a:ext uri="{FF2B5EF4-FFF2-40B4-BE49-F238E27FC236}">
                <a16:creationId xmlns:a16="http://schemas.microsoft.com/office/drawing/2014/main" id="{D81B9049-9939-0D6F-6704-A431B7D4F7AD}"/>
              </a:ext>
            </a:extLst>
          </p:cNvPr>
          <p:cNvPicPr>
            <a:picLocks noChangeAspect="1"/>
          </p:cNvPicPr>
          <p:nvPr/>
        </p:nvPicPr>
        <p:blipFill>
          <a:blip r:embed="rId3"/>
          <a:stretch>
            <a:fillRect/>
          </a:stretch>
        </p:blipFill>
        <p:spPr>
          <a:xfrm>
            <a:off x="4980039" y="126367"/>
            <a:ext cx="4061812" cy="4892464"/>
          </a:xfrm>
          <a:prstGeom prst="rect">
            <a:avLst/>
          </a:prstGeom>
        </p:spPr>
      </p:pic>
      <p:pic>
        <p:nvPicPr>
          <p:cNvPr id="14" name="Picture 13">
            <a:extLst>
              <a:ext uri="{FF2B5EF4-FFF2-40B4-BE49-F238E27FC236}">
                <a16:creationId xmlns:a16="http://schemas.microsoft.com/office/drawing/2014/main" id="{4B223CD6-143F-4BC7-730D-1D77F0EAF392}"/>
              </a:ext>
            </a:extLst>
          </p:cNvPr>
          <p:cNvPicPr>
            <a:picLocks noChangeAspect="1"/>
          </p:cNvPicPr>
          <p:nvPr/>
        </p:nvPicPr>
        <p:blipFill>
          <a:blip r:embed="rId4"/>
          <a:stretch>
            <a:fillRect/>
          </a:stretch>
        </p:blipFill>
        <p:spPr>
          <a:xfrm>
            <a:off x="1287668" y="324519"/>
            <a:ext cx="2568163" cy="617273"/>
          </a:xfrm>
          <a:prstGeom prst="rect">
            <a:avLst/>
          </a:prstGeom>
        </p:spPr>
      </p:pic>
    </p:spTree>
    <p:extLst>
      <p:ext uri="{BB962C8B-B14F-4D97-AF65-F5344CB8AC3E}">
        <p14:creationId xmlns:p14="http://schemas.microsoft.com/office/powerpoint/2010/main" val="321135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C3502-2038-1C2C-836C-1C3356882F9E}"/>
            </a:ext>
          </a:extLst>
        </p:cNvPr>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a:extLst>
              <a:ext uri="{FF2B5EF4-FFF2-40B4-BE49-F238E27FC236}">
                <a16:creationId xmlns:a16="http://schemas.microsoft.com/office/drawing/2014/main" id="{50D9B69E-C3D7-A80B-673F-C3B5194A5F5E}"/>
              </a:ext>
            </a:extLst>
          </p:cNvPr>
          <p:cNvSpPr txBox="1">
            <a:spLocks noGrp="1"/>
          </p:cNvSpPr>
          <p:nvPr>
            <p:ph idx="1"/>
          </p:nvPr>
        </p:nvSpPr>
        <p:spPr>
          <a:xfrm>
            <a:off x="555171" y="1314450"/>
            <a:ext cx="8482693" cy="3829050"/>
          </a:xfrm>
        </p:spPr>
        <p:txBody>
          <a:bodyPr vert="horz" lIns="91440" tIns="45720" rIns="91440" bIns="45720" rtlCol="0" anchor="t">
            <a:normAutofit fontScale="55000" lnSpcReduction="20000"/>
          </a:bodyPr>
          <a:lstStyle/>
          <a:p>
            <a:pPr marL="0" indent="0" algn="l" fontAlgn="base">
              <a:buNone/>
            </a:pPr>
            <a:r>
              <a:rPr lang="en-US" sz="3200" dirty="0">
                <a:solidFill>
                  <a:srgbClr val="F7453F"/>
                </a:solidFill>
                <a:latin typeface="Calibri" panose="020F0502020204030204" pitchFamily="34" charset="0"/>
              </a:rPr>
              <a:t>Monday, February 3</a:t>
            </a:r>
            <a:r>
              <a:rPr lang="en-US" sz="3200" baseline="30000" dirty="0">
                <a:solidFill>
                  <a:srgbClr val="F7453F"/>
                </a:solidFill>
                <a:latin typeface="Calibri" panose="020F0502020204030204" pitchFamily="34" charset="0"/>
              </a:rPr>
              <a:t>rd</a:t>
            </a:r>
            <a:r>
              <a:rPr lang="en-US" sz="3200" dirty="0">
                <a:solidFill>
                  <a:srgbClr val="F7453F"/>
                </a:solidFill>
                <a:latin typeface="Calibri" panose="020F0502020204030204" pitchFamily="34" charset="0"/>
              </a:rPr>
              <a:t> 3-5pm</a:t>
            </a:r>
          </a:p>
          <a:p>
            <a:pPr fontAlgn="base"/>
            <a:r>
              <a:rPr lang="en-US" sz="3200" dirty="0">
                <a:solidFill>
                  <a:srgbClr val="000000"/>
                </a:solidFill>
                <a:latin typeface="Calibri" panose="020F0502020204030204" pitchFamily="34" charset="0"/>
              </a:rPr>
              <a:t>Optional Perkins 101 (you must register separately for this workshop)</a:t>
            </a:r>
          </a:p>
          <a:p>
            <a:pPr fontAlgn="base"/>
            <a:endParaRPr lang="en-US" sz="3200" dirty="0">
              <a:solidFill>
                <a:srgbClr val="F7453F"/>
              </a:solidFill>
              <a:latin typeface="Calibri" panose="020F0502020204030204" pitchFamily="34" charset="0"/>
            </a:endParaRPr>
          </a:p>
          <a:p>
            <a:pPr marL="0" indent="0" algn="l" fontAlgn="base">
              <a:buNone/>
            </a:pPr>
            <a:r>
              <a:rPr lang="en-US" sz="3200" dirty="0">
                <a:solidFill>
                  <a:srgbClr val="F7453F"/>
                </a:solidFill>
                <a:latin typeface="Calibri" panose="020F0502020204030204" pitchFamily="34" charset="0"/>
              </a:rPr>
              <a:t>Tuesday, February 4</a:t>
            </a:r>
            <a:r>
              <a:rPr lang="en-US" sz="3200" baseline="30000" dirty="0">
                <a:solidFill>
                  <a:srgbClr val="F7453F"/>
                </a:solidFill>
                <a:latin typeface="Calibri" panose="020F0502020204030204" pitchFamily="34" charset="0"/>
              </a:rPr>
              <a:t>th</a:t>
            </a:r>
            <a:r>
              <a:rPr lang="en-US" sz="3200" dirty="0">
                <a:solidFill>
                  <a:srgbClr val="F7453F"/>
                </a:solidFill>
                <a:latin typeface="Calibri" panose="020F0502020204030204" pitchFamily="34" charset="0"/>
              </a:rPr>
              <a:t> 8:30 – 5:00</a:t>
            </a:r>
            <a:endParaRPr lang="en-US" sz="3200" dirty="0">
              <a:solidFill>
                <a:srgbClr val="000000"/>
              </a:solidFill>
              <a:latin typeface="Calibri" panose="020F0502020204030204" pitchFamily="34" charset="0"/>
            </a:endParaRPr>
          </a:p>
          <a:p>
            <a:pPr marL="285750" indent="-285750" defTabSz="300832" fontAlgn="base">
              <a:buFont typeface="Arial" panose="020B0604020202020204" pitchFamily="34" charset="0"/>
              <a:buChar char="•"/>
            </a:pPr>
            <a:r>
              <a:rPr lang="en-US" sz="3200" dirty="0">
                <a:solidFill>
                  <a:srgbClr val="000000"/>
                </a:solidFill>
                <a:latin typeface="Calibri" panose="020F0502020204030204" pitchFamily="34" charset="0"/>
              </a:rPr>
              <a:t>Advance CTE Opportunity Gap Analysis for CLNA Section E: Progress toward improving access and equity for all students</a:t>
            </a:r>
          </a:p>
          <a:p>
            <a:pPr marL="0" indent="0" defTabSz="300832" fontAlgn="base">
              <a:buNone/>
            </a:pPr>
            <a:endParaRPr lang="en-US" sz="3200" dirty="0">
              <a:solidFill>
                <a:srgbClr val="000000"/>
              </a:solidFill>
              <a:latin typeface="Calibri" panose="020F0502020204030204" pitchFamily="34" charset="0"/>
            </a:endParaRPr>
          </a:p>
          <a:p>
            <a:pPr marL="285750" indent="-285750" defTabSz="300832" fontAlgn="base">
              <a:buFont typeface="Arial" panose="020B0604020202020204" pitchFamily="34" charset="0"/>
              <a:buChar char="•"/>
            </a:pPr>
            <a:r>
              <a:rPr lang="en-US" sz="3200" dirty="0">
                <a:solidFill>
                  <a:srgbClr val="000000"/>
                </a:solidFill>
                <a:latin typeface="Calibri" panose="020F0502020204030204" pitchFamily="34" charset="0"/>
              </a:rPr>
              <a:t>Optional evening session for assistance reading your college’s data</a:t>
            </a:r>
          </a:p>
          <a:p>
            <a:pPr defTabSz="300832" fontAlgn="base"/>
            <a:endParaRPr lang="en-US" sz="3200" dirty="0">
              <a:solidFill>
                <a:srgbClr val="000000"/>
              </a:solidFill>
              <a:latin typeface="Calibri" panose="020F0502020204030204" pitchFamily="34" charset="0"/>
            </a:endParaRPr>
          </a:p>
          <a:p>
            <a:pPr marL="0" indent="0" defTabSz="300832" fontAlgn="base">
              <a:buNone/>
            </a:pPr>
            <a:r>
              <a:rPr lang="en-US" sz="3200" dirty="0">
                <a:solidFill>
                  <a:srgbClr val="F7453F"/>
                </a:solidFill>
                <a:latin typeface="Calibri" panose="020F0502020204030204" pitchFamily="34" charset="0"/>
              </a:rPr>
              <a:t>Wednesday, February 5</a:t>
            </a:r>
            <a:r>
              <a:rPr lang="en-US" sz="3200" baseline="30000" dirty="0">
                <a:solidFill>
                  <a:srgbClr val="F7453F"/>
                </a:solidFill>
                <a:latin typeface="Calibri" panose="020F0502020204030204" pitchFamily="34" charset="0"/>
              </a:rPr>
              <a:t>th</a:t>
            </a:r>
            <a:r>
              <a:rPr lang="en-US" sz="3200" dirty="0">
                <a:solidFill>
                  <a:srgbClr val="F7453F"/>
                </a:solidFill>
                <a:latin typeface="Calibri" panose="020F0502020204030204" pitchFamily="34" charset="0"/>
              </a:rPr>
              <a:t> 8:30 – 3:00</a:t>
            </a:r>
            <a:endParaRPr lang="en-US" sz="3200" dirty="0">
              <a:solidFill>
                <a:srgbClr val="000000"/>
              </a:solidFill>
              <a:latin typeface="Calibri" panose="020F0502020204030204" pitchFamily="34" charset="0"/>
            </a:endParaRPr>
          </a:p>
          <a:p>
            <a:pPr marL="285750" indent="-285750" defTabSz="300832" fontAlgn="base">
              <a:buFont typeface="Arial" panose="020B0604020202020204" pitchFamily="34" charset="0"/>
              <a:buChar char="•"/>
            </a:pPr>
            <a:r>
              <a:rPr lang="en-US" sz="3200" dirty="0">
                <a:solidFill>
                  <a:srgbClr val="000000"/>
                </a:solidFill>
                <a:latin typeface="Calibri" panose="020F0502020204030204" pitchFamily="34" charset="0"/>
              </a:rPr>
              <a:t>Connections between Propel NC and Perkins</a:t>
            </a:r>
          </a:p>
          <a:p>
            <a:pPr marL="285750" indent="-285750" defTabSz="300832" fontAlgn="base">
              <a:buFont typeface="Arial" panose="020B0604020202020204" pitchFamily="34" charset="0"/>
              <a:buChar char="•"/>
            </a:pPr>
            <a:r>
              <a:rPr lang="en-US" sz="3200" dirty="0">
                <a:solidFill>
                  <a:srgbClr val="000000"/>
                </a:solidFill>
                <a:latin typeface="Calibri" panose="020F0502020204030204" pitchFamily="34" charset="0"/>
              </a:rPr>
              <a:t>Credit Mobility</a:t>
            </a:r>
          </a:p>
          <a:p>
            <a:pPr marL="285750" indent="-285750" defTabSz="300832" fontAlgn="base">
              <a:buFont typeface="Arial" panose="020B0604020202020204" pitchFamily="34" charset="0"/>
              <a:buChar char="•"/>
            </a:pPr>
            <a:r>
              <a:rPr lang="en-US" sz="3200" dirty="0">
                <a:solidFill>
                  <a:srgbClr val="000000"/>
                </a:solidFill>
                <a:latin typeface="Calibri" panose="020F0502020204030204" pitchFamily="34" charset="0"/>
              </a:rPr>
              <a:t>Round Table discussions and sharing</a:t>
            </a:r>
            <a:endParaRPr lang="en-US" sz="3000" dirty="0">
              <a:latin typeface="Times New Roman"/>
              <a:cs typeface="Times New Roman"/>
            </a:endParaRPr>
          </a:p>
        </p:txBody>
      </p:sp>
      <p:sp>
        <p:nvSpPr>
          <p:cNvPr id="122" name="Purpose">
            <a:extLst>
              <a:ext uri="{FF2B5EF4-FFF2-40B4-BE49-F238E27FC236}">
                <a16:creationId xmlns:a16="http://schemas.microsoft.com/office/drawing/2014/main" id="{FF9D0FE2-09A4-2908-9910-8A749C0F4749}"/>
              </a:ext>
            </a:extLst>
          </p:cNvPr>
          <p:cNvSpPr txBox="1">
            <a:spLocks noGrp="1"/>
          </p:cNvSpPr>
          <p:nvPr>
            <p:ph type="title"/>
          </p:nvPr>
        </p:nvSpPr>
        <p:spPr/>
        <p:txBody>
          <a:bodyPr/>
          <a:lstStyle/>
          <a:p>
            <a:r>
              <a:rPr lang="en-US" dirty="0"/>
              <a:t>Perkins Mid-Year Meeting Agenda</a:t>
            </a:r>
          </a:p>
        </p:txBody>
      </p:sp>
    </p:spTree>
    <p:extLst>
      <p:ext uri="{BB962C8B-B14F-4D97-AF65-F5344CB8AC3E}">
        <p14:creationId xmlns:p14="http://schemas.microsoft.com/office/powerpoint/2010/main" val="346771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2303A-BFD7-DE5E-106E-6892F7CC6BF4}"/>
            </a:ext>
          </a:extLst>
        </p:cNvPr>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a:extLst>
              <a:ext uri="{FF2B5EF4-FFF2-40B4-BE49-F238E27FC236}">
                <a16:creationId xmlns:a16="http://schemas.microsoft.com/office/drawing/2014/main" id="{C3392CFD-F0EA-373F-A194-C038F6ACBAEE}"/>
              </a:ext>
            </a:extLst>
          </p:cNvPr>
          <p:cNvSpPr txBox="1">
            <a:spLocks noGrp="1"/>
          </p:cNvSpPr>
          <p:nvPr>
            <p:ph idx="1"/>
          </p:nvPr>
        </p:nvSpPr>
        <p:spPr>
          <a:xfrm>
            <a:off x="749085" y="1385042"/>
            <a:ext cx="7913135" cy="3574416"/>
          </a:xfrm>
        </p:spPr>
        <p:txBody>
          <a:bodyPr vert="horz" lIns="91440" tIns="45720" rIns="91440" bIns="45720" rtlCol="0" anchor="t">
            <a:normAutofit fontScale="92500" lnSpcReduction="20000"/>
          </a:bodyPr>
          <a:lstStyle/>
          <a:p>
            <a:pPr marL="0" indent="0" fontAlgn="base">
              <a:buNone/>
            </a:pPr>
            <a:r>
              <a:rPr lang="en-US" sz="1800" b="1" dirty="0">
                <a:solidFill>
                  <a:srgbClr val="000000"/>
                </a:solidFill>
                <a:effectLst/>
                <a:latin typeface="Aptos" panose="020B0004020202020204" pitchFamily="34" charset="0"/>
              </a:rPr>
              <a:t>Caraway Conference Center, Sophia, NC</a:t>
            </a:r>
          </a:p>
          <a:p>
            <a:pPr marL="0" indent="0" fontAlgn="base">
              <a:buNone/>
            </a:pPr>
            <a:endParaRPr lang="en-US" sz="1800" b="1" dirty="0">
              <a:solidFill>
                <a:srgbClr val="000000"/>
              </a:solidFill>
              <a:effectLst/>
              <a:latin typeface="Aptos" panose="020B0004020202020204" pitchFamily="34" charset="0"/>
            </a:endParaRPr>
          </a:p>
          <a:p>
            <a:pPr marL="0" indent="0" fontAlgn="base">
              <a:buNone/>
            </a:pPr>
            <a:r>
              <a:rPr lang="en-US" sz="1800" dirty="0">
                <a:solidFill>
                  <a:srgbClr val="FF0000"/>
                </a:solidFill>
                <a:latin typeface="Aptos" panose="020B0004020202020204" pitchFamily="34" charset="0"/>
              </a:rPr>
              <a:t>Deadline to register is January 17</a:t>
            </a:r>
            <a:r>
              <a:rPr lang="en-US" sz="1800" baseline="30000" dirty="0">
                <a:solidFill>
                  <a:srgbClr val="FF0000"/>
                </a:solidFill>
                <a:latin typeface="Aptos" panose="020B0004020202020204" pitchFamily="34" charset="0"/>
              </a:rPr>
              <a:t>th</a:t>
            </a:r>
            <a:r>
              <a:rPr lang="en-US" sz="1800" dirty="0">
                <a:solidFill>
                  <a:srgbClr val="FF0000"/>
                </a:solidFill>
                <a:latin typeface="Aptos" panose="020B0004020202020204" pitchFamily="34" charset="0"/>
              </a:rPr>
              <a:t> </a:t>
            </a:r>
            <a:r>
              <a:rPr lang="en-US" sz="1800" dirty="0">
                <a:solidFill>
                  <a:srgbClr val="000000"/>
                </a:solidFill>
                <a:effectLst/>
                <a:latin typeface="Aptos" panose="020B0004020202020204" pitchFamily="34" charset="0"/>
                <a:hlinkClick r:id="rId3" tooltip="Original URL: https://forms.office.com/r/gE7xskuTTJ. Click or tap if you trust this link."/>
              </a:rPr>
              <a:t>https://forms.office.com/r/gE7xskuTTJ</a:t>
            </a:r>
            <a:endParaRPr lang="en-US" sz="1800" dirty="0">
              <a:solidFill>
                <a:srgbClr val="000000"/>
              </a:solidFill>
              <a:effectLst/>
              <a:latin typeface="Aptos" panose="020B0004020202020204" pitchFamily="34" charset="0"/>
            </a:endParaRPr>
          </a:p>
          <a:p>
            <a:pPr fontAlgn="base"/>
            <a:r>
              <a:rPr lang="en-US" sz="1800" dirty="0">
                <a:effectLst/>
                <a:latin typeface="Aptos" panose="020B0004020202020204" pitchFamily="34" charset="0"/>
              </a:rPr>
              <a:t>If you have any questions about registration contact Darice McDougald at mcdougaldd@nccommunitycolleges.edu</a:t>
            </a:r>
          </a:p>
          <a:p>
            <a:pPr marL="0" indent="0" fontAlgn="base">
              <a:buNone/>
            </a:pPr>
            <a:endParaRPr lang="en-US" sz="1800" dirty="0">
              <a:solidFill>
                <a:srgbClr val="000000"/>
              </a:solidFill>
              <a:effectLst/>
              <a:latin typeface="Aptos" panose="020B0004020202020204" pitchFamily="34" charset="0"/>
            </a:endParaRPr>
          </a:p>
          <a:p>
            <a:pPr marL="0" indent="0" fontAlgn="base">
              <a:buNone/>
            </a:pPr>
            <a:r>
              <a:rPr lang="en-US" sz="1800" b="1" dirty="0">
                <a:solidFill>
                  <a:srgbClr val="000000"/>
                </a:solidFill>
                <a:effectLst/>
                <a:latin typeface="Aptos" panose="020B0004020202020204" pitchFamily="34" charset="0"/>
              </a:rPr>
              <a:t>Lodging Accommodations</a:t>
            </a:r>
            <a:endParaRPr lang="en-US" sz="1800" dirty="0">
              <a:solidFill>
                <a:srgbClr val="000000"/>
              </a:solidFill>
              <a:effectLst/>
              <a:latin typeface="Aptos" panose="020B0004020202020204" pitchFamily="34" charset="0"/>
            </a:endParaRPr>
          </a:p>
          <a:p>
            <a:pPr fontAlgn="base"/>
            <a:r>
              <a:rPr lang="en-US" sz="1800" dirty="0">
                <a:solidFill>
                  <a:srgbClr val="000000"/>
                </a:solidFill>
                <a:effectLst/>
                <a:latin typeface="Aptos" panose="020B0004020202020204" pitchFamily="34" charset="0"/>
              </a:rPr>
              <a:t>Perkins will pay for 1 room per college (May accommodate 2 in 2 full size beds) </a:t>
            </a:r>
          </a:p>
          <a:p>
            <a:pPr fontAlgn="base"/>
            <a:endParaRPr lang="en-US" sz="1800" u="sng" dirty="0">
              <a:solidFill>
                <a:srgbClr val="000000"/>
              </a:solidFill>
              <a:latin typeface="Aptos" panose="020B0004020202020204" pitchFamily="34" charset="0"/>
            </a:endParaRPr>
          </a:p>
          <a:p>
            <a:pPr marL="0" indent="0" fontAlgn="base">
              <a:buNone/>
            </a:pPr>
            <a:r>
              <a:rPr lang="en-US" sz="1800" u="sng" dirty="0">
                <a:solidFill>
                  <a:srgbClr val="000000"/>
                </a:solidFill>
                <a:effectLst/>
                <a:latin typeface="Aptos" panose="020B0004020202020204" pitchFamily="34" charset="0"/>
              </a:rPr>
              <a:t>Additional people from your college may attend, but they are responsible for their own lodging.</a:t>
            </a:r>
            <a:endParaRPr lang="en-US" sz="1800" dirty="0">
              <a:solidFill>
                <a:srgbClr val="000000"/>
              </a:solidFill>
              <a:effectLst/>
              <a:latin typeface="Aptos" panose="020B0004020202020204" pitchFamily="34" charset="0"/>
            </a:endParaRPr>
          </a:p>
          <a:p>
            <a:pPr marL="0" indent="0">
              <a:buNone/>
            </a:pPr>
            <a:endParaRPr lang="en-US" sz="1800" dirty="0">
              <a:solidFill>
                <a:srgbClr val="000000"/>
              </a:solidFill>
              <a:effectLst/>
              <a:latin typeface="Aptos" panose="020B0004020202020204" pitchFamily="34" charset="0"/>
            </a:endParaRPr>
          </a:p>
          <a:p>
            <a:pPr marL="0" indent="0">
              <a:buNone/>
            </a:pPr>
            <a:r>
              <a:rPr lang="en-US" sz="1800" dirty="0">
                <a:solidFill>
                  <a:srgbClr val="FF0000"/>
                </a:solidFill>
                <a:effectLst/>
                <a:latin typeface="Aptos" panose="020B0004020202020204" pitchFamily="34" charset="0"/>
              </a:rPr>
              <a:t>Everyone must register </a:t>
            </a:r>
            <a:r>
              <a:rPr lang="en-US" sz="1800" dirty="0">
                <a:solidFill>
                  <a:srgbClr val="000000"/>
                </a:solidFill>
                <a:effectLst/>
                <a:latin typeface="Aptos" panose="020B0004020202020204" pitchFamily="34" charset="0"/>
              </a:rPr>
              <a:t>so the meal count is correct (even day attendees). </a:t>
            </a:r>
          </a:p>
          <a:p>
            <a:pPr marL="0" indent="0">
              <a:buNone/>
            </a:pPr>
            <a:endParaRPr lang="en-US" sz="1800" dirty="0">
              <a:solidFill>
                <a:srgbClr val="000000"/>
              </a:solidFill>
              <a:effectLst/>
              <a:latin typeface="Aptos" panose="020B0004020202020204" pitchFamily="34" charset="0"/>
            </a:endParaRPr>
          </a:p>
        </p:txBody>
      </p:sp>
      <p:sp>
        <p:nvSpPr>
          <p:cNvPr id="122" name="Purpose">
            <a:extLst>
              <a:ext uri="{FF2B5EF4-FFF2-40B4-BE49-F238E27FC236}">
                <a16:creationId xmlns:a16="http://schemas.microsoft.com/office/drawing/2014/main" id="{6C63C7A5-B0D6-0948-942A-4D959440B70D}"/>
              </a:ext>
            </a:extLst>
          </p:cNvPr>
          <p:cNvSpPr txBox="1">
            <a:spLocks noGrp="1"/>
          </p:cNvSpPr>
          <p:nvPr>
            <p:ph type="title"/>
          </p:nvPr>
        </p:nvSpPr>
        <p:spPr/>
        <p:txBody>
          <a:bodyPr/>
          <a:lstStyle/>
          <a:p>
            <a:r>
              <a:rPr lang="en-US" dirty="0"/>
              <a:t>Mid-Year Meeting Logistics</a:t>
            </a:r>
          </a:p>
        </p:txBody>
      </p:sp>
    </p:spTree>
    <p:extLst>
      <p:ext uri="{BB962C8B-B14F-4D97-AF65-F5344CB8AC3E}">
        <p14:creationId xmlns:p14="http://schemas.microsoft.com/office/powerpoint/2010/main" val="16458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73404F-DE0D-3B35-88CC-24A597184F6D}"/>
              </a:ext>
            </a:extLst>
          </p:cNvPr>
          <p:cNvPicPr preferRelativeResize="0">
            <a:picLocks/>
          </p:cNvPicPr>
          <p:nvPr/>
        </p:nvPicPr>
        <p:blipFill>
          <a:blip r:embed="rId2"/>
          <a:srcRect l="9172" t="5237" r="8786"/>
          <a:stretch/>
        </p:blipFill>
        <p:spPr>
          <a:xfrm rot="1686553">
            <a:off x="6588841" y="673913"/>
            <a:ext cx="2514600" cy="2514600"/>
          </a:xfrm>
          <a:prstGeom prst="rect">
            <a:avLst/>
          </a:prstGeom>
        </p:spPr>
      </p:pic>
      <p:sp>
        <p:nvSpPr>
          <p:cNvPr id="2" name="Content Placeholder 1">
            <a:extLst>
              <a:ext uri="{FF2B5EF4-FFF2-40B4-BE49-F238E27FC236}">
                <a16:creationId xmlns:a16="http://schemas.microsoft.com/office/drawing/2014/main" id="{21475F00-504D-2C37-D6D6-12663604A15E}"/>
              </a:ext>
            </a:extLst>
          </p:cNvPr>
          <p:cNvSpPr>
            <a:spLocks noGrp="1"/>
          </p:cNvSpPr>
          <p:nvPr>
            <p:ph idx="1"/>
          </p:nvPr>
        </p:nvSpPr>
        <p:spPr>
          <a:xfrm>
            <a:off x="628650" y="1330759"/>
            <a:ext cx="7886700" cy="3686374"/>
          </a:xfrm>
        </p:spPr>
        <p:txBody>
          <a:bodyPr vert="horz" lIns="91440" tIns="45720" rIns="91440" bIns="45720" rtlCol="0" anchor="t">
            <a:noAutofit/>
          </a:bodyPr>
          <a:lstStyle/>
          <a:p>
            <a:pPr marL="0" indent="0">
              <a:spcBef>
                <a:spcPts val="0"/>
              </a:spcBef>
              <a:spcAft>
                <a:spcPts val="1200"/>
              </a:spcAft>
              <a:buNone/>
            </a:pPr>
            <a:r>
              <a:rPr lang="en-US" sz="2500" dirty="0">
                <a:solidFill>
                  <a:schemeClr val="accent5">
                    <a:lumMod val="75000"/>
                  </a:schemeClr>
                </a:solidFill>
                <a:latin typeface="Times New Roman"/>
                <a:cs typeface="Times New Roman"/>
              </a:rPr>
              <a:t>April 9</a:t>
            </a:r>
            <a:r>
              <a:rPr lang="en-US" sz="2500" baseline="30000" dirty="0">
                <a:solidFill>
                  <a:schemeClr val="accent5">
                    <a:lumMod val="75000"/>
                  </a:schemeClr>
                </a:solidFill>
                <a:latin typeface="Times New Roman"/>
                <a:cs typeface="Times New Roman"/>
              </a:rPr>
              <a:t>th</a:t>
            </a:r>
            <a:r>
              <a:rPr lang="en-US" sz="2500" dirty="0">
                <a:solidFill>
                  <a:schemeClr val="accent5">
                    <a:lumMod val="75000"/>
                  </a:schemeClr>
                </a:solidFill>
                <a:latin typeface="Times New Roman"/>
                <a:cs typeface="Times New Roman"/>
              </a:rPr>
              <a:t> Koury Convention Center, Greensboro </a:t>
            </a:r>
          </a:p>
          <a:p>
            <a:pPr marL="169069" lvl="1" indent="0">
              <a:spcBef>
                <a:spcPts val="0"/>
              </a:spcBef>
              <a:spcAft>
                <a:spcPts val="1200"/>
              </a:spcAft>
              <a:buNone/>
            </a:pPr>
            <a:r>
              <a:rPr lang="en-US" sz="2500" dirty="0">
                <a:latin typeface="Times New Roman"/>
                <a:cs typeface="Times New Roman"/>
              </a:rPr>
              <a:t>Registration coming in March</a:t>
            </a:r>
          </a:p>
          <a:p>
            <a:pPr marL="169069" lvl="1" indent="0">
              <a:spcBef>
                <a:spcPts val="0"/>
              </a:spcBef>
              <a:spcAft>
                <a:spcPts val="1200"/>
              </a:spcAft>
              <a:buNone/>
            </a:pPr>
            <a:r>
              <a:rPr lang="en-US" sz="2500" dirty="0">
                <a:solidFill>
                  <a:srgbClr val="D95C40"/>
                </a:solidFill>
                <a:latin typeface="Times New Roman"/>
                <a:cs typeface="Times New Roman"/>
              </a:rPr>
              <a:t>9am – 12pm </a:t>
            </a:r>
            <a:r>
              <a:rPr lang="en-US" sz="2500" dirty="0">
                <a:latin typeface="Times New Roman"/>
                <a:cs typeface="Times New Roman"/>
              </a:rPr>
              <a:t>Education Department General Administrative Regulations (EDGAR) </a:t>
            </a:r>
            <a:br>
              <a:rPr lang="en-US" sz="2500" dirty="0">
                <a:latin typeface="Times New Roman"/>
                <a:cs typeface="Times New Roman"/>
              </a:rPr>
            </a:br>
            <a:r>
              <a:rPr lang="en-US" sz="2500" dirty="0">
                <a:latin typeface="Times New Roman"/>
                <a:cs typeface="Times New Roman"/>
              </a:rPr>
              <a:t>presented by </a:t>
            </a:r>
            <a:r>
              <a:rPr lang="en-US" sz="2500" dirty="0" err="1">
                <a:latin typeface="Times New Roman"/>
                <a:cs typeface="Times New Roman"/>
              </a:rPr>
              <a:t>Bruman</a:t>
            </a:r>
            <a:r>
              <a:rPr lang="en-US" sz="2500" dirty="0">
                <a:latin typeface="Times New Roman"/>
                <a:cs typeface="Times New Roman"/>
              </a:rPr>
              <a:t> Group, LLC</a:t>
            </a:r>
          </a:p>
          <a:p>
            <a:pPr marL="169069" lvl="1" indent="0">
              <a:spcBef>
                <a:spcPts val="0"/>
              </a:spcBef>
              <a:spcAft>
                <a:spcPts val="1200"/>
              </a:spcAft>
              <a:buNone/>
            </a:pPr>
            <a:r>
              <a:rPr lang="en-US" sz="2500" dirty="0">
                <a:solidFill>
                  <a:srgbClr val="D95C40"/>
                </a:solidFill>
                <a:latin typeface="Times New Roman"/>
                <a:cs typeface="Times New Roman"/>
              </a:rPr>
              <a:t>12-1pm</a:t>
            </a:r>
            <a:r>
              <a:rPr lang="en-US" sz="2500" dirty="0">
                <a:latin typeface="Times New Roman"/>
                <a:cs typeface="Times New Roman"/>
              </a:rPr>
              <a:t> – Lunch on your own</a:t>
            </a:r>
          </a:p>
          <a:p>
            <a:pPr marL="169069" lvl="1" indent="0">
              <a:spcBef>
                <a:spcPts val="0"/>
              </a:spcBef>
              <a:spcAft>
                <a:spcPts val="1200"/>
              </a:spcAft>
              <a:buNone/>
            </a:pPr>
            <a:r>
              <a:rPr lang="en-US" sz="2500" dirty="0">
                <a:solidFill>
                  <a:srgbClr val="D95C40"/>
                </a:solidFill>
                <a:latin typeface="Times New Roman"/>
                <a:cs typeface="Times New Roman"/>
              </a:rPr>
              <a:t>1-4pm</a:t>
            </a:r>
            <a:r>
              <a:rPr lang="en-US" sz="2500" dirty="0">
                <a:latin typeface="Times New Roman"/>
                <a:cs typeface="Times New Roman"/>
              </a:rPr>
              <a:t> – Preparing for Perkins 2025-2026 year </a:t>
            </a:r>
            <a:br>
              <a:rPr lang="en-US" sz="2500" dirty="0">
                <a:latin typeface="Times New Roman"/>
                <a:cs typeface="Times New Roman"/>
              </a:rPr>
            </a:br>
            <a:r>
              <a:rPr lang="en-US" sz="2500" dirty="0">
                <a:latin typeface="Times New Roman"/>
                <a:cs typeface="Times New Roman"/>
              </a:rPr>
              <a:t>facilitated by Team Perkins</a:t>
            </a:r>
            <a:endParaRPr lang="en-US" sz="2500" dirty="0"/>
          </a:p>
        </p:txBody>
      </p:sp>
      <p:sp>
        <p:nvSpPr>
          <p:cNvPr id="3" name="Title 2">
            <a:extLst>
              <a:ext uri="{FF2B5EF4-FFF2-40B4-BE49-F238E27FC236}">
                <a16:creationId xmlns:a16="http://schemas.microsoft.com/office/drawing/2014/main" id="{CCCAEAF0-AEFC-A2A3-B10A-FB1DAF32902B}"/>
              </a:ext>
            </a:extLst>
          </p:cNvPr>
          <p:cNvSpPr>
            <a:spLocks noGrp="1"/>
          </p:cNvSpPr>
          <p:nvPr>
            <p:ph type="title"/>
          </p:nvPr>
        </p:nvSpPr>
        <p:spPr/>
        <p:txBody>
          <a:bodyPr/>
          <a:lstStyle/>
          <a:p>
            <a:r>
              <a:rPr lang="en-US" dirty="0">
                <a:ln w="0">
                  <a:solidFill>
                    <a:srgbClr val="5B9BD5"/>
                  </a:solidFill>
                </a:ln>
                <a:cs typeface="Calibri Light"/>
              </a:rPr>
              <a:t>Perkins Annual Meeting for 2025-2026</a:t>
            </a:r>
            <a:endParaRPr lang="en-US" dirty="0"/>
          </a:p>
        </p:txBody>
      </p:sp>
    </p:spTree>
    <p:extLst>
      <p:ext uri="{BB962C8B-B14F-4D97-AF65-F5344CB8AC3E}">
        <p14:creationId xmlns:p14="http://schemas.microsoft.com/office/powerpoint/2010/main" val="97273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6FBA68-A80C-F63E-BA4C-9E96ADB1A088}"/>
              </a:ext>
            </a:extLst>
          </p:cNvPr>
          <p:cNvSpPr>
            <a:spLocks noGrp="1"/>
          </p:cNvSpPr>
          <p:nvPr>
            <p:ph idx="1"/>
          </p:nvPr>
        </p:nvSpPr>
        <p:spPr/>
        <p:txBody>
          <a:bodyPr vert="horz" lIns="91440" tIns="45720" rIns="91440" bIns="45720" rtlCol="0" anchor="t">
            <a:normAutofit/>
          </a:bodyPr>
          <a:lstStyle/>
          <a:p>
            <a:pPr marL="174625" indent="-174625">
              <a:spcBef>
                <a:spcPts val="0"/>
              </a:spcBef>
              <a:spcAft>
                <a:spcPts val="1200"/>
              </a:spcAft>
            </a:pPr>
            <a:r>
              <a:rPr lang="en-US" sz="2500" dirty="0">
                <a:solidFill>
                  <a:schemeClr val="accent5">
                    <a:lumMod val="75000"/>
                  </a:schemeClr>
                </a:solidFill>
                <a:latin typeface="Times New Roman"/>
                <a:cs typeface="Times New Roman"/>
              </a:rPr>
              <a:t>April 8-10 Greensboro  Convention Center, Greensboro </a:t>
            </a:r>
          </a:p>
          <a:p>
            <a:pPr marL="174625" lvl="1" indent="-174625">
              <a:spcBef>
                <a:spcPts val="0"/>
              </a:spcBef>
              <a:spcAft>
                <a:spcPts val="1200"/>
              </a:spcAft>
            </a:pPr>
            <a:r>
              <a:rPr lang="en-US" sz="2500" dirty="0">
                <a:latin typeface="Times New Roman"/>
                <a:cs typeface="Times New Roman"/>
              </a:rPr>
              <a:t>Post Secondary Competitions April 10</a:t>
            </a:r>
            <a:endParaRPr lang="en-US" dirty="0"/>
          </a:p>
          <a:p>
            <a:pPr marL="0" lvl="1" indent="0">
              <a:spcBef>
                <a:spcPts val="0"/>
              </a:spcBef>
              <a:spcAft>
                <a:spcPts val="1200"/>
              </a:spcAft>
              <a:buNone/>
            </a:pPr>
            <a:r>
              <a:rPr lang="en-US" sz="2500" dirty="0">
                <a:latin typeface="Times New Roman"/>
                <a:cs typeface="Times New Roman"/>
              </a:rPr>
              <a:t>Visit : </a:t>
            </a:r>
            <a:r>
              <a:rPr lang="en-US" dirty="0">
                <a:latin typeface="Times New Roman"/>
                <a:cs typeface="Times New Roman"/>
                <a:hlinkClick r:id="rId2"/>
              </a:rPr>
              <a:t>State Conference | skillsusanc</a:t>
            </a:r>
            <a:endParaRPr lang="en-US" dirty="0">
              <a:cs typeface="Times New Roman"/>
              <a:hlinkClick r:id=""/>
            </a:endParaRPr>
          </a:p>
          <a:p>
            <a:pPr marL="174625" indent="-174625"/>
            <a:r>
              <a:rPr lang="en-US" dirty="0">
                <a:latin typeface="Times New Roman"/>
                <a:cs typeface="Times New Roman"/>
              </a:rPr>
              <a:t>For last years results go to:</a:t>
            </a:r>
            <a:endParaRPr lang="en-US" dirty="0"/>
          </a:p>
          <a:p>
            <a:pPr marL="0" indent="0">
              <a:buNone/>
            </a:pPr>
            <a:r>
              <a:rPr lang="en-US" dirty="0">
                <a:latin typeface="Times New Roman"/>
                <a:cs typeface="Times New Roman"/>
                <a:hlinkClick r:id="rId3"/>
              </a:rPr>
              <a:t>https://www.skillsusanc.org/_files/ugd/6b19e9_df933ba0fd9243fdaf2dca329da879a3.pptx?dn=Awards%20PPT%20SLSC%202024%20PS.pptx</a:t>
            </a:r>
            <a:r>
              <a:rPr lang="en-US" dirty="0">
                <a:latin typeface="Times New Roman"/>
                <a:cs typeface="Times New Roman"/>
              </a:rPr>
              <a:t> </a:t>
            </a:r>
            <a:endParaRPr lang="en-US" dirty="0"/>
          </a:p>
        </p:txBody>
      </p:sp>
      <p:sp>
        <p:nvSpPr>
          <p:cNvPr id="3" name="Title 2">
            <a:extLst>
              <a:ext uri="{FF2B5EF4-FFF2-40B4-BE49-F238E27FC236}">
                <a16:creationId xmlns:a16="http://schemas.microsoft.com/office/drawing/2014/main" id="{DB3F5B1D-2AFA-475C-6044-1DEB3DC1901E}"/>
              </a:ext>
            </a:extLst>
          </p:cNvPr>
          <p:cNvSpPr>
            <a:spLocks noGrp="1"/>
          </p:cNvSpPr>
          <p:nvPr>
            <p:ph type="title"/>
          </p:nvPr>
        </p:nvSpPr>
        <p:spPr/>
        <p:txBody>
          <a:bodyPr/>
          <a:lstStyle/>
          <a:p>
            <a:r>
              <a:rPr lang="en-US" dirty="0">
                <a:ln w="0">
                  <a:solidFill>
                    <a:srgbClr val="5B9BD5"/>
                  </a:solidFill>
                </a:ln>
                <a:ea typeface="Calibri Light"/>
                <a:cs typeface="Calibri Light"/>
              </a:rPr>
              <a:t>SKILLSUSANC Leadership Conference</a:t>
            </a:r>
            <a:endParaRPr lang="en-US" dirty="0"/>
          </a:p>
        </p:txBody>
      </p:sp>
      <p:pic>
        <p:nvPicPr>
          <p:cNvPr id="5" name="Picture 4" descr="A colorful fireworks in a circle&#10;&#10;Description automatically generated">
            <a:extLst>
              <a:ext uri="{FF2B5EF4-FFF2-40B4-BE49-F238E27FC236}">
                <a16:creationId xmlns:a16="http://schemas.microsoft.com/office/drawing/2014/main" id="{75B540BD-58B9-488F-A75C-B74BB5F7DB59}"/>
              </a:ext>
            </a:extLst>
          </p:cNvPr>
          <p:cNvPicPr preferRelativeResize="0">
            <a:picLocks/>
          </p:cNvPicPr>
          <p:nvPr/>
        </p:nvPicPr>
        <p:blipFill>
          <a:blip r:embed="rId4"/>
          <a:srcRect l="9172" t="5237" r="8786"/>
          <a:stretch/>
        </p:blipFill>
        <p:spPr>
          <a:xfrm rot="1686553">
            <a:off x="7358146" y="1961976"/>
            <a:ext cx="1387476" cy="1350434"/>
          </a:xfrm>
          <a:prstGeom prst="rect">
            <a:avLst/>
          </a:prstGeom>
        </p:spPr>
      </p:pic>
    </p:spTree>
    <p:extLst>
      <p:ext uri="{BB962C8B-B14F-4D97-AF65-F5344CB8AC3E}">
        <p14:creationId xmlns:p14="http://schemas.microsoft.com/office/powerpoint/2010/main" val="71709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914400" y="1385042"/>
            <a:ext cx="7747820" cy="2680680"/>
          </a:xfrm>
        </p:spPr>
        <p:txBody>
          <a:bodyPr vert="horz" lIns="91440" tIns="45720" rIns="91440" bIns="45720" rtlCol="0" anchor="t">
            <a:normAutofit/>
          </a:bodyPr>
          <a:lstStyle/>
          <a:p>
            <a:pPr marL="0" indent="0">
              <a:spcBef>
                <a:spcPts val="0"/>
              </a:spcBef>
              <a:spcAft>
                <a:spcPts val="900"/>
              </a:spcAft>
              <a:buNone/>
            </a:pPr>
            <a:r>
              <a:rPr lang="en-US" sz="3000" dirty="0">
                <a:latin typeface="Times New Roman"/>
                <a:cs typeface="Times New Roman"/>
              </a:rPr>
              <a:t>Develop more fully the </a:t>
            </a:r>
            <a:r>
              <a:rPr lang="en-US" sz="3000" b="1" dirty="0">
                <a:latin typeface="Times New Roman"/>
                <a:cs typeface="Times New Roman"/>
              </a:rPr>
              <a:t>academic</a:t>
            </a:r>
            <a:r>
              <a:rPr lang="en-US" sz="3000" dirty="0">
                <a:latin typeface="Times New Roman"/>
                <a:cs typeface="Times New Roman"/>
              </a:rPr>
              <a:t> knowledge and </a:t>
            </a:r>
            <a:r>
              <a:rPr lang="en-US" sz="3000" b="1" dirty="0">
                <a:latin typeface="Times New Roman"/>
                <a:cs typeface="Times New Roman"/>
              </a:rPr>
              <a:t>technical </a:t>
            </a:r>
            <a:r>
              <a:rPr lang="en-US" sz="3000" dirty="0">
                <a:latin typeface="Times New Roman"/>
                <a:cs typeface="Times New Roman"/>
              </a:rPr>
              <a:t>and </a:t>
            </a:r>
            <a:r>
              <a:rPr lang="en-US" sz="3000" b="1" dirty="0">
                <a:latin typeface="Times New Roman"/>
                <a:cs typeface="Times New Roman"/>
              </a:rPr>
              <a:t>employability skills </a:t>
            </a:r>
            <a:r>
              <a:rPr lang="en-US" sz="3000" dirty="0">
                <a:latin typeface="Times New Roman"/>
                <a:cs typeface="Times New Roman"/>
              </a:rPr>
              <a:t>of secondary education students and </a:t>
            </a:r>
            <a:r>
              <a:rPr lang="en-US" sz="3000" b="1" dirty="0">
                <a:latin typeface="Times New Roman"/>
                <a:cs typeface="Times New Roman"/>
              </a:rPr>
              <a:t>postsecondary education students who elect to enroll</a:t>
            </a:r>
            <a:r>
              <a:rPr lang="en-US" sz="30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V </a:t>
            </a:r>
          </a:p>
        </p:txBody>
      </p:sp>
      <p:pic>
        <p:nvPicPr>
          <p:cNvPr id="3" name="Picture 2" descr="Logo for CTE that says &quot;Learning that works for North Carolina&quot;">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 2024-25</a:t>
            </a:r>
          </a:p>
        </p:txBody>
      </p:sp>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362511" y="3159336"/>
            <a:ext cx="365760" cy="36576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803385" y="3063431"/>
            <a:ext cx="8254729" cy="646331"/>
          </a:xfrm>
          <a:prstGeom prst="rect">
            <a:avLst/>
          </a:prstGeom>
          <a:solidFill>
            <a:schemeClr val="bg1"/>
          </a:solidFill>
        </p:spPr>
        <p:txBody>
          <a:bodyPr wrap="square" rtlCol="0">
            <a:spAutoFit/>
          </a:bodyPr>
          <a:lstStyle/>
          <a:p>
            <a:r>
              <a:rPr lang="en-US" dirty="0">
                <a:cs typeface="Times New Roman" panose="02020603050405020304" pitchFamily="18" charset="0"/>
              </a:rPr>
              <a:t>Attendance (or viewing the recording within 30 days) is recorded on the monitoring rubric. Recording may be accessed at the same link as the registration.</a:t>
            </a:r>
          </a:p>
        </p:txBody>
      </p:sp>
      <p:pic>
        <p:nvPicPr>
          <p:cNvPr id="8" name="Picture 8" descr="Graphic of a person on a multi-person virtual meeting">
            <a:extLst>
              <a:ext uri="{FF2B5EF4-FFF2-40B4-BE49-F238E27FC236}">
                <a16:creationId xmlns:a16="http://schemas.microsoft.com/office/drawing/2014/main" id="{E16D3CBE-9EA0-F605-B21A-67538FBA619C}"/>
              </a:ext>
            </a:extLst>
          </p:cNvPr>
          <p:cNvPicPr>
            <a:picLocks noChangeAspect="1"/>
          </p:cNvPicPr>
          <p:nvPr/>
        </p:nvPicPr>
        <p:blipFill>
          <a:blip r:embed="rId3"/>
          <a:stretch>
            <a:fillRect/>
          </a:stretch>
        </p:blipFill>
        <p:spPr>
          <a:xfrm>
            <a:off x="6648773" y="3761304"/>
            <a:ext cx="2409341" cy="1308283"/>
          </a:xfrm>
          <a:prstGeom prst="rect">
            <a:avLst/>
          </a:prstGeom>
        </p:spPr>
      </p:pic>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1297859" y="1484716"/>
            <a:ext cx="6492622" cy="1510585"/>
          </a:xfrm>
        </p:spPr>
        <p:txBody>
          <a:bodyPr numCol="2">
            <a:normAutofit/>
          </a:bodyPr>
          <a:lstStyle/>
          <a:p>
            <a:r>
              <a:rPr lang="en-US" dirty="0">
                <a:latin typeface="+mn-lt"/>
              </a:rPr>
              <a:t>2/11/2025</a:t>
            </a:r>
          </a:p>
          <a:p>
            <a:r>
              <a:rPr lang="en-US" dirty="0">
                <a:latin typeface="+mn-lt"/>
              </a:rPr>
              <a:t>3/11/2025</a:t>
            </a:r>
          </a:p>
          <a:p>
            <a:r>
              <a:rPr lang="en-US" strike="sngStrike" dirty="0">
                <a:solidFill>
                  <a:srgbClr val="FF0000"/>
                </a:solidFill>
                <a:latin typeface="+mn-lt"/>
              </a:rPr>
              <a:t>4/8/2025</a:t>
            </a:r>
            <a:r>
              <a:rPr lang="en-US" dirty="0">
                <a:solidFill>
                  <a:srgbClr val="FF0000"/>
                </a:solidFill>
                <a:latin typeface="+mn-lt"/>
              </a:rPr>
              <a:t> canceled</a:t>
            </a:r>
          </a:p>
          <a:p>
            <a:r>
              <a:rPr lang="en-US" dirty="0">
                <a:latin typeface="+mn-lt"/>
              </a:rPr>
              <a:t>5/13/2025</a:t>
            </a:r>
          </a:p>
          <a:p>
            <a:r>
              <a:rPr lang="en-US" dirty="0">
                <a:latin typeface="+mn-lt"/>
              </a:rPr>
              <a:t>6/10/2025</a:t>
            </a:r>
          </a:p>
        </p:txBody>
      </p:sp>
      <p:sp>
        <p:nvSpPr>
          <p:cNvPr id="2" name="TextBox 1">
            <a:extLst>
              <a:ext uri="{FF2B5EF4-FFF2-40B4-BE49-F238E27FC236}">
                <a16:creationId xmlns:a16="http://schemas.microsoft.com/office/drawing/2014/main" id="{60EC4330-FF05-0C10-4BC9-294DFC4289E6}"/>
              </a:ext>
            </a:extLst>
          </p:cNvPr>
          <p:cNvSpPr txBox="1"/>
          <p:nvPr/>
        </p:nvSpPr>
        <p:spPr>
          <a:xfrm>
            <a:off x="1616896" y="3922530"/>
            <a:ext cx="3793859" cy="1015663"/>
          </a:xfrm>
          <a:custGeom>
            <a:avLst/>
            <a:gdLst>
              <a:gd name="connsiteX0" fmla="*/ 0 w 3793859"/>
              <a:gd name="connsiteY0" fmla="*/ 0 h 1015663"/>
              <a:gd name="connsiteX1" fmla="*/ 504041 w 3793859"/>
              <a:gd name="connsiteY1" fmla="*/ 0 h 1015663"/>
              <a:gd name="connsiteX2" fmla="*/ 932205 w 3793859"/>
              <a:gd name="connsiteY2" fmla="*/ 0 h 1015663"/>
              <a:gd name="connsiteX3" fmla="*/ 1550062 w 3793859"/>
              <a:gd name="connsiteY3" fmla="*/ 0 h 1015663"/>
              <a:gd name="connsiteX4" fmla="*/ 2054104 w 3793859"/>
              <a:gd name="connsiteY4" fmla="*/ 0 h 1015663"/>
              <a:gd name="connsiteX5" fmla="*/ 2558145 w 3793859"/>
              <a:gd name="connsiteY5" fmla="*/ 0 h 1015663"/>
              <a:gd name="connsiteX6" fmla="*/ 3176002 w 3793859"/>
              <a:gd name="connsiteY6" fmla="*/ 0 h 1015663"/>
              <a:gd name="connsiteX7" fmla="*/ 3793859 w 3793859"/>
              <a:gd name="connsiteY7" fmla="*/ 0 h 1015663"/>
              <a:gd name="connsiteX8" fmla="*/ 3793859 w 3793859"/>
              <a:gd name="connsiteY8" fmla="*/ 528145 h 1015663"/>
              <a:gd name="connsiteX9" fmla="*/ 3793859 w 3793859"/>
              <a:gd name="connsiteY9" fmla="*/ 1015663 h 1015663"/>
              <a:gd name="connsiteX10" fmla="*/ 3327756 w 3793859"/>
              <a:gd name="connsiteY10" fmla="*/ 1015663 h 1015663"/>
              <a:gd name="connsiteX11" fmla="*/ 2785776 w 3793859"/>
              <a:gd name="connsiteY11" fmla="*/ 1015663 h 1015663"/>
              <a:gd name="connsiteX12" fmla="*/ 2281735 w 3793859"/>
              <a:gd name="connsiteY12" fmla="*/ 1015663 h 1015663"/>
              <a:gd name="connsiteX13" fmla="*/ 1663878 w 3793859"/>
              <a:gd name="connsiteY13" fmla="*/ 1015663 h 1015663"/>
              <a:gd name="connsiteX14" fmla="*/ 1046021 w 3793859"/>
              <a:gd name="connsiteY14" fmla="*/ 1015663 h 1015663"/>
              <a:gd name="connsiteX15" fmla="*/ 579918 w 3793859"/>
              <a:gd name="connsiteY15" fmla="*/ 1015663 h 1015663"/>
              <a:gd name="connsiteX16" fmla="*/ 0 w 3793859"/>
              <a:gd name="connsiteY16" fmla="*/ 1015663 h 1015663"/>
              <a:gd name="connsiteX17" fmla="*/ 0 w 3793859"/>
              <a:gd name="connsiteY17" fmla="*/ 487518 h 1015663"/>
              <a:gd name="connsiteX18" fmla="*/ 0 w 3793859"/>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3859" h="1015663" extrusionOk="0">
                <a:moveTo>
                  <a:pt x="0" y="0"/>
                </a:moveTo>
                <a:cubicBezTo>
                  <a:pt x="188515" y="-47592"/>
                  <a:pt x="313296" y="32899"/>
                  <a:pt x="504041" y="0"/>
                </a:cubicBezTo>
                <a:cubicBezTo>
                  <a:pt x="694786" y="-32899"/>
                  <a:pt x="731132" y="30348"/>
                  <a:pt x="932205" y="0"/>
                </a:cubicBezTo>
                <a:cubicBezTo>
                  <a:pt x="1133278" y="-30348"/>
                  <a:pt x="1269344" y="33920"/>
                  <a:pt x="1550062" y="0"/>
                </a:cubicBezTo>
                <a:cubicBezTo>
                  <a:pt x="1830780" y="-33920"/>
                  <a:pt x="1863166" y="44446"/>
                  <a:pt x="2054104" y="0"/>
                </a:cubicBezTo>
                <a:cubicBezTo>
                  <a:pt x="2245042" y="-44446"/>
                  <a:pt x="2389016" y="9738"/>
                  <a:pt x="2558145" y="0"/>
                </a:cubicBezTo>
                <a:cubicBezTo>
                  <a:pt x="2727274" y="-9738"/>
                  <a:pt x="3026137" y="25154"/>
                  <a:pt x="3176002" y="0"/>
                </a:cubicBezTo>
                <a:cubicBezTo>
                  <a:pt x="3325867" y="-25154"/>
                  <a:pt x="3652300" y="49245"/>
                  <a:pt x="3793859" y="0"/>
                </a:cubicBezTo>
                <a:cubicBezTo>
                  <a:pt x="3844917" y="225982"/>
                  <a:pt x="3773006" y="344324"/>
                  <a:pt x="3793859" y="528145"/>
                </a:cubicBezTo>
                <a:cubicBezTo>
                  <a:pt x="3814712" y="711966"/>
                  <a:pt x="3767609" y="866069"/>
                  <a:pt x="3793859" y="1015663"/>
                </a:cubicBezTo>
                <a:cubicBezTo>
                  <a:pt x="3694701" y="1061831"/>
                  <a:pt x="3506503" y="999331"/>
                  <a:pt x="3327756" y="1015663"/>
                </a:cubicBezTo>
                <a:cubicBezTo>
                  <a:pt x="3149009" y="1031995"/>
                  <a:pt x="2930082" y="1001141"/>
                  <a:pt x="2785776" y="1015663"/>
                </a:cubicBezTo>
                <a:cubicBezTo>
                  <a:pt x="2641470" y="1030185"/>
                  <a:pt x="2433329" y="991203"/>
                  <a:pt x="2281735" y="1015663"/>
                </a:cubicBezTo>
                <a:cubicBezTo>
                  <a:pt x="2130141" y="1040123"/>
                  <a:pt x="1827134" y="957189"/>
                  <a:pt x="1663878" y="1015663"/>
                </a:cubicBezTo>
                <a:cubicBezTo>
                  <a:pt x="1500622" y="1074137"/>
                  <a:pt x="1296479" y="954408"/>
                  <a:pt x="1046021" y="1015663"/>
                </a:cubicBezTo>
                <a:cubicBezTo>
                  <a:pt x="795563" y="1076918"/>
                  <a:pt x="810298" y="996601"/>
                  <a:pt x="579918" y="1015663"/>
                </a:cubicBezTo>
                <a:cubicBezTo>
                  <a:pt x="349538" y="1034725"/>
                  <a:pt x="117237" y="991705"/>
                  <a:pt x="0" y="1015663"/>
                </a:cubicBezTo>
                <a:cubicBezTo>
                  <a:pt x="-57105" y="861023"/>
                  <a:pt x="7791" y="714501"/>
                  <a:pt x="0" y="487518"/>
                </a:cubicBezTo>
                <a:cubicBezTo>
                  <a:pt x="-7791" y="260536"/>
                  <a:pt x="17956" y="221055"/>
                  <a:pt x="0" y="0"/>
                </a:cubicBezTo>
                <a:close/>
              </a:path>
            </a:pathLst>
          </a:custGeom>
          <a:noFill/>
          <a:ln w="12700" cmpd="thinThick">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2000" dirty="0">
                <a:solidFill>
                  <a:srgbClr val="FF0000"/>
                </a:solidFill>
              </a:rPr>
              <a:t>You can register for these now at </a:t>
            </a:r>
          </a:p>
          <a:p>
            <a:r>
              <a:rPr lang="en-US" sz="2000" dirty="0">
                <a:solidFill>
                  <a:srgbClr val="FF0000"/>
                </a:solidFill>
              </a:rPr>
              <a:t>www.ncperkins.org/presentations </a:t>
            </a:r>
          </a:p>
          <a:p>
            <a:r>
              <a:rPr lang="en-US" sz="2000" dirty="0">
                <a:solidFill>
                  <a:srgbClr val="FF0000"/>
                </a:solidFill>
              </a:rPr>
              <a:t>and put them on your calendar</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C65C2-05A4-60EA-3985-8F6CE666A7C5}"/>
              </a:ext>
            </a:extLst>
          </p:cNvPr>
          <p:cNvSpPr>
            <a:spLocks noGrp="1"/>
          </p:cNvSpPr>
          <p:nvPr>
            <p:ph type="title"/>
          </p:nvPr>
        </p:nvSpPr>
        <p:spPr>
          <a:xfrm>
            <a:off x="1297859" y="126367"/>
            <a:ext cx="7364361" cy="994172"/>
          </a:xfrm>
        </p:spPr>
        <p:txBody>
          <a:bodyPr anchor="ctr">
            <a:normAutofit/>
          </a:bodyPr>
          <a:lstStyle/>
          <a:p>
            <a:r>
              <a:rPr lang="en-US"/>
              <a:t>Virtual Office Hours for Technical Assistance</a:t>
            </a:r>
            <a:endParaRPr lang="en-US" dirty="0"/>
          </a:p>
        </p:txBody>
      </p:sp>
      <p:sp>
        <p:nvSpPr>
          <p:cNvPr id="2" name="Content Placeholder 1">
            <a:extLst>
              <a:ext uri="{FF2B5EF4-FFF2-40B4-BE49-F238E27FC236}">
                <a16:creationId xmlns:a16="http://schemas.microsoft.com/office/drawing/2014/main" id="{B6D873C9-2CAF-3FBE-21D4-97ADE510FE6D}"/>
              </a:ext>
            </a:extLst>
          </p:cNvPr>
          <p:cNvSpPr>
            <a:spLocks noGrp="1"/>
          </p:cNvSpPr>
          <p:nvPr>
            <p:ph sz="half" idx="1"/>
          </p:nvPr>
        </p:nvSpPr>
        <p:spPr>
          <a:xfrm>
            <a:off x="628649" y="1594811"/>
            <a:ext cx="3735251" cy="3224170"/>
          </a:xfrm>
        </p:spPr>
        <p:txBody>
          <a:bodyPr vert="horz" lIns="91440" tIns="45720" rIns="91440" bIns="45720" rtlCol="0" anchor="t">
            <a:normAutofit/>
          </a:bodyPr>
          <a:lstStyle/>
          <a:p>
            <a:pPr marL="0" indent="0">
              <a:spcBef>
                <a:spcPts val="400"/>
              </a:spcBef>
              <a:spcAft>
                <a:spcPts val="1200"/>
              </a:spcAft>
              <a:buNone/>
            </a:pPr>
            <a:r>
              <a:rPr lang="en-US" sz="2000" dirty="0">
                <a:latin typeface="Times New Roman"/>
                <a:cs typeface="Times New Roman"/>
              </a:rPr>
              <a:t>2</a:t>
            </a:r>
            <a:r>
              <a:rPr lang="en-US" sz="2000" baseline="30000" dirty="0">
                <a:latin typeface="Times New Roman"/>
                <a:cs typeface="Times New Roman"/>
              </a:rPr>
              <a:t>nd</a:t>
            </a:r>
            <a:r>
              <a:rPr lang="en-US" sz="2000" dirty="0">
                <a:latin typeface="Times New Roman"/>
                <a:cs typeface="Times New Roman"/>
              </a:rPr>
              <a:t> Tuesday of the month 1-2pm</a:t>
            </a:r>
          </a:p>
          <a:p>
            <a:pPr marL="0" indent="0">
              <a:spcBef>
                <a:spcPts val="400"/>
              </a:spcBef>
              <a:spcAft>
                <a:spcPts val="1200"/>
              </a:spcAft>
              <a:buNone/>
            </a:pPr>
            <a:r>
              <a:rPr lang="en-US" sz="2000" dirty="0">
                <a:latin typeface="Times New Roman"/>
                <a:cs typeface="Times New Roman"/>
              </a:rPr>
              <a:t>4</a:t>
            </a:r>
            <a:r>
              <a:rPr lang="en-US" sz="2000" baseline="30000" dirty="0">
                <a:latin typeface="Times New Roman"/>
                <a:cs typeface="Times New Roman"/>
              </a:rPr>
              <a:t>th</a:t>
            </a:r>
            <a:r>
              <a:rPr lang="en-US" sz="2000" dirty="0">
                <a:latin typeface="Times New Roman"/>
                <a:cs typeface="Times New Roman"/>
              </a:rPr>
              <a:t> Wednesday of the month 9-10</a:t>
            </a:r>
          </a:p>
          <a:p>
            <a:pPr marL="0" indent="0">
              <a:spcBef>
                <a:spcPts val="400"/>
              </a:spcBef>
              <a:spcAft>
                <a:spcPts val="1200"/>
              </a:spcAft>
              <a:buNone/>
            </a:pPr>
            <a:endParaRPr lang="en-US" sz="2000" dirty="0">
              <a:latin typeface="Times New Roman"/>
              <a:cs typeface="Times New Roman"/>
            </a:endParaRPr>
          </a:p>
          <a:p>
            <a:pPr marL="0" indent="0">
              <a:spcBef>
                <a:spcPts val="400"/>
              </a:spcBef>
              <a:spcAft>
                <a:spcPts val="1200"/>
              </a:spcAft>
              <a:buNone/>
            </a:pPr>
            <a:r>
              <a:rPr lang="en-US" sz="2000" dirty="0">
                <a:solidFill>
                  <a:srgbClr val="FF0000"/>
                </a:solidFill>
                <a:latin typeface="Times New Roman"/>
                <a:cs typeface="Times New Roman"/>
              </a:rPr>
              <a:t>** See the top of the NCPerkins.org/presentations </a:t>
            </a:r>
            <a:br>
              <a:rPr lang="en-US" sz="2000" dirty="0">
                <a:solidFill>
                  <a:srgbClr val="FF0000"/>
                </a:solidFill>
                <a:latin typeface="Times New Roman"/>
                <a:cs typeface="Times New Roman"/>
              </a:rPr>
            </a:br>
            <a:r>
              <a:rPr lang="en-US" sz="2000" dirty="0">
                <a:solidFill>
                  <a:srgbClr val="FF0000"/>
                </a:solidFill>
                <a:latin typeface="Times New Roman"/>
                <a:cs typeface="Times New Roman"/>
              </a:rPr>
              <a:t>page for TEAMS link</a:t>
            </a:r>
            <a:endParaRPr lang="en-US" sz="2000" dirty="0">
              <a:solidFill>
                <a:srgbClr val="FF0000"/>
              </a:solidFill>
            </a:endParaRPr>
          </a:p>
        </p:txBody>
      </p:sp>
      <p:sp>
        <p:nvSpPr>
          <p:cNvPr id="10" name="Rectangle: Rounded Corners 9" descr="Colored background shape announcing virtual office hours">
            <a:extLst>
              <a:ext uri="{FF2B5EF4-FFF2-40B4-BE49-F238E27FC236}">
                <a16:creationId xmlns:a16="http://schemas.microsoft.com/office/drawing/2014/main" id="{BAE7A8BD-4CF2-35F4-EB94-E91163AA2E90}"/>
              </a:ext>
            </a:extLst>
          </p:cNvPr>
          <p:cNvSpPr/>
          <p:nvPr/>
        </p:nvSpPr>
        <p:spPr>
          <a:xfrm>
            <a:off x="4417142" y="1443789"/>
            <a:ext cx="4471186" cy="3375192"/>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1DA9E5-BA47-22B5-EA9A-408E6304A54E}"/>
              </a:ext>
            </a:extLst>
          </p:cNvPr>
          <p:cNvSpPr txBox="1"/>
          <p:nvPr/>
        </p:nvSpPr>
        <p:spPr>
          <a:xfrm>
            <a:off x="4476134" y="3241007"/>
            <a:ext cx="42467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CTE Team Perkins</a:t>
            </a:r>
          </a:p>
          <a:p>
            <a:r>
              <a:rPr lang="en-US" sz="3200" dirty="0">
                <a:cs typeface="Calibri"/>
              </a:rPr>
              <a:t>Virtual </a:t>
            </a:r>
          </a:p>
          <a:p>
            <a:r>
              <a:rPr lang="en-US" sz="3200" dirty="0">
                <a:cs typeface="Calibri"/>
              </a:rPr>
              <a:t>Office Hours</a:t>
            </a:r>
          </a:p>
          <a:p>
            <a:r>
              <a:rPr lang="en-US" sz="1600" dirty="0">
                <a:cs typeface="Calibri"/>
              </a:rPr>
              <a:t>  Drop in to ask a CTE Coordinator your questions</a:t>
            </a:r>
          </a:p>
        </p:txBody>
      </p:sp>
      <p:sp>
        <p:nvSpPr>
          <p:cNvPr id="11" name="Speech Bubble: Rectangle with Corners Rounded 10" descr="Graphic of a speaking cloud saying &quot;Need Help? Let's Meet.&quot;&#10;">
            <a:extLst>
              <a:ext uri="{FF2B5EF4-FFF2-40B4-BE49-F238E27FC236}">
                <a16:creationId xmlns:a16="http://schemas.microsoft.com/office/drawing/2014/main" id="{3EE25BAA-BDD0-655C-FFE7-071DBC0281AC}"/>
              </a:ext>
            </a:extLst>
          </p:cNvPr>
          <p:cNvSpPr/>
          <p:nvPr/>
        </p:nvSpPr>
        <p:spPr>
          <a:xfrm rot="600000">
            <a:off x="6173704" y="1639303"/>
            <a:ext cx="2489031" cy="220328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cs typeface="Calibri"/>
              </a:rPr>
              <a:t>Need help?</a:t>
            </a:r>
          </a:p>
          <a:p>
            <a:pPr algn="ctr"/>
            <a:r>
              <a:rPr lang="en-US" sz="3200" dirty="0">
                <a:cs typeface="Calibri"/>
              </a:rPr>
              <a:t>Let's meet.</a:t>
            </a:r>
          </a:p>
        </p:txBody>
      </p:sp>
    </p:spTree>
    <p:extLst>
      <p:ext uri="{BB962C8B-B14F-4D97-AF65-F5344CB8AC3E}">
        <p14:creationId xmlns:p14="http://schemas.microsoft.com/office/powerpoint/2010/main" val="167962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3BAD5-00F7-5298-4F46-06CE0EB412E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194601-C87A-C98A-8CB5-CF9B8BE43D2D}"/>
              </a:ext>
            </a:extLst>
          </p:cNvPr>
          <p:cNvGrpSpPr/>
          <p:nvPr/>
        </p:nvGrpSpPr>
        <p:grpSpPr>
          <a:xfrm rot="20126688">
            <a:off x="3362382" y="1359096"/>
            <a:ext cx="801801" cy="4776104"/>
            <a:chOff x="0" y="0"/>
            <a:chExt cx="422348" cy="2515808"/>
          </a:xfrm>
        </p:grpSpPr>
        <p:sp>
          <p:nvSpPr>
            <p:cNvPr id="3" name="Freeform 3">
              <a:extLst>
                <a:ext uri="{FF2B5EF4-FFF2-40B4-BE49-F238E27FC236}">
                  <a16:creationId xmlns:a16="http://schemas.microsoft.com/office/drawing/2014/main" id="{1EA882EE-4CB5-0925-D07B-C18A08A46D41}"/>
                </a:ext>
              </a:extLst>
            </p:cNvPr>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E1AF00"/>
            </a:solidFill>
          </p:spPr>
          <p:txBody>
            <a:bodyPr/>
            <a:lstStyle/>
            <a:p>
              <a:endParaRPr lang="en-US" sz="900"/>
            </a:p>
          </p:txBody>
        </p:sp>
        <p:sp>
          <p:nvSpPr>
            <p:cNvPr id="4" name="TextBox 4">
              <a:extLst>
                <a:ext uri="{FF2B5EF4-FFF2-40B4-BE49-F238E27FC236}">
                  <a16:creationId xmlns:a16="http://schemas.microsoft.com/office/drawing/2014/main" id="{C57EE7B8-7D7E-5010-488C-83717FE38118}"/>
                </a:ext>
              </a:extLst>
            </p:cNvPr>
            <p:cNvSpPr txBox="1"/>
            <p:nvPr/>
          </p:nvSpPr>
          <p:spPr>
            <a:xfrm>
              <a:off x="0" y="-57150"/>
              <a:ext cx="422348" cy="2572958"/>
            </a:xfrm>
            <a:prstGeom prst="rect">
              <a:avLst/>
            </a:prstGeom>
          </p:spPr>
          <p:txBody>
            <a:bodyPr lIns="25400" tIns="25400" rIns="25400" bIns="25400" rtlCol="0" anchor="ctr"/>
            <a:lstStyle/>
            <a:p>
              <a:pPr algn="ctr">
                <a:lnSpc>
                  <a:spcPts val="1330"/>
                </a:lnSpc>
              </a:pPr>
              <a:endParaRPr sz="900"/>
            </a:p>
          </p:txBody>
        </p:sp>
      </p:grpSp>
      <p:grpSp>
        <p:nvGrpSpPr>
          <p:cNvPr id="5" name="Group 5">
            <a:extLst>
              <a:ext uri="{FF2B5EF4-FFF2-40B4-BE49-F238E27FC236}">
                <a16:creationId xmlns:a16="http://schemas.microsoft.com/office/drawing/2014/main" id="{E240C33C-000F-53DC-53A5-2D20661DB00B}"/>
              </a:ext>
            </a:extLst>
          </p:cNvPr>
          <p:cNvGrpSpPr/>
          <p:nvPr/>
        </p:nvGrpSpPr>
        <p:grpSpPr>
          <a:xfrm rot="-1801313">
            <a:off x="8646740" y="-2084542"/>
            <a:ext cx="801801" cy="4776104"/>
            <a:chOff x="0" y="0"/>
            <a:chExt cx="422348" cy="2515808"/>
          </a:xfrm>
        </p:grpSpPr>
        <p:sp>
          <p:nvSpPr>
            <p:cNvPr id="6" name="Freeform 6">
              <a:extLst>
                <a:ext uri="{FF2B5EF4-FFF2-40B4-BE49-F238E27FC236}">
                  <a16:creationId xmlns:a16="http://schemas.microsoft.com/office/drawing/2014/main" id="{1D37ABD7-EAEF-B6AA-A61C-36664DA8F4D6}"/>
                </a:ext>
              </a:extLst>
            </p:cNvPr>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E1AF00"/>
            </a:solidFill>
          </p:spPr>
          <p:txBody>
            <a:bodyPr/>
            <a:lstStyle/>
            <a:p>
              <a:endParaRPr lang="en-US" sz="900"/>
            </a:p>
          </p:txBody>
        </p:sp>
        <p:sp>
          <p:nvSpPr>
            <p:cNvPr id="7" name="TextBox 7">
              <a:extLst>
                <a:ext uri="{FF2B5EF4-FFF2-40B4-BE49-F238E27FC236}">
                  <a16:creationId xmlns:a16="http://schemas.microsoft.com/office/drawing/2014/main" id="{C34D7123-9304-3FF5-7DA8-E8AB0E3747D7}"/>
                </a:ext>
              </a:extLst>
            </p:cNvPr>
            <p:cNvSpPr txBox="1"/>
            <p:nvPr/>
          </p:nvSpPr>
          <p:spPr>
            <a:xfrm>
              <a:off x="0" y="-57150"/>
              <a:ext cx="422348" cy="2572958"/>
            </a:xfrm>
            <a:prstGeom prst="rect">
              <a:avLst/>
            </a:prstGeom>
          </p:spPr>
          <p:txBody>
            <a:bodyPr lIns="25400" tIns="25400" rIns="25400" bIns="25400" rtlCol="0" anchor="ctr"/>
            <a:lstStyle/>
            <a:p>
              <a:pPr algn="ctr">
                <a:lnSpc>
                  <a:spcPts val="1330"/>
                </a:lnSpc>
              </a:pPr>
              <a:endParaRPr sz="900"/>
            </a:p>
          </p:txBody>
        </p:sp>
      </p:grpSp>
      <p:grpSp>
        <p:nvGrpSpPr>
          <p:cNvPr id="8" name="Group 8">
            <a:extLst>
              <a:ext uri="{FF2B5EF4-FFF2-40B4-BE49-F238E27FC236}">
                <a16:creationId xmlns:a16="http://schemas.microsoft.com/office/drawing/2014/main" id="{4460DC9D-E1DD-68C6-11A5-C667D4EF7C4D}"/>
              </a:ext>
            </a:extLst>
          </p:cNvPr>
          <p:cNvGrpSpPr/>
          <p:nvPr/>
        </p:nvGrpSpPr>
        <p:grpSpPr>
          <a:xfrm rot="1323218">
            <a:off x="-306460" y="-1556495"/>
            <a:ext cx="4664655" cy="6950464"/>
            <a:chOff x="0" y="0"/>
            <a:chExt cx="640025" cy="953655"/>
          </a:xfrm>
        </p:grpSpPr>
        <p:sp>
          <p:nvSpPr>
            <p:cNvPr id="9" name="Freeform 9">
              <a:extLst>
                <a:ext uri="{FF2B5EF4-FFF2-40B4-BE49-F238E27FC236}">
                  <a16:creationId xmlns:a16="http://schemas.microsoft.com/office/drawing/2014/main" id="{910DB48F-EE37-C987-9715-CF4883B94C14}"/>
                </a:ext>
              </a:extLst>
            </p:cNvPr>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14435B"/>
            </a:solidFill>
          </p:spPr>
          <p:txBody>
            <a:bodyPr/>
            <a:lstStyle/>
            <a:p>
              <a:endParaRPr lang="en-US" sz="900"/>
            </a:p>
          </p:txBody>
        </p:sp>
        <p:sp>
          <p:nvSpPr>
            <p:cNvPr id="10" name="TextBox 10">
              <a:extLst>
                <a:ext uri="{FF2B5EF4-FFF2-40B4-BE49-F238E27FC236}">
                  <a16:creationId xmlns:a16="http://schemas.microsoft.com/office/drawing/2014/main" id="{F81ACF73-492B-0923-C3A4-D7AD7BAB77B4}"/>
                </a:ext>
              </a:extLst>
            </p:cNvPr>
            <p:cNvSpPr txBox="1"/>
            <p:nvPr/>
          </p:nvSpPr>
          <p:spPr>
            <a:xfrm>
              <a:off x="101600" y="-57150"/>
              <a:ext cx="436825" cy="1010805"/>
            </a:xfrm>
            <a:prstGeom prst="rect">
              <a:avLst/>
            </a:prstGeom>
          </p:spPr>
          <p:txBody>
            <a:bodyPr lIns="25400" tIns="25400" rIns="25400" bIns="25400" rtlCol="0" anchor="ctr"/>
            <a:lstStyle/>
            <a:p>
              <a:pPr algn="ctr">
                <a:lnSpc>
                  <a:spcPts val="1330"/>
                </a:lnSpc>
              </a:pPr>
              <a:endParaRPr sz="900"/>
            </a:p>
          </p:txBody>
        </p:sp>
      </p:grpSp>
      <p:sp>
        <p:nvSpPr>
          <p:cNvPr id="11" name="Freeform 11">
            <a:extLst>
              <a:ext uri="{FF2B5EF4-FFF2-40B4-BE49-F238E27FC236}">
                <a16:creationId xmlns:a16="http://schemas.microsoft.com/office/drawing/2014/main" id="{7A4F9874-0CDA-8685-AFC1-5BE4B47AC8B8}"/>
              </a:ext>
            </a:extLst>
          </p:cNvPr>
          <p:cNvSpPr/>
          <p:nvPr/>
        </p:nvSpPr>
        <p:spPr>
          <a:xfrm rot="14728206">
            <a:off x="-272836" y="2426637"/>
            <a:ext cx="8115300" cy="385477"/>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3">
              <a:alphaModFix amt="52000"/>
            </a:blip>
            <a:stretch>
              <a:fillRect/>
            </a:stretch>
          </a:blipFill>
        </p:spPr>
        <p:txBody>
          <a:bodyPr/>
          <a:lstStyle/>
          <a:p>
            <a:endParaRPr lang="en-US" sz="900"/>
          </a:p>
        </p:txBody>
      </p:sp>
      <p:grpSp>
        <p:nvGrpSpPr>
          <p:cNvPr id="12" name="Group 12">
            <a:extLst>
              <a:ext uri="{FF2B5EF4-FFF2-40B4-BE49-F238E27FC236}">
                <a16:creationId xmlns:a16="http://schemas.microsoft.com/office/drawing/2014/main" id="{ACCF9094-B5F3-0346-AC8C-C8AB8FF2DC86}"/>
              </a:ext>
            </a:extLst>
          </p:cNvPr>
          <p:cNvGrpSpPr/>
          <p:nvPr/>
        </p:nvGrpSpPr>
        <p:grpSpPr>
          <a:xfrm>
            <a:off x="-20392" y="9111"/>
            <a:ext cx="4395865" cy="6055845"/>
            <a:chOff x="0" y="-2"/>
            <a:chExt cx="5007303" cy="6898175"/>
          </a:xfrm>
        </p:grpSpPr>
        <p:sp>
          <p:nvSpPr>
            <p:cNvPr id="13" name="Freeform 13">
              <a:extLst>
                <a:ext uri="{FF2B5EF4-FFF2-40B4-BE49-F238E27FC236}">
                  <a16:creationId xmlns:a16="http://schemas.microsoft.com/office/drawing/2014/main" id="{1340F0BC-865B-C6D7-02D4-B766B8AD130E}"/>
                </a:ext>
              </a:extLst>
            </p:cNvPr>
            <p:cNvSpPr/>
            <p:nvPr/>
          </p:nvSpPr>
          <p:spPr>
            <a:xfrm>
              <a:off x="0" y="-2"/>
              <a:ext cx="5007303" cy="6898175"/>
            </a:xfrm>
            <a:custGeom>
              <a:avLst/>
              <a:gdLst/>
              <a:ahLst/>
              <a:cxnLst/>
              <a:rect l="l" t="t" r="r" b="b"/>
              <a:pathLst>
                <a:path w="5007303" h="5858891">
                  <a:moveTo>
                    <a:pt x="0" y="0"/>
                  </a:moveTo>
                  <a:lnTo>
                    <a:pt x="0" y="5858891"/>
                  </a:lnTo>
                  <a:lnTo>
                    <a:pt x="5007303" y="5858891"/>
                  </a:lnTo>
                  <a:lnTo>
                    <a:pt x="1941157"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endParaRPr lang="en-US" sz="900" dirty="0"/>
            </a:p>
          </p:txBody>
        </p:sp>
      </p:grpSp>
      <p:grpSp>
        <p:nvGrpSpPr>
          <p:cNvPr id="14" name="Group 14">
            <a:extLst>
              <a:ext uri="{FF2B5EF4-FFF2-40B4-BE49-F238E27FC236}">
                <a16:creationId xmlns:a16="http://schemas.microsoft.com/office/drawing/2014/main" id="{FE3FDB47-90D7-7315-E7B2-CDCCA68F70E1}"/>
              </a:ext>
            </a:extLst>
          </p:cNvPr>
          <p:cNvGrpSpPr/>
          <p:nvPr/>
        </p:nvGrpSpPr>
        <p:grpSpPr>
          <a:xfrm rot="-1801313">
            <a:off x="-606388" y="2218405"/>
            <a:ext cx="1030374" cy="3944687"/>
            <a:chOff x="0" y="0"/>
            <a:chExt cx="542748" cy="2077860"/>
          </a:xfrm>
        </p:grpSpPr>
        <p:sp>
          <p:nvSpPr>
            <p:cNvPr id="15" name="Freeform 15">
              <a:extLst>
                <a:ext uri="{FF2B5EF4-FFF2-40B4-BE49-F238E27FC236}">
                  <a16:creationId xmlns:a16="http://schemas.microsoft.com/office/drawing/2014/main" id="{1C2883A0-D5AF-3A16-51F0-930A01A09EBD}"/>
                </a:ext>
              </a:extLst>
            </p:cNvPr>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14435B"/>
            </a:solidFill>
          </p:spPr>
          <p:txBody>
            <a:bodyPr/>
            <a:lstStyle/>
            <a:p>
              <a:endParaRPr lang="en-US" sz="900"/>
            </a:p>
          </p:txBody>
        </p:sp>
        <p:sp>
          <p:nvSpPr>
            <p:cNvPr id="16" name="TextBox 16">
              <a:extLst>
                <a:ext uri="{FF2B5EF4-FFF2-40B4-BE49-F238E27FC236}">
                  <a16:creationId xmlns:a16="http://schemas.microsoft.com/office/drawing/2014/main" id="{EAEE412D-92DC-3741-CE2F-FCDD3F322783}"/>
                </a:ext>
              </a:extLst>
            </p:cNvPr>
            <p:cNvSpPr txBox="1"/>
            <p:nvPr/>
          </p:nvSpPr>
          <p:spPr>
            <a:xfrm>
              <a:off x="0" y="-57150"/>
              <a:ext cx="542748" cy="2135010"/>
            </a:xfrm>
            <a:prstGeom prst="rect">
              <a:avLst/>
            </a:prstGeom>
          </p:spPr>
          <p:txBody>
            <a:bodyPr lIns="25400" tIns="25400" rIns="25400" bIns="25400" rtlCol="0" anchor="ctr"/>
            <a:lstStyle/>
            <a:p>
              <a:pPr algn="ctr">
                <a:lnSpc>
                  <a:spcPts val="1330"/>
                </a:lnSpc>
              </a:pPr>
              <a:endParaRPr sz="900"/>
            </a:p>
          </p:txBody>
        </p:sp>
      </p:grpSp>
      <p:sp>
        <p:nvSpPr>
          <p:cNvPr id="17" name="Freeform 17">
            <a:extLst>
              <a:ext uri="{FF2B5EF4-FFF2-40B4-BE49-F238E27FC236}">
                <a16:creationId xmlns:a16="http://schemas.microsoft.com/office/drawing/2014/main" id="{52114B6E-2761-F132-569C-2248BDE5181F}"/>
              </a:ext>
            </a:extLst>
          </p:cNvPr>
          <p:cNvSpPr/>
          <p:nvPr/>
        </p:nvSpPr>
        <p:spPr>
          <a:xfrm rot="-3131416">
            <a:off x="-2040327" y="1060073"/>
            <a:ext cx="6142895" cy="291788"/>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3">
              <a:alphaModFix amt="65000"/>
            </a:blip>
            <a:stretch>
              <a:fillRect/>
            </a:stretch>
          </a:blipFill>
        </p:spPr>
        <p:txBody>
          <a:bodyPr/>
          <a:lstStyle/>
          <a:p>
            <a:endParaRPr lang="en-US" sz="900"/>
          </a:p>
        </p:txBody>
      </p:sp>
      <p:grpSp>
        <p:nvGrpSpPr>
          <p:cNvPr id="18" name="Group 18">
            <a:extLst>
              <a:ext uri="{FF2B5EF4-FFF2-40B4-BE49-F238E27FC236}">
                <a16:creationId xmlns:a16="http://schemas.microsoft.com/office/drawing/2014/main" id="{618285C3-DF8C-F3B4-3E61-57DB050C1B46}"/>
              </a:ext>
            </a:extLst>
          </p:cNvPr>
          <p:cNvGrpSpPr/>
          <p:nvPr/>
        </p:nvGrpSpPr>
        <p:grpSpPr>
          <a:xfrm rot="2252587">
            <a:off x="-552629" y="-1119723"/>
            <a:ext cx="1543050" cy="3922922"/>
            <a:chOff x="0" y="0"/>
            <a:chExt cx="812800" cy="2066395"/>
          </a:xfrm>
        </p:grpSpPr>
        <p:sp>
          <p:nvSpPr>
            <p:cNvPr id="19" name="Freeform 19">
              <a:extLst>
                <a:ext uri="{FF2B5EF4-FFF2-40B4-BE49-F238E27FC236}">
                  <a16:creationId xmlns:a16="http://schemas.microsoft.com/office/drawing/2014/main" id="{CFACFB5E-D991-719B-1FAC-DBF3F4E5943D}"/>
                </a:ext>
              </a:extLst>
            </p:cNvPr>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solidFill>
              <a:srgbClr val="E1AF00"/>
            </a:solidFill>
          </p:spPr>
          <p:txBody>
            <a:bodyPr/>
            <a:lstStyle/>
            <a:p>
              <a:endParaRPr lang="en-US" sz="900"/>
            </a:p>
          </p:txBody>
        </p:sp>
        <p:sp>
          <p:nvSpPr>
            <p:cNvPr id="20" name="TextBox 20">
              <a:extLst>
                <a:ext uri="{FF2B5EF4-FFF2-40B4-BE49-F238E27FC236}">
                  <a16:creationId xmlns:a16="http://schemas.microsoft.com/office/drawing/2014/main" id="{C1BFDC74-96E0-587C-2A09-B44B1AB113D8}"/>
                </a:ext>
              </a:extLst>
            </p:cNvPr>
            <p:cNvSpPr txBox="1"/>
            <p:nvPr/>
          </p:nvSpPr>
          <p:spPr>
            <a:xfrm>
              <a:off x="0" y="-57150"/>
              <a:ext cx="812800" cy="2123545"/>
            </a:xfrm>
            <a:prstGeom prst="rect">
              <a:avLst/>
            </a:prstGeom>
          </p:spPr>
          <p:txBody>
            <a:bodyPr lIns="25400" tIns="25400" rIns="25400" bIns="25400" rtlCol="0" anchor="ctr"/>
            <a:lstStyle/>
            <a:p>
              <a:pPr algn="ctr">
                <a:lnSpc>
                  <a:spcPts val="1330"/>
                </a:lnSpc>
              </a:pPr>
              <a:endParaRPr sz="900"/>
            </a:p>
          </p:txBody>
        </p:sp>
      </p:grpSp>
      <p:sp>
        <p:nvSpPr>
          <p:cNvPr id="21" name="TextBox 21">
            <a:extLst>
              <a:ext uri="{FF2B5EF4-FFF2-40B4-BE49-F238E27FC236}">
                <a16:creationId xmlns:a16="http://schemas.microsoft.com/office/drawing/2014/main" id="{589E66EA-F76A-6E4A-5AD3-EF78806F3B16}"/>
              </a:ext>
            </a:extLst>
          </p:cNvPr>
          <p:cNvSpPr txBox="1"/>
          <p:nvPr/>
        </p:nvSpPr>
        <p:spPr>
          <a:xfrm>
            <a:off x="4951205" y="1259801"/>
            <a:ext cx="3183622" cy="3207096"/>
          </a:xfrm>
          <a:prstGeom prst="rect">
            <a:avLst/>
          </a:prstGeom>
        </p:spPr>
        <p:txBody>
          <a:bodyPr lIns="0" tIns="0" rIns="0" bIns="0" rtlCol="0" anchor="t">
            <a:spAutoFit/>
          </a:bodyPr>
          <a:lstStyle/>
          <a:p>
            <a:pPr algn="ctr">
              <a:lnSpc>
                <a:spcPts val="6493"/>
              </a:lnSpc>
            </a:pPr>
            <a:r>
              <a:rPr lang="en-US" sz="6493" b="1" dirty="0">
                <a:solidFill>
                  <a:srgbClr val="003D60"/>
                </a:solidFill>
                <a:latin typeface="Calibri" panose="020F0502020204030204" pitchFamily="34" charset="0"/>
                <a:ea typeface="Calibri" panose="020F0502020204030204" pitchFamily="34" charset="0"/>
                <a:cs typeface="Calibri" panose="020F0502020204030204" pitchFamily="34" charset="0"/>
                <a:sym typeface="League Spartan"/>
              </a:rPr>
              <a:t>Bob’s retiring!</a:t>
            </a:r>
          </a:p>
          <a:p>
            <a:pPr algn="ctr">
              <a:lnSpc>
                <a:spcPts val="6493"/>
              </a:lnSpc>
            </a:pPr>
            <a:r>
              <a:rPr lang="en-US" sz="2400" b="1" dirty="0">
                <a:solidFill>
                  <a:srgbClr val="003D60"/>
                </a:solidFill>
                <a:latin typeface="Calibri" panose="020F0502020204030204" pitchFamily="34" charset="0"/>
                <a:ea typeface="Calibri" panose="020F0502020204030204" pitchFamily="34" charset="0"/>
                <a:cs typeface="Calibri" panose="020F0502020204030204" pitchFamily="34" charset="0"/>
                <a:sym typeface="League Spartan"/>
              </a:rPr>
              <a:t>February 1, 2025</a:t>
            </a:r>
          </a:p>
          <a:p>
            <a:pPr algn="ctr">
              <a:lnSpc>
                <a:spcPts val="6493"/>
              </a:lnSpc>
            </a:pP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League Spartan"/>
              </a:rPr>
              <a:t>March 1, 2025</a:t>
            </a:r>
          </a:p>
        </p:txBody>
      </p:sp>
      <p:sp>
        <p:nvSpPr>
          <p:cNvPr id="22" name="Multiplication Sign 21">
            <a:extLst>
              <a:ext uri="{FF2B5EF4-FFF2-40B4-BE49-F238E27FC236}">
                <a16:creationId xmlns:a16="http://schemas.microsoft.com/office/drawing/2014/main" id="{875E403E-44FB-15D2-FEC4-ADBDCB76D627}"/>
              </a:ext>
            </a:extLst>
          </p:cNvPr>
          <p:cNvSpPr/>
          <p:nvPr/>
        </p:nvSpPr>
        <p:spPr>
          <a:xfrm>
            <a:off x="5863529" y="3010251"/>
            <a:ext cx="914400" cy="91440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83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4B290-52D5-1681-8C00-A9F034D46618}"/>
            </a:ext>
          </a:extLst>
        </p:cNvPr>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a:extLst>
              <a:ext uri="{FF2B5EF4-FFF2-40B4-BE49-F238E27FC236}">
                <a16:creationId xmlns:a16="http://schemas.microsoft.com/office/drawing/2014/main" id="{53AB67A1-CB7A-9227-987B-62117FFD663D}"/>
              </a:ext>
            </a:extLst>
          </p:cNvPr>
          <p:cNvSpPr txBox="1">
            <a:spLocks noGrp="1"/>
          </p:cNvSpPr>
          <p:nvPr>
            <p:ph idx="1"/>
          </p:nvPr>
        </p:nvSpPr>
        <p:spPr>
          <a:xfrm>
            <a:off x="914400" y="1385042"/>
            <a:ext cx="7747820" cy="3574416"/>
          </a:xfrm>
        </p:spPr>
        <p:txBody>
          <a:bodyPr vert="horz" lIns="91440" tIns="45720" rIns="91440" bIns="45720" rtlCol="0" anchor="t">
            <a:normAutofit/>
          </a:bodyPr>
          <a:lstStyle/>
          <a:p>
            <a:pPr marL="0" indent="0">
              <a:spcBef>
                <a:spcPts val="0"/>
              </a:spcBef>
              <a:spcAft>
                <a:spcPts val="1200"/>
              </a:spcAft>
              <a:buNone/>
            </a:pPr>
            <a:r>
              <a:rPr lang="en-US" sz="3000" dirty="0">
                <a:solidFill>
                  <a:srgbClr val="FF0000"/>
                </a:solidFill>
                <a:latin typeface="Times New Roman"/>
                <a:cs typeface="Times New Roman"/>
              </a:rPr>
              <a:t>June’s activities </a:t>
            </a:r>
            <a:r>
              <a:rPr lang="en-US" sz="3000" dirty="0">
                <a:latin typeface="Times New Roman"/>
                <a:cs typeface="Times New Roman"/>
              </a:rPr>
              <a:t>must be paid with 2024-25 funds. Funds may be obligated and disbursed in July. </a:t>
            </a:r>
          </a:p>
          <a:p>
            <a:pPr marL="0" indent="0">
              <a:spcBef>
                <a:spcPts val="0"/>
              </a:spcBef>
              <a:spcAft>
                <a:spcPts val="1200"/>
              </a:spcAft>
              <a:buNone/>
            </a:pPr>
            <a:r>
              <a:rPr lang="en-US" sz="3000" dirty="0">
                <a:solidFill>
                  <a:srgbClr val="FF0000"/>
                </a:solidFill>
                <a:latin typeface="Times New Roman"/>
                <a:cs typeface="Times New Roman"/>
              </a:rPr>
              <a:t>July’s activities </a:t>
            </a:r>
            <a:r>
              <a:rPr lang="en-US" sz="3000" dirty="0">
                <a:latin typeface="Times New Roman"/>
                <a:cs typeface="Times New Roman"/>
              </a:rPr>
              <a:t>must be paid with 2025-26 funds. People may pay for P.D. earlier, and then get reimbursed after the activity is completed in July.</a:t>
            </a:r>
          </a:p>
        </p:txBody>
      </p:sp>
      <p:sp>
        <p:nvSpPr>
          <p:cNvPr id="122" name="Purpose">
            <a:extLst>
              <a:ext uri="{FF2B5EF4-FFF2-40B4-BE49-F238E27FC236}">
                <a16:creationId xmlns:a16="http://schemas.microsoft.com/office/drawing/2014/main" id="{EF15768A-C6AC-46FA-E8B1-34622ADF6CF0}"/>
              </a:ext>
            </a:extLst>
          </p:cNvPr>
          <p:cNvSpPr txBox="1">
            <a:spLocks noGrp="1"/>
          </p:cNvSpPr>
          <p:nvPr>
            <p:ph type="title"/>
          </p:nvPr>
        </p:nvSpPr>
        <p:spPr/>
        <p:txBody>
          <a:bodyPr/>
          <a:lstStyle/>
          <a:p>
            <a:r>
              <a:rPr lang="en-US" dirty="0"/>
              <a:t>Perkins Spending Guidance</a:t>
            </a:r>
          </a:p>
        </p:txBody>
      </p:sp>
    </p:spTree>
    <p:extLst>
      <p:ext uri="{BB962C8B-B14F-4D97-AF65-F5344CB8AC3E}">
        <p14:creationId xmlns:p14="http://schemas.microsoft.com/office/powerpoint/2010/main" val="366392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374470-F3C8-E180-FFEC-EBC45CDA3660}"/>
              </a:ext>
            </a:extLst>
          </p:cNvPr>
          <p:cNvSpPr>
            <a:spLocks noGrp="1"/>
          </p:cNvSpPr>
          <p:nvPr>
            <p:ph idx="1"/>
          </p:nvPr>
        </p:nvSpPr>
        <p:spPr>
          <a:xfrm>
            <a:off x="379721" y="1255589"/>
            <a:ext cx="8552008" cy="4157331"/>
          </a:xfrm>
        </p:spPr>
        <p:txBody>
          <a:bodyPr vert="horz" lIns="91440" tIns="45720" rIns="91440" bIns="45720" rtlCol="0" anchor="t">
            <a:normAutofit fontScale="77500" lnSpcReduction="20000"/>
          </a:bodyPr>
          <a:lstStyle/>
          <a:p>
            <a:pPr marL="0" indent="0">
              <a:spcBef>
                <a:spcPts val="0"/>
              </a:spcBef>
              <a:spcAft>
                <a:spcPts val="600"/>
              </a:spcAft>
              <a:buNone/>
            </a:pPr>
            <a:r>
              <a:rPr lang="en-US" sz="2300" b="1" dirty="0">
                <a:latin typeface="Calibri" panose="020F0502020204030204" pitchFamily="34" charset="0"/>
                <a:ea typeface="Calibri" panose="020F0502020204030204" pitchFamily="34" charset="0"/>
                <a:cs typeface="Calibri" panose="020F0502020204030204" pitchFamily="34" charset="0"/>
              </a:rPr>
              <a:t>Key Provision: </a:t>
            </a:r>
            <a:r>
              <a:rPr lang="en-US" sz="2300" dirty="0">
                <a:latin typeface="Calibri" panose="020F0502020204030204" pitchFamily="34" charset="0"/>
                <a:ea typeface="Calibri" panose="020F0502020204030204" pitchFamily="34" charset="0"/>
                <a:cs typeface="Calibri" panose="020F0502020204030204" pitchFamily="34" charset="0"/>
              </a:rPr>
              <a:t>Perkins V, Section 135(b)(5)(s), allows colleges to utilize Perkins funding to reduce or eliminate out-of-pocket expenses for CTE students who are members of special populations.</a:t>
            </a:r>
          </a:p>
          <a:p>
            <a:pPr marL="0" indent="0">
              <a:spcBef>
                <a:spcPts val="0"/>
              </a:spcBef>
              <a:spcAft>
                <a:spcPts val="600"/>
              </a:spcAft>
              <a:buNone/>
            </a:pPr>
            <a:r>
              <a:rPr lang="en-US" sz="2300" b="1" dirty="0">
                <a:latin typeface="Calibri" panose="020F0502020204030204" pitchFamily="34" charset="0"/>
                <a:ea typeface="Calibri" panose="020F0502020204030204" pitchFamily="34" charset="0"/>
                <a:cs typeface="Calibri" panose="020F0502020204030204" pitchFamily="34" charset="0"/>
              </a:rPr>
              <a:t>Updated Approved Guidance:</a:t>
            </a:r>
            <a:endParaRPr lang="en-US" sz="23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spcAft>
                <a:spcPts val="600"/>
              </a:spcAft>
            </a:pPr>
            <a:r>
              <a:rPr lang="en-US" sz="2300" dirty="0">
                <a:latin typeface="Calibri" panose="020F0502020204030204" pitchFamily="34" charset="0"/>
                <a:ea typeface="Calibri" panose="020F0502020204030204" pitchFamily="34" charset="0"/>
                <a:cs typeface="Calibri" panose="020F0502020204030204" pitchFamily="34" charset="0"/>
              </a:rPr>
              <a:t>Reviewed and approved by The Bruman Group, PLLC </a:t>
            </a:r>
          </a:p>
          <a:p>
            <a:pPr marL="23495" indent="-151130">
              <a:spcBef>
                <a:spcPts val="0"/>
              </a:spcBef>
              <a:spcAft>
                <a:spcPts val="600"/>
              </a:spcAft>
              <a:buNone/>
            </a:pPr>
            <a:r>
              <a:rPr lang="en-US" sz="2300" dirty="0">
                <a:latin typeface="Calibri" panose="020F0502020204030204" pitchFamily="34" charset="0"/>
                <a:ea typeface="Calibri" panose="020F0502020204030204" pitchFamily="34" charset="0"/>
                <a:cs typeface="Calibri" panose="020F0502020204030204" pitchFamily="34" charset="0"/>
              </a:rPr>
              <a:t>   Includes (for adaptation by colleges as needed): </a:t>
            </a:r>
          </a:p>
          <a:p>
            <a:pPr marL="41275" indent="0">
              <a:spcBef>
                <a:spcPts val="0"/>
              </a:spcBef>
              <a:spcAft>
                <a:spcPts val="600"/>
              </a:spcAft>
              <a:buNone/>
            </a:pPr>
            <a:r>
              <a:rPr lang="en-US" sz="2300" dirty="0">
                <a:latin typeface="Calibri" panose="020F0502020204030204" pitchFamily="34" charset="0"/>
                <a:ea typeface="Calibri" panose="020F0502020204030204" pitchFamily="34" charset="0"/>
                <a:cs typeface="Calibri" panose="020F0502020204030204" pitchFamily="34" charset="0"/>
              </a:rPr>
              <a:t>    1.  *Sample Generic Policy and Procedure</a:t>
            </a:r>
          </a:p>
          <a:p>
            <a:pPr marL="41275" indent="0">
              <a:spcBef>
                <a:spcPts val="0"/>
              </a:spcBef>
              <a:spcAft>
                <a:spcPts val="600"/>
              </a:spcAft>
              <a:buNone/>
            </a:pPr>
            <a:r>
              <a:rPr lang="en-US" sz="2300" dirty="0">
                <a:latin typeface="Calibri" panose="020F0502020204030204" pitchFamily="34" charset="0"/>
                <a:ea typeface="Calibri" panose="020F0502020204030204" pitchFamily="34" charset="0"/>
                <a:cs typeface="Calibri" panose="020F0502020204030204" pitchFamily="34" charset="0"/>
              </a:rPr>
              <a:t>    2.  *Student Attestation Form </a:t>
            </a:r>
          </a:p>
          <a:p>
            <a:pPr marL="41275" indent="0">
              <a:spcBef>
                <a:spcPts val="0"/>
              </a:spcBef>
              <a:spcAft>
                <a:spcPts val="600"/>
              </a:spcAft>
              <a:buNone/>
            </a:pPr>
            <a:r>
              <a:rPr lang="en-US" sz="2300" b="1" dirty="0">
                <a:latin typeface="Calibri" panose="020F0502020204030204" pitchFamily="34" charset="0"/>
                <a:ea typeface="Calibri" panose="020F0502020204030204" pitchFamily="34" charset="0"/>
                <a:cs typeface="Calibri" panose="020F0502020204030204" pitchFamily="34" charset="0"/>
              </a:rPr>
              <a:t>Key Changes:</a:t>
            </a:r>
            <a:endParaRPr lang="en-US" sz="23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spcAft>
                <a:spcPts val="600"/>
              </a:spcAft>
            </a:pPr>
            <a:r>
              <a:rPr lang="en-US" sz="2300" dirty="0">
                <a:latin typeface="Calibri" panose="020F0502020204030204" pitchFamily="34" charset="0"/>
                <a:ea typeface="Calibri" panose="020F0502020204030204" pitchFamily="34" charset="0"/>
                <a:cs typeface="Calibri" panose="020F0502020204030204" pitchFamily="34" charset="0"/>
              </a:rPr>
              <a:t>Ensures compliance with federal regulations, including </a:t>
            </a:r>
            <a:r>
              <a:rPr lang="en-US" sz="2300" b="1" dirty="0">
                <a:latin typeface="Calibri" panose="020F0502020204030204" pitchFamily="34" charset="0"/>
                <a:ea typeface="Calibri" panose="020F0502020204030204" pitchFamily="34" charset="0"/>
                <a:cs typeface="Calibri" panose="020F0502020204030204" pitchFamily="34" charset="0"/>
              </a:rPr>
              <a:t>supplement - not-supplant</a:t>
            </a:r>
            <a:r>
              <a:rPr lang="en-US" sz="2300" dirty="0">
                <a:latin typeface="Calibri" panose="020F0502020204030204" pitchFamily="34" charset="0"/>
                <a:ea typeface="Calibri" panose="020F0502020204030204" pitchFamily="34" charset="0"/>
                <a:cs typeface="Calibri" panose="020F0502020204030204" pitchFamily="34" charset="0"/>
              </a:rPr>
              <a:t> requirements.</a:t>
            </a:r>
          </a:p>
          <a:p>
            <a:pPr marL="285750" indent="-285750">
              <a:spcBef>
                <a:spcPts val="0"/>
              </a:spcBef>
              <a:spcAft>
                <a:spcPts val="600"/>
              </a:spcAft>
            </a:pPr>
            <a:r>
              <a:rPr lang="en-US" sz="2300" dirty="0">
                <a:latin typeface="Calibri" panose="020F0502020204030204" pitchFamily="34" charset="0"/>
                <a:ea typeface="Calibri" panose="020F0502020204030204" pitchFamily="34" charset="0"/>
                <a:cs typeface="Calibri" panose="020F0502020204030204" pitchFamily="34" charset="0"/>
              </a:rPr>
              <a:t>Establishes a </a:t>
            </a:r>
            <a:r>
              <a:rPr lang="en-US" sz="2300" u="sng" dirty="0">
                <a:latin typeface="Calibri" panose="020F0502020204030204" pitchFamily="34" charset="0"/>
                <a:ea typeface="Calibri" panose="020F0502020204030204" pitchFamily="34" charset="0"/>
                <a:cs typeface="Calibri" panose="020F0502020204030204" pitchFamily="34" charset="0"/>
              </a:rPr>
              <a:t>streamlined process</a:t>
            </a:r>
            <a:r>
              <a:rPr lang="en-US" sz="2300" dirty="0">
                <a:latin typeface="Calibri" panose="020F0502020204030204" pitchFamily="34" charset="0"/>
                <a:ea typeface="Calibri" panose="020F0502020204030204" pitchFamily="34" charset="0"/>
                <a:cs typeface="Calibri" panose="020F0502020204030204" pitchFamily="34" charset="0"/>
              </a:rPr>
              <a:t> for determining and documenting </a:t>
            </a:r>
            <a:r>
              <a:rPr lang="en-US" sz="2300" b="1" dirty="0">
                <a:latin typeface="Calibri" panose="020F0502020204030204" pitchFamily="34" charset="0"/>
                <a:ea typeface="Calibri" panose="020F0502020204030204" pitchFamily="34" charset="0"/>
                <a:cs typeface="Calibri" panose="020F0502020204030204" pitchFamily="34" charset="0"/>
              </a:rPr>
              <a:t>student eligibility</a:t>
            </a:r>
            <a:r>
              <a:rPr lang="en-US" sz="2300" dirty="0">
                <a:latin typeface="Calibri" panose="020F0502020204030204" pitchFamily="34" charset="0"/>
                <a:ea typeface="Calibri" panose="020F0502020204030204" pitchFamily="34" charset="0"/>
                <a:cs typeface="Calibri" panose="020F0502020204030204" pitchFamily="34" charset="0"/>
              </a:rPr>
              <a:t> for support.</a:t>
            </a:r>
          </a:p>
          <a:p>
            <a:pPr marL="174625" indent="-174625">
              <a:spcBef>
                <a:spcPts val="0"/>
              </a:spcBef>
              <a:spcAft>
                <a:spcPts val="600"/>
              </a:spcAft>
              <a:buNone/>
            </a:pPr>
            <a:r>
              <a:rPr lang="en-US" sz="2300" b="1" dirty="0">
                <a:latin typeface="Calibri" panose="020F0502020204030204" pitchFamily="34" charset="0"/>
                <a:ea typeface="Calibri" panose="020F0502020204030204" pitchFamily="34" charset="0"/>
                <a:cs typeface="Calibri" panose="020F0502020204030204" pitchFamily="34" charset="0"/>
              </a:rPr>
              <a:t>*The generic forms can be found on NCPerkins.org </a:t>
            </a:r>
          </a:p>
        </p:txBody>
      </p:sp>
      <p:sp>
        <p:nvSpPr>
          <p:cNvPr id="3" name="Title 2">
            <a:extLst>
              <a:ext uri="{FF2B5EF4-FFF2-40B4-BE49-F238E27FC236}">
                <a16:creationId xmlns:a16="http://schemas.microsoft.com/office/drawing/2014/main" id="{0F2EEBD1-DE83-82A2-87C6-5EAC9F6CE05A}"/>
              </a:ext>
            </a:extLst>
          </p:cNvPr>
          <p:cNvSpPr>
            <a:spLocks noGrp="1"/>
          </p:cNvSpPr>
          <p:nvPr>
            <p:ph type="title"/>
          </p:nvPr>
        </p:nvSpPr>
        <p:spPr/>
        <p:txBody>
          <a:bodyPr/>
          <a:lstStyle/>
          <a:p>
            <a:r>
              <a:rPr lang="en-US" dirty="0"/>
              <a:t>Updated Guidance on Perkins V Support for Special Populations</a:t>
            </a:r>
            <a:endParaRPr lang="en-US" dirty="0">
              <a:ln w="0">
                <a:solidFill>
                  <a:srgbClr val="5B9BD5"/>
                </a:solidFill>
              </a:ln>
              <a:ea typeface="Calibri Light"/>
              <a:cs typeface="Calibri Light"/>
            </a:endParaRPr>
          </a:p>
        </p:txBody>
      </p:sp>
      <p:pic>
        <p:nvPicPr>
          <p:cNvPr id="5" name="Picture 4" descr="A red and blue figures holding hands&#10;&#10;Description automatically generated">
            <a:extLst>
              <a:ext uri="{FF2B5EF4-FFF2-40B4-BE49-F238E27FC236}">
                <a16:creationId xmlns:a16="http://schemas.microsoft.com/office/drawing/2014/main" id="{C03AF117-2D76-1208-7CB6-670E2826716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89792" y="1760342"/>
            <a:ext cx="2074487" cy="2055956"/>
          </a:xfrm>
          <a:prstGeom prst="rect">
            <a:avLst/>
          </a:prstGeom>
        </p:spPr>
      </p:pic>
      <p:sp>
        <p:nvSpPr>
          <p:cNvPr id="6" name="TextBox 5">
            <a:extLst>
              <a:ext uri="{FF2B5EF4-FFF2-40B4-BE49-F238E27FC236}">
                <a16:creationId xmlns:a16="http://schemas.microsoft.com/office/drawing/2014/main" id="{B13EF6F9-71A2-B5DD-5D0B-A72486BF82F1}"/>
              </a:ext>
            </a:extLst>
          </p:cNvPr>
          <p:cNvSpPr txBox="1"/>
          <p:nvPr/>
        </p:nvSpPr>
        <p:spPr>
          <a:xfrm>
            <a:off x="6919790" y="3607463"/>
            <a:ext cx="1928214" cy="130123"/>
          </a:xfrm>
          <a:prstGeom prst="rect">
            <a:avLst/>
          </a:prstGeom>
        </p:spPr>
        <p:txBody>
          <a:bodyPr>
            <a:normAutofit fontScale="25000" lnSpcReduction="20000"/>
          </a:bodyPr>
          <a:lstStyle/>
          <a:p>
            <a:r>
              <a:rPr lang="en-US" dirty="0" err="1"/>
              <a:t>ThePhoto</a:t>
            </a:r>
            <a:r>
              <a:rPr lang="en-US" dirty="0"/>
              <a:t> by </a:t>
            </a:r>
            <a:r>
              <a:rPr lang="en-US" dirty="0" err="1"/>
              <a:t>PhotoAuthor</a:t>
            </a:r>
            <a:r>
              <a:rPr lang="en-US" dirty="0"/>
              <a:t> is licensed under CCYYSA.</a:t>
            </a:r>
          </a:p>
        </p:txBody>
      </p:sp>
    </p:spTree>
    <p:extLst>
      <p:ext uri="{BB962C8B-B14F-4D97-AF65-F5344CB8AC3E}">
        <p14:creationId xmlns:p14="http://schemas.microsoft.com/office/powerpoint/2010/main" val="289358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6B59EF-2D81-7E8A-19B8-F96129CAD3C6}"/>
              </a:ext>
            </a:extLst>
          </p:cNvPr>
          <p:cNvSpPr>
            <a:spLocks noGrp="1"/>
          </p:cNvSpPr>
          <p:nvPr>
            <p:ph type="title"/>
          </p:nvPr>
        </p:nvSpPr>
        <p:spPr>
          <a:xfrm>
            <a:off x="1297859" y="126367"/>
            <a:ext cx="7364361" cy="994172"/>
          </a:xfrm>
        </p:spPr>
        <p:txBody>
          <a:bodyPr anchor="ctr">
            <a:normAutofit/>
          </a:bodyPr>
          <a:lstStyle/>
          <a:p>
            <a:r>
              <a:rPr lang="en-US"/>
              <a:t>Career Advising Training</a:t>
            </a:r>
            <a:endParaRPr lang="en-US" dirty="0"/>
          </a:p>
        </p:txBody>
      </p:sp>
      <p:pic>
        <p:nvPicPr>
          <p:cNvPr id="4" name="Content Placeholder 3" descr="A map with pointers on it&#10;&#10;Description automatically generated">
            <a:extLst>
              <a:ext uri="{FF2B5EF4-FFF2-40B4-BE49-F238E27FC236}">
                <a16:creationId xmlns:a16="http://schemas.microsoft.com/office/drawing/2014/main" id="{127A371A-1AAD-B090-0AB7-C8E0A5D93AA3}"/>
              </a:ext>
            </a:extLst>
          </p:cNvPr>
          <p:cNvPicPr>
            <a:picLocks noGrp="1" noChangeAspect="1"/>
          </p:cNvPicPr>
          <p:nvPr>
            <p:ph sz="half" idx="1"/>
          </p:nvPr>
        </p:nvPicPr>
        <p:blipFill>
          <a:blip r:embed="rId2"/>
          <a:stretch>
            <a:fillRect/>
          </a:stretch>
        </p:blipFill>
        <p:spPr>
          <a:xfrm>
            <a:off x="628650" y="1986533"/>
            <a:ext cx="3886200" cy="2215134"/>
          </a:xfrm>
          <a:noFill/>
        </p:spPr>
      </p:pic>
      <p:sp>
        <p:nvSpPr>
          <p:cNvPr id="9" name="Content Placeholder 3">
            <a:extLst>
              <a:ext uri="{FF2B5EF4-FFF2-40B4-BE49-F238E27FC236}">
                <a16:creationId xmlns:a16="http://schemas.microsoft.com/office/drawing/2014/main" id="{C5B63A0C-0BD5-6C1C-7334-261CC1A83840}"/>
              </a:ext>
            </a:extLst>
          </p:cNvPr>
          <p:cNvSpPr>
            <a:spLocks noGrp="1"/>
          </p:cNvSpPr>
          <p:nvPr>
            <p:ph sz="half" idx="2"/>
          </p:nvPr>
        </p:nvSpPr>
        <p:spPr>
          <a:xfrm>
            <a:off x="4629150" y="1369219"/>
            <a:ext cx="3886200" cy="3449762"/>
          </a:xfrm>
        </p:spPr>
        <p:txBody>
          <a:bodyPr vert="horz" lIns="91440" tIns="45720" rIns="91440" bIns="45720" rtlCol="0" anchor="t">
            <a:normAutofit/>
          </a:bodyPr>
          <a:lstStyle/>
          <a:p>
            <a:pPr marL="95885" indent="-95885"/>
            <a:r>
              <a:rPr lang="en-US" sz="1800" dirty="0">
                <a:latin typeface="Times New Roman"/>
                <a:cs typeface="Times New Roman"/>
              </a:rPr>
              <a:t>4-hour training</a:t>
            </a:r>
            <a:endParaRPr lang="en-US" sz="1800" dirty="0"/>
          </a:p>
          <a:p>
            <a:pPr marL="95885" indent="-95885"/>
            <a:r>
              <a:rPr lang="en-US" sz="1800" dirty="0">
                <a:latin typeface="Times New Roman"/>
                <a:cs typeface="Times New Roman"/>
              </a:rPr>
              <a:t>Partner with WFD Board or Career Center</a:t>
            </a:r>
          </a:p>
          <a:p>
            <a:pPr marL="95885" indent="-95885"/>
            <a:endParaRPr lang="en-US" sz="1800" dirty="0"/>
          </a:p>
          <a:p>
            <a:pPr marL="0" indent="0">
              <a:buNone/>
            </a:pPr>
            <a:r>
              <a:rPr lang="en-US" sz="1800" dirty="0">
                <a:latin typeface="Times New Roman"/>
                <a:cs typeface="Times New Roman"/>
              </a:rPr>
              <a:t>Content:</a:t>
            </a:r>
            <a:endParaRPr lang="en-US" sz="1800" dirty="0"/>
          </a:p>
          <a:p>
            <a:pPr marL="0" indent="0">
              <a:buNone/>
            </a:pPr>
            <a:r>
              <a:rPr lang="en-US" sz="1800" dirty="0">
                <a:latin typeface="Times New Roman"/>
                <a:cs typeface="Times New Roman"/>
              </a:rPr>
              <a:t>Career Theory</a:t>
            </a:r>
            <a:endParaRPr lang="en-US" sz="1800" dirty="0"/>
          </a:p>
          <a:p>
            <a:pPr marL="0" indent="0">
              <a:buNone/>
            </a:pPr>
            <a:r>
              <a:rPr lang="en-US" sz="1800" dirty="0">
                <a:latin typeface="Times New Roman"/>
                <a:cs typeface="Times New Roman"/>
              </a:rPr>
              <a:t>Tools for career advising</a:t>
            </a:r>
            <a:endParaRPr lang="en-US" sz="1800" dirty="0"/>
          </a:p>
          <a:p>
            <a:pPr marL="0" indent="0">
              <a:buNone/>
            </a:pPr>
            <a:r>
              <a:rPr lang="en-US" sz="1800" dirty="0">
                <a:latin typeface="Times New Roman"/>
                <a:cs typeface="Times New Roman"/>
              </a:rPr>
              <a:t>Navigating difficult conversations</a:t>
            </a:r>
          </a:p>
          <a:p>
            <a:pPr marL="0" indent="0">
              <a:buNone/>
            </a:pPr>
            <a:r>
              <a:rPr lang="en-US" sz="1800" dirty="0">
                <a:latin typeface="Times New Roman"/>
                <a:cs typeface="Times New Roman"/>
              </a:rPr>
              <a:t>Conversation Prompts </a:t>
            </a:r>
            <a:endParaRPr lang="en-US" sz="1800" dirty="0"/>
          </a:p>
          <a:p>
            <a:pPr marL="95885" indent="-95885"/>
            <a:endParaRPr lang="en-US" dirty="0"/>
          </a:p>
        </p:txBody>
      </p:sp>
    </p:spTree>
    <p:extLst>
      <p:ext uri="{BB962C8B-B14F-4D97-AF65-F5344CB8AC3E}">
        <p14:creationId xmlns:p14="http://schemas.microsoft.com/office/powerpoint/2010/main" val="128430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D0A2C6-12B7-0BBC-FBAC-9A743A5344F4}"/>
              </a:ext>
            </a:extLst>
          </p:cNvPr>
          <p:cNvSpPr>
            <a:spLocks noGrp="1"/>
          </p:cNvSpPr>
          <p:nvPr>
            <p:ph idx="1"/>
          </p:nvPr>
        </p:nvSpPr>
        <p:spPr>
          <a:xfrm>
            <a:off x="317395" y="1320904"/>
            <a:ext cx="8637679" cy="3548753"/>
          </a:xfrm>
        </p:spPr>
        <p:txBody>
          <a:bodyPr>
            <a:noAutofit/>
          </a:bodyPr>
          <a:lstStyle/>
          <a:p>
            <a:pPr marL="457200" indent="-457200" algn="l" rtl="0">
              <a:spcAft>
                <a:spcPts val="800"/>
              </a:spcAft>
              <a:buFont typeface="+mj-lt"/>
              <a:buAutoNum type="arabicPeriod"/>
            </a:pPr>
            <a:r>
              <a:rPr lang="en-US" sz="2400" dirty="0">
                <a:solidFill>
                  <a:srgbClr val="000000"/>
                </a:solidFill>
                <a:effectLst/>
                <a:latin typeface="Calibri" panose="020F0502020204030204" pitchFamily="34" charset="0"/>
              </a:rPr>
              <a:t>Quick Intro of the Credit Mobility Position</a:t>
            </a:r>
          </a:p>
          <a:p>
            <a:pPr marL="460375" lvl="1" indent="0">
              <a:spcBef>
                <a:spcPts val="0"/>
              </a:spcBef>
              <a:buNone/>
            </a:pPr>
            <a:r>
              <a:rPr lang="en-US" sz="2400" dirty="0">
                <a:solidFill>
                  <a:srgbClr val="000000"/>
                </a:solidFill>
                <a:effectLst/>
                <a:latin typeface="Calibri" panose="020F0502020204030204" pitchFamily="34" charset="0"/>
              </a:rPr>
              <a:t>Seth Kamen, Ed.D.</a:t>
            </a:r>
          </a:p>
          <a:p>
            <a:pPr marL="460375" lvl="1" indent="0">
              <a:spcBef>
                <a:spcPts val="0"/>
              </a:spcBef>
              <a:buNone/>
            </a:pPr>
            <a:r>
              <a:rPr lang="en-US" sz="2400" dirty="0">
                <a:solidFill>
                  <a:srgbClr val="000000"/>
                </a:solidFill>
                <a:latin typeface="Calibri" panose="020F0502020204030204" pitchFamily="34" charset="0"/>
              </a:rPr>
              <a:t>State Director of Credit Mobility</a:t>
            </a:r>
          </a:p>
          <a:p>
            <a:pPr marL="460375" lvl="1" indent="0">
              <a:spcBef>
                <a:spcPts val="0"/>
              </a:spcBef>
              <a:buNone/>
            </a:pPr>
            <a:r>
              <a:rPr lang="en-US" sz="2400" dirty="0">
                <a:solidFill>
                  <a:srgbClr val="000000"/>
                </a:solidFill>
                <a:effectLst/>
                <a:latin typeface="Calibri" panose="020F0502020204030204" pitchFamily="34" charset="0"/>
              </a:rPr>
              <a:t>Division of Programs and Student Services</a:t>
            </a:r>
          </a:p>
          <a:p>
            <a:pPr marL="460375" lvl="1" indent="0">
              <a:spcBef>
                <a:spcPts val="0"/>
              </a:spcBef>
              <a:buNone/>
            </a:pPr>
            <a:r>
              <a:rPr lang="en-US" sz="2400" dirty="0">
                <a:solidFill>
                  <a:srgbClr val="000000"/>
                </a:solidFill>
                <a:latin typeface="Calibri" panose="020F0502020204030204" pitchFamily="34" charset="0"/>
              </a:rPr>
              <a:t>919-807-7115</a:t>
            </a:r>
          </a:p>
          <a:p>
            <a:pPr marL="460375" lvl="1" indent="0">
              <a:spcBef>
                <a:spcPts val="0"/>
              </a:spcBef>
              <a:buNone/>
            </a:pPr>
            <a:r>
              <a:rPr lang="en-US" sz="2400" dirty="0">
                <a:solidFill>
                  <a:srgbClr val="000000"/>
                </a:solidFill>
                <a:effectLst/>
                <a:latin typeface="Calibri" panose="020F0502020204030204" pitchFamily="34" charset="0"/>
                <a:hlinkClick r:id="rId2"/>
              </a:rPr>
              <a:t>kamens@nccommunitycolleges.edu</a:t>
            </a:r>
            <a:br>
              <a:rPr lang="en-US" sz="2400" dirty="0">
                <a:solidFill>
                  <a:srgbClr val="000000"/>
                </a:solidFill>
                <a:effectLst/>
                <a:latin typeface="Calibri" panose="020F0502020204030204" pitchFamily="34" charset="0"/>
              </a:rPr>
            </a:br>
            <a:endParaRPr lang="en-US" sz="2400" dirty="0">
              <a:solidFill>
                <a:srgbClr val="000000"/>
              </a:solidFill>
              <a:effectLst/>
              <a:latin typeface="Calibri" panose="020F0502020204030204" pitchFamily="34" charset="0"/>
            </a:endParaRPr>
          </a:p>
          <a:p>
            <a:pPr marL="457200" indent="-457200" algn="l" rtl="0">
              <a:spcAft>
                <a:spcPts val="800"/>
              </a:spcAft>
              <a:buFont typeface="+mj-lt"/>
              <a:buAutoNum type="arabicPeriod"/>
            </a:pPr>
            <a:r>
              <a:rPr lang="en-US" sz="2400" dirty="0">
                <a:solidFill>
                  <a:srgbClr val="000000"/>
                </a:solidFill>
                <a:effectLst/>
                <a:latin typeface="Calibri" panose="020F0502020204030204" pitchFamily="34" charset="0"/>
              </a:rPr>
              <a:t>Research into Universal Articulation Agreements for Adult Students and AAS Programs</a:t>
            </a:r>
          </a:p>
          <a:p>
            <a:pPr algn="l" rtl="0">
              <a:spcAft>
                <a:spcPts val="800"/>
              </a:spcAft>
              <a:buFont typeface="+mj-lt"/>
              <a:buAutoNum type="arabicPeriod"/>
            </a:pPr>
            <a:endParaRPr lang="en-US" sz="1800" dirty="0">
              <a:solidFill>
                <a:srgbClr val="000000"/>
              </a:solidFill>
              <a:effectLst/>
              <a:latin typeface="Calibri" panose="020F0502020204030204" pitchFamily="34" charset="0"/>
            </a:endParaRPr>
          </a:p>
        </p:txBody>
      </p:sp>
      <p:sp>
        <p:nvSpPr>
          <p:cNvPr id="3" name="Title 2">
            <a:extLst>
              <a:ext uri="{FF2B5EF4-FFF2-40B4-BE49-F238E27FC236}">
                <a16:creationId xmlns:a16="http://schemas.microsoft.com/office/drawing/2014/main" id="{D06DAB33-09FE-8F08-B9D3-E453D7899B94}"/>
              </a:ext>
            </a:extLst>
          </p:cNvPr>
          <p:cNvSpPr>
            <a:spLocks noGrp="1"/>
          </p:cNvSpPr>
          <p:nvPr>
            <p:ph type="title"/>
          </p:nvPr>
        </p:nvSpPr>
        <p:spPr/>
        <p:txBody>
          <a:bodyPr/>
          <a:lstStyle/>
          <a:p>
            <a:r>
              <a:rPr lang="en-US" dirty="0"/>
              <a:t>Seth Kamen: State Director of Credit Mobility</a:t>
            </a:r>
          </a:p>
        </p:txBody>
      </p:sp>
    </p:spTree>
    <p:extLst>
      <p:ext uri="{BB962C8B-B14F-4D97-AF65-F5344CB8AC3E}">
        <p14:creationId xmlns:p14="http://schemas.microsoft.com/office/powerpoint/2010/main" val="108394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7D6B-DA37-407E-DA50-1B5892C8BBE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CECEBC-9C2C-372B-1B6D-F237716ECDB5}"/>
              </a:ext>
            </a:extLst>
          </p:cNvPr>
          <p:cNvSpPr>
            <a:spLocks noGrp="1"/>
          </p:cNvSpPr>
          <p:nvPr>
            <p:ph idx="1"/>
          </p:nvPr>
        </p:nvSpPr>
        <p:spPr>
          <a:xfrm>
            <a:off x="317395" y="1320904"/>
            <a:ext cx="8637679" cy="3822596"/>
          </a:xfrm>
        </p:spPr>
        <p:txBody>
          <a:bodyPr>
            <a:noAutofit/>
          </a:bodyPr>
          <a:lstStyle/>
          <a:p>
            <a:pPr marL="342900" indent="-342900" algn="l" rtl="0">
              <a:spcAft>
                <a:spcPts val="800"/>
              </a:spcAft>
              <a:buFont typeface="+mj-lt"/>
              <a:buAutoNum type="arabicPeriod" startAt="3"/>
            </a:pPr>
            <a:r>
              <a:rPr lang="en-US" sz="1800" dirty="0">
                <a:solidFill>
                  <a:srgbClr val="000000"/>
                </a:solidFill>
                <a:effectLst/>
                <a:latin typeface="Calibri" panose="020F0502020204030204" pitchFamily="34" charset="0"/>
              </a:rPr>
              <a:t>CPL Virtual Listening Tours</a:t>
            </a:r>
            <a:r>
              <a:rPr lang="en-US" sz="1800" dirty="0">
                <a:solidFill>
                  <a:srgbClr val="000000"/>
                </a:solidFill>
                <a:latin typeface="Calibri" panose="020F0502020204030204" pitchFamily="34" charset="0"/>
              </a:rPr>
              <a:t> </a:t>
            </a:r>
            <a:r>
              <a:rPr lang="en-US" sz="1800" dirty="0">
                <a:solidFill>
                  <a:srgbClr val="000000"/>
                </a:solidFill>
                <a:effectLst/>
                <a:latin typeface="Calibri" panose="020F0502020204030204" pitchFamily="34" charset="0"/>
              </a:rPr>
              <a:t>to learn more about Credit for Prior Learning at the colleges. Faculty, staff, and administration are invited to share their thoughts, needs, and ideas. Topics may include community perceptions of CPL, challenges with implementing or expanding a CPL program, training needs for faculty and staff, how to engage students, or more.  These will be held on the following:</a:t>
            </a:r>
          </a:p>
          <a:p>
            <a:pPr marL="0" indent="0" algn="l" rtl="0">
              <a:spcAft>
                <a:spcPts val="800"/>
              </a:spcAft>
              <a:buNone/>
            </a:pPr>
            <a:endParaRPr lang="en-US" sz="1800" dirty="0">
              <a:solidFill>
                <a:srgbClr val="000000"/>
              </a:solidFill>
              <a:effectLst/>
              <a:latin typeface="Calibri" panose="020F0502020204030204" pitchFamily="34" charset="0"/>
            </a:endParaRPr>
          </a:p>
          <a:p>
            <a:pPr marL="0" indent="0" algn="l" rtl="0">
              <a:spcAft>
                <a:spcPts val="800"/>
              </a:spcAft>
              <a:buNone/>
            </a:pPr>
            <a:endParaRPr lang="en-US" sz="1800" dirty="0">
              <a:solidFill>
                <a:srgbClr val="000000"/>
              </a:solidFill>
              <a:latin typeface="Calibri" panose="020F0502020204030204" pitchFamily="34" charset="0"/>
            </a:endParaRPr>
          </a:p>
          <a:p>
            <a:pPr marL="0" marR="0" indent="0" algn="l" rtl="0">
              <a:spcAft>
                <a:spcPts val="800"/>
              </a:spcAft>
              <a:buNone/>
            </a:pPr>
            <a:br>
              <a:rPr lang="en-US" sz="1800" b="1" dirty="0">
                <a:solidFill>
                  <a:srgbClr val="000000"/>
                </a:solidFill>
                <a:effectLst/>
                <a:latin typeface="Calibri" panose="020F0502020204030204" pitchFamily="34" charset="0"/>
                <a:hlinkClick r:id="rId2" tooltip="Original URL: https://forms.office.com/r/NWYkEEpTfd. Click or tap if you trust this link."/>
              </a:rPr>
            </a:br>
            <a:r>
              <a:rPr lang="en-US" sz="1800" b="1" dirty="0">
                <a:solidFill>
                  <a:srgbClr val="000000"/>
                </a:solidFill>
                <a:effectLst/>
                <a:latin typeface="Calibri" panose="020F0502020204030204" pitchFamily="34" charset="0"/>
                <a:hlinkClick r:id="rId2" tooltip="Original URL: https://forms.office.com/r/NWYkEEpTfd. Click or tap if you trust this link."/>
              </a:rPr>
              <a:t>Please RSVP here; registration will stay open until one hour before the scheduled time</a:t>
            </a:r>
            <a:r>
              <a:rPr lang="en-US" sz="1800" dirty="0">
                <a:solidFill>
                  <a:srgbClr val="000000"/>
                </a:solidFill>
                <a:effectLst/>
                <a:latin typeface="Calibri" panose="020F0502020204030204" pitchFamily="34" charset="0"/>
              </a:rPr>
              <a:t> </a:t>
            </a:r>
          </a:p>
          <a:p>
            <a:pPr marL="0" marR="0" indent="0" algn="l" rtl="0">
              <a:spcAft>
                <a:spcPts val="800"/>
              </a:spcAft>
              <a:buNone/>
            </a:pPr>
            <a:r>
              <a:rPr lang="en-US" sz="1800" dirty="0">
                <a:solidFill>
                  <a:srgbClr val="000000"/>
                </a:solidFill>
                <a:effectLst/>
                <a:latin typeface="Calibri" panose="020F0502020204030204" pitchFamily="34" charset="0"/>
              </a:rPr>
              <a:t>If you would like to set up a call specifically for your institution, please let me know and I'll be happy to coordinate. </a:t>
            </a:r>
          </a:p>
        </p:txBody>
      </p:sp>
      <p:sp>
        <p:nvSpPr>
          <p:cNvPr id="3" name="Title 2">
            <a:extLst>
              <a:ext uri="{FF2B5EF4-FFF2-40B4-BE49-F238E27FC236}">
                <a16:creationId xmlns:a16="http://schemas.microsoft.com/office/drawing/2014/main" id="{59542275-4A89-DE58-2D7C-0D8DADEC6310}"/>
              </a:ext>
            </a:extLst>
          </p:cNvPr>
          <p:cNvSpPr>
            <a:spLocks noGrp="1"/>
          </p:cNvSpPr>
          <p:nvPr>
            <p:ph type="title"/>
          </p:nvPr>
        </p:nvSpPr>
        <p:spPr/>
        <p:txBody>
          <a:bodyPr/>
          <a:lstStyle/>
          <a:p>
            <a:r>
              <a:rPr lang="en-US" dirty="0"/>
              <a:t>CPL Virtual Listening Tours</a:t>
            </a:r>
          </a:p>
        </p:txBody>
      </p:sp>
      <p:graphicFrame>
        <p:nvGraphicFramePr>
          <p:cNvPr id="4" name="Table 3">
            <a:extLst>
              <a:ext uri="{FF2B5EF4-FFF2-40B4-BE49-F238E27FC236}">
                <a16:creationId xmlns:a16="http://schemas.microsoft.com/office/drawing/2014/main" id="{93F5EE57-3B14-3F61-4132-01BA060C8B1B}"/>
              </a:ext>
            </a:extLst>
          </p:cNvPr>
          <p:cNvGraphicFramePr>
            <a:graphicFrameLocks noGrp="1"/>
          </p:cNvGraphicFramePr>
          <p:nvPr>
            <p:extLst>
              <p:ext uri="{D42A27DB-BD31-4B8C-83A1-F6EECF244321}">
                <p14:modId xmlns:p14="http://schemas.microsoft.com/office/powerpoint/2010/main" val="887420501"/>
              </p:ext>
            </p:extLst>
          </p:nvPr>
        </p:nvGraphicFramePr>
        <p:xfrm>
          <a:off x="733029" y="2814414"/>
          <a:ext cx="7224519" cy="1097280"/>
        </p:xfrm>
        <a:graphic>
          <a:graphicData uri="http://schemas.openxmlformats.org/drawingml/2006/table">
            <a:tbl>
              <a:tblPr firstRow="1" bandRow="1">
                <a:tableStyleId>{5C22544A-7EE6-4342-B048-85BDC9FD1C3A}</a:tableStyleId>
              </a:tblPr>
              <a:tblGrid>
                <a:gridCol w="3952328">
                  <a:extLst>
                    <a:ext uri="{9D8B030D-6E8A-4147-A177-3AD203B41FA5}">
                      <a16:colId xmlns:a16="http://schemas.microsoft.com/office/drawing/2014/main" val="3959687854"/>
                    </a:ext>
                  </a:extLst>
                </a:gridCol>
                <a:gridCol w="3272191">
                  <a:extLst>
                    <a:ext uri="{9D8B030D-6E8A-4147-A177-3AD203B41FA5}">
                      <a16:colId xmlns:a16="http://schemas.microsoft.com/office/drawing/2014/main" val="118076972"/>
                    </a:ext>
                  </a:extLst>
                </a:gridCol>
              </a:tblGrid>
              <a:tr h="36576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lang="en-US" sz="1600" b="0" dirty="0">
                          <a:solidFill>
                            <a:srgbClr val="000000"/>
                          </a:solidFill>
                          <a:effectLst/>
                          <a:latin typeface="+mn-lt"/>
                        </a:rPr>
                        <a:t>Thursday, 2/6/25 10 – 11am or 3 – 4pm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lang="en-US" sz="1600" b="0" dirty="0">
                          <a:solidFill>
                            <a:srgbClr val="000000"/>
                          </a:solidFill>
                          <a:effectLst/>
                          <a:latin typeface="+mn-lt"/>
                        </a:rPr>
                        <a:t>Wednesday, 2/12/25 9 – 10am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9827152"/>
                  </a:ext>
                </a:extLst>
              </a:tr>
              <a:tr h="36576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lang="en-US" sz="1600" b="0" dirty="0">
                          <a:solidFill>
                            <a:srgbClr val="000000"/>
                          </a:solidFill>
                          <a:effectLst/>
                          <a:latin typeface="+mn-lt"/>
                        </a:rPr>
                        <a:t>Monday, 2/10/25 4pm – 5pm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lang="en-US" sz="1600" b="0" dirty="0">
                          <a:solidFill>
                            <a:srgbClr val="000000"/>
                          </a:solidFill>
                          <a:effectLst/>
                          <a:latin typeface="+mn-lt"/>
                        </a:rPr>
                        <a:t>Friday, 2/14/25 12 – 1pm or 2 – 3pm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656832"/>
                  </a:ext>
                </a:extLst>
              </a:tr>
              <a:tr h="36576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lang="en-US" sz="1600" b="0" dirty="0">
                          <a:solidFill>
                            <a:srgbClr val="000000"/>
                          </a:solidFill>
                          <a:effectLst/>
                          <a:latin typeface="+mn-lt"/>
                        </a:rPr>
                        <a:t>Tuesday, 2/11/25 11am – 12pm or 4pm – 5pm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latin typeface="+mn-lt"/>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0408275"/>
                  </a:ext>
                </a:extLst>
              </a:tr>
            </a:tbl>
          </a:graphicData>
        </a:graphic>
      </p:graphicFrame>
    </p:spTree>
    <p:extLst>
      <p:ext uri="{BB962C8B-B14F-4D97-AF65-F5344CB8AC3E}">
        <p14:creationId xmlns:p14="http://schemas.microsoft.com/office/powerpoint/2010/main" val="278195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0D909-F7F7-D04C-5213-8752BC8BC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2246D-CCA7-F6B5-EADB-2E0C9ED8DF8B}"/>
              </a:ext>
            </a:extLst>
          </p:cNvPr>
          <p:cNvSpPr>
            <a:spLocks noGrp="1"/>
          </p:cNvSpPr>
          <p:nvPr>
            <p:ph type="ctrTitle"/>
          </p:nvPr>
        </p:nvSpPr>
        <p:spPr>
          <a:xfrm>
            <a:off x="3342863" y="449856"/>
            <a:ext cx="5151056" cy="974693"/>
          </a:xfrm>
        </p:spPr>
        <p:txBody>
          <a:bodyPr>
            <a:noAutofit/>
          </a:bodyPr>
          <a:lstStyle/>
          <a:p>
            <a:pPr algn="l"/>
            <a:r>
              <a:rPr lang="en-US" sz="2700" b="1" dirty="0">
                <a:ea typeface="+mj-lt"/>
                <a:cs typeface="+mj-lt"/>
              </a:rPr>
              <a:t>Leveraging AI in Education Series </a:t>
            </a:r>
            <a:br>
              <a:rPr lang="en-US" sz="2700" b="1" dirty="0">
                <a:ea typeface="+mj-lt"/>
                <a:cs typeface="+mj-lt"/>
              </a:rPr>
            </a:br>
            <a:r>
              <a:rPr lang="en-US" sz="2700" b="1" dirty="0">
                <a:ea typeface="+mj-lt"/>
                <a:cs typeface="+mj-lt"/>
              </a:rPr>
              <a:t>Workshops and Presentations</a:t>
            </a:r>
            <a:endParaRPr lang="en-US" dirty="0"/>
          </a:p>
        </p:txBody>
      </p:sp>
      <p:sp>
        <p:nvSpPr>
          <p:cNvPr id="3" name="Subtitle 2">
            <a:extLst>
              <a:ext uri="{FF2B5EF4-FFF2-40B4-BE49-F238E27FC236}">
                <a16:creationId xmlns:a16="http://schemas.microsoft.com/office/drawing/2014/main" id="{28EC076F-04CB-53B5-D40A-F2A4A6AA1E2A}"/>
              </a:ext>
            </a:extLst>
          </p:cNvPr>
          <p:cNvSpPr>
            <a:spLocks noGrp="1"/>
          </p:cNvSpPr>
          <p:nvPr>
            <p:ph type="subTitle" idx="1"/>
          </p:nvPr>
        </p:nvSpPr>
        <p:spPr>
          <a:xfrm>
            <a:off x="268071" y="1440940"/>
            <a:ext cx="5346917" cy="3032051"/>
          </a:xfrm>
        </p:spPr>
        <p:txBody>
          <a:bodyPr vert="horz" lIns="68580" tIns="34290" rIns="68580" bIns="34290" rtlCol="0" anchor="t">
            <a:noAutofit/>
          </a:bodyPr>
          <a:lstStyle/>
          <a:p>
            <a:pPr marL="257175" indent="-257175" algn="l">
              <a:buChar char="•"/>
              <a:defRPr/>
            </a:pPr>
            <a:r>
              <a:rPr lang="en-US" dirty="0">
                <a:ea typeface="+mn-lt"/>
                <a:cs typeface="+mn-lt"/>
              </a:rPr>
              <a:t>Hands-on training for CTE faculty and staff</a:t>
            </a:r>
            <a:endParaRPr lang="en-US" dirty="0">
              <a:latin typeface="Calibri"/>
              <a:ea typeface="+mn-lt"/>
              <a:cs typeface="Calibri"/>
            </a:endParaRPr>
          </a:p>
          <a:p>
            <a:pPr marL="257175" indent="-257175" algn="l">
              <a:buChar char="•"/>
              <a:defRPr/>
            </a:pPr>
            <a:r>
              <a:rPr lang="en-US" dirty="0">
                <a:ea typeface="+mn-lt"/>
                <a:cs typeface="+mn-lt"/>
              </a:rPr>
              <a:t>Focus on integrating AI into classroom environments</a:t>
            </a:r>
            <a:endParaRPr lang="en-US" dirty="0">
              <a:cs typeface="Calibri" panose="020F0502020204030204"/>
            </a:endParaRPr>
          </a:p>
          <a:p>
            <a:pPr marL="257175" indent="-257175" algn="l">
              <a:buChar char="•"/>
              <a:defRPr/>
            </a:pPr>
            <a:r>
              <a:rPr lang="en-US" dirty="0">
                <a:ea typeface="+mn-lt"/>
                <a:cs typeface="+mn-lt"/>
              </a:rPr>
              <a:t>Practical AI applications: Personalized assessments, AI-assisted lesson planning</a:t>
            </a:r>
            <a:endParaRPr lang="en-US" dirty="0">
              <a:cs typeface="Calibri" panose="020F0502020204030204"/>
            </a:endParaRPr>
          </a:p>
          <a:p>
            <a:pPr marL="257175" indent="-257175" algn="l">
              <a:buChar char="•"/>
              <a:defRPr/>
            </a:pPr>
            <a:r>
              <a:rPr lang="en-US" dirty="0">
                <a:ea typeface="+mn-lt"/>
                <a:cs typeface="+mn-lt"/>
              </a:rPr>
              <a:t>Ethical considerations in AI use</a:t>
            </a:r>
            <a:endParaRPr lang="en-US" dirty="0">
              <a:cs typeface="Calibri" panose="020F0502020204030204"/>
            </a:endParaRPr>
          </a:p>
          <a:p>
            <a:pPr marL="257175" indent="-257175" algn="l">
              <a:buChar char="•"/>
              <a:defRPr/>
            </a:pPr>
            <a:r>
              <a:rPr lang="en-US" b="1" dirty="0">
                <a:ea typeface="+mn-lt"/>
                <a:cs typeface="+mn-lt"/>
              </a:rPr>
              <a:t>Upcoming Sessions:</a:t>
            </a:r>
            <a:r>
              <a:rPr lang="en-US" dirty="0">
                <a:ea typeface="+mn-lt"/>
                <a:cs typeface="+mn-lt"/>
              </a:rPr>
              <a:t> Available through Spring 2025</a:t>
            </a:r>
            <a:endParaRPr lang="en-US" dirty="0">
              <a:cs typeface="Calibri" panose="020F0502020204030204"/>
            </a:endParaRPr>
          </a:p>
          <a:p>
            <a:pPr marL="257175" indent="-257175" algn="l">
              <a:buChar char="•"/>
              <a:defRPr/>
            </a:pPr>
            <a:r>
              <a:rPr lang="en-US" b="1" dirty="0">
                <a:ea typeface="+mn-lt"/>
                <a:cs typeface="+mn-lt"/>
              </a:rPr>
              <a:t>Contact:</a:t>
            </a:r>
            <a:r>
              <a:rPr lang="en-US" dirty="0">
                <a:ea typeface="+mn-lt"/>
                <a:cs typeface="+mn-lt"/>
              </a:rPr>
              <a:t> Reach out to Lane Freeman (</a:t>
            </a:r>
            <a:r>
              <a:rPr lang="en-US" dirty="0">
                <a:ea typeface="+mn-lt"/>
                <a:cs typeface="+mn-lt"/>
                <a:hlinkClick r:id="rId3"/>
              </a:rPr>
              <a:t>freemanl@nccommunitycolleges.edu</a:t>
            </a:r>
            <a:r>
              <a:rPr lang="en-US" dirty="0">
                <a:ea typeface="+mn-lt"/>
                <a:cs typeface="+mn-lt"/>
              </a:rPr>
              <a:t>) to schedule an in-person or online session</a:t>
            </a:r>
            <a:endParaRPr lang="en-US" dirty="0">
              <a:cs typeface="Calibri" panose="020F0502020204030204"/>
            </a:endParaRPr>
          </a:p>
          <a:p>
            <a:pPr algn="l">
              <a:spcBef>
                <a:spcPts val="375"/>
              </a:spcBef>
              <a:buChar char="•"/>
              <a:defRPr/>
            </a:pPr>
            <a:endParaRPr lang="en-US" sz="750" dirty="0">
              <a:latin typeface="Calibri"/>
              <a:ea typeface="Calibri"/>
              <a:cs typeface="Calibri"/>
            </a:endParaRPr>
          </a:p>
        </p:txBody>
      </p:sp>
      <p:cxnSp>
        <p:nvCxnSpPr>
          <p:cNvPr id="5" name="Straight Connector 4">
            <a:extLst>
              <a:ext uri="{FF2B5EF4-FFF2-40B4-BE49-F238E27FC236}">
                <a16:creationId xmlns:a16="http://schemas.microsoft.com/office/drawing/2014/main" id="{A410D22E-CAF7-1CE6-1FC7-EF597B001658}"/>
              </a:ext>
            </a:extLst>
          </p:cNvPr>
          <p:cNvCxnSpPr>
            <a:cxnSpLocks/>
          </p:cNvCxnSpPr>
          <p:nvPr/>
        </p:nvCxnSpPr>
        <p:spPr>
          <a:xfrm flipV="1">
            <a:off x="796961" y="1414268"/>
            <a:ext cx="7269480" cy="14832"/>
          </a:xfrm>
          <a:prstGeom prst="line">
            <a:avLst/>
          </a:prstGeom>
          <a:ln w="12700"/>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7F931E2C-4028-2D1F-40B5-063884E0C3FC}"/>
              </a:ext>
            </a:extLst>
          </p:cNvPr>
          <p:cNvCxnSpPr/>
          <p:nvPr/>
        </p:nvCxnSpPr>
        <p:spPr>
          <a:xfrm>
            <a:off x="6113834" y="2632473"/>
            <a:ext cx="0" cy="2317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D71B8E77-C4E5-E2B9-5FC2-358374198B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25191" y="192695"/>
            <a:ext cx="2732294" cy="98369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0C21EBB-5F8A-08A3-D1EE-FC1ECE934060}"/>
              </a:ext>
            </a:extLst>
          </p:cNvPr>
          <p:cNvGrpSpPr/>
          <p:nvPr/>
        </p:nvGrpSpPr>
        <p:grpSpPr>
          <a:xfrm>
            <a:off x="0" y="4730368"/>
            <a:ext cx="9144000" cy="486090"/>
            <a:chOff x="0" y="6209881"/>
            <a:chExt cx="12192000" cy="648120"/>
          </a:xfrm>
        </p:grpSpPr>
        <p:sp>
          <p:nvSpPr>
            <p:cNvPr id="9" name="Rectangle 8">
              <a:extLst>
                <a:ext uri="{FF2B5EF4-FFF2-40B4-BE49-F238E27FC236}">
                  <a16:creationId xmlns:a16="http://schemas.microsoft.com/office/drawing/2014/main" id="{5C076DFF-E948-35B1-9634-D8F5021DEAFB}"/>
                </a:ext>
              </a:extLst>
            </p:cNvPr>
            <p:cNvSpPr/>
            <p:nvPr/>
          </p:nvSpPr>
          <p:spPr>
            <a:xfrm>
              <a:off x="0" y="6330463"/>
              <a:ext cx="12192000" cy="527538"/>
            </a:xfrm>
            <a:prstGeom prst="rect">
              <a:avLst/>
            </a:prstGeom>
            <a:solidFill>
              <a:srgbClr val="004278"/>
            </a:solidFill>
            <a:ln>
              <a:solidFill>
                <a:srgbClr val="0042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Rectangle 9">
              <a:extLst>
                <a:ext uri="{FF2B5EF4-FFF2-40B4-BE49-F238E27FC236}">
                  <a16:creationId xmlns:a16="http://schemas.microsoft.com/office/drawing/2014/main" id="{193EC276-AD88-7662-73E3-B1C515EE386C}"/>
                </a:ext>
              </a:extLst>
            </p:cNvPr>
            <p:cNvSpPr/>
            <p:nvPr/>
          </p:nvSpPr>
          <p:spPr>
            <a:xfrm>
              <a:off x="0" y="6209881"/>
              <a:ext cx="12192000" cy="120582"/>
            </a:xfrm>
            <a:prstGeom prst="rect">
              <a:avLst/>
            </a:prstGeom>
            <a:solidFill>
              <a:srgbClr val="4B9CD3"/>
            </a:solidFill>
            <a:ln>
              <a:solidFill>
                <a:srgbClr val="4B9C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grpSp>
      <p:pic>
        <p:nvPicPr>
          <p:cNvPr id="6" name="Picture 5" descr="A person wearing safety glasses&#10;&#10;Description automatically generated">
            <a:extLst>
              <a:ext uri="{FF2B5EF4-FFF2-40B4-BE49-F238E27FC236}">
                <a16:creationId xmlns:a16="http://schemas.microsoft.com/office/drawing/2014/main" id="{965FDBD7-15EE-6672-D2DC-E416AB2F4A82}"/>
              </a:ext>
            </a:extLst>
          </p:cNvPr>
          <p:cNvPicPr>
            <a:picLocks noChangeAspect="1"/>
          </p:cNvPicPr>
          <p:nvPr/>
        </p:nvPicPr>
        <p:blipFill>
          <a:blip r:embed="rId5"/>
          <a:stretch>
            <a:fillRect/>
          </a:stretch>
        </p:blipFill>
        <p:spPr>
          <a:xfrm>
            <a:off x="5479142" y="1918607"/>
            <a:ext cx="3311072" cy="2195287"/>
          </a:xfrm>
          <a:prstGeom prst="rect">
            <a:avLst/>
          </a:prstGeom>
        </p:spPr>
      </p:pic>
    </p:spTree>
    <p:extLst>
      <p:ext uri="{BB962C8B-B14F-4D97-AF65-F5344CB8AC3E}">
        <p14:creationId xmlns:p14="http://schemas.microsoft.com/office/powerpoint/2010/main" val="3750454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3648569-d889-4cab-8fb7-f97de583ec0f">
      <UserInfo>
        <DisplayName>Darice McDougald</DisplayName>
        <AccountId>25</AccountId>
        <AccountType/>
      </UserInfo>
      <UserInfo>
        <DisplayName>Patti Coultas</DisplayName>
        <AccountId>20</AccountId>
        <AccountType/>
      </UserInfo>
    </SharedWithUsers>
    <lcf76f155ced4ddcb4097134ff3c332f xmlns="0dae2db2-b5e8-45f4-b728-6af5f61bf323">
      <Terms xmlns="http://schemas.microsoft.com/office/infopath/2007/PartnerControls"/>
    </lcf76f155ced4ddcb4097134ff3c332f>
    <TaxCatchAll xmlns="a3648569-d889-4cab-8fb7-f97de583ec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4610512D2D1144907A53A90A511145" ma:contentTypeVersion="14" ma:contentTypeDescription="Create a new document." ma:contentTypeScope="" ma:versionID="9498cb6fe44015a949a8497b0d2bd6cd">
  <xsd:schema xmlns:xsd="http://www.w3.org/2001/XMLSchema" xmlns:xs="http://www.w3.org/2001/XMLSchema" xmlns:p="http://schemas.microsoft.com/office/2006/metadata/properties" xmlns:ns2="0dae2db2-b5e8-45f4-b728-6af5f61bf323" xmlns:ns3="a3648569-d889-4cab-8fb7-f97de583ec0f" targetNamespace="http://schemas.microsoft.com/office/2006/metadata/properties" ma:root="true" ma:fieldsID="fc56fc332cf3cc688e5fd8850efab57e" ns2:_="" ns3:_="">
    <xsd:import namespace="0dae2db2-b5e8-45f4-b728-6af5f61bf323"/>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e2db2-b5e8-45f4-b728-6af5f61bf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1C12FC-6215-4B2B-9EAC-7E250CE89C1A}">
  <ds:schemaRefs>
    <ds:schemaRef ds:uri="0dae2db2-b5e8-45f4-b728-6af5f61bf323"/>
    <ds:schemaRef ds:uri="http://schemas.microsoft.com/office/2006/metadata/properties"/>
    <ds:schemaRef ds:uri="a3648569-d889-4cab-8fb7-f97de583ec0f"/>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3.xml><?xml version="1.0" encoding="utf-8"?>
<ds:datastoreItem xmlns:ds="http://schemas.openxmlformats.org/officeDocument/2006/customXml" ds:itemID="{A0AED3E4-1821-4603-89A6-A115E9D28E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ae2db2-b5e8-45f4-b728-6af5f61bf323"/>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1426</Words>
  <Application>Microsoft Office PowerPoint</Application>
  <PresentationFormat>On-screen Show (16:9)</PresentationFormat>
  <Paragraphs>219</Paragraphs>
  <Slides>21</Slides>
  <Notes>13</Notes>
  <HiddenSlides>0</HiddenSlides>
  <MMClips>1</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Perkins Update</vt:lpstr>
      <vt:lpstr>Purpose of Perkins V </vt:lpstr>
      <vt:lpstr>PowerPoint Presentation</vt:lpstr>
      <vt:lpstr>Perkins Spending Guidance</vt:lpstr>
      <vt:lpstr>Updated Guidance on Perkins V Support for Special Populations</vt:lpstr>
      <vt:lpstr>Career Advising Training</vt:lpstr>
      <vt:lpstr>Seth Kamen: State Director of Credit Mobility</vt:lpstr>
      <vt:lpstr>CPL Virtual Listening Tours</vt:lpstr>
      <vt:lpstr>Leveraging AI in Education Series  Workshops and Presentations</vt:lpstr>
      <vt:lpstr>Immersive Learning Conference (May 20-22, 2025)</vt:lpstr>
      <vt:lpstr>Immersive Learning Conference (May 20-22, 2025)</vt:lpstr>
      <vt:lpstr>AI Integration for CTE Faculty - Training Event (January 30-31, 2025)</vt:lpstr>
      <vt:lpstr>Congratulations to the following Master Instructor Certification Program Candidates from CTE fields (2025 Cohort)</vt:lpstr>
      <vt:lpstr>PowerPoint Presentation</vt:lpstr>
      <vt:lpstr>PowerPoint Presentation</vt:lpstr>
      <vt:lpstr>Perkins Mid-Year Meeting Agenda</vt:lpstr>
      <vt:lpstr>Mid-Year Meeting Logistics</vt:lpstr>
      <vt:lpstr>Perkins Annual Meeting for 2025-2026</vt:lpstr>
      <vt:lpstr>SKILLSUSANC Leadership Conference</vt:lpstr>
      <vt:lpstr>Perkins Monthly Updates 2024-25</vt:lpstr>
      <vt:lpstr>Virtual Office Hours for Technical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2038</cp:revision>
  <dcterms:created xsi:type="dcterms:W3CDTF">2021-08-11T12:00:29Z</dcterms:created>
  <dcterms:modified xsi:type="dcterms:W3CDTF">2025-01-14T12:27:41Z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0x010100B64610512D2D1144907A53A90A511145</vt:lpwstr>
  </property>
  <property fmtid="{D5CDD505-2E9C-101B-9397-08002B2CF9AE}" pid="3" name="MediaServiceImageTags">
    <vt:lpwstr/>
  </property>
</Properties>
</file>