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778" r:id="rId2"/>
    <p:sldId id="1165" r:id="rId3"/>
    <p:sldId id="1147" r:id="rId4"/>
    <p:sldId id="1220" r:id="rId5"/>
    <p:sldId id="1205" r:id="rId6"/>
    <p:sldId id="1221" r:id="rId7"/>
    <p:sldId id="1204" r:id="rId8"/>
    <p:sldId id="1197" r:id="rId9"/>
    <p:sldId id="1170" r:id="rId10"/>
    <p:sldId id="1173" r:id="rId11"/>
    <p:sldId id="1186" r:id="rId12"/>
    <p:sldId id="1171" r:id="rId13"/>
    <p:sldId id="1187" r:id="rId14"/>
    <p:sldId id="1175" r:id="rId15"/>
    <p:sldId id="1211" r:id="rId16"/>
    <p:sldId id="1212" r:id="rId17"/>
    <p:sldId id="1213" r:id="rId18"/>
    <p:sldId id="1214" r:id="rId19"/>
    <p:sldId id="1215" r:id="rId20"/>
    <p:sldId id="1216" r:id="rId21"/>
    <p:sldId id="1217" r:id="rId22"/>
    <p:sldId id="1218" r:id="rId23"/>
    <p:sldId id="1189" r:id="rId24"/>
    <p:sldId id="1177" r:id="rId25"/>
    <p:sldId id="1209" r:id="rId26"/>
    <p:sldId id="1210" r:id="rId27"/>
    <p:sldId id="1190" r:id="rId28"/>
    <p:sldId id="1176" r:id="rId29"/>
    <p:sldId id="1208" r:id="rId30"/>
    <p:sldId id="1191" r:id="rId31"/>
    <p:sldId id="1193" r:id="rId32"/>
    <p:sldId id="1219" r:id="rId33"/>
    <p:sldId id="1180" r:id="rId34"/>
    <p:sldId id="1192" r:id="rId35"/>
    <p:sldId id="1207" r:id="rId36"/>
    <p:sldId id="1185" r:id="rId37"/>
    <p:sldId id="1145" r:id="rId38"/>
    <p:sldId id="704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1165"/>
            <p14:sldId id="1147"/>
            <p14:sldId id="1220"/>
            <p14:sldId id="1205"/>
            <p14:sldId id="1221"/>
            <p14:sldId id="1204"/>
            <p14:sldId id="1197"/>
            <p14:sldId id="1170"/>
            <p14:sldId id="1173"/>
            <p14:sldId id="1186"/>
            <p14:sldId id="1171"/>
            <p14:sldId id="1187"/>
            <p14:sldId id="1175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189"/>
            <p14:sldId id="1177"/>
            <p14:sldId id="1209"/>
            <p14:sldId id="1210"/>
            <p14:sldId id="1190"/>
            <p14:sldId id="1176"/>
            <p14:sldId id="1208"/>
            <p14:sldId id="1191"/>
            <p14:sldId id="1193"/>
            <p14:sldId id="1219"/>
            <p14:sldId id="1180"/>
            <p14:sldId id="1192"/>
            <p14:sldId id="1207"/>
            <p14:sldId id="1185"/>
            <p14:sldId id="1145"/>
            <p14:sldId id="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C262F-4311-2247-9149-9D497712AD56}" v="1871" dt="2020-05-19T17:55:36.614"/>
    <p1510:client id="{7B5F0DDA-7D39-DD4E-9248-AE922D8A3852}" v="42" dt="2020-05-19T18:09:12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796" autoAdjust="0"/>
    <p:restoredTop sz="47972"/>
  </p:normalViewPr>
  <p:slideViewPr>
    <p:cSldViewPr snapToGrid="0">
      <p:cViewPr varScale="1">
        <p:scale>
          <a:sx n="74" d="100"/>
          <a:sy n="74" d="100"/>
        </p:scale>
        <p:origin x="1344" y="176"/>
      </p:cViewPr>
      <p:guideLst/>
    </p:cSldViewPr>
  </p:slideViewPr>
  <p:outlineViewPr>
    <p:cViewPr>
      <p:scale>
        <a:sx n="33" d="100"/>
        <a:sy n="33" d="100"/>
      </p:scale>
      <p:origin x="0" y="-116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7B5F0DDA-7D39-DD4E-9248-AE922D8A3852}"/>
    <pc:docChg chg="delSld modSection">
      <pc:chgData name="Chris Droessler" userId="625c3661-9d64-47fa-b83c-4b49393bd161" providerId="ADAL" clId="{7B5F0DDA-7D39-DD4E-9248-AE922D8A3852}" dt="2020-05-19T18:09:12.184" v="41" actId="2696"/>
      <pc:docMkLst>
        <pc:docMk/>
      </pc:docMkLst>
      <pc:sldChg chg="del">
        <pc:chgData name="Chris Droessler" userId="625c3661-9d64-47fa-b83c-4b49393bd161" providerId="ADAL" clId="{7B5F0DDA-7D39-DD4E-9248-AE922D8A3852}" dt="2020-05-19T18:09:00.346" v="38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7B5F0DDA-7D39-DD4E-9248-AE922D8A3852}" dt="2020-05-19T18:09:00.334" v="33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7B5F0DDA-7D39-DD4E-9248-AE922D8A3852}" dt="2020-05-19T18:09:00.342" v="36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7B5F0DDA-7D39-DD4E-9248-AE922D8A3852}" dt="2020-05-19T18:09:00.279" v="21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7B5F0DDA-7D39-DD4E-9248-AE922D8A3852}" dt="2020-05-19T18:09:00.340" v="35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7B5F0DDA-7D39-DD4E-9248-AE922D8A3852}" dt="2020-05-19T18:09:00.290" v="23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7B5F0DDA-7D39-DD4E-9248-AE922D8A3852}" dt="2020-05-19T18:09:00.305" v="26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7B5F0DDA-7D39-DD4E-9248-AE922D8A3852}" dt="2020-05-19T18:09:00.323" v="30" actId="2696"/>
        <pc:sldMkLst>
          <pc:docMk/>
          <pc:sldMk cId="279613620" sldId="613"/>
        </pc:sldMkLst>
      </pc:sldChg>
      <pc:sldChg chg="del">
        <pc:chgData name="Chris Droessler" userId="625c3661-9d64-47fa-b83c-4b49393bd161" providerId="ADAL" clId="{7B5F0DDA-7D39-DD4E-9248-AE922D8A3852}" dt="2020-05-19T18:09:00.344" v="37" actId="2696"/>
        <pc:sldMkLst>
          <pc:docMk/>
          <pc:sldMk cId="2473793993" sldId="744"/>
        </pc:sldMkLst>
      </pc:sldChg>
      <pc:sldChg chg="del">
        <pc:chgData name="Chris Droessler" userId="625c3661-9d64-47fa-b83c-4b49393bd161" providerId="ADAL" clId="{7B5F0DDA-7D39-DD4E-9248-AE922D8A3852}" dt="2020-05-19T18:09:00.300" v="25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7B5F0DDA-7D39-DD4E-9248-AE922D8A3852}" dt="2020-05-19T18:09:00.310" v="27" actId="2696"/>
        <pc:sldMkLst>
          <pc:docMk/>
          <pc:sldMk cId="3148774109" sldId="849"/>
        </pc:sldMkLst>
      </pc:sldChg>
      <pc:sldChg chg="del">
        <pc:chgData name="Chris Droessler" userId="625c3661-9d64-47fa-b83c-4b49393bd161" providerId="ADAL" clId="{7B5F0DDA-7D39-DD4E-9248-AE922D8A3852}" dt="2020-05-19T18:09:00.267" v="19" actId="2696"/>
        <pc:sldMkLst>
          <pc:docMk/>
          <pc:sldMk cId="2344696338" sldId="878"/>
        </pc:sldMkLst>
      </pc:sldChg>
      <pc:sldChg chg="del">
        <pc:chgData name="Chris Droessler" userId="625c3661-9d64-47fa-b83c-4b49393bd161" providerId="ADAL" clId="{7B5F0DDA-7D39-DD4E-9248-AE922D8A3852}" dt="2020-05-19T18:09:00.273" v="20" actId="2696"/>
        <pc:sldMkLst>
          <pc:docMk/>
          <pc:sldMk cId="1248866755" sldId="916"/>
        </pc:sldMkLst>
      </pc:sldChg>
      <pc:sldChg chg="del">
        <pc:chgData name="Chris Droessler" userId="625c3661-9d64-47fa-b83c-4b49393bd161" providerId="ADAL" clId="{7B5F0DDA-7D39-DD4E-9248-AE922D8A3852}" dt="2020-05-19T18:09:00.295" v="24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7B5F0DDA-7D39-DD4E-9248-AE922D8A3852}" dt="2020-05-19T18:09:00.319" v="29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7B5F0DDA-7D39-DD4E-9248-AE922D8A3852}" dt="2020-05-19T18:09:00.183" v="8" actId="2696"/>
        <pc:sldMkLst>
          <pc:docMk/>
          <pc:sldMk cId="1364932554" sldId="961"/>
        </pc:sldMkLst>
      </pc:sldChg>
      <pc:sldChg chg="del">
        <pc:chgData name="Chris Droessler" userId="625c3661-9d64-47fa-b83c-4b49393bd161" providerId="ADAL" clId="{7B5F0DDA-7D39-DD4E-9248-AE922D8A3852}" dt="2020-05-19T18:09:00.326" v="31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7B5F0DDA-7D39-DD4E-9248-AE922D8A3852}" dt="2020-05-19T18:09:00.201" v="10" actId="2696"/>
        <pc:sldMkLst>
          <pc:docMk/>
          <pc:sldMk cId="3095615049" sldId="997"/>
        </pc:sldMkLst>
      </pc:sldChg>
      <pc:sldChg chg="del">
        <pc:chgData name="Chris Droessler" userId="625c3661-9d64-47fa-b83c-4b49393bd161" providerId="ADAL" clId="{7B5F0DDA-7D39-DD4E-9248-AE922D8A3852}" dt="2020-05-19T18:09:00.217" v="12" actId="2696"/>
        <pc:sldMkLst>
          <pc:docMk/>
          <pc:sldMk cId="3041959297" sldId="998"/>
        </pc:sldMkLst>
      </pc:sldChg>
      <pc:sldChg chg="del">
        <pc:chgData name="Chris Droessler" userId="625c3661-9d64-47fa-b83c-4b49393bd161" providerId="ADAL" clId="{7B5F0DDA-7D39-DD4E-9248-AE922D8A3852}" dt="2020-05-19T18:09:00.155" v="5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7B5F0DDA-7D39-DD4E-9248-AE922D8A3852}" dt="2020-05-19T18:09:00.284" v="22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7B5F0DDA-7D39-DD4E-9248-AE922D8A3852}" dt="2020-05-19T18:09:00.192" v="9" actId="2696"/>
        <pc:sldMkLst>
          <pc:docMk/>
          <pc:sldMk cId="3992485331" sldId="1013"/>
        </pc:sldMkLst>
      </pc:sldChg>
      <pc:sldChg chg="del">
        <pc:chgData name="Chris Droessler" userId="625c3661-9d64-47fa-b83c-4b49393bd161" providerId="ADAL" clId="{7B5F0DDA-7D39-DD4E-9248-AE922D8A3852}" dt="2020-05-19T18:09:00.253" v="17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7B5F0DDA-7D39-DD4E-9248-AE922D8A3852}" dt="2020-05-19T18:09:00.260" v="18" actId="2696"/>
        <pc:sldMkLst>
          <pc:docMk/>
          <pc:sldMk cId="2104700287" sldId="1030"/>
        </pc:sldMkLst>
      </pc:sldChg>
      <pc:sldChg chg="del">
        <pc:chgData name="Chris Droessler" userId="625c3661-9d64-47fa-b83c-4b49393bd161" providerId="ADAL" clId="{7B5F0DDA-7D39-DD4E-9248-AE922D8A3852}" dt="2020-05-19T18:09:00.246" v="16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7B5F0DDA-7D39-DD4E-9248-AE922D8A3852}" dt="2020-05-19T18:09:00.239" v="15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7B5F0DDA-7D39-DD4E-9248-AE922D8A3852}" dt="2020-05-19T18:09:00.337" v="34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7B5F0DDA-7D39-DD4E-9248-AE922D8A3852}" dt="2020-05-19T18:09:00.330" v="32" actId="2696"/>
        <pc:sldMkLst>
          <pc:docMk/>
          <pc:sldMk cId="3527028065" sldId="1051"/>
        </pc:sldMkLst>
      </pc:sldChg>
      <pc:sldChg chg="del">
        <pc:chgData name="Chris Droessler" userId="625c3661-9d64-47fa-b83c-4b49393bd161" providerId="ADAL" clId="{7B5F0DDA-7D39-DD4E-9248-AE922D8A3852}" dt="2020-05-19T18:09:00.209" v="11" actId="2696"/>
        <pc:sldMkLst>
          <pc:docMk/>
          <pc:sldMk cId="3761299702" sldId="1088"/>
        </pc:sldMkLst>
      </pc:sldChg>
      <pc:sldChg chg="del">
        <pc:chgData name="Chris Droessler" userId="625c3661-9d64-47fa-b83c-4b49393bd161" providerId="ADAL" clId="{7B5F0DDA-7D39-DD4E-9248-AE922D8A3852}" dt="2020-05-19T18:09:00.314" v="28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7B5F0DDA-7D39-DD4E-9248-AE922D8A3852}" dt="2020-05-19T18:09:00.348" v="39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7B5F0DDA-7D39-DD4E-9248-AE922D8A3852}" dt="2020-05-19T18:09:00.164" v="6" actId="2696"/>
        <pc:sldMkLst>
          <pc:docMk/>
          <pc:sldMk cId="3615642505" sldId="1109"/>
        </pc:sldMkLst>
      </pc:sldChg>
      <pc:sldChg chg="del">
        <pc:chgData name="Chris Droessler" userId="625c3661-9d64-47fa-b83c-4b49393bd161" providerId="ADAL" clId="{7B5F0DDA-7D39-DD4E-9248-AE922D8A3852}" dt="2020-05-19T18:09:00.124" v="2" actId="2696"/>
        <pc:sldMkLst>
          <pc:docMk/>
          <pc:sldMk cId="1552169447" sldId="1115"/>
        </pc:sldMkLst>
      </pc:sldChg>
      <pc:sldChg chg="del">
        <pc:chgData name="Chris Droessler" userId="625c3661-9d64-47fa-b83c-4b49393bd161" providerId="ADAL" clId="{7B5F0DDA-7D39-DD4E-9248-AE922D8A3852}" dt="2020-05-19T18:09:00.174" v="7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7B5F0DDA-7D39-DD4E-9248-AE922D8A3852}" dt="2020-05-19T18:09:00.224" v="13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7B5F0DDA-7D39-DD4E-9248-AE922D8A3852}" dt="2020-05-19T18:09:00.134" v="3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7B5F0DDA-7D39-DD4E-9248-AE922D8A3852}" dt="2020-05-19T18:09:00.232" v="14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7B5F0DDA-7D39-DD4E-9248-AE922D8A3852}" dt="2020-05-19T18:09:00.144" v="4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7B5F0DDA-7D39-DD4E-9248-AE922D8A3852}" dt="2020-05-19T18:09:00.113" v="1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7B5F0DDA-7D39-DD4E-9248-AE922D8A3852}" dt="2020-05-19T18:09:00.103" v="0" actId="2696"/>
        <pc:sldMkLst>
          <pc:docMk/>
          <pc:sldMk cId="3430341895" sldId="1194"/>
        </pc:sldMkLst>
      </pc:sldChg>
      <pc:sldChg chg="del">
        <pc:chgData name="Chris Droessler" userId="625c3661-9d64-47fa-b83c-4b49393bd161" providerId="ADAL" clId="{7B5F0DDA-7D39-DD4E-9248-AE922D8A3852}" dt="2020-05-19T18:09:12.184" v="41" actId="2696"/>
        <pc:sldMkLst>
          <pc:docMk/>
          <pc:sldMk cId="834463222" sldId="1195"/>
        </pc:sldMkLst>
      </pc:sldChg>
      <pc:sldChg chg="del">
        <pc:chgData name="Chris Droessler" userId="625c3661-9d64-47fa-b83c-4b49393bd161" providerId="ADAL" clId="{7B5F0DDA-7D39-DD4E-9248-AE922D8A3852}" dt="2020-05-19T18:09:12.182" v="40" actId="2696"/>
        <pc:sldMkLst>
          <pc:docMk/>
          <pc:sldMk cId="2129580867" sldId="1196"/>
        </pc:sldMkLst>
      </pc:sldChg>
    </pc:docChg>
  </pc:docChgLst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19T17:55:28.946" v="1826" actId="20577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5T14:35:58.162" v="1048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setBg">
        <pc:chgData name="Chris Droessler" userId="625c3661-9d64-47fa-b83c-4b49393bd161" providerId="ADAL" clId="{9CAC262F-4311-2247-9149-9D497712AD56}" dt="2020-05-15T14:25:52.566" v="970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26.204" v="1155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6.504" v="1157"/>
        <pc:sldMkLst>
          <pc:docMk/>
          <pc:sldMk cId="327614491" sldId="1213"/>
        </pc:sldMkLst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4.263" v="1159"/>
        <pc:sldMkLst>
          <pc:docMk/>
          <pc:sldMk cId="2595668173" sldId="1215"/>
        </pc:sldMkLst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8T12:51:44.263" v="1159"/>
          <ac:picMkLst>
            <pc:docMk/>
            <pc:sldMk cId="2595668173" sldId="1215"/>
            <ac:picMk id="5" creationId="{1EC548D6-1795-DB4C-AAB6-FEF3EA031CA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50.382" v="1161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8T12:51:50.382" v="1161"/>
          <ac:picMkLst>
            <pc:docMk/>
            <pc:sldMk cId="132676270" sldId="1217"/>
            <ac:picMk id="5" creationId="{C4E060F1-1A19-3949-A839-B0CC756E0D3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53.099" v="1162"/>
        <pc:sldMkLst>
          <pc:docMk/>
          <pc:sldMk cId="4037972244" sldId="1218"/>
        </pc:sldMkLst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8T12:51:53.099" v="1162"/>
          <ac:picMkLst>
            <pc:docMk/>
            <pc:sldMk cId="4037972244" sldId="1218"/>
            <ac:picMk id="5" creationId="{CB6D6BCB-8EE0-AD46-AB05-14BC6388970C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627FB-1C96-48AB-B61A-7FD0DFFA05DB}" type="doc">
      <dgm:prSet loTypeId="urn:microsoft.com/office/officeart/2005/8/layout/process4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C8A6A48-5EDB-4695-83AB-A93CF9C557C1}">
      <dgm:prSet custT="1"/>
      <dgm:spPr/>
      <dgm:t>
        <a:bodyPr/>
        <a:lstStyle/>
        <a:p>
          <a:r>
            <a:rPr lang="en-US" sz="3500" u="none" dirty="0"/>
            <a:t>There are three options within the A55220 Early Childhood AAS degree for students :</a:t>
          </a:r>
        </a:p>
      </dgm:t>
    </dgm:pt>
    <dgm:pt modelId="{923F5225-8485-4B42-835B-FE8552D61DD5}" type="parTrans" cxnId="{408C9F8A-BF68-4B00-AACF-D3C53E45F75E}">
      <dgm:prSet/>
      <dgm:spPr/>
      <dgm:t>
        <a:bodyPr/>
        <a:lstStyle/>
        <a:p>
          <a:endParaRPr lang="en-US"/>
        </a:p>
      </dgm:t>
    </dgm:pt>
    <dgm:pt modelId="{D40E54D8-8CC1-415C-8853-09668EB56504}" type="sibTrans" cxnId="{408C9F8A-BF68-4B00-AACF-D3C53E45F75E}">
      <dgm:prSet/>
      <dgm:spPr/>
      <dgm:t>
        <a:bodyPr/>
        <a:lstStyle/>
        <a:p>
          <a:endParaRPr lang="en-US"/>
        </a:p>
      </dgm:t>
    </dgm:pt>
    <dgm:pt modelId="{22CE8D31-B026-4FAC-88D2-A9BEDE6D98DF}">
      <dgm:prSet custT="1"/>
      <dgm:spPr/>
      <dgm:t>
        <a:bodyPr/>
        <a:lstStyle/>
        <a:p>
          <a:r>
            <a:rPr lang="en-US" sz="2500" dirty="0"/>
            <a:t>“Career Entry” (aka terminal AAS) option</a:t>
          </a:r>
        </a:p>
      </dgm:t>
    </dgm:pt>
    <dgm:pt modelId="{E28FA688-8758-4D10-B1E7-E8B83A141BEC}" type="parTrans" cxnId="{7AE30310-B509-4914-94AC-409AFF337611}">
      <dgm:prSet/>
      <dgm:spPr/>
      <dgm:t>
        <a:bodyPr/>
        <a:lstStyle/>
        <a:p>
          <a:endParaRPr lang="en-US"/>
        </a:p>
      </dgm:t>
    </dgm:pt>
    <dgm:pt modelId="{768CBE87-56E2-447F-8BD6-CFFB407F3B23}" type="sibTrans" cxnId="{7AE30310-B509-4914-94AC-409AFF337611}">
      <dgm:prSet/>
      <dgm:spPr/>
      <dgm:t>
        <a:bodyPr/>
        <a:lstStyle/>
        <a:p>
          <a:endParaRPr lang="en-US"/>
        </a:p>
      </dgm:t>
    </dgm:pt>
    <dgm:pt modelId="{5F109571-7610-4061-9F00-7D264D1F66D1}">
      <dgm:prSet custT="1"/>
      <dgm:spPr/>
      <dgm:t>
        <a:bodyPr/>
        <a:lstStyle/>
        <a:p>
          <a:r>
            <a:rPr lang="en-US" sz="2500" dirty="0"/>
            <a:t>Licensure Transfer option</a:t>
          </a:r>
        </a:p>
      </dgm:t>
    </dgm:pt>
    <dgm:pt modelId="{17C18723-2425-4720-B351-69C27BD1ED88}" type="parTrans" cxnId="{DB4D05B3-E545-4E66-9410-F5D5CDB06255}">
      <dgm:prSet/>
      <dgm:spPr/>
      <dgm:t>
        <a:bodyPr/>
        <a:lstStyle/>
        <a:p>
          <a:endParaRPr lang="en-US"/>
        </a:p>
      </dgm:t>
    </dgm:pt>
    <dgm:pt modelId="{417A654B-8AA5-4057-AFC4-8C4CFA3B7C3B}" type="sibTrans" cxnId="{DB4D05B3-E545-4E66-9410-F5D5CDB06255}">
      <dgm:prSet/>
      <dgm:spPr/>
      <dgm:t>
        <a:bodyPr/>
        <a:lstStyle/>
        <a:p>
          <a:endParaRPr lang="en-US"/>
        </a:p>
      </dgm:t>
    </dgm:pt>
    <dgm:pt modelId="{CDDAA6D4-D84E-45F0-948E-BB9231A3A89C}">
      <dgm:prSet custT="1"/>
      <dgm:spPr/>
      <dgm:t>
        <a:bodyPr/>
        <a:lstStyle/>
        <a:p>
          <a:r>
            <a:rPr lang="en-US" sz="2500" dirty="0"/>
            <a:t>Non-Licensure Transfer option</a:t>
          </a:r>
        </a:p>
      </dgm:t>
    </dgm:pt>
    <dgm:pt modelId="{6166F334-E257-4235-9D5E-51D2085C0413}" type="parTrans" cxnId="{FA95785C-A83F-49D1-8689-9CD56AFD68B6}">
      <dgm:prSet/>
      <dgm:spPr/>
      <dgm:t>
        <a:bodyPr/>
        <a:lstStyle/>
        <a:p>
          <a:endParaRPr lang="en-US"/>
        </a:p>
      </dgm:t>
    </dgm:pt>
    <dgm:pt modelId="{202E8CFC-C934-4577-8199-DDDC8B5217D0}" type="sibTrans" cxnId="{FA95785C-A83F-49D1-8689-9CD56AFD68B6}">
      <dgm:prSet/>
      <dgm:spPr/>
      <dgm:t>
        <a:bodyPr/>
        <a:lstStyle/>
        <a:p>
          <a:endParaRPr lang="en-US"/>
        </a:p>
      </dgm:t>
    </dgm:pt>
    <dgm:pt modelId="{E4C46881-6A12-4096-BD9E-75F11DCCC9D3}" type="pres">
      <dgm:prSet presAssocID="{AF8627FB-1C96-48AB-B61A-7FD0DFFA05DB}" presName="Name0" presStyleCnt="0">
        <dgm:presLayoutVars>
          <dgm:dir/>
          <dgm:animLvl val="lvl"/>
          <dgm:resizeHandles val="exact"/>
        </dgm:presLayoutVars>
      </dgm:prSet>
      <dgm:spPr/>
    </dgm:pt>
    <dgm:pt modelId="{AC6C1DDB-2616-4694-826C-93836BB38E45}" type="pres">
      <dgm:prSet presAssocID="{1C8A6A48-5EDB-4695-83AB-A93CF9C557C1}" presName="boxAndChildren" presStyleCnt="0"/>
      <dgm:spPr/>
    </dgm:pt>
    <dgm:pt modelId="{1918D15C-6E9A-466C-A5C8-CE99A7F9964E}" type="pres">
      <dgm:prSet presAssocID="{1C8A6A48-5EDB-4695-83AB-A93CF9C557C1}" presName="parentTextBox" presStyleLbl="node1" presStyleIdx="0" presStyleCnt="1"/>
      <dgm:spPr/>
    </dgm:pt>
    <dgm:pt modelId="{DD1B2C31-EDF7-4A21-B06C-ADB74B95B625}" type="pres">
      <dgm:prSet presAssocID="{1C8A6A48-5EDB-4695-83AB-A93CF9C557C1}" presName="entireBox" presStyleLbl="node1" presStyleIdx="0" presStyleCnt="1" custLinFactNeighborX="-265"/>
      <dgm:spPr/>
    </dgm:pt>
    <dgm:pt modelId="{19CB688B-D5FF-4F24-B174-8D1F8A9D957F}" type="pres">
      <dgm:prSet presAssocID="{1C8A6A48-5EDB-4695-83AB-A93CF9C557C1}" presName="descendantBox" presStyleCnt="0"/>
      <dgm:spPr/>
    </dgm:pt>
    <dgm:pt modelId="{D56BDF21-A5B6-47C1-9A9D-CF4FC91D522B}" type="pres">
      <dgm:prSet presAssocID="{22CE8D31-B026-4FAC-88D2-A9BEDE6D98DF}" presName="childTextBox" presStyleLbl="fgAccFollowNode1" presStyleIdx="0" presStyleCnt="3" custScaleX="149809">
        <dgm:presLayoutVars>
          <dgm:bulletEnabled val="1"/>
        </dgm:presLayoutVars>
      </dgm:prSet>
      <dgm:spPr/>
    </dgm:pt>
    <dgm:pt modelId="{E985D24C-871E-49CD-AE59-36F3011A2012}" type="pres">
      <dgm:prSet presAssocID="{5F109571-7610-4061-9F00-7D264D1F66D1}" presName="childTextBox" presStyleLbl="fgAccFollowNode1" presStyleIdx="1" presStyleCnt="3">
        <dgm:presLayoutVars>
          <dgm:bulletEnabled val="1"/>
        </dgm:presLayoutVars>
      </dgm:prSet>
      <dgm:spPr/>
    </dgm:pt>
    <dgm:pt modelId="{C930C813-691D-43E1-B5AF-960B1EAADA7D}" type="pres">
      <dgm:prSet presAssocID="{CDDAA6D4-D84E-45F0-948E-BB9231A3A89C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D8B8F207-56CB-47A0-B63E-9E0BBF94807C}" type="presOf" srcId="{1C8A6A48-5EDB-4695-83AB-A93CF9C557C1}" destId="{1918D15C-6E9A-466C-A5C8-CE99A7F9964E}" srcOrd="0" destOrd="0" presId="urn:microsoft.com/office/officeart/2005/8/layout/process4"/>
    <dgm:cxn modelId="{7AE30310-B509-4914-94AC-409AFF337611}" srcId="{1C8A6A48-5EDB-4695-83AB-A93CF9C557C1}" destId="{22CE8D31-B026-4FAC-88D2-A9BEDE6D98DF}" srcOrd="0" destOrd="0" parTransId="{E28FA688-8758-4D10-B1E7-E8B83A141BEC}" sibTransId="{768CBE87-56E2-447F-8BD6-CFFB407F3B23}"/>
    <dgm:cxn modelId="{338A2119-A022-4900-A351-3C5D923D8413}" type="presOf" srcId="{22CE8D31-B026-4FAC-88D2-A9BEDE6D98DF}" destId="{D56BDF21-A5B6-47C1-9A9D-CF4FC91D522B}" srcOrd="0" destOrd="0" presId="urn:microsoft.com/office/officeart/2005/8/layout/process4"/>
    <dgm:cxn modelId="{1E5EAE1C-89B0-4B8B-AF43-D70D274C47EE}" type="presOf" srcId="{1C8A6A48-5EDB-4695-83AB-A93CF9C557C1}" destId="{DD1B2C31-EDF7-4A21-B06C-ADB74B95B625}" srcOrd="1" destOrd="0" presId="urn:microsoft.com/office/officeart/2005/8/layout/process4"/>
    <dgm:cxn modelId="{0ABAB920-A587-4310-A8FB-F34E8C5B6779}" type="presOf" srcId="{AF8627FB-1C96-48AB-B61A-7FD0DFFA05DB}" destId="{E4C46881-6A12-4096-BD9E-75F11DCCC9D3}" srcOrd="0" destOrd="0" presId="urn:microsoft.com/office/officeart/2005/8/layout/process4"/>
    <dgm:cxn modelId="{FA95785C-A83F-49D1-8689-9CD56AFD68B6}" srcId="{1C8A6A48-5EDB-4695-83AB-A93CF9C557C1}" destId="{CDDAA6D4-D84E-45F0-948E-BB9231A3A89C}" srcOrd="2" destOrd="0" parTransId="{6166F334-E257-4235-9D5E-51D2085C0413}" sibTransId="{202E8CFC-C934-4577-8199-DDDC8B5217D0}"/>
    <dgm:cxn modelId="{408C9F8A-BF68-4B00-AACF-D3C53E45F75E}" srcId="{AF8627FB-1C96-48AB-B61A-7FD0DFFA05DB}" destId="{1C8A6A48-5EDB-4695-83AB-A93CF9C557C1}" srcOrd="0" destOrd="0" parTransId="{923F5225-8485-4B42-835B-FE8552D61DD5}" sibTransId="{D40E54D8-8CC1-415C-8853-09668EB56504}"/>
    <dgm:cxn modelId="{BD9B8698-11EC-4900-8CF4-F86D16827D9D}" type="presOf" srcId="{CDDAA6D4-D84E-45F0-948E-BB9231A3A89C}" destId="{C930C813-691D-43E1-B5AF-960B1EAADA7D}" srcOrd="0" destOrd="0" presId="urn:microsoft.com/office/officeart/2005/8/layout/process4"/>
    <dgm:cxn modelId="{DB4D05B3-E545-4E66-9410-F5D5CDB06255}" srcId="{1C8A6A48-5EDB-4695-83AB-A93CF9C557C1}" destId="{5F109571-7610-4061-9F00-7D264D1F66D1}" srcOrd="1" destOrd="0" parTransId="{17C18723-2425-4720-B351-69C27BD1ED88}" sibTransId="{417A654B-8AA5-4057-AFC4-8C4CFA3B7C3B}"/>
    <dgm:cxn modelId="{E8D436E7-198A-494C-96D7-18950DF6B182}" type="presOf" srcId="{5F109571-7610-4061-9F00-7D264D1F66D1}" destId="{E985D24C-871E-49CD-AE59-36F3011A2012}" srcOrd="0" destOrd="0" presId="urn:microsoft.com/office/officeart/2005/8/layout/process4"/>
    <dgm:cxn modelId="{4E102FAB-6C0A-4937-815F-95A6265994C7}" type="presParOf" srcId="{E4C46881-6A12-4096-BD9E-75F11DCCC9D3}" destId="{AC6C1DDB-2616-4694-826C-93836BB38E45}" srcOrd="0" destOrd="0" presId="urn:microsoft.com/office/officeart/2005/8/layout/process4"/>
    <dgm:cxn modelId="{4B6B3B0B-FF19-46AC-BBB4-58F665B169CD}" type="presParOf" srcId="{AC6C1DDB-2616-4694-826C-93836BB38E45}" destId="{1918D15C-6E9A-466C-A5C8-CE99A7F9964E}" srcOrd="0" destOrd="0" presId="urn:microsoft.com/office/officeart/2005/8/layout/process4"/>
    <dgm:cxn modelId="{A0376BA5-0F35-43EE-A1C7-7915E4779127}" type="presParOf" srcId="{AC6C1DDB-2616-4694-826C-93836BB38E45}" destId="{DD1B2C31-EDF7-4A21-B06C-ADB74B95B625}" srcOrd="1" destOrd="0" presId="urn:microsoft.com/office/officeart/2005/8/layout/process4"/>
    <dgm:cxn modelId="{8EF325DB-5EB6-433A-85A6-366383A085E6}" type="presParOf" srcId="{AC6C1DDB-2616-4694-826C-93836BB38E45}" destId="{19CB688B-D5FF-4F24-B174-8D1F8A9D957F}" srcOrd="2" destOrd="0" presId="urn:microsoft.com/office/officeart/2005/8/layout/process4"/>
    <dgm:cxn modelId="{FCE32545-D418-4CA5-9425-C3F3E11DFFD3}" type="presParOf" srcId="{19CB688B-D5FF-4F24-B174-8D1F8A9D957F}" destId="{D56BDF21-A5B6-47C1-9A9D-CF4FC91D522B}" srcOrd="0" destOrd="0" presId="urn:microsoft.com/office/officeart/2005/8/layout/process4"/>
    <dgm:cxn modelId="{FACF8036-5252-47A8-BE27-6E7DADA6B728}" type="presParOf" srcId="{19CB688B-D5FF-4F24-B174-8D1F8A9D957F}" destId="{E985D24C-871E-49CD-AE59-36F3011A2012}" srcOrd="1" destOrd="0" presId="urn:microsoft.com/office/officeart/2005/8/layout/process4"/>
    <dgm:cxn modelId="{C62477AB-47F5-48F2-90F6-45BF0427C837}" type="presParOf" srcId="{19CB688B-D5FF-4F24-B174-8D1F8A9D957F}" destId="{C930C813-691D-43E1-B5AF-960B1EAADA7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B2C31-EDF7-4A21-B06C-ADB74B95B625}">
      <dsp:nvSpPr>
        <dsp:cNvPr id="0" name=""/>
        <dsp:cNvSpPr/>
      </dsp:nvSpPr>
      <dsp:spPr>
        <a:xfrm>
          <a:off x="0" y="0"/>
          <a:ext cx="6063916" cy="46883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none" kern="1200" dirty="0"/>
            <a:t>There are three options within the A55220 Early Childhood AAS degree for students :</a:t>
          </a:r>
        </a:p>
      </dsp:txBody>
      <dsp:txXfrm>
        <a:off x="0" y="0"/>
        <a:ext cx="6063916" cy="2531685"/>
      </dsp:txXfrm>
    </dsp:sp>
    <dsp:sp modelId="{D56BDF21-A5B6-47C1-9A9D-CF4FC91D522B}">
      <dsp:nvSpPr>
        <dsp:cNvPr id="0" name=""/>
        <dsp:cNvSpPr/>
      </dsp:nvSpPr>
      <dsp:spPr>
        <a:xfrm>
          <a:off x="2394" y="2437919"/>
          <a:ext cx="2594878" cy="215662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“Career Entry” (aka terminal AAS) option</a:t>
          </a:r>
        </a:p>
      </dsp:txBody>
      <dsp:txXfrm>
        <a:off x="2394" y="2437919"/>
        <a:ext cx="2594878" cy="2156620"/>
      </dsp:txXfrm>
    </dsp:sp>
    <dsp:sp modelId="{E985D24C-871E-49CD-AE59-36F3011A2012}">
      <dsp:nvSpPr>
        <dsp:cNvPr id="0" name=""/>
        <dsp:cNvSpPr/>
      </dsp:nvSpPr>
      <dsp:spPr>
        <a:xfrm>
          <a:off x="2597272" y="2437919"/>
          <a:ext cx="1732124" cy="215662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Licensure Transfer option</a:t>
          </a:r>
        </a:p>
      </dsp:txBody>
      <dsp:txXfrm>
        <a:off x="2597272" y="2437919"/>
        <a:ext cx="1732124" cy="2156620"/>
      </dsp:txXfrm>
    </dsp:sp>
    <dsp:sp modelId="{C930C813-691D-43E1-B5AF-960B1EAADA7D}">
      <dsp:nvSpPr>
        <dsp:cNvPr id="0" name=""/>
        <dsp:cNvSpPr/>
      </dsp:nvSpPr>
      <dsp:spPr>
        <a:xfrm>
          <a:off x="4329397" y="2437919"/>
          <a:ext cx="1732124" cy="215662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Non-Licensure Transfer option</a:t>
          </a:r>
        </a:p>
      </dsp:txBody>
      <dsp:txXfrm>
        <a:off x="4329397" y="2437919"/>
        <a:ext cx="1732124" cy="215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sborne7426@stanly.ed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aynett.taylor@rccc.edu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elli.antonides@rccc.edu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elli.antonides@rccc.edu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elli.antonides@rccc.edu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joyner@wcpss.net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hscareerservices.weebly.com/college-planning.html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mcclannon@wcpss.net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amlinak@gmail.com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k_combs@blueridge.ed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asapconnections.org%2F&amp;data=02%7C01%7Cdroesslerc%40nccommunitycolleges.edu%7Ce8f21fcc40984b7be05308d7f843b92d%7C616f6b2af8af4525b6c8f74c6a2b182d%7C0%7C0%7C637250843130721451&amp;sdata=N6qM9z8bW9UDKK1s8mlM5UVMJzuQe%2BuEyEpNitilvto%3D&amp;reserved=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tel:8282361282" TargetMode="External"/><Relationship Id="rId4" Type="http://schemas.openxmlformats.org/officeDocument/2006/relationships/hyperlink" Target="https://nam02.safelinks.protection.outlook.com/?url=http%3A%2F%2Fwww.growing-minds.org%2F&amp;data=02%7C01%7Cdroesslerc%40nccommunitycolleges.edu%7Ce8f21fcc40984b7be05308d7f843b92d%7C616f6b2af8af4525b6c8f74c6a2b182d%7C0%7C0%7C637250843130721451&amp;sdata=UGNCj2rQVsOJ2xXluRaVp%2BQubtwEXYGVIwQUM5YWFmg%3D&amp;reserved=0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asapconnections.org%2F&amp;data=02%7C01%7Cdroesslerc%40nccommunitycolleges.edu%7Ce8f21fcc40984b7be05308d7f843b92d%7C616f6b2af8af4525b6c8f74c6a2b182d%7C0%7C0%7C637250843130721451&amp;sdata=N6qM9z8bW9UDKK1s8mlM5UVMJzuQe%2BuEyEpNitilvto%3D&amp;reserved=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m02.safelinks.protection.outlook.com/?url=http%3A%2F%2Fwww.growing-minds.org%2F&amp;data=02%7C01%7Cdroesslerc%40nccommunitycolleges.edu%7Ce8f21fcc40984b7be05308d7f843b92d%7C616f6b2af8af4525b6c8f74c6a2b182d%7C0%7C0%7C637250843130721451&amp;sdata=UGNCj2rQVsOJ2xXluRaVp%2BQubtwEXYGVIwQUM5YWFmg%3D&amp;reserved=0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Cynthia (Cyndie) Osborne</a:t>
            </a:r>
          </a:p>
          <a:p>
            <a:r>
              <a:rPr lang="en-US" dirty="0"/>
              <a:t>Title: Program Head/Instructor/Advisor Early Childhood</a:t>
            </a:r>
            <a:br>
              <a:rPr lang="en-US" dirty="0"/>
            </a:br>
            <a:r>
              <a:rPr lang="en-US" dirty="0"/>
              <a:t>Location: </a:t>
            </a:r>
            <a:r>
              <a:rPr lang="en-US" dirty="0" err="1"/>
              <a:t>Eddins</a:t>
            </a:r>
            <a:r>
              <a:rPr lang="en-US" dirty="0"/>
              <a:t> Building; Room 123</a:t>
            </a:r>
            <a:br>
              <a:rPr lang="en-US" dirty="0"/>
            </a:br>
            <a:r>
              <a:rPr lang="en-US" dirty="0"/>
              <a:t>Phone: 704-991-0384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3"/>
              </a:rPr>
              <a:t>cosborne7426@stanly.edu</a:t>
            </a:r>
            <a:br>
              <a:rPr lang="en-US" dirty="0"/>
            </a:br>
            <a:r>
              <a:rPr lang="en-US" dirty="0"/>
              <a:t>Department: Early Childhood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17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4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Waynett</a:t>
            </a:r>
            <a:r>
              <a:rPr lang="en-US" b="1" dirty="0"/>
              <a:t> Taylor</a:t>
            </a:r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3"/>
              </a:rPr>
              <a:t>waynett.taylor@rccc.edu</a:t>
            </a:r>
            <a:endParaRPr lang="en-US" dirty="0"/>
          </a:p>
          <a:p>
            <a:r>
              <a:rPr lang="en-US" dirty="0"/>
              <a:t>704-216-3699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9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0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Antonides</a:t>
            </a:r>
            <a:r>
              <a:rPr lang="en-US" b="1" dirty="0"/>
              <a:t>, Kelli</a:t>
            </a:r>
          </a:p>
          <a:p>
            <a:r>
              <a:rPr lang="en-US" dirty="0"/>
              <a:t>Director , </a:t>
            </a:r>
            <a:r>
              <a:rPr lang="en-US" b="1" dirty="0"/>
              <a:t>Career &amp; Technical Education</a:t>
            </a:r>
            <a:r>
              <a:rPr lang="en-US" dirty="0"/>
              <a:t> </a:t>
            </a:r>
          </a:p>
          <a:p>
            <a:r>
              <a:rPr lang="en-US" dirty="0"/>
              <a:t>704-216-7198</a:t>
            </a:r>
          </a:p>
          <a:p>
            <a:r>
              <a:rPr lang="en-US" dirty="0">
                <a:hlinkClick r:id="rId3"/>
              </a:rPr>
              <a:t>kelli.antonides@rccc.edu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6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Antonides</a:t>
            </a:r>
            <a:r>
              <a:rPr lang="en-US" b="1" dirty="0"/>
              <a:t>, Kelli</a:t>
            </a:r>
          </a:p>
          <a:p>
            <a:r>
              <a:rPr lang="en-US" dirty="0"/>
              <a:t>Director , </a:t>
            </a:r>
            <a:r>
              <a:rPr lang="en-US" b="1" dirty="0"/>
              <a:t>Career &amp; Technical Education</a:t>
            </a:r>
            <a:r>
              <a:rPr lang="en-US" dirty="0"/>
              <a:t> </a:t>
            </a:r>
          </a:p>
          <a:p>
            <a:r>
              <a:rPr lang="en-US" dirty="0"/>
              <a:t>704-216-7198</a:t>
            </a:r>
          </a:p>
          <a:p>
            <a:r>
              <a:rPr lang="en-US" dirty="0">
                <a:hlinkClick r:id="rId3"/>
              </a:rPr>
              <a:t>kelli.antonides@rccc.edu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4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Antonides</a:t>
            </a:r>
            <a:r>
              <a:rPr lang="en-US" b="1" dirty="0"/>
              <a:t>, Kelli</a:t>
            </a:r>
          </a:p>
          <a:p>
            <a:r>
              <a:rPr lang="en-US" dirty="0"/>
              <a:t>Director , </a:t>
            </a:r>
            <a:r>
              <a:rPr lang="en-US" b="1" dirty="0"/>
              <a:t>Career &amp; Technical Education</a:t>
            </a:r>
            <a:r>
              <a:rPr lang="en-US" dirty="0"/>
              <a:t> </a:t>
            </a:r>
          </a:p>
          <a:p>
            <a:r>
              <a:rPr lang="en-US" dirty="0"/>
              <a:t>704-216-7198</a:t>
            </a:r>
          </a:p>
          <a:p>
            <a:r>
              <a:rPr lang="en-US" dirty="0">
                <a:hlinkClick r:id="rId3"/>
              </a:rPr>
              <a:t>kelli.antonides@rccc.edu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12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44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sjoyner@wcpss.net</a:t>
            </a:r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Sarah Joyner, Career Development Coordinator at Wakefield High School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sjoyner@wcpss.net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Website Link:</a:t>
            </a:r>
          </a:p>
          <a:p>
            <a:r>
              <a:rPr lang="en-US" dirty="0">
                <a:hlinkClick r:id="rId4"/>
              </a:rPr>
              <a:t>http://whscareerservices.weebly.com/college-planning.html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6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Julia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McClannon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FCS teacher at Fuquay Varina High School (NBCT), CTE Department Chair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jmcclannon@wcpss.net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80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Valerie Williams,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NBCT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&amp; Consumer Sciences Education Consultant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Public Instruction, Career and Technical Education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984-236-2768</a:t>
            </a:r>
          </a:p>
          <a:p>
            <a:r>
              <a:rPr lang="en-US" dirty="0" err="1"/>
              <a:t>Valerie.Williams@dpi.nc.gov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Apparel &amp; Textile Production I</a:t>
            </a:r>
            <a:br>
              <a:rPr lang="en-US"/>
            </a:br>
            <a:r>
              <a:rPr lang="en-US"/>
              <a:t>Apparel &amp; Textile Production II</a:t>
            </a:r>
            <a:br>
              <a:rPr lang="en-US"/>
            </a:br>
            <a:r>
              <a:rPr lang="en-US"/>
              <a:t>Child Development</a:t>
            </a:r>
            <a:br>
              <a:rPr lang="en-US"/>
            </a:br>
            <a:r>
              <a:rPr lang="en-US"/>
              <a:t>Early Childhood Education I</a:t>
            </a:r>
            <a:br>
              <a:rPr lang="en-US"/>
            </a:br>
            <a:r>
              <a:rPr lang="en-US"/>
              <a:t>Early Childhood Education II</a:t>
            </a:r>
            <a:br>
              <a:rPr lang="en-US"/>
            </a:br>
            <a:r>
              <a:rPr lang="en-US"/>
              <a:t>Interior Design I</a:t>
            </a:r>
            <a:br>
              <a:rPr lang="en-US"/>
            </a:br>
            <a:r>
              <a:rPr lang="en-US"/>
              <a:t>Interior Design II</a:t>
            </a:r>
            <a:br>
              <a:rPr lang="en-US"/>
            </a:br>
            <a:r>
              <a:rPr lang="en-US"/>
              <a:t>Interior Applications</a:t>
            </a:r>
            <a:br>
              <a:rPr lang="en-US"/>
            </a:br>
            <a:r>
              <a:rPr lang="en-US"/>
              <a:t>Exploring Family &amp; Consumer Sciences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71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18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 Hamlin, PhD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hamlinak@gmail.com</a:t>
            </a:r>
            <a:b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Cellphone: 336-401-1305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41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69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15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July and August and be back in September.)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9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High School to Community College Articulation Agreement:</a:t>
            </a:r>
          </a:p>
          <a:p>
            <a:r>
              <a:rPr lang="en-US" dirty="0"/>
              <a:t>https://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8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9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Shelah Combs</a:t>
            </a:r>
          </a:p>
          <a:p>
            <a:r>
              <a:rPr lang="en-US" dirty="0"/>
              <a:t>Early Childhood Education Instructor</a:t>
            </a:r>
            <a:br>
              <a:rPr lang="en-US" dirty="0"/>
            </a:br>
            <a:r>
              <a:rPr lang="en-US" dirty="0">
                <a:hlinkClick r:id="rId3"/>
              </a:rPr>
              <a:t>sk_combs@blueridge.edu</a:t>
            </a:r>
            <a:br>
              <a:rPr lang="en-US" dirty="0"/>
            </a:br>
            <a:r>
              <a:rPr lang="en-US" dirty="0"/>
              <a:t>(828) 694-1819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93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Emily Jackson: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Director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ASAP (Appalachian Sustainable Agriculture Project)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828-236-1282 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101 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://www.asapconnections.org/. Click or tap if you trust this link."/>
              </a:rPr>
              <a:t>www.asapconnections.org,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www.growing-minds.org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emily@asapconnections.org</a:t>
            </a:r>
            <a:endParaRPr lang="en-US" sz="1200" b="0" i="0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ASAP</a:t>
            </a:r>
            <a:br>
              <a:rPr lang="en-US" dirty="0"/>
            </a:br>
            <a:r>
              <a:rPr lang="en-US" dirty="0"/>
              <a:t>306 West Haywood Street</a:t>
            </a:r>
            <a:br>
              <a:rPr lang="en-US" dirty="0"/>
            </a:br>
            <a:r>
              <a:rPr lang="en-US" dirty="0"/>
              <a:t>Asheville, NC 28801</a:t>
            </a:r>
          </a:p>
          <a:p>
            <a:r>
              <a:rPr lang="en-US" dirty="0">
                <a:hlinkClick r:id="rId5"/>
              </a:rPr>
              <a:t>828-236-1282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78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https://growing-</a:t>
            </a:r>
            <a:r>
              <a:rPr lang="en-US" dirty="0" err="1"/>
              <a:t>minds.org</a:t>
            </a:r>
            <a:r>
              <a:rPr lang="en-US" dirty="0"/>
              <a:t>/growing-minds-community-colleges-main/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Emily Jackson: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Director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ASAP (Appalachian Sustainable Agriculture Project)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828-236-1282 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101 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://www.asapconnections.org/. Click or tap if you trust this link."/>
              </a:rPr>
              <a:t>www.asapconnections.org,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www.growing-minds.org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5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4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723900" cy="1095375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E1BAFAC-38AE-FB49-8239-20207C72DA64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E0417-F744-C74A-9895-80FF29D24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193E7-8C3A-8341-BD12-4B1D3DA4E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1014811" cy="85843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97739B-6BCB-944F-885D-A4626BD40C6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633E34-A1D4-BB4A-85A7-17288D2EA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120F348-F657-2C44-82AB-394B493775BA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FAF21-9DD7-5947-9DAA-3DFB80494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www.childcareservices.org%2Fwp-content%2Fuploads%2F2019%2F02%2FNC-ECE-Career-Directory_2019.pdf&amp;data=02%7C01%7Cdroesslerc%40nccommunitycolleges.edu%7Ce8f21fcc40984b7be05308d7f843b92d%7C616f6b2af8af4525b6c8f74c6a2b182d%7C0%7C0%7C637250843130701542&amp;sdata=pASRhvUSPiejx2%2B%2FdMs2tyyOgZY9WKijFzP%2FeageJHM%3D&amp;reserved=0" TargetMode="External"/><Relationship Id="rId2" Type="http://schemas.openxmlformats.org/officeDocument/2006/relationships/hyperlink" Target="https://nam02.safelinks.protection.outlook.com/?url=https%3A%2F%2Fwww.childcareservices.org%2Fwp-content%2Fuploads%2F2020%2F04%2FCCSA-TEACH-Scholarship-Feb-2020-cropped-for-web.pdf&amp;data=02%7C01%7Cdroesslerc%40nccommunitycolleges.edu%7Ce8f21fcc40984b7be05308d7f843b92d%7C616f6b2af8af4525b6c8f74c6a2b182d%7C0%7C0%7C637250843130701542&amp;sdata=QoyH%2Ffy434yUfaMZ3NYh0HklCwgaM6SCIqMRWDyKcJc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02.safelinks.protection.outlook.com/?url=https%3A%2F%2Fwww.nccommunitycolleges.edu%2Fsites%2Fdefault%2Ffiles%2Fbasic-pages%2Facademic-programs%2Fattachments%2Fearly_childhood_articulation_agreementecaa_11.26.19.pdf&amp;data=02%7C01%7Cdroesslerc%40nccommunitycolleges.edu%7Ce8f21fcc40984b7be05308d7f843b92d%7C616f6b2af8af4525b6c8f74c6a2b182d%7C0%7C0%7C637250843130711503&amp;sdata=hmmtwAxbUnH%2Bpda%2B6JoHnwpZPQtOt4y8T97Ap5Pp2cQ%3D&amp;reserved=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21, 2020</a:t>
            </a:r>
            <a:br>
              <a:rPr lang="en-US" dirty="0"/>
            </a:br>
            <a:r>
              <a:rPr lang="en-US" dirty="0"/>
              <a:t>Careers in Early Childhood Education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A30E45-D0EC-2F42-B7FD-5FF1AB6CFC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42" y="0"/>
            <a:ext cx="79539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7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Cyndie Osborne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dirty="0"/>
              <a:t>Program Head/Instructor/Advisor Early Childhood</a:t>
            </a:r>
          </a:p>
          <a:p>
            <a:r>
              <a:rPr lang="en-US" dirty="0"/>
              <a:t>Stanly Community College</a:t>
            </a:r>
          </a:p>
        </p:txBody>
      </p:sp>
      <p:pic>
        <p:nvPicPr>
          <p:cNvPr id="5122" name="Picture 2" descr="https://media-exp1.licdn.com/dms/image/C5603AQELpo5sEsu9jA/profile-displayphoto-shrink_200_200/0?e=1594857600&amp;v=beta&amp;t=GHsLNzQSoSA_0KRtOB46q6_s4WWtADoUH5esXixRgCY">
            <a:extLst>
              <a:ext uri="{FF2B5EF4-FFF2-40B4-BE49-F238E27FC236}">
                <a16:creationId xmlns:a16="http://schemas.microsoft.com/office/drawing/2014/main" id="{34092930-CA98-8D48-91FA-728F593D9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9897" y="0"/>
            <a:ext cx="2275371" cy="25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7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Waynett</a:t>
            </a:r>
            <a:r>
              <a:rPr lang="en-US" dirty="0"/>
              <a:t> Taylor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910751"/>
            <a:ext cx="9143998" cy="1241822"/>
          </a:xfrm>
        </p:spPr>
        <p:txBody>
          <a:bodyPr>
            <a:normAutofit/>
          </a:bodyPr>
          <a:lstStyle/>
          <a:p>
            <a:r>
              <a:rPr lang="en-US" dirty="0"/>
              <a:t>Program Chair, Early Childhood and School Age Programs</a:t>
            </a:r>
          </a:p>
          <a:p>
            <a:r>
              <a:rPr lang="en-US" dirty="0"/>
              <a:t>Rowan-Cabarrus Community College</a:t>
            </a:r>
          </a:p>
        </p:txBody>
      </p:sp>
      <p:pic>
        <p:nvPicPr>
          <p:cNvPr id="6145" name="Picture 1" descr="Waynett Taylor">
            <a:extLst>
              <a:ext uri="{FF2B5EF4-FFF2-40B4-BE49-F238E27FC236}">
                <a16:creationId xmlns:a16="http://schemas.microsoft.com/office/drawing/2014/main" id="{5C14B32E-A36E-F54F-8E53-6F96E66F5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742" y="0"/>
            <a:ext cx="1404257" cy="207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4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0732-9FA8-2642-A371-2432DDC78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8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09041-4972-7C4C-8A0B-21C108E46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866A6-613E-4349-AE08-5EE580469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4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7D9C7F-589F-244C-B51F-CD288885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3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548D6-1795-DB4C-AAB6-FEF3EA031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26" y="2916433"/>
            <a:ext cx="1504713" cy="1828800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54" y="595952"/>
            <a:ext cx="1571784" cy="182880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16434"/>
            <a:ext cx="14966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371F4D-8FF6-D04B-BAE4-A0B04901DD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715" y="595952"/>
            <a:ext cx="1465135" cy="18288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</p:spTree>
    <p:extLst>
      <p:ext uri="{BB962C8B-B14F-4D97-AF65-F5344CB8AC3E}">
        <p14:creationId xmlns:p14="http://schemas.microsoft.com/office/powerpoint/2010/main" val="75212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54B86-097F-174F-858C-1794666DA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7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E060F1-1A19-3949-A839-B0CC756E0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6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D6BCB-8EE0-AD46-AB05-14BC6388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2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06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Kelli </a:t>
            </a:r>
            <a:r>
              <a:rPr lang="en-US" dirty="0" err="1"/>
              <a:t>Antonides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Director - Career &amp; College Promise Programs</a:t>
            </a:r>
          </a:p>
          <a:p>
            <a:r>
              <a:rPr lang="en-US" dirty="0"/>
              <a:t>Rowan-Cabarrus Community College</a:t>
            </a:r>
          </a:p>
        </p:txBody>
      </p:sp>
      <p:pic>
        <p:nvPicPr>
          <p:cNvPr id="7170" name="Picture 2" descr="https://media-exp1.licdn.com/dms/image/C4E03AQEwN8JzO8-Zfw/profile-displayphoto-shrink_200_200/0?e=1594857600&amp;v=beta&amp;t=xWmrtAebQFm9-WLb7xN16b_-GbmeS39Qjr9u9ZKg_vw">
            <a:extLst>
              <a:ext uri="{FF2B5EF4-FFF2-40B4-BE49-F238E27FC236}">
                <a16:creationId xmlns:a16="http://schemas.microsoft.com/office/drawing/2014/main" id="{1899E3A9-EA26-7749-A183-EF4AAF357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1675" y="0"/>
            <a:ext cx="2392326" cy="279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7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E7BEA-1A2C-7C46-BAD7-AC67FC1F8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29" y="-1"/>
            <a:ext cx="8006317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4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FE1A9-D547-0349-A0D3-CF9B908C0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28" y="-1"/>
            <a:ext cx="885692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08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55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Sarah Joyner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Career Development Coordinator</a:t>
            </a:r>
          </a:p>
          <a:p>
            <a:r>
              <a:rPr lang="en-US" dirty="0"/>
              <a:t>Wakefield High School in Raleigh</a:t>
            </a:r>
          </a:p>
        </p:txBody>
      </p:sp>
      <p:pic>
        <p:nvPicPr>
          <p:cNvPr id="8196" name="Picture 4" descr="https://www.wcpss.net/cms/lib/NC01911451/Centricity/Template/GlobalAssets/images///logos/WakefieldHigh.gif">
            <a:extLst>
              <a:ext uri="{FF2B5EF4-FFF2-40B4-BE49-F238E27FC236}">
                <a16:creationId xmlns:a16="http://schemas.microsoft.com/office/drawing/2014/main" id="{3261A5F1-1F62-714F-B016-44738F6F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1507"/>
            <a:ext cx="1958080" cy="191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DEDF2-0DC5-C742-BD98-19686E9F3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3857" y="-200286"/>
            <a:ext cx="2550143" cy="31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2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Julia </a:t>
            </a:r>
            <a:r>
              <a:rPr lang="en-US" dirty="0" err="1"/>
              <a:t>McClannon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FCS teacher, CTE Department Chair</a:t>
            </a:r>
          </a:p>
          <a:p>
            <a:r>
              <a:rPr lang="en-US" dirty="0"/>
              <a:t>Fuquay Varina High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FB0AC-B870-9444-95C2-54D22BF576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921" y="-21266"/>
            <a:ext cx="2573079" cy="2910752"/>
          </a:xfrm>
          <a:prstGeom prst="rect">
            <a:avLst/>
          </a:prstGeom>
        </p:spPr>
      </p:pic>
      <p:pic>
        <p:nvPicPr>
          <p:cNvPr id="1026" name="Picture 2" descr="https://www.wcpss.net/cms/lib/NC01911451/Centricity/Template/GlobalAssets/images///logos/Fuquay-Varina%20HS-eea406.png">
            <a:extLst>
              <a:ext uri="{FF2B5EF4-FFF2-40B4-BE49-F238E27FC236}">
                <a16:creationId xmlns:a16="http://schemas.microsoft.com/office/drawing/2014/main" id="{49A70446-7F6F-7541-8EC6-FFB9A850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4193"/>
            <a:ext cx="1953733" cy="19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54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46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Valerie Williams, </a:t>
            </a:r>
            <a:r>
              <a:rPr lang="en-US" dirty="0" err="1"/>
              <a:t>MAEd</a:t>
            </a:r>
            <a:r>
              <a:rPr lang="en-US" dirty="0"/>
              <a:t>, NBCT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dirty="0"/>
              <a:t>Family &amp; Consumer Sciences Education Consultant</a:t>
            </a:r>
          </a:p>
          <a:p>
            <a:r>
              <a:rPr lang="en-US" dirty="0"/>
              <a:t>Department of Public Instruction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C6963-3301-054C-AABF-F00315E83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914" y="0"/>
            <a:ext cx="2339934" cy="2416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CBD04-7785-5547-95B2-E25A2A9E5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63" y="4152573"/>
            <a:ext cx="6543341" cy="8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7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37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Kay Hamlin, PhD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Autofit/>
          </a:bodyPr>
          <a:lstStyle/>
          <a:p>
            <a:r>
              <a:rPr lang="en-US" b="1" dirty="0">
                <a:latin typeface="Helvetica" pitchFamily="2" charset="0"/>
                <a:cs typeface="Times New Roman" panose="02020603050405020304" pitchFamily="18" charset="0"/>
              </a:rPr>
              <a:t>Independent Consultant</a:t>
            </a:r>
            <a:br>
              <a:rPr lang="en-US" dirty="0">
                <a:latin typeface="Helvetica" pitchFamily="2" charset="0"/>
                <a:cs typeface="Times New Roman" panose="02020603050405020304" pitchFamily="18" charset="0"/>
              </a:rPr>
            </a:br>
            <a:r>
              <a:rPr lang="en-US" dirty="0">
                <a:latin typeface="Helvetica" pitchFamily="2" charset="0"/>
                <a:cs typeface="Times New Roman" panose="02020603050405020304" pitchFamily="18" charset="0"/>
              </a:rPr>
              <a:t>Distance Education, Online Delivery, </a:t>
            </a:r>
            <a:br>
              <a:rPr lang="en-US" dirty="0">
                <a:latin typeface="Helvetica" pitchFamily="2" charset="0"/>
                <a:cs typeface="Times New Roman" panose="02020603050405020304" pitchFamily="18" charset="0"/>
              </a:rPr>
            </a:br>
            <a:r>
              <a:rPr lang="en-US" dirty="0">
                <a:latin typeface="Helvetica" pitchFamily="2" charset="0"/>
                <a:cs typeface="Times New Roman" panose="02020603050405020304" pitchFamily="18" charset="0"/>
              </a:rPr>
              <a:t>Professional Development,</a:t>
            </a:r>
            <a:br>
              <a:rPr lang="en-US" dirty="0">
                <a:latin typeface="Helvetica" pitchFamily="2" charset="0"/>
                <a:cs typeface="Times New Roman" panose="02020603050405020304" pitchFamily="18" charset="0"/>
              </a:rPr>
            </a:br>
            <a:r>
              <a:rPr lang="en-US" dirty="0">
                <a:latin typeface="Helvetica" pitchFamily="2" charset="0"/>
                <a:cs typeface="Times New Roman" panose="02020603050405020304" pitchFamily="18" charset="0"/>
              </a:rPr>
              <a:t>Early Childhood Curriculum and Early Literacy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9220" name="Picture 4" descr="https://media-exp1.licdn.com/dms/image/C4E03AQEJKON0wG8CVQ/profile-displayphoto-shrink_200_200/0?e=1594857600&amp;v=beta&amp;t=FLBXHUtiSBiyEL6_xbVLNWKZkBAbs2mImPfrd5SVuhU">
            <a:extLst>
              <a:ext uri="{FF2B5EF4-FFF2-40B4-BE49-F238E27FC236}">
                <a16:creationId xmlns:a16="http://schemas.microsoft.com/office/drawing/2014/main" id="{F570817E-4CA1-FE48-9B74-5B39AEEC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604" y="0"/>
            <a:ext cx="2053396" cy="20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76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4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EEAB9F-158F-AE47-894A-B67D169D21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73" y="0"/>
            <a:ext cx="7667445" cy="5057251"/>
          </a:xfrm>
        </p:spPr>
      </p:pic>
    </p:spTree>
    <p:extLst>
      <p:ext uri="{BB962C8B-B14F-4D97-AF65-F5344CB8AC3E}">
        <p14:creationId xmlns:p14="http://schemas.microsoft.com/office/powerpoint/2010/main" val="1427430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3C0537-A039-7242-B2FA-99A0ED354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T.E.A.C.H. NC Scholarships Brochure</a:t>
            </a:r>
          </a:p>
          <a:p>
            <a:r>
              <a:rPr lang="en-US" dirty="0">
                <a:hlinkClick r:id="rId2"/>
              </a:rPr>
              <a:t>https://www.childcareservices.org/wp-content/uploads/2020/04/CCSA-TEACH-Scholarship-Feb-2020-cropped-for-web.pdf</a:t>
            </a:r>
            <a:endParaRPr lang="en-US" dirty="0"/>
          </a:p>
          <a:p>
            <a:r>
              <a:rPr lang="en-US" dirty="0"/>
              <a:t>Careers in Early Childhood Directory</a:t>
            </a:r>
          </a:p>
          <a:p>
            <a:r>
              <a:rPr lang="en-US" dirty="0">
                <a:hlinkClick r:id="rId3"/>
              </a:rPr>
              <a:t>https://www.childcareservices.org/wp-content/uploads/2019/02/NC-ECE-Career-Directory_2019.pdf</a:t>
            </a:r>
            <a:endParaRPr lang="en-US" dirty="0"/>
          </a:p>
          <a:p>
            <a:r>
              <a:rPr lang="en-US" dirty="0"/>
              <a:t>Uniform Articulation Agreement</a:t>
            </a:r>
          </a:p>
          <a:p>
            <a:r>
              <a:rPr lang="en-US" dirty="0">
                <a:hlinkClick r:id="rId4"/>
              </a:rPr>
              <a:t>https://www.nccommunitycolleges.edu/sites/default/files/basic-pages/academic-programs/attachments/early_childhood_articulation_agreementecaa_11.26.19.pdf</a:t>
            </a:r>
            <a:endParaRPr lang="en-US" dirty="0"/>
          </a:p>
          <a:p>
            <a:r>
              <a:rPr lang="en-US" dirty="0"/>
              <a:t>Career and College Promise Programs</a:t>
            </a:r>
          </a:p>
          <a:p>
            <a:r>
              <a:rPr lang="en-US" dirty="0">
                <a:hlinkClick r:id="rId4"/>
              </a:rPr>
              <a:t>https://www.nccommunitycolleges.edu/sites/default/files/basic-pages/academic-programs/attachments/early_childhood_articulation_agreementecaa_11.26.19.pdf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CC2041-D171-7E4D-B66D-1715CE26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10708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9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320904"/>
            <a:ext cx="5839609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June 18,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2742A-214E-AF4E-84BB-772094E1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25578"/>
            <a:ext cx="68580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03722" indent="-1203722" algn="ctr">
              <a:spcBef>
                <a:spcPct val="20000"/>
              </a:spcBef>
              <a:tabLst>
                <a:tab pos="1203722" algn="l"/>
              </a:tabLst>
            </a:pPr>
            <a:r>
              <a:rPr lang="en-US" sz="2400" dirty="0" err="1"/>
              <a:t>www.ncperkins.org</a:t>
            </a:r>
            <a:r>
              <a:rPr lang="en-US" sz="2400" dirty="0"/>
              <a:t>/presentations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1316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522C721-DE34-B84B-AB24-6C75E04DF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51B1B6A-6E61-9C4D-84AC-35560F66BFE7}"/>
              </a:ext>
            </a:extLst>
          </p:cNvPr>
          <p:cNvSpPr txBox="1">
            <a:spLocks/>
          </p:cNvSpPr>
          <p:nvPr/>
        </p:nvSpPr>
        <p:spPr>
          <a:xfrm>
            <a:off x="80210" y="-796090"/>
            <a:ext cx="2085203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400" b="0" dirty="0">
                <a:solidFill>
                  <a:srgbClr val="FFFFFF"/>
                </a:solidFill>
              </a:rPr>
              <a:t>Early Childhood </a:t>
            </a:r>
            <a:r>
              <a:rPr lang="en-US" sz="3400" b="0" dirty="0" err="1">
                <a:solidFill>
                  <a:srgbClr val="FFFFFF"/>
                </a:solidFill>
              </a:rPr>
              <a:t>Education:Associate</a:t>
            </a:r>
            <a:r>
              <a:rPr lang="en-US" sz="3400" b="0" dirty="0">
                <a:solidFill>
                  <a:srgbClr val="FFFFFF"/>
                </a:solidFill>
              </a:rPr>
              <a:t> in Applied Science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62C61F7F-4CDD-C441-9247-4E4D8AA09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286683"/>
              </p:ext>
            </p:extLst>
          </p:nvPr>
        </p:nvGraphicFramePr>
        <p:xfrm>
          <a:off x="2871537" y="246647"/>
          <a:ext cx="6063916" cy="468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113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blocks.jpg">
            <a:extLst>
              <a:ext uri="{FF2B5EF4-FFF2-40B4-BE49-F238E27FC236}">
                <a16:creationId xmlns:a16="http://schemas.microsoft.com/office/drawing/2014/main" id="{B0E38546-6388-C447-A684-DDD599C52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747" y="126367"/>
            <a:ext cx="7824888" cy="501713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42D59-1A11-384F-A664-EB740869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Stackable Credentials</a:t>
            </a:r>
          </a:p>
        </p:txBody>
      </p:sp>
    </p:spTree>
    <p:extLst>
      <p:ext uri="{BB962C8B-B14F-4D97-AF65-F5344CB8AC3E}">
        <p14:creationId xmlns:p14="http://schemas.microsoft.com/office/powerpoint/2010/main" val="266492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B628-9E1F-CD45-87A9-ADCDF2E4C506}"/>
              </a:ext>
            </a:extLst>
          </p:cNvPr>
          <p:cNvSpPr txBox="1">
            <a:spLocks/>
          </p:cNvSpPr>
          <p:nvPr/>
        </p:nvSpPr>
        <p:spPr>
          <a:xfrm>
            <a:off x="-1" y="31755"/>
            <a:ext cx="5948677" cy="381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3767"/>
                </a:solidFill>
              </a:rPr>
              <a:t>Early Childhood Education – Education Options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A409FCA-B81E-6F44-A747-9EF631842302}"/>
              </a:ext>
            </a:extLst>
          </p:cNvPr>
          <p:cNvSpPr/>
          <p:nvPr/>
        </p:nvSpPr>
        <p:spPr>
          <a:xfrm>
            <a:off x="2457911" y="690498"/>
            <a:ext cx="533400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9D71C7A-34A3-A147-9568-22EE9CA871AC}"/>
              </a:ext>
            </a:extLst>
          </p:cNvPr>
          <p:cNvSpPr/>
          <p:nvPr/>
        </p:nvSpPr>
        <p:spPr>
          <a:xfrm>
            <a:off x="5845807" y="576198"/>
            <a:ext cx="5334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19711C-7F8C-8E42-BED2-7534BCE95694}"/>
              </a:ext>
            </a:extLst>
          </p:cNvPr>
          <p:cNvSpPr/>
          <p:nvPr/>
        </p:nvSpPr>
        <p:spPr>
          <a:xfrm>
            <a:off x="671099" y="702461"/>
            <a:ext cx="146546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High School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49A3F-EDB4-2242-9F84-037BEBC3E317}"/>
              </a:ext>
            </a:extLst>
          </p:cNvPr>
          <p:cNvSpPr/>
          <p:nvPr/>
        </p:nvSpPr>
        <p:spPr>
          <a:xfrm>
            <a:off x="227917" y="1124543"/>
            <a:ext cx="2351830" cy="3093154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Early Childhood 1 &amp; 2 (Can articulate for EDU 119 Intro to Early Childhood Education – </a:t>
            </a:r>
            <a:br>
              <a:rPr lang="en-US" sz="1200" dirty="0"/>
            </a:br>
            <a:r>
              <a:rPr lang="en-US" sz="1200" dirty="0"/>
              <a:t>4 credits)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To receive articulated credit, student must enroll at the community college within two years of their high school graduation date and meet the following criteria:</a:t>
            </a:r>
          </a:p>
          <a:p>
            <a:pPr marL="346075" lvl="1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Final grade of B or higher in the course and</a:t>
            </a:r>
          </a:p>
          <a:p>
            <a:pPr marL="346075" lvl="1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 score of 90 or higher on the standardized CTE post-assessment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AD78E3-9A3A-EC4F-A210-B1C74580DC2F}"/>
              </a:ext>
            </a:extLst>
          </p:cNvPr>
          <p:cNvSpPr/>
          <p:nvPr/>
        </p:nvSpPr>
        <p:spPr>
          <a:xfrm>
            <a:off x="3348973" y="425463"/>
            <a:ext cx="2235300" cy="67710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Community College</a:t>
            </a:r>
            <a:endParaRPr lang="en-US" sz="1400" dirty="0"/>
          </a:p>
          <a:p>
            <a:r>
              <a:rPr lang="en-US" sz="900" dirty="0"/>
              <a:t>Associate in Applied Science (AAS) </a:t>
            </a:r>
            <a:br>
              <a:rPr lang="en-US" sz="900" dirty="0"/>
            </a:br>
            <a:r>
              <a:rPr lang="en-US" sz="900" dirty="0"/>
              <a:t>Early Childhood Education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F5CC67-06F2-8949-A4C0-E78E0923819B}"/>
              </a:ext>
            </a:extLst>
          </p:cNvPr>
          <p:cNvSpPr txBox="1"/>
          <p:nvPr/>
        </p:nvSpPr>
        <p:spPr>
          <a:xfrm>
            <a:off x="3091456" y="1124543"/>
            <a:ext cx="2750334" cy="335476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64-76 credits in the AAS degree including:</a:t>
            </a:r>
          </a:p>
          <a:p>
            <a:pPr marL="346075" lvl="1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15 credits of Gen Ed (6 hours from communications, 3 hours from each of the following – humanities/fine arts, social/behavioral sciences, and natural sciences/mathematics)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49 credits from major hours (Includes 4 hours of articulated high school credit for EDU 119)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0-7 credits from other required hours 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Courses in the infant/toddler certificate, preschool certificate, and administrator certificate are included in the AAS degree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2E3870-924B-E249-9F8E-7A468F952013}"/>
              </a:ext>
            </a:extLst>
          </p:cNvPr>
          <p:cNvSpPr/>
          <p:nvPr/>
        </p:nvSpPr>
        <p:spPr>
          <a:xfrm>
            <a:off x="6252210" y="1124543"/>
            <a:ext cx="2781257" cy="3277820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60 credits from the AAS degree transfers into the university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62 credits will remain of the 122 credits required for the BA/BS degree after the 64 hours transfer from the community college.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HDFS online Early Care and Education Degree and Birth to Kindergarten Degree programs are reserved for students who completed a 2-year Applied Associates (AAS) degree in Early Childhood at a North Carolina Community College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Opportunity to continue and earn a masters or PhD in the field after completion of the BA/BS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E4D4EA-3AB5-A244-8720-B922E8CFFE4A}"/>
              </a:ext>
            </a:extLst>
          </p:cNvPr>
          <p:cNvSpPr/>
          <p:nvPr/>
        </p:nvSpPr>
        <p:spPr>
          <a:xfrm>
            <a:off x="6566560" y="148464"/>
            <a:ext cx="2152557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University</a:t>
            </a:r>
          </a:p>
          <a:p>
            <a:r>
              <a:rPr lang="en-US" sz="900" dirty="0"/>
              <a:t>UNC-Greensboro</a:t>
            </a:r>
          </a:p>
          <a:p>
            <a:r>
              <a:rPr lang="en-US" sz="900" dirty="0"/>
              <a:t>Human Development/Family Studies </a:t>
            </a:r>
          </a:p>
          <a:p>
            <a:r>
              <a:rPr lang="en-US" sz="900" dirty="0"/>
              <a:t>Early Care and Education Degree &amp; </a:t>
            </a:r>
            <a:br>
              <a:rPr lang="en-US" sz="900" dirty="0"/>
            </a:br>
            <a:r>
              <a:rPr lang="en-US" sz="900" dirty="0"/>
              <a:t>Birth to Kindergarten Degree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269617F-3B34-A74D-969E-641A82A31814}"/>
              </a:ext>
            </a:extLst>
          </p:cNvPr>
          <p:cNvSpPr/>
          <p:nvPr/>
        </p:nvSpPr>
        <p:spPr>
          <a:xfrm>
            <a:off x="1340294" y="4475984"/>
            <a:ext cx="7693173" cy="667515"/>
          </a:xfrm>
          <a:prstGeom prst="rightArrow">
            <a:avLst/>
          </a:prstGeom>
          <a:solidFill>
            <a:srgbClr val="FF80A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 m p l o y m e n 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768DBB-6DED-3B4D-9337-6295360048BC}"/>
              </a:ext>
            </a:extLst>
          </p:cNvPr>
          <p:cNvSpPr/>
          <p:nvPr/>
        </p:nvSpPr>
        <p:spPr>
          <a:xfrm>
            <a:off x="176017" y="4487414"/>
            <a:ext cx="257861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Submit NC Credential Equivalency Form to DCDEE </a:t>
            </a:r>
          </a:p>
        </p:txBody>
      </p:sp>
    </p:spTree>
    <p:extLst>
      <p:ext uri="{BB962C8B-B14F-4D97-AF65-F5344CB8AC3E}">
        <p14:creationId xmlns:p14="http://schemas.microsoft.com/office/powerpoint/2010/main" val="265353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3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Shelah Combs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Early Childhood Education Instructor</a:t>
            </a:r>
          </a:p>
          <a:p>
            <a:r>
              <a:rPr lang="en-US" dirty="0"/>
              <a:t>Blue Ridge Community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0CD8F-9417-074C-AC50-AF7ACE01D8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1248" y="0"/>
            <a:ext cx="1485563" cy="23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1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Emily Jackson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/>
          <a:lstStyle/>
          <a:p>
            <a:r>
              <a:rPr lang="en-US" dirty="0"/>
              <a:t>Program Director</a:t>
            </a:r>
          </a:p>
          <a:p>
            <a:r>
              <a:rPr lang="en-US" dirty="0"/>
              <a:t>ASAP (Appalachian Sustainable Agriculture Project)</a:t>
            </a:r>
          </a:p>
          <a:p>
            <a:endParaRPr lang="en-US" dirty="0"/>
          </a:p>
        </p:txBody>
      </p:sp>
      <p:pic>
        <p:nvPicPr>
          <p:cNvPr id="4100" name="Picture 4" descr="https://www.healthyeatinginpractice.org/wp-content/uploads/2017/12/emily-jackson.jpg.jpg">
            <a:extLst>
              <a:ext uri="{FF2B5EF4-FFF2-40B4-BE49-F238E27FC236}">
                <a16:creationId xmlns:a16="http://schemas.microsoft.com/office/drawing/2014/main" id="{775ABF75-3451-B546-B9C8-3D740C191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2115" y="-10633"/>
            <a:ext cx="2691885" cy="30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2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1497</Words>
  <Application>Microsoft Macintosh PowerPoint</Application>
  <PresentationFormat>On-screen Show (16:9)</PresentationFormat>
  <Paragraphs>244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ヒラギノ角ゴ Pro W3</vt:lpstr>
      <vt:lpstr>Arial</vt:lpstr>
      <vt:lpstr>Calibri</vt:lpstr>
      <vt:lpstr>Calibri Light</vt:lpstr>
      <vt:lpstr>Helvetica</vt:lpstr>
      <vt:lpstr>HelvLight</vt:lpstr>
      <vt:lpstr>Times New Roman</vt:lpstr>
      <vt:lpstr>Office Theme</vt:lpstr>
      <vt:lpstr>May 21, 2020 Careers in Early Childhood Education</vt:lpstr>
      <vt:lpstr>PowerPoint Presentation</vt:lpstr>
      <vt:lpstr>PowerPoint Presentation</vt:lpstr>
      <vt:lpstr>PowerPoint Presentation</vt:lpstr>
      <vt:lpstr>Stackable Credentials</vt:lpstr>
      <vt:lpstr>PowerPoint Presentation</vt:lpstr>
      <vt:lpstr>PowerPoint Presentation</vt:lpstr>
      <vt:lpstr>Shelah Combs</vt:lpstr>
      <vt:lpstr>Emily Jackson</vt:lpstr>
      <vt:lpstr>PowerPoint Presentation</vt:lpstr>
      <vt:lpstr>PowerPoint Presentation</vt:lpstr>
      <vt:lpstr>Cyndie Osborne</vt:lpstr>
      <vt:lpstr>PowerPoint Presentation</vt:lpstr>
      <vt:lpstr>Waynett Taylor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Kelli Antonides</vt:lpstr>
      <vt:lpstr>PowerPoint Presentation</vt:lpstr>
      <vt:lpstr>PowerPoint Presentation</vt:lpstr>
      <vt:lpstr>PowerPoint Presentation</vt:lpstr>
      <vt:lpstr>Sarah Joyner</vt:lpstr>
      <vt:lpstr>Julia McClannon</vt:lpstr>
      <vt:lpstr>PowerPoint Presentation</vt:lpstr>
      <vt:lpstr>Valerie Williams, MAEd, NBCT</vt:lpstr>
      <vt:lpstr>PowerPoint Presentation</vt:lpstr>
      <vt:lpstr>Kay Hamlin, PhD</vt:lpstr>
      <vt:lpstr>PowerPoint Presentation</vt:lpstr>
      <vt:lpstr>PowerPoint Presentation</vt:lpstr>
      <vt:lpstr>Resources</vt:lpstr>
      <vt:lpstr>PowerPoint Presentation</vt:lpstr>
      <vt:lpstr>Raising the Awareness of Career Pathways  in North Carolina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2019-10-17T11:26:38Z</cp:lastPrinted>
  <dcterms:created xsi:type="dcterms:W3CDTF">2017-04-24T19:18:55Z</dcterms:created>
  <dcterms:modified xsi:type="dcterms:W3CDTF">2020-05-19T18:09:22Z</dcterms:modified>
</cp:coreProperties>
</file>