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4"/>
    <p:sldMasterId id="2147483709" r:id="rId5"/>
  </p:sldMasterIdLst>
  <p:notesMasterIdLst>
    <p:notesMasterId r:id="rId20"/>
  </p:notesMasterIdLst>
  <p:handoutMasterIdLst>
    <p:handoutMasterId r:id="rId21"/>
  </p:handoutMasterIdLst>
  <p:sldIdLst>
    <p:sldId id="534" r:id="rId6"/>
    <p:sldId id="1803" r:id="rId7"/>
    <p:sldId id="257" r:id="rId8"/>
    <p:sldId id="1790" r:id="rId9"/>
    <p:sldId id="1771" r:id="rId10"/>
    <p:sldId id="1794" r:id="rId11"/>
    <p:sldId id="1796" r:id="rId12"/>
    <p:sldId id="1639" r:id="rId13"/>
    <p:sldId id="1799" r:id="rId14"/>
    <p:sldId id="1801" r:id="rId15"/>
    <p:sldId id="1798" r:id="rId16"/>
    <p:sldId id="772" r:id="rId17"/>
    <p:sldId id="1800" r:id="rId18"/>
    <p:sldId id="1194" r:id="rId19"/>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5D8"/>
    <a:srgbClr val="D95C40"/>
    <a:srgbClr val="31B039"/>
    <a:srgbClr val="CC0F23"/>
    <a:srgbClr val="009AA6"/>
    <a:srgbClr val="FFB218"/>
    <a:srgbClr val="FD0000"/>
    <a:srgbClr val="573286"/>
    <a:srgbClr val="EFEAF3"/>
    <a:srgbClr val="DD53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28181B-B4DB-783E-7A64-8768E0921CD5}" v="27" dt="2024-08-09T17:45:06.261"/>
    <p1510:client id="{77C3E214-2C3A-5975-7431-F88B0FB9C718}" v="18" dt="2024-08-09T18:05:05.168"/>
    <p1510:client id="{A3748F26-81BE-4D69-2218-D2CC91EA99FE}" v="3" dt="2024-08-09T19:03:14.8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0" autoAdjust="0"/>
    <p:restoredTop sz="90458" autoAdjust="0"/>
  </p:normalViewPr>
  <p:slideViewPr>
    <p:cSldViewPr snapToGrid="0">
      <p:cViewPr varScale="1">
        <p:scale>
          <a:sx n="185" d="100"/>
          <a:sy n="185" d="100"/>
        </p:scale>
        <p:origin x="1350" y="132"/>
      </p:cViewPr>
      <p:guideLst/>
    </p:cSldViewPr>
  </p:slideViewPr>
  <p:outlineViewPr>
    <p:cViewPr>
      <p:scale>
        <a:sx n="33" d="100"/>
        <a:sy n="33" d="100"/>
      </p:scale>
      <p:origin x="0" y="-451"/>
    </p:cViewPr>
  </p:outlineViewPr>
  <p:notesTextViewPr>
    <p:cViewPr>
      <p:scale>
        <a:sx n="3" d="2"/>
        <a:sy n="3" d="2"/>
      </p:scale>
      <p:origin x="0" y="0"/>
    </p:cViewPr>
  </p:notesTextViewPr>
  <p:sorterViewPr>
    <p:cViewPr>
      <p:scale>
        <a:sx n="160" d="100"/>
        <a:sy n="160" d="100"/>
      </p:scale>
      <p:origin x="0" y="0"/>
    </p:cViewPr>
  </p:sorterViewPr>
  <p:notesViewPr>
    <p:cSldViewPr snapToGrid="0">
      <p:cViewPr varScale="1">
        <p:scale>
          <a:sx n="117" d="100"/>
          <a:sy n="117"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sz="quarter" idx="1"/>
          </p:nvPr>
        </p:nvSpPr>
        <p:spPr>
          <a:xfrm>
            <a:off x="3970938" y="2"/>
            <a:ext cx="3037840" cy="466434"/>
          </a:xfrm>
          <a:prstGeom prst="rect">
            <a:avLst/>
          </a:prstGeom>
        </p:spPr>
        <p:txBody>
          <a:bodyPr vert="horz" lIns="93150" tIns="46576" rIns="93150" bIns="46576" rtlCol="0"/>
          <a:lstStyle>
            <a:lvl1pPr algn="r">
              <a:defRPr sz="1200"/>
            </a:lvl1pPr>
          </a:lstStyle>
          <a:p>
            <a:fld id="{7E9B6F52-CC10-4425-9195-EDF28B435798}" type="datetimeFigureOut">
              <a:rPr lang="en-US" smtClean="0"/>
              <a:t>8/13/2024</a:t>
            </a:fld>
            <a:endParaRPr lang="en-US"/>
          </a:p>
        </p:txBody>
      </p:sp>
      <p:sp>
        <p:nvSpPr>
          <p:cNvPr id="4" name="Footer Placeholder 3"/>
          <p:cNvSpPr>
            <a:spLocks noGrp="1"/>
          </p:cNvSpPr>
          <p:nvPr>
            <p:ph type="ftr" sz="quarter" idx="2"/>
          </p:nvPr>
        </p:nvSpPr>
        <p:spPr>
          <a:xfrm>
            <a:off x="0" y="8829970"/>
            <a:ext cx="3037840" cy="466433"/>
          </a:xfrm>
          <a:prstGeom prst="rect">
            <a:avLst/>
          </a:prstGeom>
        </p:spPr>
        <p:txBody>
          <a:bodyPr vert="horz" lIns="93150" tIns="46576" rIns="93150" bIns="4657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70"/>
            <a:ext cx="3037840" cy="466433"/>
          </a:xfrm>
          <a:prstGeom prst="rect">
            <a:avLst/>
          </a:prstGeom>
        </p:spPr>
        <p:txBody>
          <a:bodyPr vert="horz" lIns="93150" tIns="46576" rIns="93150" bIns="46576"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50" tIns="46576" rIns="93150" bIns="46576" rtlCol="0"/>
          <a:lstStyle>
            <a:lvl1pPr algn="r">
              <a:defRPr sz="1200"/>
            </a:lvl1pPr>
          </a:lstStyle>
          <a:p>
            <a:fld id="{C02D3CF6-D097-446F-BA20-84B1F837E572}" type="datetimeFigureOut">
              <a:rPr lang="en-US" smtClean="0"/>
              <a:t>8/13/2024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0" tIns="46576" rIns="93150" bIns="46576"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50" tIns="46576" rIns="93150" bIns="46576"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70"/>
            <a:ext cx="3037840" cy="466433"/>
          </a:xfrm>
          <a:prstGeom prst="rect">
            <a:avLst/>
          </a:prstGeom>
        </p:spPr>
        <p:txBody>
          <a:bodyPr vert="horz" lIns="93150" tIns="46576" rIns="93150" bIns="4657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0"/>
            <a:ext cx="3037840" cy="466433"/>
          </a:xfrm>
          <a:prstGeom prst="rect">
            <a:avLst/>
          </a:prstGeom>
        </p:spPr>
        <p:txBody>
          <a:bodyPr vert="horz" lIns="93150" tIns="46576" rIns="93150" bIns="46576"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vents.lifelonglearning.ncsu.edu/nccc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a:t>
            </a:fld>
            <a:endParaRPr lang="en-US"/>
          </a:p>
        </p:txBody>
      </p:sp>
    </p:spTree>
    <p:extLst>
      <p:ext uri="{BB962C8B-B14F-4D97-AF65-F5344CB8AC3E}">
        <p14:creationId xmlns:p14="http://schemas.microsoft.com/office/powerpoint/2010/main" val="3037636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defTabSz="914132">
              <a:defRPr/>
            </a:pPr>
            <a:r>
              <a:rPr lang="en-US" dirty="0"/>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dirty="0"/>
          </a:p>
          <a:p>
            <a:endParaRPr lang="en-US" dirty="0"/>
          </a:p>
          <a:p>
            <a:r>
              <a:rPr lang="en-US" dirty="0"/>
              <a:t>This updated act s</a:t>
            </a:r>
            <a:r>
              <a:rPr dirty="0"/>
              <a:t>tress</a:t>
            </a:r>
            <a:r>
              <a:rPr lang="en-US" dirty="0"/>
              <a:t>es:</a:t>
            </a:r>
          </a:p>
          <a:p>
            <a:r>
              <a:rPr lang="en-US" dirty="0"/>
              <a:t>- </a:t>
            </a:r>
            <a:r>
              <a:rPr dirty="0"/>
              <a:t> Academic, Technical, and Employability Skills </a:t>
            </a:r>
          </a:p>
          <a:p>
            <a:r>
              <a:rPr lang="en-US" dirty="0"/>
              <a:t>- </a:t>
            </a:r>
            <a:r>
              <a:rPr dirty="0"/>
              <a:t>Funding Secondary and Postsecondary CTE </a:t>
            </a:r>
          </a:p>
          <a:p>
            <a:r>
              <a:rPr lang="en-US" dirty="0"/>
              <a:t>- </a:t>
            </a:r>
            <a:r>
              <a:rPr dirty="0"/>
              <a:t>Focusing on  Students who elect to enroll in CTE Programs of Study   </a:t>
            </a:r>
          </a:p>
        </p:txBody>
      </p:sp>
    </p:spTree>
    <p:extLst>
      <p:ext uri="{BB962C8B-B14F-4D97-AF65-F5344CB8AC3E}">
        <p14:creationId xmlns:p14="http://schemas.microsoft.com/office/powerpoint/2010/main" val="1124201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8</a:t>
            </a:fld>
            <a:endParaRPr lang="en-US"/>
          </a:p>
        </p:txBody>
      </p:sp>
    </p:spTree>
    <p:extLst>
      <p:ext uri="{BB962C8B-B14F-4D97-AF65-F5344CB8AC3E}">
        <p14:creationId xmlns:p14="http://schemas.microsoft.com/office/powerpoint/2010/main" val="1212588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https://events.lifelonglearning.ncsu.edu/ncccs/</a:t>
            </a:r>
            <a:endParaRPr lang="en-US" dirty="0"/>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9</a:t>
            </a:fld>
            <a:endParaRPr lang="en-US"/>
          </a:p>
        </p:txBody>
      </p:sp>
    </p:spTree>
    <p:extLst>
      <p:ext uri="{BB962C8B-B14F-4D97-AF65-F5344CB8AC3E}">
        <p14:creationId xmlns:p14="http://schemas.microsoft.com/office/powerpoint/2010/main" val="2948851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Register for Webinar: https://us06web.zoom.us/meeting/register/tZAofuqsqTsjHdCDKkuKxy99ThiWEOyJ-l0_#/registration </a:t>
            </a:r>
          </a:p>
          <a:p>
            <a:endParaRPr lang="en-US" dirty="0"/>
          </a:p>
          <a:p>
            <a:r>
              <a:rPr lang="en-US" dirty="0"/>
              <a:t>More Information: https://www.pathwaystoinnovation.org/bilt-academy/ </a:t>
            </a:r>
          </a:p>
          <a:p>
            <a:endParaRPr lang="en-US" dirty="0"/>
          </a:p>
          <a:p>
            <a:r>
              <a:rPr lang="en-US" dirty="0"/>
              <a:t>Questions: BILT@cord.org</a:t>
            </a:r>
          </a:p>
        </p:txBody>
      </p:sp>
      <p:sp>
        <p:nvSpPr>
          <p:cNvPr id="4" name="Slide Number Placeholder 3"/>
          <p:cNvSpPr>
            <a:spLocks noGrp="1"/>
          </p:cNvSpPr>
          <p:nvPr>
            <p:ph type="sldNum" sz="quarter" idx="5"/>
          </p:nvPr>
        </p:nvSpPr>
        <p:spPr/>
        <p:txBody>
          <a:bodyPr/>
          <a:lstStyle/>
          <a:p>
            <a:fld id="{3D52D8DC-3CCA-4826-966D-69131461ECBB}" type="slidenum">
              <a:rPr lang="en-US" smtClean="0"/>
              <a:t>10</a:t>
            </a:fld>
            <a:endParaRPr lang="en-US"/>
          </a:p>
        </p:txBody>
      </p:sp>
    </p:spTree>
    <p:extLst>
      <p:ext uri="{BB962C8B-B14F-4D97-AF65-F5344CB8AC3E}">
        <p14:creationId xmlns:p14="http://schemas.microsoft.com/office/powerpoint/2010/main" val="2920532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Register now and let the system remind you.</a:t>
            </a:r>
          </a:p>
        </p:txBody>
      </p:sp>
      <p:sp>
        <p:nvSpPr>
          <p:cNvPr id="4" name="Slide Number Placeholder 3"/>
          <p:cNvSpPr>
            <a:spLocks noGrp="1"/>
          </p:cNvSpPr>
          <p:nvPr>
            <p:ph type="sldNum" sz="quarter" idx="10"/>
          </p:nvPr>
        </p:nvSpPr>
        <p:spPr/>
        <p:txBody>
          <a:bodyPr/>
          <a:lstStyle/>
          <a:p>
            <a:fld id="{3D52D8DC-3CCA-4826-966D-69131461ECBB}" type="slidenum">
              <a:rPr lang="en-US" smtClean="0"/>
              <a:t>12</a:t>
            </a:fld>
            <a:endParaRPr lang="en-US"/>
          </a:p>
        </p:txBody>
      </p:sp>
    </p:spTree>
    <p:extLst>
      <p:ext uri="{BB962C8B-B14F-4D97-AF65-F5344CB8AC3E}">
        <p14:creationId xmlns:p14="http://schemas.microsoft.com/office/powerpoint/2010/main" val="186068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3D52D8DC-3CCA-4826-966D-69131461ECBB}" type="slidenum">
              <a:rPr lang="en-US" smtClean="0"/>
              <a:t>13</a:t>
            </a:fld>
            <a:endParaRPr lang="en-US"/>
          </a:p>
        </p:txBody>
      </p:sp>
    </p:spTree>
    <p:extLst>
      <p:ext uri="{BB962C8B-B14F-4D97-AF65-F5344CB8AC3E}">
        <p14:creationId xmlns:p14="http://schemas.microsoft.com/office/powerpoint/2010/main" val="2546259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8/13/2024</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8/13/2024</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8/13/2024</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8/13/2024</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8/13/2024</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8/13/2024</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8/13/2024</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8/13/2024</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92969" y="1701106"/>
            <a:ext cx="7358063" cy="174128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0821999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dirty="0">
                <a:ln w="0"/>
                <a:solidFill>
                  <a:srgbClr val="003767"/>
                </a:solidFill>
                <a:effectLst>
                  <a:outerShdw blurRad="38100" dist="25400" dir="5400000" algn="ctr" rotWithShape="0">
                    <a:srgbClr val="6E747A">
                      <a:alpha val="43000"/>
                    </a:srgbClr>
                  </a:outerShdw>
                </a:effectLst>
              </a:rPr>
              <a:t>North Carolina </a:t>
            </a:r>
            <a:br>
              <a:rPr lang="en-US" sz="2025" b="0" cap="none" spc="0" dirty="0">
                <a:ln w="0"/>
                <a:solidFill>
                  <a:srgbClr val="003767"/>
                </a:solidFill>
                <a:effectLst>
                  <a:outerShdw blurRad="38100" dist="25400" dir="5400000" algn="ctr" rotWithShape="0">
                    <a:srgbClr val="6E747A">
                      <a:alpha val="43000"/>
                    </a:srgbClr>
                  </a:outerShdw>
                </a:effectLst>
              </a:rPr>
            </a:br>
            <a:r>
              <a:rPr lang="en-US" sz="2025"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98" r:id="rId1"/>
    <p:sldLayoutId id="2147483700" r:id="rId2"/>
    <p:sldLayoutId id="2147483701" r:id="rId3"/>
    <p:sldLayoutId id="2147483702" r:id="rId4"/>
    <p:sldLayoutId id="2147483703" r:id="rId5"/>
    <p:sldLayoutId id="2147483704" r:id="rId6"/>
    <p:sldLayoutId id="2147483687" r:id="rId7"/>
    <p:sldLayoutId id="2147483688" r:id="rId8"/>
    <p:sldLayoutId id="2147483689" r:id="rId9"/>
    <p:sldLayoutId id="2147483690" r:id="rId10"/>
    <p:sldLayoutId id="2147483691" r:id="rId11"/>
    <p:sldLayoutId id="2147483692" r:id="rId12"/>
    <p:sldLayoutId id="2147483693" r:id="rId13"/>
    <p:sldLayoutId id="2147483705" r:id="rId14"/>
    <p:sldLayoutId id="2147483706" r:id="rId15"/>
    <p:sldLayoutId id="2147483707" r:id="rId16"/>
    <p:sldLayoutId id="2147483708" r:id="rId17"/>
    <p:sldLayoutId id="2147483694" r:id="rId18"/>
    <p:sldLayoutId id="2147483695" r:id="rId19"/>
    <p:sldLayoutId id="2147483696" r:id="rId20"/>
    <p:sldLayoutId id="2147483685" r:id="rId21"/>
    <p:sldLayoutId id="2147483699" r:id="rId22"/>
    <p:sldLayoutId id="2147483672"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8/13/2024</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mailto:BILT@cord.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mailto:cc-perkins@nccommunitycolleges.edu"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www.ncperkins.org/video"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vents.lifelonglearning.ncsu.edu/nccc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Perkins Update</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latin typeface="Times New Roman"/>
                <a:cs typeface="Times New Roman"/>
              </a:rPr>
              <a:t>August 13, 2024</a:t>
            </a:r>
          </a:p>
        </p:txBody>
      </p:sp>
      <p:pic>
        <p:nvPicPr>
          <p:cNvPr id="5" name="Picture 4" descr="Text&#10;&#10;Description automatically generated">
            <a:extLst>
              <a:ext uri="{FF2B5EF4-FFF2-40B4-BE49-F238E27FC236}">
                <a16:creationId xmlns:a16="http://schemas.microsoft.com/office/drawing/2014/main" id="{DD2BAA20-E29D-A450-2DB9-30F83BF4A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04" y="3688512"/>
            <a:ext cx="4399896" cy="1384818"/>
          </a:xfrm>
          <a:prstGeom prst="rect">
            <a:avLst/>
          </a:prstGeom>
        </p:spPr>
      </p:pic>
    </p:spTree>
    <p:extLst>
      <p:ext uri="{BB962C8B-B14F-4D97-AF65-F5344CB8AC3E}">
        <p14:creationId xmlns:p14="http://schemas.microsoft.com/office/powerpoint/2010/main" val="97166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webinar&#10;&#10;Description automatically generated">
            <a:extLst>
              <a:ext uri="{FF2B5EF4-FFF2-40B4-BE49-F238E27FC236}">
                <a16:creationId xmlns:a16="http://schemas.microsoft.com/office/drawing/2014/main" id="{23AA9E14-86EE-E8EA-BB7E-797480205D5C}"/>
              </a:ext>
            </a:extLst>
          </p:cNvPr>
          <p:cNvPicPr>
            <a:picLocks noChangeAspect="1"/>
          </p:cNvPicPr>
          <p:nvPr/>
        </p:nvPicPr>
        <p:blipFill rotWithShape="1">
          <a:blip r:embed="rId3"/>
          <a:srcRect l="1366" r="1"/>
          <a:stretch/>
        </p:blipFill>
        <p:spPr>
          <a:xfrm>
            <a:off x="129640" y="1397892"/>
            <a:ext cx="2336437" cy="3548753"/>
          </a:xfrm>
          <a:prstGeom prst="rect">
            <a:avLst/>
          </a:prstGeom>
          <a:noFill/>
          <a:ln>
            <a:solidFill>
              <a:schemeClr val="tx1"/>
            </a:solidFill>
          </a:ln>
        </p:spPr>
      </p:pic>
      <p:sp>
        <p:nvSpPr>
          <p:cNvPr id="10" name="Title 2">
            <a:extLst>
              <a:ext uri="{FF2B5EF4-FFF2-40B4-BE49-F238E27FC236}">
                <a16:creationId xmlns:a16="http://schemas.microsoft.com/office/drawing/2014/main" id="{3BB00D09-8CAC-47A3-A8A1-94CF8B33F96B}"/>
              </a:ext>
            </a:extLst>
          </p:cNvPr>
          <p:cNvSpPr>
            <a:spLocks noGrp="1"/>
          </p:cNvSpPr>
          <p:nvPr>
            <p:ph type="title"/>
          </p:nvPr>
        </p:nvSpPr>
        <p:spPr>
          <a:xfrm>
            <a:off x="1297859" y="126367"/>
            <a:ext cx="7364361" cy="994172"/>
          </a:xfrm>
        </p:spPr>
        <p:txBody>
          <a:bodyPr>
            <a:normAutofit/>
          </a:bodyPr>
          <a:lstStyle/>
          <a:p>
            <a:r>
              <a:rPr lang="en-US" dirty="0"/>
              <a:t>BILT Academy</a:t>
            </a:r>
            <a:br>
              <a:rPr lang="en-US" dirty="0"/>
            </a:br>
            <a:r>
              <a:rPr lang="en-US" dirty="0"/>
              <a:t>A Pathways to Innovation Project of CORD</a:t>
            </a:r>
          </a:p>
        </p:txBody>
      </p:sp>
      <p:pic>
        <p:nvPicPr>
          <p:cNvPr id="7" name="Picture 6">
            <a:extLst>
              <a:ext uri="{FF2B5EF4-FFF2-40B4-BE49-F238E27FC236}">
                <a16:creationId xmlns:a16="http://schemas.microsoft.com/office/drawing/2014/main" id="{4A53EF17-ED82-DFA3-1930-D0BC9DC9194C}"/>
              </a:ext>
            </a:extLst>
          </p:cNvPr>
          <p:cNvPicPr>
            <a:picLocks noChangeAspect="1"/>
          </p:cNvPicPr>
          <p:nvPr/>
        </p:nvPicPr>
        <p:blipFill rotWithShape="1">
          <a:blip r:embed="rId4"/>
          <a:srcRect l="830" b="26641"/>
          <a:stretch/>
        </p:blipFill>
        <p:spPr>
          <a:xfrm>
            <a:off x="2557231" y="1397892"/>
            <a:ext cx="3407153" cy="3548752"/>
          </a:xfrm>
          <a:prstGeom prst="rect">
            <a:avLst/>
          </a:prstGeom>
          <a:ln>
            <a:solidFill>
              <a:schemeClr val="tx1"/>
            </a:solidFill>
          </a:ln>
        </p:spPr>
      </p:pic>
      <p:pic>
        <p:nvPicPr>
          <p:cNvPr id="9" name="Picture 8">
            <a:extLst>
              <a:ext uri="{FF2B5EF4-FFF2-40B4-BE49-F238E27FC236}">
                <a16:creationId xmlns:a16="http://schemas.microsoft.com/office/drawing/2014/main" id="{F5902C29-561D-912F-8D09-F47C7EF1C159}"/>
              </a:ext>
            </a:extLst>
          </p:cNvPr>
          <p:cNvPicPr>
            <a:picLocks noChangeAspect="1"/>
          </p:cNvPicPr>
          <p:nvPr/>
        </p:nvPicPr>
        <p:blipFill rotWithShape="1">
          <a:blip r:embed="rId5"/>
          <a:srcRect l="565" r="902"/>
          <a:stretch/>
        </p:blipFill>
        <p:spPr>
          <a:xfrm>
            <a:off x="6055538" y="3785020"/>
            <a:ext cx="2982855" cy="1161624"/>
          </a:xfrm>
          <a:prstGeom prst="rect">
            <a:avLst/>
          </a:prstGeom>
          <a:ln>
            <a:solidFill>
              <a:schemeClr val="tx1"/>
            </a:solidFill>
          </a:ln>
        </p:spPr>
      </p:pic>
      <p:pic>
        <p:nvPicPr>
          <p:cNvPr id="12" name="Picture 11">
            <a:extLst>
              <a:ext uri="{FF2B5EF4-FFF2-40B4-BE49-F238E27FC236}">
                <a16:creationId xmlns:a16="http://schemas.microsoft.com/office/drawing/2014/main" id="{CE033AA2-CE66-546A-1BA0-F45873265AD6}"/>
              </a:ext>
            </a:extLst>
          </p:cNvPr>
          <p:cNvPicPr>
            <a:picLocks noChangeAspect="1"/>
          </p:cNvPicPr>
          <p:nvPr/>
        </p:nvPicPr>
        <p:blipFill rotWithShape="1">
          <a:blip r:embed="rId6"/>
          <a:srcRect l="1233" t="2136" r="1"/>
          <a:stretch/>
        </p:blipFill>
        <p:spPr>
          <a:xfrm>
            <a:off x="6055539" y="1396275"/>
            <a:ext cx="2982855" cy="1204857"/>
          </a:xfrm>
          <a:prstGeom prst="rect">
            <a:avLst/>
          </a:prstGeom>
          <a:ln>
            <a:solidFill>
              <a:schemeClr val="tx1"/>
            </a:solidFill>
          </a:ln>
        </p:spPr>
      </p:pic>
      <p:sp>
        <p:nvSpPr>
          <p:cNvPr id="13" name="TextBox 12">
            <a:extLst>
              <a:ext uri="{FF2B5EF4-FFF2-40B4-BE49-F238E27FC236}">
                <a16:creationId xmlns:a16="http://schemas.microsoft.com/office/drawing/2014/main" id="{516BD9DF-21A6-D785-DC22-C25409CB70BA}"/>
              </a:ext>
            </a:extLst>
          </p:cNvPr>
          <p:cNvSpPr txBox="1"/>
          <p:nvPr/>
        </p:nvSpPr>
        <p:spPr>
          <a:xfrm>
            <a:off x="6340254" y="2849102"/>
            <a:ext cx="2413422" cy="646331"/>
          </a:xfrm>
          <a:prstGeom prst="rect">
            <a:avLst/>
          </a:prstGeom>
          <a:noFill/>
        </p:spPr>
        <p:txBody>
          <a:bodyPr wrap="square" rtlCol="0">
            <a:spAutoFit/>
          </a:bodyPr>
          <a:lstStyle/>
          <a:p>
            <a:r>
              <a:rPr lang="en-US" dirty="0"/>
              <a:t>Contact </a:t>
            </a:r>
            <a:r>
              <a:rPr lang="en-US" dirty="0">
                <a:hlinkClick r:id="rId7"/>
              </a:rPr>
              <a:t>BILT@cord.org</a:t>
            </a:r>
            <a:r>
              <a:rPr lang="en-US" dirty="0"/>
              <a:t> </a:t>
            </a:r>
            <a:br>
              <a:rPr lang="en-US" dirty="0"/>
            </a:br>
            <a:r>
              <a:rPr lang="en-US" dirty="0"/>
              <a:t>with any questions</a:t>
            </a:r>
          </a:p>
        </p:txBody>
      </p:sp>
    </p:spTree>
    <p:extLst>
      <p:ext uri="{BB962C8B-B14F-4D97-AF65-F5344CB8AC3E}">
        <p14:creationId xmlns:p14="http://schemas.microsoft.com/office/powerpoint/2010/main" val="686868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65972E-E4D7-2063-E6C1-439B25A25078}"/>
              </a:ext>
            </a:extLst>
          </p:cNvPr>
          <p:cNvSpPr>
            <a:spLocks noGrp="1"/>
          </p:cNvSpPr>
          <p:nvPr>
            <p:ph type="title"/>
          </p:nvPr>
        </p:nvSpPr>
        <p:spPr/>
        <p:txBody>
          <a:bodyPr/>
          <a:lstStyle/>
          <a:p>
            <a:r>
              <a:rPr lang="en-US" dirty="0"/>
              <a:t>Listservs you may wish to join</a:t>
            </a:r>
          </a:p>
        </p:txBody>
      </p:sp>
      <p:pic>
        <p:nvPicPr>
          <p:cNvPr id="5" name="Picture 4" descr="A hands holding an envelope with paper in it&#10;&#10;Description automatically generated">
            <a:extLst>
              <a:ext uri="{FF2B5EF4-FFF2-40B4-BE49-F238E27FC236}">
                <a16:creationId xmlns:a16="http://schemas.microsoft.com/office/drawing/2014/main" id="{B36D62F1-320F-529B-E77A-F825C63A8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4407" y="3291142"/>
            <a:ext cx="3719593" cy="1852357"/>
          </a:xfrm>
          <a:prstGeom prst="rect">
            <a:avLst/>
          </a:prstGeom>
        </p:spPr>
      </p:pic>
      <p:sp>
        <p:nvSpPr>
          <p:cNvPr id="6" name="TextBox 5">
            <a:extLst>
              <a:ext uri="{FF2B5EF4-FFF2-40B4-BE49-F238E27FC236}">
                <a16:creationId xmlns:a16="http://schemas.microsoft.com/office/drawing/2014/main" id="{0BEB627B-3903-52C9-7D73-B8F625B3E47B}"/>
              </a:ext>
            </a:extLst>
          </p:cNvPr>
          <p:cNvSpPr txBox="1"/>
          <p:nvPr/>
        </p:nvSpPr>
        <p:spPr>
          <a:xfrm>
            <a:off x="6268095" y="1925419"/>
            <a:ext cx="2462617" cy="646331"/>
          </a:xfrm>
          <a:prstGeom prst="rect">
            <a:avLst/>
          </a:prstGeom>
          <a:noFill/>
        </p:spPr>
        <p:txBody>
          <a:bodyPr wrap="square" rtlCol="0">
            <a:spAutoFit/>
          </a:bodyPr>
          <a:lstStyle/>
          <a:p>
            <a:r>
              <a:rPr lang="en-US" b="1" dirty="0">
                <a:solidFill>
                  <a:srgbClr val="D95C40"/>
                </a:solidFill>
              </a:rPr>
              <a:t>** Ask your college’s IT Department to add you</a:t>
            </a:r>
          </a:p>
        </p:txBody>
      </p:sp>
      <p:sp>
        <p:nvSpPr>
          <p:cNvPr id="2" name="Content Placeholder 1">
            <a:extLst>
              <a:ext uri="{FF2B5EF4-FFF2-40B4-BE49-F238E27FC236}">
                <a16:creationId xmlns:a16="http://schemas.microsoft.com/office/drawing/2014/main" id="{6022AA43-631C-7C64-B230-2A8DC38B009D}"/>
              </a:ext>
            </a:extLst>
          </p:cNvPr>
          <p:cNvSpPr>
            <a:spLocks noGrp="1"/>
          </p:cNvSpPr>
          <p:nvPr>
            <p:ph idx="1"/>
          </p:nvPr>
        </p:nvSpPr>
        <p:spPr>
          <a:xfrm>
            <a:off x="1193368" y="1320904"/>
            <a:ext cx="7321981" cy="2217875"/>
          </a:xfrm>
        </p:spPr>
        <p:txBody>
          <a:bodyPr>
            <a:noAutofit/>
          </a:bodyPr>
          <a:lstStyle/>
          <a:p>
            <a:r>
              <a:rPr lang="en-US" sz="2400" dirty="0"/>
              <a:t>Perkins: </a:t>
            </a:r>
            <a:r>
              <a:rPr lang="en-US" sz="2400" b="1" dirty="0">
                <a:solidFill>
                  <a:srgbClr val="4BA5D8"/>
                </a:solidFill>
              </a:rPr>
              <a:t>ll-perkins</a:t>
            </a:r>
          </a:p>
          <a:p>
            <a:r>
              <a:rPr lang="en-US" sz="2400" dirty="0"/>
              <a:t>Advising: </a:t>
            </a:r>
            <a:r>
              <a:rPr lang="en-US" sz="2400" b="1" dirty="0" err="1">
                <a:solidFill>
                  <a:srgbClr val="4BA5D8"/>
                </a:solidFill>
              </a:rPr>
              <a:t>ll</a:t>
            </a:r>
            <a:r>
              <a:rPr lang="en-US" sz="2400" b="1" dirty="0">
                <a:solidFill>
                  <a:srgbClr val="4BA5D8"/>
                </a:solidFill>
              </a:rPr>
              <a:t>-advising</a:t>
            </a:r>
          </a:p>
          <a:p>
            <a:r>
              <a:rPr lang="en-US" sz="2400" dirty="0"/>
              <a:t>Career &amp; College Promise:</a:t>
            </a:r>
            <a:r>
              <a:rPr lang="en-US" sz="2400" dirty="0">
                <a:solidFill>
                  <a:srgbClr val="31B039"/>
                </a:solidFill>
              </a:rPr>
              <a:t> </a:t>
            </a:r>
            <a:r>
              <a:rPr lang="en-US" sz="2400" b="1" dirty="0" err="1">
                <a:solidFill>
                  <a:srgbClr val="4BA5D8"/>
                </a:solidFill>
              </a:rPr>
              <a:t>ll-ccp</a:t>
            </a:r>
            <a:endParaRPr lang="en-US" sz="2400" b="1" dirty="0">
              <a:solidFill>
                <a:srgbClr val="4BA5D8"/>
              </a:solidFill>
            </a:endParaRPr>
          </a:p>
          <a:p>
            <a:r>
              <a:rPr lang="en-US" sz="2400" dirty="0"/>
              <a:t>Chief Academic Officer: </a:t>
            </a:r>
            <a:r>
              <a:rPr lang="en-US" sz="2400" b="1" dirty="0" err="1">
                <a:solidFill>
                  <a:srgbClr val="4BA5D8"/>
                </a:solidFill>
              </a:rPr>
              <a:t>ll-cao</a:t>
            </a:r>
            <a:endParaRPr lang="en-US" sz="2400" dirty="0"/>
          </a:p>
          <a:p>
            <a:r>
              <a:rPr lang="en-US" sz="2400" dirty="0"/>
              <a:t>Title IX &amp; VII: </a:t>
            </a:r>
            <a:r>
              <a:rPr lang="en-US" sz="2400" b="1" dirty="0" err="1">
                <a:solidFill>
                  <a:srgbClr val="4BA5D8"/>
                </a:solidFill>
              </a:rPr>
              <a:t>ll</a:t>
            </a:r>
            <a:r>
              <a:rPr lang="en-US" sz="2400" b="1" dirty="0">
                <a:solidFill>
                  <a:srgbClr val="4BA5D8"/>
                </a:solidFill>
              </a:rPr>
              <a:t>-</a:t>
            </a:r>
            <a:r>
              <a:rPr lang="en-US" sz="2400" b="1" dirty="0" err="1">
                <a:solidFill>
                  <a:srgbClr val="4BA5D8"/>
                </a:solidFill>
              </a:rPr>
              <a:t>titleix</a:t>
            </a:r>
            <a:r>
              <a:rPr lang="en-US" sz="2400" b="1" dirty="0">
                <a:solidFill>
                  <a:srgbClr val="4BA5D8"/>
                </a:solidFill>
              </a:rPr>
              <a:t>-vii</a:t>
            </a:r>
          </a:p>
        </p:txBody>
      </p:sp>
      <p:sp>
        <p:nvSpPr>
          <p:cNvPr id="4" name="TextBox 3">
            <a:extLst>
              <a:ext uri="{FF2B5EF4-FFF2-40B4-BE49-F238E27FC236}">
                <a16:creationId xmlns:a16="http://schemas.microsoft.com/office/drawing/2014/main" id="{53663F9F-5B37-9FF5-B60C-6AC2D30C3214}"/>
              </a:ext>
            </a:extLst>
          </p:cNvPr>
          <p:cNvSpPr txBox="1"/>
          <p:nvPr/>
        </p:nvSpPr>
        <p:spPr>
          <a:xfrm>
            <a:off x="681925" y="3921298"/>
            <a:ext cx="4742482" cy="1015663"/>
          </a:xfrm>
          <a:prstGeom prst="rect">
            <a:avLst/>
          </a:prstGeom>
          <a:noFill/>
        </p:spPr>
        <p:txBody>
          <a:bodyPr wrap="square" rtlCol="0">
            <a:spAutoFit/>
          </a:bodyPr>
          <a:lstStyle/>
          <a:p>
            <a:r>
              <a:rPr lang="en-US" sz="2000" b="1" dirty="0"/>
              <a:t>To send to the entire </a:t>
            </a:r>
            <a:r>
              <a:rPr lang="en-US" sz="2000" b="1" dirty="0" err="1"/>
              <a:t>listserve</a:t>
            </a:r>
            <a:r>
              <a:rPr lang="en-US" sz="2000" b="1" dirty="0"/>
              <a:t>, change the </a:t>
            </a:r>
            <a:r>
              <a:rPr lang="en-US" sz="2000" b="1" dirty="0" err="1"/>
              <a:t>ll</a:t>
            </a:r>
            <a:r>
              <a:rPr lang="en-US" sz="2000" b="1" dirty="0"/>
              <a:t> to cc. For Perkins, email </a:t>
            </a:r>
            <a:br>
              <a:rPr lang="en-US" sz="2000" b="1" dirty="0"/>
            </a:br>
            <a:r>
              <a:rPr lang="en-US" sz="2000" b="1" dirty="0">
                <a:hlinkClick r:id="rId3"/>
              </a:rPr>
              <a:t>cc-perkins@nccommunitycolleges.edu</a:t>
            </a:r>
            <a:endParaRPr lang="en-US" sz="2000" b="1" dirty="0"/>
          </a:p>
        </p:txBody>
      </p:sp>
    </p:spTree>
    <p:extLst>
      <p:ext uri="{BB962C8B-B14F-4D97-AF65-F5344CB8AC3E}">
        <p14:creationId xmlns:p14="http://schemas.microsoft.com/office/powerpoint/2010/main" val="397867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026ACD-B92E-C041-8CDF-1A1E842B77D4}"/>
              </a:ext>
            </a:extLst>
          </p:cNvPr>
          <p:cNvSpPr>
            <a:spLocks noGrp="1"/>
          </p:cNvSpPr>
          <p:nvPr>
            <p:ph type="title"/>
          </p:nvPr>
        </p:nvSpPr>
        <p:spPr/>
        <p:txBody>
          <a:bodyPr/>
          <a:lstStyle/>
          <a:p>
            <a:r>
              <a:rPr lang="en-US" dirty="0"/>
              <a:t>Perkins Monthly Updates 2024-25</a:t>
            </a:r>
          </a:p>
        </p:txBody>
      </p:sp>
      <p:sp>
        <p:nvSpPr>
          <p:cNvPr id="5" name="Star: 5 Points 4">
            <a:extLst>
              <a:ext uri="{FF2B5EF4-FFF2-40B4-BE49-F238E27FC236}">
                <a16:creationId xmlns:a16="http://schemas.microsoft.com/office/drawing/2014/main" id="{7EEE0F8A-2708-4F12-AB69-F3E065BBE6EF}"/>
              </a:ext>
            </a:extLst>
          </p:cNvPr>
          <p:cNvSpPr>
            <a:spLocks noChangeAspect="1"/>
          </p:cNvSpPr>
          <p:nvPr/>
        </p:nvSpPr>
        <p:spPr>
          <a:xfrm>
            <a:off x="362511" y="3159336"/>
            <a:ext cx="365760" cy="365760"/>
          </a:xfrm>
          <a:prstGeom prst="star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TextBox 5">
            <a:extLst>
              <a:ext uri="{FF2B5EF4-FFF2-40B4-BE49-F238E27FC236}">
                <a16:creationId xmlns:a16="http://schemas.microsoft.com/office/drawing/2014/main" id="{D93CFF1F-1808-4FC3-86FF-3344F2A97162}"/>
              </a:ext>
            </a:extLst>
          </p:cNvPr>
          <p:cNvSpPr txBox="1"/>
          <p:nvPr/>
        </p:nvSpPr>
        <p:spPr>
          <a:xfrm>
            <a:off x="803385" y="3063431"/>
            <a:ext cx="8254729" cy="646331"/>
          </a:xfrm>
          <a:prstGeom prst="rect">
            <a:avLst/>
          </a:prstGeom>
          <a:solidFill>
            <a:schemeClr val="bg1"/>
          </a:solidFill>
        </p:spPr>
        <p:txBody>
          <a:bodyPr wrap="square" rtlCol="0">
            <a:spAutoFit/>
          </a:bodyPr>
          <a:lstStyle/>
          <a:p>
            <a:r>
              <a:rPr lang="en-US" dirty="0">
                <a:cs typeface="Times New Roman" panose="02020603050405020304" pitchFamily="18" charset="0"/>
              </a:rPr>
              <a:t>Attendance (or viewing the recording within 30 days) is recorded on the monitoring rubric. Recording may be accessed at the same link as the registration.</a:t>
            </a:r>
          </a:p>
        </p:txBody>
      </p:sp>
      <p:pic>
        <p:nvPicPr>
          <p:cNvPr id="8" name="Picture 8" descr="Graphic of a person on a multi-person virtual meeting">
            <a:extLst>
              <a:ext uri="{FF2B5EF4-FFF2-40B4-BE49-F238E27FC236}">
                <a16:creationId xmlns:a16="http://schemas.microsoft.com/office/drawing/2014/main" id="{E16D3CBE-9EA0-F605-B21A-67538FBA619C}"/>
              </a:ext>
            </a:extLst>
          </p:cNvPr>
          <p:cNvPicPr>
            <a:picLocks noChangeAspect="1"/>
          </p:cNvPicPr>
          <p:nvPr/>
        </p:nvPicPr>
        <p:blipFill>
          <a:blip r:embed="rId3"/>
          <a:stretch>
            <a:fillRect/>
          </a:stretch>
        </p:blipFill>
        <p:spPr>
          <a:xfrm>
            <a:off x="6648773" y="3761304"/>
            <a:ext cx="2409341" cy="1308283"/>
          </a:xfrm>
          <a:prstGeom prst="rect">
            <a:avLst/>
          </a:prstGeom>
        </p:spPr>
      </p:pic>
      <p:sp>
        <p:nvSpPr>
          <p:cNvPr id="10" name="Content Placeholder 9">
            <a:extLst>
              <a:ext uri="{FF2B5EF4-FFF2-40B4-BE49-F238E27FC236}">
                <a16:creationId xmlns:a16="http://schemas.microsoft.com/office/drawing/2014/main" id="{890BA6BA-B0B5-C2DD-1969-FD6CADFE105D}"/>
              </a:ext>
            </a:extLst>
          </p:cNvPr>
          <p:cNvSpPr>
            <a:spLocks noGrp="1"/>
          </p:cNvSpPr>
          <p:nvPr>
            <p:ph idx="1"/>
          </p:nvPr>
        </p:nvSpPr>
        <p:spPr>
          <a:xfrm>
            <a:off x="1297859" y="1484716"/>
            <a:ext cx="6492622" cy="1510585"/>
          </a:xfrm>
        </p:spPr>
        <p:txBody>
          <a:bodyPr numCol="2">
            <a:normAutofit fontScale="92500" lnSpcReduction="20000"/>
          </a:bodyPr>
          <a:lstStyle/>
          <a:p>
            <a:r>
              <a:rPr lang="en-US" dirty="0">
                <a:latin typeface="+mn-lt"/>
              </a:rPr>
              <a:t>9/10/2024</a:t>
            </a:r>
          </a:p>
          <a:p>
            <a:r>
              <a:rPr lang="en-US" dirty="0">
                <a:latin typeface="+mn-lt"/>
              </a:rPr>
              <a:t>10/8/2024</a:t>
            </a:r>
          </a:p>
          <a:p>
            <a:r>
              <a:rPr lang="en-US" dirty="0">
                <a:latin typeface="+mn-lt"/>
              </a:rPr>
              <a:t>11/12/2024</a:t>
            </a:r>
          </a:p>
          <a:p>
            <a:r>
              <a:rPr lang="en-US" dirty="0">
                <a:latin typeface="+mn-lt"/>
              </a:rPr>
              <a:t>12/10/2024</a:t>
            </a:r>
          </a:p>
          <a:p>
            <a:r>
              <a:rPr lang="en-US" dirty="0">
                <a:latin typeface="+mn-lt"/>
              </a:rPr>
              <a:t>1/14/2025</a:t>
            </a:r>
          </a:p>
          <a:p>
            <a:r>
              <a:rPr lang="en-US" dirty="0">
                <a:latin typeface="+mn-lt"/>
              </a:rPr>
              <a:t>2/11/2025</a:t>
            </a:r>
          </a:p>
          <a:p>
            <a:r>
              <a:rPr lang="en-US" dirty="0">
                <a:latin typeface="+mn-lt"/>
              </a:rPr>
              <a:t>3/11/2025</a:t>
            </a:r>
          </a:p>
          <a:p>
            <a:r>
              <a:rPr lang="en-US" dirty="0">
                <a:latin typeface="+mn-lt"/>
              </a:rPr>
              <a:t>4/8/2025</a:t>
            </a:r>
          </a:p>
          <a:p>
            <a:r>
              <a:rPr lang="en-US" dirty="0">
                <a:latin typeface="+mn-lt"/>
              </a:rPr>
              <a:t>5/13/2025</a:t>
            </a:r>
          </a:p>
          <a:p>
            <a:r>
              <a:rPr lang="en-US" dirty="0">
                <a:latin typeface="+mn-lt"/>
              </a:rPr>
              <a:t>6/10/2025</a:t>
            </a:r>
          </a:p>
        </p:txBody>
      </p:sp>
      <p:sp>
        <p:nvSpPr>
          <p:cNvPr id="2" name="TextBox 1">
            <a:extLst>
              <a:ext uri="{FF2B5EF4-FFF2-40B4-BE49-F238E27FC236}">
                <a16:creationId xmlns:a16="http://schemas.microsoft.com/office/drawing/2014/main" id="{60EC4330-FF05-0C10-4BC9-294DFC4289E6}"/>
              </a:ext>
            </a:extLst>
          </p:cNvPr>
          <p:cNvSpPr txBox="1"/>
          <p:nvPr/>
        </p:nvSpPr>
        <p:spPr>
          <a:xfrm>
            <a:off x="1616896" y="3922530"/>
            <a:ext cx="3793859" cy="1015663"/>
          </a:xfrm>
          <a:custGeom>
            <a:avLst/>
            <a:gdLst>
              <a:gd name="connsiteX0" fmla="*/ 0 w 3793859"/>
              <a:gd name="connsiteY0" fmla="*/ 0 h 1015663"/>
              <a:gd name="connsiteX1" fmla="*/ 504041 w 3793859"/>
              <a:gd name="connsiteY1" fmla="*/ 0 h 1015663"/>
              <a:gd name="connsiteX2" fmla="*/ 932205 w 3793859"/>
              <a:gd name="connsiteY2" fmla="*/ 0 h 1015663"/>
              <a:gd name="connsiteX3" fmla="*/ 1550062 w 3793859"/>
              <a:gd name="connsiteY3" fmla="*/ 0 h 1015663"/>
              <a:gd name="connsiteX4" fmla="*/ 2054104 w 3793859"/>
              <a:gd name="connsiteY4" fmla="*/ 0 h 1015663"/>
              <a:gd name="connsiteX5" fmla="*/ 2558145 w 3793859"/>
              <a:gd name="connsiteY5" fmla="*/ 0 h 1015663"/>
              <a:gd name="connsiteX6" fmla="*/ 3176002 w 3793859"/>
              <a:gd name="connsiteY6" fmla="*/ 0 h 1015663"/>
              <a:gd name="connsiteX7" fmla="*/ 3793859 w 3793859"/>
              <a:gd name="connsiteY7" fmla="*/ 0 h 1015663"/>
              <a:gd name="connsiteX8" fmla="*/ 3793859 w 3793859"/>
              <a:gd name="connsiteY8" fmla="*/ 528145 h 1015663"/>
              <a:gd name="connsiteX9" fmla="*/ 3793859 w 3793859"/>
              <a:gd name="connsiteY9" fmla="*/ 1015663 h 1015663"/>
              <a:gd name="connsiteX10" fmla="*/ 3327756 w 3793859"/>
              <a:gd name="connsiteY10" fmla="*/ 1015663 h 1015663"/>
              <a:gd name="connsiteX11" fmla="*/ 2785776 w 3793859"/>
              <a:gd name="connsiteY11" fmla="*/ 1015663 h 1015663"/>
              <a:gd name="connsiteX12" fmla="*/ 2281735 w 3793859"/>
              <a:gd name="connsiteY12" fmla="*/ 1015663 h 1015663"/>
              <a:gd name="connsiteX13" fmla="*/ 1663878 w 3793859"/>
              <a:gd name="connsiteY13" fmla="*/ 1015663 h 1015663"/>
              <a:gd name="connsiteX14" fmla="*/ 1046021 w 3793859"/>
              <a:gd name="connsiteY14" fmla="*/ 1015663 h 1015663"/>
              <a:gd name="connsiteX15" fmla="*/ 579918 w 3793859"/>
              <a:gd name="connsiteY15" fmla="*/ 1015663 h 1015663"/>
              <a:gd name="connsiteX16" fmla="*/ 0 w 3793859"/>
              <a:gd name="connsiteY16" fmla="*/ 1015663 h 1015663"/>
              <a:gd name="connsiteX17" fmla="*/ 0 w 3793859"/>
              <a:gd name="connsiteY17" fmla="*/ 487518 h 1015663"/>
              <a:gd name="connsiteX18" fmla="*/ 0 w 3793859"/>
              <a:gd name="connsiteY18"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93859" h="1015663" extrusionOk="0">
                <a:moveTo>
                  <a:pt x="0" y="0"/>
                </a:moveTo>
                <a:cubicBezTo>
                  <a:pt x="188515" y="-47592"/>
                  <a:pt x="313296" y="32899"/>
                  <a:pt x="504041" y="0"/>
                </a:cubicBezTo>
                <a:cubicBezTo>
                  <a:pt x="694786" y="-32899"/>
                  <a:pt x="731132" y="30348"/>
                  <a:pt x="932205" y="0"/>
                </a:cubicBezTo>
                <a:cubicBezTo>
                  <a:pt x="1133278" y="-30348"/>
                  <a:pt x="1269344" y="33920"/>
                  <a:pt x="1550062" y="0"/>
                </a:cubicBezTo>
                <a:cubicBezTo>
                  <a:pt x="1830780" y="-33920"/>
                  <a:pt x="1863166" y="44446"/>
                  <a:pt x="2054104" y="0"/>
                </a:cubicBezTo>
                <a:cubicBezTo>
                  <a:pt x="2245042" y="-44446"/>
                  <a:pt x="2389016" y="9738"/>
                  <a:pt x="2558145" y="0"/>
                </a:cubicBezTo>
                <a:cubicBezTo>
                  <a:pt x="2727274" y="-9738"/>
                  <a:pt x="3026137" y="25154"/>
                  <a:pt x="3176002" y="0"/>
                </a:cubicBezTo>
                <a:cubicBezTo>
                  <a:pt x="3325867" y="-25154"/>
                  <a:pt x="3652300" y="49245"/>
                  <a:pt x="3793859" y="0"/>
                </a:cubicBezTo>
                <a:cubicBezTo>
                  <a:pt x="3844917" y="225982"/>
                  <a:pt x="3773006" y="344324"/>
                  <a:pt x="3793859" y="528145"/>
                </a:cubicBezTo>
                <a:cubicBezTo>
                  <a:pt x="3814712" y="711966"/>
                  <a:pt x="3767609" y="866069"/>
                  <a:pt x="3793859" y="1015663"/>
                </a:cubicBezTo>
                <a:cubicBezTo>
                  <a:pt x="3694701" y="1061831"/>
                  <a:pt x="3506503" y="999331"/>
                  <a:pt x="3327756" y="1015663"/>
                </a:cubicBezTo>
                <a:cubicBezTo>
                  <a:pt x="3149009" y="1031995"/>
                  <a:pt x="2930082" y="1001141"/>
                  <a:pt x="2785776" y="1015663"/>
                </a:cubicBezTo>
                <a:cubicBezTo>
                  <a:pt x="2641470" y="1030185"/>
                  <a:pt x="2433329" y="991203"/>
                  <a:pt x="2281735" y="1015663"/>
                </a:cubicBezTo>
                <a:cubicBezTo>
                  <a:pt x="2130141" y="1040123"/>
                  <a:pt x="1827134" y="957189"/>
                  <a:pt x="1663878" y="1015663"/>
                </a:cubicBezTo>
                <a:cubicBezTo>
                  <a:pt x="1500622" y="1074137"/>
                  <a:pt x="1296479" y="954408"/>
                  <a:pt x="1046021" y="1015663"/>
                </a:cubicBezTo>
                <a:cubicBezTo>
                  <a:pt x="795563" y="1076918"/>
                  <a:pt x="810298" y="996601"/>
                  <a:pt x="579918" y="1015663"/>
                </a:cubicBezTo>
                <a:cubicBezTo>
                  <a:pt x="349538" y="1034725"/>
                  <a:pt x="117237" y="991705"/>
                  <a:pt x="0" y="1015663"/>
                </a:cubicBezTo>
                <a:cubicBezTo>
                  <a:pt x="-57105" y="861023"/>
                  <a:pt x="7791" y="714501"/>
                  <a:pt x="0" y="487518"/>
                </a:cubicBezTo>
                <a:cubicBezTo>
                  <a:pt x="-7791" y="260536"/>
                  <a:pt x="17956" y="221055"/>
                  <a:pt x="0" y="0"/>
                </a:cubicBezTo>
                <a:close/>
              </a:path>
            </a:pathLst>
          </a:custGeom>
          <a:noFill/>
          <a:ln w="12700" cmpd="thinThick">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r>
              <a:rPr lang="en-US" sz="2000" dirty="0">
                <a:solidFill>
                  <a:srgbClr val="FF0000"/>
                </a:solidFill>
              </a:rPr>
              <a:t>You can register for these now at </a:t>
            </a:r>
          </a:p>
          <a:p>
            <a:r>
              <a:rPr lang="en-US" sz="2000" dirty="0">
                <a:solidFill>
                  <a:srgbClr val="FF0000"/>
                </a:solidFill>
              </a:rPr>
              <a:t>www.ncperkins.org/presentations </a:t>
            </a:r>
          </a:p>
          <a:p>
            <a:r>
              <a:rPr lang="en-US" sz="2000" dirty="0">
                <a:solidFill>
                  <a:srgbClr val="FF0000"/>
                </a:solidFill>
              </a:rPr>
              <a:t>and put them on your calendar</a:t>
            </a:r>
          </a:p>
        </p:txBody>
      </p:sp>
    </p:spTree>
    <p:extLst>
      <p:ext uri="{BB962C8B-B14F-4D97-AF65-F5344CB8AC3E}">
        <p14:creationId xmlns:p14="http://schemas.microsoft.com/office/powerpoint/2010/main" val="9823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CC65C2-05A4-60EA-3985-8F6CE666A7C5}"/>
              </a:ext>
            </a:extLst>
          </p:cNvPr>
          <p:cNvSpPr>
            <a:spLocks noGrp="1"/>
          </p:cNvSpPr>
          <p:nvPr>
            <p:ph type="title"/>
          </p:nvPr>
        </p:nvSpPr>
        <p:spPr>
          <a:xfrm>
            <a:off x="1297859" y="126367"/>
            <a:ext cx="7364361" cy="994172"/>
          </a:xfrm>
        </p:spPr>
        <p:txBody>
          <a:bodyPr anchor="ctr">
            <a:normAutofit/>
          </a:bodyPr>
          <a:lstStyle/>
          <a:p>
            <a:r>
              <a:rPr lang="en-US"/>
              <a:t>Virtual Office Hours for Technical Assistance</a:t>
            </a:r>
            <a:endParaRPr lang="en-US" dirty="0"/>
          </a:p>
        </p:txBody>
      </p:sp>
      <p:sp>
        <p:nvSpPr>
          <p:cNvPr id="2" name="Content Placeholder 1">
            <a:extLst>
              <a:ext uri="{FF2B5EF4-FFF2-40B4-BE49-F238E27FC236}">
                <a16:creationId xmlns:a16="http://schemas.microsoft.com/office/drawing/2014/main" id="{B6D873C9-2CAF-3FBE-21D4-97ADE510FE6D}"/>
              </a:ext>
            </a:extLst>
          </p:cNvPr>
          <p:cNvSpPr>
            <a:spLocks noGrp="1"/>
          </p:cNvSpPr>
          <p:nvPr>
            <p:ph sz="half" idx="1"/>
          </p:nvPr>
        </p:nvSpPr>
        <p:spPr>
          <a:xfrm>
            <a:off x="628649" y="1594811"/>
            <a:ext cx="3735251" cy="3224170"/>
          </a:xfrm>
        </p:spPr>
        <p:txBody>
          <a:bodyPr vert="horz" lIns="91440" tIns="45720" rIns="91440" bIns="45720" rtlCol="0" anchor="t">
            <a:normAutofit/>
          </a:bodyPr>
          <a:lstStyle/>
          <a:p>
            <a:pPr marL="0" indent="0">
              <a:spcBef>
                <a:spcPts val="400"/>
              </a:spcBef>
              <a:spcAft>
                <a:spcPts val="1200"/>
              </a:spcAft>
              <a:buNone/>
            </a:pPr>
            <a:r>
              <a:rPr lang="en-US" sz="2000" dirty="0">
                <a:latin typeface="Times New Roman"/>
                <a:cs typeface="Times New Roman"/>
              </a:rPr>
              <a:t>2</a:t>
            </a:r>
            <a:r>
              <a:rPr lang="en-US" sz="2000" baseline="30000" dirty="0">
                <a:latin typeface="Times New Roman"/>
                <a:cs typeface="Times New Roman"/>
              </a:rPr>
              <a:t>nd</a:t>
            </a:r>
            <a:r>
              <a:rPr lang="en-US" sz="2000" dirty="0">
                <a:latin typeface="Times New Roman"/>
                <a:cs typeface="Times New Roman"/>
              </a:rPr>
              <a:t> Tuesday of the month 1-2pm</a:t>
            </a:r>
          </a:p>
          <a:p>
            <a:pPr marL="0" indent="0">
              <a:spcBef>
                <a:spcPts val="400"/>
              </a:spcBef>
              <a:spcAft>
                <a:spcPts val="1200"/>
              </a:spcAft>
              <a:buNone/>
            </a:pPr>
            <a:r>
              <a:rPr lang="en-US" sz="2000" dirty="0">
                <a:latin typeface="Times New Roman"/>
                <a:cs typeface="Times New Roman"/>
              </a:rPr>
              <a:t>4</a:t>
            </a:r>
            <a:r>
              <a:rPr lang="en-US" sz="2000" baseline="30000" dirty="0">
                <a:latin typeface="Times New Roman"/>
                <a:cs typeface="Times New Roman"/>
              </a:rPr>
              <a:t>th</a:t>
            </a:r>
            <a:r>
              <a:rPr lang="en-US" sz="2000" dirty="0">
                <a:latin typeface="Times New Roman"/>
                <a:cs typeface="Times New Roman"/>
              </a:rPr>
              <a:t> Wednesday of the month 9-10</a:t>
            </a:r>
          </a:p>
          <a:p>
            <a:pPr marL="0" indent="0">
              <a:spcBef>
                <a:spcPts val="400"/>
              </a:spcBef>
              <a:spcAft>
                <a:spcPts val="1200"/>
              </a:spcAft>
              <a:buNone/>
            </a:pPr>
            <a:endParaRPr lang="en-US" sz="2000" dirty="0">
              <a:latin typeface="Times New Roman"/>
              <a:cs typeface="Times New Roman"/>
            </a:endParaRPr>
          </a:p>
          <a:p>
            <a:pPr marL="0" indent="0">
              <a:spcBef>
                <a:spcPts val="400"/>
              </a:spcBef>
              <a:spcAft>
                <a:spcPts val="1200"/>
              </a:spcAft>
              <a:buNone/>
            </a:pPr>
            <a:r>
              <a:rPr lang="en-US" sz="2000" dirty="0">
                <a:solidFill>
                  <a:srgbClr val="FF0000"/>
                </a:solidFill>
                <a:latin typeface="Times New Roman"/>
                <a:cs typeface="Times New Roman"/>
              </a:rPr>
              <a:t>** See the top of the NCPerkins.org/presentations </a:t>
            </a:r>
            <a:br>
              <a:rPr lang="en-US" sz="2000" dirty="0">
                <a:solidFill>
                  <a:srgbClr val="FF0000"/>
                </a:solidFill>
                <a:latin typeface="Times New Roman"/>
                <a:cs typeface="Times New Roman"/>
              </a:rPr>
            </a:br>
            <a:r>
              <a:rPr lang="en-US" sz="2000" dirty="0">
                <a:solidFill>
                  <a:srgbClr val="FF0000"/>
                </a:solidFill>
                <a:latin typeface="Times New Roman"/>
                <a:cs typeface="Times New Roman"/>
              </a:rPr>
              <a:t>page for TEAMS link</a:t>
            </a:r>
            <a:endParaRPr lang="en-US" sz="2000" dirty="0">
              <a:solidFill>
                <a:srgbClr val="FF0000"/>
              </a:solidFill>
            </a:endParaRPr>
          </a:p>
        </p:txBody>
      </p:sp>
      <p:sp>
        <p:nvSpPr>
          <p:cNvPr id="10" name="Rectangle: Rounded Corners 9" descr="Colored background shape announcing virtual office hours">
            <a:extLst>
              <a:ext uri="{FF2B5EF4-FFF2-40B4-BE49-F238E27FC236}">
                <a16:creationId xmlns:a16="http://schemas.microsoft.com/office/drawing/2014/main" id="{BAE7A8BD-4CF2-35F4-EB94-E91163AA2E90}"/>
              </a:ext>
            </a:extLst>
          </p:cNvPr>
          <p:cNvSpPr/>
          <p:nvPr/>
        </p:nvSpPr>
        <p:spPr>
          <a:xfrm>
            <a:off x="4417142" y="1443789"/>
            <a:ext cx="4471186" cy="3375192"/>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1DA9E5-BA47-22B5-EA9A-408E6304A54E}"/>
              </a:ext>
            </a:extLst>
          </p:cNvPr>
          <p:cNvSpPr txBox="1"/>
          <p:nvPr/>
        </p:nvSpPr>
        <p:spPr>
          <a:xfrm>
            <a:off x="4476134" y="3241007"/>
            <a:ext cx="424675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cs typeface="Calibri"/>
              </a:rPr>
              <a:t>CTE Team Perkins</a:t>
            </a:r>
          </a:p>
          <a:p>
            <a:r>
              <a:rPr lang="en-US" sz="3200" dirty="0">
                <a:cs typeface="Calibri"/>
              </a:rPr>
              <a:t>Virtual </a:t>
            </a:r>
          </a:p>
          <a:p>
            <a:r>
              <a:rPr lang="en-US" sz="3200" dirty="0">
                <a:cs typeface="Calibri"/>
              </a:rPr>
              <a:t>Office Hours</a:t>
            </a:r>
          </a:p>
          <a:p>
            <a:r>
              <a:rPr lang="en-US" sz="1600" dirty="0">
                <a:cs typeface="Calibri"/>
              </a:rPr>
              <a:t>  Drop in to ask a CTE Coordinator your questions</a:t>
            </a:r>
          </a:p>
        </p:txBody>
      </p:sp>
      <p:sp>
        <p:nvSpPr>
          <p:cNvPr id="11" name="Speech Bubble: Rectangle with Corners Rounded 10" descr="Graphic of a speaking cloud saying &quot;Need Help? Let's Meet.&quot;&#10;">
            <a:extLst>
              <a:ext uri="{FF2B5EF4-FFF2-40B4-BE49-F238E27FC236}">
                <a16:creationId xmlns:a16="http://schemas.microsoft.com/office/drawing/2014/main" id="{3EE25BAA-BDD0-655C-FFE7-071DBC0281AC}"/>
              </a:ext>
            </a:extLst>
          </p:cNvPr>
          <p:cNvSpPr/>
          <p:nvPr/>
        </p:nvSpPr>
        <p:spPr>
          <a:xfrm rot="600000">
            <a:off x="6173704" y="1639303"/>
            <a:ext cx="2489031" cy="2203281"/>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cs typeface="Calibri"/>
              </a:rPr>
              <a:t>Need help?</a:t>
            </a:r>
          </a:p>
          <a:p>
            <a:pPr algn="ctr"/>
            <a:r>
              <a:rPr lang="en-US" sz="3200" dirty="0">
                <a:cs typeface="Calibri"/>
              </a:rPr>
              <a:t>Let's meet.</a:t>
            </a:r>
          </a:p>
        </p:txBody>
      </p:sp>
    </p:spTree>
    <p:extLst>
      <p:ext uri="{BB962C8B-B14F-4D97-AF65-F5344CB8AC3E}">
        <p14:creationId xmlns:p14="http://schemas.microsoft.com/office/powerpoint/2010/main" val="167962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C9F468-AF7A-4AFF-ACCD-586464FF9253}"/>
              </a:ext>
            </a:extLst>
          </p:cNvPr>
          <p:cNvSpPr>
            <a:spLocks noGrp="1"/>
          </p:cNvSpPr>
          <p:nvPr>
            <p:ph type="title"/>
          </p:nvPr>
        </p:nvSpPr>
        <p:spPr/>
        <p:txBody>
          <a:bodyPr/>
          <a:lstStyle/>
          <a:p>
            <a:r>
              <a:rPr lang="en-US" dirty="0"/>
              <a:t>Technical Assistance is available</a:t>
            </a:r>
          </a:p>
        </p:txBody>
      </p:sp>
      <p:pic>
        <p:nvPicPr>
          <p:cNvPr id="4" name="Picture 3" descr="Graphic of many raised hands with &quot;hey! I got a question&quot; above them">
            <a:extLst>
              <a:ext uri="{FF2B5EF4-FFF2-40B4-BE49-F238E27FC236}">
                <a16:creationId xmlns:a16="http://schemas.microsoft.com/office/drawing/2014/main" id="{72D817B2-A4F5-48AF-ABE1-A9EA514A8F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181" t="5328" r="10533"/>
          <a:stretch/>
        </p:blipFill>
        <p:spPr>
          <a:xfrm>
            <a:off x="4637905" y="1309890"/>
            <a:ext cx="4238167" cy="3707243"/>
          </a:xfrm>
          <a:prstGeom prst="rect">
            <a:avLst/>
          </a:prstGeom>
        </p:spPr>
      </p:pic>
      <p:sp>
        <p:nvSpPr>
          <p:cNvPr id="2" name="Content Placeholder 1">
            <a:extLst>
              <a:ext uri="{FF2B5EF4-FFF2-40B4-BE49-F238E27FC236}">
                <a16:creationId xmlns:a16="http://schemas.microsoft.com/office/drawing/2014/main" id="{97888FD6-A8C0-4D67-BB13-8A56650CA7C2}"/>
              </a:ext>
            </a:extLst>
          </p:cNvPr>
          <p:cNvSpPr>
            <a:spLocks noGrp="1"/>
          </p:cNvSpPr>
          <p:nvPr>
            <p:ph idx="1"/>
          </p:nvPr>
        </p:nvSpPr>
        <p:spPr>
          <a:xfrm>
            <a:off x="628650" y="1578077"/>
            <a:ext cx="3877447" cy="3291580"/>
          </a:xfrm>
        </p:spPr>
        <p:txBody>
          <a:bodyPr>
            <a:normAutofit/>
          </a:bodyPr>
          <a:lstStyle/>
          <a:p>
            <a:pPr marL="0" indent="0">
              <a:buNone/>
            </a:pPr>
            <a:r>
              <a:rPr lang="en-US" sz="2400" b="1" dirty="0">
                <a:solidFill>
                  <a:srgbClr val="7030A0"/>
                </a:solidFill>
              </a:rPr>
              <a:t>We are here to help! </a:t>
            </a:r>
          </a:p>
          <a:p>
            <a:pPr marL="0" indent="0">
              <a:buNone/>
            </a:pPr>
            <a:endParaRPr lang="en-US" sz="2400" dirty="0"/>
          </a:p>
          <a:p>
            <a:pPr marL="0" indent="0">
              <a:buNone/>
            </a:pPr>
            <a:r>
              <a:rPr lang="en-US" sz="2400" dirty="0"/>
              <a:t>Team Perkins is available by </a:t>
            </a:r>
            <a:br>
              <a:rPr lang="en-US" sz="2400" dirty="0"/>
            </a:br>
            <a:r>
              <a:rPr lang="en-US" sz="2400" dirty="0"/>
              <a:t>phone, email, virtually, or </a:t>
            </a:r>
            <a:br>
              <a:rPr lang="en-US" sz="2400" dirty="0"/>
            </a:br>
            <a:r>
              <a:rPr lang="en-US" sz="2400" dirty="0"/>
              <a:t>in-person</a:t>
            </a:r>
          </a:p>
        </p:txBody>
      </p:sp>
    </p:spTree>
    <p:extLst>
      <p:ext uri="{BB962C8B-B14F-4D97-AF65-F5344CB8AC3E}">
        <p14:creationId xmlns:p14="http://schemas.microsoft.com/office/powerpoint/2010/main" val="429305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141758-687A-D558-FE53-1CF3175FE07A}"/>
              </a:ext>
            </a:extLst>
          </p:cNvPr>
          <p:cNvSpPr>
            <a:spLocks noGrp="1"/>
          </p:cNvSpPr>
          <p:nvPr>
            <p:ph idx="1"/>
          </p:nvPr>
        </p:nvSpPr>
        <p:spPr>
          <a:xfrm>
            <a:off x="468536" y="1320904"/>
            <a:ext cx="8193684" cy="3822596"/>
          </a:xfrm>
        </p:spPr>
        <p:txBody>
          <a:bodyPr>
            <a:normAutofit fontScale="85000" lnSpcReduction="20000"/>
          </a:bodyPr>
          <a:lstStyle/>
          <a:p>
            <a:pPr marL="0" indent="0" defTabSz="457200">
              <a:spcBef>
                <a:spcPts val="0"/>
              </a:spcBef>
              <a:spcAft>
                <a:spcPts val="3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Peyton Bell			Director of Curriculum Management </a:t>
            </a:r>
          </a:p>
          <a:p>
            <a:pPr marL="0" indent="0" defTabSz="457200">
              <a:spcBef>
                <a:spcPts val="0"/>
              </a:spcBef>
              <a:spcAft>
                <a:spcPts val="3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Patti Coultas		Assistant Director of Perkins CTE - East        </a:t>
            </a:r>
          </a:p>
          <a:p>
            <a:pPr marL="0" indent="0" defTabSz="457200">
              <a:spcBef>
                <a:spcPts val="0"/>
              </a:spcBef>
              <a:spcAft>
                <a:spcPts val="3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Dr. Lisa Eads		Associate Vice President of Programs</a:t>
            </a:r>
          </a:p>
          <a:p>
            <a:pPr marL="0" indent="0" defTabSz="457200">
              <a:spcBef>
                <a:spcPts val="0"/>
              </a:spcBef>
              <a:spcAft>
                <a:spcPts val="3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Dr. Lane Freeman	Director of Online Learning Programs and Student Services</a:t>
            </a:r>
          </a:p>
          <a:p>
            <a:pPr marL="0" indent="0" defTabSz="457200">
              <a:spcBef>
                <a:spcPts val="0"/>
              </a:spcBef>
              <a:spcAft>
                <a:spcPts val="3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Dr. Trudie Hughes	State Director of Disability Services and Title IX</a:t>
            </a:r>
          </a:p>
          <a:p>
            <a:pPr marL="0" indent="0" defTabSz="457200">
              <a:spcBef>
                <a:spcPts val="0"/>
              </a:spcBef>
              <a:spcAft>
                <a:spcPts val="3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Dr. Hilmi Lahoud		Sr State Director of Business &amp; IT and Academic Programs Operations</a:t>
            </a:r>
          </a:p>
          <a:p>
            <a:pPr marL="0" indent="0" defTabSz="457200">
              <a:spcBef>
                <a:spcPts val="0"/>
              </a:spcBef>
              <a:spcAft>
                <a:spcPts val="3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Aaron Mabe		State Director of Dual Enrollment and Ag &amp; Natural Resources Technology</a:t>
            </a:r>
          </a:p>
          <a:p>
            <a:pPr marL="0" indent="0" defTabSz="457200">
              <a:spcBef>
                <a:spcPts val="0"/>
              </a:spcBef>
              <a:spcAft>
                <a:spcPts val="3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Darice McDougald	Perkins Program Specialist</a:t>
            </a:r>
          </a:p>
          <a:p>
            <a:pPr marL="0" indent="0" defTabSz="457200">
              <a:spcBef>
                <a:spcPts val="0"/>
              </a:spcBef>
              <a:spcAft>
                <a:spcPts val="3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Dr. Jennifer McLean	State Director of Advising and Coaching</a:t>
            </a:r>
          </a:p>
          <a:p>
            <a:pPr marL="0" indent="0" defTabSz="457200">
              <a:spcBef>
                <a:spcPts val="0"/>
              </a:spcBef>
              <a:spcAft>
                <a:spcPts val="3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Dr. Mary Olvera		State Director of Teacher Ed., Public Services, &amp; Perkins Special Populations</a:t>
            </a:r>
          </a:p>
          <a:p>
            <a:pPr marL="0" indent="0" defTabSz="457200">
              <a:spcBef>
                <a:spcPts val="0"/>
              </a:spcBef>
              <a:spcAft>
                <a:spcPts val="3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Ashley Parrott		State Director of College Ready Graduates and Developmental Education</a:t>
            </a:r>
          </a:p>
          <a:p>
            <a:pPr marL="0" indent="0" defTabSz="457200">
              <a:spcBef>
                <a:spcPts val="0"/>
              </a:spcBef>
              <a:spcAft>
                <a:spcPts val="3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Dr. Tony Reggi		Associate Director of Perkins CTE</a:t>
            </a:r>
          </a:p>
          <a:p>
            <a:pPr marL="0" indent="0" defTabSz="457200">
              <a:spcBef>
                <a:spcPts val="0"/>
              </a:spcBef>
              <a:spcAft>
                <a:spcPts val="3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Reyna Rodriguez		Director of Course Management and Credentialing</a:t>
            </a:r>
          </a:p>
          <a:p>
            <a:pPr marL="0" indent="0" defTabSz="457200">
              <a:spcBef>
                <a:spcPts val="0"/>
              </a:spcBef>
              <a:spcAft>
                <a:spcPts val="3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Todd Roth			State Director of Skilled Trades and Work Based Learning</a:t>
            </a:r>
          </a:p>
          <a:p>
            <a:pPr marL="0" indent="0" defTabSz="457200">
              <a:spcBef>
                <a:spcPts val="0"/>
              </a:spcBef>
              <a:spcAft>
                <a:spcPts val="3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Stefanie Schroeder	Assistant Director of Perkins CTE – West</a:t>
            </a:r>
          </a:p>
          <a:p>
            <a:pPr marL="0" indent="0" defTabSz="457200">
              <a:spcBef>
                <a:spcPts val="0"/>
              </a:spcBef>
              <a:spcAft>
                <a:spcPts val="3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Melissa Smith		Senior State Director of Health Science Programs</a:t>
            </a:r>
          </a:p>
          <a:p>
            <a:pPr marL="0" indent="0" defTabSz="457200">
              <a:spcBef>
                <a:spcPts val="0"/>
              </a:spcBef>
              <a:spcAft>
                <a:spcPts val="3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Dr. Bob Witchger		Executive Director of Perkins CTE</a:t>
            </a:r>
            <a:endParaRPr lang="en-US" dirty="0"/>
          </a:p>
        </p:txBody>
      </p:sp>
      <p:sp>
        <p:nvSpPr>
          <p:cNvPr id="3" name="Title 2">
            <a:extLst>
              <a:ext uri="{FF2B5EF4-FFF2-40B4-BE49-F238E27FC236}">
                <a16:creationId xmlns:a16="http://schemas.microsoft.com/office/drawing/2014/main" id="{C983BA23-8DCB-A4CC-F6F9-E56C24AA2F6C}"/>
              </a:ext>
            </a:extLst>
          </p:cNvPr>
          <p:cNvSpPr>
            <a:spLocks noGrp="1"/>
          </p:cNvSpPr>
          <p:nvPr>
            <p:ph type="title"/>
          </p:nvPr>
        </p:nvSpPr>
        <p:spPr/>
        <p:txBody>
          <a:bodyPr/>
          <a:lstStyle/>
          <a:p>
            <a:r>
              <a:rPr lang="en-US" dirty="0"/>
              <a:t>NCCCS Perkins/Programs Staff</a:t>
            </a:r>
          </a:p>
        </p:txBody>
      </p:sp>
    </p:spTree>
    <p:extLst>
      <p:ext uri="{BB962C8B-B14F-4D97-AF65-F5344CB8AC3E}">
        <p14:creationId xmlns:p14="http://schemas.microsoft.com/office/powerpoint/2010/main" val="22573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a:xfrm>
            <a:off x="914400" y="1385042"/>
            <a:ext cx="7747820" cy="2680680"/>
          </a:xfrm>
        </p:spPr>
        <p:txBody>
          <a:bodyPr vert="horz" lIns="91440" tIns="45720" rIns="91440" bIns="45720" rtlCol="0" anchor="t">
            <a:normAutofit/>
          </a:bodyPr>
          <a:lstStyle/>
          <a:p>
            <a:pPr marL="0" indent="0">
              <a:spcBef>
                <a:spcPts val="0"/>
              </a:spcBef>
              <a:spcAft>
                <a:spcPts val="900"/>
              </a:spcAft>
              <a:buNone/>
            </a:pPr>
            <a:r>
              <a:rPr lang="en-US" sz="3000" dirty="0">
                <a:latin typeface="Times New Roman"/>
                <a:cs typeface="Times New Roman"/>
              </a:rPr>
              <a:t>Develop more fully the </a:t>
            </a:r>
            <a:r>
              <a:rPr lang="en-US" sz="3000" b="1" dirty="0">
                <a:latin typeface="Times New Roman"/>
                <a:cs typeface="Times New Roman"/>
              </a:rPr>
              <a:t>academic</a:t>
            </a:r>
            <a:r>
              <a:rPr lang="en-US" sz="3000" dirty="0">
                <a:latin typeface="Times New Roman"/>
                <a:cs typeface="Times New Roman"/>
              </a:rPr>
              <a:t> knowledge and </a:t>
            </a:r>
            <a:r>
              <a:rPr lang="en-US" sz="3000" b="1" dirty="0">
                <a:latin typeface="Times New Roman"/>
                <a:cs typeface="Times New Roman"/>
              </a:rPr>
              <a:t>technical </a:t>
            </a:r>
            <a:r>
              <a:rPr lang="en-US" sz="3000" dirty="0">
                <a:latin typeface="Times New Roman"/>
                <a:cs typeface="Times New Roman"/>
              </a:rPr>
              <a:t>and </a:t>
            </a:r>
            <a:r>
              <a:rPr lang="en-US" sz="3000" b="1" dirty="0">
                <a:latin typeface="Times New Roman"/>
                <a:cs typeface="Times New Roman"/>
              </a:rPr>
              <a:t>employability skills </a:t>
            </a:r>
            <a:r>
              <a:rPr lang="en-US" sz="3000" dirty="0">
                <a:latin typeface="Times New Roman"/>
                <a:cs typeface="Times New Roman"/>
              </a:rPr>
              <a:t>of secondary education students and </a:t>
            </a:r>
            <a:r>
              <a:rPr lang="en-US" sz="3000" b="1" dirty="0">
                <a:latin typeface="Times New Roman"/>
                <a:cs typeface="Times New Roman"/>
              </a:rPr>
              <a:t>postsecondary education students who elect to enroll</a:t>
            </a:r>
            <a:r>
              <a:rPr lang="en-US" sz="3000" dirty="0">
                <a:latin typeface="Times New Roman"/>
                <a:cs typeface="Times New Roman"/>
              </a:rPr>
              <a:t> in CTE curriculum programs and programs of study</a:t>
            </a:r>
          </a:p>
        </p:txBody>
      </p:sp>
      <p:sp>
        <p:nvSpPr>
          <p:cNvPr id="122" name="Purpose"/>
          <p:cNvSpPr txBox="1">
            <a:spLocks noGrp="1"/>
          </p:cNvSpPr>
          <p:nvPr>
            <p:ph type="title"/>
          </p:nvPr>
        </p:nvSpPr>
        <p:spPr/>
        <p:txBody>
          <a:bodyPr/>
          <a:lstStyle/>
          <a:p>
            <a:r>
              <a:rPr lang="en-US" dirty="0"/>
              <a:t>Purpose of Perkins V </a:t>
            </a:r>
          </a:p>
        </p:txBody>
      </p:sp>
      <p:pic>
        <p:nvPicPr>
          <p:cNvPr id="3" name="Picture 2" descr="Logo for CTE that says &quot;Learning that works for North Carolina&quot;">
            <a:extLst>
              <a:ext uri="{FF2B5EF4-FFF2-40B4-BE49-F238E27FC236}">
                <a16:creationId xmlns:a16="http://schemas.microsoft.com/office/drawing/2014/main" id="{F86A49C7-2903-356D-E9B4-8862026E7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 y="4179617"/>
            <a:ext cx="2905268" cy="914400"/>
          </a:xfrm>
          <a:prstGeom prst="rect">
            <a:avLst/>
          </a:prstGeom>
        </p:spPr>
      </p:pic>
    </p:spTree>
    <p:extLst>
      <p:ext uri="{BB962C8B-B14F-4D97-AF65-F5344CB8AC3E}">
        <p14:creationId xmlns:p14="http://schemas.microsoft.com/office/powerpoint/2010/main" val="41184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02CB50-7F8F-97A0-81D9-4D9C0E60452A}"/>
              </a:ext>
            </a:extLst>
          </p:cNvPr>
          <p:cNvSpPr>
            <a:spLocks noGrp="1"/>
          </p:cNvSpPr>
          <p:nvPr>
            <p:ph idx="1"/>
          </p:nvPr>
        </p:nvSpPr>
        <p:spPr>
          <a:xfrm>
            <a:off x="628650" y="1318563"/>
            <a:ext cx="7886700" cy="3785545"/>
          </a:xfrm>
        </p:spPr>
        <p:txBody>
          <a:bodyPr vert="horz" lIns="91440" tIns="45720" rIns="91440" bIns="45720" rtlCol="0" anchor="t">
            <a:noAutofit/>
          </a:bodyPr>
          <a:lstStyle/>
          <a:p>
            <a:pPr marL="0" indent="0">
              <a:buNone/>
            </a:pPr>
            <a:r>
              <a:rPr lang="en-US" sz="2000" b="1" dirty="0"/>
              <a:t>FPAT</a:t>
            </a:r>
            <a:r>
              <a:rPr lang="en-US" sz="2000" dirty="0"/>
              <a:t> = Batch Fast Path Analysis</a:t>
            </a:r>
          </a:p>
          <a:p>
            <a:pPr marL="0" indent="0">
              <a:buNone/>
            </a:pPr>
            <a:r>
              <a:rPr lang="en-US" sz="2000" dirty="0"/>
              <a:t>A Colleague report that identifies certificate and diploma completers</a:t>
            </a:r>
          </a:p>
          <a:p>
            <a:pPr marL="0" indent="0">
              <a:buNone/>
            </a:pPr>
            <a:endParaRPr lang="en-US" sz="2000" dirty="0"/>
          </a:p>
          <a:p>
            <a:pPr marL="0" indent="0">
              <a:buNone/>
            </a:pPr>
            <a:r>
              <a:rPr lang="en-US" sz="2000" dirty="0"/>
              <a:t>Beaufort County Community College</a:t>
            </a:r>
          </a:p>
          <a:p>
            <a:pPr marL="0" indent="0">
              <a:buNone/>
              <a:tabLst>
                <a:tab pos="460375" algn="l"/>
                <a:tab pos="1601788" algn="l"/>
              </a:tabLst>
            </a:pPr>
            <a:r>
              <a:rPr lang="en-US" sz="2000" dirty="0">
                <a:latin typeface="Times New Roman"/>
                <a:cs typeface="Times New Roman"/>
              </a:rPr>
              <a:t>	Joanna Rieg, Assistant Director of Admissions and Records</a:t>
            </a:r>
            <a:br>
              <a:rPr lang="en-US" sz="2000" dirty="0"/>
            </a:br>
            <a:r>
              <a:rPr lang="en-US" sz="2000" dirty="0">
                <a:latin typeface="Times New Roman"/>
                <a:cs typeface="Times New Roman"/>
              </a:rPr>
              <a:t>	Joanna.rieg@beaufortccc.edu 252-940-6221</a:t>
            </a:r>
          </a:p>
          <a:p>
            <a:pPr marL="0" indent="0">
              <a:buNone/>
              <a:tabLst>
                <a:tab pos="460375" algn="l"/>
                <a:tab pos="1601788" algn="l"/>
              </a:tabLst>
            </a:pPr>
            <a:endParaRPr lang="en-US" sz="2000" dirty="0"/>
          </a:p>
          <a:p>
            <a:pPr marL="0" indent="0">
              <a:spcBef>
                <a:spcPts val="0"/>
              </a:spcBef>
              <a:buNone/>
              <a:tabLst>
                <a:tab pos="460375" algn="l"/>
                <a:tab pos="1601788" algn="l"/>
              </a:tabLst>
            </a:pPr>
            <a:r>
              <a:rPr lang="en-US" sz="2000" dirty="0"/>
              <a:t>NCCCS </a:t>
            </a:r>
          </a:p>
          <a:p>
            <a:pPr marL="0" indent="0">
              <a:spcBef>
                <a:spcPts val="0"/>
              </a:spcBef>
              <a:buNone/>
              <a:tabLst>
                <a:tab pos="460375" algn="l"/>
                <a:tab pos="1601788" algn="l"/>
              </a:tabLst>
            </a:pPr>
            <a:r>
              <a:rPr lang="en-US" sz="2000" dirty="0">
                <a:latin typeface="Times New Roman"/>
                <a:cs typeface="Times New Roman"/>
              </a:rPr>
              <a:t> Bryan McCullough, Business Systems Analyst II - Student Services, </a:t>
            </a:r>
          </a:p>
          <a:p>
            <a:pPr marL="0" indent="0">
              <a:spcBef>
                <a:spcPts val="0"/>
              </a:spcBef>
              <a:buNone/>
              <a:tabLst>
                <a:tab pos="460375" algn="l"/>
                <a:tab pos="1601788" algn="l"/>
              </a:tabLst>
            </a:pPr>
            <a:r>
              <a:rPr lang="en-US" sz="2000" dirty="0">
                <a:latin typeface="Times New Roman"/>
                <a:cs typeface="Times New Roman"/>
              </a:rPr>
              <a:t> Programs and Student Services </a:t>
            </a:r>
            <a:br>
              <a:rPr lang="en-US" sz="2000" dirty="0">
                <a:latin typeface="Times New Roman"/>
                <a:cs typeface="Times New Roman"/>
              </a:rPr>
            </a:br>
            <a:r>
              <a:rPr lang="en-US" sz="2000" dirty="0">
                <a:latin typeface="Times New Roman"/>
                <a:cs typeface="Times New Roman"/>
              </a:rPr>
              <a:t> mcculloughb@nccommunitycolleges.edu 919-807-6959</a:t>
            </a:r>
            <a:endParaRPr lang="en-US" dirty="0"/>
          </a:p>
        </p:txBody>
      </p:sp>
      <p:sp>
        <p:nvSpPr>
          <p:cNvPr id="3" name="Title 2">
            <a:extLst>
              <a:ext uri="{FF2B5EF4-FFF2-40B4-BE49-F238E27FC236}">
                <a16:creationId xmlns:a16="http://schemas.microsoft.com/office/drawing/2014/main" id="{45A319D0-A2CE-AB9C-484B-448C4C8C8192}"/>
              </a:ext>
            </a:extLst>
          </p:cNvPr>
          <p:cNvSpPr>
            <a:spLocks noGrp="1"/>
          </p:cNvSpPr>
          <p:nvPr>
            <p:ph type="title"/>
          </p:nvPr>
        </p:nvSpPr>
        <p:spPr/>
        <p:txBody>
          <a:bodyPr/>
          <a:lstStyle/>
          <a:p>
            <a:r>
              <a:rPr lang="en-US" dirty="0"/>
              <a:t>2P1: Using the Colleague FPAT Mnemonic</a:t>
            </a:r>
          </a:p>
        </p:txBody>
      </p:sp>
    </p:spTree>
    <p:extLst>
      <p:ext uri="{BB962C8B-B14F-4D97-AF65-F5344CB8AC3E}">
        <p14:creationId xmlns:p14="http://schemas.microsoft.com/office/powerpoint/2010/main" val="80809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2" name="Group 2"/>
          <p:cNvGrpSpPr/>
          <p:nvPr/>
        </p:nvGrpSpPr>
        <p:grpSpPr>
          <a:xfrm>
            <a:off x="-773050" y="-253225"/>
            <a:ext cx="1543050" cy="5649950"/>
            <a:chOff x="0" y="0"/>
            <a:chExt cx="812800" cy="2976105"/>
          </a:xfrm>
        </p:grpSpPr>
        <p:sp>
          <p:nvSpPr>
            <p:cNvPr id="3" name="Freeform 3"/>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56979D"/>
            </a:solid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en-US" sz="450"/>
            </a:p>
          </p:txBody>
        </p:sp>
        <p:sp>
          <p:nvSpPr>
            <p:cNvPr id="4" name="TextBox 4"/>
            <p:cNvSpPr txBox="1"/>
            <p:nvPr/>
          </p:nvSpPr>
          <p:spPr>
            <a:xfrm>
              <a:off x="0" y="-19050"/>
              <a:ext cx="812800" cy="2995155"/>
            </a:xfrm>
            <a:prstGeom prst="rect">
              <a:avLst/>
            </a:prstGeom>
          </p:spPr>
          <p:txBody>
            <a:bodyPr lIns="25400" tIns="25400" rIns="25400" bIns="2540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430"/>
                </a:lnSpc>
              </a:pPr>
              <a:endParaRPr sz="450"/>
            </a:p>
          </p:txBody>
        </p:sp>
      </p:grpSp>
      <p:grpSp>
        <p:nvGrpSpPr>
          <p:cNvPr id="5" name="Group 5"/>
          <p:cNvGrpSpPr/>
          <p:nvPr/>
        </p:nvGrpSpPr>
        <p:grpSpPr>
          <a:xfrm>
            <a:off x="613887" y="2081811"/>
            <a:ext cx="55118" cy="1409498"/>
            <a:chOff x="0" y="0"/>
            <a:chExt cx="26312" cy="672855"/>
          </a:xfrm>
        </p:grpSpPr>
        <p:sp>
          <p:nvSpPr>
            <p:cNvPr id="6" name="Freeform 6"/>
            <p:cNvSpPr/>
            <p:nvPr/>
          </p:nvSpPr>
          <p:spPr>
            <a:xfrm>
              <a:off x="0" y="0"/>
              <a:ext cx="26312" cy="672855"/>
            </a:xfrm>
            <a:custGeom>
              <a:avLst/>
              <a:gdLst/>
              <a:ahLst/>
              <a:cxnLst/>
              <a:rect l="l" t="t" r="r" b="b"/>
              <a:pathLst>
                <a:path w="26312" h="672855">
                  <a:moveTo>
                    <a:pt x="0" y="0"/>
                  </a:moveTo>
                  <a:lnTo>
                    <a:pt x="26312" y="0"/>
                  </a:lnTo>
                  <a:lnTo>
                    <a:pt x="26312" y="672855"/>
                  </a:lnTo>
                  <a:lnTo>
                    <a:pt x="0" y="672855"/>
                  </a:lnTo>
                  <a:close/>
                </a:path>
              </a:pathLst>
            </a:custGeom>
            <a:solidFill>
              <a:srgbClr val="FFFFFF"/>
            </a:solid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en-US" sz="450"/>
            </a:p>
          </p:txBody>
        </p:sp>
        <p:sp>
          <p:nvSpPr>
            <p:cNvPr id="7" name="TextBox 7"/>
            <p:cNvSpPr txBox="1"/>
            <p:nvPr/>
          </p:nvSpPr>
          <p:spPr>
            <a:xfrm>
              <a:off x="0" y="-19050"/>
              <a:ext cx="26312" cy="691905"/>
            </a:xfrm>
            <a:prstGeom prst="rect">
              <a:avLst/>
            </a:prstGeom>
          </p:spPr>
          <p:txBody>
            <a:bodyPr lIns="25400" tIns="25400" rIns="25400" bIns="2540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430"/>
                </a:lnSpc>
              </a:pPr>
              <a:endParaRPr sz="450"/>
            </a:p>
          </p:txBody>
        </p:sp>
      </p:grpSp>
      <p:grpSp>
        <p:nvGrpSpPr>
          <p:cNvPr id="8" name="Group 8"/>
          <p:cNvGrpSpPr/>
          <p:nvPr/>
        </p:nvGrpSpPr>
        <p:grpSpPr>
          <a:xfrm>
            <a:off x="797813" y="2206727"/>
            <a:ext cx="5215795" cy="1159667"/>
            <a:chOff x="0" y="0"/>
            <a:chExt cx="2489874" cy="553592"/>
          </a:xfrm>
        </p:grpSpPr>
        <p:sp>
          <p:nvSpPr>
            <p:cNvPr id="9" name="Freeform 9"/>
            <p:cNvSpPr/>
            <p:nvPr/>
          </p:nvSpPr>
          <p:spPr>
            <a:xfrm>
              <a:off x="0" y="0"/>
              <a:ext cx="2489874" cy="553592"/>
            </a:xfrm>
            <a:custGeom>
              <a:avLst/>
              <a:gdLst/>
              <a:ahLst/>
              <a:cxnLst/>
              <a:rect l="l" t="t" r="r" b="b"/>
              <a:pathLst>
                <a:path w="2489874" h="553592">
                  <a:moveTo>
                    <a:pt x="13359" y="0"/>
                  </a:moveTo>
                  <a:lnTo>
                    <a:pt x="2476515" y="0"/>
                  </a:lnTo>
                  <a:cubicBezTo>
                    <a:pt x="2480058" y="0"/>
                    <a:pt x="2483456" y="1407"/>
                    <a:pt x="2485961" y="3913"/>
                  </a:cubicBezTo>
                  <a:cubicBezTo>
                    <a:pt x="2488466" y="6418"/>
                    <a:pt x="2489874" y="9816"/>
                    <a:pt x="2489874" y="13359"/>
                  </a:cubicBezTo>
                  <a:lnTo>
                    <a:pt x="2489874" y="540233"/>
                  </a:lnTo>
                  <a:cubicBezTo>
                    <a:pt x="2489874" y="547611"/>
                    <a:pt x="2483893" y="553592"/>
                    <a:pt x="2476515" y="553592"/>
                  </a:cubicBezTo>
                  <a:lnTo>
                    <a:pt x="13359" y="553592"/>
                  </a:lnTo>
                  <a:cubicBezTo>
                    <a:pt x="9816" y="553592"/>
                    <a:pt x="6418" y="552185"/>
                    <a:pt x="3913" y="549680"/>
                  </a:cubicBezTo>
                  <a:cubicBezTo>
                    <a:pt x="1407" y="547174"/>
                    <a:pt x="0" y="543776"/>
                    <a:pt x="0" y="540233"/>
                  </a:cubicBezTo>
                  <a:lnTo>
                    <a:pt x="0" y="13359"/>
                  </a:lnTo>
                  <a:cubicBezTo>
                    <a:pt x="0" y="9816"/>
                    <a:pt x="1407" y="6418"/>
                    <a:pt x="3913" y="3913"/>
                  </a:cubicBezTo>
                  <a:cubicBezTo>
                    <a:pt x="6418" y="1407"/>
                    <a:pt x="9816" y="0"/>
                    <a:pt x="13359" y="0"/>
                  </a:cubicBezTo>
                  <a:close/>
                </a:path>
              </a:pathLst>
            </a:custGeom>
            <a:solidFill>
              <a:srgbClr val="FD6F18"/>
            </a:solid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en-US" sz="450"/>
            </a:p>
          </p:txBody>
        </p:sp>
        <p:sp>
          <p:nvSpPr>
            <p:cNvPr id="10" name="TextBox 10"/>
            <p:cNvSpPr txBox="1"/>
            <p:nvPr/>
          </p:nvSpPr>
          <p:spPr>
            <a:xfrm>
              <a:off x="0" y="-19050"/>
              <a:ext cx="2489874" cy="572642"/>
            </a:xfrm>
            <a:prstGeom prst="rect">
              <a:avLst/>
            </a:prstGeom>
          </p:spPr>
          <p:txBody>
            <a:bodyPr lIns="28028" tIns="28028" rIns="28028" bIns="28028"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nSpc>
                  <a:spcPts val="1690"/>
                </a:lnSpc>
              </a:pPr>
              <a:r>
                <a:rPr lang="en-US" sz="1300" dirty="0">
                  <a:solidFill>
                    <a:srgbClr val="FFFFFF"/>
                  </a:solidFill>
                  <a:latin typeface="Montserrat Light"/>
                </a:rPr>
                <a:t>This training offers a deep dive into all secondary engagement opportunities by reviewing best practices, local data, and inter-office collaborations, e.g. career advising, articulation, and CCP pathways. Sessions typically last about 2-3 hours at no cost to the college.</a:t>
              </a:r>
            </a:p>
          </p:txBody>
        </p:sp>
      </p:grpSp>
      <p:sp>
        <p:nvSpPr>
          <p:cNvPr id="11" name="Freeform 11"/>
          <p:cNvSpPr/>
          <p:nvPr/>
        </p:nvSpPr>
        <p:spPr>
          <a:xfrm>
            <a:off x="-1388936" y="-103536"/>
            <a:ext cx="1903286" cy="1041616"/>
          </a:xfrm>
          <a:custGeom>
            <a:avLst/>
            <a:gdLst/>
            <a:ahLst/>
            <a:cxnLst/>
            <a:rect l="l" t="t" r="r" b="b"/>
            <a:pathLst>
              <a:path w="3806571" h="2083232">
                <a:moveTo>
                  <a:pt x="0" y="0"/>
                </a:moveTo>
                <a:lnTo>
                  <a:pt x="3806571" y="0"/>
                </a:lnTo>
                <a:lnTo>
                  <a:pt x="3806571" y="2083233"/>
                </a:lnTo>
                <a:lnTo>
                  <a:pt x="0" y="20832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en-US" sz="450"/>
          </a:p>
        </p:txBody>
      </p:sp>
      <p:sp>
        <p:nvSpPr>
          <p:cNvPr id="12" name="Freeform 12"/>
          <p:cNvSpPr/>
          <p:nvPr/>
        </p:nvSpPr>
        <p:spPr>
          <a:xfrm>
            <a:off x="6981073" y="95250"/>
            <a:ext cx="1552052" cy="1209106"/>
          </a:xfrm>
          <a:custGeom>
            <a:avLst/>
            <a:gdLst/>
            <a:ahLst/>
            <a:cxnLst/>
            <a:rect l="l" t="t" r="r" b="b"/>
            <a:pathLst>
              <a:path w="3104103" h="2418211">
                <a:moveTo>
                  <a:pt x="0" y="0"/>
                </a:moveTo>
                <a:lnTo>
                  <a:pt x="3104103" y="0"/>
                </a:lnTo>
                <a:lnTo>
                  <a:pt x="3104103" y="2418211"/>
                </a:lnTo>
                <a:lnTo>
                  <a:pt x="0" y="2418211"/>
                </a:lnTo>
                <a:lnTo>
                  <a:pt x="0" y="0"/>
                </a:lnTo>
                <a:close/>
              </a:path>
            </a:pathLst>
          </a:custGeom>
          <a:blipFill>
            <a:blip r:embed="rId4"/>
            <a:stretch>
              <a:fillRect/>
            </a:stretch>
          </a:blip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en-US" sz="450"/>
          </a:p>
        </p:txBody>
      </p:sp>
      <p:sp>
        <p:nvSpPr>
          <p:cNvPr id="13" name="Freeform 13"/>
          <p:cNvSpPr/>
          <p:nvPr/>
        </p:nvSpPr>
        <p:spPr>
          <a:xfrm>
            <a:off x="6069995" y="1386842"/>
            <a:ext cx="3080661" cy="3117957"/>
          </a:xfrm>
          <a:custGeom>
            <a:avLst/>
            <a:gdLst/>
            <a:ahLst/>
            <a:cxnLst/>
            <a:rect l="l" t="t" r="r" b="b"/>
            <a:pathLst>
              <a:path w="6161321" h="6235913">
                <a:moveTo>
                  <a:pt x="0" y="0"/>
                </a:moveTo>
                <a:lnTo>
                  <a:pt x="6161321" y="0"/>
                </a:lnTo>
                <a:lnTo>
                  <a:pt x="6161321" y="6235913"/>
                </a:lnTo>
                <a:lnTo>
                  <a:pt x="0" y="6235913"/>
                </a:lnTo>
                <a:lnTo>
                  <a:pt x="0" y="0"/>
                </a:lnTo>
                <a:close/>
              </a:path>
            </a:pathLst>
          </a:custGeom>
          <a:blipFill>
            <a:blip r:embed="rId5"/>
            <a:stretch>
              <a:fillRect/>
            </a:stretch>
          </a:blip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en-US" sz="450"/>
          </a:p>
        </p:txBody>
      </p:sp>
      <p:sp>
        <p:nvSpPr>
          <p:cNvPr id="14" name="TextBox 14"/>
          <p:cNvSpPr txBox="1"/>
          <p:nvPr/>
        </p:nvSpPr>
        <p:spPr>
          <a:xfrm>
            <a:off x="731710" y="734300"/>
            <a:ext cx="5378100" cy="1360629"/>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5235"/>
              </a:lnSpc>
            </a:pPr>
            <a:r>
              <a:rPr lang="en-US" sz="4800" dirty="0">
                <a:solidFill>
                  <a:srgbClr val="000000"/>
                </a:solidFill>
                <a:latin typeface="Codec Pro ExtraBold"/>
              </a:rPr>
              <a:t>9-14 PATHWAYS CONSULTATION</a:t>
            </a:r>
          </a:p>
        </p:txBody>
      </p:sp>
      <p:sp>
        <p:nvSpPr>
          <p:cNvPr id="15" name="Freeform 15"/>
          <p:cNvSpPr/>
          <p:nvPr/>
        </p:nvSpPr>
        <p:spPr>
          <a:xfrm>
            <a:off x="1317220" y="3510177"/>
            <a:ext cx="4207081" cy="1533420"/>
          </a:xfrm>
          <a:custGeom>
            <a:avLst/>
            <a:gdLst/>
            <a:ahLst/>
            <a:cxnLst/>
            <a:rect l="l" t="t" r="r" b="b"/>
            <a:pathLst>
              <a:path w="8414162" h="3066839">
                <a:moveTo>
                  <a:pt x="0" y="0"/>
                </a:moveTo>
                <a:lnTo>
                  <a:pt x="8414161" y="0"/>
                </a:lnTo>
                <a:lnTo>
                  <a:pt x="8414161" y="3066839"/>
                </a:lnTo>
                <a:lnTo>
                  <a:pt x="0" y="3066839"/>
                </a:lnTo>
                <a:lnTo>
                  <a:pt x="0" y="0"/>
                </a:lnTo>
                <a:close/>
              </a:path>
            </a:pathLst>
          </a:custGeom>
          <a:blipFill>
            <a:blip r:embed="rId6"/>
            <a:stretch>
              <a:fillRect t="-40313" b="-41454"/>
            </a:stretch>
          </a:blip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en-US" sz="450"/>
          </a:p>
        </p:txBody>
      </p:sp>
      <p:sp>
        <p:nvSpPr>
          <p:cNvPr id="16" name="TextBox 16"/>
          <p:cNvSpPr txBox="1"/>
          <p:nvPr/>
        </p:nvSpPr>
        <p:spPr>
          <a:xfrm>
            <a:off x="6254564" y="4661961"/>
            <a:ext cx="2711523" cy="381635"/>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540"/>
              </a:lnSpc>
            </a:pPr>
            <a:r>
              <a:rPr lang="en-US" sz="1100" dirty="0">
                <a:solidFill>
                  <a:srgbClr val="000000"/>
                </a:solidFill>
                <a:latin typeface="Canva Sans Bold"/>
              </a:rPr>
              <a:t>If interested, please email Aaron Mabe,</a:t>
            </a:r>
          </a:p>
          <a:p>
            <a:pPr algn="ctr">
              <a:lnSpc>
                <a:spcPts val="1540"/>
              </a:lnSpc>
            </a:pPr>
            <a:r>
              <a:rPr lang="en-US" sz="1100" dirty="0">
                <a:solidFill>
                  <a:srgbClr val="000000"/>
                </a:solidFill>
                <a:latin typeface="Canva Sans Bold"/>
              </a:rPr>
              <a:t>mabea@nccommunitycolleges.edu  </a:t>
            </a:r>
          </a:p>
        </p:txBody>
      </p:sp>
    </p:spTree>
    <p:extLst>
      <p:ext uri="{BB962C8B-B14F-4D97-AF65-F5344CB8AC3E}">
        <p14:creationId xmlns:p14="http://schemas.microsoft.com/office/powerpoint/2010/main" val="4181484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219511-4FA0-9C85-F450-21DBE81584FD}"/>
              </a:ext>
            </a:extLst>
          </p:cNvPr>
          <p:cNvSpPr>
            <a:spLocks noGrp="1"/>
          </p:cNvSpPr>
          <p:nvPr>
            <p:ph type="title"/>
          </p:nvPr>
        </p:nvSpPr>
        <p:spPr>
          <a:xfrm>
            <a:off x="1297859" y="126367"/>
            <a:ext cx="7364361" cy="994172"/>
          </a:xfrm>
        </p:spPr>
        <p:txBody>
          <a:bodyPr anchor="ctr">
            <a:normAutofit/>
          </a:bodyPr>
          <a:lstStyle/>
          <a:p>
            <a:r>
              <a:rPr lang="en-US" dirty="0"/>
              <a:t>May colleges spend Perkins on Teacher Education or Teacher Preparation Programs?</a:t>
            </a:r>
          </a:p>
        </p:txBody>
      </p:sp>
      <p:sp>
        <p:nvSpPr>
          <p:cNvPr id="8" name="Content Placeholder 2">
            <a:extLst>
              <a:ext uri="{FF2B5EF4-FFF2-40B4-BE49-F238E27FC236}">
                <a16:creationId xmlns:a16="http://schemas.microsoft.com/office/drawing/2014/main" id="{F6BB74FC-42D2-4805-8D4E-02122E204200}"/>
              </a:ext>
            </a:extLst>
          </p:cNvPr>
          <p:cNvSpPr>
            <a:spLocks noGrp="1"/>
          </p:cNvSpPr>
          <p:nvPr>
            <p:ph sz="half" idx="1"/>
          </p:nvPr>
        </p:nvSpPr>
        <p:spPr>
          <a:xfrm>
            <a:off x="628650" y="1369219"/>
            <a:ext cx="3886200" cy="3449762"/>
          </a:xfrm>
        </p:spPr>
        <p:txBody>
          <a:bodyPr>
            <a:normAutofit/>
          </a:bodyPr>
          <a:lstStyle/>
          <a:p>
            <a:pPr marL="0" indent="0">
              <a:buNone/>
            </a:pPr>
            <a:r>
              <a:rPr lang="en-US" sz="2000" u="sng" dirty="0">
                <a:solidFill>
                  <a:srgbClr val="31B039"/>
                </a:solidFill>
              </a:rPr>
              <a:t>You MAY spend Perkins on: </a:t>
            </a:r>
          </a:p>
          <a:p>
            <a:r>
              <a:rPr lang="en-US" sz="2000" dirty="0"/>
              <a:t>Early Childhood Education A55220</a:t>
            </a:r>
          </a:p>
          <a:p>
            <a:r>
              <a:rPr lang="en-US" sz="2000" dirty="0"/>
              <a:t>Elementary Education Residency Licensure C55490</a:t>
            </a:r>
          </a:p>
          <a:p>
            <a:r>
              <a:rPr lang="en-US" sz="2000" dirty="0"/>
              <a:t>Courses with an EDU prefix</a:t>
            </a:r>
          </a:p>
        </p:txBody>
      </p:sp>
      <p:sp>
        <p:nvSpPr>
          <p:cNvPr id="10" name="Content Placeholder 3">
            <a:extLst>
              <a:ext uri="{FF2B5EF4-FFF2-40B4-BE49-F238E27FC236}">
                <a16:creationId xmlns:a16="http://schemas.microsoft.com/office/drawing/2014/main" id="{1B895BD6-701E-99BB-7161-79CD284B8714}"/>
              </a:ext>
            </a:extLst>
          </p:cNvPr>
          <p:cNvSpPr>
            <a:spLocks noGrp="1"/>
          </p:cNvSpPr>
          <p:nvPr>
            <p:ph sz="half" idx="2"/>
          </p:nvPr>
        </p:nvSpPr>
        <p:spPr>
          <a:xfrm>
            <a:off x="4629150" y="1369219"/>
            <a:ext cx="3886200" cy="3449762"/>
          </a:xfrm>
        </p:spPr>
        <p:txBody>
          <a:bodyPr>
            <a:normAutofit/>
          </a:bodyPr>
          <a:lstStyle/>
          <a:p>
            <a:pPr marL="0" indent="0">
              <a:buNone/>
            </a:pPr>
            <a:r>
              <a:rPr lang="en-US" sz="2000" u="sng" dirty="0">
                <a:solidFill>
                  <a:srgbClr val="CC0F23"/>
                </a:solidFill>
              </a:rPr>
              <a:t>You MAY NOT spend Perkins on:</a:t>
            </a:r>
          </a:p>
          <a:p>
            <a:r>
              <a:rPr lang="en-US" sz="2000" dirty="0"/>
              <a:t>Assoc. in Arts in Teacher Prep. A1010T  *Except EDU Courses</a:t>
            </a:r>
          </a:p>
          <a:p>
            <a:r>
              <a:rPr lang="en-US" sz="2000" dirty="0"/>
              <a:t>Assoc. Science in Teacher Prep. A1040T  *Except EDU Courses</a:t>
            </a:r>
          </a:p>
          <a:p>
            <a:r>
              <a:rPr lang="en-US" sz="2000" dirty="0" err="1"/>
              <a:t>edTPA</a:t>
            </a:r>
            <a:r>
              <a:rPr lang="en-US" sz="2000" dirty="0"/>
              <a:t> Success Coach (or other similar title)</a:t>
            </a:r>
          </a:p>
        </p:txBody>
      </p:sp>
      <p:pic>
        <p:nvPicPr>
          <p:cNvPr id="5" name="Picture 4">
            <a:extLst>
              <a:ext uri="{FF2B5EF4-FFF2-40B4-BE49-F238E27FC236}">
                <a16:creationId xmlns:a16="http://schemas.microsoft.com/office/drawing/2014/main" id="{64B88FDF-BDB1-5B3C-C394-CEC812D046F4}"/>
              </a:ext>
            </a:extLst>
          </p:cNvPr>
          <p:cNvPicPr>
            <a:picLocks noChangeAspect="1"/>
          </p:cNvPicPr>
          <p:nvPr/>
        </p:nvPicPr>
        <p:blipFill rotWithShape="1">
          <a:blip r:embed="rId2"/>
          <a:srcRect l="48463"/>
          <a:stretch/>
        </p:blipFill>
        <p:spPr>
          <a:xfrm>
            <a:off x="5731423" y="3771900"/>
            <a:ext cx="1352771" cy="1371600"/>
          </a:xfrm>
          <a:prstGeom prst="rect">
            <a:avLst/>
          </a:prstGeom>
        </p:spPr>
      </p:pic>
      <p:pic>
        <p:nvPicPr>
          <p:cNvPr id="7" name="Picture 6">
            <a:extLst>
              <a:ext uri="{FF2B5EF4-FFF2-40B4-BE49-F238E27FC236}">
                <a16:creationId xmlns:a16="http://schemas.microsoft.com/office/drawing/2014/main" id="{0263A962-A190-9563-003E-53DD7A7B9FA8}"/>
              </a:ext>
            </a:extLst>
          </p:cNvPr>
          <p:cNvPicPr preferRelativeResize="0">
            <a:picLocks noChangeAspect="1"/>
          </p:cNvPicPr>
          <p:nvPr/>
        </p:nvPicPr>
        <p:blipFill rotWithShape="1">
          <a:blip r:embed="rId2"/>
          <a:srcRect r="52084"/>
          <a:stretch/>
        </p:blipFill>
        <p:spPr>
          <a:xfrm>
            <a:off x="1467451" y="3771900"/>
            <a:ext cx="1351026" cy="1371600"/>
          </a:xfrm>
          <a:prstGeom prst="rect">
            <a:avLst/>
          </a:prstGeom>
        </p:spPr>
      </p:pic>
    </p:spTree>
    <p:extLst>
      <p:ext uri="{BB962C8B-B14F-4D97-AF65-F5344CB8AC3E}">
        <p14:creationId xmlns:p14="http://schemas.microsoft.com/office/powerpoint/2010/main" val="301292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7B4328-6881-3B47-69EE-410492DA92CB}"/>
              </a:ext>
            </a:extLst>
          </p:cNvPr>
          <p:cNvSpPr>
            <a:spLocks noGrp="1"/>
          </p:cNvSpPr>
          <p:nvPr>
            <p:ph idx="1"/>
          </p:nvPr>
        </p:nvSpPr>
        <p:spPr>
          <a:xfrm>
            <a:off x="229891" y="1253745"/>
            <a:ext cx="8684217" cy="3819367"/>
          </a:xfrm>
        </p:spPr>
        <p:txBody>
          <a:bodyPr>
            <a:noAutofit/>
          </a:bodyPr>
          <a:lstStyle/>
          <a:p>
            <a:pPr marL="0" indent="0" algn="l" rtl="0" fontAlgn="base">
              <a:buNone/>
            </a:pPr>
            <a:r>
              <a:rPr lang="en-US" sz="1550" b="0" i="0" dirty="0">
                <a:effectLst/>
                <a:latin typeface="+mn-lt"/>
                <a:cs typeface="Times New Roman" panose="02020603050405020304" pitchFamily="18" charset="0"/>
              </a:rPr>
              <a:t>As stipulated by Perkins V section 135(d), a college shall use not more than 5% of its allotment for </a:t>
            </a:r>
            <a:r>
              <a:rPr lang="en-US" sz="1550" b="1" i="0" dirty="0">
                <a:effectLst/>
                <a:latin typeface="+mn-lt"/>
                <a:cs typeface="Times New Roman" panose="02020603050405020304" pitchFamily="18" charset="0"/>
              </a:rPr>
              <a:t>administrative expenses</a:t>
            </a:r>
            <a:r>
              <a:rPr lang="en-US" sz="1550" b="0" i="0" dirty="0">
                <a:effectLst/>
                <a:latin typeface="+mn-lt"/>
                <a:cs typeface="Times New Roman" panose="02020603050405020304" pitchFamily="18" charset="0"/>
              </a:rPr>
              <a:t>. Admin. activities are those activities necessary for the effective and efficient performance of the eligible college’s duties under Perkins V, including the supervision of such activities. Any cost that supports the management of the Perkins V program is administrative. </a:t>
            </a:r>
          </a:p>
          <a:p>
            <a:pPr marL="0" indent="0" algn="l" rtl="0" fontAlgn="base">
              <a:buNone/>
            </a:pPr>
            <a:r>
              <a:rPr lang="en-US" sz="1550" b="0" i="0" dirty="0">
                <a:effectLst/>
                <a:latin typeface="+mn-lt"/>
                <a:cs typeface="Times New Roman" panose="02020603050405020304" pitchFamily="18" charset="0"/>
              </a:rPr>
              <a:t>The college’s 5% maximum admin. expenses are reduced by the Workforce Innovation and Opportunity Act (WIOA), which requires all required partner programs of the one-stop delivery system to contribute to the infrastructure costs (non-personnel) based on proportionate use and relative benefit received. </a:t>
            </a:r>
          </a:p>
          <a:p>
            <a:pPr marL="0" indent="0" algn="l" rtl="0" fontAlgn="base">
              <a:buNone/>
            </a:pPr>
            <a:r>
              <a:rPr lang="en-US" sz="1550" b="0" i="0" dirty="0">
                <a:effectLst/>
                <a:latin typeface="+mn-lt"/>
                <a:cs typeface="Times New Roman" panose="02020603050405020304" pitchFamily="18" charset="0"/>
              </a:rPr>
              <a:t>The total allotment approved by the State Board will be reduced by this amount, </a:t>
            </a:r>
            <a:r>
              <a:rPr lang="en-US" sz="1550" b="1" i="0" dirty="0">
                <a:effectLst/>
                <a:latin typeface="+mn-lt"/>
                <a:cs typeface="Times New Roman" panose="02020603050405020304" pitchFamily="18" charset="0"/>
              </a:rPr>
              <a:t>therefore the infrastructure contribution should not be in the local plan and budget</a:t>
            </a:r>
            <a:r>
              <a:rPr lang="en-US" sz="1550" b="0" i="0" dirty="0">
                <a:effectLst/>
                <a:latin typeface="+mn-lt"/>
                <a:cs typeface="Times New Roman" panose="02020603050405020304" pitchFamily="18" charset="0"/>
              </a:rPr>
              <a:t>. Colleges must pay attention to the total amount they can budget for administration as listed on the State Board item as “Admin Costs Available”. </a:t>
            </a:r>
            <a:endParaRPr lang="en-US" sz="1550" b="0" i="0" dirty="0">
              <a:solidFill>
                <a:srgbClr val="FF0000"/>
              </a:solidFill>
              <a:effectLst/>
              <a:latin typeface="+mn-lt"/>
              <a:cs typeface="Times New Roman" panose="02020603050405020304" pitchFamily="18" charset="0"/>
            </a:endParaRPr>
          </a:p>
          <a:p>
            <a:pPr marL="0" indent="0" algn="l" rtl="0" fontAlgn="base">
              <a:buNone/>
            </a:pPr>
            <a:r>
              <a:rPr lang="en-US" sz="1550" b="1" i="0" dirty="0">
                <a:solidFill>
                  <a:srgbClr val="0531FF"/>
                </a:solidFill>
                <a:effectLst/>
                <a:latin typeface="+mn-lt"/>
                <a:cs typeface="Times New Roman" panose="02020603050405020304" pitchFamily="18" charset="0"/>
              </a:rPr>
              <a:t>It is important to note</a:t>
            </a:r>
            <a:r>
              <a:rPr lang="en-US" sz="1550" b="0" i="0" dirty="0">
                <a:solidFill>
                  <a:srgbClr val="0531FF"/>
                </a:solidFill>
                <a:effectLst/>
                <a:latin typeface="+mn-lt"/>
                <a:cs typeface="Times New Roman" panose="02020603050405020304" pitchFamily="18" charset="0"/>
              </a:rPr>
              <a:t> that administrative expenses may be used only in proportion to the grant expenditure. For example, if after the first quarter, 25 percent of the grant has been spent, then 25 percent of the administrative funds may be billed to the grant. </a:t>
            </a:r>
            <a:r>
              <a:rPr lang="en-US" sz="1550" b="0" i="0" dirty="0">
                <a:effectLst/>
                <a:latin typeface="+mn-lt"/>
                <a:cs typeface="Times New Roman" panose="02020603050405020304" pitchFamily="18" charset="0"/>
              </a:rPr>
              <a:t>(See EDGAR, CFR Part 76.707) </a:t>
            </a:r>
          </a:p>
        </p:txBody>
      </p:sp>
      <p:sp>
        <p:nvSpPr>
          <p:cNvPr id="3" name="Title 2">
            <a:extLst>
              <a:ext uri="{FF2B5EF4-FFF2-40B4-BE49-F238E27FC236}">
                <a16:creationId xmlns:a16="http://schemas.microsoft.com/office/drawing/2014/main" id="{759DA85D-FEAD-EABA-A2FD-4147A4D3B509}"/>
              </a:ext>
            </a:extLst>
          </p:cNvPr>
          <p:cNvSpPr>
            <a:spLocks noGrp="1"/>
          </p:cNvSpPr>
          <p:nvPr>
            <p:ph type="title"/>
          </p:nvPr>
        </p:nvSpPr>
        <p:spPr/>
        <p:txBody>
          <a:bodyPr/>
          <a:lstStyle/>
          <a:p>
            <a:r>
              <a:rPr lang="en-US" dirty="0"/>
              <a:t>Admin Voc Code 10 Guidance</a:t>
            </a:r>
          </a:p>
        </p:txBody>
      </p:sp>
    </p:spTree>
    <p:extLst>
      <p:ext uri="{BB962C8B-B14F-4D97-AF65-F5344CB8AC3E}">
        <p14:creationId xmlns:p14="http://schemas.microsoft.com/office/powerpoint/2010/main" val="354546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F4BE2CF5-F0C0-4233-BAB0-667F23FD8A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64054" y="2993940"/>
            <a:ext cx="2379945" cy="2149560"/>
          </a:xfrm>
          <a:prstGeom prst="rect">
            <a:avLst/>
          </a:prstGeom>
        </p:spPr>
      </p:pic>
      <p:sp>
        <p:nvSpPr>
          <p:cNvPr id="2" name="Content Placeholder 1">
            <a:extLst>
              <a:ext uri="{FF2B5EF4-FFF2-40B4-BE49-F238E27FC236}">
                <a16:creationId xmlns:a16="http://schemas.microsoft.com/office/drawing/2014/main" id="{3214C8F4-6871-4175-93F1-789A7CEEB12B}"/>
              </a:ext>
            </a:extLst>
          </p:cNvPr>
          <p:cNvSpPr>
            <a:spLocks noGrp="1"/>
          </p:cNvSpPr>
          <p:nvPr>
            <p:ph idx="1"/>
          </p:nvPr>
        </p:nvSpPr>
        <p:spPr>
          <a:xfrm>
            <a:off x="1295400" y="1510393"/>
            <a:ext cx="7219950" cy="3359264"/>
          </a:xfrm>
        </p:spPr>
        <p:txBody>
          <a:bodyPr vert="horz" lIns="91440" tIns="45720" rIns="91440" bIns="45720" rtlCol="0" anchor="t">
            <a:normAutofit/>
          </a:bodyPr>
          <a:lstStyle/>
          <a:p>
            <a:pPr marL="0" indent="0">
              <a:buNone/>
            </a:pPr>
            <a:r>
              <a:rPr lang="en-US" sz="2400" b="1" dirty="0">
                <a:latin typeface="Times New Roman"/>
                <a:cs typeface="Times New Roman"/>
              </a:rPr>
              <a:t>South Piedmont Community College</a:t>
            </a:r>
          </a:p>
          <a:p>
            <a:pPr marL="0" indent="0">
              <a:buNone/>
            </a:pPr>
            <a:r>
              <a:rPr lang="en-US" dirty="0">
                <a:latin typeface="Times New Roman"/>
                <a:cs typeface="Times New Roman"/>
              </a:rPr>
              <a:t>Surgical Technology Program</a:t>
            </a:r>
            <a:endParaRPr lang="en-US" dirty="0"/>
          </a:p>
          <a:p>
            <a:pPr marL="0" indent="0">
              <a:buNone/>
            </a:pPr>
            <a:endParaRPr lang="en-US" dirty="0"/>
          </a:p>
          <a:p>
            <a:pPr marL="0" indent="0">
              <a:buNone/>
            </a:pPr>
            <a:r>
              <a:rPr lang="en-US" dirty="0"/>
              <a:t>The link to all EOY videos is </a:t>
            </a:r>
            <a:r>
              <a:rPr lang="en-US" dirty="0">
                <a:hlinkClick r:id="rId4"/>
              </a:rPr>
              <a:t>www.ncperkins.org/video</a:t>
            </a:r>
            <a:endParaRPr lang="en-US" dirty="0"/>
          </a:p>
          <a:p>
            <a:pPr marL="0" indent="0">
              <a:buNone/>
            </a:pPr>
            <a:endParaRPr lang="en-US" dirty="0"/>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3414EB19-4226-4499-AF4C-CAE0AC2FEECD}"/>
              </a:ext>
            </a:extLst>
          </p:cNvPr>
          <p:cNvSpPr>
            <a:spLocks noGrp="1"/>
          </p:cNvSpPr>
          <p:nvPr>
            <p:ph type="title"/>
          </p:nvPr>
        </p:nvSpPr>
        <p:spPr/>
        <p:txBody>
          <a:bodyPr/>
          <a:lstStyle/>
          <a:p>
            <a:r>
              <a:rPr lang="en-US" dirty="0"/>
              <a:t>Promising Practice Video from 2023-2024</a:t>
            </a:r>
          </a:p>
        </p:txBody>
      </p:sp>
      <p:pic>
        <p:nvPicPr>
          <p:cNvPr id="9" name="Picture 8">
            <a:extLst>
              <a:ext uri="{FF2B5EF4-FFF2-40B4-BE49-F238E27FC236}">
                <a16:creationId xmlns:a16="http://schemas.microsoft.com/office/drawing/2014/main" id="{C7CAD3C7-BB1C-4BC7-689E-39768CFEFFEC}"/>
              </a:ext>
            </a:extLst>
          </p:cNvPr>
          <p:cNvPicPr>
            <a:picLocks noChangeAspect="1"/>
          </p:cNvPicPr>
          <p:nvPr/>
        </p:nvPicPr>
        <p:blipFill>
          <a:blip r:embed="rId5"/>
          <a:stretch>
            <a:fillRect/>
          </a:stretch>
        </p:blipFill>
        <p:spPr>
          <a:xfrm>
            <a:off x="164526" y="3320467"/>
            <a:ext cx="2918739" cy="1696666"/>
          </a:xfrm>
          <a:prstGeom prst="rect">
            <a:avLst/>
          </a:prstGeom>
        </p:spPr>
      </p:pic>
    </p:spTree>
    <p:extLst>
      <p:ext uri="{BB962C8B-B14F-4D97-AF65-F5344CB8AC3E}">
        <p14:creationId xmlns:p14="http://schemas.microsoft.com/office/powerpoint/2010/main" val="188350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B6371B-1B8B-8736-C49A-8409D98F736C}"/>
              </a:ext>
            </a:extLst>
          </p:cNvPr>
          <p:cNvSpPr>
            <a:spLocks noGrp="1"/>
          </p:cNvSpPr>
          <p:nvPr>
            <p:ph idx="1"/>
          </p:nvPr>
        </p:nvSpPr>
        <p:spPr>
          <a:xfrm>
            <a:off x="1179038" y="3348641"/>
            <a:ext cx="7886700" cy="1594349"/>
          </a:xfrm>
        </p:spPr>
        <p:txBody>
          <a:bodyPr/>
          <a:lstStyle/>
          <a:p>
            <a:r>
              <a:rPr lang="en-US" dirty="0">
                <a:hlinkClick r:id="rId3"/>
              </a:rPr>
              <a:t>https://events.lifelonglearning.ncsu.edu/ncccs/</a:t>
            </a:r>
            <a:endParaRPr lang="en-US" dirty="0"/>
          </a:p>
          <a:p>
            <a:r>
              <a:rPr lang="en-US" dirty="0"/>
              <a:t>Registration:</a:t>
            </a:r>
          </a:p>
          <a:p>
            <a:pPr lvl="1"/>
            <a:r>
              <a:rPr lang="en-US" dirty="0"/>
              <a:t>Early Bird through September 24, 2024: $249</a:t>
            </a:r>
          </a:p>
          <a:p>
            <a:pPr lvl="1"/>
            <a:r>
              <a:rPr lang="en-US" dirty="0"/>
              <a:t>After September 24, 2024: $299</a:t>
            </a:r>
          </a:p>
          <a:p>
            <a:endParaRPr lang="en-US" dirty="0"/>
          </a:p>
        </p:txBody>
      </p:sp>
      <p:sp>
        <p:nvSpPr>
          <p:cNvPr id="3" name="Title 2">
            <a:extLst>
              <a:ext uri="{FF2B5EF4-FFF2-40B4-BE49-F238E27FC236}">
                <a16:creationId xmlns:a16="http://schemas.microsoft.com/office/drawing/2014/main" id="{47378C1E-8A39-B66B-1FC7-357C71C89A85}"/>
              </a:ext>
            </a:extLst>
          </p:cNvPr>
          <p:cNvSpPr>
            <a:spLocks noGrp="1"/>
          </p:cNvSpPr>
          <p:nvPr>
            <p:ph type="title"/>
          </p:nvPr>
        </p:nvSpPr>
        <p:spPr/>
        <p:txBody>
          <a:bodyPr/>
          <a:lstStyle/>
          <a:p>
            <a:r>
              <a:rPr lang="en-US" dirty="0"/>
              <a:t>NCCCS System Conference</a:t>
            </a:r>
          </a:p>
        </p:txBody>
      </p:sp>
      <p:pic>
        <p:nvPicPr>
          <p:cNvPr id="5" name="Picture 4">
            <a:extLst>
              <a:ext uri="{FF2B5EF4-FFF2-40B4-BE49-F238E27FC236}">
                <a16:creationId xmlns:a16="http://schemas.microsoft.com/office/drawing/2014/main" id="{E3021E4F-5464-E366-8713-945E461CFD0D}"/>
              </a:ext>
            </a:extLst>
          </p:cNvPr>
          <p:cNvPicPr>
            <a:picLocks noChangeAspect="1"/>
          </p:cNvPicPr>
          <p:nvPr/>
        </p:nvPicPr>
        <p:blipFill>
          <a:blip r:embed="rId4"/>
          <a:stretch>
            <a:fillRect/>
          </a:stretch>
        </p:blipFill>
        <p:spPr>
          <a:xfrm>
            <a:off x="1179038" y="200510"/>
            <a:ext cx="7597798" cy="2842506"/>
          </a:xfrm>
          <a:prstGeom prst="rect">
            <a:avLst/>
          </a:prstGeom>
        </p:spPr>
      </p:pic>
    </p:spTree>
    <p:extLst>
      <p:ext uri="{BB962C8B-B14F-4D97-AF65-F5344CB8AC3E}">
        <p14:creationId xmlns:p14="http://schemas.microsoft.com/office/powerpoint/2010/main" val="169784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a3648569-d889-4cab-8fb7-f97de583ec0f">
      <UserInfo>
        <DisplayName>Darice McDougald</DisplayName>
        <AccountId>25</AccountId>
        <AccountType/>
      </UserInfo>
      <UserInfo>
        <DisplayName>Patti Coultas</DisplayName>
        <AccountId>20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4610512D2D1144907A53A90A511145" ma:contentTypeVersion="6" ma:contentTypeDescription="Create a new document." ma:contentTypeScope="" ma:versionID="ec71ace38c693a9f646226d9f649c682">
  <xsd:schema xmlns:xsd="http://www.w3.org/2001/XMLSchema" xmlns:xs="http://www.w3.org/2001/XMLSchema" xmlns:p="http://schemas.microsoft.com/office/2006/metadata/properties" xmlns:ns2="0dae2db2-b5e8-45f4-b728-6af5f61bf323" xmlns:ns3="a3648569-d889-4cab-8fb7-f97de583ec0f" targetNamespace="http://schemas.microsoft.com/office/2006/metadata/properties" ma:root="true" ma:fieldsID="0f577a3f13a82b5199f48f2e4407d1b0" ns2:_="" ns3:_="">
    <xsd:import namespace="0dae2db2-b5e8-45f4-b728-6af5f61bf323"/>
    <xsd:import namespace="a3648569-d889-4cab-8fb7-f97de583ec0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ae2db2-b5e8-45f4-b728-6af5f61bf3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3648569-d889-4cab-8fb7-f97de583ec0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70F828-9EB5-482E-A8F9-6390273F447C}">
  <ds:schemaRefs>
    <ds:schemaRef ds:uri="http://schemas.microsoft.com/sharepoint/v3/contenttype/forms"/>
  </ds:schemaRefs>
</ds:datastoreItem>
</file>

<file path=customXml/itemProps2.xml><?xml version="1.0" encoding="utf-8"?>
<ds:datastoreItem xmlns:ds="http://schemas.openxmlformats.org/officeDocument/2006/customXml" ds:itemID="{081C12FC-6215-4B2B-9EAC-7E250CE89C1A}">
  <ds:schemaRefs>
    <ds:schemaRef ds:uri="0dae2db2-b5e8-45f4-b728-6af5f61bf323"/>
    <ds:schemaRef ds:uri="http://schemas.microsoft.com/office/2006/metadata/properties"/>
    <ds:schemaRef ds:uri="a3648569-d889-4cab-8fb7-f97de583ec0f"/>
    <ds:schemaRef ds:uri="http://purl.org/dc/dcmitype/"/>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http://purl.org/dc/terms/"/>
    <ds:schemaRef ds:uri="http://purl.org/dc/elements/1.1/"/>
  </ds:schemaRefs>
</ds:datastoreItem>
</file>

<file path=customXml/itemProps3.xml><?xml version="1.0" encoding="utf-8"?>
<ds:datastoreItem xmlns:ds="http://schemas.openxmlformats.org/officeDocument/2006/customXml" ds:itemID="{F9BCCD75-8232-43B8-9CC0-72AD4F3C6A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ae2db2-b5e8-45f4-b728-6af5f61bf323"/>
    <ds:schemaRef ds:uri="a3648569-d889-4cab-8fb7-f97de583ec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System Office Template 2017</Template>
  <TotalTime>0</TotalTime>
  <Words>1144</Words>
  <Application>Microsoft Office PowerPoint</Application>
  <PresentationFormat>On-screen Show (16:9)</PresentationFormat>
  <Paragraphs>121</Paragraphs>
  <Slides>14</Slides>
  <Notes>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Aptos</vt:lpstr>
      <vt:lpstr>Arial</vt:lpstr>
      <vt:lpstr>Calibri</vt:lpstr>
      <vt:lpstr>Calibri Light</vt:lpstr>
      <vt:lpstr>Canva Sans Bold</vt:lpstr>
      <vt:lpstr>Codec Pro ExtraBold</vt:lpstr>
      <vt:lpstr>Helvetica Neue Medium</vt:lpstr>
      <vt:lpstr>Montserrat Light</vt:lpstr>
      <vt:lpstr>Times New Roman</vt:lpstr>
      <vt:lpstr>Office Theme</vt:lpstr>
      <vt:lpstr>Office Theme</vt:lpstr>
      <vt:lpstr>Perkins Update</vt:lpstr>
      <vt:lpstr>NCCCS Perkins/Programs Staff</vt:lpstr>
      <vt:lpstr>Purpose of Perkins V </vt:lpstr>
      <vt:lpstr>2P1: Using the Colleague FPAT Mnemonic</vt:lpstr>
      <vt:lpstr>PowerPoint Presentation</vt:lpstr>
      <vt:lpstr>May colleges spend Perkins on Teacher Education or Teacher Preparation Programs?</vt:lpstr>
      <vt:lpstr>Admin Voc Code 10 Guidance</vt:lpstr>
      <vt:lpstr>Promising Practice Video from 2023-2024</vt:lpstr>
      <vt:lpstr>NCCCS System Conference</vt:lpstr>
      <vt:lpstr>BILT Academy A Pathways to Innovation Project of CORD</vt:lpstr>
      <vt:lpstr>Listservs you may wish to join</vt:lpstr>
      <vt:lpstr>Perkins Monthly Updates 2024-25</vt:lpstr>
      <vt:lpstr>Virtual Office Hours for Technical Assistance</vt:lpstr>
      <vt:lpstr>Technical Assistance is available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Update</dc:title>
  <dc:creator/>
  <cp:keywords/>
  <cp:lastModifiedBy/>
  <cp:revision>1523</cp:revision>
  <dcterms:created xsi:type="dcterms:W3CDTF">2021-08-11T12:00:29Z</dcterms:created>
  <dcterms:modified xsi:type="dcterms:W3CDTF">2024-08-13T14:30:22Z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0x010100B64610512D2D1144907A53A90A511145</vt:lpwstr>
  </property>
  <property fmtid="{D5CDD505-2E9C-101B-9397-08002B2CF9AE}" pid="3" name="MediaServiceImageTags">
    <vt:lpwstr/>
  </property>
</Properties>
</file>