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807" r:id="rId2"/>
    <p:sldId id="842" r:id="rId3"/>
    <p:sldId id="751" r:id="rId4"/>
    <p:sldId id="768" r:id="rId5"/>
    <p:sldId id="752" r:id="rId6"/>
    <p:sldId id="797" r:id="rId7"/>
    <p:sldId id="783" r:id="rId8"/>
    <p:sldId id="799" r:id="rId9"/>
    <p:sldId id="867" r:id="rId10"/>
    <p:sldId id="753" r:id="rId11"/>
    <p:sldId id="754" r:id="rId12"/>
    <p:sldId id="756" r:id="rId13"/>
    <p:sldId id="758" r:id="rId14"/>
    <p:sldId id="761" r:id="rId15"/>
    <p:sldId id="767" r:id="rId16"/>
    <p:sldId id="762" r:id="rId17"/>
    <p:sldId id="763" r:id="rId18"/>
    <p:sldId id="766" r:id="rId19"/>
    <p:sldId id="769" r:id="rId20"/>
    <p:sldId id="770" r:id="rId21"/>
    <p:sldId id="775" r:id="rId22"/>
    <p:sldId id="798" r:id="rId23"/>
    <p:sldId id="826" r:id="rId24"/>
    <p:sldId id="765" r:id="rId25"/>
    <p:sldId id="806" r:id="rId26"/>
    <p:sldId id="755" r:id="rId27"/>
    <p:sldId id="757" r:id="rId28"/>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D3A9"/>
    <a:srgbClr val="FFEDBC"/>
    <a:srgbClr val="FFD1C3"/>
    <a:srgbClr val="673309"/>
    <a:srgbClr val="FFFF99"/>
    <a:srgbClr val="7F1353"/>
    <a:srgbClr val="71852C"/>
    <a:srgbClr val="245292"/>
    <a:srgbClr val="B4C12C"/>
    <a:srgbClr val="58003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2392" autoAdjust="0"/>
  </p:normalViewPr>
  <p:slideViewPr>
    <p:cSldViewPr>
      <p:cViewPr>
        <p:scale>
          <a:sx n="68" d="100"/>
          <a:sy n="68" d="100"/>
        </p:scale>
        <p:origin x="-2192"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0"/>
    </p:cViewPr>
  </p:sorterViewPr>
  <p:notesViewPr>
    <p:cSldViewPr>
      <p:cViewPr>
        <p:scale>
          <a:sx n="108" d="100"/>
          <a:sy n="108" d="100"/>
        </p:scale>
        <p:origin x="-2488" y="208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3" name="Rectangle 3"/>
          <p:cNvSpPr>
            <a:spLocks noGrp="1" noChangeArrowheads="1"/>
          </p:cNvSpPr>
          <p:nvPr>
            <p:ph type="dt" idx="1"/>
          </p:nvPr>
        </p:nvSpPr>
        <p:spPr bwMode="auto">
          <a:xfrm>
            <a:off x="4146550" y="0"/>
            <a:ext cx="3168650" cy="47942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lvl1pPr algn="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74725" y="4559300"/>
            <a:ext cx="5365750" cy="4321175"/>
          </a:xfrm>
          <a:prstGeom prst="rect">
            <a:avLst/>
          </a:prstGeom>
          <a:noFill/>
          <a:ln w="9525">
            <a:noFill/>
            <a:miter lim="800000"/>
            <a:headEnd/>
            <a:tailEnd/>
          </a:ln>
        </p:spPr>
        <p:txBody>
          <a:bodyPr vert="horz" wrap="square" lIns="96656" tIns="48328" rIns="96656" bIns="4832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6" name="Rectangle 6"/>
          <p:cNvSpPr>
            <a:spLocks noGrp="1" noChangeArrowheads="1"/>
          </p:cNvSpPr>
          <p:nvPr>
            <p:ph type="ftr" sz="quarter" idx="4"/>
          </p:nvPr>
        </p:nvSpPr>
        <p:spPr bwMode="auto">
          <a:xfrm>
            <a:off x="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defRPr sz="1200">
                <a:latin typeface="Arial" pitchFamily="-112" charset="0"/>
                <a:ea typeface="ヒラギノ角ゴ Pro W3" pitchFamily="-112" charset="-128"/>
                <a:cs typeface="ヒラギノ角ゴ Pro W3"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p:spPr>
        <p:txBody>
          <a:bodyPr vert="horz" wrap="square" lIns="96656" tIns="48328" rIns="96656" bIns="48328" numCol="1" anchor="b" anchorCtr="0" compatLnSpc="1">
            <a:prstTxWarp prst="textNoShape">
              <a:avLst/>
            </a:prstTxWarp>
          </a:bodyPr>
          <a:lstStyle>
            <a:lvl1pPr algn="r">
              <a:defRPr sz="1200"/>
            </a:lvl1pPr>
          </a:lstStyle>
          <a:p>
            <a:pPr>
              <a:defRPr/>
            </a:pPr>
            <a:fld id="{E595AFB6-591D-6147-886F-35FF617A7290}" type="slidenum">
              <a:rPr lang="en-US"/>
              <a:pPr>
                <a:defRPr/>
              </a:pPr>
              <a:t>‹#›</a:t>
            </a:fld>
            <a:endParaRPr lang="en-US"/>
          </a:p>
        </p:txBody>
      </p:sp>
    </p:spTree>
    <p:extLst>
      <p:ext uri="{BB962C8B-B14F-4D97-AF65-F5344CB8AC3E}">
        <p14:creationId xmlns:p14="http://schemas.microsoft.com/office/powerpoint/2010/main" val="34244463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1pPr>
    <a:lvl2pPr marL="4572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2pPr>
    <a:lvl3pPr marL="9144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3pPr>
    <a:lvl4pPr marL="13716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4pPr>
    <a:lvl5pPr marL="1828800" algn="l" rtl="0" eaLnBrk="0" fontAlgn="base" hangingPunct="0">
      <a:spcBef>
        <a:spcPct val="30000"/>
      </a:spcBef>
      <a:spcAft>
        <a:spcPct val="0"/>
      </a:spcAft>
      <a:defRPr sz="1700" kern="1200">
        <a:solidFill>
          <a:schemeClr val="tx1"/>
        </a:solidFill>
        <a:latin typeface="Times"/>
        <a:ea typeface="ヒラギノ角ゴ Pro W3" pitchFamily="-112" charset="-128"/>
        <a:cs typeface="Time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http://4.bp.blogspot.com/-uep1lh5LYPg/T55wq0rH5LI/AAAAAAAABLE/30OqN-frM1k/s1600/dream-</a:t>
            </a:r>
            <a:r>
              <a:rPr lang="en-US" dirty="0" err="1" smtClean="0"/>
              <a:t>job.jpg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10</a:t>
            </a:fld>
            <a:endParaRPr lang="en-US"/>
          </a:p>
        </p:txBody>
      </p:sp>
    </p:spTree>
    <p:extLst>
      <p:ext uri="{BB962C8B-B14F-4D97-AF65-F5344CB8AC3E}">
        <p14:creationId xmlns:p14="http://schemas.microsoft.com/office/powerpoint/2010/main" val="2443743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images.insidejobs.com</a:t>
            </a:r>
            <a:r>
              <a:rPr lang="en-US" dirty="0" smtClean="0"/>
              <a:t>/posts/81/photos/original/Why_Personality_Trumps_Passion_in_the_Career_Game.jpg?1378144305</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11</a:t>
            </a:fld>
            <a:endParaRPr lang="en-US"/>
          </a:p>
        </p:txBody>
      </p:sp>
    </p:spTree>
    <p:extLst>
      <p:ext uri="{BB962C8B-B14F-4D97-AF65-F5344CB8AC3E}">
        <p14:creationId xmlns:p14="http://schemas.microsoft.com/office/powerpoint/2010/main" val="3612266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www.janneyinsurance.com</a:t>
            </a:r>
            <a:r>
              <a:rPr lang="en-US" dirty="0" smtClean="0"/>
              <a:t>/</a:t>
            </a:r>
            <a:r>
              <a:rPr lang="en-US" dirty="0" err="1" smtClean="0"/>
              <a:t>wp</a:t>
            </a:r>
            <a:r>
              <a:rPr lang="en-US" dirty="0" smtClean="0"/>
              <a:t>-content/uploads/2014/02/Love-my-</a:t>
            </a:r>
            <a:r>
              <a:rPr lang="en-US" dirty="0" err="1" smtClean="0"/>
              <a:t>career.jpg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12</a:t>
            </a:fld>
            <a:endParaRPr lang="en-US"/>
          </a:p>
        </p:txBody>
      </p:sp>
    </p:spTree>
    <p:extLst>
      <p:ext uri="{BB962C8B-B14F-4D97-AF65-F5344CB8AC3E}">
        <p14:creationId xmlns:p14="http://schemas.microsoft.com/office/powerpoint/2010/main" val="899952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www.mycareersuccessplan.com</a:t>
            </a:r>
            <a:r>
              <a:rPr lang="en-US" dirty="0" smtClean="0"/>
              <a:t>/</a:t>
            </a:r>
            <a:r>
              <a:rPr lang="en-US" dirty="0" err="1" smtClean="0"/>
              <a:t>wp</a:t>
            </a:r>
            <a:r>
              <a:rPr lang="en-US" dirty="0" smtClean="0"/>
              <a:t>-content/uploads/2013/04/mcsp_blog_sweetspotjpg-300x265.jpg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13</a:t>
            </a:fld>
            <a:endParaRPr lang="en-US"/>
          </a:p>
        </p:txBody>
      </p:sp>
    </p:spTree>
    <p:extLst>
      <p:ext uri="{BB962C8B-B14F-4D97-AF65-F5344CB8AC3E}">
        <p14:creationId xmlns:p14="http://schemas.microsoft.com/office/powerpoint/2010/main" val="403547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Doctor Sheldon Cooper in me wants</a:t>
            </a:r>
            <a:r>
              <a:rPr lang="en-US" baseline="0" dirty="0" smtClean="0"/>
              <a:t> to rephrase this to be grammatically correct., but you get the picture.</a:t>
            </a:r>
          </a:p>
          <a:p>
            <a:endParaRPr lang="en-US" baseline="0" dirty="0" smtClean="0"/>
          </a:p>
          <a:p>
            <a:r>
              <a:rPr lang="en-US" baseline="0" dirty="0" smtClean="0"/>
              <a:t>I was passionate about my job working as a technical editor.  I got to make sure everyone followed the same set of rules.</a:t>
            </a:r>
          </a:p>
          <a:p>
            <a:endParaRPr lang="en-US" baseline="0" dirty="0" smtClean="0"/>
          </a:p>
          <a:p>
            <a:r>
              <a:rPr lang="en-US" baseline="0" dirty="0" smtClean="0"/>
              <a:t>“Would you like to have a career about which you can be passionate?”</a:t>
            </a:r>
          </a:p>
          <a:p>
            <a:endParaRPr lang="en-US" baseline="0" dirty="0" smtClean="0"/>
          </a:p>
          <a:p>
            <a:r>
              <a:rPr lang="en-US" baseline="0" dirty="0" smtClean="0"/>
              <a:t>=======</a:t>
            </a:r>
            <a:endParaRPr lang="en-US" dirty="0" smtClean="0"/>
          </a:p>
          <a:p>
            <a:endParaRPr lang="en-US" dirty="0" smtClean="0"/>
          </a:p>
          <a:p>
            <a:r>
              <a:rPr lang="en-US" dirty="0" smtClean="0"/>
              <a:t>http://</a:t>
            </a:r>
            <a:r>
              <a:rPr lang="en-US" dirty="0" err="1" smtClean="0"/>
              <a:t>careercoachnow.com</a:t>
            </a:r>
            <a:r>
              <a:rPr lang="en-US" dirty="0" smtClean="0"/>
              <a:t>/images/</a:t>
            </a:r>
            <a:r>
              <a:rPr lang="en-US" dirty="0" err="1" smtClean="0"/>
              <a:t>Career_Passion.png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14</a:t>
            </a:fld>
            <a:endParaRPr lang="en-US"/>
          </a:p>
        </p:txBody>
      </p:sp>
    </p:spTree>
    <p:extLst>
      <p:ext uri="{BB962C8B-B14F-4D97-AF65-F5344CB8AC3E}">
        <p14:creationId xmlns:p14="http://schemas.microsoft.com/office/powerpoint/2010/main" val="3964996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people think they have to choose between the two?</a:t>
            </a:r>
          </a:p>
          <a:p>
            <a:endParaRPr lang="en-US" dirty="0"/>
          </a:p>
          <a:p>
            <a:r>
              <a:rPr lang="en-US" dirty="0" smtClean="0"/>
              <a:t> OK, I did decide to become</a:t>
            </a:r>
            <a:r>
              <a:rPr lang="en-US" baseline="0" dirty="0" smtClean="0"/>
              <a:t> a teacher rather than an engineer!</a:t>
            </a:r>
            <a:endParaRPr lang="en-US" dirty="0" smtClean="0"/>
          </a:p>
          <a:p>
            <a:endParaRPr lang="en-US" dirty="0" smtClean="0"/>
          </a:p>
          <a:p>
            <a:r>
              <a:rPr lang="en-US" dirty="0" smtClean="0"/>
              <a:t>============</a:t>
            </a:r>
          </a:p>
          <a:p>
            <a:r>
              <a:rPr lang="en-US" dirty="0" smtClean="0"/>
              <a:t>http://</a:t>
            </a:r>
            <a:r>
              <a:rPr lang="en-US" dirty="0" err="1" smtClean="0"/>
              <a:t>www.beyond.com</a:t>
            </a:r>
            <a:r>
              <a:rPr lang="en-US" dirty="0" smtClean="0"/>
              <a:t>/data/articles/images/changing-careers/Passion%20for%20love%20or%20money.jpg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15</a:t>
            </a:fld>
            <a:endParaRPr lang="en-US"/>
          </a:p>
        </p:txBody>
      </p:sp>
    </p:spTree>
    <p:extLst>
      <p:ext uri="{BB962C8B-B14F-4D97-AF65-F5344CB8AC3E}">
        <p14:creationId xmlns:p14="http://schemas.microsoft.com/office/powerpoint/2010/main" val="1426040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fcsl.edu</a:t>
            </a:r>
            <a:r>
              <a:rPr lang="en-US" dirty="0" smtClean="0"/>
              <a:t>/blogs/ac/files/2012/03/</a:t>
            </a:r>
            <a:r>
              <a:rPr lang="en-US" dirty="0" err="1" smtClean="0"/>
              <a:t>Work.jpg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16</a:t>
            </a:fld>
            <a:endParaRPr lang="en-US"/>
          </a:p>
        </p:txBody>
      </p:sp>
    </p:spTree>
    <p:extLst>
      <p:ext uri="{BB962C8B-B14F-4D97-AF65-F5344CB8AC3E}">
        <p14:creationId xmlns:p14="http://schemas.microsoft.com/office/powerpoint/2010/main" val="531356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blog.gotengo.com</a:t>
            </a:r>
            <a:r>
              <a:rPr lang="en-US" dirty="0" smtClean="0"/>
              <a:t>/</a:t>
            </a:r>
            <a:r>
              <a:rPr lang="en-US" dirty="0" err="1" smtClean="0"/>
              <a:t>wp</a:t>
            </a:r>
            <a:r>
              <a:rPr lang="en-US" dirty="0" smtClean="0"/>
              <a:t>-content/uploads/2013/07/pursue-</a:t>
            </a:r>
            <a:r>
              <a:rPr lang="en-US" dirty="0" err="1" smtClean="0"/>
              <a:t>passion.jpg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17</a:t>
            </a:fld>
            <a:endParaRPr lang="en-US"/>
          </a:p>
        </p:txBody>
      </p:sp>
    </p:spTree>
    <p:extLst>
      <p:ext uri="{BB962C8B-B14F-4D97-AF65-F5344CB8AC3E}">
        <p14:creationId xmlns:p14="http://schemas.microsoft.com/office/powerpoint/2010/main" val="4291814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www.realcareer.us</a:t>
            </a:r>
            <a:r>
              <a:rPr lang="en-US" dirty="0" smtClean="0"/>
              <a:t>/</a:t>
            </a:r>
            <a:r>
              <a:rPr lang="en-US" dirty="0" err="1" smtClean="0"/>
              <a:t>wp</a:t>
            </a:r>
            <a:r>
              <a:rPr lang="en-US" dirty="0" smtClean="0"/>
              <a:t>-content/uploads/2014/07/I-Love-My-</a:t>
            </a:r>
            <a:r>
              <a:rPr lang="en-US" dirty="0" err="1" smtClean="0"/>
              <a:t>job.jpg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18</a:t>
            </a:fld>
            <a:endParaRPr lang="en-US"/>
          </a:p>
        </p:txBody>
      </p:sp>
    </p:spTree>
    <p:extLst>
      <p:ext uri="{BB962C8B-B14F-4D97-AF65-F5344CB8AC3E}">
        <p14:creationId xmlns:p14="http://schemas.microsoft.com/office/powerpoint/2010/main" val="3801969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www.debbiewhitlock.com</a:t>
            </a:r>
            <a:r>
              <a:rPr lang="en-US" dirty="0" smtClean="0"/>
              <a:t>/</a:t>
            </a:r>
            <a:r>
              <a:rPr lang="en-US" dirty="0" err="1" smtClean="0"/>
              <a:t>wp</a:t>
            </a:r>
            <a:r>
              <a:rPr lang="en-US" dirty="0" smtClean="0"/>
              <a:t>-content/uploads/2010/09/</a:t>
            </a:r>
            <a:r>
              <a:rPr lang="en-US" dirty="0" err="1" smtClean="0"/>
              <a:t>Whats</a:t>
            </a:r>
            <a:r>
              <a:rPr lang="en-US" dirty="0" smtClean="0"/>
              <a:t>-Next-Book-</a:t>
            </a:r>
            <a:r>
              <a:rPr lang="en-US" dirty="0" err="1" smtClean="0"/>
              <a:t>Cover.jpg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19</a:t>
            </a:fld>
            <a:endParaRPr lang="en-US"/>
          </a:p>
        </p:txBody>
      </p:sp>
    </p:spTree>
    <p:extLst>
      <p:ext uri="{BB962C8B-B14F-4D97-AF65-F5344CB8AC3E}">
        <p14:creationId xmlns:p14="http://schemas.microsoft.com/office/powerpoint/2010/main" val="2690075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41FBDE-BB86-F541-8E45-ECF40C92678C}" type="slidenum">
              <a:rPr lang="en-US" sz="1300"/>
              <a:pPr/>
              <a:t>2</a:t>
            </a:fld>
            <a:endParaRPr lang="en-US" sz="13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93763" y="4560888"/>
            <a:ext cx="52022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We are here today</a:t>
            </a:r>
            <a:r>
              <a:rPr lang="en-US" baseline="0" dirty="0" smtClean="0">
                <a:latin typeface="Arial" charset="0"/>
                <a:ea typeface="ヒラギノ角ゴ Pro W3" charset="0"/>
                <a:cs typeface="ヒラギノ角ゴ Pro W3" charset="0"/>
              </a:rPr>
              <a:t> to talk about passion.</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hypnoticmystery.deviantart.com</a:t>
            </a:r>
            <a:r>
              <a:rPr lang="en-US" dirty="0" smtClean="0">
                <a:latin typeface="Arial" charset="0"/>
                <a:ea typeface="ヒラギノ角ゴ Pro W3" charset="0"/>
                <a:cs typeface="ヒラギノ角ゴ Pro W3" charset="0"/>
              </a:rPr>
              <a:t>/art/Passion-Wallpaper-179848193</a:t>
            </a:r>
          </a:p>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www.laurieburtontraining.com</a:t>
            </a:r>
            <a:r>
              <a:rPr lang="en-US" dirty="0" smtClean="0"/>
              <a:t>/</a:t>
            </a:r>
            <a:r>
              <a:rPr lang="en-US" dirty="0" err="1" smtClean="0"/>
              <a:t>wp</a:t>
            </a:r>
            <a:r>
              <a:rPr lang="en-US" dirty="0" smtClean="0"/>
              <a:t>-content/uploads/2014/04/Time-for-</a:t>
            </a:r>
            <a:r>
              <a:rPr lang="en-US" dirty="0" err="1" smtClean="0"/>
              <a:t>Change.jpg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20</a:t>
            </a:fld>
            <a:endParaRPr lang="en-US"/>
          </a:p>
        </p:txBody>
      </p:sp>
    </p:spTree>
    <p:extLst>
      <p:ext uri="{BB962C8B-B14F-4D97-AF65-F5344CB8AC3E}">
        <p14:creationId xmlns:p14="http://schemas.microsoft.com/office/powerpoint/2010/main" val="2971892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spicygeeks.com</a:t>
            </a:r>
            <a:r>
              <a:rPr lang="en-US" dirty="0" smtClean="0"/>
              <a:t>/</a:t>
            </a:r>
            <a:r>
              <a:rPr lang="en-US" dirty="0" err="1" smtClean="0"/>
              <a:t>wp</a:t>
            </a:r>
            <a:r>
              <a:rPr lang="en-US" dirty="0" smtClean="0"/>
              <a:t>-content/uploads/2014/03/2.-Does-it-career-Allows-you-to-follow-your-Passion.jpg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21</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Interesting way to put this all in a diagram.</a:t>
            </a:r>
          </a:p>
          <a:p>
            <a:endParaRPr lang="en-US" dirty="0" smtClean="0"/>
          </a:p>
          <a:p>
            <a:r>
              <a:rPr lang="en-US" dirty="0" smtClean="0"/>
              <a:t>====</a:t>
            </a:r>
          </a:p>
          <a:p>
            <a:r>
              <a:rPr lang="en-US" dirty="0" smtClean="0"/>
              <a:t>http://</a:t>
            </a:r>
            <a:r>
              <a:rPr lang="en-US" dirty="0" err="1" smtClean="0"/>
              <a:t>idealistcareers.org</a:t>
            </a:r>
            <a:r>
              <a:rPr lang="en-US" dirty="0" smtClean="0"/>
              <a:t>/a-purpose-equation-to-help-you-find-meaningful-work/</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22</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of forty</a:t>
            </a:r>
            <a:r>
              <a:rPr lang="en-US" baseline="0" dirty="0" smtClean="0"/>
              <a:t> quotes on this page is </a:t>
            </a:r>
          </a:p>
          <a:p>
            <a:endParaRPr lang="en-US" baseline="0" dirty="0" smtClean="0"/>
          </a:p>
          <a:p>
            <a:r>
              <a:rPr lang="en-US" dirty="0" smtClean="0"/>
              <a:t>“The heart of human excellence often begins to beat when you discover a pursuit that absorbs you, frees you, challenges you, and gives you a sense of meaning, joy and passion.”</a:t>
            </a:r>
          </a:p>
          <a:p>
            <a:endParaRPr lang="en-US" dirty="0" smtClean="0"/>
          </a:p>
          <a:p>
            <a:endParaRPr lang="en-US" dirty="0" smtClean="0"/>
          </a:p>
          <a:p>
            <a:r>
              <a:rPr lang="en-US" dirty="0" smtClean="0"/>
              <a:t>===</a:t>
            </a:r>
          </a:p>
          <a:p>
            <a:endParaRPr lang="en-US" dirty="0" smtClean="0"/>
          </a:p>
          <a:p>
            <a:r>
              <a:rPr lang="en-US" dirty="0" smtClean="0"/>
              <a:t>http://</a:t>
            </a:r>
            <a:r>
              <a:rPr lang="en-US" dirty="0" err="1" smtClean="0"/>
              <a:t>lloydkathurima.com</a:t>
            </a:r>
            <a:r>
              <a:rPr lang="en-US" dirty="0" smtClean="0"/>
              <a:t>/2013/05/20/40-quotes-to-help-you-follow-your-passion/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23</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www.melodyhossaini.com</a:t>
            </a:r>
            <a:r>
              <a:rPr lang="en-US" dirty="0" smtClean="0"/>
              <a:t>/</a:t>
            </a:r>
            <a:r>
              <a:rPr lang="en-US" dirty="0" err="1" smtClean="0"/>
              <a:t>wp</a:t>
            </a:r>
            <a:r>
              <a:rPr lang="en-US" dirty="0" smtClean="0"/>
              <a:t>-content/uploads/2014/01/Job-Satisfaction-InspirEngage-Careers-Social-Enterprise-Make-PASSION-YOUR-CAREER.jpg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24</a:t>
            </a:fld>
            <a:endParaRPr lang="en-US"/>
          </a:p>
        </p:txBody>
      </p:sp>
    </p:spTree>
    <p:extLst>
      <p:ext uri="{BB962C8B-B14F-4D97-AF65-F5344CB8AC3E}">
        <p14:creationId xmlns:p14="http://schemas.microsoft.com/office/powerpoint/2010/main" val="2429522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Tony Wagner says we need a new position in each school called the "</a:t>
            </a:r>
            <a:r>
              <a:rPr lang="en-US" u="sng" dirty="0" smtClean="0"/>
              <a:t>Dream Director</a:t>
            </a:r>
            <a:r>
              <a:rPr lang="en-US" dirty="0" smtClean="0"/>
              <a:t>", who works hand-in-hand with the principal, teachers and community to </a:t>
            </a:r>
            <a:r>
              <a:rPr lang="en-US" u="sng" dirty="0" smtClean="0"/>
              <a:t>help inspire students to believe in themselves</a:t>
            </a:r>
            <a:r>
              <a:rPr lang="en-US" dirty="0" smtClean="0"/>
              <a:t> and to </a:t>
            </a:r>
            <a:r>
              <a:rPr lang="en-US" u="sng" dirty="0" smtClean="0"/>
              <a:t>see the world through a new lens of possibility</a:t>
            </a:r>
            <a:r>
              <a:rPr lang="en-US" dirty="0" smtClean="0"/>
              <a:t>. Dream Directors are leaders, coaches and </a:t>
            </a:r>
            <a:r>
              <a:rPr lang="en-US" dirty="0" err="1" smtClean="0"/>
              <a:t>imagineers</a:t>
            </a:r>
            <a:r>
              <a:rPr lang="en-US" dirty="0" smtClean="0"/>
              <a:t> -- people completely devoted to helping others put their dreams in action.</a:t>
            </a:r>
          </a:p>
          <a:p>
            <a:endParaRPr lang="en-US" dirty="0" smtClean="0"/>
          </a:p>
          <a:p>
            <a:r>
              <a:rPr lang="en-US" sz="1800" kern="1200" dirty="0" smtClean="0">
                <a:solidFill>
                  <a:schemeClr val="tx1"/>
                </a:solidFill>
                <a:latin typeface="Times"/>
                <a:ea typeface="ヒラギノ角ゴ Pro W3" pitchFamily="-112" charset="-128"/>
                <a:cs typeface="Times"/>
              </a:rPr>
              <a:t>The Dream Directors have a number of tools they use to transform the school. Dream Directors match students with Coaches in the community who help the teenagers to explore their passions and build projects. Dream Directors run after-school workshops to teach the students the real-world skills they need to bring their ideas to life. They mobilize students to design and run school-wide campaigns that give students a chance to share who they are and what they believe in. The experience is different in each school (since no two schools are the same), but what unites all Dream Directors is their mission to unleash students and inspire them to be extraordinary.</a:t>
            </a:r>
          </a:p>
          <a:p>
            <a:endParaRPr lang="en-US" dirty="0" smtClean="0"/>
          </a:p>
          <a:p>
            <a:endParaRPr lang="en-US" dirty="0" smtClean="0"/>
          </a:p>
          <a:p>
            <a:r>
              <a:rPr lang="en-US" dirty="0" smtClean="0"/>
              <a:t>=========</a:t>
            </a:r>
          </a:p>
          <a:p>
            <a:endParaRPr lang="en-US" dirty="0" smtClean="0"/>
          </a:p>
          <a:p>
            <a:r>
              <a:rPr lang="en-US" dirty="0" smtClean="0"/>
              <a:t>https://</a:t>
            </a:r>
            <a:r>
              <a:rPr lang="en-US" dirty="0" err="1" smtClean="0"/>
              <a:t>www.escapethecity.org</a:t>
            </a:r>
            <a:r>
              <a:rPr lang="en-US" dirty="0" smtClean="0"/>
              <a:t>/</a:t>
            </a:r>
            <a:r>
              <a:rPr lang="en-US" dirty="0" err="1" smtClean="0"/>
              <a:t>organisations</a:t>
            </a:r>
            <a:r>
              <a:rPr lang="en-US" dirty="0" smtClean="0"/>
              <a:t>/the-future-project</a:t>
            </a:r>
          </a:p>
          <a:p>
            <a:endParaRPr lang="en-US" dirty="0" smtClean="0"/>
          </a:p>
          <a:p>
            <a:endParaRPr lang="en-US" dirty="0" smtClean="0"/>
          </a:p>
          <a:p>
            <a:endParaRPr lang="en-US" dirty="0" smtClean="0"/>
          </a:p>
          <a:p>
            <a:r>
              <a:rPr lang="en-US" dirty="0" smtClean="0"/>
              <a:t>Tony Wagner says we need a new position in each school called the "Dream Director", who works hand-in-hand with the principal, teachers and community to help inspire students to believe in themselves and to see the world through a new lens of possibility. Dream Directors are leaders, coaches and </a:t>
            </a:r>
            <a:r>
              <a:rPr lang="en-US" dirty="0" err="1" smtClean="0"/>
              <a:t>imagineers</a:t>
            </a:r>
            <a:r>
              <a:rPr lang="en-US" dirty="0" smtClean="0"/>
              <a:t> -- people completely devoted to helping others put their dreams in action.</a:t>
            </a:r>
          </a:p>
          <a:p>
            <a:endParaRPr lang="en-US" dirty="0" smtClean="0"/>
          </a:p>
          <a:p>
            <a:r>
              <a:rPr lang="en-US" sz="1300" dirty="0">
                <a:latin typeface="+mn-lt"/>
                <a:ea typeface="+mn-ea"/>
                <a:cs typeface="+mn-cs"/>
              </a:rPr>
              <a:t>The Dream Directors have a number of tools they use to transform the school. Dream Directors match students with Coaches in the community who help the teenagers to explore their passions and build projects. Dream Directors run after-school workshops to teach the students the real-world skills they need to bring their ideas to life. They mobilize students to design and run school-wide campaigns that give students a chance to share who they are and what they believe in. The experience is different in each school (since no two schools are the same), but what unites all Dream Directors is their mission to unleash students and inspire them to be extraordinary.</a:t>
            </a:r>
          </a:p>
          <a:p>
            <a:endParaRPr lang="en-US" sz="1300" dirty="0">
              <a:latin typeface="+mn-lt"/>
              <a:ea typeface="+mn-ea"/>
              <a:cs typeface="+mn-cs"/>
            </a:endParaRPr>
          </a:p>
          <a:p>
            <a:r>
              <a:rPr lang="en-US" sz="1300" dirty="0">
                <a:latin typeface="+mn-lt"/>
                <a:ea typeface="+mn-ea"/>
                <a:cs typeface="+mn-cs"/>
              </a:rPr>
              <a:t>Photo</a:t>
            </a:r>
            <a:endParaRPr lang="en-US" dirty="0" smtClean="0"/>
          </a:p>
          <a:p>
            <a:r>
              <a:rPr lang="en-US" dirty="0" smtClean="0"/>
              <a:t>http://</a:t>
            </a:r>
            <a:r>
              <a:rPr lang="en-US" dirty="0" err="1" smtClean="0"/>
              <a:t>amandinevanray.deviantart.com</a:t>
            </a:r>
            <a:r>
              <a:rPr lang="en-US" dirty="0" smtClean="0"/>
              <a:t>/art/Little-dreamer-290575045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25</a:t>
            </a:fld>
            <a:endParaRPr lang="en-US"/>
          </a:p>
        </p:txBody>
      </p:sp>
    </p:spTree>
    <p:extLst>
      <p:ext uri="{BB962C8B-B14F-4D97-AF65-F5344CB8AC3E}">
        <p14:creationId xmlns:p14="http://schemas.microsoft.com/office/powerpoint/2010/main" val="886976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images.insidejobs.com</a:t>
            </a:r>
            <a:r>
              <a:rPr lang="en-US" dirty="0" smtClean="0"/>
              <a:t>/posts/16/photos/original/passion%20is%20the%20difference.jpg?1344397400</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26</a:t>
            </a:fld>
            <a:endParaRPr lang="en-US"/>
          </a:p>
        </p:txBody>
      </p:sp>
    </p:spTree>
    <p:extLst>
      <p:ext uri="{BB962C8B-B14F-4D97-AF65-F5344CB8AC3E}">
        <p14:creationId xmlns:p14="http://schemas.microsoft.com/office/powerpoint/2010/main" val="3567267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engaginglifeandleadership.com</a:t>
            </a:r>
            <a:r>
              <a:rPr lang="en-US" dirty="0" smtClean="0"/>
              <a:t>/</a:t>
            </a:r>
            <a:r>
              <a:rPr lang="en-US" dirty="0" err="1" smtClean="0"/>
              <a:t>wp</a:t>
            </a:r>
            <a:r>
              <a:rPr lang="en-US" dirty="0" smtClean="0"/>
              <a:t>-content/uploads/2014/06/ELAL-</a:t>
            </a:r>
            <a:r>
              <a:rPr lang="en-US" dirty="0" err="1" smtClean="0"/>
              <a:t>dake</a:t>
            </a:r>
            <a:r>
              <a:rPr lang="en-US" dirty="0" smtClean="0"/>
              <a:t>-</a:t>
            </a:r>
            <a:r>
              <a:rPr lang="en-US" dirty="0" err="1" smtClean="0"/>
              <a:t>passion.jpg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27</a:t>
            </a:fld>
            <a:endParaRPr lang="en-US"/>
          </a:p>
        </p:txBody>
      </p:sp>
    </p:spTree>
    <p:extLst>
      <p:ext uri="{BB962C8B-B14F-4D97-AF65-F5344CB8AC3E}">
        <p14:creationId xmlns:p14="http://schemas.microsoft.com/office/powerpoint/2010/main" val="1310575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thepassiontest.com</a:t>
            </a:r>
            <a:r>
              <a:rPr lang="en-US" dirty="0" smtClean="0"/>
              <a:t>/</a:t>
            </a:r>
            <a:r>
              <a:rPr lang="en-US" dirty="0" err="1" smtClean="0"/>
              <a:t>wp</a:t>
            </a:r>
            <a:r>
              <a:rPr lang="en-US" dirty="0" smtClean="0"/>
              <a:t>-content/uploads/2013/07/a-passion-your-life-passion-in-</a:t>
            </a:r>
            <a:r>
              <a:rPr lang="en-US" dirty="0" err="1" smtClean="0"/>
              <a:t>life.jpg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a:t>
            </a:fld>
            <a:endParaRPr lang="en-US"/>
          </a:p>
        </p:txBody>
      </p:sp>
    </p:spTree>
    <p:extLst>
      <p:ext uri="{BB962C8B-B14F-4D97-AF65-F5344CB8AC3E}">
        <p14:creationId xmlns:p14="http://schemas.microsoft.com/office/powerpoint/2010/main" val="4132561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This </a:t>
            </a:r>
            <a:r>
              <a:rPr lang="en-US" dirty="0" smtClean="0"/>
              <a:t>is not my passion, but it may be yours.  Or one of the kids with</a:t>
            </a:r>
            <a:r>
              <a:rPr lang="en-US" baseline="0" dirty="0" smtClean="0"/>
              <a:t> whom you are working.</a:t>
            </a:r>
          </a:p>
          <a:p>
            <a:endParaRPr lang="en-US" baseline="0" dirty="0" smtClean="0"/>
          </a:p>
          <a:p>
            <a:r>
              <a:rPr lang="en-US" baseline="0" dirty="0" smtClean="0"/>
              <a:t>I do see a lot of physics at work here.</a:t>
            </a:r>
            <a:endParaRPr lang="en-US" dirty="0" smtClean="0"/>
          </a:p>
          <a:p>
            <a:endParaRPr lang="en-US" dirty="0" smtClean="0"/>
          </a:p>
          <a:p>
            <a:endParaRPr lang="en-US" dirty="0" smtClean="0"/>
          </a:p>
          <a:p>
            <a:r>
              <a:rPr lang="en-US" dirty="0" smtClean="0"/>
              <a:t>http://</a:t>
            </a:r>
            <a:r>
              <a:rPr lang="en-US" dirty="0" err="1" smtClean="0"/>
              <a:t>www.peppervirtualassistant.com</a:t>
            </a:r>
            <a:r>
              <a:rPr lang="en-US" dirty="0" smtClean="0"/>
              <a:t>/blog/</a:t>
            </a:r>
            <a:r>
              <a:rPr lang="en-US" dirty="0" err="1" smtClean="0"/>
              <a:t>wp</a:t>
            </a:r>
            <a:r>
              <a:rPr lang="en-US" dirty="0" smtClean="0"/>
              <a:t>-content/uploads/2011/05/passion-for-work-pepper-virtual-assistants-300x212.jpg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a:t>
            </a:fld>
            <a:endParaRPr lang="en-US"/>
          </a:p>
        </p:txBody>
      </p:sp>
    </p:spTree>
    <p:extLst>
      <p:ext uri="{BB962C8B-B14F-4D97-AF65-F5344CB8AC3E}">
        <p14:creationId xmlns:p14="http://schemas.microsoft.com/office/powerpoint/2010/main" val="2496926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prettyinpaisley.files.wordpress.com</a:t>
            </a:r>
            <a:r>
              <a:rPr lang="en-US" dirty="0" smtClean="0"/>
              <a:t>/2013/05/blogimage-2.jpg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5</a:t>
            </a:fld>
            <a:endParaRPr lang="en-US"/>
          </a:p>
        </p:txBody>
      </p:sp>
    </p:spTree>
    <p:extLst>
      <p:ext uri="{BB962C8B-B14F-4D97-AF65-F5344CB8AC3E}">
        <p14:creationId xmlns:p14="http://schemas.microsoft.com/office/powerpoint/2010/main" val="4117686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Which is more important?  Looking</a:t>
            </a:r>
            <a:r>
              <a:rPr lang="en-US" baseline="0" dirty="0" smtClean="0"/>
              <a:t> forward to going to work on Monday morning, or looking forward to a paycheck on Friday afternoon?</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http://</a:t>
            </a:r>
            <a:r>
              <a:rPr lang="en-US" dirty="0" err="1" smtClean="0"/>
              <a:t>theherowithinu.com</a:t>
            </a:r>
            <a:r>
              <a:rPr lang="en-US" dirty="0" smtClean="0"/>
              <a:t>/2013/01/23/passion-</a:t>
            </a:r>
            <a:r>
              <a:rPr lang="en-US" dirty="0" err="1" smtClean="0"/>
              <a:t>vs</a:t>
            </a:r>
            <a:r>
              <a:rPr lang="en-US" dirty="0" smtClean="0"/>
              <a:t>-paycheck/</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6</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to know what we have.  Then decide what to do with what we have.</a:t>
            </a:r>
          </a:p>
          <a:p>
            <a:endParaRPr lang="en-US" dirty="0"/>
          </a:p>
          <a:p>
            <a:endParaRPr lang="en-US" dirty="0" smtClean="0"/>
          </a:p>
          <a:p>
            <a:r>
              <a:rPr lang="en-US" dirty="0" smtClean="0"/>
              <a:t>=======</a:t>
            </a:r>
          </a:p>
          <a:p>
            <a:r>
              <a:rPr lang="en-US" dirty="0" smtClean="0"/>
              <a:t>“The measure of who we are is what we do with what we have."</a:t>
            </a:r>
          </a:p>
          <a:p>
            <a:endParaRPr lang="en-US" dirty="0" smtClean="0"/>
          </a:p>
          <a:p>
            <a:pPr defTabSz="483306" eaLnBrk="1" fontAlgn="auto" hangingPunct="1">
              <a:spcBef>
                <a:spcPts val="0"/>
              </a:spcBef>
              <a:spcAft>
                <a:spcPts val="0"/>
              </a:spcAft>
              <a:defRPr/>
            </a:pPr>
            <a:r>
              <a:rPr lang="en-US" dirty="0" smtClean="0"/>
              <a:t>-- Vince Lombardi, American football coach </a:t>
            </a:r>
          </a:p>
          <a:p>
            <a:endParaRPr lang="en-US" dirty="0" smtClean="0"/>
          </a:p>
          <a:p>
            <a:r>
              <a:rPr lang="en-US" dirty="0" smtClean="0"/>
              <a:t>=========</a:t>
            </a:r>
          </a:p>
          <a:p>
            <a:r>
              <a:rPr lang="en-US" dirty="0" smtClean="0"/>
              <a:t>http://</a:t>
            </a:r>
            <a:r>
              <a:rPr lang="en-US" dirty="0" err="1" smtClean="0"/>
              <a:t>www.brainyquote.com</a:t>
            </a:r>
            <a:r>
              <a:rPr lang="en-US" dirty="0" smtClean="0"/>
              <a:t>/quotes/quotes/v/vincelomba382625.html</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B48FED1-1103-444D-81C8-76C00582214E}" type="slidenum">
              <a:rPr lang="en-US" smtClean="0"/>
              <a:t>7</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 like to eat, and I am glad some people</a:t>
            </a:r>
            <a:r>
              <a:rPr lang="en-US" baseline="0" dirty="0" smtClean="0"/>
              <a:t> have the passion and the super powers for cooking.</a:t>
            </a:r>
          </a:p>
          <a:p>
            <a:endParaRPr lang="en-US" baseline="0" dirty="0" smtClean="0"/>
          </a:p>
          <a:p>
            <a:r>
              <a:rPr lang="en-US" dirty="0" smtClean="0"/>
              <a:t>Though I do have Cooking merit badge, I do not have a passion nor super powers</a:t>
            </a:r>
            <a:r>
              <a:rPr lang="en-US" baseline="0" dirty="0" smtClean="0"/>
              <a:t> for cooking. Luckily I married someone who does.</a:t>
            </a:r>
            <a:endParaRPr lang="en-US" dirty="0" smtClean="0"/>
          </a:p>
          <a:p>
            <a:endParaRPr lang="en-US" dirty="0" smtClean="0"/>
          </a:p>
          <a:p>
            <a:endParaRPr lang="en-US" dirty="0" smtClean="0"/>
          </a:p>
          <a:p>
            <a:r>
              <a:rPr lang="en-US" dirty="0" smtClean="0"/>
              <a:t>====</a:t>
            </a:r>
          </a:p>
          <a:p>
            <a:r>
              <a:rPr lang="en-US" dirty="0" smtClean="0"/>
              <a:t>http://</a:t>
            </a:r>
            <a:r>
              <a:rPr lang="en-US" dirty="0" err="1" smtClean="0"/>
              <a:t>www.atlantic.edu</a:t>
            </a:r>
            <a:r>
              <a:rPr lang="en-US" dirty="0" smtClean="0"/>
              <a:t>/</a:t>
            </a:r>
            <a:r>
              <a:rPr lang="en-US" dirty="0" err="1" smtClean="0"/>
              <a:t>aca</a:t>
            </a:r>
            <a:r>
              <a:rPr lang="en-US" dirty="0" smtClean="0"/>
              <a:t>/</a:t>
            </a:r>
            <a:r>
              <a:rPr lang="en-US" dirty="0" err="1" smtClean="0"/>
              <a:t>index.htm</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8</a:t>
            </a:fld>
            <a:endParaRPr lang="en-US"/>
          </a:p>
        </p:txBody>
      </p:sp>
    </p:spTree>
    <p:extLst>
      <p:ext uri="{BB962C8B-B14F-4D97-AF65-F5344CB8AC3E}">
        <p14:creationId xmlns:p14="http://schemas.microsoft.com/office/powerpoint/2010/main" val="228511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In the future -- when our students are employed and someone asks them what they do for a living, -- </a:t>
            </a:r>
          </a:p>
          <a:p>
            <a:endParaRPr lang="en-US" dirty="0" smtClean="0">
              <a:latin typeface="Arial" charset="0"/>
              <a:ea typeface="ヒラギノ角ゴ Pro W3" charset="0"/>
              <a:cs typeface="ヒラギノ角ゴ Pro W3" charset="0"/>
            </a:endParaRPr>
          </a:p>
          <a:p>
            <a:r>
              <a:rPr lang="en-US" dirty="0" err="1" smtClean="0">
                <a:latin typeface="Arial" charset="0"/>
                <a:ea typeface="ヒラギノ角ゴ Pro W3" charset="0"/>
                <a:cs typeface="ヒラギノ角ゴ Pro W3" charset="0"/>
              </a:rPr>
              <a:t>wouldn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t it be </a:t>
            </a:r>
            <a:r>
              <a:rPr lang="en-US" u="sng" dirty="0" smtClean="0">
                <a:latin typeface="Arial" charset="0"/>
                <a:ea typeface="ヒラギノ角ゴ Pro W3" charset="0"/>
                <a:cs typeface="ヒラギノ角ゴ Pro W3" charset="0"/>
              </a:rPr>
              <a:t>great</a:t>
            </a:r>
            <a:r>
              <a:rPr lang="en-US" dirty="0" smtClean="0">
                <a:latin typeface="Arial" charset="0"/>
                <a:ea typeface="ヒラギノ角ゴ Pro W3" charset="0"/>
                <a:cs typeface="ヒラギノ角ゴ Pro W3" charset="0"/>
              </a:rPr>
              <a:t> if they could say – </a:t>
            </a:r>
          </a:p>
          <a:p>
            <a:endParaRPr lang="en-US" dirty="0" smtClean="0">
              <a:latin typeface="Arial" charset="0"/>
              <a:ea typeface="ヒラギノ角ゴ Pro W3" charset="0"/>
              <a:cs typeface="ヒラギノ角ゴ Pro W3" charset="0"/>
            </a:endParaRPr>
          </a:p>
          <a:p>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I get to make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 in the world.</a:t>
            </a:r>
            <a:r>
              <a:rPr lang="ja-JP" altLang="en-US" dirty="0" smtClean="0">
                <a:latin typeface="Arial" charset="0"/>
                <a:ea typeface="ヒラギノ角ゴ Pro W3" charset="0"/>
                <a:cs typeface="ヒラギノ角ゴ Pro W3" charset="0"/>
              </a:rPr>
              <a:t>”</a:t>
            </a:r>
            <a:endParaRPr lang="en-US" altLang="ja-JP" dirty="0" smtClean="0">
              <a:latin typeface="Arial" charset="0"/>
              <a:ea typeface="ヒラギノ角ゴ Pro W3" charset="0"/>
              <a:cs typeface="ヒラギノ角ゴ Pro W3" charset="0"/>
            </a:endParaRP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 get to make a difference!”</a:t>
            </a:r>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www.iliketoquote.com</a:t>
            </a:r>
            <a:r>
              <a:rPr lang="en-US" dirty="0" smtClean="0"/>
              <a:t>/do-small-things-with-great-love-and-</a:t>
            </a:r>
            <a:r>
              <a:rPr lang="en-US" dirty="0" err="1" smtClean="0"/>
              <a:t>youll</a:t>
            </a:r>
            <a:r>
              <a:rPr lang="en-US" dirty="0" smtClean="0"/>
              <a:t>-make-a-big-difference/</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9</a:t>
            </a:fld>
            <a:endParaRPr lang="en-US"/>
          </a:p>
        </p:txBody>
      </p:sp>
    </p:spTree>
    <p:extLst>
      <p:ext uri="{BB962C8B-B14F-4D97-AF65-F5344CB8AC3E}">
        <p14:creationId xmlns:p14="http://schemas.microsoft.com/office/powerpoint/2010/main" val="886976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85800" y="2286000"/>
            <a:ext cx="7772400" cy="1143000"/>
          </a:xfrm>
        </p:spPr>
        <p:txBody>
          <a:bodyPr/>
          <a:lstStyle>
            <a:lvl1pPr>
              <a:defRPr sz="4000"/>
            </a:lvl1pPr>
          </a:lstStyle>
          <a:p>
            <a:r>
              <a:rPr lang="en-US"/>
              <a:t>Click to edit Master title style</a:t>
            </a:r>
          </a:p>
        </p:txBody>
      </p:sp>
      <p:sp>
        <p:nvSpPr>
          <p:cNvPr id="9219" name="Rectangle 3"/>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r>
              <a:rPr lang="en-US"/>
              <a:t>Click to edit Master subtitle style</a:t>
            </a:r>
          </a:p>
        </p:txBody>
      </p:sp>
      <p:sp>
        <p:nvSpPr>
          <p:cNvPr id="5" name="Rectangle 4"/>
          <p:cNvSpPr>
            <a:spLocks noGrp="1" noChangeArrowheads="1"/>
          </p:cNvSpPr>
          <p:nvPr>
            <p:ph type="sldNum" sz="quarter" idx="10"/>
          </p:nvPr>
        </p:nvSpPr>
        <p:spPr/>
        <p:txBody>
          <a:bodyPr/>
          <a:lstStyle>
            <a:lvl1pPr>
              <a:defRPr>
                <a:solidFill>
                  <a:schemeClr val="folHlink"/>
                </a:solidFill>
              </a:defRPr>
            </a:lvl1pPr>
          </a:lstStyle>
          <a:p>
            <a:pPr>
              <a:defRPr/>
            </a:pPr>
            <a:fld id="{A83D0CBA-B152-324F-B779-CEAB3EFD427D}" type="slidenum">
              <a:rPr lang="en-US"/>
              <a:pPr>
                <a:defRPr/>
              </a:pPr>
              <a:t>‹#›</a:t>
            </a:fld>
            <a:endParaRPr lang="en-US"/>
          </a:p>
        </p:txBody>
      </p:sp>
    </p:spTree>
    <p:extLst>
      <p:ext uri="{BB962C8B-B14F-4D97-AF65-F5344CB8AC3E}">
        <p14:creationId xmlns:p14="http://schemas.microsoft.com/office/powerpoint/2010/main" val="2166011420"/>
      </p:ext>
    </p:extLst>
  </p:cSld>
  <p:clrMapOvr>
    <a:masterClrMapping/>
  </p:clrMapOvr>
  <p:transition xmlns:p14="http://schemas.microsoft.com/office/powerpoint/2010/main" spd="med" advTm="1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B09E4CE-AA4E-1D4A-9B1C-016CE17BE367}" type="slidenum">
              <a:rPr lang="en-US"/>
              <a:pPr>
                <a:defRPr/>
              </a:pPr>
              <a:t>‹#›</a:t>
            </a:fld>
            <a:endParaRPr lang="en-US"/>
          </a:p>
        </p:txBody>
      </p:sp>
    </p:spTree>
    <p:extLst>
      <p:ext uri="{BB962C8B-B14F-4D97-AF65-F5344CB8AC3E}">
        <p14:creationId xmlns:p14="http://schemas.microsoft.com/office/powerpoint/2010/main" val="3810298260"/>
      </p:ext>
    </p:extLst>
  </p:cSld>
  <p:clrMapOvr>
    <a:masterClrMapping/>
  </p:clrMapOvr>
  <p:transition xmlns:p14="http://schemas.microsoft.com/office/powerpoint/2010/main" spd="med" advTm="1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97EBDBA7-F676-6C41-B007-0C8F23786C24}" type="slidenum">
              <a:rPr lang="en-US"/>
              <a:pPr>
                <a:defRPr/>
              </a:pPr>
              <a:t>‹#›</a:t>
            </a:fld>
            <a:endParaRPr lang="en-US"/>
          </a:p>
        </p:txBody>
      </p:sp>
    </p:spTree>
    <p:extLst>
      <p:ext uri="{BB962C8B-B14F-4D97-AF65-F5344CB8AC3E}">
        <p14:creationId xmlns:p14="http://schemas.microsoft.com/office/powerpoint/2010/main" val="1815996374"/>
      </p:ext>
    </p:extLst>
  </p:cSld>
  <p:clrMapOvr>
    <a:masterClrMapping/>
  </p:clrMapOvr>
  <p:transition xmlns:p14="http://schemas.microsoft.com/office/powerpoint/2010/main" spd="med"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1B3CAFC3-B8BB-8D4A-8CC8-7AB21D6C5A8F}" type="slidenum">
              <a:rPr lang="en-US"/>
              <a:pPr>
                <a:defRPr/>
              </a:pPr>
              <a:t>‹#›</a:t>
            </a:fld>
            <a:endParaRPr lang="en-US"/>
          </a:p>
        </p:txBody>
      </p:sp>
    </p:spTree>
    <p:extLst>
      <p:ext uri="{BB962C8B-B14F-4D97-AF65-F5344CB8AC3E}">
        <p14:creationId xmlns:p14="http://schemas.microsoft.com/office/powerpoint/2010/main" val="9955474"/>
      </p:ext>
    </p:extLst>
  </p:cSld>
  <p:clrMapOvr>
    <a:masterClrMapping/>
  </p:clrMapOvr>
  <p:transition xmlns:p14="http://schemas.microsoft.com/office/powerpoint/2010/main" spd="med"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C3B7819-D22A-3046-A679-427E59DA1912}" type="slidenum">
              <a:rPr lang="en-US"/>
              <a:pPr>
                <a:defRPr/>
              </a:pPr>
              <a:t>‹#›</a:t>
            </a:fld>
            <a:endParaRPr lang="en-US"/>
          </a:p>
        </p:txBody>
      </p:sp>
    </p:spTree>
    <p:extLst>
      <p:ext uri="{BB962C8B-B14F-4D97-AF65-F5344CB8AC3E}">
        <p14:creationId xmlns:p14="http://schemas.microsoft.com/office/powerpoint/2010/main" val="2828267176"/>
      </p:ext>
    </p:extLst>
  </p:cSld>
  <p:clrMapOvr>
    <a:masterClrMapping/>
  </p:clrMapOvr>
  <p:transition xmlns:p14="http://schemas.microsoft.com/office/powerpoint/2010/main" spd="med"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4D89CA3-E5A1-CB4A-B5A0-E6F07601E825}" type="slidenum">
              <a:rPr lang="en-US"/>
              <a:pPr>
                <a:defRPr/>
              </a:pPr>
              <a:t>‹#›</a:t>
            </a:fld>
            <a:endParaRPr lang="en-US"/>
          </a:p>
        </p:txBody>
      </p:sp>
    </p:spTree>
    <p:extLst>
      <p:ext uri="{BB962C8B-B14F-4D97-AF65-F5344CB8AC3E}">
        <p14:creationId xmlns:p14="http://schemas.microsoft.com/office/powerpoint/2010/main" val="880895226"/>
      </p:ext>
    </p:extLst>
  </p:cSld>
  <p:clrMapOvr>
    <a:masterClrMapping/>
  </p:clrMapOvr>
  <p:transition xmlns:p14="http://schemas.microsoft.com/office/powerpoint/2010/main" spd="med" advTm="1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BFD93C67-05F7-2048-80AF-853DB6205C78}" type="slidenum">
              <a:rPr lang="en-US"/>
              <a:pPr>
                <a:defRPr/>
              </a:pPr>
              <a:t>‹#›</a:t>
            </a:fld>
            <a:endParaRPr lang="en-US"/>
          </a:p>
        </p:txBody>
      </p:sp>
    </p:spTree>
    <p:extLst>
      <p:ext uri="{BB962C8B-B14F-4D97-AF65-F5344CB8AC3E}">
        <p14:creationId xmlns:p14="http://schemas.microsoft.com/office/powerpoint/2010/main" val="1771115257"/>
      </p:ext>
    </p:extLst>
  </p:cSld>
  <p:clrMapOvr>
    <a:masterClrMapping/>
  </p:clrMapOvr>
  <p:transition xmlns:p14="http://schemas.microsoft.com/office/powerpoint/2010/main" spd="med" advTm="1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25C3AF5-7682-8543-9159-46877F58F740}" type="slidenum">
              <a:rPr lang="en-US"/>
              <a:pPr>
                <a:defRPr/>
              </a:pPr>
              <a:t>‹#›</a:t>
            </a:fld>
            <a:endParaRPr lang="en-US"/>
          </a:p>
        </p:txBody>
      </p:sp>
    </p:spTree>
    <p:extLst>
      <p:ext uri="{BB962C8B-B14F-4D97-AF65-F5344CB8AC3E}">
        <p14:creationId xmlns:p14="http://schemas.microsoft.com/office/powerpoint/2010/main" val="2660140486"/>
      </p:ext>
    </p:extLst>
  </p:cSld>
  <p:clrMapOvr>
    <a:masterClrMapping/>
  </p:clrMapOvr>
  <p:transition xmlns:p14="http://schemas.microsoft.com/office/powerpoint/2010/main" spd="med"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2BEB252-922A-204A-93D5-9F522DFED9AC}" type="slidenum">
              <a:rPr lang="en-US"/>
              <a:pPr>
                <a:defRPr/>
              </a:pPr>
              <a:t>‹#›</a:t>
            </a:fld>
            <a:endParaRPr lang="en-US"/>
          </a:p>
        </p:txBody>
      </p:sp>
    </p:spTree>
    <p:extLst>
      <p:ext uri="{BB962C8B-B14F-4D97-AF65-F5344CB8AC3E}">
        <p14:creationId xmlns:p14="http://schemas.microsoft.com/office/powerpoint/2010/main" val="1300702354"/>
      </p:ext>
    </p:extLst>
  </p:cSld>
  <p:clrMapOvr>
    <a:masterClrMapping/>
  </p:clrMapOvr>
  <p:transition xmlns:p14="http://schemas.microsoft.com/office/powerpoint/2010/main" spd="med" advTm="1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776718E-C21A-FA42-86A7-FE4D0A258165}" type="slidenum">
              <a:rPr lang="en-US"/>
              <a:pPr>
                <a:defRPr/>
              </a:pPr>
              <a:t>‹#›</a:t>
            </a:fld>
            <a:endParaRPr lang="en-US"/>
          </a:p>
        </p:txBody>
      </p:sp>
    </p:spTree>
    <p:extLst>
      <p:ext uri="{BB962C8B-B14F-4D97-AF65-F5344CB8AC3E}">
        <p14:creationId xmlns:p14="http://schemas.microsoft.com/office/powerpoint/2010/main" val="3444498877"/>
      </p:ext>
    </p:extLst>
  </p:cSld>
  <p:clrMapOvr>
    <a:masterClrMapping/>
  </p:clrMapOvr>
  <p:transition xmlns:p14="http://schemas.microsoft.com/office/powerpoint/2010/main" spd="med" advTm="1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C9CEE65-3B6D-9443-93E6-AA2D7FED554B}" type="slidenum">
              <a:rPr lang="en-US"/>
              <a:pPr>
                <a:defRPr/>
              </a:pPr>
              <a:t>‹#›</a:t>
            </a:fld>
            <a:endParaRPr lang="en-US"/>
          </a:p>
        </p:txBody>
      </p:sp>
    </p:spTree>
    <p:extLst>
      <p:ext uri="{BB962C8B-B14F-4D97-AF65-F5344CB8AC3E}">
        <p14:creationId xmlns:p14="http://schemas.microsoft.com/office/powerpoint/2010/main" val="1502842920"/>
      </p:ext>
    </p:extLst>
  </p:cSld>
  <p:clrMapOvr>
    <a:masterClrMapping/>
  </p:clrMapOvr>
  <p:transition xmlns:p14="http://schemas.microsoft.com/office/powerpoint/2010/main" spd="med" advTm="1000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3048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245292"/>
                </a:solidFill>
              </a:defRPr>
            </a:lvl1pPr>
          </a:lstStyle>
          <a:p>
            <a:pPr>
              <a:defRPr/>
            </a:pPr>
            <a:fld id="{E4F7AC8F-0F2F-0D4D-8789-0D00088B2E00}"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863"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ransition xmlns:p14="http://schemas.microsoft.com/office/powerpoint/2010/main" spd="med" advTm="10000">
    <p:fade/>
  </p:transition>
  <p:txStyles>
    <p:titleStyle>
      <a:lvl1pPr algn="ctr" rtl="0" eaLnBrk="0" fontAlgn="base" hangingPunct="0">
        <a:spcBef>
          <a:spcPct val="0"/>
        </a:spcBef>
        <a:spcAft>
          <a:spcPct val="0"/>
        </a:spcAft>
        <a:defRPr sz="3800" b="1">
          <a:solidFill>
            <a:srgbClr val="71852C"/>
          </a:solidFill>
          <a:latin typeface="+mj-lt"/>
          <a:ea typeface="+mj-ea"/>
          <a:cs typeface="+mj-cs"/>
        </a:defRPr>
      </a:lvl1pPr>
      <a:lvl2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3800" b="1">
          <a:solidFill>
            <a:srgbClr val="71852C"/>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000">
          <a:solidFill>
            <a:srgbClr val="7F1353"/>
          </a:solidFill>
          <a:latin typeface="+mn-lt"/>
          <a:ea typeface="+mn-ea"/>
          <a:cs typeface="+mn-cs"/>
        </a:defRPr>
      </a:lvl1pPr>
      <a:lvl2pPr marL="742950" indent="-285750" algn="l" rtl="0" eaLnBrk="0" fontAlgn="base" hangingPunct="0">
        <a:spcBef>
          <a:spcPct val="20000"/>
        </a:spcBef>
        <a:spcAft>
          <a:spcPct val="0"/>
        </a:spcAft>
        <a:buChar char="–"/>
        <a:defRPr sz="2800">
          <a:solidFill>
            <a:srgbClr val="7F1353"/>
          </a:solidFill>
          <a:latin typeface="+mn-lt"/>
          <a:ea typeface="+mn-ea"/>
          <a:cs typeface="+mn-cs"/>
        </a:defRPr>
      </a:lvl2pPr>
      <a:lvl3pPr marL="1143000" indent="-228600" algn="l" rtl="0" eaLnBrk="0" fontAlgn="base" hangingPunct="0">
        <a:spcBef>
          <a:spcPct val="20000"/>
        </a:spcBef>
        <a:spcAft>
          <a:spcPct val="0"/>
        </a:spcAft>
        <a:buChar char="•"/>
        <a:defRPr sz="2400">
          <a:solidFill>
            <a:srgbClr val="7F1353"/>
          </a:solidFill>
          <a:latin typeface="+mn-lt"/>
          <a:ea typeface="+mn-ea"/>
          <a:cs typeface="+mn-cs"/>
        </a:defRPr>
      </a:lvl3pPr>
      <a:lvl4pPr marL="1600200" indent="-228600" algn="l" rtl="0" eaLnBrk="0" fontAlgn="base" hangingPunct="0">
        <a:spcBef>
          <a:spcPct val="20000"/>
        </a:spcBef>
        <a:spcAft>
          <a:spcPct val="0"/>
        </a:spcAft>
        <a:buChar char="–"/>
        <a:defRPr sz="2000">
          <a:solidFill>
            <a:srgbClr val="7F1353"/>
          </a:solidFill>
          <a:latin typeface="+mn-lt"/>
          <a:ea typeface="+mn-ea"/>
          <a:cs typeface="+mn-cs"/>
        </a:defRPr>
      </a:lvl4pPr>
      <a:lvl5pPr marL="2057400" indent="-228600" algn="l" rtl="0" eaLnBrk="0" fontAlgn="base" hangingPunct="0">
        <a:spcBef>
          <a:spcPct val="20000"/>
        </a:spcBef>
        <a:spcAft>
          <a:spcPct val="0"/>
        </a:spcAft>
        <a:buChar char="»"/>
        <a:defRPr sz="2000">
          <a:solidFill>
            <a:srgbClr val="7F1353"/>
          </a:solidFill>
          <a:latin typeface="+mn-lt"/>
          <a:ea typeface="+mn-ea"/>
          <a:cs typeface="+mn-cs"/>
        </a:defRPr>
      </a:lvl5pPr>
      <a:lvl6pPr marL="2514600" indent="-228600" algn="l" rtl="0" fontAlgn="base">
        <a:spcBef>
          <a:spcPct val="20000"/>
        </a:spcBef>
        <a:spcAft>
          <a:spcPct val="0"/>
        </a:spcAft>
        <a:buChar char="»"/>
        <a:defRPr sz="2000">
          <a:solidFill>
            <a:srgbClr val="7F1353"/>
          </a:solidFill>
          <a:latin typeface="+mn-lt"/>
          <a:ea typeface="+mn-ea"/>
          <a:cs typeface="+mn-cs"/>
        </a:defRPr>
      </a:lvl6pPr>
      <a:lvl7pPr marL="2971800" indent="-228600" algn="l" rtl="0" fontAlgn="base">
        <a:spcBef>
          <a:spcPct val="20000"/>
        </a:spcBef>
        <a:spcAft>
          <a:spcPct val="0"/>
        </a:spcAft>
        <a:buChar char="»"/>
        <a:defRPr sz="2000">
          <a:solidFill>
            <a:srgbClr val="7F1353"/>
          </a:solidFill>
          <a:latin typeface="+mn-lt"/>
          <a:ea typeface="+mn-ea"/>
          <a:cs typeface="+mn-cs"/>
        </a:defRPr>
      </a:lvl7pPr>
      <a:lvl8pPr marL="3429000" indent="-228600" algn="l" rtl="0" fontAlgn="base">
        <a:spcBef>
          <a:spcPct val="20000"/>
        </a:spcBef>
        <a:spcAft>
          <a:spcPct val="0"/>
        </a:spcAft>
        <a:buChar char="»"/>
        <a:defRPr sz="2000">
          <a:solidFill>
            <a:srgbClr val="7F1353"/>
          </a:solidFill>
          <a:latin typeface="+mn-lt"/>
          <a:ea typeface="+mn-ea"/>
          <a:cs typeface="+mn-cs"/>
        </a:defRPr>
      </a:lvl8pPr>
      <a:lvl9pPr marL="3886200" indent="-228600" algn="l" rtl="0" fontAlgn="base">
        <a:spcBef>
          <a:spcPct val="20000"/>
        </a:spcBef>
        <a:spcAft>
          <a:spcPct val="0"/>
        </a:spcAft>
        <a:buChar char="»"/>
        <a:defRPr sz="2000">
          <a:solidFill>
            <a:srgbClr val="7F135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593" y="0"/>
            <a:ext cx="5731760" cy="6858000"/>
          </a:xfrm>
          <a:prstGeom prst="rect">
            <a:avLst/>
          </a:prstGeom>
        </p:spPr>
      </p:pic>
    </p:spTree>
    <p:extLst>
      <p:ext uri="{BB962C8B-B14F-4D97-AF65-F5344CB8AC3E}">
        <p14:creationId xmlns:p14="http://schemas.microsoft.com/office/powerpoint/2010/main" val="2222300453"/>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35" y="0"/>
            <a:ext cx="9168449"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80370733"/>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5650933"/>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867" y="838200"/>
            <a:ext cx="9211734" cy="51816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084704462"/>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97943" y="0"/>
            <a:ext cx="7736457" cy="683387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552091118"/>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417" y="1371600"/>
            <a:ext cx="9305555" cy="41148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513117319"/>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143000" y="0"/>
            <a:ext cx="6858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754678857"/>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05852440"/>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95500" y="0"/>
            <a:ext cx="4935311"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264905550"/>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 y="914400"/>
            <a:ext cx="9052560" cy="50292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870034779"/>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06600" y="0"/>
            <a:ext cx="5119697"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17046043"/>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a:srcRect l="13296" t="12036" r="12540" b="13911"/>
          <a:stretch/>
        </p:blipFill>
        <p:spPr>
          <a:xfrm>
            <a:off x="0" y="10172"/>
            <a:ext cx="9144000" cy="6847828"/>
          </a:xfrm>
          <a:prstGeom prst="rect">
            <a:avLst/>
          </a:prstGeom>
        </p:spPr>
      </p:pic>
    </p:spTree>
    <p:extLst>
      <p:ext uri="{BB962C8B-B14F-4D97-AF65-F5344CB8AC3E}">
        <p14:creationId xmlns:p14="http://schemas.microsoft.com/office/powerpoint/2010/main" val="756740078"/>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0100" y="0"/>
            <a:ext cx="7543800"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074823817"/>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126" y="685799"/>
            <a:ext cx="9192126" cy="5457825"/>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726113536"/>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a:stretch>
            <a:fillRect/>
          </a:stretch>
        </p:blipFill>
        <p:spPr>
          <a:xfrm>
            <a:off x="698500" y="12700"/>
            <a:ext cx="7747000" cy="6832600"/>
          </a:xfrm>
          <a:prstGeom prst="rect">
            <a:avLst/>
          </a:prstGeom>
        </p:spPr>
      </p:pic>
    </p:spTree>
    <p:extLst>
      <p:ext uri="{BB962C8B-B14F-4D97-AF65-F5344CB8AC3E}">
        <p14:creationId xmlns:p14="http://schemas.microsoft.com/office/powerpoint/2010/main" val="457650082"/>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934200" cy="6934200"/>
          </a:xfrm>
          <a:prstGeom prst="rect">
            <a:avLst/>
          </a:prstGeom>
        </p:spPr>
      </p:pic>
    </p:spTree>
    <p:extLst>
      <p:ext uri="{BB962C8B-B14F-4D97-AF65-F5344CB8AC3E}">
        <p14:creationId xmlns:p14="http://schemas.microsoft.com/office/powerpoint/2010/main" val="201085499"/>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6300" y="0"/>
            <a:ext cx="4843136" cy="6858000"/>
          </a:xfrm>
          <a:prstGeom prst="rect">
            <a:avLst/>
          </a:prstGeom>
        </p:spPr>
      </p:pic>
    </p:spTree>
    <p:extLst>
      <p:ext uri="{BB962C8B-B14F-4D97-AF65-F5344CB8AC3E}">
        <p14:creationId xmlns:p14="http://schemas.microsoft.com/office/powerpoint/2010/main" val="3329075217"/>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little_dreamer_by_miraccoon-d4t01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90" y="0"/>
            <a:ext cx="8057702" cy="6858000"/>
          </a:xfrm>
          <a:prstGeom prst="rect">
            <a:avLst/>
          </a:prstGeom>
        </p:spPr>
      </p:pic>
    </p:spTree>
    <p:extLst>
      <p:ext uri="{BB962C8B-B14F-4D97-AF65-F5344CB8AC3E}">
        <p14:creationId xmlns:p14="http://schemas.microsoft.com/office/powerpoint/2010/main" val="2581154623"/>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69932270"/>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600" y="0"/>
            <a:ext cx="7391400" cy="73914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446521507"/>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78773"/>
          </a:xfrm>
          <a:prstGeom prst="rect">
            <a:avLst/>
          </a:prstGeom>
        </p:spPr>
      </p:pic>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168917118"/>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8120"/>
            <a:ext cx="9208698" cy="650748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815662535"/>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2999" y="25797"/>
            <a:ext cx="6896861" cy="6832203"/>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885425959"/>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 </a:t>
            </a:r>
            <a:r>
              <a:rPr lang="en-US" dirty="0" err="1" smtClean="0"/>
              <a:t>vs</a:t>
            </a:r>
            <a:r>
              <a:rPr lang="en-US" dirty="0" smtClean="0"/>
              <a:t> Paycheck</a:t>
            </a:r>
            <a:endParaRPr lang="en-US" dirty="0"/>
          </a:p>
        </p:txBody>
      </p:sp>
      <p:pic>
        <p:nvPicPr>
          <p:cNvPr id="3" name="Picture 2"/>
          <p:cNvPicPr>
            <a:picLocks noChangeAspect="1"/>
          </p:cNvPicPr>
          <p:nvPr/>
        </p:nvPicPr>
        <p:blipFill>
          <a:blip r:embed="rId3"/>
          <a:stretch>
            <a:fillRect/>
          </a:stretch>
        </p:blipFill>
        <p:spPr>
          <a:xfrm>
            <a:off x="533400" y="1295400"/>
            <a:ext cx="8117751" cy="4627118"/>
          </a:xfrm>
          <a:prstGeom prst="rect">
            <a:avLst/>
          </a:prstGeom>
        </p:spPr>
      </p:pic>
    </p:spTree>
    <p:extLst>
      <p:ext uri="{BB962C8B-B14F-4D97-AF65-F5344CB8AC3E}">
        <p14:creationId xmlns:p14="http://schemas.microsoft.com/office/powerpoint/2010/main" val="2463030216"/>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66" y="838200"/>
            <a:ext cx="9212580" cy="5943600"/>
          </a:xfrm>
          <a:prstGeom prst="rect">
            <a:avLst/>
          </a:prstGeom>
        </p:spPr>
      </p:pic>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672661894"/>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21336" y="1752600"/>
            <a:ext cx="9186672" cy="3352800"/>
          </a:xfrm>
          <a:prstGeom prst="rect">
            <a:avLst/>
          </a:prstGeom>
        </p:spPr>
      </p:pic>
    </p:spTree>
    <p:extLst>
      <p:ext uri="{BB962C8B-B14F-4D97-AF65-F5344CB8AC3E}">
        <p14:creationId xmlns:p14="http://schemas.microsoft.com/office/powerpoint/2010/main" val="1691803984"/>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538"/>
          <a:stretch/>
        </p:blipFill>
        <p:spPr>
          <a:xfrm>
            <a:off x="1143000" y="0"/>
            <a:ext cx="6894430" cy="6858000"/>
          </a:xfrm>
          <a:prstGeom prst="rect">
            <a:avLst/>
          </a:prstGeom>
        </p:spPr>
      </p:pic>
    </p:spTree>
    <p:extLst>
      <p:ext uri="{BB962C8B-B14F-4D97-AF65-F5344CB8AC3E}">
        <p14:creationId xmlns:p14="http://schemas.microsoft.com/office/powerpoint/2010/main" val="19462695"/>
      </p:ext>
    </p:extLst>
  </p:cSld>
  <p:clrMapOvr>
    <a:masterClrMapping/>
  </p:clrMapOvr>
  <p:transition xmlns:p14="http://schemas.microsoft.com/office/powerpoint/2010/main" spd="med" advTm="10000">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2252</TotalTime>
  <Words>1574</Words>
  <Application>Microsoft Macintosh PowerPoint</Application>
  <PresentationFormat>On-screen Show (4:3)</PresentationFormat>
  <Paragraphs>174</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Blank Presentation</vt:lpstr>
      <vt:lpstr>PowerPoint Presentation</vt:lpstr>
      <vt:lpstr>PowerPoint Presentation</vt:lpstr>
      <vt:lpstr>PowerPoint Presentation</vt:lpstr>
      <vt:lpstr>PowerPoint Presentation</vt:lpstr>
      <vt:lpstr>PowerPoint Presentation</vt:lpstr>
      <vt:lpstr>Passion vs Paycheck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Work-based Learning</dc:title>
  <dc:creator/>
  <cp:lastModifiedBy>Chris Droessler</cp:lastModifiedBy>
  <cp:revision>252</cp:revision>
  <cp:lastPrinted>2013-11-22T20:49:48Z</cp:lastPrinted>
  <dcterms:created xsi:type="dcterms:W3CDTF">2010-12-09T21:02:02Z</dcterms:created>
  <dcterms:modified xsi:type="dcterms:W3CDTF">2015-03-10T13:15:43Z</dcterms:modified>
</cp:coreProperties>
</file>