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57"/>
  </p:notesMasterIdLst>
  <p:handoutMasterIdLst>
    <p:handoutMasterId r:id="rId158"/>
  </p:handoutMasterIdLst>
  <p:sldIdLst>
    <p:sldId id="256" r:id="rId5"/>
    <p:sldId id="442" r:id="rId6"/>
    <p:sldId id="443" r:id="rId7"/>
    <p:sldId id="397" r:id="rId8"/>
    <p:sldId id="398" r:id="rId9"/>
    <p:sldId id="259" r:id="rId10"/>
    <p:sldId id="450" r:id="rId11"/>
    <p:sldId id="261" r:id="rId12"/>
    <p:sldId id="370" r:id="rId13"/>
    <p:sldId id="262" r:id="rId14"/>
    <p:sldId id="263" r:id="rId15"/>
    <p:sldId id="264" r:id="rId16"/>
    <p:sldId id="265" r:id="rId17"/>
    <p:sldId id="505" r:id="rId18"/>
    <p:sldId id="266" r:id="rId19"/>
    <p:sldId id="267" r:id="rId20"/>
    <p:sldId id="268" r:id="rId21"/>
    <p:sldId id="471" r:id="rId22"/>
    <p:sldId id="472" r:id="rId23"/>
    <p:sldId id="469" r:id="rId24"/>
    <p:sldId id="466" r:id="rId25"/>
    <p:sldId id="388" r:id="rId26"/>
    <p:sldId id="504" r:id="rId27"/>
    <p:sldId id="507" r:id="rId28"/>
    <p:sldId id="508" r:id="rId29"/>
    <p:sldId id="389" r:id="rId30"/>
    <p:sldId id="503" r:id="rId31"/>
    <p:sldId id="512" r:id="rId32"/>
    <p:sldId id="513" r:id="rId33"/>
    <p:sldId id="467" r:id="rId34"/>
    <p:sldId id="470" r:id="rId35"/>
    <p:sldId id="468" r:id="rId36"/>
    <p:sldId id="371" r:id="rId37"/>
    <p:sldId id="372" r:id="rId38"/>
    <p:sldId id="373" r:id="rId39"/>
    <p:sldId id="374" r:id="rId40"/>
    <p:sldId id="271" r:id="rId41"/>
    <p:sldId id="272" r:id="rId42"/>
    <p:sldId id="273" r:id="rId43"/>
    <p:sldId id="274" r:id="rId44"/>
    <p:sldId id="275" r:id="rId45"/>
    <p:sldId id="276" r:id="rId46"/>
    <p:sldId id="277" r:id="rId47"/>
    <p:sldId id="506" r:id="rId48"/>
    <p:sldId id="509" r:id="rId49"/>
    <p:sldId id="510" r:id="rId50"/>
    <p:sldId id="511" r:id="rId51"/>
    <p:sldId id="514" r:id="rId52"/>
    <p:sldId id="515" r:id="rId53"/>
    <p:sldId id="393" r:id="rId54"/>
    <p:sldId id="479"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6" r:id="rId68"/>
    <p:sldId id="399" r:id="rId69"/>
    <p:sldId id="400" r:id="rId70"/>
    <p:sldId id="401" r:id="rId71"/>
    <p:sldId id="402" r:id="rId72"/>
    <p:sldId id="403" r:id="rId73"/>
    <p:sldId id="404" r:id="rId74"/>
    <p:sldId id="405" r:id="rId75"/>
    <p:sldId id="406" r:id="rId76"/>
    <p:sldId id="301" r:id="rId77"/>
    <p:sldId id="302" r:id="rId78"/>
    <p:sldId id="303" r:id="rId79"/>
    <p:sldId id="304" r:id="rId80"/>
    <p:sldId id="305" r:id="rId81"/>
    <p:sldId id="306" r:id="rId82"/>
    <p:sldId id="307" r:id="rId83"/>
    <p:sldId id="516" r:id="rId84"/>
    <p:sldId id="309" r:id="rId85"/>
    <p:sldId id="310" r:id="rId86"/>
    <p:sldId id="311" r:id="rId87"/>
    <p:sldId id="375" r:id="rId88"/>
    <p:sldId id="376" r:id="rId89"/>
    <p:sldId id="483" r:id="rId90"/>
    <p:sldId id="484" r:id="rId91"/>
    <p:sldId id="319" r:id="rId92"/>
    <p:sldId id="320" r:id="rId93"/>
    <p:sldId id="321" r:id="rId94"/>
    <p:sldId id="323" r:id="rId95"/>
    <p:sldId id="324" r:id="rId96"/>
    <p:sldId id="325" r:id="rId97"/>
    <p:sldId id="328" r:id="rId98"/>
    <p:sldId id="377" r:id="rId99"/>
    <p:sldId id="378" r:id="rId100"/>
    <p:sldId id="331" r:id="rId101"/>
    <p:sldId id="332" r:id="rId102"/>
    <p:sldId id="333" r:id="rId103"/>
    <p:sldId id="334" r:id="rId104"/>
    <p:sldId id="517" r:id="rId105"/>
    <p:sldId id="518" r:id="rId106"/>
    <p:sldId id="335" r:id="rId107"/>
    <p:sldId id="336" r:id="rId108"/>
    <p:sldId id="337" r:id="rId109"/>
    <p:sldId id="338" r:id="rId110"/>
    <p:sldId id="339" r:id="rId111"/>
    <p:sldId id="436" r:id="rId112"/>
    <p:sldId id="460" r:id="rId113"/>
    <p:sldId id="341" r:id="rId114"/>
    <p:sldId id="342" r:id="rId115"/>
    <p:sldId id="394" r:id="rId116"/>
    <p:sldId id="395" r:id="rId117"/>
    <p:sldId id="459" r:id="rId118"/>
    <p:sldId id="345" r:id="rId119"/>
    <p:sldId id="384" r:id="rId120"/>
    <p:sldId id="385" r:id="rId121"/>
    <p:sldId id="346" r:id="rId122"/>
    <p:sldId id="349" r:id="rId123"/>
    <p:sldId id="352" r:id="rId124"/>
    <p:sldId id="353" r:id="rId125"/>
    <p:sldId id="354" r:id="rId126"/>
    <p:sldId id="355" r:id="rId127"/>
    <p:sldId id="357" r:id="rId128"/>
    <p:sldId id="380" r:id="rId129"/>
    <p:sldId id="359" r:id="rId130"/>
    <p:sldId id="360" r:id="rId131"/>
    <p:sldId id="361" r:id="rId132"/>
    <p:sldId id="381" r:id="rId133"/>
    <p:sldId id="424" r:id="rId134"/>
    <p:sldId id="425" r:id="rId135"/>
    <p:sldId id="426" r:id="rId136"/>
    <p:sldId id="427" r:id="rId137"/>
    <p:sldId id="438" r:id="rId138"/>
    <p:sldId id="428" r:id="rId139"/>
    <p:sldId id="444" r:id="rId140"/>
    <p:sldId id="429" r:id="rId141"/>
    <p:sldId id="430" r:id="rId142"/>
    <p:sldId id="431" r:id="rId143"/>
    <p:sldId id="432" r:id="rId144"/>
    <p:sldId id="433" r:id="rId145"/>
    <p:sldId id="434" r:id="rId146"/>
    <p:sldId id="435" r:id="rId147"/>
    <p:sldId id="396" r:id="rId148"/>
    <p:sldId id="441" r:id="rId149"/>
    <p:sldId id="481" r:id="rId150"/>
    <p:sldId id="482" r:id="rId151"/>
    <p:sldId id="367" r:id="rId152"/>
    <p:sldId id="440" r:id="rId153"/>
    <p:sldId id="473" r:id="rId154"/>
    <p:sldId id="474" r:id="rId155"/>
    <p:sldId id="488" r:id="rId156"/>
  </p:sldIdLst>
  <p:sldSz cx="9144000" cy="6858000" type="screen4x3"/>
  <p:notesSz cx="6858000" cy="9144000"/>
  <p:custDataLst>
    <p:tags r:id="rId1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38"/>
    <p:restoredTop sz="56925" autoAdjust="0"/>
  </p:normalViewPr>
  <p:slideViewPr>
    <p:cSldViewPr>
      <p:cViewPr>
        <p:scale>
          <a:sx n="80" d="100"/>
          <a:sy n="80" d="100"/>
        </p:scale>
        <p:origin x="1400" y="144"/>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13" d="100"/>
          <a:sy n="113" d="100"/>
        </p:scale>
        <p:origin x="2360"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slide" Target="slides/slide152.xml"/><Relationship Id="rId157" Type="http://schemas.openxmlformats.org/officeDocument/2006/relationships/notesMaster" Target="notesMasters/notesMaster1.xml"/><Relationship Id="rId158" Type="http://schemas.openxmlformats.org/officeDocument/2006/relationships/handoutMaster" Target="handoutMasters/handoutMaster1.xml"/><Relationship Id="rId159" Type="http://schemas.openxmlformats.org/officeDocument/2006/relationships/tags" Target="tags/tag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63"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40" Type="http://schemas.openxmlformats.org/officeDocument/2006/relationships/slide" Target="slides/slide136.xml"/><Relationship Id="rId141" Type="http://schemas.openxmlformats.org/officeDocument/2006/relationships/slide" Target="slides/slide1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a:t>
            </a:r>
            <a:r>
              <a:rPr lang="en-US" baseline="0" dirty="0" smtClean="0">
                <a:ea typeface="ヒラギノ角ゴ Pro W3" charset="0"/>
                <a:cs typeface="Times"/>
              </a:rPr>
              <a:t> CTE</a:t>
            </a:r>
            <a:r>
              <a:rPr lang="en-US" dirty="0" smtClean="0">
                <a:ea typeface="ヒラギノ角ゴ Pro W3" charset="0"/>
                <a:cs typeface="Times"/>
              </a:rPr>
              <a:t> coordinator from the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 if it will help people discover their perfect career.  --</a:t>
            </a: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youth of North Carolina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smtClean="0">
                <a:latin typeface="Arial"/>
                <a:ea typeface="ヒラギノ角ゴ Pro W3" charset="0"/>
                <a:cs typeface="Arial"/>
              </a:rPr>
              <a:t>CDC/SPC Mini Conference</a:t>
            </a:r>
          </a:p>
          <a:p>
            <a:pPr eaLnBrk="1" hangingPunct="1">
              <a:spcBef>
                <a:spcPct val="0"/>
              </a:spcBef>
              <a:spcAft>
                <a:spcPct val="30000"/>
              </a:spcAft>
            </a:pPr>
            <a:r>
              <a:rPr lang="en-US" sz="1600" dirty="0" smtClean="0">
                <a:latin typeface="Arial"/>
                <a:ea typeface="ヒラギノ角ゴ Pro W3" charset="0"/>
                <a:cs typeface="Arial"/>
              </a:rPr>
              <a:t>October 24, 2016</a:t>
            </a:r>
          </a:p>
          <a:p>
            <a:pPr eaLnBrk="1" hangingPunct="1">
              <a:spcBef>
                <a:spcPct val="0"/>
              </a:spcBef>
              <a:spcAft>
                <a:spcPct val="30000"/>
              </a:spcAft>
            </a:pPr>
            <a:r>
              <a:rPr lang="en-US" sz="1600" dirty="0" smtClean="0">
                <a:latin typeface="Arial"/>
                <a:ea typeface="ヒラギノ角ゴ Pro W3" charset="0"/>
                <a:cs typeface="Arial"/>
              </a:rPr>
              <a:t>New</a:t>
            </a:r>
            <a:r>
              <a:rPr lang="en-US" sz="1600" baseline="0" dirty="0" smtClean="0">
                <a:latin typeface="Arial"/>
                <a:ea typeface="ヒラギノ角ゴ Pro W3" charset="0"/>
                <a:cs typeface="Arial"/>
              </a:rPr>
              <a:t> Bern, NC</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230563" cy="2422922"/>
          </a:xfrm>
          <a:ln/>
        </p:spPr>
      </p:sp>
      <p:sp>
        <p:nvSpPr>
          <p:cNvPr id="27650" name="Notes Placeholder 2"/>
          <p:cNvSpPr>
            <a:spLocks noGrp="1"/>
          </p:cNvSpPr>
          <p:nvPr>
            <p:ph type="body" idx="1"/>
          </p:nvPr>
        </p:nvSpPr>
        <p:spPr>
          <a:xfrm>
            <a:off x="650875" y="2895600"/>
            <a:ext cx="5521325" cy="5984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five</a:t>
            </a:r>
            <a:r>
              <a:rPr lang="en-US" dirty="0" smtClean="0">
                <a:ea typeface="ヒラギノ角ゴ Pro W3" charset="0"/>
              </a:rPr>
              <a:t> </a:t>
            </a:r>
            <a:r>
              <a:rPr lang="en-US" dirty="0">
                <a:ea typeface="ヒラギノ角ゴ Pro W3" charset="0"/>
              </a:rPr>
              <a:t>to </a:t>
            </a:r>
            <a:r>
              <a:rPr lang="en-US" u="sng" dirty="0">
                <a:ea typeface="ヒラギノ角ゴ Pro W3" charset="0"/>
              </a:rPr>
              <a:t>ten</a:t>
            </a:r>
            <a:r>
              <a:rPr lang="en-US" dirty="0">
                <a:ea typeface="ヒラギノ角ゴ Pro W3" charset="0"/>
              </a:rPr>
              <a:t> </a:t>
            </a:r>
            <a:r>
              <a:rPr lang="en-US" u="sng" dirty="0">
                <a:ea typeface="ヒラギノ角ゴ Pro W3" charset="0"/>
              </a:rPr>
              <a:t>years</a:t>
            </a:r>
            <a:r>
              <a:rPr lang="en-US" dirty="0">
                <a:ea typeface="ヒラギノ角ゴ Pro W3" charset="0"/>
              </a:rPr>
              <a:t> from 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if all of that is figured in? </a:t>
            </a:r>
          </a:p>
          <a:p>
            <a:r>
              <a:rPr lang="en-US" dirty="0">
                <a:ea typeface="ヒラギノ角ゴ Pro W3" charset="0"/>
              </a:rPr>
              <a:t>What about a </a:t>
            </a:r>
            <a:r>
              <a:rPr lang="en-US" u="sng" dirty="0">
                <a:ea typeface="ヒラギノ角ゴ Pro W3" charset="0"/>
              </a:rPr>
              <a:t>lifestyle</a:t>
            </a:r>
            <a:r>
              <a:rPr lang="en-US" dirty="0">
                <a:ea typeface="ヒラギノ角ゴ Pro W3" charset="0"/>
              </a:rPr>
              <a:t> choice?</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a:ea typeface="ヒラギノ角ゴ Pro W3" charset="0"/>
              </a:rPr>
              <a:t>kids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10</a:t>
            </a:fld>
            <a:endParaRPr lang="en-US" sz="1300"/>
          </a:p>
        </p:txBody>
      </p:sp>
    </p:spTree>
    <p:extLst>
      <p:ext uri="{BB962C8B-B14F-4D97-AF65-F5344CB8AC3E}">
        <p14:creationId xmlns:p14="http://schemas.microsoft.com/office/powerpoint/2010/main" val="293708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100</a:t>
            </a:fld>
            <a:endParaRPr lang="en-US" sz="1300"/>
          </a:p>
        </p:txBody>
      </p:sp>
    </p:spTree>
    <p:extLst>
      <p:ext uri="{BB962C8B-B14F-4D97-AF65-F5344CB8AC3E}">
        <p14:creationId xmlns:p14="http://schemas.microsoft.com/office/powerpoint/2010/main" val="15507731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www.areadevelopment.com</a:t>
            </a:r>
            <a:r>
              <a:rPr lang="en-US" dirty="0" smtClean="0"/>
              <a:t>/</a:t>
            </a:r>
            <a:r>
              <a:rPr lang="en-US" dirty="0" err="1" smtClean="0"/>
              <a:t>newsItems</a:t>
            </a:r>
            <a:r>
              <a:rPr lang="en-US" dirty="0" smtClean="0"/>
              <a:t>/8-2-2016/u-play-corporation-</a:t>
            </a:r>
            <a:r>
              <a:rPr lang="en-US" dirty="0" err="1" smtClean="0"/>
              <a:t>wayne</a:t>
            </a:r>
            <a:r>
              <a:rPr lang="en-US" dirty="0" smtClean="0"/>
              <a:t>-county-north-</a:t>
            </a:r>
            <a:r>
              <a:rPr lang="en-US" dirty="0" err="1" smtClean="0"/>
              <a:t>carolina.shtml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F6BA5B6-2955-2249-96AC-43CB136E9EEA}" type="slidenum">
              <a:rPr lang="en-US" smtClean="0"/>
              <a:t>101</a:t>
            </a:fld>
            <a:endParaRPr lang="en-US"/>
          </a:p>
        </p:txBody>
      </p:sp>
    </p:spTree>
    <p:extLst>
      <p:ext uri="{BB962C8B-B14F-4D97-AF65-F5344CB8AC3E}">
        <p14:creationId xmlns:p14="http://schemas.microsoft.com/office/powerpoint/2010/main" val="8039609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textile</a:t>
            </a:r>
            <a:r>
              <a:rPr lang="en-US" baseline="0" dirty="0" smtClean="0"/>
              <a:t> company setting up shop in North Carolina.</a:t>
            </a:r>
          </a:p>
          <a:p>
            <a:endParaRPr lang="en-US" baseline="0" dirty="0" smtClean="0"/>
          </a:p>
          <a:p>
            <a:r>
              <a:rPr lang="en-US" baseline="0" dirty="0" smtClean="0"/>
              <a:t>Plans to hire 150 people</a:t>
            </a:r>
            <a:endParaRPr lang="en-US" dirty="0" smtClean="0"/>
          </a:p>
          <a:p>
            <a:endParaRPr lang="en-US" dirty="0" smtClean="0"/>
          </a:p>
          <a:p>
            <a:endParaRPr lang="en-US" dirty="0" smtClean="0"/>
          </a:p>
          <a:p>
            <a:r>
              <a:rPr lang="en-US" dirty="0" smtClean="0"/>
              <a:t>====</a:t>
            </a:r>
          </a:p>
          <a:p>
            <a:r>
              <a:rPr lang="en-US" dirty="0" smtClean="0"/>
              <a:t>https://</a:t>
            </a:r>
            <a:r>
              <a:rPr lang="en-US" dirty="0" err="1" smtClean="0"/>
              <a:t>edpnc.com</a:t>
            </a:r>
            <a:r>
              <a:rPr lang="en-US" dirty="0" smtClean="0"/>
              <a:t>/china-based-company-to-build-textile-plant-in-</a:t>
            </a:r>
            <a:r>
              <a:rPr lang="en-US" dirty="0" err="1" smtClean="0"/>
              <a:t>cleveland</a:t>
            </a:r>
            <a:r>
              <a:rPr lang="en-US" dirty="0" smtClean="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102</a:t>
            </a:fld>
            <a:endParaRPr lang="en-US"/>
          </a:p>
        </p:txBody>
      </p:sp>
    </p:spTree>
    <p:extLst>
      <p:ext uri="{BB962C8B-B14F-4D97-AF65-F5344CB8AC3E}">
        <p14:creationId xmlns:p14="http://schemas.microsoft.com/office/powerpoint/2010/main" val="4015714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103</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youth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9998930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104</a:t>
            </a:fld>
            <a:endParaRPr lang="en-US" sz="1300"/>
          </a:p>
        </p:txBody>
      </p:sp>
    </p:spTree>
    <p:extLst>
      <p:ext uri="{BB962C8B-B14F-4D97-AF65-F5344CB8AC3E}">
        <p14:creationId xmlns:p14="http://schemas.microsoft.com/office/powerpoint/2010/main" val="799278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They buy Seven billion dollars of stuff from us each year.</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105</a:t>
            </a:fld>
            <a:endParaRPr lang="en-US" sz="1300"/>
          </a:p>
        </p:txBody>
      </p:sp>
    </p:spTree>
    <p:extLst>
      <p:ext uri="{BB962C8B-B14F-4D97-AF65-F5344CB8AC3E}">
        <p14:creationId xmlns:p14="http://schemas.microsoft.com/office/powerpoint/2010/main" val="18994287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106</a:t>
            </a:fld>
            <a:endParaRPr lang="en-US" sz="1300"/>
          </a:p>
        </p:txBody>
      </p:sp>
    </p:spTree>
    <p:extLst>
      <p:ext uri="{BB962C8B-B14F-4D97-AF65-F5344CB8AC3E}">
        <p14:creationId xmlns:p14="http://schemas.microsoft.com/office/powerpoint/2010/main" val="15523652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107</a:t>
            </a:fld>
            <a:endParaRPr lang="en-US" sz="1300"/>
          </a:p>
        </p:txBody>
      </p:sp>
    </p:spTree>
    <p:extLst>
      <p:ext uri="{BB962C8B-B14F-4D97-AF65-F5344CB8AC3E}">
        <p14:creationId xmlns:p14="http://schemas.microsoft.com/office/powerpoint/2010/main" val="12586113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p>
          <a:p>
            <a:endParaRPr lang="en-US" dirty="0" smtClean="0">
              <a:ea typeface="ヒラギノ角ゴ Pro W3" charset="0"/>
            </a:endParaRPr>
          </a:p>
          <a:p>
            <a:r>
              <a:rPr lang="en-US" dirty="0" smtClean="0">
                <a:ea typeface="ヒラギノ角ゴ Pro W3" charset="0"/>
              </a:rPr>
              <a:t>Here is the date for next year.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108</a:t>
            </a:fld>
            <a:endParaRPr lang="en-US" sz="1300"/>
          </a:p>
        </p:txBody>
      </p:sp>
    </p:spTree>
    <p:extLst>
      <p:ext uri="{BB962C8B-B14F-4D97-AF65-F5344CB8AC3E}">
        <p14:creationId xmlns:p14="http://schemas.microsoft.com/office/powerpoint/2010/main" val="6943291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828800" cy="1371600"/>
          </a:xfrm>
        </p:spPr>
      </p:sp>
      <p:sp>
        <p:nvSpPr>
          <p:cNvPr id="3" name="Notes Placeholder 2"/>
          <p:cNvSpPr>
            <a:spLocks noGrp="1"/>
          </p:cNvSpPr>
          <p:nvPr>
            <p:ph type="body" idx="1"/>
          </p:nvPr>
        </p:nvSpPr>
        <p:spPr>
          <a:xfrm>
            <a:off x="685800" y="2133600"/>
            <a:ext cx="5486400" cy="6324600"/>
          </a:xfrm>
        </p:spPr>
        <p:txBody>
          <a:bodyPr>
            <a:noAutofit/>
          </a:bodyPr>
          <a:lstStyle/>
          <a:p>
            <a:r>
              <a:rPr lang="en-US" dirty="0" smtClean="0"/>
              <a:t>The textile industry is alive and well in North Carolina. And</a:t>
            </a:r>
            <a:r>
              <a:rPr lang="en-US" baseline="0" dirty="0" smtClean="0"/>
              <a:t> folks around the world recently got a chance to see our textiles in action at the Olympics.</a:t>
            </a:r>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r>
              <a:rPr lang="en-US" baseline="0" dirty="0" smtClean="0"/>
              <a:t>There are no longer sweat shops in North Carolina with young ladies hunched over a manual sewing machine. </a:t>
            </a:r>
          </a:p>
          <a:p>
            <a:r>
              <a:rPr lang="en-US" baseline="0" dirty="0" smtClean="0"/>
              <a:t>No -- these textile operations are high tech and require smart folks to operate the equipment.</a:t>
            </a:r>
          </a:p>
          <a:p>
            <a:endParaRPr lang="en-US" baseline="0" dirty="0" smtClean="0"/>
          </a:p>
          <a:p>
            <a:r>
              <a:rPr lang="en-US" baseline="0" dirty="0" smtClean="0"/>
              <a:t>Advance Manufacturing, including textile production, is big in North Carolina.</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109</a:t>
            </a:fld>
            <a:endParaRPr lang="en-US"/>
          </a:p>
        </p:txBody>
      </p:sp>
    </p:spTree>
    <p:extLst>
      <p:ext uri="{BB962C8B-B14F-4D97-AF65-F5344CB8AC3E}">
        <p14:creationId xmlns:p14="http://schemas.microsoft.com/office/powerpoint/2010/main" val="44545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3553502" cy="2667000"/>
          </a:xfrm>
          <a:ln/>
        </p:spPr>
      </p:sp>
      <p:sp>
        <p:nvSpPr>
          <p:cNvPr id="29698" name="Notes Placeholder 2"/>
          <p:cNvSpPr>
            <a:spLocks noGrp="1"/>
          </p:cNvSpPr>
          <p:nvPr>
            <p:ph type="body" idx="1"/>
          </p:nvPr>
        </p:nvSpPr>
        <p:spPr>
          <a:xfrm>
            <a:off x="731838" y="3429000"/>
            <a:ext cx="5770562" cy="5299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a:t>
            </a:r>
            <a:r>
              <a:rPr lang="en-US" dirty="0">
                <a:ea typeface="ヒラギノ角ゴ Pro W3" charset="0"/>
                <a:cs typeface="Times"/>
              </a:rPr>
              <a:t>study in Florida looked at the </a:t>
            </a:r>
            <a:r>
              <a:rPr lang="en-US" u="sng" dirty="0">
                <a:ea typeface="ヒラギノ角ゴ Pro W3" charset="0"/>
                <a:cs typeface="Times"/>
              </a:rPr>
              <a:t>actual</a:t>
            </a:r>
            <a:r>
              <a:rPr lang="en-US" dirty="0">
                <a:ea typeface="ヒラギノ角ゴ Pro W3" charset="0"/>
                <a:cs typeface="Times"/>
              </a:rPr>
              <a:t> starting salaries of college graduates. </a:t>
            </a:r>
            <a:endParaRPr lang="en-US" dirty="0" smtClean="0">
              <a:ea typeface="ヒラギノ角ゴ Pro W3" charset="0"/>
              <a:cs typeface="Times"/>
            </a:endParaRPr>
          </a:p>
          <a:p>
            <a:r>
              <a:rPr lang="en-US" dirty="0" smtClean="0">
                <a:ea typeface="ヒラギノ角ゴ Pro W3" charset="0"/>
                <a:cs typeface="Times"/>
              </a:rPr>
              <a:t>What </a:t>
            </a:r>
            <a:r>
              <a:rPr lang="en-US" dirty="0">
                <a:ea typeface="ヒラギノ角ゴ Pro W3" charset="0"/>
                <a:cs typeface="Times"/>
              </a:rPr>
              <a:t>they discovered was that the </a:t>
            </a:r>
            <a:r>
              <a:rPr lang="en-US" u="sng" dirty="0">
                <a:ea typeface="ヒラギノ角ゴ Pro W3" charset="0"/>
                <a:cs typeface="Times"/>
              </a:rPr>
              <a:t>community college </a:t>
            </a:r>
            <a:r>
              <a:rPr lang="en-US" dirty="0">
                <a:ea typeface="ヒラギノ角ゴ Pro W3" charset="0"/>
                <a:cs typeface="Times"/>
              </a:rPr>
              <a:t>graduates earned </a:t>
            </a:r>
            <a:r>
              <a:rPr lang="en-US" u="sng" dirty="0">
                <a:ea typeface="ヒラギノ角ゴ Pro W3" charset="0"/>
                <a:cs typeface="Times"/>
              </a:rPr>
              <a:t>more</a:t>
            </a:r>
            <a:r>
              <a:rPr lang="en-US" dirty="0">
                <a:ea typeface="ヒラギノ角ゴ Pro W3" charset="0"/>
                <a:cs typeface="Times"/>
              </a:rPr>
              <a:t> money than the folks who earned a </a:t>
            </a:r>
            <a:r>
              <a:rPr lang="en-US" u="sng" dirty="0">
                <a:ea typeface="ヒラギノ角ゴ Pro W3" charset="0"/>
                <a:cs typeface="Times"/>
              </a:rPr>
              <a:t>Bachelor</a:t>
            </a:r>
            <a:r>
              <a:rPr lang="ja-JP" altLang="en-US" u="sng" dirty="0">
                <a:ea typeface="ヒラギノ角ゴ Pro W3" charset="0"/>
                <a:cs typeface="Times"/>
              </a:rPr>
              <a:t>’</a:t>
            </a:r>
            <a:r>
              <a:rPr lang="en-US" altLang="ja-JP" u="sng" dirty="0">
                <a:ea typeface="ヒラギノ角ゴ Pro W3" charset="0"/>
                <a:cs typeface="Times"/>
              </a:rPr>
              <a:t>s</a:t>
            </a:r>
            <a:r>
              <a:rPr lang="en-US" altLang="ja-JP" dirty="0">
                <a:ea typeface="ヒラギノ角ゴ Pro W3" charset="0"/>
                <a:cs typeface="Times"/>
              </a:rPr>
              <a:t> degree.</a:t>
            </a:r>
          </a:p>
          <a:p>
            <a:endParaRPr lang="en-US" dirty="0">
              <a:ea typeface="ヒラギノ角ゴ Pro W3" charset="0"/>
              <a:cs typeface="Times"/>
            </a:endParaRPr>
          </a:p>
          <a:p>
            <a:r>
              <a:rPr lang="en-US" dirty="0">
                <a:ea typeface="ヒラギノ角ゴ Pro W3" charset="0"/>
                <a:cs typeface="Times"/>
              </a:rPr>
              <a:t>The stark reality is that there is a </a:t>
            </a:r>
            <a:r>
              <a:rPr lang="en-US" u="sng" dirty="0">
                <a:ea typeface="ヒラギノ角ゴ Pro W3" charset="0"/>
                <a:cs typeface="Times"/>
              </a:rPr>
              <a:t>high</a:t>
            </a:r>
            <a:r>
              <a:rPr lang="en-US" dirty="0">
                <a:ea typeface="ヒラギノ角ゴ Pro W3" charset="0"/>
                <a:cs typeface="Times"/>
              </a:rPr>
              <a:t> demand for jobs </a:t>
            </a:r>
            <a:r>
              <a:rPr lang="en-US" dirty="0" smtClean="0">
                <a:ea typeface="ヒラギノ角ゴ Pro W3" charset="0"/>
                <a:cs typeface="Times"/>
              </a:rPr>
              <a:t>- for which you </a:t>
            </a:r>
            <a:r>
              <a:rPr lang="en-US" dirty="0">
                <a:ea typeface="ヒラギノ角ゴ Pro W3" charset="0"/>
                <a:cs typeface="Times"/>
              </a:rPr>
              <a:t>prepare </a:t>
            </a:r>
            <a:r>
              <a:rPr lang="en-US" dirty="0" smtClean="0">
                <a:ea typeface="ヒラギノ角ゴ Pro W3" charset="0"/>
                <a:cs typeface="Times"/>
              </a:rPr>
              <a:t>by </a:t>
            </a:r>
            <a:r>
              <a:rPr lang="en-US" dirty="0">
                <a:ea typeface="ヒラギノ角ゴ Pro W3" charset="0"/>
                <a:cs typeface="Times"/>
              </a:rPr>
              <a:t>attending </a:t>
            </a:r>
            <a:r>
              <a:rPr lang="en-US" u="sng" dirty="0">
                <a:ea typeface="ヒラギノ角ゴ Pro W3" charset="0"/>
                <a:cs typeface="Times"/>
              </a:rPr>
              <a:t>community</a:t>
            </a:r>
            <a:r>
              <a:rPr lang="en-US" dirty="0">
                <a:ea typeface="ヒラギノ角ゴ Pro W3" charset="0"/>
                <a:cs typeface="Times"/>
              </a:rPr>
              <a:t> college. </a:t>
            </a:r>
            <a:endParaRPr lang="en-US" dirty="0" smtClean="0">
              <a:ea typeface="ヒラギノ角ゴ Pro W3" charset="0"/>
              <a:cs typeface="Times"/>
            </a:endParaRPr>
          </a:p>
          <a:p>
            <a:r>
              <a:rPr lang="en-US" dirty="0" smtClean="0">
                <a:ea typeface="ヒラギノ角ゴ Pro W3" charset="0"/>
                <a:cs typeface="Times"/>
              </a:rPr>
              <a:t>And </a:t>
            </a:r>
            <a:r>
              <a:rPr lang="en-US" dirty="0">
                <a:ea typeface="ヒラギノ角ゴ Pro W3" charset="0"/>
                <a:cs typeface="Times"/>
              </a:rPr>
              <a:t>those jobs being in </a:t>
            </a:r>
            <a:r>
              <a:rPr lang="en-US" u="sng" dirty="0">
                <a:ea typeface="ヒラギノ角ゴ Pro W3" charset="0"/>
                <a:cs typeface="Times"/>
              </a:rPr>
              <a:t>high</a:t>
            </a:r>
            <a:r>
              <a:rPr lang="en-US" dirty="0">
                <a:ea typeface="ヒラギノ角ゴ Pro W3" charset="0"/>
                <a:cs typeface="Times"/>
              </a:rPr>
              <a:t> demand, </a:t>
            </a:r>
            <a:r>
              <a:rPr lang="en-US" dirty="0" smtClean="0">
                <a:ea typeface="ヒラギノ角ゴ Pro W3" charset="0"/>
                <a:cs typeface="Times"/>
              </a:rPr>
              <a:t>often command </a:t>
            </a:r>
            <a:r>
              <a:rPr lang="en-US" u="sng" dirty="0">
                <a:ea typeface="ヒラギノ角ゴ Pro W3" charset="0"/>
                <a:cs typeface="Times"/>
              </a:rPr>
              <a:t>surprisingly</a:t>
            </a:r>
            <a:r>
              <a:rPr lang="en-US" dirty="0">
                <a:ea typeface="ヒラギノ角ゴ Pro W3" charset="0"/>
                <a:cs typeface="Times"/>
              </a:rPr>
              <a:t> high salaries.  </a:t>
            </a:r>
            <a:endParaRPr lang="en-US" dirty="0" smtClean="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Compare </a:t>
            </a:r>
            <a:r>
              <a:rPr lang="en-US" u="sng" dirty="0">
                <a:ea typeface="ヒラギノ角ゴ Pro W3" charset="0"/>
                <a:cs typeface="Times"/>
              </a:rPr>
              <a:t>this</a:t>
            </a:r>
            <a:r>
              <a:rPr lang="en-US" dirty="0">
                <a:ea typeface="ヒラギノ角ゴ Pro W3" charset="0"/>
                <a:cs typeface="Times"/>
              </a:rPr>
              <a:t> slide with the </a:t>
            </a:r>
            <a:r>
              <a:rPr lang="en-US" u="sng" dirty="0">
                <a:ea typeface="ヒラギノ角ゴ Pro W3" charset="0"/>
                <a:cs typeface="Times"/>
              </a:rPr>
              <a:t>previous</a:t>
            </a:r>
            <a:r>
              <a:rPr lang="en-US" dirty="0">
                <a:ea typeface="ヒラギノ角ゴ Pro W3" charset="0"/>
                <a:cs typeface="Times"/>
              </a:rPr>
              <a:t> slide, and you can see that the data can be very </a:t>
            </a:r>
            <a:r>
              <a:rPr lang="en-US" u="sng" dirty="0">
                <a:ea typeface="ヒラギノ角ゴ Pro W3" charset="0"/>
                <a:cs typeface="Times"/>
              </a:rPr>
              <a:t>confusing</a:t>
            </a:r>
            <a:r>
              <a:rPr lang="en-US" dirty="0">
                <a:ea typeface="ヒラギノ角ゴ Pro W3" charset="0"/>
                <a:cs typeface="Times"/>
              </a:rPr>
              <a:t>.  </a:t>
            </a:r>
            <a:endParaRPr lang="en-US" dirty="0" smtClean="0">
              <a:ea typeface="ヒラギノ角ゴ Pro W3" charset="0"/>
              <a:cs typeface="Times"/>
            </a:endParaRPr>
          </a:p>
          <a:p>
            <a:r>
              <a:rPr lang="en-US" dirty="0" smtClean="0">
                <a:ea typeface="ヒラギノ角ゴ Pro W3" charset="0"/>
                <a:cs typeface="Times"/>
              </a:rPr>
              <a:t>The </a:t>
            </a:r>
            <a:r>
              <a:rPr lang="en-US" dirty="0">
                <a:ea typeface="ヒラギノ角ゴ Pro W3" charset="0"/>
                <a:cs typeface="Times"/>
              </a:rPr>
              <a:t>previous slide </a:t>
            </a:r>
            <a:r>
              <a:rPr lang="en-US" dirty="0" smtClean="0">
                <a:ea typeface="ヒラギノ角ゴ Pro W3" charset="0"/>
                <a:cs typeface="Times"/>
              </a:rPr>
              <a:t>shows us were </a:t>
            </a:r>
            <a:r>
              <a:rPr lang="en-US" dirty="0">
                <a:ea typeface="ヒラギノ角ゴ Pro W3" charset="0"/>
                <a:cs typeface="Times"/>
              </a:rPr>
              <a:t>we </a:t>
            </a:r>
            <a:r>
              <a:rPr lang="en-US" u="sng" dirty="0">
                <a:ea typeface="ヒラギノ角ゴ Pro W3" charset="0"/>
                <a:cs typeface="Times"/>
              </a:rPr>
              <a:t>were</a:t>
            </a:r>
            <a:r>
              <a:rPr lang="en-US" dirty="0">
                <a:ea typeface="ヒラギノ角ゴ Pro W3" charset="0"/>
                <a:cs typeface="Times"/>
              </a:rPr>
              <a:t> for </a:t>
            </a:r>
            <a:r>
              <a:rPr lang="en-US" u="sng" dirty="0">
                <a:ea typeface="ヒラギノ角ゴ Pro W3" charset="0"/>
                <a:cs typeface="Times"/>
              </a:rPr>
              <a:t>past</a:t>
            </a:r>
            <a:r>
              <a:rPr lang="en-US" dirty="0">
                <a:ea typeface="ヒラギノ角ゴ Pro W3" charset="0"/>
                <a:cs typeface="Times"/>
              </a:rPr>
              <a:t> graduates, </a:t>
            </a:r>
            <a:endParaRPr lang="en-US" dirty="0" smtClean="0">
              <a:ea typeface="ヒラギノ角ゴ Pro W3" charset="0"/>
              <a:cs typeface="Times"/>
            </a:endParaRPr>
          </a:p>
          <a:p>
            <a:r>
              <a:rPr lang="en-US" dirty="0" smtClean="0">
                <a:ea typeface="ヒラギノ角ゴ Pro W3" charset="0"/>
                <a:cs typeface="Times"/>
              </a:rPr>
              <a:t>this </a:t>
            </a:r>
            <a:r>
              <a:rPr lang="en-US" dirty="0">
                <a:ea typeface="ヒラギノ角ゴ Pro W3" charset="0"/>
                <a:cs typeface="Times"/>
              </a:rPr>
              <a:t>slide </a:t>
            </a:r>
            <a:r>
              <a:rPr lang="en-US" dirty="0" smtClean="0">
                <a:ea typeface="ヒラギノ角ゴ Pro W3" charset="0"/>
                <a:cs typeface="Times"/>
              </a:rPr>
              <a:t>shows us </a:t>
            </a:r>
            <a:r>
              <a:rPr lang="en-US" dirty="0">
                <a:ea typeface="ヒラギノ角ゴ Pro W3" charset="0"/>
                <a:cs typeface="Times"/>
              </a:rPr>
              <a:t>were we are </a:t>
            </a:r>
            <a:r>
              <a:rPr lang="en-US" u="sng" dirty="0">
                <a:ea typeface="ヒラギノ角ゴ Pro W3" charset="0"/>
                <a:cs typeface="Times"/>
              </a:rPr>
              <a:t>now</a:t>
            </a:r>
            <a:r>
              <a:rPr lang="en-US" dirty="0">
                <a:ea typeface="ヒラギノ角ゴ Pro W3" charset="0"/>
                <a:cs typeface="Times"/>
              </a:rPr>
              <a:t> for our </a:t>
            </a:r>
            <a:r>
              <a:rPr lang="en-US" u="sng" dirty="0">
                <a:ea typeface="ヒラギノ角ゴ Pro W3" charset="0"/>
                <a:cs typeface="Times"/>
              </a:rPr>
              <a:t>current</a:t>
            </a:r>
            <a:r>
              <a:rPr lang="en-US" dirty="0">
                <a:ea typeface="ヒラギノ角ゴ Pro W3" charset="0"/>
                <a:cs typeface="Times"/>
              </a:rPr>
              <a:t> graduates.</a:t>
            </a:r>
          </a:p>
          <a:p>
            <a:endParaRPr lang="en-US" dirty="0">
              <a:ea typeface="ヒラギノ角ゴ Pro W3" charset="0"/>
              <a:cs typeface="Times"/>
            </a:endParaRPr>
          </a:p>
          <a:p>
            <a:r>
              <a:rPr lang="en-US" dirty="0" smtClean="0">
                <a:ea typeface="ヒラギノ角ゴ Pro W3" charset="0"/>
                <a:cs typeface="Times"/>
              </a:rPr>
              <a:t>I</a:t>
            </a:r>
            <a:r>
              <a:rPr lang="ja-JP" altLang="en-US" dirty="0">
                <a:ea typeface="ヒラギノ角ゴ Pro W3" charset="0"/>
                <a:cs typeface="Times"/>
              </a:rPr>
              <a:t>’</a:t>
            </a:r>
            <a:r>
              <a:rPr lang="en-US" altLang="ja-JP" dirty="0">
                <a:ea typeface="ヒラギノ角ゴ Pro W3" charset="0"/>
                <a:cs typeface="Times"/>
              </a:rPr>
              <a:t>m about to show you where we </a:t>
            </a:r>
            <a:r>
              <a:rPr lang="en-US" altLang="ja-JP" u="sng" dirty="0">
                <a:ea typeface="ヒラギノ角ゴ Pro W3" charset="0"/>
                <a:cs typeface="Times"/>
              </a:rPr>
              <a:t>will be </a:t>
            </a:r>
            <a:r>
              <a:rPr lang="en-US" altLang="ja-JP" dirty="0">
                <a:ea typeface="ヒラギノ角ゴ Pro W3" charset="0"/>
                <a:cs typeface="Times"/>
              </a:rPr>
              <a:t>in the </a:t>
            </a:r>
            <a:r>
              <a:rPr lang="en-US" altLang="ja-JP" u="sng" dirty="0">
                <a:ea typeface="ヒラギノ角ゴ Pro W3" charset="0"/>
                <a:cs typeface="Times"/>
              </a:rPr>
              <a:t>future</a:t>
            </a:r>
            <a:r>
              <a:rPr lang="en-US" altLang="ja-JP" dirty="0">
                <a:ea typeface="ヒラギノ角ゴ Pro W3" charset="0"/>
                <a:cs typeface="Times"/>
              </a:rPr>
              <a:t>, which is when </a:t>
            </a:r>
            <a:r>
              <a:rPr lang="en-US" altLang="ja-JP" u="sng" dirty="0">
                <a:ea typeface="ヒラギノ角ゴ Pro W3" charset="0"/>
                <a:cs typeface="Times"/>
              </a:rPr>
              <a:t>our</a:t>
            </a:r>
            <a:r>
              <a:rPr lang="en-US" altLang="ja-JP" dirty="0">
                <a:ea typeface="ヒラギノ角ゴ Pro W3" charset="0"/>
                <a:cs typeface="Times"/>
              </a:rPr>
              <a:t> high school students </a:t>
            </a:r>
            <a:r>
              <a:rPr lang="en-US" altLang="ja-JP" u="sng" dirty="0">
                <a:ea typeface="ヒラギノ角ゴ Pro W3" charset="0"/>
                <a:cs typeface="Times"/>
              </a:rPr>
              <a:t>will</a:t>
            </a:r>
            <a:r>
              <a:rPr lang="en-US" altLang="ja-JP" dirty="0">
                <a:ea typeface="ヒラギノ角ゴ Pro W3" charset="0"/>
                <a:cs typeface="Times"/>
              </a:rPr>
              <a:t> be employed. </a:t>
            </a:r>
          </a:p>
          <a:p>
            <a:endParaRPr lang="en-US" dirty="0">
              <a:ea typeface="ヒラギノ角ゴ Pro W3" charset="0"/>
              <a:cs typeface="Times"/>
            </a:endParaRPr>
          </a:p>
          <a:p>
            <a:r>
              <a:rPr lang="en-US" dirty="0">
                <a:ea typeface="ヒラギノ角ゴ Pro W3" charset="0"/>
                <a:cs typeface="Times"/>
              </a:rPr>
              <a:t>But </a:t>
            </a:r>
            <a:r>
              <a:rPr lang="en-US" u="sng" dirty="0">
                <a:ea typeface="ヒラギノ角ゴ Pro W3" charset="0"/>
                <a:cs typeface="Times"/>
              </a:rPr>
              <a:t>first</a:t>
            </a:r>
            <a:r>
              <a:rPr lang="en-US" dirty="0">
                <a:ea typeface="ヒラギノ角ゴ Pro W3" charset="0"/>
                <a:cs typeface="Times"/>
              </a:rPr>
              <a:t>, -- let’s look at a few more states.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/2011/01/01/1996875/study-less-earn-more-at-least.html#ixzz1BP94m3Nj</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a:t>
            </a:r>
            <a:r>
              <a:rPr lang="en-US" dirty="0" err="1">
                <a:ea typeface="ヒラギノ角ゴ Pro W3" charset="0"/>
                <a:cs typeface="ヒラギノ角ゴ Pro W3" charset="0"/>
              </a:rPr>
              <a:t>least.html</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11</a:t>
            </a:fld>
            <a:endParaRPr lang="en-US" sz="1300"/>
          </a:p>
        </p:txBody>
      </p:sp>
    </p:spTree>
    <p:extLst>
      <p:ext uri="{BB962C8B-B14F-4D97-AF65-F5344CB8AC3E}">
        <p14:creationId xmlns:p14="http://schemas.microsoft.com/office/powerpoint/2010/main" val="1923635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110</a:t>
            </a:fld>
            <a:endParaRPr lang="en-US"/>
          </a:p>
        </p:txBody>
      </p:sp>
    </p:spTree>
    <p:extLst>
      <p:ext uri="{BB962C8B-B14F-4D97-AF65-F5344CB8AC3E}">
        <p14:creationId xmlns:p14="http://schemas.microsoft.com/office/powerpoint/2010/main" val="15252447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over 37 thousand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111</a:t>
            </a:fld>
            <a:endParaRPr lang="en-US"/>
          </a:p>
        </p:txBody>
      </p:sp>
    </p:spTree>
    <p:extLst>
      <p:ext uri="{BB962C8B-B14F-4D97-AF65-F5344CB8AC3E}">
        <p14:creationId xmlns:p14="http://schemas.microsoft.com/office/powerpoint/2010/main" val="18130750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00400" cy="2400300"/>
          </a:xfrm>
        </p:spPr>
      </p:sp>
      <p:sp>
        <p:nvSpPr>
          <p:cNvPr id="3" name="Notes Placeholder 2"/>
          <p:cNvSpPr>
            <a:spLocks noGrp="1"/>
          </p:cNvSpPr>
          <p:nvPr>
            <p:ph type="body" idx="1"/>
          </p:nvPr>
        </p:nvSpPr>
        <p:spPr>
          <a:xfrm>
            <a:off x="685800" y="33528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Working together with the Department of Public Instruction, we published a new Career Clusters Guide last year in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have been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112</a:t>
            </a:fld>
            <a:endParaRPr lang="en-US"/>
          </a:p>
        </p:txBody>
      </p:sp>
    </p:spTree>
    <p:extLst>
      <p:ext uri="{BB962C8B-B14F-4D97-AF65-F5344CB8AC3E}">
        <p14:creationId xmlns:p14="http://schemas.microsoft.com/office/powerpoint/2010/main" val="18221417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1613" cy="2055813"/>
          </a:xfrm>
        </p:spPr>
      </p:sp>
      <p:sp>
        <p:nvSpPr>
          <p:cNvPr id="3" name="Notes Placeholder 2"/>
          <p:cNvSpPr>
            <a:spLocks noGrp="1"/>
          </p:cNvSpPr>
          <p:nvPr>
            <p:ph type="body" idx="1"/>
          </p:nvPr>
        </p:nvSpPr>
        <p:spPr>
          <a:xfrm>
            <a:off x="685800" y="28956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the kids get started.  </a:t>
            </a: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And also at the bottom of the main page is a link to a 17-minute tutorial video on the book and the website.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113</a:t>
            </a:fld>
            <a:endParaRPr lang="en-US"/>
          </a:p>
        </p:txBody>
      </p:sp>
    </p:spTree>
    <p:extLst>
      <p:ext uri="{BB962C8B-B14F-4D97-AF65-F5344CB8AC3E}">
        <p14:creationId xmlns:p14="http://schemas.microsoft.com/office/powerpoint/2010/main" val="15887722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048000" cy="2286000"/>
          </a:xfrm>
        </p:spPr>
      </p:sp>
      <p:sp>
        <p:nvSpPr>
          <p:cNvPr id="3" name="Notes Placeholder 2"/>
          <p:cNvSpPr>
            <a:spLocks noGrp="1"/>
          </p:cNvSpPr>
          <p:nvPr>
            <p:ph type="body" idx="1"/>
          </p:nvPr>
        </p:nvSpPr>
        <p:spPr>
          <a:xfrm>
            <a:off x="685800" y="3276600"/>
            <a:ext cx="5486400" cy="5181600"/>
          </a:xfrm>
        </p:spPr>
        <p:txBody>
          <a:bodyPr>
            <a:noAutofit/>
          </a:bodyPr>
          <a:lstStyle/>
          <a:p>
            <a:r>
              <a:rPr lang="en-US" dirty="0" smtClean="0"/>
              <a:t>The FDIC protects all bank deposits in the United States.</a:t>
            </a:r>
            <a:r>
              <a:rPr lang="en-US" baseline="0" dirty="0" smtClean="0"/>
              <a:t> </a:t>
            </a:r>
          </a:p>
          <a:p>
            <a:r>
              <a:rPr lang="en-US" baseline="0" dirty="0" smtClean="0"/>
              <a:t>But - Who is protecting the bitcoin, or PayPal, or your frequent flyer miles?</a:t>
            </a:r>
          </a:p>
          <a:p>
            <a:endParaRPr lang="en-US" dirty="0" smtClean="0"/>
          </a:p>
          <a:p>
            <a:r>
              <a:rPr lang="en-US" dirty="0" smtClean="0"/>
              <a:t>It</a:t>
            </a:r>
            <a:r>
              <a:rPr lang="en-US" baseline="0" dirty="0" smtClean="0"/>
              <a:t> </a:t>
            </a:r>
            <a:r>
              <a:rPr lang="en-US" dirty="0" smtClean="0"/>
              <a:t>used to be that</a:t>
            </a:r>
            <a:r>
              <a:rPr lang="en-US" baseline="0" dirty="0" smtClean="0"/>
              <a:t> all </a:t>
            </a:r>
            <a:r>
              <a:rPr lang="en-US" dirty="0" smtClean="0"/>
              <a:t>currency was create and managed by governments who stood behind the value of their currency.</a:t>
            </a:r>
          </a:p>
          <a:p>
            <a:endParaRPr lang="en-US" dirty="0" smtClean="0"/>
          </a:p>
          <a:p>
            <a:r>
              <a:rPr lang="en-US" dirty="0" smtClean="0"/>
              <a:t>But now even governments are failing</a:t>
            </a:r>
          </a:p>
          <a:p>
            <a:r>
              <a:rPr lang="en-US" dirty="0" smtClean="0"/>
              <a:t>The great city of Detroit, Michigan, filed</a:t>
            </a:r>
            <a:r>
              <a:rPr lang="en-US" baseline="0" dirty="0" smtClean="0"/>
              <a:t> for bankruptcy in 2013. Who’s next?</a:t>
            </a:r>
            <a:endParaRPr lang="en-US" dirty="0" smtClean="0"/>
          </a:p>
          <a:p>
            <a:endParaRPr lang="en-US" dirty="0" smtClean="0"/>
          </a:p>
          <a:p>
            <a:r>
              <a:rPr lang="en-US" dirty="0" smtClean="0"/>
              <a:t>Businesses used to be faithful to their country. In World War I and II, companies stopped production to do what they could for the war</a:t>
            </a:r>
            <a:r>
              <a:rPr lang="en-US" baseline="0" dirty="0" smtClean="0"/>
              <a:t> effort.</a:t>
            </a:r>
          </a:p>
          <a:p>
            <a:endParaRPr lang="en-US" baseline="0" dirty="0" smtClean="0"/>
          </a:p>
          <a:p>
            <a:r>
              <a:rPr lang="en-US" baseline="0" dirty="0" smtClean="0"/>
              <a:t>Would they do that today?</a:t>
            </a:r>
          </a:p>
          <a:p>
            <a:endParaRPr lang="en-US" baseline="0" dirty="0" smtClean="0"/>
          </a:p>
          <a:p>
            <a:r>
              <a:rPr lang="en-US" baseline="0" dirty="0" smtClean="0"/>
              <a:t>The Internet and the flattening of the world has made some great changes.  What’s next?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www.bizjournals.com</a:t>
            </a:r>
            <a:r>
              <a:rPr lang="en-US" dirty="0" smtClean="0"/>
              <a:t>/</a:t>
            </a:r>
            <a:r>
              <a:rPr lang="en-US" dirty="0" err="1" smtClean="0"/>
              <a:t>newyork</a:t>
            </a:r>
            <a:r>
              <a:rPr lang="en-US" dirty="0" smtClean="0"/>
              <a:t>/news/2016/08/03/72m-worth-of-bitcoin-was-stolen-in-hong-kong.html?ana=</a:t>
            </a:r>
            <a:r>
              <a:rPr lang="en-US" dirty="0" err="1" smtClean="0"/>
              <a:t>e_sjo_tf&amp;s</a:t>
            </a:r>
            <a:r>
              <a:rPr lang="en-US" dirty="0" smtClean="0"/>
              <a:t>=</a:t>
            </a:r>
            <a:r>
              <a:rPr lang="en-US" dirty="0" err="1" smtClean="0"/>
              <a:t>newsletter&amp;ed</a:t>
            </a:r>
            <a:r>
              <a:rPr lang="en-US" dirty="0" smtClean="0"/>
              <a:t>=2016-08-04&amp;u=DFsejj4U8KnV9lBFgI8D1Q03b85e1a&amp;t=1470656855&amp;j=75325132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114</a:t>
            </a:fld>
            <a:endParaRPr lang="en-US"/>
          </a:p>
        </p:txBody>
      </p:sp>
    </p:spTree>
    <p:extLst>
      <p:ext uri="{BB962C8B-B14F-4D97-AF65-F5344CB8AC3E}">
        <p14:creationId xmlns:p14="http://schemas.microsoft.com/office/powerpoint/2010/main" val="7466517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115</a:t>
            </a:fld>
            <a:endParaRPr lang="en-US" sz="1300"/>
          </a:p>
        </p:txBody>
      </p:sp>
    </p:spTree>
    <p:extLst>
      <p:ext uri="{BB962C8B-B14F-4D97-AF65-F5344CB8AC3E}">
        <p14:creationId xmlns:p14="http://schemas.microsoft.com/office/powerpoint/2010/main" val="17062995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116</a:t>
            </a:fld>
            <a:endParaRPr lang="en-US"/>
          </a:p>
        </p:txBody>
      </p:sp>
    </p:spTree>
    <p:extLst>
      <p:ext uri="{BB962C8B-B14F-4D97-AF65-F5344CB8AC3E}">
        <p14:creationId xmlns:p14="http://schemas.microsoft.com/office/powerpoint/2010/main" val="18872293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t>
            </a:r>
            <a:r>
              <a:rPr lang="en-US" u="sng" baseline="0" dirty="0" smtClean="0"/>
              <a:t>anticipate</a:t>
            </a:r>
            <a:r>
              <a:rPr lang="en-US" baseline="0" dirty="0" smtClean="0"/>
              <a:t>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keep the hackers at bay.</a:t>
            </a:r>
          </a:p>
          <a:p>
            <a:endParaRPr lang="en-US" baseline="0" dirty="0" smtClean="0"/>
          </a:p>
          <a:p>
            <a:r>
              <a:rPr lang="en-US" baseline="0" dirty="0" smtClean="0"/>
              <a:t>And then we need some </a:t>
            </a:r>
            <a:r>
              <a:rPr lang="en-US" u="sng" baseline="0" dirty="0" smtClean="0"/>
              <a:t>special</a:t>
            </a:r>
            <a:r>
              <a:rPr lang="en-US" baseline="0" dirty="0" smtClean="0"/>
              <a:t> workers - to </a:t>
            </a:r>
            <a:r>
              <a:rPr lang="en-US" u="sng" baseline="0" dirty="0" smtClean="0"/>
              <a:t>convince</a:t>
            </a:r>
            <a:r>
              <a:rPr lang="en-US" baseline="0" dirty="0" smtClean="0"/>
              <a:t> us all - that this </a:t>
            </a:r>
            <a:r>
              <a:rPr lang="en-US" u="sng" baseline="0" dirty="0" smtClean="0"/>
              <a:t>new</a:t>
            </a:r>
            <a:r>
              <a:rPr lang="en-US" baseline="0" dirty="0" smtClean="0"/>
              <a:t> technology is </a:t>
            </a:r>
            <a:r>
              <a:rPr lang="en-US" u="sng" baseline="0" dirty="0" smtClean="0"/>
              <a:t>actually</a:t>
            </a:r>
            <a:r>
              <a:rPr lang="en-US" baseline="0" dirty="0" smtClean="0"/>
              <a:t> a </a:t>
            </a:r>
            <a:r>
              <a:rPr lang="en-US" u="sng" baseline="0" dirty="0" smtClean="0"/>
              <a:t>good</a:t>
            </a:r>
            <a:r>
              <a:rPr lang="en-US" baseline="0" dirty="0" smtClean="0"/>
              <a:t> thing.</a:t>
            </a:r>
            <a:endParaRPr lang="en-US" dirty="0" smtClean="0"/>
          </a:p>
          <a:p>
            <a:endParaRPr lang="en-US" dirty="0" smtClean="0"/>
          </a:p>
          <a:p>
            <a:endParaRPr lang="en-US" dirty="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117</a:t>
            </a:fld>
            <a:endParaRPr lang="en-US"/>
          </a:p>
        </p:txBody>
      </p:sp>
    </p:spTree>
    <p:extLst>
      <p:ext uri="{BB962C8B-B14F-4D97-AF65-F5344CB8AC3E}">
        <p14:creationId xmlns:p14="http://schemas.microsoft.com/office/powerpoint/2010/main" val="6693635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118</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us</a:t>
            </a:r>
            <a:r>
              <a:rPr lang="en-US" dirty="0" smtClean="0">
                <a:ea typeface="ヒラギノ角ゴ Pro W3" charset="0"/>
              </a:rPr>
              <a:t>, but for our </a:t>
            </a:r>
            <a:r>
              <a:rPr lang="en-US" u="sng" dirty="0" smtClean="0">
                <a:ea typeface="ヒラギノ角ゴ Pro W3" charset="0"/>
              </a:rPr>
              <a:t>students</a:t>
            </a:r>
            <a:r>
              <a:rPr lang="en-US" altLang="ja-JP" dirty="0" smtClean="0">
                <a:ea typeface="ヒラギノ角ゴ Pro W3" charset="0"/>
              </a:rPr>
              <a:t> </a:t>
            </a:r>
            <a:r>
              <a:rPr lang="en-US" altLang="ja-JP" dirty="0">
                <a:ea typeface="ヒラギノ角ゴ Pro W3" charset="0"/>
              </a:rPr>
              <a:t>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youth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119</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12</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normAutofit/>
          </a:bodyPr>
          <a:lstStyle/>
          <a:p>
            <a:r>
              <a:rPr lang="en-US" dirty="0">
                <a:ea typeface="ヒラギノ角ゴ Pro W3" charset="0"/>
                <a:cs typeface="Times"/>
              </a:rPr>
              <a:t>Ohio found similar results when they polled their college graduates</a:t>
            </a:r>
            <a:r>
              <a:rPr lang="en-US" dirty="0" smtClean="0">
                <a:ea typeface="ヒラギノ角ゴ Pro W3" charset="0"/>
                <a:cs typeface="Times"/>
              </a:rPr>
              <a:t>.</a:t>
            </a:r>
          </a:p>
          <a:p>
            <a:endParaRPr lang="en-US" dirty="0" smtClean="0">
              <a:ea typeface="ヒラギノ角ゴ Pro W3" charset="0"/>
              <a:cs typeface="Times"/>
            </a:endParaRPr>
          </a:p>
          <a:p>
            <a:r>
              <a:rPr lang="en-US" dirty="0" smtClean="0">
                <a:ea typeface="ヒラギノ角ゴ Pro W3" charset="0"/>
                <a:cs typeface="Times"/>
              </a:rPr>
              <a:t>Associate degree pays more than bachelor degree.</a:t>
            </a:r>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www.ohiocommunitycolleges.org</a:t>
            </a:r>
            <a:r>
              <a:rPr lang="en-US" dirty="0">
                <a:ea typeface="ヒラギノ角ゴ Pro W3" charset="0"/>
                <a:cs typeface="ヒラギノ角ゴ Pro W3" charset="0"/>
              </a:rPr>
              <a:t>/</a:t>
            </a:r>
            <a:r>
              <a:rPr lang="en-US" dirty="0" err="1">
                <a:ea typeface="ヒラギノ角ゴ Pro W3" charset="0"/>
                <a:cs typeface="ヒラギノ角ゴ Pro W3" charset="0"/>
              </a:rPr>
              <a:t>public-page.php?s</a:t>
            </a:r>
            <a:r>
              <a:rPr lang="en-US" dirty="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12</a:t>
            </a:fld>
            <a:endParaRPr lang="en-US" sz="1300"/>
          </a:p>
        </p:txBody>
      </p:sp>
    </p:spTree>
    <p:extLst>
      <p:ext uri="{BB962C8B-B14F-4D97-AF65-F5344CB8AC3E}">
        <p14:creationId xmlns:p14="http://schemas.microsoft.com/office/powerpoint/2010/main" val="6811600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 Arduino is a small circuit board with a microprocessor that can be used to build almost anything</a:t>
            </a:r>
            <a:r>
              <a:rPr lang="en-US" dirty="0" smtClean="0">
                <a:ea typeface="ヒラギノ角ゴ Pro W3" charset="0"/>
              </a:rPr>
              <a:t>.</a:t>
            </a:r>
          </a:p>
          <a:p>
            <a:endParaRPr lang="en-US" dirty="0">
              <a:ea typeface="ヒラギノ角ゴ Pro W3" charset="0"/>
            </a:endParaRPr>
          </a:p>
          <a:p>
            <a:r>
              <a:rPr lang="en-US" dirty="0">
                <a:ea typeface="ヒラギノ角ゴ Pro W3" charset="0"/>
              </a:rPr>
              <a:t>Here is a 12-year old who has unleashed the potential </a:t>
            </a:r>
            <a:r>
              <a:rPr lang="en-US" dirty="0" smtClean="0">
                <a:ea typeface="ヒラギノ角ゴ Pro W3" charset="0"/>
              </a:rPr>
              <a:t>of the Arduino and </a:t>
            </a:r>
            <a:r>
              <a:rPr lang="en-US" dirty="0">
                <a:ea typeface="ヒラギノ角ゴ Pro W3" charset="0"/>
              </a:rPr>
              <a:t>is building useful products.</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120</a:t>
            </a:fld>
            <a:endParaRPr lang="en-US" sz="1300"/>
          </a:p>
        </p:txBody>
      </p:sp>
    </p:spTree>
    <p:extLst>
      <p:ext uri="{BB962C8B-B14F-4D97-AF65-F5344CB8AC3E}">
        <p14:creationId xmlns:p14="http://schemas.microsoft.com/office/powerpoint/2010/main" val="9991991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dirty="0" smtClean="0">
                <a:ea typeface="ヒラギノ角ゴ Pro W3" charset="0"/>
              </a:rPr>
              <a:t>close up </a:t>
            </a:r>
            <a:r>
              <a:rPr lang="en-US" dirty="0">
                <a:ea typeface="ヒラギノ角ゴ Pro W3" charset="0"/>
              </a:rPr>
              <a:t>of this circuit board that costs about $30.</a:t>
            </a:r>
          </a:p>
          <a:p>
            <a:endParaRPr lang="en-US" dirty="0">
              <a:ea typeface="ヒラギノ角ゴ Pro W3" charset="0"/>
            </a:endParaRPr>
          </a:p>
          <a:p>
            <a:r>
              <a:rPr lang="en-US" dirty="0">
                <a:ea typeface="ヒラギノ角ゴ Pro W3" charset="0"/>
              </a:rPr>
              <a:t>Think of this as an electronic version of the tinker toys or erector sets that we grew up with.</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102F3-99CF-0547-B42A-FF2E5A67B4BC}" type="slidenum">
              <a:rPr lang="en-US" sz="1300"/>
              <a:pPr/>
              <a:t>121</a:t>
            </a:fld>
            <a:endParaRPr lang="en-US" sz="1300"/>
          </a:p>
        </p:txBody>
      </p:sp>
    </p:spTree>
    <p:extLst>
      <p:ext uri="{BB962C8B-B14F-4D97-AF65-F5344CB8AC3E}">
        <p14:creationId xmlns:p14="http://schemas.microsoft.com/office/powerpoint/2010/main" val="5057442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defTabSz="965200"/>
            <a:r>
              <a:rPr lang="en-US" dirty="0">
                <a:ea typeface="ヒラギノ角ゴ Pro W3" charset="0"/>
              </a:rPr>
              <a:t>What does a typical 12 year old build with all this technology?  . . .</a:t>
            </a:r>
          </a:p>
          <a:p>
            <a:pPr defTabSz="965200"/>
            <a:endParaRPr lang="en-US" dirty="0">
              <a:ea typeface="ヒラギノ角ゴ Pro W3" charset="0"/>
            </a:endParaRPr>
          </a:p>
          <a:p>
            <a:pPr defTabSz="965200"/>
            <a:r>
              <a:rPr lang="en-US" dirty="0">
                <a:ea typeface="ヒラギノ角ゴ Pro W3" charset="0"/>
              </a:rPr>
              <a:t>Here is a small robot that is built around one of these </a:t>
            </a:r>
            <a:r>
              <a:rPr lang="en-US" dirty="0" err="1">
                <a:ea typeface="ヒラギノ角ゴ Pro W3" charset="0"/>
              </a:rPr>
              <a:t>Arduino</a:t>
            </a:r>
            <a:r>
              <a:rPr lang="en-US" dirty="0">
                <a:ea typeface="ヒラギノ角ゴ Pro W3" charset="0"/>
              </a:rPr>
              <a:t> circuits that has a built-in </a:t>
            </a:r>
            <a:r>
              <a:rPr lang="en-US" u="sng" dirty="0">
                <a:ea typeface="ヒラギノ角ゴ Pro W3" charset="0"/>
              </a:rPr>
              <a:t>methane</a:t>
            </a:r>
            <a:r>
              <a:rPr lang="en-US" dirty="0">
                <a:ea typeface="ヒラギノ角ゴ Pro W3" charset="0"/>
              </a:rPr>
              <a:t> detector. </a:t>
            </a:r>
          </a:p>
          <a:p>
            <a:pPr defTabSz="965200"/>
            <a:endParaRPr lang="en-US" dirty="0">
              <a:ea typeface="ヒラギノ角ゴ Pro W3" charset="0"/>
            </a:endParaRPr>
          </a:p>
          <a:p>
            <a:pPr defTabSz="965200"/>
            <a:r>
              <a:rPr lang="en-US" dirty="0" smtClean="0">
                <a:ea typeface="ヒラギノ角ゴ Pro W3" charset="0"/>
              </a:rPr>
              <a:t>In </a:t>
            </a:r>
            <a:r>
              <a:rPr lang="en-US" dirty="0">
                <a:ea typeface="ヒラギノ角ゴ Pro W3" charset="0"/>
              </a:rPr>
              <a:t>plain language--- this 12-year old boy has built a remote-controlled fart detector</a:t>
            </a:r>
            <a:r>
              <a:rPr lang="en-US" dirty="0" smtClean="0">
                <a:ea typeface="ヒラギノ角ゴ Pro W3" charset="0"/>
              </a:rPr>
              <a:t>.</a:t>
            </a:r>
          </a:p>
          <a:p>
            <a:pPr defTabSz="965200"/>
            <a:endParaRPr lang="en-US" dirty="0">
              <a:ea typeface="ヒラギノ角ゴ Pro W3" charset="0"/>
            </a:endParaRPr>
          </a:p>
          <a:p>
            <a:pPr defTabSz="965200"/>
            <a:r>
              <a:rPr lang="en-US" dirty="0" smtClean="0">
                <a:ea typeface="ヒラギノ角ゴ Pro W3" charset="0"/>
              </a:rPr>
              <a:t>But seriously, -- a simple robot like this could be programmed to patrol a sealed landfill looking for methane leaks.</a:t>
            </a:r>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pPr defTabSz="965200"/>
            <a:endParaRPr lang="en-US" dirty="0">
              <a:ea typeface="ヒラギノ角ゴ Pro W3" charset="0"/>
            </a:endParaRPr>
          </a:p>
          <a:p>
            <a:pPr defTabSz="965200"/>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pPr defTabSz="965200"/>
            <a:endParaRPr lang="en-US" dirty="0">
              <a:ea typeface="ヒラギノ角ゴ Pro W3" charset="0"/>
            </a:endParaRPr>
          </a:p>
          <a:p>
            <a:pPr defTabSz="965200"/>
            <a:endParaRPr lang="en-US" dirty="0">
              <a:ea typeface="ヒラギノ角ゴ Pro W3" charset="0"/>
            </a:endParaRPr>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454F71-8B3E-2947-8BE4-335FCB75719E}" type="slidenum">
              <a:rPr lang="en-US" sz="1300"/>
              <a:pPr/>
              <a:t>122</a:t>
            </a:fld>
            <a:endParaRPr lang="en-US" sz="1300"/>
          </a:p>
        </p:txBody>
      </p:sp>
    </p:spTree>
    <p:extLst>
      <p:ext uri="{BB962C8B-B14F-4D97-AF65-F5344CB8AC3E}">
        <p14:creationId xmlns:p14="http://schemas.microsoft.com/office/powerpoint/2010/main" val="18310595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the same 12-year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p>
          <a:p>
            <a:endParaRPr lang="en-US" dirty="0">
              <a:ea typeface="ヒラギノ角ゴ Pro W3" charset="0"/>
            </a:endParaRPr>
          </a:p>
          <a:p>
            <a:r>
              <a:rPr lang="en-US" dirty="0">
                <a:ea typeface="ヒラギノ角ゴ Pro W3" charset="0"/>
              </a:rPr>
              <a:t>This kid might just end up at MIT.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123</a:t>
            </a:fld>
            <a:endParaRPr lang="en-US" sz="1300"/>
          </a:p>
        </p:txBody>
      </p:sp>
    </p:spTree>
    <p:extLst>
      <p:ext uri="{BB962C8B-B14F-4D97-AF65-F5344CB8AC3E}">
        <p14:creationId xmlns:p14="http://schemas.microsoft.com/office/powerpoint/2010/main" val="8657102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baseline="0" dirty="0" smtClean="0"/>
              <a:t>After you order, you can use the table top to play games or read the newspaper while you wait.</a:t>
            </a:r>
          </a:p>
          <a:p>
            <a:endParaRPr lang="en-US" baseline="0" dirty="0" smtClean="0"/>
          </a:p>
          <a:p>
            <a:r>
              <a:rPr lang="en-US" baseline="0" dirty="0" smtClean="0"/>
              <a:t>Technology like this could eliminate many waiter and order-taker positions.  </a:t>
            </a:r>
          </a:p>
          <a:p>
            <a:r>
              <a:rPr lang="en-US" baseline="0" dirty="0" smtClean="0"/>
              <a:t>But it </a:t>
            </a:r>
            <a:r>
              <a:rPr lang="en-US" u="sng" baseline="0" dirty="0" smtClean="0"/>
              <a:t>creates</a:t>
            </a:r>
            <a:r>
              <a:rPr lang="en-US" baseline="0" dirty="0" smtClean="0"/>
              <a:t>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endParaRPr lang="en-US" dirty="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124</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762000" y="0"/>
            <a:ext cx="990600" cy="743467"/>
          </a:xfrm>
          <a:ln/>
        </p:spPr>
      </p:sp>
      <p:sp>
        <p:nvSpPr>
          <p:cNvPr id="300034" name="Rectangle 3"/>
          <p:cNvSpPr>
            <a:spLocks noGrp="1" noChangeArrowheads="1"/>
          </p:cNvSpPr>
          <p:nvPr>
            <p:ph type="body" idx="1"/>
          </p:nvPr>
        </p:nvSpPr>
        <p:spPr>
          <a:xfrm>
            <a:off x="609600" y="743468"/>
            <a:ext cx="5934075" cy="8137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 need more diversity of thought.  With more women entering the higher levels of business, we are seeing a shift in the way of doing business.  And I like it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The traditional male version of running a business, built upon a platform of competitiveness,  is now </a:t>
            </a:r>
            <a:r>
              <a:rPr lang="en-US" u="sng" dirty="0">
                <a:ea typeface="ヒラギノ角ゴ Pro W3" charset="0"/>
              </a:rPr>
              <a:t>evolving</a:t>
            </a:r>
            <a:r>
              <a:rPr lang="en-US" dirty="0">
                <a:ea typeface="ヒラギノ角ゴ Pro W3" charset="0"/>
              </a:rPr>
              <a:t>.</a:t>
            </a:r>
          </a:p>
          <a:p>
            <a:r>
              <a:rPr lang="en-US" u="sng" dirty="0">
                <a:ea typeface="ヒラギノ角ゴ Pro W3" charset="0"/>
              </a:rPr>
              <a:t>Collaboration</a:t>
            </a:r>
            <a:r>
              <a:rPr lang="en-US" dirty="0">
                <a:ea typeface="ヒラギノ角ゴ Pro W3" charset="0"/>
              </a:rPr>
              <a:t> is the new way of life in the business world.  </a:t>
            </a:r>
            <a:endParaRPr lang="en-US" dirty="0" smtClean="0">
              <a:ea typeface="ヒラギノ角ゴ Pro W3" charset="0"/>
            </a:endParaRPr>
          </a:p>
          <a:p>
            <a:r>
              <a:rPr lang="en-US" dirty="0" smtClean="0">
                <a:ea typeface="ヒラギノ角ゴ Pro W3" charset="0"/>
              </a:rPr>
              <a:t>Small </a:t>
            </a:r>
            <a:r>
              <a:rPr lang="en-US" dirty="0">
                <a:ea typeface="ヒラギノ角ゴ Pro W3" charset="0"/>
              </a:rPr>
              <a:t>businesses supporting each other </a:t>
            </a:r>
            <a:r>
              <a:rPr lang="en-US" dirty="0" smtClean="0">
                <a:ea typeface="ヒラギノ角ゴ Pro W3" charset="0"/>
              </a:rPr>
              <a:t>-- rather </a:t>
            </a:r>
            <a:r>
              <a:rPr lang="en-US" dirty="0">
                <a:ea typeface="ヒラギノ角ゴ Pro W3" charset="0"/>
              </a:rPr>
              <a:t>than trying to buy out the </a:t>
            </a:r>
            <a:r>
              <a:rPr lang="en-US" dirty="0" smtClean="0">
                <a:ea typeface="ヒラギノ角ゴ Pro W3" charset="0"/>
              </a:rPr>
              <a:t>competition or acquire the supply line.</a:t>
            </a:r>
          </a:p>
          <a:p>
            <a:endParaRPr lang="en-US" dirty="0">
              <a:ea typeface="ヒラギノ角ゴ Pro W3" charset="0"/>
            </a:endParaRPr>
          </a:p>
          <a:p>
            <a:r>
              <a:rPr lang="en-US" dirty="0">
                <a:ea typeface="ヒラギノ角ゴ Pro W3" charset="0"/>
              </a:rPr>
              <a:t>So how does this affect what we are doing in the classroom?</a:t>
            </a:r>
          </a:p>
          <a:p>
            <a:r>
              <a:rPr lang="en-US" dirty="0">
                <a:ea typeface="ヒラギノ角ゴ Pro W3" charset="0"/>
              </a:rPr>
              <a:t>Our education system is set up to encourage students to compete with each other for the best grades, class rank, and the honor of being the valedictorian.  Is this preparing them for the future workplace</a:t>
            </a:r>
            <a:r>
              <a:rPr lang="en-US" dirty="0" smtClean="0">
                <a:ea typeface="ヒラギノ角ゴ Pro W3" charset="0"/>
              </a:rPr>
              <a:t>?</a:t>
            </a:r>
            <a:endParaRPr lang="en-US" dirty="0">
              <a:ea typeface="ヒラギノ角ゴ Pro W3" charset="0"/>
            </a:endParaRPr>
          </a:p>
          <a:p>
            <a:r>
              <a:rPr lang="en-US" dirty="0">
                <a:ea typeface="ヒラギノ角ゴ Pro W3" charset="0"/>
              </a:rPr>
              <a:t>In schools, we have traditionally called collaboration </a:t>
            </a:r>
            <a:r>
              <a:rPr lang="en-US" dirty="0" smtClean="0">
                <a:ea typeface="ヒラギノ角ゴ Pro W3" charset="0"/>
              </a:rPr>
              <a:t>-- </a:t>
            </a:r>
            <a:r>
              <a:rPr lang="ja-JP" altLang="en-US" dirty="0" smtClean="0">
                <a:ea typeface="ヒラギノ角ゴ Pro W3" charset="0"/>
              </a:rPr>
              <a:t>“</a:t>
            </a:r>
            <a:r>
              <a:rPr lang="en-US" altLang="ja-JP" u="sng" dirty="0">
                <a:ea typeface="ヒラギノ角ゴ Pro W3" charset="0"/>
              </a:rPr>
              <a:t>cheating</a:t>
            </a:r>
            <a:r>
              <a:rPr lang="en-US" altLang="ja-JP" dirty="0">
                <a:ea typeface="ヒラギノ角ゴ Pro W3" charset="0"/>
              </a:rPr>
              <a:t>.</a:t>
            </a:r>
            <a:r>
              <a:rPr lang="ja-JP" altLang="en-US" dirty="0" smtClean="0">
                <a:ea typeface="ヒラギノ角ゴ Pro W3" charset="0"/>
              </a:rPr>
              <a:t>”</a:t>
            </a:r>
            <a:endParaRPr lang="en-US" altLang="ja-JP" dirty="0">
              <a:ea typeface="ヒラギノ角ゴ Pro W3" charset="0"/>
            </a:endParaRPr>
          </a:p>
          <a:p>
            <a:r>
              <a:rPr lang="en-US" dirty="0">
                <a:ea typeface="ヒラギノ角ゴ Pro W3" charset="0"/>
              </a:rPr>
              <a:t>Kids </a:t>
            </a:r>
            <a:r>
              <a:rPr lang="en-US" u="sng" dirty="0">
                <a:ea typeface="ヒラギノ角ゴ Pro W3" charset="0"/>
              </a:rPr>
              <a:t>are</a:t>
            </a:r>
            <a:r>
              <a:rPr lang="en-US" dirty="0">
                <a:ea typeface="ヒラギノ角ゴ Pro W3" charset="0"/>
              </a:rPr>
              <a:t> collaborating with each other on their smart phones, but rather </a:t>
            </a:r>
            <a:r>
              <a:rPr lang="en-US" dirty="0" smtClean="0">
                <a:ea typeface="ヒラギノ角ゴ Pro W3" charset="0"/>
              </a:rPr>
              <a:t>than </a:t>
            </a:r>
            <a:r>
              <a:rPr lang="en-US" dirty="0">
                <a:ea typeface="ヒラギノ角ゴ Pro W3" charset="0"/>
              </a:rPr>
              <a:t>trying to </a:t>
            </a:r>
            <a:r>
              <a:rPr lang="en-US" u="sng" dirty="0">
                <a:ea typeface="ヒラギノ角ゴ Pro W3" charset="0"/>
              </a:rPr>
              <a:t>stop</a:t>
            </a:r>
            <a:r>
              <a:rPr lang="en-US" dirty="0">
                <a:ea typeface="ヒラギノ角ゴ Pro W3" charset="0"/>
              </a:rPr>
              <a:t> it, we should be </a:t>
            </a:r>
            <a:r>
              <a:rPr lang="en-US" u="sng" dirty="0">
                <a:ea typeface="ヒラギノ角ゴ Pro W3" charset="0"/>
              </a:rPr>
              <a:t>encouraging</a:t>
            </a:r>
            <a:r>
              <a:rPr lang="en-US" dirty="0">
                <a:ea typeface="ヒラギノ角ゴ Pro W3" charset="0"/>
              </a:rPr>
              <a:t> it.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we should be teaching them the </a:t>
            </a:r>
            <a:r>
              <a:rPr lang="en-US" u="sng" dirty="0">
                <a:ea typeface="ヒラギノ角ゴ Pro W3" charset="0"/>
              </a:rPr>
              <a:t>proper</a:t>
            </a:r>
            <a:r>
              <a:rPr lang="en-US" dirty="0">
                <a:ea typeface="ヒラギノ角ゴ Pro W3" charset="0"/>
              </a:rPr>
              <a:t> way of using technology and the </a:t>
            </a:r>
            <a:r>
              <a:rPr lang="en-US" u="sng" dirty="0">
                <a:ea typeface="ヒラギノ角ゴ Pro W3" charset="0"/>
              </a:rPr>
              <a:t>proper</a:t>
            </a:r>
            <a:r>
              <a:rPr lang="en-US" dirty="0">
                <a:ea typeface="ヒラギノ角ゴ Pro W3" charset="0"/>
              </a:rPr>
              <a:t> way of collaborating that brings about </a:t>
            </a:r>
            <a:r>
              <a:rPr lang="en-US" u="sng" dirty="0">
                <a:ea typeface="ヒラギノ角ゴ Pro W3" charset="0"/>
              </a:rPr>
              <a:t>synergistic </a:t>
            </a:r>
            <a:r>
              <a:rPr lang="en-US" dirty="0">
                <a:ea typeface="ヒラギノ角ゴ Pro W3" charset="0"/>
              </a:rPr>
              <a:t>results.  </a:t>
            </a:r>
          </a:p>
          <a:p>
            <a:r>
              <a:rPr lang="en-US" dirty="0">
                <a:ea typeface="ヒラギノ角ゴ Pro W3" charset="0"/>
              </a:rPr>
              <a:t>We need to change the focus from </a:t>
            </a:r>
            <a:r>
              <a:rPr lang="en-US" u="sng" dirty="0">
                <a:ea typeface="ヒラギノ角ゴ Pro W3" charset="0"/>
              </a:rPr>
              <a:t>self-centered </a:t>
            </a:r>
            <a:r>
              <a:rPr lang="en-US" dirty="0">
                <a:ea typeface="ヒラギノ角ゴ Pro W3" charset="0"/>
              </a:rPr>
              <a:t>learning to </a:t>
            </a:r>
            <a:r>
              <a:rPr lang="en-US" u="sng" dirty="0">
                <a:ea typeface="ヒラギノ角ゴ Pro W3" charset="0"/>
              </a:rPr>
              <a:t>group-centere</a:t>
            </a:r>
            <a:r>
              <a:rPr lang="en-US" dirty="0">
                <a:ea typeface="ヒラギノ角ゴ Pro W3" charset="0"/>
              </a:rPr>
              <a:t>d learning</a:t>
            </a:r>
            <a:r>
              <a:rPr lang="en-US" dirty="0" smtClean="0">
                <a:ea typeface="ヒラギノ角ゴ Pro W3" charset="0"/>
              </a:rPr>
              <a:t>.</a:t>
            </a:r>
            <a:endParaRPr lang="en-US" dirty="0">
              <a:ea typeface="ヒラギノ角ゴ Pro W3" charset="0"/>
            </a:endParaRPr>
          </a:p>
          <a:p>
            <a:r>
              <a:rPr lang="en-US" dirty="0">
                <a:ea typeface="ヒラギノ角ゴ Pro W3" charset="0"/>
              </a:rPr>
              <a:t>From individuals doing great on </a:t>
            </a:r>
            <a:r>
              <a:rPr lang="en-US" u="sng" dirty="0">
                <a:ea typeface="ヒラギノ角ゴ Pro W3" charset="0"/>
              </a:rPr>
              <a:t>individualized</a:t>
            </a:r>
            <a:r>
              <a:rPr lang="en-US" dirty="0">
                <a:ea typeface="ヒラギノ角ゴ Pro W3" charset="0"/>
              </a:rPr>
              <a:t> assessments to students working </a:t>
            </a:r>
            <a:r>
              <a:rPr lang="en-US" u="sng" dirty="0">
                <a:ea typeface="ヒラギノ角ゴ Pro W3" charset="0"/>
              </a:rPr>
              <a:t>together</a:t>
            </a:r>
            <a:r>
              <a:rPr lang="en-US" dirty="0">
                <a:ea typeface="ヒラギノ角ゴ Pro W3" charset="0"/>
              </a:rPr>
              <a:t> to solve a </a:t>
            </a:r>
            <a:r>
              <a:rPr lang="en-US" u="sng" dirty="0">
                <a:ea typeface="ヒラギノ角ゴ Pro W3" charset="0"/>
              </a:rPr>
              <a:t>relevant problem</a:t>
            </a:r>
            <a:r>
              <a:rPr lang="en-US" dirty="0" smtClean="0">
                <a:ea typeface="ヒラギノ角ゴ Pro W3" charset="0"/>
              </a:rPr>
              <a:t>.</a:t>
            </a:r>
            <a:endParaRPr lang="en-US" dirty="0">
              <a:ea typeface="ヒラギノ角ゴ Pro W3" charset="0"/>
            </a:endParaRPr>
          </a:p>
          <a:p>
            <a:r>
              <a:rPr lang="en-US" dirty="0">
                <a:ea typeface="ヒラギノ角ゴ Pro W3" charset="0"/>
              </a:rPr>
              <a:t>We need to </a:t>
            </a:r>
            <a:r>
              <a:rPr lang="en-US" u="sng" dirty="0">
                <a:ea typeface="ヒラギノ角ゴ Pro W3" charset="0"/>
              </a:rPr>
              <a:t>change</a:t>
            </a:r>
            <a:r>
              <a:rPr lang="en-US" dirty="0">
                <a:ea typeface="ヒラギノ角ゴ Pro W3" charset="0"/>
              </a:rPr>
              <a:t> our schools </a:t>
            </a:r>
            <a:r>
              <a:rPr lang="en-US" dirty="0" smtClean="0">
                <a:ea typeface="ヒラギノ角ゴ Pro W3" charset="0"/>
              </a:rPr>
              <a:t>to </a:t>
            </a:r>
            <a:r>
              <a:rPr lang="en-US" dirty="0">
                <a:ea typeface="ヒラギノ角ゴ Pro W3" charset="0"/>
              </a:rPr>
              <a:t>reflect this change in the work environment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This </a:t>
            </a:r>
            <a:r>
              <a:rPr lang="en-US" dirty="0" smtClean="0">
                <a:ea typeface="ヒラギノ角ゴ Pro W3" charset="0"/>
              </a:rPr>
              <a:t>assumes </a:t>
            </a:r>
            <a:r>
              <a:rPr lang="en-US" dirty="0">
                <a:ea typeface="ヒラギノ角ゴ Pro W3" charset="0"/>
              </a:rPr>
              <a:t>that one of the purposes of education is to prepare kids for the workplace.</a:t>
            </a:r>
          </a:p>
          <a:p>
            <a:endParaRPr lang="en-US" dirty="0">
              <a:ea typeface="ヒラギノ角ゴ Pro W3" charset="0"/>
            </a:endParaRPr>
          </a:p>
        </p:txBody>
      </p:sp>
      <p:sp>
        <p:nvSpPr>
          <p:cNvPr id="30003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D980401-2E6B-5440-B0CD-427F4301A91F}" type="slidenum">
              <a:rPr lang="en-US" sz="1300"/>
              <a:pPr algn="r"/>
              <a:t>125</a:t>
            </a:fld>
            <a:endParaRPr lang="en-US" sz="1300"/>
          </a:p>
        </p:txBody>
      </p:sp>
    </p:spTree>
    <p:extLst>
      <p:ext uri="{BB962C8B-B14F-4D97-AF65-F5344CB8AC3E}">
        <p14:creationId xmlns:p14="http://schemas.microsoft.com/office/powerpoint/2010/main" val="8732767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North Carolina ranks number </a:t>
            </a:r>
            <a:r>
              <a:rPr lang="en-US" u="sng" dirty="0" smtClean="0"/>
              <a:t>three</a:t>
            </a:r>
            <a:r>
              <a:rPr lang="en-US" dirty="0" smtClean="0"/>
              <a:t> for growth in women entrepreneurship</a:t>
            </a:r>
          </a:p>
          <a:p>
            <a:endParaRPr lang="en-US" dirty="0" smtClean="0"/>
          </a:p>
          <a:p>
            <a:r>
              <a:rPr lang="en-US" dirty="0" smtClean="0"/>
              <a:t>The number of women-owned businesses has increased 68 percent since 1997.</a:t>
            </a:r>
          </a:p>
          <a:p>
            <a:endParaRPr lang="en-US" dirty="0" smtClean="0"/>
          </a:p>
          <a:p>
            <a:r>
              <a:rPr lang="en-US" dirty="0" smtClean="0"/>
              <a:t>Entrepreneurship, or starting your own business, is what is building the economy.</a:t>
            </a:r>
          </a:p>
          <a:p>
            <a:endParaRPr lang="en-US" dirty="0" smtClean="0"/>
          </a:p>
          <a:p>
            <a:r>
              <a:rPr lang="en-US" dirty="0" smtClean="0"/>
              <a:t>The only way to get a kid to think about being an entrepreneur is to empower</a:t>
            </a:r>
            <a:r>
              <a:rPr lang="en-US" baseline="0" dirty="0" smtClean="0"/>
              <a:t> them to take charge of their own education first, - and then see if they like being in charge.</a:t>
            </a:r>
          </a:p>
          <a:p>
            <a:endParaRPr lang="en-US" dirty="0" smtClean="0"/>
          </a:p>
          <a:p>
            <a:endParaRPr lang="en-US" dirty="0" smtClean="0"/>
          </a:p>
          <a:p>
            <a:r>
              <a:rPr lang="en-US" dirty="0" smtClean="0"/>
              <a:t>=====</a:t>
            </a:r>
          </a:p>
          <a:p>
            <a:r>
              <a:rPr lang="en-US" dirty="0" smtClean="0"/>
              <a:t>http://www.bizjournals.com/triangle/blog/2014/03/north-carolina-ranks-no-3-for-growth-in-women.html?ana=e_du_pap&amp;s=article_du&amp;ed=2014-03-31 </a:t>
            </a:r>
          </a:p>
          <a:p>
            <a:endParaRPr lang="en-US" dirty="0" smtClean="0"/>
          </a:p>
          <a:p>
            <a:r>
              <a:rPr lang="en-US" dirty="0" smtClean="0"/>
              <a:t>Mar 28, 2014, 4:45pm EDT Updated: Mar 28, 2014, 4:57pm EDT</a:t>
            </a:r>
          </a:p>
          <a:p>
            <a:endParaRPr lang="en-US" dirty="0" smtClean="0"/>
          </a:p>
          <a:p>
            <a:r>
              <a:rPr lang="en-US" dirty="0" smtClean="0"/>
              <a:t>North Carolina ranks No. 3 for growth in women entrepreneurship</a:t>
            </a:r>
          </a:p>
          <a:p>
            <a:endParaRPr lang="en-US" dirty="0" smtClean="0"/>
          </a:p>
          <a:p>
            <a:r>
              <a:rPr lang="en-US" dirty="0" smtClean="0"/>
              <a:t>In North Carolina, women own 267,800 firms and employ 268,300 people, according to a new report from American Express OPEN, which ranks the state third in the growth of women-owned firms over the last 17 years.</a:t>
            </a:r>
          </a:p>
          <a:p>
            <a:endParaRPr lang="en-US" dirty="0" smtClean="0"/>
          </a:p>
          <a:p>
            <a:r>
              <a:rPr lang="en-US" dirty="0" smtClean="0"/>
              <a:t>The number of women-owned businesses has increased 68 percent since 1997, the report says, while women-owned businesses in 2007 generated $32 million in sales, a figure that grew to $35.9 million in 2014.</a:t>
            </a:r>
          </a:p>
          <a:p>
            <a:endParaRPr lang="en-US" dirty="0" smtClean="0"/>
          </a:p>
          <a:p>
            <a:r>
              <a:rPr lang="en-US" dirty="0" smtClean="0"/>
              <a:t>The report shows an estimated 1,288 women start new businesses every day, which is double the rate from three years ago. There are more than 9.1 million women-owned businesses in the United States, compared to 8.6 million in 2013. These businesses generate more than $1.4 trillion in revenues, employ 7.9 million people and account for 30 percent of all enterprises.</a:t>
            </a:r>
          </a:p>
          <a:p>
            <a:endParaRPr lang="en-US" dirty="0" smtClean="0"/>
          </a:p>
          <a:p>
            <a:r>
              <a:rPr lang="en-US" dirty="0" smtClean="0"/>
              <a:t>"The report clearly shows that women are choosing the path of entrepreneurship at record rates," said Randi </a:t>
            </a:r>
            <a:r>
              <a:rPr lang="en-US" dirty="0" err="1" smtClean="0"/>
              <a:t>Schochet</a:t>
            </a:r>
            <a:r>
              <a:rPr lang="en-US" dirty="0" smtClean="0"/>
              <a:t>, vice president of brand strategy and activation, American Express OPEN. "Imagine the economic impact if more of these new ventures were transformed into thriving businesses. This is why American Express OPEN remains so passionately dedicated to helping women entrepreneurs become successful business owners."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126</a:t>
            </a:fld>
            <a:endParaRPr lang="en-US"/>
          </a:p>
        </p:txBody>
      </p:sp>
    </p:spTree>
    <p:extLst>
      <p:ext uri="{BB962C8B-B14F-4D97-AF65-F5344CB8AC3E}">
        <p14:creationId xmlns:p14="http://schemas.microsoft.com/office/powerpoint/2010/main" val="17202586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4322996" cy="3241675"/>
          </a:xfrm>
          <a:ln/>
        </p:spPr>
      </p:sp>
      <p:sp>
        <p:nvSpPr>
          <p:cNvPr id="302082" name="Notes Placeholder 2"/>
          <p:cNvSpPr>
            <a:spLocks noGrp="1"/>
          </p:cNvSpPr>
          <p:nvPr>
            <p:ph type="body" idx="1"/>
          </p:nvPr>
        </p:nvSpPr>
        <p:spPr>
          <a:xfrm>
            <a:off x="974725" y="4343400"/>
            <a:ext cx="5365750"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Here </a:t>
            </a:r>
            <a:r>
              <a:rPr lang="en-US" dirty="0">
                <a:ea typeface="ヒラギノ角ゴ Pro W3" charset="0"/>
              </a:rPr>
              <a:t>is a middle school engineering class that is designing a prosthetic hand for a classmate -- who wants to be a cheerleader, -- but couldn’t hold the pompoms.</a:t>
            </a:r>
          </a:p>
          <a:p>
            <a:endParaRPr lang="en-US" dirty="0">
              <a:ea typeface="ヒラギノ角ゴ Pro W3" charset="0"/>
            </a:endParaRPr>
          </a:p>
          <a:p>
            <a:r>
              <a:rPr lang="en-US" dirty="0">
                <a:ea typeface="ヒラギノ角ゴ Pro W3" charset="0"/>
              </a:rPr>
              <a:t>So far they have built a working prototype of a finger.  </a:t>
            </a:r>
          </a:p>
          <a:p>
            <a:endParaRPr lang="en-US" dirty="0">
              <a:ea typeface="ヒラギノ角ゴ Pro W3" charset="0"/>
            </a:endParaRPr>
          </a:p>
          <a:p>
            <a:r>
              <a:rPr lang="en-US" dirty="0">
                <a:ea typeface="ヒラギノ角ゴ Pro W3" charset="0"/>
              </a:rPr>
              <a:t>This class is not about kids individually learning engineering principles and then releasing them on a </a:t>
            </a:r>
            <a:r>
              <a:rPr lang="en-US" dirty="0" smtClean="0">
                <a:ea typeface="ヒラギノ角ゴ Pro W3" charset="0"/>
              </a:rPr>
              <a:t>summative assessment.  </a:t>
            </a:r>
          </a:p>
          <a:p>
            <a:endParaRPr lang="en-US" dirty="0">
              <a:ea typeface="ヒラギノ角ゴ Pro W3" charset="0"/>
            </a:endParaRPr>
          </a:p>
          <a:p>
            <a:r>
              <a:rPr lang="en-US" dirty="0">
                <a:ea typeface="ヒラギノ角ゴ Pro W3" charset="0"/>
              </a:rPr>
              <a:t>It’s about kids working together as a </a:t>
            </a:r>
            <a:r>
              <a:rPr lang="en-US" u="sng" dirty="0">
                <a:ea typeface="ヒラギノ角ゴ Pro W3" charset="0"/>
              </a:rPr>
              <a:t>team</a:t>
            </a:r>
            <a:r>
              <a:rPr lang="en-US" dirty="0">
                <a:ea typeface="ヒラギノ角ゴ Pro W3" charset="0"/>
              </a:rPr>
              <a:t> to solve a </a:t>
            </a:r>
            <a:r>
              <a:rPr lang="en-US" u="sng" dirty="0" smtClean="0">
                <a:ea typeface="ヒラギノ角ゴ Pro W3" charset="0"/>
              </a:rPr>
              <a:t>real</a:t>
            </a:r>
            <a:r>
              <a:rPr lang="en-US" dirty="0" smtClean="0">
                <a:ea typeface="ヒラギノ角ゴ Pro W3" charset="0"/>
              </a:rPr>
              <a:t>, and </a:t>
            </a:r>
            <a:r>
              <a:rPr lang="en-US" u="sng" dirty="0" smtClean="0">
                <a:ea typeface="ヒラギノ角ゴ Pro W3" charset="0"/>
              </a:rPr>
              <a:t>personal</a:t>
            </a:r>
            <a:r>
              <a:rPr lang="en-US" dirty="0" smtClean="0">
                <a:ea typeface="ヒラギノ角ゴ Pro W3" charset="0"/>
              </a:rPr>
              <a:t> </a:t>
            </a:r>
            <a:r>
              <a:rPr lang="en-US" dirty="0">
                <a:ea typeface="ヒラギノ角ゴ Pro W3" charset="0"/>
              </a:rPr>
              <a:t>problem that does </a:t>
            </a:r>
            <a:r>
              <a:rPr lang="en-US" u="sng" dirty="0">
                <a:ea typeface="ヒラギノ角ゴ Pro W3" charset="0"/>
              </a:rPr>
              <a:t>not</a:t>
            </a:r>
            <a:r>
              <a:rPr lang="en-US" dirty="0">
                <a:ea typeface="ヒラギノ角ゴ Pro W3" charset="0"/>
              </a:rPr>
              <a:t> have a textbook answer</a:t>
            </a:r>
            <a:r>
              <a:rPr lang="en-US" dirty="0" smtClean="0">
                <a:ea typeface="ヒラギノ角ゴ Pro W3" charset="0"/>
              </a:rPr>
              <a:t>.</a:t>
            </a:r>
          </a:p>
          <a:p>
            <a:endParaRPr lang="en-US" dirty="0">
              <a:ea typeface="ヒラギノ角ゴ Pro W3" charset="0"/>
            </a:endParaRPr>
          </a:p>
          <a:p>
            <a:r>
              <a:rPr lang="en-US" u="sng" dirty="0">
                <a:ea typeface="ヒラギノ角ゴ Pro W3" charset="0"/>
              </a:rPr>
              <a:t>This</a:t>
            </a:r>
            <a:r>
              <a:rPr lang="en-US" dirty="0">
                <a:ea typeface="ヒラギノ角ゴ Pro W3" charset="0"/>
              </a:rPr>
              <a:t> is what the </a:t>
            </a:r>
            <a:r>
              <a:rPr lang="en-US" u="sng" dirty="0">
                <a:ea typeface="ヒラギノ角ゴ Pro W3" charset="0"/>
              </a:rPr>
              <a:t>business</a:t>
            </a:r>
            <a:r>
              <a:rPr lang="en-US" dirty="0">
                <a:ea typeface="ヒラギノ角ゴ Pro W3" charset="0"/>
              </a:rPr>
              <a:t> community is looking for. They want new recruits that can work in </a:t>
            </a:r>
            <a:r>
              <a:rPr lang="en-US" u="sng" dirty="0">
                <a:ea typeface="ヒラギノ角ゴ Pro W3" charset="0"/>
              </a:rPr>
              <a:t>teams</a:t>
            </a:r>
            <a:r>
              <a:rPr lang="en-US" dirty="0">
                <a:ea typeface="ヒラギノ角ゴ Pro W3" charset="0"/>
              </a:rPr>
              <a:t> to solve </a:t>
            </a:r>
            <a:r>
              <a:rPr lang="en-US" u="sng" dirty="0">
                <a:ea typeface="ヒラギノ角ゴ Pro W3" charset="0"/>
              </a:rPr>
              <a:t>new</a:t>
            </a:r>
            <a:r>
              <a:rPr lang="en-US" dirty="0">
                <a:ea typeface="ヒラギノ角ゴ Pro W3" charset="0"/>
              </a:rPr>
              <a:t> problems.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127</a:t>
            </a:fld>
            <a:endParaRPr lang="en-US" sz="1200"/>
          </a:p>
        </p:txBody>
      </p:sp>
    </p:spTree>
    <p:extLst>
      <p:ext uri="{BB962C8B-B14F-4D97-AF65-F5344CB8AC3E}">
        <p14:creationId xmlns:p14="http://schemas.microsoft.com/office/powerpoint/2010/main" val="12748271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a:xfrm>
            <a:off x="1247775" y="720725"/>
            <a:ext cx="3627438" cy="2719388"/>
          </a:xfrm>
          <a:ln/>
        </p:spPr>
      </p:sp>
      <p:sp>
        <p:nvSpPr>
          <p:cNvPr id="3041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leads us to what this author has proposed as the number one job skill that employers are looking for in 2020.</a:t>
            </a:r>
          </a:p>
          <a:p>
            <a:endParaRPr lang="en-US" dirty="0">
              <a:ea typeface="ヒラギノ角ゴ Pro W3" charset="0"/>
            </a:endParaRPr>
          </a:p>
          <a:p>
            <a:r>
              <a:rPr lang="en-US" dirty="0">
                <a:ea typeface="ヒラギノ角ゴ Pro W3" charset="0"/>
              </a:rPr>
              <a:t>It’s getting past the computer screen and really getting to know your customer as a </a:t>
            </a:r>
            <a:r>
              <a:rPr lang="en-US" u="sng" dirty="0">
                <a:ea typeface="ヒラギノ角ゴ Pro W3" charset="0"/>
              </a:rPr>
              <a:t>person</a:t>
            </a:r>
            <a:r>
              <a:rPr lang="en-US" dirty="0">
                <a:ea typeface="ヒラギノ角ゴ Pro W3" charset="0"/>
              </a:rPr>
              <a:t>, not just a </a:t>
            </a:r>
            <a:r>
              <a:rPr lang="en-US" u="sng" dirty="0">
                <a:ea typeface="ヒラギノ角ゴ Pro W3" charset="0"/>
              </a:rPr>
              <a:t>number</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It’s </a:t>
            </a:r>
            <a:r>
              <a:rPr lang="en-US" dirty="0">
                <a:ea typeface="ヒラギノ角ゴ Pro W3" charset="0"/>
              </a:rPr>
              <a:t>getting to know them so well that you truly feel their </a:t>
            </a:r>
            <a:r>
              <a:rPr lang="en-US" u="sng" dirty="0">
                <a:ea typeface="ヒラギノ角ゴ Pro W3" charset="0"/>
              </a:rPr>
              <a:t>pain</a:t>
            </a:r>
            <a:r>
              <a:rPr lang="en-US" dirty="0" smtClean="0">
                <a:ea typeface="ヒラギノ角ゴ Pro W3" charset="0"/>
              </a:rPr>
              <a:t>.</a:t>
            </a:r>
            <a:endParaRPr lang="en-US" dirty="0">
              <a:ea typeface="ヒラギノ角ゴ Pro W3" charset="0"/>
            </a:endParaRPr>
          </a:p>
          <a:p>
            <a:r>
              <a:rPr lang="en-US" dirty="0">
                <a:ea typeface="ヒラギノ角ゴ Pro W3" charset="0"/>
              </a:rPr>
              <a:t>This crucial career skill is called </a:t>
            </a:r>
            <a:r>
              <a:rPr lang="en-US" dirty="0" smtClean="0">
                <a:ea typeface="ヒラギノ角ゴ Pro W3" charset="0"/>
              </a:rPr>
              <a:t>-- </a:t>
            </a:r>
            <a:r>
              <a:rPr lang="en-US" u="sng" dirty="0" smtClean="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Not to just feel </a:t>
            </a:r>
            <a:r>
              <a:rPr lang="en-US" u="sng" dirty="0">
                <a:ea typeface="ヒラギノ角ゴ Pro W3" charset="0"/>
              </a:rPr>
              <a:t>sorry</a:t>
            </a:r>
            <a:r>
              <a:rPr lang="en-US" dirty="0">
                <a:ea typeface="ヒラギノ角ゴ Pro W3" charset="0"/>
              </a:rPr>
              <a:t> for someone, like </a:t>
            </a:r>
            <a:r>
              <a:rPr lang="en-US" u="sng" dirty="0">
                <a:ea typeface="ヒラギノ角ゴ Pro W3" charset="0"/>
              </a:rPr>
              <a:t>Sympathy</a:t>
            </a:r>
            <a:r>
              <a:rPr lang="en-US" dirty="0">
                <a:ea typeface="ヒラギノ角ゴ Pro W3" charset="0"/>
              </a:rPr>
              <a:t>, but to truly feel their pain is </a:t>
            </a:r>
            <a:r>
              <a:rPr lang="en-US" u="sng" dirty="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When do we get to know our </a:t>
            </a:r>
            <a:r>
              <a:rPr lang="en-US" dirty="0" smtClean="0">
                <a:ea typeface="ヒラギノ角ゴ Pro W3" charset="0"/>
              </a:rPr>
              <a:t>students (or clients) </a:t>
            </a:r>
            <a:r>
              <a:rPr lang="en-US" dirty="0">
                <a:ea typeface="ヒラギノ角ゴ Pro W3" charset="0"/>
              </a:rPr>
              <a:t>so well we </a:t>
            </a:r>
            <a:r>
              <a:rPr lang="en-US" u="sng" dirty="0">
                <a:ea typeface="ヒラギノ角ゴ Pro W3" charset="0"/>
              </a:rPr>
              <a:t>feel</a:t>
            </a:r>
            <a:r>
              <a:rPr lang="en-US" dirty="0">
                <a:ea typeface="ヒラギノ角ゴ Pro W3" charset="0"/>
              </a:rPr>
              <a:t> their </a:t>
            </a:r>
            <a:r>
              <a:rPr lang="en-US" u="sng" dirty="0">
                <a:ea typeface="ヒラギノ角ゴ Pro W3" charset="0"/>
              </a:rPr>
              <a:t>pain</a:t>
            </a:r>
            <a:r>
              <a:rPr lang="en-US" dirty="0">
                <a:ea typeface="ヒラギノ角ゴ Pro W3" charset="0"/>
              </a:rPr>
              <a:t>?  </a:t>
            </a:r>
          </a:p>
          <a:p>
            <a:endParaRPr lang="en-US" dirty="0">
              <a:ea typeface="ヒラギノ角ゴ Pro W3" charset="0"/>
            </a:endParaRPr>
          </a:p>
          <a:p>
            <a:r>
              <a:rPr lang="en-US" dirty="0">
                <a:ea typeface="ヒラギノ角ゴ Pro W3" charset="0"/>
              </a:rPr>
              <a:t>How can we </a:t>
            </a:r>
            <a:r>
              <a:rPr lang="en-US" u="sng" dirty="0">
                <a:ea typeface="ヒラギノ角ゴ Pro W3" charset="0"/>
              </a:rPr>
              <a:t>teach</a:t>
            </a:r>
            <a:r>
              <a:rPr lang="en-US" dirty="0">
                <a:ea typeface="ヒラギノ角ゴ Pro W3" charset="0"/>
              </a:rPr>
              <a:t> this highly prized </a:t>
            </a:r>
            <a:r>
              <a:rPr lang="en-US" dirty="0" smtClean="0">
                <a:ea typeface="ヒラギノ角ゴ Pro W3" charset="0"/>
              </a:rPr>
              <a:t>skill</a:t>
            </a:r>
            <a:r>
              <a:rPr lang="en-US" baseline="0" dirty="0" smtClean="0">
                <a:ea typeface="ヒラギノ角ゴ Pro W3" charset="0"/>
              </a:rPr>
              <a:t> to get folks ready for a career</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www.linkedin.com</a:t>
            </a:r>
            <a:r>
              <a:rPr lang="en-US" dirty="0">
                <a:ea typeface="ヒラギノ角ゴ Pro W3" charset="0"/>
              </a:rPr>
              <a:t>/today/post/article/20130611180041-59549-the-no-1-job-skill-in-2020</a:t>
            </a:r>
          </a:p>
          <a:p>
            <a:endParaRPr lang="en-US" dirty="0">
              <a:ea typeface="ヒラギノ角ゴ Pro W3" charset="0"/>
            </a:endParaRPr>
          </a:p>
          <a:p>
            <a:r>
              <a:rPr lang="en-US" dirty="0">
                <a:ea typeface="ヒラギノ角ゴ Pro W3" charset="0"/>
              </a:rPr>
              <a:t>The Number One Job Skill in 2020</a:t>
            </a:r>
          </a:p>
          <a:p>
            <a:endParaRPr lang="en-US" dirty="0">
              <a:ea typeface="ヒラギノ角ゴ Pro W3" charset="0"/>
            </a:endParaRPr>
          </a:p>
          <a:p>
            <a:r>
              <a:rPr lang="en-US" dirty="0">
                <a:ea typeface="ヒラギノ角ゴ Pro W3" charset="0"/>
              </a:rPr>
              <a:t>June 11, 2013</a:t>
            </a:r>
          </a:p>
          <a:p>
            <a:endParaRPr lang="en-US" dirty="0">
              <a:ea typeface="ヒラギノ角ゴ Pro W3" charset="0"/>
            </a:endParaRPr>
          </a:p>
          <a:p>
            <a:r>
              <a:rPr lang="en-US" u="sng" dirty="0">
                <a:ea typeface="ヒラギノ角ゴ Pro W3" charset="0"/>
              </a:rPr>
              <a:t>Empathy</a:t>
            </a:r>
          </a:p>
          <a:p>
            <a:r>
              <a:rPr lang="en-US" dirty="0">
                <a:ea typeface="ヒラギノ角ゴ Pro W3" charset="0"/>
              </a:rPr>
              <a:t>Dictionary:  the intellectual identification with or vicarious experiencing of the feelings, thoughts, or attitudes of another. </a:t>
            </a:r>
          </a:p>
          <a:p>
            <a:endParaRPr lang="en-US" dirty="0">
              <a:ea typeface="ヒラギノ角ゴ Pro W3" charset="0"/>
            </a:endParaRPr>
          </a:p>
          <a:p>
            <a:r>
              <a:rPr lang="en-US" dirty="0">
                <a:ea typeface="ヒラギノ角ゴ Pro W3" charset="0"/>
              </a:rPr>
              <a:t>Cultural Dictionary:  </a:t>
            </a:r>
            <a:br>
              <a:rPr lang="en-US" dirty="0">
                <a:ea typeface="ヒラギノ角ゴ Pro W3" charset="0"/>
              </a:rPr>
            </a:br>
            <a:r>
              <a:rPr lang="en-US" dirty="0">
                <a:ea typeface="ヒラギノ角ゴ Pro W3" charset="0"/>
              </a:rPr>
              <a:t>Identifying oneself completely with an object or person, sometimes even to the point of responding physically, as when, watching a baseball player swing at a pitch, one feels one's own muscles flex.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304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7AFBFCA-3EF0-D748-895B-8C94ED470B23}" type="slidenum">
              <a:rPr lang="en-US" sz="1300"/>
              <a:pPr/>
              <a:t>128</a:t>
            </a:fld>
            <a:endParaRPr lang="en-US" sz="1300"/>
          </a:p>
        </p:txBody>
      </p:sp>
    </p:spTree>
    <p:extLst>
      <p:ext uri="{BB962C8B-B14F-4D97-AF65-F5344CB8AC3E}">
        <p14:creationId xmlns:p14="http://schemas.microsoft.com/office/powerpoint/2010/main" val="8996871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129</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13</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267200"/>
            <a:ext cx="5932487" cy="4854575"/>
          </a:xfrm>
          <a:noFill/>
          <a:ln>
            <a:solidFill>
              <a:srgbClr val="000000"/>
            </a:solidFill>
          </a:ln>
          <a:extLst>
            <a:ext uri="{909E8E84-426E-40DD-AFC4-6F175D3DCCD1}">
              <a14:hiddenFill xmlns:a14="http://schemas.microsoft.com/office/drawing/2010/main">
                <a:solidFill>
                  <a:srgbClr val="FFFFFF"/>
                </a:solidFill>
              </a14:hiddenFill>
            </a:ext>
          </a:extLst>
        </p:spPr>
        <p:txBody>
          <a:bodyPr>
            <a:noAutofit/>
          </a:bodyPr>
          <a:lstStyle/>
          <a:p>
            <a:r>
              <a:rPr lang="en-US" dirty="0">
                <a:ea typeface="ヒラギノ角ゴ Pro W3" charset="0"/>
                <a:cs typeface="Times"/>
              </a:rPr>
              <a:t>Recent Tennessee Community College graduates earn more than the graduates of the state's four-year institutions. </a:t>
            </a:r>
          </a:p>
          <a:p>
            <a:endParaRPr lang="en-US" dirty="0">
              <a:ea typeface="ヒラギノ角ゴ Pro W3" charset="0"/>
              <a:cs typeface="Times"/>
            </a:endParaRPr>
          </a:p>
          <a:p>
            <a:r>
              <a:rPr lang="en-US" dirty="0">
                <a:ea typeface="ヒラギノ角ゴ Pro W3" charset="0"/>
                <a:cs typeface="Times"/>
              </a:rPr>
              <a:t>Similar for Virginia.</a:t>
            </a:r>
          </a:p>
          <a:p>
            <a:endParaRPr lang="en-US" dirty="0">
              <a:ea typeface="ヒラギノ角ゴ Pro W3" charset="0"/>
              <a:cs typeface="Times"/>
            </a:endParaRPr>
          </a:p>
          <a:p>
            <a:r>
              <a:rPr lang="en-US" dirty="0">
                <a:ea typeface="ヒラギノ角ゴ Pro W3" charset="0"/>
                <a:cs typeface="Times"/>
              </a:rPr>
              <a:t>I have seen data for several more states that all show that the folks earning a two-year </a:t>
            </a:r>
            <a:r>
              <a:rPr lang="en-US" dirty="0" smtClean="0">
                <a:ea typeface="ヒラギノ角ゴ Pro W3" charset="0"/>
                <a:cs typeface="Times"/>
              </a:rPr>
              <a:t>technical degree on average </a:t>
            </a:r>
            <a:r>
              <a:rPr lang="en-US" dirty="0">
                <a:ea typeface="ヒラギノ角ゴ Pro W3" charset="0"/>
                <a:cs typeface="Times"/>
              </a:rPr>
              <a:t>start out making more money than the folks with a four-year degree.  </a:t>
            </a:r>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ea typeface="ヒラギノ角ゴ Pro W3" charset="0"/>
              <a:cs typeface="ヒラギノ角ゴ Pro W3" charset="0"/>
            </a:endParaRPr>
          </a:p>
          <a:p>
            <a:r>
              <a:rPr lang="en-US" dirty="0" smtClean="0">
                <a:ea typeface="ヒラギノ角ゴ Pro W3" charset="0"/>
                <a:cs typeface="ヒラギノ角ゴ Pro W3" charset="0"/>
              </a:rPr>
              <a:t>I</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m not down on Bachelor degrees, </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just that associate degrees have been the Rodney Dangerfield of the education world.</a:t>
            </a:r>
          </a:p>
          <a:p>
            <a:endParaRPr lang="en-US" altLang="ja-JP" dirty="0" smtClean="0">
              <a:ea typeface="ヒラギノ角ゴ Pro W3" charset="0"/>
              <a:cs typeface="ヒラギノ角ゴ Pro W3" charset="0"/>
            </a:endParaRP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time they get the </a:t>
            </a:r>
            <a:r>
              <a:rPr lang="en-US" altLang="ja-JP" u="sng" dirty="0" smtClean="0">
                <a:ea typeface="ヒラギノ角ゴ Pro W3" charset="0"/>
                <a:cs typeface="ヒラギノ角ゴ Pro W3" charset="0"/>
              </a:rPr>
              <a:t>respect</a:t>
            </a:r>
            <a:r>
              <a:rPr lang="en-US" altLang="ja-JP" dirty="0" smtClean="0">
                <a:ea typeface="ヒラギノ角ゴ Pro W3" charset="0"/>
                <a:cs typeface="ヒラギノ角ゴ Pro W3" charset="0"/>
              </a:rPr>
              <a:t> they deserve.</a:t>
            </a: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money.cnn.com</a:t>
            </a:r>
            <a:r>
              <a:rPr lang="en-US" dirty="0">
                <a:ea typeface="ヒラギノ角ゴ Pro W3" charset="0"/>
                <a:cs typeface="ヒラギノ角ゴ Pro W3" charset="0"/>
              </a:rPr>
              <a:t>/2013/02/26/</a:t>
            </a:r>
            <a:r>
              <a:rPr lang="en-US" dirty="0" err="1">
                <a:ea typeface="ヒラギノ角ゴ Pro W3" charset="0"/>
                <a:cs typeface="ヒラギノ角ゴ Pro W3" charset="0"/>
              </a:rPr>
              <a:t>pf</a:t>
            </a:r>
            <a:r>
              <a:rPr lang="en-US" dirty="0">
                <a:ea typeface="ヒラギノ角ゴ Pro W3" charset="0"/>
                <a:cs typeface="ヒラギノ角ゴ Pro W3" charset="0"/>
              </a:rPr>
              <a:t>/college/community-college-earnings/</a:t>
            </a:r>
            <a:r>
              <a:rPr lang="en-US" dirty="0" err="1">
                <a:ea typeface="ヒラギノ角ゴ Pro W3" charset="0"/>
                <a:cs typeface="ヒラギノ角ゴ Pro W3" charset="0"/>
              </a:rPr>
              <a:t>index.html</a:t>
            </a:r>
            <a:endParaRPr lang="en-US" dirty="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13</a:t>
            </a:fld>
            <a:endParaRPr lang="en-US" sz="1300"/>
          </a:p>
        </p:txBody>
      </p:sp>
    </p:spTree>
    <p:extLst>
      <p:ext uri="{BB962C8B-B14F-4D97-AF65-F5344CB8AC3E}">
        <p14:creationId xmlns:p14="http://schemas.microsoft.com/office/powerpoint/2010/main" val="12588441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spcBef>
                <a:spcPct val="0"/>
              </a:spcBef>
            </a:pPr>
            <a:r>
              <a:rPr lang="en-US" dirty="0" smtClean="0">
                <a:solidFill>
                  <a:srgbClr val="181512"/>
                </a:solidFill>
                <a:ea typeface="ヒラギノ角ゴ Pro W3" charset="0"/>
                <a:cs typeface="ヒラギノ角ゴ Pro W3" charset="0"/>
              </a:rPr>
              <a:t>What are the employers really looking for in an entry-level employee?</a:t>
            </a:r>
            <a:r>
              <a:rPr lang="en-US" baseline="0" dirty="0" smtClean="0">
                <a:solidFill>
                  <a:srgbClr val="181512"/>
                </a:solidFill>
                <a:ea typeface="ヒラギノ角ゴ Pro W3" charset="0"/>
                <a:cs typeface="ヒラギノ角ゴ Pro W3" charset="0"/>
              </a:rPr>
              <a:t>  </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What sets one applicant apart from all of the other job applicants?</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Will all that change three to five years from now when our students are looking for their first job?</a:t>
            </a: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r>
              <a:rPr lang="en-US" dirty="0" smtClean="0">
                <a:solidFill>
                  <a:srgbClr val="181512"/>
                </a:solidFill>
                <a:ea typeface="ヒラギノ角ゴ Pro W3" charset="0"/>
                <a:cs typeface="ヒラギノ角ゴ Pro W3" charset="0"/>
              </a:rPr>
              <a:t>=====</a:t>
            </a:r>
          </a:p>
          <a:p>
            <a:r>
              <a:rPr lang="en-US" dirty="0" smtClean="0"/>
              <a:t>http://</a:t>
            </a:r>
            <a:r>
              <a:rPr lang="en-US" dirty="0" err="1" smtClean="0"/>
              <a:t>theimpactnews.com</a:t>
            </a:r>
            <a:r>
              <a:rPr lang="en-US" dirty="0" smtClean="0"/>
              <a:t>/news/2014/03/20/ways-future-graduates-should-begin-to-prepare-before-graduation/</a:t>
            </a:r>
          </a:p>
          <a:p>
            <a:endParaRPr lang="en-US" dirty="0" smtClean="0"/>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a:p>
        </p:txBody>
      </p:sp>
    </p:spTree>
    <p:extLst>
      <p:ext uri="{BB962C8B-B14F-4D97-AF65-F5344CB8AC3E}">
        <p14:creationId xmlns:p14="http://schemas.microsoft.com/office/powerpoint/2010/main" val="1042180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smtClean="0"/>
              <a:t>Employers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Young people who show ambition are more employable, </a:t>
            </a:r>
          </a:p>
          <a:p>
            <a:endParaRPr lang="en-US" dirty="0" smtClean="0"/>
          </a:p>
          <a:p>
            <a:r>
              <a:rPr lang="en-US" dirty="0" smtClean="0"/>
              <a:t>And when they have a passion for achievement, there are no limits to what they can do. </a:t>
            </a:r>
          </a:p>
          <a:p>
            <a:endParaRPr lang="en-US" dirty="0" smtClean="0"/>
          </a:p>
          <a:p>
            <a:r>
              <a:rPr lang="en-US" dirty="0" smtClean="0"/>
              <a:t>Ambition is a good thing, -- however, --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endParaRPr lang="en-US" baseline="0" dirty="0" smtClean="0"/>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006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dirty="0" smtClean="0"/>
              <a:t>People are typically the biggest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a:t>
            </a:r>
            <a:r>
              <a:rPr lang="en-US" u="sng" baseline="0" dirty="0" smtClean="0"/>
              <a:t>you</a:t>
            </a:r>
            <a:r>
              <a:rPr lang="en-US" baseline="0" dirty="0" smtClean="0"/>
              <a:t> a valuable person? </a:t>
            </a:r>
          </a:p>
          <a:p>
            <a:endParaRPr lang="en-US" baseline="0" dirty="0" smtClean="0"/>
          </a:p>
          <a:p>
            <a:r>
              <a:rPr lang="en-US" baseline="0" dirty="0" smtClean="0"/>
              <a:t>How can you convey that image to a potential employer?</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1676400" cy="1257300"/>
          </a:xfrm>
        </p:spPr>
      </p:sp>
      <p:sp>
        <p:nvSpPr>
          <p:cNvPr id="3" name="Notes Placeholder 2"/>
          <p:cNvSpPr>
            <a:spLocks noGrp="1"/>
          </p:cNvSpPr>
          <p:nvPr>
            <p:ph type="body" idx="1"/>
          </p:nvPr>
        </p:nvSpPr>
        <p:spPr>
          <a:xfrm>
            <a:off x="685800" y="2057400"/>
            <a:ext cx="5486400" cy="6705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to 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thing that helped me the most was working retail sales where I was constantly communicating with the customers.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Letting down your guard and not worrying about how people will perceive you helps.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get 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Old-fashioned dinner-time conversations </a:t>
            </a:r>
            <a:r>
              <a:rPr lang="en-US" dirty="0" smtClean="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dinner-time conversations are an important</a:t>
            </a:r>
            <a:r>
              <a:rPr lang="en-US" baseline="0" dirty="0" smtClean="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supportive family --- that will give you the confidence to speak in front of others.</a:t>
            </a:r>
            <a:endParaRPr lang="en-US" dirty="0" smtClean="0"/>
          </a:p>
          <a:p>
            <a:endParaRPr lang="en-US" baseline="0" dirty="0" smtClean="0"/>
          </a:p>
          <a:p>
            <a:r>
              <a:rPr lang="en-US" dirty="0" smtClean="0"/>
              <a:t>Do what you can to encourage dinner-time conversations.  Both at home and in the classroom.</a:t>
            </a:r>
          </a:p>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134</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00200" cy="1200150"/>
          </a:xfrm>
        </p:spPr>
      </p:sp>
      <p:sp>
        <p:nvSpPr>
          <p:cNvPr id="3" name="Notes Placeholder 2"/>
          <p:cNvSpPr>
            <a:spLocks noGrp="1"/>
          </p:cNvSpPr>
          <p:nvPr>
            <p:ph type="body" idx="1"/>
          </p:nvPr>
        </p:nvSpPr>
        <p:spPr>
          <a:xfrm>
            <a:off x="685800" y="1981199"/>
            <a:ext cx="5638800" cy="716121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 </a:t>
            </a:r>
            <a:r>
              <a:rPr lang="en-US" dirty="0" smtClean="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but talking face-to-face is the skill that will get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crucial</a:t>
            </a:r>
            <a:r>
              <a:rPr lang="en-US" baseline="0" dirty="0" smtClean="0"/>
              <a:t> that we teach in such a way as to perfect the </a:t>
            </a:r>
            <a:r>
              <a:rPr lang="en-US" u="sng" baseline="0" dirty="0" smtClean="0"/>
              <a:t>soft</a:t>
            </a:r>
            <a:r>
              <a:rPr lang="en-US" baseline="0" dirty="0" smtClean="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Team-based activities in our classrooms will help prepare the youth for a career, but unfortunately, those kinds of activities may not count towards evaluating the school’s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135</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295400" cy="971550"/>
          </a:xfrm>
        </p:spPr>
      </p:sp>
      <p:sp>
        <p:nvSpPr>
          <p:cNvPr id="3" name="Notes Placeholder 2"/>
          <p:cNvSpPr>
            <a:spLocks noGrp="1"/>
          </p:cNvSpPr>
          <p:nvPr>
            <p:ph type="body" idx="1"/>
          </p:nvPr>
        </p:nvSpPr>
        <p:spPr>
          <a:xfrm>
            <a:off x="685800" y="2057400"/>
            <a:ext cx="5334000" cy="7162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your </a:t>
            </a:r>
            <a:r>
              <a:rPr lang="en-US" u="sng" dirty="0" smtClean="0"/>
              <a:t>value line</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level of skill for which people will pay you. Below that, there’s a level of skill where you pay others to do these things. The line that divides the two is the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people have a skill for changing the oil in their own car.  Would others pay </a:t>
            </a:r>
            <a:r>
              <a:rPr lang="en-US" u="sng" dirty="0" smtClean="0"/>
              <a:t>you</a:t>
            </a:r>
            <a:r>
              <a:rPr lang="en-US" dirty="0" smtClean="0"/>
              <a:t> to change the oil in </a:t>
            </a:r>
            <a:r>
              <a:rPr lang="en-US" u="sng" dirty="0" smtClean="0"/>
              <a:t>their</a:t>
            </a:r>
            <a:r>
              <a:rPr lang="en-US" baseline="0" dirty="0" smtClean="0"/>
              <a:t> car? Would it be worth your time to do it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it is below your value line, you just take your car to Jiffy Lube. Even if you have the skill, it might not be worth the time to do it yourself.  That’s your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skill do you have that people would rather pay you to do it rather than do it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you gain a skill, you have to hone that skill through repetition and evaluation. Apply your skills everyday to the real world.  Critique your application of skills and see where you can improve.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Diversity of skills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Having a lot of different</a:t>
            </a:r>
            <a:r>
              <a:rPr lang="en-US" baseline="0" dirty="0" smtClean="0"/>
              <a:t> </a:t>
            </a:r>
            <a:r>
              <a:rPr lang="en-US" dirty="0" smtClean="0"/>
              <a:t>skills widens your horizons in terms of things you can do to earn a living.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don’t know you have a skill until you give it a 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r>
              <a:rPr lang="en-US" dirty="0" smtClean="0"/>
              <a:t>http://static1.squarespace.com/static/52177782e4b04422e040157b/t/562b9ccde4b02f107e14571a/1445698768564/</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136</a:t>
            </a:fld>
            <a:endParaRPr lang="en-US"/>
          </a:p>
        </p:txBody>
      </p:sp>
    </p:spTree>
    <p:extLst>
      <p:ext uri="{BB962C8B-B14F-4D97-AF65-F5344CB8AC3E}">
        <p14:creationId xmlns:p14="http://schemas.microsoft.com/office/powerpoint/2010/main" val="214135649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a:t>
            </a:r>
            <a:r>
              <a:rPr lang="en-US" u="sng" baseline="0" dirty="0" smtClean="0"/>
              <a:t>why</a:t>
            </a:r>
            <a:r>
              <a:rPr lang="en-US" baseline="0" dirty="0" smtClean="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smtClean="0"/>
              <a:t>extra</a:t>
            </a:r>
            <a:r>
              <a:rPr lang="en-US" baseline="0" dirty="0" smtClean="0"/>
              <a:t> knowledge that turns a </a:t>
            </a:r>
            <a:r>
              <a:rPr lang="en-US" u="sng" baseline="0" dirty="0" smtClean="0"/>
              <a:t>skilled</a:t>
            </a:r>
            <a:r>
              <a:rPr lang="en-US" baseline="0" dirty="0" smtClean="0"/>
              <a:t> person into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137</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education we use a whole lot of acronyms</a:t>
            </a:r>
            <a:r>
              <a:rPr lang="en-US" baseline="0" dirty="0" smtClean="0"/>
              <a:t> that are gibberish to those outside our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I often work with folks from across many industries, I try to avoid acronyms and jargon and use simple words that everyone should be able to understand.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you won’t know how to do this if you stay in </a:t>
            </a:r>
            <a:r>
              <a:rPr lang="en-US" u="sng" baseline="0" dirty="0" smtClean="0"/>
              <a:t>one</a:t>
            </a:r>
            <a:r>
              <a:rPr lang="en-US" baseline="0" dirty="0" smtClean="0"/>
              <a:t> industry your whole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often tedious in CTE classes to teach vocabulary, like the parts of a table saw, but knowing</a:t>
            </a:r>
            <a:r>
              <a:rPr lang="en-US" baseline="0" dirty="0" smtClean="0"/>
              <a:t> the industry terminology might just impress a potential employer.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138</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music or other non-academics where curiosity is actually encouraged</a:t>
            </a:r>
            <a:r>
              <a:rPr lang="en-US" baseline="0" dirty="0" smtClean="0"/>
              <a:t> and </a:t>
            </a:r>
            <a:r>
              <a:rPr lang="en-US" dirty="0" smtClean="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139</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00400"/>
            <a:ext cx="5486400" cy="5867400"/>
          </a:xfrm>
        </p:spPr>
        <p:txBody>
          <a:bodyPr>
            <a:noAutofit/>
          </a:bodyPr>
          <a:lstStyle/>
          <a:p>
            <a:r>
              <a:rPr lang="en-US" dirty="0" smtClean="0"/>
              <a:t>And</a:t>
            </a:r>
            <a:r>
              <a:rPr lang="en-US" baseline="0" dirty="0" smtClean="0"/>
              <a:t> here are the data for North Carolina</a:t>
            </a:r>
          </a:p>
          <a:p>
            <a:endParaRPr lang="en-US" baseline="0" dirty="0" smtClean="0"/>
          </a:p>
          <a:p>
            <a:r>
              <a:rPr lang="en-US" dirty="0" smtClean="0"/>
              <a:t>On the top you see the first five years of salaries for graduates of North Carolina Bachelor Degree programs.</a:t>
            </a:r>
          </a:p>
          <a:p>
            <a:endParaRPr lang="en-US" dirty="0" smtClean="0"/>
          </a:p>
          <a:p>
            <a:r>
              <a:rPr lang="en-US" dirty="0" smtClean="0"/>
              <a:t>On the bottom is graduates</a:t>
            </a:r>
            <a:r>
              <a:rPr lang="en-US" baseline="0" dirty="0" smtClean="0"/>
              <a:t> from Associate Degree programs from our North Carolina Community Colleges.</a:t>
            </a:r>
          </a:p>
          <a:p>
            <a:endParaRPr lang="en-US" baseline="0" dirty="0" smtClean="0"/>
          </a:p>
          <a:p>
            <a:r>
              <a:rPr lang="en-US" dirty="0" smtClean="0"/>
              <a:t>After five years of</a:t>
            </a:r>
            <a:r>
              <a:rPr lang="en-US" baseline="0" dirty="0" smtClean="0"/>
              <a:t> working, a bachelor degree graduate in North Carolina earned </a:t>
            </a:r>
            <a:r>
              <a:rPr lang="en-US" dirty="0" smtClean="0"/>
              <a:t>37 thousand dollars in 2013.</a:t>
            </a:r>
          </a:p>
          <a:p>
            <a:endParaRPr lang="en-US" dirty="0" smtClean="0"/>
          </a:p>
          <a:p>
            <a:r>
              <a:rPr lang="en-US" dirty="0" smtClean="0"/>
              <a:t>Whereas</a:t>
            </a:r>
            <a:r>
              <a:rPr lang="en-US" baseline="0" dirty="0" smtClean="0"/>
              <a:t> an associate degree graduate earned between 32 and 42 thousand dollars depending on the program area.</a:t>
            </a:r>
          </a:p>
          <a:p>
            <a:endParaRPr lang="en-US" baseline="0" dirty="0" smtClean="0"/>
          </a:p>
          <a:p>
            <a:r>
              <a:rPr lang="en-US" baseline="0" dirty="0" smtClean="0"/>
              <a:t>Health Science and Industrial Technologies are the two programs with the highest wages.  Higher than the 4-year degrees.</a:t>
            </a:r>
          </a:p>
          <a:p>
            <a:endParaRPr lang="en-US" dirty="0"/>
          </a:p>
          <a:p>
            <a:r>
              <a:rPr lang="en-US" baseline="0" dirty="0" smtClean="0"/>
              <a:t>As I said earlier, the web addresses where you can find all of my data sources is in the Notes</a:t>
            </a:r>
            <a:r>
              <a:rPr lang="en-US" dirty="0" smtClean="0"/>
              <a:t> section under each slide. </a:t>
            </a:r>
          </a:p>
          <a:p>
            <a:r>
              <a:rPr lang="en-US" baseline="0" dirty="0" smtClean="0"/>
              <a:t>At</a:t>
            </a:r>
            <a:r>
              <a:rPr lang="en-US" dirty="0" smtClean="0"/>
              <a:t> this website you can break it down by exact degree and college.</a:t>
            </a:r>
            <a:endParaRPr lang="en-US" baseline="0" dirty="0" smtClean="0"/>
          </a:p>
          <a:p>
            <a:endParaRPr lang="en-US" baseline="0" dirty="0" smtClean="0"/>
          </a:p>
          <a:p>
            <a:endParaRPr lang="en-US" baseline="0" dirty="0" smtClean="0"/>
          </a:p>
          <a:p>
            <a:endParaRPr lang="en-US" dirty="0" smtClean="0"/>
          </a:p>
          <a:p>
            <a:r>
              <a:rPr lang="en-US" dirty="0" smtClean="0"/>
              <a:t>====</a:t>
            </a:r>
          </a:p>
          <a:p>
            <a:endParaRPr lang="en-US" dirty="0" smtClean="0"/>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458211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1143000" cy="857250"/>
          </a:xfrm>
        </p:spPr>
      </p:sp>
      <p:sp>
        <p:nvSpPr>
          <p:cNvPr id="3" name="Notes Placeholder 2"/>
          <p:cNvSpPr>
            <a:spLocks noGrp="1"/>
          </p:cNvSpPr>
          <p:nvPr>
            <p:ph type="body" idx="1"/>
          </p:nvPr>
        </p:nvSpPr>
        <p:spPr>
          <a:xfrm>
            <a:off x="685800" y="1752600"/>
            <a:ext cx="5486400" cy="7239000"/>
          </a:xfrm>
        </p:spPr>
        <p:txBody>
          <a:bodyPr>
            <a:noAutofit/>
          </a:bodyPr>
          <a:lstStyle/>
          <a:p>
            <a:r>
              <a:rPr lang="en-US" dirty="0" smtClean="0"/>
              <a:t>The concept of </a:t>
            </a:r>
            <a:r>
              <a:rPr lang="en-US" b="1" u="sng" dirty="0" smtClean="0"/>
              <a:t>context</a:t>
            </a:r>
            <a:r>
              <a:rPr lang="en-US" dirty="0" smtClean="0"/>
              <a:t> is a vital one to address with young people</a:t>
            </a:r>
          </a:p>
          <a:p>
            <a:r>
              <a:rPr lang="en-US" dirty="0" smtClean="0"/>
              <a:t>-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 Different workplaces have different expectations about dress, attendance, communication, metrics for success, and even use of personal technologies. Expectations that aren’t clearly understood are difficult to meet, -- and that sets everyone up for failure.</a:t>
            </a:r>
            <a:br>
              <a:rPr lang="en-US" dirty="0" smtClean="0"/>
            </a:br>
            <a:r>
              <a:rPr lang="en-US" dirty="0" smtClean="0"/>
              <a:t>-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a:t>
            </a:r>
            <a:r>
              <a:rPr lang="en-US" baseline="0" dirty="0" smtClean="0"/>
              <a:t> a</a:t>
            </a:r>
            <a:r>
              <a:rPr lang="en-US" dirty="0" smtClean="0"/>
              <a:t>re the center of the universe. Or, conversely, that their world is small, restricted, and their options are limited.</a:t>
            </a:r>
          </a:p>
          <a:p>
            <a:endParaRPr lang="en-US" dirty="0" smtClean="0"/>
          </a:p>
          <a:p>
            <a:r>
              <a:rPr lang="en-US" dirty="0" smtClean="0"/>
              <a:t>This is why work-based learning is so important. </a:t>
            </a:r>
          </a:p>
          <a:p>
            <a:r>
              <a:rPr lang="en-US" dirty="0" smtClean="0"/>
              <a:t>Getting youth out of the classroom into the workplace to learn</a:t>
            </a:r>
            <a:r>
              <a:rPr lang="en-US" baseline="0" dirty="0" smtClean="0"/>
              <a:t> the difference between school and work, and how one is preparing for the other.  The contexts are very different, and the youth need to be able to understand how to operate in both contexts.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140</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981200" cy="1485900"/>
          </a:xfrm>
        </p:spPr>
      </p:sp>
      <p:sp>
        <p:nvSpPr>
          <p:cNvPr id="3" name="Notes Placeholder 2"/>
          <p:cNvSpPr>
            <a:spLocks noGrp="1"/>
          </p:cNvSpPr>
          <p:nvPr>
            <p:ph type="body" idx="1"/>
          </p:nvPr>
        </p:nvSpPr>
        <p:spPr>
          <a:xfrm>
            <a:off x="685800" y="1638300"/>
            <a:ext cx="5486400" cy="72771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can 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not just about training carpenters and plumbers, it’s learning about safety on the job, working as a team, communication skills, and sometimes just discovering which skills you do </a:t>
            </a:r>
            <a:r>
              <a:rPr lang="en-US" u="sng" baseline="0" dirty="0" smtClean="0"/>
              <a:t>not</a:t>
            </a:r>
            <a:r>
              <a:rPr lang="en-US" baseline="0" dirty="0" smtClean="0"/>
              <a:t>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way to show experience is to</a:t>
            </a:r>
            <a:r>
              <a:rPr lang="en-US" baseline="0" dirty="0" smtClean="0"/>
              <a:t> earn industry credentials.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can be earned by taking courses at a community college and then sitting for an exam.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Experiences in a classroom setting is not usually as good as experiences at the worksite, but the industry credential tells the potential employer that you have a certain level of experience.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141</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be </a:t>
            </a:r>
            <a:r>
              <a:rPr lang="en-US" u="sng" dirty="0" smtClean="0"/>
              <a:t>solution-driven</a:t>
            </a:r>
            <a:r>
              <a:rPr lang="en-US" dirty="0" smtClean="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Entrepreneurship education and experience is an excellent way to drive this home and make young people more resourceful.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“resourcefulness as a skill” prepares young people for jobs that may not yet </a:t>
            </a:r>
            <a:r>
              <a:rPr lang="en-US" u="sng" dirty="0" smtClean="0"/>
              <a:t>exist</a:t>
            </a:r>
            <a:r>
              <a:rPr lang="en-US" dirty="0" smtClean="0"/>
              <a:t>; in fact, the more resourceful they are, the more likely the next generation will be to create their </a:t>
            </a:r>
            <a:r>
              <a:rPr lang="en-US" u="sng" dirty="0" smtClean="0"/>
              <a:t>own</a:t>
            </a:r>
            <a:r>
              <a:rPr lang="en-US" dirty="0" smtClean="0"/>
              <a:t> jobs - and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142</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2286000" cy="1714500"/>
          </a:xfrm>
        </p:spPr>
      </p:sp>
      <p:sp>
        <p:nvSpPr>
          <p:cNvPr id="3" name="Notes Placeholder 2"/>
          <p:cNvSpPr>
            <a:spLocks noGrp="1"/>
          </p:cNvSpPr>
          <p:nvPr>
            <p:ph type="body" idx="1"/>
          </p:nvPr>
        </p:nvSpPr>
        <p:spPr>
          <a:xfrm>
            <a:off x="685800" y="1828800"/>
            <a:ext cx="5105400" cy="7086600"/>
          </a:xfrm>
        </p:spPr>
        <p:txBody>
          <a:bodyPr>
            <a:noAutofit/>
          </a:bodyPr>
          <a:lstStyle/>
          <a:p>
            <a:r>
              <a:rPr lang="en-US" b="0" dirty="0" smtClean="0"/>
              <a:t>We just covered many ways ways to differentiate yourself from the other job candidates.</a:t>
            </a:r>
          </a:p>
          <a:p>
            <a:r>
              <a:rPr lang="en-US" b="0" dirty="0" smtClean="0"/>
              <a:t>What sets one person apart from the sea of other applicants?</a:t>
            </a:r>
          </a:p>
          <a:p>
            <a:r>
              <a:rPr lang="en-US" b="0" dirty="0" smtClean="0"/>
              <a:t>How</a:t>
            </a:r>
            <a:r>
              <a:rPr lang="en-US" b="0" baseline="0" dirty="0" smtClean="0"/>
              <a:t> can our youth learn these valuable skills?</a:t>
            </a:r>
            <a:endParaRPr lang="en-US" b="0" dirty="0" smtClean="0"/>
          </a:p>
          <a:p>
            <a:endParaRPr lang="en-US" b="0"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a:t>
            </a:r>
          </a:p>
          <a:p>
            <a:endParaRPr lang="en-US" dirty="0" smtClean="0"/>
          </a:p>
          <a:p>
            <a:r>
              <a:rPr lang="en-US" dirty="0" smtClean="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smtClean="0"/>
          </a:p>
          <a:p>
            <a:r>
              <a:rPr lang="en-US" dirty="0" smtClean="0"/>
              <a:t>The bottom line is that we can all ensure this emerging generation is primed for success, and it’s in our best interest to do so. </a:t>
            </a:r>
          </a:p>
          <a:p>
            <a:endParaRPr lang="en-US" dirty="0" smtClean="0"/>
          </a:p>
          <a:p>
            <a:r>
              <a:rPr lang="en-US" dirty="0" smtClean="0"/>
              <a:t>-- Our future depends on it.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143</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144</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762000" y="1925444"/>
            <a:ext cx="5257800" cy="7239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257800" cy="6934200"/>
          </a:xfrm>
        </p:spPr>
        <p:txBody>
          <a:bodyPr>
            <a:noAutofit/>
          </a:bodyPr>
          <a:lstStyle/>
          <a:p>
            <a:r>
              <a:rPr lang="en-US" dirty="0" smtClean="0"/>
              <a:t>All</a:t>
            </a:r>
            <a:r>
              <a:rPr lang="en-US" baseline="0" dirty="0" smtClean="0"/>
              <a:t> year long, </a:t>
            </a:r>
            <a:r>
              <a:rPr lang="en-US" dirty="0" smtClean="0"/>
              <a:t>I have been doing a series of free webinars for the Youth Service Providers who work out of the </a:t>
            </a:r>
            <a:r>
              <a:rPr lang="en-US" dirty="0" err="1" smtClean="0"/>
              <a:t>NCWorks</a:t>
            </a:r>
            <a:r>
              <a:rPr lang="en-US" dirty="0" smtClean="0"/>
              <a:t> Career Centers.</a:t>
            </a:r>
          </a:p>
          <a:p>
            <a:endParaRPr lang="en-US" dirty="0" smtClean="0"/>
          </a:p>
          <a:p>
            <a:r>
              <a:rPr lang="en-US" dirty="0" smtClean="0"/>
              <a:t>For those of you who do not know,</a:t>
            </a:r>
            <a:r>
              <a:rPr lang="en-US" baseline="0" dirty="0" smtClean="0"/>
              <a:t> these Youth Service Providers work with the local kids who have dropped out of high school or are in danger of dropping out. And all youth from age 14 to 24 who need a little help getting on a career pathway</a:t>
            </a:r>
          </a:p>
          <a:p>
            <a:endParaRPr lang="en-US" baseline="0" dirty="0" smtClean="0"/>
          </a:p>
          <a:p>
            <a:r>
              <a:rPr lang="en-US" baseline="0" dirty="0" smtClean="0"/>
              <a:t>They have a strong emphasis on getting these youth work-ready and gainfully employed, and self-supporting.</a:t>
            </a:r>
          </a:p>
          <a:p>
            <a:endParaRPr lang="en-US" baseline="0" dirty="0" smtClean="0"/>
          </a:p>
          <a:p>
            <a:r>
              <a:rPr lang="en-US" baseline="0" dirty="0" smtClean="0"/>
              <a:t>----</a:t>
            </a:r>
          </a:p>
          <a:p>
            <a:r>
              <a:rPr lang="en-US" baseline="0" dirty="0" smtClean="0"/>
              <a:t>I did webinar last month on Keeping our Youth Out of Trouble with the Law.  </a:t>
            </a:r>
          </a:p>
          <a:p>
            <a:endParaRPr lang="en-US" baseline="0" dirty="0" smtClean="0"/>
          </a:p>
          <a:p>
            <a:r>
              <a:rPr lang="en-US" baseline="0" dirty="0" smtClean="0"/>
              <a:t>The next webinar will be this Wednesday, October 26.  “Helping Youth Discover their Passion and Turn it into a Career”</a:t>
            </a:r>
          </a:p>
          <a:p>
            <a:endParaRPr lang="en-US" baseline="0" dirty="0" smtClean="0"/>
          </a:p>
          <a:p>
            <a:r>
              <a:rPr lang="en-US" baseline="0" dirty="0" smtClean="0"/>
              <a:t>Go to the </a:t>
            </a:r>
            <a:r>
              <a:rPr lang="en-US" baseline="0" dirty="0" err="1" smtClean="0"/>
              <a:t>ncperkins</a:t>
            </a:r>
            <a:r>
              <a:rPr lang="en-US" baseline="0" dirty="0" smtClean="0"/>
              <a:t> dot org Presentation web page for the link to the free webinar registration.</a:t>
            </a:r>
          </a:p>
          <a:p>
            <a:endParaRPr lang="en-US" baseline="0" dirty="0" smtClean="0"/>
          </a:p>
          <a:p>
            <a:r>
              <a:rPr lang="en-US" baseline="0" dirty="0" smtClean="0"/>
              <a:t>You can watch videos of the previous webinars by going to our </a:t>
            </a:r>
            <a:r>
              <a:rPr lang="en-US" baseline="0" dirty="0" err="1" smtClean="0"/>
              <a:t>ncperkins</a:t>
            </a:r>
            <a:r>
              <a:rPr lang="en-US" baseline="0" dirty="0" smtClean="0"/>
              <a:t> dot org website. It’s the same page where you can download this </a:t>
            </a:r>
            <a:r>
              <a:rPr lang="en-US" baseline="0" dirty="0" err="1" smtClean="0"/>
              <a:t>powerpoint</a:t>
            </a:r>
            <a:r>
              <a:rPr lang="en-US" baseline="0" dirty="0" smtClean="0"/>
              <a:t>.</a:t>
            </a:r>
          </a:p>
          <a:p>
            <a:endParaRPr lang="en-US" baseline="0" dirty="0" smtClean="0"/>
          </a:p>
          <a:p>
            <a:endParaRPr lang="en-US" baseline="0" dirty="0" smtClean="0"/>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ncPerkins.org</a:t>
            </a:r>
            <a:r>
              <a:rPr lang="en-US" sz="1600" dirty="0" smtClean="0"/>
              <a:t>/presentations</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145</a:t>
            </a:fld>
            <a:endParaRPr lang="en-US"/>
          </a:p>
        </p:txBody>
      </p:sp>
    </p:spTree>
    <p:extLst>
      <p:ext uri="{BB962C8B-B14F-4D97-AF65-F5344CB8AC3E}">
        <p14:creationId xmlns:p14="http://schemas.microsoft.com/office/powerpoint/2010/main" val="88118370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morning –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146</a:t>
            </a:fld>
            <a:endParaRPr lang="en-US"/>
          </a:p>
        </p:txBody>
      </p:sp>
    </p:spTree>
    <p:extLst>
      <p:ext uri="{BB962C8B-B14F-4D97-AF65-F5344CB8AC3E}">
        <p14:creationId xmlns:p14="http://schemas.microsoft.com/office/powerpoint/2010/main" val="174930288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147</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69575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 (and workforce professionals) is preparing youth for careers. </a:t>
            </a:r>
          </a:p>
          <a:p>
            <a:r>
              <a:rPr lang="en-US" dirty="0" smtClean="0">
                <a:ea typeface="ヒラギノ角ゴ Pro W3" charset="0"/>
              </a:rPr>
              <a:t>What is your student</a:t>
            </a:r>
            <a:r>
              <a:rPr lang="ja-JP" altLang="en-US" dirty="0" smtClean="0">
                <a:ea typeface="ヒラギノ角ゴ Pro W3" charset="0"/>
              </a:rPr>
              <a:t>’</a:t>
            </a:r>
            <a:r>
              <a:rPr lang="en-US" altLang="ja-JP" dirty="0" smtClean="0">
                <a:ea typeface="ヒラギノ角ゴ Pro W3" charset="0"/>
              </a:rPr>
              <a:t>s (or client’s)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the students with whom we work </a:t>
            </a:r>
            <a:r>
              <a:rPr lang="en-US" u="sng" dirty="0" smtClean="0">
                <a:ea typeface="ヒラギノ角ゴ Pro W3" charset="0"/>
              </a:rPr>
              <a:t>are</a:t>
            </a:r>
            <a:r>
              <a:rPr lang="en-US" dirty="0" smtClean="0">
                <a:ea typeface="ヒラギノ角ゴ Pro W3" charset="0"/>
              </a:rPr>
              <a:t> employed, -- and someone asks them what they </a:t>
            </a:r>
            <a:r>
              <a:rPr lang="en-US" u="sng" dirty="0" smtClean="0">
                <a:ea typeface="ヒラギノ角ゴ Pro W3" charset="0"/>
              </a:rPr>
              <a:t>do</a:t>
            </a:r>
            <a:r>
              <a:rPr lang="en-US" dirty="0" smtClean="0">
                <a:ea typeface="ヒラギノ角ゴ Pro W3" charset="0"/>
              </a:rPr>
              <a:t>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3032961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148</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Thanks for inviting me to come speak today</a:t>
            </a:r>
            <a:r>
              <a:rPr lang="en-US" dirty="0" smtClean="0">
                <a:ea typeface="ヒラギノ角ゴ Pro W3" charset="0"/>
              </a:rPr>
              <a:t>.</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a:t>
            </a:r>
            <a:r>
              <a:rPr lang="en-US" dirty="0" err="1" smtClean="0">
                <a:effectLst>
                  <a:outerShdw blurRad="38100" dist="38100" dir="2700000" algn="tl">
                    <a:srgbClr val="C0C0C0"/>
                  </a:outerShdw>
                </a:effectLst>
              </a:rPr>
              <a:t>Droessler</a:t>
            </a:r>
            <a:r>
              <a:rPr lang="en-US" dirty="0" smtClean="0">
                <a:effectLst>
                  <a:outerShdw blurRad="38100" dist="38100" dir="2700000" algn="tl">
                    <a:srgbClr val="C0C0C0"/>
                  </a:outerShdw>
                </a:effectLst>
              </a:rPr>
              <a:t>, Consultant, NCDPI</a:t>
            </a:r>
          </a:p>
          <a:p>
            <a:pPr eaLnBrk="1" hangingPunct="1">
              <a:defRPr/>
            </a:pPr>
            <a:r>
              <a:rPr lang="en-US" dirty="0" err="1" smtClean="0"/>
              <a:t>www.ncPerkins.org</a:t>
            </a:r>
            <a:r>
              <a:rPr lang="en-US" dirty="0" smtClean="0"/>
              <a:t>/presentations</a:t>
            </a:r>
          </a:p>
          <a:p>
            <a:endParaRPr lang="en-US" dirty="0">
              <a:ea typeface="ヒラギノ角ゴ Pro W3" charset="0"/>
            </a:endParaRPr>
          </a:p>
        </p:txBody>
      </p:sp>
    </p:spTree>
    <p:extLst>
      <p:ext uri="{BB962C8B-B14F-4D97-AF65-F5344CB8AC3E}">
        <p14:creationId xmlns:p14="http://schemas.microsoft.com/office/powerpoint/2010/main" val="6517140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149</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15</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2020.</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r>
              <a:rPr lang="en-US" dirty="0">
                <a:ea typeface="ヒラギノ角ゴ Pro W3" charset="0"/>
                <a:cs typeface="Times"/>
              </a:rPr>
              <a:t>The </a:t>
            </a:r>
            <a:r>
              <a:rPr lang="en-US" dirty="0" smtClean="0">
                <a:ea typeface="ヒラギノ角ゴ Pro W3" charset="0"/>
                <a:cs typeface="Times"/>
              </a:rPr>
              <a:t>8.7 percent </a:t>
            </a:r>
            <a:r>
              <a:rPr lang="en-US" dirty="0">
                <a:ea typeface="ヒラギノ角ゴ Pro W3" charset="0"/>
                <a:cs typeface="Times"/>
              </a:rPr>
              <a:t>in the gray slice of the pie requires previous work experience. </a:t>
            </a:r>
            <a:endParaRPr lang="en-US" dirty="0" smtClean="0">
              <a:ea typeface="ヒラギノ角ゴ Pro W3" charset="0"/>
              <a:cs typeface="Times"/>
            </a:endParaRPr>
          </a:p>
          <a:p>
            <a:pPr eaLnBrk="1" hangingPunct="1">
              <a:spcBef>
                <a:spcPct val="0"/>
              </a:spcBef>
            </a:pPr>
            <a:r>
              <a:rPr lang="en-US" dirty="0" smtClean="0">
                <a:ea typeface="ヒラギノ角ゴ Pro W3" charset="0"/>
                <a:cs typeface="Times"/>
              </a:rPr>
              <a:t>Think </a:t>
            </a:r>
            <a:r>
              <a:rPr lang="en-US" dirty="0">
                <a:ea typeface="ヒラギノ角ゴ Pro W3" charset="0"/>
                <a:cs typeface="Times"/>
              </a:rPr>
              <a:t>of this as the worker who rises up to become the shop </a:t>
            </a:r>
            <a:r>
              <a:rPr lang="en-US" dirty="0" smtClean="0">
                <a:ea typeface="ヒラギノ角ゴ Pro W3" charset="0"/>
                <a:cs typeface="Times"/>
              </a:rPr>
              <a:t>foreman or a manager.</a:t>
            </a:r>
            <a:endParaRPr lang="en-US" dirty="0">
              <a:ea typeface="ヒラギノ角ゴ Pro W3" charset="0"/>
              <a:cs typeface="Times"/>
            </a:endParaRPr>
          </a:p>
          <a:p>
            <a:pPr eaLnBrk="1" hangingPunct="1">
              <a:spcBef>
                <a:spcPct val="0"/>
              </a:spcBef>
            </a:pPr>
            <a:endParaRPr lang="en-US" dirty="0">
              <a:ea typeface="ヒラギノ角ゴ Pro W3" charset="0"/>
              <a:cs typeface="Times"/>
            </a:endParaRP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2020</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2.54%  Doctoral or professional degree</a:t>
            </a:r>
          </a:p>
          <a:p>
            <a:pPr eaLnBrk="1" hangingPunct="1">
              <a:spcBef>
                <a:spcPct val="0"/>
              </a:spcBef>
              <a:spcAft>
                <a:spcPct val="30000"/>
              </a:spcAft>
            </a:pPr>
            <a:r>
              <a:rPr lang="en-US" dirty="0" smtClean="0">
                <a:ea typeface="ヒラギノ角ゴ Pro W3" charset="0"/>
                <a:cs typeface="ヒラギノ角ゴ Pro W3" charset="0"/>
              </a:rPr>
              <a:t>  1.68</a:t>
            </a:r>
            <a:r>
              <a:rPr lang="en-US" dirty="0">
                <a:ea typeface="ヒラギノ角ゴ Pro W3" charset="0"/>
                <a:cs typeface="ヒラギノ角ゴ Pro W3" charset="0"/>
              </a:rPr>
              <a:t>%  Master's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5.47%  Bachelor's Degree plus work experience</a:t>
            </a:r>
          </a:p>
          <a:p>
            <a:pPr eaLnBrk="1" hangingPunct="1">
              <a:spcBef>
                <a:spcPct val="0"/>
              </a:spcBef>
              <a:spcAft>
                <a:spcPct val="30000"/>
              </a:spcAft>
            </a:pPr>
            <a:r>
              <a:rPr lang="en-US" dirty="0">
                <a:ea typeface="ヒラギノ角ゴ Pro W3" charset="0"/>
                <a:cs typeface="ヒラギノ角ゴ Pro W3" charset="0"/>
              </a:rPr>
              <a:t>12.25%  Bachelor's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1.74%  Associate Degree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4.17</a:t>
            </a:r>
            <a:r>
              <a:rPr lang="en-US" dirty="0">
                <a:ea typeface="ヒラギノ角ゴ Pro W3" charset="0"/>
                <a:cs typeface="ヒラギノ角ゴ Pro W3" charset="0"/>
              </a:rPr>
              <a:t>%  One/two years of college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6.59</a:t>
            </a:r>
            <a:r>
              <a:rPr lang="en-US" dirty="0">
                <a:ea typeface="ヒラギノ角ゴ Pro W3" charset="0"/>
                <a:cs typeface="ヒラギノ角ゴ Pro W3" charset="0"/>
              </a:rPr>
              <a:t>%  Long-term on-the-job (OJT) training</a:t>
            </a:r>
          </a:p>
          <a:p>
            <a:pPr eaLnBrk="1" hangingPunct="1">
              <a:spcBef>
                <a:spcPct val="0"/>
              </a:spcBef>
              <a:spcAft>
                <a:spcPct val="30000"/>
              </a:spcAft>
            </a:pPr>
            <a:r>
              <a:rPr lang="en-US" dirty="0">
                <a:ea typeface="ヒラギノ角ゴ Pro W3" charset="0"/>
                <a:cs typeface="ヒラギノ角ゴ Pro W3" charset="0"/>
              </a:rPr>
              <a:t>20.24%  Moderate-term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36.6%  Short-term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8.72%  Work experience in a related occupation</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475284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assume that many of our high school graduates will venture out beyond the borders of Wake</a:t>
            </a:r>
            <a:r>
              <a:rPr lang="en-US" baseline="0" dirty="0" smtClean="0"/>
              <a:t> County looking for work, so we will look at the data form the North Central prosperity zone, which includes Wake and 14 other counties.</a:t>
            </a:r>
            <a:endParaRPr lang="en-US" dirty="0" smtClean="0"/>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150</a:t>
            </a:fld>
            <a:endParaRPr lang="en-US"/>
          </a:p>
        </p:txBody>
      </p:sp>
    </p:spTree>
    <p:extLst>
      <p:ext uri="{BB962C8B-B14F-4D97-AF65-F5344CB8AC3E}">
        <p14:creationId xmlns:p14="http://schemas.microsoft.com/office/powerpoint/2010/main" val="6981193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smtClean="0"/>
          </a:p>
          <a:p>
            <a:r>
              <a:rPr lang="en-US" dirty="0" smtClean="0"/>
              <a:t>http://</a:t>
            </a:r>
            <a:r>
              <a:rPr lang="en-US" dirty="0" err="1" smtClean="0"/>
              <a:t>www.newsobserver.com</a:t>
            </a:r>
            <a:r>
              <a:rPr lang="en-US" dirty="0" smtClean="0"/>
              <a:t>/news/local/education/article89098527.html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151</a:t>
            </a:fld>
            <a:endParaRPr lang="en-US"/>
          </a:p>
        </p:txBody>
      </p:sp>
    </p:spTree>
    <p:extLst>
      <p:ext uri="{BB962C8B-B14F-4D97-AF65-F5344CB8AC3E}">
        <p14:creationId xmlns:p14="http://schemas.microsoft.com/office/powerpoint/2010/main" val="15377405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look at a selection</a:t>
            </a:r>
            <a:r>
              <a:rPr lang="en-US" baseline="0" dirty="0" smtClean="0"/>
              <a:t> of Associate Degree Graduates.</a:t>
            </a:r>
          </a:p>
          <a:p>
            <a:endParaRPr lang="en-US" baseline="0" dirty="0" smtClean="0"/>
          </a:p>
          <a:p>
            <a:r>
              <a:rPr lang="en-US" baseline="0" dirty="0" smtClean="0"/>
              <a:t>This is showing Construction Technologies in Blue</a:t>
            </a:r>
          </a:p>
          <a:p>
            <a:r>
              <a:rPr lang="en-US" baseline="0" dirty="0" smtClean="0"/>
              <a:t>Engineering Technologies in Green</a:t>
            </a:r>
          </a:p>
          <a:p>
            <a:r>
              <a:rPr lang="en-US" baseline="0" dirty="0" smtClean="0"/>
              <a:t>Health Sciences in Brown – That is by far the largest number of graduates in this comparison.</a:t>
            </a:r>
          </a:p>
          <a:p>
            <a:r>
              <a:rPr lang="en-US" baseline="0" dirty="0" smtClean="0"/>
              <a:t>Industrial Technologies in tan</a:t>
            </a:r>
          </a:p>
          <a:p>
            <a:r>
              <a:rPr lang="en-US" baseline="0" dirty="0" smtClean="0"/>
              <a:t>And Transport Systems Technologies in dark blue.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152</a:t>
            </a:fld>
            <a:endParaRPr lang="en-US"/>
          </a:p>
        </p:txBody>
      </p:sp>
    </p:spTree>
    <p:extLst>
      <p:ext uri="{BB962C8B-B14F-4D97-AF65-F5344CB8AC3E}">
        <p14:creationId xmlns:p14="http://schemas.microsoft.com/office/powerpoint/2010/main" val="110068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16</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267200"/>
            <a:ext cx="5521325" cy="5094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And 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playing </a:t>
            </a:r>
            <a:r>
              <a:rPr lang="en-US" altLang="ja-JP" sz="1600" u="sng" dirty="0">
                <a:solidFill>
                  <a:srgbClr val="181512"/>
                </a:solidFill>
                <a:ea typeface="ヒラギノ角ゴ Pro W3" charset="0"/>
                <a:cs typeface="Times"/>
              </a:rPr>
              <a:t>Nintendo</a:t>
            </a:r>
            <a:r>
              <a:rPr lang="en-US" altLang="ja-JP" sz="1600" dirty="0">
                <a:solidFill>
                  <a:srgbClr val="181512"/>
                </a:solidFill>
                <a:ea typeface="ヒラギノ角ゴ Pro W3" charset="0"/>
                <a:cs typeface="Times"/>
              </a:rPr>
              <a:t>. </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NC Public Schools Statistical Profile </a:t>
            </a:r>
            <a:r>
              <a:rPr lang="en-US" sz="1600" dirty="0" smtClean="0">
                <a:solidFill>
                  <a:srgbClr val="181512"/>
                </a:solidFill>
                <a:ea typeface="ヒラギノ角ゴ Pro W3" charset="0"/>
                <a:cs typeface="ヒラギノ角ゴ Pro W3" charset="0"/>
              </a:rPr>
              <a:t>2014-2015</a:t>
            </a:r>
            <a:endParaRPr lang="en-US" sz="1600" dirty="0">
              <a:solidFill>
                <a:srgbClr val="181512"/>
              </a:solidFill>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2269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17</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831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dirty="0" smtClean="0">
                <a:ea typeface="ヒラギノ角ゴ Pro W3" charset="0"/>
                <a:cs typeface="Times"/>
              </a:rPr>
              <a:t>almost</a:t>
            </a:r>
            <a:r>
              <a:rPr lang="en-US" baseline="0" dirty="0" smtClean="0">
                <a:ea typeface="ヒラギノ角ゴ Pro W3" charset="0"/>
                <a:cs typeface="Times"/>
              </a:rPr>
              <a:t> </a:t>
            </a:r>
            <a:r>
              <a:rPr lang="en-US" u="sng" dirty="0" smtClean="0">
                <a:ea typeface="ヒラギノ角ゴ Pro W3" charset="0"/>
                <a:cs typeface="Times"/>
              </a:rPr>
              <a:t>22</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6</a:t>
            </a:r>
            <a:r>
              <a:rPr lang="en-US" dirty="0">
                <a:ea typeface="ヒラギノ角ゴ Pro W3" charset="0"/>
                <a:cs typeface="Times"/>
              </a:rPr>
              <a:t> 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63 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49199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44958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on-the-job training,  That means you can get one of these jobs right out of high school, and within a month you know all you need to know to do the job.</a:t>
            </a:r>
          </a:p>
          <a:p>
            <a:endParaRPr lang="en-US" dirty="0" smtClean="0"/>
          </a:p>
          <a:p>
            <a:r>
              <a:rPr lang="en-US" dirty="0" smtClean="0"/>
              <a:t>And this is showing only the jobs projected to be</a:t>
            </a:r>
            <a:r>
              <a:rPr lang="en-US" baseline="0" dirty="0" smtClean="0"/>
              <a:t> </a:t>
            </a:r>
            <a:r>
              <a:rPr lang="en-US" dirty="0" smtClean="0"/>
              <a:t>in high demand over the next ten years.  </a:t>
            </a:r>
          </a:p>
          <a:p>
            <a:r>
              <a:rPr lang="en-US" dirty="0" smtClean="0"/>
              <a:t>And you see the starting salaries for North Carolina.</a:t>
            </a:r>
          </a:p>
          <a:p>
            <a:endParaRPr lang="en-US" dirty="0" smtClean="0"/>
          </a:p>
          <a:p>
            <a:r>
              <a:rPr lang="en-US" dirty="0" smtClean="0"/>
              <a:t>Most of these are helper positions. You are typically</a:t>
            </a:r>
            <a:r>
              <a:rPr lang="en-US" baseline="0" dirty="0" smtClean="0"/>
              <a:t> doing the grunt work for a higher-paid</a:t>
            </a:r>
            <a:r>
              <a:rPr lang="en-US" dirty="0" smtClean="0"/>
              <a:t> professional.</a:t>
            </a:r>
          </a:p>
          <a:p>
            <a:endParaRPr lang="en-US" dirty="0" smtClean="0"/>
          </a:p>
          <a:p>
            <a:r>
              <a:rPr lang="en-US" dirty="0" smtClean="0"/>
              <a:t>Many of these are considered starter jobs.</a:t>
            </a:r>
            <a:r>
              <a:rPr lang="en-US" baseline="0" dirty="0" smtClean="0"/>
              <a:t>  </a:t>
            </a:r>
          </a:p>
          <a:p>
            <a:r>
              <a:rPr lang="en-US" baseline="0" dirty="0" smtClean="0"/>
              <a:t>W</a:t>
            </a:r>
            <a:r>
              <a:rPr lang="en-US" dirty="0" smtClean="0"/>
              <a:t>ith a little experience and a little more education, you could move up to a higher paying job, and get </a:t>
            </a:r>
            <a:r>
              <a:rPr lang="en-US" u="sng" dirty="0" smtClean="0"/>
              <a:t>yourself</a:t>
            </a:r>
            <a:r>
              <a:rPr lang="en-US" dirty="0" smtClean="0"/>
              <a:t> one of these helpers.</a:t>
            </a:r>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94377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Moderate on-the-job training means you need more than a month training,</a:t>
            </a:r>
            <a:r>
              <a:rPr lang="en-US" baseline="0" dirty="0" smtClean="0"/>
              <a:t> but within a year,</a:t>
            </a:r>
            <a:r>
              <a:rPr lang="en-US" dirty="0" smtClean="0"/>
              <a:t> </a:t>
            </a:r>
            <a:r>
              <a:rPr lang="en-US" baseline="0" dirty="0" smtClean="0"/>
              <a:t>you are ready to work by yourself.</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87960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524000"/>
            <a:ext cx="5486400" cy="73914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t>
            </a:r>
          </a:p>
          <a:p>
            <a:r>
              <a:rPr lang="en-US" baseline="0" dirty="0" smtClean="0"/>
              <a:t>If you are caught looking at the world outside your bamboo tube, -- you might be accused of </a:t>
            </a:r>
            <a:r>
              <a:rPr lang="en-US" u="sng" baseline="0" dirty="0" smtClean="0"/>
              <a:t>cheating</a:t>
            </a:r>
            <a:r>
              <a:rPr lang="en-US" baseline="0" dirty="0" smtClean="0"/>
              <a:t>.</a:t>
            </a:r>
          </a:p>
          <a:p>
            <a:endParaRPr lang="en-US" baseline="0" dirty="0" smtClean="0"/>
          </a:p>
          <a:p>
            <a:r>
              <a:rPr lang="en-US" baseline="0" dirty="0" smtClean="0"/>
              <a:t>Our current process of learning does not </a:t>
            </a:r>
            <a:r>
              <a:rPr lang="en-US" u="sng" baseline="0" dirty="0" smtClean="0"/>
              <a:t>have</a:t>
            </a:r>
            <a:r>
              <a:rPr lang="en-US" baseline="0" dirty="0" smtClean="0"/>
              <a:t> to relate to the </a:t>
            </a:r>
            <a:r>
              <a:rPr lang="en-US" u="sng" baseline="0" dirty="0" smtClean="0"/>
              <a:t>real world</a:t>
            </a:r>
            <a:r>
              <a:rPr lang="en-US" baseline="0" dirty="0" smtClean="0"/>
              <a:t>, you just have to memorize and apply your recent learnings to tests.</a:t>
            </a:r>
          </a:p>
          <a:p>
            <a:r>
              <a:rPr lang="en-US" baseline="0" dirty="0" smtClean="0"/>
              <a:t>Then when you have enough credits, you are passed on to the next level of education, -- or just out the door.</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endParaRPr lang="en-US" baseline="0" dirty="0" smtClean="0"/>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371449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jobs require one or two years at a community college or other training school. </a:t>
            </a:r>
          </a:p>
          <a:p>
            <a:r>
              <a:rPr lang="en-US" dirty="0" smtClean="0"/>
              <a:t>You might end up with a diploma or a certificate, but not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p>
          <a:p>
            <a:endParaRPr lang="en-US" baseline="0" dirty="0" smtClean="0"/>
          </a:p>
          <a:p>
            <a:r>
              <a:rPr lang="en-US" baseline="0" dirty="0" smtClean="0"/>
              <a:t>Some of these require a state license in order to work in these occupations.</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661632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3505200"/>
            <a:ext cx="5181600" cy="5638800"/>
          </a:xfrm>
        </p:spPr>
        <p:txBody>
          <a:bodyPr>
            <a:noAutofit/>
          </a:bodyPr>
          <a:lstStyle/>
          <a:p>
            <a:r>
              <a:rPr lang="en-US" dirty="0" smtClean="0"/>
              <a:t>Here is where you see the jump in salaries.</a:t>
            </a:r>
          </a:p>
          <a:p>
            <a:r>
              <a:rPr lang="en-US" dirty="0" smtClean="0"/>
              <a:t>These are the jobs that are predicted to be in high-demand that require an Associate Degree, </a:t>
            </a:r>
            <a:r>
              <a:rPr lang="en-US" baseline="0" dirty="0" smtClean="0"/>
              <a:t>which is a </a:t>
            </a:r>
            <a:r>
              <a:rPr lang="en-US" dirty="0" smtClean="0"/>
              <a:t>two-year degree program at a community college or technical school</a:t>
            </a:r>
            <a:r>
              <a:rPr lang="en-US" baseline="0" dirty="0" smtClean="0"/>
              <a:t>.  </a:t>
            </a:r>
          </a:p>
          <a:p>
            <a:endParaRPr lang="en-US" baseline="0" dirty="0" smtClean="0"/>
          </a:p>
          <a:p>
            <a:r>
              <a:rPr lang="en-US" baseline="0" dirty="0" smtClean="0"/>
              <a:t>(;-) Who is wishing they saw this chart before deciding to become a teacher????</a:t>
            </a:r>
          </a:p>
          <a:p>
            <a:r>
              <a:rPr lang="en-US" baseline="0" dirty="0" smtClean="0"/>
              <a:t>Note that most of these occupations are the “helping” or “assisting”-type jobs in the </a:t>
            </a:r>
            <a:r>
              <a:rPr lang="en-US" u="sng" baseline="0" dirty="0" smtClean="0"/>
              <a:t>Healthcare</a:t>
            </a:r>
            <a:r>
              <a:rPr lang="en-US" baseline="0" dirty="0" smtClean="0"/>
              <a:t> industry. </a:t>
            </a:r>
          </a:p>
          <a:p>
            <a:endParaRPr lang="en-US" baseline="0" dirty="0" smtClean="0"/>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r>
              <a:rPr lang="en-US" baseline="0" dirty="0" smtClean="0"/>
              <a:t>The starting salary for public school teachers in North Carolina is $35,000. Think about the difference in repaying student loans for these two. Four years at a state university costs </a:t>
            </a:r>
            <a:r>
              <a:rPr lang="en-US" u="sng" baseline="0" dirty="0" smtClean="0"/>
              <a:t>ten</a:t>
            </a:r>
            <a:r>
              <a:rPr lang="en-US" baseline="0" dirty="0" smtClean="0"/>
              <a:t> times as much as a two-year degree. </a:t>
            </a:r>
          </a:p>
          <a:p>
            <a:endParaRPr lang="en-US" baseline="0"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290535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actual salaries</a:t>
            </a:r>
            <a:r>
              <a:rPr lang="en-US" baseline="0" dirty="0" smtClean="0"/>
              <a:t> for Associate Degree graduates from our </a:t>
            </a:r>
            <a:r>
              <a:rPr lang="en-US" dirty="0" smtClean="0"/>
              <a:t>North Carolina Community Colleges</a:t>
            </a:r>
            <a:r>
              <a:rPr lang="en-US" baseline="0" dirty="0" smtClean="0"/>
              <a:t>.</a:t>
            </a:r>
          </a:p>
          <a:p>
            <a:endParaRPr lang="en-US" dirty="0" smtClean="0"/>
          </a:p>
          <a:p>
            <a:r>
              <a:rPr lang="en-US" dirty="0" smtClean="0"/>
              <a:t>These</a:t>
            </a:r>
            <a:r>
              <a:rPr lang="en-US" baseline="0" dirty="0" smtClean="0"/>
              <a:t> are the highest </a:t>
            </a:r>
            <a:r>
              <a:rPr lang="en-US" dirty="0" smtClean="0"/>
              <a:t>paying jobs,</a:t>
            </a:r>
            <a:r>
              <a:rPr lang="en-US" baseline="0" dirty="0" smtClean="0"/>
              <a:t> </a:t>
            </a:r>
            <a:r>
              <a:rPr lang="en-US" u="sng" baseline="0" dirty="0" smtClean="0"/>
              <a:t>five</a:t>
            </a:r>
            <a:r>
              <a:rPr lang="en-US" baseline="0" dirty="0" smtClean="0"/>
              <a:t> years after graduation.</a:t>
            </a:r>
          </a:p>
          <a:p>
            <a:r>
              <a:rPr lang="en-US" baseline="0" dirty="0" smtClean="0"/>
              <a:t> </a:t>
            </a:r>
          </a:p>
          <a:p>
            <a:r>
              <a:rPr lang="en-US" baseline="0" dirty="0" smtClean="0"/>
              <a:t>- Cardiovascular Technicians making almost 61 thousand dollars, and the </a:t>
            </a:r>
          </a:p>
          <a:p>
            <a:r>
              <a:rPr lang="en-US" baseline="0" dirty="0" smtClean="0"/>
              <a:t>- Radiation Therapy Techs making 59 thousand dollars.</a:t>
            </a:r>
          </a:p>
          <a:p>
            <a:endParaRPr lang="en-US" baseline="0" dirty="0" smtClean="0"/>
          </a:p>
          <a:p>
            <a:r>
              <a:rPr lang="en-US" baseline="0" dirty="0" smtClean="0"/>
              <a:t>Keep an eye on the last two on this list. I predict an increasing demand for Sonographers -- as the industry is finding more uses for this technology, -- and it’s not just in health care.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Community Colleges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406446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wage the first</a:t>
            </a:r>
            <a:r>
              <a:rPr lang="en-US" baseline="0" dirty="0" smtClean="0"/>
              <a:t> year out of college with a North Carolina  Associate Degree is about 23 thousand dollars.</a:t>
            </a:r>
          </a:p>
          <a:p>
            <a:endParaRPr lang="en-US" baseline="0" dirty="0" smtClean="0"/>
          </a:p>
          <a:p>
            <a:r>
              <a:rPr lang="en-US" baseline="0" dirty="0" smtClean="0"/>
              <a:t>After 5 years, the average is about 32 thousand dollars.</a:t>
            </a:r>
          </a:p>
          <a:p>
            <a:endParaRPr lang="en-US" baseline="0" dirty="0" smtClean="0"/>
          </a:p>
          <a:p>
            <a:r>
              <a:rPr lang="en-US" baseline="0" dirty="0" smtClean="0"/>
              <a:t>That’s really good.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5201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here are the salaries for some specific technical program areas.</a:t>
            </a:r>
          </a:p>
          <a:p>
            <a:endParaRPr lang="en-US" dirty="0" smtClean="0"/>
          </a:p>
          <a:p>
            <a:r>
              <a:rPr lang="en-US" dirty="0" smtClean="0"/>
              <a:t>Five years out of college, the</a:t>
            </a:r>
            <a:r>
              <a:rPr lang="en-US" baseline="0" dirty="0" smtClean="0"/>
              <a:t> average salary for all Associate Degree graduates in Health Sciences and Industrial Technologies is about 42 thousand dollars.</a:t>
            </a:r>
          </a:p>
          <a:p>
            <a:endParaRPr lang="en-US" baseline="0" dirty="0" smtClean="0"/>
          </a:p>
          <a:p>
            <a:r>
              <a:rPr lang="en-US" baseline="0" dirty="0" smtClean="0"/>
              <a:t>Transport Systems is the low line on this chart making almost 33 thousand dollars after five years of work.</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r>
              <a:rPr lang="en-US" dirty="0" smtClean="0"/>
              <a:t>The five year mark is the year 2013.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518906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192420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are the actual salaries</a:t>
            </a:r>
            <a:r>
              <a:rPr lang="en-US" baseline="0" dirty="0" smtClean="0"/>
              <a:t> for Bachelor Degree graduates from our NC Public Universities.</a:t>
            </a:r>
          </a:p>
          <a:p>
            <a:endParaRPr lang="en-US" baseline="0" dirty="0" smtClean="0"/>
          </a:p>
          <a:p>
            <a:r>
              <a:rPr lang="en-US" baseline="0" dirty="0" smtClean="0"/>
              <a:t>These are the average salaries after working for five years.  This is the actual salaries, not just a projection.</a:t>
            </a:r>
          </a:p>
          <a:p>
            <a:endParaRPr lang="en-US" baseline="0" dirty="0" smtClean="0"/>
          </a:p>
          <a:p>
            <a:r>
              <a:rPr lang="en-US" baseline="0" dirty="0" smtClean="0"/>
              <a:t>In 2013, Nuclear Engineering was the highest paying at 89 and a half thousand dollars.</a:t>
            </a:r>
          </a:p>
          <a:p>
            <a:endParaRPr lang="en-US" baseline="0" dirty="0" smtClean="0"/>
          </a:p>
          <a:p>
            <a:r>
              <a:rPr lang="en-US" baseline="0" dirty="0" smtClean="0"/>
              <a:t>You see lots of Engineers on this list because the pay is good, but how about the chances of getting a job? </a:t>
            </a:r>
          </a:p>
          <a:p>
            <a:r>
              <a:rPr lang="en-US" baseline="0" dirty="0" smtClean="0"/>
              <a:t>We will look at that in a minute.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223272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folks who graduated with a Bachelor’s Degree from a North Carolina Public University in 2007-2008, </a:t>
            </a:r>
          </a:p>
          <a:p>
            <a:r>
              <a:rPr lang="en-US" dirty="0" smtClean="0"/>
              <a:t>the average</a:t>
            </a:r>
            <a:r>
              <a:rPr lang="en-US" baseline="0" dirty="0" smtClean="0"/>
              <a:t> salary after five years of work is just above 37 thousand dollars.</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1403701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 look at just the graduates</a:t>
            </a:r>
            <a:r>
              <a:rPr lang="en-US" baseline="0" dirty="0" smtClean="0"/>
              <a:t> with a Bachelor’s Degree in Engineering, </a:t>
            </a:r>
          </a:p>
          <a:p>
            <a:endParaRPr lang="en-US" baseline="0" dirty="0" smtClean="0"/>
          </a:p>
          <a:p>
            <a:r>
              <a:rPr lang="en-US" dirty="0" smtClean="0"/>
              <a:t>They started working at just 35 </a:t>
            </a:r>
            <a:r>
              <a:rPr lang="en-US" baseline="0" dirty="0" smtClean="0"/>
              <a:t>thousand dollars, and after five years jumped to 57 thousand dollars.</a:t>
            </a:r>
            <a:endParaRPr lang="en-US" dirty="0" smtClean="0"/>
          </a:p>
          <a:p>
            <a:endParaRPr lang="en-US" dirty="0" smtClean="0"/>
          </a:p>
          <a:p>
            <a:r>
              <a:rPr lang="en-US" dirty="0" smtClean="0"/>
              <a:t>Later on we will see how only half of these graduates are getting a regular paycheck.</a:t>
            </a:r>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35832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 which is something that is not often valued in our society, especially in education and training.  We have become accustomed to allowing others tell us how to act -- and where to go.</a:t>
            </a:r>
          </a:p>
          <a:p>
            <a:endParaRPr lang="en-US" baseline="0" dirty="0" smtClean="0"/>
          </a:p>
          <a:p>
            <a:r>
              <a:rPr lang="en-US" baseline="0" dirty="0" smtClean="0"/>
              <a:t>We need a clear vision of where </a:t>
            </a:r>
            <a:r>
              <a:rPr lang="en-US" u="sng" baseline="0" dirty="0" smtClean="0"/>
              <a:t>we</a:t>
            </a:r>
            <a:r>
              <a:rPr lang="en-US" baseline="0" dirty="0" smtClean="0"/>
              <a:t> are headed before we can help </a:t>
            </a:r>
            <a:r>
              <a:rPr lang="en-US" u="sng" baseline="0" dirty="0" smtClean="0"/>
              <a:t>others</a:t>
            </a:r>
            <a:r>
              <a:rPr lang="en-US" baseline="0" dirty="0" smtClean="0"/>
              <a:t> get a clear vision of where </a:t>
            </a:r>
            <a:r>
              <a:rPr lang="en-US" u="sng" baseline="0" dirty="0" smtClean="0"/>
              <a:t>they</a:t>
            </a:r>
            <a:r>
              <a:rPr lang="en-US" baseline="0" dirty="0" smtClean="0"/>
              <a:t> are headed.  </a:t>
            </a:r>
          </a:p>
          <a:p>
            <a:endParaRPr lang="en-US" baseline="0" dirty="0" smtClean="0"/>
          </a:p>
          <a:p>
            <a:r>
              <a:rPr lang="en-US" u="sng" baseline="0" dirty="0" smtClean="0"/>
              <a:t>You</a:t>
            </a:r>
            <a:r>
              <a:rPr lang="en-US" baseline="0" dirty="0" smtClean="0"/>
              <a:t> should be in </a:t>
            </a:r>
            <a:r>
              <a:rPr lang="en-US" u="sng" baseline="0" dirty="0" smtClean="0"/>
              <a:t>charge</a:t>
            </a:r>
            <a:r>
              <a:rPr lang="en-US" baseline="0" dirty="0" smtClean="0"/>
              <a:t> of your own life. </a:t>
            </a:r>
          </a:p>
          <a:p>
            <a:endParaRPr lang="en-US" u="sng" baseline="0" dirty="0" smtClean="0"/>
          </a:p>
          <a:p>
            <a:r>
              <a:rPr lang="en-US" baseline="0" dirty="0" smtClean="0"/>
              <a:t>And we have to help others do the same, or we end up like riding in bumper cars without a steering wheel.  </a:t>
            </a:r>
          </a:p>
          <a:p>
            <a:endParaRPr lang="en-US" baseline="0" dirty="0" smtClean="0"/>
          </a:p>
          <a:p>
            <a:r>
              <a:rPr lang="en-US" baseline="0" dirty="0" smtClean="0"/>
              <a:t>Always reacting to outside stimulations -- rather than creating our </a:t>
            </a:r>
            <a:r>
              <a:rPr lang="en-US" u="sng" baseline="0" dirty="0" smtClean="0"/>
              <a:t>own</a:t>
            </a:r>
            <a:r>
              <a:rPr lang="en-US" baseline="0" dirty="0" smtClean="0"/>
              <a:t> path.</a:t>
            </a:r>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a:t>
            </a:r>
            <a:r>
              <a:rPr lang="en-US" baseline="0" dirty="0" smtClean="0"/>
              <a:t> occupations require a </a:t>
            </a:r>
            <a:r>
              <a:rPr lang="en-US" dirty="0" smtClean="0"/>
              <a:t>Bachelor's degree </a:t>
            </a:r>
            <a:r>
              <a:rPr lang="en-US" u="sng" dirty="0" smtClean="0"/>
              <a:t>plus</a:t>
            </a:r>
            <a:r>
              <a:rPr lang="en-US" dirty="0" smtClean="0"/>
              <a:t> previous work experience.</a:t>
            </a:r>
          </a:p>
          <a:p>
            <a:endParaRPr lang="en-US" dirty="0" smtClean="0"/>
          </a:p>
          <a:p>
            <a:r>
              <a:rPr lang="en-US" dirty="0" smtClean="0"/>
              <a:t>You don’t get these jobs right out of college, you have to work up to them.</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638802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similar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This is why your students need to explore these data to see what occupation meets all of </a:t>
            </a:r>
            <a:r>
              <a:rPr lang="en-US" u="sng" baseline="0" dirty="0" smtClean="0"/>
              <a:t>their</a:t>
            </a:r>
            <a:r>
              <a:rPr lang="en-US" baseline="0" dirty="0" smtClean="0"/>
              <a:t> desires.</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739225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Similar coursework, but some industries call it Doctorate, and some industries call it Professional Degree.</a:t>
            </a:r>
            <a:endParaRPr lang="en-US" baseline="0" dirty="0" smtClean="0"/>
          </a:p>
          <a:p>
            <a:endParaRPr lang="en-US" dirty="0" smtClean="0"/>
          </a:p>
          <a:p>
            <a:r>
              <a:rPr lang="en-US" dirty="0" smtClean="0"/>
              <a:t>The federal government does not report salaries above 187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1287258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33</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33</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xfrm>
            <a:off x="1143000" y="685800"/>
            <a:ext cx="2741613" cy="2055813"/>
          </a:xfrm>
          <a:solidFill>
            <a:srgbClr val="FFFFFF"/>
          </a:solidFill>
          <a:ln/>
        </p:spPr>
      </p:sp>
      <p:sp>
        <p:nvSpPr>
          <p:cNvPr id="88069" name="Rectangle 3"/>
          <p:cNvSpPr>
            <a:spLocks noGrp="1" noChangeArrowheads="1"/>
          </p:cNvSpPr>
          <p:nvPr>
            <p:ph type="body" idx="1"/>
          </p:nvPr>
        </p:nvSpPr>
        <p:spPr>
          <a:xfrm>
            <a:off x="838200" y="2971800"/>
            <a:ext cx="5334000" cy="5486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These data show</a:t>
            </a:r>
            <a:r>
              <a:rPr lang="en-US" altLang="en-US" baseline="0" dirty="0" smtClean="0">
                <a:ea typeface="ヒラギノ角ゴ Pro W3" pitchFamily="-108" charset="-128"/>
              </a:rPr>
              <a:t> that almost twice as many folks are going to a four-year college than a two-year college.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dirty="0" smtClean="0">
                <a:ea typeface="ヒラギノ角ゴ Pro W3" pitchFamily="-108" charset="-128"/>
              </a:rPr>
              <a:t>But what</a:t>
            </a:r>
            <a:r>
              <a:rPr lang="en-US" altLang="en-US" baseline="0" dirty="0" smtClean="0">
                <a:ea typeface="ヒラギノ角ゴ Pro W3" pitchFamily="-108" charset="-128"/>
              </a:rPr>
              <a:t> I have been showing you on the last few slides seems to indicate that many of the four-year graduates will be left holding a sheepskin, -- but have no job.</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And as an aside – </a:t>
            </a:r>
          </a:p>
          <a:p>
            <a:pPr eaLnBrk="1" hangingPunct="1">
              <a:spcBef>
                <a:spcPct val="0"/>
              </a:spcBef>
            </a:pPr>
            <a:endParaRPr lang="en-US" altLang="en-US" dirty="0" smtClean="0">
              <a:ea typeface="ヒラギノ角ゴ Pro W3" pitchFamily="-108" charset="-128"/>
            </a:endParaRPr>
          </a:p>
          <a:p>
            <a:pPr marL="285750" indent="-285750" eaLnBrk="1" hangingPunct="1">
              <a:spcBef>
                <a:spcPct val="0"/>
              </a:spcBef>
              <a:buFont typeface="Wingdings" charset="2"/>
              <a:buChar char="à"/>
            </a:pPr>
            <a:r>
              <a:rPr lang="en-US" altLang="en-US" dirty="0" smtClean="0">
                <a:ea typeface="ヒラギノ角ゴ Pro W3" pitchFamily="-108" charset="-128"/>
                <a:sym typeface="Wingdings"/>
              </a:rPr>
              <a:t>Where are our</a:t>
            </a:r>
            <a:r>
              <a:rPr lang="en-US" altLang="en-US" baseline="0" dirty="0" smtClean="0">
                <a:ea typeface="ヒラギノ角ゴ Pro W3" pitchFamily="-108" charset="-128"/>
                <a:sym typeface="Wingdings"/>
              </a:rPr>
              <a:t> men?  Why are they not in college?</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That’s almost a 15 percent difference between the college enrollment of men verses women.</a:t>
            </a:r>
          </a:p>
          <a:p>
            <a:pPr marL="0" indent="0" eaLnBrk="1" hangingPunct="1">
              <a:spcBef>
                <a:spcPct val="0"/>
              </a:spcBef>
              <a:buFont typeface="Wingdings" charset="2"/>
              <a:buNone/>
            </a:pPr>
            <a:endParaRPr lang="en-US" altLang="en-US" baseline="0" dirty="0" smtClean="0">
              <a:ea typeface="ヒラギノ角ゴ Pro W3" pitchFamily="-108" charset="-128"/>
              <a:sym typeface="Wingdings"/>
            </a:endParaRPr>
          </a:p>
          <a:p>
            <a:pPr marL="285750" indent="-285750" eaLnBrk="1" hangingPunct="1">
              <a:spcBef>
                <a:spcPct val="0"/>
              </a:spcBef>
              <a:buFont typeface="Wingdings" charset="2"/>
              <a:buChar char="à"/>
            </a:pPr>
            <a:r>
              <a:rPr lang="en-US" altLang="en-US" baseline="0" dirty="0" smtClean="0">
                <a:ea typeface="ヒラギノ角ゴ Pro W3" pitchFamily="-108" charset="-128"/>
                <a:sym typeface="Wingdings"/>
              </a:rPr>
              <a:t>Compare that to the census data</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The difference between men and women enrollment in postsecondary education is </a:t>
            </a:r>
            <a:r>
              <a:rPr lang="en-US" altLang="en-US" u="sng" baseline="0" dirty="0" smtClean="0">
                <a:ea typeface="ヒラギノ角ゴ Pro W3" pitchFamily="-108" charset="-128"/>
                <a:sym typeface="Wingdings"/>
              </a:rPr>
              <a:t>10 times </a:t>
            </a:r>
            <a:r>
              <a:rPr lang="en-US" altLang="en-US" baseline="0" dirty="0" smtClean="0">
                <a:ea typeface="ヒラギノ角ゴ Pro W3" pitchFamily="-108" charset="-128"/>
                <a:sym typeface="Wingdings"/>
              </a:rPr>
              <a:t>the difference in the census data.</a:t>
            </a:r>
          </a:p>
          <a:p>
            <a:pPr eaLnBrk="1" hangingPunct="1">
              <a:spcBef>
                <a:spcPct val="0"/>
              </a:spcBef>
            </a:pPr>
            <a:endParaRPr lang="en-US" altLang="en-US" baseline="0" dirty="0" smtClean="0">
              <a:ea typeface="ヒラギノ角ゴ Pro W3" pitchFamily="-108" charset="-128"/>
              <a:sym typeface="Wingdings"/>
            </a:endParaRPr>
          </a:p>
          <a:p>
            <a:pPr eaLnBrk="1" hangingPunct="1">
              <a:spcBef>
                <a:spcPct val="0"/>
              </a:spcBef>
            </a:pPr>
            <a:r>
              <a:rPr lang="en-US" altLang="en-US" baseline="0" dirty="0" smtClean="0">
                <a:ea typeface="ヒラギノ角ゴ Pro W3" pitchFamily="-108" charset="-128"/>
                <a:sym typeface="Wingdings"/>
              </a:rPr>
              <a:t>Are they staying at home raising families rather than going to college?</a:t>
            </a:r>
          </a:p>
          <a:p>
            <a:pPr eaLnBrk="1" hangingPunct="1">
              <a:spcBef>
                <a:spcPct val="0"/>
              </a:spcBef>
            </a:pPr>
            <a:r>
              <a:rPr lang="en-US" altLang="en-US" baseline="0" dirty="0" smtClean="0">
                <a:ea typeface="ヒラギノ角ゴ Pro W3" pitchFamily="-108" charset="-128"/>
                <a:sym typeface="Wingdings"/>
              </a:rPr>
              <a:t>-- Just another thing to consider.</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National Center for Education statistics, U.S. Department of Education (</a:t>
            </a:r>
            <a:r>
              <a:rPr lang="en-US" altLang="en-US" dirty="0" err="1" smtClean="0">
                <a:ea typeface="ヒラギノ角ゴ Pro W3" pitchFamily="-108" charset="-128"/>
              </a:rPr>
              <a:t>nces.ed.gov</a:t>
            </a:r>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2014 data</a:t>
            </a:r>
          </a:p>
          <a:p>
            <a:pPr eaLnBrk="1" hangingPunct="1"/>
            <a:r>
              <a:rPr lang="en-US" altLang="en-US" dirty="0" smtClean="0">
                <a:ea typeface="ヒラギノ角ゴ Pro W3" pitchFamily="-108" charset="-128"/>
              </a:rPr>
              <a:t>“Enrollment and Employees in Postsecondary Institutions, Fall 2014; and Financial Statistics and Academic Libraries, Fiscal Year 2014”</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nces.ed.gov</a:t>
            </a:r>
            <a:r>
              <a:rPr lang="en-US" altLang="en-US" dirty="0" smtClean="0">
                <a:ea typeface="ヒラギノ角ゴ Pro W3" pitchFamily="-108" charset="-128"/>
              </a:rPr>
              <a:t>/pubs2016/2016005.pdf</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Table 1. Number and percentage of students enrolled at Title IV institutions, by control of institution, student level, and other selected characteristics: United States, fall 2014</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Census data</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www.census.gov</a:t>
            </a:r>
            <a:r>
              <a:rPr lang="en-US" altLang="en-US" dirty="0" smtClean="0">
                <a:ea typeface="ヒラギノ角ゴ Pro W3" pitchFamily="-108" charset="-128"/>
              </a:rPr>
              <a:t>/prod/cen2010/briefs/c2010br-03.pdf</a:t>
            </a:r>
          </a:p>
          <a:p>
            <a:pPr eaLnBrk="1" hangingPunct="1"/>
            <a:endParaRPr lang="en-US" altLang="en-US" dirty="0" smtClean="0">
              <a:ea typeface="ヒラギノ角ゴ Pro W3" pitchFamily="-108" charset="-128"/>
            </a:endParaRPr>
          </a:p>
        </p:txBody>
      </p:sp>
    </p:spTree>
    <p:extLst>
      <p:ext uri="{BB962C8B-B14F-4D97-AF65-F5344CB8AC3E}">
        <p14:creationId xmlns:p14="http://schemas.microsoft.com/office/powerpoint/2010/main" val="27906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34</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34</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Too </a:t>
            </a:r>
            <a:r>
              <a:rPr lang="en-US" altLang="en-US" baseline="0" dirty="0" smtClean="0">
                <a:ea typeface="ヒラギノ角ゴ Pro W3" pitchFamily="-108" charset="-128"/>
              </a:rPr>
              <a:t>many folks go to college and never complete their degree.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baseline="0"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folks who start a four-year college program will drop out -- or take a lot longer than 4 years. (like me)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These are our</a:t>
            </a:r>
            <a:r>
              <a:rPr lang="en-US" altLang="en-US" baseline="0" dirty="0" smtClean="0">
                <a:ea typeface="ヒラギノ角ゴ Pro W3" pitchFamily="-108" charset="-128"/>
              </a:rPr>
              <a:t> </a:t>
            </a:r>
            <a:r>
              <a:rPr lang="en-US" altLang="en-US" dirty="0" smtClean="0">
                <a:ea typeface="ヒラギノ角ゴ Pro W3" pitchFamily="-108" charset="-128"/>
              </a:rPr>
              <a:t>national statistics.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sym typeface="Wingdings" panose="05000000000000000000" pitchFamily="2" charset="2"/>
              </a:rPr>
              <a:t>Similarly, less than a third of the folks</a:t>
            </a:r>
            <a:r>
              <a:rPr lang="en-US" altLang="en-US" baseline="0" dirty="0" smtClean="0">
                <a:ea typeface="ヒラギノ角ゴ Pro W3" pitchFamily="-108" charset="-128"/>
                <a:sym typeface="Wingdings" panose="05000000000000000000" pitchFamily="2" charset="2"/>
              </a:rPr>
              <a:t> who start a certificate or associate degree complete their certificate or degree in three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r>
              <a:rPr lang="en-US" altLang="en-US" dirty="0" smtClean="0">
                <a:ea typeface="ヒラギノ角ゴ Pro W3" pitchFamily="-108" charset="-128"/>
              </a:rPr>
              <a:t>http://www.usnews.com/usnews/news/articles/051128/28bowen.htm</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National Center for Education statistics, U.S. Department of Education (nces.ed.gov)</a:t>
            </a:r>
          </a:p>
          <a:p>
            <a:pPr eaLnBrk="1" hangingPunct="1"/>
            <a:r>
              <a:rPr lang="en-US" altLang="en-US" dirty="0" smtClean="0">
                <a:ea typeface="ヒラギノ角ゴ Pro W3" pitchFamily="-108" charset="-128"/>
              </a:rPr>
              <a:t>“Enrollment in Postsecondary Institutions, Fall 2008; Graduation Rates, 2002 &amp; 2005 Cohorts; and Financial Statistics, Fiscal Year 2008”</a:t>
            </a:r>
          </a:p>
          <a:p>
            <a:pPr eaLnBrk="1" hangingPunct="1"/>
            <a:r>
              <a:rPr lang="en-US" altLang="en-US" dirty="0" smtClean="0">
                <a:ea typeface="ヒラギノ角ゴ Pro W3" pitchFamily="-108" charset="-128"/>
              </a:rPr>
              <a:t>http://nces.ed.gov/pubs2010/2010152rev.pdf</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GRS=150 percent of normal completion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GR200=200 percent of normal completion time</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b="0" i="0" u="none" strike="noStrike" kern="1200" baseline="0" dirty="0" smtClean="0">
                <a:solidFill>
                  <a:schemeClr val="tx1"/>
                </a:solidFill>
              </a:rPr>
              <a:t>The 2009 Graduation Rates (GRS) component collected counts of full-time, first-time10 degree/certificate-seeking undergraduate students beginning college in the reference period, and their completion status as of August 31, 2008 (150 percent of normal program completion time) at the same institution where the students started. Four-year institutions use cohort year 2002 as the reference period, while less-than-4-year institutions use cohort year 2005 as the reference period. For 4-year institutions operating on standard academic terms (semester, trimester, quarter), students beginning in cohort year 2002 are those that first attended college in the fall of the 2002-03 academic year. For 4-year institutions operating on other than standard academic terms, students beginning in cohort year 2002 are those that first attended college between September 1, 2002 and August 31, 2003. Similarly, for less-than-4-year institutions operating on standard academic terms (semester, trimester, quarter), students beginning in cohort year 2005 are those that first attended college in the fall of the 2005-06 academic year. For less-than-4-year institutions operating on other than standard academic terms, students beginning in cohort year 2005 are those that first attended college between September 1, 2005 and August 31, 2006. The GRS component was required of all Title IV institutions that had full-time, first-time degree/certificate-seeking undergraduate students in the reference period. For this collection, 6,009 institutions in the United States and other jurisdictions were required to respond; of these, 5,989, or 99.7 percent, responded. Of the institutions in the United States (excluding any other jurisdictions), 5,865 were required to complete this component and 5,845, or 99.7 percent, responded. </a:t>
            </a:r>
            <a:endParaRPr lang="en-US" altLang="en-US" dirty="0" smtClean="0">
              <a:ea typeface="ヒラギノ角ゴ Pro W3" pitchFamily="-108" charset="-128"/>
            </a:endParaRPr>
          </a:p>
        </p:txBody>
      </p:sp>
    </p:spTree>
    <p:extLst>
      <p:ext uri="{BB962C8B-B14F-4D97-AF65-F5344CB8AC3E}">
        <p14:creationId xmlns:p14="http://schemas.microsoft.com/office/powerpoint/2010/main" val="1805382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35</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35</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2032000" cy="1524000"/>
          </a:xfrm>
          <a:solidFill>
            <a:srgbClr val="FFFFFF"/>
          </a:solidFill>
          <a:ln/>
        </p:spPr>
      </p:sp>
      <p:sp>
        <p:nvSpPr>
          <p:cNvPr id="92165" name="Rectangle 3"/>
          <p:cNvSpPr>
            <a:spLocks noGrp="1" noChangeArrowheads="1"/>
          </p:cNvSpPr>
          <p:nvPr>
            <p:ph type="body" idx="1"/>
          </p:nvPr>
        </p:nvSpPr>
        <p:spPr>
          <a:xfrm>
            <a:off x="762000" y="1905000"/>
            <a:ext cx="5562600" cy="7162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(repeat)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on the far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r>
              <a:rPr lang="en-US" altLang="en-US" dirty="0" smtClean="0">
                <a:ea typeface="ヒラギノ角ゴ Pro W3" pitchFamily="-108" charset="-128"/>
              </a:rPr>
              <a:t>Average 57.6% for all NC undergraduates listed</a:t>
            </a:r>
          </a:p>
        </p:txBody>
      </p:sp>
    </p:spTree>
    <p:extLst>
      <p:ext uri="{BB962C8B-B14F-4D97-AF65-F5344CB8AC3E}">
        <p14:creationId xmlns:p14="http://schemas.microsoft.com/office/powerpoint/2010/main" val="1324945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36</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36</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4864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almost 50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rPr>
              <a:t>How</a:t>
            </a:r>
            <a:r>
              <a:rPr lang="en-US" altLang="en-US" baseline="0" dirty="0" smtClean="0">
                <a:ea typeface="ヒラギノ角ゴ Pro W3" pitchFamily="-108" charset="-128"/>
              </a:rPr>
              <a:t> often has that happened to you?</a:t>
            </a:r>
          </a:p>
          <a:p>
            <a:pPr eaLnBrk="1" hangingPunct="1">
              <a:spcBef>
                <a:spcPct val="0"/>
              </a:spcBef>
              <a:spcAft>
                <a:spcPct val="30000"/>
              </a:spcAft>
            </a:pPr>
            <a:r>
              <a:rPr lang="en-US" altLang="en-US" baseline="0" dirty="0" smtClean="0">
                <a:ea typeface="ヒラギノ角ゴ Pro W3" pitchFamily="-108" charset="-128"/>
              </a:rPr>
              <a:t>Anybody ???</a:t>
            </a: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rPr>
              <a:t>Probably </a:t>
            </a:r>
            <a:r>
              <a:rPr lang="en-US" altLang="en-US" u="sng" dirty="0" smtClean="0">
                <a:ea typeface="ヒラギノ角ゴ Pro W3" pitchFamily="-108" charset="-128"/>
              </a:rPr>
              <a:t>not </a:t>
            </a:r>
            <a:r>
              <a:rPr lang="en-US" altLang="en-US" u="none" dirty="0" smtClean="0">
                <a:ea typeface="ヒラギノ角ゴ Pro W3" pitchFamily="-108" charset="-128"/>
              </a:rPr>
              <a:t>often, if</a:t>
            </a:r>
            <a:r>
              <a:rPr lang="en-US" altLang="en-US" u="none" baseline="0" dirty="0" smtClean="0">
                <a:ea typeface="ヒラギノ角ゴ Pro W3" pitchFamily="-108" charset="-128"/>
              </a:rPr>
              <a:t> at all</a:t>
            </a:r>
            <a:r>
              <a:rPr lang="en-US" altLang="en-US" dirty="0" smtClean="0">
                <a:ea typeface="ヒラギノ角ゴ Pro W3" pitchFamily="-108" charset="-128"/>
              </a:rPr>
              <a:t>.</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Wake Tech, Our state’s largest Community College claims to be the largest graduate school in North Carolina based on the number of students they have who already have a four-year degree.</a:t>
            </a:r>
          </a:p>
          <a:p>
            <a:pPr eaLnBrk="1" hangingPunct="1">
              <a:spcBef>
                <a:spcPct val="0"/>
              </a:spcBef>
              <a:spcAft>
                <a:spcPct val="30000"/>
              </a:spcAft>
            </a:pPr>
            <a:endParaRPr lang="en-US" altLang="en-US" dirty="0" smtClean="0">
              <a:ea typeface="ヒラギノ角ゴ Pro W3" pitchFamily="-108" charset="-128"/>
            </a:endParaRPr>
          </a:p>
        </p:txBody>
      </p:sp>
    </p:spTree>
    <p:extLst>
      <p:ext uri="{BB962C8B-B14F-4D97-AF65-F5344CB8AC3E}">
        <p14:creationId xmlns:p14="http://schemas.microsoft.com/office/powerpoint/2010/main" val="210755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37</a:t>
            </a:fld>
            <a:endParaRPr lang="en-US" sz="1300"/>
          </a:p>
        </p:txBody>
      </p:sp>
    </p:spTree>
    <p:extLst>
      <p:ext uri="{BB962C8B-B14F-4D97-AF65-F5344CB8AC3E}">
        <p14:creationId xmlns:p14="http://schemas.microsoft.com/office/powerpoint/2010/main" val="1738338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38</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Last year was 2015, -- the year to which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 </a:t>
            </a:r>
            <a:r>
              <a:rPr lang="en-US" i="1" dirty="0" smtClean="0">
                <a:ea typeface="ヒラギノ角ゴ Pro W3" charset="0"/>
                <a:cs typeface="Times" panose="02020603050405020304" pitchFamily="18" charset="0"/>
              </a:rPr>
              <a:t>Back to the Future part 2</a:t>
            </a:r>
            <a:r>
              <a:rPr lang="en-US" dirty="0" smtClean="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4858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39</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59522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will 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40</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958997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41</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289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2020</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434270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42</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570802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43</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And now we flip to the bottom of the list.  </a:t>
            </a:r>
          </a:p>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Textiles </a:t>
            </a:r>
            <a:r>
              <a:rPr lang="en-US" dirty="0">
                <a:solidFill>
                  <a:srgbClr val="FF0000"/>
                </a:solidFill>
                <a:ea typeface="ヒラギノ角ゴ Pro W3" charset="0"/>
                <a:cs typeface="Arial" charset="0"/>
              </a:rPr>
              <a:t>–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05228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shows employment</a:t>
            </a:r>
            <a:r>
              <a:rPr lang="en-US" baseline="0" dirty="0" smtClean="0"/>
              <a:t> for the first five years after graduation for folks who earned an Associate Degree in North Carolina.</a:t>
            </a:r>
            <a:endParaRPr lang="en-US" dirty="0" smtClean="0"/>
          </a:p>
          <a:p>
            <a:endParaRPr lang="en-US" dirty="0" smtClean="0"/>
          </a:p>
          <a:p>
            <a:r>
              <a:rPr lang="en-US" dirty="0" smtClean="0"/>
              <a:t>This shows the graduates who are receiving a paycheck.  It does not include independent contractors or self-employed.</a:t>
            </a:r>
          </a:p>
          <a:p>
            <a:endParaRPr lang="en-US" dirty="0" smtClean="0"/>
          </a:p>
          <a:p>
            <a:r>
              <a:rPr lang="en-US" dirty="0" smtClean="0"/>
              <a:t>Over 75 percent of the folks who earned an</a:t>
            </a:r>
            <a:r>
              <a:rPr lang="en-US" baseline="0" dirty="0" smtClean="0"/>
              <a:t> Associate Degree in North Carolina are receiving a paycheck 5 years after graduation.  That’s really good.</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186452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if</a:t>
            </a:r>
            <a:r>
              <a:rPr lang="en-US" baseline="0" dirty="0" smtClean="0"/>
              <a:t> we look at some selected Associate Degree programs.</a:t>
            </a:r>
          </a:p>
          <a:p>
            <a:endParaRPr lang="en-US" baseline="0" dirty="0" smtClean="0"/>
          </a:p>
          <a:p>
            <a:r>
              <a:rPr lang="en-US" baseline="0" dirty="0" smtClean="0"/>
              <a:t>For the most part they are all over 75 percent employed after five years.</a:t>
            </a:r>
          </a:p>
          <a:p>
            <a:endParaRPr lang="en-US" baseline="0" dirty="0" smtClean="0"/>
          </a:p>
          <a:p>
            <a:r>
              <a:rPr lang="en-US" baseline="0" dirty="0" smtClean="0"/>
              <a:t>Health Sciences, Construction, and Industrial Technologies are the three highest with 84 percent employment after 5 years.</a:t>
            </a:r>
          </a:p>
          <a:p>
            <a:endParaRPr lang="en-US" baseline="0" dirty="0" smtClean="0"/>
          </a:p>
          <a:p>
            <a:r>
              <a:rPr lang="en-US" baseline="0" dirty="0" smtClean="0"/>
              <a:t>Engineering Technologies is at 74 percent employment.  Still not bad.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64885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employment for the first five years out of college for Bachelor Degree graduates from our NC Public</a:t>
            </a:r>
            <a:r>
              <a:rPr lang="en-US" baseline="0" dirty="0" smtClean="0"/>
              <a:t> U</a:t>
            </a:r>
            <a:r>
              <a:rPr lang="en-US" dirty="0" smtClean="0"/>
              <a:t>niversities.</a:t>
            </a:r>
          </a:p>
          <a:p>
            <a:endParaRPr lang="en-US" dirty="0" smtClean="0"/>
          </a:p>
          <a:p>
            <a:r>
              <a:rPr lang="en-US" dirty="0" smtClean="0"/>
              <a:t>After 5 years, 63 percent are receiving</a:t>
            </a:r>
            <a:r>
              <a:rPr lang="en-US" baseline="0" dirty="0" smtClean="0"/>
              <a:t> a paycheck.</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2145441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If we focus just on Engineering.  This is the data for all engineering graduates from all</a:t>
            </a:r>
            <a:r>
              <a:rPr lang="en-US" baseline="0" dirty="0" smtClean="0"/>
              <a:t> UNC campuses.</a:t>
            </a:r>
          </a:p>
          <a:p>
            <a:endParaRPr lang="en-US" baseline="0" dirty="0" smtClean="0"/>
          </a:p>
          <a:p>
            <a:r>
              <a:rPr lang="en-US" baseline="0" dirty="0" smtClean="0"/>
              <a:t>After five years of work, the employment is 57 percent.  That means that almost half of the engineering graduates are not receiving a paycheck five years after graduation.</a:t>
            </a:r>
          </a:p>
          <a:p>
            <a:endParaRPr lang="en-US" baseline="0" dirty="0" smtClean="0"/>
          </a:p>
          <a:p>
            <a:r>
              <a:rPr lang="en-US" baseline="0" dirty="0" smtClean="0"/>
              <a:t>Does that mean we are graduating too many engineers, or are high schools funneling folks into engineering programs who probably should be doing something else?</a:t>
            </a:r>
          </a:p>
          <a:p>
            <a:endParaRPr lang="en-US" baseline="0" dirty="0" smtClean="0"/>
          </a:p>
          <a:p>
            <a:r>
              <a:rPr lang="en-US" baseline="0" dirty="0" smtClean="0"/>
              <a:t>Let’s compare this data to the folks earning the Associate Degrees.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1423885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114800" cy="3086100"/>
          </a:xfrm>
        </p:spPr>
      </p:sp>
      <p:sp>
        <p:nvSpPr>
          <p:cNvPr id="3" name="Notes Placeholder 2"/>
          <p:cNvSpPr>
            <a:spLocks noGrp="1"/>
          </p:cNvSpPr>
          <p:nvPr>
            <p:ph type="body" idx="1"/>
          </p:nvPr>
        </p:nvSpPr>
        <p:spPr>
          <a:xfrm>
            <a:off x="685800" y="3962400"/>
            <a:ext cx="5486400" cy="5029200"/>
          </a:xfrm>
        </p:spPr>
        <p:txBody>
          <a:bodyPr>
            <a:noAutofit/>
          </a:bodyPr>
          <a:lstStyle/>
          <a:p>
            <a:r>
              <a:rPr lang="en-US" dirty="0" smtClean="0"/>
              <a:t>On top is the Bachelor of Engineering graduates</a:t>
            </a:r>
          </a:p>
          <a:p>
            <a:endParaRPr lang="en-US" dirty="0" smtClean="0"/>
          </a:p>
          <a:p>
            <a:r>
              <a:rPr lang="en-US" dirty="0" smtClean="0"/>
              <a:t>And on the bottom is the Associate Degree graduates in these five</a:t>
            </a:r>
            <a:r>
              <a:rPr lang="en-US" baseline="0" dirty="0" smtClean="0"/>
              <a:t> technical areas</a:t>
            </a:r>
            <a:r>
              <a:rPr lang="en-US" dirty="0" smtClean="0"/>
              <a:t>.</a:t>
            </a:r>
          </a:p>
          <a:p>
            <a:endParaRPr lang="en-US" dirty="0" smtClean="0"/>
          </a:p>
          <a:p>
            <a:r>
              <a:rPr lang="en-US" dirty="0" smtClean="0"/>
              <a:t>Notice the Bachelor of Engineering graduates start</a:t>
            </a:r>
            <a:r>
              <a:rPr lang="en-US" baseline="0" dirty="0" smtClean="0"/>
              <a:t> out at 69 percent employment,</a:t>
            </a:r>
            <a:r>
              <a:rPr lang="en-US" dirty="0" smtClean="0"/>
              <a:t> </a:t>
            </a:r>
            <a:r>
              <a:rPr lang="en-US" baseline="0" dirty="0" smtClean="0"/>
              <a:t> and after five years are at 57 percent employment.</a:t>
            </a:r>
            <a:endParaRPr lang="en-US" dirty="0" smtClean="0"/>
          </a:p>
          <a:p>
            <a:endParaRPr lang="en-US" dirty="0" smtClean="0"/>
          </a:p>
          <a:p>
            <a:r>
              <a:rPr lang="en-US" baseline="0" dirty="0" smtClean="0"/>
              <a:t>But at the bottom of the slide -- you see that 80 to 92 percent of the graduates with an associate degree are employed right out of college. </a:t>
            </a:r>
          </a:p>
          <a:p>
            <a:r>
              <a:rPr lang="en-US" baseline="0" dirty="0" smtClean="0"/>
              <a:t>And then after 5 years of employment, the rate is 74 to 84 percent.</a:t>
            </a:r>
          </a:p>
          <a:p>
            <a:endParaRPr lang="en-US" baseline="0" dirty="0" smtClean="0"/>
          </a:p>
          <a:p>
            <a:r>
              <a:rPr lang="en-US" baseline="0" dirty="0" smtClean="0"/>
              <a:t>This seems to indicate a high demand for folks with a technical associate degree.  And less demand for graduates of a four-year engineering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r>
              <a:rPr lang="en-US" dirty="0" smtClean="0"/>
              <a:t>2007-2008 Bachelor Degree,</a:t>
            </a:r>
            <a:r>
              <a:rPr lang="en-US" baseline="0" dirty="0" smtClean="0"/>
              <a:t> Engineering </a:t>
            </a:r>
            <a:r>
              <a:rPr lang="en-US" dirty="0" smtClean="0"/>
              <a:t>graduates from All NC Universities</a:t>
            </a:r>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571998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noAutofit/>
          </a:bodyPr>
          <a:lstStyle/>
          <a:p>
            <a:r>
              <a:rPr lang="en-US" dirty="0" smtClean="0"/>
              <a:t>Here at the top we see </a:t>
            </a:r>
            <a:r>
              <a:rPr lang="en-US" u="sng" dirty="0" smtClean="0"/>
              <a:t>all</a:t>
            </a:r>
            <a:r>
              <a:rPr lang="en-US" dirty="0" smtClean="0"/>
              <a:t> Bachelor</a:t>
            </a:r>
            <a:r>
              <a:rPr lang="en-US" baseline="0" dirty="0" smtClean="0"/>
              <a:t> Degree graduates -- where the employment rate right out of college is 77 percent, and after five years, the employment rate is 63 percent.</a:t>
            </a:r>
          </a:p>
          <a:p>
            <a:endParaRPr lang="en-US" baseline="0" dirty="0" smtClean="0"/>
          </a:p>
          <a:p>
            <a:r>
              <a:rPr lang="en-US" baseline="0" dirty="0" smtClean="0"/>
              <a:t>That is much higher than the employment rate of our Engineering School graduates.</a:t>
            </a:r>
          </a:p>
          <a:p>
            <a:endParaRPr lang="en-US" baseline="0" dirty="0" smtClean="0"/>
          </a:p>
          <a:p>
            <a:r>
              <a:rPr lang="en-US" baseline="0" dirty="0" smtClean="0"/>
              <a:t>On the bottom you see the same graph of our associate degree graduates.</a:t>
            </a:r>
          </a:p>
          <a:p>
            <a:endParaRPr lang="en-US" baseline="0" dirty="0" smtClean="0"/>
          </a:p>
          <a:p>
            <a:r>
              <a:rPr lang="en-US" baseline="0" dirty="0" smtClean="0"/>
              <a:t>This seems to indicate a high demand for folks with a technical associate degree.  And less demand for graduates of a four-year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199971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086160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50</a:t>
            </a:fld>
            <a:endParaRPr lang="en-US" sz="1300"/>
          </a:p>
        </p:txBody>
      </p:sp>
      <p:sp>
        <p:nvSpPr>
          <p:cNvPr id="82946" name="Rectangle 2"/>
          <p:cNvSpPr>
            <a:spLocks noGrp="1" noRot="1" noChangeAspect="1" noChangeArrowheads="1" noTextEdit="1"/>
          </p:cNvSpPr>
          <p:nvPr>
            <p:ph type="sldImg"/>
          </p:nvPr>
        </p:nvSpPr>
        <p:spPr>
          <a:xfrm>
            <a:off x="1244600" y="720725"/>
            <a:ext cx="2912533" cy="2184400"/>
          </a:xfrm>
          <a:solidFill>
            <a:srgbClr val="FFFFFF"/>
          </a:solidFill>
          <a:ln/>
        </p:spPr>
      </p:sp>
      <p:sp>
        <p:nvSpPr>
          <p:cNvPr id="82947" name="Rectangle 3"/>
          <p:cNvSpPr>
            <a:spLocks noGrp="1" noChangeArrowheads="1"/>
          </p:cNvSpPr>
          <p:nvPr>
            <p:ph type="body" idx="1"/>
          </p:nvPr>
        </p:nvSpPr>
        <p:spPr>
          <a:xfrm>
            <a:off x="893763" y="3124200"/>
            <a:ext cx="5278437" cy="6237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percentage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also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North Carolina on the left. Projected to have the eighth most number of new jobs.  On the right our state is not far down at 12.9 percent.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Maine is at the bottom of both </a:t>
            </a:r>
            <a:r>
              <a:rPr lang="en-US" dirty="0" smtClean="0">
                <a:ea typeface="ヒラギノ角ゴ Pro W3" charset="0"/>
                <a:cs typeface="Times"/>
              </a:rPr>
              <a:t>lists.</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688262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1944589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list shows the top jobs that </a:t>
            </a:r>
            <a:r>
              <a:rPr lang="en-US" u="sng" dirty="0" smtClean="0">
                <a:ea typeface="ヒラギノ角ゴ Pro W3" charset="0"/>
                <a:cs typeface="Times"/>
              </a:rPr>
              <a:t>don</a:t>
            </a:r>
            <a:r>
              <a:rPr lang="fr-FR" u="sng" dirty="0" smtClean="0">
                <a:ea typeface="ヒラギノ角ゴ Pro W3" charset="0"/>
                <a:cs typeface="Times"/>
              </a:rPr>
              <a:t>’</a:t>
            </a:r>
            <a:r>
              <a:rPr lang="en-US" u="sng" dirty="0" smtClean="0">
                <a:ea typeface="ヒラギノ角ゴ Pro W3" charset="0"/>
                <a:cs typeface="Times"/>
              </a:rPr>
              <a:t>t</a:t>
            </a:r>
            <a:r>
              <a:rPr lang="en-US" baseline="0" dirty="0" smtClean="0">
                <a:ea typeface="ヒラギノ角ゴ Pro W3" charset="0"/>
                <a:cs typeface="Times"/>
              </a:rPr>
              <a:t> require a four-year degree.</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52</a:t>
            </a:fld>
            <a:endParaRPr lang="en-US" sz="1300"/>
          </a:p>
        </p:txBody>
      </p:sp>
    </p:spTree>
    <p:extLst>
      <p:ext uri="{BB962C8B-B14F-4D97-AF65-F5344CB8AC3E}">
        <p14:creationId xmlns:p14="http://schemas.microsoft.com/office/powerpoint/2010/main" val="2125027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baseline="0" dirty="0" smtClean="0">
                <a:cs typeface="Times"/>
              </a:rPr>
              <a:t>This</a:t>
            </a:r>
            <a:r>
              <a:rPr lang="en-US" baseline="0" dirty="0" smtClean="0">
                <a:cs typeface="Times"/>
              </a:rPr>
              <a:t> hot jobs list shows the</a:t>
            </a:r>
            <a:r>
              <a:rPr lang="en-US" dirty="0" smtClean="0">
                <a:cs typeface="Times"/>
              </a:rPr>
              <a:t> top</a:t>
            </a:r>
            <a:r>
              <a:rPr lang="en-US" baseline="0" dirty="0" smtClean="0">
                <a:cs typeface="Times"/>
              </a:rPr>
              <a:t> ten </a:t>
            </a:r>
            <a:r>
              <a:rPr lang="en-US" u="sng" baseline="0" dirty="0" smtClean="0">
                <a:cs typeface="Times"/>
              </a:rPr>
              <a:t>unusual</a:t>
            </a:r>
            <a:r>
              <a:rPr lang="en-US" baseline="0" dirty="0" smtClean="0">
                <a:cs typeface="Times"/>
              </a:rPr>
              <a:t> jobs that </a:t>
            </a:r>
            <a:r>
              <a:rPr lang="en-US" u="sng" baseline="0" dirty="0" smtClean="0">
                <a:cs typeface="Times"/>
              </a:rPr>
              <a:t>pay</a:t>
            </a:r>
            <a:r>
              <a:rPr lang="en-US" baseline="0" dirty="0" smtClean="0">
                <a:cs typeface="Times"/>
              </a:rPr>
              <a:t> surprisingly well.  </a:t>
            </a:r>
          </a:p>
          <a:p>
            <a:endParaRPr lang="en-US" baseline="0" dirty="0" smtClean="0">
              <a:cs typeface="Times"/>
            </a:endParaRPr>
          </a:p>
          <a:p>
            <a:r>
              <a:rPr lang="en-US" dirty="0" smtClean="0"/>
              <a:t>--  like running a </a:t>
            </a:r>
            <a:r>
              <a:rPr lang="en-US" u="sng" dirty="0" smtClean="0"/>
              <a:t>hot dog </a:t>
            </a:r>
            <a:r>
              <a:rPr lang="en-US" dirty="0" smtClean="0"/>
              <a:t>cart.</a:t>
            </a:r>
          </a:p>
          <a:p>
            <a:endParaRPr lang="en-US" baseline="0" dirty="0" smtClean="0">
              <a:cs typeface="Times"/>
            </a:endParaRPr>
          </a:p>
          <a:p>
            <a:r>
              <a:rPr lang="en-US" baseline="0" dirty="0" smtClean="0">
                <a:cs typeface="Times"/>
              </a:rPr>
              <a:t>Who thinks that would be fun ??????</a:t>
            </a:r>
          </a:p>
          <a:p>
            <a:endParaRPr lang="en-US" baseline="0" dirty="0" smtClean="0">
              <a:cs typeface="Times"/>
            </a:endParaRPr>
          </a:p>
          <a:p>
            <a:endParaRPr lang="en-US" dirty="0" smtClean="0">
              <a:cs typeface="Times"/>
            </a:endParaRPr>
          </a:p>
          <a:p>
            <a:endParaRPr lang="en-US" dirty="0">
              <a:cs typeface="Times"/>
            </a:endParaRPr>
          </a:p>
          <a:p>
            <a:endParaRPr lang="en-US" dirty="0" smtClean="0">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53</a:t>
            </a:fld>
            <a:endParaRPr lang="en-US"/>
          </a:p>
        </p:txBody>
      </p:sp>
    </p:spTree>
    <p:extLst>
      <p:ext uri="{BB962C8B-B14F-4D97-AF65-F5344CB8AC3E}">
        <p14:creationId xmlns:p14="http://schemas.microsoft.com/office/powerpoint/2010/main" val="1173758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54</a:t>
            </a:fld>
            <a:endParaRPr lang="en-US" sz="1300"/>
          </a:p>
        </p:txBody>
      </p:sp>
    </p:spTree>
    <p:extLst>
      <p:ext uri="{BB962C8B-B14F-4D97-AF65-F5344CB8AC3E}">
        <p14:creationId xmlns:p14="http://schemas.microsoft.com/office/powerpoint/2010/main" val="1173146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55</a:t>
            </a:fld>
            <a:endParaRPr lang="en-US" sz="1300"/>
          </a:p>
        </p:txBody>
      </p:sp>
    </p:spTree>
    <p:extLst>
      <p:ext uri="{BB962C8B-B14F-4D97-AF65-F5344CB8AC3E}">
        <p14:creationId xmlns:p14="http://schemas.microsoft.com/office/powerpoint/2010/main" val="969740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56</a:t>
            </a:fld>
            <a:endParaRPr lang="en-US" sz="1300"/>
          </a:p>
        </p:txBody>
      </p:sp>
    </p:spTree>
    <p:extLst>
      <p:ext uri="{BB962C8B-B14F-4D97-AF65-F5344CB8AC3E}">
        <p14:creationId xmlns:p14="http://schemas.microsoft.com/office/powerpoint/2010/main" val="869659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Engineers</a:t>
            </a:r>
          </a:p>
          <a:p>
            <a:endParaRPr lang="en-US" dirty="0" smtClean="0">
              <a:ea typeface="ヒラギノ角ゴ Pro W3" charset="0"/>
            </a:endParaRPr>
          </a:p>
          <a:p>
            <a:r>
              <a:rPr lang="en-US" dirty="0" smtClean="0">
                <a:ea typeface="ヒラギノ角ゴ Pro W3" charset="0"/>
              </a:rPr>
              <a:t>Not just engineers who can design buildings that don’t fall down, but engineers who can think outside</a:t>
            </a:r>
            <a:r>
              <a:rPr lang="en-US" baseline="0" dirty="0" smtClean="0">
                <a:ea typeface="ヒラギノ角ゴ Pro W3" charset="0"/>
              </a:rPr>
              <a:t> the box and create something exciting and new.</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947D81-41ED-EF4D-9C96-08B7FE7BE11C}" type="slidenum">
              <a:rPr lang="en-US" sz="1300"/>
              <a:pPr/>
              <a:t>57</a:t>
            </a:fld>
            <a:endParaRPr lang="en-US" sz="1300"/>
          </a:p>
        </p:txBody>
      </p:sp>
    </p:spTree>
    <p:extLst>
      <p:ext uri="{BB962C8B-B14F-4D97-AF65-F5344CB8AC3E}">
        <p14:creationId xmlns:p14="http://schemas.microsoft.com/office/powerpoint/2010/main" val="29463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IT workers at all levels.</a:t>
            </a:r>
          </a:p>
          <a:p>
            <a:endParaRPr lang="en-US" dirty="0" smtClean="0">
              <a:ea typeface="ヒラギノ角ゴ Pro W3" charset="0"/>
            </a:endParaRPr>
          </a:p>
          <a:p>
            <a:r>
              <a:rPr lang="en-US" dirty="0" smtClean="0">
                <a:ea typeface="ヒラギノ角ゴ Pro W3" charset="0"/>
              </a:rPr>
              <a:t>Notice that we are seeing a lot of the</a:t>
            </a:r>
            <a:r>
              <a:rPr lang="en-US" baseline="0" dirty="0" smtClean="0">
                <a:ea typeface="ヒラギノ角ゴ Pro W3" charset="0"/>
              </a:rPr>
              <a:t> STEM jobs in these lists.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B395613-BBA1-AF42-8F98-F6F4E93A4EF5}" type="slidenum">
              <a:rPr lang="en-US" sz="1300"/>
              <a:pPr/>
              <a:t>58</a:t>
            </a:fld>
            <a:endParaRPr lang="en-US" sz="1300"/>
          </a:p>
        </p:txBody>
      </p:sp>
    </p:spTree>
    <p:extLst>
      <p:ext uri="{BB962C8B-B14F-4D97-AF65-F5344CB8AC3E}">
        <p14:creationId xmlns:p14="http://schemas.microsoft.com/office/powerpoint/2010/main" val="7664945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Sales Representatives are in high demand because businesses</a:t>
            </a:r>
            <a:r>
              <a:rPr lang="en-US" baseline="0" dirty="0" smtClean="0">
                <a:ea typeface="ヒラギノ角ゴ Pro W3" charset="0"/>
              </a:rPr>
              <a:t> need to sell their products and services.</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15479E-A864-0A43-B3F0-05B54562F849}" type="slidenum">
              <a:rPr lang="en-US" sz="1300"/>
              <a:pPr/>
              <a:t>59</a:t>
            </a:fld>
            <a:endParaRPr lang="en-US" sz="1300"/>
          </a:p>
        </p:txBody>
      </p:sp>
    </p:spTree>
    <p:extLst>
      <p:ext uri="{BB962C8B-B14F-4D97-AF65-F5344CB8AC3E}">
        <p14:creationId xmlns:p14="http://schemas.microsoft.com/office/powerpoint/2010/main" val="156600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6</a:t>
            </a:fld>
            <a:endParaRPr lang="en-US" sz="1300"/>
          </a:p>
        </p:txBody>
      </p:sp>
      <p:sp>
        <p:nvSpPr>
          <p:cNvPr id="19458" name="Rectangle 2"/>
          <p:cNvSpPr>
            <a:spLocks noGrp="1" noRot="1" noChangeAspect="1" noChangeArrowheads="1" noTextEdit="1"/>
          </p:cNvSpPr>
          <p:nvPr>
            <p:ph type="sldImg"/>
          </p:nvPr>
        </p:nvSpPr>
        <p:spPr>
          <a:xfrm>
            <a:off x="1257300" y="720725"/>
            <a:ext cx="4423833" cy="3317875"/>
          </a:xfrm>
          <a:solidFill>
            <a:srgbClr val="FFFFFF"/>
          </a:solidFill>
          <a:ln/>
        </p:spPr>
      </p:sp>
      <p:sp>
        <p:nvSpPr>
          <p:cNvPr id="19459" name="Rectangle 3"/>
          <p:cNvSpPr>
            <a:spLocks noGrp="1" noChangeArrowheads="1"/>
          </p:cNvSpPr>
          <p:nvPr>
            <p:ph type="body" idx="1"/>
          </p:nvPr>
        </p:nvSpPr>
        <p:spPr>
          <a:xfrm>
            <a:off x="974725" y="4419599"/>
            <a:ext cx="5045075" cy="4702175"/>
          </a:xfrm>
          <a:solidFill>
            <a:srgbClr val="FFFFFF"/>
          </a:solidFill>
          <a:ln>
            <a:noFill/>
          </a:ln>
        </p:spPr>
        <p:txBody>
          <a:bodyPr>
            <a:noAutofit/>
          </a:bodyPr>
          <a:lstStyle/>
          <a:p>
            <a:r>
              <a:rPr lang="en-US" dirty="0" smtClean="0"/>
              <a:t>For</a:t>
            </a:r>
            <a:r>
              <a:rPr lang="en-US" baseline="0" dirty="0" smtClean="0"/>
              <a:t> those of you who haven’t heard, I now work for the North Carolina Community College System.  </a:t>
            </a:r>
          </a:p>
          <a:p>
            <a:endParaRPr lang="en-US" baseline="0" dirty="0" smtClean="0"/>
          </a:p>
          <a:p>
            <a:r>
              <a:rPr lang="en-US" baseline="0" dirty="0" smtClean="0"/>
              <a:t>I was at the state Department of Public Instruction for 6 years connecting high school technical programs with community college technical programs.</a:t>
            </a:r>
          </a:p>
          <a:p>
            <a:endParaRPr lang="en-US" baseline="0" dirty="0" smtClean="0"/>
          </a:p>
          <a:p>
            <a:r>
              <a:rPr lang="en-US" baseline="0" dirty="0" smtClean="0"/>
              <a:t>My work with the community college system still connects high school programs with community college programs.</a:t>
            </a:r>
          </a:p>
          <a:p>
            <a:endParaRPr lang="en-US" baseline="0" dirty="0" smtClean="0"/>
          </a:p>
          <a:p>
            <a:r>
              <a:rPr lang="en-US" baseline="0" dirty="0" smtClean="0"/>
              <a:t>It’s the same work I have been doing for many years, </a:t>
            </a:r>
          </a:p>
          <a:p>
            <a:r>
              <a:rPr lang="en-US" baseline="0" dirty="0" smtClean="0"/>
              <a:t>but I can now tell folks that in my </a:t>
            </a:r>
            <a:r>
              <a:rPr lang="en-US" u="sng" baseline="0" dirty="0" smtClean="0"/>
              <a:t>professional</a:t>
            </a:r>
            <a:r>
              <a:rPr lang="en-US" baseline="0" dirty="0" smtClean="0"/>
              <a:t> life, -- </a:t>
            </a:r>
          </a:p>
          <a:p>
            <a:r>
              <a:rPr lang="en-US" baseline="0" dirty="0" smtClean="0"/>
              <a:t>I have finally </a:t>
            </a:r>
            <a:r>
              <a:rPr lang="en-US" u="sng" baseline="0" dirty="0" smtClean="0"/>
              <a:t>graduated</a:t>
            </a:r>
            <a:r>
              <a:rPr lang="en-US" baseline="0" dirty="0" smtClean="0"/>
              <a:t> to </a:t>
            </a:r>
            <a:r>
              <a:rPr lang="en-US" u="sng" baseline="0" dirty="0" smtClean="0"/>
              <a:t>college</a:t>
            </a:r>
            <a:r>
              <a:rPr lang="en-US" baseline="0" dirty="0" smtClean="0"/>
              <a:t>.</a:t>
            </a:r>
          </a:p>
          <a:p>
            <a:endParaRPr lang="en-US" baseline="0" dirty="0" smtClean="0"/>
          </a:p>
          <a:p>
            <a:endParaRPr lang="en-US" dirty="0" smtClean="0"/>
          </a:p>
          <a:p>
            <a:endParaRPr lang="en-US" dirty="0" smtClean="0"/>
          </a:p>
          <a:p>
            <a:endParaRPr lang="en-US" dirty="0"/>
          </a:p>
          <a:p>
            <a:r>
              <a:rPr lang="en-US" dirty="0" smtClean="0"/>
              <a:t>=====</a:t>
            </a:r>
          </a:p>
          <a:p>
            <a:r>
              <a:rPr lang="en-US" dirty="0" smtClean="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smtClean="0"/>
              <a:t>Education, training and retraining for the workforce including basic skills and literacy education, occupational and pre-baccalaureate programs.</a:t>
            </a:r>
          </a:p>
          <a:p>
            <a:r>
              <a:rPr lang="en-US" dirty="0" smtClean="0"/>
              <a:t>Support for economic development through services to and in partnership with business and industry and in collaboration with the University of North Carolina System and private colleges and universities.</a:t>
            </a:r>
          </a:p>
          <a:p>
            <a:r>
              <a:rPr lang="en-US" dirty="0" smtClean="0"/>
              <a:t>Services to communities and individuals which improve the quality of life.</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www.nccommunitycolleges.edu</a:t>
            </a:r>
            <a:r>
              <a:rPr lang="en-US" dirty="0" smtClean="0">
                <a:ea typeface="ヒラギノ角ゴ Pro W3" charset="0"/>
              </a:rPr>
              <a:t>/mission-history</a:t>
            </a:r>
            <a:endParaRPr lang="en-US" dirty="0">
              <a:ea typeface="ヒラギノ角ゴ Pro W3" charset="0"/>
            </a:endParaRPr>
          </a:p>
        </p:txBody>
      </p:sp>
    </p:spTree>
    <p:extLst>
      <p:ext uri="{BB962C8B-B14F-4D97-AF65-F5344CB8AC3E}">
        <p14:creationId xmlns:p14="http://schemas.microsoft.com/office/powerpoint/2010/main" val="592218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a:t>
            </a:r>
            <a:r>
              <a:rPr lang="en-US" u="sng" dirty="0" smtClean="0">
                <a:ea typeface="ヒラギノ角ゴ Pro W3" charset="0"/>
              </a:rPr>
              <a:t>recession</a:t>
            </a:r>
            <a:r>
              <a:rPr lang="en-US" dirty="0" smtClean="0">
                <a:ea typeface="ヒラギノ角ゴ Pro W3" charset="0"/>
              </a:rPr>
              <a:t>, --  the building boom is beginning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60</a:t>
            </a:fld>
            <a:endParaRPr lang="en-US" sz="1300"/>
          </a:p>
        </p:txBody>
      </p:sp>
    </p:spTree>
    <p:extLst>
      <p:ext uri="{BB962C8B-B14F-4D97-AF65-F5344CB8AC3E}">
        <p14:creationId xmlns:p14="http://schemas.microsoft.com/office/powerpoint/2010/main" val="1943064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61</a:t>
            </a:fld>
            <a:endParaRPr lang="en-US" sz="1200"/>
          </a:p>
        </p:txBody>
      </p:sp>
    </p:spTree>
    <p:extLst>
      <p:ext uri="{BB962C8B-B14F-4D97-AF65-F5344CB8AC3E}">
        <p14:creationId xmlns:p14="http://schemas.microsoft.com/office/powerpoint/2010/main" val="6729458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62</a:t>
            </a:fld>
            <a:endParaRPr lang="en-US" sz="1200"/>
          </a:p>
        </p:txBody>
      </p:sp>
    </p:spTree>
    <p:extLst>
      <p:ext uri="{BB962C8B-B14F-4D97-AF65-F5344CB8AC3E}">
        <p14:creationId xmlns:p14="http://schemas.microsoft.com/office/powerpoint/2010/main" val="9958285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63</a:t>
            </a:fld>
            <a:endParaRPr lang="en-US" sz="1200"/>
          </a:p>
        </p:txBody>
      </p:sp>
    </p:spTree>
    <p:extLst>
      <p:ext uri="{BB962C8B-B14F-4D97-AF65-F5344CB8AC3E}">
        <p14:creationId xmlns:p14="http://schemas.microsoft.com/office/powerpoint/2010/main" val="388032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64</a:t>
            </a:fld>
            <a:endParaRPr lang="en-US" sz="1200"/>
          </a:p>
        </p:txBody>
      </p:sp>
    </p:spTree>
    <p:extLst>
      <p:ext uri="{BB962C8B-B14F-4D97-AF65-F5344CB8AC3E}">
        <p14:creationId xmlns:p14="http://schemas.microsoft.com/office/powerpoint/2010/main" val="974862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and someone has to create them.</a:t>
            </a:r>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65</a:t>
            </a:fld>
            <a:endParaRPr lang="en-US"/>
          </a:p>
        </p:txBody>
      </p:sp>
    </p:spTree>
    <p:extLst>
      <p:ext uri="{BB962C8B-B14F-4D97-AF65-F5344CB8AC3E}">
        <p14:creationId xmlns:p14="http://schemas.microsoft.com/office/powerpoint/2010/main" val="4199394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Nurse Practitioner</a:t>
            </a:r>
            <a:r>
              <a:rPr lang="en-US" baseline="0" dirty="0" smtClean="0"/>
              <a:t> is similar to the Physician’s Assistant, but can work independently from the doctor.  </a:t>
            </a:r>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66</a:t>
            </a:fld>
            <a:endParaRPr lang="en-US"/>
          </a:p>
        </p:txBody>
      </p:sp>
    </p:spTree>
    <p:extLst>
      <p:ext uri="{BB962C8B-B14F-4D97-AF65-F5344CB8AC3E}">
        <p14:creationId xmlns:p14="http://schemas.microsoft.com/office/powerpoint/2010/main" val="1631720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67</a:t>
            </a:fld>
            <a:endParaRPr lang="en-US"/>
          </a:p>
        </p:txBody>
      </p:sp>
    </p:spTree>
    <p:extLst>
      <p:ext uri="{BB962C8B-B14F-4D97-AF65-F5344CB8AC3E}">
        <p14:creationId xmlns:p14="http://schemas.microsoft.com/office/powerpoint/2010/main" val="577917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 computer systems up to date and </a:t>
            </a:r>
            <a:r>
              <a:rPr lang="en-US" u="sng" dirty="0" smtClean="0"/>
              <a:t>suitable</a:t>
            </a:r>
            <a:r>
              <a:rPr lang="en-US" baseline="0" dirty="0" smtClean="0"/>
              <a:t> for a particular company are duties for the Computer Systems Analyst.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68</a:t>
            </a:fld>
            <a:endParaRPr lang="en-US"/>
          </a:p>
        </p:txBody>
      </p:sp>
    </p:spTree>
    <p:extLst>
      <p:ext uri="{BB962C8B-B14F-4D97-AF65-F5344CB8AC3E}">
        <p14:creationId xmlns:p14="http://schemas.microsoft.com/office/powerpoint/2010/main" val="164160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69</a:t>
            </a:fld>
            <a:endParaRPr lang="en-US"/>
          </a:p>
        </p:txBody>
      </p:sp>
    </p:spTree>
    <p:extLst>
      <p:ext uri="{BB962C8B-B14F-4D97-AF65-F5344CB8AC3E}">
        <p14:creationId xmlns:p14="http://schemas.microsoft.com/office/powerpoint/2010/main" val="28908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7</a:t>
            </a:fld>
            <a:endParaRPr lang="en-US" sz="1300"/>
          </a:p>
        </p:txBody>
      </p:sp>
      <p:sp>
        <p:nvSpPr>
          <p:cNvPr id="19458" name="Rectangle 2"/>
          <p:cNvSpPr>
            <a:spLocks noGrp="1" noRot="1" noChangeAspect="1" noChangeArrowheads="1" noTextEdit="1"/>
          </p:cNvSpPr>
          <p:nvPr>
            <p:ph type="sldImg"/>
          </p:nvPr>
        </p:nvSpPr>
        <p:spPr>
          <a:xfrm>
            <a:off x="1257300" y="720725"/>
            <a:ext cx="3306233" cy="2479675"/>
          </a:xfrm>
          <a:solidFill>
            <a:srgbClr val="FFFFFF"/>
          </a:solidFill>
          <a:ln/>
        </p:spPr>
      </p:sp>
      <p:sp>
        <p:nvSpPr>
          <p:cNvPr id="19459" name="Rectangle 3"/>
          <p:cNvSpPr>
            <a:spLocks noGrp="1" noChangeArrowheads="1"/>
          </p:cNvSpPr>
          <p:nvPr>
            <p:ph type="body" idx="1"/>
          </p:nvPr>
        </p:nvSpPr>
        <p:spPr>
          <a:xfrm>
            <a:off x="974725" y="3429000"/>
            <a:ext cx="5197475" cy="5703887"/>
          </a:xfrm>
          <a:solidFill>
            <a:srgbClr val="FFFFFF"/>
          </a:solidFill>
          <a:ln>
            <a:noFill/>
          </a:ln>
        </p:spPr>
        <p:txBody>
          <a:bodyPr>
            <a:noAutofit/>
          </a:bodyPr>
          <a:lstStyle/>
          <a:p>
            <a:r>
              <a:rPr lang="en-US" dirty="0">
                <a:ea typeface="ヒラギノ角ゴ Pro W3" charset="0"/>
              </a:rPr>
              <a:t>H</a:t>
            </a:r>
            <a:r>
              <a:rPr lang="en-US" dirty="0" smtClean="0">
                <a:ea typeface="ヒラギノ角ゴ Pro W3" charset="0"/>
              </a:rPr>
              <a:t>ere is the simplified version of our state education plan.  This is what everyone in education across the state</a:t>
            </a:r>
            <a:r>
              <a:rPr lang="en-US" baseline="0" dirty="0" smtClean="0">
                <a:ea typeface="ヒラギノ角ゴ Pro W3" charset="0"/>
              </a:rPr>
              <a:t> should be striving to support.</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 does not matter whether you are working</a:t>
            </a:r>
            <a:r>
              <a:rPr lang="en-US" baseline="0" dirty="0" smtClean="0">
                <a:ea typeface="ヒラギノ角ゴ Pro W3" charset="0"/>
              </a:rPr>
              <a:t> with high school students</a:t>
            </a:r>
            <a:r>
              <a:rPr lang="en-US" dirty="0">
                <a:ea typeface="ヒラギノ角ゴ Pro W3" charset="0"/>
              </a:rPr>
              <a:t> </a:t>
            </a:r>
            <a:r>
              <a:rPr lang="en-US" baseline="0" dirty="0" smtClean="0">
                <a:ea typeface="ヒラギノ角ゴ Pro W3" charset="0"/>
              </a:rPr>
              <a:t>or adults, </a:t>
            </a:r>
            <a:r>
              <a:rPr lang="en-US" u="sng" dirty="0" smtClean="0">
                <a:ea typeface="ヒラギノ角ゴ Pro W3" charset="0"/>
              </a:rPr>
              <a:t>Everyone</a:t>
            </a:r>
            <a:r>
              <a:rPr lang="en-US" dirty="0" smtClean="0">
                <a:ea typeface="ヒラギノ角ゴ Pro W3" charset="0"/>
              </a:rPr>
              <a:t> must</a:t>
            </a:r>
            <a:r>
              <a:rPr lang="en-US" baseline="0" dirty="0" smtClean="0">
                <a:ea typeface="ヒラギノ角ゴ Pro W3" charset="0"/>
              </a:rPr>
              <a:t> be</a:t>
            </a:r>
            <a:r>
              <a:rPr lang="en-US" dirty="0" smtClean="0">
                <a:ea typeface="ヒラギノ角ゴ Pro W3" charset="0"/>
              </a:rPr>
              <a:t> </a:t>
            </a:r>
            <a:r>
              <a:rPr lang="en-US" u="sng" dirty="0">
                <a:ea typeface="ヒラギノ角ゴ Pro W3" charset="0"/>
              </a:rPr>
              <a:t>career</a:t>
            </a:r>
            <a:r>
              <a:rPr lang="en-US" dirty="0" smtClean="0">
                <a:ea typeface="ヒラギノ角ゴ Pro W3" charset="0"/>
              </a:rPr>
              <a:t>, </a:t>
            </a:r>
            <a:r>
              <a:rPr lang="en-US" u="sng" dirty="0" smtClean="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ready.</a:t>
            </a: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That </a:t>
            </a:r>
            <a:r>
              <a:rPr lang="en-US" dirty="0">
                <a:ea typeface="ヒラギノ角ゴ Pro W3" charset="0"/>
              </a:rPr>
              <a:t>means </a:t>
            </a:r>
            <a:r>
              <a:rPr lang="en-US" dirty="0" smtClean="0">
                <a:ea typeface="ヒラギノ角ゴ Pro W3" charset="0"/>
              </a:rPr>
              <a:t>we recognize that </a:t>
            </a:r>
            <a:r>
              <a:rPr lang="en-US" u="sng" dirty="0" smtClean="0">
                <a:ea typeface="ヒラギノ角ゴ Pro W3" charset="0"/>
              </a:rPr>
              <a:t>everyone</a:t>
            </a:r>
            <a:r>
              <a:rPr lang="en-US" dirty="0" smtClean="0">
                <a:ea typeface="ヒラギノ角ゴ Pro W3" charset="0"/>
              </a:rPr>
              <a:t> needs</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be ready for </a:t>
            </a:r>
            <a:r>
              <a:rPr lang="en-US" u="sng" dirty="0">
                <a:ea typeface="ヒラギノ角ゴ Pro W3" charset="0"/>
              </a:rPr>
              <a:t>all</a:t>
            </a:r>
            <a:r>
              <a:rPr lang="en-US" dirty="0">
                <a:ea typeface="ヒラギノ角ゴ Pro W3" charset="0"/>
              </a:rPr>
              <a:t> three.  </a:t>
            </a:r>
            <a:endParaRPr lang="en-US" dirty="0" smtClean="0">
              <a:ea typeface="ヒラギノ角ゴ Pro W3" charset="0"/>
            </a:endParaRPr>
          </a:p>
          <a:p>
            <a:r>
              <a:rPr lang="en-US" u="sng" dirty="0" smtClean="0">
                <a:ea typeface="ヒラギノ角ゴ Pro W3" charset="0"/>
              </a:rPr>
              <a:t>Career</a:t>
            </a:r>
            <a:r>
              <a:rPr lang="en-US" dirty="0" smtClean="0">
                <a:ea typeface="ヒラギノ角ゴ Pro W3" charset="0"/>
              </a:rPr>
              <a:t> ready means</a:t>
            </a:r>
            <a:r>
              <a:rPr lang="en-US" baseline="0" dirty="0" smtClean="0">
                <a:ea typeface="ヒラギノ角ゴ Pro W3" charset="0"/>
              </a:rPr>
              <a:t> they have the technical skills and soft skills for</a:t>
            </a:r>
            <a:r>
              <a:rPr lang="en-US" dirty="0" smtClean="0">
                <a:ea typeface="ヒラギノ角ゴ Pro W3" charset="0"/>
              </a:rPr>
              <a:t> which</a:t>
            </a:r>
            <a:r>
              <a:rPr lang="en-US" baseline="0" dirty="0" smtClean="0">
                <a:ea typeface="ヒラギノ角ゴ Pro W3" charset="0"/>
              </a:rPr>
              <a:t> the employer is looking, and they are ready to </a:t>
            </a:r>
            <a:r>
              <a:rPr lang="en-US" u="sng" baseline="0" dirty="0" smtClean="0">
                <a:ea typeface="ヒラギノ角ゴ Pro W3" charset="0"/>
              </a:rPr>
              <a:t>get </a:t>
            </a:r>
            <a:r>
              <a:rPr lang="en-US" baseline="0" dirty="0" smtClean="0">
                <a:ea typeface="ヒラギノ角ゴ Pro W3" charset="0"/>
              </a:rPr>
              <a:t>and </a:t>
            </a:r>
            <a:r>
              <a:rPr lang="en-US" u="sng" baseline="0" dirty="0" smtClean="0">
                <a:ea typeface="ヒラギノ角ゴ Pro W3" charset="0"/>
              </a:rPr>
              <a:t>keep</a:t>
            </a:r>
            <a:r>
              <a:rPr lang="en-US" baseline="0" dirty="0" smtClean="0">
                <a:ea typeface="ヒラギノ角ゴ Pro W3" charset="0"/>
              </a:rPr>
              <a:t> the job.</a:t>
            </a:r>
          </a:p>
          <a:p>
            <a:endParaRPr lang="en-US" baseline="0" dirty="0" smtClean="0">
              <a:ea typeface="ヒラギノ角ゴ Pro W3" charset="0"/>
            </a:endParaRPr>
          </a:p>
          <a:p>
            <a:r>
              <a:rPr lang="en-US" baseline="0" dirty="0" smtClean="0">
                <a:ea typeface="ヒラギノ角ゴ Pro W3" charset="0"/>
              </a:rPr>
              <a:t>“</a:t>
            </a:r>
            <a:r>
              <a:rPr lang="en-US" u="sng" baseline="0" dirty="0" smtClean="0">
                <a:ea typeface="ヒラギノ角ゴ Pro W3" charset="0"/>
              </a:rPr>
              <a:t>College ready</a:t>
            </a:r>
            <a:r>
              <a:rPr lang="en-US" baseline="0" dirty="0" smtClean="0">
                <a:ea typeface="ヒラギノ角ゴ Pro W3" charset="0"/>
              </a:rPr>
              <a:t>” does </a:t>
            </a:r>
            <a:r>
              <a:rPr lang="en-US" u="sng" baseline="0" dirty="0" smtClean="0">
                <a:ea typeface="ヒラギノ角ゴ Pro W3" charset="0"/>
              </a:rPr>
              <a:t>not</a:t>
            </a:r>
            <a:r>
              <a:rPr lang="en-US" baseline="0" dirty="0" smtClean="0">
                <a:ea typeface="ヒラギノ角ゴ Pro W3" charset="0"/>
              </a:rPr>
              <a:t> mean that everyone needs a four-year college degree.  It means life-long learning, -- and it could occur anywhere at any time.  </a:t>
            </a:r>
          </a:p>
          <a:p>
            <a:endParaRPr lang="en-US" baseline="0" dirty="0" smtClean="0">
              <a:ea typeface="ヒラギノ角ゴ Pro W3" charset="0"/>
            </a:endParaRPr>
          </a:p>
          <a:p>
            <a:r>
              <a:rPr lang="en-US" dirty="0" smtClean="0">
                <a:ea typeface="ヒラギノ角ゴ Pro W3" charset="0"/>
              </a:rPr>
              <a:t>Today </a:t>
            </a:r>
            <a:r>
              <a:rPr lang="en-US" dirty="0">
                <a:ea typeface="ヒラギノ角ゴ Pro W3" charset="0"/>
              </a:rPr>
              <a:t>I</a:t>
            </a:r>
            <a:r>
              <a:rPr lang="ja-JP" altLang="en-US" dirty="0">
                <a:ea typeface="ヒラギノ角ゴ Pro W3" charset="0"/>
              </a:rPr>
              <a:t>’</a:t>
            </a:r>
            <a:r>
              <a:rPr lang="en-US" altLang="ja-JP" dirty="0">
                <a:ea typeface="ヒラギノ角ゴ Pro W3" charset="0"/>
              </a:rPr>
              <a:t>m </a:t>
            </a:r>
            <a:r>
              <a:rPr lang="en-US" altLang="ja-JP" dirty="0" smtClean="0">
                <a:ea typeface="ヒラギノ角ゴ Pro W3" charset="0"/>
              </a:rPr>
              <a:t>focusing on </a:t>
            </a:r>
            <a:r>
              <a:rPr lang="en-US" altLang="ja-JP" dirty="0">
                <a:ea typeface="ヒラギノ角ゴ Pro W3" charset="0"/>
              </a:rPr>
              <a:t>the Career-Ready part.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213575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stores decide</a:t>
            </a:r>
            <a:r>
              <a:rPr lang="en-US" baseline="0" dirty="0" smtClean="0"/>
              <a:t> what </a:t>
            </a:r>
            <a:r>
              <a:rPr lang="en-US" u="sng" baseline="0" dirty="0" smtClean="0"/>
              <a:t>price</a:t>
            </a:r>
            <a:r>
              <a:rPr lang="en-US" baseline="0" dirty="0" smtClean="0"/>
              <a:t> to put on an item? </a:t>
            </a:r>
          </a:p>
          <a:p>
            <a:endParaRPr lang="en-US" baseline="0" dirty="0" smtClean="0"/>
          </a:p>
          <a:p>
            <a:r>
              <a:rPr lang="en-US" baseline="0" dirty="0" smtClean="0"/>
              <a:t>How do they decide </a:t>
            </a:r>
            <a:r>
              <a:rPr lang="en-US" u="sng" baseline="0" dirty="0" smtClean="0"/>
              <a:t>which</a:t>
            </a:r>
            <a:r>
              <a:rPr lang="en-US" baseline="0" dirty="0" smtClean="0"/>
              <a:t> items to sell? </a:t>
            </a:r>
          </a:p>
          <a:p>
            <a:endParaRPr lang="en-US" baseline="0" dirty="0" smtClean="0"/>
          </a:p>
          <a:p>
            <a:r>
              <a:rPr lang="en-US" baseline="0" dirty="0" smtClean="0"/>
              <a:t>And how do they decide </a:t>
            </a:r>
            <a:r>
              <a:rPr lang="en-US" u="sng" baseline="0" dirty="0" smtClean="0"/>
              <a:t>where</a:t>
            </a:r>
            <a:r>
              <a:rPr lang="en-US" baseline="0" dirty="0" smtClean="0"/>
              <a:t> to open a new store?  </a:t>
            </a:r>
          </a:p>
          <a:p>
            <a:endParaRPr lang="en-US" baseline="0" dirty="0" smtClean="0"/>
          </a:p>
          <a:p>
            <a:r>
              <a:rPr lang="en-US" baseline="0" dirty="0" smtClean="0"/>
              <a:t>The Market Research Analyst does </a:t>
            </a:r>
            <a:r>
              <a:rPr lang="en-US" u="sng" baseline="0" dirty="0" smtClean="0"/>
              <a:t>all this </a:t>
            </a:r>
            <a:r>
              <a:rPr lang="en-US" baseline="0" dirty="0" smtClean="0"/>
              <a:t>and much more.</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772323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713581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1609310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73</a:t>
            </a:fld>
            <a:endParaRPr lang="en-US" sz="1300"/>
          </a:p>
        </p:txBody>
      </p:sp>
    </p:spTree>
    <p:extLst>
      <p:ext uri="{BB962C8B-B14F-4D97-AF65-F5344CB8AC3E}">
        <p14:creationId xmlns:p14="http://schemas.microsoft.com/office/powerpoint/2010/main" val="603990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current recession swooped in just after those data were published.</a:t>
            </a: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The flooding in Louisiana</a:t>
            </a:r>
            <a:r>
              <a:rPr lang="en-US" baseline="0" dirty="0" smtClean="0">
                <a:ea typeface="ヒラギノ角ゴ Pro W3" charset="0"/>
              </a:rPr>
              <a:t> is constantly changing which jobs are in high demand.</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74</a:t>
            </a:fld>
            <a:endParaRPr lang="en-US" sz="1300"/>
          </a:p>
        </p:txBody>
      </p:sp>
    </p:spTree>
    <p:extLst>
      <p:ext uri="{BB962C8B-B14F-4D97-AF65-F5344CB8AC3E}">
        <p14:creationId xmlns:p14="http://schemas.microsoft.com/office/powerpoint/2010/main" val="12727022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40 years</a:t>
            </a:r>
            <a:r>
              <a:rPr lang="en-US" dirty="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75</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76</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 school counselor allow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77</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78</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79</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r>
              <a:rPr lang="en-US" dirty="0" smtClean="0">
                <a:ea typeface="ヒラギノ角ゴ Pro W3" charset="0"/>
                <a:cs typeface="Times"/>
              </a:rPr>
              <a:t>.</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smtClean="0">
                <a:ea typeface="ヒラギノ角ゴ Pro W3" charset="0"/>
                <a:cs typeface="Times"/>
              </a:rPr>
              <a:t>And some New </a:t>
            </a:r>
            <a:r>
              <a:rPr lang="en-US" dirty="0">
                <a:ea typeface="ヒラギノ角ゴ Pro W3" charset="0"/>
                <a:cs typeface="Times"/>
              </a:rPr>
              <a:t>Ideas about </a:t>
            </a:r>
            <a:r>
              <a:rPr lang="en-US" dirty="0" smtClean="0">
                <a:ea typeface="ヒラギノ角ゴ Pro W3" charset="0"/>
                <a:cs typeface="Times"/>
              </a:rPr>
              <a:t>career</a:t>
            </a:r>
            <a:r>
              <a:rPr lang="en-US" baseline="0" dirty="0" smtClean="0">
                <a:ea typeface="ヒラギノ角ゴ Pro W3" charset="0"/>
                <a:cs typeface="Times"/>
              </a:rPr>
              <a:t>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8</a:t>
            </a:fld>
            <a:endParaRPr lang="en-US" sz="1300"/>
          </a:p>
        </p:txBody>
      </p:sp>
    </p:spTree>
    <p:extLst>
      <p:ext uri="{BB962C8B-B14F-4D97-AF65-F5344CB8AC3E}">
        <p14:creationId xmlns:p14="http://schemas.microsoft.com/office/powerpoint/2010/main" val="1037892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baseline="0" dirty="0" smtClean="0">
                <a:ea typeface="ヒラギノ角ゴ Pro W3" charset="0"/>
              </a:rPr>
              <a:t>This was our fifth year for Advanced Manufacturing Careers Awareness Week</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had </a:t>
            </a:r>
            <a:r>
              <a:rPr lang="en-US" dirty="0" smtClean="0">
                <a:ea typeface="ヒラギノ角ゴ Pro W3" charset="0"/>
              </a:rPr>
              <a:t>6</a:t>
            </a:r>
            <a:r>
              <a:rPr lang="en-US" baseline="0" dirty="0" smtClean="0">
                <a:ea typeface="ヒラギノ角ゴ Pro W3" charset="0"/>
              </a:rPr>
              <a:t>0 open houses all across the state, mostly at manufacturing companies and community colleges,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Make sure your students, and their parents, know about these open houses next fall.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a:t>
            </a:r>
            <a:r>
              <a:rPr lang="en-US" baseline="0" dirty="0" smtClean="0">
                <a:ea typeface="ヒラギノ角ゴ Pro W3" charset="0"/>
              </a:rPr>
              <a:t> </a:t>
            </a:r>
            <a:r>
              <a:rPr lang="en-US" baseline="0" dirty="0" err="1" smtClean="0">
                <a:ea typeface="ヒラギノ角ゴ Pro W3" charset="0"/>
              </a:rPr>
              <a:t>perkins</a:t>
            </a:r>
            <a:r>
              <a:rPr lang="en-US" baseline="0" dirty="0" smtClean="0">
                <a:ea typeface="ヒラギノ角ゴ Pro W3" charset="0"/>
              </a:rPr>
              <a:t> dot org website.</a:t>
            </a: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80</a:t>
            </a:fld>
            <a:endParaRPr lang="en-US" sz="1300"/>
          </a:p>
        </p:txBody>
      </p:sp>
    </p:spTree>
    <p:extLst>
      <p:ext uri="{BB962C8B-B14F-4D97-AF65-F5344CB8AC3E}">
        <p14:creationId xmlns:p14="http://schemas.microsoft.com/office/powerpoint/2010/main" val="1002593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81</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82</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83</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In order to solve the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84</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513012" cy="1885633"/>
          </a:xfrm>
          <a:ln/>
        </p:spPr>
      </p:sp>
      <p:sp>
        <p:nvSpPr>
          <p:cNvPr id="168962" name="Notes Placeholder 2"/>
          <p:cNvSpPr>
            <a:spLocks noGrp="1"/>
          </p:cNvSpPr>
          <p:nvPr>
            <p:ph type="body" idx="1"/>
          </p:nvPr>
        </p:nvSpPr>
        <p:spPr>
          <a:xfrm>
            <a:off x="838200" y="2438400"/>
            <a:ext cx="5029200" cy="647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very popular until the early 1900s when gasoline-powered engines took over, because --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85</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North Carolina Department</a:t>
            </a:r>
            <a:r>
              <a:rPr lang="en-US" sz="2100" baseline="0" dirty="0" smtClean="0"/>
              <a:t> of Commerce </a:t>
            </a:r>
            <a:r>
              <a:rPr lang="en-US" sz="2100" dirty="0" smtClean="0"/>
              <a:t>surveyed</a:t>
            </a:r>
            <a:r>
              <a:rPr lang="en-US" sz="2100" baseline="0" dirty="0" smtClean="0"/>
              <a:t> businesses all across the state earlier this year.</a:t>
            </a:r>
          </a:p>
          <a:p>
            <a:endParaRPr lang="en-US" sz="2100" baseline="0" dirty="0" smtClean="0"/>
          </a:p>
          <a:p>
            <a:r>
              <a:rPr lang="en-US" sz="2100" baseline="0" dirty="0" smtClean="0"/>
              <a:t>For 2016, they collected </a:t>
            </a:r>
            <a:r>
              <a:rPr lang="en-US" sz="2100" dirty="0" smtClean="0"/>
              <a:t>19 hundred</a:t>
            </a:r>
            <a:r>
              <a:rPr lang="en-US" sz="2100" baseline="0" dirty="0" smtClean="0"/>
              <a:t> surveys.</a:t>
            </a:r>
          </a:p>
          <a:p>
            <a:endParaRPr lang="en-US" sz="2100" baseline="0" dirty="0" smtClean="0"/>
          </a:p>
          <a:p>
            <a:r>
              <a:rPr lang="en-US" sz="2100" baseline="0" dirty="0" smtClean="0"/>
              <a:t>This included companies of </a:t>
            </a:r>
            <a:r>
              <a:rPr lang="en-US" sz="2100" u="sng" baseline="0" dirty="0" smtClean="0"/>
              <a:t>all</a:t>
            </a:r>
            <a:r>
              <a:rPr lang="en-US" sz="2100" baseline="0" dirty="0" smtClean="0"/>
              <a:t> sizes from </a:t>
            </a:r>
            <a:r>
              <a:rPr lang="en-US" sz="2100" u="sng" baseline="0" dirty="0" smtClean="0"/>
              <a:t>all</a:t>
            </a:r>
            <a:r>
              <a:rPr lang="en-US" sz="2100" baseline="0" dirty="0" smtClean="0"/>
              <a:t> 100 counties.</a:t>
            </a:r>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86</a:t>
            </a:fld>
            <a:endParaRPr lang="en-US"/>
          </a:p>
        </p:txBody>
      </p:sp>
    </p:spTree>
    <p:extLst>
      <p:ext uri="{BB962C8B-B14F-4D97-AF65-F5344CB8AC3E}">
        <p14:creationId xmlns:p14="http://schemas.microsoft.com/office/powerpoint/2010/main" val="4823496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1775"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can help their future employees get the work experience they need.</a:t>
            </a:r>
          </a:p>
          <a:p>
            <a:endParaRPr lang="en-US" sz="4900" baseline="0" dirty="0" smtClean="0"/>
          </a:p>
          <a:p>
            <a:r>
              <a:rPr lang="en-US" sz="4900" baseline="0" dirty="0" smtClean="0"/>
              <a:t>And the second one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87</a:t>
            </a:fld>
            <a:endParaRPr lang="en-US"/>
          </a:p>
        </p:txBody>
      </p:sp>
    </p:spTree>
    <p:extLst>
      <p:ext uri="{BB962C8B-B14F-4D97-AF65-F5344CB8AC3E}">
        <p14:creationId xmlns:p14="http://schemas.microsoft.com/office/powerpoint/2010/main" val="1000039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3408363" cy="2555875"/>
          </a:xfrm>
          <a:ln/>
        </p:spPr>
      </p:sp>
      <p:sp>
        <p:nvSpPr>
          <p:cNvPr id="181250" name="Rectangle 3"/>
          <p:cNvSpPr>
            <a:spLocks noGrp="1" noChangeArrowheads="1"/>
          </p:cNvSpPr>
          <p:nvPr>
            <p:ph type="body" idx="1"/>
          </p:nvPr>
        </p:nvSpPr>
        <p:spPr>
          <a:xfrm>
            <a:off x="974725" y="3429000"/>
            <a:ext cx="5365750" cy="545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We</a:t>
            </a:r>
            <a:r>
              <a:rPr lang="en-US" baseline="0" dirty="0" smtClean="0">
                <a:ea typeface="ヒラギノ角ゴ Pro W3" charset="0"/>
              </a:rPr>
              <a:t> educators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baseline="0" dirty="0" smtClean="0">
              <a:ea typeface="ヒラギノ角ゴ Pro W3" charset="0"/>
            </a:endParaRPr>
          </a:p>
          <a:p>
            <a:r>
              <a:rPr lang="en-US" baseline="0" dirty="0" smtClean="0">
                <a:ea typeface="ヒラギノ角ゴ Pro W3" charset="0"/>
              </a:rPr>
              <a:t>Many </a:t>
            </a:r>
            <a:r>
              <a:rPr lang="en-US" u="sng" baseline="0" dirty="0" smtClean="0">
                <a:ea typeface="ヒラギノ角ゴ Pro W3" charset="0"/>
              </a:rPr>
              <a:t>colleges</a:t>
            </a:r>
            <a:r>
              <a:rPr lang="en-US" baseline="0" dirty="0" smtClean="0">
                <a:ea typeface="ヒラギノ角ゴ Pro W3" charset="0"/>
              </a:rPr>
              <a:t> are saying that GPA and high school grades are </a:t>
            </a:r>
            <a:r>
              <a:rPr lang="en-US" u="sng" baseline="0" dirty="0" smtClean="0">
                <a:ea typeface="ヒラギノ角ゴ Pro W3" charset="0"/>
              </a:rPr>
              <a:t>not</a:t>
            </a:r>
            <a:r>
              <a:rPr lang="en-US" baseline="0" dirty="0" smtClean="0">
                <a:ea typeface="ヒラギノ角ゴ Pro W3" charset="0"/>
              </a:rPr>
              <a:t> important when deciding to accept a student.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www.usatoday.com</a:t>
            </a:r>
            <a:r>
              <a:rPr lang="en-US" dirty="0" smtClean="0">
                <a:ea typeface="ヒラギノ角ゴ Pro W3" charset="0"/>
              </a:rPr>
              <a:t>/story/news/nation/2013/02/27/college-grade-point-averages/1947415/</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88</a:t>
            </a:fld>
            <a:endParaRPr lang="en-US" sz="1200"/>
          </a:p>
        </p:txBody>
      </p:sp>
    </p:spTree>
    <p:extLst>
      <p:ext uri="{BB962C8B-B14F-4D97-AF65-F5344CB8AC3E}">
        <p14:creationId xmlns:p14="http://schemas.microsoft.com/office/powerpoint/2010/main" val="7375016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89</a:t>
            </a:fld>
            <a:endParaRPr lang="en-US" sz="1300"/>
          </a:p>
        </p:txBody>
      </p:sp>
    </p:spTree>
    <p:extLst>
      <p:ext uri="{BB962C8B-B14F-4D97-AF65-F5344CB8AC3E}">
        <p14:creationId xmlns:p14="http://schemas.microsoft.com/office/powerpoint/2010/main" val="170617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smtClean="0">
                <a:ea typeface="ヒラギノ角ゴ Pro W3" charset="0"/>
                <a:cs typeface="Times"/>
              </a:rPr>
              <a:t>The </a:t>
            </a:r>
            <a:r>
              <a:rPr lang="en-US" u="sng" dirty="0" smtClean="0">
                <a:ea typeface="ヒラギノ角ゴ Pro W3" charset="0"/>
                <a:cs typeface="Times"/>
              </a:rPr>
              <a:t>current</a:t>
            </a:r>
            <a:r>
              <a:rPr lang="en-US" baseline="0" dirty="0" smtClean="0">
                <a:ea typeface="ヒラギノ角ゴ Pro W3" charset="0"/>
                <a:cs typeface="Times"/>
              </a:rPr>
              <a:t> and </a:t>
            </a:r>
            <a:r>
              <a:rPr lang="en-US" u="sng" baseline="0" dirty="0" smtClean="0">
                <a:ea typeface="ヒラギノ角ゴ Pro W3" charset="0"/>
                <a:cs typeface="Times"/>
              </a:rPr>
              <a:t>future</a:t>
            </a:r>
            <a:r>
              <a:rPr lang="en-US" baseline="0" dirty="0" smtClean="0">
                <a:ea typeface="ヒラギノ角ゴ Pro W3" charset="0"/>
                <a:cs typeface="Times"/>
              </a:rPr>
              <a:t> job market is full of </a:t>
            </a:r>
            <a:r>
              <a:rPr lang="en-US" u="sng" baseline="0" dirty="0" smtClean="0">
                <a:ea typeface="ヒラギノ角ゴ Pro W3" charset="0"/>
                <a:cs typeface="Times"/>
              </a:rPr>
              <a:t>surprises</a:t>
            </a:r>
            <a:r>
              <a:rPr lang="en-US" baseline="0" dirty="0" smtClean="0">
                <a:ea typeface="ヒラギノ角ゴ Pro W3" charset="0"/>
                <a:cs typeface="Times"/>
              </a:rPr>
              <a:t>. </a:t>
            </a:r>
          </a:p>
          <a:p>
            <a:pPr>
              <a:defRPr/>
            </a:pPr>
            <a:endParaRPr lang="en-US" dirty="0" smtClean="0">
              <a:ea typeface="ヒラギノ角ゴ Pro W3" charset="0"/>
              <a:cs typeface="Times"/>
            </a:endParaRPr>
          </a:p>
          <a:p>
            <a:pPr>
              <a:defRPr/>
            </a:pPr>
            <a:r>
              <a:rPr lang="en-US" dirty="0" smtClean="0">
                <a:ea typeface="ヒラギノ角ゴ Pro W3" charset="0"/>
                <a:cs typeface="Times"/>
              </a:rPr>
              <a:t>Let’s start off by talking about education attainment.</a:t>
            </a: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rPr>
              <a:t>=======</a:t>
            </a:r>
          </a:p>
          <a:p>
            <a:pPr>
              <a:defRPr/>
            </a:pPr>
            <a:r>
              <a:rPr lang="en-US" dirty="0" smtClean="0">
                <a:ea typeface="ヒラギノ角ゴ Pro W3" charset="0"/>
                <a:cs typeface="Times"/>
              </a:rPr>
              <a:t>Gomer photo:</a:t>
            </a:r>
          </a:p>
          <a:p>
            <a:pPr>
              <a:defRPr/>
            </a:pPr>
            <a:r>
              <a:rPr lang="en-US" dirty="0" smtClean="0">
                <a:ea typeface="ヒラギノ角ゴ Pro W3" charset="0"/>
                <a:cs typeface="Times"/>
              </a:rPr>
              <a:t>http://www.nofrackingway.us/wp-content/uploads/2014/05/gomer.jpg</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9</a:t>
            </a:fld>
            <a:endParaRPr lang="en-US" sz="1300"/>
          </a:p>
        </p:txBody>
      </p:sp>
    </p:spTree>
    <p:extLst>
      <p:ext uri="{BB962C8B-B14F-4D97-AF65-F5344CB8AC3E}">
        <p14:creationId xmlns:p14="http://schemas.microsoft.com/office/powerpoint/2010/main" val="374082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838200" cy="628650"/>
          </a:xfrm>
          <a:ln/>
        </p:spPr>
      </p:sp>
      <p:sp>
        <p:nvSpPr>
          <p:cNvPr id="181250" name="Rectangle 3"/>
          <p:cNvSpPr>
            <a:spLocks noGrp="1" noChangeArrowheads="1"/>
          </p:cNvSpPr>
          <p:nvPr>
            <p:ph type="body" idx="1"/>
          </p:nvPr>
        </p:nvSpPr>
        <p:spPr>
          <a:xfrm>
            <a:off x="685800" y="1524000"/>
            <a:ext cx="5410200" cy="807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It’s </a:t>
            </a:r>
            <a:r>
              <a:rPr lang="en-US" u="sng" kern="1200" dirty="0" smtClean="0">
                <a:solidFill>
                  <a:schemeClr val="tx1"/>
                </a:solidFill>
              </a:rPr>
              <a:t>learning</a:t>
            </a:r>
            <a:r>
              <a:rPr lang="en-US" kern="1200" dirty="0" smtClean="0">
                <a:solidFill>
                  <a:schemeClr val="tx1"/>
                </a:solidFill>
              </a:rPr>
              <a:t> ability.   It’s the ability to process on the fly. </a:t>
            </a: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90</a:t>
            </a:fld>
            <a:endParaRPr lang="en-US" sz="1200"/>
          </a:p>
        </p:txBody>
      </p:sp>
    </p:spTree>
    <p:extLst>
      <p:ext uri="{BB962C8B-B14F-4D97-AF65-F5344CB8AC3E}">
        <p14:creationId xmlns:p14="http://schemas.microsoft.com/office/powerpoint/2010/main" val="13691421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3200400" cy="2400300"/>
          </a:xfrm>
          <a:ln/>
        </p:spPr>
      </p:sp>
      <p:sp>
        <p:nvSpPr>
          <p:cNvPr id="187394" name="Notes Placeholder 2"/>
          <p:cNvSpPr>
            <a:spLocks noGrp="1"/>
          </p:cNvSpPr>
          <p:nvPr>
            <p:ph type="body" idx="1"/>
          </p:nvPr>
        </p:nvSpPr>
        <p:spPr>
          <a:xfrm>
            <a:off x="731839" y="3352801"/>
            <a:ext cx="5364162" cy="600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a:t>
            </a:r>
            <a:r>
              <a:rPr lang="en-US" dirty="0">
                <a:ea typeface="ヒラギノ角ゴ Pro W3" charset="0"/>
              </a:rPr>
              <a:t>now use industry-written curriculum that prepares kids to pass industry certification exams</a:t>
            </a:r>
            <a:r>
              <a:rPr lang="en-US" dirty="0" smtClean="0">
                <a:ea typeface="ヒラギノ角ゴ Pro W3" charset="0"/>
              </a:rPr>
              <a:t>.</a:t>
            </a:r>
          </a:p>
          <a:p>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and 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p>
          <a:p>
            <a:r>
              <a:rPr lang="en-US" dirty="0" smtClean="0">
                <a:ea typeface="ヒラギノ角ゴ Pro W3" charset="0"/>
              </a:rPr>
              <a:t>Many are doing that now.</a:t>
            </a:r>
            <a:endParaRPr lang="en-US" dirty="0">
              <a:ea typeface="ヒラギノ角ゴ Pro W3" charset="0"/>
            </a:endParaRPr>
          </a:p>
          <a:p>
            <a:r>
              <a:rPr lang="en-US" dirty="0">
                <a:ea typeface="ヒラギノ角ゴ Pro W3" charset="0"/>
              </a:rPr>
              <a:t>Is that good or bad</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91</a:t>
            </a:fld>
            <a:endParaRPr lang="en-US" sz="1300"/>
          </a:p>
        </p:txBody>
      </p:sp>
    </p:spTree>
    <p:extLst>
      <p:ext uri="{BB962C8B-B14F-4D97-AF65-F5344CB8AC3E}">
        <p14:creationId xmlns:p14="http://schemas.microsoft.com/office/powerpoint/2010/main" val="436128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high school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92</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527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93</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They </a:t>
            </a:r>
            <a:r>
              <a:rPr lang="en-US" dirty="0">
                <a:ea typeface="ヒラギノ角ゴ Pro W3" charset="0"/>
              </a:rPr>
              <a:t>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endParaRPr lang="en-US" dirty="0" smtClean="0">
              <a:ea typeface="ヒラギノ角ゴ Pro W3" charset="0"/>
            </a:endParaRP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94</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95</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(or listen to the politicians),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967442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96</a:t>
            </a:fld>
            <a:endParaRPr lang="en-US" sz="1300"/>
          </a:p>
        </p:txBody>
      </p:sp>
    </p:spTree>
    <p:extLst>
      <p:ext uri="{BB962C8B-B14F-4D97-AF65-F5344CB8AC3E}">
        <p14:creationId xmlns:p14="http://schemas.microsoft.com/office/powerpoint/2010/main" val="100122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97</a:t>
            </a:fld>
            <a:endParaRPr lang="en-US" sz="1300"/>
          </a:p>
        </p:txBody>
      </p:sp>
    </p:spTree>
    <p:extLst>
      <p:ext uri="{BB962C8B-B14F-4D97-AF65-F5344CB8AC3E}">
        <p14:creationId xmlns:p14="http://schemas.microsoft.com/office/powerpoint/2010/main" val="15577812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98</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is building a manufacturing plant in North Carolina that will hire 600, and maybe 1,000 workers by the time they complete the facility.</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8876161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 North Carolina.</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99</a:t>
            </a:fld>
            <a:endParaRPr lang="en-US" sz="1300"/>
          </a:p>
        </p:txBody>
      </p:sp>
    </p:spTree>
    <p:extLst>
      <p:ext uri="{BB962C8B-B14F-4D97-AF65-F5344CB8AC3E}">
        <p14:creationId xmlns:p14="http://schemas.microsoft.com/office/powerpoint/2010/main" val="174541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7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7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7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80.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8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8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image" Target="../media/image6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8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8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88.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8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9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91.jpeg"/></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9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9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9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9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98.jpeg"/></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0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0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10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0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105.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06.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07.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08.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109.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10.tif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11.tif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112.tif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13.tif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15.tif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16.tiff"/></Relationships>
</file>

<file path=ppt/slides/_rels/slide142.xml.rels><?xml version="1.0" encoding="UTF-8" standalone="yes"?>
<Relationships xmlns="http://schemas.openxmlformats.org/package/2006/relationships"><Relationship Id="rId3" Type="http://schemas.openxmlformats.org/officeDocument/2006/relationships/image" Target="../media/image117.tiff"/><Relationship Id="rId4" Type="http://schemas.openxmlformats.org/officeDocument/2006/relationships/image" Target="../media/image118.tiff"/><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19.tif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12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 Id="rId3" Type="http://schemas.openxmlformats.org/officeDocument/2006/relationships/image" Target="../media/image121.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22.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0.xml"/><Relationship Id="rId3" Type="http://schemas.openxmlformats.org/officeDocument/2006/relationships/image" Target="../media/image123.tif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hyperlink" Target="https://eboard.eboardsolutions.com/Meetings/Attachment.aspx?S=920&amp;AID=59579&amp;MID=2615"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2.xml"/><Relationship Id="rId3" Type="http://schemas.openxmlformats.org/officeDocument/2006/relationships/image" Target="../media/image1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1.bin"/><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5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5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5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5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6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1.jp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6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6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7.jpeg"/></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7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257800" cy="3962400"/>
          </a:xfrm>
        </p:spPr>
        <p:txBody>
          <a:bodyPr/>
          <a:lstStyle/>
          <a:p>
            <a:pPr algn="l">
              <a:lnSpc>
                <a:spcPct val="110000"/>
              </a:lnSpc>
              <a:defRPr/>
            </a:pPr>
            <a:r>
              <a:rPr lang="en-US" i="1" dirty="0" smtClean="0">
                <a:effectLst>
                  <a:outerShdw blurRad="38100" dist="38100" dir="2700000" algn="tl">
                    <a:srgbClr val="C0C0C0"/>
                  </a:outerShdw>
                </a:effectLst>
              </a:rPr>
              <a:t>A Changing World:  Helping youth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
        <p:nvSpPr>
          <p:cNvPr id="2" name="Content Placeholder 1"/>
          <p:cNvSpPr>
            <a:spLocks noGrp="1"/>
          </p:cNvSpPr>
          <p:nvPr>
            <p:ph idx="1"/>
          </p:nvPr>
        </p:nvSpPr>
        <p:spPr/>
        <p:txBody>
          <a:bodyPr/>
          <a:lstStyle/>
          <a:p>
            <a:endParaRPr lang="en-US"/>
          </a:p>
        </p:txBody>
      </p:sp>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34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732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1630433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1811975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75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66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957134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1353849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828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506231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376526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idx="1"/>
          </p:nvPr>
        </p:nvSpPr>
        <p:spPr>
          <a:xfrm>
            <a:off x="457200" y="1600200"/>
            <a:ext cx="8610600" cy="4648200"/>
          </a:xfrm>
        </p:spPr>
        <p:txBody>
          <a:bodyPr>
            <a:noAutofit/>
          </a:bodyPr>
          <a:lstStyle/>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8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1523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8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2748" y="2743200"/>
            <a:ext cx="2601994" cy="646331"/>
          </a:xfrm>
          <a:prstGeom prst="rect">
            <a:avLst/>
          </a:prstGeom>
          <a:noFill/>
        </p:spPr>
        <p:txBody>
          <a:bodyPr wrap="none" rtlCol="0">
            <a:spAutoFit/>
          </a:bodyPr>
          <a:lstStyle/>
          <a:p>
            <a:r>
              <a:rPr lang="en-US" dirty="0" smtClean="0"/>
              <a:t>$2.9 billion contribution </a:t>
            </a:r>
            <a:br>
              <a:rPr lang="en-US" dirty="0" smtClean="0"/>
            </a:br>
            <a:r>
              <a:rPr lang="en-US" dirty="0" smtClean="0"/>
              <a:t>to NC economy in 2012</a:t>
            </a:r>
            <a:endParaRPr lang="en-US" dirty="0"/>
          </a:p>
        </p:txBody>
      </p:sp>
      <p:sp>
        <p:nvSpPr>
          <p:cNvPr id="3" name="TextBox 2"/>
          <p:cNvSpPr txBox="1"/>
          <p:nvPr/>
        </p:nvSpPr>
        <p:spPr>
          <a:xfrm>
            <a:off x="5756831" y="3876249"/>
            <a:ext cx="2205091" cy="369332"/>
          </a:xfrm>
          <a:prstGeom prst="rect">
            <a:avLst/>
          </a:prstGeom>
          <a:noFill/>
        </p:spPr>
        <p:txBody>
          <a:bodyPr wrap="none" rtlCol="0">
            <a:spAutoFit/>
          </a:bodyPr>
          <a:lstStyle/>
          <a:p>
            <a:r>
              <a:rPr lang="en-US" dirty="0" smtClean="0"/>
              <a:t>37,000 jobs in 2012</a:t>
            </a:r>
            <a:endParaRPr lang="en-US" dirty="0"/>
          </a:p>
        </p:txBody>
      </p:sp>
      <p:sp>
        <p:nvSpPr>
          <p:cNvPr id="4" name="TextBox 3"/>
          <p:cNvSpPr txBox="1"/>
          <p:nvPr/>
        </p:nvSpPr>
        <p:spPr>
          <a:xfrm>
            <a:off x="5722462" y="4782215"/>
            <a:ext cx="2273828" cy="369332"/>
          </a:xfrm>
          <a:prstGeom prst="rect">
            <a:avLst/>
          </a:prstGeom>
          <a:noFill/>
        </p:spPr>
        <p:txBody>
          <a:bodyPr wrap="none" rtlCol="0">
            <a:spAutoFit/>
          </a:bodyPr>
          <a:lstStyle/>
          <a:p>
            <a:r>
              <a:rPr lang="en-US" dirty="0" smtClean="0"/>
              <a:t>$350 million in taxes</a:t>
            </a:r>
            <a:endParaRPr lang="en-US" dirty="0"/>
          </a:p>
        </p:txBody>
      </p:sp>
    </p:spTree>
    <p:extLst>
      <p:ext uri="{BB962C8B-B14F-4D97-AF65-F5344CB8AC3E}">
        <p14:creationId xmlns:p14="http://schemas.microsoft.com/office/powerpoint/2010/main" val="276353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112</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2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113</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620258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9924" cy="6858000"/>
          </a:xfrm>
          <a:prstGeom prst="rect">
            <a:avLst/>
          </a:prstGeom>
        </p:spPr>
      </p:pic>
    </p:spTree>
    <p:extLst>
      <p:ext uri="{BB962C8B-B14F-4D97-AF65-F5344CB8AC3E}">
        <p14:creationId xmlns:p14="http://schemas.microsoft.com/office/powerpoint/2010/main" val="1528083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648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86835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20438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330589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noAutofit/>
          </a:bodyPr>
          <a:lstStyle/>
          <a:p>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idx="1"/>
          </p:nvPr>
        </p:nvSpPr>
        <p:spPr/>
        <p:txBody>
          <a:bodyPr/>
          <a:lstStyle/>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377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25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0817"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2" y="533400"/>
            <a:ext cx="82819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49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5"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70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842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p:txBody>
          <a:bodyPr>
            <a:normAutofit fontScale="90000"/>
          </a:bodyPr>
          <a:lstStyle/>
          <a:p>
            <a:r>
              <a:rPr lang="en-US" sz="3700" dirty="0">
                <a:latin typeface="Arial" charset="0"/>
                <a:ea typeface="ヒラギノ角ゴ Pro W3" charset="0"/>
                <a:cs typeface="ヒラギノ角ゴ Pro W3" charset="0"/>
              </a:rPr>
              <a:t>The way of doing business is changing</a:t>
            </a:r>
            <a:endParaRPr lang="en-US" dirty="0">
              <a:latin typeface="Arial" charset="0"/>
              <a:ea typeface="ヒラギノ角ゴ Pro W3" charset="0"/>
              <a:cs typeface="ヒラギノ角ゴ Pro W3" charset="0"/>
            </a:endParaRPr>
          </a:p>
        </p:txBody>
      </p:sp>
      <p:sp>
        <p:nvSpPr>
          <p:cNvPr id="299010" name="Rectangle 3"/>
          <p:cNvSpPr>
            <a:spLocks noGrp="1" noChangeArrowheads="1"/>
          </p:cNvSpPr>
          <p:nvPr>
            <p:ph idx="1"/>
          </p:nvPr>
        </p:nvSpPr>
        <p:spPr>
          <a:xfrm>
            <a:off x="1063625" y="1600200"/>
            <a:ext cx="7623175" cy="4525963"/>
          </a:xfrm>
        </p:spPr>
        <p:txBody>
          <a:bodyPr/>
          <a:lstStyle/>
          <a:p>
            <a:pPr marL="0" indent="0">
              <a:buFontTx/>
              <a:buNone/>
            </a:pPr>
            <a:r>
              <a:rPr lang="en-US" dirty="0">
                <a:latin typeface="Arial" charset="0"/>
                <a:ea typeface="ヒラギノ角ゴ Pro W3" charset="0"/>
                <a:cs typeface="ヒラギノ角ゴ Pro W3" charset="0"/>
              </a:rPr>
              <a:t>Competitiveness is not working and is going away.</a:t>
            </a:r>
          </a:p>
          <a:p>
            <a:pPr marL="0" indent="0">
              <a:buFontTx/>
              <a:buNone/>
            </a:pPr>
            <a:endParaRPr lang="en-US" dirty="0">
              <a:latin typeface="Arial" charset="0"/>
              <a:ea typeface="ヒラギノ角ゴ Pro W3" charset="0"/>
              <a:cs typeface="ヒラギノ角ゴ Pro W3" charset="0"/>
            </a:endParaRPr>
          </a:p>
          <a:p>
            <a:pPr marL="0" indent="0">
              <a:buFontTx/>
              <a:buNone/>
            </a:pPr>
            <a:r>
              <a:rPr lang="en-US" dirty="0">
                <a:latin typeface="Arial" charset="0"/>
                <a:ea typeface="ヒラギノ角ゴ Pro W3" charset="0"/>
                <a:cs typeface="ヒラギノ角ゴ Pro W3" charset="0"/>
              </a:rPr>
              <a:t>Collaboration is the way of the future. Businesses creating a niche market and working with other businesses to help each other. </a:t>
            </a:r>
          </a:p>
          <a:p>
            <a:pPr marL="0" indent="0"/>
            <a:endParaRPr lang="en-US" dirty="0">
              <a:latin typeface="Arial" charset="0"/>
              <a:ea typeface="ヒラギノ角ゴ Pro W3" charset="0"/>
              <a:cs typeface="ヒラギノ角ゴ Pro W3" charset="0"/>
            </a:endParaRPr>
          </a:p>
        </p:txBody>
      </p:sp>
      <p:pic>
        <p:nvPicPr>
          <p:cNvPr id="299011" name="Picture 5" descr="&#10;female.gif                                                     000003DF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581400"/>
            <a:ext cx="576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6" descr="male.gif                                                       000003DFWD_RED                         000000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828800"/>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Rectangle 7"/>
          <p:cNvSpPr>
            <a:spLocks noChangeArrowheads="1"/>
          </p:cNvSpPr>
          <p:nvPr/>
        </p:nvSpPr>
        <p:spPr bwMode="auto">
          <a:xfrm>
            <a:off x="685800" y="5692198"/>
            <a:ext cx="7315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en-US" sz="2800" dirty="0"/>
              <a:t>We need to change the focus from self-centered learning to group-centered learning.</a:t>
            </a:r>
          </a:p>
        </p:txBody>
      </p:sp>
    </p:spTree>
    <p:extLst>
      <p:ext uri="{BB962C8B-B14F-4D97-AF65-F5344CB8AC3E}">
        <p14:creationId xmlns:p14="http://schemas.microsoft.com/office/powerpoint/2010/main" val="188517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scanned\Screen-Shot-2014-03-31-at-4.30.02-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0" y="0"/>
            <a:ext cx="9144000" cy="82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225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18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5" name="Picture 2" descr="C:\Documents and Settings\cdroessler\My Documents\Presentations\new stuff\Empathy\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113"/>
            <a:ext cx="9144000" cy="106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160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Average Salaries</a:t>
            </a:r>
          </a:p>
        </p:txBody>
      </p:sp>
      <p:sp>
        <p:nvSpPr>
          <p:cNvPr id="32770" name="Rectangle 3"/>
          <p:cNvSpPr>
            <a:spLocks noGrp="1" noChangeArrowheads="1"/>
          </p:cNvSpPr>
          <p:nvPr>
            <p:ph idx="1"/>
          </p:nvPr>
        </p:nvSpPr>
        <p:spPr/>
        <p:txBody>
          <a:bodyPr/>
          <a:lstStyle/>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dirty="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VA CC - occupational and technical degree</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programs earn $2,500 more than bachelor's.</a:t>
            </a:r>
          </a:p>
        </p:txBody>
      </p:sp>
    </p:spTree>
    <p:extLst>
      <p:ext uri="{BB962C8B-B14F-4D97-AF65-F5344CB8AC3E}">
        <p14:creationId xmlns:p14="http://schemas.microsoft.com/office/powerpoint/2010/main" val="21285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222022"/>
            <a:ext cx="5105400" cy="5483578"/>
          </a:xfrm>
          <a:prstGeom prst="rect">
            <a:avLst/>
          </a:prstGeom>
        </p:spPr>
      </p:pic>
      <p:sp>
        <p:nvSpPr>
          <p:cNvPr id="4" name="Title 3"/>
          <p:cNvSpPr>
            <a:spLocks noGrp="1"/>
          </p:cNvSpPr>
          <p:nvPr>
            <p:ph type="title"/>
          </p:nvPr>
        </p:nvSpPr>
        <p:spPr/>
        <p:txBody>
          <a:bodyPr>
            <a:normAutofit fontScale="90000"/>
          </a:bodyPr>
          <a:lstStyle/>
          <a:p>
            <a:r>
              <a:rPr lang="en-US" dirty="0" smtClean="0"/>
              <a:t>Preparing for Future Employment</a:t>
            </a:r>
            <a:endParaRPr lang="en-US" dirty="0"/>
          </a:p>
        </p:txBody>
      </p:sp>
    </p:spTree>
    <p:extLst>
      <p:ext uri="{BB962C8B-B14F-4D97-AF65-F5344CB8AC3E}">
        <p14:creationId xmlns:p14="http://schemas.microsoft.com/office/powerpoint/2010/main" val="1086717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 – Value Line</a:t>
            </a:r>
            <a:endParaRPr lang="en-US" sz="4000" dirty="0"/>
          </a:p>
        </p:txBody>
      </p:sp>
      <p:pic>
        <p:nvPicPr>
          <p:cNvPr id="4" name="Picture 3"/>
          <p:cNvPicPr>
            <a:picLocks noChangeAspect="1"/>
          </p:cNvPicPr>
          <p:nvPr/>
        </p:nvPicPr>
        <p:blipFill>
          <a:blip r:embed="rId3"/>
          <a:stretch>
            <a:fillRect/>
          </a:stretch>
        </p:blipFill>
        <p:spPr>
          <a:xfrm>
            <a:off x="311943" y="1173162"/>
            <a:ext cx="8527257" cy="5684838"/>
          </a:xfrm>
          <a:prstGeom prst="rect">
            <a:avLst/>
          </a:prstGeom>
        </p:spPr>
      </p:pic>
    </p:spTree>
    <p:extLst>
      <p:ext uri="{BB962C8B-B14F-4D97-AF65-F5344CB8AC3E}">
        <p14:creationId xmlns:p14="http://schemas.microsoft.com/office/powerpoint/2010/main" val="1514111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42"/>
            <a:ext cx="9144000" cy="37193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smtClean="0"/>
              <a:t>NC Bachelor Degree</a:t>
            </a:r>
            <a:endParaRPr lang="en-US" dirty="0"/>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smtClean="0"/>
              <a:t>NC Associate Degrees</a:t>
            </a:r>
            <a:endParaRPr lang="en-US" dirty="0"/>
          </a:p>
        </p:txBody>
      </p:sp>
    </p:spTree>
    <p:extLst>
      <p:ext uri="{BB962C8B-B14F-4D97-AF65-F5344CB8AC3E}">
        <p14:creationId xmlns:p14="http://schemas.microsoft.com/office/powerpoint/2010/main" val="289025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err="1" smtClean="0">
                <a:latin typeface="Arial" charset="0"/>
                <a:ea typeface="ヒラギノ角ゴ Pro W3" charset="0"/>
                <a:cs typeface="ヒラギノ角ゴ Pro W3" charset="0"/>
              </a:rPr>
              <a:t>DroesslerC@NCcommunitycolleges.edu</a:t>
            </a:r>
            <a:endParaRPr lang="en-US" sz="4000" dirty="0">
              <a:latin typeface="Arial" charset="0"/>
              <a:ea typeface="ヒラギノ角ゴ Pro W3" charset="0"/>
              <a:cs typeface="ヒラギノ角ゴ Pro W3" charset="0"/>
            </a:endParaRP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www.NCperkins.org</a:t>
            </a:r>
            <a:r>
              <a:rPr lang="en-US" sz="3200" dirty="0" smtClean="0"/>
              <a:t>/presentations</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09500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924" y="4011"/>
            <a:ext cx="4421075" cy="5710989"/>
          </a:xfrm>
          <a:prstGeom prst="rect">
            <a:avLst/>
          </a:prstGeom>
        </p:spPr>
      </p:pic>
      <p:sp>
        <p:nvSpPr>
          <p:cNvPr id="3" name="Text Placeholder 2"/>
          <p:cNvSpPr txBox="1">
            <a:spLocks/>
          </p:cNvSpPr>
          <p:nvPr/>
        </p:nvSpPr>
        <p:spPr>
          <a:xfrm>
            <a:off x="152400" y="1259305"/>
            <a:ext cx="4570524" cy="3160295"/>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i="1" dirty="0"/>
              <a:t>Helping Youth </a:t>
            </a:r>
            <a:r>
              <a:rPr lang="en-US" sz="4400" i="1" dirty="0" smtClean="0"/>
              <a:t>Discover </a:t>
            </a:r>
            <a:r>
              <a:rPr lang="en-US" sz="4400" i="1" dirty="0"/>
              <a:t>their </a:t>
            </a:r>
            <a:r>
              <a:rPr lang="en-US" sz="4400" i="1" dirty="0" smtClean="0"/>
              <a:t>Passion </a:t>
            </a:r>
            <a:r>
              <a:rPr lang="en-US" sz="4400" i="1" dirty="0"/>
              <a:t>and </a:t>
            </a:r>
            <a:r>
              <a:rPr lang="en-US" sz="4400" i="1" dirty="0" smtClean="0"/>
              <a:t>Turn </a:t>
            </a:r>
            <a:r>
              <a:rPr lang="en-US" sz="4400" i="1" dirty="0"/>
              <a:t>it into a </a:t>
            </a:r>
            <a:r>
              <a:rPr lang="en-US" sz="4400" i="1" dirty="0" smtClean="0"/>
              <a:t>Career</a:t>
            </a:r>
          </a:p>
          <a:p>
            <a:pPr marL="0" indent="0" algn="ctr">
              <a:buNone/>
            </a:pPr>
            <a:endParaRPr lang="en-US" sz="1600" b="1" dirty="0"/>
          </a:p>
          <a:p>
            <a:pPr marL="0" indent="0" algn="ctr">
              <a:buNone/>
            </a:pPr>
            <a:r>
              <a:rPr lang="en-US" sz="4400" b="1" dirty="0" smtClean="0"/>
              <a:t>October 26, 2016 @ 10 am</a:t>
            </a:r>
            <a:endParaRPr lang="en-US" sz="4400" b="1" dirty="0"/>
          </a:p>
        </p:txBody>
      </p:sp>
      <p:sp>
        <p:nvSpPr>
          <p:cNvPr id="4" name="Rectangle 3"/>
          <p:cNvSpPr/>
          <p:nvPr/>
        </p:nvSpPr>
        <p:spPr>
          <a:xfrm>
            <a:off x="1371600" y="6004746"/>
            <a:ext cx="6517682" cy="707886"/>
          </a:xfrm>
          <a:prstGeom prst="rect">
            <a:avLst/>
          </a:prstGeom>
        </p:spPr>
        <p:txBody>
          <a:bodyPr wrap="none">
            <a:spAutoFit/>
          </a:bodyPr>
          <a:lstStyle/>
          <a:p>
            <a:pPr>
              <a:defRPr/>
            </a:pPr>
            <a:r>
              <a:rPr lang="en-US" sz="4000" dirty="0" err="1" smtClean="0"/>
              <a:t>NCperkins.org</a:t>
            </a:r>
            <a:r>
              <a:rPr lang="en-US" sz="4000" dirty="0" smtClean="0"/>
              <a:t>/presentations</a:t>
            </a:r>
            <a:endParaRPr lang="en-US" sz="4000" dirty="0"/>
          </a:p>
        </p:txBody>
      </p:sp>
    </p:spTree>
    <p:extLst>
      <p:ext uri="{BB962C8B-B14F-4D97-AF65-F5344CB8AC3E}">
        <p14:creationId xmlns:p14="http://schemas.microsoft.com/office/powerpoint/2010/main" val="1997108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865000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1482443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7" name="Subtitle 2"/>
          <p:cNvSpPr txBox="1">
            <a:spLocks/>
          </p:cNvSpPr>
          <p:nvPr/>
        </p:nvSpPr>
        <p:spPr>
          <a:xfrm>
            <a:off x="0" y="5562600"/>
            <a:ext cx="914400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NCCCS</a:t>
            </a:r>
          </a:p>
          <a:p>
            <a:pPr>
              <a:defRPr/>
            </a:pPr>
            <a:r>
              <a:rPr lang="en-US" dirty="0" err="1" smtClean="0"/>
              <a:t>NCperkins.org</a:t>
            </a:r>
            <a:r>
              <a:rPr lang="en-US" dirty="0" smtClean="0"/>
              <a:t>/presentations</a:t>
            </a:r>
            <a:endParaRPr lang="en-US" dirty="0"/>
          </a:p>
        </p:txBody>
      </p:sp>
    </p:spTree>
    <p:extLst>
      <p:ext uri="{BB962C8B-B14F-4D97-AF65-F5344CB8AC3E}">
        <p14:creationId xmlns:p14="http://schemas.microsoft.com/office/powerpoint/2010/main" val="2126056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2667000" y="228600"/>
            <a:ext cx="6248400"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5130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5.5%</a:t>
            </a:r>
          </a:p>
        </p:txBody>
      </p:sp>
      <p:sp>
        <p:nvSpPr>
          <p:cNvPr id="60" name="Text Box 51"/>
          <p:cNvSpPr txBox="1">
            <a:spLocks noChangeArrowheads="1"/>
          </p:cNvSpPr>
          <p:nvPr/>
        </p:nvSpPr>
        <p:spPr bwMode="auto">
          <a:xfrm>
            <a:off x="5334000" y="3808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54086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4189412"/>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3198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extLst>
      <p:ext uri="{BB962C8B-B14F-4D97-AF65-F5344CB8AC3E}">
        <p14:creationId xmlns:p14="http://schemas.microsoft.com/office/powerpoint/2010/main" val="384234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524000"/>
            <a:ext cx="9138937" cy="4584700"/>
          </a:xfrm>
          <a:prstGeom prst="rect">
            <a:avLst/>
          </a:prstGeom>
        </p:spPr>
      </p:pic>
    </p:spTree>
    <p:extLst>
      <p:ext uri="{BB962C8B-B14F-4D97-AF65-F5344CB8AC3E}">
        <p14:creationId xmlns:p14="http://schemas.microsoft.com/office/powerpoint/2010/main" val="560071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School administrators have identified </a:t>
            </a:r>
            <a:r>
              <a:rPr lang="en-US" dirty="0">
                <a:hlinkClick r:id="rId3"/>
              </a:rPr>
              <a:t>six broad career themes</a:t>
            </a:r>
            <a:r>
              <a:rPr lang="en-US" dirty="0"/>
              <a:t> that they may want to offer more in high schools: </a:t>
            </a:r>
            <a:endParaRPr lang="en-US" dirty="0" smtClean="0"/>
          </a:p>
          <a:p>
            <a:r>
              <a:rPr lang="en-US" dirty="0" smtClean="0"/>
              <a:t>design</a:t>
            </a:r>
            <a:r>
              <a:rPr lang="en-US" dirty="0"/>
              <a:t>, education, engineering, food industry, senior-citizen care and public safety</a:t>
            </a:r>
            <a:br>
              <a:rPr lang="en-US" dirty="0"/>
            </a:br>
            <a:endParaRPr lang="en-US" dirty="0"/>
          </a:p>
        </p:txBody>
      </p:sp>
    </p:spTree>
    <p:extLst>
      <p:ext uri="{BB962C8B-B14F-4D97-AF65-F5344CB8AC3E}">
        <p14:creationId xmlns:p14="http://schemas.microsoft.com/office/powerpoint/2010/main" val="726226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Associate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8146"/>
          </a:xfrm>
          <a:prstGeom prst="rect">
            <a:avLst/>
          </a:prstGeom>
        </p:spPr>
      </p:pic>
    </p:spTree>
    <p:extLst>
      <p:ext uri="{BB962C8B-B14F-4D97-AF65-F5344CB8AC3E}">
        <p14:creationId xmlns:p14="http://schemas.microsoft.com/office/powerpoint/2010/main" val="2002526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2646362" y="228600"/>
            <a:ext cx="6269037"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2015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902505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2639504" y="200055"/>
            <a:ext cx="6275895" cy="942945"/>
          </a:xfrm>
        </p:spPr>
        <p:txBody>
          <a:bodyPr anchor="t">
            <a:normAutofit fontScale="90000"/>
          </a:bodyPr>
          <a:lstStyle/>
          <a:p>
            <a:pPr eaLnBrk="1" hangingPunct="1">
              <a:defRPr/>
            </a:pPr>
            <a:r>
              <a:rPr lang="en-US" sz="3500" dirty="0">
                <a:effectLst>
                  <a:outerShdw blurRad="38100" dist="38100" dir="2700000" algn="tl">
                    <a:srgbClr val="DDDDDD"/>
                  </a:outerShdw>
                </a:effectLst>
                <a:latin typeface="Arial" charset="0"/>
                <a:ea typeface="ヒラギノ角ゴ Pro W3" charset="0"/>
                <a:cs typeface="ヒラギノ角ゴ Pro W3" charset="0"/>
              </a:rPr>
              <a:t>Postsecondary Intentions </a:t>
            </a:r>
            <a:r>
              <a:rPr lang="en-US" sz="3500" dirty="0" smtClean="0">
                <a:effectLst>
                  <a:outerShdw blurRad="38100" dist="38100" dir="2700000" algn="tl">
                    <a:srgbClr val="DDDDDD"/>
                  </a:outerShdw>
                </a:effectLst>
                <a:latin typeface="Arial" charset="0"/>
                <a:ea typeface="ヒラギノ角ゴ Pro W3" charset="0"/>
                <a:cs typeface="ヒラギノ角ゴ Pro W3" charset="0"/>
              </a:rPr>
              <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vs</a:t>
            </a:r>
            <a:r>
              <a:rPr lang="en-US" sz="3500" dirty="0">
                <a:effectLst>
                  <a:outerShdw blurRad="38100" dist="38100" dir="2700000" algn="tl">
                    <a:srgbClr val="DDDDDD"/>
                  </a:outerShdw>
                </a:effectLst>
                <a:latin typeface="Arial" charset="0"/>
                <a:ea typeface="ヒラギノ角ゴ Pro W3" charset="0"/>
                <a:cs typeface="ヒラギノ角ゴ Pro W3" charset="0"/>
              </a:rPr>
              <a:t>. Reality</a:t>
            </a:r>
          </a:p>
        </p:txBody>
      </p:sp>
      <p:sp>
        <p:nvSpPr>
          <p:cNvPr id="1317914" name="Text Box 26"/>
          <p:cNvSpPr txBox="1">
            <a:spLocks noChangeArrowheads="1"/>
          </p:cNvSpPr>
          <p:nvPr/>
        </p:nvSpPr>
        <p:spPr bwMode="auto">
          <a:xfrm>
            <a:off x="685800" y="15319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5319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33972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extLst>
      <p:ext uri="{BB962C8B-B14F-4D97-AF65-F5344CB8AC3E}">
        <p14:creationId xmlns:p14="http://schemas.microsoft.com/office/powerpoint/2010/main" val="311284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Short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$26,070 </a:t>
            </a:r>
            <a:r>
              <a:rPr lang="en-US" sz="2200" dirty="0"/>
              <a:t>	Costume Attendants</a:t>
            </a:r>
          </a:p>
          <a:p>
            <a:pPr marL="0" indent="0">
              <a:spcBef>
                <a:spcPts val="0"/>
              </a:spcBef>
              <a:buNone/>
              <a:tabLst>
                <a:tab pos="1306513" algn="r"/>
                <a:tab pos="1474788" algn="l"/>
              </a:tabLst>
            </a:pPr>
            <a:r>
              <a:rPr lang="en-US" sz="2200" dirty="0"/>
              <a:t>	</a:t>
            </a:r>
            <a:r>
              <a:rPr lang="en-US" sz="2200" dirty="0">
                <a:solidFill>
                  <a:srgbClr val="0432FF"/>
                </a:solidFill>
              </a:rPr>
              <a:t>$26,020 </a:t>
            </a:r>
            <a:r>
              <a:rPr lang="en-US" sz="2200" dirty="0"/>
              <a:t>	Loan Interviewers and Clerks</a:t>
            </a:r>
          </a:p>
          <a:p>
            <a:pPr marL="0" indent="0">
              <a:spcBef>
                <a:spcPts val="0"/>
              </a:spcBef>
              <a:buNone/>
              <a:tabLst>
                <a:tab pos="1306513" algn="r"/>
                <a:tab pos="1474788" algn="l"/>
              </a:tabLst>
            </a:pPr>
            <a:r>
              <a:rPr lang="en-US" sz="2200" dirty="0"/>
              <a:t>	</a:t>
            </a:r>
            <a:r>
              <a:rPr lang="en-US" sz="2200" dirty="0">
                <a:solidFill>
                  <a:srgbClr val="0432FF"/>
                </a:solidFill>
              </a:rPr>
              <a:t>$23,430 	</a:t>
            </a:r>
            <a:r>
              <a:rPr lang="en-US" sz="2200" dirty="0"/>
              <a:t>Office and Administrative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$21,820 </a:t>
            </a:r>
            <a:r>
              <a:rPr lang="en-US" sz="2200" dirty="0"/>
              <a:t>	Interviewers, Except Eligibility and Loan</a:t>
            </a:r>
          </a:p>
          <a:p>
            <a:pPr marL="0" indent="0">
              <a:spcBef>
                <a:spcPts val="0"/>
              </a:spcBef>
              <a:buNone/>
              <a:tabLst>
                <a:tab pos="1306513" algn="r"/>
                <a:tab pos="1474788" algn="l"/>
              </a:tabLst>
            </a:pPr>
            <a:r>
              <a:rPr lang="en-US" sz="2200" dirty="0"/>
              <a:t>	</a:t>
            </a:r>
            <a:r>
              <a:rPr lang="en-US" sz="2200" dirty="0">
                <a:solidFill>
                  <a:srgbClr val="0432FF"/>
                </a:solidFill>
              </a:rPr>
              <a:t>$20,550 </a:t>
            </a:r>
            <a:r>
              <a:rPr lang="en-US" sz="2200" dirty="0"/>
              <a:t>	Healthcare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$20,300 </a:t>
            </a:r>
            <a:r>
              <a:rPr lang="en-US" sz="2200" dirty="0"/>
              <a:t>	Helpers--</a:t>
            </a:r>
            <a:r>
              <a:rPr lang="en-US" sz="2200" dirty="0" err="1"/>
              <a:t>Brickmasons</a:t>
            </a:r>
            <a:r>
              <a:rPr lang="en-US" sz="2200" dirty="0"/>
              <a:t>, </a:t>
            </a:r>
            <a:r>
              <a:rPr lang="en-US" sz="2200" dirty="0" err="1"/>
              <a:t>Blockmasons</a:t>
            </a:r>
            <a:r>
              <a:rPr lang="en-US" sz="2200" dirty="0"/>
              <a:t>, Stonemasons, and Tile and Marble Setters</a:t>
            </a:r>
          </a:p>
          <a:p>
            <a:pPr marL="0" indent="0">
              <a:spcBef>
                <a:spcPts val="0"/>
              </a:spcBef>
              <a:buNone/>
              <a:tabLst>
                <a:tab pos="1306513" algn="r"/>
                <a:tab pos="1474788" algn="l"/>
              </a:tabLst>
            </a:pPr>
            <a:r>
              <a:rPr lang="en-US" sz="2200" dirty="0"/>
              <a:t>	</a:t>
            </a:r>
            <a:r>
              <a:rPr lang="en-US" sz="2200" dirty="0">
                <a:solidFill>
                  <a:srgbClr val="0432FF"/>
                </a:solidFill>
              </a:rPr>
              <a:t>$20,200 </a:t>
            </a:r>
            <a:r>
              <a:rPr lang="en-US" sz="2200" dirty="0"/>
              <a:t>	Medical Equipment Preparers</a:t>
            </a:r>
          </a:p>
          <a:p>
            <a:pPr marL="0" indent="0">
              <a:spcBef>
                <a:spcPts val="0"/>
              </a:spcBef>
              <a:buNone/>
              <a:tabLst>
                <a:tab pos="1306513" algn="r"/>
                <a:tab pos="1474788" algn="l"/>
              </a:tabLst>
            </a:pPr>
            <a:r>
              <a:rPr lang="en-US" sz="2200" dirty="0"/>
              <a:t>	</a:t>
            </a:r>
            <a:r>
              <a:rPr lang="en-US" sz="2200" dirty="0">
                <a:solidFill>
                  <a:srgbClr val="0432FF"/>
                </a:solidFill>
              </a:rPr>
              <a:t>$19,960 </a:t>
            </a:r>
            <a:r>
              <a:rPr lang="en-US" sz="2200" dirty="0"/>
              <a:t>	Occupational Therapist Aides</a:t>
            </a:r>
          </a:p>
          <a:p>
            <a:pPr marL="0" indent="0">
              <a:spcBef>
                <a:spcPts val="0"/>
              </a:spcBef>
              <a:buNone/>
              <a:tabLst>
                <a:tab pos="1306513" algn="r"/>
                <a:tab pos="1474788" algn="l"/>
              </a:tabLst>
            </a:pPr>
            <a:r>
              <a:rPr lang="en-US" sz="2200" dirty="0"/>
              <a:t>	</a:t>
            </a:r>
            <a:r>
              <a:rPr lang="en-US" sz="2200" dirty="0">
                <a:solidFill>
                  <a:srgbClr val="0432FF"/>
                </a:solidFill>
              </a:rPr>
              <a:t>$19,450 </a:t>
            </a:r>
            <a:r>
              <a:rPr lang="en-US" sz="2200" dirty="0"/>
              <a:t>	Helpers--Carpenters</a:t>
            </a:r>
          </a:p>
          <a:p>
            <a:pPr marL="0" indent="0">
              <a:spcBef>
                <a:spcPts val="0"/>
              </a:spcBef>
              <a:buNone/>
              <a:tabLst>
                <a:tab pos="1306513" algn="r"/>
                <a:tab pos="1474788" algn="l"/>
              </a:tabLst>
            </a:pPr>
            <a:r>
              <a:rPr lang="en-US" sz="2200" dirty="0"/>
              <a:t>	</a:t>
            </a:r>
            <a:r>
              <a:rPr lang="en-US" sz="2200" dirty="0">
                <a:solidFill>
                  <a:srgbClr val="0432FF"/>
                </a:solidFill>
              </a:rPr>
              <a:t>$19,380 </a:t>
            </a:r>
            <a:r>
              <a:rPr lang="en-US" sz="2200" dirty="0"/>
              <a:t>	Physical Therapist Aides</a:t>
            </a:r>
          </a:p>
          <a:p>
            <a:pPr marL="0" indent="0">
              <a:spcBef>
                <a:spcPts val="0"/>
              </a:spcBef>
              <a:buNone/>
              <a:tabLst>
                <a:tab pos="1306513" algn="r"/>
                <a:tab pos="1474788" algn="l"/>
              </a:tabLst>
            </a:pPr>
            <a:r>
              <a:rPr lang="en-US" sz="2200" dirty="0"/>
              <a:t>	</a:t>
            </a:r>
            <a:r>
              <a:rPr lang="en-US" sz="2200" dirty="0">
                <a:solidFill>
                  <a:srgbClr val="0432FF"/>
                </a:solidFill>
              </a:rPr>
              <a:t>$18,400 </a:t>
            </a:r>
            <a:r>
              <a:rPr lang="en-US" sz="2200" dirty="0"/>
              <a:t>	Helpers--Painters, Paperhangers, Plasterers, and Stucco Masons</a:t>
            </a:r>
          </a:p>
          <a:p>
            <a:pPr marL="0" indent="0">
              <a:spcBef>
                <a:spcPts val="0"/>
              </a:spcBef>
              <a:buNone/>
              <a:tabLst>
                <a:tab pos="1306513" algn="r"/>
                <a:tab pos="1474788" algn="l"/>
              </a:tabLst>
            </a:pPr>
            <a:r>
              <a:rPr lang="en-US" sz="2200" dirty="0"/>
              <a:t>	</a:t>
            </a:r>
            <a:r>
              <a:rPr lang="en-US" sz="2200" dirty="0">
                <a:solidFill>
                  <a:srgbClr val="0432FF"/>
                </a:solidFill>
              </a:rPr>
              <a:t>$18,310 </a:t>
            </a:r>
            <a:r>
              <a:rPr lang="en-US" sz="2200" dirty="0"/>
              <a:t>	Receptionists and Information Clerks</a:t>
            </a:r>
          </a:p>
          <a:p>
            <a:pPr marL="0" indent="0">
              <a:spcBef>
                <a:spcPts val="0"/>
              </a:spcBef>
              <a:buNone/>
              <a:tabLst>
                <a:tab pos="1306513" algn="r"/>
                <a:tab pos="1474788" algn="l"/>
              </a:tabLst>
            </a:pPr>
            <a:r>
              <a:rPr lang="en-US" sz="2200" dirty="0"/>
              <a:t>	</a:t>
            </a:r>
            <a:r>
              <a:rPr lang="en-US" sz="2200" dirty="0">
                <a:solidFill>
                  <a:srgbClr val="0432FF"/>
                </a:solidFill>
              </a:rPr>
              <a:t>$17,650 </a:t>
            </a:r>
            <a:r>
              <a:rPr lang="en-US" sz="2200" dirty="0"/>
              <a:t>	Landscaping and </a:t>
            </a:r>
            <a:r>
              <a:rPr lang="en-US" sz="2200" dirty="0" err="1"/>
              <a:t>Groundskeeping</a:t>
            </a:r>
            <a:r>
              <a:rPr lang="en-US" sz="2200" dirty="0"/>
              <a:t> Workers</a:t>
            </a:r>
          </a:p>
          <a:p>
            <a:pPr marL="0" indent="0">
              <a:spcBef>
                <a:spcPts val="0"/>
              </a:spcBef>
              <a:buNone/>
              <a:tabLst>
                <a:tab pos="1306513" algn="r"/>
                <a:tab pos="1474788" algn="l"/>
              </a:tabLst>
            </a:pPr>
            <a:r>
              <a:rPr lang="en-US" sz="2200" dirty="0"/>
              <a:t>	</a:t>
            </a:r>
            <a:r>
              <a:rPr lang="en-US" sz="2200" dirty="0">
                <a:solidFill>
                  <a:srgbClr val="0432FF"/>
                </a:solidFill>
              </a:rPr>
              <a:t>$17,290 </a:t>
            </a:r>
            <a:r>
              <a:rPr lang="en-US" sz="2200" dirty="0"/>
              <a:t>	Helpers--Installation, Maintenance, and Repair Workers</a:t>
            </a:r>
          </a:p>
          <a:p>
            <a:pPr marL="0" indent="0">
              <a:spcBef>
                <a:spcPts val="0"/>
              </a:spcBef>
              <a:buNone/>
              <a:tabLst>
                <a:tab pos="1306513" algn="r"/>
                <a:tab pos="1474788" algn="l"/>
              </a:tabLst>
            </a:pPr>
            <a:r>
              <a:rPr lang="en-US" sz="2200" dirty="0"/>
              <a:t>	</a:t>
            </a:r>
            <a:r>
              <a:rPr lang="en-US" sz="2200" dirty="0">
                <a:solidFill>
                  <a:srgbClr val="0432FF"/>
                </a:solidFill>
              </a:rPr>
              <a:t>$17,180 </a:t>
            </a:r>
            <a:r>
              <a:rPr lang="en-US" sz="2200" dirty="0"/>
              <a:t>	Laborers and Freight, Stock, and Material Movers, Hand</a:t>
            </a:r>
          </a:p>
          <a:p>
            <a:pPr marL="0" indent="0">
              <a:spcBef>
                <a:spcPts val="0"/>
              </a:spcBef>
              <a:buNone/>
              <a:tabLst>
                <a:tab pos="1306513" algn="r"/>
                <a:tab pos="1474788" algn="l"/>
              </a:tabLst>
            </a:pPr>
            <a:r>
              <a:rPr lang="en-US" sz="2200" dirty="0"/>
              <a:t>	</a:t>
            </a:r>
            <a:r>
              <a:rPr lang="en-US" sz="2200" dirty="0">
                <a:solidFill>
                  <a:srgbClr val="0432FF"/>
                </a:solidFill>
              </a:rPr>
              <a:t>$17,060 </a:t>
            </a:r>
            <a:r>
              <a:rPr lang="en-US" sz="2200" dirty="0"/>
              <a:t>	Helpers--Roofers</a:t>
            </a:r>
          </a:p>
          <a:p>
            <a:pPr marL="0" indent="0">
              <a:spcBef>
                <a:spcPts val="0"/>
              </a:spcBef>
              <a:buNone/>
              <a:tabLst>
                <a:tab pos="1306513" algn="r"/>
                <a:tab pos="1474788" algn="l"/>
              </a:tabLst>
            </a:pPr>
            <a:r>
              <a:rPr lang="en-US" sz="2200" dirty="0"/>
              <a:t>	</a:t>
            </a:r>
            <a:r>
              <a:rPr lang="en-US" sz="2200" dirty="0">
                <a:solidFill>
                  <a:srgbClr val="0432FF"/>
                </a:solidFill>
              </a:rPr>
              <a:t>$17,020 </a:t>
            </a:r>
            <a:r>
              <a:rPr lang="en-US" sz="2200" dirty="0"/>
              <a:t>	Nursing Assistants</a:t>
            </a:r>
          </a:p>
          <a:p>
            <a:pPr marL="0" indent="0">
              <a:spcBef>
                <a:spcPts val="0"/>
              </a:spcBef>
              <a:buNone/>
              <a:tabLst>
                <a:tab pos="1306513" algn="r"/>
                <a:tab pos="1474788" algn="l"/>
              </a:tabLst>
            </a:pPr>
            <a:r>
              <a:rPr lang="en-US" sz="2200" dirty="0"/>
              <a:t>	$16,800 	Taxi Drivers and Chauffeurs</a:t>
            </a:r>
          </a:p>
          <a:p>
            <a:pPr marL="0" indent="0">
              <a:spcBef>
                <a:spcPts val="0"/>
              </a:spcBef>
              <a:buNone/>
              <a:tabLst>
                <a:tab pos="1306513" algn="r"/>
                <a:tab pos="1474788" algn="l"/>
              </a:tabLst>
            </a:pPr>
            <a:r>
              <a:rPr lang="en-US" sz="2200" dirty="0"/>
              <a:t>	$16,750 	Veterinary Assistants and Laboratory Animal Caretakers</a:t>
            </a:r>
          </a:p>
          <a:p>
            <a:pPr marL="0" indent="0">
              <a:spcBef>
                <a:spcPts val="0"/>
              </a:spcBef>
              <a:buNone/>
              <a:tabLst>
                <a:tab pos="1306513" algn="r"/>
                <a:tab pos="1474788" algn="l"/>
              </a:tabLst>
            </a:pPr>
            <a:r>
              <a:rPr lang="en-US" sz="2200" dirty="0"/>
              <a:t>	$16,610 	Stock Clerks and Order Fillers</a:t>
            </a:r>
          </a:p>
          <a:p>
            <a:pPr marL="0" indent="0">
              <a:spcBef>
                <a:spcPts val="0"/>
              </a:spcBef>
              <a:buNone/>
              <a:tabLst>
                <a:tab pos="1306513" algn="r"/>
                <a:tab pos="1474788" algn="l"/>
              </a:tabLst>
            </a:pPr>
            <a:r>
              <a:rPr lang="en-US" sz="2200" dirty="0"/>
              <a:t>	$16,460 	Retail Salespersons</a:t>
            </a:r>
          </a:p>
          <a:p>
            <a:pPr marL="0" indent="0">
              <a:spcBef>
                <a:spcPts val="0"/>
              </a:spcBef>
              <a:buNone/>
              <a:tabLst>
                <a:tab pos="1306513" algn="r"/>
                <a:tab pos="1474788" algn="l"/>
              </a:tabLst>
            </a:pPr>
            <a:r>
              <a:rPr lang="en-US" sz="2200" dirty="0"/>
              <a:t>	$16,420 	Cleaners of Vehicles and Equipment</a:t>
            </a:r>
          </a:p>
          <a:p>
            <a:pPr marL="0" indent="0">
              <a:spcBef>
                <a:spcPts val="0"/>
              </a:spcBef>
              <a:buNone/>
              <a:tabLst>
                <a:tab pos="1306513" algn="r"/>
                <a:tab pos="1474788" algn="l"/>
              </a:tabLst>
            </a:pPr>
            <a:r>
              <a:rPr lang="en-US" sz="2200" dirty="0"/>
              <a:t>	$16,390 	Janitors and Cleaners, Except Maids and Housekeeping Cleaners</a:t>
            </a:r>
          </a:p>
          <a:p>
            <a:pPr marL="0" indent="0">
              <a:spcBef>
                <a:spcPts val="0"/>
              </a:spcBef>
              <a:buNone/>
              <a:tabLst>
                <a:tab pos="1306513" algn="r"/>
                <a:tab pos="1474788" algn="l"/>
              </a:tabLst>
            </a:pPr>
            <a:r>
              <a:rPr lang="en-US" sz="2200" dirty="0"/>
              <a:t>	$16,290 	Personal Care Aides</a:t>
            </a:r>
          </a:p>
          <a:p>
            <a:pPr marL="0" indent="0">
              <a:spcBef>
                <a:spcPts val="0"/>
              </a:spcBef>
              <a:buNone/>
              <a:tabLst>
                <a:tab pos="1306513" algn="r"/>
                <a:tab pos="1474788" algn="l"/>
              </a:tabLst>
            </a:pPr>
            <a:r>
              <a:rPr lang="en-US" sz="2200" dirty="0"/>
              <a:t>	$16,260 	Childcare Workers</a:t>
            </a:r>
          </a:p>
          <a:p>
            <a:pPr marL="0" indent="0">
              <a:spcBef>
                <a:spcPts val="0"/>
              </a:spcBef>
              <a:buNone/>
              <a:tabLst>
                <a:tab pos="1306513" algn="r"/>
                <a:tab pos="1474788" algn="l"/>
              </a:tabLst>
            </a:pPr>
            <a:r>
              <a:rPr lang="en-US" sz="2200" dirty="0"/>
              <a:t>	$16,200 	Nonfarm Animal Caretakers</a:t>
            </a:r>
          </a:p>
          <a:p>
            <a:pPr marL="0" indent="0">
              <a:spcBef>
                <a:spcPts val="0"/>
              </a:spcBef>
              <a:buNone/>
              <a:tabLst>
                <a:tab pos="1306513" algn="r"/>
                <a:tab pos="1474788" algn="l"/>
              </a:tabLst>
            </a:pPr>
            <a:r>
              <a:rPr lang="en-US" sz="2200" dirty="0"/>
              <a:t>	$16,180 	Food Preparation Workers</a:t>
            </a:r>
          </a:p>
          <a:p>
            <a:pPr marL="0" indent="0">
              <a:spcBef>
                <a:spcPts val="0"/>
              </a:spcBef>
              <a:buNone/>
              <a:tabLst>
                <a:tab pos="1306513" algn="r"/>
                <a:tab pos="1474788" algn="l"/>
              </a:tabLst>
            </a:pPr>
            <a:r>
              <a:rPr lang="en-US" sz="2200" dirty="0"/>
              <a:t>	$16,140 	Home Health Aides</a:t>
            </a:r>
          </a:p>
          <a:p>
            <a:pPr marL="0" indent="0">
              <a:spcBef>
                <a:spcPts val="0"/>
              </a:spcBef>
              <a:buNone/>
              <a:tabLst>
                <a:tab pos="1306513" algn="r"/>
                <a:tab pos="1474788" algn="l"/>
              </a:tabLst>
            </a:pPr>
            <a:r>
              <a:rPr lang="en-US" sz="2200" dirty="0"/>
              <a:t>	$16,130 	Maids and Housekeeping Cleaners</a:t>
            </a:r>
          </a:p>
          <a:p>
            <a:pPr marL="0" indent="0">
              <a:spcBef>
                <a:spcPts val="0"/>
              </a:spcBef>
              <a:buNone/>
              <a:tabLst>
                <a:tab pos="1306513" algn="r"/>
                <a:tab pos="1474788" algn="l"/>
              </a:tabLst>
            </a:pPr>
            <a:r>
              <a:rPr lang="en-US" sz="2200" dirty="0"/>
              <a:t>	$16,100 	Bartenders</a:t>
            </a:r>
          </a:p>
          <a:p>
            <a:pPr marL="0" indent="0">
              <a:spcBef>
                <a:spcPts val="0"/>
              </a:spcBef>
              <a:buNone/>
              <a:tabLst>
                <a:tab pos="1306513" algn="r"/>
                <a:tab pos="1474788" algn="l"/>
              </a:tabLst>
            </a:pPr>
            <a:r>
              <a:rPr lang="en-US" sz="2200" dirty="0"/>
              <a:t>	$16,010 	Waiters and Waitresses</a:t>
            </a:r>
          </a:p>
          <a:p>
            <a:pPr marL="0" indent="0">
              <a:spcBef>
                <a:spcPts val="0"/>
              </a:spcBef>
              <a:buNone/>
              <a:tabLst>
                <a:tab pos="1306513" algn="r"/>
                <a:tab pos="1474788" algn="l"/>
              </a:tabLst>
            </a:pPr>
            <a:r>
              <a:rPr lang="en-US" sz="2200" dirty="0"/>
              <a:t>	$15,980 	Counter Attendants, Cafeteria, Food Concession, and Coffee Shop</a:t>
            </a:r>
          </a:p>
          <a:p>
            <a:pPr marL="0" indent="0">
              <a:spcBef>
                <a:spcPts val="0"/>
              </a:spcBef>
              <a:buNone/>
              <a:tabLst>
                <a:tab pos="1306513" algn="r"/>
                <a:tab pos="1474788" algn="l"/>
              </a:tabLst>
            </a:pPr>
            <a:r>
              <a:rPr lang="en-US" sz="2200" dirty="0"/>
              <a:t>	$15,980 	Hosts and Hostesses, Restaurant, Lounge, and Coffee Shop</a:t>
            </a:r>
          </a:p>
          <a:p>
            <a:pPr marL="0" indent="0">
              <a:spcBef>
                <a:spcPts val="0"/>
              </a:spcBef>
              <a:buNone/>
              <a:tabLst>
                <a:tab pos="1306513" algn="r"/>
                <a:tab pos="1474788" algn="l"/>
              </a:tabLst>
            </a:pPr>
            <a:r>
              <a:rPr lang="en-US" sz="2200" dirty="0"/>
              <a:t>	$15,950 	Lifeguards, Ski Patrol, and Other Recreational Protective Service Workers</a:t>
            </a:r>
          </a:p>
          <a:p>
            <a:pPr marL="0" indent="0">
              <a:spcBef>
                <a:spcPts val="0"/>
              </a:spcBef>
              <a:buNone/>
              <a:tabLst>
                <a:tab pos="1306513" algn="r"/>
                <a:tab pos="1474788" algn="l"/>
              </a:tabLst>
            </a:pPr>
            <a:r>
              <a:rPr lang="en-US" sz="2200" dirty="0"/>
              <a:t>	$15,940 	Combined Food Preparation and Serving Workers, Including Fast Food</a:t>
            </a:r>
          </a:p>
          <a:p>
            <a:pPr marL="0" indent="0">
              <a:spcBef>
                <a:spcPts val="0"/>
              </a:spcBef>
              <a:buNone/>
              <a:tabLst>
                <a:tab pos="1306513" algn="r"/>
                <a:tab pos="1474788" algn="l"/>
              </a:tabLst>
            </a:pPr>
            <a:r>
              <a:rPr lang="en-US" sz="2200" dirty="0"/>
              <a:t>	$15,930 	Amusement and Recreation Attendants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4000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Moderate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$42,960 </a:t>
            </a:r>
            <a:r>
              <a:rPr lang="en-US" sz="2200" dirty="0"/>
              <a:t>	Sales Representatives, Wholesale and Manufacturing,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$28,160 </a:t>
            </a:r>
            <a:r>
              <a:rPr lang="en-US" sz="2200" dirty="0"/>
              <a:t>	Dental Assistants</a:t>
            </a:r>
          </a:p>
          <a:p>
            <a:pPr marL="0" indent="0">
              <a:spcBef>
                <a:spcPts val="0"/>
              </a:spcBef>
              <a:buNone/>
              <a:tabLst>
                <a:tab pos="1306513" algn="r"/>
                <a:tab pos="1474788" algn="l"/>
              </a:tabLst>
            </a:pPr>
            <a:r>
              <a:rPr lang="en-US" sz="2200" dirty="0"/>
              <a:t>	</a:t>
            </a:r>
            <a:r>
              <a:rPr lang="en-US" sz="2200" dirty="0">
                <a:solidFill>
                  <a:srgbClr val="0432FF"/>
                </a:solidFill>
              </a:rPr>
              <a:t>$28,000 </a:t>
            </a:r>
            <a:r>
              <a:rPr lang="en-US" sz="2200" dirty="0"/>
              <a:t>	Insurance Claims and Policy Processing Clerks</a:t>
            </a:r>
          </a:p>
          <a:p>
            <a:pPr marL="0" indent="0">
              <a:spcBef>
                <a:spcPts val="0"/>
              </a:spcBef>
              <a:buNone/>
              <a:tabLst>
                <a:tab pos="1306513" algn="r"/>
                <a:tab pos="1474788" algn="l"/>
              </a:tabLst>
            </a:pPr>
            <a:r>
              <a:rPr lang="en-US" sz="2200" dirty="0"/>
              <a:t>	</a:t>
            </a:r>
            <a:r>
              <a:rPr lang="en-US" sz="2200" dirty="0">
                <a:solidFill>
                  <a:srgbClr val="0432FF"/>
                </a:solidFill>
              </a:rPr>
              <a:t>$27,000 </a:t>
            </a:r>
            <a:r>
              <a:rPr lang="en-US" sz="2200" dirty="0"/>
              <a:t>	Sales Representatives, Wholesale and Manufacturing, Except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$26,360 </a:t>
            </a:r>
            <a:r>
              <a:rPr lang="en-US" sz="2200" dirty="0"/>
              <a:t>	Computer-Controlled Machine Tool Operators, Metal and Plastic</a:t>
            </a:r>
          </a:p>
          <a:p>
            <a:pPr marL="0" indent="0">
              <a:spcBef>
                <a:spcPts val="0"/>
              </a:spcBef>
              <a:buNone/>
              <a:tabLst>
                <a:tab pos="1306513" algn="r"/>
                <a:tab pos="1474788" algn="l"/>
              </a:tabLst>
            </a:pPr>
            <a:r>
              <a:rPr lang="en-US" sz="2200" dirty="0"/>
              <a:t>	</a:t>
            </a:r>
            <a:r>
              <a:rPr lang="en-US" sz="2200" dirty="0">
                <a:solidFill>
                  <a:srgbClr val="0432FF"/>
                </a:solidFill>
              </a:rPr>
              <a:t>$25,920 </a:t>
            </a:r>
            <a:r>
              <a:rPr lang="en-US" sz="2200" dirty="0"/>
              <a:t>	Operating Engineers and Other Construction Equipment Operators</a:t>
            </a:r>
          </a:p>
          <a:p>
            <a:pPr marL="0" indent="0">
              <a:spcBef>
                <a:spcPts val="0"/>
              </a:spcBef>
              <a:buNone/>
              <a:tabLst>
                <a:tab pos="1306513" algn="r"/>
                <a:tab pos="1474788" algn="l"/>
              </a:tabLst>
            </a:pPr>
            <a:r>
              <a:rPr lang="en-US" sz="2200" dirty="0">
                <a:solidFill>
                  <a:srgbClr val="0432FF"/>
                </a:solidFill>
              </a:rPr>
              <a:t>	$25,670 </a:t>
            </a:r>
            <a:r>
              <a:rPr lang="en-US" sz="2200" dirty="0"/>
              <a:t>	Sales Representatives, Services, all other</a:t>
            </a:r>
          </a:p>
          <a:p>
            <a:pPr marL="0" indent="0">
              <a:spcBef>
                <a:spcPts val="0"/>
              </a:spcBef>
              <a:buNone/>
              <a:tabLst>
                <a:tab pos="1306513" algn="r"/>
                <a:tab pos="1474788" algn="l"/>
              </a:tabLst>
            </a:pPr>
            <a:r>
              <a:rPr lang="en-US" sz="2200" dirty="0"/>
              <a:t>	</a:t>
            </a:r>
            <a:r>
              <a:rPr lang="en-US" sz="2200" dirty="0">
                <a:solidFill>
                  <a:srgbClr val="0432FF"/>
                </a:solidFill>
              </a:rPr>
              <a:t>$25,660 </a:t>
            </a:r>
            <a:r>
              <a:rPr lang="en-US" sz="2200" dirty="0"/>
              <a:t>	Mechanical Door Repairers</a:t>
            </a:r>
          </a:p>
          <a:p>
            <a:pPr marL="0" indent="0">
              <a:spcBef>
                <a:spcPts val="0"/>
              </a:spcBef>
              <a:buNone/>
              <a:tabLst>
                <a:tab pos="1306513" algn="r"/>
                <a:tab pos="1474788" algn="l"/>
              </a:tabLst>
            </a:pPr>
            <a:r>
              <a:rPr lang="en-US" sz="2200" dirty="0"/>
              <a:t>	</a:t>
            </a:r>
            <a:r>
              <a:rPr lang="en-US" sz="2200" dirty="0">
                <a:solidFill>
                  <a:srgbClr val="0432FF"/>
                </a:solidFill>
              </a:rPr>
              <a:t>$25,230 	</a:t>
            </a:r>
            <a:r>
              <a:rPr lang="en-US" sz="2200" dirty="0"/>
              <a:t>Heavy and Tractor-Trailer Truck Drivers</a:t>
            </a:r>
          </a:p>
          <a:p>
            <a:pPr marL="0" indent="0">
              <a:spcBef>
                <a:spcPts val="0"/>
              </a:spcBef>
              <a:buNone/>
              <a:tabLst>
                <a:tab pos="1306513" algn="r"/>
                <a:tab pos="1474788" algn="l"/>
              </a:tabLst>
            </a:pPr>
            <a:r>
              <a:rPr lang="en-US" sz="2200" dirty="0"/>
              <a:t>	</a:t>
            </a:r>
            <a:r>
              <a:rPr lang="en-US" sz="2200" dirty="0">
                <a:solidFill>
                  <a:srgbClr val="0432FF"/>
                </a:solidFill>
              </a:rPr>
              <a:t>$24,540 </a:t>
            </a:r>
            <a:r>
              <a:rPr lang="en-US" sz="2200" dirty="0"/>
              <a:t>	Billing and Posting Clerks and Machine Operators</a:t>
            </a:r>
          </a:p>
          <a:p>
            <a:pPr marL="0" indent="0">
              <a:spcBef>
                <a:spcPts val="0"/>
              </a:spcBef>
              <a:buNone/>
              <a:tabLst>
                <a:tab pos="1306513" algn="r"/>
                <a:tab pos="1474788" algn="l"/>
              </a:tabLst>
            </a:pPr>
            <a:r>
              <a:rPr lang="en-US" sz="2200" dirty="0"/>
              <a:t>	</a:t>
            </a:r>
            <a:r>
              <a:rPr lang="en-US" sz="2200" dirty="0">
                <a:solidFill>
                  <a:srgbClr val="0432FF"/>
                </a:solidFill>
              </a:rPr>
              <a:t>$24,070 </a:t>
            </a:r>
            <a:r>
              <a:rPr lang="en-US" sz="2200" dirty="0"/>
              <a:t>	Insulation Workers, Floor, Ceiling, and Wall</a:t>
            </a:r>
          </a:p>
          <a:p>
            <a:pPr marL="0" indent="0">
              <a:spcBef>
                <a:spcPts val="0"/>
              </a:spcBef>
              <a:buNone/>
              <a:tabLst>
                <a:tab pos="1306513" algn="r"/>
                <a:tab pos="1474788" algn="l"/>
              </a:tabLst>
            </a:pPr>
            <a:r>
              <a:rPr lang="en-US" sz="2200" dirty="0"/>
              <a:t>	</a:t>
            </a:r>
            <a:r>
              <a:rPr lang="en-US" sz="2200" dirty="0">
                <a:solidFill>
                  <a:srgbClr val="0432FF"/>
                </a:solidFill>
              </a:rPr>
              <a:t>$23,540 </a:t>
            </a:r>
            <a:r>
              <a:rPr lang="en-US" sz="2200" dirty="0"/>
              <a:t>	Cement Masons and Concrete Finishers</a:t>
            </a:r>
          </a:p>
          <a:p>
            <a:pPr marL="0" indent="0">
              <a:spcBef>
                <a:spcPts val="0"/>
              </a:spcBef>
              <a:buNone/>
              <a:tabLst>
                <a:tab pos="1306513" algn="r"/>
                <a:tab pos="1474788" algn="l"/>
              </a:tabLst>
            </a:pPr>
            <a:r>
              <a:rPr lang="en-US" sz="2200" dirty="0"/>
              <a:t>	</a:t>
            </a:r>
            <a:r>
              <a:rPr lang="en-US" sz="2200" dirty="0">
                <a:solidFill>
                  <a:srgbClr val="0432FF"/>
                </a:solidFill>
              </a:rPr>
              <a:t>$23,290 </a:t>
            </a:r>
            <a:r>
              <a:rPr lang="en-US" sz="2200" dirty="0"/>
              <a:t>	Ambulance Drivers and Attendants, Except Emergency Medical Technicians</a:t>
            </a:r>
          </a:p>
          <a:p>
            <a:pPr marL="0" indent="0">
              <a:spcBef>
                <a:spcPts val="0"/>
              </a:spcBef>
              <a:buNone/>
              <a:tabLst>
                <a:tab pos="1306513" algn="r"/>
                <a:tab pos="1474788" algn="l"/>
              </a:tabLst>
            </a:pPr>
            <a:r>
              <a:rPr lang="en-US" sz="2200" dirty="0"/>
              <a:t>	</a:t>
            </a:r>
            <a:r>
              <a:rPr lang="en-US" sz="2200" dirty="0">
                <a:solidFill>
                  <a:srgbClr val="0432FF"/>
                </a:solidFill>
              </a:rPr>
              <a:t>$23,250 </a:t>
            </a:r>
            <a:r>
              <a:rPr lang="en-US" sz="2200" dirty="0"/>
              <a:t>	Painters, Construction and Maintenance</a:t>
            </a:r>
          </a:p>
          <a:p>
            <a:pPr marL="0" indent="0">
              <a:spcBef>
                <a:spcPts val="0"/>
              </a:spcBef>
              <a:buNone/>
              <a:tabLst>
                <a:tab pos="1306513" algn="r"/>
                <a:tab pos="1474788" algn="l"/>
              </a:tabLst>
            </a:pPr>
            <a:r>
              <a:rPr lang="en-US" sz="2200" dirty="0"/>
              <a:t>	</a:t>
            </a:r>
            <a:r>
              <a:rPr lang="en-US" sz="2200" dirty="0">
                <a:solidFill>
                  <a:srgbClr val="0432FF"/>
                </a:solidFill>
              </a:rPr>
              <a:t>$22,580 </a:t>
            </a:r>
            <a:r>
              <a:rPr lang="en-US" sz="2200" dirty="0"/>
              <a:t>	Maintenance and Repair Workers, General</a:t>
            </a:r>
          </a:p>
          <a:p>
            <a:pPr marL="0" indent="0">
              <a:spcBef>
                <a:spcPts val="0"/>
              </a:spcBef>
              <a:buNone/>
              <a:tabLst>
                <a:tab pos="1306513" algn="r"/>
                <a:tab pos="1474788" algn="l"/>
              </a:tabLst>
            </a:pPr>
            <a:r>
              <a:rPr lang="en-US" sz="2200" dirty="0"/>
              <a:t>	</a:t>
            </a:r>
            <a:r>
              <a:rPr lang="en-US" sz="2200" dirty="0">
                <a:solidFill>
                  <a:srgbClr val="0432FF"/>
                </a:solidFill>
              </a:rPr>
              <a:t>$22,490 </a:t>
            </a:r>
            <a:r>
              <a:rPr lang="en-US" sz="2200" dirty="0"/>
              <a:t>	Medical Assistants</a:t>
            </a:r>
          </a:p>
          <a:p>
            <a:pPr marL="0" indent="0">
              <a:spcBef>
                <a:spcPts val="0"/>
              </a:spcBef>
              <a:buNone/>
              <a:tabLst>
                <a:tab pos="1306513" algn="r"/>
                <a:tab pos="1474788" algn="l"/>
              </a:tabLst>
            </a:pPr>
            <a:r>
              <a:rPr lang="en-US" sz="2200" dirty="0"/>
              <a:t>	</a:t>
            </a:r>
            <a:r>
              <a:rPr lang="en-US" sz="2200" dirty="0">
                <a:solidFill>
                  <a:srgbClr val="0432FF"/>
                </a:solidFill>
              </a:rPr>
              <a:t>$22,300 </a:t>
            </a:r>
            <a:r>
              <a:rPr lang="en-US" sz="2200" dirty="0"/>
              <a:t>	Roofers</a:t>
            </a:r>
          </a:p>
          <a:p>
            <a:pPr marL="0" indent="0">
              <a:spcBef>
                <a:spcPts val="0"/>
              </a:spcBef>
              <a:buNone/>
              <a:tabLst>
                <a:tab pos="1306513" algn="r"/>
                <a:tab pos="1474788" algn="l"/>
              </a:tabLst>
            </a:pPr>
            <a:r>
              <a:rPr lang="en-US" sz="2200" dirty="0"/>
              <a:t>	$19,920 	Social and Human Service Assistants</a:t>
            </a:r>
          </a:p>
          <a:p>
            <a:pPr marL="0" indent="0">
              <a:spcBef>
                <a:spcPts val="0"/>
              </a:spcBef>
              <a:buNone/>
              <a:tabLst>
                <a:tab pos="1306513" algn="r"/>
                <a:tab pos="1474788" algn="l"/>
              </a:tabLst>
            </a:pPr>
            <a:r>
              <a:rPr lang="en-US" sz="2200" dirty="0"/>
              <a:t>	$19,640 	Pharmacy Technicians</a:t>
            </a:r>
          </a:p>
          <a:p>
            <a:pPr marL="0" indent="0">
              <a:spcBef>
                <a:spcPts val="0"/>
              </a:spcBef>
              <a:buNone/>
              <a:tabLst>
                <a:tab pos="1306513" algn="r"/>
                <a:tab pos="1474788" algn="l"/>
              </a:tabLst>
            </a:pPr>
            <a:r>
              <a:rPr lang="en-US" sz="2200" dirty="0"/>
              <a:t>	$18,870 	Customer Service Representatives</a:t>
            </a:r>
          </a:p>
          <a:p>
            <a:pPr marL="0" indent="0">
              <a:spcBef>
                <a:spcPts val="0"/>
              </a:spcBef>
              <a:buNone/>
              <a:tabLst>
                <a:tab pos="1306513" algn="r"/>
                <a:tab pos="1474788" algn="l"/>
              </a:tabLst>
            </a:pPr>
            <a:r>
              <a:rPr lang="en-US" sz="2200" dirty="0"/>
              <a:t>	$18,220 	Floor Layers, Except Carpet, Wood, and Hard Tiles</a:t>
            </a:r>
          </a:p>
          <a:p>
            <a:pPr marL="0" indent="0">
              <a:spcBef>
                <a:spcPts val="0"/>
              </a:spcBef>
              <a:buNone/>
              <a:tabLst>
                <a:tab pos="1306513" algn="r"/>
                <a:tab pos="1474788" algn="l"/>
              </a:tabLst>
            </a:pPr>
            <a:r>
              <a:rPr lang="en-US" sz="2200" dirty="0"/>
              <a:t>	$18,080 	Construction Laborers</a:t>
            </a:r>
          </a:p>
          <a:p>
            <a:pPr marL="0" indent="0">
              <a:spcBef>
                <a:spcPts val="0"/>
              </a:spcBef>
              <a:buNone/>
              <a:tabLst>
                <a:tab pos="1306513" algn="r"/>
                <a:tab pos="1474788" algn="l"/>
              </a:tabLst>
            </a:pPr>
            <a:r>
              <a:rPr lang="en-US" sz="2200" dirty="0"/>
              <a:t>	$17,660 	Assemblers and Fabricators, all other</a:t>
            </a:r>
          </a:p>
          <a:p>
            <a:pPr marL="0" indent="0">
              <a:spcBef>
                <a:spcPts val="0"/>
              </a:spcBef>
              <a:buNone/>
              <a:tabLst>
                <a:tab pos="1306513" algn="r"/>
                <a:tab pos="1474788" algn="l"/>
              </a:tabLst>
            </a:pPr>
            <a:r>
              <a:rPr lang="en-US" sz="2200" dirty="0"/>
              <a:t>	$16,860 	Cooks, Institution and Cafeteria</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533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$36,570 </a:t>
            </a:r>
            <a:r>
              <a:rPr lang="en-US" sz="2200" dirty="0"/>
              <a:t>	Compliance Officers</a:t>
            </a:r>
          </a:p>
          <a:p>
            <a:pPr marL="0" indent="0">
              <a:spcBef>
                <a:spcPts val="0"/>
              </a:spcBef>
              <a:buNone/>
              <a:tabLst>
                <a:tab pos="1306513" algn="r"/>
                <a:tab pos="1474788" algn="l"/>
              </a:tabLst>
            </a:pPr>
            <a:r>
              <a:rPr lang="en-US" sz="2200" dirty="0"/>
              <a:t>	</a:t>
            </a:r>
            <a:r>
              <a:rPr lang="en-US" sz="2200" dirty="0">
                <a:solidFill>
                  <a:srgbClr val="0432FF"/>
                </a:solidFill>
              </a:rPr>
              <a:t>$31,910 </a:t>
            </a:r>
            <a:r>
              <a:rPr lang="en-US" sz="2200" dirty="0"/>
              <a:t>	Electrical Power-Line Installers and Repairers</a:t>
            </a:r>
          </a:p>
          <a:p>
            <a:pPr marL="0" indent="0">
              <a:spcBef>
                <a:spcPts val="0"/>
              </a:spcBef>
              <a:buNone/>
              <a:tabLst>
                <a:tab pos="1306513" algn="r"/>
                <a:tab pos="1474788" algn="l"/>
              </a:tabLst>
            </a:pPr>
            <a:r>
              <a:rPr lang="en-US" sz="2200" dirty="0"/>
              <a:t>	</a:t>
            </a:r>
            <a:r>
              <a:rPr lang="en-US" sz="2200" dirty="0">
                <a:solidFill>
                  <a:srgbClr val="0432FF"/>
                </a:solidFill>
              </a:rPr>
              <a:t>$30,470 </a:t>
            </a:r>
            <a:r>
              <a:rPr lang="en-US" sz="2200" dirty="0"/>
              <a:t>	Electricians</a:t>
            </a:r>
          </a:p>
          <a:p>
            <a:pPr marL="0" indent="0">
              <a:spcBef>
                <a:spcPts val="0"/>
              </a:spcBef>
              <a:buNone/>
              <a:tabLst>
                <a:tab pos="1306513" algn="r"/>
                <a:tab pos="1474788" algn="l"/>
              </a:tabLst>
            </a:pPr>
            <a:r>
              <a:rPr lang="en-US" sz="2200" dirty="0"/>
              <a:t>	</a:t>
            </a:r>
            <a:r>
              <a:rPr lang="en-US" sz="2200" dirty="0">
                <a:solidFill>
                  <a:srgbClr val="0432FF"/>
                </a:solidFill>
              </a:rPr>
              <a:t>$29,900 </a:t>
            </a:r>
            <a:r>
              <a:rPr lang="en-US" sz="2200" dirty="0"/>
              <a:t>	Computer Numerically Controlled Machine Tool Programmers, Metal and Plastic</a:t>
            </a:r>
          </a:p>
          <a:p>
            <a:pPr marL="0" indent="0">
              <a:spcBef>
                <a:spcPts val="0"/>
              </a:spcBef>
              <a:buNone/>
              <a:tabLst>
                <a:tab pos="1306513" algn="r"/>
                <a:tab pos="1474788" algn="l"/>
              </a:tabLst>
            </a:pPr>
            <a:r>
              <a:rPr lang="en-US" sz="2200" dirty="0"/>
              <a:t>	</a:t>
            </a:r>
            <a:r>
              <a:rPr lang="en-US" sz="2200" dirty="0">
                <a:solidFill>
                  <a:srgbClr val="0432FF"/>
                </a:solidFill>
              </a:rPr>
              <a:t>$28,560 </a:t>
            </a:r>
            <a:r>
              <a:rPr lang="en-US" sz="2200" dirty="0"/>
              <a:t>	Industrial Machinery Mechanics</a:t>
            </a:r>
          </a:p>
          <a:p>
            <a:pPr marL="0" indent="0">
              <a:spcBef>
                <a:spcPts val="0"/>
              </a:spcBef>
              <a:buNone/>
              <a:tabLst>
                <a:tab pos="1306513" algn="r"/>
                <a:tab pos="1474788" algn="l"/>
              </a:tabLst>
            </a:pPr>
            <a:r>
              <a:rPr lang="en-US" sz="2200" dirty="0"/>
              <a:t>	</a:t>
            </a:r>
            <a:r>
              <a:rPr lang="en-US" sz="2200" dirty="0">
                <a:solidFill>
                  <a:srgbClr val="0432FF"/>
                </a:solidFill>
              </a:rPr>
              <a:t>$28,190 </a:t>
            </a:r>
            <a:r>
              <a:rPr lang="en-US" sz="2200" dirty="0"/>
              <a:t>	Plumbers, Pipefitters, and Steamfitters</a:t>
            </a:r>
          </a:p>
          <a:p>
            <a:pPr marL="0" indent="0">
              <a:spcBef>
                <a:spcPts val="0"/>
              </a:spcBef>
              <a:buNone/>
              <a:tabLst>
                <a:tab pos="1306513" algn="r"/>
                <a:tab pos="1474788" algn="l"/>
              </a:tabLst>
            </a:pPr>
            <a:r>
              <a:rPr lang="en-US" sz="2200" dirty="0"/>
              <a:t>	</a:t>
            </a:r>
            <a:r>
              <a:rPr lang="en-US" sz="2200" dirty="0">
                <a:solidFill>
                  <a:srgbClr val="0432FF"/>
                </a:solidFill>
              </a:rPr>
              <a:t>$25,700 </a:t>
            </a:r>
            <a:r>
              <a:rPr lang="en-US" sz="2200" dirty="0"/>
              <a:t>	Heating, Air Conditioning, and Refrigeration Mechanics and Installers</a:t>
            </a:r>
          </a:p>
          <a:p>
            <a:pPr marL="0" indent="0">
              <a:spcBef>
                <a:spcPts val="0"/>
              </a:spcBef>
              <a:buNone/>
              <a:tabLst>
                <a:tab pos="1306513" algn="r"/>
                <a:tab pos="1474788" algn="l"/>
              </a:tabLst>
            </a:pPr>
            <a:r>
              <a:rPr lang="en-US" sz="2200" dirty="0">
                <a:solidFill>
                  <a:srgbClr val="0432FF"/>
                </a:solidFill>
              </a:rPr>
              <a:t>	$25,530 </a:t>
            </a:r>
            <a:r>
              <a:rPr lang="en-US" sz="2200" dirty="0"/>
              <a:t>	Opticians, Dispensing</a:t>
            </a:r>
          </a:p>
          <a:p>
            <a:pPr marL="0" indent="0">
              <a:spcBef>
                <a:spcPts val="0"/>
              </a:spcBef>
              <a:buNone/>
              <a:tabLst>
                <a:tab pos="1306513" algn="r"/>
                <a:tab pos="1474788" algn="l"/>
              </a:tabLst>
            </a:pPr>
            <a:r>
              <a:rPr lang="en-US" sz="2200" dirty="0">
                <a:solidFill>
                  <a:srgbClr val="0432FF"/>
                </a:solidFill>
              </a:rPr>
              <a:t>	$25,180 </a:t>
            </a:r>
            <a:r>
              <a:rPr lang="en-US" sz="2200" dirty="0"/>
              <a:t>	</a:t>
            </a:r>
            <a:r>
              <a:rPr lang="en-US" sz="2200" dirty="0" err="1"/>
              <a:t>Brickmasons</a:t>
            </a:r>
            <a:r>
              <a:rPr lang="en-US" sz="2200" dirty="0"/>
              <a:t> and </a:t>
            </a:r>
            <a:r>
              <a:rPr lang="en-US" sz="2200" dirty="0" err="1"/>
              <a:t>Blockmasons</a:t>
            </a:r>
            <a:endParaRPr lang="en-US" sz="2200" dirty="0"/>
          </a:p>
          <a:p>
            <a:pPr marL="0" indent="0">
              <a:spcBef>
                <a:spcPts val="0"/>
              </a:spcBef>
              <a:buNone/>
              <a:tabLst>
                <a:tab pos="1306513" algn="r"/>
                <a:tab pos="1474788" algn="l"/>
              </a:tabLst>
            </a:pPr>
            <a:r>
              <a:rPr lang="en-US" sz="2200" dirty="0">
                <a:solidFill>
                  <a:srgbClr val="0432FF"/>
                </a:solidFill>
              </a:rPr>
              <a:t>	$24,040 </a:t>
            </a:r>
            <a:r>
              <a:rPr lang="en-US" sz="2200" dirty="0"/>
              <a:t>	Machinists</a:t>
            </a:r>
          </a:p>
          <a:p>
            <a:pPr marL="0" indent="0">
              <a:spcBef>
                <a:spcPts val="0"/>
              </a:spcBef>
              <a:buNone/>
              <a:tabLst>
                <a:tab pos="1306513" algn="r"/>
                <a:tab pos="1474788" algn="l"/>
              </a:tabLst>
            </a:pPr>
            <a:r>
              <a:rPr lang="en-US" sz="2200" dirty="0"/>
              <a:t>	</a:t>
            </a:r>
            <a:r>
              <a:rPr lang="en-US" sz="2200" dirty="0">
                <a:solidFill>
                  <a:srgbClr val="0432FF"/>
                </a:solidFill>
              </a:rPr>
              <a:t>$22,880 </a:t>
            </a:r>
            <a:r>
              <a:rPr lang="en-US" sz="2200" dirty="0"/>
              <a:t>	Carpenters</a:t>
            </a:r>
          </a:p>
          <a:p>
            <a:pPr marL="0" indent="0">
              <a:spcBef>
                <a:spcPts val="0"/>
              </a:spcBef>
              <a:buNone/>
              <a:tabLst>
                <a:tab pos="1306513" algn="r"/>
                <a:tab pos="1474788" algn="l"/>
              </a:tabLst>
            </a:pPr>
            <a:r>
              <a:rPr lang="en-US" sz="2200" dirty="0"/>
              <a:t>	</a:t>
            </a:r>
            <a:r>
              <a:rPr lang="en-US" sz="2200" dirty="0">
                <a:solidFill>
                  <a:srgbClr val="0432FF"/>
                </a:solidFill>
              </a:rPr>
              <a:t>$21,930 </a:t>
            </a:r>
            <a:r>
              <a:rPr lang="en-US" sz="2200" dirty="0"/>
              <a:t>	Medical Appliance Technicians</a:t>
            </a:r>
          </a:p>
          <a:p>
            <a:pPr marL="0" indent="0">
              <a:spcBef>
                <a:spcPts val="0"/>
              </a:spcBef>
              <a:buNone/>
              <a:tabLst>
                <a:tab pos="1306513" algn="r"/>
                <a:tab pos="1474788" algn="l"/>
              </a:tabLst>
            </a:pPr>
            <a:r>
              <a:rPr lang="en-US" sz="2200" dirty="0"/>
              <a:t>	</a:t>
            </a:r>
            <a:r>
              <a:rPr lang="en-US" sz="2200" dirty="0">
                <a:solidFill>
                  <a:srgbClr val="0432FF"/>
                </a:solidFill>
              </a:rPr>
              <a:t>$20,360 </a:t>
            </a:r>
            <a:r>
              <a:rPr lang="en-US" sz="2200" dirty="0"/>
              <a:t>	Firefighters</a:t>
            </a:r>
          </a:p>
          <a:p>
            <a:pPr marL="0" indent="0">
              <a:spcBef>
                <a:spcPts val="0"/>
              </a:spcBef>
              <a:buNone/>
              <a:tabLst>
                <a:tab pos="1306513" algn="r"/>
                <a:tab pos="1474788" algn="l"/>
              </a:tabLst>
            </a:pPr>
            <a:r>
              <a:rPr lang="en-US" sz="2200" dirty="0"/>
              <a:t>	</a:t>
            </a:r>
            <a:r>
              <a:rPr lang="en-US" sz="2200" dirty="0">
                <a:solidFill>
                  <a:srgbClr val="0432FF"/>
                </a:solidFill>
              </a:rPr>
              <a:t>$17,070 </a:t>
            </a:r>
            <a:r>
              <a:rPr lang="en-US" sz="2200" dirty="0"/>
              <a:t>	Coaches and Scouts</a:t>
            </a:r>
          </a:p>
          <a:p>
            <a:pPr marL="0" indent="0">
              <a:spcBef>
                <a:spcPts val="0"/>
              </a:spcBef>
              <a:buNone/>
              <a:tabLst>
                <a:tab pos="1306513" algn="r"/>
                <a:tab pos="1474788" algn="l"/>
              </a:tabLst>
            </a:pPr>
            <a:r>
              <a:rPr lang="en-US" sz="2200" dirty="0"/>
              <a:t>	</a:t>
            </a:r>
            <a:r>
              <a:rPr lang="en-US" sz="2200" dirty="0">
                <a:solidFill>
                  <a:srgbClr val="0432FF"/>
                </a:solidFill>
              </a:rPr>
              <a:t>$16,460 	</a:t>
            </a:r>
            <a:r>
              <a:rPr lang="en-US" sz="22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12242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100" dirty="0" smtClean="0"/>
              <a:t>1-2 Year Diploma/Certificate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$32,680 </a:t>
            </a:r>
            <a:r>
              <a:rPr lang="en-US" sz="2200" dirty="0"/>
              <a:t>	Licensed Practical and Licensed Vocational Nurses</a:t>
            </a:r>
          </a:p>
          <a:p>
            <a:pPr marL="0" indent="0">
              <a:spcBef>
                <a:spcPts val="0"/>
              </a:spcBef>
              <a:buNone/>
              <a:tabLst>
                <a:tab pos="1306513" algn="r"/>
                <a:tab pos="1474788" algn="l"/>
              </a:tabLst>
            </a:pPr>
            <a:r>
              <a:rPr lang="en-US" sz="2200" dirty="0"/>
              <a:t>	</a:t>
            </a:r>
            <a:r>
              <a:rPr lang="en-US" sz="2200" dirty="0">
                <a:solidFill>
                  <a:srgbClr val="0432FF"/>
                </a:solidFill>
              </a:rPr>
              <a:t>$31,820 </a:t>
            </a:r>
            <a:r>
              <a:rPr lang="en-US" sz="2200" dirty="0"/>
              <a:t>	Surgical Technologists</a:t>
            </a:r>
          </a:p>
          <a:p>
            <a:pPr marL="0" indent="0">
              <a:spcBef>
                <a:spcPts val="0"/>
              </a:spcBef>
              <a:buNone/>
              <a:tabLst>
                <a:tab pos="1306513" algn="r"/>
                <a:tab pos="1474788" algn="l"/>
              </a:tabLst>
            </a:pPr>
            <a:r>
              <a:rPr lang="en-US" sz="2200" dirty="0"/>
              <a:t>	</a:t>
            </a:r>
            <a:r>
              <a:rPr lang="en-US" sz="2200" dirty="0">
                <a:solidFill>
                  <a:srgbClr val="0432FF"/>
                </a:solidFill>
              </a:rPr>
              <a:t>$28,100 </a:t>
            </a:r>
            <a:r>
              <a:rPr lang="en-US" sz="2200" dirty="0"/>
              <a:t>	Bus and Truck Mechanics and Diesel Engine Specialists</a:t>
            </a:r>
          </a:p>
          <a:p>
            <a:pPr marL="0" indent="0">
              <a:spcBef>
                <a:spcPts val="0"/>
              </a:spcBef>
              <a:buNone/>
              <a:tabLst>
                <a:tab pos="1306513" algn="r"/>
                <a:tab pos="1474788" algn="l"/>
              </a:tabLst>
            </a:pPr>
            <a:r>
              <a:rPr lang="en-US" sz="2200" dirty="0"/>
              <a:t>	</a:t>
            </a:r>
            <a:r>
              <a:rPr lang="en-US" sz="2200" dirty="0">
                <a:solidFill>
                  <a:srgbClr val="0432FF"/>
                </a:solidFill>
              </a:rPr>
              <a:t>$25,020 </a:t>
            </a:r>
            <a:r>
              <a:rPr lang="en-US" sz="2200" dirty="0"/>
              <a:t>	Real Estate Sales Agents</a:t>
            </a:r>
          </a:p>
          <a:p>
            <a:pPr marL="0" indent="0">
              <a:spcBef>
                <a:spcPts val="0"/>
              </a:spcBef>
              <a:buNone/>
              <a:tabLst>
                <a:tab pos="1306513" algn="r"/>
                <a:tab pos="1474788" algn="l"/>
              </a:tabLst>
            </a:pPr>
            <a:r>
              <a:rPr lang="en-US" sz="2200" dirty="0"/>
              <a:t>	</a:t>
            </a:r>
            <a:r>
              <a:rPr lang="en-US" sz="2200" dirty="0">
                <a:solidFill>
                  <a:srgbClr val="0432FF"/>
                </a:solidFill>
              </a:rPr>
              <a:t>$24,840 </a:t>
            </a:r>
            <a:r>
              <a:rPr lang="en-US" sz="2200" dirty="0"/>
              <a:t>	Health Technologists and Technicians, all other</a:t>
            </a:r>
          </a:p>
          <a:p>
            <a:pPr marL="0" indent="0">
              <a:spcBef>
                <a:spcPts val="0"/>
              </a:spcBef>
              <a:buNone/>
              <a:tabLst>
                <a:tab pos="1306513" algn="r"/>
                <a:tab pos="1474788" algn="l"/>
              </a:tabLst>
            </a:pPr>
            <a:r>
              <a:rPr lang="en-US" sz="2200" dirty="0"/>
              <a:t>	</a:t>
            </a:r>
            <a:r>
              <a:rPr lang="en-US" sz="2200" dirty="0">
                <a:solidFill>
                  <a:srgbClr val="0432FF"/>
                </a:solidFill>
              </a:rPr>
              <a:t>$22,930 </a:t>
            </a:r>
            <a:r>
              <a:rPr lang="en-US" sz="2200" dirty="0"/>
              <a:t>	Medical Secretaries</a:t>
            </a:r>
          </a:p>
          <a:p>
            <a:pPr marL="0" indent="0">
              <a:spcBef>
                <a:spcPts val="0"/>
              </a:spcBef>
              <a:buNone/>
              <a:tabLst>
                <a:tab pos="1306513" algn="r"/>
                <a:tab pos="1474788" algn="l"/>
              </a:tabLst>
            </a:pPr>
            <a:r>
              <a:rPr lang="en-US" sz="2200" dirty="0"/>
              <a:t>	</a:t>
            </a:r>
            <a:r>
              <a:rPr lang="en-US" sz="2200" dirty="0">
                <a:solidFill>
                  <a:srgbClr val="0432FF"/>
                </a:solidFill>
              </a:rPr>
              <a:t>$22,200 </a:t>
            </a:r>
            <a:r>
              <a:rPr lang="en-US" sz="2200" dirty="0"/>
              <a:t>	Emergency Medical Technicians and Paramedics</a:t>
            </a:r>
          </a:p>
          <a:p>
            <a:pPr marL="0" indent="0">
              <a:spcBef>
                <a:spcPts val="0"/>
              </a:spcBef>
              <a:buNone/>
              <a:tabLst>
                <a:tab pos="1306513" algn="r"/>
                <a:tab pos="1474788" algn="l"/>
              </a:tabLst>
            </a:pPr>
            <a:r>
              <a:rPr lang="en-US" sz="2200" dirty="0"/>
              <a:t>	</a:t>
            </a:r>
            <a:r>
              <a:rPr lang="en-US" sz="2200" dirty="0">
                <a:solidFill>
                  <a:srgbClr val="0432FF"/>
                </a:solidFill>
              </a:rPr>
              <a:t>$19,040 </a:t>
            </a:r>
            <a:r>
              <a:rPr lang="en-US" sz="2200" dirty="0"/>
              <a:t>	Massage Therapists</a:t>
            </a:r>
          </a:p>
          <a:p>
            <a:pPr marL="0" indent="0">
              <a:spcBef>
                <a:spcPts val="0"/>
              </a:spcBef>
              <a:buNone/>
              <a:tabLst>
                <a:tab pos="1306513" algn="r"/>
                <a:tab pos="1474788" algn="l"/>
              </a:tabLst>
            </a:pPr>
            <a:r>
              <a:rPr lang="en-US" sz="2200" dirty="0"/>
              <a:t>	</a:t>
            </a:r>
            <a:r>
              <a:rPr lang="en-US" sz="2200" dirty="0">
                <a:solidFill>
                  <a:srgbClr val="0432FF"/>
                </a:solidFill>
              </a:rPr>
              <a:t>$18,110 </a:t>
            </a:r>
            <a:r>
              <a:rPr lang="en-US" sz="2200" dirty="0"/>
              <a:t>	Preschool Teachers, Except Special Education</a:t>
            </a:r>
          </a:p>
          <a:p>
            <a:pPr marL="0" indent="0">
              <a:spcBef>
                <a:spcPts val="0"/>
              </a:spcBef>
              <a:buNone/>
              <a:tabLst>
                <a:tab pos="1306513" algn="r"/>
                <a:tab pos="1474788" algn="l"/>
              </a:tabLst>
            </a:pPr>
            <a:r>
              <a:rPr lang="en-US" sz="2200" dirty="0"/>
              <a:t>	</a:t>
            </a:r>
            <a:r>
              <a:rPr lang="en-US" sz="2200" dirty="0">
                <a:solidFill>
                  <a:srgbClr val="0432FF"/>
                </a:solidFill>
              </a:rPr>
              <a:t>$17,880 </a:t>
            </a:r>
            <a:r>
              <a:rPr lang="en-US" sz="2200" dirty="0"/>
              <a:t>	Fitness Trainers and Aerobics Instructors</a:t>
            </a:r>
          </a:p>
          <a:p>
            <a:pPr marL="0" indent="0">
              <a:spcBef>
                <a:spcPts val="0"/>
              </a:spcBef>
              <a:buNone/>
              <a:tabLst>
                <a:tab pos="1306513" algn="r"/>
                <a:tab pos="1474788" algn="l"/>
              </a:tabLst>
            </a:pPr>
            <a:r>
              <a:rPr lang="en-US" sz="2200" dirty="0"/>
              <a:t>	</a:t>
            </a:r>
            <a:r>
              <a:rPr lang="en-US" sz="2200" dirty="0">
                <a:solidFill>
                  <a:srgbClr val="0432FF"/>
                </a:solidFill>
              </a:rPr>
              <a:t>$16,660 </a:t>
            </a:r>
            <a:r>
              <a:rPr lang="en-US" sz="2200" dirty="0"/>
              <a:t>	Hairdressers, Hairstylists, and Cosmetologists</a:t>
            </a:r>
          </a:p>
        </p:txBody>
      </p:sp>
    </p:spTree>
    <p:extLst>
      <p:ext uri="{BB962C8B-B14F-4D97-AF65-F5344CB8AC3E}">
        <p14:creationId xmlns:p14="http://schemas.microsoft.com/office/powerpoint/2010/main" val="1481569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55,360 </a:t>
            </a:r>
            <a:r>
              <a:rPr lang="en-US" sz="2200" dirty="0"/>
              <a:t>	Radiation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51,330 </a:t>
            </a:r>
            <a:r>
              <a:rPr lang="en-US" sz="2200" dirty="0"/>
              <a:t>	Dental Hygienists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51,000 </a:t>
            </a:r>
            <a:r>
              <a:rPr lang="en-US" sz="2200" dirty="0"/>
              <a:t>	Diagnostic Medical Sonographers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45,110 </a:t>
            </a:r>
            <a:r>
              <a:rPr lang="en-US" sz="2200" dirty="0"/>
              <a:t>	Cardiovascular Technologists and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43,280 </a:t>
            </a:r>
            <a:r>
              <a:rPr lang="en-US" sz="2200" dirty="0"/>
              <a:t>	Registered Nurses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43,120 </a:t>
            </a:r>
            <a:r>
              <a:rPr lang="en-US" sz="2200" dirty="0"/>
              <a:t>	Physical Therapist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41,720 </a:t>
            </a:r>
            <a:r>
              <a:rPr lang="en-US" sz="2200" dirty="0"/>
              <a:t>	Respiratory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40,170 </a:t>
            </a:r>
            <a:r>
              <a:rPr lang="en-US" sz="2200" dirty="0"/>
              <a:t>	Radiologic Technologists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39,560 </a:t>
            </a:r>
            <a:r>
              <a:rPr lang="en-US" sz="2200" dirty="0"/>
              <a:t>	Occupational Therapist Assistants</a:t>
            </a:r>
          </a:p>
          <a:p>
            <a:pPr marL="0" indent="0">
              <a:spcBef>
                <a:spcPts val="0"/>
              </a:spcBef>
              <a:buNone/>
              <a:tabLst>
                <a:tab pos="1306513" algn="r"/>
                <a:tab pos="1474788" algn="l"/>
              </a:tabLst>
            </a:pPr>
            <a:r>
              <a:rPr lang="en-US" sz="2200" dirty="0" smtClean="0">
                <a:solidFill>
                  <a:srgbClr val="0432FF"/>
                </a:solidFill>
              </a:rPr>
              <a:t>	$</a:t>
            </a:r>
            <a:r>
              <a:rPr lang="en-US" sz="2200" dirty="0">
                <a:solidFill>
                  <a:srgbClr val="0432FF"/>
                </a:solidFill>
              </a:rPr>
              <a:t>29,260 </a:t>
            </a:r>
            <a:r>
              <a:rPr lang="en-US" sz="2200" dirty="0"/>
              <a:t>	Medical and Clinical Laboratory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28,210 </a:t>
            </a:r>
            <a:r>
              <a:rPr lang="en-US" sz="2200" dirty="0"/>
              <a:t>	Computer User Support Specialists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26,430 </a:t>
            </a:r>
            <a:r>
              <a:rPr lang="en-US" sz="2200" dirty="0"/>
              <a:t>	Paralegals and Legal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23,180 </a:t>
            </a:r>
            <a:r>
              <a:rPr lang="en-US" sz="2200" dirty="0"/>
              <a:t>	Medical Records and Health Information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21,430 </a:t>
            </a:r>
            <a:r>
              <a:rPr lang="en-US" sz="2200" dirty="0"/>
              <a:t>	Veterinary Technologists and Technicians</a:t>
            </a:r>
          </a:p>
        </p:txBody>
      </p:sp>
    </p:spTree>
    <p:extLst>
      <p:ext uri="{BB962C8B-B14F-4D97-AF65-F5344CB8AC3E}">
        <p14:creationId xmlns:p14="http://schemas.microsoft.com/office/powerpoint/2010/main" val="890851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Top-Paying Associate  Degrees – NC 2013</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28772"/>
          </a:xfrm>
          <a:prstGeom prst="rect">
            <a:avLst/>
          </a:prstGeom>
        </p:spPr>
      </p:pic>
    </p:spTree>
    <p:extLst>
      <p:ext uri="{BB962C8B-B14F-4D97-AF65-F5344CB8AC3E}">
        <p14:creationId xmlns:p14="http://schemas.microsoft.com/office/powerpoint/2010/main" val="974422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Associate Degrees </a:t>
            </a:r>
            <a:r>
              <a:rPr lang="en-US" dirty="0" smtClean="0"/>
              <a:t>- 2007-2008 Graduates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4800"/>
            <a:ext cx="11527560" cy="4673600"/>
          </a:xfrm>
          <a:prstGeom prst="rect">
            <a:avLst/>
          </a:prstGeom>
        </p:spPr>
      </p:pic>
    </p:spTree>
    <p:extLst>
      <p:ext uri="{BB962C8B-B14F-4D97-AF65-F5344CB8AC3E}">
        <p14:creationId xmlns:p14="http://schemas.microsoft.com/office/powerpoint/2010/main" val="2130638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Associate </a:t>
            </a:r>
            <a:r>
              <a:rPr lang="en-US" dirty="0" smtClean="0"/>
              <a:t>Degrees – NC 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6444"/>
          </a:xfrm>
          <a:prstGeom prst="rect">
            <a:avLst/>
          </a:prstGeom>
        </p:spPr>
      </p:pic>
    </p:spTree>
    <p:extLst>
      <p:ext uri="{BB962C8B-B14F-4D97-AF65-F5344CB8AC3E}">
        <p14:creationId xmlns:p14="http://schemas.microsoft.com/office/powerpoint/2010/main" val="448003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$74,810 	</a:t>
            </a:r>
            <a:r>
              <a:rPr lang="en-US" sz="2200" dirty="0"/>
              <a:t>Physician Assistants</a:t>
            </a:r>
          </a:p>
          <a:p>
            <a:pPr marL="0" indent="0">
              <a:spcBef>
                <a:spcPts val="0"/>
              </a:spcBef>
              <a:buNone/>
              <a:tabLst>
                <a:tab pos="1306513" algn="r"/>
                <a:tab pos="1474788" algn="l"/>
              </a:tabLst>
            </a:pPr>
            <a:r>
              <a:rPr lang="en-US" sz="2200" dirty="0"/>
              <a:t>	</a:t>
            </a:r>
            <a:r>
              <a:rPr lang="en-US" sz="2200" dirty="0">
                <a:solidFill>
                  <a:srgbClr val="0432FF"/>
                </a:solidFill>
              </a:rPr>
              <a:t>$69,540 </a:t>
            </a:r>
            <a:r>
              <a:rPr lang="en-US" sz="2200" dirty="0"/>
              <a:t>	Software Developers, Systems Software</a:t>
            </a:r>
          </a:p>
          <a:p>
            <a:pPr marL="0" indent="0">
              <a:spcBef>
                <a:spcPts val="0"/>
              </a:spcBef>
              <a:buNone/>
              <a:tabLst>
                <a:tab pos="1306513" algn="r"/>
                <a:tab pos="1474788" algn="l"/>
              </a:tabLst>
            </a:pPr>
            <a:r>
              <a:rPr lang="en-US" sz="2200" dirty="0"/>
              <a:t>	</a:t>
            </a:r>
            <a:r>
              <a:rPr lang="en-US" sz="2200" dirty="0">
                <a:solidFill>
                  <a:srgbClr val="0432FF"/>
                </a:solidFill>
              </a:rPr>
              <a:t>$59,960 </a:t>
            </a:r>
            <a:r>
              <a:rPr lang="en-US" sz="2200" dirty="0"/>
              <a:t>	Electrical Engineers</a:t>
            </a:r>
          </a:p>
          <a:p>
            <a:pPr marL="0" indent="0">
              <a:spcBef>
                <a:spcPts val="0"/>
              </a:spcBef>
              <a:buNone/>
              <a:tabLst>
                <a:tab pos="1306513" algn="r"/>
                <a:tab pos="1474788" algn="l"/>
              </a:tabLst>
            </a:pPr>
            <a:r>
              <a:rPr lang="en-US" sz="2200" dirty="0"/>
              <a:t>	</a:t>
            </a:r>
            <a:r>
              <a:rPr lang="en-US" sz="2200" dirty="0" smtClean="0">
                <a:solidFill>
                  <a:srgbClr val="0432FF"/>
                </a:solidFill>
              </a:rPr>
              <a:t>$</a:t>
            </a:r>
            <a:r>
              <a:rPr lang="en-US" sz="2200" dirty="0">
                <a:solidFill>
                  <a:srgbClr val="0432FF"/>
                </a:solidFill>
              </a:rPr>
              <a:t>58,600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432FF"/>
                </a:solidFill>
              </a:rPr>
              <a:t>$54,450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432FF"/>
                </a:solidFill>
              </a:rPr>
              <a:t>$53,130 </a:t>
            </a:r>
            <a:r>
              <a:rPr lang="en-US" sz="2200" dirty="0"/>
              <a:t>	Mechanical Engineers</a:t>
            </a:r>
          </a:p>
          <a:p>
            <a:pPr marL="0" indent="0">
              <a:spcBef>
                <a:spcPts val="0"/>
              </a:spcBef>
              <a:buNone/>
              <a:tabLst>
                <a:tab pos="1306513" algn="r"/>
                <a:tab pos="1474788" algn="l"/>
              </a:tabLst>
            </a:pPr>
            <a:r>
              <a:rPr lang="en-US" sz="2200" dirty="0"/>
              <a:t>	</a:t>
            </a:r>
            <a:r>
              <a:rPr lang="en-US" sz="2200" dirty="0">
                <a:solidFill>
                  <a:srgbClr val="0432FF"/>
                </a:solidFill>
              </a:rPr>
              <a:t>$52,280 </a:t>
            </a:r>
            <a:r>
              <a:rPr lang="en-US" sz="2200" dirty="0"/>
              <a:t>	Civil Engineers</a:t>
            </a:r>
          </a:p>
          <a:p>
            <a:pPr marL="0" indent="0">
              <a:spcBef>
                <a:spcPts val="0"/>
              </a:spcBef>
              <a:buNone/>
              <a:tabLst>
                <a:tab pos="1306513" algn="r"/>
                <a:tab pos="1474788" algn="l"/>
              </a:tabLst>
            </a:pPr>
            <a:r>
              <a:rPr lang="en-US" sz="2200" dirty="0"/>
              <a:t>	</a:t>
            </a:r>
            <a:r>
              <a:rPr lang="en-US" sz="2200" dirty="0">
                <a:solidFill>
                  <a:srgbClr val="0432FF"/>
                </a:solidFill>
              </a:rPr>
              <a:t>$52,060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432FF"/>
                </a:solidFill>
              </a:rPr>
              <a:t>$49,600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432FF"/>
                </a:solidFill>
              </a:rPr>
              <a:t>$49,430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432FF"/>
                </a:solidFill>
              </a:rPr>
              <a:t>$49,140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432FF"/>
                </a:solidFill>
              </a:rPr>
              <a:t>$46,660 </a:t>
            </a:r>
            <a:r>
              <a:rPr lang="en-US" sz="2200" dirty="0"/>
              <a:t>	Network and Computer Systems Administrators</a:t>
            </a:r>
          </a:p>
          <a:p>
            <a:pPr marL="0" indent="0">
              <a:spcBef>
                <a:spcPts val="0"/>
              </a:spcBef>
              <a:buNone/>
              <a:tabLst>
                <a:tab pos="1306513" algn="r"/>
                <a:tab pos="1474788" algn="l"/>
              </a:tabLst>
            </a:pPr>
            <a:r>
              <a:rPr lang="en-US" sz="2200" dirty="0"/>
              <a:t>	</a:t>
            </a:r>
            <a:r>
              <a:rPr lang="en-US" sz="2200" dirty="0">
                <a:solidFill>
                  <a:srgbClr val="0432FF"/>
                </a:solidFill>
              </a:rPr>
              <a:t>$45,660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432FF"/>
                </a:solidFill>
              </a:rPr>
              <a:t>$45,650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432FF"/>
                </a:solidFill>
              </a:rPr>
              <a:t>$43,720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432FF"/>
                </a:solidFill>
              </a:rPr>
              <a:t>$42,880 </a:t>
            </a:r>
            <a:r>
              <a:rPr lang="en-US" sz="2200" dirty="0"/>
              <a:t>	Accountants and Auditors</a:t>
            </a:r>
          </a:p>
          <a:p>
            <a:pPr marL="0" indent="0">
              <a:spcBef>
                <a:spcPts val="0"/>
              </a:spcBef>
              <a:buNone/>
              <a:tabLst>
                <a:tab pos="1306513" algn="r"/>
                <a:tab pos="1474788" algn="l"/>
              </a:tabLst>
            </a:pPr>
            <a:r>
              <a:rPr lang="en-US" sz="2200" dirty="0"/>
              <a:t>	$42,260 	Medical and Clinical Laboratory Technologists</a:t>
            </a:r>
          </a:p>
          <a:p>
            <a:pPr marL="0" indent="0">
              <a:spcBef>
                <a:spcPts val="0"/>
              </a:spcBef>
              <a:buNone/>
              <a:tabLst>
                <a:tab pos="1306513" algn="r"/>
                <a:tab pos="1474788" algn="l"/>
              </a:tabLst>
            </a:pPr>
            <a:r>
              <a:rPr lang="en-US" sz="2200" dirty="0"/>
              <a:t>	$38,760 	Business Operations Specialists, all other</a:t>
            </a:r>
          </a:p>
          <a:p>
            <a:pPr marL="0" indent="0">
              <a:spcBef>
                <a:spcPts val="0"/>
              </a:spcBef>
              <a:buNone/>
              <a:tabLst>
                <a:tab pos="1306513" algn="r"/>
                <a:tab pos="1474788" algn="l"/>
              </a:tabLst>
            </a:pPr>
            <a:r>
              <a:rPr lang="en-US" sz="2200" dirty="0"/>
              <a:t>	$38,500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$38,250 	Property, Real Estate, and Community Association Managers</a:t>
            </a:r>
          </a:p>
          <a:p>
            <a:pPr marL="0" indent="0">
              <a:spcBef>
                <a:spcPts val="0"/>
              </a:spcBef>
              <a:buNone/>
              <a:tabLst>
                <a:tab pos="1306513" algn="r"/>
                <a:tab pos="1474788" algn="l"/>
              </a:tabLst>
            </a:pPr>
            <a:r>
              <a:rPr lang="en-US" sz="2200" dirty="0"/>
              <a:t>	$34,980 	Training and Development Specialists</a:t>
            </a:r>
          </a:p>
          <a:p>
            <a:pPr marL="0" indent="0">
              <a:spcBef>
                <a:spcPts val="0"/>
              </a:spcBef>
              <a:buNone/>
              <a:tabLst>
                <a:tab pos="1306513" algn="r"/>
                <a:tab pos="1474788" algn="l"/>
              </a:tabLst>
            </a:pPr>
            <a:r>
              <a:rPr lang="en-US" sz="2200" dirty="0"/>
              <a:t>	$34,900 	Healthcare Social Workers</a:t>
            </a:r>
          </a:p>
          <a:p>
            <a:pPr marL="0" indent="0">
              <a:spcBef>
                <a:spcPts val="0"/>
              </a:spcBef>
              <a:buNone/>
              <a:tabLst>
                <a:tab pos="1306513" algn="r"/>
                <a:tab pos="1474788" algn="l"/>
              </a:tabLst>
            </a:pPr>
            <a:r>
              <a:rPr lang="en-US" sz="2200" dirty="0"/>
              <a:t>	$34,270 	Human Resources Specialists</a:t>
            </a:r>
          </a:p>
          <a:p>
            <a:pPr marL="0" indent="0">
              <a:spcBef>
                <a:spcPts val="0"/>
              </a:spcBef>
              <a:buNone/>
              <a:tabLst>
                <a:tab pos="1306513" algn="r"/>
                <a:tab pos="1474788" algn="l"/>
              </a:tabLst>
            </a:pPr>
            <a:r>
              <a:rPr lang="en-US" sz="2200" dirty="0"/>
              <a:t>	$33,780 	</a:t>
            </a:r>
            <a:r>
              <a:rPr lang="en-US" sz="2200" dirty="0" err="1"/>
              <a:t>Orthotists</a:t>
            </a:r>
            <a:r>
              <a:rPr lang="en-US" sz="2200" dirty="0"/>
              <a:t> and Prosthetists</a:t>
            </a:r>
          </a:p>
          <a:p>
            <a:pPr marL="0" indent="0">
              <a:spcBef>
                <a:spcPts val="0"/>
              </a:spcBef>
              <a:buNone/>
              <a:tabLst>
                <a:tab pos="1306513" algn="r"/>
                <a:tab pos="1474788" algn="l"/>
              </a:tabLst>
            </a:pPr>
            <a:r>
              <a:rPr lang="en-US" sz="2200" dirty="0"/>
              <a:t>	$33,120 	Loan Officers</a:t>
            </a:r>
          </a:p>
          <a:p>
            <a:pPr marL="0" indent="0">
              <a:spcBef>
                <a:spcPts val="0"/>
              </a:spcBef>
              <a:buNone/>
              <a:tabLst>
                <a:tab pos="1306513" algn="r"/>
                <a:tab pos="1474788" algn="l"/>
              </a:tabLst>
            </a:pPr>
            <a:r>
              <a:rPr lang="en-US" sz="2200" dirty="0"/>
              <a:t>	$32,150 	Public Relations Specialists</a:t>
            </a:r>
          </a:p>
          <a:p>
            <a:pPr marL="0" indent="0">
              <a:spcBef>
                <a:spcPts val="0"/>
              </a:spcBef>
              <a:buNone/>
              <a:tabLst>
                <a:tab pos="1306513" algn="r"/>
                <a:tab pos="1474788" algn="l"/>
              </a:tabLst>
            </a:pPr>
            <a:r>
              <a:rPr lang="en-US" sz="2200" dirty="0"/>
              <a:t>	$31,080 	Securities, Commodities, and Financial Services Sales Agents</a:t>
            </a:r>
          </a:p>
          <a:p>
            <a:pPr marL="0" indent="0">
              <a:spcBef>
                <a:spcPts val="0"/>
              </a:spcBef>
              <a:buNone/>
              <a:tabLst>
                <a:tab pos="1306513" algn="r"/>
                <a:tab pos="1474788" algn="l"/>
              </a:tabLst>
            </a:pPr>
            <a:r>
              <a:rPr lang="en-US" sz="2200" dirty="0"/>
              <a:t>	$30,960 	Therapists, all other</a:t>
            </a:r>
          </a:p>
          <a:p>
            <a:pPr marL="0" indent="0">
              <a:spcBef>
                <a:spcPts val="0"/>
              </a:spcBef>
              <a:buNone/>
              <a:tabLst>
                <a:tab pos="1306513" algn="r"/>
                <a:tab pos="1474788" algn="l"/>
              </a:tabLst>
            </a:pPr>
            <a:r>
              <a:rPr lang="en-US" sz="2200" dirty="0"/>
              <a:t>	$28,160 	Athletic Trainers</a:t>
            </a:r>
          </a:p>
          <a:p>
            <a:pPr marL="0" indent="0">
              <a:spcBef>
                <a:spcPts val="0"/>
              </a:spcBef>
              <a:buNone/>
              <a:tabLst>
                <a:tab pos="1306513" algn="r"/>
                <a:tab pos="1474788" algn="l"/>
              </a:tabLst>
            </a:pPr>
            <a:r>
              <a:rPr lang="en-US" sz="2200" dirty="0"/>
              <a:t>	$27,470 	Credit Counselors</a:t>
            </a:r>
          </a:p>
          <a:p>
            <a:pPr marL="0" indent="0">
              <a:spcBef>
                <a:spcPts val="0"/>
              </a:spcBef>
              <a:buNone/>
              <a:tabLst>
                <a:tab pos="1306513" algn="r"/>
                <a:tab pos="1474788" algn="l"/>
              </a:tabLst>
            </a:pPr>
            <a:r>
              <a:rPr lang="en-US" sz="2200" dirty="0"/>
              <a:t>	$24,690 	Insurance Sales Agents</a:t>
            </a:r>
          </a:p>
          <a:p>
            <a:pPr marL="0" indent="0">
              <a:spcBef>
                <a:spcPts val="0"/>
              </a:spcBef>
              <a:buNone/>
              <a:tabLst>
                <a:tab pos="1306513" algn="r"/>
                <a:tab pos="1474788" algn="l"/>
              </a:tabLst>
            </a:pPr>
            <a:r>
              <a:rPr lang="en-US" sz="2200" dirty="0"/>
              <a:t>	$17,790 	Religious Workers, all other</a:t>
            </a:r>
          </a:p>
          <a:p>
            <a:pPr marL="0" indent="0">
              <a:spcBef>
                <a:spcPts val="0"/>
              </a:spcBef>
              <a:buNone/>
              <a:tabLst>
                <a:tab pos="1306513" algn="r"/>
                <a:tab pos="1474788" algn="l"/>
              </a:tabLst>
            </a:pPr>
            <a:r>
              <a:rPr lang="en-US" sz="2200" dirty="0"/>
              <a:t>	$16,610 	Recreation Workers</a:t>
            </a:r>
          </a:p>
        </p:txBody>
      </p:sp>
    </p:spTree>
    <p:extLst>
      <p:ext uri="{BB962C8B-B14F-4D97-AF65-F5344CB8AC3E}">
        <p14:creationId xmlns:p14="http://schemas.microsoft.com/office/powerpoint/2010/main" val="1674410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Top-Paying Bachelor Degrees – NC 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1844"/>
          </a:xfrm>
          <a:prstGeom prst="rect">
            <a:avLst/>
          </a:prstGeom>
        </p:spPr>
      </p:pic>
    </p:spTree>
    <p:extLst>
      <p:ext uri="{BB962C8B-B14F-4D97-AF65-F5344CB8AC3E}">
        <p14:creationId xmlns:p14="http://schemas.microsoft.com/office/powerpoint/2010/main" val="1836684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Bachelor Degrees</a:t>
            </a:r>
            <a:br>
              <a:rPr lang="en-US" dirty="0"/>
            </a:br>
            <a:r>
              <a:rPr lang="en-US" dirty="0"/>
              <a:t>2007-2008 graduates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9332"/>
          </a:xfrm>
          <a:prstGeom prst="rect">
            <a:avLst/>
          </a:prstGeom>
        </p:spPr>
      </p:pic>
    </p:spTree>
    <p:extLst>
      <p:ext uri="{BB962C8B-B14F-4D97-AF65-F5344CB8AC3E}">
        <p14:creationId xmlns:p14="http://schemas.microsoft.com/office/powerpoint/2010/main" val="377269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NC Engineering Bachelor Degree</a:t>
            </a:r>
            <a:br>
              <a:rPr lang="en-US" sz="3200"/>
            </a:br>
            <a:r>
              <a:rPr lang="en-US" sz="3200"/>
              <a:t>2007-2008 Graduates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30196"/>
          </a:xfrm>
          <a:prstGeom prst="rect">
            <a:avLst/>
          </a:prstGeom>
        </p:spPr>
      </p:pic>
    </p:spTree>
    <p:extLst>
      <p:ext uri="{BB962C8B-B14F-4D97-AF65-F5344CB8AC3E}">
        <p14:creationId xmlns:p14="http://schemas.microsoft.com/office/powerpoint/2010/main" val="1909080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1371600" y="1295400"/>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1216651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 + Work</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$81,360 </a:t>
            </a:r>
            <a:r>
              <a:rPr lang="en-US" sz="2200" dirty="0"/>
              <a:t>	Computer and Information Systems Managers</a:t>
            </a:r>
          </a:p>
          <a:p>
            <a:pPr marL="0" indent="0">
              <a:spcBef>
                <a:spcPts val="0"/>
              </a:spcBef>
              <a:buNone/>
              <a:tabLst>
                <a:tab pos="1306513" algn="r"/>
                <a:tab pos="1474788" algn="l"/>
              </a:tabLst>
            </a:pPr>
            <a:r>
              <a:rPr lang="en-US" sz="2200" dirty="0"/>
              <a:t>	</a:t>
            </a:r>
            <a:r>
              <a:rPr lang="en-US" sz="2200" dirty="0">
                <a:solidFill>
                  <a:srgbClr val="0432FF"/>
                </a:solidFill>
              </a:rPr>
              <a:t>$74,030 </a:t>
            </a:r>
            <a:r>
              <a:rPr lang="en-US" sz="2200" dirty="0"/>
              <a:t>	Financial Managers</a:t>
            </a:r>
          </a:p>
          <a:p>
            <a:pPr marL="0" indent="0">
              <a:spcBef>
                <a:spcPts val="0"/>
              </a:spcBef>
              <a:buNone/>
              <a:tabLst>
                <a:tab pos="1306513" algn="r"/>
                <a:tab pos="1474788" algn="l"/>
              </a:tabLst>
            </a:pPr>
            <a:r>
              <a:rPr lang="en-US" sz="2200" dirty="0"/>
              <a:t>	</a:t>
            </a:r>
            <a:r>
              <a:rPr lang="en-US" sz="2200" dirty="0">
                <a:solidFill>
                  <a:srgbClr val="0432FF"/>
                </a:solidFill>
              </a:rPr>
              <a:t>$73,370 </a:t>
            </a:r>
            <a:r>
              <a:rPr lang="en-US" sz="2200" dirty="0"/>
              <a:t>	Marketing Managers</a:t>
            </a:r>
          </a:p>
          <a:p>
            <a:pPr marL="0" indent="0">
              <a:spcBef>
                <a:spcPts val="0"/>
              </a:spcBef>
              <a:buNone/>
              <a:tabLst>
                <a:tab pos="1306513" algn="r"/>
                <a:tab pos="1474788" algn="l"/>
              </a:tabLst>
            </a:pPr>
            <a:r>
              <a:rPr lang="en-US" sz="2200" dirty="0"/>
              <a:t>	</a:t>
            </a:r>
            <a:r>
              <a:rPr lang="en-US" sz="2200" dirty="0">
                <a:solidFill>
                  <a:srgbClr val="0432FF"/>
                </a:solidFill>
              </a:rPr>
              <a:t>$68,970 </a:t>
            </a:r>
            <a:r>
              <a:rPr lang="en-US" sz="2200" dirty="0"/>
              <a:t>	Human Resources Managers</a:t>
            </a:r>
          </a:p>
          <a:p>
            <a:pPr marL="0" indent="0">
              <a:spcBef>
                <a:spcPts val="0"/>
              </a:spcBef>
              <a:buNone/>
              <a:tabLst>
                <a:tab pos="1306513" algn="r"/>
                <a:tab pos="1474788" algn="l"/>
              </a:tabLst>
            </a:pPr>
            <a:r>
              <a:rPr lang="en-US" sz="2200" dirty="0"/>
              <a:t>	</a:t>
            </a:r>
            <a:r>
              <a:rPr lang="en-US" sz="2200" dirty="0">
                <a:solidFill>
                  <a:srgbClr val="0432FF"/>
                </a:solidFill>
              </a:rPr>
              <a:t>$67,540 </a:t>
            </a:r>
            <a:r>
              <a:rPr lang="en-US" sz="2200" dirty="0"/>
              <a:t>	Medical and Health Services Managers</a:t>
            </a:r>
          </a:p>
          <a:p>
            <a:pPr marL="0" indent="0">
              <a:spcBef>
                <a:spcPts val="0"/>
              </a:spcBef>
              <a:buNone/>
              <a:tabLst>
                <a:tab pos="1306513" algn="r"/>
                <a:tab pos="1474788" algn="l"/>
              </a:tabLst>
            </a:pPr>
            <a:r>
              <a:rPr lang="en-US" sz="2200" dirty="0"/>
              <a:t>	</a:t>
            </a:r>
            <a:r>
              <a:rPr lang="en-US" sz="2200" dirty="0">
                <a:solidFill>
                  <a:srgbClr val="0432FF"/>
                </a:solidFill>
              </a:rPr>
              <a:t>$59,900 </a:t>
            </a:r>
            <a:r>
              <a:rPr lang="en-US" sz="2200" dirty="0"/>
              <a:t>	</a:t>
            </a:r>
            <a:r>
              <a:rPr lang="en-US" sz="2200" u="sng" dirty="0"/>
              <a:t>Construction Managers</a:t>
            </a:r>
          </a:p>
          <a:p>
            <a:pPr marL="0" indent="0">
              <a:spcBef>
                <a:spcPts val="0"/>
              </a:spcBef>
              <a:buNone/>
              <a:tabLst>
                <a:tab pos="1306513" algn="r"/>
                <a:tab pos="1474788" algn="l"/>
              </a:tabLst>
            </a:pPr>
            <a:r>
              <a:rPr lang="en-US" sz="2200" dirty="0"/>
              <a:t>	</a:t>
            </a:r>
            <a:r>
              <a:rPr lang="en-US" sz="2200" dirty="0" smtClean="0">
                <a:solidFill>
                  <a:srgbClr val="0432FF"/>
                </a:solidFill>
              </a:rPr>
              <a:t>$59,090 </a:t>
            </a:r>
            <a:r>
              <a:rPr lang="en-US" sz="2200" dirty="0"/>
              <a:t>	Sales Managers</a:t>
            </a:r>
          </a:p>
          <a:p>
            <a:pPr marL="0" indent="0">
              <a:spcBef>
                <a:spcPts val="0"/>
              </a:spcBef>
              <a:buNone/>
              <a:tabLst>
                <a:tab pos="1306513" algn="r"/>
                <a:tab pos="1474788" algn="l"/>
              </a:tabLst>
            </a:pPr>
            <a:r>
              <a:rPr lang="en-US" sz="2200" dirty="0"/>
              <a:t>	</a:t>
            </a:r>
            <a:r>
              <a:rPr lang="en-US" sz="2200" dirty="0">
                <a:solidFill>
                  <a:srgbClr val="0432FF"/>
                </a:solidFill>
              </a:rPr>
              <a:t>$59,000 </a:t>
            </a:r>
            <a:r>
              <a:rPr lang="en-US" sz="2200" dirty="0"/>
              <a:t>	Administrative Services Managers</a:t>
            </a:r>
          </a:p>
          <a:p>
            <a:pPr marL="0" indent="0">
              <a:spcBef>
                <a:spcPts val="0"/>
              </a:spcBef>
              <a:buNone/>
              <a:tabLst>
                <a:tab pos="1306513" algn="r"/>
                <a:tab pos="1474788" algn="l"/>
              </a:tabLst>
            </a:pPr>
            <a:r>
              <a:rPr lang="en-US" sz="2200" dirty="0"/>
              <a:t>	</a:t>
            </a:r>
            <a:r>
              <a:rPr lang="en-US" sz="2200" dirty="0">
                <a:solidFill>
                  <a:srgbClr val="0432FF"/>
                </a:solidFill>
              </a:rPr>
              <a:t>$56,510 </a:t>
            </a:r>
            <a:r>
              <a:rPr lang="en-US" sz="2200" dirty="0"/>
              <a:t>	General and Operations Managers</a:t>
            </a:r>
          </a:p>
          <a:p>
            <a:pPr marL="0" indent="0">
              <a:spcBef>
                <a:spcPts val="0"/>
              </a:spcBef>
              <a:buNone/>
              <a:tabLst>
                <a:tab pos="1306513" algn="r"/>
                <a:tab pos="1474788" algn="l"/>
              </a:tabLst>
            </a:pPr>
            <a:r>
              <a:rPr lang="en-US" sz="2200" dirty="0"/>
              <a:t>	</a:t>
            </a:r>
            <a:r>
              <a:rPr lang="en-US" sz="2200" dirty="0">
                <a:solidFill>
                  <a:srgbClr val="0432FF"/>
                </a:solidFill>
              </a:rPr>
              <a:t>$56,190 </a:t>
            </a:r>
            <a:r>
              <a:rPr lang="en-US" sz="2200" dirty="0"/>
              <a:t>	Actuaries</a:t>
            </a:r>
          </a:p>
          <a:p>
            <a:pPr marL="0" indent="0">
              <a:spcBef>
                <a:spcPts val="0"/>
              </a:spcBef>
              <a:buNone/>
              <a:tabLst>
                <a:tab pos="1306513" algn="r"/>
                <a:tab pos="1474788" algn="l"/>
              </a:tabLst>
            </a:pPr>
            <a:r>
              <a:rPr lang="en-US" sz="2200" dirty="0"/>
              <a:t>	</a:t>
            </a:r>
            <a:r>
              <a:rPr lang="en-US" sz="2200" dirty="0">
                <a:solidFill>
                  <a:srgbClr val="0432FF"/>
                </a:solidFill>
              </a:rPr>
              <a:t>$43,420 </a:t>
            </a:r>
            <a:r>
              <a:rPr lang="en-US" sz="2200" dirty="0"/>
              <a:t>	Management Analysts</a:t>
            </a:r>
          </a:p>
        </p:txBody>
      </p:sp>
    </p:spTree>
    <p:extLst>
      <p:ext uri="{BB962C8B-B14F-4D97-AF65-F5344CB8AC3E}">
        <p14:creationId xmlns:p14="http://schemas.microsoft.com/office/powerpoint/2010/main" val="1810456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Masters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$58,530 </a:t>
            </a:r>
            <a:r>
              <a:rPr lang="en-US" sz="2200" dirty="0"/>
              <a:t>	Physical Therapists</a:t>
            </a:r>
          </a:p>
          <a:p>
            <a:pPr marL="0" indent="0">
              <a:spcBef>
                <a:spcPts val="0"/>
              </a:spcBef>
              <a:buNone/>
              <a:tabLst>
                <a:tab pos="1306513" algn="r"/>
                <a:tab pos="1474788" algn="l"/>
              </a:tabLst>
            </a:pPr>
            <a:r>
              <a:rPr lang="en-US" sz="2200" dirty="0"/>
              <a:t>	</a:t>
            </a:r>
            <a:r>
              <a:rPr lang="en-US" sz="2200" dirty="0">
                <a:solidFill>
                  <a:srgbClr val="0432FF"/>
                </a:solidFill>
              </a:rPr>
              <a:t>$54,750 </a:t>
            </a:r>
            <a:r>
              <a:rPr lang="en-US" sz="2200" dirty="0"/>
              <a:t>	Statisticians</a:t>
            </a:r>
          </a:p>
          <a:p>
            <a:pPr marL="0" indent="0">
              <a:spcBef>
                <a:spcPts val="0"/>
              </a:spcBef>
              <a:buNone/>
              <a:tabLst>
                <a:tab pos="1306513" algn="r"/>
                <a:tab pos="1474788" algn="l"/>
              </a:tabLst>
            </a:pPr>
            <a:r>
              <a:rPr lang="en-US" sz="2200" dirty="0"/>
              <a:t>	</a:t>
            </a:r>
            <a:r>
              <a:rPr lang="en-US" sz="2200" dirty="0">
                <a:solidFill>
                  <a:srgbClr val="0432FF"/>
                </a:solidFill>
              </a:rPr>
              <a:t>$53,150 </a:t>
            </a:r>
            <a:r>
              <a:rPr lang="en-US" sz="2200" dirty="0"/>
              <a:t>	Audiologists</a:t>
            </a:r>
          </a:p>
          <a:p>
            <a:pPr marL="0" indent="0">
              <a:spcBef>
                <a:spcPts val="0"/>
              </a:spcBef>
              <a:buNone/>
              <a:tabLst>
                <a:tab pos="1306513" algn="r"/>
                <a:tab pos="1474788" algn="l"/>
              </a:tabLst>
            </a:pPr>
            <a:r>
              <a:rPr lang="en-US" sz="2200" dirty="0"/>
              <a:t>	</a:t>
            </a:r>
            <a:r>
              <a:rPr lang="en-US" sz="2200" dirty="0">
                <a:solidFill>
                  <a:srgbClr val="0432FF"/>
                </a:solidFill>
              </a:rPr>
              <a:t>$45,110 </a:t>
            </a:r>
            <a:r>
              <a:rPr lang="en-US" sz="2200" dirty="0"/>
              <a:t>	Speech-Language Pathologists</a:t>
            </a:r>
          </a:p>
          <a:p>
            <a:pPr marL="0" indent="0">
              <a:spcBef>
                <a:spcPts val="0"/>
              </a:spcBef>
              <a:buNone/>
              <a:tabLst>
                <a:tab pos="1306513" algn="r"/>
                <a:tab pos="1474788" algn="l"/>
              </a:tabLst>
            </a:pPr>
            <a:r>
              <a:rPr lang="en-US" sz="2200" dirty="0">
                <a:solidFill>
                  <a:srgbClr val="0432FF"/>
                </a:solidFill>
              </a:rPr>
              <a:t>	$42,150 </a:t>
            </a:r>
            <a:r>
              <a:rPr lang="en-US" sz="2200" dirty="0"/>
              <a:t>	Operations Research Analysts</a:t>
            </a:r>
          </a:p>
          <a:p>
            <a:pPr marL="0" indent="0">
              <a:spcBef>
                <a:spcPts val="0"/>
              </a:spcBef>
              <a:buNone/>
              <a:tabLst>
                <a:tab pos="1306513" algn="r"/>
                <a:tab pos="1474788" algn="l"/>
              </a:tabLst>
            </a:pPr>
            <a:r>
              <a:rPr lang="en-US" sz="2200" dirty="0"/>
              <a:t>	</a:t>
            </a:r>
            <a:r>
              <a:rPr lang="en-US" sz="2200" dirty="0">
                <a:solidFill>
                  <a:srgbClr val="0432FF"/>
                </a:solidFill>
              </a:rPr>
              <a:t>$40,460 </a:t>
            </a:r>
            <a:r>
              <a:rPr lang="en-US" sz="2200" dirty="0"/>
              <a:t>	Environmental Scientists and Specialists, Including Health</a:t>
            </a:r>
          </a:p>
          <a:p>
            <a:pPr marL="0" indent="0">
              <a:spcBef>
                <a:spcPts val="0"/>
              </a:spcBef>
              <a:buNone/>
              <a:tabLst>
                <a:tab pos="1306513" algn="r"/>
                <a:tab pos="1474788" algn="l"/>
              </a:tabLst>
            </a:pPr>
            <a:r>
              <a:rPr lang="en-US" sz="2200" dirty="0"/>
              <a:t>	</a:t>
            </a:r>
            <a:r>
              <a:rPr lang="en-US" sz="2200" dirty="0">
                <a:solidFill>
                  <a:srgbClr val="0432FF"/>
                </a:solidFill>
              </a:rPr>
              <a:t>$35,280 </a:t>
            </a:r>
            <a:r>
              <a:rPr lang="en-US" sz="2200" dirty="0"/>
              <a:t>	Market Research Analysts and Marketing Specialists</a:t>
            </a:r>
          </a:p>
          <a:p>
            <a:pPr marL="0" indent="0">
              <a:spcBef>
                <a:spcPts val="0"/>
              </a:spcBef>
              <a:buNone/>
              <a:tabLst>
                <a:tab pos="1306513" algn="r"/>
                <a:tab pos="1474788" algn="l"/>
              </a:tabLst>
            </a:pPr>
            <a:r>
              <a:rPr lang="en-US" sz="2200" dirty="0"/>
              <a:t>	</a:t>
            </a:r>
            <a:r>
              <a:rPr lang="en-US" sz="2200" dirty="0">
                <a:solidFill>
                  <a:srgbClr val="0432FF"/>
                </a:solidFill>
              </a:rPr>
              <a:t>$35,260 </a:t>
            </a:r>
            <a:r>
              <a:rPr lang="en-US" sz="2200" dirty="0"/>
              <a:t>	Health Specialties Teachers, Postsecondary</a:t>
            </a:r>
          </a:p>
          <a:p>
            <a:pPr marL="0" indent="0">
              <a:spcBef>
                <a:spcPts val="0"/>
              </a:spcBef>
              <a:buNone/>
              <a:tabLst>
                <a:tab pos="1306513" algn="r"/>
                <a:tab pos="1474788" algn="l"/>
              </a:tabLst>
            </a:pPr>
            <a:r>
              <a:rPr lang="en-US" sz="2200" dirty="0"/>
              <a:t>	</a:t>
            </a:r>
            <a:r>
              <a:rPr lang="en-US" sz="2200" dirty="0">
                <a:solidFill>
                  <a:srgbClr val="0432FF"/>
                </a:solidFill>
              </a:rPr>
              <a:t>$33,870 </a:t>
            </a:r>
            <a:r>
              <a:rPr lang="en-US" sz="2200" dirty="0"/>
              <a:t>	Educational, Guidance, School, and Vocational Counselors</a:t>
            </a:r>
          </a:p>
          <a:p>
            <a:pPr marL="0" indent="0">
              <a:spcBef>
                <a:spcPts val="0"/>
              </a:spcBef>
              <a:buNone/>
              <a:tabLst>
                <a:tab pos="1306513" algn="r"/>
                <a:tab pos="1474788" algn="l"/>
              </a:tabLst>
            </a:pPr>
            <a:r>
              <a:rPr lang="en-US" sz="2200" dirty="0"/>
              <a:t>	</a:t>
            </a:r>
            <a:r>
              <a:rPr lang="en-US" sz="2200" dirty="0">
                <a:solidFill>
                  <a:srgbClr val="0432FF"/>
                </a:solidFill>
              </a:rPr>
              <a:t>$32,770 </a:t>
            </a:r>
            <a:r>
              <a:rPr lang="en-US" sz="2200" dirty="0"/>
              <a:t>	Mental Health and Substance Abuse Social Workers</a:t>
            </a:r>
          </a:p>
          <a:p>
            <a:pPr marL="0" indent="0">
              <a:spcBef>
                <a:spcPts val="0"/>
              </a:spcBef>
              <a:buNone/>
              <a:tabLst>
                <a:tab pos="1306513" algn="r"/>
                <a:tab pos="1474788" algn="l"/>
              </a:tabLst>
            </a:pPr>
            <a:r>
              <a:rPr lang="en-US" sz="2200" dirty="0"/>
              <a:t>	</a:t>
            </a:r>
            <a:r>
              <a:rPr lang="en-US" sz="2200" dirty="0">
                <a:solidFill>
                  <a:srgbClr val="0432FF"/>
                </a:solidFill>
              </a:rPr>
              <a:t>$32,680 </a:t>
            </a:r>
            <a:r>
              <a:rPr lang="en-US" sz="2200" dirty="0"/>
              <a:t>	Mental Health Counselors</a:t>
            </a:r>
          </a:p>
          <a:p>
            <a:pPr marL="0" indent="0">
              <a:spcBef>
                <a:spcPts val="0"/>
              </a:spcBef>
              <a:buNone/>
              <a:tabLst>
                <a:tab pos="1306513" algn="r"/>
                <a:tab pos="1474788" algn="l"/>
              </a:tabLst>
            </a:pPr>
            <a:r>
              <a:rPr lang="en-US" sz="2200" dirty="0">
                <a:solidFill>
                  <a:srgbClr val="0432FF"/>
                </a:solidFill>
              </a:rPr>
              <a:t>	$31,660 </a:t>
            </a:r>
            <a:r>
              <a:rPr lang="en-US" sz="2200" dirty="0"/>
              <a:t>	Substance Abuse and Behavioral Disorder Counselors</a:t>
            </a:r>
          </a:p>
          <a:p>
            <a:pPr marL="0" indent="0">
              <a:spcBef>
                <a:spcPts val="0"/>
              </a:spcBef>
              <a:buNone/>
              <a:tabLst>
                <a:tab pos="1306513" algn="r"/>
                <a:tab pos="1474788" algn="l"/>
              </a:tabLst>
            </a:pPr>
            <a:r>
              <a:rPr lang="en-US" sz="2200" dirty="0"/>
              <a:t>	</a:t>
            </a:r>
            <a:r>
              <a:rPr lang="en-US" sz="2200" dirty="0">
                <a:solidFill>
                  <a:srgbClr val="0432FF"/>
                </a:solidFill>
              </a:rPr>
              <a:t>$28,280 </a:t>
            </a:r>
            <a:r>
              <a:rPr lang="en-US" sz="2200" dirty="0"/>
              <a:t>	Survey Researchers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525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Doctorate/Professional</a:t>
            </a:r>
            <a:r>
              <a:rPr lang="en-US" sz="3600" dirty="0" smtClean="0"/>
              <a:t>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200" dirty="0">
                <a:solidFill>
                  <a:srgbClr val="0432FF"/>
                </a:solidFill>
              </a:rPr>
              <a:t>	&gt;$187,200</a:t>
            </a:r>
            <a:r>
              <a:rPr lang="en-US" sz="2200" dirty="0"/>
              <a:t>	Oral and Maxillofacial Surgeons</a:t>
            </a:r>
          </a:p>
          <a:p>
            <a:pPr marL="0" indent="0">
              <a:spcBef>
                <a:spcPts val="0"/>
              </a:spcBef>
              <a:buNone/>
              <a:tabLst>
                <a:tab pos="1476375" algn="r"/>
                <a:tab pos="1587500" algn="l"/>
              </a:tabLst>
            </a:pPr>
            <a:r>
              <a:rPr lang="en-US" sz="2200" dirty="0">
                <a:solidFill>
                  <a:srgbClr val="0432FF"/>
                </a:solidFill>
              </a:rPr>
              <a:t>	&gt;$187,200</a:t>
            </a:r>
            <a:r>
              <a:rPr lang="en-US" sz="2200" dirty="0"/>
              <a:t>	Surgeons</a:t>
            </a:r>
          </a:p>
          <a:p>
            <a:pPr marL="0" indent="0">
              <a:spcBef>
                <a:spcPts val="0"/>
              </a:spcBef>
              <a:buNone/>
              <a:tabLst>
                <a:tab pos="1476375" algn="r"/>
                <a:tab pos="1587500" algn="l"/>
              </a:tabLst>
            </a:pPr>
            <a:r>
              <a:rPr lang="en-US" sz="2200" dirty="0">
                <a:solidFill>
                  <a:srgbClr val="0432FF"/>
                </a:solidFill>
              </a:rPr>
              <a:t>	&gt;$187,200</a:t>
            </a:r>
            <a:r>
              <a:rPr lang="en-US" sz="2200" dirty="0"/>
              <a:t>	Anesthesiologists</a:t>
            </a:r>
          </a:p>
          <a:p>
            <a:pPr marL="0" indent="0">
              <a:spcBef>
                <a:spcPts val="0"/>
              </a:spcBef>
              <a:buNone/>
              <a:tabLst>
                <a:tab pos="1476375" algn="r"/>
                <a:tab pos="1587500" algn="l"/>
              </a:tabLst>
            </a:pPr>
            <a:r>
              <a:rPr lang="en-US" sz="2200" dirty="0">
                <a:solidFill>
                  <a:srgbClr val="0432FF"/>
                </a:solidFill>
              </a:rPr>
              <a:t>	$142,350 </a:t>
            </a:r>
            <a:r>
              <a:rPr lang="en-US" sz="2200" dirty="0"/>
              <a:t>	Orthodontists</a:t>
            </a:r>
          </a:p>
          <a:p>
            <a:pPr marL="0" indent="0">
              <a:spcBef>
                <a:spcPts val="0"/>
              </a:spcBef>
              <a:buNone/>
              <a:tabLst>
                <a:tab pos="1476375" algn="r"/>
                <a:tab pos="1587500" algn="l"/>
              </a:tabLst>
            </a:pPr>
            <a:r>
              <a:rPr lang="en-US" sz="2200" dirty="0">
                <a:solidFill>
                  <a:srgbClr val="0432FF"/>
                </a:solidFill>
              </a:rPr>
              <a:t>	$118,090 </a:t>
            </a:r>
            <a:r>
              <a:rPr lang="en-US" sz="2200" dirty="0"/>
              <a:t>	Psychiatrists</a:t>
            </a:r>
          </a:p>
          <a:p>
            <a:pPr marL="0" indent="0">
              <a:spcBef>
                <a:spcPts val="0"/>
              </a:spcBef>
              <a:buNone/>
              <a:tabLst>
                <a:tab pos="1476375" algn="r"/>
                <a:tab pos="1587500" algn="l"/>
              </a:tabLst>
            </a:pPr>
            <a:r>
              <a:rPr lang="en-US" sz="2200" dirty="0">
                <a:solidFill>
                  <a:srgbClr val="0432FF"/>
                </a:solidFill>
              </a:rPr>
              <a:t>	$100,460 </a:t>
            </a:r>
            <a:r>
              <a:rPr lang="en-US" sz="2200" dirty="0"/>
              <a:t>	Pharmacists</a:t>
            </a:r>
          </a:p>
          <a:p>
            <a:pPr marL="0" indent="0">
              <a:spcBef>
                <a:spcPts val="0"/>
              </a:spcBef>
              <a:buNone/>
              <a:tabLst>
                <a:tab pos="1476375" algn="r"/>
                <a:tab pos="1587500" algn="l"/>
              </a:tabLst>
            </a:pPr>
            <a:r>
              <a:rPr lang="en-US" sz="2200" dirty="0">
                <a:solidFill>
                  <a:srgbClr val="0432FF"/>
                </a:solidFill>
              </a:rPr>
              <a:t>	$90,210 </a:t>
            </a:r>
            <a:r>
              <a:rPr lang="en-US" sz="2200" dirty="0"/>
              <a:t>	Dentists, General</a:t>
            </a:r>
          </a:p>
          <a:p>
            <a:pPr marL="0" indent="0">
              <a:spcBef>
                <a:spcPts val="0"/>
              </a:spcBef>
              <a:buNone/>
              <a:tabLst>
                <a:tab pos="1476375" algn="r"/>
                <a:tab pos="1587500" algn="l"/>
              </a:tabLst>
            </a:pPr>
            <a:r>
              <a:rPr lang="en-US" sz="2200" dirty="0"/>
              <a:t>	</a:t>
            </a:r>
            <a:r>
              <a:rPr lang="en-US" sz="2200" dirty="0">
                <a:solidFill>
                  <a:srgbClr val="0432FF"/>
                </a:solidFill>
              </a:rPr>
              <a:t>$66,280 </a:t>
            </a:r>
            <a:r>
              <a:rPr lang="en-US" sz="2200" dirty="0"/>
              <a:t>	Optometrists</a:t>
            </a:r>
          </a:p>
          <a:p>
            <a:pPr marL="0" indent="0">
              <a:spcBef>
                <a:spcPts val="0"/>
              </a:spcBef>
              <a:buNone/>
              <a:tabLst>
                <a:tab pos="1476375" algn="r"/>
                <a:tab pos="1587500" algn="l"/>
              </a:tabLst>
            </a:pPr>
            <a:r>
              <a:rPr lang="en-US" sz="2200" dirty="0"/>
              <a:t>	</a:t>
            </a:r>
            <a:r>
              <a:rPr lang="en-US" sz="2200" dirty="0">
                <a:solidFill>
                  <a:srgbClr val="0432FF"/>
                </a:solidFill>
              </a:rPr>
              <a:t>$56,830 </a:t>
            </a:r>
            <a:r>
              <a:rPr lang="en-US" sz="2200" dirty="0"/>
              <a:t>	Physicians and Surgeons, all other</a:t>
            </a:r>
          </a:p>
          <a:p>
            <a:pPr marL="0" indent="0">
              <a:spcBef>
                <a:spcPts val="0"/>
              </a:spcBef>
              <a:buNone/>
              <a:tabLst>
                <a:tab pos="1476375" algn="r"/>
                <a:tab pos="1587500" algn="l"/>
              </a:tabLst>
            </a:pPr>
            <a:r>
              <a:rPr lang="en-US" sz="2200" dirty="0"/>
              <a:t>	</a:t>
            </a:r>
            <a:r>
              <a:rPr lang="en-US" sz="2200" dirty="0">
                <a:solidFill>
                  <a:srgbClr val="0432FF"/>
                </a:solidFill>
              </a:rPr>
              <a:t>$52,660 </a:t>
            </a:r>
            <a:r>
              <a:rPr lang="en-US" sz="2200" dirty="0"/>
              <a:t>	Medical Scientists, Except Epidemiologists</a:t>
            </a:r>
          </a:p>
          <a:p>
            <a:pPr marL="0" indent="0">
              <a:spcBef>
                <a:spcPts val="0"/>
              </a:spcBef>
              <a:buNone/>
              <a:tabLst>
                <a:tab pos="1476375" algn="r"/>
                <a:tab pos="1587500" algn="l"/>
              </a:tabLst>
            </a:pPr>
            <a:r>
              <a:rPr lang="en-US" sz="2200" dirty="0">
                <a:solidFill>
                  <a:srgbClr val="0432FF"/>
                </a:solidFill>
              </a:rPr>
              <a:t>	$46,490 </a:t>
            </a:r>
            <a:r>
              <a:rPr lang="en-US" sz="2200" dirty="0"/>
              <a:t>	Law Teachers, Postsecondary</a:t>
            </a:r>
          </a:p>
          <a:p>
            <a:pPr marL="0" indent="0">
              <a:spcBef>
                <a:spcPts val="0"/>
              </a:spcBef>
              <a:buNone/>
              <a:tabLst>
                <a:tab pos="1476375" algn="r"/>
                <a:tab pos="1587500" algn="l"/>
              </a:tabLst>
            </a:pPr>
            <a:r>
              <a:rPr lang="en-US" sz="2200" dirty="0"/>
              <a:t>	</a:t>
            </a:r>
            <a:r>
              <a:rPr lang="en-US" sz="2200" dirty="0">
                <a:solidFill>
                  <a:srgbClr val="0432FF"/>
                </a:solidFill>
              </a:rPr>
              <a:t>$45,520 </a:t>
            </a:r>
            <a:r>
              <a:rPr lang="en-US" sz="2200" dirty="0"/>
              <a:t>	Lawyers</a:t>
            </a:r>
          </a:p>
          <a:p>
            <a:pPr marL="0" indent="0">
              <a:spcBef>
                <a:spcPts val="0"/>
              </a:spcBef>
              <a:buNone/>
              <a:tabLst>
                <a:tab pos="1476375" algn="r"/>
                <a:tab pos="1587500" algn="l"/>
              </a:tabLst>
            </a:pPr>
            <a:r>
              <a:rPr lang="en-US" sz="2200" dirty="0"/>
              <a:t>	</a:t>
            </a:r>
            <a:r>
              <a:rPr lang="en-US" sz="2200" dirty="0">
                <a:solidFill>
                  <a:srgbClr val="0432FF"/>
                </a:solidFill>
              </a:rPr>
              <a:t>$45,270 </a:t>
            </a:r>
            <a:r>
              <a:rPr lang="en-US" sz="2200" dirty="0"/>
              <a:t>	Nursing Instructors and Teachers, Postsecondary</a:t>
            </a:r>
          </a:p>
          <a:p>
            <a:pPr marL="0" indent="0">
              <a:spcBef>
                <a:spcPts val="0"/>
              </a:spcBef>
              <a:buNone/>
              <a:tabLst>
                <a:tab pos="1476375" algn="r"/>
                <a:tab pos="1587500" algn="l"/>
              </a:tabLst>
            </a:pPr>
            <a:r>
              <a:rPr lang="en-US" sz="2200" dirty="0">
                <a:solidFill>
                  <a:srgbClr val="0432FF"/>
                </a:solidFill>
              </a:rPr>
              <a:t>	$40,760 </a:t>
            </a:r>
            <a:r>
              <a:rPr lang="en-US" sz="2200" dirty="0"/>
              <a:t>	Clinical, Counseling, and School Psychologists</a:t>
            </a:r>
          </a:p>
          <a:p>
            <a:pPr marL="0" indent="0">
              <a:spcBef>
                <a:spcPts val="0"/>
              </a:spcBef>
              <a:buNone/>
              <a:tabLst>
                <a:tab pos="1476375" algn="r"/>
                <a:tab pos="1587500" algn="l"/>
              </a:tabLst>
            </a:pPr>
            <a:r>
              <a:rPr lang="en-US" sz="2200" dirty="0"/>
              <a:t>	</a:t>
            </a:r>
            <a:r>
              <a:rPr lang="en-US" sz="2200" dirty="0">
                <a:solidFill>
                  <a:srgbClr val="0432FF"/>
                </a:solidFill>
              </a:rPr>
              <a:t>$40,660 </a:t>
            </a:r>
            <a:r>
              <a:rPr lang="en-US" sz="2200" dirty="0"/>
              <a:t>	Criminal Justice and Law Enforcement Teachers, Postsecondary</a:t>
            </a:r>
          </a:p>
          <a:p>
            <a:pPr marL="0" indent="0">
              <a:spcBef>
                <a:spcPts val="0"/>
              </a:spcBef>
              <a:buNone/>
              <a:tabLst>
                <a:tab pos="1476375" algn="r"/>
                <a:tab pos="1587500" algn="l"/>
              </a:tabLst>
            </a:pPr>
            <a:r>
              <a:rPr lang="en-US" sz="2200" dirty="0"/>
              <a:t>	</a:t>
            </a:r>
            <a:r>
              <a:rPr lang="en-US" sz="2200" dirty="0">
                <a:solidFill>
                  <a:srgbClr val="0432FF"/>
                </a:solidFill>
              </a:rPr>
              <a:t>$26,850 </a:t>
            </a:r>
            <a:r>
              <a:rPr lang="en-US" sz="2200" dirty="0"/>
              <a:t>	Clergy</a:t>
            </a:r>
          </a:p>
        </p:txBody>
      </p:sp>
    </p:spTree>
    <p:extLst>
      <p:ext uri="{BB962C8B-B14F-4D97-AF65-F5344CB8AC3E}">
        <p14:creationId xmlns:p14="http://schemas.microsoft.com/office/powerpoint/2010/main" val="1163451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Postsecondary Enrollment</a:t>
            </a:r>
            <a:endParaRPr lang="en-US" dirty="0"/>
          </a:p>
        </p:txBody>
      </p:sp>
      <p:sp>
        <p:nvSpPr>
          <p:cNvPr id="3" name="Content Placeholder 2"/>
          <p:cNvSpPr>
            <a:spLocks noGrp="1"/>
          </p:cNvSpPr>
          <p:nvPr>
            <p:ph idx="1"/>
          </p:nvPr>
        </p:nvSpPr>
        <p:spPr>
          <a:xfrm>
            <a:off x="457200" y="1600200"/>
            <a:ext cx="8686800" cy="3810000"/>
          </a:xfrm>
        </p:spPr>
        <p:txBody>
          <a:bodyPr/>
          <a:lstStyle/>
          <a:p>
            <a:pPr marL="0" indent="0">
              <a:buNone/>
            </a:pPr>
            <a:r>
              <a:rPr lang="en-US" dirty="0" smtClean="0"/>
              <a:t>Fall 2014 – 20.7 million undergraduate and graduate students in USA.</a:t>
            </a:r>
          </a:p>
          <a:p>
            <a:r>
              <a:rPr lang="en-US" dirty="0" smtClean="0"/>
              <a:t>65.3% enrolled in 4-year institutions</a:t>
            </a:r>
          </a:p>
          <a:p>
            <a:r>
              <a:rPr lang="en-US" dirty="0" smtClean="0"/>
              <a:t>33.1% enrolled in 2-year institutions</a:t>
            </a:r>
          </a:p>
          <a:p>
            <a:r>
              <a:rPr lang="en-US" dirty="0" smtClean="0"/>
              <a:t>1.6% enrolled in less-than-2-year institutions</a:t>
            </a:r>
            <a:endParaRPr lang="en-US" dirty="0"/>
          </a:p>
        </p:txBody>
      </p:sp>
      <p:sp>
        <p:nvSpPr>
          <p:cNvPr id="4" name="TextBox 3"/>
          <p:cNvSpPr txBox="1"/>
          <p:nvPr/>
        </p:nvSpPr>
        <p:spPr>
          <a:xfrm>
            <a:off x="914400" y="4953000"/>
            <a:ext cx="4171627" cy="1477328"/>
          </a:xfrm>
          <a:prstGeom prst="rect">
            <a:avLst/>
          </a:prstGeom>
          <a:noFill/>
        </p:spPr>
        <p:txBody>
          <a:bodyPr wrap="square" rtlCol="0">
            <a:spAutoFit/>
          </a:bodyPr>
          <a:lstStyle/>
          <a:p>
            <a:r>
              <a:rPr lang="en-US" sz="3000" u="sng" dirty="0" smtClean="0"/>
              <a:t>US College Enrollment</a:t>
            </a:r>
          </a:p>
          <a:p>
            <a:r>
              <a:rPr lang="en-US" sz="3000" dirty="0" smtClean="0"/>
              <a:t>43.3% Men</a:t>
            </a:r>
          </a:p>
          <a:p>
            <a:r>
              <a:rPr lang="en-US" sz="3000" dirty="0" smtClean="0"/>
              <a:t>56.7% Women</a:t>
            </a:r>
            <a:endParaRPr lang="en-US" sz="3000" dirty="0"/>
          </a:p>
        </p:txBody>
      </p:sp>
      <p:sp>
        <p:nvSpPr>
          <p:cNvPr id="5" name="TextBox 4"/>
          <p:cNvSpPr txBox="1"/>
          <p:nvPr/>
        </p:nvSpPr>
        <p:spPr>
          <a:xfrm>
            <a:off x="5581973" y="4953000"/>
            <a:ext cx="4171627" cy="1477328"/>
          </a:xfrm>
          <a:prstGeom prst="rect">
            <a:avLst/>
          </a:prstGeom>
          <a:noFill/>
        </p:spPr>
        <p:txBody>
          <a:bodyPr wrap="square" rtlCol="0">
            <a:spAutoFit/>
          </a:bodyPr>
          <a:lstStyle/>
          <a:p>
            <a:r>
              <a:rPr lang="en-US" sz="3000" u="sng" dirty="0" smtClean="0"/>
              <a:t>US Census</a:t>
            </a:r>
          </a:p>
          <a:p>
            <a:r>
              <a:rPr lang="en-US" sz="3000" dirty="0" smtClean="0"/>
              <a:t>49.2% Men</a:t>
            </a:r>
          </a:p>
          <a:p>
            <a:r>
              <a:rPr lang="en-US" sz="3000" dirty="0" smtClean="0"/>
              <a:t>50.8% Women</a:t>
            </a:r>
            <a:endParaRPr lang="en-US" sz="3000" dirty="0"/>
          </a:p>
        </p:txBody>
      </p:sp>
    </p:spTree>
    <p:extLst>
      <p:ext uri="{BB962C8B-B14F-4D97-AF65-F5344CB8AC3E}">
        <p14:creationId xmlns:p14="http://schemas.microsoft.com/office/powerpoint/2010/main" val="1316719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2" descr="get-in,-show-up,-drop-out.jpg                                  00233C55Emil                           B74677A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762000" y="2590800"/>
            <a:ext cx="7467600" cy="30480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sz="2800" b="1" dirty="0" smtClean="0">
                <a:solidFill>
                  <a:schemeClr val="bg1"/>
                </a:solidFill>
                <a:latin typeface="Helvetica Neue" pitchFamily="-108" charset="0"/>
              </a:rPr>
              <a:t>57.2% </a:t>
            </a:r>
            <a:r>
              <a:rPr lang="en-US" altLang="en-US" sz="2800" b="1" dirty="0">
                <a:solidFill>
                  <a:schemeClr val="bg1"/>
                </a:solidFill>
                <a:latin typeface="Helvetica Neue" pitchFamily="-108" charset="0"/>
              </a:rPr>
              <a:t>of bachelor’s-seeking students </a:t>
            </a:r>
            <a:r>
              <a:rPr lang="en-US" altLang="en-US" sz="2800" b="1" dirty="0" smtClean="0">
                <a:solidFill>
                  <a:schemeClr val="bg1"/>
                </a:solidFill>
                <a:latin typeface="Helvetica Neue" pitchFamily="-108" charset="0"/>
              </a:rPr>
              <a:t>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6 years (</a:t>
            </a:r>
            <a:r>
              <a:rPr lang="en-US" altLang="en-US" sz="2800" b="1" dirty="0" smtClean="0">
                <a:solidFill>
                  <a:schemeClr val="bg1"/>
                </a:solidFill>
                <a:latin typeface="Helvetica Neue" pitchFamily="-108" charset="0"/>
              </a:rPr>
              <a:t>36.4% </a:t>
            </a:r>
            <a:r>
              <a:rPr lang="en-US" altLang="en-US" sz="2800" b="1" dirty="0">
                <a:solidFill>
                  <a:schemeClr val="bg1"/>
                </a:solidFill>
                <a:latin typeface="Helvetica Neue" pitchFamily="-108" charset="0"/>
              </a:rPr>
              <a:t>in 4 years)</a:t>
            </a:r>
            <a:endParaRPr lang="en-US" altLang="en-US" sz="2800" dirty="0">
              <a:solidFill>
                <a:schemeClr val="bg1"/>
              </a:solidFill>
              <a:latin typeface="Helvetica Neue" pitchFamily="-108" charset="0"/>
            </a:endParaRPr>
          </a:p>
          <a:p>
            <a:pPr algn="ctr"/>
            <a:endParaRPr lang="en-US" altLang="en-US" sz="2800" dirty="0">
              <a:latin typeface="Helvetica Neue" pitchFamily="-108" charset="0"/>
            </a:endParaRPr>
          </a:p>
          <a:p>
            <a:pPr algn="ctr"/>
            <a:r>
              <a:rPr lang="en-US" altLang="en-US" sz="2800" b="1" dirty="0" smtClean="0">
                <a:solidFill>
                  <a:schemeClr val="bg1"/>
                </a:solidFill>
                <a:latin typeface="Helvetica Neue" pitchFamily="-108" charset="0"/>
              </a:rPr>
              <a:t>31.4% </a:t>
            </a:r>
            <a:r>
              <a:rPr lang="en-US" altLang="en-US" sz="2800" b="1" dirty="0">
                <a:solidFill>
                  <a:schemeClr val="bg1"/>
                </a:solidFill>
                <a:latin typeface="Helvetica Neue" pitchFamily="-108" charset="0"/>
              </a:rPr>
              <a:t>of </a:t>
            </a:r>
            <a:r>
              <a:rPr lang="en-US" altLang="en-US" sz="2800" b="1" dirty="0" smtClean="0">
                <a:solidFill>
                  <a:schemeClr val="bg1"/>
                </a:solidFill>
                <a:latin typeface="Helvetica Neue" pitchFamily="-108" charset="0"/>
              </a:rPr>
              <a:t>degree or certificate-seeking </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students at 2-year institution 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3 </a:t>
            </a:r>
            <a:r>
              <a:rPr lang="en-US" altLang="en-US" sz="2800" b="1" dirty="0">
                <a:solidFill>
                  <a:schemeClr val="bg1"/>
                </a:solidFill>
                <a:latin typeface="Helvetica Neue" pitchFamily="-108" charset="0"/>
              </a:rPr>
              <a:t>years </a:t>
            </a:r>
            <a:r>
              <a:rPr lang="en-US" altLang="en-US" sz="2800" b="1" dirty="0" smtClean="0">
                <a:solidFill>
                  <a:schemeClr val="bg1"/>
                </a:solidFill>
                <a:latin typeface="Helvetica Neue" pitchFamily="-108" charset="0"/>
              </a:rPr>
              <a:t>(18.9%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2 </a:t>
            </a:r>
            <a:r>
              <a:rPr lang="en-US" altLang="en-US" sz="2800" b="1" dirty="0">
                <a:solidFill>
                  <a:schemeClr val="bg1"/>
                </a:solidFill>
                <a:latin typeface="Helvetica Neue" pitchFamily="-108" charset="0"/>
              </a:rPr>
              <a:t>years)</a:t>
            </a:r>
            <a:endParaRPr lang="en-US" altLang="en-US" sz="2800" dirty="0">
              <a:solidFill>
                <a:schemeClr val="bg1"/>
              </a:solidFill>
              <a:latin typeface="Helvetica Neue" pitchFamily="-108" charset="0"/>
            </a:endParaRPr>
          </a:p>
        </p:txBody>
      </p:sp>
    </p:spTree>
    <p:extLst>
      <p:ext uri="{BB962C8B-B14F-4D97-AF65-F5344CB8AC3E}">
        <p14:creationId xmlns:p14="http://schemas.microsoft.com/office/powerpoint/2010/main" val="154968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3715">
                                            <p:bg/>
                                          </p:spTgt>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1523715">
                                            <p:txEl>
                                              <p:pRg st="0" end="0"/>
                                            </p:txEl>
                                          </p:spTgt>
                                        </p:tgtEl>
                                        <p:attrNameLst>
                                          <p:attrName>style.visibility</p:attrName>
                                        </p:attrNameLst>
                                      </p:cBhvr>
                                      <p:to>
                                        <p:strVal val="visible"/>
                                      </p:to>
                                    </p:set>
                                    <p:animEffect transition="in" filter="wipe(left)">
                                      <p:cBhvr>
                                        <p:cTn id="9" dur="500"/>
                                        <p:tgtEl>
                                          <p:spTgt spid="1523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23715">
                                            <p:txEl>
                                              <p:pRg st="2" end="2"/>
                                            </p:txEl>
                                          </p:spTgt>
                                        </p:tgtEl>
                                        <p:attrNameLst>
                                          <p:attrName>style.visibility</p:attrName>
                                        </p:attrNameLst>
                                      </p:cBhvr>
                                      <p:to>
                                        <p:strVal val="visible"/>
                                      </p:to>
                                    </p:set>
                                    <p:animEffect transition="in" filter="wipe(left)">
                                      <p:cBhvr>
                                        <p:cTn id="14" dur="500"/>
                                        <p:tgtEl>
                                          <p:spTgt spid="152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138"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1387" r:id="rId4" imgW="9839797" imgH="6194073" progId="Excel.Chart.8">
                  <p:embed/>
                </p:oleObj>
              </mc:Choice>
              <mc:Fallback>
                <p:oleObj r:id="rId4" imgW="9839797" imgH="619407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a:effectLst>
                  <a:outerShdw blurRad="38100" dist="38100" dir="2700000" algn="tl">
                    <a:srgbClr val="C0C0C0"/>
                  </a:outerShdw>
                </a:effectLst>
                <a:latin typeface="Helvetica Neue" pitchFamily="-108" charset="0"/>
              </a:rPr>
              <a:t>North Carolina</a:t>
            </a:r>
            <a:br>
              <a:rPr lang="en-US" altLang="en-US" b="1">
                <a:effectLst>
                  <a:outerShdw blurRad="38100" dist="38100" dir="2700000" algn="tl">
                    <a:srgbClr val="C0C0C0"/>
                  </a:outerShdw>
                </a:effectLst>
                <a:latin typeface="Helvetica Neue" pitchFamily="-108" charset="0"/>
              </a:rPr>
            </a:br>
            <a:r>
              <a:rPr lang="en-US" altLang="en-US" b="1">
                <a:effectLst>
                  <a:outerShdw blurRad="38100" dist="38100" dir="2700000" algn="tl">
                    <a:srgbClr val="C0C0C0"/>
                  </a:outerShdw>
                </a:effectLst>
                <a:latin typeface="Helvetica Neue" pitchFamily="-108" charset="0"/>
              </a:rPr>
              <a:t>6-year Graduation Rate – 2008</a:t>
            </a:r>
          </a:p>
          <a:p>
            <a:pPr algn="ctr"/>
            <a:r>
              <a:rPr lang="en-US" altLang="en-US" b="1">
                <a:effectLst>
                  <a:outerShdw blurRad="38100" dist="38100" dir="2700000" algn="tl">
                    <a:srgbClr val="C0C0C0"/>
                  </a:outerShdw>
                </a:effectLst>
                <a:latin typeface="Helvetica Neue" pitchFamily="-108"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267716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have a 4-year degree.</a:t>
            </a:r>
          </a:p>
          <a:p>
            <a:endParaRPr lang="en-US" dirty="0"/>
          </a:p>
        </p:txBody>
      </p:sp>
    </p:spTree>
    <p:extLst>
      <p:ext uri="{BB962C8B-B14F-4D97-AF65-F5344CB8AC3E}">
        <p14:creationId xmlns:p14="http://schemas.microsoft.com/office/powerpoint/2010/main" val="1095923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5908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9528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2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978662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2819400" y="350838"/>
            <a:ext cx="6096000" cy="944562"/>
          </a:xfrm>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200" i="1" dirty="0">
                <a:effectLst>
                  <a:outerShdw blurRad="38100" dist="38100" dir="2700000" algn="tl">
                    <a:srgbClr val="DDDDDD"/>
                  </a:outerShdw>
                </a:effectLst>
                <a:latin typeface="Arial" charset="0"/>
                <a:ea typeface="ヒラギノ角ゴ Pro W3" charset="0"/>
                <a:cs typeface="ヒラギノ角ゴ Pro W3" charset="0"/>
              </a:rPr>
              <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690623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06682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5999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52568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5778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276339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100" i="1" dirty="0">
                <a:effectLst>
                  <a:outerShdw blurRad="38100" dist="38100" dir="2700000" algn="tl">
                    <a:srgbClr val="DDDDDD"/>
                  </a:outerShdw>
                </a:effectLst>
                <a:latin typeface="Arial" charset="0"/>
                <a:ea typeface="ヒラギノ角ゴ Pro W3" charset="0"/>
                <a:cs typeface="ヒラギノ角ゴ Pro W3" charset="0"/>
              </a:rPr>
              <a:t>in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55262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Associate Degrees 2007-2008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74800"/>
            <a:ext cx="11401551" cy="4597400"/>
          </a:xfrm>
          <a:prstGeom prst="rect">
            <a:avLst/>
          </a:prstGeom>
        </p:spPr>
      </p:pic>
    </p:spTree>
    <p:extLst>
      <p:ext uri="{BB962C8B-B14F-4D97-AF65-F5344CB8AC3E}">
        <p14:creationId xmlns:p14="http://schemas.microsoft.com/office/powerpoint/2010/main" val="1813751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t>
            </a:r>
            <a:r>
              <a:rPr lang="en-US" dirty="0" smtClean="0"/>
              <a:t>NC Associate Degrees – 2007-2008</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4800"/>
            <a:ext cx="9144000" cy="3700959"/>
          </a:xfrm>
          <a:prstGeom prst="rect">
            <a:avLst/>
          </a:prstGeom>
        </p:spPr>
      </p:pic>
    </p:spTree>
    <p:extLst>
      <p:ext uri="{BB962C8B-B14F-4D97-AF65-F5344CB8AC3E}">
        <p14:creationId xmlns:p14="http://schemas.microsoft.com/office/powerpoint/2010/main" val="1170284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Bachelor Degrees</a:t>
            </a:r>
            <a:br>
              <a:rPr lang="en-US" dirty="0"/>
            </a:br>
            <a:r>
              <a:rPr lang="en-US" dirty="0"/>
              <a:t>2007-2008 graduates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21036"/>
          </a:xfrm>
          <a:prstGeom prst="rect">
            <a:avLst/>
          </a:prstGeom>
        </p:spPr>
      </p:pic>
    </p:spTree>
    <p:extLst>
      <p:ext uri="{BB962C8B-B14F-4D97-AF65-F5344CB8AC3E}">
        <p14:creationId xmlns:p14="http://schemas.microsoft.com/office/powerpoint/2010/main" val="1686733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NC Engineering Bachelor Degree</a:t>
            </a:r>
            <a:br>
              <a:rPr lang="en-US" sz="3200"/>
            </a:br>
            <a:r>
              <a:rPr lang="en-US" sz="3200"/>
              <a:t>2007-2008 Graduates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31929"/>
          </a:xfrm>
          <a:prstGeom prst="rect">
            <a:avLst/>
          </a:prstGeom>
        </p:spPr>
      </p:pic>
    </p:spTree>
    <p:extLst>
      <p:ext uri="{BB962C8B-B14F-4D97-AF65-F5344CB8AC3E}">
        <p14:creationId xmlns:p14="http://schemas.microsoft.com/office/powerpoint/2010/main" val="1840273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compare</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31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0400"/>
            <a:ext cx="9144000" cy="3700959"/>
          </a:xfrm>
          <a:prstGeom prst="rect">
            <a:avLst/>
          </a:prstGeom>
        </p:spPr>
      </p:pic>
      <p:sp>
        <p:nvSpPr>
          <p:cNvPr id="6" name="TextBox 5"/>
          <p:cNvSpPr txBox="1"/>
          <p:nvPr/>
        </p:nvSpPr>
        <p:spPr>
          <a:xfrm>
            <a:off x="2971800" y="2438400"/>
            <a:ext cx="3593548" cy="646331"/>
          </a:xfrm>
          <a:prstGeom prst="rect">
            <a:avLst/>
          </a:prstGeom>
          <a:noFill/>
        </p:spPr>
        <p:txBody>
          <a:bodyPr wrap="none" rtlCol="0">
            <a:spAutoFit/>
          </a:bodyPr>
          <a:lstStyle/>
          <a:p>
            <a:r>
              <a:rPr lang="en-US" dirty="0" smtClean="0"/>
              <a:t>NC Bachelor Degree – Engineering</a:t>
            </a:r>
          </a:p>
          <a:p>
            <a:r>
              <a:rPr lang="en-US" dirty="0" smtClean="0"/>
              <a:t>1,297 graduates</a:t>
            </a:r>
            <a:endParaRPr lang="en-US" dirty="0"/>
          </a:p>
        </p:txBody>
      </p:sp>
      <p:sp>
        <p:nvSpPr>
          <p:cNvPr id="7" name="TextBox 6"/>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Tree>
    <p:extLst>
      <p:ext uri="{BB962C8B-B14F-4D97-AF65-F5344CB8AC3E}">
        <p14:creationId xmlns:p14="http://schemas.microsoft.com/office/powerpoint/2010/main" val="379137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smtClean="0"/>
              <a:t>NC Bachelor Degree</a:t>
            </a:r>
          </a:p>
          <a:p>
            <a:r>
              <a:rPr lang="en-US" dirty="0" smtClean="0"/>
              <a:t>29,044 graduates</a:t>
            </a:r>
            <a:endParaRPr lang="en-US" dirty="0"/>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Tree>
    <p:extLst>
      <p:ext uri="{BB962C8B-B14F-4D97-AF65-F5344CB8AC3E}">
        <p14:creationId xmlns:p14="http://schemas.microsoft.com/office/powerpoint/2010/main" val="1442422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969415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B0F0"/>
                </a:solidFill>
                <a:ea typeface="ヒラギノ角ゴ Pro W3" charset="0"/>
                <a:cs typeface="Arial" charset="0"/>
              </a:rPr>
              <a:t>2,436,980</a:t>
            </a:r>
            <a:r>
              <a:rPr lang="en-US" sz="2200" dirty="0">
                <a:solidFill>
                  <a:srgbClr val="00B0F0"/>
                </a:solidFill>
                <a:ea typeface="ヒラギノ角ゴ Pro W3" charset="0"/>
                <a:cs typeface="Arial" charset="0"/>
              </a:rPr>
              <a:t>	Texas</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2,427,600	California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679,110	Georgia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582,750	Arizona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B0F0"/>
                </a:solidFill>
              </a:rPr>
              <a:t>21.8	Arizona</a:t>
            </a:r>
          </a:p>
          <a:p>
            <a:pPr>
              <a:spcBef>
                <a:spcPct val="20000"/>
              </a:spcBef>
              <a:tabLst>
                <a:tab pos="1828800" algn="r"/>
                <a:tab pos="1947863" algn="l"/>
              </a:tabLst>
            </a:pPr>
            <a:r>
              <a:rPr lang="en-US" sz="2200" dirty="0"/>
              <a:t>	</a:t>
            </a:r>
            <a:r>
              <a:rPr lang="en-US" sz="2200" dirty="0">
                <a:solidFill>
                  <a:srgbClr val="00B0F0"/>
                </a:solidFill>
              </a:rPr>
              <a:t>21.3	Texas</a:t>
            </a:r>
          </a:p>
          <a:p>
            <a:pPr>
              <a:spcBef>
                <a:spcPct val="20000"/>
              </a:spcBef>
              <a:tabLst>
                <a:tab pos="1828800" algn="r"/>
                <a:tab pos="1947863" algn="l"/>
              </a:tabLst>
            </a:pPr>
            <a:r>
              <a:rPr lang="en-US" sz="2200" dirty="0"/>
              <a:t>	</a:t>
            </a:r>
            <a:r>
              <a:rPr lang="en-US" sz="2200" dirty="0" smtClean="0">
                <a:solidFill>
                  <a:srgbClr val="00B0F0"/>
                </a:solidFill>
              </a:rPr>
              <a:t>21.0</a:t>
            </a:r>
            <a:r>
              <a:rPr lang="en-US" sz="2200" dirty="0">
                <a:solidFill>
                  <a:srgbClr val="00B0F0"/>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B0F0"/>
                </a:solidFill>
              </a:rPr>
              <a:t>17.3	Washington</a:t>
            </a:r>
          </a:p>
          <a:p>
            <a:pPr>
              <a:spcBef>
                <a:spcPct val="20000"/>
              </a:spcBef>
              <a:tabLst>
                <a:tab pos="1828800" algn="r"/>
                <a:tab pos="1947863" algn="l"/>
              </a:tabLst>
            </a:pPr>
            <a:r>
              <a:rPr lang="en-US" sz="2200" dirty="0"/>
              <a:t>	</a:t>
            </a:r>
            <a:r>
              <a:rPr lang="en-US" sz="2200" dirty="0">
                <a:solidFill>
                  <a:srgbClr val="00B0F0"/>
                </a:solidFill>
              </a:rPr>
              <a:t>16.7	Florida</a:t>
            </a:r>
          </a:p>
          <a:p>
            <a:pPr>
              <a:spcBef>
                <a:spcPct val="20000"/>
              </a:spcBef>
              <a:tabLst>
                <a:tab pos="1828800" algn="r"/>
                <a:tab pos="1947863" algn="l"/>
              </a:tabLst>
            </a:pPr>
            <a:r>
              <a:rPr lang="en-US" sz="2200" dirty="0"/>
              <a:t>	</a:t>
            </a:r>
            <a:r>
              <a:rPr lang="en-US" sz="2200" dirty="0">
                <a:solidFill>
                  <a:srgbClr val="00B0F0"/>
                </a:solidFill>
              </a:rPr>
              <a:t>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B0F0"/>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2087726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06653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1826516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 y="-21486"/>
            <a:ext cx="11216896" cy="9546485"/>
          </a:xfrm>
          <a:prstGeom prst="rect">
            <a:avLst/>
          </a:prstGeom>
        </p:spPr>
      </p:pic>
    </p:spTree>
    <p:extLst>
      <p:ext uri="{BB962C8B-B14F-4D97-AF65-F5344CB8AC3E}">
        <p14:creationId xmlns:p14="http://schemas.microsoft.com/office/powerpoint/2010/main" val="534289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0798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030164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179909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7" name="Picture 2" descr="C:\Documents and Settings\cdroessler\My Documents\Presentations\NEW\10 hardest to fill jobs\Picture-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6624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5" name="Picture 2" descr="C:\Documents and Settings\cdroessler\My Documents\Presentations\NEW\10 hardest to fill jobs\Picture-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31209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3" name="Picture 2" descr="C:\Documents and Settings\cdroessler\My Documents\Presentations\NEW\10 hardest to fill jobs\Picture-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867625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lstStyle/>
          <a:p>
            <a:pPr marL="0" indent="0">
              <a:buNone/>
            </a:pPr>
            <a:endParaRPr lang="en-US" sz="4000" dirty="0" smtClean="0"/>
          </a:p>
          <a:p>
            <a:pPr marL="0" indent="0">
              <a:buNone/>
            </a:pPr>
            <a:r>
              <a:rPr lang="en-US" sz="4000" dirty="0" smtClean="0"/>
              <a:t>The </a:t>
            </a:r>
            <a:r>
              <a:rPr lang="en-US" sz="4000" dirty="0"/>
              <a:t>mission of the North Carolina Community College System is to </a:t>
            </a:r>
            <a:r>
              <a:rPr lang="en-US" sz="4000" dirty="0" smtClean="0"/>
              <a:t>…</a:t>
            </a:r>
          </a:p>
          <a:p>
            <a:pPr marL="0" indent="0">
              <a:buNone/>
            </a:pPr>
            <a:endParaRPr lang="en-US" sz="4000" dirty="0" smtClean="0"/>
          </a:p>
          <a:p>
            <a:pPr marL="0" indent="0">
              <a:buNone/>
            </a:pPr>
            <a:r>
              <a:rPr lang="en-US" sz="4000" dirty="0" smtClean="0"/>
              <a:t>… develop </a:t>
            </a:r>
            <a:r>
              <a:rPr lang="en-US" sz="4000" dirty="0"/>
              <a:t>a globally and multi-culturally competent </a:t>
            </a:r>
            <a:r>
              <a:rPr lang="en-US" sz="4000" dirty="0" smtClean="0"/>
              <a:t>workforce …</a:t>
            </a:r>
            <a:endParaRPr lang="en-US" sz="4000" dirty="0"/>
          </a:p>
        </p:txBody>
      </p:sp>
    </p:spTree>
    <p:extLst>
      <p:ext uri="{BB962C8B-B14F-4D97-AF65-F5344CB8AC3E}">
        <p14:creationId xmlns:p14="http://schemas.microsoft.com/office/powerpoint/2010/main" val="1556567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71633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300945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52503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49656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75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18974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300" y="0"/>
            <a:ext cx="7633680" cy="6858000"/>
          </a:xfrm>
          <a:prstGeom prst="rect">
            <a:avLst/>
          </a:prstGeom>
        </p:spPr>
      </p:pic>
    </p:spTree>
    <p:extLst>
      <p:ext uri="{BB962C8B-B14F-4D97-AF65-F5344CB8AC3E}">
        <p14:creationId xmlns:p14="http://schemas.microsoft.com/office/powerpoint/2010/main" val="1822909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107444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15900"/>
            <a:ext cx="7924800" cy="6413500"/>
          </a:xfrm>
          <a:prstGeom prst="rect">
            <a:avLst/>
          </a:prstGeom>
        </p:spPr>
      </p:pic>
    </p:spTree>
    <p:extLst>
      <p:ext uri="{BB962C8B-B14F-4D97-AF65-F5344CB8AC3E}">
        <p14:creationId xmlns:p14="http://schemas.microsoft.com/office/powerpoint/2010/main" val="113629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58315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p:txBody>
          <a:bodyPr>
            <a:normAutofit fontScale="90000"/>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 Education </a:t>
            </a:r>
            <a:r>
              <a:rPr lang="en-US" dirty="0">
                <a:effectLst>
                  <a:outerShdw blurRad="38100" dist="38100" dir="2700000" algn="tl">
                    <a:srgbClr val="DDDDDD"/>
                  </a:outerShdw>
                </a:effectLst>
                <a:latin typeface="Arial" charset="0"/>
                <a:ea typeface="ヒラギノ角ゴ Pro W3" charset="0"/>
                <a:cs typeface="ヒラギノ角ゴ Pro W3" charset="0"/>
              </a:rPr>
              <a:t>Plan</a:t>
            </a:r>
            <a:r>
              <a:rPr lang="en-US" sz="3200" dirty="0">
                <a:latin typeface="Arial" charset="0"/>
                <a:ea typeface="ヒラギノ角ゴ Pro W3" charset="0"/>
                <a:cs typeface="ヒラギノ角ゴ Pro W3" charset="0"/>
              </a:rPr>
              <a:t/>
            </a:r>
            <a:br>
              <a:rPr lang="en-US" sz="3200" dirty="0">
                <a:latin typeface="Arial" charset="0"/>
                <a:ea typeface="ヒラギノ角ゴ Pro W3" charset="0"/>
                <a:cs typeface="ヒラギノ角ゴ Pro W3" charset="0"/>
              </a:rPr>
            </a:b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normAutofit/>
          </a:bodyPr>
          <a:lstStyle/>
          <a:p>
            <a:pPr marL="0" indent="0">
              <a:lnSpc>
                <a:spcPct val="150000"/>
              </a:lnSpc>
              <a:spcBef>
                <a:spcPts val="363"/>
              </a:spcBef>
              <a:buFontTx/>
              <a:buNone/>
              <a:defRPr/>
            </a:pPr>
            <a:r>
              <a:rPr lang="en-US" sz="4000" dirty="0">
                <a:latin typeface="Arial" charset="0"/>
                <a:ea typeface="ヒラギノ角ゴ Pro W3" charset="0"/>
                <a:cs typeface="ヒラギノ角ゴ Pro W3" charset="0"/>
              </a:rPr>
              <a:t>All students must graduate from</a:t>
            </a:r>
            <a:br>
              <a:rPr lang="en-US" sz="4000" dirty="0">
                <a:latin typeface="Arial" charset="0"/>
                <a:ea typeface="ヒラギノ角ゴ Pro W3" charset="0"/>
                <a:cs typeface="ヒラギノ角ゴ Pro W3" charset="0"/>
              </a:rPr>
            </a:br>
            <a:r>
              <a:rPr lang="en-US" sz="4000" dirty="0">
                <a:latin typeface="Arial" charset="0"/>
                <a:ea typeface="ヒラギノ角ゴ Pro W3" charset="0"/>
                <a:cs typeface="ヒラギノ角ゴ Pro W3" charset="0"/>
              </a:rPr>
              <a:t>high school and be </a:t>
            </a:r>
            <a:r>
              <a:rPr lang="en-US" sz="4000" b="1" u="sng" dirty="0">
                <a:latin typeface="Arial" charset="0"/>
                <a:ea typeface="ヒラギノ角ゴ Pro W3" charset="0"/>
                <a:cs typeface="ヒラギノ角ゴ Pro W3" charset="0"/>
              </a:rPr>
              <a:t>career</a:t>
            </a:r>
            <a:r>
              <a:rPr lang="en-US" sz="4000" dirty="0">
                <a:latin typeface="Arial" charset="0"/>
                <a:ea typeface="ヒラギノ角ゴ Pro W3" charset="0"/>
                <a:cs typeface="ヒラギノ角ゴ Pro W3" charset="0"/>
              </a:rPr>
              <a:t>,</a:t>
            </a:r>
            <a:br>
              <a:rPr lang="en-US" sz="4000" dirty="0">
                <a:latin typeface="Arial" charset="0"/>
                <a:ea typeface="ヒラギノ角ゴ Pro W3" charset="0"/>
                <a:cs typeface="ヒラギノ角ゴ Pro W3" charset="0"/>
              </a:rPr>
            </a:br>
            <a:r>
              <a:rPr lang="en-US" sz="4000" b="1" u="sng" dirty="0">
                <a:latin typeface="Arial" charset="0"/>
                <a:ea typeface="ヒラギノ角ゴ Pro W3" charset="0"/>
                <a:cs typeface="ヒラギノ角ゴ Pro W3" charset="0"/>
              </a:rPr>
              <a:t>college</a:t>
            </a:r>
            <a:r>
              <a:rPr lang="en-US" sz="4000" dirty="0">
                <a:latin typeface="Arial" charset="0"/>
                <a:ea typeface="ヒラギノ角ゴ Pro W3" charset="0"/>
                <a:cs typeface="ヒラギノ角ゴ Pro W3" charset="0"/>
              </a:rPr>
              <a:t>, and </a:t>
            </a:r>
            <a:r>
              <a:rPr lang="en-US" sz="4000" dirty="0" smtClean="0">
                <a:latin typeface="Arial" charset="0"/>
                <a:ea typeface="ヒラギノ角ゴ Pro W3" charset="0"/>
                <a:cs typeface="ヒラギノ角ゴ Pro W3" charset="0"/>
              </a:rPr>
              <a:t/>
            </a:r>
            <a:br>
              <a:rPr lang="en-US" sz="4000" dirty="0" smtClean="0">
                <a:latin typeface="Arial" charset="0"/>
                <a:ea typeface="ヒラギノ角ゴ Pro W3" charset="0"/>
                <a:cs typeface="ヒラギノ角ゴ Pro W3" charset="0"/>
              </a:rPr>
            </a:br>
            <a:r>
              <a:rPr lang="en-US" sz="4000" b="1" u="sng" dirty="0" smtClean="0">
                <a:latin typeface="Arial" charset="0"/>
                <a:ea typeface="ヒラギノ角ゴ Pro W3" charset="0"/>
                <a:cs typeface="ヒラギノ角ゴ Pro W3" charset="0"/>
              </a:rPr>
              <a:t>citizenship</a:t>
            </a:r>
            <a:r>
              <a:rPr lang="en-US" sz="4000" b="1" dirty="0">
                <a:latin typeface="Arial" charset="0"/>
                <a:ea typeface="ヒラギノ角ゴ Pro W3" charset="0"/>
                <a:cs typeface="ヒラギノ角ゴ Pro W3" charset="0"/>
              </a:rPr>
              <a:t> </a:t>
            </a:r>
            <a:r>
              <a:rPr lang="en-US" sz="4000" dirty="0" smtClean="0">
                <a:latin typeface="Arial" charset="0"/>
                <a:ea typeface="ヒラギノ角ゴ Pro W3" charset="0"/>
                <a:cs typeface="ヒラギノ角ゴ Pro W3" charset="0"/>
              </a:rPr>
              <a:t>READY</a:t>
            </a:r>
            <a:r>
              <a:rPr lang="en-US" sz="4000" dirty="0">
                <a:latin typeface="Arial" charset="0"/>
                <a:ea typeface="ヒラギノ角ゴ Pro W3" charset="0"/>
                <a:cs typeface="ヒラギノ角ゴ Pro W3" charset="0"/>
              </a:rPr>
              <a:t>.</a:t>
            </a:r>
            <a:endParaRPr lang="en-US" sz="36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41573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0" y="292100"/>
            <a:ext cx="7937500" cy="6273800"/>
          </a:xfrm>
          <a:prstGeom prst="rect">
            <a:avLst/>
          </a:prstGeom>
        </p:spPr>
      </p:pic>
    </p:spTree>
    <p:extLst>
      <p:ext uri="{BB962C8B-B14F-4D97-AF65-F5344CB8AC3E}">
        <p14:creationId xmlns:p14="http://schemas.microsoft.com/office/powerpoint/2010/main" val="1994968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1001528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529884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860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10982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16002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2509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80881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77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775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Presentations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05837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100489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USA-Today-GP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0"/>
            <a:ext cx="9179993" cy="7848600"/>
          </a:xfrm>
          <a:prstGeom prst="rect">
            <a:avLst/>
          </a:prstGeom>
        </p:spPr>
      </p:pic>
    </p:spTree>
    <p:extLst>
      <p:ext uri="{BB962C8B-B14F-4D97-AF65-F5344CB8AC3E}">
        <p14:creationId xmlns:p14="http://schemas.microsoft.com/office/powerpoint/2010/main" val="629582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466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0054"/>
            <a:ext cx="6831580" cy="6878053"/>
          </a:xfrm>
          <a:prstGeom prst="rect">
            <a:avLst/>
          </a:prstGeom>
        </p:spPr>
      </p:pic>
    </p:spTree>
    <p:extLst>
      <p:ext uri="{BB962C8B-B14F-4D97-AF65-F5344CB8AC3E}">
        <p14:creationId xmlns:p14="http://schemas.microsoft.com/office/powerpoint/2010/main" val="1682156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332036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normAutofit fontScale="90000"/>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extLst>
      <p:ext uri="{BB962C8B-B14F-4D97-AF65-F5344CB8AC3E}">
        <p14:creationId xmlns:p14="http://schemas.microsoft.com/office/powerpoint/2010/main" val="631585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991" y="398463"/>
            <a:ext cx="9728841"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Myth # 1</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All </a:t>
            </a:r>
            <a:r>
              <a:rPr lang="en-US" dirty="0">
                <a:effectLst>
                  <a:outerShdw blurRad="38100" dist="38100" dir="2700000" algn="tl">
                    <a:srgbClr val="DDDDDD"/>
                  </a:outerShdw>
                </a:effectLst>
                <a:latin typeface="Arial" charset="0"/>
                <a:ea typeface="ヒラギノ角ゴ Pro W3" charset="0"/>
                <a:cs typeface="ヒラギノ角ゴ Pro W3" charset="0"/>
              </a:rPr>
              <a:t>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extLst>
      <p:ext uri="{BB962C8B-B14F-4D97-AF65-F5344CB8AC3E}">
        <p14:creationId xmlns:p14="http://schemas.microsoft.com/office/powerpoint/2010/main" val="118307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33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756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4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17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19494</TotalTime>
  <Words>24201</Words>
  <Application>Microsoft Macintosh PowerPoint</Application>
  <PresentationFormat>On-screen Show (4:3)</PresentationFormat>
  <Paragraphs>3651</Paragraphs>
  <Slides>152</Slides>
  <Notes>152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62" baseType="lpstr">
      <vt:lpstr>Calibri</vt:lpstr>
      <vt:lpstr>Franklin Gothic Medium</vt:lpstr>
      <vt:lpstr>Helvetica Neue</vt:lpstr>
      <vt:lpstr>HG創英角ｺﾞｼｯｸUB</vt:lpstr>
      <vt:lpstr>Times</vt:lpstr>
      <vt:lpstr>Wingdings</vt:lpstr>
      <vt:lpstr>ヒラギノ角ゴ Pro W3</vt:lpstr>
      <vt:lpstr>Arial</vt:lpstr>
      <vt:lpstr>Office Theme</vt:lpstr>
      <vt:lpstr>Excel.Chart.8</vt:lpstr>
      <vt:lpstr>A Changing World:  Helping youth prepare for life in a scary world that we know little about</vt:lpstr>
      <vt:lpstr>You can’t see the whole sky through a bamboo tube</vt:lpstr>
      <vt:lpstr>Begin with the End in Mind</vt:lpstr>
      <vt:lpstr>PowerPoint Presentation</vt:lpstr>
      <vt:lpstr>PowerPoint Presentation</vt:lpstr>
      <vt:lpstr>NCCCS Mission</vt:lpstr>
      <vt:lpstr>NC Education Plan </vt:lpstr>
      <vt:lpstr>Surprises Future Demand Changing World New Ideas</vt:lpstr>
      <vt:lpstr>PowerPoint Presentation</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PowerPoint Presentation</vt:lpstr>
      <vt:lpstr>2020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Top-Paying Associate  Degrees – NC 2013</vt:lpstr>
      <vt:lpstr>All NC Associate Degrees - 2007-2008 Graduates</vt:lpstr>
      <vt:lpstr>Selected Associate Degrees – NC 2013</vt:lpstr>
      <vt:lpstr>Bachelor Degree NC starting salaries - high-projected demand 2024</vt:lpstr>
      <vt:lpstr>Top-Paying Bachelor Degrees – NC 2013</vt:lpstr>
      <vt:lpstr>All NC Bachelor Degrees 2007-2008 graduates</vt:lpstr>
      <vt:lpstr>NC Engineering Bachelor Degree 2007-2008 Graduates</vt:lpstr>
      <vt:lpstr>Bachelor Degree + Work NC starting salaries - high-projected demand 2024</vt:lpstr>
      <vt:lpstr>Masters Degree NC starting salaries - high-projected demand 2024</vt:lpstr>
      <vt:lpstr>Doctorate/Professional Degree NC starting salaries - high-projected demand 2024</vt:lpstr>
      <vt:lpstr>Postsecondary Enrollment</vt:lpstr>
      <vt:lpstr>PowerPoint Presentation</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 </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All NC Associate Degrees 2007-2008</vt:lpstr>
      <vt:lpstr>Selected NC Associate Degrees – 2007-2008</vt:lpstr>
      <vt:lpstr>All NC Bachelor Degrees 2007-2008 graduates</vt:lpstr>
      <vt:lpstr>NC Engineering Bachelor Degree 2007-2008 Graduates</vt:lpstr>
      <vt:lpstr>compare</vt:lpstr>
      <vt:lpstr>PowerPoint Presentation</vt:lpstr>
      <vt:lpstr>States with Most New Jobs (Total Change in Positions Projected from 2012 - 2022)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2016 NC Employer Needs Survey</vt:lpstr>
      <vt:lpstr>Hiring Difficulties</vt:lpstr>
      <vt:lpstr>PowerPoint Presentation</vt:lpstr>
      <vt:lpstr>PowerPoint Presentation</vt:lpstr>
      <vt:lpstr>PowerPoint Presentation</vt:lpstr>
      <vt:lpstr>Vs</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of doing business is changing</vt:lpstr>
      <vt:lpstr>PowerPoint Presentation</vt:lpstr>
      <vt:lpstr>PowerPoint Presentation</vt:lpstr>
      <vt:lpstr>PowerPoint Presentation</vt:lpstr>
      <vt:lpstr>The 10 Key Skills for the Future of Work</vt:lpstr>
      <vt:lpstr>Preparing for Future Employment</vt:lpstr>
      <vt:lpstr>Ambition</vt:lpstr>
      <vt:lpstr>Value</vt:lpstr>
      <vt:lpstr>Articulation</vt:lpstr>
      <vt:lpstr>Communication</vt:lpstr>
      <vt:lpstr>Skills</vt:lpstr>
      <vt:lpstr>Skills – Value Line</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PowerPoint Presentation</vt:lpstr>
      <vt:lpstr>Passion and Purpose</vt:lpstr>
      <vt:lpstr>Thanks for listening!</vt:lpstr>
      <vt:lpstr>PowerPoint Presentation</vt:lpstr>
      <vt:lpstr>Prosperity Zones</vt:lpstr>
      <vt:lpstr>PowerPoint Presentation</vt:lpstr>
      <vt:lpstr>Selected Associate Degrees</vt:lpstr>
    </vt:vector>
  </TitlesOfParts>
  <Company>NCCCS</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792</cp:revision>
  <cp:lastPrinted>2016-07-11T03:21:50Z</cp:lastPrinted>
  <dcterms:created xsi:type="dcterms:W3CDTF">2009-10-29T12:13:41Z</dcterms:created>
  <dcterms:modified xsi:type="dcterms:W3CDTF">2016-10-20T20:05:53Z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