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1"/>
  </p:notesMasterIdLst>
  <p:handoutMasterIdLst>
    <p:handoutMasterId r:id="rId122"/>
  </p:handoutMasterIdLst>
  <p:sldIdLst>
    <p:sldId id="273" r:id="rId2"/>
    <p:sldId id="388" r:id="rId3"/>
    <p:sldId id="445" r:id="rId4"/>
    <p:sldId id="446" r:id="rId5"/>
    <p:sldId id="447" r:id="rId6"/>
    <p:sldId id="448" r:id="rId7"/>
    <p:sldId id="449" r:id="rId8"/>
    <p:sldId id="452" r:id="rId9"/>
    <p:sldId id="453" r:id="rId10"/>
    <p:sldId id="454" r:id="rId11"/>
    <p:sldId id="455" r:id="rId12"/>
    <p:sldId id="456" r:id="rId13"/>
    <p:sldId id="457" r:id="rId14"/>
    <p:sldId id="458" r:id="rId15"/>
    <p:sldId id="459" r:id="rId16"/>
    <p:sldId id="460" r:id="rId17"/>
    <p:sldId id="461" r:id="rId18"/>
    <p:sldId id="463" r:id="rId19"/>
    <p:sldId id="464" r:id="rId20"/>
    <p:sldId id="465" r:id="rId21"/>
    <p:sldId id="466" r:id="rId22"/>
    <p:sldId id="467" r:id="rId23"/>
    <p:sldId id="468" r:id="rId24"/>
    <p:sldId id="469" r:id="rId25"/>
    <p:sldId id="470" r:id="rId26"/>
    <p:sldId id="471" r:id="rId27"/>
    <p:sldId id="472" r:id="rId28"/>
    <p:sldId id="473" r:id="rId29"/>
    <p:sldId id="475" r:id="rId30"/>
    <p:sldId id="476" r:id="rId31"/>
    <p:sldId id="477" r:id="rId32"/>
    <p:sldId id="478" r:id="rId33"/>
    <p:sldId id="479" r:id="rId34"/>
    <p:sldId id="480" r:id="rId35"/>
    <p:sldId id="481" r:id="rId36"/>
    <p:sldId id="482" r:id="rId37"/>
    <p:sldId id="483" r:id="rId38"/>
    <p:sldId id="484" r:id="rId39"/>
    <p:sldId id="485" r:id="rId40"/>
    <p:sldId id="486" r:id="rId41"/>
    <p:sldId id="487" r:id="rId42"/>
    <p:sldId id="488" r:id="rId43"/>
    <p:sldId id="489" r:id="rId44"/>
    <p:sldId id="490" r:id="rId45"/>
    <p:sldId id="491" r:id="rId46"/>
    <p:sldId id="492" r:id="rId47"/>
    <p:sldId id="493" r:id="rId48"/>
    <p:sldId id="494" r:id="rId49"/>
    <p:sldId id="495" r:id="rId50"/>
    <p:sldId id="496" r:id="rId51"/>
    <p:sldId id="497" r:id="rId52"/>
    <p:sldId id="498" r:id="rId53"/>
    <p:sldId id="499" r:id="rId54"/>
    <p:sldId id="500" r:id="rId55"/>
    <p:sldId id="501" r:id="rId56"/>
    <p:sldId id="502" r:id="rId57"/>
    <p:sldId id="503" r:id="rId58"/>
    <p:sldId id="504" r:id="rId59"/>
    <p:sldId id="505" r:id="rId60"/>
    <p:sldId id="506" r:id="rId61"/>
    <p:sldId id="507" r:id="rId62"/>
    <p:sldId id="508" r:id="rId63"/>
    <p:sldId id="509" r:id="rId64"/>
    <p:sldId id="510" r:id="rId65"/>
    <p:sldId id="511" r:id="rId66"/>
    <p:sldId id="512" r:id="rId67"/>
    <p:sldId id="513" r:id="rId68"/>
    <p:sldId id="514" r:id="rId69"/>
    <p:sldId id="515" r:id="rId70"/>
    <p:sldId id="516" r:id="rId71"/>
    <p:sldId id="517" r:id="rId72"/>
    <p:sldId id="518" r:id="rId73"/>
    <p:sldId id="519" r:id="rId74"/>
    <p:sldId id="520" r:id="rId75"/>
    <p:sldId id="521" r:id="rId76"/>
    <p:sldId id="522" r:id="rId77"/>
    <p:sldId id="523" r:id="rId78"/>
    <p:sldId id="524" r:id="rId79"/>
    <p:sldId id="525" r:id="rId80"/>
    <p:sldId id="526" r:id="rId81"/>
    <p:sldId id="527" r:id="rId82"/>
    <p:sldId id="528" r:id="rId83"/>
    <p:sldId id="529" r:id="rId84"/>
    <p:sldId id="530" r:id="rId85"/>
    <p:sldId id="531" r:id="rId86"/>
    <p:sldId id="532" r:id="rId87"/>
    <p:sldId id="533" r:id="rId88"/>
    <p:sldId id="534" r:id="rId89"/>
    <p:sldId id="535" r:id="rId90"/>
    <p:sldId id="536" r:id="rId91"/>
    <p:sldId id="537" r:id="rId92"/>
    <p:sldId id="538" r:id="rId93"/>
    <p:sldId id="539" r:id="rId94"/>
    <p:sldId id="540" r:id="rId95"/>
    <p:sldId id="541" r:id="rId96"/>
    <p:sldId id="542" r:id="rId97"/>
    <p:sldId id="543" r:id="rId98"/>
    <p:sldId id="544" r:id="rId99"/>
    <p:sldId id="545" r:id="rId100"/>
    <p:sldId id="546" r:id="rId101"/>
    <p:sldId id="547" r:id="rId102"/>
    <p:sldId id="548" r:id="rId103"/>
    <p:sldId id="549" r:id="rId104"/>
    <p:sldId id="550" r:id="rId105"/>
    <p:sldId id="551" r:id="rId106"/>
    <p:sldId id="552" r:id="rId107"/>
    <p:sldId id="553" r:id="rId108"/>
    <p:sldId id="554" r:id="rId109"/>
    <p:sldId id="555" r:id="rId110"/>
    <p:sldId id="556" r:id="rId111"/>
    <p:sldId id="557" r:id="rId112"/>
    <p:sldId id="558" r:id="rId113"/>
    <p:sldId id="559" r:id="rId114"/>
    <p:sldId id="560" r:id="rId115"/>
    <p:sldId id="561" r:id="rId116"/>
    <p:sldId id="562" r:id="rId117"/>
    <p:sldId id="563" r:id="rId118"/>
    <p:sldId id="308" r:id="rId119"/>
    <p:sldId id="309"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99" autoAdjust="0"/>
  </p:normalViewPr>
  <p:slideViewPr>
    <p:cSldViewPr>
      <p:cViewPr varScale="1">
        <p:scale>
          <a:sx n="57" d="100"/>
          <a:sy n="57" d="100"/>
        </p:scale>
        <p:origin x="1437" y="41"/>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7" tIns="45713" rIns="91427" bIns="45713"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7" tIns="45713" rIns="91427" bIns="45713" rtlCol="0" anchor="b"/>
          <a:lstStyle>
            <a:lvl1pPr algn="r">
              <a:defRPr sz="1200"/>
            </a:lvl1pPr>
          </a:lstStyle>
          <a:p>
            <a:fld id="{62254944-FDA1-3546-9714-3914E581FA99}" type="slidenum">
              <a:rPr lang="en-US" smtClean="0"/>
              <a:t>‹#›</a:t>
            </a:fld>
            <a:endParaRPr lang="en-US" dirty="0"/>
          </a:p>
        </p:txBody>
      </p:sp>
    </p:spTree>
    <p:extLst>
      <p:ext uri="{BB962C8B-B14F-4D97-AF65-F5344CB8AC3E}">
        <p14:creationId xmlns:p14="http://schemas.microsoft.com/office/powerpoint/2010/main" val="2540545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7" tIns="45713" rIns="91427" bIns="45713"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7" tIns="45713" rIns="91427" bIns="45713" rtlCol="0" anchor="b"/>
          <a:lstStyle>
            <a:lvl1pPr algn="r">
              <a:defRPr sz="1200"/>
            </a:lvl1pPr>
          </a:lstStyle>
          <a:p>
            <a:fld id="{6DB9E929-82DF-5F44-9414-64262ECB8513}" type="slidenum">
              <a:rPr lang="en-US" smtClean="0"/>
              <a:t>‹#›</a:t>
            </a:fld>
            <a:endParaRPr lang="en-US" dirty="0"/>
          </a:p>
        </p:txBody>
      </p:sp>
    </p:spTree>
    <p:extLst>
      <p:ext uri="{BB962C8B-B14F-4D97-AF65-F5344CB8AC3E}">
        <p14:creationId xmlns:p14="http://schemas.microsoft.com/office/powerpoint/2010/main" val="13443925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DB9E929-82DF-5F44-9414-64262ECB8513}" type="slidenum">
              <a:rPr lang="en-US" smtClean="0"/>
              <a:t>2</a:t>
            </a:fld>
            <a:endParaRPr lang="en-US" dirty="0"/>
          </a:p>
        </p:txBody>
      </p:sp>
    </p:spTree>
    <p:extLst>
      <p:ext uri="{BB962C8B-B14F-4D97-AF65-F5344CB8AC3E}">
        <p14:creationId xmlns:p14="http://schemas.microsoft.com/office/powerpoint/2010/main" val="303979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2" name="Date Placeholder 1"/>
          <p:cNvSpPr>
            <a:spLocks noGrp="1"/>
          </p:cNvSpPr>
          <p:nvPr>
            <p:ph type="dt" idx="10"/>
          </p:nvPr>
        </p:nvSpPr>
        <p:spPr>
          <a:xfrm>
            <a:off x="4143587" y="0"/>
            <a:ext cx="3169920" cy="480060"/>
          </a:xfrm>
          <a:prstGeom prst="rect">
            <a:avLst/>
          </a:prstGeom>
        </p:spPr>
        <p:txBody>
          <a:bodyPr lIns="91427" tIns="45713" rIns="91427" bIns="45713"/>
          <a:lstStyle/>
          <a:p>
            <a:endParaRPr lang="en-US" dirty="0"/>
          </a:p>
        </p:txBody>
      </p:sp>
    </p:spTree>
    <p:extLst>
      <p:ext uri="{BB962C8B-B14F-4D97-AF65-F5344CB8AC3E}">
        <p14:creationId xmlns:p14="http://schemas.microsoft.com/office/powerpoint/2010/main" val="185395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343025" y="741363"/>
            <a:ext cx="4975225" cy="3732212"/>
          </a:xfr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ea typeface="ＭＳ Ｐゴシック" pitchFamily="34" charset="-128"/>
            </a:endParaRPr>
          </a:p>
        </p:txBody>
      </p:sp>
      <p:sp>
        <p:nvSpPr>
          <p:cNvPr id="2" name="Footer Placeholder 1"/>
          <p:cNvSpPr>
            <a:spLocks noGrp="1"/>
          </p:cNvSpPr>
          <p:nvPr>
            <p:ph type="ftr" sz="quarter" idx="4"/>
          </p:nvPr>
        </p:nvSpPr>
        <p:spPr/>
        <p:txBody>
          <a:bodyPr/>
          <a:lstStyle/>
          <a:p>
            <a:pPr>
              <a:defRPr/>
            </a:pPr>
            <a:endParaRPr lang="en-US" dirty="0"/>
          </a:p>
        </p:txBody>
      </p:sp>
      <p:sp>
        <p:nvSpPr>
          <p:cNvPr id="3" name="Date Placeholder 2"/>
          <p:cNvSpPr>
            <a:spLocks noGrp="1"/>
          </p:cNvSpPr>
          <p:nvPr>
            <p:ph type="dt" idx="10"/>
          </p:nvPr>
        </p:nvSpPr>
        <p:spPr>
          <a:xfrm>
            <a:off x="4143587" y="0"/>
            <a:ext cx="3169920" cy="480060"/>
          </a:xfrm>
          <a:prstGeom prst="rect">
            <a:avLst/>
          </a:prstGeom>
        </p:spPr>
        <p:txBody>
          <a:bodyPr lIns="91427" tIns="45713" rIns="91427" bIns="45713"/>
          <a:lstStyle/>
          <a:p>
            <a:endParaRPr lang="en-US" dirty="0"/>
          </a:p>
        </p:txBody>
      </p:sp>
    </p:spTree>
    <p:extLst>
      <p:ext uri="{BB962C8B-B14F-4D97-AF65-F5344CB8AC3E}">
        <p14:creationId xmlns:p14="http://schemas.microsoft.com/office/powerpoint/2010/main" val="412798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343025" y="741363"/>
            <a:ext cx="4975225" cy="3732212"/>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pitchFamily="34" charset="-128"/>
            </a:endParaRPr>
          </a:p>
        </p:txBody>
      </p:sp>
      <p:sp>
        <p:nvSpPr>
          <p:cNvPr id="5" name="Footer Placeholder 4"/>
          <p:cNvSpPr>
            <a:spLocks noGrp="1"/>
          </p:cNvSpPr>
          <p:nvPr>
            <p:ph type="ftr" sz="quarter" idx="4"/>
          </p:nvPr>
        </p:nvSpPr>
        <p:spPr/>
        <p:txBody>
          <a:bodyPr/>
          <a:lstStyle/>
          <a:p>
            <a:pPr>
              <a:defRPr/>
            </a:pPr>
            <a:endParaRPr lang="en-US" dirty="0"/>
          </a:p>
        </p:txBody>
      </p:sp>
      <p:sp>
        <p:nvSpPr>
          <p:cNvPr id="2" name="Date Placeholder 1"/>
          <p:cNvSpPr>
            <a:spLocks noGrp="1"/>
          </p:cNvSpPr>
          <p:nvPr>
            <p:ph type="dt" idx="10"/>
          </p:nvPr>
        </p:nvSpPr>
        <p:spPr>
          <a:xfrm>
            <a:off x="4143587" y="0"/>
            <a:ext cx="3169920" cy="480060"/>
          </a:xfrm>
          <a:prstGeom prst="rect">
            <a:avLst/>
          </a:prstGeom>
        </p:spPr>
        <p:txBody>
          <a:bodyPr lIns="91427" tIns="45713" rIns="91427" bIns="45713"/>
          <a:lstStyle/>
          <a:p>
            <a:endParaRPr lang="en-US" dirty="0"/>
          </a:p>
        </p:txBody>
      </p:sp>
    </p:spTree>
    <p:extLst>
      <p:ext uri="{BB962C8B-B14F-4D97-AF65-F5344CB8AC3E}">
        <p14:creationId xmlns:p14="http://schemas.microsoft.com/office/powerpoint/2010/main" val="50423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28841-85AB-4BA0-BE1E-BD2ACCC478F6}" type="slidenum">
              <a:rPr lang="en-US" smtClean="0"/>
              <a:t>64</a:t>
            </a:fld>
            <a:endParaRPr lang="en-US" dirty="0"/>
          </a:p>
        </p:txBody>
      </p:sp>
      <p:sp>
        <p:nvSpPr>
          <p:cNvPr id="5" name="Date Placeholder 4"/>
          <p:cNvSpPr>
            <a:spLocks noGrp="1"/>
          </p:cNvSpPr>
          <p:nvPr>
            <p:ph type="dt" idx="11"/>
          </p:nvPr>
        </p:nvSpPr>
        <p:spPr>
          <a:xfrm>
            <a:off x="4143587" y="0"/>
            <a:ext cx="3169920" cy="480060"/>
          </a:xfrm>
          <a:prstGeom prst="rect">
            <a:avLst/>
          </a:prstGeom>
        </p:spPr>
        <p:txBody>
          <a:bodyPr lIns="91427" tIns="45713" rIns="91427" bIns="45713"/>
          <a:lstStyle/>
          <a:p>
            <a:endParaRPr lang="en-US" dirty="0"/>
          </a:p>
        </p:txBody>
      </p:sp>
    </p:spTree>
    <p:extLst>
      <p:ext uri="{BB962C8B-B14F-4D97-AF65-F5344CB8AC3E}">
        <p14:creationId xmlns:p14="http://schemas.microsoft.com/office/powerpoint/2010/main" val="17647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Institutional conflict new to state and locals </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2999" indent="-297307">
              <a:defRPr>
                <a:solidFill>
                  <a:schemeClr val="tx1"/>
                </a:solidFill>
                <a:latin typeface="Arial" panose="020B0604020202020204" pitchFamily="34" charset="0"/>
                <a:cs typeface="Arial" panose="020B0604020202020204" pitchFamily="34" charset="0"/>
              </a:defRPr>
            </a:lvl2pPr>
            <a:lvl3pPr marL="1189230" indent="-237846">
              <a:defRPr>
                <a:solidFill>
                  <a:schemeClr val="tx1"/>
                </a:solidFill>
                <a:latin typeface="Arial" panose="020B0604020202020204" pitchFamily="34" charset="0"/>
                <a:cs typeface="Arial" panose="020B0604020202020204" pitchFamily="34" charset="0"/>
              </a:defRPr>
            </a:lvl3pPr>
            <a:lvl4pPr marL="1664922" indent="-237846">
              <a:defRPr>
                <a:solidFill>
                  <a:schemeClr val="tx1"/>
                </a:solidFill>
                <a:latin typeface="Arial" panose="020B0604020202020204" pitchFamily="34" charset="0"/>
                <a:cs typeface="Arial" panose="020B0604020202020204" pitchFamily="34" charset="0"/>
              </a:defRPr>
            </a:lvl4pPr>
            <a:lvl5pPr marL="2140613" indent="-237846">
              <a:defRPr>
                <a:solidFill>
                  <a:schemeClr val="tx1"/>
                </a:solidFill>
                <a:latin typeface="Arial" panose="020B0604020202020204" pitchFamily="34" charset="0"/>
                <a:cs typeface="Arial" panose="020B0604020202020204" pitchFamily="34" charset="0"/>
              </a:defRPr>
            </a:lvl5pPr>
            <a:lvl6pPr marL="2616306" indent="-2378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91997" indent="-2378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7689" indent="-2378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43381" indent="-2378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42E7A8-9099-4B3C-BF11-6BD9597B8B04}" type="slidenum">
              <a:rPr lang="en-US" altLang="en-US" smtClean="0">
                <a:latin typeface="Calibri" panose="020F0502020204030204" pitchFamily="34" charset="0"/>
              </a:rPr>
              <a:pPr/>
              <a:t>78</a:t>
            </a:fld>
            <a:endParaRPr lang="en-US" altLang="en-US" dirty="0">
              <a:latin typeface="Calibri" panose="020F0502020204030204" pitchFamily="34" charset="0"/>
            </a:endParaRPr>
          </a:p>
        </p:txBody>
      </p:sp>
      <p:sp>
        <p:nvSpPr>
          <p:cNvPr id="2" name="Date Placeholder 1"/>
          <p:cNvSpPr>
            <a:spLocks noGrp="1"/>
          </p:cNvSpPr>
          <p:nvPr>
            <p:ph type="dt" idx="10"/>
          </p:nvPr>
        </p:nvSpPr>
        <p:spPr>
          <a:xfrm>
            <a:off x="4143587" y="0"/>
            <a:ext cx="3169920" cy="480060"/>
          </a:xfrm>
          <a:prstGeom prst="rect">
            <a:avLst/>
          </a:prstGeom>
        </p:spPr>
        <p:txBody>
          <a:bodyPr lIns="91427" tIns="45713" rIns="91427" bIns="45713"/>
          <a:lstStyle/>
          <a:p>
            <a:endParaRPr lang="en-US" dirty="0"/>
          </a:p>
        </p:txBody>
      </p:sp>
    </p:spTree>
    <p:extLst>
      <p:ext uri="{BB962C8B-B14F-4D97-AF65-F5344CB8AC3E}">
        <p14:creationId xmlns:p14="http://schemas.microsoft.com/office/powerpoint/2010/main" val="56966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Institutional conflict new to state and locals </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2999" indent="-297307">
              <a:defRPr>
                <a:solidFill>
                  <a:schemeClr val="tx1"/>
                </a:solidFill>
                <a:latin typeface="Arial" panose="020B0604020202020204" pitchFamily="34" charset="0"/>
                <a:cs typeface="Arial" panose="020B0604020202020204" pitchFamily="34" charset="0"/>
              </a:defRPr>
            </a:lvl2pPr>
            <a:lvl3pPr marL="1189230" indent="-237846">
              <a:defRPr>
                <a:solidFill>
                  <a:schemeClr val="tx1"/>
                </a:solidFill>
                <a:latin typeface="Arial" panose="020B0604020202020204" pitchFamily="34" charset="0"/>
                <a:cs typeface="Arial" panose="020B0604020202020204" pitchFamily="34" charset="0"/>
              </a:defRPr>
            </a:lvl3pPr>
            <a:lvl4pPr marL="1664922" indent="-237846">
              <a:defRPr>
                <a:solidFill>
                  <a:schemeClr val="tx1"/>
                </a:solidFill>
                <a:latin typeface="Arial" panose="020B0604020202020204" pitchFamily="34" charset="0"/>
                <a:cs typeface="Arial" panose="020B0604020202020204" pitchFamily="34" charset="0"/>
              </a:defRPr>
            </a:lvl4pPr>
            <a:lvl5pPr marL="2140613" indent="-237846">
              <a:defRPr>
                <a:solidFill>
                  <a:schemeClr val="tx1"/>
                </a:solidFill>
                <a:latin typeface="Arial" panose="020B0604020202020204" pitchFamily="34" charset="0"/>
                <a:cs typeface="Arial" panose="020B0604020202020204" pitchFamily="34" charset="0"/>
              </a:defRPr>
            </a:lvl5pPr>
            <a:lvl6pPr marL="2616306" indent="-2378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91997" indent="-2378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7689" indent="-2378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43381" indent="-2378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42E7A8-9099-4B3C-BF11-6BD9597B8B04}" type="slidenum">
              <a:rPr lang="en-US" altLang="en-US" smtClean="0">
                <a:latin typeface="Calibri" panose="020F0502020204030204" pitchFamily="34" charset="0"/>
              </a:rPr>
              <a:pPr/>
              <a:t>79</a:t>
            </a:fld>
            <a:endParaRPr lang="en-US" altLang="en-US" dirty="0">
              <a:latin typeface="Calibri" panose="020F0502020204030204" pitchFamily="34" charset="0"/>
            </a:endParaRPr>
          </a:p>
        </p:txBody>
      </p:sp>
      <p:sp>
        <p:nvSpPr>
          <p:cNvPr id="2" name="Date Placeholder 1"/>
          <p:cNvSpPr>
            <a:spLocks noGrp="1"/>
          </p:cNvSpPr>
          <p:nvPr>
            <p:ph type="dt" idx="10"/>
          </p:nvPr>
        </p:nvSpPr>
        <p:spPr>
          <a:xfrm>
            <a:off x="4143587" y="0"/>
            <a:ext cx="3169920" cy="480060"/>
          </a:xfrm>
          <a:prstGeom prst="rect">
            <a:avLst/>
          </a:prstGeom>
        </p:spPr>
        <p:txBody>
          <a:bodyPr lIns="91427" tIns="45713" rIns="91427" bIns="45713"/>
          <a:lstStyle/>
          <a:p>
            <a:endParaRPr lang="en-US" dirty="0"/>
          </a:p>
        </p:txBody>
      </p:sp>
    </p:spTree>
    <p:extLst>
      <p:ext uri="{BB962C8B-B14F-4D97-AF65-F5344CB8AC3E}">
        <p14:creationId xmlns:p14="http://schemas.microsoft.com/office/powerpoint/2010/main" val="205387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Not really a new requirement just moving it</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2999" indent="-297307">
              <a:defRPr>
                <a:solidFill>
                  <a:schemeClr val="tx1"/>
                </a:solidFill>
                <a:latin typeface="Arial" panose="020B0604020202020204" pitchFamily="34" charset="0"/>
                <a:cs typeface="Arial" panose="020B0604020202020204" pitchFamily="34" charset="0"/>
              </a:defRPr>
            </a:lvl2pPr>
            <a:lvl3pPr marL="1189230" indent="-237846">
              <a:defRPr>
                <a:solidFill>
                  <a:schemeClr val="tx1"/>
                </a:solidFill>
                <a:latin typeface="Arial" panose="020B0604020202020204" pitchFamily="34" charset="0"/>
                <a:cs typeface="Arial" panose="020B0604020202020204" pitchFamily="34" charset="0"/>
              </a:defRPr>
            </a:lvl3pPr>
            <a:lvl4pPr marL="1664922" indent="-237846">
              <a:defRPr>
                <a:solidFill>
                  <a:schemeClr val="tx1"/>
                </a:solidFill>
                <a:latin typeface="Arial" panose="020B0604020202020204" pitchFamily="34" charset="0"/>
                <a:cs typeface="Arial" panose="020B0604020202020204" pitchFamily="34" charset="0"/>
              </a:defRPr>
            </a:lvl4pPr>
            <a:lvl5pPr marL="2140613" indent="-237846">
              <a:defRPr>
                <a:solidFill>
                  <a:schemeClr val="tx1"/>
                </a:solidFill>
                <a:latin typeface="Arial" panose="020B0604020202020204" pitchFamily="34" charset="0"/>
                <a:cs typeface="Arial" panose="020B0604020202020204" pitchFamily="34" charset="0"/>
              </a:defRPr>
            </a:lvl5pPr>
            <a:lvl6pPr marL="2616306" indent="-2378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91997" indent="-2378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7689" indent="-2378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43381" indent="-23784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32712D-5F2F-49AE-A115-210802E45460}" type="slidenum">
              <a:rPr lang="en-US" altLang="en-US" smtClean="0">
                <a:latin typeface="Calibri" panose="020F0502020204030204" pitchFamily="34" charset="0"/>
              </a:rPr>
              <a:pPr/>
              <a:t>84</a:t>
            </a:fld>
            <a:endParaRPr lang="en-US" altLang="en-US" dirty="0">
              <a:latin typeface="Calibri" panose="020F0502020204030204" pitchFamily="34" charset="0"/>
            </a:endParaRPr>
          </a:p>
        </p:txBody>
      </p:sp>
      <p:sp>
        <p:nvSpPr>
          <p:cNvPr id="2" name="Date Placeholder 1"/>
          <p:cNvSpPr>
            <a:spLocks noGrp="1"/>
          </p:cNvSpPr>
          <p:nvPr>
            <p:ph type="dt" idx="10"/>
          </p:nvPr>
        </p:nvSpPr>
        <p:spPr>
          <a:xfrm>
            <a:off x="4143587" y="0"/>
            <a:ext cx="3169920" cy="480060"/>
          </a:xfrm>
          <a:prstGeom prst="rect">
            <a:avLst/>
          </a:prstGeom>
        </p:spPr>
        <p:txBody>
          <a:bodyPr lIns="91427" tIns="45713" rIns="91427" bIns="45713"/>
          <a:lstStyle/>
          <a:p>
            <a:endParaRPr lang="en-US" dirty="0"/>
          </a:p>
        </p:txBody>
      </p:sp>
    </p:spTree>
    <p:extLst>
      <p:ext uri="{BB962C8B-B14F-4D97-AF65-F5344CB8AC3E}">
        <p14:creationId xmlns:p14="http://schemas.microsoft.com/office/powerpoint/2010/main" val="227050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6197FE-A592-4BE2-9828-57B22BC23680}"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205EF-C209-407C-98F3-96D0E98BF74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2E1D7-ABCB-4576-8A0A-2F5A44124F69}"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205EF-C209-407C-98F3-96D0E98BF74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B70C74-D4EF-4EC6-8D68-1A9378F2DC92}"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205EF-C209-407C-98F3-96D0E98BF74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F57CB-0C2D-4783-950D-E6DD37502A95}"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205EF-C209-407C-98F3-96D0E98BF74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77389-96A5-456A-B2C1-2EF5E3CBFBC3}" type="datetime1">
              <a:rPr lang="en-US" smtClean="0"/>
              <a:t>11/7/2016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205EF-C209-407C-98F3-96D0E98BF74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BF60C0-6E64-4019-AB2C-2A943F921830}" type="datetime1">
              <a:rPr lang="en-US" smtClean="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5205EF-C209-407C-98F3-96D0E98BF74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4D5FA2-4607-4299-A3AF-151149A3E2CB}" type="datetime1">
              <a:rPr lang="en-US" smtClean="0"/>
              <a:t>11/7/2016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5205EF-C209-407C-98F3-96D0E98BF74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347E0C-8287-4178-A80A-FFF258A9CF1B}" type="datetime1">
              <a:rPr lang="en-US" smtClean="0"/>
              <a:t>11/7/2016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5205EF-C209-407C-98F3-96D0E98BF74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9176F-7B74-4C29-B52D-54C38DEC8CF3}" type="datetime1">
              <a:rPr lang="en-US" smtClean="0"/>
              <a:t>11/7/2016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5205EF-C209-407C-98F3-96D0E98BF74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897EB-E070-49A1-A5CB-F2D51E0D87A6}" type="datetime1">
              <a:rPr lang="en-US" smtClean="0"/>
              <a:t>11/7/2016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5205EF-C209-407C-98F3-96D0E98BF74F}"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5037BDC-3B00-4813-ACE7-62CBCC1BE0A7}" type="datetime1">
              <a:rPr lang="en-US" smtClean="0"/>
              <a:t>11/7/2016</a:t>
            </a:fld>
            <a:endParaRPr lang="en-US" dirty="0"/>
          </a:p>
        </p:txBody>
      </p:sp>
      <p:sp>
        <p:nvSpPr>
          <p:cNvPr id="9" name="Slide Number Placeholder 8"/>
          <p:cNvSpPr>
            <a:spLocks noGrp="1"/>
          </p:cNvSpPr>
          <p:nvPr>
            <p:ph type="sldNum" sz="quarter" idx="11"/>
          </p:nvPr>
        </p:nvSpPr>
        <p:spPr/>
        <p:txBody>
          <a:bodyPr/>
          <a:lstStyle/>
          <a:p>
            <a:fld id="{925205EF-C209-407C-98F3-96D0E98BF74F}"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25205EF-C209-407C-98F3-96D0E98BF74F}"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4CB175A-AEAD-41DC-B4D0-85A932043985}" type="datetime1">
              <a:rPr lang="en-US" smtClean="0"/>
              <a:t>11/7/2016</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uman.com/" TargetMode="External"/><Relationship Id="rId2" Type="http://schemas.openxmlformats.org/officeDocument/2006/relationships/hyperlink" Target="mailto:mbrustein@bruman.com" TargetMode="Externa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2.ed.gov/policy/fund/guid/gposbul/time-and-effort-reporting.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br>
              <a:rPr lang="en-US" sz="6000" dirty="0"/>
            </a:br>
            <a:endParaRPr lang="en-US" sz="4500" dirty="0">
              <a:solidFill>
                <a:srgbClr val="FF0000"/>
              </a:solidFill>
            </a:endParaRPr>
          </a:p>
        </p:txBody>
      </p:sp>
      <p:sp>
        <p:nvSpPr>
          <p:cNvPr id="7" name="Subtitle 6"/>
          <p:cNvSpPr>
            <a:spLocks noGrp="1"/>
          </p:cNvSpPr>
          <p:nvPr>
            <p:ph type="body" sz="half" idx="2"/>
          </p:nvPr>
        </p:nvSpPr>
        <p:spPr>
          <a:xfrm>
            <a:off x="304799" y="4572000"/>
            <a:ext cx="7772401" cy="2123440"/>
          </a:xfrm>
        </p:spPr>
        <p:txBody>
          <a:bodyPr>
            <a:normAutofit/>
          </a:bodyPr>
          <a:lstStyle/>
          <a:p>
            <a:pPr algn="l"/>
            <a:r>
              <a:rPr lang="en-US" sz="1800" dirty="0">
                <a:solidFill>
                  <a:schemeClr val="tx2"/>
                </a:solidFill>
              </a:rPr>
              <a:t>November 16, 2016</a:t>
            </a:r>
          </a:p>
          <a:p>
            <a:pPr algn="l"/>
            <a:r>
              <a:rPr lang="en-US" sz="1800" dirty="0">
                <a:solidFill>
                  <a:schemeClr val="tx2"/>
                </a:solidFill>
              </a:rPr>
              <a:t>Michael L. Brustein, Esq.</a:t>
            </a:r>
          </a:p>
          <a:p>
            <a:pPr algn="l"/>
            <a:r>
              <a:rPr lang="en-US" sz="1800" dirty="0">
                <a:solidFill>
                  <a:schemeClr val="tx2"/>
                </a:solidFill>
                <a:hlinkClick r:id="rId2"/>
              </a:rPr>
              <a:t>mbrustein@bruman.com</a:t>
            </a:r>
            <a:r>
              <a:rPr lang="en-US" sz="1800" dirty="0">
                <a:solidFill>
                  <a:schemeClr val="tx2"/>
                </a:solidFill>
              </a:rPr>
              <a:t> </a:t>
            </a:r>
          </a:p>
          <a:p>
            <a:pPr algn="l"/>
            <a:r>
              <a:rPr lang="en-US" sz="1800" dirty="0">
                <a:solidFill>
                  <a:schemeClr val="tx2"/>
                </a:solidFill>
              </a:rPr>
              <a:t>Brustein &amp; Manasevit, PLLC</a:t>
            </a:r>
          </a:p>
          <a:p>
            <a:pPr algn="l"/>
            <a:r>
              <a:rPr lang="en-US" sz="1800" dirty="0">
                <a:solidFill>
                  <a:schemeClr val="tx2"/>
                </a:solidFill>
                <a:hlinkClick r:id="rId3"/>
              </a:rPr>
              <a:t>www.bruman.com</a:t>
            </a:r>
            <a:endParaRPr lang="en-US" sz="1800" dirty="0">
              <a:solidFill>
                <a:schemeClr val="tx2"/>
              </a:solidFill>
            </a:endParaRPr>
          </a:p>
          <a:p>
            <a:pPr algn="l"/>
            <a:r>
              <a:rPr lang="en-US" sz="1800" dirty="0">
                <a:solidFill>
                  <a:schemeClr val="tx2"/>
                </a:solidFill>
              </a:rPr>
              <a:t>(202) 965-3652</a:t>
            </a:r>
          </a:p>
        </p:txBody>
      </p:sp>
      <p:sp>
        <p:nvSpPr>
          <p:cNvPr id="3" name="Slide Number Placeholder 2"/>
          <p:cNvSpPr>
            <a:spLocks noGrp="1"/>
          </p:cNvSpPr>
          <p:nvPr>
            <p:ph type="sldNum" sz="quarter" idx="12"/>
          </p:nvPr>
        </p:nvSpPr>
        <p:spPr/>
        <p:txBody>
          <a:bodyPr/>
          <a:lstStyle/>
          <a:p>
            <a:fld id="{925205EF-C209-407C-98F3-96D0E98BF74F}" type="slidenum">
              <a:rPr lang="en-US" smtClean="0"/>
              <a:t>1</a:t>
            </a:fld>
            <a:endParaRPr lang="en-US" dirty="0"/>
          </a:p>
        </p:txBody>
      </p:sp>
      <p:sp>
        <p:nvSpPr>
          <p:cNvPr id="2" name="Content Placeholder 1"/>
          <p:cNvSpPr>
            <a:spLocks noGrp="1"/>
          </p:cNvSpPr>
          <p:nvPr>
            <p:ph sz="quarter" idx="13"/>
          </p:nvPr>
        </p:nvSpPr>
        <p:spPr>
          <a:xfrm>
            <a:off x="330467" y="294834"/>
            <a:ext cx="7772400" cy="4942840"/>
          </a:xfrm>
        </p:spPr>
        <p:txBody>
          <a:bodyPr/>
          <a:lstStyle/>
          <a:p>
            <a:pPr marL="114300" indent="0">
              <a:buNone/>
            </a:pPr>
            <a:endParaRPr lang="en-US" sz="2000" dirty="0">
              <a:solidFill>
                <a:schemeClr val="accent2">
                  <a:lumMod val="75000"/>
                </a:schemeClr>
              </a:solidFill>
            </a:endParaRPr>
          </a:p>
          <a:p>
            <a:pPr marL="114300" indent="0" algn="ctr">
              <a:buNone/>
            </a:pPr>
            <a:r>
              <a:rPr lang="en-US" sz="3200" b="1" dirty="0">
                <a:solidFill>
                  <a:schemeClr val="accent2">
                    <a:lumMod val="75000"/>
                  </a:schemeClr>
                </a:solidFill>
              </a:rPr>
              <a:t>North Carolina Community College Systems</a:t>
            </a:r>
          </a:p>
          <a:p>
            <a:pPr marL="114300" indent="0" algn="ctr">
              <a:buNone/>
            </a:pPr>
            <a:r>
              <a:rPr lang="en-US" sz="3200" b="1" dirty="0">
                <a:solidFill>
                  <a:schemeClr val="accent2">
                    <a:lumMod val="75000"/>
                  </a:schemeClr>
                </a:solidFill>
              </a:rPr>
              <a:t>“Tutorial on the New Uniform Grant Guidance”</a:t>
            </a:r>
          </a:p>
          <a:p>
            <a:pPr marL="114300" indent="0">
              <a:buNone/>
            </a:pPr>
            <a:endParaRPr lang="en-US" b="1" dirty="0"/>
          </a:p>
        </p:txBody>
      </p:sp>
      <p:sp>
        <p:nvSpPr>
          <p:cNvPr id="8" name="TextBox 7"/>
          <p:cNvSpPr txBox="1"/>
          <p:nvPr/>
        </p:nvSpPr>
        <p:spPr>
          <a:xfrm>
            <a:off x="2359588" y="6553200"/>
            <a:ext cx="3810000" cy="400110"/>
          </a:xfrm>
          <a:prstGeom prst="rect">
            <a:avLst/>
          </a:prstGeom>
          <a:noFill/>
        </p:spPr>
        <p:txBody>
          <a:bodyPr wrap="square" rtlCol="0">
            <a:spAutoFit/>
          </a:bodyPr>
          <a:lstStyle/>
          <a:p>
            <a:pPr algn="ctr" eaLnBrk="0" fontAlgn="base" hangingPunct="0">
              <a:spcBef>
                <a:spcPct val="0"/>
              </a:spcBef>
              <a:spcAft>
                <a:spcPct val="0"/>
              </a:spcAft>
            </a:pPr>
            <a:r>
              <a:rPr lang="en-US" sz="1000" dirty="0">
                <a:solidFill>
                  <a:prstClr val="black"/>
                </a:solidFill>
                <a:latin typeface="Arial" panose="020B0604020202020204" pitchFamily="34" charset="0"/>
                <a:cs typeface="Arial" panose="020B0604020202020204" pitchFamily="34" charset="0"/>
              </a:rPr>
              <a:t>Brustein &amp; Manasevit, PLLC © 2016. All rights reserved.</a:t>
            </a:r>
          </a:p>
          <a:p>
            <a:pPr algn="ctr" eaLnBrk="0" fontAlgn="base" hangingPunct="0">
              <a:spcBef>
                <a:spcPct val="0"/>
              </a:spcBef>
              <a:spcAft>
                <a:spcPct val="0"/>
              </a:spcAft>
            </a:pPr>
            <a:endParaRPr lang="en-US" sz="10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362200"/>
            <a:ext cx="3695700" cy="2375807"/>
          </a:xfrm>
          <a:prstGeom prst="rect">
            <a:avLst/>
          </a:prstGeom>
        </p:spPr>
      </p:pic>
    </p:spTree>
    <p:extLst>
      <p:ext uri="{BB962C8B-B14F-4D97-AF65-F5344CB8AC3E}">
        <p14:creationId xmlns:p14="http://schemas.microsoft.com/office/powerpoint/2010/main" val="83500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313106"/>
            <a:ext cx="8686800" cy="729511"/>
          </a:xfrm>
        </p:spPr>
        <p:txBody>
          <a:bodyPr anchor="b"/>
          <a:lstStyle/>
          <a:p>
            <a:pPr eaLnBrk="1" fontAlgn="auto" hangingPunct="1">
              <a:spcAft>
                <a:spcPts val="0"/>
              </a:spcAft>
              <a:defRPr/>
            </a:pPr>
            <a:r>
              <a:rPr lang="en-US" dirty="0"/>
              <a:t>Cash Management</a:t>
            </a:r>
            <a:endParaRPr lang="en-US" sz="2500" dirty="0"/>
          </a:p>
        </p:txBody>
      </p:sp>
      <p:pic>
        <p:nvPicPr>
          <p:cNvPr id="106499" name="Picture 4" descr="MCBD10403_00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9400" y="152400"/>
            <a:ext cx="1817827" cy="1188720"/>
          </a:xfrm>
        </p:spPr>
      </p:pic>
      <p:sp>
        <p:nvSpPr>
          <p:cNvPr id="106501" name="Rectangle 3"/>
          <p:cNvSpPr>
            <a:spLocks noGrp="1" noChangeArrowheads="1"/>
          </p:cNvSpPr>
          <p:nvPr>
            <p:ph type="body" sz="half" idx="4294967295"/>
          </p:nvPr>
        </p:nvSpPr>
        <p:spPr>
          <a:xfrm>
            <a:off x="304800" y="1600201"/>
            <a:ext cx="8142427" cy="5037138"/>
          </a:xfrm>
        </p:spPr>
        <p:txBody>
          <a:bodyPr>
            <a:normAutofit/>
          </a:bodyPr>
          <a:lstStyle/>
          <a:p>
            <a:pPr eaLnBrk="1" hangingPunct="1"/>
            <a:r>
              <a:rPr lang="en-US" altLang="en-US" dirty="0"/>
              <a:t>Cash Advance Payment Process</a:t>
            </a:r>
          </a:p>
          <a:p>
            <a:pPr lvl="1" eaLnBrk="1" hangingPunct="1"/>
            <a:r>
              <a:rPr lang="en-US" altLang="en-US" sz="2200" dirty="0">
                <a:solidFill>
                  <a:schemeClr val="tx1"/>
                </a:solidFill>
              </a:rPr>
              <a:t>Obligation </a:t>
            </a:r>
          </a:p>
          <a:p>
            <a:pPr lvl="1" eaLnBrk="1" hangingPunct="1"/>
            <a:r>
              <a:rPr lang="en-US" altLang="en-US" sz="2200" dirty="0">
                <a:solidFill>
                  <a:schemeClr val="tx1"/>
                </a:solidFill>
              </a:rPr>
              <a:t>Liquidation</a:t>
            </a:r>
          </a:p>
          <a:p>
            <a:pPr lvl="1" eaLnBrk="1" hangingPunct="1"/>
            <a:r>
              <a:rPr lang="en-US" altLang="en-US" sz="2200" dirty="0">
                <a:solidFill>
                  <a:schemeClr val="tx1"/>
                </a:solidFill>
              </a:rPr>
              <a:t>Drawdown</a:t>
            </a:r>
          </a:p>
          <a:p>
            <a:pPr lvl="1" eaLnBrk="1" hangingPunct="1"/>
            <a:r>
              <a:rPr lang="en-US" altLang="en-US" sz="2200" dirty="0">
                <a:solidFill>
                  <a:schemeClr val="tx1"/>
                </a:solidFill>
              </a:rPr>
              <a:t>Payment</a:t>
            </a:r>
          </a:p>
          <a:p>
            <a:pPr eaLnBrk="1" hangingPunct="1">
              <a:buFont typeface="Wingdings" panose="05000000000000000000" pitchFamily="2" charset="2"/>
              <a:buNone/>
            </a:pPr>
            <a:endParaRPr lang="en-US" altLang="en-US" sz="1000" dirty="0"/>
          </a:p>
          <a:p>
            <a:pPr eaLnBrk="1" hangingPunct="1"/>
            <a:r>
              <a:rPr lang="en-US" altLang="en-US" dirty="0"/>
              <a:t>Obligation = Means orders placed for property and services, contracts and subawards made and similar transactions during a given period that require payment during the same or a future period. 200.71 (pg. 104)</a:t>
            </a:r>
          </a:p>
        </p:txBody>
      </p:sp>
      <p:sp>
        <p:nvSpPr>
          <p:cNvPr id="2" name="Curved Left Arrow 1"/>
          <p:cNvSpPr/>
          <p:nvPr/>
        </p:nvSpPr>
        <p:spPr>
          <a:xfrm>
            <a:off x="2362200" y="3048000"/>
            <a:ext cx="304800" cy="533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2705100" y="2945008"/>
            <a:ext cx="4038600" cy="646331"/>
          </a:xfrm>
          <a:prstGeom prst="rect">
            <a:avLst/>
          </a:prstGeom>
          <a:noFill/>
        </p:spPr>
        <p:txBody>
          <a:bodyPr wrap="square" rtlCol="0">
            <a:spAutoFit/>
          </a:bodyPr>
          <a:lstStyle/>
          <a:p>
            <a:r>
              <a:rPr lang="en-US" dirty="0"/>
              <a:t>This would be switched in a Reimbursement Payment Process. </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10</a:t>
            </a:fld>
            <a:endParaRPr lang="en-US" altLang="en-US" dirty="0"/>
          </a:p>
        </p:txBody>
      </p:sp>
    </p:spTree>
    <p:extLst>
      <p:ext uri="{BB962C8B-B14F-4D97-AF65-F5344CB8AC3E}">
        <p14:creationId xmlns:p14="http://schemas.microsoft.com/office/powerpoint/2010/main" val="25745390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136145"/>
            <a:ext cx="8534400" cy="758952"/>
          </a:xfrm>
        </p:spPr>
        <p:txBody>
          <a:bodyPr>
            <a:normAutofit/>
          </a:bodyPr>
          <a:lstStyle/>
          <a:p>
            <a:r>
              <a:rPr lang="en-US" sz="2800" dirty="0"/>
              <a:t>Do we still need to track small and attractive Items?</a:t>
            </a:r>
          </a:p>
        </p:txBody>
      </p:sp>
      <p:sp>
        <p:nvSpPr>
          <p:cNvPr id="3" name="Content Placeholder 2"/>
          <p:cNvSpPr>
            <a:spLocks noGrp="1"/>
          </p:cNvSpPr>
          <p:nvPr>
            <p:ph idx="1"/>
          </p:nvPr>
        </p:nvSpPr>
        <p:spPr>
          <a:xfrm>
            <a:off x="609600" y="1143000"/>
            <a:ext cx="7112788" cy="3530600"/>
          </a:xfrm>
        </p:spPr>
        <p:txBody>
          <a:bodyPr>
            <a:noAutofit/>
          </a:bodyPr>
          <a:lstStyle/>
          <a:p>
            <a:r>
              <a:rPr lang="en-US" sz="2100" b="1" dirty="0"/>
              <a:t>Maybe.</a:t>
            </a:r>
          </a:p>
          <a:p>
            <a:pPr marL="0" indent="0">
              <a:buNone/>
            </a:pPr>
            <a:endParaRPr lang="en-US" sz="1600" dirty="0"/>
          </a:p>
          <a:p>
            <a:r>
              <a:rPr lang="en-US" sz="2100" dirty="0"/>
              <a:t>Entities must maintain “effective control over, and </a:t>
            </a:r>
            <a:r>
              <a:rPr lang="en-US" sz="2100" b="1" u="sng" dirty="0"/>
              <a:t>accountability for, all funds, property and other assets</a:t>
            </a:r>
            <a:r>
              <a:rPr lang="en-US" sz="2100" dirty="0"/>
              <a:t>.” </a:t>
            </a:r>
          </a:p>
          <a:p>
            <a:r>
              <a:rPr lang="en-US" altLang="en-US" sz="2100" dirty="0"/>
              <a:t>Regardless of cost, grantee must maintain effective control and “</a:t>
            </a:r>
            <a:r>
              <a:rPr lang="en-US" altLang="en-US" sz="2100" b="1" u="sng" dirty="0"/>
              <a:t>safeguard all assets </a:t>
            </a:r>
            <a:r>
              <a:rPr lang="en-US" altLang="en-US" sz="2100" dirty="0"/>
              <a:t>and assure that they are used solely for authorized purposes.”</a:t>
            </a:r>
            <a:endParaRPr lang="en-US" altLang="en-US" sz="2100" dirty="0">
              <a:solidFill>
                <a:srgbClr val="C00000"/>
              </a:solidFill>
            </a:endParaRPr>
          </a:p>
          <a:p>
            <a:pPr lvl="1"/>
            <a:r>
              <a:rPr lang="en-US" sz="1900" dirty="0">
                <a:solidFill>
                  <a:schemeClr val="tx1"/>
                </a:solidFill>
              </a:rPr>
              <a:t>200.302(b)(4) (pg. 119)</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100</a:t>
            </a:fld>
            <a:endParaRPr lang="en-US" altLang="en-US" dirty="0"/>
          </a:p>
        </p:txBody>
      </p:sp>
    </p:spTree>
    <p:extLst>
      <p:ext uri="{BB962C8B-B14F-4D97-AF65-F5344CB8AC3E}">
        <p14:creationId xmlns:p14="http://schemas.microsoft.com/office/powerpoint/2010/main" val="1388311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71462" y="267420"/>
            <a:ext cx="8534400" cy="758952"/>
          </a:xfrm>
        </p:spPr>
        <p:txBody>
          <a:bodyPr>
            <a:noAutofit/>
          </a:bodyPr>
          <a:lstStyle/>
          <a:p>
            <a:pPr>
              <a:defRPr/>
            </a:pPr>
            <a:r>
              <a:rPr lang="en-US" altLang="en-US" sz="2800" dirty="0"/>
              <a:t>Equipment</a:t>
            </a:r>
            <a:br>
              <a:rPr lang="en-US" altLang="en-US" sz="2800" dirty="0"/>
            </a:br>
            <a:r>
              <a:rPr lang="en-US" altLang="en-US" sz="2800" dirty="0"/>
              <a:t>200.313(a) and (c)(4)</a:t>
            </a:r>
          </a:p>
        </p:txBody>
      </p:sp>
      <p:sp>
        <p:nvSpPr>
          <p:cNvPr id="79875" name="Rectangle 3"/>
          <p:cNvSpPr>
            <a:spLocks noGrp="1" noChangeArrowheads="1"/>
          </p:cNvSpPr>
          <p:nvPr>
            <p:ph idx="1"/>
          </p:nvPr>
        </p:nvSpPr>
        <p:spPr>
          <a:xfrm>
            <a:off x="271463" y="1524000"/>
            <a:ext cx="8110537" cy="4194175"/>
          </a:xfrm>
        </p:spPr>
        <p:txBody>
          <a:bodyPr>
            <a:normAutofit/>
          </a:bodyPr>
          <a:lstStyle/>
          <a:p>
            <a:r>
              <a:rPr lang="en-US" sz="2400" dirty="0">
                <a:solidFill>
                  <a:srgbClr val="C00000"/>
                </a:solidFill>
              </a:rPr>
              <a:t>NEW: </a:t>
            </a:r>
            <a:r>
              <a:rPr lang="en-US" altLang="en-US" sz="2400" dirty="0"/>
              <a:t>Conditional Title vests with the non-Federal entity.</a:t>
            </a:r>
          </a:p>
          <a:p>
            <a:r>
              <a:rPr lang="en-US" sz="2400" dirty="0">
                <a:solidFill>
                  <a:srgbClr val="C00000"/>
                </a:solidFill>
              </a:rPr>
              <a:t>NEW: </a:t>
            </a:r>
            <a:r>
              <a:rPr lang="en-US" altLang="en-US" sz="2400" dirty="0"/>
              <a:t>Cannot </a:t>
            </a:r>
            <a:r>
              <a:rPr lang="en-US" altLang="en-US" sz="2400" u="sng" dirty="0"/>
              <a:t>encumber</a:t>
            </a:r>
            <a:r>
              <a:rPr lang="en-US" altLang="en-US" sz="2400" dirty="0"/>
              <a:t> the property without approval of Federal agency or Pass-through agency</a:t>
            </a:r>
          </a:p>
          <a:p>
            <a:pPr marL="0" indent="0">
              <a:buNone/>
            </a:pPr>
            <a:r>
              <a:rPr lang="en-US" altLang="en-US" sz="2400" dirty="0"/>
              <a:t>But</a:t>
            </a:r>
          </a:p>
          <a:p>
            <a:r>
              <a:rPr lang="en-US" sz="2400" dirty="0">
                <a:solidFill>
                  <a:srgbClr val="C00000"/>
                </a:solidFill>
              </a:rPr>
              <a:t>NEW: </a:t>
            </a:r>
            <a:r>
              <a:rPr lang="en-US" altLang="en-US" sz="2400" dirty="0"/>
              <a:t>When acquiring replacement equipment, may use the equipment to be replaced as a </a:t>
            </a:r>
            <a:r>
              <a:rPr lang="en-US" altLang="en-US" sz="2400" u="sng" dirty="0"/>
              <a:t>trade-in</a:t>
            </a:r>
            <a:r>
              <a:rPr lang="en-US" altLang="en-US" sz="2400" dirty="0"/>
              <a:t> or sell the property and use the proceeds to offset the cost of the replacement property.</a:t>
            </a:r>
          </a:p>
          <a:p>
            <a:pPr eaLnBrk="1" hangingPunct="1">
              <a:lnSpc>
                <a:spcPct val="90000"/>
              </a:lnSpc>
              <a:buFont typeface="Wingdings" panose="05000000000000000000" pitchFamily="2" charset="2"/>
              <a:buNone/>
            </a:pPr>
            <a:endParaRPr lang="en-US" altLang="en-US"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101</a:t>
            </a:fld>
            <a:endParaRPr lang="en-US" altLang="en-US" dirty="0"/>
          </a:p>
        </p:txBody>
      </p:sp>
    </p:spTree>
    <p:extLst>
      <p:ext uri="{BB962C8B-B14F-4D97-AF65-F5344CB8AC3E}">
        <p14:creationId xmlns:p14="http://schemas.microsoft.com/office/powerpoint/2010/main" val="16632403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09631" y="85194"/>
            <a:ext cx="7961313" cy="971263"/>
          </a:xfrm>
        </p:spPr>
        <p:txBody>
          <a:bodyPr>
            <a:noAutofit/>
          </a:bodyPr>
          <a:lstStyle/>
          <a:p>
            <a:pPr>
              <a:defRPr/>
            </a:pPr>
            <a:r>
              <a:rPr lang="en-US" altLang="en-US" sz="2800" dirty="0"/>
              <a:t>Use of Equipment </a:t>
            </a:r>
            <a:br>
              <a:rPr lang="en-US" altLang="en-US" sz="2800" dirty="0"/>
            </a:br>
            <a:r>
              <a:rPr lang="en-US" altLang="en-US" sz="2800" dirty="0"/>
              <a:t>200.313(c)(1) and (2) </a:t>
            </a:r>
          </a:p>
        </p:txBody>
      </p:sp>
      <p:sp>
        <p:nvSpPr>
          <p:cNvPr id="80899" name="Content Placeholder 2"/>
          <p:cNvSpPr>
            <a:spLocks noGrp="1"/>
          </p:cNvSpPr>
          <p:nvPr>
            <p:ph idx="1"/>
          </p:nvPr>
        </p:nvSpPr>
        <p:spPr>
          <a:xfrm>
            <a:off x="377855" y="1293721"/>
            <a:ext cx="7927945" cy="4117975"/>
          </a:xfrm>
        </p:spPr>
        <p:txBody>
          <a:bodyPr>
            <a:normAutofit fontScale="92500" lnSpcReduction="10000"/>
          </a:bodyPr>
          <a:lstStyle/>
          <a:p>
            <a:pPr eaLnBrk="1" hangingPunct="1">
              <a:buFont typeface="Wingdings" panose="05000000000000000000" pitchFamily="2" charset="2"/>
              <a:buChar char="§"/>
            </a:pPr>
            <a:r>
              <a:rPr lang="en-US" altLang="en-US" sz="2400" dirty="0"/>
              <a:t>Equipment must be used by the Non-Federal entity in the program or project for which it was acquired as long as needed, whether or not the project or program continues to be supported by the Federal award. </a:t>
            </a:r>
          </a:p>
          <a:p>
            <a:pPr eaLnBrk="1" hangingPunct="1">
              <a:buFont typeface="Wingdings" panose="05000000000000000000" pitchFamily="2" charset="2"/>
              <a:buChar char="§"/>
            </a:pPr>
            <a:r>
              <a:rPr lang="en-US" altLang="en-US" sz="2400" dirty="0"/>
              <a:t>When no longer needed, may be used in other activities with the following priority:</a:t>
            </a:r>
          </a:p>
          <a:p>
            <a:pPr marL="617220" lvl="1" indent="-342900" eaLnBrk="1" hangingPunct="1">
              <a:buFont typeface="+mj-lt"/>
              <a:buAutoNum type="arabicPeriod"/>
            </a:pPr>
            <a:r>
              <a:rPr lang="en-US" altLang="en-US" sz="1800" dirty="0">
                <a:solidFill>
                  <a:schemeClr val="tx1"/>
                </a:solidFill>
              </a:rPr>
              <a:t>Projects supported by Federal awarding agency</a:t>
            </a:r>
          </a:p>
          <a:p>
            <a:pPr marL="617220" lvl="1" indent="-342900" eaLnBrk="1" hangingPunct="1">
              <a:buFont typeface="+mj-lt"/>
              <a:buAutoNum type="arabicPeriod"/>
            </a:pPr>
            <a:r>
              <a:rPr lang="en-US" altLang="en-US" sz="1800" dirty="0">
                <a:solidFill>
                  <a:schemeClr val="tx1"/>
                </a:solidFill>
              </a:rPr>
              <a:t>Project funded by other Federal agencies</a:t>
            </a:r>
          </a:p>
          <a:p>
            <a:pPr eaLnBrk="1" hangingPunct="1"/>
            <a:r>
              <a:rPr lang="en-US" altLang="en-US" sz="2400" dirty="0"/>
              <a:t>When used it may be shared (according to the above priorities) provided such use </a:t>
            </a:r>
            <a:r>
              <a:rPr lang="en-US" altLang="en-US" sz="2400" u="sng" dirty="0"/>
              <a:t>will not interfere </a:t>
            </a:r>
            <a:r>
              <a:rPr lang="en-US" altLang="en-US" sz="2400" dirty="0"/>
              <a:t>with work on the original projects/programs.</a:t>
            </a:r>
          </a:p>
          <a:p>
            <a:pPr eaLnBrk="1" hangingPunct="1"/>
            <a:r>
              <a:rPr lang="en-US" altLang="en-US" sz="2400" u="sng" dirty="0"/>
              <a:t>Exception</a:t>
            </a:r>
            <a:r>
              <a:rPr lang="en-US" altLang="en-US" sz="2400" dirty="0"/>
              <a:t> – Private Schools 76.661 (page 61)</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102</a:t>
            </a:fld>
            <a:endParaRPr lang="en-US" altLang="en-US" dirty="0"/>
          </a:p>
        </p:txBody>
      </p:sp>
    </p:spTree>
    <p:extLst>
      <p:ext uri="{BB962C8B-B14F-4D97-AF65-F5344CB8AC3E}">
        <p14:creationId xmlns:p14="http://schemas.microsoft.com/office/powerpoint/2010/main" val="110880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71462" y="284269"/>
            <a:ext cx="8534400" cy="758952"/>
          </a:xfrm>
        </p:spPr>
        <p:txBody>
          <a:bodyPr>
            <a:noAutofit/>
          </a:bodyPr>
          <a:lstStyle/>
          <a:p>
            <a:pPr>
              <a:defRPr/>
            </a:pPr>
            <a:r>
              <a:rPr lang="en-US" altLang="en-US" sz="2800" dirty="0"/>
              <a:t>Equipment Procedures</a:t>
            </a:r>
            <a:br>
              <a:rPr lang="en-US" altLang="en-US" sz="2800" dirty="0"/>
            </a:br>
            <a:r>
              <a:rPr lang="en-US" altLang="en-US" sz="2800" dirty="0"/>
              <a:t>200.313 (d)</a:t>
            </a:r>
          </a:p>
        </p:txBody>
      </p:sp>
      <p:sp>
        <p:nvSpPr>
          <p:cNvPr id="79875" name="Rectangle 3"/>
          <p:cNvSpPr>
            <a:spLocks noGrp="1" noChangeArrowheads="1"/>
          </p:cNvSpPr>
          <p:nvPr>
            <p:ph idx="1"/>
          </p:nvPr>
        </p:nvSpPr>
        <p:spPr>
          <a:xfrm>
            <a:off x="457199" y="1785324"/>
            <a:ext cx="7848601" cy="3889375"/>
          </a:xfrm>
        </p:spPr>
        <p:txBody>
          <a:bodyPr>
            <a:normAutofit lnSpcReduction="10000"/>
          </a:bodyPr>
          <a:lstStyle/>
          <a:p>
            <a:pPr marL="0" indent="0" eaLnBrk="1" hangingPunct="1">
              <a:lnSpc>
                <a:spcPct val="90000"/>
              </a:lnSpc>
              <a:buNone/>
            </a:pPr>
            <a:r>
              <a:rPr lang="en-US" altLang="en-US" sz="2400" dirty="0"/>
              <a:t>Procedures for managing equipment must meet the following requirements:</a:t>
            </a:r>
          </a:p>
          <a:p>
            <a:pPr marL="731520" lvl="1" indent="-457200" eaLnBrk="1" hangingPunct="1">
              <a:lnSpc>
                <a:spcPct val="90000"/>
              </a:lnSpc>
              <a:buFont typeface="+mj-lt"/>
              <a:buAutoNum type="arabicPeriod"/>
            </a:pPr>
            <a:r>
              <a:rPr lang="en-US" altLang="en-US" sz="2000" dirty="0">
                <a:solidFill>
                  <a:schemeClr val="tx1"/>
                </a:solidFill>
              </a:rPr>
              <a:t>Property records</a:t>
            </a:r>
          </a:p>
          <a:p>
            <a:pPr lvl="3"/>
            <a:r>
              <a:rPr lang="en-US" altLang="en-US" sz="1800" dirty="0">
                <a:solidFill>
                  <a:schemeClr val="tx1"/>
                </a:solidFill>
              </a:rPr>
              <a:t>Description, serial number or other ID, source of funding, title, acquisition date and cost, percent of federal participation, location, use and condition, and ultimate disposition date including sale price</a:t>
            </a:r>
          </a:p>
          <a:p>
            <a:pPr marL="731520" lvl="1" indent="-457200" eaLnBrk="1" hangingPunct="1">
              <a:lnSpc>
                <a:spcPct val="90000"/>
              </a:lnSpc>
              <a:buFont typeface="+mj-lt"/>
              <a:buAutoNum type="arabicPeriod"/>
            </a:pPr>
            <a:r>
              <a:rPr lang="en-US" altLang="en-US" sz="2000" dirty="0">
                <a:solidFill>
                  <a:schemeClr val="tx1"/>
                </a:solidFill>
              </a:rPr>
              <a:t>Physical inventory at least every two years</a:t>
            </a:r>
          </a:p>
          <a:p>
            <a:pPr marL="731520" lvl="1" indent="-457200" eaLnBrk="1" hangingPunct="1">
              <a:lnSpc>
                <a:spcPct val="90000"/>
              </a:lnSpc>
              <a:buFont typeface="+mj-lt"/>
              <a:buAutoNum type="arabicPeriod"/>
            </a:pPr>
            <a:r>
              <a:rPr lang="en-US" altLang="en-US" sz="2000" dirty="0">
                <a:solidFill>
                  <a:schemeClr val="tx1"/>
                </a:solidFill>
              </a:rPr>
              <a:t>Control system to prevent loss, damage, theft </a:t>
            </a:r>
          </a:p>
          <a:p>
            <a:pPr lvl="3"/>
            <a:r>
              <a:rPr lang="en-US" altLang="en-US" sz="1800" dirty="0">
                <a:solidFill>
                  <a:schemeClr val="tx1"/>
                </a:solidFill>
              </a:rPr>
              <a:t>All incident must be investigated</a:t>
            </a:r>
          </a:p>
          <a:p>
            <a:pPr marL="731520" lvl="1" indent="-457200">
              <a:buFont typeface="+mj-lt"/>
              <a:buAutoNum type="arabicPeriod"/>
            </a:pPr>
            <a:r>
              <a:rPr lang="en-US" altLang="en-US" sz="2000" dirty="0">
                <a:solidFill>
                  <a:schemeClr val="tx1"/>
                </a:solidFill>
              </a:rPr>
              <a:t>Adequate maintenance procedures</a:t>
            </a:r>
          </a:p>
          <a:p>
            <a:pPr marL="731520" lvl="1" indent="-457200">
              <a:buFont typeface="+mj-lt"/>
              <a:buAutoNum type="arabicPeriod"/>
            </a:pPr>
            <a:r>
              <a:rPr lang="en-US" altLang="en-US" sz="2000" dirty="0">
                <a:solidFill>
                  <a:schemeClr val="tx1"/>
                </a:solidFill>
              </a:rPr>
              <a:t>If authorized or required to sell property, proper sales procedures to ensure highest possible return.</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103</a:t>
            </a:fld>
            <a:endParaRPr lang="en-US" altLang="en-US" dirty="0"/>
          </a:p>
        </p:txBody>
      </p:sp>
    </p:spTree>
    <p:extLst>
      <p:ext uri="{BB962C8B-B14F-4D97-AF65-F5344CB8AC3E}">
        <p14:creationId xmlns:p14="http://schemas.microsoft.com/office/powerpoint/2010/main" val="7647509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pPr>
              <a:defRPr/>
            </a:pPr>
            <a:r>
              <a:rPr lang="en-US" altLang="en-US" dirty="0"/>
              <a:t>Disposition of Equipment 200.313(e)</a:t>
            </a:r>
          </a:p>
        </p:txBody>
      </p:sp>
      <p:sp>
        <p:nvSpPr>
          <p:cNvPr id="82947" name="Content Placeholder 2"/>
          <p:cNvSpPr>
            <a:spLocks noGrp="1"/>
          </p:cNvSpPr>
          <p:nvPr>
            <p:ph idx="1"/>
          </p:nvPr>
        </p:nvSpPr>
        <p:spPr>
          <a:xfrm>
            <a:off x="245364" y="1600200"/>
            <a:ext cx="8212836" cy="4800600"/>
          </a:xfrm>
        </p:spPr>
        <p:txBody>
          <a:bodyPr>
            <a:noAutofit/>
          </a:bodyPr>
          <a:lstStyle/>
          <a:p>
            <a:pPr eaLnBrk="1" hangingPunct="1"/>
            <a:r>
              <a:rPr lang="en-US" altLang="en-US" sz="2500" dirty="0"/>
              <a:t>When property is no longer needed in any current or previously Federally-funded supported activity, must follow disposition rules:</a:t>
            </a:r>
          </a:p>
          <a:p>
            <a:pPr lvl="1"/>
            <a:r>
              <a:rPr lang="en-US" dirty="0">
                <a:solidFill>
                  <a:srgbClr val="C00000"/>
                </a:solidFill>
              </a:rPr>
              <a:t>NEW: </a:t>
            </a:r>
            <a:r>
              <a:rPr lang="en-US" altLang="en-US" dirty="0">
                <a:solidFill>
                  <a:schemeClr val="tx1"/>
                </a:solidFill>
              </a:rPr>
              <a:t>Nonfederal entity must request disposition instructions from the federal awarding agency if required by the terms of the grant.</a:t>
            </a:r>
          </a:p>
          <a:p>
            <a:pPr lvl="1" eaLnBrk="1" hangingPunct="1"/>
            <a:r>
              <a:rPr lang="en-US" altLang="en-US" dirty="0">
                <a:solidFill>
                  <a:schemeClr val="tx1"/>
                </a:solidFill>
              </a:rPr>
              <a:t>Otherwise, may be retained, sold or otherwise disposed as follows:</a:t>
            </a:r>
          </a:p>
          <a:p>
            <a:pPr lvl="2"/>
            <a:r>
              <a:rPr lang="en-US" altLang="en-US" sz="2000" dirty="0"/>
              <a:t>Over $5,000 – pay federal share</a:t>
            </a:r>
          </a:p>
          <a:p>
            <a:pPr lvl="3"/>
            <a:r>
              <a:rPr lang="en-US" altLang="en-US" sz="1800" dirty="0">
                <a:solidFill>
                  <a:schemeClr val="tx1"/>
                </a:solidFill>
              </a:rPr>
              <a:t>If equipment is sold: Federal awarding agency may permit non-Federal entity to deduct and retain $500 or 10% of the proceeds for selling and handling instructions. </a:t>
            </a:r>
          </a:p>
          <a:p>
            <a:pPr lvl="2"/>
            <a:r>
              <a:rPr lang="en-US" altLang="en-US" dirty="0"/>
              <a:t>Under $5,000 – no accountability (still must formally dispose)</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104</a:t>
            </a:fld>
            <a:endParaRPr lang="en-US" altLang="en-US" dirty="0"/>
          </a:p>
        </p:txBody>
      </p:sp>
    </p:spTree>
    <p:extLst>
      <p:ext uri="{BB962C8B-B14F-4D97-AF65-F5344CB8AC3E}">
        <p14:creationId xmlns:p14="http://schemas.microsoft.com/office/powerpoint/2010/main" val="21913113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267420"/>
            <a:ext cx="8534400" cy="758952"/>
          </a:xfrm>
        </p:spPr>
        <p:txBody>
          <a:bodyPr>
            <a:noAutofit/>
          </a:bodyPr>
          <a:lstStyle/>
          <a:p>
            <a:pPr>
              <a:defRPr/>
            </a:pPr>
            <a:r>
              <a:rPr lang="en-US" sz="2800" dirty="0"/>
              <a:t>Disposition of Supplies</a:t>
            </a:r>
            <a:br>
              <a:rPr lang="en-US" sz="2800" dirty="0"/>
            </a:br>
            <a:r>
              <a:rPr lang="en-US" sz="2800" dirty="0"/>
              <a:t>200.314</a:t>
            </a:r>
          </a:p>
        </p:txBody>
      </p:sp>
      <p:sp>
        <p:nvSpPr>
          <p:cNvPr id="83971" name="Content Placeholder 2"/>
          <p:cNvSpPr>
            <a:spLocks noGrp="1"/>
          </p:cNvSpPr>
          <p:nvPr>
            <p:ph idx="1"/>
          </p:nvPr>
        </p:nvSpPr>
        <p:spPr>
          <a:xfrm>
            <a:off x="323089" y="1447800"/>
            <a:ext cx="7830312" cy="4242611"/>
          </a:xfrm>
        </p:spPr>
        <p:txBody>
          <a:bodyPr>
            <a:normAutofit/>
          </a:bodyPr>
          <a:lstStyle/>
          <a:p>
            <a:pPr marL="0" indent="0" eaLnBrk="1" hangingPunct="1">
              <a:buNone/>
            </a:pPr>
            <a:r>
              <a:rPr lang="en-US" altLang="en-US" sz="2800" dirty="0"/>
              <a:t>If there is a residual inventory of unused supplies exceeding $5,000 in total aggregate value upon termination or completion of the project or program and the supplies are not needed for any other federal award, must compensate the federal government for its share. </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105</a:t>
            </a:fld>
            <a:endParaRPr lang="en-US" altLang="en-US" dirty="0"/>
          </a:p>
        </p:txBody>
      </p:sp>
    </p:spTree>
    <p:extLst>
      <p:ext uri="{BB962C8B-B14F-4D97-AF65-F5344CB8AC3E}">
        <p14:creationId xmlns:p14="http://schemas.microsoft.com/office/powerpoint/2010/main" val="36978743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04800"/>
            <a:ext cx="7772400" cy="1524000"/>
          </a:xfrm>
        </p:spPr>
        <p:txBody>
          <a:bodyPr>
            <a:normAutofit/>
          </a:bodyPr>
          <a:lstStyle/>
          <a:p>
            <a:pPr algn="ctr">
              <a:defRPr/>
            </a:pPr>
            <a:r>
              <a:rPr lang="en-US" dirty="0"/>
              <a:t>Requirements of Pass-through Entities</a:t>
            </a:r>
          </a:p>
        </p:txBody>
      </p:sp>
      <p:sp>
        <p:nvSpPr>
          <p:cNvPr id="4" name="Slide Number Placeholder 3"/>
          <p:cNvSpPr>
            <a:spLocks noGrp="1"/>
          </p:cNvSpPr>
          <p:nvPr>
            <p:ph type="sldNum" sz="quarter" idx="12"/>
          </p:nvPr>
        </p:nvSpPr>
        <p:spPr>
          <a:prstGeom prst="rect">
            <a:avLst/>
          </a:prstGeom>
        </p:spPr>
        <p:txBody>
          <a:bodyPr/>
          <a:lstStyle/>
          <a:p>
            <a:pPr>
              <a:defRPr/>
            </a:pPr>
            <a:fld id="{F00EA786-D086-420D-85E2-D655C576A17F}" type="slidenum">
              <a:rPr lang="en-US" smtClean="0"/>
              <a:pPr>
                <a:defRPr/>
              </a:pPr>
              <a:t>106</a:t>
            </a:fld>
            <a:endParaRPr lang="en-US" dirty="0"/>
          </a:p>
        </p:txBody>
      </p:sp>
      <p:pic>
        <p:nvPicPr>
          <p:cNvPr id="149509"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4293" y="2038169"/>
            <a:ext cx="3475414" cy="3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690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72" y="533400"/>
            <a:ext cx="8877300" cy="1105438"/>
          </a:xfrm>
        </p:spPr>
        <p:txBody>
          <a:bodyPr>
            <a:normAutofit/>
          </a:bodyPr>
          <a:lstStyle/>
          <a:p>
            <a:pPr>
              <a:defRPr/>
            </a:pPr>
            <a:r>
              <a:rPr lang="en-US" sz="2500" dirty="0"/>
              <a:t>Federal Awarding Agency Review of Risk Posed by Applicants </a:t>
            </a:r>
            <a:br>
              <a:rPr lang="en-US" sz="2500" dirty="0"/>
            </a:br>
            <a:r>
              <a:rPr lang="en-US" sz="2500" dirty="0"/>
              <a:t>200.205</a:t>
            </a:r>
          </a:p>
        </p:txBody>
      </p:sp>
      <p:sp>
        <p:nvSpPr>
          <p:cNvPr id="3" name="Content Placeholder 2"/>
          <p:cNvSpPr>
            <a:spLocks noGrp="1"/>
          </p:cNvSpPr>
          <p:nvPr>
            <p:ph idx="1"/>
          </p:nvPr>
        </p:nvSpPr>
        <p:spPr>
          <a:xfrm>
            <a:off x="609600" y="1828800"/>
            <a:ext cx="7772400" cy="3810000"/>
          </a:xfrm>
        </p:spPr>
        <p:txBody>
          <a:bodyPr rtlCol="0">
            <a:noAutofit/>
          </a:bodyPr>
          <a:lstStyle/>
          <a:p>
            <a:pPr marL="0" indent="0">
              <a:buNone/>
              <a:defRPr/>
            </a:pPr>
            <a:r>
              <a:rPr lang="en-US" sz="2400" dirty="0">
                <a:solidFill>
                  <a:srgbClr val="C00000"/>
                </a:solidFill>
              </a:rPr>
              <a:t>NEW: </a:t>
            </a:r>
            <a:r>
              <a:rPr lang="en-US" sz="2400" dirty="0"/>
              <a:t>Must have in place a framework for evaluating risks posed by applicants, which may include reviewing:</a:t>
            </a:r>
          </a:p>
          <a:p>
            <a:pPr marL="514350" indent="-514350" eaLnBrk="1" hangingPunct="1">
              <a:buFont typeface="Gill Sans MT" pitchFamily="34" charset="0"/>
              <a:buAutoNum type="arabicPeriod"/>
              <a:defRPr/>
            </a:pPr>
            <a:r>
              <a:rPr lang="en-US" sz="2000" dirty="0"/>
              <a:t>Financial Stability</a:t>
            </a:r>
          </a:p>
          <a:p>
            <a:pPr marL="514350" indent="-514350" eaLnBrk="1" hangingPunct="1">
              <a:buFont typeface="Gill Sans MT" pitchFamily="34" charset="0"/>
              <a:buAutoNum type="arabicPeriod"/>
              <a:defRPr/>
            </a:pPr>
            <a:r>
              <a:rPr lang="en-US" sz="2000" dirty="0"/>
              <a:t>Quality of Management System</a:t>
            </a:r>
          </a:p>
          <a:p>
            <a:pPr marL="514350" indent="-514350" eaLnBrk="1" hangingPunct="1">
              <a:buFont typeface="Gill Sans MT" pitchFamily="34" charset="0"/>
              <a:buAutoNum type="arabicPeriod"/>
              <a:defRPr/>
            </a:pPr>
            <a:r>
              <a:rPr lang="en-US" sz="2000" dirty="0"/>
              <a:t>History of Performance</a:t>
            </a:r>
          </a:p>
          <a:p>
            <a:pPr marL="514350" indent="-514350" eaLnBrk="1" hangingPunct="1">
              <a:buFont typeface="Gill Sans MT" pitchFamily="34" charset="0"/>
              <a:buAutoNum type="arabicPeriod"/>
              <a:defRPr/>
            </a:pPr>
            <a:r>
              <a:rPr lang="en-US" sz="2000" dirty="0"/>
              <a:t>Audit Reports</a:t>
            </a:r>
          </a:p>
          <a:p>
            <a:pPr marL="514350" indent="-514350" eaLnBrk="1" hangingPunct="1">
              <a:buFont typeface="Gill Sans MT" pitchFamily="34" charset="0"/>
              <a:buAutoNum type="arabicPeriod"/>
              <a:defRPr/>
            </a:pPr>
            <a:r>
              <a:rPr lang="en-US" sz="2000" dirty="0"/>
              <a:t>Applicant’s ability to effectively implement program</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107</a:t>
            </a:fld>
            <a:endParaRPr lang="en-US" altLang="en-US" dirty="0"/>
          </a:p>
        </p:txBody>
      </p:sp>
    </p:spTree>
    <p:extLst>
      <p:ext uri="{BB962C8B-B14F-4D97-AF65-F5344CB8AC3E}">
        <p14:creationId xmlns:p14="http://schemas.microsoft.com/office/powerpoint/2010/main" val="28714447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291304"/>
            <a:ext cx="8534400" cy="758952"/>
          </a:xfrm>
        </p:spPr>
        <p:txBody>
          <a:bodyPr>
            <a:noAutofit/>
          </a:bodyPr>
          <a:lstStyle/>
          <a:p>
            <a:pPr>
              <a:defRPr/>
            </a:pPr>
            <a:r>
              <a:rPr lang="en-US" sz="2800" dirty="0"/>
              <a:t>Specific Conditions</a:t>
            </a:r>
            <a:br>
              <a:rPr lang="en-US" sz="2800" dirty="0"/>
            </a:br>
            <a:r>
              <a:rPr lang="en-US" sz="2800" dirty="0"/>
              <a:t>200.207(a)</a:t>
            </a:r>
            <a:endParaRPr lang="en-US" sz="2800" dirty="0">
              <a:solidFill>
                <a:schemeClr val="tx1"/>
              </a:solidFill>
            </a:endParaRPr>
          </a:p>
        </p:txBody>
      </p:sp>
      <p:sp>
        <p:nvSpPr>
          <p:cNvPr id="3" name="Content Placeholder 2"/>
          <p:cNvSpPr>
            <a:spLocks noGrp="1"/>
          </p:cNvSpPr>
          <p:nvPr>
            <p:ph idx="1"/>
          </p:nvPr>
        </p:nvSpPr>
        <p:spPr>
          <a:xfrm>
            <a:off x="566928" y="1765415"/>
            <a:ext cx="7662672" cy="4572000"/>
          </a:xfrm>
        </p:spPr>
        <p:txBody>
          <a:bodyPr rtlCol="0">
            <a:noAutofit/>
          </a:bodyPr>
          <a:lstStyle/>
          <a:p>
            <a:pPr marL="0" indent="0" eaLnBrk="1" fontAlgn="auto" hangingPunct="1">
              <a:buFont typeface="Wingdings 2" panose="05020102010507070707" pitchFamily="18" charset="2"/>
              <a:buNone/>
              <a:defRPr/>
            </a:pPr>
            <a:r>
              <a:rPr lang="en-US" sz="2400" dirty="0"/>
              <a:t>Federal agency or pass-through agency may impose additional Federal award conditions:</a:t>
            </a:r>
          </a:p>
          <a:p>
            <a:pPr eaLnBrk="1" fontAlgn="auto" hangingPunct="1">
              <a:buFont typeface="Wingdings" panose="05000000000000000000" pitchFamily="2" charset="2"/>
              <a:buChar char="§"/>
              <a:defRPr/>
            </a:pPr>
            <a:r>
              <a:rPr lang="en-US" sz="2000" dirty="0"/>
              <a:t>Require reimbursement;</a:t>
            </a:r>
          </a:p>
          <a:p>
            <a:pPr eaLnBrk="1" fontAlgn="auto" hangingPunct="1">
              <a:buFont typeface="Wingdings" panose="05000000000000000000" pitchFamily="2" charset="2"/>
              <a:buChar char="§"/>
              <a:defRPr/>
            </a:pPr>
            <a:r>
              <a:rPr lang="en-US" sz="2000" dirty="0"/>
              <a:t>Withholding authority to proceed until evidence of acceptable performance;</a:t>
            </a:r>
          </a:p>
          <a:p>
            <a:pPr eaLnBrk="1" fontAlgn="auto" hangingPunct="1">
              <a:buFont typeface="Wingdings" panose="05000000000000000000" pitchFamily="2" charset="2"/>
              <a:buChar char="§"/>
              <a:defRPr/>
            </a:pPr>
            <a:r>
              <a:rPr lang="en-US" sz="2000" dirty="0"/>
              <a:t>Additional detailed reporting</a:t>
            </a:r>
          </a:p>
          <a:p>
            <a:pPr eaLnBrk="1" fontAlgn="auto" hangingPunct="1">
              <a:buFont typeface="Wingdings" panose="05000000000000000000" pitchFamily="2" charset="2"/>
              <a:buChar char="§"/>
              <a:defRPr/>
            </a:pPr>
            <a:r>
              <a:rPr lang="en-US" sz="2000" dirty="0"/>
              <a:t>Additional project monitoring;</a:t>
            </a:r>
          </a:p>
          <a:p>
            <a:pPr eaLnBrk="1" fontAlgn="auto" hangingPunct="1">
              <a:buFont typeface="Wingdings" panose="05000000000000000000" pitchFamily="2" charset="2"/>
              <a:buChar char="§"/>
              <a:defRPr/>
            </a:pPr>
            <a:r>
              <a:rPr lang="en-US" sz="2000" dirty="0"/>
              <a:t>Require grantee to obtain technical or management assistance; or</a:t>
            </a:r>
          </a:p>
          <a:p>
            <a:pPr eaLnBrk="1" fontAlgn="auto" hangingPunct="1">
              <a:buFont typeface="Wingdings" panose="05000000000000000000" pitchFamily="2" charset="2"/>
              <a:buChar char="§"/>
              <a:defRPr/>
            </a:pPr>
            <a:r>
              <a:rPr lang="en-US" sz="2000" dirty="0"/>
              <a:t>Establish additional prior approvals.</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108</a:t>
            </a:fld>
            <a:endParaRPr lang="en-US" altLang="en-US" dirty="0"/>
          </a:p>
        </p:txBody>
      </p:sp>
    </p:spTree>
    <p:extLst>
      <p:ext uri="{BB962C8B-B14F-4D97-AF65-F5344CB8AC3E}">
        <p14:creationId xmlns:p14="http://schemas.microsoft.com/office/powerpoint/2010/main" val="20982888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20"/>
            <a:ext cx="8534400" cy="758952"/>
          </a:xfrm>
        </p:spPr>
        <p:txBody>
          <a:bodyPr>
            <a:noAutofit/>
          </a:bodyPr>
          <a:lstStyle/>
          <a:p>
            <a:pPr>
              <a:defRPr/>
            </a:pPr>
            <a:r>
              <a:rPr lang="en-US" sz="2800" dirty="0"/>
              <a:t>Specific Conditions (cont.)</a:t>
            </a:r>
            <a:br>
              <a:rPr lang="en-US" sz="2800" dirty="0"/>
            </a:br>
            <a:r>
              <a:rPr lang="en-US" sz="2800" dirty="0"/>
              <a:t>200.207(b)-(c)</a:t>
            </a:r>
            <a:endParaRPr lang="en-US" sz="2800" dirty="0">
              <a:solidFill>
                <a:schemeClr val="tx1"/>
              </a:solidFill>
            </a:endParaRPr>
          </a:p>
        </p:txBody>
      </p:sp>
      <p:sp>
        <p:nvSpPr>
          <p:cNvPr id="3" name="Content Placeholder 2"/>
          <p:cNvSpPr>
            <a:spLocks noGrp="1"/>
          </p:cNvSpPr>
          <p:nvPr>
            <p:ph idx="1"/>
          </p:nvPr>
        </p:nvSpPr>
        <p:spPr>
          <a:xfrm>
            <a:off x="304800" y="1364933"/>
            <a:ext cx="7772400" cy="3962400"/>
          </a:xfrm>
        </p:spPr>
        <p:txBody>
          <a:bodyPr rtlCol="0">
            <a:noAutofit/>
          </a:bodyPr>
          <a:lstStyle/>
          <a:p>
            <a:pPr marL="0" indent="0" eaLnBrk="1" fontAlgn="auto" hangingPunct="1">
              <a:buFont typeface="Wingdings 2" panose="05020102010507070707" pitchFamily="18" charset="2"/>
              <a:buNone/>
              <a:defRPr/>
            </a:pPr>
            <a:r>
              <a:rPr lang="en-US" sz="2800" dirty="0"/>
              <a:t>Right to Notice:</a:t>
            </a:r>
          </a:p>
          <a:p>
            <a:pPr marL="731520" lvl="1" indent="-457200">
              <a:buFont typeface="+mj-lt"/>
              <a:buAutoNum type="arabicPeriod"/>
              <a:defRPr/>
            </a:pPr>
            <a:r>
              <a:rPr lang="en-US" sz="2200" dirty="0">
                <a:solidFill>
                  <a:schemeClr val="tx1"/>
                </a:solidFill>
              </a:rPr>
              <a:t>Nature of additional requirements, </a:t>
            </a:r>
          </a:p>
          <a:p>
            <a:pPr marL="731520" lvl="1" indent="-457200">
              <a:buFont typeface="+mj-lt"/>
              <a:buAutoNum type="arabicPeriod"/>
              <a:defRPr/>
            </a:pPr>
            <a:r>
              <a:rPr lang="en-US" sz="2200" dirty="0">
                <a:solidFill>
                  <a:schemeClr val="tx1"/>
                </a:solidFill>
              </a:rPr>
              <a:t>Reason why imposed, </a:t>
            </a:r>
          </a:p>
          <a:p>
            <a:pPr marL="731520" lvl="1" indent="-457200">
              <a:buFont typeface="+mj-lt"/>
              <a:buAutoNum type="arabicPeriod"/>
              <a:defRPr/>
            </a:pPr>
            <a:r>
              <a:rPr lang="en-US" sz="2200" dirty="0">
                <a:solidFill>
                  <a:schemeClr val="tx1"/>
                </a:solidFill>
              </a:rPr>
              <a:t>Nature of the action ned to remove the requirement's; </a:t>
            </a:r>
          </a:p>
          <a:p>
            <a:pPr marL="731520" lvl="1" indent="-457200">
              <a:buFont typeface="+mj-lt"/>
              <a:buAutoNum type="arabicPeriod"/>
              <a:defRPr/>
            </a:pPr>
            <a:r>
              <a:rPr lang="en-US" sz="2200" dirty="0">
                <a:solidFill>
                  <a:schemeClr val="tx1"/>
                </a:solidFill>
              </a:rPr>
              <a:t>Time for completing actions;</a:t>
            </a:r>
          </a:p>
          <a:p>
            <a:pPr marL="731520" lvl="1" indent="-457200">
              <a:buFont typeface="+mj-lt"/>
              <a:buAutoNum type="arabicPeriod"/>
              <a:defRPr/>
            </a:pPr>
            <a:r>
              <a:rPr lang="en-US" sz="2200" dirty="0">
                <a:solidFill>
                  <a:schemeClr val="tx1"/>
                </a:solidFill>
              </a:rPr>
              <a:t>Method for requesting reconsideration. </a:t>
            </a:r>
          </a:p>
          <a:p>
            <a:pPr marL="0" indent="0" eaLnBrk="1" fontAlgn="auto" hangingPunct="1">
              <a:buNone/>
              <a:defRPr/>
            </a:pPr>
            <a:r>
              <a:rPr lang="en-US" sz="2400" dirty="0"/>
              <a:t>Specific conditions MUST be removed once corrected. </a:t>
            </a:r>
            <a:endParaRPr lang="en-US" sz="2000" dirty="0"/>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109</a:t>
            </a:fld>
            <a:endParaRPr lang="en-US" altLang="en-US" dirty="0"/>
          </a:p>
        </p:txBody>
      </p:sp>
    </p:spTree>
    <p:extLst>
      <p:ext uri="{BB962C8B-B14F-4D97-AF65-F5344CB8AC3E}">
        <p14:creationId xmlns:p14="http://schemas.microsoft.com/office/powerpoint/2010/main" val="85339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82000" cy="1371600"/>
          </a:xfrm>
        </p:spPr>
        <p:txBody>
          <a:bodyPr>
            <a:normAutofit fontScale="90000"/>
          </a:bodyPr>
          <a:lstStyle/>
          <a:p>
            <a:r>
              <a:rPr lang="en-US" dirty="0"/>
              <a:t>When Obligations Are Made</a:t>
            </a:r>
            <a:br>
              <a:rPr lang="en-US" dirty="0"/>
            </a:br>
            <a:r>
              <a:rPr lang="en-US" dirty="0"/>
              <a:t>76.707</a:t>
            </a:r>
            <a:br>
              <a:rPr lang="en-US" dirty="0"/>
            </a:br>
            <a:endParaRPr lang="en-US" dirty="0"/>
          </a:p>
        </p:txBody>
      </p:sp>
      <p:graphicFrame>
        <p:nvGraphicFramePr>
          <p:cNvPr id="6" name="Group 3"/>
          <p:cNvGraphicFramePr>
            <a:graphicFrameLocks/>
          </p:cNvGraphicFramePr>
          <p:nvPr>
            <p:extLst>
              <p:ext uri="{D42A27DB-BD31-4B8C-83A1-F6EECF244321}">
                <p14:modId xmlns:p14="http://schemas.microsoft.com/office/powerpoint/2010/main" val="1378018566"/>
              </p:ext>
            </p:extLst>
          </p:nvPr>
        </p:nvGraphicFramePr>
        <p:xfrm>
          <a:off x="381000" y="1828800"/>
          <a:ext cx="7924800" cy="3904601"/>
        </p:xfrm>
        <a:graphic>
          <a:graphicData uri="http://schemas.openxmlformats.org/drawingml/2006/table">
            <a:tbl>
              <a:tblPr/>
              <a:tblGrid>
                <a:gridCol w="2788356">
                  <a:extLst>
                    <a:ext uri="{9D8B030D-6E8A-4147-A177-3AD203B41FA5}">
                      <a16:colId xmlns:a16="http://schemas.microsoft.com/office/drawing/2014/main" val="20000"/>
                    </a:ext>
                  </a:extLst>
                </a:gridCol>
                <a:gridCol w="5136444">
                  <a:extLst>
                    <a:ext uri="{9D8B030D-6E8A-4147-A177-3AD203B41FA5}">
                      <a16:colId xmlns:a16="http://schemas.microsoft.com/office/drawing/2014/main" val="20001"/>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Type of Obligation</a:t>
                      </a:r>
                    </a:p>
                  </a:txBody>
                  <a:tcPr marL="82562" marR="8256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When Obligation Occurs</a:t>
                      </a:r>
                    </a:p>
                  </a:txBody>
                  <a:tcPr marL="82562" marR="8256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Acquisition of Property</a:t>
                      </a:r>
                    </a:p>
                  </a:txBody>
                  <a:tcPr marL="82562" marR="8256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Date of binding  written commitment</a:t>
                      </a:r>
                    </a:p>
                  </a:txBody>
                  <a:tcPr marL="82562" marR="8256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194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Personal Services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 by Employee</a:t>
                      </a:r>
                    </a:p>
                  </a:txBody>
                  <a:tcPr marL="82562" marR="8256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When services are performed</a:t>
                      </a:r>
                    </a:p>
                  </a:txBody>
                  <a:tcPr marL="82562" marR="8256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194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Personal Services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by Contractor</a:t>
                      </a:r>
                    </a:p>
                  </a:txBody>
                  <a:tcPr marL="82562" marR="8256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Date of binding written commitment</a:t>
                      </a:r>
                    </a:p>
                  </a:txBody>
                  <a:tcPr marL="82562" marR="8256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527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Travel</a:t>
                      </a:r>
                    </a:p>
                  </a:txBody>
                  <a:tcPr marL="82562" marR="8256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When travel is taken</a:t>
                      </a:r>
                    </a:p>
                  </a:txBody>
                  <a:tcPr marL="82562" marR="8256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527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Approved Pre-Agreement Cost</a:t>
                      </a:r>
                    </a:p>
                  </a:txBody>
                  <a:tcPr marL="82562" marR="8256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Arial" charset="0"/>
                          <a:cs typeface="Arial" charset="0"/>
                        </a:rPr>
                        <a:t> On the first day of the grant or subgrant performance period.</a:t>
                      </a:r>
                    </a:p>
                  </a:txBody>
                  <a:tcPr marL="82562" marR="8256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11</a:t>
            </a:fld>
            <a:endParaRPr lang="en-US" altLang="en-US" dirty="0"/>
          </a:p>
        </p:txBody>
      </p:sp>
    </p:spTree>
    <p:extLst>
      <p:ext uri="{BB962C8B-B14F-4D97-AF65-F5344CB8AC3E}">
        <p14:creationId xmlns:p14="http://schemas.microsoft.com/office/powerpoint/2010/main" val="7857739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56" y="333524"/>
            <a:ext cx="8534400" cy="758952"/>
          </a:xfrm>
        </p:spPr>
        <p:txBody>
          <a:bodyPr>
            <a:noAutofit/>
          </a:bodyPr>
          <a:lstStyle/>
          <a:p>
            <a:pPr>
              <a:defRPr/>
            </a:pPr>
            <a:r>
              <a:rPr lang="en-US" sz="2800" dirty="0"/>
              <a:t>Requirements for Pass-through Entities </a:t>
            </a:r>
            <a:br>
              <a:rPr lang="en-US" sz="2800" dirty="0"/>
            </a:br>
            <a:r>
              <a:rPr lang="en-US" sz="2800" dirty="0"/>
              <a:t>200.331</a:t>
            </a:r>
          </a:p>
        </p:txBody>
      </p:sp>
      <p:sp>
        <p:nvSpPr>
          <p:cNvPr id="154627" name="Content Placeholder 2"/>
          <p:cNvSpPr>
            <a:spLocks noGrp="1"/>
          </p:cNvSpPr>
          <p:nvPr>
            <p:ph idx="1"/>
          </p:nvPr>
        </p:nvSpPr>
        <p:spPr>
          <a:xfrm>
            <a:off x="284956" y="1493997"/>
            <a:ext cx="8037513" cy="4343400"/>
          </a:xfrm>
        </p:spPr>
        <p:txBody>
          <a:bodyPr>
            <a:normAutofit/>
          </a:bodyPr>
          <a:lstStyle/>
          <a:p>
            <a:pPr marL="0" indent="0">
              <a:buNone/>
            </a:pPr>
            <a:r>
              <a:rPr lang="en-US" sz="2400" dirty="0">
                <a:solidFill>
                  <a:srgbClr val="C00000"/>
                </a:solidFill>
              </a:rPr>
              <a:t>NEW: </a:t>
            </a:r>
            <a:r>
              <a:rPr lang="en-US" sz="2400" dirty="0"/>
              <a:t>All pass-through entities MUST:</a:t>
            </a:r>
          </a:p>
          <a:p>
            <a:pPr marL="457200" indent="-457200">
              <a:buFont typeface="+mj-lt"/>
              <a:buAutoNum type="alphaLcPeriod"/>
            </a:pPr>
            <a:r>
              <a:rPr lang="en-US" sz="2400" dirty="0"/>
              <a:t>Ensure subawards are clearly identified with specific data</a:t>
            </a:r>
          </a:p>
          <a:p>
            <a:pPr marL="342900" indent="-342900">
              <a:buFont typeface="+mj-lt"/>
              <a:buAutoNum type="alphaLcPeriod"/>
            </a:pPr>
            <a:r>
              <a:rPr lang="en-US" sz="2400" dirty="0"/>
              <a:t>Evaluate subrecipient’s risk of noncompliance</a:t>
            </a:r>
          </a:p>
          <a:p>
            <a:pPr lvl="2"/>
            <a:r>
              <a:rPr lang="en-US" sz="1800" dirty="0"/>
              <a:t>Prior experience with same or similar subawards;</a:t>
            </a:r>
          </a:p>
          <a:p>
            <a:pPr lvl="2"/>
            <a:r>
              <a:rPr lang="en-US" sz="1800" dirty="0"/>
              <a:t>Results of previous audits;</a:t>
            </a:r>
          </a:p>
          <a:p>
            <a:pPr lvl="2"/>
            <a:r>
              <a:rPr lang="en-US" sz="1800" dirty="0"/>
              <a:t>Whether new personnel or new or substantially changed systems; and</a:t>
            </a:r>
          </a:p>
          <a:p>
            <a:pPr lvl="2"/>
            <a:r>
              <a:rPr lang="en-US" sz="1800" dirty="0"/>
              <a:t>Extent and results of Federal monitoring.</a:t>
            </a:r>
          </a:p>
          <a:p>
            <a:pPr marL="0" indent="0" eaLnBrk="1" hangingPunct="1">
              <a:buNone/>
            </a:pPr>
            <a:endParaRPr lang="en-US" dirty="0"/>
          </a:p>
        </p:txBody>
      </p:sp>
      <p:sp>
        <p:nvSpPr>
          <p:cNvPr id="5" name="Slide Number Placeholder 3"/>
          <p:cNvSpPr txBox="1">
            <a:spLocks/>
          </p:cNvSpPr>
          <p:nvPr/>
        </p:nvSpPr>
        <p:spPr bwMode="auto">
          <a:xfrm>
            <a:off x="8483346" y="6272785"/>
            <a:ext cx="48006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100" b="1" kern="1200" spc="-70" baseline="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5CC69864-A91E-47FD-8E56-9300952A1573}" type="slidenum">
              <a:rPr lang="en-US" smtClean="0">
                <a:solidFill>
                  <a:schemeClr val="bg1"/>
                </a:solidFill>
              </a:rPr>
              <a:pPr/>
              <a:t>110</a:t>
            </a:fld>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b="0" smtClean="0">
                <a:latin typeface="Calibri" panose="020F0502020204030204" pitchFamily="34" charset="0"/>
              </a:rPr>
              <a:pPr>
                <a:defRPr/>
              </a:pPr>
              <a:t>110</a:t>
            </a:fld>
            <a:endParaRPr lang="en-US" altLang="en-US" b="0" dirty="0">
              <a:latin typeface="Calibri" panose="020F0502020204030204" pitchFamily="34" charset="0"/>
            </a:endParaRPr>
          </a:p>
        </p:txBody>
      </p:sp>
    </p:spTree>
    <p:extLst>
      <p:ext uri="{BB962C8B-B14F-4D97-AF65-F5344CB8AC3E}">
        <p14:creationId xmlns:p14="http://schemas.microsoft.com/office/powerpoint/2010/main" val="39082286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277656"/>
            <a:ext cx="8534400" cy="758952"/>
          </a:xfrm>
        </p:spPr>
        <p:txBody>
          <a:bodyPr>
            <a:noAutofit/>
          </a:bodyPr>
          <a:lstStyle/>
          <a:p>
            <a:pPr>
              <a:defRPr/>
            </a:pPr>
            <a:r>
              <a:rPr lang="en-US" sz="2800" dirty="0"/>
              <a:t>Requirements for Pass-through Entities (cont.)</a:t>
            </a:r>
            <a:br>
              <a:rPr lang="en-US" sz="2800" dirty="0"/>
            </a:br>
            <a:r>
              <a:rPr lang="en-US" sz="2800" dirty="0"/>
              <a:t>200.331 </a:t>
            </a:r>
          </a:p>
        </p:txBody>
      </p:sp>
      <p:sp>
        <p:nvSpPr>
          <p:cNvPr id="154627" name="Content Placeholder 2"/>
          <p:cNvSpPr>
            <a:spLocks noGrp="1"/>
          </p:cNvSpPr>
          <p:nvPr>
            <p:ph idx="1"/>
          </p:nvPr>
        </p:nvSpPr>
        <p:spPr>
          <a:xfrm>
            <a:off x="411966" y="1503680"/>
            <a:ext cx="8037513" cy="4343400"/>
          </a:xfrm>
        </p:spPr>
        <p:txBody>
          <a:bodyPr>
            <a:normAutofit fontScale="92500"/>
          </a:bodyPr>
          <a:lstStyle/>
          <a:p>
            <a:pPr marL="457200" indent="-457200">
              <a:buFont typeface="+mj-lt"/>
              <a:buAutoNum type="alphaLcPeriod" startAt="3"/>
            </a:pPr>
            <a:r>
              <a:rPr lang="en-US" sz="2200" dirty="0"/>
              <a:t>Consider imposing specific conditions</a:t>
            </a:r>
          </a:p>
          <a:p>
            <a:pPr marL="457200" indent="-457200">
              <a:buFont typeface="+mj-lt"/>
              <a:buAutoNum type="alphaLcPeriod" startAt="3"/>
            </a:pPr>
            <a:r>
              <a:rPr lang="en-US" sz="2200" dirty="0"/>
              <a:t>Monitor as necessary to ensure subaward is used for authorized purposes, which must include:</a:t>
            </a:r>
          </a:p>
          <a:p>
            <a:pPr lvl="2"/>
            <a:r>
              <a:rPr lang="en-US" sz="1800" dirty="0"/>
              <a:t>Reviewing financial and programmatic reports;</a:t>
            </a:r>
          </a:p>
          <a:p>
            <a:pPr lvl="2"/>
            <a:r>
              <a:rPr lang="en-US" sz="1800" dirty="0"/>
              <a:t>Ensure timely and appropriate action to correct all deficiencies; and</a:t>
            </a:r>
          </a:p>
          <a:p>
            <a:pPr lvl="2"/>
            <a:r>
              <a:rPr lang="en-US" sz="1800" dirty="0"/>
              <a:t>Issue management decision for audit findings as required under 200.521.</a:t>
            </a:r>
          </a:p>
          <a:p>
            <a:pPr marL="457200" indent="-457200">
              <a:buFont typeface="+mj-lt"/>
              <a:buAutoNum type="alphaLcPeriod" startAt="3"/>
            </a:pPr>
            <a:r>
              <a:rPr lang="en-US" sz="2200" dirty="0"/>
              <a:t>Depending on assessment of risk, the following monitoring tools may be useful to ensure proper accountability and compliance with program requirements and achievement of performance goals:</a:t>
            </a:r>
          </a:p>
          <a:p>
            <a:pPr lvl="2"/>
            <a:r>
              <a:rPr lang="en-US" sz="1800" dirty="0"/>
              <a:t>Training + technical assistance on program-related matters; </a:t>
            </a:r>
          </a:p>
          <a:p>
            <a:pPr lvl="2"/>
            <a:r>
              <a:rPr lang="en-US" sz="1800" dirty="0"/>
              <a:t>On-site reviews; and</a:t>
            </a:r>
          </a:p>
          <a:p>
            <a:pPr lvl="2"/>
            <a:r>
              <a:rPr lang="en-US" sz="1800" dirty="0"/>
              <a:t>Arranging for “agreed-upon-procedures” engagements (described in 200.425).</a:t>
            </a:r>
          </a:p>
          <a:p>
            <a:pPr lvl="1"/>
            <a:endParaRPr lang="en-US" sz="2000" dirty="0"/>
          </a:p>
          <a:p>
            <a:pPr eaLnBrk="1" hangingPunct="1"/>
            <a:endParaRPr lang="en-US" dirty="0"/>
          </a:p>
        </p:txBody>
      </p:sp>
      <p:sp>
        <p:nvSpPr>
          <p:cNvPr id="5" name="Slide Number Placeholder 3"/>
          <p:cNvSpPr txBox="1">
            <a:spLocks/>
          </p:cNvSpPr>
          <p:nvPr/>
        </p:nvSpPr>
        <p:spPr bwMode="auto">
          <a:xfrm>
            <a:off x="8483346" y="6272785"/>
            <a:ext cx="48006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100" b="1" kern="1200" spc="-70" baseline="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5CC69864-A91E-47FD-8E56-9300952A1573}" type="slidenum">
              <a:rPr lang="en-US" smtClean="0">
                <a:solidFill>
                  <a:schemeClr val="bg1"/>
                </a:solidFill>
              </a:rPr>
              <a:pPr/>
              <a:t>111</a:t>
            </a:fld>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b="0" smtClean="0">
                <a:latin typeface="Calibri" panose="020F0502020204030204" pitchFamily="34" charset="0"/>
              </a:rPr>
              <a:pPr>
                <a:defRPr/>
              </a:pPr>
              <a:t>111</a:t>
            </a:fld>
            <a:endParaRPr lang="en-US" altLang="en-US" b="0" dirty="0">
              <a:latin typeface="Calibri" panose="020F0502020204030204" pitchFamily="34" charset="0"/>
            </a:endParaRPr>
          </a:p>
        </p:txBody>
      </p:sp>
    </p:spTree>
    <p:extLst>
      <p:ext uri="{BB962C8B-B14F-4D97-AF65-F5344CB8AC3E}">
        <p14:creationId xmlns:p14="http://schemas.microsoft.com/office/powerpoint/2010/main" val="4474968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56" y="333524"/>
            <a:ext cx="8534400" cy="758952"/>
          </a:xfrm>
        </p:spPr>
        <p:txBody>
          <a:bodyPr>
            <a:noAutofit/>
          </a:bodyPr>
          <a:lstStyle/>
          <a:p>
            <a:pPr>
              <a:defRPr/>
            </a:pPr>
            <a:r>
              <a:rPr lang="en-US" sz="2800" dirty="0"/>
              <a:t>Requirements for Pass-through Entities (cont.)</a:t>
            </a:r>
            <a:br>
              <a:rPr lang="en-US" sz="2800" dirty="0"/>
            </a:br>
            <a:r>
              <a:rPr lang="en-US" sz="2800" dirty="0"/>
              <a:t>200.331</a:t>
            </a:r>
          </a:p>
        </p:txBody>
      </p:sp>
      <p:sp>
        <p:nvSpPr>
          <p:cNvPr id="154627" name="Content Placeholder 2"/>
          <p:cNvSpPr>
            <a:spLocks noGrp="1"/>
          </p:cNvSpPr>
          <p:nvPr>
            <p:ph idx="1"/>
          </p:nvPr>
        </p:nvSpPr>
        <p:spPr>
          <a:xfrm>
            <a:off x="445833" y="1802384"/>
            <a:ext cx="8037513" cy="4114800"/>
          </a:xfrm>
        </p:spPr>
        <p:txBody>
          <a:bodyPr>
            <a:normAutofit/>
          </a:bodyPr>
          <a:lstStyle/>
          <a:p>
            <a:pPr marL="457200" indent="-457200">
              <a:buFont typeface="+mj-lt"/>
              <a:buAutoNum type="alphaLcPeriod" startAt="6"/>
            </a:pPr>
            <a:r>
              <a:rPr lang="en-US" sz="2200" dirty="0"/>
              <a:t>Verify subrecipients have audits as required in Subpart F</a:t>
            </a:r>
          </a:p>
          <a:p>
            <a:pPr marL="457200" indent="-457200">
              <a:buFont typeface="+mj-lt"/>
              <a:buAutoNum type="alphaLcPeriod" startAt="6"/>
            </a:pPr>
            <a:r>
              <a:rPr lang="en-US" sz="2200" dirty="0"/>
              <a:t>Consider whether results require adjustments to the pass-through entity’s own records</a:t>
            </a:r>
          </a:p>
          <a:p>
            <a:pPr marL="457200" indent="-457200">
              <a:buFont typeface="+mj-lt"/>
              <a:buAutoNum type="alphaLcPeriod" startAt="6"/>
            </a:pPr>
            <a:r>
              <a:rPr lang="en-US" sz="2200" dirty="0"/>
              <a:t>Consider taking enforcement actions 200.338.</a:t>
            </a:r>
          </a:p>
          <a:p>
            <a:pPr lvl="1"/>
            <a:endParaRPr lang="en-US" sz="2000" dirty="0"/>
          </a:p>
          <a:p>
            <a:pPr eaLnBrk="1" hangingPunct="1"/>
            <a:endParaRPr lang="en-US" dirty="0"/>
          </a:p>
        </p:txBody>
      </p:sp>
      <p:sp>
        <p:nvSpPr>
          <p:cNvPr id="5" name="Slide Number Placeholder 3"/>
          <p:cNvSpPr txBox="1">
            <a:spLocks/>
          </p:cNvSpPr>
          <p:nvPr/>
        </p:nvSpPr>
        <p:spPr bwMode="auto">
          <a:xfrm>
            <a:off x="8483346" y="6272785"/>
            <a:ext cx="48006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100" b="1" kern="1200" spc="-70" baseline="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5CC69864-A91E-47FD-8E56-9300952A1573}" type="slidenum">
              <a:rPr lang="en-US" smtClean="0">
                <a:solidFill>
                  <a:schemeClr val="bg1"/>
                </a:solidFill>
              </a:rPr>
              <a:pPr/>
              <a:t>112</a:t>
            </a:fld>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b="0" smtClean="0">
                <a:latin typeface="Calibri" panose="020F0502020204030204" pitchFamily="34" charset="0"/>
              </a:rPr>
              <a:pPr>
                <a:defRPr/>
              </a:pPr>
              <a:t>112</a:t>
            </a:fld>
            <a:endParaRPr lang="en-US" altLang="en-US" b="0" dirty="0">
              <a:latin typeface="Calibri" panose="020F0502020204030204" pitchFamily="34" charset="0"/>
            </a:endParaRPr>
          </a:p>
        </p:txBody>
      </p:sp>
    </p:spTree>
    <p:extLst>
      <p:ext uri="{BB962C8B-B14F-4D97-AF65-F5344CB8AC3E}">
        <p14:creationId xmlns:p14="http://schemas.microsoft.com/office/powerpoint/2010/main" val="4154353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58945"/>
            <a:ext cx="8534400" cy="758952"/>
          </a:xfrm>
        </p:spPr>
        <p:txBody>
          <a:bodyPr>
            <a:noAutofit/>
          </a:bodyPr>
          <a:lstStyle/>
          <a:p>
            <a:r>
              <a:rPr lang="en-US" sz="2800" dirty="0"/>
              <a:t>Remedies for Noncompliance</a:t>
            </a:r>
            <a:br>
              <a:rPr lang="en-US" sz="2800" dirty="0"/>
            </a:br>
            <a:r>
              <a:rPr lang="en-US" sz="2800" dirty="0"/>
              <a:t>200.338 </a:t>
            </a:r>
          </a:p>
        </p:txBody>
      </p:sp>
      <p:sp>
        <p:nvSpPr>
          <p:cNvPr id="3" name="Content Placeholder 2"/>
          <p:cNvSpPr>
            <a:spLocks noGrp="1"/>
          </p:cNvSpPr>
          <p:nvPr>
            <p:ph idx="1"/>
          </p:nvPr>
        </p:nvSpPr>
        <p:spPr>
          <a:xfrm>
            <a:off x="228600" y="1676400"/>
            <a:ext cx="8503920" cy="4572000"/>
          </a:xfrm>
        </p:spPr>
        <p:txBody>
          <a:bodyPr/>
          <a:lstStyle/>
          <a:p>
            <a:r>
              <a:rPr lang="en-US" dirty="0">
                <a:solidFill>
                  <a:srgbClr val="C00000"/>
                </a:solidFill>
              </a:rPr>
              <a:t>NEW: </a:t>
            </a:r>
            <a:r>
              <a:rPr lang="en-US" sz="2600" dirty="0"/>
              <a:t>If noncompliance can not be remedied with Specific Conditions, the entity may take one or more of the following actions:</a:t>
            </a:r>
          </a:p>
          <a:p>
            <a:pPr lvl="1"/>
            <a:r>
              <a:rPr lang="en-US" dirty="0">
                <a:solidFill>
                  <a:schemeClr val="tx1"/>
                </a:solidFill>
              </a:rPr>
              <a:t>Temporarily withhold cash payment pending correction</a:t>
            </a:r>
          </a:p>
          <a:p>
            <a:pPr lvl="1"/>
            <a:r>
              <a:rPr lang="en-US" dirty="0">
                <a:solidFill>
                  <a:schemeClr val="tx1"/>
                </a:solidFill>
              </a:rPr>
              <a:t>Disallow all of part of the cost</a:t>
            </a:r>
          </a:p>
          <a:p>
            <a:pPr lvl="1"/>
            <a:r>
              <a:rPr lang="en-US" dirty="0">
                <a:solidFill>
                  <a:schemeClr val="tx1"/>
                </a:solidFill>
              </a:rPr>
              <a:t>Wholly or partly suspend or terminate the Federal award (see 200.339 Termination)</a:t>
            </a:r>
          </a:p>
          <a:p>
            <a:pPr lvl="1"/>
            <a:r>
              <a:rPr lang="en-US" dirty="0">
                <a:solidFill>
                  <a:schemeClr val="tx1"/>
                </a:solidFill>
              </a:rPr>
              <a:t>Initiate suspension or debarment proceedings under 2 CFR Part 180</a:t>
            </a:r>
          </a:p>
          <a:p>
            <a:pPr lvl="1"/>
            <a:r>
              <a:rPr lang="en-US" dirty="0">
                <a:solidFill>
                  <a:schemeClr val="tx1"/>
                </a:solidFill>
              </a:rPr>
              <a:t>Withhold further Federal awards for the project or program</a:t>
            </a:r>
          </a:p>
          <a:p>
            <a:pPr lvl="1"/>
            <a:r>
              <a:rPr lang="en-US" dirty="0">
                <a:solidFill>
                  <a:schemeClr val="tx1"/>
                </a:solidFill>
              </a:rPr>
              <a:t>Take other remedies that may be legally available.</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113</a:t>
            </a:fld>
            <a:endParaRPr lang="en-US" altLang="en-US" dirty="0"/>
          </a:p>
        </p:txBody>
      </p:sp>
    </p:spTree>
    <p:extLst>
      <p:ext uri="{BB962C8B-B14F-4D97-AF65-F5344CB8AC3E}">
        <p14:creationId xmlns:p14="http://schemas.microsoft.com/office/powerpoint/2010/main" val="36497860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24330" y="1243520"/>
            <a:ext cx="6960870" cy="3520440"/>
          </a:xfrm>
        </p:spPr>
        <p:txBody>
          <a:bodyPr>
            <a:normAutofit/>
          </a:bodyPr>
          <a:lstStyle/>
          <a:p>
            <a:pPr eaLnBrk="1" fontAlgn="auto" hangingPunct="1">
              <a:spcAft>
                <a:spcPts val="0"/>
              </a:spcAft>
              <a:defRPr/>
            </a:pPr>
            <a:r>
              <a:rPr lang="en-US" b="1" dirty="0"/>
              <a:t>Audit Requirements</a:t>
            </a:r>
          </a:p>
        </p:txBody>
      </p:sp>
      <p:pic>
        <p:nvPicPr>
          <p:cNvPr id="15565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8987" y="3209087"/>
            <a:ext cx="2486025" cy="25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B49FAFF-21AE-48D8-931C-44ACB47D3D49}" type="slidenum">
              <a:rPr lang="en-US" altLang="en-US" smtClean="0"/>
              <a:pPr>
                <a:defRPr/>
              </a:pPr>
              <a:t>114</a:t>
            </a:fld>
            <a:endParaRPr lang="en-US" altLang="en-US" dirty="0"/>
          </a:p>
        </p:txBody>
      </p:sp>
    </p:spTree>
    <p:extLst>
      <p:ext uri="{BB962C8B-B14F-4D97-AF65-F5344CB8AC3E}">
        <p14:creationId xmlns:p14="http://schemas.microsoft.com/office/powerpoint/2010/main" val="7166219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291304"/>
            <a:ext cx="8534400" cy="758952"/>
          </a:xfrm>
        </p:spPr>
        <p:txBody>
          <a:bodyPr>
            <a:noAutofit/>
          </a:bodyPr>
          <a:lstStyle/>
          <a:p>
            <a:pPr>
              <a:defRPr/>
            </a:pPr>
            <a:r>
              <a:rPr lang="en-US" sz="2800" dirty="0"/>
              <a:t>Audit Requirements</a:t>
            </a:r>
            <a:br>
              <a:rPr lang="en-US" sz="2800" dirty="0"/>
            </a:br>
            <a:r>
              <a:rPr lang="en-US" sz="2800" dirty="0"/>
              <a:t>200.501</a:t>
            </a:r>
          </a:p>
        </p:txBody>
      </p:sp>
      <p:sp>
        <p:nvSpPr>
          <p:cNvPr id="157699" name="Content Placeholder 2"/>
          <p:cNvSpPr>
            <a:spLocks noGrp="1"/>
          </p:cNvSpPr>
          <p:nvPr>
            <p:ph idx="1"/>
          </p:nvPr>
        </p:nvSpPr>
        <p:spPr>
          <a:xfrm>
            <a:off x="512064" y="1751767"/>
            <a:ext cx="8308848" cy="2892552"/>
          </a:xfrm>
        </p:spPr>
        <p:txBody>
          <a:bodyPr>
            <a:normAutofit/>
          </a:bodyPr>
          <a:lstStyle/>
          <a:p>
            <a:pPr eaLnBrk="1" hangingPunct="1">
              <a:buFont typeface="Wingdings" panose="05000000000000000000" pitchFamily="2" charset="2"/>
              <a:buChar char="q"/>
            </a:pPr>
            <a:r>
              <a:rPr lang="en-US" sz="2600" dirty="0">
                <a:solidFill>
                  <a:srgbClr val="C00000"/>
                </a:solidFill>
              </a:rPr>
              <a:t>NEW: </a:t>
            </a:r>
            <a:r>
              <a:rPr lang="en-US" sz="2600" dirty="0"/>
              <a:t>Threshold increased to $750,000</a:t>
            </a:r>
          </a:p>
          <a:p>
            <a:pPr eaLnBrk="1" hangingPunct="1">
              <a:buFont typeface="Wingdings" panose="05000000000000000000" pitchFamily="2" charset="2"/>
              <a:buChar char="q"/>
            </a:pPr>
            <a:endParaRPr lang="en-US" sz="2600" dirty="0"/>
          </a:p>
          <a:p>
            <a:pPr eaLnBrk="1" hangingPunct="1">
              <a:buFont typeface="Wingdings" panose="05000000000000000000" pitchFamily="2" charset="2"/>
              <a:buChar char="q"/>
            </a:pPr>
            <a:r>
              <a:rPr lang="en-US" sz="2600" dirty="0"/>
              <a:t>The federal agency, OIG, or GAO may arrange for audits in addition to single audit</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115</a:t>
            </a:fld>
            <a:endParaRPr lang="en-US" altLang="en-US" dirty="0"/>
          </a:p>
        </p:txBody>
      </p:sp>
    </p:spTree>
    <p:extLst>
      <p:ext uri="{BB962C8B-B14F-4D97-AF65-F5344CB8AC3E}">
        <p14:creationId xmlns:p14="http://schemas.microsoft.com/office/powerpoint/2010/main" val="34729197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708" y="228600"/>
            <a:ext cx="8534400" cy="758952"/>
          </a:xfrm>
        </p:spPr>
        <p:txBody>
          <a:bodyPr>
            <a:noAutofit/>
          </a:bodyPr>
          <a:lstStyle/>
          <a:p>
            <a:pPr>
              <a:defRPr/>
            </a:pPr>
            <a:r>
              <a:rPr lang="en-US" sz="2800" dirty="0"/>
              <a:t>Audit Findings</a:t>
            </a:r>
            <a:br>
              <a:rPr lang="en-US" sz="2800" dirty="0"/>
            </a:br>
            <a:r>
              <a:rPr lang="en-US" sz="2800" dirty="0"/>
              <a:t>200.516</a:t>
            </a:r>
            <a:endParaRPr lang="en-US" sz="2800" dirty="0">
              <a:solidFill>
                <a:schemeClr val="tx1"/>
              </a:solidFill>
            </a:endParaRPr>
          </a:p>
        </p:txBody>
      </p:sp>
      <p:sp>
        <p:nvSpPr>
          <p:cNvPr id="3" name="Content Placeholder 2"/>
          <p:cNvSpPr>
            <a:spLocks noGrp="1"/>
          </p:cNvSpPr>
          <p:nvPr>
            <p:ph idx="1"/>
          </p:nvPr>
        </p:nvSpPr>
        <p:spPr>
          <a:xfrm>
            <a:off x="429006" y="1382268"/>
            <a:ext cx="7876794" cy="4495800"/>
          </a:xfrm>
        </p:spPr>
        <p:txBody>
          <a:bodyPr rtlCol="0">
            <a:normAutofit/>
          </a:bodyPr>
          <a:lstStyle/>
          <a:p>
            <a:pPr eaLnBrk="1" fontAlgn="auto" hangingPunct="1">
              <a:buFont typeface="Wingdings" panose="05000000000000000000" pitchFamily="2" charset="2"/>
              <a:buChar char="q"/>
              <a:defRPr/>
            </a:pPr>
            <a:r>
              <a:rPr lang="en-US" sz="2200" dirty="0"/>
              <a:t>The auditor must report (for major programs):</a:t>
            </a:r>
          </a:p>
          <a:p>
            <a:pPr lvl="1" eaLnBrk="1" fontAlgn="auto" hangingPunct="1">
              <a:buFont typeface="Wingdings" panose="05000000000000000000" pitchFamily="2" charset="2"/>
              <a:buChar char="q"/>
              <a:defRPr/>
            </a:pPr>
            <a:r>
              <a:rPr lang="en-US" sz="2000" dirty="0">
                <a:solidFill>
                  <a:schemeClr val="tx1"/>
                </a:solidFill>
              </a:rPr>
              <a:t>Significant deficiencies and material weaknesses in internal controls </a:t>
            </a:r>
          </a:p>
          <a:p>
            <a:pPr lvl="1" eaLnBrk="1" fontAlgn="auto" hangingPunct="1">
              <a:buFont typeface="Wingdings" panose="05000000000000000000" pitchFamily="2" charset="2"/>
              <a:buChar char="q"/>
              <a:defRPr/>
            </a:pPr>
            <a:r>
              <a:rPr lang="en-US" sz="2000" dirty="0">
                <a:solidFill>
                  <a:schemeClr val="tx1"/>
                </a:solidFill>
              </a:rPr>
              <a:t>Significant instances of abuse </a:t>
            </a:r>
          </a:p>
          <a:p>
            <a:pPr lvl="1" eaLnBrk="1" fontAlgn="auto" hangingPunct="1">
              <a:buFont typeface="Wingdings" panose="05000000000000000000" pitchFamily="2" charset="2"/>
              <a:buChar char="q"/>
              <a:defRPr/>
            </a:pPr>
            <a:r>
              <a:rPr lang="en-US" sz="2000" dirty="0">
                <a:solidFill>
                  <a:schemeClr val="tx1"/>
                </a:solidFill>
              </a:rPr>
              <a:t>Material noncompliance</a:t>
            </a:r>
          </a:p>
          <a:p>
            <a:pPr lvl="1" eaLnBrk="1" fontAlgn="auto" hangingPunct="1">
              <a:buFont typeface="Wingdings" panose="05000000000000000000" pitchFamily="2" charset="2"/>
              <a:buChar char="q"/>
              <a:defRPr/>
            </a:pPr>
            <a:r>
              <a:rPr lang="en-US" sz="2000" dirty="0">
                <a:solidFill>
                  <a:schemeClr val="tx1"/>
                </a:solidFill>
              </a:rPr>
              <a:t>Known questioned costs &gt; $25,000 </a:t>
            </a:r>
          </a:p>
          <a:p>
            <a:pPr eaLnBrk="1" fontAlgn="auto" hangingPunct="1">
              <a:buFont typeface="Wingdings" panose="05000000000000000000" pitchFamily="2" charset="2"/>
              <a:buChar char="q"/>
              <a:defRPr/>
            </a:pPr>
            <a:r>
              <a:rPr lang="en-US" sz="2200" dirty="0"/>
              <a:t>Auditor will not normally find questioned costs for a program that is not audited as a “major program”</a:t>
            </a:r>
          </a:p>
          <a:p>
            <a:pPr lvl="1" eaLnBrk="1" fontAlgn="auto" hangingPunct="1">
              <a:buFont typeface="Wingdings" panose="05000000000000000000" pitchFamily="2" charset="2"/>
              <a:buChar char="q"/>
              <a:defRPr/>
            </a:pPr>
            <a:r>
              <a:rPr lang="en-US" sz="2000" dirty="0">
                <a:solidFill>
                  <a:srgbClr val="C00000"/>
                </a:solidFill>
              </a:rPr>
              <a:t>NEW: </a:t>
            </a:r>
            <a:r>
              <a:rPr lang="en-US" sz="2000" dirty="0">
                <a:solidFill>
                  <a:schemeClr val="tx1"/>
                </a:solidFill>
              </a:rPr>
              <a:t>But if auditor becomes aware of questioned costs </a:t>
            </a:r>
            <a:br>
              <a:rPr lang="en-US" sz="2000" dirty="0">
                <a:solidFill>
                  <a:schemeClr val="tx1"/>
                </a:solidFill>
              </a:rPr>
            </a:br>
            <a:r>
              <a:rPr lang="en-US" sz="2000" dirty="0">
                <a:solidFill>
                  <a:schemeClr val="tx1"/>
                </a:solidFill>
              </a:rPr>
              <a:t>&gt; $25,000 for non-major program, must report</a:t>
            </a:r>
          </a:p>
        </p:txBody>
      </p:sp>
      <p:sp>
        <p:nvSpPr>
          <p:cNvPr id="5" name="Slide Number Placeholder 3"/>
          <p:cNvSpPr txBox="1">
            <a:spLocks/>
          </p:cNvSpPr>
          <p:nvPr/>
        </p:nvSpPr>
        <p:spPr bwMode="auto">
          <a:xfrm>
            <a:off x="8483346" y="6272785"/>
            <a:ext cx="48006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0"/>
              </a:spcBef>
              <a:spcAft>
                <a:spcPct val="0"/>
              </a:spcAft>
              <a:defRPr sz="1100" b="1" kern="1200" spc="-70" baseline="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9pPr>
          </a:lstStyle>
          <a:p>
            <a:fld id="{5CC69864-A91E-47FD-8E56-9300952A1573}" type="slidenum">
              <a:rPr lang="en-US" smtClean="0">
                <a:solidFill>
                  <a:schemeClr val="bg1"/>
                </a:solidFill>
              </a:rPr>
              <a:pPr/>
              <a:t>116</a:t>
            </a:fld>
            <a:endParaRPr 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b="0" smtClean="0">
                <a:latin typeface="Calibri" panose="020F0502020204030204" pitchFamily="34" charset="0"/>
              </a:rPr>
              <a:pPr>
                <a:defRPr/>
              </a:pPr>
              <a:t>116</a:t>
            </a:fld>
            <a:endParaRPr lang="en-US" altLang="en-US" b="0" dirty="0">
              <a:latin typeface="Calibri" panose="020F0502020204030204" pitchFamily="34" charset="0"/>
            </a:endParaRPr>
          </a:p>
        </p:txBody>
      </p:sp>
    </p:spTree>
    <p:extLst>
      <p:ext uri="{BB962C8B-B14F-4D97-AF65-F5344CB8AC3E}">
        <p14:creationId xmlns:p14="http://schemas.microsoft.com/office/powerpoint/2010/main" val="23956753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60" y="457200"/>
            <a:ext cx="6688246" cy="787878"/>
          </a:xfrm>
        </p:spPr>
        <p:txBody>
          <a:bodyPr>
            <a:noAutofit/>
          </a:bodyPr>
          <a:lstStyle/>
          <a:p>
            <a:r>
              <a:rPr lang="en-US" sz="2800" dirty="0"/>
              <a:t>When will auditors start to audit using Part 200?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676323"/>
              </p:ext>
            </p:extLst>
          </p:nvPr>
        </p:nvGraphicFramePr>
        <p:xfrm>
          <a:off x="213092" y="1447800"/>
          <a:ext cx="8208056" cy="2784882"/>
        </p:xfrm>
        <a:graphic>
          <a:graphicData uri="http://schemas.openxmlformats.org/drawingml/2006/table">
            <a:tbl>
              <a:tblPr firstRow="1" bandRow="1">
                <a:tableStyleId>{6E25E649-3F16-4E02-A733-19D2CDBF48F0}</a:tableStyleId>
              </a:tblPr>
              <a:tblGrid>
                <a:gridCol w="1758045">
                  <a:extLst>
                    <a:ext uri="{9D8B030D-6E8A-4147-A177-3AD203B41FA5}">
                      <a16:colId xmlns:a16="http://schemas.microsoft.com/office/drawing/2014/main" val="20000"/>
                    </a:ext>
                  </a:extLst>
                </a:gridCol>
                <a:gridCol w="1996793">
                  <a:extLst>
                    <a:ext uri="{9D8B030D-6E8A-4147-A177-3AD203B41FA5}">
                      <a16:colId xmlns:a16="http://schemas.microsoft.com/office/drawing/2014/main" val="20001"/>
                    </a:ext>
                  </a:extLst>
                </a:gridCol>
                <a:gridCol w="2181279">
                  <a:extLst>
                    <a:ext uri="{9D8B030D-6E8A-4147-A177-3AD203B41FA5}">
                      <a16:colId xmlns:a16="http://schemas.microsoft.com/office/drawing/2014/main" val="20002"/>
                    </a:ext>
                  </a:extLst>
                </a:gridCol>
                <a:gridCol w="2271939">
                  <a:extLst>
                    <a:ext uri="{9D8B030D-6E8A-4147-A177-3AD203B41FA5}">
                      <a16:colId xmlns:a16="http://schemas.microsoft.com/office/drawing/2014/main" val="20003"/>
                    </a:ext>
                  </a:extLst>
                </a:gridCol>
              </a:tblGrid>
              <a:tr h="1438548">
                <a:tc>
                  <a:txBody>
                    <a:bodyPr/>
                    <a:lstStyle/>
                    <a:p>
                      <a:r>
                        <a:rPr lang="en-US" dirty="0"/>
                        <a:t>Beginning of grantee’ fiscal year</a:t>
                      </a:r>
                    </a:p>
                  </a:txBody>
                  <a:tcPr/>
                </a:tc>
                <a:tc>
                  <a:txBody>
                    <a:bodyPr/>
                    <a:lstStyle/>
                    <a:p>
                      <a:r>
                        <a:rPr lang="en-US" dirty="0"/>
                        <a:t>Uniform Guidance audit requirements apply</a:t>
                      </a:r>
                    </a:p>
                  </a:txBody>
                  <a:tcPr/>
                </a:tc>
                <a:tc>
                  <a:txBody>
                    <a:bodyPr/>
                    <a:lstStyle/>
                    <a:p>
                      <a:r>
                        <a:rPr lang="en-US" dirty="0"/>
                        <a:t>The First audit</a:t>
                      </a:r>
                      <a:r>
                        <a:rPr lang="en-US" baseline="0" dirty="0"/>
                        <a:t> period subject to 2 CFR Part 200, Subpart F ends on</a:t>
                      </a:r>
                      <a:endParaRPr lang="en-US" dirty="0"/>
                    </a:p>
                  </a:txBody>
                  <a:tcPr/>
                </a:tc>
                <a:tc>
                  <a:txBody>
                    <a:bodyPr/>
                    <a:lstStyle/>
                    <a:p>
                      <a:r>
                        <a:rPr lang="en-US" dirty="0"/>
                        <a:t>First</a:t>
                      </a:r>
                      <a:r>
                        <a:rPr lang="en-US" baseline="0" dirty="0"/>
                        <a:t> Audit that is subject to the 2 CFR Part 200, Subpart F, must be submitted on</a:t>
                      </a:r>
                      <a:endParaRPr lang="en-US" dirty="0"/>
                    </a:p>
                  </a:txBody>
                  <a:tcPr/>
                </a:tc>
                <a:extLst>
                  <a:ext uri="{0D108BD9-81ED-4DB2-BD59-A6C34878D82A}">
                    <a16:rowId xmlns:a16="http://schemas.microsoft.com/office/drawing/2014/main" val="10000"/>
                  </a:ext>
                </a:extLst>
              </a:tr>
              <a:tr h="448778">
                <a:tc>
                  <a:txBody>
                    <a:bodyPr/>
                    <a:lstStyle/>
                    <a:p>
                      <a:r>
                        <a:rPr lang="en-US" dirty="0"/>
                        <a:t>January 1, 2015</a:t>
                      </a:r>
                    </a:p>
                  </a:txBody>
                  <a:tcPr/>
                </a:tc>
                <a:tc>
                  <a:txBody>
                    <a:bodyPr/>
                    <a:lstStyle/>
                    <a:p>
                      <a:r>
                        <a:rPr lang="en-US" dirty="0"/>
                        <a:t>January 1, 2015</a:t>
                      </a:r>
                    </a:p>
                  </a:txBody>
                  <a:tcPr/>
                </a:tc>
                <a:tc>
                  <a:txBody>
                    <a:bodyPr/>
                    <a:lstStyle/>
                    <a:p>
                      <a:r>
                        <a:rPr lang="en-US" dirty="0"/>
                        <a:t>December 31, 2015</a:t>
                      </a:r>
                    </a:p>
                  </a:txBody>
                  <a:tcPr/>
                </a:tc>
                <a:tc>
                  <a:txBody>
                    <a:bodyPr/>
                    <a:lstStyle/>
                    <a:p>
                      <a:r>
                        <a:rPr lang="en-US" dirty="0"/>
                        <a:t>September 30, 2016</a:t>
                      </a:r>
                    </a:p>
                  </a:txBody>
                  <a:tcPr/>
                </a:tc>
                <a:extLst>
                  <a:ext uri="{0D108BD9-81ED-4DB2-BD59-A6C34878D82A}">
                    <a16:rowId xmlns:a16="http://schemas.microsoft.com/office/drawing/2014/main" val="10001"/>
                  </a:ext>
                </a:extLst>
              </a:tr>
              <a:tr h="448778">
                <a:tc>
                  <a:txBody>
                    <a:bodyPr/>
                    <a:lstStyle/>
                    <a:p>
                      <a:r>
                        <a:rPr lang="en-US" dirty="0"/>
                        <a:t>July 1, 2015</a:t>
                      </a:r>
                    </a:p>
                  </a:txBody>
                  <a:tcPr/>
                </a:tc>
                <a:tc>
                  <a:txBody>
                    <a:bodyPr/>
                    <a:lstStyle/>
                    <a:p>
                      <a:r>
                        <a:rPr lang="en-US" dirty="0"/>
                        <a:t>July 1, 2015</a:t>
                      </a:r>
                    </a:p>
                  </a:txBody>
                  <a:tcPr/>
                </a:tc>
                <a:tc>
                  <a:txBody>
                    <a:bodyPr/>
                    <a:lstStyle/>
                    <a:p>
                      <a:r>
                        <a:rPr lang="en-US" dirty="0"/>
                        <a:t>June 30, 2016</a:t>
                      </a:r>
                    </a:p>
                  </a:txBody>
                  <a:tcPr/>
                </a:tc>
                <a:tc>
                  <a:txBody>
                    <a:bodyPr/>
                    <a:lstStyle/>
                    <a:p>
                      <a:r>
                        <a:rPr lang="en-US" dirty="0"/>
                        <a:t>March 31, 2017</a:t>
                      </a:r>
                    </a:p>
                  </a:txBody>
                  <a:tcPr/>
                </a:tc>
                <a:extLst>
                  <a:ext uri="{0D108BD9-81ED-4DB2-BD59-A6C34878D82A}">
                    <a16:rowId xmlns:a16="http://schemas.microsoft.com/office/drawing/2014/main" val="10002"/>
                  </a:ext>
                </a:extLst>
              </a:tr>
              <a:tr h="448778">
                <a:tc>
                  <a:txBody>
                    <a:bodyPr/>
                    <a:lstStyle/>
                    <a:p>
                      <a:r>
                        <a:rPr lang="en-US" dirty="0"/>
                        <a:t>October 1, 2015</a:t>
                      </a:r>
                    </a:p>
                  </a:txBody>
                  <a:tcPr/>
                </a:tc>
                <a:tc>
                  <a:txBody>
                    <a:bodyPr/>
                    <a:lstStyle/>
                    <a:p>
                      <a:r>
                        <a:rPr lang="en-US" dirty="0"/>
                        <a:t>October 1, 2015</a:t>
                      </a:r>
                    </a:p>
                  </a:txBody>
                  <a:tcPr/>
                </a:tc>
                <a:tc>
                  <a:txBody>
                    <a:bodyPr/>
                    <a:lstStyle/>
                    <a:p>
                      <a:r>
                        <a:rPr lang="en-US" dirty="0"/>
                        <a:t>September 30, 2016</a:t>
                      </a:r>
                    </a:p>
                  </a:txBody>
                  <a:tcPr/>
                </a:tc>
                <a:tc>
                  <a:txBody>
                    <a:bodyPr/>
                    <a:lstStyle/>
                    <a:p>
                      <a:r>
                        <a:rPr lang="en-US" dirty="0"/>
                        <a:t>June 30,</a:t>
                      </a:r>
                      <a:r>
                        <a:rPr lang="en-US" baseline="0" dirty="0"/>
                        <a:t> 2017</a:t>
                      </a:r>
                      <a:endParaRPr lang="en-US"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117</a:t>
            </a:fld>
            <a:endParaRPr lang="en-US" altLang="en-US" dirty="0"/>
          </a:p>
        </p:txBody>
      </p:sp>
    </p:spTree>
    <p:extLst>
      <p:ext uri="{BB962C8B-B14F-4D97-AF65-F5344CB8AC3E}">
        <p14:creationId xmlns:p14="http://schemas.microsoft.com/office/powerpoint/2010/main" val="41367568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6" name="TextBox 5"/>
          <p:cNvSpPr txBox="1"/>
          <p:nvPr/>
        </p:nvSpPr>
        <p:spPr>
          <a:xfrm>
            <a:off x="2438400" y="6534090"/>
            <a:ext cx="3810000" cy="400110"/>
          </a:xfrm>
          <a:prstGeom prst="rect">
            <a:avLst/>
          </a:prstGeom>
          <a:noFill/>
        </p:spPr>
        <p:txBody>
          <a:bodyPr wrap="square" rtlCol="0">
            <a:spAutoFit/>
          </a:bodyPr>
          <a:lstStyle/>
          <a:p>
            <a:pPr algn="ctr" eaLnBrk="0" fontAlgn="base" hangingPunct="0">
              <a:spcBef>
                <a:spcPct val="0"/>
              </a:spcBef>
              <a:spcAft>
                <a:spcPct val="0"/>
              </a:spcAft>
            </a:pPr>
            <a:r>
              <a:rPr lang="en-US" sz="1000" dirty="0">
                <a:solidFill>
                  <a:prstClr val="black"/>
                </a:solidFill>
                <a:latin typeface="Arial" panose="020B0604020202020204" pitchFamily="34" charset="0"/>
                <a:cs typeface="Arial" panose="020B0604020202020204" pitchFamily="34" charset="0"/>
              </a:rPr>
              <a:t>Brustein &amp; Manasevit, PLLC © 2016. All rights reserved.</a:t>
            </a:r>
          </a:p>
          <a:p>
            <a:pPr algn="ctr" eaLnBrk="0" fontAlgn="base" hangingPunct="0">
              <a:spcBef>
                <a:spcPct val="0"/>
              </a:spcBef>
              <a:spcAft>
                <a:spcPct val="0"/>
              </a:spcAft>
            </a:pPr>
            <a:endParaRPr lang="en-US" sz="1000" dirty="0">
              <a:solidFill>
                <a:prstClr val="black"/>
              </a:solidFill>
              <a:latin typeface="Arial" panose="020B0604020202020204" pitchFamily="34" charset="0"/>
              <a:cs typeface="Arial" panose="020B0604020202020204" pitchFamily="34" charset="0"/>
            </a:endParaRPr>
          </a:p>
        </p:txBody>
      </p:sp>
      <p:pic>
        <p:nvPicPr>
          <p:cNvPr id="9" name="Content Placeholder 8" descr="question pic.jpg"/>
          <p:cNvPicPr>
            <a:picLocks noGrp="1" noChangeAspect="1"/>
          </p:cNvPicPr>
          <p:nvPr>
            <p:ph idx="1"/>
          </p:nvPr>
        </p:nvPicPr>
        <p:blipFill>
          <a:blip r:embed="rId2">
            <a:extLst>
              <a:ext uri="{28A0092B-C50C-407E-A947-70E740481C1C}">
                <a14:useLocalDpi xmlns:a14="http://schemas.microsoft.com/office/drawing/2010/main" val="0"/>
              </a:ext>
            </a:extLst>
          </a:blip>
          <a:srcRect l="-39897" r="-39897"/>
          <a:stretch>
            <a:fillRect/>
          </a:stretch>
        </p:blipFill>
        <p:spPr>
          <a:xfrm>
            <a:off x="1295400" y="1981200"/>
            <a:ext cx="5562600" cy="3504438"/>
          </a:xfrm>
        </p:spPr>
      </p:pic>
      <p:sp>
        <p:nvSpPr>
          <p:cNvPr id="11" name="Slide Number Placeholder 10"/>
          <p:cNvSpPr>
            <a:spLocks noGrp="1"/>
          </p:cNvSpPr>
          <p:nvPr>
            <p:ph type="sldNum" sz="quarter" idx="12"/>
          </p:nvPr>
        </p:nvSpPr>
        <p:spPr/>
        <p:txBody>
          <a:bodyPr/>
          <a:lstStyle/>
          <a:p>
            <a:fld id="{925205EF-C209-407C-98F3-96D0E98BF74F}" type="slidenum">
              <a:rPr lang="en-US" smtClean="0"/>
              <a:t>118</a:t>
            </a:fld>
            <a:endParaRPr lang="en-US" dirty="0"/>
          </a:p>
        </p:txBody>
      </p:sp>
    </p:spTree>
    <p:extLst>
      <p:ext uri="{BB962C8B-B14F-4D97-AF65-F5344CB8AC3E}">
        <p14:creationId xmlns:p14="http://schemas.microsoft.com/office/powerpoint/2010/main" val="17226827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LEGAL DISCLAIMER</a:t>
            </a:r>
          </a:p>
        </p:txBody>
      </p:sp>
      <p:sp>
        <p:nvSpPr>
          <p:cNvPr id="3" name="Content Placeholder 2"/>
          <p:cNvSpPr>
            <a:spLocks noGrp="1"/>
          </p:cNvSpPr>
          <p:nvPr>
            <p:ph idx="1"/>
          </p:nvPr>
        </p:nvSpPr>
        <p:spPr/>
        <p:txBody>
          <a:bodyPr>
            <a:normAutofit fontScale="77500" lnSpcReduction="20000"/>
          </a:bodyPr>
          <a:lstStyle/>
          <a:p>
            <a:pPr marL="114300" indent="0">
              <a:buNone/>
            </a:pPr>
            <a:r>
              <a:rPr lang="en-US" sz="3200" dirty="0"/>
              <a:t>This presentation is intended solely to provide general information and does not constitute legal advice or a legal service.  This presentation does not create a client-lawyer relationship with Brustein &amp; Manasevit, PLLC and, therefore, carries none of the protections under the D.C. Rules of Professional Conduct.  Attendance at this presentation, a later review of any printed or electronic materials, or any follow-up questions or communications arising out of this presentation with any attorney at Brustein &amp; Manasevit, PLLC does not create an attorney-client relationship with Brustein &amp; Manasevit, PLLC.  You should not take any action based upon any information in this presentation without first consulting legal counsel familiar with your particular circumstances</a:t>
            </a:r>
            <a:r>
              <a:rPr lang="en-US" sz="3200" b="1" i="1" dirty="0"/>
              <a:t>.</a:t>
            </a:r>
            <a:endParaRPr lang="en-US" sz="3200" dirty="0"/>
          </a:p>
          <a:p>
            <a:pPr marL="0" indent="0" algn="ctr">
              <a:buNone/>
            </a:pPr>
            <a:endParaRPr lang="en-US" altLang="en-US" sz="3200" dirty="0">
              <a:latin typeface="Georgia" panose="02040502050405020303" pitchFamily="18" charset="0"/>
              <a:cs typeface="Times New Roman" panose="02020603050405020304" pitchFamily="18" charset="0"/>
            </a:endParaRPr>
          </a:p>
          <a:p>
            <a:pPr marL="114300" indent="0">
              <a:buNone/>
            </a:pPr>
            <a:endParaRPr lang="en-US" sz="3200" dirty="0"/>
          </a:p>
        </p:txBody>
      </p:sp>
      <p:sp>
        <p:nvSpPr>
          <p:cNvPr id="4" name="TextBox 3"/>
          <p:cNvSpPr txBox="1"/>
          <p:nvPr/>
        </p:nvSpPr>
        <p:spPr>
          <a:xfrm>
            <a:off x="2362200" y="6534090"/>
            <a:ext cx="3810000" cy="400110"/>
          </a:xfrm>
          <a:prstGeom prst="rect">
            <a:avLst/>
          </a:prstGeom>
          <a:noFill/>
        </p:spPr>
        <p:txBody>
          <a:bodyPr wrap="square" rtlCol="0">
            <a:spAutoFit/>
          </a:bodyPr>
          <a:lstStyle/>
          <a:p>
            <a:pPr algn="ctr" eaLnBrk="0" fontAlgn="base" hangingPunct="0">
              <a:spcBef>
                <a:spcPct val="0"/>
              </a:spcBef>
              <a:spcAft>
                <a:spcPct val="0"/>
              </a:spcAft>
            </a:pPr>
            <a:r>
              <a:rPr lang="en-US" sz="1000" dirty="0">
                <a:solidFill>
                  <a:prstClr val="black"/>
                </a:solidFill>
                <a:latin typeface="Arial" panose="020B0604020202020204" pitchFamily="34" charset="0"/>
                <a:cs typeface="Arial" panose="020B0604020202020204" pitchFamily="34" charset="0"/>
              </a:rPr>
              <a:t>Brustein &amp; Manasevit, PLLC © 2016. All rights reserved.</a:t>
            </a:r>
          </a:p>
          <a:p>
            <a:pPr algn="ctr" eaLnBrk="0" fontAlgn="base" hangingPunct="0">
              <a:spcBef>
                <a:spcPct val="0"/>
              </a:spcBef>
              <a:spcAft>
                <a:spcPct val="0"/>
              </a:spcAft>
            </a:pPr>
            <a:endParaRPr lang="en-US" sz="1000" dirty="0">
              <a:solidFill>
                <a:prstClr val="black"/>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925205EF-C209-407C-98F3-96D0E98BF74F}" type="slidenum">
              <a:rPr lang="en-US" smtClean="0"/>
              <a:t>119</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839200" cy="6553200"/>
          </a:xfrm>
          <a:prstGeom prst="rect">
            <a:avLst/>
          </a:prstGeom>
        </p:spPr>
      </p:pic>
    </p:spTree>
    <p:extLst>
      <p:ext uri="{BB962C8B-B14F-4D97-AF65-F5344CB8AC3E}">
        <p14:creationId xmlns:p14="http://schemas.microsoft.com/office/powerpoint/2010/main" val="289771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1752" y="228600"/>
            <a:ext cx="8534400" cy="914400"/>
          </a:xfrm>
        </p:spPr>
        <p:txBody>
          <a:bodyPr>
            <a:normAutofit fontScale="90000"/>
          </a:bodyPr>
          <a:lstStyle/>
          <a:p>
            <a:pPr eaLnBrk="1" fontAlgn="auto" hangingPunct="1">
              <a:spcAft>
                <a:spcPts val="0"/>
              </a:spcAft>
              <a:defRPr/>
            </a:pPr>
            <a:r>
              <a:rPr lang="en-US" dirty="0"/>
              <a:t>When May Begin to Obligate</a:t>
            </a:r>
            <a:br>
              <a:rPr lang="en-US" dirty="0"/>
            </a:br>
            <a:r>
              <a:rPr lang="en-US" dirty="0"/>
              <a:t>76.708</a:t>
            </a:r>
          </a:p>
        </p:txBody>
      </p:sp>
      <p:pic>
        <p:nvPicPr>
          <p:cNvPr id="108547" name="Picture 5" descr="MCj04325520000[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477000" y="179614"/>
            <a:ext cx="1926771" cy="1926771"/>
          </a:xfrm>
        </p:spPr>
      </p:pic>
      <p:sp>
        <p:nvSpPr>
          <p:cNvPr id="108549" name="Rectangle 3"/>
          <p:cNvSpPr>
            <a:spLocks noGrp="1" noChangeArrowheads="1"/>
          </p:cNvSpPr>
          <p:nvPr>
            <p:ph type="body" sz="half" idx="4294967295"/>
          </p:nvPr>
        </p:nvSpPr>
        <p:spPr>
          <a:xfrm>
            <a:off x="457200" y="1905000"/>
            <a:ext cx="7315200" cy="4498975"/>
          </a:xfrm>
        </p:spPr>
        <p:txBody>
          <a:bodyPr>
            <a:normAutofit/>
          </a:bodyPr>
          <a:lstStyle/>
          <a:p>
            <a:pPr eaLnBrk="1" hangingPunct="1">
              <a:lnSpc>
                <a:spcPct val="90000"/>
              </a:lnSpc>
            </a:pPr>
            <a:r>
              <a:rPr lang="en-US" altLang="en-US" sz="2400" dirty="0"/>
              <a:t>Formula Grants: </a:t>
            </a:r>
          </a:p>
          <a:p>
            <a:pPr lvl="1"/>
            <a:r>
              <a:rPr lang="en-US" altLang="en-US" sz="2200" dirty="0">
                <a:solidFill>
                  <a:schemeClr val="tx1"/>
                </a:solidFill>
              </a:rPr>
              <a:t>Grantees and subgrantees may begin to obligate funds when:</a:t>
            </a:r>
          </a:p>
          <a:p>
            <a:pPr lvl="2"/>
            <a:r>
              <a:rPr lang="en-US" altLang="en-US" sz="1900" dirty="0"/>
              <a:t>When the awarding agency approves application; or</a:t>
            </a:r>
          </a:p>
          <a:p>
            <a:pPr lvl="2"/>
            <a:r>
              <a:rPr lang="en-US" altLang="en-US" sz="1900" dirty="0"/>
              <a:t>Awarding agency determines application is “substantially approvable”</a:t>
            </a:r>
            <a:endParaRPr lang="en-US" altLang="en-US" sz="3000" dirty="0"/>
          </a:p>
          <a:p>
            <a:pPr lvl="1"/>
            <a:r>
              <a:rPr lang="en-US" altLang="en-US" sz="2200" dirty="0">
                <a:solidFill>
                  <a:schemeClr val="tx1"/>
                </a:solidFill>
              </a:rPr>
              <a:t>Reimbursement subject to final approval.</a:t>
            </a:r>
          </a:p>
          <a:p>
            <a:r>
              <a:rPr lang="en-US" altLang="en-US" sz="2400" dirty="0"/>
              <a:t>Discretionary Grants:</a:t>
            </a:r>
          </a:p>
          <a:p>
            <a:pPr lvl="1"/>
            <a:r>
              <a:rPr lang="en-US" altLang="en-US" sz="2200" dirty="0">
                <a:solidFill>
                  <a:schemeClr val="tx1"/>
                </a:solidFill>
              </a:rPr>
              <a:t>When subgrant is made.  However, pre-agreement costs are permissible (reference to 2 CFR Part 200)</a:t>
            </a:r>
          </a:p>
          <a:p>
            <a:pPr eaLnBrk="1" hangingPunct="1">
              <a:lnSpc>
                <a:spcPct val="90000"/>
              </a:lnSpc>
            </a:pPr>
            <a:endParaRPr lang="en-US" altLang="en-US" sz="2400" dirty="0"/>
          </a:p>
          <a:p>
            <a:pPr eaLnBrk="1" hangingPunct="1">
              <a:lnSpc>
                <a:spcPct val="90000"/>
              </a:lnSpc>
            </a:pPr>
            <a:endParaRPr lang="en-US" altLang="en-US" sz="2400" dirty="0"/>
          </a:p>
        </p:txBody>
      </p:sp>
      <p:sp>
        <p:nvSpPr>
          <p:cNvPr id="2" name="Slide Number Placeholder 1"/>
          <p:cNvSpPr>
            <a:spLocks noGrp="1"/>
          </p:cNvSpPr>
          <p:nvPr>
            <p:ph type="sldNum" sz="quarter" idx="12"/>
          </p:nvPr>
        </p:nvSpPr>
        <p:spPr/>
        <p:txBody>
          <a:bodyPr/>
          <a:lstStyle/>
          <a:p>
            <a:pPr>
              <a:defRPr/>
            </a:pPr>
            <a:fld id="{24DB7A66-5CFF-4260-B541-1493CE13F5BF}" type="slidenum">
              <a:rPr lang="en-US" altLang="en-US" smtClean="0"/>
              <a:pPr>
                <a:defRPr/>
              </a:pPr>
              <a:t>12</a:t>
            </a:fld>
            <a:endParaRPr lang="en-US" altLang="en-US" dirty="0"/>
          </a:p>
        </p:txBody>
      </p:sp>
    </p:spTree>
    <p:extLst>
      <p:ext uri="{BB962C8B-B14F-4D97-AF65-F5344CB8AC3E}">
        <p14:creationId xmlns:p14="http://schemas.microsoft.com/office/powerpoint/2010/main" val="288334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6097" y="685800"/>
            <a:ext cx="8901752" cy="1780919"/>
          </a:xfrm>
        </p:spPr>
        <p:txBody>
          <a:bodyPr>
            <a:noAutofit/>
          </a:bodyPr>
          <a:lstStyle/>
          <a:p>
            <a:pPr algn="ctr"/>
            <a:r>
              <a:rPr lang="en-US" sz="3500" dirty="0"/>
              <a:t>Part 200</a:t>
            </a:r>
            <a:br>
              <a:rPr lang="en-US" sz="3500" dirty="0"/>
            </a:br>
            <a:r>
              <a:rPr lang="en-US" sz="3500" dirty="0"/>
              <a:t>Uniform Administrative Req, Cost Principles, and Audits for Federal Awards</a:t>
            </a:r>
          </a:p>
        </p:txBody>
      </p:sp>
      <p:sp>
        <p:nvSpPr>
          <p:cNvPr id="6" name="Text Placeholder 5"/>
          <p:cNvSpPr>
            <a:spLocks noGrp="1"/>
          </p:cNvSpPr>
          <p:nvPr>
            <p:ph type="body" idx="1"/>
          </p:nvPr>
        </p:nvSpPr>
        <p:spPr>
          <a:xfrm>
            <a:off x="620712" y="2971800"/>
            <a:ext cx="7902575" cy="1524000"/>
          </a:xfrm>
        </p:spPr>
        <p:txBody>
          <a:bodyPr>
            <a:noAutofit/>
          </a:bodyPr>
          <a:lstStyle/>
          <a:p>
            <a:pPr algn="ctr"/>
            <a:r>
              <a:rPr lang="en-US" sz="2400" dirty="0"/>
              <a:t>Formerly know as the “Uniform Grants Guidance”, the “Omni Circular” and the “Super Circular”</a:t>
            </a:r>
          </a:p>
        </p:txBody>
      </p:sp>
      <p:sp>
        <p:nvSpPr>
          <p:cNvPr id="3" name="Slide Number Placeholder 2"/>
          <p:cNvSpPr>
            <a:spLocks noGrp="1"/>
          </p:cNvSpPr>
          <p:nvPr>
            <p:ph type="sldNum" sz="quarter" idx="12"/>
          </p:nvPr>
        </p:nvSpPr>
        <p:spPr/>
        <p:txBody>
          <a:bodyPr/>
          <a:lstStyle/>
          <a:p>
            <a:pPr>
              <a:defRPr/>
            </a:pPr>
            <a:fld id="{FB49FAFF-21AE-48D8-931C-44ACB47D3D49}" type="slidenum">
              <a:rPr lang="en-US" altLang="en-US" smtClean="0"/>
              <a:pPr>
                <a:defRPr/>
              </a:pPr>
              <a:t>13</a:t>
            </a:fld>
            <a:endParaRPr lang="en-US"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4666595"/>
            <a:ext cx="3343296" cy="1964729"/>
          </a:xfrm>
          <a:prstGeom prst="rect">
            <a:avLst/>
          </a:prstGeom>
        </p:spPr>
      </p:pic>
    </p:spTree>
    <p:extLst>
      <p:ext uri="{BB962C8B-B14F-4D97-AF65-F5344CB8AC3E}">
        <p14:creationId xmlns:p14="http://schemas.microsoft.com/office/powerpoint/2010/main" val="315558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853" y="76200"/>
            <a:ext cx="8534400" cy="1036608"/>
          </a:xfrm>
        </p:spPr>
        <p:txBody>
          <a:bodyPr>
            <a:noAutofit/>
          </a:bodyPr>
          <a:lstStyle/>
          <a:p>
            <a:r>
              <a:rPr lang="en-US" sz="2800" dirty="0"/>
              <a:t>The </a:t>
            </a:r>
            <a:r>
              <a:rPr lang="en-US" sz="2800" u="sng" dirty="0"/>
              <a:t>New</a:t>
            </a:r>
            <a:r>
              <a:rPr lang="en-US" sz="2800" dirty="0"/>
              <a:t> 2 CFR Part 200</a:t>
            </a:r>
            <a:br>
              <a:rPr lang="en-US" sz="2800" dirty="0"/>
            </a:br>
            <a:r>
              <a:rPr lang="en-US" sz="2800" dirty="0"/>
              <a:t>(pg. 92-94)</a:t>
            </a:r>
          </a:p>
        </p:txBody>
      </p:sp>
      <p:sp>
        <p:nvSpPr>
          <p:cNvPr id="3" name="Content Placeholder 2"/>
          <p:cNvSpPr>
            <a:spLocks noGrp="1"/>
          </p:cNvSpPr>
          <p:nvPr>
            <p:ph idx="1"/>
          </p:nvPr>
        </p:nvSpPr>
        <p:spPr/>
        <p:txBody>
          <a:bodyPr/>
          <a:lstStyle/>
          <a:p>
            <a:r>
              <a:rPr lang="en-US" sz="2400" dirty="0"/>
              <a:t>Subpart A – Definitions</a:t>
            </a:r>
          </a:p>
          <a:p>
            <a:r>
              <a:rPr lang="en-US" sz="2400" dirty="0"/>
              <a:t>Subpart B – General Provisions</a:t>
            </a:r>
          </a:p>
          <a:p>
            <a:r>
              <a:rPr lang="en-US" sz="2400" dirty="0"/>
              <a:t>Subpart C – Pre Award Requirements</a:t>
            </a:r>
          </a:p>
          <a:p>
            <a:r>
              <a:rPr lang="en-US" sz="2400" dirty="0"/>
              <a:t>Subpart D – Post Award Requirements</a:t>
            </a:r>
          </a:p>
          <a:p>
            <a:r>
              <a:rPr lang="en-US" sz="2400" dirty="0"/>
              <a:t>Subpart E – Cost Principles</a:t>
            </a:r>
          </a:p>
          <a:p>
            <a:r>
              <a:rPr lang="en-US" sz="2400" dirty="0"/>
              <a:t>Subpart F – Audit Requirements </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14</a:t>
            </a:fld>
            <a:endParaRPr lang="en-US" altLang="en-US" dirty="0"/>
          </a:p>
        </p:txBody>
      </p:sp>
    </p:spTree>
    <p:extLst>
      <p:ext uri="{BB962C8B-B14F-4D97-AF65-F5344CB8AC3E}">
        <p14:creationId xmlns:p14="http://schemas.microsoft.com/office/powerpoint/2010/main" val="129844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6061"/>
            <a:ext cx="8610600" cy="811574"/>
          </a:xfrm>
        </p:spPr>
        <p:txBody>
          <a:bodyPr>
            <a:normAutofit/>
          </a:bodyPr>
          <a:lstStyle/>
          <a:p>
            <a:r>
              <a:rPr lang="en-US" sz="2800" dirty="0"/>
              <a:t>The Major Changes in Federal Grants Management</a:t>
            </a:r>
          </a:p>
        </p:txBody>
      </p:sp>
      <p:sp>
        <p:nvSpPr>
          <p:cNvPr id="3" name="Content Placeholder 2"/>
          <p:cNvSpPr>
            <a:spLocks noGrp="1"/>
          </p:cNvSpPr>
          <p:nvPr>
            <p:ph sz="half" idx="1"/>
          </p:nvPr>
        </p:nvSpPr>
        <p:spPr>
          <a:xfrm>
            <a:off x="457200" y="2057400"/>
            <a:ext cx="3733800" cy="3810000"/>
          </a:xfrm>
        </p:spPr>
        <p:txBody>
          <a:bodyPr>
            <a:normAutofit/>
          </a:bodyPr>
          <a:lstStyle/>
          <a:p>
            <a:pPr marL="342900" indent="-342900">
              <a:buFont typeface="+mj-lt"/>
              <a:buAutoNum type="arabicPeriod"/>
            </a:pPr>
            <a:r>
              <a:rPr lang="en-US" sz="2400" dirty="0"/>
              <a:t>Focus on </a:t>
            </a:r>
            <a:r>
              <a:rPr lang="en-US" sz="2400" u="sng" dirty="0"/>
              <a:t>Outcomes</a:t>
            </a:r>
          </a:p>
          <a:p>
            <a:pPr marL="342900" indent="-342900">
              <a:buFont typeface="+mj-lt"/>
              <a:buAutoNum type="arabicPeriod"/>
            </a:pPr>
            <a:r>
              <a:rPr lang="en-US" sz="2400" u="sng" dirty="0"/>
              <a:t>Performance</a:t>
            </a:r>
            <a:r>
              <a:rPr lang="en-US" sz="2400" dirty="0"/>
              <a:t> Metrics</a:t>
            </a:r>
          </a:p>
          <a:p>
            <a:pPr marL="342900" indent="-342900">
              <a:buFont typeface="+mj-lt"/>
              <a:buAutoNum type="arabicPeriod"/>
            </a:pPr>
            <a:r>
              <a:rPr lang="en-US" sz="2400" u="sng" dirty="0"/>
              <a:t>Risk</a:t>
            </a:r>
            <a:r>
              <a:rPr lang="en-US" sz="2400" dirty="0"/>
              <a:t> Assessments </a:t>
            </a:r>
          </a:p>
          <a:p>
            <a:pPr marL="342900" indent="-342900">
              <a:buFont typeface="+mj-lt"/>
              <a:buAutoNum type="arabicPeriod"/>
            </a:pPr>
            <a:r>
              <a:rPr lang="en-US" sz="2400" u="sng" dirty="0"/>
              <a:t>Financial</a:t>
            </a:r>
            <a:r>
              <a:rPr lang="en-US" sz="2400" dirty="0"/>
              <a:t> Management Policies</a:t>
            </a:r>
          </a:p>
          <a:p>
            <a:pPr marL="342900" indent="-342900">
              <a:buFont typeface="+mj-lt"/>
              <a:buAutoNum type="arabicPeriod"/>
            </a:pPr>
            <a:r>
              <a:rPr lang="en-US" sz="2400" u="sng" dirty="0"/>
              <a:t>Equipment</a:t>
            </a:r>
            <a:r>
              <a:rPr lang="en-US" sz="2400" dirty="0"/>
              <a:t> Use</a:t>
            </a:r>
          </a:p>
        </p:txBody>
      </p:sp>
      <p:sp>
        <p:nvSpPr>
          <p:cNvPr id="5" name="Content Placeholder 4"/>
          <p:cNvSpPr>
            <a:spLocks noGrp="1"/>
          </p:cNvSpPr>
          <p:nvPr>
            <p:ph sz="half" idx="2"/>
          </p:nvPr>
        </p:nvSpPr>
        <p:spPr>
          <a:xfrm>
            <a:off x="4766481" y="2057400"/>
            <a:ext cx="3657600" cy="3810000"/>
          </a:xfrm>
        </p:spPr>
        <p:txBody>
          <a:bodyPr>
            <a:normAutofit/>
          </a:bodyPr>
          <a:lstStyle/>
          <a:p>
            <a:pPr marL="457200" indent="-457200">
              <a:buFont typeface="+mj-lt"/>
              <a:buAutoNum type="arabicPeriod" startAt="6"/>
            </a:pPr>
            <a:r>
              <a:rPr lang="en-US" sz="2400" u="sng" dirty="0"/>
              <a:t>Micro</a:t>
            </a:r>
            <a:r>
              <a:rPr lang="en-US" sz="2400" dirty="0"/>
              <a:t> Purchases</a:t>
            </a:r>
          </a:p>
          <a:p>
            <a:pPr marL="457200" indent="-457200">
              <a:buFont typeface="+mj-lt"/>
              <a:buAutoNum type="arabicPeriod" startAt="6"/>
            </a:pPr>
            <a:r>
              <a:rPr lang="en-US" sz="2400" u="sng" dirty="0"/>
              <a:t>Corrective Action</a:t>
            </a:r>
          </a:p>
          <a:p>
            <a:pPr marL="457200" indent="-457200">
              <a:buFont typeface="+mj-lt"/>
              <a:buAutoNum type="arabicPeriod" startAt="6"/>
            </a:pPr>
            <a:r>
              <a:rPr lang="en-US" sz="2400" u="sng" dirty="0"/>
              <a:t>Family Friendly</a:t>
            </a:r>
            <a:r>
              <a:rPr lang="en-US" sz="2400" dirty="0"/>
              <a:t> Policies</a:t>
            </a:r>
          </a:p>
          <a:p>
            <a:pPr marL="457200" indent="-457200">
              <a:buFont typeface="+mj-lt"/>
              <a:buAutoNum type="arabicPeriod" startAt="6"/>
            </a:pPr>
            <a:r>
              <a:rPr lang="en-US" sz="2400" u="sng" dirty="0"/>
              <a:t>False Claims</a:t>
            </a:r>
            <a:r>
              <a:rPr lang="en-US" sz="2400" dirty="0"/>
              <a:t> Certifications</a:t>
            </a:r>
          </a:p>
          <a:p>
            <a:pPr marL="457200" indent="-457200">
              <a:buFont typeface="+mj-lt"/>
              <a:buAutoNum type="arabicPeriod" startAt="6"/>
            </a:pPr>
            <a:r>
              <a:rPr lang="en-US" sz="2400" u="sng" dirty="0"/>
              <a:t>Audit Thresholds </a:t>
            </a:r>
          </a:p>
          <a:p>
            <a:endParaRPr lang="en-US" dirty="0"/>
          </a:p>
        </p:txBody>
      </p:sp>
      <p:sp>
        <p:nvSpPr>
          <p:cNvPr id="4" name="Slide Number Placeholder 3"/>
          <p:cNvSpPr>
            <a:spLocks noGrp="1"/>
          </p:cNvSpPr>
          <p:nvPr>
            <p:ph type="sldNum" sz="quarter" idx="12"/>
          </p:nvPr>
        </p:nvSpPr>
        <p:spPr/>
        <p:txBody>
          <a:bodyPr/>
          <a:lstStyle/>
          <a:p>
            <a:pPr>
              <a:defRPr/>
            </a:pPr>
            <a:fld id="{C8A0EC4B-0F52-4F95-94DC-2F64038E340F}" type="slidenum">
              <a:rPr lang="en-US" altLang="en-US" smtClean="0"/>
              <a:pPr>
                <a:defRPr/>
              </a:pPr>
              <a:t>15</a:t>
            </a:fld>
            <a:endParaRPr lang="en-US" altLang="en-US" dirty="0"/>
          </a:p>
        </p:txBody>
      </p:sp>
    </p:spTree>
    <p:extLst>
      <p:ext uri="{BB962C8B-B14F-4D97-AF65-F5344CB8AC3E}">
        <p14:creationId xmlns:p14="http://schemas.microsoft.com/office/powerpoint/2010/main" val="306179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Major Changes (cont.)</a:t>
            </a:r>
          </a:p>
        </p:txBody>
      </p:sp>
      <p:sp>
        <p:nvSpPr>
          <p:cNvPr id="19460" name="Content Placeholder 2"/>
          <p:cNvSpPr>
            <a:spLocks noGrp="1"/>
          </p:cNvSpPr>
          <p:nvPr>
            <p:ph idx="4294967295"/>
          </p:nvPr>
        </p:nvSpPr>
        <p:spPr>
          <a:xfrm>
            <a:off x="797052" y="1905000"/>
            <a:ext cx="7543800" cy="4064000"/>
          </a:xfrm>
        </p:spPr>
        <p:txBody>
          <a:bodyPr>
            <a:normAutofit/>
          </a:bodyPr>
          <a:lstStyle/>
          <a:p>
            <a:pPr marL="0" indent="0" algn="ctr">
              <a:buNone/>
            </a:pPr>
            <a:r>
              <a:rPr lang="en-US" altLang="en-US" sz="2800" dirty="0"/>
              <a:t>Part 200 has a </a:t>
            </a:r>
            <a:r>
              <a:rPr lang="en-US" altLang="en-US" sz="2800" u="sng" dirty="0"/>
              <a:t>MAJOR </a:t>
            </a:r>
            <a:r>
              <a:rPr lang="en-US" altLang="en-US" sz="2800" dirty="0"/>
              <a:t>emphasis on strengthening accountability by improving policies that protect against waste, fraud and abuse</a:t>
            </a:r>
          </a:p>
          <a:p>
            <a:pPr eaLnBrk="1" hangingPunct="1"/>
            <a:endParaRPr lang="en-US" altLang="en-US" sz="2800" dirty="0"/>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16</a:t>
            </a:fld>
            <a:endParaRPr lang="en-US" altLang="en-US" dirty="0"/>
          </a:p>
        </p:txBody>
      </p:sp>
    </p:spTree>
    <p:extLst>
      <p:ext uri="{BB962C8B-B14F-4D97-AF65-F5344CB8AC3E}">
        <p14:creationId xmlns:p14="http://schemas.microsoft.com/office/powerpoint/2010/main" val="238058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852863"/>
            <a:ext cx="7659687" cy="1168400"/>
          </a:xfrm>
        </p:spPr>
        <p:txBody>
          <a:bodyPr>
            <a:normAutofit fontScale="90000"/>
          </a:bodyPr>
          <a:lstStyle/>
          <a:p>
            <a:pPr algn="ctr" eaLnBrk="1" fontAlgn="auto" hangingPunct="1">
              <a:spcAft>
                <a:spcPts val="0"/>
              </a:spcAft>
              <a:defRPr/>
            </a:pPr>
            <a:r>
              <a:rPr lang="en-US" sz="4800" dirty="0"/>
              <a:t>Financial Management Controls</a:t>
            </a:r>
            <a:br>
              <a:rPr lang="en-US" sz="4800" dirty="0"/>
            </a:br>
            <a:endParaRPr lang="en-US" sz="3100" i="1" dirty="0"/>
          </a:p>
        </p:txBody>
      </p:sp>
      <p:sp>
        <p:nvSpPr>
          <p:cNvPr id="3" name="Text Placeholder 2"/>
          <p:cNvSpPr>
            <a:spLocks noGrp="1"/>
          </p:cNvSpPr>
          <p:nvPr>
            <p:ph type="body" idx="1"/>
          </p:nvPr>
        </p:nvSpPr>
        <p:spPr/>
        <p:txBody>
          <a:bodyPr/>
          <a:lstStyle/>
          <a:p>
            <a:endParaRPr lang="en-US" dirty="0"/>
          </a:p>
        </p:txBody>
      </p:sp>
      <p:pic>
        <p:nvPicPr>
          <p:cNvPr id="4" name="Picture 2" descr="C:\Users\nbrooks\AppData\Local\Microsoft\Windows\Temporary Internet Files\Content.IE5\0XA5NDO8\MP9004421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3356" y="838200"/>
            <a:ext cx="3657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FB49FAFF-21AE-48D8-931C-44ACB47D3D49}" type="slidenum">
              <a:rPr lang="en-US" altLang="en-US" smtClean="0"/>
              <a:pPr>
                <a:defRPr/>
              </a:pPr>
              <a:t>17</a:t>
            </a:fld>
            <a:endParaRPr lang="en-US" altLang="en-US" dirty="0"/>
          </a:p>
        </p:txBody>
      </p:sp>
    </p:spTree>
    <p:extLst>
      <p:ext uri="{BB962C8B-B14F-4D97-AF65-F5344CB8AC3E}">
        <p14:creationId xmlns:p14="http://schemas.microsoft.com/office/powerpoint/2010/main" val="403691980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8893" y="65861"/>
            <a:ext cx="7877175" cy="1006125"/>
          </a:xfrm>
        </p:spPr>
        <p:txBody>
          <a:bodyPr>
            <a:normAutofit/>
          </a:bodyPr>
          <a:lstStyle/>
          <a:p>
            <a:pPr eaLnBrk="1" fontAlgn="auto" hangingPunct="1">
              <a:spcAft>
                <a:spcPts val="0"/>
              </a:spcAft>
              <a:defRPr/>
            </a:pPr>
            <a:r>
              <a:rPr lang="en-US" sz="2900" dirty="0"/>
              <a:t>Financial Management Rules</a:t>
            </a:r>
            <a:br>
              <a:rPr lang="en-US" sz="2900" dirty="0"/>
            </a:br>
            <a:r>
              <a:rPr lang="en-US" sz="2900" dirty="0"/>
              <a:t>200.302(b)</a:t>
            </a:r>
          </a:p>
        </p:txBody>
      </p:sp>
      <p:sp>
        <p:nvSpPr>
          <p:cNvPr id="23555" name="Text Placeholder 4"/>
          <p:cNvSpPr>
            <a:spLocks noGrp="1"/>
          </p:cNvSpPr>
          <p:nvPr>
            <p:ph type="body" idx="1"/>
          </p:nvPr>
        </p:nvSpPr>
        <p:spPr>
          <a:xfrm>
            <a:off x="693619" y="1483513"/>
            <a:ext cx="3152775" cy="804862"/>
          </a:xfrm>
        </p:spPr>
        <p:txBody>
          <a:bodyPr>
            <a:normAutofit/>
          </a:bodyPr>
          <a:lstStyle/>
          <a:p>
            <a:pPr eaLnBrk="1" hangingPunct="1"/>
            <a:r>
              <a:rPr lang="en-US" altLang="en-US" u="sng" dirty="0"/>
              <a:t>Prior Rule 80.20(b)</a:t>
            </a:r>
          </a:p>
        </p:txBody>
      </p:sp>
      <p:sp>
        <p:nvSpPr>
          <p:cNvPr id="23556" name="Content Placeholder 2"/>
          <p:cNvSpPr>
            <a:spLocks noGrp="1"/>
          </p:cNvSpPr>
          <p:nvPr>
            <p:ph sz="half" idx="2"/>
          </p:nvPr>
        </p:nvSpPr>
        <p:spPr>
          <a:xfrm>
            <a:off x="578893" y="2667000"/>
            <a:ext cx="3657600" cy="3291840"/>
          </a:xfrm>
        </p:spPr>
        <p:txBody>
          <a:bodyPr>
            <a:normAutofit/>
          </a:bodyPr>
          <a:lstStyle/>
          <a:p>
            <a:pPr eaLnBrk="1" hangingPunct="1">
              <a:buFont typeface="Gill Sans MT"/>
              <a:buAutoNum type="arabicPeriod"/>
            </a:pPr>
            <a:r>
              <a:rPr lang="en-US" altLang="en-US" sz="2000" dirty="0"/>
              <a:t>Financial Reporting</a:t>
            </a:r>
          </a:p>
          <a:p>
            <a:pPr eaLnBrk="1" hangingPunct="1">
              <a:buFont typeface="Gill Sans MT"/>
              <a:buAutoNum type="arabicPeriod"/>
            </a:pPr>
            <a:r>
              <a:rPr lang="en-US" altLang="en-US" sz="2000" dirty="0"/>
              <a:t>Accounting Records</a:t>
            </a:r>
          </a:p>
          <a:p>
            <a:pPr eaLnBrk="1" hangingPunct="1">
              <a:buFont typeface="Gill Sans MT"/>
              <a:buAutoNum type="arabicPeriod"/>
            </a:pPr>
            <a:r>
              <a:rPr lang="en-US" altLang="en-US" sz="2000" dirty="0"/>
              <a:t>Internal Control</a:t>
            </a:r>
          </a:p>
          <a:p>
            <a:pPr eaLnBrk="1" hangingPunct="1">
              <a:buFont typeface="Gill Sans MT"/>
              <a:buAutoNum type="arabicPeriod"/>
            </a:pPr>
            <a:r>
              <a:rPr lang="en-US" altLang="en-US" sz="2000" dirty="0"/>
              <a:t>Budget Control</a:t>
            </a:r>
          </a:p>
          <a:p>
            <a:pPr eaLnBrk="1" hangingPunct="1">
              <a:buFont typeface="Gill Sans MT"/>
              <a:buAutoNum type="arabicPeriod"/>
            </a:pPr>
            <a:r>
              <a:rPr lang="en-US" altLang="en-US" sz="2000" dirty="0"/>
              <a:t>Allowable Cost</a:t>
            </a:r>
          </a:p>
          <a:p>
            <a:pPr eaLnBrk="1" hangingPunct="1">
              <a:buFont typeface="Gill Sans MT"/>
              <a:buAutoNum type="arabicPeriod"/>
            </a:pPr>
            <a:r>
              <a:rPr lang="en-US" altLang="en-US" sz="2000" dirty="0"/>
              <a:t>Source Documentation</a:t>
            </a:r>
          </a:p>
          <a:p>
            <a:pPr eaLnBrk="1" hangingPunct="1">
              <a:buFont typeface="Gill Sans MT"/>
              <a:buAutoNum type="arabicPeriod"/>
            </a:pPr>
            <a:r>
              <a:rPr lang="en-US" altLang="en-US" sz="2000" dirty="0"/>
              <a:t>Cash Management</a:t>
            </a:r>
          </a:p>
        </p:txBody>
      </p:sp>
      <p:sp>
        <p:nvSpPr>
          <p:cNvPr id="23557" name="Text Placeholder 5"/>
          <p:cNvSpPr>
            <a:spLocks noGrp="1"/>
          </p:cNvSpPr>
          <p:nvPr>
            <p:ph type="body" sz="quarter" idx="3"/>
          </p:nvPr>
        </p:nvSpPr>
        <p:spPr>
          <a:xfrm>
            <a:off x="4800600" y="1535900"/>
            <a:ext cx="2895600" cy="752475"/>
          </a:xfrm>
        </p:spPr>
        <p:txBody>
          <a:bodyPr/>
          <a:lstStyle/>
          <a:p>
            <a:pPr eaLnBrk="1" hangingPunct="1"/>
            <a:r>
              <a:rPr lang="en-US" altLang="en-US" u="sng" dirty="0"/>
              <a:t>2 CFR 200.302 (b)</a:t>
            </a:r>
          </a:p>
        </p:txBody>
      </p:sp>
      <p:sp>
        <p:nvSpPr>
          <p:cNvPr id="23558" name="Content Placeholder 6"/>
          <p:cNvSpPr>
            <a:spLocks noGrp="1"/>
          </p:cNvSpPr>
          <p:nvPr>
            <p:ph sz="quarter" idx="4"/>
          </p:nvPr>
        </p:nvSpPr>
        <p:spPr>
          <a:xfrm>
            <a:off x="3897004" y="2667000"/>
            <a:ext cx="4702791" cy="4073569"/>
          </a:xfrm>
        </p:spPr>
        <p:txBody>
          <a:bodyPr>
            <a:noAutofit/>
          </a:bodyPr>
          <a:lstStyle/>
          <a:p>
            <a:pPr eaLnBrk="1" hangingPunct="1">
              <a:buFont typeface="Gill Sans MT"/>
              <a:buAutoNum type="arabicPeriod"/>
            </a:pPr>
            <a:r>
              <a:rPr lang="en-US" altLang="en-US" sz="2000" dirty="0"/>
              <a:t>Identification of Awards </a:t>
            </a:r>
            <a:r>
              <a:rPr lang="en-US" altLang="en-US" sz="2000" dirty="0">
                <a:solidFill>
                  <a:srgbClr val="C00000"/>
                </a:solidFill>
              </a:rPr>
              <a:t>(NEW)</a:t>
            </a:r>
          </a:p>
          <a:p>
            <a:pPr eaLnBrk="1" hangingPunct="1">
              <a:buFont typeface="Gill Sans MT"/>
              <a:buAutoNum type="arabicPeriod"/>
            </a:pPr>
            <a:r>
              <a:rPr lang="en-US" altLang="en-US" sz="2000" dirty="0"/>
              <a:t>Financial Reporting</a:t>
            </a:r>
          </a:p>
          <a:p>
            <a:pPr eaLnBrk="1" hangingPunct="1">
              <a:buFont typeface="Gill Sans MT"/>
              <a:buAutoNum type="arabicPeriod"/>
            </a:pPr>
            <a:r>
              <a:rPr lang="en-US" altLang="en-US" sz="2000" dirty="0"/>
              <a:t>Accounting Records (Source Docs)</a:t>
            </a:r>
          </a:p>
          <a:p>
            <a:pPr eaLnBrk="1" hangingPunct="1">
              <a:buFont typeface="Gill Sans MT"/>
              <a:buAutoNum type="arabicPeriod"/>
            </a:pPr>
            <a:r>
              <a:rPr lang="en-US" altLang="en-US" sz="2000" dirty="0"/>
              <a:t>Internal Control</a:t>
            </a:r>
          </a:p>
          <a:p>
            <a:pPr eaLnBrk="1" hangingPunct="1">
              <a:buFont typeface="Gill Sans MT"/>
              <a:buAutoNum type="arabicPeriod"/>
            </a:pPr>
            <a:r>
              <a:rPr lang="en-US" altLang="en-US" sz="2000" dirty="0"/>
              <a:t>Budget Control</a:t>
            </a:r>
          </a:p>
          <a:p>
            <a:pPr eaLnBrk="1" hangingPunct="1">
              <a:buFont typeface="Gill Sans MT"/>
              <a:buAutoNum type="arabicPeriod"/>
            </a:pPr>
            <a:r>
              <a:rPr lang="en-US" altLang="en-US" sz="2000" dirty="0"/>
              <a:t>Written Cash Management Procedures </a:t>
            </a:r>
            <a:r>
              <a:rPr lang="en-US" altLang="en-US" sz="2000" dirty="0">
                <a:solidFill>
                  <a:srgbClr val="C00000"/>
                </a:solidFill>
              </a:rPr>
              <a:t>(NEW)</a:t>
            </a:r>
          </a:p>
          <a:p>
            <a:pPr eaLnBrk="1" hangingPunct="1">
              <a:buFont typeface="Gill Sans MT"/>
              <a:buAutoNum type="arabicPeriod"/>
            </a:pPr>
            <a:r>
              <a:rPr lang="en-US" altLang="en-US" sz="2000" dirty="0"/>
              <a:t>Written Allowability Procedures </a:t>
            </a:r>
            <a:r>
              <a:rPr lang="en-US" altLang="en-US" sz="2000" dirty="0">
                <a:solidFill>
                  <a:srgbClr val="C00000"/>
                </a:solidFill>
              </a:rPr>
              <a:t>(NEW)</a:t>
            </a:r>
          </a:p>
        </p:txBody>
      </p:sp>
      <p:sp>
        <p:nvSpPr>
          <p:cNvPr id="2" name="Slide Number Placeholder 1"/>
          <p:cNvSpPr>
            <a:spLocks noGrp="1"/>
          </p:cNvSpPr>
          <p:nvPr>
            <p:ph type="sldNum" sz="quarter" idx="12"/>
          </p:nvPr>
        </p:nvSpPr>
        <p:spPr/>
        <p:txBody>
          <a:bodyPr/>
          <a:lstStyle/>
          <a:p>
            <a:pPr>
              <a:defRPr/>
            </a:pPr>
            <a:fld id="{625298F6-C425-43C0-9E5E-EEE15009F779}" type="slidenum">
              <a:rPr lang="en-US" altLang="en-US" smtClean="0"/>
              <a:pPr>
                <a:defRPr/>
              </a:pPr>
              <a:t>18</a:t>
            </a:fld>
            <a:endParaRPr lang="en-US" altLang="en-US" dirty="0"/>
          </a:p>
        </p:txBody>
      </p:sp>
    </p:spTree>
    <p:extLst>
      <p:ext uri="{BB962C8B-B14F-4D97-AF65-F5344CB8AC3E}">
        <p14:creationId xmlns:p14="http://schemas.microsoft.com/office/powerpoint/2010/main" val="253650753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1752" y="291304"/>
            <a:ext cx="8534400" cy="758952"/>
          </a:xfrm>
        </p:spPr>
        <p:txBody>
          <a:bodyPr>
            <a:noAutofit/>
          </a:bodyPr>
          <a:lstStyle/>
          <a:p>
            <a:pPr>
              <a:defRPr/>
            </a:pPr>
            <a:r>
              <a:rPr lang="en-US" sz="2600" dirty="0"/>
              <a:t>1) Identification of Awards</a:t>
            </a:r>
            <a:br>
              <a:rPr lang="en-US" sz="2600" dirty="0"/>
            </a:br>
            <a:r>
              <a:rPr lang="en-US" sz="2600" dirty="0"/>
              <a:t>200.302(b)(1)</a:t>
            </a:r>
          </a:p>
        </p:txBody>
      </p:sp>
      <p:sp>
        <p:nvSpPr>
          <p:cNvPr id="24579" name="Content Placeholder 7"/>
          <p:cNvSpPr>
            <a:spLocks noGrp="1"/>
          </p:cNvSpPr>
          <p:nvPr>
            <p:ph idx="1"/>
          </p:nvPr>
        </p:nvSpPr>
        <p:spPr>
          <a:xfrm>
            <a:off x="457200" y="1676400"/>
            <a:ext cx="8503920" cy="4572000"/>
          </a:xfrm>
        </p:spPr>
        <p:txBody>
          <a:bodyPr/>
          <a:lstStyle/>
          <a:p>
            <a:pPr marL="0" indent="0">
              <a:buNone/>
            </a:pPr>
            <a:r>
              <a:rPr lang="en-US" dirty="0">
                <a:solidFill>
                  <a:srgbClr val="C00000"/>
                </a:solidFill>
              </a:rPr>
              <a:t>NEW: </a:t>
            </a:r>
            <a:r>
              <a:rPr lang="en-US" altLang="en-US" sz="2200" dirty="0"/>
              <a:t>All federal “awards” received and expended</a:t>
            </a:r>
          </a:p>
          <a:p>
            <a:pPr eaLnBrk="1" hangingPunct="1"/>
            <a:r>
              <a:rPr lang="en-US" altLang="en-US" sz="2200" dirty="0"/>
              <a:t>The name of the federal “program”</a:t>
            </a:r>
          </a:p>
          <a:p>
            <a:pPr eaLnBrk="1" hangingPunct="1"/>
            <a:r>
              <a:rPr lang="en-US" altLang="en-US" sz="2200" dirty="0"/>
              <a:t>Identification # of award</a:t>
            </a:r>
          </a:p>
          <a:p>
            <a:pPr lvl="1" eaLnBrk="1" hangingPunct="1"/>
            <a:r>
              <a:rPr lang="en-US" altLang="en-US" sz="2000" dirty="0">
                <a:solidFill>
                  <a:schemeClr val="tx1"/>
                </a:solidFill>
              </a:rPr>
              <a:t>CFDA Title and Number</a:t>
            </a:r>
          </a:p>
          <a:p>
            <a:pPr lvl="1" eaLnBrk="1" hangingPunct="1"/>
            <a:r>
              <a:rPr lang="en-US" altLang="en-US" sz="2000" dirty="0">
                <a:solidFill>
                  <a:schemeClr val="tx1"/>
                </a:solidFill>
              </a:rPr>
              <a:t>Federal Award I.D. #</a:t>
            </a:r>
          </a:p>
          <a:p>
            <a:pPr lvl="1" eaLnBrk="1" hangingPunct="1"/>
            <a:r>
              <a:rPr lang="en-US" altLang="en-US" sz="2000" dirty="0">
                <a:solidFill>
                  <a:schemeClr val="tx1"/>
                </a:solidFill>
              </a:rPr>
              <a:t>Fiscal Year of Award</a:t>
            </a:r>
          </a:p>
          <a:p>
            <a:pPr lvl="1" eaLnBrk="1" hangingPunct="1"/>
            <a:r>
              <a:rPr lang="en-US" altLang="en-US" sz="2000" dirty="0">
                <a:solidFill>
                  <a:schemeClr val="tx1"/>
                </a:solidFill>
              </a:rPr>
              <a:t>Federal Agency</a:t>
            </a:r>
          </a:p>
          <a:p>
            <a:pPr lvl="1" eaLnBrk="1" hangingPunct="1"/>
            <a:r>
              <a:rPr lang="en-US" altLang="en-US" sz="2000" dirty="0">
                <a:solidFill>
                  <a:schemeClr val="tx1"/>
                </a:solidFill>
              </a:rPr>
              <a:t>Pass-Through (If S/A)</a:t>
            </a:r>
          </a:p>
        </p:txBody>
      </p:sp>
      <p:pic>
        <p:nvPicPr>
          <p:cNvPr id="24581" name="Picture 2" descr="C:\Users\nbrooks\AppData\Local\Microsoft\Windows\Temporary Internet Files\Content.IE5\2KZ9BMQC\MC9102175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067050"/>
            <a:ext cx="17081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4DB7A66-5CFF-4260-B541-1493CE13F5BF}" type="slidenum">
              <a:rPr lang="en-US" altLang="en-US" smtClean="0"/>
              <a:pPr>
                <a:defRPr/>
              </a:pPr>
              <a:t>19</a:t>
            </a:fld>
            <a:endParaRPr lang="en-US" altLang="en-US" dirty="0"/>
          </a:p>
        </p:txBody>
      </p:sp>
    </p:spTree>
    <p:extLst>
      <p:ext uri="{BB962C8B-B14F-4D97-AF65-F5344CB8AC3E}">
        <p14:creationId xmlns:p14="http://schemas.microsoft.com/office/powerpoint/2010/main" val="258082658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908"/>
            <a:ext cx="7620000" cy="1143000"/>
          </a:xfrm>
        </p:spPr>
        <p:txBody>
          <a:bodyPr/>
          <a:lstStyle/>
          <a:p>
            <a:r>
              <a:rPr lang="en-US" dirty="0"/>
              <a:t>Agenda</a:t>
            </a:r>
          </a:p>
        </p:txBody>
      </p:sp>
      <p:sp>
        <p:nvSpPr>
          <p:cNvPr id="3" name="Content Placeholder 2"/>
          <p:cNvSpPr>
            <a:spLocks noGrp="1"/>
          </p:cNvSpPr>
          <p:nvPr>
            <p:ph idx="1"/>
          </p:nvPr>
        </p:nvSpPr>
        <p:spPr>
          <a:xfrm>
            <a:off x="304800" y="1295400"/>
            <a:ext cx="7772400" cy="5257800"/>
          </a:xfrm>
        </p:spPr>
        <p:txBody>
          <a:bodyPr>
            <a:normAutofit fontScale="92500" lnSpcReduction="10000"/>
          </a:bodyPr>
          <a:lstStyle/>
          <a:p>
            <a:pPr marL="628650" indent="-514350">
              <a:buFont typeface="+mj-lt"/>
              <a:buAutoNum type="arabicPeriod"/>
            </a:pPr>
            <a:r>
              <a:rPr lang="en-US" sz="3400" dirty="0"/>
              <a:t>Purpose of EDGAR and UGG</a:t>
            </a:r>
          </a:p>
          <a:p>
            <a:pPr marL="628650" indent="-514350">
              <a:buFont typeface="+mj-lt"/>
              <a:buAutoNum type="arabicPeriod"/>
            </a:pPr>
            <a:r>
              <a:rPr lang="en-US" sz="3400" dirty="0"/>
              <a:t>Structure – Navigation Tools</a:t>
            </a:r>
          </a:p>
          <a:p>
            <a:pPr marL="628650" indent="-514350">
              <a:buFont typeface="+mj-lt"/>
              <a:buAutoNum type="arabicPeriod"/>
            </a:pPr>
            <a:r>
              <a:rPr lang="en-US" sz="3400" dirty="0"/>
              <a:t>Rules for State-Administered Programs</a:t>
            </a:r>
          </a:p>
          <a:p>
            <a:pPr marL="628650" indent="-514350">
              <a:buFont typeface="+mj-lt"/>
              <a:buAutoNum type="arabicPeriod"/>
            </a:pPr>
            <a:r>
              <a:rPr lang="en-US" sz="3400" dirty="0"/>
              <a:t>The UGG</a:t>
            </a:r>
          </a:p>
          <a:p>
            <a:pPr marL="628650" indent="-514350">
              <a:buFont typeface="+mj-lt"/>
              <a:buAutoNum type="arabicPeriod"/>
            </a:pPr>
            <a:r>
              <a:rPr lang="en-US" sz="3400" dirty="0"/>
              <a:t>Financial Management</a:t>
            </a:r>
          </a:p>
          <a:p>
            <a:pPr marL="628650" indent="-514350">
              <a:buFont typeface="+mj-lt"/>
              <a:buAutoNum type="arabicPeriod"/>
            </a:pPr>
            <a:r>
              <a:rPr lang="en-US" sz="3400" dirty="0"/>
              <a:t>Allowability of Costs</a:t>
            </a:r>
          </a:p>
          <a:p>
            <a:pPr marL="628650" indent="-514350">
              <a:buFont typeface="+mj-lt"/>
              <a:buAutoNum type="arabicPeriod"/>
            </a:pPr>
            <a:r>
              <a:rPr lang="en-US" sz="3400" dirty="0"/>
              <a:t>Procurement</a:t>
            </a:r>
          </a:p>
          <a:p>
            <a:pPr marL="628650" indent="-514350">
              <a:buFont typeface="+mj-lt"/>
              <a:buAutoNum type="arabicPeriod"/>
            </a:pPr>
            <a:r>
              <a:rPr lang="en-US" sz="3400" dirty="0"/>
              <a:t>Property Management</a:t>
            </a:r>
          </a:p>
          <a:p>
            <a:pPr marL="628650" indent="-514350">
              <a:buFont typeface="+mj-lt"/>
              <a:buAutoNum type="arabicPeriod"/>
            </a:pPr>
            <a:r>
              <a:rPr lang="en-US" sz="3400" dirty="0"/>
              <a:t>Pass-through Responsibilities </a:t>
            </a:r>
          </a:p>
          <a:p>
            <a:pPr marL="628650" indent="-514350">
              <a:buFont typeface="+mj-lt"/>
              <a:buAutoNum type="arabicPeriod"/>
            </a:pPr>
            <a:r>
              <a:rPr lang="en-US" sz="3400" dirty="0"/>
              <a:t>Audits </a:t>
            </a:r>
          </a:p>
        </p:txBody>
      </p:sp>
      <p:sp>
        <p:nvSpPr>
          <p:cNvPr id="5" name="Slide Number Placeholder 4"/>
          <p:cNvSpPr>
            <a:spLocks noGrp="1"/>
          </p:cNvSpPr>
          <p:nvPr>
            <p:ph type="sldNum" sz="quarter" idx="12"/>
          </p:nvPr>
        </p:nvSpPr>
        <p:spPr/>
        <p:txBody>
          <a:bodyPr/>
          <a:lstStyle/>
          <a:p>
            <a:fld id="{925205EF-C209-407C-98F3-96D0E98BF74F}" type="slidenum">
              <a:rPr lang="en-US" smtClean="0"/>
              <a:t>2</a:t>
            </a:fld>
            <a:endParaRPr lang="en-US" dirty="0"/>
          </a:p>
        </p:txBody>
      </p:sp>
      <p:sp>
        <p:nvSpPr>
          <p:cNvPr id="6" name="TextBox 5"/>
          <p:cNvSpPr txBox="1"/>
          <p:nvPr/>
        </p:nvSpPr>
        <p:spPr>
          <a:xfrm>
            <a:off x="2362200" y="6534090"/>
            <a:ext cx="3810000" cy="400110"/>
          </a:xfrm>
          <a:prstGeom prst="rect">
            <a:avLst/>
          </a:prstGeom>
          <a:noFill/>
        </p:spPr>
        <p:txBody>
          <a:bodyPr wrap="square" rtlCol="0">
            <a:spAutoFit/>
          </a:bodyPr>
          <a:lstStyle/>
          <a:p>
            <a:pPr algn="ctr" eaLnBrk="0" fontAlgn="base" hangingPunct="0">
              <a:spcBef>
                <a:spcPct val="0"/>
              </a:spcBef>
              <a:spcAft>
                <a:spcPct val="0"/>
              </a:spcAft>
            </a:pPr>
            <a:r>
              <a:rPr lang="en-US" sz="1000" dirty="0">
                <a:solidFill>
                  <a:prstClr val="black"/>
                </a:solidFill>
                <a:latin typeface="Arial" panose="020B0604020202020204" pitchFamily="34" charset="0"/>
                <a:cs typeface="Arial" panose="020B0604020202020204" pitchFamily="34" charset="0"/>
              </a:rPr>
              <a:t>Brustein &amp; Manasevit, PLLC © 2016. All rights reserved.</a:t>
            </a:r>
          </a:p>
          <a:p>
            <a:pPr algn="ctr" eaLnBrk="0" fontAlgn="base" hangingPunct="0">
              <a:spcBef>
                <a:spcPct val="0"/>
              </a:spcBef>
              <a:spcAft>
                <a:spcPct val="0"/>
              </a:spcAft>
            </a:pP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94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38" y="130791"/>
            <a:ext cx="8287512" cy="911503"/>
          </a:xfrm>
        </p:spPr>
        <p:txBody>
          <a:bodyPr>
            <a:noAutofit/>
          </a:bodyPr>
          <a:lstStyle/>
          <a:p>
            <a:r>
              <a:rPr lang="en-US" sz="2700" dirty="0"/>
              <a:t>Where do we put financial identification information?</a:t>
            </a:r>
          </a:p>
        </p:txBody>
      </p:sp>
      <p:sp>
        <p:nvSpPr>
          <p:cNvPr id="3" name="Content Placeholder 2"/>
          <p:cNvSpPr>
            <a:spLocks noGrp="1"/>
          </p:cNvSpPr>
          <p:nvPr>
            <p:ph idx="1"/>
          </p:nvPr>
        </p:nvSpPr>
        <p:spPr>
          <a:xfrm>
            <a:off x="990600" y="1937875"/>
            <a:ext cx="7265188" cy="3530600"/>
          </a:xfrm>
        </p:spPr>
        <p:txBody>
          <a:bodyPr>
            <a:normAutofit/>
          </a:bodyPr>
          <a:lstStyle/>
          <a:p>
            <a:r>
              <a:rPr lang="en-US" sz="2200" dirty="0"/>
              <a:t>“All grant recipients must have the Federal award information in their financial systems and not just on the SEFA [Schedule of Expenditures of Federal Awards].”</a:t>
            </a:r>
          </a:p>
          <a:p>
            <a:pPr lvl="1"/>
            <a:r>
              <a:rPr lang="en-US" sz="2000" dirty="0">
                <a:solidFill>
                  <a:schemeClr val="tx1"/>
                </a:solidFill>
              </a:rPr>
              <a:t>Letter, dated June 5, 2015</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20</a:t>
            </a:fld>
            <a:endParaRPr lang="en-US" altLang="en-US" dirty="0"/>
          </a:p>
        </p:txBody>
      </p:sp>
    </p:spTree>
    <p:extLst>
      <p:ext uri="{BB962C8B-B14F-4D97-AF65-F5344CB8AC3E}">
        <p14:creationId xmlns:p14="http://schemas.microsoft.com/office/powerpoint/2010/main" val="2339979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705600" cy="943105"/>
          </a:xfrm>
        </p:spPr>
        <p:txBody>
          <a:bodyPr>
            <a:noAutofit/>
          </a:bodyPr>
          <a:lstStyle/>
          <a:p>
            <a:pPr>
              <a:defRPr/>
            </a:pPr>
            <a:r>
              <a:rPr lang="en-US" sz="2800" dirty="0"/>
              <a:t>2) Financial Reporting</a:t>
            </a:r>
            <a:br>
              <a:rPr lang="en-US" sz="2800" dirty="0"/>
            </a:br>
            <a:r>
              <a:rPr lang="en-US" sz="2800" dirty="0"/>
              <a:t>200.302(b)(2)</a:t>
            </a:r>
          </a:p>
        </p:txBody>
      </p:sp>
      <p:sp>
        <p:nvSpPr>
          <p:cNvPr id="26627" name="Content Placeholder 2"/>
          <p:cNvSpPr>
            <a:spLocks noGrp="1"/>
          </p:cNvSpPr>
          <p:nvPr>
            <p:ph idx="1"/>
          </p:nvPr>
        </p:nvSpPr>
        <p:spPr>
          <a:xfrm>
            <a:off x="399288" y="1752600"/>
            <a:ext cx="8516112" cy="4724400"/>
          </a:xfrm>
        </p:spPr>
        <p:txBody>
          <a:bodyPr>
            <a:normAutofit/>
          </a:bodyPr>
          <a:lstStyle/>
          <a:p>
            <a:pPr eaLnBrk="1" hangingPunct="1"/>
            <a:r>
              <a:rPr lang="en-US" altLang="en-US" sz="2500" dirty="0"/>
              <a:t>Accurate, current, complete disclosure of financial results of each award in accordance with 200.327 and 200.328.</a:t>
            </a:r>
            <a:endParaRPr lang="en-US" sz="2000" dirty="0">
              <a:solidFill>
                <a:srgbClr val="C00000"/>
              </a:solidFill>
            </a:endParaRPr>
          </a:p>
          <a:p>
            <a:r>
              <a:rPr lang="en-US" dirty="0">
                <a:solidFill>
                  <a:srgbClr val="C00000"/>
                </a:solidFill>
              </a:rPr>
              <a:t>NEW: </a:t>
            </a:r>
            <a:r>
              <a:rPr lang="en-US" altLang="en-US" dirty="0">
                <a:solidFill>
                  <a:srgbClr val="C00000"/>
                </a:solidFill>
              </a:rPr>
              <a:t>200.327 – </a:t>
            </a:r>
            <a:r>
              <a:rPr lang="en-US" altLang="en-US" sz="2500" dirty="0"/>
              <a:t>Federal awarding agency can only collect OMB approved data elements, </a:t>
            </a:r>
            <a:r>
              <a:rPr lang="en-US" altLang="en-US" sz="2500" b="1" u="sng" dirty="0"/>
              <a:t>no less than annually, no more than quarterly</a:t>
            </a:r>
          </a:p>
          <a:p>
            <a:r>
              <a:rPr lang="en-US" dirty="0">
                <a:solidFill>
                  <a:srgbClr val="C00000"/>
                </a:solidFill>
              </a:rPr>
              <a:t>NEW: </a:t>
            </a:r>
            <a:r>
              <a:rPr lang="en-US" altLang="en-US" dirty="0">
                <a:solidFill>
                  <a:srgbClr val="C00000"/>
                </a:solidFill>
              </a:rPr>
              <a:t>200.328 – </a:t>
            </a:r>
            <a:r>
              <a:rPr lang="en-US" altLang="en-US" sz="2500" dirty="0"/>
              <a:t>Non federal entity must submit performance reports at intervals required by federal agency or pass through.  </a:t>
            </a:r>
          </a:p>
          <a:p>
            <a:pPr lvl="2" eaLnBrk="1" hangingPunct="1"/>
            <a:r>
              <a:rPr lang="en-US" altLang="en-US" sz="2200" dirty="0"/>
              <a:t>Annual performance reports due 90 days after reporting period; Quarterly performance reports due 30 days after reporting period</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21</a:t>
            </a:fld>
            <a:endParaRPr lang="en-US" altLang="en-US" dirty="0"/>
          </a:p>
        </p:txBody>
      </p:sp>
    </p:spTree>
    <p:extLst>
      <p:ext uri="{BB962C8B-B14F-4D97-AF65-F5344CB8AC3E}">
        <p14:creationId xmlns:p14="http://schemas.microsoft.com/office/powerpoint/2010/main" val="96159609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Reporting (cont.)</a:t>
            </a:r>
          </a:p>
        </p:txBody>
      </p:sp>
      <p:sp>
        <p:nvSpPr>
          <p:cNvPr id="3" name="Content Placeholder 2"/>
          <p:cNvSpPr>
            <a:spLocks noGrp="1"/>
          </p:cNvSpPr>
          <p:nvPr>
            <p:ph idx="1"/>
          </p:nvPr>
        </p:nvSpPr>
        <p:spPr>
          <a:xfrm>
            <a:off x="497316" y="1828800"/>
            <a:ext cx="8037084" cy="4191000"/>
          </a:xfrm>
        </p:spPr>
        <p:txBody>
          <a:bodyPr/>
          <a:lstStyle/>
          <a:p>
            <a:r>
              <a:rPr lang="en-US" sz="2600" dirty="0">
                <a:solidFill>
                  <a:srgbClr val="C00000"/>
                </a:solidFill>
              </a:rPr>
              <a:t>NEW:</a:t>
            </a:r>
            <a:r>
              <a:rPr lang="en-US" sz="2600" dirty="0">
                <a:solidFill>
                  <a:srgbClr val="FF0000"/>
                </a:solidFill>
              </a:rPr>
              <a:t> </a:t>
            </a:r>
            <a:r>
              <a:rPr lang="en-US" sz="2600" dirty="0"/>
              <a:t>Performance Metrics</a:t>
            </a:r>
          </a:p>
          <a:p>
            <a:pPr marL="822960" lvl="1" indent="-457200">
              <a:buFont typeface="+mj-lt"/>
              <a:buAutoNum type="arabicPeriod"/>
            </a:pPr>
            <a:r>
              <a:rPr lang="en-US" dirty="0">
                <a:solidFill>
                  <a:schemeClr val="tx1"/>
                </a:solidFill>
              </a:rPr>
              <a:t>Compare actual accomplishments to objectives. (quantify to extent possible)</a:t>
            </a:r>
          </a:p>
          <a:p>
            <a:pPr marL="822960" lvl="1" indent="-457200">
              <a:buFont typeface="+mj-lt"/>
              <a:buAutoNum type="arabicPeriod"/>
            </a:pPr>
            <a:r>
              <a:rPr lang="en-US" dirty="0">
                <a:solidFill>
                  <a:schemeClr val="tx1"/>
                </a:solidFill>
              </a:rPr>
              <a:t>Reasons goals were not met if appropriate</a:t>
            </a:r>
          </a:p>
          <a:p>
            <a:pPr marL="822960" lvl="1" indent="-457200">
              <a:buFont typeface="+mj-lt"/>
              <a:buAutoNum type="arabicPeriod" startAt="4"/>
            </a:pPr>
            <a:r>
              <a:rPr lang="en-US" dirty="0">
                <a:solidFill>
                  <a:schemeClr val="tx1"/>
                </a:solidFill>
              </a:rPr>
              <a:t>Additional pertinent information (e.g. analysis and explanation of cost overruns, high unit costs) Significant developments</a:t>
            </a:r>
          </a:p>
          <a:p>
            <a:pPr marL="1188720" lvl="2" indent="-457200">
              <a:buFont typeface="+mj-lt"/>
              <a:buAutoNum type="alphaLcPeriod"/>
            </a:pPr>
            <a:r>
              <a:rPr lang="en-US" sz="2200" dirty="0"/>
              <a:t>Problems, delays. Adverse conditions that would impair ability to meet objective of the award</a:t>
            </a:r>
          </a:p>
          <a:p>
            <a:pPr marL="1188720" lvl="2" indent="-457200">
              <a:buFont typeface="+mj-lt"/>
              <a:buAutoNum type="alphaLcPeriod"/>
            </a:pPr>
            <a:r>
              <a:rPr lang="en-US" sz="2200" dirty="0"/>
              <a:t>Favorable developments. Finishing sooner or at less cost</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22</a:t>
            </a:fld>
            <a:endParaRPr lang="en-US" altLang="en-US" dirty="0"/>
          </a:p>
        </p:txBody>
      </p:sp>
    </p:spTree>
    <p:extLst>
      <p:ext uri="{BB962C8B-B14F-4D97-AF65-F5344CB8AC3E}">
        <p14:creationId xmlns:p14="http://schemas.microsoft.com/office/powerpoint/2010/main" val="3067925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299265"/>
            <a:ext cx="8534400" cy="758952"/>
          </a:xfrm>
        </p:spPr>
        <p:txBody>
          <a:bodyPr>
            <a:noAutofit/>
          </a:bodyPr>
          <a:lstStyle/>
          <a:p>
            <a:r>
              <a:rPr lang="en-US" sz="2800" dirty="0"/>
              <a:t>What performance reporting changes should we expect?</a:t>
            </a:r>
          </a:p>
        </p:txBody>
      </p:sp>
      <p:sp>
        <p:nvSpPr>
          <p:cNvPr id="3" name="Content Placeholder 2"/>
          <p:cNvSpPr>
            <a:spLocks noGrp="1"/>
          </p:cNvSpPr>
          <p:nvPr>
            <p:ph idx="1"/>
          </p:nvPr>
        </p:nvSpPr>
        <p:spPr>
          <a:xfrm>
            <a:off x="685551" y="1816031"/>
            <a:ext cx="7352273" cy="3530600"/>
          </a:xfrm>
        </p:spPr>
        <p:txBody>
          <a:bodyPr>
            <a:normAutofit/>
          </a:bodyPr>
          <a:lstStyle/>
          <a:p>
            <a:r>
              <a:rPr lang="en-US" sz="2200" b="1" dirty="0"/>
              <a:t>None. </a:t>
            </a:r>
          </a:p>
          <a:p>
            <a:endParaRPr lang="en-US" sz="2000" dirty="0"/>
          </a:p>
          <a:p>
            <a:pPr marL="0" indent="0">
              <a:buNone/>
            </a:pPr>
            <a:r>
              <a:rPr lang="en-US" sz="2200" dirty="0"/>
              <a:t>“The </a:t>
            </a:r>
            <a:r>
              <a:rPr lang="en-US" sz="2200" b="1" u="sng" dirty="0"/>
              <a:t>program measures currently used by the Department program offices comply </a:t>
            </a:r>
            <a:r>
              <a:rPr lang="en-US" sz="2200" dirty="0"/>
              <a:t>with the Uniform Guidance requirements.”</a:t>
            </a:r>
          </a:p>
          <a:p>
            <a:pPr marL="0" indent="0">
              <a:buNone/>
            </a:pPr>
            <a:r>
              <a:rPr lang="en-US" sz="2200" dirty="0"/>
              <a:t>- June 25, 2015 FAQs</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23</a:t>
            </a:fld>
            <a:endParaRPr lang="en-US" altLang="en-US" dirty="0"/>
          </a:p>
        </p:txBody>
      </p:sp>
    </p:spTree>
    <p:extLst>
      <p:ext uri="{BB962C8B-B14F-4D97-AF65-F5344CB8AC3E}">
        <p14:creationId xmlns:p14="http://schemas.microsoft.com/office/powerpoint/2010/main" val="4086603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6477000" cy="972534"/>
          </a:xfrm>
        </p:spPr>
        <p:txBody>
          <a:bodyPr>
            <a:normAutofit/>
          </a:bodyPr>
          <a:lstStyle/>
          <a:p>
            <a:pPr>
              <a:defRPr/>
            </a:pPr>
            <a:r>
              <a:rPr lang="en-US" sz="2800" dirty="0"/>
              <a:t>3) Accounting Records  200.302(b)(3)</a:t>
            </a:r>
          </a:p>
        </p:txBody>
      </p:sp>
      <p:sp>
        <p:nvSpPr>
          <p:cNvPr id="3" name="Content Placeholder 2"/>
          <p:cNvSpPr>
            <a:spLocks noGrp="1"/>
          </p:cNvSpPr>
          <p:nvPr>
            <p:ph idx="1"/>
          </p:nvPr>
        </p:nvSpPr>
        <p:spPr>
          <a:xfrm>
            <a:off x="381000" y="1752600"/>
            <a:ext cx="7696200" cy="4267200"/>
          </a:xfrm>
        </p:spPr>
        <p:txBody>
          <a:bodyPr rtlCol="0">
            <a:normAutofit/>
          </a:bodyPr>
          <a:lstStyle/>
          <a:p>
            <a:pPr marL="0" indent="0" eaLnBrk="1" fontAlgn="auto" hangingPunct="1">
              <a:buFont typeface="Wingdings 2" charset="2"/>
              <a:buNone/>
              <a:defRPr/>
            </a:pPr>
            <a:r>
              <a:rPr lang="en-US" sz="2000" dirty="0"/>
              <a:t>Combined 80.20(b)(2) and 80.20(b)(6):</a:t>
            </a:r>
          </a:p>
          <a:p>
            <a:pPr marL="306000" indent="-306000" eaLnBrk="1" fontAlgn="auto" hangingPunct="1">
              <a:buFont typeface="Wingdings 2" charset="2"/>
              <a:buChar char=""/>
              <a:defRPr/>
            </a:pPr>
            <a:r>
              <a:rPr lang="en-US" u="sng" dirty="0"/>
              <a:t>Source</a:t>
            </a:r>
            <a:r>
              <a:rPr lang="en-US" dirty="0"/>
              <a:t> Documentation Must Be Kept On:</a:t>
            </a:r>
          </a:p>
          <a:p>
            <a:pPr marL="822960" lvl="1" indent="-457200" eaLnBrk="1" fontAlgn="auto" hangingPunct="1">
              <a:buFont typeface="+mj-lt"/>
              <a:buAutoNum type="arabicPeriod"/>
              <a:defRPr/>
            </a:pPr>
            <a:r>
              <a:rPr lang="en-US" sz="2000" dirty="0">
                <a:solidFill>
                  <a:schemeClr val="tx1"/>
                </a:solidFill>
              </a:rPr>
              <a:t>Federal Awards</a:t>
            </a:r>
          </a:p>
          <a:p>
            <a:pPr marL="822960" lvl="1" indent="-457200" eaLnBrk="1" fontAlgn="auto" hangingPunct="1">
              <a:buFont typeface="+mj-lt"/>
              <a:buAutoNum type="arabicPeriod"/>
              <a:defRPr/>
            </a:pPr>
            <a:r>
              <a:rPr lang="en-US" sz="2000" dirty="0">
                <a:solidFill>
                  <a:schemeClr val="tx1"/>
                </a:solidFill>
              </a:rPr>
              <a:t>Authorizations</a:t>
            </a:r>
          </a:p>
          <a:p>
            <a:pPr marL="822960" lvl="1" indent="-457200" eaLnBrk="1" fontAlgn="auto" hangingPunct="1">
              <a:buFont typeface="+mj-lt"/>
              <a:buAutoNum type="arabicPeriod"/>
              <a:defRPr/>
            </a:pPr>
            <a:r>
              <a:rPr lang="en-US" sz="2000" dirty="0">
                <a:solidFill>
                  <a:schemeClr val="tx1"/>
                </a:solidFill>
              </a:rPr>
              <a:t>Obligations</a:t>
            </a:r>
          </a:p>
          <a:p>
            <a:pPr marL="822960" lvl="1" indent="-457200" eaLnBrk="1" fontAlgn="auto" hangingPunct="1">
              <a:buFont typeface="+mj-lt"/>
              <a:buAutoNum type="arabicPeriod"/>
              <a:defRPr/>
            </a:pPr>
            <a:r>
              <a:rPr lang="en-US" sz="2000" dirty="0">
                <a:solidFill>
                  <a:schemeClr val="tx1"/>
                </a:solidFill>
              </a:rPr>
              <a:t>Unobligated balances</a:t>
            </a:r>
          </a:p>
          <a:p>
            <a:pPr marL="822960" lvl="1" indent="-457200" eaLnBrk="1" fontAlgn="auto" hangingPunct="1">
              <a:buFont typeface="+mj-lt"/>
              <a:buAutoNum type="arabicPeriod"/>
              <a:defRPr/>
            </a:pPr>
            <a:r>
              <a:rPr lang="en-US" sz="2000" dirty="0">
                <a:solidFill>
                  <a:schemeClr val="tx1"/>
                </a:solidFill>
              </a:rPr>
              <a:t>Assets</a:t>
            </a:r>
          </a:p>
          <a:p>
            <a:pPr marL="822960" lvl="1" indent="-457200" eaLnBrk="1" fontAlgn="auto" hangingPunct="1">
              <a:buFont typeface="+mj-lt"/>
              <a:buAutoNum type="arabicPeriod"/>
              <a:defRPr/>
            </a:pPr>
            <a:r>
              <a:rPr lang="en-US" sz="2000" dirty="0">
                <a:solidFill>
                  <a:schemeClr val="tx1"/>
                </a:solidFill>
              </a:rPr>
              <a:t>Expenditures</a:t>
            </a:r>
          </a:p>
          <a:p>
            <a:pPr marL="822960" lvl="1" indent="-457200" eaLnBrk="1" fontAlgn="auto" hangingPunct="1">
              <a:buFont typeface="+mj-lt"/>
              <a:buAutoNum type="arabicPeriod"/>
              <a:defRPr/>
            </a:pPr>
            <a:r>
              <a:rPr lang="en-US" sz="2000" dirty="0">
                <a:solidFill>
                  <a:schemeClr val="tx1"/>
                </a:solidFill>
              </a:rPr>
              <a:t>Income</a:t>
            </a:r>
          </a:p>
          <a:p>
            <a:pPr marL="822960" lvl="1" indent="-457200" eaLnBrk="1" fontAlgn="auto" hangingPunct="1">
              <a:buFont typeface="+mj-lt"/>
              <a:buAutoNum type="arabicPeriod"/>
              <a:defRPr/>
            </a:pPr>
            <a:r>
              <a:rPr lang="en-US" sz="2000" dirty="0">
                <a:solidFill>
                  <a:schemeClr val="tx1"/>
                </a:solidFill>
              </a:rPr>
              <a:t>Interest (New)  </a:t>
            </a:r>
            <a:r>
              <a:rPr lang="en-US" sz="2000" b="1" i="1" dirty="0">
                <a:solidFill>
                  <a:schemeClr val="tx1"/>
                </a:solidFill>
              </a:rPr>
              <a:t>(Eliminated liabilities)</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24</a:t>
            </a:fld>
            <a:endParaRPr lang="en-US" altLang="en-US" dirty="0"/>
          </a:p>
        </p:txBody>
      </p:sp>
    </p:spTree>
    <p:extLst>
      <p:ext uri="{BB962C8B-B14F-4D97-AF65-F5344CB8AC3E}">
        <p14:creationId xmlns:p14="http://schemas.microsoft.com/office/powerpoint/2010/main" val="295901663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1304"/>
            <a:ext cx="8534400" cy="758952"/>
          </a:xfrm>
        </p:spPr>
        <p:txBody>
          <a:bodyPr>
            <a:noAutofit/>
          </a:bodyPr>
          <a:lstStyle/>
          <a:p>
            <a:pPr>
              <a:defRPr/>
            </a:pPr>
            <a:r>
              <a:rPr lang="en-US" sz="2800" dirty="0"/>
              <a:t>4) Internal Controls</a:t>
            </a:r>
            <a:br>
              <a:rPr lang="en-US" sz="2800" dirty="0"/>
            </a:br>
            <a:r>
              <a:rPr lang="en-US" sz="2800" dirty="0"/>
              <a:t>200.302(b)(4)</a:t>
            </a:r>
          </a:p>
        </p:txBody>
      </p:sp>
      <p:sp>
        <p:nvSpPr>
          <p:cNvPr id="28675" name="Content Placeholder 2"/>
          <p:cNvSpPr>
            <a:spLocks noGrp="1"/>
          </p:cNvSpPr>
          <p:nvPr>
            <p:ph idx="1"/>
          </p:nvPr>
        </p:nvSpPr>
        <p:spPr>
          <a:xfrm>
            <a:off x="685800" y="1785324"/>
            <a:ext cx="7772400" cy="3886200"/>
          </a:xfrm>
        </p:spPr>
        <p:txBody>
          <a:bodyPr>
            <a:normAutofit/>
          </a:bodyPr>
          <a:lstStyle/>
          <a:p>
            <a:pPr marL="0" indent="0" eaLnBrk="1" hangingPunct="1">
              <a:buNone/>
            </a:pPr>
            <a:r>
              <a:rPr lang="en-US" altLang="en-US" sz="2400" dirty="0"/>
              <a:t>Essentially same as prior 80.20(b)(3): </a:t>
            </a:r>
          </a:p>
          <a:p>
            <a:pPr eaLnBrk="1" hangingPunct="1"/>
            <a:r>
              <a:rPr lang="en-US" altLang="en-US" sz="2400" dirty="0"/>
              <a:t>Effective control over and accountability for:</a:t>
            </a:r>
          </a:p>
          <a:p>
            <a:pPr marL="822325" lvl="1" indent="-457200" eaLnBrk="1" hangingPunct="1">
              <a:buFont typeface="Gill Sans MT"/>
              <a:buAutoNum type="arabicPeriod"/>
            </a:pPr>
            <a:r>
              <a:rPr lang="en-US" altLang="en-US" sz="2400" dirty="0">
                <a:solidFill>
                  <a:schemeClr val="tx1"/>
                </a:solidFill>
              </a:rPr>
              <a:t>All funds</a:t>
            </a:r>
          </a:p>
          <a:p>
            <a:pPr marL="822325" lvl="1" indent="-457200" eaLnBrk="1" hangingPunct="1">
              <a:buFont typeface="Gill Sans MT"/>
              <a:buAutoNum type="arabicPeriod"/>
            </a:pPr>
            <a:r>
              <a:rPr lang="en-US" altLang="en-US" sz="2400" dirty="0">
                <a:solidFill>
                  <a:schemeClr val="tx1"/>
                </a:solidFill>
              </a:rPr>
              <a:t>Property</a:t>
            </a:r>
          </a:p>
          <a:p>
            <a:pPr marL="822325" lvl="1" indent="-457200" eaLnBrk="1" hangingPunct="1">
              <a:buFont typeface="Gill Sans MT"/>
              <a:buAutoNum type="arabicPeriod"/>
            </a:pPr>
            <a:r>
              <a:rPr lang="en-US" altLang="en-US" sz="2400" dirty="0">
                <a:solidFill>
                  <a:schemeClr val="tx1"/>
                </a:solidFill>
              </a:rPr>
              <a:t>Other assets</a:t>
            </a:r>
          </a:p>
          <a:p>
            <a:pPr eaLnBrk="1" hangingPunct="1"/>
            <a:r>
              <a:rPr lang="en-US" altLang="en-US" sz="2400" dirty="0"/>
              <a:t>Must adequately safeguard all assets</a:t>
            </a:r>
          </a:p>
          <a:p>
            <a:pPr eaLnBrk="1" hangingPunct="1"/>
            <a:r>
              <a:rPr lang="en-US" altLang="en-US" sz="2400" dirty="0"/>
              <a:t>Use assets solely for authorized purpose</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25</a:t>
            </a:fld>
            <a:endParaRPr lang="en-US" altLang="en-US" dirty="0"/>
          </a:p>
        </p:txBody>
      </p:sp>
    </p:spTree>
    <p:extLst>
      <p:ext uri="{BB962C8B-B14F-4D97-AF65-F5344CB8AC3E}">
        <p14:creationId xmlns:p14="http://schemas.microsoft.com/office/powerpoint/2010/main" val="122463772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7823" y="685800"/>
            <a:ext cx="8026146" cy="1103313"/>
          </a:xfrm>
        </p:spPr>
        <p:txBody>
          <a:bodyPr>
            <a:normAutofit/>
          </a:bodyPr>
          <a:lstStyle/>
          <a:p>
            <a:r>
              <a:rPr lang="en-US" altLang="en-US" sz="2800" dirty="0"/>
              <a:t>The Definition of Internal Controls </a:t>
            </a:r>
            <a:br>
              <a:rPr lang="en-US" altLang="en-US" sz="2800" dirty="0"/>
            </a:br>
            <a:r>
              <a:rPr lang="en-US" altLang="en-US" sz="2800" dirty="0"/>
              <a:t>200.61</a:t>
            </a:r>
          </a:p>
        </p:txBody>
      </p:sp>
      <p:sp>
        <p:nvSpPr>
          <p:cNvPr id="3" name="Content Placeholder 2"/>
          <p:cNvSpPr>
            <a:spLocks noGrp="1"/>
          </p:cNvSpPr>
          <p:nvPr>
            <p:ph idx="1"/>
          </p:nvPr>
        </p:nvSpPr>
        <p:spPr>
          <a:xfrm>
            <a:off x="536606" y="1905000"/>
            <a:ext cx="8107363" cy="3733800"/>
          </a:xfrm>
        </p:spPr>
        <p:txBody>
          <a:bodyPr/>
          <a:lstStyle/>
          <a:p>
            <a:pPr>
              <a:defRPr/>
            </a:pPr>
            <a:r>
              <a:rPr lang="en-US" sz="2400" i="1" dirty="0"/>
              <a:t>Internal controls</a:t>
            </a:r>
            <a:r>
              <a:rPr lang="en-US" sz="2400" dirty="0"/>
              <a:t> means a process, implemented by a non-Federal entity, designed to provide reasonable assurance regarding the achievement of objectives in the following categories:</a:t>
            </a:r>
          </a:p>
          <a:p>
            <a:pPr marL="746125" lvl="1" indent="-342900">
              <a:buFont typeface="+mj-lt"/>
              <a:buAutoNum type="alphaLcPeriod"/>
              <a:defRPr/>
            </a:pPr>
            <a:r>
              <a:rPr lang="en-US" sz="2000" dirty="0">
                <a:solidFill>
                  <a:schemeClr val="tx1"/>
                </a:solidFill>
              </a:rPr>
              <a:t>Effectiveness and efficiency of operations;</a:t>
            </a:r>
          </a:p>
          <a:p>
            <a:pPr marL="746125" lvl="1" indent="-342900">
              <a:buFont typeface="+mj-lt"/>
              <a:buAutoNum type="alphaLcPeriod"/>
              <a:defRPr/>
            </a:pPr>
            <a:r>
              <a:rPr lang="en-US" sz="2000" dirty="0">
                <a:solidFill>
                  <a:schemeClr val="tx1"/>
                </a:solidFill>
              </a:rPr>
              <a:t>Reliability of reporting for internal and external use; and</a:t>
            </a:r>
          </a:p>
          <a:p>
            <a:pPr marL="746125" lvl="1" indent="-342900">
              <a:buFont typeface="+mj-lt"/>
              <a:buAutoNum type="alphaLcPeriod"/>
              <a:defRPr/>
            </a:pPr>
            <a:r>
              <a:rPr lang="en-US" sz="2000" dirty="0">
                <a:solidFill>
                  <a:schemeClr val="tx1"/>
                </a:solidFill>
              </a:rPr>
              <a:t>Compliance with applicable laws and regulations.</a:t>
            </a:r>
          </a:p>
          <a:p>
            <a:pPr>
              <a:defRPr/>
            </a:pPr>
            <a:endParaRPr lang="en-US" dirty="0"/>
          </a:p>
        </p:txBody>
      </p:sp>
      <p:sp>
        <p:nvSpPr>
          <p:cNvPr id="2" name="Slide Number Placeholder 1"/>
          <p:cNvSpPr>
            <a:spLocks noGrp="1"/>
          </p:cNvSpPr>
          <p:nvPr>
            <p:ph type="sldNum" sz="quarter" idx="12"/>
          </p:nvPr>
        </p:nvSpPr>
        <p:spPr/>
        <p:txBody>
          <a:bodyPr/>
          <a:lstStyle/>
          <a:p>
            <a:pPr>
              <a:defRPr/>
            </a:pPr>
            <a:fld id="{24DB7A66-5CFF-4260-B541-1493CE13F5BF}" type="slidenum">
              <a:rPr lang="en-US" altLang="en-US" smtClean="0"/>
              <a:pPr>
                <a:defRPr/>
              </a:pPr>
              <a:t>26</a:t>
            </a:fld>
            <a:endParaRPr lang="en-US" altLang="en-US" dirty="0"/>
          </a:p>
        </p:txBody>
      </p:sp>
    </p:spTree>
    <p:extLst>
      <p:ext uri="{BB962C8B-B14F-4D97-AF65-F5344CB8AC3E}">
        <p14:creationId xmlns:p14="http://schemas.microsoft.com/office/powerpoint/2010/main" val="4008738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25" y="381000"/>
            <a:ext cx="8534400" cy="758952"/>
          </a:xfrm>
        </p:spPr>
        <p:txBody>
          <a:bodyPr>
            <a:noAutofit/>
          </a:bodyPr>
          <a:lstStyle/>
          <a:p>
            <a:r>
              <a:rPr lang="en-US" sz="2800" dirty="0"/>
              <a:t>Internal Controls </a:t>
            </a:r>
            <a:br>
              <a:rPr lang="en-US" sz="2800" dirty="0"/>
            </a:br>
            <a:r>
              <a:rPr lang="en-US" sz="2800" dirty="0"/>
              <a:t>200.303</a:t>
            </a:r>
          </a:p>
        </p:txBody>
      </p:sp>
      <p:sp>
        <p:nvSpPr>
          <p:cNvPr id="3" name="Content Placeholder 2"/>
          <p:cNvSpPr>
            <a:spLocks noGrp="1"/>
          </p:cNvSpPr>
          <p:nvPr>
            <p:ph idx="1"/>
          </p:nvPr>
        </p:nvSpPr>
        <p:spPr>
          <a:xfrm>
            <a:off x="316992" y="1676400"/>
            <a:ext cx="8065008" cy="4572000"/>
          </a:xfrm>
        </p:spPr>
        <p:txBody>
          <a:bodyPr>
            <a:normAutofit/>
          </a:bodyPr>
          <a:lstStyle/>
          <a:p>
            <a:pPr marL="457200" indent="-457200">
              <a:buFont typeface="+mj-lt"/>
              <a:buAutoNum type="alphaLcPeriod"/>
            </a:pPr>
            <a:r>
              <a:rPr lang="en-US" sz="2200" dirty="0"/>
              <a:t>Non-Federal entities must establish and maintain effective internal control over the Federal award that provides reasonable assurances that the entity is managing the award in compliance with federal statutes, regs, and terms of the award.</a:t>
            </a:r>
          </a:p>
          <a:p>
            <a:pPr lvl="1"/>
            <a:endParaRPr lang="en-US" sz="2200" dirty="0">
              <a:solidFill>
                <a:srgbClr val="C00000"/>
              </a:solidFill>
            </a:endParaRPr>
          </a:p>
          <a:p>
            <a:pPr lvl="1"/>
            <a:r>
              <a:rPr lang="en-US" sz="2200" dirty="0">
                <a:solidFill>
                  <a:srgbClr val="C00000"/>
                </a:solidFill>
              </a:rPr>
              <a:t>NEW: </a:t>
            </a:r>
            <a:r>
              <a:rPr lang="en-US" sz="2200" dirty="0">
                <a:solidFill>
                  <a:schemeClr val="tx1"/>
                </a:solidFill>
              </a:rPr>
              <a:t>Internal controls “should” be in compliance with:</a:t>
            </a:r>
          </a:p>
          <a:p>
            <a:pPr lvl="2"/>
            <a:r>
              <a:rPr lang="en-US" sz="2200" dirty="0"/>
              <a:t>The U.S. Comptroller General’s Standard for Internal Controls in the Federal Government; and </a:t>
            </a:r>
          </a:p>
          <a:p>
            <a:pPr lvl="2"/>
            <a:r>
              <a:rPr lang="en-US" sz="2200" dirty="0"/>
              <a:t>Internal Control Integrated Framework issued by the Committee of Sponsoring Organizations of the Treadway Commission (COSO)</a:t>
            </a:r>
          </a:p>
          <a:p>
            <a:pPr marL="457200" indent="-457200">
              <a:buFont typeface="+mj-lt"/>
              <a:buAutoNum type="alphaLcPeriod"/>
            </a:pPr>
            <a:endParaRPr lang="en-US" sz="2400" dirty="0"/>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27</a:t>
            </a:fld>
            <a:endParaRPr lang="en-US" altLang="en-US" dirty="0"/>
          </a:p>
        </p:txBody>
      </p:sp>
    </p:spTree>
    <p:extLst>
      <p:ext uri="{BB962C8B-B14F-4D97-AF65-F5344CB8AC3E}">
        <p14:creationId xmlns:p14="http://schemas.microsoft.com/office/powerpoint/2010/main" val="4045082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685800"/>
            <a:ext cx="7212012" cy="1219200"/>
          </a:xfrm>
        </p:spPr>
        <p:txBody>
          <a:bodyPr>
            <a:normAutofit/>
          </a:bodyPr>
          <a:lstStyle/>
          <a:p>
            <a:r>
              <a:rPr lang="en-US" sz="2800" dirty="0"/>
              <a:t>Internal Controls (cont.)</a:t>
            </a:r>
            <a:br>
              <a:rPr lang="en-US" altLang="en-US" sz="2800" dirty="0"/>
            </a:br>
            <a:r>
              <a:rPr lang="en-US" sz="2800" dirty="0"/>
              <a:t>200.303</a:t>
            </a:r>
            <a:endParaRPr lang="en-US" altLang="en-US" sz="2800" dirty="0"/>
          </a:p>
        </p:txBody>
      </p:sp>
      <p:sp>
        <p:nvSpPr>
          <p:cNvPr id="3" name="Content Placeholder 2"/>
          <p:cNvSpPr>
            <a:spLocks noGrp="1"/>
          </p:cNvSpPr>
          <p:nvPr>
            <p:ph idx="1"/>
          </p:nvPr>
        </p:nvSpPr>
        <p:spPr>
          <a:xfrm>
            <a:off x="152400" y="2209800"/>
            <a:ext cx="8305800" cy="4003675"/>
          </a:xfrm>
        </p:spPr>
        <p:txBody>
          <a:bodyPr/>
          <a:lstStyle/>
          <a:p>
            <a:pPr>
              <a:buSzPct val="98000"/>
              <a:buFont typeface="+mj-lt"/>
              <a:buAutoNum type="alphaLcPeriod" startAt="2"/>
              <a:defRPr/>
            </a:pPr>
            <a:r>
              <a:rPr lang="en-US" sz="2100" dirty="0"/>
              <a:t>Comply with Federal statutes, regs, and the terms and conditions of the Federal awards.</a:t>
            </a:r>
          </a:p>
          <a:p>
            <a:pPr>
              <a:buSzPct val="98000"/>
              <a:buFont typeface="+mj-lt"/>
              <a:buAutoNum type="alphaLcPeriod" startAt="2"/>
              <a:defRPr/>
            </a:pPr>
            <a:r>
              <a:rPr lang="en-US" sz="2100" dirty="0"/>
              <a:t>Evaluate and monitor the non-Federal entity's compliance with statutes, regs and the terms and conditions of Federal awards.</a:t>
            </a:r>
          </a:p>
          <a:p>
            <a:pPr>
              <a:buSzPct val="98000"/>
              <a:buFont typeface="+mj-lt"/>
              <a:buAutoNum type="alphaLcPeriod" startAt="2"/>
              <a:defRPr/>
            </a:pPr>
            <a:r>
              <a:rPr lang="en-US" sz="2100" dirty="0"/>
              <a:t>Take prompt action when instances of noncompliance are identified including in audit findings.</a:t>
            </a:r>
          </a:p>
          <a:p>
            <a:pPr>
              <a:buSzPct val="98000"/>
              <a:buFont typeface="+mj-lt"/>
              <a:buAutoNum type="alphaLcPeriod" startAt="2"/>
              <a:defRPr/>
            </a:pPr>
            <a:r>
              <a:rPr lang="en-US" sz="2100" dirty="0"/>
              <a:t>Take reasonable measures to safeguard protected personally identifiable info (PII) and other information designated or deemed sensitive</a:t>
            </a:r>
          </a:p>
        </p:txBody>
      </p:sp>
      <p:sp>
        <p:nvSpPr>
          <p:cNvPr id="2" name="Slide Number Placeholder 1"/>
          <p:cNvSpPr>
            <a:spLocks noGrp="1"/>
          </p:cNvSpPr>
          <p:nvPr>
            <p:ph type="sldNum" sz="quarter" idx="12"/>
          </p:nvPr>
        </p:nvSpPr>
        <p:spPr/>
        <p:txBody>
          <a:bodyPr/>
          <a:lstStyle/>
          <a:p>
            <a:pPr>
              <a:defRPr/>
            </a:pPr>
            <a:fld id="{24DB7A66-5CFF-4260-B541-1493CE13F5BF}" type="slidenum">
              <a:rPr lang="en-US" altLang="en-US" smtClean="0"/>
              <a:pPr>
                <a:defRPr/>
              </a:pPr>
              <a:t>28</a:t>
            </a:fld>
            <a:endParaRPr lang="en-US" altLang="en-US" dirty="0"/>
          </a:p>
        </p:txBody>
      </p:sp>
    </p:spTree>
    <p:extLst>
      <p:ext uri="{BB962C8B-B14F-4D97-AF65-F5344CB8AC3E}">
        <p14:creationId xmlns:p14="http://schemas.microsoft.com/office/powerpoint/2010/main" val="3958064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19" y="533400"/>
            <a:ext cx="8119281" cy="411780"/>
          </a:xfrm>
        </p:spPr>
        <p:txBody>
          <a:bodyPr/>
          <a:lstStyle/>
          <a:p>
            <a:pPr>
              <a:defRPr/>
            </a:pPr>
            <a:r>
              <a:rPr lang="en-US" dirty="0"/>
              <a:t>Required Certification 200.415 </a:t>
            </a:r>
          </a:p>
        </p:txBody>
      </p:sp>
      <p:sp>
        <p:nvSpPr>
          <p:cNvPr id="21508" name="Content Placeholder 2"/>
          <p:cNvSpPr>
            <a:spLocks noGrp="1"/>
          </p:cNvSpPr>
          <p:nvPr>
            <p:ph idx="4294967295"/>
          </p:nvPr>
        </p:nvSpPr>
        <p:spPr>
          <a:xfrm>
            <a:off x="338919" y="1676400"/>
            <a:ext cx="8153400" cy="4111625"/>
          </a:xfrm>
        </p:spPr>
        <p:txBody>
          <a:bodyPr>
            <a:normAutofit fontScale="92500"/>
          </a:bodyPr>
          <a:lstStyle/>
          <a:p>
            <a:r>
              <a:rPr lang="en-US" sz="2400" dirty="0">
                <a:solidFill>
                  <a:srgbClr val="C00000"/>
                </a:solidFill>
              </a:rPr>
              <a:t>NEW: </a:t>
            </a:r>
            <a:r>
              <a:rPr lang="en-US" altLang="en-US" sz="2400" dirty="0"/>
              <a:t>An official authorized to legally bind the non-federal entity </a:t>
            </a:r>
            <a:r>
              <a:rPr lang="en-US" altLang="en-US" sz="2400" u="sng" dirty="0"/>
              <a:t>must certify on annual and final fiscal reports or vouchers requesting payment:</a:t>
            </a:r>
          </a:p>
          <a:p>
            <a:pPr lvl="1" eaLnBrk="1" hangingPunct="1"/>
            <a:r>
              <a:rPr lang="en-US" altLang="en-US" sz="2200" dirty="0">
                <a:latin typeface="Bookman Old Style" panose="02050604050505020204" pitchFamily="18" charset="0"/>
              </a:rPr>
              <a:t>“By signing this report, I certify to the best of my knowledge and belief that the report is true, complete and accurate and the expenditures, disbursements and cash receipts are for the purposes and objectives set forth in the terms and conditions of the federal award.  I am aware that any false, fictitious, or fraudulent information or the omission of any material fact, may subject me to criminal civil or administrative penalties for fraud, false statements, false claims, or otherwise.”</a:t>
            </a:r>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29</a:t>
            </a:fld>
            <a:endParaRPr lang="en-US" altLang="en-US" dirty="0"/>
          </a:p>
        </p:txBody>
      </p:sp>
    </p:spTree>
    <p:extLst>
      <p:ext uri="{BB962C8B-B14F-4D97-AF65-F5344CB8AC3E}">
        <p14:creationId xmlns:p14="http://schemas.microsoft.com/office/powerpoint/2010/main" val="146115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EDGAR: Old Friend New Look</a:t>
            </a:r>
          </a:p>
        </p:txBody>
      </p:sp>
      <p:sp>
        <p:nvSpPr>
          <p:cNvPr id="4" name="Slide Number Placeholder 3"/>
          <p:cNvSpPr>
            <a:spLocks noGrp="1"/>
          </p:cNvSpPr>
          <p:nvPr>
            <p:ph type="sldNum" sz="quarter" idx="12"/>
          </p:nvPr>
        </p:nvSpPr>
        <p:spPr/>
        <p:txBody>
          <a:bodyPr/>
          <a:lstStyle/>
          <a:p>
            <a:fld id="{925205EF-C209-407C-98F3-96D0E98BF74F}" type="slidenum">
              <a:rPr lang="en-US" smtClean="0"/>
              <a:t>3</a:t>
            </a:fld>
            <a:endParaRPr lang="en-US" dirty="0"/>
          </a:p>
        </p:txBody>
      </p:sp>
      <p:pic>
        <p:nvPicPr>
          <p:cNvPr id="5" name="Picture 2" descr="C:\Users\eauerbach\AppData\Local\Microsoft\Windows\Temporary Internet Files\Content.IE5\R6WKPV3O\446786_11480529_b[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544532"/>
            <a:ext cx="2932770" cy="450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916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49" y="609600"/>
            <a:ext cx="6868884" cy="1077685"/>
          </a:xfrm>
        </p:spPr>
        <p:txBody>
          <a:bodyPr>
            <a:normAutofit/>
          </a:bodyPr>
          <a:lstStyle/>
          <a:p>
            <a:r>
              <a:rPr lang="en-US" sz="2800" dirty="0"/>
              <a:t>How often are we required to sign the required certification?</a:t>
            </a:r>
          </a:p>
        </p:txBody>
      </p:sp>
      <p:sp>
        <p:nvSpPr>
          <p:cNvPr id="3" name="Content Placeholder 2"/>
          <p:cNvSpPr>
            <a:spLocks noGrp="1"/>
          </p:cNvSpPr>
          <p:nvPr>
            <p:ph idx="1"/>
          </p:nvPr>
        </p:nvSpPr>
        <p:spPr>
          <a:xfrm>
            <a:off x="506916" y="1981200"/>
            <a:ext cx="7709543" cy="3530600"/>
          </a:xfrm>
        </p:spPr>
        <p:txBody>
          <a:bodyPr>
            <a:normAutofit/>
          </a:bodyPr>
          <a:lstStyle/>
          <a:p>
            <a:r>
              <a:rPr lang="en-US" sz="2200" dirty="0"/>
              <a:t>“The requirement to certify vouchers requesting payments applies to all subgrantees requesting a payment and </a:t>
            </a:r>
            <a:r>
              <a:rPr lang="en-US" sz="2200" b="1" u="sng" dirty="0"/>
              <a:t>must be provided with every request for payment under a subgrant</a:t>
            </a:r>
            <a:r>
              <a:rPr lang="en-US" sz="2200" dirty="0"/>
              <a:t>, in the same way that the U.S. Department of Education requires all grantees and cooperative agreement recipients to certify all payment request submitted to the Department.”</a:t>
            </a:r>
          </a:p>
          <a:p>
            <a:pPr lvl="1"/>
            <a:r>
              <a:rPr lang="en-US" sz="2000" dirty="0">
                <a:solidFill>
                  <a:schemeClr val="tx1"/>
                </a:solidFill>
              </a:rPr>
              <a:t>Letter, dated May 26, 2015</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30</a:t>
            </a:fld>
            <a:endParaRPr lang="en-US" altLang="en-US" dirty="0"/>
          </a:p>
        </p:txBody>
      </p:sp>
    </p:spTree>
    <p:extLst>
      <p:ext uri="{BB962C8B-B14F-4D97-AF65-F5344CB8AC3E}">
        <p14:creationId xmlns:p14="http://schemas.microsoft.com/office/powerpoint/2010/main" val="31743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71" y="838200"/>
            <a:ext cx="8534400" cy="758952"/>
          </a:xfrm>
        </p:spPr>
        <p:txBody>
          <a:bodyPr>
            <a:noAutofit/>
          </a:bodyPr>
          <a:lstStyle/>
          <a:p>
            <a:pPr>
              <a:defRPr/>
            </a:pPr>
            <a:r>
              <a:rPr lang="en-US" sz="2800" dirty="0"/>
              <a:t>5) Budget Control</a:t>
            </a:r>
            <a:br>
              <a:rPr lang="en-US" sz="2800" dirty="0"/>
            </a:br>
            <a:r>
              <a:rPr lang="en-US" altLang="en-US" sz="2800" dirty="0"/>
              <a:t>200.302(5)</a:t>
            </a:r>
            <a:endParaRPr lang="en-US" sz="2800" dirty="0"/>
          </a:p>
        </p:txBody>
      </p:sp>
      <p:sp>
        <p:nvSpPr>
          <p:cNvPr id="29699" name="Content Placeholder 2"/>
          <p:cNvSpPr>
            <a:spLocks noGrp="1"/>
          </p:cNvSpPr>
          <p:nvPr>
            <p:ph idx="1"/>
          </p:nvPr>
        </p:nvSpPr>
        <p:spPr>
          <a:xfrm>
            <a:off x="301752" y="1851030"/>
            <a:ext cx="8503920" cy="4572000"/>
          </a:xfrm>
        </p:spPr>
        <p:txBody>
          <a:bodyPr>
            <a:normAutofit/>
          </a:bodyPr>
          <a:lstStyle/>
          <a:p>
            <a:pPr eaLnBrk="1" hangingPunct="1"/>
            <a:r>
              <a:rPr lang="en-US" altLang="en-US" sz="2400" dirty="0"/>
              <a:t>Same as current rule 80.20(b)(4)</a:t>
            </a:r>
          </a:p>
          <a:p>
            <a:pPr eaLnBrk="1" hangingPunct="1"/>
            <a:r>
              <a:rPr lang="en-US" altLang="en-US" sz="2400" dirty="0"/>
              <a:t>Comparison of expenditures with budget amounts for each award</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31</a:t>
            </a:fld>
            <a:endParaRPr lang="en-US" altLang="en-US" dirty="0"/>
          </a:p>
        </p:txBody>
      </p:sp>
    </p:spTree>
    <p:extLst>
      <p:ext uri="{BB962C8B-B14F-4D97-AF65-F5344CB8AC3E}">
        <p14:creationId xmlns:p14="http://schemas.microsoft.com/office/powerpoint/2010/main" val="111138730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418" y="381000"/>
            <a:ext cx="8026146" cy="1143000"/>
          </a:xfrm>
        </p:spPr>
        <p:txBody>
          <a:bodyPr>
            <a:normAutofit/>
          </a:bodyPr>
          <a:lstStyle/>
          <a:p>
            <a:r>
              <a:rPr lang="en-US" sz="2800" dirty="0"/>
              <a:t>6) Written Cash Management Procedures </a:t>
            </a:r>
            <a:br>
              <a:rPr lang="en-US" sz="2800" dirty="0"/>
            </a:br>
            <a:r>
              <a:rPr lang="en-US" sz="2800" dirty="0"/>
              <a:t>200.302(6)</a:t>
            </a:r>
          </a:p>
        </p:txBody>
      </p:sp>
      <p:sp>
        <p:nvSpPr>
          <p:cNvPr id="3" name="Content Placeholder 2"/>
          <p:cNvSpPr>
            <a:spLocks noGrp="1"/>
          </p:cNvSpPr>
          <p:nvPr>
            <p:ph idx="1"/>
          </p:nvPr>
        </p:nvSpPr>
        <p:spPr>
          <a:xfrm>
            <a:off x="366812" y="1828800"/>
            <a:ext cx="7989752" cy="1886797"/>
          </a:xfrm>
        </p:spPr>
        <p:txBody>
          <a:bodyPr>
            <a:normAutofit/>
          </a:bodyPr>
          <a:lstStyle/>
          <a:p>
            <a:r>
              <a:rPr lang="en-US" sz="2800" dirty="0">
                <a:solidFill>
                  <a:srgbClr val="C00000"/>
                </a:solidFill>
              </a:rPr>
              <a:t>NEW: </a:t>
            </a:r>
            <a:r>
              <a:rPr lang="en-US" sz="2800" dirty="0"/>
              <a:t>Written Procedures to implement the requirements of 200.305</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32</a:t>
            </a:fld>
            <a:endParaRPr lang="en-US" altLang="en-US" dirty="0"/>
          </a:p>
        </p:txBody>
      </p:sp>
    </p:spTree>
    <p:extLst>
      <p:ext uri="{BB962C8B-B14F-4D97-AF65-F5344CB8AC3E}">
        <p14:creationId xmlns:p14="http://schemas.microsoft.com/office/powerpoint/2010/main" val="367653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69" y="49420"/>
            <a:ext cx="8534400" cy="990600"/>
          </a:xfrm>
        </p:spPr>
        <p:txBody>
          <a:bodyPr>
            <a:normAutofit/>
          </a:bodyPr>
          <a:lstStyle/>
          <a:p>
            <a:pPr>
              <a:defRPr/>
            </a:pPr>
            <a:r>
              <a:rPr lang="en-US" sz="2800" dirty="0"/>
              <a:t>Payment</a:t>
            </a:r>
            <a:br>
              <a:rPr lang="en-US" sz="2800" dirty="0"/>
            </a:br>
            <a:r>
              <a:rPr lang="en-US" sz="2800" dirty="0"/>
              <a:t>200.305 (a) and (b)</a:t>
            </a:r>
          </a:p>
        </p:txBody>
      </p:sp>
      <p:sp>
        <p:nvSpPr>
          <p:cNvPr id="3" name="Content Placeholder 2"/>
          <p:cNvSpPr>
            <a:spLocks noGrp="1"/>
          </p:cNvSpPr>
          <p:nvPr>
            <p:ph idx="1"/>
          </p:nvPr>
        </p:nvSpPr>
        <p:spPr>
          <a:xfrm>
            <a:off x="457200" y="1752600"/>
            <a:ext cx="7989888" cy="3944937"/>
          </a:xfrm>
        </p:spPr>
        <p:txBody>
          <a:bodyPr rtlCol="0">
            <a:normAutofit/>
          </a:bodyPr>
          <a:lstStyle/>
          <a:p>
            <a:pPr marL="306000" indent="-306000" eaLnBrk="1" fontAlgn="auto" hangingPunct="1">
              <a:buFont typeface="Wingdings 2" charset="2"/>
              <a:buChar char=""/>
              <a:defRPr/>
            </a:pPr>
            <a:r>
              <a:rPr lang="en-US" sz="2400" dirty="0"/>
              <a:t>For states, payments are governed by Treasury – State CMIA agreements 31 CFR Part 205</a:t>
            </a:r>
          </a:p>
          <a:p>
            <a:pPr marL="630000" lvl="1" indent="-306000" eaLnBrk="1" fontAlgn="auto" hangingPunct="1">
              <a:buFont typeface="Wingdings 2" charset="2"/>
              <a:buChar char=""/>
              <a:defRPr/>
            </a:pPr>
            <a:r>
              <a:rPr lang="en-US" sz="2400" dirty="0"/>
              <a:t>No Change</a:t>
            </a:r>
          </a:p>
          <a:p>
            <a:pPr marL="306000" indent="-306000" eaLnBrk="1" fontAlgn="auto" hangingPunct="1">
              <a:buFont typeface="Wingdings 2" charset="2"/>
              <a:buChar char=""/>
              <a:defRPr/>
            </a:pPr>
            <a:endParaRPr lang="en-US" sz="2400" dirty="0"/>
          </a:p>
          <a:p>
            <a:pPr marL="306000" indent="-306000" eaLnBrk="1" fontAlgn="auto" hangingPunct="1">
              <a:buFont typeface="Wingdings 2" charset="2"/>
              <a:buChar char=""/>
              <a:defRPr/>
            </a:pPr>
            <a:r>
              <a:rPr lang="en-US" sz="2400" dirty="0"/>
              <a:t>For all other non federal entities, payments must </a:t>
            </a:r>
            <a:r>
              <a:rPr lang="en-US" sz="2400" u="sng" dirty="0"/>
              <a:t>minimize</a:t>
            </a:r>
            <a:r>
              <a:rPr lang="en-US" sz="2400" dirty="0"/>
              <a:t> time elapsing between </a:t>
            </a:r>
            <a:r>
              <a:rPr lang="en-US" sz="2400" u="sng" dirty="0"/>
              <a:t>draw</a:t>
            </a:r>
            <a:r>
              <a:rPr lang="en-US" sz="2400" dirty="0"/>
              <a:t> from G-5 and </a:t>
            </a:r>
            <a:r>
              <a:rPr lang="en-US" sz="2400" u="sng" dirty="0"/>
              <a:t>disbursement</a:t>
            </a:r>
            <a:r>
              <a:rPr lang="en-US" sz="2400" dirty="0"/>
              <a:t> (not obligation)</a:t>
            </a:r>
          </a:p>
          <a:p>
            <a:pPr marL="0" indent="0" eaLnBrk="1" fontAlgn="auto" hangingPunct="1">
              <a:buNone/>
              <a:defRPr/>
            </a:pPr>
            <a:endParaRPr lang="en-US" sz="2800" dirty="0"/>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33</a:t>
            </a:fld>
            <a:endParaRPr lang="en-US" altLang="en-US" dirty="0"/>
          </a:p>
        </p:txBody>
      </p:sp>
    </p:spTree>
    <p:extLst>
      <p:ext uri="{BB962C8B-B14F-4D97-AF65-F5344CB8AC3E}">
        <p14:creationId xmlns:p14="http://schemas.microsoft.com/office/powerpoint/2010/main" val="22960674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93153"/>
            <a:ext cx="8534400" cy="990600"/>
          </a:xfrm>
        </p:spPr>
        <p:txBody>
          <a:bodyPr>
            <a:normAutofit/>
          </a:bodyPr>
          <a:lstStyle/>
          <a:p>
            <a:pPr>
              <a:defRPr/>
            </a:pPr>
            <a:r>
              <a:rPr lang="en-US" sz="2800" dirty="0"/>
              <a:t>Payment (cont.)</a:t>
            </a:r>
            <a:br>
              <a:rPr lang="en-US" sz="2800" dirty="0"/>
            </a:br>
            <a:r>
              <a:rPr lang="en-US" sz="2800" dirty="0"/>
              <a:t>200.305(b)(1)-(4)</a:t>
            </a:r>
          </a:p>
        </p:txBody>
      </p:sp>
      <p:sp>
        <p:nvSpPr>
          <p:cNvPr id="3" name="Content Placeholder 2"/>
          <p:cNvSpPr>
            <a:spLocks noGrp="1"/>
          </p:cNvSpPr>
          <p:nvPr>
            <p:ph idx="1"/>
          </p:nvPr>
        </p:nvSpPr>
        <p:spPr>
          <a:xfrm>
            <a:off x="533400" y="1752600"/>
            <a:ext cx="7989888" cy="3944937"/>
          </a:xfrm>
        </p:spPr>
        <p:txBody>
          <a:bodyPr rtlCol="0">
            <a:normAutofit/>
          </a:bodyPr>
          <a:lstStyle/>
          <a:p>
            <a:r>
              <a:rPr lang="en-US" sz="2400" dirty="0"/>
              <a:t>Written procedures must describe whether non-federal entity uses:</a:t>
            </a:r>
          </a:p>
          <a:p>
            <a:pPr marL="822960" lvl="1" indent="-457200">
              <a:buFont typeface="+mj-lt"/>
              <a:buAutoNum type="arabicParenR"/>
            </a:pPr>
            <a:r>
              <a:rPr lang="en-US" sz="2000" u="sng" dirty="0"/>
              <a:t>Advance Payments</a:t>
            </a:r>
            <a:r>
              <a:rPr lang="en-US" sz="2000" dirty="0"/>
              <a:t> (preferred) </a:t>
            </a:r>
          </a:p>
          <a:p>
            <a:pPr marL="1188720" lvl="2" indent="-457200">
              <a:buFont typeface="Arial" panose="020B0604020202020204" pitchFamily="34" charset="0"/>
              <a:buChar char="•"/>
            </a:pPr>
            <a:r>
              <a:rPr lang="en-US" sz="1800" dirty="0"/>
              <a:t>Limited to minimum amounts needed to meet immediate cash needs </a:t>
            </a:r>
          </a:p>
          <a:p>
            <a:pPr marL="822960" lvl="1" indent="-457200">
              <a:buFont typeface="+mj-lt"/>
              <a:buAutoNum type="arabicParenR"/>
            </a:pPr>
            <a:r>
              <a:rPr lang="en-US" sz="2000" u="sng" dirty="0"/>
              <a:t>Reimbursement</a:t>
            </a:r>
          </a:p>
          <a:p>
            <a:pPr marL="1188720" lvl="2" indent="-457200">
              <a:buFont typeface="Arial" panose="020B0604020202020204" pitchFamily="34" charset="0"/>
              <a:buChar char="•"/>
            </a:pPr>
            <a:r>
              <a:rPr lang="en-US" sz="1800" dirty="0"/>
              <a:t>Pass through must make payment within 30 calendar days after receipt of the billing</a:t>
            </a:r>
          </a:p>
          <a:p>
            <a:pPr marL="822960" lvl="1" indent="-457200">
              <a:buFont typeface="+mj-lt"/>
              <a:buAutoNum type="arabicParenR"/>
            </a:pPr>
            <a:r>
              <a:rPr lang="en-US" sz="2000" u="sng" dirty="0"/>
              <a:t>Working Capital Advance</a:t>
            </a:r>
          </a:p>
          <a:p>
            <a:pPr marL="1188720" lvl="2" indent="-457200">
              <a:buFont typeface="Arial" panose="020B0604020202020204" pitchFamily="34" charset="0"/>
              <a:buChar char="•"/>
            </a:pPr>
            <a:r>
              <a:rPr lang="en-US" sz="1800" dirty="0"/>
              <a:t>The pass through determines that the nonfederal entity lacks sufficient working capital. Allows advance payment to cover estimated disbursement needs for initial period</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34</a:t>
            </a:fld>
            <a:endParaRPr lang="en-US" altLang="en-US" dirty="0"/>
          </a:p>
        </p:txBody>
      </p:sp>
    </p:spTree>
    <p:extLst>
      <p:ext uri="{BB962C8B-B14F-4D97-AF65-F5344CB8AC3E}">
        <p14:creationId xmlns:p14="http://schemas.microsoft.com/office/powerpoint/2010/main" val="69239918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6194"/>
            <a:ext cx="7086600" cy="980178"/>
          </a:xfrm>
        </p:spPr>
        <p:txBody>
          <a:bodyPr>
            <a:normAutofit/>
          </a:bodyPr>
          <a:lstStyle/>
          <a:p>
            <a:pPr>
              <a:defRPr/>
            </a:pPr>
            <a:r>
              <a:rPr lang="en-US" sz="2800" dirty="0"/>
              <a:t>Payment (cont.)</a:t>
            </a:r>
            <a:br>
              <a:rPr lang="en-US" sz="2800" dirty="0"/>
            </a:br>
            <a:r>
              <a:rPr lang="en-US" sz="2800" dirty="0"/>
              <a:t>200.305(b)(7)-(8)</a:t>
            </a:r>
          </a:p>
        </p:txBody>
      </p:sp>
      <p:sp>
        <p:nvSpPr>
          <p:cNvPr id="3" name="Content Placeholder 2"/>
          <p:cNvSpPr>
            <a:spLocks noGrp="1"/>
          </p:cNvSpPr>
          <p:nvPr>
            <p:ph idx="1"/>
          </p:nvPr>
        </p:nvSpPr>
        <p:spPr>
          <a:xfrm>
            <a:off x="399288" y="1752600"/>
            <a:ext cx="8382000" cy="4572000"/>
          </a:xfrm>
        </p:spPr>
        <p:txBody>
          <a:bodyPr rtlCol="0">
            <a:noAutofit/>
          </a:bodyPr>
          <a:lstStyle/>
          <a:p>
            <a:pPr marL="306000" indent="-306000" eaLnBrk="1" fontAlgn="auto" hangingPunct="1">
              <a:buFont typeface="Wingdings 2" charset="2"/>
              <a:buChar char=""/>
              <a:defRPr/>
            </a:pPr>
            <a:r>
              <a:rPr lang="en-US" sz="2400" dirty="0">
                <a:solidFill>
                  <a:srgbClr val="C00000"/>
                </a:solidFill>
              </a:rPr>
              <a:t>NEW:</a:t>
            </a:r>
            <a:r>
              <a:rPr lang="en-US" sz="2400" dirty="0">
                <a:solidFill>
                  <a:srgbClr val="FF0000"/>
                </a:solidFill>
              </a:rPr>
              <a:t> </a:t>
            </a:r>
            <a:r>
              <a:rPr lang="en-US" sz="2400" dirty="0"/>
              <a:t>Advances must be maintained in insured accounts</a:t>
            </a:r>
          </a:p>
          <a:p>
            <a:pPr marL="306000" indent="-306000" eaLnBrk="1" fontAlgn="auto" hangingPunct="1">
              <a:buFont typeface="Wingdings 2" charset="2"/>
              <a:buChar char=""/>
              <a:defRPr/>
            </a:pPr>
            <a:r>
              <a:rPr lang="en-US" sz="2400" dirty="0">
                <a:solidFill>
                  <a:srgbClr val="C00000"/>
                </a:solidFill>
              </a:rPr>
              <a:t>NEW:</a:t>
            </a:r>
            <a:r>
              <a:rPr lang="en-US" sz="2400" dirty="0">
                <a:solidFill>
                  <a:srgbClr val="FF0000"/>
                </a:solidFill>
              </a:rPr>
              <a:t> </a:t>
            </a:r>
            <a:r>
              <a:rPr lang="en-US" sz="2400" dirty="0"/>
              <a:t>Pass through cannot require separate depository accounts</a:t>
            </a:r>
          </a:p>
          <a:p>
            <a:pPr marL="306000" indent="-306000" eaLnBrk="1" fontAlgn="auto" hangingPunct="1">
              <a:buFont typeface="Wingdings 2" charset="2"/>
              <a:buChar char=""/>
              <a:defRPr/>
            </a:pPr>
            <a:r>
              <a:rPr lang="en-US" sz="2400" dirty="0">
                <a:solidFill>
                  <a:srgbClr val="C00000"/>
                </a:solidFill>
              </a:rPr>
              <a:t>NEW: </a:t>
            </a:r>
            <a:r>
              <a:rPr lang="en-US" sz="2400" dirty="0"/>
              <a:t>Accounts must be interest bearing unless:</a:t>
            </a:r>
          </a:p>
          <a:p>
            <a:pPr marL="822960" lvl="1" indent="-457200" eaLnBrk="1" fontAlgn="auto" hangingPunct="1">
              <a:buFont typeface="+mj-lt"/>
              <a:buAutoNum type="arabicPeriod"/>
              <a:defRPr/>
            </a:pPr>
            <a:r>
              <a:rPr lang="en-US" sz="2000" dirty="0">
                <a:solidFill>
                  <a:schemeClr val="tx1"/>
                </a:solidFill>
              </a:rPr>
              <a:t>Aggregate federal awards under $120,000</a:t>
            </a:r>
          </a:p>
          <a:p>
            <a:pPr marL="822960" lvl="1" indent="-457200" eaLnBrk="1" fontAlgn="auto" hangingPunct="1">
              <a:buFont typeface="+mj-lt"/>
              <a:buAutoNum type="arabicPeriod"/>
              <a:defRPr/>
            </a:pPr>
            <a:r>
              <a:rPr lang="en-US" sz="2000" dirty="0">
                <a:solidFill>
                  <a:schemeClr val="tx1"/>
                </a:solidFill>
              </a:rPr>
              <a:t>Account not expected to earn in excess of $500 per year</a:t>
            </a:r>
          </a:p>
          <a:p>
            <a:pPr marL="822960" lvl="1" indent="-457200" eaLnBrk="1" fontAlgn="auto" hangingPunct="1">
              <a:buFont typeface="+mj-lt"/>
              <a:buAutoNum type="arabicPeriod"/>
              <a:defRPr/>
            </a:pPr>
            <a:r>
              <a:rPr lang="en-US" sz="2000" dirty="0">
                <a:solidFill>
                  <a:schemeClr val="tx1"/>
                </a:solidFill>
              </a:rPr>
              <a:t>Bank require minimum balance so high, that such account not feasible</a:t>
            </a:r>
          </a:p>
          <a:p>
            <a:pPr marL="822960" lvl="1" indent="-457200" eaLnBrk="1" fontAlgn="auto" hangingPunct="1">
              <a:buFont typeface="+mj-lt"/>
              <a:buAutoNum type="arabicPeriod"/>
              <a:defRPr/>
            </a:pPr>
            <a:r>
              <a:rPr lang="en-US" sz="2000" dirty="0">
                <a:solidFill>
                  <a:schemeClr val="tx1"/>
                </a:solidFill>
              </a:rPr>
              <a:t>A foreign gov’t or banking system prohibits or precludes interest bearing accounts. </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35</a:t>
            </a:fld>
            <a:endParaRPr lang="en-US" altLang="en-US" dirty="0"/>
          </a:p>
        </p:txBody>
      </p:sp>
    </p:spTree>
    <p:extLst>
      <p:ext uri="{BB962C8B-B14F-4D97-AF65-F5344CB8AC3E}">
        <p14:creationId xmlns:p14="http://schemas.microsoft.com/office/powerpoint/2010/main" val="17183124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52400"/>
            <a:ext cx="7086600" cy="887413"/>
          </a:xfrm>
        </p:spPr>
        <p:txBody>
          <a:bodyPr>
            <a:noAutofit/>
          </a:bodyPr>
          <a:lstStyle/>
          <a:p>
            <a:pPr>
              <a:defRPr/>
            </a:pPr>
            <a:r>
              <a:rPr lang="en-US" sz="2700" dirty="0"/>
              <a:t>Payment (cont.)</a:t>
            </a:r>
            <a:br>
              <a:rPr lang="en-US" sz="2700" dirty="0"/>
            </a:br>
            <a:r>
              <a:rPr lang="en-US" sz="2700" dirty="0"/>
              <a:t>200.305(b)(9)</a:t>
            </a:r>
          </a:p>
        </p:txBody>
      </p:sp>
      <p:sp>
        <p:nvSpPr>
          <p:cNvPr id="3" name="Content Placeholder 2"/>
          <p:cNvSpPr>
            <a:spLocks noGrp="1"/>
          </p:cNvSpPr>
          <p:nvPr>
            <p:ph idx="1"/>
          </p:nvPr>
        </p:nvSpPr>
        <p:spPr>
          <a:xfrm>
            <a:off x="457200" y="1752600"/>
            <a:ext cx="8382000" cy="4572000"/>
          </a:xfrm>
        </p:spPr>
        <p:txBody>
          <a:bodyPr rtlCol="0">
            <a:noAutofit/>
          </a:bodyPr>
          <a:lstStyle/>
          <a:p>
            <a:pPr marL="306000" indent="-306000" eaLnBrk="1" fontAlgn="auto" hangingPunct="1">
              <a:buFont typeface="Wingdings 2" charset="2"/>
              <a:buChar char=""/>
              <a:defRPr/>
            </a:pPr>
            <a:r>
              <a:rPr lang="en-US" sz="2400" dirty="0">
                <a:solidFill>
                  <a:srgbClr val="C00000"/>
                </a:solidFill>
              </a:rPr>
              <a:t>NEW: </a:t>
            </a:r>
            <a:r>
              <a:rPr lang="en-US" sz="2400" dirty="0"/>
              <a:t>Interest amounts up to $500 may be retained by non federal entity for administrative purposes</a:t>
            </a:r>
          </a:p>
          <a:p>
            <a:pPr marL="899725" lvl="2" indent="-306000" eaLnBrk="1" fontAlgn="auto" hangingPunct="1">
              <a:buFont typeface="Wingdings 2" charset="2"/>
              <a:buChar char=""/>
              <a:defRPr/>
            </a:pPr>
            <a:r>
              <a:rPr lang="en-US" sz="2000" dirty="0"/>
              <a:t>Currently $100 for State and local Gov’ts</a:t>
            </a:r>
          </a:p>
          <a:p>
            <a:pPr marL="899725" lvl="2" indent="-306000" eaLnBrk="1" fontAlgn="auto" hangingPunct="1">
              <a:buFont typeface="Wingdings 2" charset="2"/>
              <a:buChar char=""/>
              <a:defRPr/>
            </a:pPr>
            <a:r>
              <a:rPr lang="en-US" sz="2000" dirty="0"/>
              <a:t>Currently $250 for IHEs and Non-profits. </a:t>
            </a:r>
          </a:p>
          <a:p>
            <a:pPr marL="593725" lvl="2" indent="0" eaLnBrk="1" fontAlgn="auto" hangingPunct="1">
              <a:buNone/>
              <a:defRPr/>
            </a:pPr>
            <a:endParaRPr lang="en-US" sz="2000" dirty="0"/>
          </a:p>
          <a:p>
            <a:pPr marL="306150" indent="-306000">
              <a:buFont typeface="Wingdings 2" charset="2"/>
              <a:buChar char=""/>
              <a:defRPr/>
            </a:pPr>
            <a:r>
              <a:rPr lang="en-US" sz="2400" dirty="0">
                <a:solidFill>
                  <a:srgbClr val="C00000"/>
                </a:solidFill>
              </a:rPr>
              <a:t>NEW: </a:t>
            </a:r>
            <a:r>
              <a:rPr lang="en-US" sz="2200" dirty="0"/>
              <a:t>Interest earned must be remitted </a:t>
            </a:r>
            <a:r>
              <a:rPr lang="en-US" sz="2200" u="sng" dirty="0"/>
              <a:t>annually</a:t>
            </a:r>
            <a:r>
              <a:rPr lang="en-US" sz="2200" dirty="0"/>
              <a:t> to HHS Payment Management System.</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36</a:t>
            </a:fld>
            <a:endParaRPr lang="en-US" altLang="en-US" dirty="0"/>
          </a:p>
        </p:txBody>
      </p:sp>
    </p:spTree>
    <p:extLst>
      <p:ext uri="{BB962C8B-B14F-4D97-AF65-F5344CB8AC3E}">
        <p14:creationId xmlns:p14="http://schemas.microsoft.com/office/powerpoint/2010/main" val="160884453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calculate $500 of interest?</a:t>
            </a:r>
          </a:p>
        </p:txBody>
      </p:sp>
      <p:sp>
        <p:nvSpPr>
          <p:cNvPr id="3" name="Content Placeholder 2"/>
          <p:cNvSpPr>
            <a:spLocks noGrp="1"/>
          </p:cNvSpPr>
          <p:nvPr>
            <p:ph idx="1"/>
          </p:nvPr>
        </p:nvSpPr>
        <p:spPr>
          <a:xfrm>
            <a:off x="642008" y="1828800"/>
            <a:ext cx="7439359" cy="3167743"/>
          </a:xfrm>
        </p:spPr>
        <p:txBody>
          <a:bodyPr>
            <a:normAutofit/>
          </a:bodyPr>
          <a:lstStyle/>
          <a:p>
            <a:r>
              <a:rPr lang="en-US" sz="2200" dirty="0"/>
              <a:t>Any additional interest earned </a:t>
            </a:r>
            <a:r>
              <a:rPr lang="en-US" sz="2200" dirty="0">
                <a:solidFill>
                  <a:srgbClr val="C00000"/>
                </a:solidFill>
              </a:rPr>
              <a:t>over $500 </a:t>
            </a:r>
            <a:r>
              <a:rPr lang="en-US" sz="2200" dirty="0"/>
              <a:t>must be remitted </a:t>
            </a:r>
            <a:r>
              <a:rPr lang="en-US" sz="2200" u="sng" dirty="0"/>
              <a:t>annually</a:t>
            </a:r>
            <a:r>
              <a:rPr lang="en-US" sz="2200" dirty="0"/>
              <a:t> to HHS. </a:t>
            </a:r>
          </a:p>
          <a:p>
            <a:endParaRPr lang="en-US" sz="2000" dirty="0"/>
          </a:p>
          <a:p>
            <a:r>
              <a:rPr lang="en-US" sz="2200" dirty="0"/>
              <a:t>The $500 is typically </a:t>
            </a:r>
            <a:r>
              <a:rPr lang="en-US" sz="2200" b="1" u="sng" dirty="0"/>
              <a:t>applied to all grants, not applied individually per grant</a:t>
            </a:r>
            <a:r>
              <a:rPr lang="en-US" sz="2200" dirty="0"/>
              <a:t>. </a:t>
            </a:r>
          </a:p>
          <a:p>
            <a:pPr lvl="1"/>
            <a:r>
              <a:rPr lang="en-US" sz="2000" dirty="0">
                <a:solidFill>
                  <a:schemeClr val="tx1"/>
                </a:solidFill>
              </a:rPr>
              <a:t>Letter dated, June 11, 2015</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37</a:t>
            </a:fld>
            <a:endParaRPr lang="en-US" altLang="en-US" dirty="0"/>
          </a:p>
        </p:txBody>
      </p:sp>
    </p:spTree>
    <p:extLst>
      <p:ext uri="{BB962C8B-B14F-4D97-AF65-F5344CB8AC3E}">
        <p14:creationId xmlns:p14="http://schemas.microsoft.com/office/powerpoint/2010/main" val="1479154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1067604"/>
          </a:xfrm>
        </p:spPr>
        <p:txBody>
          <a:bodyPr>
            <a:normAutofit/>
          </a:bodyPr>
          <a:lstStyle/>
          <a:p>
            <a:pPr>
              <a:defRPr/>
            </a:pPr>
            <a:r>
              <a:rPr lang="en-US" sz="2800" dirty="0"/>
              <a:t>7) Written Allowability Procedures</a:t>
            </a:r>
            <a:br>
              <a:rPr lang="en-US" sz="2800" dirty="0"/>
            </a:br>
            <a:r>
              <a:rPr lang="en-US" sz="2800" dirty="0"/>
              <a:t>200.302(b)(7)</a:t>
            </a:r>
          </a:p>
        </p:txBody>
      </p:sp>
      <p:sp>
        <p:nvSpPr>
          <p:cNvPr id="32771" name="Content Placeholder 2"/>
          <p:cNvSpPr>
            <a:spLocks noGrp="1"/>
          </p:cNvSpPr>
          <p:nvPr>
            <p:ph idx="1"/>
          </p:nvPr>
        </p:nvSpPr>
        <p:spPr>
          <a:xfrm>
            <a:off x="475488" y="1752600"/>
            <a:ext cx="7772400" cy="3733800"/>
          </a:xfrm>
        </p:spPr>
        <p:txBody>
          <a:bodyPr/>
          <a:lstStyle/>
          <a:p>
            <a:pPr eaLnBrk="1" hangingPunct="1"/>
            <a:r>
              <a:rPr lang="en-US" altLang="en-US" sz="2800" dirty="0">
                <a:solidFill>
                  <a:srgbClr val="C00000"/>
                </a:solidFill>
              </a:rPr>
              <a:t>NEW: </a:t>
            </a:r>
            <a:r>
              <a:rPr lang="en-US" altLang="en-US" sz="2800" dirty="0"/>
              <a:t>Written procedures for determining </a:t>
            </a:r>
            <a:r>
              <a:rPr lang="en-US" altLang="en-US" sz="2800" dirty="0" err="1"/>
              <a:t>allowability</a:t>
            </a:r>
            <a:r>
              <a:rPr lang="en-US" altLang="en-US" sz="2800" dirty="0"/>
              <a:t> of costs in accordance with Subpart E – Cost Principles</a:t>
            </a:r>
          </a:p>
          <a:p>
            <a:pPr lvl="1"/>
            <a:r>
              <a:rPr lang="en-US" sz="2400" dirty="0">
                <a:solidFill>
                  <a:schemeClr val="tx1"/>
                </a:solidFill>
              </a:rPr>
              <a:t>Procedures can not simply restate the Uniform Guidance Subpart E</a:t>
            </a:r>
          </a:p>
          <a:p>
            <a:pPr lvl="1"/>
            <a:r>
              <a:rPr lang="en-US" sz="2400" dirty="0">
                <a:solidFill>
                  <a:schemeClr val="tx1"/>
                </a:solidFill>
              </a:rPr>
              <a:t>Should explain the process used throughout the grant development and budget process </a:t>
            </a:r>
          </a:p>
          <a:p>
            <a:pPr lvl="2"/>
            <a:r>
              <a:rPr lang="en-US" sz="2400" dirty="0"/>
              <a:t>Training tool and guide for employees</a:t>
            </a:r>
          </a:p>
          <a:p>
            <a:pPr eaLnBrk="1" hangingPunct="1"/>
            <a:endParaRPr lang="en-US" altLang="en-US" sz="2800"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38</a:t>
            </a:fld>
            <a:endParaRPr lang="en-US" altLang="en-US" dirty="0"/>
          </a:p>
        </p:txBody>
      </p:sp>
    </p:spTree>
    <p:extLst>
      <p:ext uri="{BB962C8B-B14F-4D97-AF65-F5344CB8AC3E}">
        <p14:creationId xmlns:p14="http://schemas.microsoft.com/office/powerpoint/2010/main" val="332154612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6879"/>
            <a:ext cx="8534400" cy="758952"/>
          </a:xfrm>
        </p:spPr>
        <p:txBody>
          <a:bodyPr>
            <a:noAutofit/>
          </a:bodyPr>
          <a:lstStyle/>
          <a:p>
            <a:pPr>
              <a:defRPr/>
            </a:pPr>
            <a:r>
              <a:rPr lang="en-US" sz="2800" dirty="0"/>
              <a:t>Program Income </a:t>
            </a:r>
            <a:br>
              <a:rPr lang="en-US" sz="2800" dirty="0"/>
            </a:br>
            <a:r>
              <a:rPr lang="en-US" sz="2800" dirty="0"/>
              <a:t>200.307 </a:t>
            </a:r>
          </a:p>
        </p:txBody>
      </p:sp>
      <p:sp>
        <p:nvSpPr>
          <p:cNvPr id="36868" name="Content Placeholder 2"/>
          <p:cNvSpPr>
            <a:spLocks noGrp="1"/>
          </p:cNvSpPr>
          <p:nvPr>
            <p:ph idx="4294967295"/>
          </p:nvPr>
        </p:nvSpPr>
        <p:spPr>
          <a:xfrm>
            <a:off x="52027" y="1826579"/>
            <a:ext cx="8501418" cy="4020501"/>
          </a:xfrm>
        </p:spPr>
        <p:txBody>
          <a:bodyPr/>
          <a:lstStyle/>
          <a:p>
            <a:pPr eaLnBrk="1" hangingPunct="1"/>
            <a:r>
              <a:rPr lang="en-US" altLang="en-US" sz="2000" dirty="0"/>
              <a:t>Non-Federal entities are encouraged to earn income to defray program costs where appropriate. </a:t>
            </a:r>
          </a:p>
          <a:p>
            <a:pPr lvl="1" eaLnBrk="1" hangingPunct="1"/>
            <a:r>
              <a:rPr lang="en-US" altLang="en-US" sz="1800" dirty="0">
                <a:solidFill>
                  <a:schemeClr val="tx1"/>
                </a:solidFill>
              </a:rPr>
              <a:t>Costs of generating program income may only be deducted if:</a:t>
            </a:r>
          </a:p>
          <a:p>
            <a:pPr lvl="2" eaLnBrk="1" hangingPunct="1"/>
            <a:r>
              <a:rPr lang="en-US" altLang="en-US" sz="1600" dirty="0"/>
              <a:t>Authorized by federal regulations or the Federal award; </a:t>
            </a:r>
          </a:p>
          <a:p>
            <a:pPr lvl="2" eaLnBrk="1" hangingPunct="1"/>
            <a:r>
              <a:rPr lang="en-US" altLang="en-US" sz="1600" dirty="0"/>
              <a:t>Costs are incidental and not charged to the Federal award. </a:t>
            </a:r>
          </a:p>
          <a:p>
            <a:pPr lvl="1" eaLnBrk="1" hangingPunct="1"/>
            <a:r>
              <a:rPr lang="en-US" altLang="en-US" sz="1800" dirty="0">
                <a:solidFill>
                  <a:schemeClr val="tx1"/>
                </a:solidFill>
              </a:rPr>
              <a:t>Property from the sale of real property or equipment is not program income – apply post award property rules. </a:t>
            </a:r>
          </a:p>
          <a:p>
            <a:pPr eaLnBrk="1" hangingPunct="1"/>
            <a:r>
              <a:rPr lang="en-US" altLang="en-US" sz="2000" u="sng" dirty="0"/>
              <a:t>For LEAs, SEAs, and Non-Profits: Program Income Must Be Deducted from Total Allowable Costs</a:t>
            </a:r>
          </a:p>
          <a:p>
            <a:pPr lvl="1" eaLnBrk="1" hangingPunct="1"/>
            <a:r>
              <a:rPr lang="en-US" altLang="en-US" sz="1800" dirty="0">
                <a:solidFill>
                  <a:schemeClr val="tx1"/>
                </a:solidFill>
              </a:rPr>
              <a:t>With prior approval may add to Federal award</a:t>
            </a:r>
            <a:r>
              <a:rPr lang="en-US" altLang="en-US" sz="1800" dirty="0"/>
              <a:t>. </a:t>
            </a:r>
          </a:p>
          <a:p>
            <a:r>
              <a:rPr lang="en-US" altLang="en-US" sz="2000" u="sng" dirty="0"/>
              <a:t>IHES and Non-Profit Research institutions: Program Income Must be Added to the Total Allowable Costs</a:t>
            </a:r>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39</a:t>
            </a:fld>
            <a:endParaRPr lang="en-US" altLang="en-US" dirty="0"/>
          </a:p>
        </p:txBody>
      </p:sp>
    </p:spTree>
    <p:extLst>
      <p:ext uri="{BB962C8B-B14F-4D97-AF65-F5344CB8AC3E}">
        <p14:creationId xmlns:p14="http://schemas.microsoft.com/office/powerpoint/2010/main" val="306440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Parts of the NEW EDGAR</a:t>
            </a:r>
          </a:p>
        </p:txBody>
      </p:sp>
      <p:sp>
        <p:nvSpPr>
          <p:cNvPr id="3" name="Content Placeholder 2"/>
          <p:cNvSpPr>
            <a:spLocks noGrp="1"/>
          </p:cNvSpPr>
          <p:nvPr>
            <p:ph idx="1"/>
          </p:nvPr>
        </p:nvSpPr>
        <p:spPr/>
        <p:txBody>
          <a:bodyPr/>
          <a:lstStyle/>
          <a:p>
            <a:r>
              <a:rPr lang="en-US" sz="2800" b="1" dirty="0"/>
              <a:t>Title 34</a:t>
            </a:r>
          </a:p>
          <a:p>
            <a:pPr lvl="1"/>
            <a:r>
              <a:rPr lang="en-US" dirty="0"/>
              <a:t>Part 75 – Direct Grant Programs</a:t>
            </a:r>
          </a:p>
          <a:p>
            <a:pPr lvl="1"/>
            <a:r>
              <a:rPr lang="en-US" dirty="0"/>
              <a:t>Part 76 – State-Administered Programs</a:t>
            </a:r>
          </a:p>
          <a:p>
            <a:pPr lvl="1"/>
            <a:r>
              <a:rPr lang="en-US" dirty="0"/>
              <a:t>Part 77 – Definitions</a:t>
            </a:r>
          </a:p>
          <a:p>
            <a:pPr lvl="1"/>
            <a:r>
              <a:rPr lang="en-US" dirty="0"/>
              <a:t>Part 81 – General Education Provisions Act (GEPA) </a:t>
            </a:r>
          </a:p>
          <a:p>
            <a:r>
              <a:rPr lang="en-US" sz="2800" b="1" dirty="0"/>
              <a:t>Title 2</a:t>
            </a:r>
          </a:p>
          <a:p>
            <a:pPr lvl="1"/>
            <a:r>
              <a:rPr lang="en-US" dirty="0"/>
              <a:t>Part 200 – Cost/Administrative/Audit Rules</a:t>
            </a:r>
          </a:p>
          <a:p>
            <a:pPr lvl="1"/>
            <a:r>
              <a:rPr lang="en-US" dirty="0"/>
              <a:t>Part 3474 – USDE Exceptions – Adopts Part 200</a:t>
            </a:r>
          </a:p>
          <a:p>
            <a:pPr lvl="1"/>
            <a:r>
              <a:rPr lang="en-US" dirty="0"/>
              <a:t>Part 3485 – Nonprocurement Debarment and Suspension </a:t>
            </a:r>
          </a:p>
          <a:p>
            <a:pPr lvl="2"/>
            <a:r>
              <a:rPr lang="en-US" dirty="0"/>
              <a:t>Incorporates 2 CFR Part 180, OMB’s Guidelines on Debarment and Suspension</a:t>
            </a:r>
          </a:p>
          <a:p>
            <a:endParaRPr lang="en-US" dirty="0"/>
          </a:p>
        </p:txBody>
      </p:sp>
      <p:sp>
        <p:nvSpPr>
          <p:cNvPr id="4" name="Slide Number Placeholder 3"/>
          <p:cNvSpPr>
            <a:spLocks noGrp="1"/>
          </p:cNvSpPr>
          <p:nvPr>
            <p:ph type="sldNum" sz="quarter" idx="12"/>
          </p:nvPr>
        </p:nvSpPr>
        <p:spPr/>
        <p:txBody>
          <a:bodyPr/>
          <a:lstStyle/>
          <a:p>
            <a:fld id="{925205EF-C209-407C-98F3-96D0E98BF74F}" type="slidenum">
              <a:rPr lang="en-US" smtClean="0"/>
              <a:t>4</a:t>
            </a:fld>
            <a:endParaRPr lang="en-US" dirty="0"/>
          </a:p>
        </p:txBody>
      </p:sp>
    </p:spTree>
    <p:extLst>
      <p:ext uri="{BB962C8B-B14F-4D97-AF65-F5344CB8AC3E}">
        <p14:creationId xmlns:p14="http://schemas.microsoft.com/office/powerpoint/2010/main" val="3892937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68342"/>
            <a:ext cx="5943600" cy="1801973"/>
          </a:xfrm>
        </p:spPr>
        <p:txBody>
          <a:bodyPr>
            <a:normAutofit/>
          </a:bodyPr>
          <a:lstStyle/>
          <a:p>
            <a:pPr eaLnBrk="1" fontAlgn="auto" hangingPunct="1">
              <a:spcAft>
                <a:spcPts val="0"/>
              </a:spcAft>
              <a:defRPr/>
            </a:pPr>
            <a:r>
              <a:rPr lang="en-US" dirty="0"/>
              <a:t>Subpart E – Cost Principles</a:t>
            </a:r>
          </a:p>
        </p:txBody>
      </p:sp>
      <p:pic>
        <p:nvPicPr>
          <p:cNvPr id="33796" name="Picture 2" descr="C:\Users\nbrooks\AppData\Local\Microsoft\Windows\Temporary Internet Files\Content.IE5\FOHDK592\MP9003878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2869910"/>
            <a:ext cx="3124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FB49FAFF-21AE-48D8-931C-44ACB47D3D49}" type="slidenum">
              <a:rPr lang="en-US" altLang="en-US" smtClean="0"/>
              <a:pPr>
                <a:defRPr/>
              </a:pPr>
              <a:t>40</a:t>
            </a:fld>
            <a:endParaRPr lang="en-US" altLang="en-US" dirty="0"/>
          </a:p>
        </p:txBody>
      </p:sp>
    </p:spTree>
    <p:extLst>
      <p:ext uri="{BB962C8B-B14F-4D97-AF65-F5344CB8AC3E}">
        <p14:creationId xmlns:p14="http://schemas.microsoft.com/office/powerpoint/2010/main" val="2197734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63241" y="415152"/>
            <a:ext cx="8534400" cy="836387"/>
          </a:xfrm>
        </p:spPr>
        <p:txBody>
          <a:bodyPr>
            <a:noAutofit/>
          </a:bodyPr>
          <a:lstStyle/>
          <a:p>
            <a:pPr>
              <a:defRPr/>
            </a:pPr>
            <a:r>
              <a:rPr lang="en-US" sz="3200" dirty="0"/>
              <a:t>Factors Affecting Allowability of Costs </a:t>
            </a:r>
            <a:br>
              <a:rPr lang="en-US" sz="3200" dirty="0"/>
            </a:br>
            <a:r>
              <a:rPr lang="en-US" sz="3200" dirty="0"/>
              <a:t>200.403</a:t>
            </a:r>
          </a:p>
        </p:txBody>
      </p:sp>
      <p:sp>
        <p:nvSpPr>
          <p:cNvPr id="36867" name="Rectangle 3"/>
          <p:cNvSpPr>
            <a:spLocks noGrp="1" noChangeArrowheads="1"/>
          </p:cNvSpPr>
          <p:nvPr>
            <p:ph idx="4294967295"/>
          </p:nvPr>
        </p:nvSpPr>
        <p:spPr>
          <a:xfrm>
            <a:off x="557212" y="1676400"/>
            <a:ext cx="8029575" cy="3959225"/>
          </a:xfrm>
        </p:spPr>
        <p:txBody>
          <a:bodyPr rtlCol="0">
            <a:normAutofit/>
          </a:bodyPr>
          <a:lstStyle/>
          <a:p>
            <a:pPr marL="533400" indent="-533400" eaLnBrk="1" fontAlgn="auto" hangingPunct="1">
              <a:buFont typeface="Wingdings" panose="05000000000000000000" pitchFamily="2" charset="2"/>
              <a:buNone/>
              <a:defRPr/>
            </a:pPr>
            <a:r>
              <a:rPr lang="en-US" altLang="en-US" sz="2400" dirty="0"/>
              <a:t>All Costs Must Be:</a:t>
            </a:r>
          </a:p>
          <a:p>
            <a:pPr marL="914400" lvl="1" indent="-457200" eaLnBrk="1" fontAlgn="auto" hangingPunct="1">
              <a:buFontTx/>
              <a:buAutoNum type="arabicPeriod"/>
              <a:defRPr/>
            </a:pPr>
            <a:r>
              <a:rPr lang="en-US" altLang="en-US" sz="2000" dirty="0">
                <a:solidFill>
                  <a:schemeClr val="tx1"/>
                </a:solidFill>
              </a:rPr>
              <a:t>Necessary, Reasonable and Allocable</a:t>
            </a:r>
          </a:p>
          <a:p>
            <a:pPr marL="914400" lvl="1" indent="-457200" eaLnBrk="1" fontAlgn="auto" hangingPunct="1">
              <a:buFontTx/>
              <a:buAutoNum type="arabicPeriod"/>
              <a:defRPr/>
            </a:pPr>
            <a:r>
              <a:rPr lang="en-US" altLang="en-US" sz="2000" dirty="0">
                <a:solidFill>
                  <a:schemeClr val="tx1"/>
                </a:solidFill>
              </a:rPr>
              <a:t>Conform with federal law &amp; grant terms</a:t>
            </a:r>
          </a:p>
          <a:p>
            <a:pPr marL="914400" lvl="1" indent="-457200" eaLnBrk="1" fontAlgn="auto" hangingPunct="1">
              <a:buFontTx/>
              <a:buAutoNum type="arabicPeriod"/>
              <a:defRPr/>
            </a:pPr>
            <a:r>
              <a:rPr lang="en-US" altLang="en-US" sz="2000" dirty="0">
                <a:solidFill>
                  <a:schemeClr val="tx1"/>
                </a:solidFill>
              </a:rPr>
              <a:t>Consistent with state and local policies </a:t>
            </a:r>
          </a:p>
          <a:p>
            <a:pPr marL="914400" lvl="1" indent="-457200" eaLnBrk="1" fontAlgn="auto" hangingPunct="1">
              <a:buFontTx/>
              <a:buAutoNum type="arabicPeriod"/>
              <a:defRPr/>
            </a:pPr>
            <a:r>
              <a:rPr lang="en-US" altLang="en-US" sz="2000" dirty="0">
                <a:solidFill>
                  <a:schemeClr val="tx1"/>
                </a:solidFill>
              </a:rPr>
              <a:t>Consistently treated</a:t>
            </a:r>
          </a:p>
          <a:p>
            <a:pPr marL="914400" lvl="1" indent="-457200" eaLnBrk="1" fontAlgn="auto" hangingPunct="1">
              <a:buFontTx/>
              <a:buAutoNum type="arabicPeriod"/>
              <a:defRPr/>
            </a:pPr>
            <a:r>
              <a:rPr lang="en-US" altLang="en-US" sz="2000" dirty="0">
                <a:solidFill>
                  <a:schemeClr val="tx1"/>
                </a:solidFill>
              </a:rPr>
              <a:t>In accordance with GAAP</a:t>
            </a:r>
          </a:p>
          <a:p>
            <a:pPr marL="914400" lvl="1" indent="-457200" eaLnBrk="1" fontAlgn="auto" hangingPunct="1">
              <a:buFontTx/>
              <a:buAutoNum type="arabicPeriod"/>
              <a:defRPr/>
            </a:pPr>
            <a:r>
              <a:rPr lang="en-US" altLang="en-US" sz="2000" dirty="0">
                <a:solidFill>
                  <a:schemeClr val="tx1"/>
                </a:solidFill>
              </a:rPr>
              <a:t>Not included as match</a:t>
            </a:r>
          </a:p>
          <a:p>
            <a:pPr marL="914400" lvl="1" indent="-457200" eaLnBrk="1" fontAlgn="auto" hangingPunct="1">
              <a:buFontTx/>
              <a:buAutoNum type="arabicPeriod"/>
              <a:defRPr/>
            </a:pPr>
            <a:r>
              <a:rPr lang="en-US" altLang="en-US" sz="2000" i="1" dirty="0">
                <a:solidFill>
                  <a:srgbClr val="C00000"/>
                </a:solidFill>
              </a:rPr>
              <a:t>Net of applicable credits (moved to 200.406)</a:t>
            </a:r>
          </a:p>
          <a:p>
            <a:pPr marL="914400" lvl="1" indent="-457200" eaLnBrk="1" fontAlgn="auto" hangingPunct="1">
              <a:buFontTx/>
              <a:buAutoNum type="arabicPeriod"/>
              <a:defRPr/>
            </a:pPr>
            <a:r>
              <a:rPr lang="en-US" altLang="en-US" sz="2000" dirty="0">
                <a:solidFill>
                  <a:schemeClr val="tx1"/>
                </a:solidFill>
              </a:rPr>
              <a:t>Adequately documented</a:t>
            </a:r>
          </a:p>
        </p:txBody>
      </p:sp>
      <p:sp>
        <p:nvSpPr>
          <p:cNvPr id="2" name="Slide Number Placeholder 1"/>
          <p:cNvSpPr>
            <a:spLocks noGrp="1"/>
          </p:cNvSpPr>
          <p:nvPr>
            <p:ph type="sldNum" sz="quarter" idx="12"/>
          </p:nvPr>
        </p:nvSpPr>
        <p:spPr/>
        <p:txBody>
          <a:bodyPr/>
          <a:lstStyle/>
          <a:p>
            <a:pPr>
              <a:defRPr/>
            </a:pPr>
            <a:fld id="{602B0D5D-8E50-4057-A2FF-C35A10E7F55E}" type="slidenum">
              <a:rPr lang="en-US" altLang="en-US" smtClean="0"/>
              <a:pPr>
                <a:defRPr/>
              </a:pPr>
              <a:t>41</a:t>
            </a:fld>
            <a:endParaRPr lang="en-US" altLang="en-US" dirty="0"/>
          </a:p>
        </p:txBody>
      </p:sp>
    </p:spTree>
    <p:extLst>
      <p:ext uri="{BB962C8B-B14F-4D97-AF65-F5344CB8AC3E}">
        <p14:creationId xmlns:p14="http://schemas.microsoft.com/office/powerpoint/2010/main" val="1985575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chor="ctr">
            <a:normAutofit fontScale="90000"/>
          </a:bodyPr>
          <a:lstStyle/>
          <a:p>
            <a:pPr>
              <a:defRPr/>
            </a:pPr>
            <a:r>
              <a:rPr lang="en-US" dirty="0"/>
              <a:t>Reasonable </a:t>
            </a:r>
            <a:br>
              <a:rPr lang="en-US" dirty="0"/>
            </a:br>
            <a:r>
              <a:rPr lang="en-US" dirty="0"/>
              <a:t>200.404</a:t>
            </a:r>
          </a:p>
        </p:txBody>
      </p:sp>
      <p:sp>
        <p:nvSpPr>
          <p:cNvPr id="22531" name="Rectangle 3"/>
          <p:cNvSpPr>
            <a:spLocks noGrp="1" noChangeArrowheads="1"/>
          </p:cNvSpPr>
          <p:nvPr>
            <p:ph idx="4294967295"/>
          </p:nvPr>
        </p:nvSpPr>
        <p:spPr>
          <a:xfrm>
            <a:off x="80962" y="1676400"/>
            <a:ext cx="8372475" cy="4722587"/>
          </a:xfrm>
        </p:spPr>
        <p:txBody>
          <a:bodyPr>
            <a:noAutofit/>
          </a:bodyPr>
          <a:lstStyle/>
          <a:p>
            <a:r>
              <a:rPr lang="en-US" dirty="0"/>
              <a:t>Consideration must be given to:</a:t>
            </a:r>
          </a:p>
          <a:p>
            <a:pPr marL="617220" lvl="1" indent="-342900">
              <a:buFont typeface="+mj-lt"/>
              <a:buAutoNum type="alphaLcPeriod"/>
            </a:pPr>
            <a:r>
              <a:rPr lang="en-US" dirty="0">
                <a:solidFill>
                  <a:schemeClr val="tx1"/>
                </a:solidFill>
              </a:rPr>
              <a:t>Whether cost is a type generally recognized as ordinary and </a:t>
            </a:r>
            <a:r>
              <a:rPr lang="en-US" u="sng" dirty="0">
                <a:solidFill>
                  <a:schemeClr val="tx1"/>
                </a:solidFill>
              </a:rPr>
              <a:t>necessary for the operation </a:t>
            </a:r>
            <a:r>
              <a:rPr lang="en-US" dirty="0">
                <a:solidFill>
                  <a:schemeClr val="tx1"/>
                </a:solidFill>
              </a:rPr>
              <a:t>of the non-Federal entity or the proper </a:t>
            </a:r>
            <a:r>
              <a:rPr lang="en-US" u="sng" dirty="0">
                <a:solidFill>
                  <a:schemeClr val="tx1"/>
                </a:solidFill>
              </a:rPr>
              <a:t>and efficient performance </a:t>
            </a:r>
            <a:r>
              <a:rPr lang="en-US" dirty="0">
                <a:solidFill>
                  <a:schemeClr val="tx1"/>
                </a:solidFill>
              </a:rPr>
              <a:t>of the Federal award;</a:t>
            </a:r>
          </a:p>
          <a:p>
            <a:pPr marL="617220" lvl="1" indent="-342900">
              <a:buFont typeface="+mj-lt"/>
              <a:buAutoNum type="alphaLcPeriod"/>
            </a:pPr>
            <a:r>
              <a:rPr lang="en-US" dirty="0">
                <a:solidFill>
                  <a:schemeClr val="tx1"/>
                </a:solidFill>
              </a:rPr>
              <a:t>The restraints or requirements imposed such as: </a:t>
            </a:r>
          </a:p>
          <a:p>
            <a:pPr lvl="2" eaLnBrk="1" hangingPunct="1">
              <a:lnSpc>
                <a:spcPct val="90000"/>
              </a:lnSpc>
            </a:pPr>
            <a:r>
              <a:rPr lang="en-US" sz="1800" dirty="0"/>
              <a:t>Arms length bargaining (hint: procurement processes);</a:t>
            </a:r>
          </a:p>
          <a:p>
            <a:pPr lvl="2" eaLnBrk="1" hangingPunct="1">
              <a:lnSpc>
                <a:spcPct val="90000"/>
              </a:lnSpc>
            </a:pPr>
            <a:r>
              <a:rPr lang="en-US" sz="1800" dirty="0"/>
              <a:t>Federal, state and local laws; and</a:t>
            </a:r>
          </a:p>
          <a:p>
            <a:pPr lvl="2" eaLnBrk="1" hangingPunct="1">
              <a:lnSpc>
                <a:spcPct val="90000"/>
              </a:lnSpc>
            </a:pPr>
            <a:r>
              <a:rPr lang="en-US" sz="1800" dirty="0"/>
              <a:t>Terms of the grant award.</a:t>
            </a:r>
          </a:p>
          <a:p>
            <a:pPr marL="617220" lvl="1" indent="-342900" eaLnBrk="1" hangingPunct="1">
              <a:lnSpc>
                <a:spcPct val="90000"/>
              </a:lnSpc>
              <a:buFont typeface="+mj-lt"/>
              <a:buAutoNum type="alphaLcPeriod"/>
            </a:pPr>
            <a:r>
              <a:rPr lang="en-US" sz="1800" dirty="0">
                <a:solidFill>
                  <a:schemeClr val="tx1"/>
                </a:solidFill>
              </a:rPr>
              <a:t>Market Prices for comparable goods or services in the geographical area;</a:t>
            </a:r>
          </a:p>
          <a:p>
            <a:pPr marL="617220" lvl="1" indent="-342900">
              <a:buFont typeface="+mj-lt"/>
              <a:buAutoNum type="alphaLcPeriod"/>
            </a:pPr>
            <a:r>
              <a:rPr lang="en-US" dirty="0">
                <a:solidFill>
                  <a:schemeClr val="tx1"/>
                </a:solidFill>
              </a:rPr>
              <a:t>Whether the individuals acted with prudence under the circumstances considering their responsibilities; and</a:t>
            </a:r>
          </a:p>
          <a:p>
            <a:pPr marL="617220" lvl="1" indent="-342900" eaLnBrk="1" hangingPunct="1">
              <a:lnSpc>
                <a:spcPct val="90000"/>
              </a:lnSpc>
              <a:buFont typeface="+mj-lt"/>
              <a:buAutoNum type="alphaLcPeriod"/>
            </a:pPr>
            <a:r>
              <a:rPr lang="en-US" sz="1800" dirty="0">
                <a:solidFill>
                  <a:schemeClr val="tx1"/>
                </a:solidFill>
              </a:rPr>
              <a:t>No significant deviation from established prices.</a:t>
            </a:r>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42</a:t>
            </a:fld>
            <a:endParaRPr lang="en-US" altLang="en-US" dirty="0"/>
          </a:p>
        </p:txBody>
      </p:sp>
    </p:spTree>
    <p:extLst>
      <p:ext uri="{BB962C8B-B14F-4D97-AF65-F5344CB8AC3E}">
        <p14:creationId xmlns:p14="http://schemas.microsoft.com/office/powerpoint/2010/main" val="3174885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4794" y="990600"/>
            <a:ext cx="7772400" cy="798576"/>
          </a:xfrm>
        </p:spPr>
        <p:txBody>
          <a:bodyPr>
            <a:normAutofit/>
          </a:bodyPr>
          <a:lstStyle/>
          <a:p>
            <a:pPr>
              <a:defRPr/>
            </a:pPr>
            <a:r>
              <a:rPr lang="en-US" dirty="0"/>
              <a:t>Reasonable (cont.)</a:t>
            </a:r>
          </a:p>
        </p:txBody>
      </p:sp>
      <p:sp>
        <p:nvSpPr>
          <p:cNvPr id="23555" name="Rectangle 3"/>
          <p:cNvSpPr>
            <a:spLocks noGrp="1" noChangeArrowheads="1"/>
          </p:cNvSpPr>
          <p:nvPr>
            <p:ph idx="4294967295"/>
          </p:nvPr>
        </p:nvSpPr>
        <p:spPr>
          <a:xfrm>
            <a:off x="228600" y="1847916"/>
            <a:ext cx="7824788" cy="3991945"/>
          </a:xfrm>
        </p:spPr>
        <p:txBody>
          <a:bodyPr anchor="ctr">
            <a:noAutofit/>
          </a:bodyPr>
          <a:lstStyle/>
          <a:p>
            <a:pPr eaLnBrk="1" hangingPunct="1"/>
            <a:r>
              <a:rPr lang="en-US" sz="2400" dirty="0"/>
              <a:t>Practical Questions</a:t>
            </a:r>
          </a:p>
          <a:p>
            <a:pPr lvl="1" eaLnBrk="1" hangingPunct="1"/>
            <a:r>
              <a:rPr lang="en-US" sz="2000" dirty="0">
                <a:solidFill>
                  <a:schemeClr val="tx1"/>
                </a:solidFill>
              </a:rPr>
              <a:t>Do I really need this?</a:t>
            </a:r>
          </a:p>
          <a:p>
            <a:pPr lvl="1"/>
            <a:r>
              <a:rPr lang="en-US" sz="2000" dirty="0">
                <a:solidFill>
                  <a:schemeClr val="tx1"/>
                </a:solidFill>
              </a:rPr>
              <a:t>Is the expense targeted to valid programmatic/ administrative need?</a:t>
            </a:r>
          </a:p>
          <a:p>
            <a:pPr lvl="1"/>
            <a:r>
              <a:rPr lang="en-US" sz="2000" dirty="0">
                <a:solidFill>
                  <a:schemeClr val="tx1"/>
                </a:solidFill>
              </a:rPr>
              <a:t>Is this the minimum amount I need to spend to meet my need?</a:t>
            </a:r>
          </a:p>
          <a:p>
            <a:pPr lvl="1"/>
            <a:r>
              <a:rPr lang="en-US" sz="2000" dirty="0">
                <a:solidFill>
                  <a:schemeClr val="tx1"/>
                </a:solidFill>
              </a:rPr>
              <a:t>Do I have the capacity to use what I am purchasing?</a:t>
            </a:r>
          </a:p>
          <a:p>
            <a:pPr lvl="1" eaLnBrk="1" hangingPunct="1"/>
            <a:r>
              <a:rPr lang="en-US" sz="2000" dirty="0">
                <a:solidFill>
                  <a:schemeClr val="tx1"/>
                </a:solidFill>
              </a:rPr>
              <a:t>Did I pay a fair rate? </a:t>
            </a:r>
          </a:p>
          <a:p>
            <a:pPr lvl="1" eaLnBrk="1" hangingPunct="1"/>
            <a:r>
              <a:rPr lang="en-US" sz="2000" dirty="0">
                <a:solidFill>
                  <a:schemeClr val="tx1"/>
                </a:solidFill>
              </a:rPr>
              <a:t>If I were asked to defend this purchase, would I be able to?</a:t>
            </a:r>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43</a:t>
            </a:fld>
            <a:endParaRPr lang="en-US" altLang="en-US" dirty="0"/>
          </a:p>
        </p:txBody>
      </p:sp>
    </p:spTree>
    <p:extLst>
      <p:ext uri="{BB962C8B-B14F-4D97-AF65-F5344CB8AC3E}">
        <p14:creationId xmlns:p14="http://schemas.microsoft.com/office/powerpoint/2010/main" val="563963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277068"/>
            <a:ext cx="8534400" cy="758952"/>
          </a:xfrm>
        </p:spPr>
        <p:txBody>
          <a:bodyPr>
            <a:noAutofit/>
          </a:bodyPr>
          <a:lstStyle/>
          <a:p>
            <a:pPr>
              <a:defRPr/>
            </a:pPr>
            <a:r>
              <a:rPr lang="en-US" sz="2800" dirty="0"/>
              <a:t>Allocable </a:t>
            </a:r>
            <a:br>
              <a:rPr lang="en-US" sz="2800" dirty="0"/>
            </a:br>
            <a:r>
              <a:rPr lang="en-US" sz="2800" dirty="0"/>
              <a:t>200.405 (pg. 143)</a:t>
            </a:r>
          </a:p>
        </p:txBody>
      </p:sp>
      <p:sp>
        <p:nvSpPr>
          <p:cNvPr id="24579" name="Rectangle 3"/>
          <p:cNvSpPr>
            <a:spLocks noGrp="1" noChangeArrowheads="1"/>
          </p:cNvSpPr>
          <p:nvPr>
            <p:ph idx="4294967295"/>
          </p:nvPr>
        </p:nvSpPr>
        <p:spPr>
          <a:xfrm>
            <a:off x="596900" y="1676400"/>
            <a:ext cx="7937500" cy="4191000"/>
          </a:xfrm>
        </p:spPr>
        <p:txBody>
          <a:bodyPr>
            <a:normAutofit fontScale="85000" lnSpcReduction="10000"/>
          </a:bodyPr>
          <a:lstStyle/>
          <a:p>
            <a:pPr eaLnBrk="1" hangingPunct="1">
              <a:lnSpc>
                <a:spcPct val="120000"/>
              </a:lnSpc>
            </a:pPr>
            <a:r>
              <a:rPr lang="en-US" sz="2400" dirty="0"/>
              <a:t>A cost is allocable to a Federal award or cost objective if the goods or services involved are chargeable or assignable in accordance with relative benefits received.</a:t>
            </a:r>
          </a:p>
          <a:p>
            <a:pPr lvl="1">
              <a:lnSpc>
                <a:spcPct val="120000"/>
              </a:lnSpc>
            </a:pPr>
            <a:r>
              <a:rPr lang="en-US" sz="2000" dirty="0">
                <a:solidFill>
                  <a:schemeClr val="tx1"/>
                </a:solidFill>
              </a:rPr>
              <a:t>Incurred specifically for the award;</a:t>
            </a:r>
          </a:p>
          <a:p>
            <a:pPr lvl="1">
              <a:lnSpc>
                <a:spcPct val="120000"/>
              </a:lnSpc>
            </a:pPr>
            <a:r>
              <a:rPr lang="en-US" sz="2000" dirty="0">
                <a:solidFill>
                  <a:schemeClr val="tx1"/>
                </a:solidFill>
              </a:rPr>
              <a:t>Benefits both award and other work and can be distributed in proportions that may be approximated using reasonable methods; and</a:t>
            </a:r>
          </a:p>
          <a:p>
            <a:pPr lvl="1">
              <a:lnSpc>
                <a:spcPct val="120000"/>
              </a:lnSpc>
            </a:pPr>
            <a:r>
              <a:rPr lang="en-US" sz="2000" dirty="0">
                <a:solidFill>
                  <a:schemeClr val="tx1"/>
                </a:solidFill>
              </a:rPr>
              <a:t>Necessary to the overall operation of the entity and assignable to the award in accordance with this Part.</a:t>
            </a:r>
          </a:p>
          <a:p>
            <a:pPr eaLnBrk="1" hangingPunct="1">
              <a:lnSpc>
                <a:spcPct val="120000"/>
              </a:lnSpc>
            </a:pPr>
            <a:r>
              <a:rPr lang="en-US" sz="2400" dirty="0"/>
              <a:t>Can only charge in proportion to the value received by the program</a:t>
            </a:r>
          </a:p>
          <a:p>
            <a:pPr lvl="2" eaLnBrk="1" hangingPunct="1">
              <a:lnSpc>
                <a:spcPct val="120000"/>
              </a:lnSpc>
            </a:pPr>
            <a:r>
              <a:rPr lang="en-US" sz="2000" dirty="0"/>
              <a:t>Example:  Agency purchases a computer to use 50% on the Federal grant program and 50% on a state program – can only charge half the cost to the grant.</a:t>
            </a:r>
          </a:p>
          <a:p>
            <a:pPr lvl="1" eaLnBrk="1" hangingPunct="1">
              <a:buFont typeface="Verdana" panose="020B0604030504040204" pitchFamily="34" charset="0"/>
              <a:buNone/>
            </a:pPr>
            <a:endParaRPr lang="en-US" sz="2400" dirty="0"/>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44</a:t>
            </a:fld>
            <a:endParaRPr lang="en-US" altLang="en-US" dirty="0"/>
          </a:p>
        </p:txBody>
      </p:sp>
    </p:spTree>
    <p:extLst>
      <p:ext uri="{BB962C8B-B14F-4D97-AF65-F5344CB8AC3E}">
        <p14:creationId xmlns:p14="http://schemas.microsoft.com/office/powerpoint/2010/main" val="2422255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228600"/>
            <a:ext cx="8534400" cy="1143000"/>
          </a:xfrm>
        </p:spPr>
        <p:txBody>
          <a:bodyPr>
            <a:noAutofit/>
          </a:bodyPr>
          <a:lstStyle/>
          <a:p>
            <a:pPr>
              <a:defRPr/>
            </a:pPr>
            <a:r>
              <a:rPr lang="en-US" sz="2500" dirty="0"/>
              <a:t>Factors Affecting Allowability of Costs (cont.)</a:t>
            </a:r>
            <a:br>
              <a:rPr lang="en-US" sz="2500" dirty="0"/>
            </a:br>
            <a:r>
              <a:rPr lang="en-US" sz="2500" dirty="0"/>
              <a:t>200.403 </a:t>
            </a:r>
          </a:p>
        </p:txBody>
      </p:sp>
      <p:sp>
        <p:nvSpPr>
          <p:cNvPr id="25603" name="Rectangle 3"/>
          <p:cNvSpPr>
            <a:spLocks noGrp="1" noChangeArrowheads="1"/>
          </p:cNvSpPr>
          <p:nvPr>
            <p:ph idx="4294967295"/>
          </p:nvPr>
        </p:nvSpPr>
        <p:spPr>
          <a:xfrm>
            <a:off x="515144" y="1794972"/>
            <a:ext cx="8113712" cy="3581400"/>
          </a:xfrm>
        </p:spPr>
        <p:txBody>
          <a:bodyPr anchor="ctr">
            <a:normAutofit/>
          </a:bodyPr>
          <a:lstStyle/>
          <a:p>
            <a:pPr eaLnBrk="1" hangingPunct="1"/>
            <a:r>
              <a:rPr lang="en-US" sz="2400" dirty="0"/>
              <a:t>Be consistent with policies and procedures that apply uniformly to both federally- financed and other activities of the non-Federal entity. </a:t>
            </a:r>
          </a:p>
          <a:p>
            <a:pPr eaLnBrk="1" hangingPunct="1"/>
            <a:r>
              <a:rPr lang="en-US" sz="2400" dirty="0"/>
              <a:t>Be accorded consistent treatment</a:t>
            </a:r>
          </a:p>
          <a:p>
            <a:pPr lvl="1"/>
            <a:r>
              <a:rPr lang="en-US" sz="1800" dirty="0">
                <a:solidFill>
                  <a:schemeClr val="tx1"/>
                </a:solidFill>
              </a:rPr>
              <a:t>Can not charge cost as both direct and indirect</a:t>
            </a:r>
          </a:p>
          <a:p>
            <a:r>
              <a:rPr lang="en-US" sz="2400" dirty="0"/>
              <a:t>Be determined in accordance with GAAP</a:t>
            </a:r>
          </a:p>
          <a:p>
            <a:r>
              <a:rPr lang="en-US" sz="2400" dirty="0"/>
              <a:t>Not be included as a cost or used to meet cost sharing or matching </a:t>
            </a:r>
          </a:p>
          <a:p>
            <a:pPr lvl="1"/>
            <a:endParaRPr lang="en-US" dirty="0"/>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45</a:t>
            </a:fld>
            <a:endParaRPr lang="en-US" altLang="en-US" dirty="0"/>
          </a:p>
        </p:txBody>
      </p:sp>
    </p:spTree>
    <p:extLst>
      <p:ext uri="{BB962C8B-B14F-4D97-AF65-F5344CB8AC3E}">
        <p14:creationId xmlns:p14="http://schemas.microsoft.com/office/powerpoint/2010/main" val="3091946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pPr>
              <a:defRPr/>
            </a:pPr>
            <a:r>
              <a:rPr lang="en-US" sz="2500" dirty="0"/>
              <a:t>Factors Affecting Allowability of Costs (cont.)</a:t>
            </a:r>
            <a:br>
              <a:rPr lang="en-US" sz="2500" dirty="0"/>
            </a:br>
            <a:r>
              <a:rPr lang="en-US" sz="2500" dirty="0"/>
              <a:t>200.403(g) </a:t>
            </a:r>
          </a:p>
        </p:txBody>
      </p:sp>
      <p:sp>
        <p:nvSpPr>
          <p:cNvPr id="33795" name="Rectangle 3"/>
          <p:cNvSpPr>
            <a:spLocks noGrp="1" noChangeArrowheads="1"/>
          </p:cNvSpPr>
          <p:nvPr>
            <p:ph idx="4294967295"/>
          </p:nvPr>
        </p:nvSpPr>
        <p:spPr>
          <a:xfrm>
            <a:off x="533400" y="1752600"/>
            <a:ext cx="5486400" cy="3757613"/>
          </a:xfrm>
        </p:spPr>
        <p:txBody>
          <a:bodyPr anchor="ctr">
            <a:normAutofit fontScale="85000" lnSpcReduction="10000"/>
          </a:bodyPr>
          <a:lstStyle/>
          <a:p>
            <a:pPr marL="0" indent="0" eaLnBrk="1" hangingPunct="1">
              <a:buNone/>
              <a:defRPr/>
            </a:pPr>
            <a:r>
              <a:rPr lang="en-US" sz="3100" dirty="0"/>
              <a:t>Adequately documented</a:t>
            </a:r>
          </a:p>
          <a:p>
            <a:pPr marL="914400" lvl="1" indent="-457200" eaLnBrk="1" hangingPunct="1">
              <a:defRPr/>
            </a:pPr>
            <a:r>
              <a:rPr lang="en-US" sz="2600" dirty="0">
                <a:solidFill>
                  <a:schemeClr val="tx1"/>
                </a:solidFill>
              </a:rPr>
              <a:t>Amount of funds under grant</a:t>
            </a:r>
          </a:p>
          <a:p>
            <a:pPr marL="914400" lvl="1" indent="-457200" eaLnBrk="1" hangingPunct="1">
              <a:defRPr/>
            </a:pPr>
            <a:r>
              <a:rPr lang="en-US" sz="2600" dirty="0">
                <a:solidFill>
                  <a:schemeClr val="tx1"/>
                </a:solidFill>
              </a:rPr>
              <a:t>How the funds are used</a:t>
            </a:r>
          </a:p>
          <a:p>
            <a:pPr marL="914400" lvl="1" indent="-457200" eaLnBrk="1" hangingPunct="1">
              <a:defRPr/>
            </a:pPr>
            <a:r>
              <a:rPr lang="en-US" sz="2600" dirty="0">
                <a:solidFill>
                  <a:schemeClr val="tx1"/>
                </a:solidFill>
              </a:rPr>
              <a:t>Total cost of the project</a:t>
            </a:r>
          </a:p>
          <a:p>
            <a:pPr marL="914400" lvl="1" indent="-457200" eaLnBrk="1" hangingPunct="1">
              <a:defRPr/>
            </a:pPr>
            <a:r>
              <a:rPr lang="en-US" sz="2600" dirty="0">
                <a:solidFill>
                  <a:schemeClr val="tx1"/>
                </a:solidFill>
              </a:rPr>
              <a:t>Share of costs provided by </a:t>
            </a:r>
            <a:br>
              <a:rPr lang="en-US" sz="2600" dirty="0">
                <a:solidFill>
                  <a:schemeClr val="tx1"/>
                </a:solidFill>
              </a:rPr>
            </a:br>
            <a:r>
              <a:rPr lang="en-US" sz="2600" dirty="0">
                <a:solidFill>
                  <a:schemeClr val="tx1"/>
                </a:solidFill>
              </a:rPr>
              <a:t>other sources</a:t>
            </a:r>
          </a:p>
          <a:p>
            <a:pPr marL="914400" lvl="1" indent="-457200" eaLnBrk="1" hangingPunct="1">
              <a:defRPr/>
            </a:pPr>
            <a:r>
              <a:rPr lang="en-US" sz="2600" dirty="0">
                <a:solidFill>
                  <a:schemeClr val="tx1"/>
                </a:solidFill>
              </a:rPr>
              <a:t>Records that show compliance and performance</a:t>
            </a:r>
          </a:p>
          <a:p>
            <a:pPr marL="914400" lvl="1" indent="-457200" eaLnBrk="1" hangingPunct="1">
              <a:defRPr/>
            </a:pPr>
            <a:r>
              <a:rPr lang="en-US" sz="2600" dirty="0">
                <a:solidFill>
                  <a:schemeClr val="tx1"/>
                </a:solidFill>
              </a:rPr>
              <a:t>Other records to facilitate an effective audit (see 76.730 page 68)</a:t>
            </a:r>
          </a:p>
          <a:p>
            <a:pPr marL="457200" lvl="1" indent="0" eaLnBrk="1" hangingPunct="1">
              <a:buNone/>
              <a:defRPr/>
            </a:pPr>
            <a:endParaRPr lang="en-US" sz="23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880506"/>
            <a:ext cx="2627376" cy="1750900"/>
          </a:xfrm>
          <a:prstGeom prst="rect">
            <a:avLst/>
          </a:prstGeom>
        </p:spPr>
      </p:pic>
      <p:sp>
        <p:nvSpPr>
          <p:cNvPr id="4" name="Slide Number Placeholder 3"/>
          <p:cNvSpPr>
            <a:spLocks noGrp="1"/>
          </p:cNvSpPr>
          <p:nvPr>
            <p:ph type="sldNum" sz="quarter" idx="12"/>
          </p:nvPr>
        </p:nvSpPr>
        <p:spPr/>
        <p:txBody>
          <a:bodyPr/>
          <a:lstStyle/>
          <a:p>
            <a:pPr>
              <a:defRPr/>
            </a:pPr>
            <a:fld id="{602B0D5D-8E50-4057-A2FF-C35A10E7F55E}" type="slidenum">
              <a:rPr lang="en-US" altLang="en-US" smtClean="0"/>
              <a:pPr>
                <a:defRPr/>
              </a:pPr>
              <a:t>46</a:t>
            </a:fld>
            <a:endParaRPr lang="en-US" altLang="en-US" dirty="0"/>
          </a:p>
        </p:txBody>
      </p:sp>
    </p:spTree>
    <p:extLst>
      <p:ext uri="{BB962C8B-B14F-4D97-AF65-F5344CB8AC3E}">
        <p14:creationId xmlns:p14="http://schemas.microsoft.com/office/powerpoint/2010/main" val="2717723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4640" y="609600"/>
            <a:ext cx="8762999" cy="1525197"/>
          </a:xfrm>
        </p:spPr>
        <p:txBody>
          <a:bodyPr>
            <a:noAutofit/>
          </a:bodyPr>
          <a:lstStyle/>
          <a:p>
            <a:pPr>
              <a:defRPr/>
            </a:pPr>
            <a:r>
              <a:rPr lang="en-US" altLang="en-US" sz="2500" dirty="0"/>
              <a:t>Methods for Collection, Transmission and Storage of Information </a:t>
            </a:r>
            <a:br>
              <a:rPr lang="en-US" altLang="en-US" sz="2500" dirty="0"/>
            </a:br>
            <a:r>
              <a:rPr lang="en-US" altLang="en-US" sz="2500" dirty="0"/>
              <a:t>200.335</a:t>
            </a:r>
          </a:p>
        </p:txBody>
      </p:sp>
      <p:sp>
        <p:nvSpPr>
          <p:cNvPr id="86019" name="Rectangle 3"/>
          <p:cNvSpPr>
            <a:spLocks noGrp="1" noChangeArrowheads="1"/>
          </p:cNvSpPr>
          <p:nvPr>
            <p:ph idx="1"/>
          </p:nvPr>
        </p:nvSpPr>
        <p:spPr>
          <a:xfrm>
            <a:off x="261484" y="2235200"/>
            <a:ext cx="8001001" cy="3810000"/>
          </a:xfrm>
        </p:spPr>
        <p:txBody>
          <a:bodyPr/>
          <a:lstStyle/>
          <a:p>
            <a:pPr eaLnBrk="1" hangingPunct="1">
              <a:lnSpc>
                <a:spcPct val="90000"/>
              </a:lnSpc>
              <a:buFont typeface="Courier New" panose="02070309020205020404" pitchFamily="49" charset="0"/>
              <a:buChar char="o"/>
            </a:pPr>
            <a:r>
              <a:rPr lang="en-US" altLang="en-US" sz="2200" dirty="0">
                <a:solidFill>
                  <a:srgbClr val="C00000"/>
                </a:solidFill>
              </a:rPr>
              <a:t>NEW: </a:t>
            </a:r>
            <a:r>
              <a:rPr lang="en-US" altLang="en-US" sz="2200" dirty="0"/>
              <a:t>When original records are electronic and cannot be altered, </a:t>
            </a:r>
            <a:r>
              <a:rPr lang="en-US" altLang="en-US" sz="2200" u="sng" dirty="0"/>
              <a:t>there is no need to create and retain paper copies. </a:t>
            </a:r>
          </a:p>
          <a:p>
            <a:pPr eaLnBrk="1" hangingPunct="1">
              <a:lnSpc>
                <a:spcPct val="90000"/>
              </a:lnSpc>
              <a:buFont typeface="Courier New" panose="02070309020205020404" pitchFamily="49" charset="0"/>
              <a:buChar char="o"/>
            </a:pPr>
            <a:r>
              <a:rPr lang="en-US" altLang="en-US" sz="2200" dirty="0"/>
              <a:t>When original records are paper, electronic versions may be substituted through the use of duplication or other forms of electronic media provided they:</a:t>
            </a:r>
          </a:p>
          <a:p>
            <a:pPr marL="781050" lvl="1" indent="-457200" eaLnBrk="1" hangingPunct="1">
              <a:lnSpc>
                <a:spcPct val="90000"/>
              </a:lnSpc>
              <a:buFont typeface="Courier New" panose="02070309020205020404" pitchFamily="49" charset="0"/>
              <a:buChar char="o"/>
            </a:pPr>
            <a:r>
              <a:rPr lang="en-US" altLang="en-US" sz="2000" dirty="0">
                <a:solidFill>
                  <a:schemeClr val="tx1"/>
                </a:solidFill>
              </a:rPr>
              <a:t>Are subject to periodic quality control reviews, </a:t>
            </a:r>
          </a:p>
          <a:p>
            <a:pPr marL="781050" lvl="1" indent="-457200" eaLnBrk="1" hangingPunct="1">
              <a:lnSpc>
                <a:spcPct val="90000"/>
              </a:lnSpc>
              <a:buFont typeface="Courier New" panose="02070309020205020404" pitchFamily="49" charset="0"/>
              <a:buChar char="o"/>
            </a:pPr>
            <a:r>
              <a:rPr lang="en-US" altLang="en-US" sz="2000" dirty="0">
                <a:solidFill>
                  <a:schemeClr val="tx1"/>
                </a:solidFill>
              </a:rPr>
              <a:t>Provide reasonable safeguards against alteration; and </a:t>
            </a:r>
          </a:p>
          <a:p>
            <a:pPr marL="781050" lvl="1" indent="-457200" eaLnBrk="1" hangingPunct="1">
              <a:lnSpc>
                <a:spcPct val="90000"/>
              </a:lnSpc>
              <a:buFont typeface="Courier New" panose="02070309020205020404" pitchFamily="49" charset="0"/>
              <a:buChar char="o"/>
            </a:pPr>
            <a:r>
              <a:rPr lang="en-US" altLang="en-US" sz="2000" dirty="0">
                <a:solidFill>
                  <a:schemeClr val="tx1"/>
                </a:solidFill>
              </a:rPr>
              <a:t>Remain readable.</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47</a:t>
            </a:fld>
            <a:endParaRPr lang="en-US" altLang="en-US" dirty="0"/>
          </a:p>
        </p:txBody>
      </p:sp>
    </p:spTree>
    <p:extLst>
      <p:ext uri="{BB962C8B-B14F-4D97-AF65-F5344CB8AC3E}">
        <p14:creationId xmlns:p14="http://schemas.microsoft.com/office/powerpoint/2010/main" val="1528494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313801"/>
            <a:ext cx="8534400" cy="758952"/>
          </a:xfrm>
        </p:spPr>
        <p:txBody>
          <a:bodyPr>
            <a:noAutofit/>
          </a:bodyPr>
          <a:lstStyle/>
          <a:p>
            <a:r>
              <a:rPr lang="en-US" sz="2800" dirty="0"/>
              <a:t>Applicable Credits </a:t>
            </a:r>
            <a:br>
              <a:rPr lang="en-US" sz="2800" dirty="0"/>
            </a:br>
            <a:r>
              <a:rPr lang="en-US" sz="2800" dirty="0"/>
              <a:t>200.406</a:t>
            </a:r>
          </a:p>
        </p:txBody>
      </p:sp>
      <p:sp>
        <p:nvSpPr>
          <p:cNvPr id="28675" name="Rectangle 3"/>
          <p:cNvSpPr>
            <a:spLocks noGrp="1" noChangeArrowheads="1"/>
          </p:cNvSpPr>
          <p:nvPr>
            <p:ph idx="4294967295"/>
          </p:nvPr>
        </p:nvSpPr>
        <p:spPr>
          <a:xfrm>
            <a:off x="304800" y="1676400"/>
            <a:ext cx="8097838" cy="3695700"/>
          </a:xfrm>
        </p:spPr>
        <p:txBody>
          <a:bodyPr>
            <a:normAutofit/>
          </a:bodyPr>
          <a:lstStyle/>
          <a:p>
            <a:pPr eaLnBrk="1" hangingPunct="1"/>
            <a:r>
              <a:rPr lang="en-US" sz="2400" dirty="0"/>
              <a:t>Those receipts or reduction-of-expenditure type transaction that offset or reduce expense items – must be credited to the Federal award as either cost reduction or cash refund, as appropriate.</a:t>
            </a:r>
          </a:p>
          <a:p>
            <a:pPr lvl="1" eaLnBrk="1" hangingPunct="1"/>
            <a:r>
              <a:rPr lang="en-US" sz="2000" dirty="0">
                <a:solidFill>
                  <a:schemeClr val="tx1"/>
                </a:solidFill>
              </a:rPr>
              <a:t>Examples:  purchase discounts, rebates or allowances, recoveries or indemnities on losses, insurance refunds or rebates, adjustments of overpayments</a:t>
            </a:r>
          </a:p>
        </p:txBody>
      </p:sp>
      <p:sp>
        <p:nvSpPr>
          <p:cNvPr id="2" name="Slide Number Placeholder 1"/>
          <p:cNvSpPr>
            <a:spLocks noGrp="1"/>
          </p:cNvSpPr>
          <p:nvPr>
            <p:ph type="sldNum" sz="quarter" idx="12"/>
          </p:nvPr>
        </p:nvSpPr>
        <p:spPr/>
        <p:txBody>
          <a:bodyPr/>
          <a:lstStyle/>
          <a:p>
            <a:pPr>
              <a:defRPr/>
            </a:pPr>
            <a:fld id="{602B0D5D-8E50-4057-A2FF-C35A10E7F55E}" type="slidenum">
              <a:rPr lang="en-US" altLang="en-US" smtClean="0"/>
              <a:pPr>
                <a:defRPr/>
              </a:pPr>
              <a:t>48</a:t>
            </a:fld>
            <a:endParaRPr lang="en-US" altLang="en-US" dirty="0"/>
          </a:p>
        </p:txBody>
      </p:sp>
    </p:spTree>
    <p:extLst>
      <p:ext uri="{BB962C8B-B14F-4D97-AF65-F5344CB8AC3E}">
        <p14:creationId xmlns:p14="http://schemas.microsoft.com/office/powerpoint/2010/main" val="2522672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Prior Written Approval 200.407</a:t>
            </a:r>
          </a:p>
        </p:txBody>
      </p:sp>
      <p:sp>
        <p:nvSpPr>
          <p:cNvPr id="35844" name="Content Placeholder 2"/>
          <p:cNvSpPr>
            <a:spLocks noGrp="1"/>
          </p:cNvSpPr>
          <p:nvPr>
            <p:ph idx="4294967295"/>
          </p:nvPr>
        </p:nvSpPr>
        <p:spPr>
          <a:xfrm>
            <a:off x="574008" y="1905000"/>
            <a:ext cx="7989887" cy="3632200"/>
          </a:xfrm>
        </p:spPr>
        <p:txBody>
          <a:bodyPr/>
          <a:lstStyle/>
          <a:p>
            <a:pPr eaLnBrk="1" hangingPunct="1"/>
            <a:r>
              <a:rPr lang="en-US" altLang="en-US" sz="2400" dirty="0">
                <a:solidFill>
                  <a:srgbClr val="C00000"/>
                </a:solidFill>
              </a:rPr>
              <a:t>NEW: </a:t>
            </a:r>
            <a:r>
              <a:rPr lang="en-US" altLang="en-US" sz="2400" dirty="0"/>
              <a:t>In order to avoid subsequent disallowance:</a:t>
            </a:r>
          </a:p>
          <a:p>
            <a:pPr lvl="1" eaLnBrk="1" hangingPunct="1"/>
            <a:r>
              <a:rPr lang="en-US" altLang="en-US" sz="2400" dirty="0">
                <a:solidFill>
                  <a:schemeClr val="tx1"/>
                </a:solidFill>
              </a:rPr>
              <a:t>Non-Federal entity may seek prior written approval of cognizant agency (for indirect cost rate) or Federal awarding agency in advance of the incurrence of special or unusual costs</a:t>
            </a:r>
          </a:p>
          <a:p>
            <a:pPr lvl="1" eaLnBrk="1" hangingPunct="1"/>
            <a:endParaRPr lang="en-US" altLang="en-US" dirty="0"/>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49</a:t>
            </a:fld>
            <a:endParaRPr lang="en-US" altLang="en-US" dirty="0"/>
          </a:p>
        </p:txBody>
      </p:sp>
    </p:spTree>
    <p:extLst>
      <p:ext uri="{BB962C8B-B14F-4D97-AF65-F5344CB8AC3E}">
        <p14:creationId xmlns:p14="http://schemas.microsoft.com/office/powerpoint/2010/main" val="281601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Prior Rules </a:t>
            </a:r>
            <a:br>
              <a:rPr lang="en-US" sz="3600" dirty="0"/>
            </a:br>
            <a:r>
              <a:rPr lang="en-US" sz="3600" dirty="0"/>
              <a:t>(Incorporated Into the NEW EDGAR)</a:t>
            </a:r>
          </a:p>
        </p:txBody>
      </p:sp>
      <p:sp>
        <p:nvSpPr>
          <p:cNvPr id="3" name="Content Placeholder 2"/>
          <p:cNvSpPr>
            <a:spLocks noGrp="1"/>
          </p:cNvSpPr>
          <p:nvPr>
            <p:ph idx="1"/>
          </p:nvPr>
        </p:nvSpPr>
        <p:spPr/>
        <p:txBody>
          <a:bodyPr/>
          <a:lstStyle/>
          <a:p>
            <a:r>
              <a:rPr lang="en-US" altLang="en-US" sz="3600" dirty="0"/>
              <a:t>A-21 – Cost Rules – Rules – IHEs</a:t>
            </a:r>
          </a:p>
          <a:p>
            <a:r>
              <a:rPr lang="en-US" altLang="en-US" sz="3600" dirty="0"/>
              <a:t>A-87 – Cost Rules – State / Local Gov’t</a:t>
            </a:r>
          </a:p>
          <a:p>
            <a:r>
              <a:rPr lang="en-US" altLang="en-US" sz="3600" dirty="0"/>
              <a:t>A-122 – Cost Rules – Nonprofit</a:t>
            </a:r>
          </a:p>
          <a:p>
            <a:r>
              <a:rPr lang="en-US" altLang="en-US" sz="3600" dirty="0"/>
              <a:t>A-102 – Administrative Rules State / Local Gov’t</a:t>
            </a:r>
          </a:p>
          <a:p>
            <a:r>
              <a:rPr lang="en-US" altLang="en-US" sz="3600" dirty="0"/>
              <a:t>A-110 – Administrative Rules IHEs</a:t>
            </a:r>
          </a:p>
          <a:p>
            <a:r>
              <a:rPr lang="en-US" altLang="en-US" sz="3600" dirty="0"/>
              <a:t>A-133 – Audit Rules</a:t>
            </a:r>
          </a:p>
          <a:p>
            <a:endParaRPr lang="en-US" dirty="0"/>
          </a:p>
        </p:txBody>
      </p:sp>
      <p:sp>
        <p:nvSpPr>
          <p:cNvPr id="4" name="Slide Number Placeholder 3"/>
          <p:cNvSpPr>
            <a:spLocks noGrp="1"/>
          </p:cNvSpPr>
          <p:nvPr>
            <p:ph type="sldNum" sz="quarter" idx="12"/>
          </p:nvPr>
        </p:nvSpPr>
        <p:spPr/>
        <p:txBody>
          <a:bodyPr/>
          <a:lstStyle/>
          <a:p>
            <a:fld id="{925205EF-C209-407C-98F3-96D0E98BF74F}" type="slidenum">
              <a:rPr lang="en-US" smtClean="0"/>
              <a:t>5</a:t>
            </a:fld>
            <a:endParaRPr lang="en-US" dirty="0"/>
          </a:p>
        </p:txBody>
      </p:sp>
    </p:spTree>
    <p:extLst>
      <p:ext uri="{BB962C8B-B14F-4D97-AF65-F5344CB8AC3E}">
        <p14:creationId xmlns:p14="http://schemas.microsoft.com/office/powerpoint/2010/main" val="1069515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Direct v. Indirect Costs 200.413(c)</a:t>
            </a:r>
          </a:p>
        </p:txBody>
      </p:sp>
      <p:sp>
        <p:nvSpPr>
          <p:cNvPr id="37892" name="Content Placeholder 2"/>
          <p:cNvSpPr>
            <a:spLocks noGrp="1"/>
          </p:cNvSpPr>
          <p:nvPr>
            <p:ph idx="4294967295"/>
          </p:nvPr>
        </p:nvSpPr>
        <p:spPr>
          <a:xfrm>
            <a:off x="457200" y="1752600"/>
            <a:ext cx="8021637" cy="4572000"/>
          </a:xfrm>
        </p:spPr>
        <p:txBody>
          <a:bodyPr/>
          <a:lstStyle/>
          <a:p>
            <a:pPr eaLnBrk="1" hangingPunct="1">
              <a:buSzPct val="100000"/>
            </a:pPr>
            <a:r>
              <a:rPr lang="en-US" altLang="en-US" sz="2400" dirty="0">
                <a:solidFill>
                  <a:srgbClr val="C00000"/>
                </a:solidFill>
              </a:rPr>
              <a:t>NEW: </a:t>
            </a:r>
            <a:r>
              <a:rPr lang="en-US" altLang="en-US" sz="2400" dirty="0"/>
              <a:t>Salaries of administrative and clerical staff should be treated as “indirect” unless </a:t>
            </a:r>
            <a:r>
              <a:rPr lang="en-US" altLang="en-US" sz="2400" u="sng" dirty="0"/>
              <a:t>all</a:t>
            </a:r>
            <a:r>
              <a:rPr lang="en-US" altLang="en-US" sz="2400" dirty="0"/>
              <a:t> of following are met:</a:t>
            </a:r>
          </a:p>
          <a:p>
            <a:pPr marL="879475" lvl="1" indent="-514350" eaLnBrk="1" hangingPunct="1">
              <a:buFont typeface="Gill Sans MT"/>
              <a:buAutoNum type="arabicPeriod"/>
            </a:pPr>
            <a:r>
              <a:rPr lang="en-US" altLang="en-US" sz="2400" dirty="0">
                <a:solidFill>
                  <a:schemeClr val="tx1"/>
                </a:solidFill>
              </a:rPr>
              <a:t>Such services are </a:t>
            </a:r>
            <a:r>
              <a:rPr lang="en-US" altLang="en-US" sz="2400" u="sng" dirty="0">
                <a:solidFill>
                  <a:schemeClr val="tx1"/>
                </a:solidFill>
              </a:rPr>
              <a:t>integral</a:t>
            </a:r>
            <a:r>
              <a:rPr lang="en-US" altLang="en-US" sz="2400" dirty="0">
                <a:solidFill>
                  <a:schemeClr val="tx1"/>
                </a:solidFill>
              </a:rPr>
              <a:t> to the activity</a:t>
            </a:r>
          </a:p>
          <a:p>
            <a:pPr marL="879475" lvl="1" indent="-514350" eaLnBrk="1" hangingPunct="1">
              <a:buFont typeface="Gill Sans MT"/>
              <a:buAutoNum type="arabicPeriod"/>
            </a:pPr>
            <a:r>
              <a:rPr lang="en-US" altLang="en-US" sz="2400" dirty="0">
                <a:solidFill>
                  <a:schemeClr val="tx1"/>
                </a:solidFill>
              </a:rPr>
              <a:t>Individuals can be specifically identified with the activity</a:t>
            </a:r>
          </a:p>
          <a:p>
            <a:pPr marL="879475" lvl="1" indent="-514350" eaLnBrk="1" hangingPunct="1">
              <a:buFont typeface="Gill Sans MT"/>
              <a:buAutoNum type="arabicPeriod"/>
            </a:pPr>
            <a:r>
              <a:rPr lang="en-US" altLang="en-US" sz="2400" dirty="0">
                <a:solidFill>
                  <a:schemeClr val="tx1"/>
                </a:solidFill>
              </a:rPr>
              <a:t>Such costs are explicitly included in the budget</a:t>
            </a:r>
          </a:p>
          <a:p>
            <a:pPr marL="879475" lvl="1" indent="-514350" eaLnBrk="1" hangingPunct="1">
              <a:buFont typeface="Gill Sans MT"/>
              <a:buAutoNum type="arabicPeriod"/>
            </a:pPr>
            <a:r>
              <a:rPr lang="en-US" altLang="en-US" sz="2400" dirty="0">
                <a:solidFill>
                  <a:schemeClr val="tx1"/>
                </a:solidFill>
              </a:rPr>
              <a:t>Costs not also recovered as indirect</a:t>
            </a:r>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50</a:t>
            </a:fld>
            <a:endParaRPr lang="en-US" altLang="en-US" dirty="0"/>
          </a:p>
        </p:txBody>
      </p:sp>
    </p:spTree>
    <p:extLst>
      <p:ext uri="{BB962C8B-B14F-4D97-AF65-F5344CB8AC3E}">
        <p14:creationId xmlns:p14="http://schemas.microsoft.com/office/powerpoint/2010/main" val="880443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180235"/>
            <a:ext cx="8534400" cy="950172"/>
          </a:xfrm>
        </p:spPr>
        <p:txBody>
          <a:bodyPr>
            <a:noAutofit/>
          </a:bodyPr>
          <a:lstStyle/>
          <a:p>
            <a:r>
              <a:rPr lang="en-US" sz="2800" dirty="0"/>
              <a:t>Collection of Unallowable Costs</a:t>
            </a:r>
            <a:br>
              <a:rPr lang="en-US" sz="2800" dirty="0"/>
            </a:br>
            <a:r>
              <a:rPr lang="en-US" sz="2800" dirty="0"/>
              <a:t>200.410 </a:t>
            </a:r>
          </a:p>
        </p:txBody>
      </p:sp>
      <p:sp>
        <p:nvSpPr>
          <p:cNvPr id="4" name="Content Placeholder 3"/>
          <p:cNvSpPr>
            <a:spLocks noGrp="1"/>
          </p:cNvSpPr>
          <p:nvPr>
            <p:ph idx="1"/>
          </p:nvPr>
        </p:nvSpPr>
        <p:spPr>
          <a:xfrm>
            <a:off x="533400" y="1788160"/>
            <a:ext cx="7772400" cy="3962400"/>
          </a:xfrm>
        </p:spPr>
        <p:txBody>
          <a:bodyPr>
            <a:normAutofit/>
          </a:bodyPr>
          <a:lstStyle/>
          <a:p>
            <a:r>
              <a:rPr lang="en-US" sz="2400" dirty="0">
                <a:solidFill>
                  <a:srgbClr val="C00000"/>
                </a:solidFill>
              </a:rPr>
              <a:t>NEW: </a:t>
            </a:r>
            <a:r>
              <a:rPr lang="en-US" sz="2400" dirty="0"/>
              <a:t>Payments made for costs determined to be unallowable by either the Federal awarding agency or pass-through </a:t>
            </a:r>
            <a:r>
              <a:rPr lang="en-US" sz="2400" u="sng" dirty="0"/>
              <a:t>must be refunded (including interest)</a:t>
            </a:r>
            <a:r>
              <a:rPr lang="en-US" sz="2400" dirty="0"/>
              <a:t> to the Federal government in accordance with instructions from the Federal agency that determined the costs are unallowable. </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51</a:t>
            </a:fld>
            <a:endParaRPr lang="en-US" altLang="en-US" dirty="0"/>
          </a:p>
        </p:txBody>
      </p:sp>
    </p:spTree>
    <p:extLst>
      <p:ext uri="{BB962C8B-B14F-4D97-AF65-F5344CB8AC3E}">
        <p14:creationId xmlns:p14="http://schemas.microsoft.com/office/powerpoint/2010/main" val="4112949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07743" y="990600"/>
            <a:ext cx="6376035" cy="838200"/>
          </a:xfrm>
        </p:spPr>
        <p:txBody>
          <a:bodyPr>
            <a:noAutofit/>
          </a:bodyPr>
          <a:lstStyle/>
          <a:p>
            <a:pPr algn="ctr" eaLnBrk="1" fontAlgn="auto" hangingPunct="1">
              <a:spcAft>
                <a:spcPts val="0"/>
              </a:spcAft>
              <a:defRPr/>
            </a:pPr>
            <a:r>
              <a:rPr lang="en-US" sz="4400" dirty="0">
                <a:solidFill>
                  <a:schemeClr val="accent2">
                    <a:lumMod val="50000"/>
                  </a:schemeClr>
                </a:solidFill>
              </a:rPr>
              <a:t>Selected Items of Cost</a:t>
            </a:r>
          </a:p>
        </p:txBody>
      </p:sp>
      <p:sp>
        <p:nvSpPr>
          <p:cNvPr id="34821" name="Rectangle 3"/>
          <p:cNvSpPr>
            <a:spLocks noGrp="1" noChangeArrowheads="1"/>
          </p:cNvSpPr>
          <p:nvPr>
            <p:ph type="body" idx="1"/>
          </p:nvPr>
        </p:nvSpPr>
        <p:spPr>
          <a:xfrm>
            <a:off x="1219200" y="1981200"/>
            <a:ext cx="7128511" cy="2514600"/>
          </a:xfrm>
        </p:spPr>
        <p:txBody>
          <a:bodyPr rtlCol="0">
            <a:noAutofit/>
          </a:bodyPr>
          <a:lstStyle/>
          <a:p>
            <a:pPr eaLnBrk="1" fontAlgn="auto" hangingPunct="1">
              <a:lnSpc>
                <a:spcPct val="120000"/>
              </a:lnSpc>
              <a:buFont typeface="Wingdings 2" charset="2"/>
              <a:buNone/>
              <a:defRPr/>
            </a:pPr>
            <a:r>
              <a:rPr lang="en-US" sz="3200" dirty="0">
                <a:solidFill>
                  <a:schemeClr val="tx1"/>
                </a:solidFill>
              </a:rPr>
              <a:t>There are 55 specific items of cost! </a:t>
            </a:r>
          </a:p>
          <a:p>
            <a:pPr>
              <a:lnSpc>
                <a:spcPct val="120000"/>
              </a:lnSpc>
              <a:defRPr/>
            </a:pPr>
            <a:r>
              <a:rPr lang="en-US" sz="3200" dirty="0">
                <a:solidFill>
                  <a:schemeClr val="tx1"/>
                </a:solidFill>
              </a:rPr>
              <a:t>Starts at 2 C.F.R. § 200.420 </a:t>
            </a:r>
          </a:p>
        </p:txBody>
      </p:sp>
      <p:sp>
        <p:nvSpPr>
          <p:cNvPr id="3" name="Slide Number Placeholder 2"/>
          <p:cNvSpPr>
            <a:spLocks noGrp="1"/>
          </p:cNvSpPr>
          <p:nvPr>
            <p:ph type="sldNum" sz="quarter" idx="12"/>
          </p:nvPr>
        </p:nvSpPr>
        <p:spPr/>
        <p:txBody>
          <a:bodyPr/>
          <a:lstStyle/>
          <a:p>
            <a:pPr>
              <a:defRPr/>
            </a:pPr>
            <a:fld id="{FB49FAFF-21AE-48D8-931C-44ACB47D3D49}" type="slidenum">
              <a:rPr lang="en-US" altLang="en-US" smtClean="0"/>
              <a:pPr>
                <a:defRPr/>
              </a:pPr>
              <a:t>52</a:t>
            </a:fld>
            <a:endParaRPr lang="en-US" altLang="en-US" dirty="0"/>
          </a:p>
        </p:txBody>
      </p:sp>
    </p:spTree>
    <p:extLst>
      <p:ext uri="{BB962C8B-B14F-4D97-AF65-F5344CB8AC3E}">
        <p14:creationId xmlns:p14="http://schemas.microsoft.com/office/powerpoint/2010/main" val="3082432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dirty="0"/>
              <a:t>Selected Items of Cost Examples</a:t>
            </a:r>
          </a:p>
        </p:txBody>
      </p:sp>
      <p:sp>
        <p:nvSpPr>
          <p:cNvPr id="39940" name="Rectangle 3"/>
          <p:cNvSpPr>
            <a:spLocks noGrp="1" noChangeArrowheads="1"/>
          </p:cNvSpPr>
          <p:nvPr>
            <p:ph idx="4294967295"/>
          </p:nvPr>
        </p:nvSpPr>
        <p:spPr>
          <a:xfrm>
            <a:off x="685800" y="1828800"/>
            <a:ext cx="6810375" cy="3657600"/>
          </a:xfrm>
        </p:spPr>
        <p:txBody>
          <a:bodyPr>
            <a:normAutofit/>
          </a:bodyPr>
          <a:lstStyle/>
          <a:p>
            <a:pPr marL="365125" indent="-282575">
              <a:spcAft>
                <a:spcPct val="0"/>
              </a:spcAft>
              <a:buFont typeface="Wingdings 2" panose="05020102010507070707" pitchFamily="18" charset="2"/>
              <a:buChar char=""/>
            </a:pPr>
            <a:r>
              <a:rPr lang="en-US" altLang="en-US" sz="2400" b="1" dirty="0"/>
              <a:t>Advertising/PR 200.421 </a:t>
            </a:r>
          </a:p>
          <a:p>
            <a:pPr marL="365125" indent="-282575">
              <a:spcAft>
                <a:spcPct val="0"/>
              </a:spcAft>
              <a:buFont typeface="Wingdings 2" panose="05020102010507070707" pitchFamily="18" charset="2"/>
              <a:buChar char=""/>
            </a:pPr>
            <a:r>
              <a:rPr lang="en-US" altLang="en-US" dirty="0">
                <a:solidFill>
                  <a:schemeClr val="tx1"/>
                </a:solidFill>
              </a:rPr>
              <a:t>Allowable for programmatic purposes including:</a:t>
            </a:r>
          </a:p>
          <a:p>
            <a:pPr marL="909638" lvl="2" indent="-236538" eaLnBrk="1" hangingPunct="1">
              <a:lnSpc>
                <a:spcPct val="90000"/>
              </a:lnSpc>
              <a:spcAft>
                <a:spcPct val="0"/>
              </a:spcAft>
              <a:buFont typeface="Verdana" panose="020B0604030504040204" pitchFamily="34" charset="0"/>
              <a:buChar char="◦"/>
            </a:pPr>
            <a:r>
              <a:rPr lang="en-US" altLang="en-US" dirty="0"/>
              <a:t>Recruitment</a:t>
            </a:r>
          </a:p>
          <a:p>
            <a:pPr marL="909638" lvl="2" indent="-236538" eaLnBrk="1" hangingPunct="1">
              <a:lnSpc>
                <a:spcPct val="90000"/>
              </a:lnSpc>
              <a:spcAft>
                <a:spcPct val="0"/>
              </a:spcAft>
              <a:buFont typeface="Verdana" panose="020B0604030504040204" pitchFamily="34" charset="0"/>
              <a:buChar char="◦"/>
            </a:pPr>
            <a:r>
              <a:rPr lang="en-US" altLang="en-US" dirty="0"/>
              <a:t>Procurement of goods</a:t>
            </a:r>
          </a:p>
          <a:p>
            <a:pPr marL="909638" lvl="2" indent="-236538" eaLnBrk="1" hangingPunct="1">
              <a:lnSpc>
                <a:spcPct val="90000"/>
              </a:lnSpc>
              <a:spcAft>
                <a:spcPct val="0"/>
              </a:spcAft>
              <a:buFont typeface="Verdana" panose="020B0604030504040204" pitchFamily="34" charset="0"/>
              <a:buChar char="◦"/>
            </a:pPr>
            <a:r>
              <a:rPr lang="en-US" altLang="en-US" dirty="0"/>
              <a:t>Disposal of materials</a:t>
            </a:r>
          </a:p>
          <a:p>
            <a:pPr marL="909638" lvl="2" indent="-236538" eaLnBrk="1" hangingPunct="1">
              <a:lnSpc>
                <a:spcPct val="90000"/>
              </a:lnSpc>
              <a:spcAft>
                <a:spcPct val="0"/>
              </a:spcAft>
              <a:buFont typeface="Verdana" panose="020B0604030504040204" pitchFamily="34" charset="0"/>
              <a:buChar char="◦"/>
            </a:pPr>
            <a:r>
              <a:rPr lang="en-US" altLang="en-US" dirty="0"/>
              <a:t>Program outreach</a:t>
            </a:r>
          </a:p>
          <a:p>
            <a:pPr marL="909638" lvl="2" indent="-236538" eaLnBrk="1" hangingPunct="1">
              <a:lnSpc>
                <a:spcPct val="90000"/>
              </a:lnSpc>
              <a:spcAft>
                <a:spcPct val="0"/>
              </a:spcAft>
              <a:buFont typeface="Verdana" panose="020B0604030504040204" pitchFamily="34" charset="0"/>
              <a:buChar char="◦"/>
            </a:pPr>
            <a:r>
              <a:rPr lang="en-US" altLang="en-US" dirty="0"/>
              <a:t>Public relations (in limited circumstances)</a:t>
            </a:r>
          </a:p>
          <a:p>
            <a:pPr marL="909638" lvl="2" indent="-236538" eaLnBrk="1" hangingPunct="1">
              <a:lnSpc>
                <a:spcPct val="90000"/>
              </a:lnSpc>
              <a:spcAft>
                <a:spcPct val="0"/>
              </a:spcAft>
              <a:buFont typeface="Verdana" panose="020B0604030504040204" pitchFamily="34" charset="0"/>
              <a:buChar char="◦"/>
            </a:pPr>
            <a:endParaRPr lang="en-US" altLang="en-US" sz="1800" dirty="0"/>
          </a:p>
        </p:txBody>
      </p:sp>
      <p:sp>
        <p:nvSpPr>
          <p:cNvPr id="2" name="Slide Number Placeholder 1"/>
          <p:cNvSpPr>
            <a:spLocks noGrp="1"/>
          </p:cNvSpPr>
          <p:nvPr>
            <p:ph type="sldNum" sz="quarter" idx="12"/>
          </p:nvPr>
        </p:nvSpPr>
        <p:spPr/>
        <p:txBody>
          <a:bodyPr/>
          <a:lstStyle/>
          <a:p>
            <a:pPr>
              <a:defRPr/>
            </a:pPr>
            <a:fld id="{602B0D5D-8E50-4057-A2FF-C35A10E7F55E}" type="slidenum">
              <a:rPr lang="en-US" altLang="en-US" smtClean="0"/>
              <a:pPr>
                <a:defRPr/>
              </a:pPr>
              <a:t>53</a:t>
            </a:fld>
            <a:endParaRPr lang="en-US" altLang="en-US" dirty="0"/>
          </a:p>
        </p:txBody>
      </p:sp>
    </p:spTree>
    <p:extLst>
      <p:ext uri="{BB962C8B-B14F-4D97-AF65-F5344CB8AC3E}">
        <p14:creationId xmlns:p14="http://schemas.microsoft.com/office/powerpoint/2010/main" val="3778866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Selected Items of Cost Examples (cont.)</a:t>
            </a:r>
          </a:p>
        </p:txBody>
      </p:sp>
      <p:sp>
        <p:nvSpPr>
          <p:cNvPr id="6" name="Content Placeholder 5"/>
          <p:cNvSpPr>
            <a:spLocks noGrp="1"/>
          </p:cNvSpPr>
          <p:nvPr>
            <p:ph idx="1"/>
          </p:nvPr>
        </p:nvSpPr>
        <p:spPr>
          <a:xfrm>
            <a:off x="301752" y="1807606"/>
            <a:ext cx="7772400" cy="4050792"/>
          </a:xfrm>
        </p:spPr>
        <p:txBody>
          <a:bodyPr/>
          <a:lstStyle/>
          <a:p>
            <a:pPr marL="425450" indent="-342900">
              <a:spcAft>
                <a:spcPct val="0"/>
              </a:spcAft>
            </a:pPr>
            <a:r>
              <a:rPr lang="en-US" altLang="en-US" sz="2400" b="1" dirty="0"/>
              <a:t>Alcohol 200.423</a:t>
            </a:r>
          </a:p>
          <a:p>
            <a:pPr marL="746125" lvl="1" indent="-342900">
              <a:spcAft>
                <a:spcPct val="0"/>
              </a:spcAft>
            </a:pPr>
            <a:r>
              <a:rPr lang="en-US" altLang="en-US" sz="2000" dirty="0">
                <a:solidFill>
                  <a:schemeClr val="tx1"/>
                </a:solidFill>
              </a:rPr>
              <a:t>Not allowable</a:t>
            </a:r>
          </a:p>
          <a:p>
            <a:endParaRPr lang="en-US" dirty="0"/>
          </a:p>
          <a:p>
            <a:r>
              <a:rPr lang="en-US" altLang="en-US" sz="2400" b="1" dirty="0"/>
              <a:t>Collections of Improper Payments 200.428 </a:t>
            </a:r>
          </a:p>
          <a:p>
            <a:r>
              <a:rPr lang="en-US" altLang="en-US" sz="2200" dirty="0">
                <a:solidFill>
                  <a:schemeClr val="tx1"/>
                </a:solidFill>
              </a:rPr>
              <a:t>The costs incurred by the non-Federal entity to recover improper payments are allowable as either direct or indirect costs, as appropriate.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600200"/>
            <a:ext cx="1432825" cy="1432825"/>
          </a:xfrm>
          <a:prstGeom prst="rect">
            <a:avLst/>
          </a:prstGeom>
        </p:spPr>
      </p:pic>
      <p:sp>
        <p:nvSpPr>
          <p:cNvPr id="2" name="Slide Number Placeholder 1"/>
          <p:cNvSpPr>
            <a:spLocks noGrp="1"/>
          </p:cNvSpPr>
          <p:nvPr>
            <p:ph type="sldNum" sz="quarter" idx="12"/>
          </p:nvPr>
        </p:nvSpPr>
        <p:spPr/>
        <p:txBody>
          <a:bodyPr/>
          <a:lstStyle/>
          <a:p>
            <a:pPr>
              <a:defRPr/>
            </a:pPr>
            <a:fld id="{24DB7A66-5CFF-4260-B541-1493CE13F5BF}" type="slidenum">
              <a:rPr lang="en-US" altLang="en-US" smtClean="0"/>
              <a:pPr>
                <a:defRPr/>
              </a:pPr>
              <a:t>54</a:t>
            </a:fld>
            <a:endParaRPr lang="en-US" altLang="en-US" dirty="0"/>
          </a:p>
        </p:txBody>
      </p:sp>
    </p:spTree>
    <p:extLst>
      <p:ext uri="{BB962C8B-B14F-4D97-AF65-F5344CB8AC3E}">
        <p14:creationId xmlns:p14="http://schemas.microsoft.com/office/powerpoint/2010/main" val="2884478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772400" cy="878124"/>
          </a:xfrm>
        </p:spPr>
        <p:txBody>
          <a:bodyPr/>
          <a:lstStyle/>
          <a:p>
            <a:pPr eaLnBrk="1" fontAlgn="auto" hangingPunct="1">
              <a:spcAft>
                <a:spcPts val="0"/>
              </a:spcAft>
              <a:defRPr/>
            </a:pPr>
            <a:r>
              <a:rPr lang="en-US" dirty="0"/>
              <a:t>Selected Items of Cost Examples (cont.)</a:t>
            </a:r>
          </a:p>
        </p:txBody>
      </p:sp>
      <p:sp>
        <p:nvSpPr>
          <p:cNvPr id="55299" name="Content Placeholder 2"/>
          <p:cNvSpPr>
            <a:spLocks noGrp="1"/>
          </p:cNvSpPr>
          <p:nvPr>
            <p:ph idx="4294967295"/>
          </p:nvPr>
        </p:nvSpPr>
        <p:spPr>
          <a:xfrm>
            <a:off x="25667" y="2133600"/>
            <a:ext cx="8610600" cy="4572000"/>
          </a:xfrm>
        </p:spPr>
        <p:txBody>
          <a:bodyPr rtlCol="0">
            <a:normAutofit/>
          </a:bodyPr>
          <a:lstStyle/>
          <a:p>
            <a:pPr marL="306000" indent="-306000">
              <a:buFont typeface="Wingdings 2" charset="2"/>
              <a:buChar char=""/>
              <a:defRPr/>
            </a:pPr>
            <a:r>
              <a:rPr lang="en-US" sz="2400" b="1" dirty="0"/>
              <a:t>Conferences 200.432 </a:t>
            </a:r>
            <a:endParaRPr lang="en-US" sz="2400" dirty="0"/>
          </a:p>
          <a:p>
            <a:pPr marL="306000" indent="-306000">
              <a:buFont typeface="Wingdings 2" charset="2"/>
              <a:buChar char=""/>
              <a:defRPr/>
            </a:pPr>
            <a:r>
              <a:rPr lang="en-US" sz="2000" dirty="0"/>
              <a:t>Prior Rule: Generally allowable</a:t>
            </a:r>
          </a:p>
          <a:p>
            <a:pPr marL="630000" lvl="1" indent="-306000" eaLnBrk="1" fontAlgn="auto" hangingPunct="1">
              <a:buFont typeface="Wingdings 2" charset="2"/>
              <a:buChar char=""/>
              <a:defRPr/>
            </a:pPr>
            <a:r>
              <a:rPr lang="en-US" sz="2000" dirty="0">
                <a:solidFill>
                  <a:schemeClr val="tx1"/>
                </a:solidFill>
              </a:rPr>
              <a:t>Includes Meals / Conferences / Travel and Family Friendly Policies</a:t>
            </a:r>
          </a:p>
          <a:p>
            <a:pPr marL="630000" lvl="1" indent="-306000" eaLnBrk="1" fontAlgn="auto" hangingPunct="1">
              <a:buFont typeface="Wingdings 2" charset="2"/>
              <a:buChar char=""/>
              <a:defRPr/>
            </a:pPr>
            <a:r>
              <a:rPr lang="en-US" sz="2000" dirty="0">
                <a:solidFill>
                  <a:schemeClr val="tx1"/>
                </a:solidFill>
              </a:rPr>
              <a:t>Allowable conference costs include rental of facilities, costs of meals and refreshments, transportation, unless restricted by the federal award</a:t>
            </a:r>
          </a:p>
          <a:p>
            <a:pPr marL="630000" lvl="1" indent="-306000" eaLnBrk="1" fontAlgn="auto" hangingPunct="1">
              <a:buFont typeface="Wingdings 2" charset="2"/>
              <a:buChar char=""/>
              <a:defRPr/>
            </a:pPr>
            <a:r>
              <a:rPr lang="en-US" sz="2000" dirty="0">
                <a:solidFill>
                  <a:srgbClr val="C00000"/>
                </a:solidFill>
              </a:rPr>
              <a:t>NEW</a:t>
            </a:r>
            <a:r>
              <a:rPr lang="en-US" sz="2000" dirty="0">
                <a:solidFill>
                  <a:schemeClr val="tx1"/>
                </a:solidFill>
              </a:rPr>
              <a:t>: Costs related to identifying, but not providing, locally available dependent-care resources </a:t>
            </a:r>
          </a:p>
          <a:p>
            <a:pPr marL="630000" lvl="1" indent="-306000" eaLnBrk="1" fontAlgn="auto" hangingPunct="1">
              <a:buFont typeface="Wingdings 2" charset="2"/>
              <a:buChar char=""/>
              <a:defRPr/>
            </a:pPr>
            <a:r>
              <a:rPr lang="en-US" sz="2000" dirty="0">
                <a:solidFill>
                  <a:schemeClr val="tx1"/>
                </a:solidFill>
              </a:rPr>
              <a:t>Conference hosts must exercise discretion in ensuring costs are appropriate, necessary and managed in manner than minimizes costs to federal award</a:t>
            </a:r>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55</a:t>
            </a:fld>
            <a:endParaRPr lang="en-US" altLang="en-US" dirty="0"/>
          </a:p>
        </p:txBody>
      </p:sp>
    </p:spTree>
    <p:extLst>
      <p:ext uri="{BB962C8B-B14F-4D97-AF65-F5344CB8AC3E}">
        <p14:creationId xmlns:p14="http://schemas.microsoft.com/office/powerpoint/2010/main" val="42381501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772400" cy="1497914"/>
          </a:xfrm>
        </p:spPr>
        <p:txBody>
          <a:bodyPr/>
          <a:lstStyle/>
          <a:p>
            <a:pPr eaLnBrk="1" fontAlgn="auto" hangingPunct="1">
              <a:spcAft>
                <a:spcPts val="0"/>
              </a:spcAft>
              <a:defRPr/>
            </a:pPr>
            <a:r>
              <a:rPr lang="en-US" dirty="0"/>
              <a:t>Selected Items of Cost Examples (cont.)</a:t>
            </a:r>
          </a:p>
        </p:txBody>
      </p:sp>
      <p:sp>
        <p:nvSpPr>
          <p:cNvPr id="55299" name="Content Placeholder 2"/>
          <p:cNvSpPr>
            <a:spLocks noGrp="1"/>
          </p:cNvSpPr>
          <p:nvPr>
            <p:ph idx="4294967295"/>
          </p:nvPr>
        </p:nvSpPr>
        <p:spPr>
          <a:xfrm>
            <a:off x="-65176" y="2133600"/>
            <a:ext cx="8610600" cy="4572000"/>
          </a:xfrm>
        </p:spPr>
        <p:txBody>
          <a:bodyPr rtlCol="0">
            <a:normAutofit/>
          </a:bodyPr>
          <a:lstStyle/>
          <a:p>
            <a:pPr marL="306000" indent="-306000">
              <a:buFont typeface="Wingdings 2" charset="2"/>
              <a:buChar char=""/>
              <a:defRPr/>
            </a:pPr>
            <a:r>
              <a:rPr lang="en-US" sz="2400" b="1" dirty="0"/>
              <a:t>Conferences 200.432 </a:t>
            </a:r>
            <a:endParaRPr lang="en-US" sz="2400" dirty="0"/>
          </a:p>
          <a:p>
            <a:pPr marL="580320" lvl="1" indent="-306000">
              <a:buFont typeface="Wingdings 2" charset="2"/>
              <a:buChar char=""/>
              <a:defRPr/>
            </a:pPr>
            <a:r>
              <a:rPr lang="en-US" sz="2200" b="1" dirty="0"/>
              <a:t>ED Restrictions on Food</a:t>
            </a:r>
            <a:endParaRPr lang="en-US" sz="2200" dirty="0"/>
          </a:p>
          <a:p>
            <a:pPr marL="854640" lvl="2" indent="-306000">
              <a:buFont typeface="Wingdings 2" charset="2"/>
              <a:buChar char=""/>
              <a:defRPr/>
            </a:pPr>
            <a:r>
              <a:rPr lang="en-US" sz="2000" dirty="0"/>
              <a:t>(1) Is a working lunch necessary?</a:t>
            </a:r>
          </a:p>
          <a:p>
            <a:pPr marL="854640" lvl="2" indent="-306000">
              <a:buFont typeface="Wingdings 2" charset="2"/>
              <a:buChar char=""/>
              <a:defRPr/>
            </a:pPr>
            <a:r>
              <a:rPr lang="en-US" sz="2000" dirty="0"/>
              <a:t>(2) Is the portion of the agenda to be carried out during lunch substantive and integral to the overall purpose of the conference or meeting?</a:t>
            </a:r>
          </a:p>
          <a:p>
            <a:pPr marL="854640" lvl="2" indent="-306000">
              <a:buFont typeface="Wingdings 2" charset="2"/>
              <a:buChar char=""/>
              <a:defRPr/>
            </a:pPr>
            <a:r>
              <a:rPr lang="en-US" sz="2000" dirty="0"/>
              <a:t>(3) Is there a genuine time constraint that requires the working lunch?</a:t>
            </a:r>
          </a:p>
          <a:p>
            <a:pPr marL="854640" lvl="2" indent="-306000">
              <a:buFont typeface="Wingdings 2" charset="2"/>
              <a:buChar char=""/>
              <a:defRPr/>
            </a:pPr>
            <a:r>
              <a:rPr lang="en-US" sz="2000" dirty="0"/>
              <a:t>(4) If a working lunch is necessary, is the cost of the working lunch reasonable?</a:t>
            </a:r>
          </a:p>
          <a:p>
            <a:pPr marL="854640" lvl="2" indent="-306000">
              <a:buFont typeface="Wingdings 2" charset="2"/>
              <a:buChar char=""/>
              <a:defRPr/>
            </a:pPr>
            <a:r>
              <a:rPr lang="en-US" sz="2000" dirty="0"/>
              <a:t>(5) Has the SEA or LEA carefully documented that a working lunch is both reasonable and necessary?</a:t>
            </a:r>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56</a:t>
            </a:fld>
            <a:endParaRPr lang="en-US" altLang="en-US" dirty="0"/>
          </a:p>
        </p:txBody>
      </p:sp>
    </p:spTree>
    <p:extLst>
      <p:ext uri="{BB962C8B-B14F-4D97-AF65-F5344CB8AC3E}">
        <p14:creationId xmlns:p14="http://schemas.microsoft.com/office/powerpoint/2010/main" val="335192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r>
              <a:rPr lang="en-US" dirty="0"/>
              <a:t>Selected Items of Cost (cont.)</a:t>
            </a:r>
          </a:p>
        </p:txBody>
      </p:sp>
      <p:sp>
        <p:nvSpPr>
          <p:cNvPr id="62467" name="Rectangle 3"/>
          <p:cNvSpPr>
            <a:spLocks noGrp="1" noChangeArrowheads="1"/>
          </p:cNvSpPr>
          <p:nvPr>
            <p:ph idx="4294967295"/>
          </p:nvPr>
        </p:nvSpPr>
        <p:spPr>
          <a:xfrm>
            <a:off x="465667" y="1383771"/>
            <a:ext cx="7648575" cy="3962400"/>
          </a:xfrm>
        </p:spPr>
        <p:txBody>
          <a:bodyPr rtlCol="0">
            <a:normAutofit fontScale="92500" lnSpcReduction="10000"/>
          </a:bodyPr>
          <a:lstStyle/>
          <a:p>
            <a:pPr marL="306000" indent="-306000">
              <a:buFont typeface="Wingdings 2" charset="2"/>
              <a:buChar char=""/>
              <a:defRPr/>
            </a:pPr>
            <a:r>
              <a:rPr lang="en-US" sz="2400" b="1" dirty="0"/>
              <a:t>Travel Costs 200.474 (Changed) </a:t>
            </a:r>
            <a:endParaRPr lang="en-US" altLang="en-US" sz="2400" b="1" dirty="0"/>
          </a:p>
          <a:p>
            <a:pPr marL="630000" lvl="1" indent="-306000" eaLnBrk="1" fontAlgn="auto" hangingPunct="1">
              <a:buFont typeface="Wingdings 2" charset="2"/>
              <a:buChar char=""/>
              <a:defRPr/>
            </a:pPr>
            <a:r>
              <a:rPr lang="en-US" sz="2400" dirty="0"/>
              <a:t>Travel costs may be charged on actual, per diem, or mileage basis</a:t>
            </a:r>
          </a:p>
          <a:p>
            <a:pPr marL="630000" lvl="1" indent="-306000">
              <a:buFont typeface="Wingdings 2" charset="2"/>
              <a:buChar char=""/>
              <a:defRPr/>
            </a:pPr>
            <a:r>
              <a:rPr lang="en-US" sz="2400" dirty="0"/>
              <a:t>Travel charges must be consistent with entity’s </a:t>
            </a:r>
            <a:r>
              <a:rPr lang="en-US" sz="2400" u="sng" dirty="0"/>
              <a:t>written</a:t>
            </a:r>
            <a:r>
              <a:rPr lang="en-US" sz="2400" dirty="0"/>
              <a:t> travel reimbursement policies</a:t>
            </a:r>
          </a:p>
          <a:p>
            <a:pPr marL="630000" lvl="1" indent="-306000">
              <a:buFont typeface="Wingdings 2" charset="2"/>
              <a:buChar char=""/>
              <a:defRPr/>
            </a:pPr>
            <a:r>
              <a:rPr lang="en-US" sz="2400" dirty="0">
                <a:solidFill>
                  <a:srgbClr val="C00000"/>
                </a:solidFill>
              </a:rPr>
              <a:t>NEW: </a:t>
            </a:r>
            <a:r>
              <a:rPr lang="en-US" sz="2400" dirty="0"/>
              <a:t>Allows costs for “above and beyond regular dependent care”</a:t>
            </a:r>
          </a:p>
          <a:p>
            <a:pPr marL="630000" lvl="1" indent="-306000">
              <a:buFont typeface="Wingdings 2" charset="2"/>
              <a:buChar char=""/>
              <a:defRPr/>
            </a:pPr>
            <a:r>
              <a:rPr lang="en-US" sz="2400" dirty="0">
                <a:solidFill>
                  <a:srgbClr val="C00000"/>
                </a:solidFill>
              </a:rPr>
              <a:t>NEW: </a:t>
            </a:r>
            <a:r>
              <a:rPr lang="en-US" sz="2400" dirty="0"/>
              <a:t>Grantee must retain documentation that participation of individual in conference is necessary for the project</a:t>
            </a:r>
          </a:p>
          <a:p>
            <a:pPr marL="630000" lvl="1" indent="-306000">
              <a:buFont typeface="Wingdings 2" charset="2"/>
              <a:buChar char=""/>
              <a:defRPr/>
            </a:pPr>
            <a:r>
              <a:rPr lang="en-US" sz="2400" dirty="0"/>
              <a:t>Travel costs must be reasonable and consistent with written travel policy / or follow GSA 48 CFR 31.205-46(a)</a:t>
            </a:r>
          </a:p>
        </p:txBody>
      </p:sp>
      <p:sp>
        <p:nvSpPr>
          <p:cNvPr id="2" name="Slide Number Placeholder 1"/>
          <p:cNvSpPr>
            <a:spLocks noGrp="1"/>
          </p:cNvSpPr>
          <p:nvPr>
            <p:ph type="sldNum" sz="quarter" idx="12"/>
          </p:nvPr>
        </p:nvSpPr>
        <p:spPr/>
        <p:txBody>
          <a:bodyPr/>
          <a:lstStyle/>
          <a:p>
            <a:pPr>
              <a:defRPr/>
            </a:pPr>
            <a:fld id="{602B0D5D-8E50-4057-A2FF-C35A10E7F55E}" type="slidenum">
              <a:rPr lang="en-US" altLang="en-US" smtClean="0"/>
              <a:pPr>
                <a:defRPr/>
              </a:pPr>
              <a:t>57</a:t>
            </a:fld>
            <a:endParaRPr lang="en-US" altLang="en-US" dirty="0"/>
          </a:p>
        </p:txBody>
      </p:sp>
    </p:spTree>
    <p:extLst>
      <p:ext uri="{BB962C8B-B14F-4D97-AF65-F5344CB8AC3E}">
        <p14:creationId xmlns:p14="http://schemas.microsoft.com/office/powerpoint/2010/main" val="1526710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252448" y="1295400"/>
            <a:ext cx="9064171" cy="871728"/>
          </a:xfrm>
        </p:spPr>
        <p:txBody>
          <a:bodyPr>
            <a:normAutofit/>
          </a:bodyPr>
          <a:lstStyle/>
          <a:p>
            <a:pPr algn="ctr" eaLnBrk="1" fontAlgn="auto" hangingPunct="1">
              <a:spcAft>
                <a:spcPts val="0"/>
              </a:spcAft>
              <a:defRPr/>
            </a:pPr>
            <a:r>
              <a:rPr sz="4000" b="1" dirty="0">
                <a:solidFill>
                  <a:schemeClr val="tx1"/>
                </a:solidFill>
              </a:rPr>
              <a:t>Time and Effort Documentation</a:t>
            </a:r>
          </a:p>
        </p:txBody>
      </p:sp>
      <p:pic>
        <p:nvPicPr>
          <p:cNvPr id="40964" name="Picture 3" descr="MCj013961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8450" y="3124200"/>
            <a:ext cx="3467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FB49FAFF-21AE-48D8-931C-44ACB47D3D49}" type="slidenum">
              <a:rPr lang="en-US" altLang="en-US" smtClean="0"/>
              <a:pPr>
                <a:defRPr/>
              </a:pPr>
              <a:t>58</a:t>
            </a:fld>
            <a:endParaRPr lang="en-US" altLang="en-US" dirty="0"/>
          </a:p>
        </p:txBody>
      </p:sp>
    </p:spTree>
    <p:extLst>
      <p:ext uri="{BB962C8B-B14F-4D97-AF65-F5344CB8AC3E}">
        <p14:creationId xmlns:p14="http://schemas.microsoft.com/office/powerpoint/2010/main" val="992439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152400" y="1012338"/>
            <a:ext cx="8554189" cy="1175724"/>
          </a:xfrm>
        </p:spPr>
        <p:txBody>
          <a:bodyPr>
            <a:noAutofit/>
          </a:bodyPr>
          <a:lstStyle/>
          <a:p>
            <a:pPr marL="41148">
              <a:defRPr/>
            </a:pPr>
            <a:r>
              <a:rPr lang="en-US" sz="4000" dirty="0"/>
              <a:t>Documentation for Personnel Expenses</a:t>
            </a:r>
            <a:br>
              <a:rPr lang="en-US" sz="4000" dirty="0"/>
            </a:br>
            <a:r>
              <a:rPr lang="en-US" sz="4000" dirty="0"/>
              <a:t>200.430(i) </a:t>
            </a:r>
            <a:br>
              <a:rPr lang="en-US" altLang="en-US" sz="4000" dirty="0"/>
            </a:br>
            <a:endParaRPr lang="en-US" sz="4000" dirty="0"/>
          </a:p>
        </p:txBody>
      </p:sp>
      <p:sp>
        <p:nvSpPr>
          <p:cNvPr id="14339" name="Rectangle 3"/>
          <p:cNvSpPr>
            <a:spLocks noGrp="1"/>
          </p:cNvSpPr>
          <p:nvPr>
            <p:ph idx="1"/>
          </p:nvPr>
        </p:nvSpPr>
        <p:spPr/>
        <p:txBody>
          <a:bodyPr>
            <a:normAutofit/>
          </a:bodyPr>
          <a:lstStyle/>
          <a:p>
            <a:pPr marL="0" indent="0">
              <a:buNone/>
            </a:pPr>
            <a:endParaRPr lang="en-US" sz="2100" u="sng" dirty="0">
              <a:latin typeface="+mj-lt"/>
              <a:ea typeface="ＭＳ Ｐゴシック" pitchFamily="34" charset="-128"/>
            </a:endParaRPr>
          </a:p>
          <a:p>
            <a:pPr marL="257175" lvl="1" indent="-257175">
              <a:spcBef>
                <a:spcPts val="1200"/>
              </a:spcBef>
              <a:spcAft>
                <a:spcPts val="0"/>
              </a:spcAft>
            </a:pPr>
            <a:r>
              <a:rPr lang="en-US" sz="2400" dirty="0">
                <a:solidFill>
                  <a:srgbClr val="C00000"/>
                </a:solidFill>
              </a:rPr>
              <a:t>NEW: </a:t>
            </a:r>
            <a:r>
              <a:rPr lang="en-US" sz="2400" dirty="0">
                <a:solidFill>
                  <a:schemeClr val="tx1"/>
                </a:solidFill>
                <a:latin typeface="+mj-lt"/>
                <a:ea typeface="ＭＳ Ｐゴシック" pitchFamily="34" charset="-128"/>
              </a:rPr>
              <a:t>Charges to Federal awards for salaries and wages must be based on records </a:t>
            </a:r>
            <a:r>
              <a:rPr lang="en-US" sz="2400" u="sng" dirty="0">
                <a:solidFill>
                  <a:schemeClr val="tx1"/>
                </a:solidFill>
                <a:latin typeface="+mj-lt"/>
                <a:ea typeface="ＭＳ Ｐゴシック" pitchFamily="34" charset="-128"/>
              </a:rPr>
              <a:t>that accurately reflect the work performed</a:t>
            </a:r>
            <a:r>
              <a:rPr lang="en-US" sz="2400" dirty="0">
                <a:solidFill>
                  <a:schemeClr val="tx1"/>
                </a:solidFill>
                <a:latin typeface="+mj-lt"/>
                <a:ea typeface="ＭＳ Ｐゴシック" pitchFamily="34" charset="-128"/>
              </a:rPr>
              <a:t>. </a:t>
            </a:r>
          </a:p>
          <a:p>
            <a:pPr marL="257175" lvl="1" indent="-257175">
              <a:spcBef>
                <a:spcPts val="1200"/>
              </a:spcBef>
              <a:spcAft>
                <a:spcPts val="0"/>
              </a:spcAft>
            </a:pPr>
            <a:endParaRPr lang="en-US" sz="2400" dirty="0">
              <a:latin typeface="+mj-lt"/>
              <a:ea typeface="ＭＳ Ｐゴシック" pitchFamily="34" charset="-128"/>
            </a:endParaRPr>
          </a:p>
          <a:p>
            <a:pPr marL="257175" indent="-257175"/>
            <a:r>
              <a:rPr lang="en-US" sz="2400" dirty="0">
                <a:latin typeface="+mj-lt"/>
                <a:ea typeface="ＭＳ Ｐゴシック" pitchFamily="34" charset="-128"/>
              </a:rPr>
              <a:t>How staff demonstrate </a:t>
            </a:r>
            <a:r>
              <a:rPr lang="en-US" sz="2400" u="sng" dirty="0">
                <a:latin typeface="+mj-lt"/>
                <a:ea typeface="ＭＳ Ｐゴシック" pitchFamily="34" charset="-128"/>
              </a:rPr>
              <a:t>allocability</a:t>
            </a:r>
          </a:p>
          <a:p>
            <a:pPr marL="463154" lvl="1" indent="-257175">
              <a:buClr>
                <a:schemeClr val="accent1">
                  <a:lumMod val="60000"/>
                  <a:lumOff val="40000"/>
                </a:schemeClr>
              </a:buClr>
            </a:pPr>
            <a:r>
              <a:rPr lang="en-US" sz="2400" dirty="0">
                <a:solidFill>
                  <a:schemeClr val="tx1"/>
                </a:solidFill>
                <a:latin typeface="+mj-lt"/>
                <a:ea typeface="ＭＳ Ｐゴシック" pitchFamily="34" charset="-128"/>
              </a:rPr>
              <a:t>If employee paid with federal funds, then must show that the employee worked on that specific federal program cost objective </a:t>
            </a:r>
            <a:r>
              <a:rPr lang="en-US" altLang="en-US" sz="2400" dirty="0">
                <a:solidFill>
                  <a:schemeClr val="tx1"/>
                </a:solidFill>
              </a:rPr>
              <a:t>200.403(a)</a:t>
            </a:r>
            <a:endParaRPr lang="en-US" sz="2400" dirty="0">
              <a:solidFill>
                <a:schemeClr val="tx1"/>
              </a:solidFill>
              <a:latin typeface="+mj-lt"/>
              <a:ea typeface="ＭＳ Ｐゴシック" pitchFamily="34" charset="-128"/>
            </a:endParaRPr>
          </a:p>
          <a:p>
            <a:pPr marL="257175" indent="-257175"/>
            <a:endParaRPr lang="en-US" dirty="0">
              <a:latin typeface="Lucida Sans Unicode" pitchFamily="34" charset="0"/>
              <a:ea typeface="ＭＳ Ｐゴシック" pitchFamily="34" charset="-128"/>
            </a:endParaRPr>
          </a:p>
          <a:p>
            <a:pPr marL="257175" indent="-257175"/>
            <a:endParaRPr lang="en-US" dirty="0">
              <a:latin typeface="Lucida Sans Unicode" pitchFamily="34" charset="0"/>
              <a:ea typeface="ＭＳ Ｐゴシック" pitchFamily="34" charset="-128"/>
            </a:endParaRP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59</a:t>
            </a:fld>
            <a:endParaRPr lang="en-US" altLang="en-US" dirty="0"/>
          </a:p>
        </p:txBody>
      </p:sp>
    </p:spTree>
    <p:extLst>
      <p:ext uri="{BB962C8B-B14F-4D97-AF65-F5344CB8AC3E}">
        <p14:creationId xmlns:p14="http://schemas.microsoft.com/office/powerpoint/2010/main" val="162525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Dates</a:t>
            </a:r>
          </a:p>
        </p:txBody>
      </p:sp>
      <p:sp>
        <p:nvSpPr>
          <p:cNvPr id="3" name="Content Placeholder 2"/>
          <p:cNvSpPr>
            <a:spLocks noGrp="1"/>
          </p:cNvSpPr>
          <p:nvPr>
            <p:ph idx="1"/>
          </p:nvPr>
        </p:nvSpPr>
        <p:spPr/>
        <p:txBody>
          <a:bodyPr>
            <a:normAutofit/>
          </a:bodyPr>
          <a:lstStyle/>
          <a:p>
            <a:r>
              <a:rPr lang="en-US" sz="3200" b="1" dirty="0"/>
              <a:t>December 26, 2014 </a:t>
            </a:r>
            <a:r>
              <a:rPr lang="en-US" sz="3200" dirty="0"/>
              <a:t>– Direct Grants from ED</a:t>
            </a:r>
          </a:p>
          <a:p>
            <a:r>
              <a:rPr lang="en-US" sz="3200" b="1" dirty="0"/>
              <a:t>July 1, 2015 </a:t>
            </a:r>
            <a:r>
              <a:rPr lang="en-US" sz="3200" dirty="0"/>
              <a:t>– 	State Administered Programs</a:t>
            </a:r>
          </a:p>
          <a:p>
            <a:r>
              <a:rPr lang="en-US" sz="3200" b="1" dirty="0"/>
              <a:t>July 1, 2017 </a:t>
            </a:r>
            <a:r>
              <a:rPr lang="en-US" sz="3200" dirty="0"/>
              <a:t>– 	Procurement Rules* </a:t>
            </a:r>
          </a:p>
          <a:p>
            <a:r>
              <a:rPr lang="en-US" sz="3200" dirty="0"/>
              <a:t>Indirect Cost Rates When Due For Renegotiation</a:t>
            </a:r>
          </a:p>
          <a:p>
            <a:endParaRPr lang="en-US" sz="3200" dirty="0"/>
          </a:p>
        </p:txBody>
      </p:sp>
      <p:sp>
        <p:nvSpPr>
          <p:cNvPr id="4" name="Slide Number Placeholder 3"/>
          <p:cNvSpPr>
            <a:spLocks noGrp="1"/>
          </p:cNvSpPr>
          <p:nvPr>
            <p:ph type="sldNum" sz="quarter" idx="12"/>
          </p:nvPr>
        </p:nvSpPr>
        <p:spPr/>
        <p:txBody>
          <a:bodyPr/>
          <a:lstStyle/>
          <a:p>
            <a:fld id="{925205EF-C209-407C-98F3-96D0E98BF74F}" type="slidenum">
              <a:rPr lang="en-US" smtClean="0"/>
              <a:t>6</a:t>
            </a:fld>
            <a:endParaRPr lang="en-US" dirty="0"/>
          </a:p>
        </p:txBody>
      </p:sp>
    </p:spTree>
    <p:extLst>
      <p:ext uri="{BB962C8B-B14F-4D97-AF65-F5344CB8AC3E}">
        <p14:creationId xmlns:p14="http://schemas.microsoft.com/office/powerpoint/2010/main" val="4081426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17373" y="284269"/>
            <a:ext cx="8534400" cy="758952"/>
          </a:xfrm>
        </p:spPr>
        <p:txBody>
          <a:bodyPr>
            <a:noAutofit/>
          </a:bodyPr>
          <a:lstStyle/>
          <a:p>
            <a:r>
              <a:rPr lang="en-US" sz="2800" b="1" dirty="0">
                <a:ea typeface="ＭＳ Ｐゴシック" pitchFamily="34" charset="-128"/>
              </a:rPr>
              <a:t>Who must participate?</a:t>
            </a:r>
            <a:br>
              <a:rPr lang="en-US" sz="2800" b="1" dirty="0">
                <a:ea typeface="ＭＳ Ｐゴシック" pitchFamily="34" charset="-128"/>
              </a:rPr>
            </a:br>
            <a:r>
              <a:rPr lang="en-US" sz="2800" dirty="0">
                <a:ea typeface="ＭＳ Ｐゴシック" pitchFamily="34" charset="-128"/>
              </a:rPr>
              <a:t>200.430(i)(1) and (i)(4) </a:t>
            </a:r>
            <a:endParaRPr lang="en-US" sz="2800" b="1" dirty="0">
              <a:ea typeface="ＭＳ Ｐゴシック" pitchFamily="34" charset="-128"/>
            </a:endParaRPr>
          </a:p>
        </p:txBody>
      </p:sp>
      <p:sp>
        <p:nvSpPr>
          <p:cNvPr id="3" name="Content Placeholder 2"/>
          <p:cNvSpPr>
            <a:spLocks noGrp="1"/>
          </p:cNvSpPr>
          <p:nvPr>
            <p:ph idx="1"/>
          </p:nvPr>
        </p:nvSpPr>
        <p:spPr>
          <a:xfrm>
            <a:off x="462915" y="1785324"/>
            <a:ext cx="7797546" cy="2977243"/>
          </a:xfrm>
        </p:spPr>
        <p:txBody>
          <a:bodyPr/>
          <a:lstStyle/>
          <a:p>
            <a:pPr>
              <a:spcBef>
                <a:spcPct val="0"/>
              </a:spcBef>
              <a:spcAft>
                <a:spcPct val="35000"/>
              </a:spcAft>
            </a:pPr>
            <a:r>
              <a:rPr lang="en-US" altLang="en-US" sz="2400" dirty="0"/>
              <a:t>Must be maintained for </a:t>
            </a:r>
            <a:r>
              <a:rPr lang="en-US" altLang="en-US" sz="2400" u="sng" dirty="0"/>
              <a:t>all</a:t>
            </a:r>
            <a:r>
              <a:rPr lang="en-US" altLang="en-US" sz="2400" dirty="0"/>
              <a:t> employees whose salaries are: </a:t>
            </a:r>
          </a:p>
          <a:p>
            <a:pPr lvl="1">
              <a:spcBef>
                <a:spcPct val="0"/>
              </a:spcBef>
              <a:spcAft>
                <a:spcPct val="35000"/>
              </a:spcAft>
            </a:pPr>
            <a:r>
              <a:rPr lang="en-US" altLang="en-US" sz="2400" dirty="0">
                <a:solidFill>
                  <a:schemeClr val="tx1"/>
                </a:solidFill>
              </a:rPr>
              <a:t>Paid in whole or in part with federal funds </a:t>
            </a:r>
          </a:p>
          <a:p>
            <a:pPr lvl="1">
              <a:spcBef>
                <a:spcPct val="0"/>
              </a:spcBef>
              <a:spcAft>
                <a:spcPct val="35000"/>
              </a:spcAft>
            </a:pPr>
            <a:r>
              <a:rPr lang="en-US" altLang="en-US" sz="2400" dirty="0">
                <a:solidFill>
                  <a:schemeClr val="tx1"/>
                </a:solidFill>
              </a:rPr>
              <a:t>Used to meet a match/cost share requirement </a:t>
            </a:r>
          </a:p>
          <a:p>
            <a:pPr lvl="1">
              <a:spcBef>
                <a:spcPct val="0"/>
              </a:spcBef>
              <a:spcAft>
                <a:spcPct val="35000"/>
              </a:spcAft>
            </a:pPr>
            <a:r>
              <a:rPr lang="en-US" sz="2400" dirty="0">
                <a:solidFill>
                  <a:schemeClr val="tx1"/>
                </a:solidFill>
              </a:rPr>
              <a:t>NOT contractors</a:t>
            </a:r>
          </a:p>
          <a:p>
            <a:pPr>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972" y="3886200"/>
            <a:ext cx="4217489" cy="2144486"/>
          </a:xfrm>
          <a:prstGeom prst="rect">
            <a:avLst/>
          </a:prstGeom>
        </p:spPr>
      </p:pic>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60</a:t>
            </a:fld>
            <a:endParaRPr lang="en-US" altLang="en-US" dirty="0"/>
          </a:p>
        </p:txBody>
      </p:sp>
    </p:spTree>
    <p:extLst>
      <p:ext uri="{BB962C8B-B14F-4D97-AF65-F5344CB8AC3E}">
        <p14:creationId xmlns:p14="http://schemas.microsoft.com/office/powerpoint/2010/main" val="36775992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20"/>
            <a:ext cx="8534400" cy="758952"/>
          </a:xfrm>
        </p:spPr>
        <p:txBody>
          <a:bodyPr>
            <a:noAutofit/>
          </a:bodyPr>
          <a:lstStyle/>
          <a:p>
            <a:pPr>
              <a:defRPr/>
            </a:pPr>
            <a:r>
              <a:rPr lang="en-US" sz="2800" dirty="0"/>
              <a:t>Documentation for Personnel Expenses (cont.)</a:t>
            </a:r>
            <a:br>
              <a:rPr lang="en-US" sz="2800" dirty="0"/>
            </a:br>
            <a:r>
              <a:rPr lang="en-US" sz="2800" dirty="0"/>
              <a:t>200.430(i)(1)</a:t>
            </a:r>
          </a:p>
        </p:txBody>
      </p:sp>
      <p:sp>
        <p:nvSpPr>
          <p:cNvPr id="81923" name="Content Placeholder 7"/>
          <p:cNvSpPr>
            <a:spLocks noGrp="1"/>
          </p:cNvSpPr>
          <p:nvPr>
            <p:ph idx="1"/>
          </p:nvPr>
        </p:nvSpPr>
        <p:spPr>
          <a:xfrm>
            <a:off x="475488" y="1905000"/>
            <a:ext cx="7772400" cy="4050792"/>
          </a:xfrm>
        </p:spPr>
        <p:txBody>
          <a:bodyPr>
            <a:normAutofit/>
          </a:bodyPr>
          <a:lstStyle/>
          <a:p>
            <a:pPr marL="0" indent="0" eaLnBrk="1" hangingPunct="1">
              <a:buNone/>
            </a:pPr>
            <a:r>
              <a:rPr lang="en-US" altLang="en-US" sz="2400" dirty="0">
                <a:solidFill>
                  <a:srgbClr val="C00000"/>
                </a:solidFill>
              </a:rPr>
              <a:t>NEW: </a:t>
            </a:r>
            <a:r>
              <a:rPr lang="en-US" altLang="en-US" sz="2400" dirty="0"/>
              <a:t>These records MUST:</a:t>
            </a:r>
          </a:p>
          <a:p>
            <a:pPr marL="666750" lvl="1" indent="-342900" eaLnBrk="1" hangingPunct="1">
              <a:buFont typeface="Gill Sans MT" pitchFamily="34" charset="0"/>
              <a:buAutoNum type="arabicPeriod"/>
            </a:pPr>
            <a:r>
              <a:rPr lang="en-US" altLang="en-US" sz="2400" dirty="0">
                <a:solidFill>
                  <a:schemeClr val="tx1"/>
                </a:solidFill>
              </a:rPr>
              <a:t>Be </a:t>
            </a:r>
            <a:r>
              <a:rPr lang="en-US" altLang="en-US" sz="2400" u="sng" dirty="0">
                <a:solidFill>
                  <a:schemeClr val="tx1"/>
                </a:solidFill>
              </a:rPr>
              <a:t>supported by a system of internal controls </a:t>
            </a:r>
            <a:r>
              <a:rPr lang="en-US" altLang="en-US" sz="2400" dirty="0">
                <a:solidFill>
                  <a:schemeClr val="tx1"/>
                </a:solidFill>
              </a:rPr>
              <a:t>which provides </a:t>
            </a:r>
            <a:r>
              <a:rPr lang="en-US" altLang="en-US" sz="2400" u="sng" dirty="0">
                <a:solidFill>
                  <a:schemeClr val="tx1"/>
                </a:solidFill>
              </a:rPr>
              <a:t>reasonable assurance </a:t>
            </a:r>
            <a:r>
              <a:rPr lang="en-US" altLang="en-US" sz="2400" dirty="0">
                <a:solidFill>
                  <a:schemeClr val="tx1"/>
                </a:solidFill>
              </a:rPr>
              <a:t>charges are </a:t>
            </a:r>
            <a:r>
              <a:rPr lang="en-US" altLang="en-US" sz="2400" u="sng" dirty="0">
                <a:solidFill>
                  <a:schemeClr val="tx1"/>
                </a:solidFill>
              </a:rPr>
              <a:t>accurate, allowable and properly allocated;</a:t>
            </a:r>
          </a:p>
          <a:p>
            <a:pPr marL="666750" lvl="1" indent="-342900" eaLnBrk="1" hangingPunct="1">
              <a:buFont typeface="Gill Sans MT" pitchFamily="34" charset="0"/>
              <a:buAutoNum type="arabicPeriod"/>
            </a:pPr>
            <a:r>
              <a:rPr lang="en-US" altLang="en-US" sz="2400" dirty="0">
                <a:solidFill>
                  <a:schemeClr val="tx1"/>
                </a:solidFill>
              </a:rPr>
              <a:t>Be incorporated into official records;</a:t>
            </a:r>
          </a:p>
          <a:p>
            <a:pPr marL="666750" lvl="1" indent="-342900" eaLnBrk="1" hangingPunct="1">
              <a:buFont typeface="Gill Sans MT" pitchFamily="34" charset="0"/>
              <a:buAutoNum type="arabicPeriod"/>
            </a:pPr>
            <a:r>
              <a:rPr lang="en-US" altLang="en-US" sz="2400" dirty="0">
                <a:solidFill>
                  <a:schemeClr val="tx1"/>
                </a:solidFill>
              </a:rPr>
              <a:t>Reasonably reflect total activity for which employee is compensated;</a:t>
            </a:r>
          </a:p>
          <a:p>
            <a:pPr lvl="3"/>
            <a:r>
              <a:rPr lang="en-US" sz="2400" dirty="0">
                <a:solidFill>
                  <a:schemeClr val="tx1"/>
                </a:solidFill>
              </a:rPr>
              <a:t>Not to exceed 100%</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61</a:t>
            </a:fld>
            <a:endParaRPr lang="en-US" altLang="en-US" dirty="0"/>
          </a:p>
        </p:txBody>
      </p:sp>
    </p:spTree>
    <p:extLst>
      <p:ext uri="{BB962C8B-B14F-4D97-AF65-F5344CB8AC3E}">
        <p14:creationId xmlns:p14="http://schemas.microsoft.com/office/powerpoint/2010/main" val="1520287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7420"/>
            <a:ext cx="8534400" cy="758952"/>
          </a:xfrm>
        </p:spPr>
        <p:txBody>
          <a:bodyPr>
            <a:noAutofit/>
          </a:bodyPr>
          <a:lstStyle/>
          <a:p>
            <a:pPr>
              <a:defRPr/>
            </a:pPr>
            <a:r>
              <a:rPr lang="en-US" sz="2800" dirty="0">
                <a:solidFill>
                  <a:schemeClr val="tx1"/>
                </a:solidFill>
              </a:rPr>
              <a:t>Documentation for Personnel Expenses (cont.)</a:t>
            </a:r>
            <a:br>
              <a:rPr lang="en-US" sz="2800" dirty="0">
                <a:solidFill>
                  <a:schemeClr val="tx1"/>
                </a:solidFill>
              </a:rPr>
            </a:br>
            <a:r>
              <a:rPr lang="en-US" sz="2800" dirty="0">
                <a:solidFill>
                  <a:schemeClr val="tx1"/>
                </a:solidFill>
              </a:rPr>
              <a:t>200.430(i)(1)</a:t>
            </a:r>
          </a:p>
        </p:txBody>
      </p:sp>
      <p:sp>
        <p:nvSpPr>
          <p:cNvPr id="82947" name="Content Placeholder 7"/>
          <p:cNvSpPr>
            <a:spLocks noGrp="1"/>
          </p:cNvSpPr>
          <p:nvPr>
            <p:ph idx="1"/>
          </p:nvPr>
        </p:nvSpPr>
        <p:spPr>
          <a:xfrm>
            <a:off x="329821" y="1905000"/>
            <a:ext cx="7772400" cy="3733800"/>
          </a:xfrm>
        </p:spPr>
        <p:txBody>
          <a:bodyPr>
            <a:normAutofit/>
          </a:bodyPr>
          <a:lstStyle/>
          <a:p>
            <a:pPr marL="666750" lvl="1" indent="-342900" eaLnBrk="1" hangingPunct="1">
              <a:buFont typeface="Gill Sans MT" pitchFamily="34" charset="0"/>
              <a:buAutoNum type="arabicPeriod" startAt="4"/>
            </a:pPr>
            <a:r>
              <a:rPr lang="en-US" altLang="en-US" sz="2400" dirty="0">
                <a:solidFill>
                  <a:schemeClr val="tx1"/>
                </a:solidFill>
              </a:rPr>
              <a:t>Encompass all activities (federal and non-federal);</a:t>
            </a:r>
          </a:p>
          <a:p>
            <a:pPr marL="666750" lvl="1" indent="-342900" eaLnBrk="1" hangingPunct="1">
              <a:buFont typeface="Gill Sans MT" pitchFamily="34" charset="0"/>
              <a:buAutoNum type="arabicPeriod" startAt="4"/>
            </a:pPr>
            <a:r>
              <a:rPr lang="en-US" altLang="en-US" sz="2400" dirty="0">
                <a:solidFill>
                  <a:schemeClr val="tx1"/>
                </a:solidFill>
              </a:rPr>
              <a:t>Comply with established accounting polices and practices; and</a:t>
            </a:r>
          </a:p>
          <a:p>
            <a:pPr marL="666750" lvl="1" indent="-342900" eaLnBrk="1" hangingPunct="1">
              <a:buFont typeface="Gill Sans MT" pitchFamily="34" charset="0"/>
              <a:buAutoNum type="arabicPeriod" startAt="4"/>
            </a:pPr>
            <a:r>
              <a:rPr lang="en-US" altLang="en-US" sz="2400" dirty="0">
                <a:solidFill>
                  <a:schemeClr val="tx1"/>
                </a:solidFill>
              </a:rPr>
              <a:t>Support distribution among specific activities or cost objectives.</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62</a:t>
            </a:fld>
            <a:endParaRPr lang="en-US" altLang="en-US" dirty="0"/>
          </a:p>
        </p:txBody>
      </p:sp>
    </p:spTree>
    <p:extLst>
      <p:ext uri="{BB962C8B-B14F-4D97-AF65-F5344CB8AC3E}">
        <p14:creationId xmlns:p14="http://schemas.microsoft.com/office/powerpoint/2010/main" val="795472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COFAR Comments on Part 200 Rule </a:t>
            </a:r>
          </a:p>
        </p:txBody>
      </p:sp>
      <p:sp>
        <p:nvSpPr>
          <p:cNvPr id="3" name="Content Placeholder 2"/>
          <p:cNvSpPr>
            <a:spLocks noGrp="1"/>
          </p:cNvSpPr>
          <p:nvPr>
            <p:ph idx="1"/>
          </p:nvPr>
        </p:nvSpPr>
        <p:spPr>
          <a:xfrm>
            <a:off x="316992" y="1676400"/>
            <a:ext cx="7760208" cy="4572000"/>
          </a:xfrm>
        </p:spPr>
        <p:txBody>
          <a:bodyPr>
            <a:normAutofit/>
          </a:bodyPr>
          <a:lstStyle/>
          <a:p>
            <a:pPr marL="0" indent="0" algn="just">
              <a:buNone/>
              <a:defRPr/>
            </a:pPr>
            <a:r>
              <a:rPr lang="en-US" sz="2400" dirty="0"/>
              <a:t>By focusing more on internal controls, the rule “mitigates the risk that a non-Federal entity… will focus on prescribed procedures... which alone may be ineffective in assuring full accountability.”</a:t>
            </a:r>
          </a:p>
          <a:p>
            <a:pPr lvl="1" algn="just">
              <a:defRPr/>
            </a:pPr>
            <a:r>
              <a:rPr lang="en-US" sz="2400" dirty="0">
                <a:solidFill>
                  <a:schemeClr val="tx1"/>
                </a:solidFill>
              </a:rPr>
              <a:t>Uncovering weaknesses in internal controls or instances of fraud is goal.  Not audit findings.   </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63</a:t>
            </a:fld>
            <a:endParaRPr lang="en-US" altLang="en-US" dirty="0"/>
          </a:p>
        </p:txBody>
      </p:sp>
    </p:spTree>
    <p:extLst>
      <p:ext uri="{BB962C8B-B14F-4D97-AF65-F5344CB8AC3E}">
        <p14:creationId xmlns:p14="http://schemas.microsoft.com/office/powerpoint/2010/main" val="540088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358945"/>
            <a:ext cx="8534400" cy="758952"/>
          </a:xfrm>
        </p:spPr>
        <p:txBody>
          <a:bodyPr>
            <a:noAutofit/>
          </a:bodyPr>
          <a:lstStyle/>
          <a:p>
            <a:r>
              <a:rPr lang="en-US" sz="2800" dirty="0"/>
              <a:t>Cost Objectives</a:t>
            </a:r>
            <a:br>
              <a:rPr lang="en-US" sz="2800" dirty="0"/>
            </a:br>
            <a:r>
              <a:rPr lang="en-US" sz="2800" dirty="0"/>
              <a:t>200.28</a:t>
            </a:r>
          </a:p>
        </p:txBody>
      </p:sp>
      <p:sp>
        <p:nvSpPr>
          <p:cNvPr id="3" name="Content Placeholder 2"/>
          <p:cNvSpPr>
            <a:spLocks noGrp="1"/>
          </p:cNvSpPr>
          <p:nvPr>
            <p:ph idx="1"/>
          </p:nvPr>
        </p:nvSpPr>
        <p:spPr>
          <a:xfrm>
            <a:off x="152400" y="1676400"/>
            <a:ext cx="8156448" cy="4631351"/>
          </a:xfrm>
          <a:effectLst>
            <a:softEdge rad="12700"/>
          </a:effectLst>
        </p:spPr>
        <p:txBody>
          <a:bodyPr>
            <a:normAutofit/>
          </a:bodyPr>
          <a:lstStyle/>
          <a:p>
            <a:pPr marL="61722" indent="0">
              <a:buNone/>
              <a:defRPr/>
            </a:pPr>
            <a:endParaRPr lang="en-US" sz="2400" dirty="0">
              <a:solidFill>
                <a:srgbClr val="FF0000"/>
              </a:solidFill>
            </a:endParaRPr>
          </a:p>
          <a:p>
            <a:pPr marL="61722" indent="0">
              <a:buNone/>
              <a:defRPr/>
            </a:pPr>
            <a:r>
              <a:rPr lang="en-US" sz="2400" dirty="0"/>
              <a:t>Program, function, activity, award, organizational subdivision, contract, or work unit for which cost data are desired and for which provision is made to accumulate and measure the cost of processes, products, jobs, capital projects, etc. </a:t>
            </a:r>
          </a:p>
          <a:p>
            <a:endParaRPr lang="en-US" dirty="0"/>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64</a:t>
            </a:fld>
            <a:endParaRPr lang="en-US" altLang="en-US" dirty="0"/>
          </a:p>
        </p:txBody>
      </p:sp>
    </p:spTree>
    <p:extLst>
      <p:ext uri="{BB962C8B-B14F-4D97-AF65-F5344CB8AC3E}">
        <p14:creationId xmlns:p14="http://schemas.microsoft.com/office/powerpoint/2010/main" val="1004285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304951"/>
            <a:ext cx="8534400" cy="758952"/>
          </a:xfrm>
        </p:spPr>
        <p:txBody>
          <a:bodyPr>
            <a:noAutofit/>
          </a:bodyPr>
          <a:lstStyle/>
          <a:p>
            <a:r>
              <a:rPr lang="en-US" sz="2800" dirty="0"/>
              <a:t>Cost Objectives (cont.)</a:t>
            </a:r>
            <a:br>
              <a:rPr lang="en-US" sz="2800" dirty="0"/>
            </a:br>
            <a:r>
              <a:rPr lang="en-US" sz="2800" dirty="0"/>
              <a:t>200.430(i)(1)(vii)</a:t>
            </a:r>
          </a:p>
        </p:txBody>
      </p:sp>
      <p:sp>
        <p:nvSpPr>
          <p:cNvPr id="3" name="Content Placeholder 2"/>
          <p:cNvSpPr>
            <a:spLocks noGrp="1"/>
          </p:cNvSpPr>
          <p:nvPr>
            <p:ph idx="1"/>
          </p:nvPr>
        </p:nvSpPr>
        <p:spPr>
          <a:xfrm>
            <a:off x="253530" y="1467697"/>
            <a:ext cx="8503920" cy="4572000"/>
          </a:xfrm>
          <a:effectLst>
            <a:softEdge rad="12700"/>
          </a:effectLst>
        </p:spPr>
        <p:txBody>
          <a:bodyPr>
            <a:normAutofit/>
          </a:bodyPr>
          <a:lstStyle/>
          <a:p>
            <a:pPr marL="516731" lvl="1" indent="-211931">
              <a:spcAft>
                <a:spcPct val="0"/>
              </a:spcAft>
              <a:buFont typeface="Wingdings 2" pitchFamily="18" charset="2"/>
              <a:buChar char=""/>
            </a:pPr>
            <a:endParaRPr lang="en-US" altLang="en-US" sz="2100" dirty="0"/>
          </a:p>
          <a:p>
            <a:pPr marL="516731" lvl="1" indent="-211931">
              <a:spcAft>
                <a:spcPct val="0"/>
              </a:spcAft>
              <a:buFont typeface="Wingdings 2" pitchFamily="18" charset="2"/>
              <a:buChar char=""/>
            </a:pPr>
            <a:r>
              <a:rPr lang="en-US" altLang="en-US" sz="2100" dirty="0">
                <a:solidFill>
                  <a:schemeClr val="tx1"/>
                </a:solidFill>
              </a:rPr>
              <a:t>More than one Federal award.</a:t>
            </a:r>
          </a:p>
          <a:p>
            <a:pPr marL="516731" lvl="1" indent="-211931">
              <a:spcAft>
                <a:spcPct val="0"/>
              </a:spcAft>
              <a:buFont typeface="Wingdings 2" pitchFamily="18" charset="2"/>
              <a:buChar char=""/>
            </a:pPr>
            <a:r>
              <a:rPr lang="en-US" altLang="en-US" sz="2100" dirty="0">
                <a:solidFill>
                  <a:schemeClr val="tx1"/>
                </a:solidFill>
              </a:rPr>
              <a:t>A Federal award and a non-Federal award.</a:t>
            </a:r>
          </a:p>
          <a:p>
            <a:pPr marL="516731" lvl="1" indent="-211931">
              <a:spcAft>
                <a:spcPct val="0"/>
              </a:spcAft>
              <a:buFont typeface="Wingdings 2" pitchFamily="18" charset="2"/>
              <a:buChar char=""/>
            </a:pPr>
            <a:r>
              <a:rPr lang="en-US" altLang="en-US" sz="2100" dirty="0">
                <a:solidFill>
                  <a:schemeClr val="tx1"/>
                </a:solidFill>
              </a:rPr>
              <a:t>An indirect cost activity and a direct cost activity.</a:t>
            </a:r>
          </a:p>
          <a:p>
            <a:pPr marL="516731" lvl="1" indent="-211931">
              <a:spcAft>
                <a:spcPct val="0"/>
              </a:spcAft>
              <a:buFont typeface="Wingdings 2" pitchFamily="18" charset="2"/>
              <a:buChar char=""/>
            </a:pPr>
            <a:r>
              <a:rPr lang="en-US" altLang="en-US" sz="2100" dirty="0">
                <a:solidFill>
                  <a:schemeClr val="tx1"/>
                </a:solidFill>
              </a:rPr>
              <a:t>Two or more indirect activities that are allocated using different allocation bases.</a:t>
            </a:r>
          </a:p>
          <a:p>
            <a:pPr marL="516731" lvl="1" indent="-211931">
              <a:spcAft>
                <a:spcPct val="0"/>
              </a:spcAft>
              <a:buFont typeface="Wingdings 2" pitchFamily="18" charset="2"/>
              <a:buChar char=""/>
            </a:pPr>
            <a:r>
              <a:rPr lang="en-US" altLang="en-US" sz="2100" dirty="0">
                <a:solidFill>
                  <a:schemeClr val="tx1"/>
                </a:solidFill>
              </a:rPr>
              <a:t>An unallowable activity and a direct or indirect cost activity</a:t>
            </a:r>
          </a:p>
          <a:p>
            <a:endParaRPr lang="en-US" dirty="0"/>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65</a:t>
            </a:fld>
            <a:endParaRPr lang="en-US" altLang="en-US" dirty="0"/>
          </a:p>
        </p:txBody>
      </p:sp>
    </p:spTree>
    <p:extLst>
      <p:ext uri="{BB962C8B-B14F-4D97-AF65-F5344CB8AC3E}">
        <p14:creationId xmlns:p14="http://schemas.microsoft.com/office/powerpoint/2010/main" val="12147539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301752" y="163424"/>
            <a:ext cx="8534400" cy="758952"/>
          </a:xfrm>
        </p:spPr>
        <p:txBody>
          <a:bodyPr>
            <a:noAutofit/>
          </a:bodyPr>
          <a:lstStyle/>
          <a:p>
            <a:pPr algn="ctr"/>
            <a:r>
              <a:rPr lang="en-US" sz="2800" dirty="0">
                <a:ea typeface="ＭＳ Ｐゴシック" pitchFamily="34" charset="-128"/>
              </a:rPr>
              <a:t>Time and Effort Guidance by OCFO </a:t>
            </a:r>
          </a:p>
        </p:txBody>
      </p:sp>
      <p:sp>
        <p:nvSpPr>
          <p:cNvPr id="3" name="Content Placeholder 2"/>
          <p:cNvSpPr>
            <a:spLocks noGrp="1"/>
          </p:cNvSpPr>
          <p:nvPr>
            <p:ph idx="1"/>
          </p:nvPr>
        </p:nvSpPr>
        <p:spPr>
          <a:xfrm>
            <a:off x="301752" y="1571693"/>
            <a:ext cx="8503920" cy="4572000"/>
          </a:xfrm>
        </p:spPr>
        <p:txBody>
          <a:bodyPr/>
          <a:lstStyle/>
          <a:p>
            <a:r>
              <a:rPr lang="en-US" sz="2400" dirty="0"/>
              <a:t>It is possible to work on a single cost objective even if an employee works on more than one Federal award or on a Federal award and a non-Federal award. </a:t>
            </a:r>
          </a:p>
          <a:p>
            <a:r>
              <a:rPr lang="en-US" sz="2400" b="1" i="1" dirty="0"/>
              <a:t>The key to determining whether it is a single cost objective is whether the employee’s salary and wages can be supported </a:t>
            </a:r>
            <a:r>
              <a:rPr lang="en-US" sz="2400" b="1" i="1" u="sng" dirty="0"/>
              <a:t>in full </a:t>
            </a:r>
            <a:r>
              <a:rPr lang="en-US" sz="2400" b="1" i="1" dirty="0"/>
              <a:t>from each of the Federal awards on which the employee is working or from the Federal award alone if the employee’s salary is also paid with non-Federal funds.</a:t>
            </a:r>
          </a:p>
          <a:p>
            <a:endParaRPr lang="en-US" dirty="0"/>
          </a:p>
        </p:txBody>
      </p:sp>
      <p:sp>
        <p:nvSpPr>
          <p:cNvPr id="16387" name="Rectangle 3"/>
          <p:cNvSpPr>
            <a:spLocks noChangeArrowheads="1"/>
          </p:cNvSpPr>
          <p:nvPr/>
        </p:nvSpPr>
        <p:spPr bwMode="auto">
          <a:xfrm>
            <a:off x="609600" y="5029200"/>
            <a:ext cx="5943600" cy="738664"/>
          </a:xfrm>
          <a:prstGeom prst="rect">
            <a:avLst/>
          </a:prstGeom>
          <a:noFill/>
          <a:ln w="9525">
            <a:noFill/>
            <a:miter lim="800000"/>
            <a:headEnd/>
            <a:tailEnd/>
          </a:ln>
        </p:spPr>
        <p:txBody>
          <a:bodyPr wrap="square">
            <a:spAutoFit/>
          </a:bodyPr>
          <a:lstStyle/>
          <a:p>
            <a:r>
              <a:rPr lang="en-US" sz="2100" dirty="0">
                <a:hlinkClick r:id="rId2"/>
              </a:rPr>
              <a:t>http://www2.ed.gov/policy/fund/guid/gposbul/time-and-effort-reporting.html</a:t>
            </a:r>
            <a:endParaRPr lang="en-US" sz="2100" dirty="0"/>
          </a:p>
        </p:txBody>
      </p:sp>
      <p:sp>
        <p:nvSpPr>
          <p:cNvPr id="2" name="Slide Number Placeholder 1"/>
          <p:cNvSpPr>
            <a:spLocks noGrp="1"/>
          </p:cNvSpPr>
          <p:nvPr>
            <p:ph type="sldNum" sz="quarter" idx="12"/>
          </p:nvPr>
        </p:nvSpPr>
        <p:spPr/>
        <p:txBody>
          <a:bodyPr/>
          <a:lstStyle/>
          <a:p>
            <a:pPr>
              <a:defRPr/>
            </a:pPr>
            <a:fld id="{24DB7A66-5CFF-4260-B541-1493CE13F5BF}" type="slidenum">
              <a:rPr lang="en-US" altLang="en-US" smtClean="0"/>
              <a:pPr>
                <a:defRPr/>
              </a:pPr>
              <a:t>66</a:t>
            </a:fld>
            <a:endParaRPr lang="en-US" altLang="en-US" dirty="0"/>
          </a:p>
        </p:txBody>
      </p:sp>
    </p:spTree>
    <p:extLst>
      <p:ext uri="{BB962C8B-B14F-4D97-AF65-F5344CB8AC3E}">
        <p14:creationId xmlns:p14="http://schemas.microsoft.com/office/powerpoint/2010/main" val="2740364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271969"/>
            <a:ext cx="8534400" cy="758952"/>
          </a:xfrm>
        </p:spPr>
        <p:txBody>
          <a:bodyPr>
            <a:noAutofit/>
          </a:bodyPr>
          <a:lstStyle/>
          <a:p>
            <a:pPr>
              <a:defRPr/>
            </a:pPr>
            <a:r>
              <a:rPr lang="en-US" sz="2800" dirty="0"/>
              <a:t>Use of Budget Estimates</a:t>
            </a:r>
            <a:br>
              <a:rPr lang="en-US" sz="2800" dirty="0"/>
            </a:br>
            <a:r>
              <a:rPr lang="en-US" sz="2800" dirty="0"/>
              <a:t>200.430(i)(1)(viii)</a:t>
            </a:r>
          </a:p>
        </p:txBody>
      </p:sp>
      <p:sp>
        <p:nvSpPr>
          <p:cNvPr id="3" name="Content Placeholder 2"/>
          <p:cNvSpPr>
            <a:spLocks noGrp="1"/>
          </p:cNvSpPr>
          <p:nvPr>
            <p:ph idx="1"/>
          </p:nvPr>
        </p:nvSpPr>
        <p:spPr>
          <a:xfrm>
            <a:off x="298067" y="1697176"/>
            <a:ext cx="8007733" cy="4572000"/>
          </a:xfrm>
        </p:spPr>
        <p:txBody>
          <a:bodyPr rtlCol="0" anchor="t">
            <a:normAutofit/>
          </a:bodyPr>
          <a:lstStyle/>
          <a:p>
            <a:pPr>
              <a:buFont typeface="Wingdings" panose="05000000000000000000" pitchFamily="2" charset="2"/>
              <a:buChar char="§"/>
              <a:defRPr/>
            </a:pPr>
            <a:r>
              <a:rPr lang="en-US" sz="2400" dirty="0"/>
              <a:t>Budget estimates alone do not qualify as support for charges to Federal awards May be used for interim accounting purposes if:</a:t>
            </a:r>
          </a:p>
          <a:p>
            <a:pPr lvl="1">
              <a:buFont typeface="Wingdings" panose="05000000000000000000" pitchFamily="2" charset="2"/>
              <a:buChar char="§"/>
              <a:defRPr/>
            </a:pPr>
            <a:r>
              <a:rPr lang="en-US" sz="2400" dirty="0">
                <a:solidFill>
                  <a:schemeClr val="tx1"/>
                </a:solidFill>
              </a:rPr>
              <a:t>Produces reasonable approximations</a:t>
            </a:r>
          </a:p>
          <a:p>
            <a:pPr lvl="1">
              <a:buFont typeface="Wingdings" panose="05000000000000000000" pitchFamily="2" charset="2"/>
              <a:buChar char="§"/>
              <a:defRPr/>
            </a:pPr>
            <a:r>
              <a:rPr lang="en-US" sz="2400" dirty="0">
                <a:solidFill>
                  <a:schemeClr val="tx1"/>
                </a:solidFill>
              </a:rPr>
              <a:t>Significant changes to the corresponding work activity are identified in a timely manner</a:t>
            </a:r>
          </a:p>
          <a:p>
            <a:pPr lvl="1">
              <a:buFont typeface="Wingdings" panose="05000000000000000000" pitchFamily="2" charset="2"/>
              <a:buChar char="§"/>
              <a:defRPr/>
            </a:pPr>
            <a:r>
              <a:rPr lang="en-US" sz="2400" dirty="0">
                <a:solidFill>
                  <a:schemeClr val="tx1"/>
                </a:solidFill>
              </a:rPr>
              <a:t>Internal controls in place to review after-the-fact interim charges based on budget estimates</a:t>
            </a:r>
          </a:p>
          <a:p>
            <a:pPr lvl="1">
              <a:buFont typeface="Wingdings" panose="05000000000000000000" pitchFamily="2" charset="2"/>
              <a:buChar char="§"/>
              <a:defRPr/>
            </a:pPr>
            <a:endParaRPr lang="en-US" sz="2600" dirty="0"/>
          </a:p>
          <a:p>
            <a:pPr lvl="1">
              <a:buFont typeface="Wingdings" panose="05000000000000000000" pitchFamily="2" charset="2"/>
              <a:buChar char="§"/>
              <a:defRPr/>
            </a:pPr>
            <a:endParaRPr lang="en-US" sz="2600" dirty="0"/>
          </a:p>
          <a:p>
            <a:pPr eaLnBrk="1" fontAlgn="auto" hangingPunct="1">
              <a:buFont typeface="Wingdings" panose="05000000000000000000" pitchFamily="2" charset="2"/>
              <a:buChar char="§"/>
              <a:defRPr/>
            </a:pPr>
            <a:endParaRPr lang="en-US" sz="2800" dirty="0"/>
          </a:p>
          <a:p>
            <a:pPr marL="0" indent="0" eaLnBrk="1" fontAlgn="auto" hangingPunct="1">
              <a:buFont typeface="Wingdings 2"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67</a:t>
            </a:fld>
            <a:endParaRPr lang="en-US" altLang="en-US" dirty="0"/>
          </a:p>
        </p:txBody>
      </p:sp>
    </p:spTree>
    <p:extLst>
      <p:ext uri="{BB962C8B-B14F-4D97-AF65-F5344CB8AC3E}">
        <p14:creationId xmlns:p14="http://schemas.microsoft.com/office/powerpoint/2010/main" val="38788513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41885"/>
            <a:ext cx="8534400" cy="758952"/>
          </a:xfrm>
        </p:spPr>
        <p:txBody>
          <a:bodyPr>
            <a:noAutofit/>
          </a:bodyPr>
          <a:lstStyle/>
          <a:p>
            <a:r>
              <a:rPr lang="en-US" sz="2800" dirty="0"/>
              <a:t>Percentages</a:t>
            </a:r>
            <a:br>
              <a:rPr lang="en-US" sz="2800" dirty="0"/>
            </a:br>
            <a:r>
              <a:rPr lang="en-US" sz="2800" dirty="0"/>
              <a:t>200.430(i)(1)(ix)</a:t>
            </a:r>
          </a:p>
        </p:txBody>
      </p:sp>
      <p:sp>
        <p:nvSpPr>
          <p:cNvPr id="3" name="Content Placeholder 2"/>
          <p:cNvSpPr>
            <a:spLocks noGrp="1"/>
          </p:cNvSpPr>
          <p:nvPr>
            <p:ph idx="1"/>
          </p:nvPr>
        </p:nvSpPr>
        <p:spPr>
          <a:xfrm>
            <a:off x="301752" y="1676400"/>
            <a:ext cx="8004048" cy="4572000"/>
          </a:xfrm>
        </p:spPr>
        <p:txBody>
          <a:bodyPr>
            <a:normAutofit/>
          </a:bodyPr>
          <a:lstStyle/>
          <a:p>
            <a:r>
              <a:rPr lang="en-US" sz="2400" dirty="0">
                <a:solidFill>
                  <a:srgbClr val="C00000"/>
                </a:solidFill>
              </a:rPr>
              <a:t>NEW: </a:t>
            </a:r>
            <a:r>
              <a:rPr lang="en-US" sz="2400" dirty="0"/>
              <a:t>Because practices vary as to the activity constituting a full workload, records may reflect categories of activities expressed as a percentage distribution of total activities. </a:t>
            </a:r>
          </a:p>
          <a:p>
            <a:endParaRPr lang="en-US" sz="2400" dirty="0"/>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68</a:t>
            </a:fld>
            <a:endParaRPr lang="en-US" altLang="en-US" dirty="0"/>
          </a:p>
        </p:txBody>
      </p:sp>
    </p:spTree>
    <p:extLst>
      <p:ext uri="{BB962C8B-B14F-4D97-AF65-F5344CB8AC3E}">
        <p14:creationId xmlns:p14="http://schemas.microsoft.com/office/powerpoint/2010/main" val="34419339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336199"/>
            <a:ext cx="8534400" cy="758952"/>
          </a:xfrm>
        </p:spPr>
        <p:txBody>
          <a:bodyPr>
            <a:noAutofit/>
          </a:bodyPr>
          <a:lstStyle/>
          <a:p>
            <a:r>
              <a:rPr lang="en-US" sz="2800" dirty="0"/>
              <a:t>Compliance</a:t>
            </a:r>
            <a:br>
              <a:rPr lang="en-US" sz="2800" dirty="0"/>
            </a:br>
            <a:r>
              <a:rPr lang="en-US" sz="2800" dirty="0"/>
              <a:t>200.430(i)(2)</a:t>
            </a:r>
          </a:p>
        </p:txBody>
      </p:sp>
      <p:sp>
        <p:nvSpPr>
          <p:cNvPr id="3" name="Content Placeholder 2"/>
          <p:cNvSpPr>
            <a:spLocks noGrp="1"/>
          </p:cNvSpPr>
          <p:nvPr>
            <p:ph idx="1"/>
          </p:nvPr>
        </p:nvSpPr>
        <p:spPr>
          <a:xfrm>
            <a:off x="301752" y="1600200"/>
            <a:ext cx="7927848" cy="4572000"/>
          </a:xfrm>
        </p:spPr>
        <p:txBody>
          <a:bodyPr/>
          <a:lstStyle/>
          <a:p>
            <a:r>
              <a:rPr lang="en-US" sz="2800" dirty="0">
                <a:solidFill>
                  <a:srgbClr val="C00000"/>
                </a:solidFill>
              </a:rPr>
              <a:t>NEW: </a:t>
            </a:r>
            <a:r>
              <a:rPr lang="en-US" sz="2800" dirty="0"/>
              <a:t>For records which meet the standards, the non-federal entity </a:t>
            </a:r>
            <a:r>
              <a:rPr lang="en-US" sz="2800" u="sng" dirty="0"/>
              <a:t>will not be required to provide additional support or documentation for the work performed.</a:t>
            </a:r>
            <a:endParaRPr lang="en-US" sz="2800" dirty="0"/>
          </a:p>
          <a:p>
            <a:endParaRPr lang="en-US" dirty="0"/>
          </a:p>
          <a:p>
            <a:r>
              <a:rPr lang="en-US" dirty="0"/>
              <a:t>DOL regulations for Fair Labor Standards Act must still be met (i.e. charges must be supported by records indicating the total number of hours worked each day).</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69</a:t>
            </a:fld>
            <a:endParaRPr lang="en-US" altLang="en-US" dirty="0"/>
          </a:p>
        </p:txBody>
      </p:sp>
    </p:spTree>
    <p:extLst>
      <p:ext uri="{BB962C8B-B14F-4D97-AF65-F5344CB8AC3E}">
        <p14:creationId xmlns:p14="http://schemas.microsoft.com/office/powerpoint/2010/main" val="2921618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7620000" cy="1143000"/>
          </a:xfrm>
        </p:spPr>
        <p:txBody>
          <a:bodyPr/>
          <a:lstStyle/>
          <a:p>
            <a:r>
              <a:rPr lang="en-US" sz="4000" dirty="0"/>
              <a:t>Part 76: </a:t>
            </a:r>
            <a:br>
              <a:rPr lang="en-US" sz="4000" dirty="0"/>
            </a:br>
            <a:r>
              <a:rPr lang="en-US" sz="4000" dirty="0"/>
              <a:t>State administered programs</a:t>
            </a:r>
            <a:br>
              <a:rPr lang="en-US" sz="4000" dirty="0"/>
            </a:br>
            <a:endParaRPr lang="en-US" sz="3600" dirty="0"/>
          </a:p>
        </p:txBody>
      </p:sp>
      <p:sp>
        <p:nvSpPr>
          <p:cNvPr id="4" name="Slide Number Placeholder 3"/>
          <p:cNvSpPr>
            <a:spLocks noGrp="1"/>
          </p:cNvSpPr>
          <p:nvPr>
            <p:ph type="sldNum" sz="quarter" idx="12"/>
          </p:nvPr>
        </p:nvSpPr>
        <p:spPr/>
        <p:txBody>
          <a:bodyPr/>
          <a:lstStyle/>
          <a:p>
            <a:fld id="{925205EF-C209-407C-98F3-96D0E98BF74F}" type="slidenum">
              <a:rPr lang="en-US" smtClean="0"/>
              <a:t>7</a:t>
            </a:fld>
            <a:endParaRPr lang="en-US" dirty="0"/>
          </a:p>
        </p:txBody>
      </p:sp>
      <p:pic>
        <p:nvPicPr>
          <p:cNvPr id="5" name="Content Placeholder 4" descr="Download Small PNG Medium PNG Large PNG SVG Edit Clipar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2590800"/>
            <a:ext cx="4685402" cy="2100353"/>
          </a:xfrm>
          <a:prstGeom prst="rect">
            <a:avLst/>
          </a:prstGeom>
        </p:spPr>
      </p:pic>
    </p:spTree>
    <p:extLst>
      <p:ext uri="{BB962C8B-B14F-4D97-AF65-F5344CB8AC3E}">
        <p14:creationId xmlns:p14="http://schemas.microsoft.com/office/powerpoint/2010/main" val="2935924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85" y="267420"/>
            <a:ext cx="8534400" cy="758952"/>
          </a:xfrm>
        </p:spPr>
        <p:txBody>
          <a:bodyPr>
            <a:noAutofit/>
          </a:bodyPr>
          <a:lstStyle/>
          <a:p>
            <a:pPr>
              <a:defRPr/>
            </a:pPr>
            <a:r>
              <a:rPr lang="en-US" sz="2800" dirty="0">
                <a:ea typeface="ＭＳ Ｐゴシック" pitchFamily="34" charset="-128"/>
              </a:rPr>
              <a:t>Noncompliance</a:t>
            </a:r>
            <a:br>
              <a:rPr lang="en-US" sz="2800" dirty="0">
                <a:ea typeface="ＭＳ Ｐゴシック" pitchFamily="34" charset="-128"/>
              </a:rPr>
            </a:br>
            <a:r>
              <a:rPr lang="en-US" sz="2800" dirty="0">
                <a:ea typeface="ＭＳ Ｐゴシック" pitchFamily="34" charset="-128"/>
              </a:rPr>
              <a:t>200.430(i)(8) </a:t>
            </a:r>
            <a:endParaRPr lang="en-US" sz="2800" b="1" dirty="0"/>
          </a:p>
        </p:txBody>
      </p:sp>
      <p:sp>
        <p:nvSpPr>
          <p:cNvPr id="3" name="Content Placeholder 2"/>
          <p:cNvSpPr>
            <a:spLocks noGrp="1"/>
          </p:cNvSpPr>
          <p:nvPr>
            <p:ph idx="1"/>
          </p:nvPr>
        </p:nvSpPr>
        <p:spPr>
          <a:xfrm>
            <a:off x="328820" y="1710824"/>
            <a:ext cx="7900780" cy="4572000"/>
          </a:xfrm>
        </p:spPr>
        <p:txBody>
          <a:bodyPr rtlCol="0">
            <a:noAutofit/>
          </a:bodyPr>
          <a:lstStyle/>
          <a:p>
            <a:pPr eaLnBrk="1" fontAlgn="auto" hangingPunct="1">
              <a:buFont typeface="Wingdings" panose="05000000000000000000" pitchFamily="2" charset="2"/>
              <a:buChar char="§"/>
              <a:defRPr/>
            </a:pPr>
            <a:r>
              <a:rPr lang="en-US" sz="2800" dirty="0"/>
              <a:t>For a non-Federal entity where the records do not meet these standards:</a:t>
            </a:r>
          </a:p>
          <a:p>
            <a:pPr lvl="1">
              <a:defRPr/>
            </a:pPr>
            <a:r>
              <a:rPr lang="en-US" sz="2400" dirty="0">
                <a:solidFill>
                  <a:schemeClr val="tx1"/>
                </a:solidFill>
              </a:rPr>
              <a:t> Federal agency may require personnel activity reports (PARs), including prescribed certifications or equivalent documentation that support the records as required in this section. </a:t>
            </a:r>
          </a:p>
          <a:p>
            <a:pPr lvl="2">
              <a:defRPr/>
            </a:pPr>
            <a:r>
              <a:rPr lang="en-US" sz="2400" dirty="0"/>
              <a:t>PARs are not defined!!</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70</a:t>
            </a:fld>
            <a:endParaRPr lang="en-US" altLang="en-US" dirty="0"/>
          </a:p>
        </p:txBody>
      </p:sp>
    </p:spTree>
    <p:extLst>
      <p:ext uri="{BB962C8B-B14F-4D97-AF65-F5344CB8AC3E}">
        <p14:creationId xmlns:p14="http://schemas.microsoft.com/office/powerpoint/2010/main" val="4996392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951"/>
            <a:ext cx="8534400" cy="758952"/>
          </a:xfrm>
        </p:spPr>
        <p:txBody>
          <a:bodyPr>
            <a:noAutofit/>
          </a:bodyPr>
          <a:lstStyle/>
          <a:p>
            <a:r>
              <a:rPr lang="en-US" sz="2800" dirty="0"/>
              <a:t>Reconciliation</a:t>
            </a:r>
            <a:br>
              <a:rPr lang="en-US" sz="2800" dirty="0"/>
            </a:br>
            <a:r>
              <a:rPr lang="en-US" sz="2800" dirty="0"/>
              <a:t>200.430(i)(1)(viii)(C)</a:t>
            </a:r>
          </a:p>
        </p:txBody>
      </p:sp>
      <p:sp>
        <p:nvSpPr>
          <p:cNvPr id="5" name="Content Placeholder 4"/>
          <p:cNvSpPr>
            <a:spLocks noGrp="1"/>
          </p:cNvSpPr>
          <p:nvPr>
            <p:ph idx="1"/>
          </p:nvPr>
        </p:nvSpPr>
        <p:spPr>
          <a:xfrm>
            <a:off x="475488" y="1600200"/>
            <a:ext cx="7772400" cy="3962400"/>
          </a:xfrm>
        </p:spPr>
        <p:txBody>
          <a:bodyPr>
            <a:normAutofit/>
          </a:bodyPr>
          <a:lstStyle/>
          <a:p>
            <a:endParaRPr lang="en-US" sz="2400" dirty="0"/>
          </a:p>
          <a:p>
            <a:r>
              <a:rPr lang="en-US" sz="2400" dirty="0">
                <a:solidFill>
                  <a:srgbClr val="C00000"/>
                </a:solidFill>
              </a:rPr>
              <a:t>NEW: </a:t>
            </a:r>
            <a:r>
              <a:rPr lang="en-US" sz="2400" dirty="0"/>
              <a:t>All necessary adjustment must be made such that the final amount charged to the Federal award is accurate, allowable, and properly allocated. </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71</a:t>
            </a:fld>
            <a:endParaRPr lang="en-US" altLang="en-US" dirty="0"/>
          </a:p>
        </p:txBody>
      </p:sp>
    </p:spTree>
    <p:extLst>
      <p:ext uri="{BB962C8B-B14F-4D97-AF65-F5344CB8AC3E}">
        <p14:creationId xmlns:p14="http://schemas.microsoft.com/office/powerpoint/2010/main" val="25318686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77773" cy="718456"/>
          </a:xfrm>
        </p:spPr>
        <p:txBody>
          <a:bodyPr>
            <a:noAutofit/>
          </a:bodyPr>
          <a:lstStyle/>
          <a:p>
            <a:pPr>
              <a:defRPr/>
            </a:pPr>
            <a:r>
              <a:rPr lang="en-US" sz="2800" dirty="0"/>
              <a:t>What does the time and effort documentation rules mean?</a:t>
            </a:r>
          </a:p>
        </p:txBody>
      </p:sp>
      <p:sp>
        <p:nvSpPr>
          <p:cNvPr id="82947" name="Content Placeholder 7"/>
          <p:cNvSpPr>
            <a:spLocks noGrp="1"/>
          </p:cNvSpPr>
          <p:nvPr>
            <p:ph idx="1"/>
          </p:nvPr>
        </p:nvSpPr>
        <p:spPr>
          <a:xfrm>
            <a:off x="367364" y="1776625"/>
            <a:ext cx="8028693" cy="4071257"/>
          </a:xfrm>
        </p:spPr>
        <p:txBody>
          <a:bodyPr>
            <a:normAutofit/>
          </a:bodyPr>
          <a:lstStyle/>
          <a:p>
            <a:pPr marL="0" indent="0">
              <a:buNone/>
            </a:pPr>
            <a:r>
              <a:rPr lang="en-US" sz="2200" dirty="0"/>
              <a:t>What guidance does the Department have for the types of documentation and internal controls that are necessary to take advantage of the new flexibilities for tracking time and effort?</a:t>
            </a:r>
          </a:p>
          <a:p>
            <a:pPr lvl="1"/>
            <a:r>
              <a:rPr lang="en-US" altLang="en-US" sz="2000" dirty="0">
                <a:solidFill>
                  <a:schemeClr val="tx1"/>
                </a:solidFill>
              </a:rPr>
              <a:t>Substitute Systems</a:t>
            </a:r>
          </a:p>
          <a:p>
            <a:pPr lvl="1"/>
            <a:r>
              <a:rPr lang="en-US" altLang="en-US" sz="2000" dirty="0">
                <a:solidFill>
                  <a:schemeClr val="tx1"/>
                </a:solidFill>
              </a:rPr>
              <a:t>OCFO guidance is still valid (reviewing it)</a:t>
            </a:r>
          </a:p>
          <a:p>
            <a:pPr lvl="1"/>
            <a:r>
              <a:rPr lang="en-US" sz="2000" dirty="0">
                <a:solidFill>
                  <a:schemeClr val="tx1"/>
                </a:solidFill>
              </a:rPr>
              <a:t>This does NOT require any grantee to change their current system for time and effort reporting. </a:t>
            </a:r>
          </a:p>
          <a:p>
            <a:pPr lvl="1"/>
            <a:r>
              <a:rPr lang="en-US" sz="2000" dirty="0">
                <a:solidFill>
                  <a:schemeClr val="tx1"/>
                </a:solidFill>
              </a:rPr>
              <a:t>We know that each grantee’s system is unique. </a:t>
            </a:r>
          </a:p>
          <a:p>
            <a:pPr lvl="1"/>
            <a:r>
              <a:rPr lang="en-US" sz="2000" dirty="0">
                <a:solidFill>
                  <a:schemeClr val="tx1"/>
                </a:solidFill>
              </a:rPr>
              <a:t>The new flexibilities require a strong internal controls program to ensure accountability. </a:t>
            </a:r>
          </a:p>
          <a:p>
            <a:pPr lvl="2"/>
            <a:r>
              <a:rPr lang="en-US" sz="1800" dirty="0"/>
              <a:t>FAQ E-7 through E10, dated June 25, 2015. </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72</a:t>
            </a:fld>
            <a:endParaRPr lang="en-US" altLang="en-US" dirty="0"/>
          </a:p>
        </p:txBody>
      </p:sp>
    </p:spTree>
    <p:extLst>
      <p:ext uri="{BB962C8B-B14F-4D97-AF65-F5344CB8AC3E}">
        <p14:creationId xmlns:p14="http://schemas.microsoft.com/office/powerpoint/2010/main" val="34566144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2" descr="C:\Users\eauerbach\AppData\Local\Microsoft\Windows\Temporary Internet Files\Content.IE5\ZYP0VC8Y\MC9004462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4174" y="2819400"/>
            <a:ext cx="3062288"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119558" y="1143000"/>
            <a:ext cx="6960870" cy="1088136"/>
          </a:xfrm>
        </p:spPr>
        <p:txBody>
          <a:bodyPr/>
          <a:lstStyle/>
          <a:p>
            <a:r>
              <a:rPr lang="en-US" sz="4400" dirty="0"/>
              <a:t>Procurement</a:t>
            </a:r>
          </a:p>
        </p:txBody>
      </p:sp>
      <p:sp>
        <p:nvSpPr>
          <p:cNvPr id="6" name="Slide Number Placeholder 5"/>
          <p:cNvSpPr>
            <a:spLocks noGrp="1"/>
          </p:cNvSpPr>
          <p:nvPr>
            <p:ph type="sldNum" sz="quarter" idx="12"/>
          </p:nvPr>
        </p:nvSpPr>
        <p:spPr/>
        <p:txBody>
          <a:bodyPr/>
          <a:lstStyle/>
          <a:p>
            <a:pPr>
              <a:defRPr/>
            </a:pPr>
            <a:fld id="{FB49FAFF-21AE-48D8-931C-44ACB47D3D49}" type="slidenum">
              <a:rPr lang="en-US" altLang="en-US" smtClean="0"/>
              <a:pPr>
                <a:defRPr/>
              </a:pPr>
              <a:t>73</a:t>
            </a:fld>
            <a:endParaRPr lang="en-US" altLang="en-US" dirty="0"/>
          </a:p>
        </p:txBody>
      </p:sp>
    </p:spTree>
    <p:extLst>
      <p:ext uri="{BB962C8B-B14F-4D97-AF65-F5344CB8AC3E}">
        <p14:creationId xmlns:p14="http://schemas.microsoft.com/office/powerpoint/2010/main" val="17966755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277656"/>
            <a:ext cx="8534400" cy="758952"/>
          </a:xfrm>
        </p:spPr>
        <p:txBody>
          <a:bodyPr>
            <a:noAutofit/>
          </a:bodyPr>
          <a:lstStyle/>
          <a:p>
            <a:r>
              <a:rPr lang="en-US" sz="2800" dirty="0"/>
              <a:t>Contract vs. Grant </a:t>
            </a:r>
            <a:br>
              <a:rPr lang="en-US" sz="2800" dirty="0"/>
            </a:br>
            <a:r>
              <a:rPr lang="en-US" sz="2800" dirty="0"/>
              <a:t>200.330</a:t>
            </a:r>
          </a:p>
        </p:txBody>
      </p:sp>
      <p:sp>
        <p:nvSpPr>
          <p:cNvPr id="4" name="Content Placeholder 3"/>
          <p:cNvSpPr>
            <a:spLocks noGrp="1"/>
          </p:cNvSpPr>
          <p:nvPr>
            <p:ph idx="1"/>
          </p:nvPr>
        </p:nvSpPr>
        <p:spPr>
          <a:xfrm>
            <a:off x="537484" y="1763504"/>
            <a:ext cx="7648408" cy="2420197"/>
          </a:xfrm>
        </p:spPr>
        <p:txBody>
          <a:bodyPr>
            <a:normAutofit/>
          </a:bodyPr>
          <a:lstStyle/>
          <a:p>
            <a:r>
              <a:rPr lang="en-US" sz="2800" dirty="0"/>
              <a:t>No change from the current requirement. </a:t>
            </a:r>
          </a:p>
          <a:p>
            <a:r>
              <a:rPr lang="en-US" sz="2800" dirty="0"/>
              <a:t>Entities must clearly determine what is a subgrant and what is a contract.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788" y="3657600"/>
            <a:ext cx="2667000" cy="2133600"/>
          </a:xfrm>
          <a:prstGeom prst="rect">
            <a:avLst/>
          </a:prstGeom>
        </p:spPr>
      </p:pic>
      <p:sp>
        <p:nvSpPr>
          <p:cNvPr id="6" name="Slide Number Placeholder 5"/>
          <p:cNvSpPr>
            <a:spLocks noGrp="1"/>
          </p:cNvSpPr>
          <p:nvPr>
            <p:ph type="sldNum" sz="quarter" idx="12"/>
          </p:nvPr>
        </p:nvSpPr>
        <p:spPr/>
        <p:txBody>
          <a:bodyPr/>
          <a:lstStyle/>
          <a:p>
            <a:pPr>
              <a:defRPr/>
            </a:pPr>
            <a:fld id="{24DB7A66-5CFF-4260-B541-1493CE13F5BF}" type="slidenum">
              <a:rPr lang="en-US" altLang="en-US" smtClean="0"/>
              <a:pPr>
                <a:defRPr/>
              </a:pPr>
              <a:t>74</a:t>
            </a:fld>
            <a:endParaRPr lang="en-US" altLang="en-US" dirty="0"/>
          </a:p>
        </p:txBody>
      </p:sp>
    </p:spTree>
    <p:extLst>
      <p:ext uri="{BB962C8B-B14F-4D97-AF65-F5344CB8AC3E}">
        <p14:creationId xmlns:p14="http://schemas.microsoft.com/office/powerpoint/2010/main" val="4219869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341885"/>
            <a:ext cx="8534400" cy="758952"/>
          </a:xfrm>
        </p:spPr>
        <p:txBody>
          <a:bodyPr>
            <a:noAutofit/>
          </a:bodyPr>
          <a:lstStyle/>
          <a:p>
            <a:pPr>
              <a:defRPr/>
            </a:pPr>
            <a:r>
              <a:rPr lang="en-US" sz="2800" dirty="0"/>
              <a:t>Procurement by States</a:t>
            </a:r>
            <a:br>
              <a:rPr lang="en-US" sz="2800" dirty="0"/>
            </a:br>
            <a:r>
              <a:rPr lang="en-US" sz="2800" dirty="0"/>
              <a:t>200.317 </a:t>
            </a:r>
          </a:p>
        </p:txBody>
      </p:sp>
      <p:sp>
        <p:nvSpPr>
          <p:cNvPr id="18435" name="Content Placeholder 2"/>
          <p:cNvSpPr>
            <a:spLocks noGrp="1"/>
          </p:cNvSpPr>
          <p:nvPr>
            <p:ph idx="1"/>
          </p:nvPr>
        </p:nvSpPr>
        <p:spPr>
          <a:xfrm>
            <a:off x="566928" y="1467697"/>
            <a:ext cx="8503920" cy="4572000"/>
          </a:xfrm>
        </p:spPr>
        <p:txBody>
          <a:bodyPr rtlCol="0">
            <a:normAutofit/>
          </a:bodyPr>
          <a:lstStyle/>
          <a:p>
            <a:pPr marL="306000" indent="-306000" eaLnBrk="1" fontAlgn="auto" hangingPunct="1">
              <a:buFont typeface="Wingdings 2" charset="2"/>
              <a:buChar char=""/>
              <a:defRPr/>
            </a:pPr>
            <a:endParaRPr lang="en-US" sz="2000" dirty="0"/>
          </a:p>
          <a:p>
            <a:pPr marL="274320" indent="-274320" eaLnBrk="1" fontAlgn="auto" hangingPunct="1">
              <a:spcAft>
                <a:spcPts val="0"/>
              </a:spcAft>
              <a:buFont typeface="Wingdings 2" charset="2"/>
              <a:buChar char=""/>
              <a:defRPr/>
            </a:pPr>
            <a:r>
              <a:rPr lang="en-US" sz="2400" dirty="0">
                <a:solidFill>
                  <a:schemeClr val="tx1"/>
                </a:solidFill>
              </a:rPr>
              <a:t>Still provides flexibility for States</a:t>
            </a:r>
          </a:p>
          <a:p>
            <a:pPr marL="274320" indent="-274320" eaLnBrk="1" fontAlgn="auto" hangingPunct="1">
              <a:spcAft>
                <a:spcPts val="0"/>
              </a:spcAft>
              <a:buFont typeface="Wingdings 2" charset="2"/>
              <a:buChar char=""/>
              <a:defRPr/>
            </a:pPr>
            <a:r>
              <a:rPr lang="en-US" sz="2400" dirty="0"/>
              <a:t>A</a:t>
            </a:r>
            <a:r>
              <a:rPr lang="en-US" sz="2400" dirty="0">
                <a:solidFill>
                  <a:schemeClr val="tx1"/>
                </a:solidFill>
              </a:rPr>
              <a:t>ll other nonfederal entities follow policies and procedures under Section 200.318-200.326.</a:t>
            </a:r>
          </a:p>
          <a:p>
            <a:pPr marL="306000" indent="-306000" eaLnBrk="1" fontAlgn="auto" hangingPunct="1">
              <a:buFont typeface="Wingdings 2" charset="2"/>
              <a:buChar char=""/>
              <a:defRPr/>
            </a:pPr>
            <a:endParaRPr lang="en-US" dirty="0"/>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75</a:t>
            </a:fld>
            <a:endParaRPr lang="en-US" altLang="en-US" dirty="0"/>
          </a:p>
        </p:txBody>
      </p:sp>
    </p:spTree>
    <p:extLst>
      <p:ext uri="{BB962C8B-B14F-4D97-AF65-F5344CB8AC3E}">
        <p14:creationId xmlns:p14="http://schemas.microsoft.com/office/powerpoint/2010/main" val="30311576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534400" cy="758952"/>
          </a:xfrm>
        </p:spPr>
        <p:txBody>
          <a:bodyPr>
            <a:noAutofit/>
          </a:bodyPr>
          <a:lstStyle/>
          <a:p>
            <a:pPr>
              <a:defRPr/>
            </a:pPr>
            <a:r>
              <a:rPr lang="en-US" sz="3200" dirty="0"/>
              <a:t>General Procurement Standards </a:t>
            </a:r>
            <a:br>
              <a:rPr lang="en-US" sz="3200" dirty="0"/>
            </a:br>
            <a:r>
              <a:rPr lang="en-US" sz="3200" dirty="0"/>
              <a:t>200.318(a)</a:t>
            </a:r>
            <a:endParaRPr lang="en-US" sz="3200" dirty="0">
              <a:solidFill>
                <a:srgbClr val="C00000"/>
              </a:solidFill>
            </a:endParaRPr>
          </a:p>
        </p:txBody>
      </p:sp>
      <p:sp>
        <p:nvSpPr>
          <p:cNvPr id="60419" name="Content Placeholder 2"/>
          <p:cNvSpPr>
            <a:spLocks noGrp="1"/>
          </p:cNvSpPr>
          <p:nvPr>
            <p:ph idx="1"/>
          </p:nvPr>
        </p:nvSpPr>
        <p:spPr>
          <a:xfrm>
            <a:off x="685800" y="1905000"/>
            <a:ext cx="7772400" cy="3886200"/>
          </a:xfrm>
        </p:spPr>
        <p:txBody>
          <a:bodyPr/>
          <a:lstStyle/>
          <a:p>
            <a:pPr eaLnBrk="1" hangingPunct="1"/>
            <a:r>
              <a:rPr lang="en-US" altLang="en-US" sz="2400" dirty="0"/>
              <a:t>All nonfederal entities must have </a:t>
            </a:r>
            <a:r>
              <a:rPr lang="en-US" altLang="en-US" sz="2400" u="sng" dirty="0"/>
              <a:t>documented</a:t>
            </a:r>
            <a:r>
              <a:rPr lang="en-US" altLang="en-US" sz="2400" dirty="0"/>
              <a:t> procurement procedures which reflect applicable Federal, State, and local laws and regulations. </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76</a:t>
            </a:fld>
            <a:endParaRPr lang="en-US" altLang="en-US" dirty="0"/>
          </a:p>
        </p:txBody>
      </p:sp>
    </p:spTree>
    <p:extLst>
      <p:ext uri="{BB962C8B-B14F-4D97-AF65-F5344CB8AC3E}">
        <p14:creationId xmlns:p14="http://schemas.microsoft.com/office/powerpoint/2010/main" val="24160616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a:defRPr/>
            </a:pPr>
            <a:r>
              <a:rPr lang="en-US" altLang="en-US" dirty="0"/>
              <a:t>Contract Administration 200.318(b)</a:t>
            </a:r>
          </a:p>
        </p:txBody>
      </p:sp>
      <p:sp>
        <p:nvSpPr>
          <p:cNvPr id="73734" name="Rectangle 3"/>
          <p:cNvSpPr>
            <a:spLocks noGrp="1" noChangeArrowheads="1"/>
          </p:cNvSpPr>
          <p:nvPr>
            <p:ph idx="1"/>
          </p:nvPr>
        </p:nvSpPr>
        <p:spPr>
          <a:xfrm>
            <a:off x="332232" y="1752600"/>
            <a:ext cx="7973568" cy="4572000"/>
          </a:xfrm>
        </p:spPr>
        <p:txBody>
          <a:bodyPr/>
          <a:lstStyle/>
          <a:p>
            <a:pPr eaLnBrk="1" hangingPunct="1"/>
            <a:r>
              <a:rPr lang="en-US" altLang="en-US" sz="2400" dirty="0">
                <a:solidFill>
                  <a:schemeClr val="tx1"/>
                </a:solidFill>
              </a:rPr>
              <a:t>Nonfederal entities must </a:t>
            </a:r>
            <a:r>
              <a:rPr lang="en-US" altLang="en-US" sz="2400" u="sng" dirty="0">
                <a:solidFill>
                  <a:schemeClr val="tx1"/>
                </a:solidFill>
              </a:rPr>
              <a:t>maintain oversight </a:t>
            </a:r>
            <a:r>
              <a:rPr lang="en-US" altLang="en-US" sz="2400" dirty="0">
                <a:solidFill>
                  <a:schemeClr val="tx1"/>
                </a:solidFill>
              </a:rPr>
              <a:t>to ensure that contractors perform in accordance with the terms, conditions, and specifications of the contract </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77</a:t>
            </a:fld>
            <a:endParaRPr lang="en-US" altLang="en-US" dirty="0"/>
          </a:p>
        </p:txBody>
      </p:sp>
    </p:spTree>
    <p:extLst>
      <p:ext uri="{BB962C8B-B14F-4D97-AF65-F5344CB8AC3E}">
        <p14:creationId xmlns:p14="http://schemas.microsoft.com/office/powerpoint/2010/main" val="11265510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9563" y="277656"/>
            <a:ext cx="8534400" cy="758952"/>
          </a:xfrm>
        </p:spPr>
        <p:txBody>
          <a:bodyPr>
            <a:noAutofit/>
          </a:bodyPr>
          <a:lstStyle/>
          <a:p>
            <a:pPr>
              <a:defRPr/>
            </a:pPr>
            <a:r>
              <a:rPr lang="en-US" altLang="en-US" sz="2800" dirty="0"/>
              <a:t>Conflict of Interest </a:t>
            </a:r>
            <a:br>
              <a:rPr lang="en-US" altLang="en-US" sz="2800" dirty="0"/>
            </a:br>
            <a:r>
              <a:rPr lang="en-US" altLang="en-US" sz="2800" dirty="0"/>
              <a:t>200.318(c)(1)</a:t>
            </a:r>
          </a:p>
        </p:txBody>
      </p:sp>
      <p:sp>
        <p:nvSpPr>
          <p:cNvPr id="64515" name="Content Placeholder 2"/>
          <p:cNvSpPr>
            <a:spLocks noGrp="1"/>
          </p:cNvSpPr>
          <p:nvPr>
            <p:ph idx="1"/>
          </p:nvPr>
        </p:nvSpPr>
        <p:spPr>
          <a:xfrm>
            <a:off x="309563" y="1447800"/>
            <a:ext cx="7691437" cy="4577808"/>
          </a:xfrm>
        </p:spPr>
        <p:txBody>
          <a:bodyPr/>
          <a:lstStyle/>
          <a:p>
            <a:pPr eaLnBrk="1" hangingPunct="1"/>
            <a:r>
              <a:rPr lang="en-US" altLang="en-US" sz="2400" dirty="0"/>
              <a:t>Must maintain written standard of conduct, including conflict of interest policy.</a:t>
            </a:r>
          </a:p>
          <a:p>
            <a:pPr eaLnBrk="1" hangingPunct="1"/>
            <a:r>
              <a:rPr lang="en-US" altLang="en-US" sz="2400" dirty="0"/>
              <a:t>A conflict of interest arises when any of the following has a financial or other interest in the firm selected for award:</a:t>
            </a:r>
          </a:p>
          <a:p>
            <a:pPr lvl="1" eaLnBrk="1" hangingPunct="1"/>
            <a:r>
              <a:rPr lang="en-US" altLang="en-US" sz="1800" dirty="0">
                <a:solidFill>
                  <a:schemeClr val="tx1"/>
                </a:solidFill>
              </a:rPr>
              <a:t>Employee, officer or agent</a:t>
            </a:r>
          </a:p>
          <a:p>
            <a:pPr lvl="1" eaLnBrk="1" hangingPunct="1"/>
            <a:r>
              <a:rPr lang="en-US" altLang="en-US" sz="1800" dirty="0">
                <a:solidFill>
                  <a:schemeClr val="tx1"/>
                </a:solidFill>
              </a:rPr>
              <a:t>Any member of that person’s immediate family</a:t>
            </a:r>
          </a:p>
          <a:p>
            <a:pPr lvl="1" eaLnBrk="1" hangingPunct="1"/>
            <a:r>
              <a:rPr lang="en-US" altLang="en-US" sz="1800" dirty="0">
                <a:solidFill>
                  <a:schemeClr val="tx1"/>
                </a:solidFill>
              </a:rPr>
              <a:t>That person’s partner</a:t>
            </a:r>
          </a:p>
          <a:p>
            <a:pPr lvl="1" eaLnBrk="1" hangingPunct="1"/>
            <a:r>
              <a:rPr lang="en-US" altLang="en-US" sz="1800" dirty="0">
                <a:solidFill>
                  <a:schemeClr val="tx1"/>
                </a:solidFill>
              </a:rPr>
              <a:t>An organization which employs, or is about to employ, any of the above or has a financial interest in the firm selected for award</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78</a:t>
            </a:fld>
            <a:endParaRPr lang="en-US" altLang="en-US" dirty="0"/>
          </a:p>
        </p:txBody>
      </p:sp>
    </p:spTree>
    <p:extLst>
      <p:ext uri="{BB962C8B-B14F-4D97-AF65-F5344CB8AC3E}">
        <p14:creationId xmlns:p14="http://schemas.microsoft.com/office/powerpoint/2010/main" val="13704007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9563" y="304951"/>
            <a:ext cx="8534400" cy="758952"/>
          </a:xfrm>
        </p:spPr>
        <p:txBody>
          <a:bodyPr>
            <a:noAutofit/>
          </a:bodyPr>
          <a:lstStyle/>
          <a:p>
            <a:pPr>
              <a:defRPr/>
            </a:pPr>
            <a:r>
              <a:rPr lang="en-US" altLang="en-US" sz="2800" dirty="0"/>
              <a:t>Conflict of Interest (cont.)</a:t>
            </a:r>
            <a:br>
              <a:rPr lang="en-US" altLang="en-US" sz="2800" dirty="0"/>
            </a:br>
            <a:r>
              <a:rPr lang="en-US" altLang="en-US" sz="2800" dirty="0"/>
              <a:t>200.318(c)(1)</a:t>
            </a:r>
          </a:p>
        </p:txBody>
      </p:sp>
      <p:sp>
        <p:nvSpPr>
          <p:cNvPr id="64515" name="Content Placeholder 2"/>
          <p:cNvSpPr>
            <a:spLocks noGrp="1"/>
          </p:cNvSpPr>
          <p:nvPr>
            <p:ph idx="1"/>
          </p:nvPr>
        </p:nvSpPr>
        <p:spPr>
          <a:xfrm>
            <a:off x="344820" y="1785324"/>
            <a:ext cx="8037180" cy="3924300"/>
          </a:xfrm>
        </p:spPr>
        <p:txBody>
          <a:bodyPr/>
          <a:lstStyle/>
          <a:p>
            <a:pPr eaLnBrk="1" hangingPunct="1"/>
            <a:r>
              <a:rPr lang="en-US" altLang="en-US" sz="2400" dirty="0"/>
              <a:t>Must neither solicit nor accept gratuities, favors, or anything of monetary value from contractors/ subcontractors. </a:t>
            </a:r>
          </a:p>
          <a:p>
            <a:pPr eaLnBrk="1" hangingPunct="1"/>
            <a:r>
              <a:rPr lang="en-US" altLang="en-US" sz="2400" dirty="0"/>
              <a:t>However, may set standards for situations in which the financial interest is not substantial or the gift is an unsolicited item of nominal value.</a:t>
            </a:r>
          </a:p>
          <a:p>
            <a:pPr eaLnBrk="1" hangingPunct="1"/>
            <a:r>
              <a:rPr lang="en-US" altLang="en-US" sz="2400" dirty="0"/>
              <a:t>Standards of conduct must </a:t>
            </a:r>
            <a:br>
              <a:rPr lang="en-US" altLang="en-US" sz="2400" dirty="0"/>
            </a:br>
            <a:r>
              <a:rPr lang="en-US" altLang="en-US" sz="2400" dirty="0"/>
              <a:t>include disciplinary actions </a:t>
            </a:r>
            <a:br>
              <a:rPr lang="en-US" altLang="en-US" sz="2400" dirty="0"/>
            </a:br>
            <a:r>
              <a:rPr lang="en-US" altLang="en-US" sz="2400" dirty="0"/>
              <a:t>applies for violations.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074" t="11395" r="3038" b="15679"/>
          <a:stretch/>
        </p:blipFill>
        <p:spPr>
          <a:xfrm rot="16200000">
            <a:off x="5981700" y="3695700"/>
            <a:ext cx="1752600" cy="2438400"/>
          </a:xfrm>
          <a:prstGeom prst="rect">
            <a:avLst/>
          </a:prstGeom>
        </p:spPr>
      </p:pic>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79</a:t>
            </a:fld>
            <a:endParaRPr lang="en-US" altLang="en-US" dirty="0"/>
          </a:p>
        </p:txBody>
      </p:sp>
    </p:spTree>
    <p:extLst>
      <p:ext uri="{BB962C8B-B14F-4D97-AF65-F5344CB8AC3E}">
        <p14:creationId xmlns:p14="http://schemas.microsoft.com/office/powerpoint/2010/main" val="268180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06234"/>
            <a:ext cx="8534400" cy="829786"/>
          </a:xfrm>
        </p:spPr>
        <p:txBody>
          <a:bodyPr>
            <a:noAutofit/>
          </a:bodyPr>
          <a:lstStyle/>
          <a:p>
            <a:pPr>
              <a:defRPr/>
            </a:pPr>
            <a:r>
              <a:rPr lang="en-US" sz="2800" dirty="0"/>
              <a:t>Allowable Costs</a:t>
            </a:r>
            <a:br>
              <a:rPr lang="en-US" sz="2800" dirty="0"/>
            </a:br>
            <a:r>
              <a:rPr lang="en-US" sz="2800" dirty="0"/>
              <a:t>76.530 (pg. 55)</a:t>
            </a:r>
          </a:p>
        </p:txBody>
      </p:sp>
      <p:sp>
        <p:nvSpPr>
          <p:cNvPr id="19460" name="Content Placeholder 2"/>
          <p:cNvSpPr>
            <a:spLocks noGrp="1"/>
          </p:cNvSpPr>
          <p:nvPr>
            <p:ph idx="4294967295"/>
          </p:nvPr>
        </p:nvSpPr>
        <p:spPr>
          <a:xfrm>
            <a:off x="381000" y="1752600"/>
            <a:ext cx="7848600" cy="3033713"/>
          </a:xfrm>
        </p:spPr>
        <p:txBody>
          <a:bodyPr>
            <a:normAutofit lnSpcReduction="10000"/>
          </a:bodyPr>
          <a:lstStyle/>
          <a:p>
            <a:r>
              <a:rPr lang="en-US" altLang="en-US" sz="2800" dirty="0"/>
              <a:t>The general principles to be used in determining costs applicable to grants is 2 CFR Part 200 Subpart E</a:t>
            </a:r>
          </a:p>
          <a:p>
            <a:pPr lvl="1"/>
            <a:r>
              <a:rPr lang="en-US" altLang="en-US" sz="2600" dirty="0">
                <a:solidFill>
                  <a:schemeClr val="tx1"/>
                </a:solidFill>
              </a:rPr>
              <a:t>Prohibited: </a:t>
            </a:r>
          </a:p>
          <a:p>
            <a:pPr lvl="2"/>
            <a:r>
              <a:rPr lang="en-US" altLang="en-US" sz="2400" dirty="0"/>
              <a:t>Use of funds for religion 76.532</a:t>
            </a:r>
          </a:p>
          <a:p>
            <a:pPr lvl="2"/>
            <a:r>
              <a:rPr lang="en-US" altLang="en-US" sz="2400" dirty="0"/>
              <a:t>Real property and construction (unless authorized) 76.533</a:t>
            </a:r>
          </a:p>
        </p:txBody>
      </p:sp>
      <p:pic>
        <p:nvPicPr>
          <p:cNvPr id="5" name="Picture 2" descr="C:\Users\nbrooks\AppData\Local\Microsoft\Windows\Temporary Internet Files\Content.IE5\A11INVBO\MC91021632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7029" y="4615410"/>
            <a:ext cx="1283845" cy="177496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8</a:t>
            </a:fld>
            <a:endParaRPr lang="en-US" altLang="en-US" dirty="0"/>
          </a:p>
        </p:txBody>
      </p:sp>
    </p:spTree>
    <p:extLst>
      <p:ext uri="{BB962C8B-B14F-4D97-AF65-F5344CB8AC3E}">
        <p14:creationId xmlns:p14="http://schemas.microsoft.com/office/powerpoint/2010/main" val="38924679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656"/>
            <a:ext cx="8534400" cy="758952"/>
          </a:xfrm>
        </p:spPr>
        <p:txBody>
          <a:bodyPr>
            <a:noAutofit/>
          </a:bodyPr>
          <a:lstStyle/>
          <a:p>
            <a:pPr>
              <a:defRPr/>
            </a:pPr>
            <a:r>
              <a:rPr lang="en-US" sz="2800" dirty="0"/>
              <a:t>Conflict of Interest (cont.)</a:t>
            </a:r>
            <a:br>
              <a:rPr lang="en-US" sz="2800" dirty="0"/>
            </a:br>
            <a:r>
              <a:rPr lang="en-US" altLang="en-US" sz="2800" dirty="0"/>
              <a:t>200.318(c)(2)</a:t>
            </a:r>
            <a:endParaRPr lang="en-US" sz="2800" dirty="0">
              <a:solidFill>
                <a:srgbClr val="C00000"/>
              </a:solidFill>
            </a:endParaRPr>
          </a:p>
        </p:txBody>
      </p:sp>
      <p:sp>
        <p:nvSpPr>
          <p:cNvPr id="24579" name="Content Placeholder 2"/>
          <p:cNvSpPr>
            <a:spLocks noGrp="1"/>
          </p:cNvSpPr>
          <p:nvPr>
            <p:ph idx="1"/>
          </p:nvPr>
        </p:nvSpPr>
        <p:spPr>
          <a:xfrm>
            <a:off x="475488" y="1800109"/>
            <a:ext cx="7772400" cy="3810000"/>
          </a:xfrm>
        </p:spPr>
        <p:txBody>
          <a:bodyPr rtlCol="0">
            <a:normAutofit/>
          </a:bodyPr>
          <a:lstStyle/>
          <a:p>
            <a:pPr marL="306000" indent="-306000" eaLnBrk="1" fontAlgn="auto" hangingPunct="1">
              <a:buFont typeface="Wingdings 2" charset="2"/>
              <a:buChar char=""/>
              <a:defRPr/>
            </a:pPr>
            <a:r>
              <a:rPr lang="en-US" altLang="en-US" sz="2400" dirty="0">
                <a:solidFill>
                  <a:srgbClr val="C00000"/>
                </a:solidFill>
              </a:rPr>
              <a:t>NEW: </a:t>
            </a:r>
            <a:r>
              <a:rPr lang="en-US" altLang="en-US" sz="2400" dirty="0"/>
              <a:t>If the non-federal entity has a parent, affiliate, or subsidiary organization that is not a state or local government the entity must also maintain written standards of conduct covering organization conflicts of interest </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80</a:t>
            </a:fld>
            <a:endParaRPr lang="en-US" altLang="en-US" dirty="0"/>
          </a:p>
        </p:txBody>
      </p:sp>
    </p:spTree>
    <p:extLst>
      <p:ext uri="{BB962C8B-B14F-4D97-AF65-F5344CB8AC3E}">
        <p14:creationId xmlns:p14="http://schemas.microsoft.com/office/powerpoint/2010/main" val="32387869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pPr>
              <a:defRPr/>
            </a:pPr>
            <a:r>
              <a:rPr lang="en-US" sz="2800" dirty="0"/>
              <a:t>Conflict of Interest (cont.)</a:t>
            </a:r>
            <a:br>
              <a:rPr lang="en-US" sz="2800" dirty="0"/>
            </a:br>
            <a:r>
              <a:rPr lang="en-US" sz="2800" dirty="0"/>
              <a:t>200.112</a:t>
            </a:r>
            <a:endParaRPr lang="en-US" sz="2800" dirty="0">
              <a:solidFill>
                <a:srgbClr val="C00000"/>
              </a:solidFill>
            </a:endParaRPr>
          </a:p>
        </p:txBody>
      </p:sp>
      <p:sp>
        <p:nvSpPr>
          <p:cNvPr id="24579" name="Content Placeholder 2"/>
          <p:cNvSpPr>
            <a:spLocks noGrp="1"/>
          </p:cNvSpPr>
          <p:nvPr>
            <p:ph idx="1"/>
          </p:nvPr>
        </p:nvSpPr>
        <p:spPr>
          <a:xfrm>
            <a:off x="609600" y="1785324"/>
            <a:ext cx="7772400" cy="3886200"/>
          </a:xfrm>
        </p:spPr>
        <p:txBody>
          <a:bodyPr rtlCol="0">
            <a:normAutofit/>
          </a:bodyPr>
          <a:lstStyle/>
          <a:p>
            <a:pPr marL="306000" indent="-306000" eaLnBrk="1" fontAlgn="auto" hangingPunct="1">
              <a:buFont typeface="Wingdings 2" charset="2"/>
              <a:buChar char=""/>
              <a:defRPr/>
            </a:pPr>
            <a:r>
              <a:rPr lang="en-US" altLang="en-US" sz="2400" dirty="0"/>
              <a:t>The Federal awarding agency must establish conflict of interest policies for Federal awards.</a:t>
            </a:r>
          </a:p>
          <a:p>
            <a:pPr marL="306000" indent="-306000" eaLnBrk="1" fontAlgn="auto" hangingPunct="1">
              <a:buFont typeface="Wingdings 2" charset="2"/>
              <a:buChar char=""/>
              <a:defRPr/>
            </a:pPr>
            <a:r>
              <a:rPr lang="en-US" altLang="en-US" sz="2400" dirty="0">
                <a:solidFill>
                  <a:srgbClr val="C00000"/>
                </a:solidFill>
              </a:rPr>
              <a:t>NEW: </a:t>
            </a:r>
            <a:r>
              <a:rPr lang="en-US" altLang="en-US" sz="2400" dirty="0"/>
              <a:t>All non federal entities must establish conflict of interest policies, </a:t>
            </a:r>
            <a:r>
              <a:rPr lang="en-US" altLang="en-US" sz="2400" u="sng" dirty="0"/>
              <a:t>and disclose in writing any potential conflict to federal awarding agency in accordance with applicable Federal awarding agency policy</a:t>
            </a:r>
            <a:r>
              <a:rPr lang="en-US" altLang="en-US" sz="2400" dirty="0"/>
              <a:t>. </a:t>
            </a:r>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81</a:t>
            </a:fld>
            <a:endParaRPr lang="en-US" altLang="en-US" dirty="0"/>
          </a:p>
        </p:txBody>
      </p:sp>
    </p:spTree>
    <p:extLst>
      <p:ext uri="{BB962C8B-B14F-4D97-AF65-F5344CB8AC3E}">
        <p14:creationId xmlns:p14="http://schemas.microsoft.com/office/powerpoint/2010/main" val="7513381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58945"/>
            <a:ext cx="8534400" cy="758952"/>
          </a:xfrm>
        </p:spPr>
        <p:txBody>
          <a:bodyPr>
            <a:noAutofit/>
          </a:bodyPr>
          <a:lstStyle/>
          <a:p>
            <a:r>
              <a:rPr lang="en-US" sz="2800" dirty="0"/>
              <a:t>Mandatory Disclosures</a:t>
            </a:r>
            <a:br>
              <a:rPr lang="en-US" sz="2800" dirty="0"/>
            </a:br>
            <a:r>
              <a:rPr lang="en-US" sz="2800" dirty="0"/>
              <a:t>200.113</a:t>
            </a:r>
          </a:p>
        </p:txBody>
      </p:sp>
      <p:sp>
        <p:nvSpPr>
          <p:cNvPr id="3" name="Content Placeholder 2"/>
          <p:cNvSpPr>
            <a:spLocks noGrp="1"/>
          </p:cNvSpPr>
          <p:nvPr>
            <p:ph idx="1"/>
          </p:nvPr>
        </p:nvSpPr>
        <p:spPr>
          <a:xfrm>
            <a:off x="301752" y="1738120"/>
            <a:ext cx="8503920" cy="4572000"/>
          </a:xfrm>
        </p:spPr>
        <p:txBody>
          <a:bodyPr>
            <a:normAutofit/>
          </a:bodyPr>
          <a:lstStyle/>
          <a:p>
            <a:r>
              <a:rPr lang="en-US" sz="2400" dirty="0">
                <a:solidFill>
                  <a:srgbClr val="C00000"/>
                </a:solidFill>
              </a:rPr>
              <a:t>NEW: </a:t>
            </a:r>
            <a:r>
              <a:rPr lang="en-US" sz="2400" dirty="0"/>
              <a:t>Must disclose in writing, in a timely manner:</a:t>
            </a:r>
          </a:p>
          <a:p>
            <a:pPr lvl="1"/>
            <a:r>
              <a:rPr lang="en-US" sz="2000" dirty="0">
                <a:solidFill>
                  <a:schemeClr val="tx1"/>
                </a:solidFill>
              </a:rPr>
              <a:t>All violations of Federal criminal law involving fraud, bribery, or gratuity violations potentially affecting the Federal award. </a:t>
            </a:r>
          </a:p>
          <a:p>
            <a:pPr lvl="1"/>
            <a:r>
              <a:rPr lang="en-US" sz="2000" dirty="0">
                <a:solidFill>
                  <a:schemeClr val="tx1"/>
                </a:solidFill>
              </a:rPr>
              <a:t>Failure to make disclosures can result in remedies in 200.338 (remedies for noncompliance) including suspension and debarment.</a:t>
            </a:r>
          </a:p>
        </p:txBody>
      </p:sp>
      <p:sp>
        <p:nvSpPr>
          <p:cNvPr id="5" name="Slide Number Placeholder 4"/>
          <p:cNvSpPr>
            <a:spLocks noGrp="1"/>
          </p:cNvSpPr>
          <p:nvPr>
            <p:ph type="sldNum" sz="quarter" idx="12"/>
          </p:nvPr>
        </p:nvSpPr>
        <p:spPr/>
        <p:txBody>
          <a:bodyPr/>
          <a:lstStyle/>
          <a:p>
            <a:pPr>
              <a:defRPr/>
            </a:pPr>
            <a:fld id="{24DB7A66-5CFF-4260-B541-1493CE13F5BF}" type="slidenum">
              <a:rPr lang="en-US" altLang="en-US" smtClean="0"/>
              <a:pPr>
                <a:defRPr/>
              </a:pPr>
              <a:t>82</a:t>
            </a:fld>
            <a:endParaRPr lang="en-US" altLang="en-US" dirty="0"/>
          </a:p>
        </p:txBody>
      </p:sp>
    </p:spTree>
    <p:extLst>
      <p:ext uri="{BB962C8B-B14F-4D97-AF65-F5344CB8AC3E}">
        <p14:creationId xmlns:p14="http://schemas.microsoft.com/office/powerpoint/2010/main" val="32392672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284269"/>
            <a:ext cx="8534400" cy="758952"/>
          </a:xfrm>
        </p:spPr>
        <p:txBody>
          <a:bodyPr>
            <a:noAutofit/>
          </a:bodyPr>
          <a:lstStyle/>
          <a:p>
            <a:pPr fontAlgn="auto">
              <a:spcAft>
                <a:spcPts val="0"/>
              </a:spcAft>
              <a:defRPr/>
            </a:pPr>
            <a:r>
              <a:rPr lang="en-US" altLang="en-US" sz="2800" dirty="0"/>
              <a:t>Vendor Selection Process</a:t>
            </a:r>
            <a:br>
              <a:rPr lang="en-US" altLang="en-US" sz="2800" dirty="0"/>
            </a:br>
            <a:r>
              <a:rPr lang="en-US" altLang="en-US" sz="2800" dirty="0"/>
              <a:t>200.318(h)</a:t>
            </a:r>
          </a:p>
        </p:txBody>
      </p:sp>
      <p:sp>
        <p:nvSpPr>
          <p:cNvPr id="40963" name="Rectangle 3"/>
          <p:cNvSpPr>
            <a:spLocks noGrp="1" noChangeArrowheads="1"/>
          </p:cNvSpPr>
          <p:nvPr>
            <p:ph idx="1"/>
          </p:nvPr>
        </p:nvSpPr>
        <p:spPr>
          <a:xfrm>
            <a:off x="475488" y="1811482"/>
            <a:ext cx="7772400" cy="3962400"/>
          </a:xfrm>
        </p:spPr>
        <p:txBody>
          <a:bodyPr/>
          <a:lstStyle/>
          <a:p>
            <a:r>
              <a:rPr lang="en-US" altLang="en-US" sz="2200" dirty="0"/>
              <a:t>Must award contracts only to responsible contractors possessing the ability to perform successfully:</a:t>
            </a:r>
          </a:p>
          <a:p>
            <a:pPr lvl="1"/>
            <a:r>
              <a:rPr lang="en-US" altLang="en-US" sz="2000" dirty="0">
                <a:solidFill>
                  <a:schemeClr val="tx1"/>
                </a:solidFill>
              </a:rPr>
              <a:t>Contractor integrity</a:t>
            </a:r>
          </a:p>
          <a:p>
            <a:pPr lvl="1"/>
            <a:r>
              <a:rPr lang="en-US" altLang="en-US" sz="2000" dirty="0">
                <a:solidFill>
                  <a:schemeClr val="tx1"/>
                </a:solidFill>
              </a:rPr>
              <a:t>Compliance with public policy</a:t>
            </a:r>
          </a:p>
          <a:p>
            <a:pPr lvl="1"/>
            <a:r>
              <a:rPr lang="en-US" altLang="en-US" sz="2000" dirty="0">
                <a:solidFill>
                  <a:schemeClr val="tx1"/>
                </a:solidFill>
              </a:rPr>
              <a:t>Record of past performance</a:t>
            </a:r>
          </a:p>
          <a:p>
            <a:pPr lvl="1"/>
            <a:r>
              <a:rPr lang="en-US" altLang="en-US" sz="2000" dirty="0">
                <a:solidFill>
                  <a:schemeClr val="tx1"/>
                </a:solidFill>
              </a:rPr>
              <a:t>Financial and technical resources</a:t>
            </a:r>
          </a:p>
          <a:p>
            <a:pPr lvl="1"/>
            <a:endParaRPr lang="en-US" altLang="en-US" sz="1800"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83</a:t>
            </a:fld>
            <a:endParaRPr lang="en-US" altLang="en-US" dirty="0"/>
          </a:p>
        </p:txBody>
      </p:sp>
    </p:spTree>
    <p:extLst>
      <p:ext uri="{BB962C8B-B14F-4D97-AF65-F5344CB8AC3E}">
        <p14:creationId xmlns:p14="http://schemas.microsoft.com/office/powerpoint/2010/main" val="4008014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1152" y="333757"/>
            <a:ext cx="8534400" cy="758952"/>
          </a:xfrm>
        </p:spPr>
        <p:txBody>
          <a:bodyPr>
            <a:noAutofit/>
          </a:bodyPr>
          <a:lstStyle/>
          <a:p>
            <a:pPr>
              <a:defRPr/>
            </a:pPr>
            <a:r>
              <a:rPr lang="en-US" altLang="en-US" sz="2800" dirty="0"/>
              <a:t>Competition</a:t>
            </a:r>
            <a:br>
              <a:rPr lang="en-US" altLang="en-US" sz="2800" dirty="0"/>
            </a:br>
            <a:r>
              <a:rPr lang="en-US" altLang="en-US" sz="2800" dirty="0"/>
              <a:t>200.319(a)</a:t>
            </a:r>
          </a:p>
        </p:txBody>
      </p:sp>
      <p:sp>
        <p:nvSpPr>
          <p:cNvPr id="61443" name="Rectangle 3"/>
          <p:cNvSpPr>
            <a:spLocks noGrp="1" noChangeArrowheads="1"/>
          </p:cNvSpPr>
          <p:nvPr>
            <p:ph idx="1"/>
          </p:nvPr>
        </p:nvSpPr>
        <p:spPr>
          <a:xfrm>
            <a:off x="438975" y="1781912"/>
            <a:ext cx="8019225" cy="4154424"/>
          </a:xfrm>
        </p:spPr>
        <p:txBody>
          <a:bodyPr/>
          <a:lstStyle/>
          <a:p>
            <a:pPr eaLnBrk="1" hangingPunct="1"/>
            <a:r>
              <a:rPr lang="en-US" altLang="en-US" sz="2400" dirty="0"/>
              <a:t>All procurement transactions must be conducted with full and open competition.</a:t>
            </a:r>
          </a:p>
          <a:p>
            <a:pPr lvl="1" eaLnBrk="1" hangingPunct="1"/>
            <a:r>
              <a:rPr lang="en-US" altLang="en-US" sz="2000" dirty="0">
                <a:solidFill>
                  <a:schemeClr val="tx1"/>
                </a:solidFill>
              </a:rPr>
              <a:t>Must have protest procedures to handle disputes</a:t>
            </a:r>
          </a:p>
          <a:p>
            <a:pPr lvl="1" eaLnBrk="1" hangingPunct="1"/>
            <a:endParaRPr lang="en-US" altLang="en-US" dirty="0"/>
          </a:p>
          <a:p>
            <a:pPr eaLnBrk="1" hangingPunct="1"/>
            <a:r>
              <a:rPr lang="en-US" altLang="en-US" sz="2400" dirty="0"/>
              <a:t>To eliminate unfair advantage, contractors that develop or draft specifications, requirements, statement of work, and invitations for bids or RFPs must be excluded from competing for such procurements. </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84</a:t>
            </a:fld>
            <a:endParaRPr lang="en-US" altLang="en-US" dirty="0"/>
          </a:p>
        </p:txBody>
      </p:sp>
    </p:spTree>
    <p:extLst>
      <p:ext uri="{BB962C8B-B14F-4D97-AF65-F5344CB8AC3E}">
        <p14:creationId xmlns:p14="http://schemas.microsoft.com/office/powerpoint/2010/main" val="26611113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088" y="304951"/>
            <a:ext cx="8534400" cy="758952"/>
          </a:xfrm>
        </p:spPr>
        <p:txBody>
          <a:bodyPr>
            <a:noAutofit/>
          </a:bodyPr>
          <a:lstStyle/>
          <a:p>
            <a:pPr>
              <a:defRPr/>
            </a:pPr>
            <a:r>
              <a:rPr lang="en-US" altLang="en-US" sz="2800" dirty="0"/>
              <a:t>Competition (cont.)</a:t>
            </a:r>
            <a:br>
              <a:rPr lang="en-US" altLang="en-US" sz="2800" dirty="0"/>
            </a:br>
            <a:r>
              <a:rPr lang="en-US" altLang="en-US" sz="2800" dirty="0"/>
              <a:t>200.319(a)</a:t>
            </a:r>
          </a:p>
        </p:txBody>
      </p:sp>
      <p:sp>
        <p:nvSpPr>
          <p:cNvPr id="23555" name="Rectangle 3"/>
          <p:cNvSpPr>
            <a:spLocks noGrp="1" noChangeArrowheads="1"/>
          </p:cNvSpPr>
          <p:nvPr>
            <p:ph idx="1"/>
          </p:nvPr>
        </p:nvSpPr>
        <p:spPr>
          <a:xfrm>
            <a:off x="533431" y="1785324"/>
            <a:ext cx="8113713" cy="3733800"/>
          </a:xfrm>
        </p:spPr>
        <p:txBody>
          <a:bodyPr rtlCol="0">
            <a:normAutofit/>
          </a:bodyPr>
          <a:lstStyle/>
          <a:p>
            <a:pPr marL="306000" indent="-306000" eaLnBrk="1" fontAlgn="auto" hangingPunct="1">
              <a:buFont typeface="Wingdings 2" charset="2"/>
              <a:buChar char=""/>
              <a:defRPr/>
            </a:pPr>
            <a:r>
              <a:rPr lang="en-US" altLang="en-US" sz="2400" dirty="0"/>
              <a:t>Situations that restrict competition:</a:t>
            </a:r>
          </a:p>
          <a:p>
            <a:pPr marL="666900" lvl="1" indent="-342900" eaLnBrk="1" fontAlgn="auto" hangingPunct="1">
              <a:buFont typeface="+mj-lt"/>
              <a:buAutoNum type="arabicPeriod"/>
              <a:defRPr/>
            </a:pPr>
            <a:r>
              <a:rPr lang="en-US" altLang="en-US" sz="1900" dirty="0">
                <a:solidFill>
                  <a:schemeClr val="tx1"/>
                </a:solidFill>
              </a:rPr>
              <a:t>Unreasonable requirements on firms to qualify to do business</a:t>
            </a:r>
          </a:p>
          <a:p>
            <a:pPr marL="666900" lvl="1" indent="-342900" eaLnBrk="1" fontAlgn="auto" hangingPunct="1">
              <a:buFont typeface="+mj-lt"/>
              <a:buAutoNum type="arabicPeriod"/>
              <a:defRPr/>
            </a:pPr>
            <a:r>
              <a:rPr lang="en-US" altLang="en-US" sz="1900" dirty="0">
                <a:solidFill>
                  <a:schemeClr val="tx1"/>
                </a:solidFill>
              </a:rPr>
              <a:t>Requiring unnecessary experience or excessive bonding</a:t>
            </a:r>
          </a:p>
          <a:p>
            <a:pPr marL="666900" lvl="1" indent="-342900" eaLnBrk="1" fontAlgn="auto" hangingPunct="1">
              <a:buFont typeface="+mj-lt"/>
              <a:buAutoNum type="arabicPeriod"/>
              <a:defRPr/>
            </a:pPr>
            <a:r>
              <a:rPr lang="en-US" altLang="en-US" sz="1900" dirty="0">
                <a:solidFill>
                  <a:schemeClr val="tx1"/>
                </a:solidFill>
              </a:rPr>
              <a:t>Noncompetitive pricing practices</a:t>
            </a:r>
          </a:p>
          <a:p>
            <a:pPr marL="666900" lvl="1" indent="-342900" eaLnBrk="1" fontAlgn="auto" hangingPunct="1">
              <a:buFont typeface="+mj-lt"/>
              <a:buAutoNum type="arabicPeriod"/>
              <a:defRPr/>
            </a:pPr>
            <a:r>
              <a:rPr lang="en-US" altLang="en-US" sz="1900" dirty="0">
                <a:solidFill>
                  <a:schemeClr val="tx1"/>
                </a:solidFill>
              </a:rPr>
              <a:t>Noncompetitive awards to consultants on retainer</a:t>
            </a:r>
          </a:p>
          <a:p>
            <a:pPr marL="666900" lvl="1" indent="-342900" eaLnBrk="1" fontAlgn="auto" hangingPunct="1">
              <a:buFont typeface="+mj-lt"/>
              <a:buAutoNum type="arabicPeriod"/>
              <a:defRPr/>
            </a:pPr>
            <a:r>
              <a:rPr lang="en-US" altLang="en-US" sz="1900" dirty="0">
                <a:solidFill>
                  <a:schemeClr val="tx1"/>
                </a:solidFill>
              </a:rPr>
              <a:t>Organizational conflicts of interest (see 200.318(c)(2))</a:t>
            </a:r>
          </a:p>
          <a:p>
            <a:pPr marL="666900" lvl="1" indent="-342900" eaLnBrk="1" fontAlgn="auto" hangingPunct="1">
              <a:buFont typeface="+mj-lt"/>
              <a:buAutoNum type="arabicPeriod"/>
              <a:defRPr/>
            </a:pPr>
            <a:r>
              <a:rPr lang="en-US" altLang="en-US" sz="1900" dirty="0">
                <a:solidFill>
                  <a:schemeClr val="tx1"/>
                </a:solidFill>
              </a:rPr>
              <a:t>Specifying a brand name instead of allowing “an equal”</a:t>
            </a:r>
          </a:p>
          <a:p>
            <a:pPr marL="666900" lvl="1" indent="-342900" eaLnBrk="1" fontAlgn="auto" hangingPunct="1">
              <a:buFont typeface="+mj-lt"/>
              <a:buAutoNum type="arabicPeriod"/>
              <a:defRPr/>
            </a:pPr>
            <a:r>
              <a:rPr lang="en-US" altLang="en-US" sz="1900" dirty="0">
                <a:solidFill>
                  <a:schemeClr val="tx1"/>
                </a:solidFill>
              </a:rPr>
              <a:t>Any arbitrary action in the procurement process</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85</a:t>
            </a:fld>
            <a:endParaRPr lang="en-US" altLang="en-US" dirty="0"/>
          </a:p>
        </p:txBody>
      </p:sp>
    </p:spTree>
    <p:extLst>
      <p:ext uri="{BB962C8B-B14F-4D97-AF65-F5344CB8AC3E}">
        <p14:creationId xmlns:p14="http://schemas.microsoft.com/office/powerpoint/2010/main" val="31145278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088" y="277656"/>
            <a:ext cx="8534400" cy="758952"/>
          </a:xfrm>
        </p:spPr>
        <p:txBody>
          <a:bodyPr>
            <a:noAutofit/>
          </a:bodyPr>
          <a:lstStyle/>
          <a:p>
            <a:pPr>
              <a:defRPr/>
            </a:pPr>
            <a:r>
              <a:rPr lang="en-US" altLang="en-US" sz="2800" dirty="0"/>
              <a:t>Competition (cont.)</a:t>
            </a:r>
            <a:br>
              <a:rPr lang="en-US" altLang="en-US" sz="2800" dirty="0"/>
            </a:br>
            <a:r>
              <a:rPr lang="en-US" altLang="en-US" sz="2800" dirty="0"/>
              <a:t>200.319(b) </a:t>
            </a:r>
          </a:p>
        </p:txBody>
      </p:sp>
      <p:sp>
        <p:nvSpPr>
          <p:cNvPr id="23555" name="Rectangle 3"/>
          <p:cNvSpPr>
            <a:spLocks noGrp="1" noChangeArrowheads="1"/>
          </p:cNvSpPr>
          <p:nvPr>
            <p:ph idx="1"/>
          </p:nvPr>
        </p:nvSpPr>
        <p:spPr>
          <a:xfrm>
            <a:off x="533431" y="1785324"/>
            <a:ext cx="8113713" cy="3733800"/>
          </a:xfrm>
        </p:spPr>
        <p:txBody>
          <a:bodyPr rtlCol="0">
            <a:normAutofit/>
          </a:bodyPr>
          <a:lstStyle/>
          <a:p>
            <a:pPr marL="306000" indent="-306000" eaLnBrk="1" fontAlgn="auto" hangingPunct="1">
              <a:buFont typeface="Wingdings 2" charset="2"/>
              <a:buChar char=""/>
              <a:defRPr/>
            </a:pPr>
            <a:r>
              <a:rPr lang="en-US" altLang="en-US" sz="2400" dirty="0"/>
              <a:t>Must prohibit the use of statutorily or administratively imposed state or local geographical preferences in the evaluation of bids or proposal, except where applicable Federal statutes expressly mandate or encourage geographic preference. </a:t>
            </a:r>
          </a:p>
          <a:p>
            <a:pPr marL="580320" lvl="1" indent="-306000">
              <a:buFont typeface="Wingdings 2" charset="2"/>
              <a:buChar char=""/>
              <a:defRPr/>
            </a:pPr>
            <a:r>
              <a:rPr lang="en-US" altLang="en-US" sz="2000" dirty="0">
                <a:solidFill>
                  <a:schemeClr val="tx1"/>
                </a:solidFill>
              </a:rPr>
              <a:t>Does not preempt state licensing laws. </a:t>
            </a:r>
          </a:p>
          <a:p>
            <a:pPr marL="580320" lvl="1" indent="-306000">
              <a:buFont typeface="Wingdings 2" charset="2"/>
              <a:buChar char=""/>
              <a:defRPr/>
            </a:pPr>
            <a:r>
              <a:rPr lang="en-US" altLang="en-US" sz="2000" dirty="0">
                <a:solidFill>
                  <a:schemeClr val="tx1"/>
                </a:solidFill>
              </a:rPr>
              <a:t>Exception: architectural and engineering services (if provides appropriate number of qualified firms).</a:t>
            </a:r>
            <a:endParaRPr lang="en-US" altLang="en-US" sz="1400" dirty="0">
              <a:solidFill>
                <a:schemeClr val="tx1"/>
              </a:solidFill>
            </a:endParaRP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86</a:t>
            </a:fld>
            <a:endParaRPr lang="en-US" altLang="en-US" dirty="0"/>
          </a:p>
        </p:txBody>
      </p:sp>
    </p:spTree>
    <p:extLst>
      <p:ext uri="{BB962C8B-B14F-4D97-AF65-F5344CB8AC3E}">
        <p14:creationId xmlns:p14="http://schemas.microsoft.com/office/powerpoint/2010/main" val="35593592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1751" y="291304"/>
            <a:ext cx="8534400" cy="758952"/>
          </a:xfrm>
        </p:spPr>
        <p:txBody>
          <a:bodyPr>
            <a:noAutofit/>
          </a:bodyPr>
          <a:lstStyle/>
          <a:p>
            <a:pPr>
              <a:defRPr/>
            </a:pPr>
            <a:r>
              <a:rPr lang="en-US" altLang="en-US" sz="2800" dirty="0"/>
              <a:t>Competition (cont.)</a:t>
            </a:r>
            <a:br>
              <a:rPr lang="en-US" altLang="en-US" sz="2800" dirty="0"/>
            </a:br>
            <a:r>
              <a:rPr lang="en-US" altLang="en-US" sz="2800" dirty="0"/>
              <a:t>200.319(c)</a:t>
            </a:r>
          </a:p>
        </p:txBody>
      </p:sp>
      <p:sp>
        <p:nvSpPr>
          <p:cNvPr id="23555" name="Rectangle 3"/>
          <p:cNvSpPr>
            <a:spLocks noGrp="1" noChangeArrowheads="1"/>
          </p:cNvSpPr>
          <p:nvPr>
            <p:ph idx="1"/>
          </p:nvPr>
        </p:nvSpPr>
        <p:spPr>
          <a:xfrm>
            <a:off x="512095" y="1828800"/>
            <a:ext cx="8113713" cy="3733800"/>
          </a:xfrm>
        </p:spPr>
        <p:txBody>
          <a:bodyPr rtlCol="0">
            <a:normAutofit/>
          </a:bodyPr>
          <a:lstStyle/>
          <a:p>
            <a:pPr marL="306000" indent="-306000" eaLnBrk="1" fontAlgn="auto" hangingPunct="1">
              <a:buFont typeface="Wingdings 2" charset="2"/>
              <a:buChar char=""/>
              <a:defRPr/>
            </a:pPr>
            <a:r>
              <a:rPr lang="en-US" altLang="en-US" sz="2400" dirty="0"/>
              <a:t>Written procedures for procurement must ensure all solicitations:</a:t>
            </a:r>
          </a:p>
          <a:p>
            <a:pPr marL="580320" lvl="1" indent="-306000">
              <a:buFont typeface="Wingdings 2" charset="2"/>
              <a:buChar char=""/>
              <a:defRPr/>
            </a:pPr>
            <a:r>
              <a:rPr lang="en-US" altLang="en-US" sz="2100" dirty="0">
                <a:solidFill>
                  <a:schemeClr val="tx1"/>
                </a:solidFill>
              </a:rPr>
              <a:t>Incorporate a clear and accurate description of the technical requirements for materials, product or service to be procured; and</a:t>
            </a:r>
          </a:p>
          <a:p>
            <a:pPr marL="854640" lvl="2" indent="-306000">
              <a:buFont typeface="Wingdings 2" charset="2"/>
              <a:buChar char=""/>
              <a:defRPr/>
            </a:pPr>
            <a:r>
              <a:rPr lang="en-US" altLang="en-US" sz="1900" dirty="0"/>
              <a:t>“Brand name or equivalent” may be used as needed, but the specific features of the named brand which must be met by the offers must be clearly states</a:t>
            </a:r>
          </a:p>
          <a:p>
            <a:pPr marL="580320" lvl="1" indent="-306000">
              <a:buFont typeface="Wingdings 2" charset="2"/>
              <a:buChar char=""/>
              <a:defRPr/>
            </a:pPr>
            <a:r>
              <a:rPr lang="en-US" altLang="en-US" sz="2100" dirty="0">
                <a:solidFill>
                  <a:schemeClr val="tx1"/>
                </a:solidFill>
              </a:rPr>
              <a:t>Identify all requirements which the offerors must fulfill and all other factors to be used in evaluating bids or proposals.</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87</a:t>
            </a:fld>
            <a:endParaRPr lang="en-US" altLang="en-US" dirty="0"/>
          </a:p>
        </p:txBody>
      </p:sp>
    </p:spTree>
    <p:extLst>
      <p:ext uri="{BB962C8B-B14F-4D97-AF65-F5344CB8AC3E}">
        <p14:creationId xmlns:p14="http://schemas.microsoft.com/office/powerpoint/2010/main" val="3172831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381000"/>
            <a:ext cx="8534400" cy="758952"/>
          </a:xfrm>
        </p:spPr>
        <p:txBody>
          <a:bodyPr>
            <a:noAutofit/>
          </a:bodyPr>
          <a:lstStyle/>
          <a:p>
            <a:pPr>
              <a:defRPr/>
            </a:pPr>
            <a:r>
              <a:rPr lang="en-US" altLang="en-US" sz="4000" dirty="0"/>
              <a:t>Methods of Procurement</a:t>
            </a:r>
            <a:br>
              <a:rPr lang="en-US" altLang="en-US" sz="4000" dirty="0"/>
            </a:br>
            <a:r>
              <a:rPr lang="en-US" altLang="en-US" sz="4000" dirty="0"/>
              <a:t>200.320 </a:t>
            </a:r>
          </a:p>
        </p:txBody>
      </p:sp>
      <p:sp>
        <p:nvSpPr>
          <p:cNvPr id="67587" name="Rectangle 3"/>
          <p:cNvSpPr>
            <a:spLocks noGrp="1" noChangeArrowheads="1"/>
          </p:cNvSpPr>
          <p:nvPr>
            <p:ph idx="1"/>
          </p:nvPr>
        </p:nvSpPr>
        <p:spPr>
          <a:xfrm>
            <a:off x="475488" y="1676400"/>
            <a:ext cx="7772400" cy="3962400"/>
          </a:xfrm>
        </p:spPr>
        <p:txBody>
          <a:bodyPr/>
          <a:lstStyle/>
          <a:p>
            <a:pPr eaLnBrk="1" hangingPunct="1"/>
            <a:r>
              <a:rPr lang="en-US" altLang="en-US" sz="3600" dirty="0"/>
              <a:t>Method of procurement:</a:t>
            </a:r>
          </a:p>
          <a:p>
            <a:pPr lvl="1" eaLnBrk="1" hangingPunct="1"/>
            <a:r>
              <a:rPr lang="en-US" altLang="en-US" sz="3600" dirty="0">
                <a:solidFill>
                  <a:srgbClr val="C00000"/>
                </a:solidFill>
              </a:rPr>
              <a:t>NEW: </a:t>
            </a:r>
            <a:r>
              <a:rPr lang="en-US" altLang="en-US" sz="3600" dirty="0">
                <a:solidFill>
                  <a:schemeClr val="tx1"/>
                </a:solidFill>
              </a:rPr>
              <a:t>Micro-purchase</a:t>
            </a:r>
          </a:p>
          <a:p>
            <a:pPr lvl="1" eaLnBrk="1" hangingPunct="1"/>
            <a:r>
              <a:rPr lang="en-US" altLang="en-US" sz="3600" dirty="0">
                <a:solidFill>
                  <a:schemeClr val="tx1"/>
                </a:solidFill>
              </a:rPr>
              <a:t>Small purchase procedures</a:t>
            </a:r>
          </a:p>
          <a:p>
            <a:pPr lvl="1" eaLnBrk="1" hangingPunct="1"/>
            <a:r>
              <a:rPr lang="en-US" altLang="en-US" sz="3600" dirty="0">
                <a:solidFill>
                  <a:schemeClr val="tx1"/>
                </a:solidFill>
              </a:rPr>
              <a:t>Competitive sealed bids</a:t>
            </a:r>
          </a:p>
          <a:p>
            <a:pPr lvl="1" eaLnBrk="1" hangingPunct="1"/>
            <a:r>
              <a:rPr lang="en-US" altLang="en-US" sz="3600" dirty="0">
                <a:solidFill>
                  <a:schemeClr val="tx1"/>
                </a:solidFill>
              </a:rPr>
              <a:t>Competitive proposals</a:t>
            </a:r>
          </a:p>
          <a:p>
            <a:pPr lvl="1" eaLnBrk="1" hangingPunct="1"/>
            <a:r>
              <a:rPr lang="en-US" altLang="en-US" sz="3600" dirty="0">
                <a:solidFill>
                  <a:schemeClr val="tx1"/>
                </a:solidFill>
              </a:rPr>
              <a:t>Noncompetitive proposals</a:t>
            </a:r>
          </a:p>
          <a:p>
            <a:pPr marL="323850" lvl="1" indent="0" eaLnBrk="1" hangingPunct="1">
              <a:buNone/>
            </a:pPr>
            <a:endParaRPr lang="en-US" altLang="en-US" sz="1800"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88</a:t>
            </a:fld>
            <a:endParaRPr lang="en-US" altLang="en-US" dirty="0"/>
          </a:p>
        </p:txBody>
      </p:sp>
    </p:spTree>
    <p:extLst>
      <p:ext uri="{BB962C8B-B14F-4D97-AF65-F5344CB8AC3E}">
        <p14:creationId xmlns:p14="http://schemas.microsoft.com/office/powerpoint/2010/main" val="19834900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45205" y="277656"/>
            <a:ext cx="8534400" cy="758952"/>
          </a:xfrm>
        </p:spPr>
        <p:txBody>
          <a:bodyPr>
            <a:noAutofit/>
          </a:bodyPr>
          <a:lstStyle/>
          <a:p>
            <a:pPr>
              <a:defRPr/>
            </a:pPr>
            <a:r>
              <a:rPr lang="en-US" altLang="en-US" sz="2800" dirty="0"/>
              <a:t>Micro-Purchase </a:t>
            </a:r>
            <a:br>
              <a:rPr lang="en-US" altLang="en-US" sz="2800" dirty="0"/>
            </a:br>
            <a:r>
              <a:rPr lang="en-US" altLang="en-US" sz="2800" dirty="0"/>
              <a:t>300.320(</a:t>
            </a:r>
            <a:r>
              <a:rPr lang="en-US" altLang="en-US" sz="2800" cap="none" dirty="0"/>
              <a:t>a</a:t>
            </a:r>
            <a:r>
              <a:rPr lang="en-US" altLang="en-US" sz="2800" dirty="0"/>
              <a:t>)</a:t>
            </a:r>
          </a:p>
        </p:txBody>
      </p:sp>
      <p:sp>
        <p:nvSpPr>
          <p:cNvPr id="68611" name="Content Placeholder 2"/>
          <p:cNvSpPr>
            <a:spLocks noGrp="1"/>
          </p:cNvSpPr>
          <p:nvPr>
            <p:ph idx="1"/>
          </p:nvPr>
        </p:nvSpPr>
        <p:spPr>
          <a:xfrm>
            <a:off x="357981" y="1676400"/>
            <a:ext cx="7947819" cy="4631351"/>
          </a:xfrm>
        </p:spPr>
        <p:txBody>
          <a:bodyPr/>
          <a:lstStyle/>
          <a:p>
            <a:r>
              <a:rPr lang="en-US" dirty="0">
                <a:solidFill>
                  <a:srgbClr val="C00000"/>
                </a:solidFill>
              </a:rPr>
              <a:t>NEW: </a:t>
            </a:r>
            <a:r>
              <a:rPr lang="en-US" altLang="en-US" sz="2100" dirty="0"/>
              <a:t>Acquisition of supplies and services under $3,500 or less.</a:t>
            </a:r>
          </a:p>
          <a:p>
            <a:pPr lvl="1"/>
            <a:r>
              <a:rPr lang="en-US" altLang="en-US" sz="1900" dirty="0">
                <a:solidFill>
                  <a:schemeClr val="tx1"/>
                </a:solidFill>
              </a:rPr>
              <a:t>$2,000 for construction subject to the Davis-Bacon Act</a:t>
            </a:r>
          </a:p>
          <a:p>
            <a:pPr eaLnBrk="1" hangingPunct="1"/>
            <a:r>
              <a:rPr lang="en-US" altLang="en-US" sz="2100" dirty="0"/>
              <a:t>May be awarded without soliciting competitive quotations if nonfederal entity considers the cost reasonable. </a:t>
            </a:r>
          </a:p>
          <a:p>
            <a:pPr eaLnBrk="1" hangingPunct="1"/>
            <a:r>
              <a:rPr lang="en-US" altLang="en-US" sz="2100" dirty="0"/>
              <a:t>To the extent practicable must distribute micro-purchases equitably among qualified suppliers. </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89</a:t>
            </a:fld>
            <a:endParaRPr lang="en-US" altLang="en-US" dirty="0"/>
          </a:p>
        </p:txBody>
      </p:sp>
    </p:spTree>
    <p:extLst>
      <p:ext uri="{BB962C8B-B14F-4D97-AF65-F5344CB8AC3E}">
        <p14:creationId xmlns:p14="http://schemas.microsoft.com/office/powerpoint/2010/main" val="251632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19" y="14773"/>
            <a:ext cx="8208962" cy="883619"/>
          </a:xfrm>
        </p:spPr>
        <p:txBody>
          <a:bodyPr>
            <a:normAutofit fontScale="90000"/>
          </a:bodyPr>
          <a:lstStyle/>
          <a:p>
            <a:pPr eaLnBrk="1" fontAlgn="auto" hangingPunct="1">
              <a:spcAft>
                <a:spcPts val="0"/>
              </a:spcAft>
              <a:defRPr/>
            </a:pPr>
            <a:br>
              <a:rPr lang="en-US" dirty="0"/>
            </a:br>
            <a:br>
              <a:rPr lang="en-US" dirty="0"/>
            </a:br>
            <a:r>
              <a:rPr lang="en-US" dirty="0"/>
              <a:t>Indirect Cost Rates</a:t>
            </a:r>
          </a:p>
        </p:txBody>
      </p:sp>
      <p:sp>
        <p:nvSpPr>
          <p:cNvPr id="20484" name="Content Placeholder 2"/>
          <p:cNvSpPr>
            <a:spLocks noGrp="1"/>
          </p:cNvSpPr>
          <p:nvPr>
            <p:ph idx="4294967295"/>
          </p:nvPr>
        </p:nvSpPr>
        <p:spPr>
          <a:xfrm>
            <a:off x="381000" y="1752600"/>
            <a:ext cx="8001000" cy="3810000"/>
          </a:xfrm>
        </p:spPr>
        <p:txBody>
          <a:bodyPr>
            <a:normAutofit/>
          </a:bodyPr>
          <a:lstStyle/>
          <a:p>
            <a:r>
              <a:rPr lang="en-US" altLang="en-US" sz="2800" dirty="0"/>
              <a:t>Indirect Costs defined in 2 CFR 200.56 (pg. 102)</a:t>
            </a:r>
          </a:p>
          <a:p>
            <a:r>
              <a:rPr lang="en-US" altLang="en-US" sz="2800" dirty="0"/>
              <a:t>76.560 </a:t>
            </a:r>
            <a:r>
              <a:rPr lang="en-US" altLang="en-US" sz="2300" dirty="0">
                <a:solidFill>
                  <a:schemeClr val="tx1"/>
                </a:solidFill>
              </a:rPr>
              <a:t>Incorporates Language from 2 CFR Part 200</a:t>
            </a:r>
          </a:p>
          <a:p>
            <a:pPr lvl="2"/>
            <a:r>
              <a:rPr lang="en-US" altLang="en-US" sz="2100" dirty="0"/>
              <a:t>Direct and Indirect Costs 200.413-200.414 (pg. 146-147)</a:t>
            </a:r>
          </a:p>
          <a:p>
            <a:pPr lvl="1"/>
            <a:r>
              <a:rPr lang="en-US" altLang="en-US" sz="1900" dirty="0">
                <a:solidFill>
                  <a:schemeClr val="tx1"/>
                </a:solidFill>
              </a:rPr>
              <a:t>Includes information on </a:t>
            </a:r>
            <a:r>
              <a:rPr lang="en-US" altLang="en-US" sz="1900" u="sng" dirty="0">
                <a:solidFill>
                  <a:schemeClr val="tx1"/>
                </a:solidFill>
              </a:rPr>
              <a:t>Restricted</a:t>
            </a:r>
            <a:r>
              <a:rPr lang="en-US" altLang="en-US" sz="1900" dirty="0">
                <a:solidFill>
                  <a:schemeClr val="tx1"/>
                </a:solidFill>
              </a:rPr>
              <a:t> indirect cost rate and how to calculate the rate. </a:t>
            </a:r>
          </a:p>
          <a:p>
            <a:pPr lvl="2"/>
            <a:r>
              <a:rPr lang="en-US" altLang="en-US" sz="2100" dirty="0"/>
              <a:t>76.560-76.569</a:t>
            </a:r>
          </a:p>
        </p:txBody>
      </p:sp>
      <p:sp>
        <p:nvSpPr>
          <p:cNvPr id="3" name="Slide Number Placeholder 2"/>
          <p:cNvSpPr>
            <a:spLocks noGrp="1"/>
          </p:cNvSpPr>
          <p:nvPr>
            <p:ph type="sldNum" sz="quarter" idx="12"/>
          </p:nvPr>
        </p:nvSpPr>
        <p:spPr/>
        <p:txBody>
          <a:bodyPr/>
          <a:lstStyle/>
          <a:p>
            <a:pPr>
              <a:defRPr/>
            </a:pPr>
            <a:fld id="{602B0D5D-8E50-4057-A2FF-C35A10E7F55E}" type="slidenum">
              <a:rPr lang="en-US" altLang="en-US" smtClean="0"/>
              <a:pPr>
                <a:defRPr/>
              </a:pPr>
              <a:t>9</a:t>
            </a:fld>
            <a:endParaRPr lang="en-US" altLang="en-US" dirty="0"/>
          </a:p>
        </p:txBody>
      </p:sp>
    </p:spTree>
    <p:extLst>
      <p:ext uri="{BB962C8B-B14F-4D97-AF65-F5344CB8AC3E}">
        <p14:creationId xmlns:p14="http://schemas.microsoft.com/office/powerpoint/2010/main" val="8938433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199" y="36032"/>
            <a:ext cx="8026146" cy="1001713"/>
          </a:xfrm>
        </p:spPr>
        <p:txBody>
          <a:bodyPr>
            <a:normAutofit/>
          </a:bodyPr>
          <a:lstStyle/>
          <a:p>
            <a:pPr>
              <a:defRPr/>
            </a:pPr>
            <a:r>
              <a:rPr lang="en-US" altLang="en-US" sz="2800" dirty="0"/>
              <a:t>Small Purchase Procedures</a:t>
            </a:r>
            <a:br>
              <a:rPr lang="en-US" altLang="en-US" sz="2800" dirty="0"/>
            </a:br>
            <a:r>
              <a:rPr lang="en-US" altLang="en-US" sz="2800" dirty="0"/>
              <a:t>300.320(b)</a:t>
            </a:r>
          </a:p>
        </p:txBody>
      </p:sp>
      <p:sp>
        <p:nvSpPr>
          <p:cNvPr id="69635" name="Rectangle 3"/>
          <p:cNvSpPr>
            <a:spLocks noGrp="1" noChangeArrowheads="1"/>
          </p:cNvSpPr>
          <p:nvPr>
            <p:ph idx="1"/>
          </p:nvPr>
        </p:nvSpPr>
        <p:spPr>
          <a:xfrm>
            <a:off x="415957" y="1752600"/>
            <a:ext cx="7813644" cy="4194175"/>
          </a:xfrm>
        </p:spPr>
        <p:txBody>
          <a:bodyPr/>
          <a:lstStyle/>
          <a:p>
            <a:r>
              <a:rPr lang="en-US" altLang="en-US" sz="2400" dirty="0"/>
              <a:t>Good or service that costs $150,000 or less </a:t>
            </a:r>
          </a:p>
          <a:p>
            <a:pPr lvl="1"/>
            <a:r>
              <a:rPr lang="en-US" altLang="en-US" sz="2200" dirty="0">
                <a:solidFill>
                  <a:schemeClr val="tx1"/>
                </a:solidFill>
              </a:rPr>
              <a:t>(</a:t>
            </a:r>
            <a:r>
              <a:rPr lang="en-US" sz="2200" dirty="0">
                <a:solidFill>
                  <a:srgbClr val="C00000"/>
                </a:solidFill>
              </a:rPr>
              <a:t>NEW: </a:t>
            </a:r>
            <a:r>
              <a:rPr lang="en-US" altLang="en-US" sz="2200" dirty="0">
                <a:solidFill>
                  <a:schemeClr val="tx1"/>
                </a:solidFill>
              </a:rPr>
              <a:t>Simplified Acquisition Threshold was raised under 200.88)</a:t>
            </a:r>
          </a:p>
          <a:p>
            <a:pPr lvl="1" eaLnBrk="1" hangingPunct="1"/>
            <a:r>
              <a:rPr lang="en-US" altLang="en-US" sz="2000" dirty="0">
                <a:solidFill>
                  <a:schemeClr val="tx1"/>
                </a:solidFill>
              </a:rPr>
              <a:t>Organization may set lower threshold</a:t>
            </a:r>
          </a:p>
          <a:p>
            <a:pPr eaLnBrk="1" hangingPunct="1"/>
            <a:r>
              <a:rPr lang="en-US" altLang="en-US" sz="2400" dirty="0"/>
              <a:t>Must obtain price or rate quotes from an adequate number of qualified sources</a:t>
            </a:r>
          </a:p>
          <a:p>
            <a:pPr eaLnBrk="1" hangingPunct="1"/>
            <a:r>
              <a:rPr lang="en-US" altLang="en-US" sz="2400" dirty="0"/>
              <a:t>“Relatively simply and informal”</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90</a:t>
            </a:fld>
            <a:endParaRPr lang="en-US" altLang="en-US" dirty="0"/>
          </a:p>
        </p:txBody>
      </p:sp>
    </p:spTree>
    <p:extLst>
      <p:ext uri="{BB962C8B-B14F-4D97-AF65-F5344CB8AC3E}">
        <p14:creationId xmlns:p14="http://schemas.microsoft.com/office/powerpoint/2010/main" val="35774028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77215" y="0"/>
            <a:ext cx="8026146" cy="1077913"/>
          </a:xfrm>
        </p:spPr>
        <p:txBody>
          <a:bodyPr>
            <a:normAutofit/>
          </a:bodyPr>
          <a:lstStyle/>
          <a:p>
            <a:pPr>
              <a:defRPr/>
            </a:pPr>
            <a:r>
              <a:rPr lang="en-US" altLang="en-US" sz="2800" dirty="0"/>
              <a:t>Sealed Bids</a:t>
            </a:r>
            <a:br>
              <a:rPr lang="en-US" altLang="en-US" sz="2800" dirty="0"/>
            </a:br>
            <a:r>
              <a:rPr lang="en-US" altLang="en-US" sz="2800" dirty="0"/>
              <a:t>300.320(c)</a:t>
            </a:r>
          </a:p>
        </p:txBody>
      </p:sp>
      <p:sp>
        <p:nvSpPr>
          <p:cNvPr id="69635" name="Rectangle 3"/>
          <p:cNvSpPr>
            <a:spLocks noGrp="1" noChangeArrowheads="1"/>
          </p:cNvSpPr>
          <p:nvPr>
            <p:ph idx="1"/>
          </p:nvPr>
        </p:nvSpPr>
        <p:spPr>
          <a:xfrm>
            <a:off x="457201" y="1294578"/>
            <a:ext cx="8074588" cy="4575998"/>
          </a:xfrm>
        </p:spPr>
        <p:txBody>
          <a:bodyPr/>
          <a:lstStyle/>
          <a:p>
            <a:pPr eaLnBrk="1" hangingPunct="1"/>
            <a:r>
              <a:rPr lang="en-US" altLang="en-US" sz="2400" dirty="0"/>
              <a:t>Over $150,000 </a:t>
            </a:r>
          </a:p>
          <a:p>
            <a:pPr lvl="1" eaLnBrk="1" hangingPunct="1"/>
            <a:r>
              <a:rPr lang="en-US" altLang="en-US" sz="2000" dirty="0">
                <a:solidFill>
                  <a:schemeClr val="tx1"/>
                </a:solidFill>
              </a:rPr>
              <a:t>Organization may set lower threshold</a:t>
            </a:r>
          </a:p>
          <a:p>
            <a:r>
              <a:rPr lang="en-US" altLang="en-US" sz="2400" dirty="0"/>
              <a:t>Bids are publically solicited. </a:t>
            </a:r>
          </a:p>
          <a:p>
            <a:r>
              <a:rPr lang="en-US" altLang="en-US" sz="2400" dirty="0"/>
              <a:t>Appropriate when:</a:t>
            </a:r>
          </a:p>
          <a:p>
            <a:pPr lvl="1"/>
            <a:r>
              <a:rPr lang="en-US" altLang="en-US" sz="2000" dirty="0">
                <a:solidFill>
                  <a:schemeClr val="tx1"/>
                </a:solidFill>
              </a:rPr>
              <a:t>A complete, adequate and realistic specification or description of good or service is available; </a:t>
            </a:r>
          </a:p>
          <a:p>
            <a:pPr lvl="1"/>
            <a:r>
              <a:rPr lang="en-US" altLang="en-US" sz="2000" dirty="0">
                <a:solidFill>
                  <a:schemeClr val="tx1"/>
                </a:solidFill>
              </a:rPr>
              <a:t>Two or more responsible bidders are willing and able to compete effectively for the business</a:t>
            </a:r>
          </a:p>
          <a:p>
            <a:pPr lvl="1"/>
            <a:r>
              <a:rPr lang="en-US" altLang="en-US" sz="2000" dirty="0">
                <a:solidFill>
                  <a:schemeClr val="tx1"/>
                </a:solidFill>
              </a:rPr>
              <a:t>Selection of vendor can be made principally based on price and it’s a firm fixed price contract.</a:t>
            </a:r>
          </a:p>
          <a:p>
            <a:endParaRPr lang="en-US" altLang="en-US"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1263" y="823100"/>
            <a:ext cx="2620525" cy="1782713"/>
          </a:xfrm>
          <a:prstGeom prst="rect">
            <a:avLst/>
          </a:prstGeom>
        </p:spPr>
      </p:pic>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91</a:t>
            </a:fld>
            <a:endParaRPr lang="en-US" altLang="en-US" dirty="0"/>
          </a:p>
        </p:txBody>
      </p:sp>
    </p:spTree>
    <p:extLst>
      <p:ext uri="{BB962C8B-B14F-4D97-AF65-F5344CB8AC3E}">
        <p14:creationId xmlns:p14="http://schemas.microsoft.com/office/powerpoint/2010/main" val="18409175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77671" y="-70979"/>
            <a:ext cx="8026146" cy="1154113"/>
          </a:xfrm>
        </p:spPr>
        <p:txBody>
          <a:bodyPr>
            <a:normAutofit/>
          </a:bodyPr>
          <a:lstStyle/>
          <a:p>
            <a:pPr>
              <a:defRPr/>
            </a:pPr>
            <a:r>
              <a:rPr lang="en-US" altLang="en-US" sz="2800" dirty="0"/>
              <a:t>Competitive Proposals</a:t>
            </a:r>
            <a:br>
              <a:rPr lang="en-US" altLang="en-US" sz="2800" dirty="0"/>
            </a:br>
            <a:r>
              <a:rPr lang="en-US" altLang="en-US" sz="2800" dirty="0"/>
              <a:t>300.320(d)</a:t>
            </a:r>
          </a:p>
        </p:txBody>
      </p:sp>
      <p:sp>
        <p:nvSpPr>
          <p:cNvPr id="69635" name="Rectangle 3"/>
          <p:cNvSpPr>
            <a:spLocks noGrp="1" noChangeArrowheads="1"/>
          </p:cNvSpPr>
          <p:nvPr>
            <p:ph idx="1"/>
          </p:nvPr>
        </p:nvSpPr>
        <p:spPr>
          <a:xfrm>
            <a:off x="457197" y="1676400"/>
            <a:ext cx="8348663" cy="4194175"/>
          </a:xfrm>
        </p:spPr>
        <p:txBody>
          <a:bodyPr/>
          <a:lstStyle/>
          <a:p>
            <a:pPr eaLnBrk="1" hangingPunct="1"/>
            <a:r>
              <a:rPr lang="en-US" altLang="en-US" sz="2400" dirty="0"/>
              <a:t>Over $150,000 </a:t>
            </a:r>
          </a:p>
          <a:p>
            <a:pPr lvl="1" eaLnBrk="1" hangingPunct="1"/>
            <a:r>
              <a:rPr lang="en-US" altLang="en-US" sz="2000" dirty="0">
                <a:solidFill>
                  <a:schemeClr val="tx1"/>
                </a:solidFill>
              </a:rPr>
              <a:t>Organization may set lower threshold</a:t>
            </a:r>
          </a:p>
          <a:p>
            <a:pPr>
              <a:buSzPct val="100000"/>
            </a:pPr>
            <a:r>
              <a:rPr lang="en-US" altLang="en-US" sz="2400" dirty="0"/>
              <a:t>Award contract to responsible vendor </a:t>
            </a:r>
            <a:br>
              <a:rPr lang="en-US" altLang="en-US" sz="2400" dirty="0"/>
            </a:br>
            <a:r>
              <a:rPr lang="en-US" altLang="en-US" sz="2400" dirty="0"/>
              <a:t>whose proposal is most advantageous to the program, considering price and other factors.</a:t>
            </a:r>
          </a:p>
          <a:p>
            <a:pPr>
              <a:buSzPct val="100000"/>
            </a:pPr>
            <a:r>
              <a:rPr lang="en-US" altLang="en-US" sz="2400" dirty="0"/>
              <a:t>Generally used when sealed bid is not appropriate. </a:t>
            </a:r>
          </a:p>
          <a:p>
            <a:endParaRPr lang="en-US" altLang="en-US" sz="2200" dirty="0"/>
          </a:p>
        </p:txBody>
      </p:sp>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407" y="4278350"/>
            <a:ext cx="2690241" cy="1790692"/>
          </a:xfrm>
          <a:prstGeom prst="rect">
            <a:avLst/>
          </a:prstGeom>
        </p:spPr>
      </p:pic>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92</a:t>
            </a:fld>
            <a:endParaRPr lang="en-US" altLang="en-US" dirty="0"/>
          </a:p>
        </p:txBody>
      </p:sp>
    </p:spTree>
    <p:extLst>
      <p:ext uri="{BB962C8B-B14F-4D97-AF65-F5344CB8AC3E}">
        <p14:creationId xmlns:p14="http://schemas.microsoft.com/office/powerpoint/2010/main" val="37701207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77215" y="-57829"/>
            <a:ext cx="8026146" cy="1146175"/>
          </a:xfrm>
        </p:spPr>
        <p:txBody>
          <a:bodyPr>
            <a:normAutofit/>
          </a:bodyPr>
          <a:lstStyle/>
          <a:p>
            <a:pPr>
              <a:defRPr/>
            </a:pPr>
            <a:r>
              <a:rPr lang="en-US" altLang="en-US" sz="2800" dirty="0"/>
              <a:t>Noncompetitive Proposals</a:t>
            </a:r>
            <a:br>
              <a:rPr lang="en-US" altLang="en-US" sz="2800" dirty="0"/>
            </a:br>
            <a:r>
              <a:rPr lang="en-US" altLang="en-US" sz="2800" dirty="0"/>
              <a:t>200.320(f)</a:t>
            </a:r>
          </a:p>
        </p:txBody>
      </p:sp>
      <p:sp>
        <p:nvSpPr>
          <p:cNvPr id="70659" name="Rectangle 3"/>
          <p:cNvSpPr>
            <a:spLocks noGrp="1" noChangeArrowheads="1"/>
          </p:cNvSpPr>
          <p:nvPr>
            <p:ph idx="1"/>
          </p:nvPr>
        </p:nvSpPr>
        <p:spPr>
          <a:xfrm>
            <a:off x="381000" y="1742740"/>
            <a:ext cx="7620000" cy="3784600"/>
          </a:xfrm>
        </p:spPr>
        <p:txBody>
          <a:bodyPr/>
          <a:lstStyle/>
          <a:p>
            <a:pPr eaLnBrk="1" hangingPunct="1"/>
            <a:r>
              <a:rPr lang="en-US" altLang="en-US" sz="2400" dirty="0"/>
              <a:t>Appropriate </a:t>
            </a:r>
            <a:r>
              <a:rPr lang="en-US" altLang="en-US" sz="2400" u="sng" dirty="0"/>
              <a:t>only</a:t>
            </a:r>
            <a:r>
              <a:rPr lang="en-US" altLang="en-US" sz="2400" dirty="0"/>
              <a:t> when:</a:t>
            </a:r>
          </a:p>
          <a:p>
            <a:pPr lvl="1" eaLnBrk="1" hangingPunct="1"/>
            <a:r>
              <a:rPr lang="en-US" altLang="en-US" sz="2000" dirty="0">
                <a:solidFill>
                  <a:schemeClr val="tx1"/>
                </a:solidFill>
              </a:rPr>
              <a:t>The item is only available from a single source;</a:t>
            </a:r>
          </a:p>
          <a:p>
            <a:pPr lvl="1" eaLnBrk="1" hangingPunct="1"/>
            <a:r>
              <a:rPr lang="en-US" altLang="en-US" sz="2000" dirty="0">
                <a:solidFill>
                  <a:schemeClr val="tx1"/>
                </a:solidFill>
              </a:rPr>
              <a:t>There is a public emergency that will not permit delay;</a:t>
            </a:r>
          </a:p>
          <a:p>
            <a:pPr lvl="1"/>
            <a:r>
              <a:rPr lang="en-US" sz="2000" dirty="0">
                <a:solidFill>
                  <a:srgbClr val="C00000"/>
                </a:solidFill>
              </a:rPr>
              <a:t>NEW: </a:t>
            </a:r>
            <a:r>
              <a:rPr lang="en-US" altLang="en-US" sz="2000" dirty="0">
                <a:solidFill>
                  <a:schemeClr val="tx1"/>
                </a:solidFill>
              </a:rPr>
              <a:t>The Federal awarding agency or pass-through </a:t>
            </a:r>
            <a:r>
              <a:rPr lang="en-US" altLang="en-US" sz="2000" u="sng" dirty="0">
                <a:solidFill>
                  <a:schemeClr val="tx1"/>
                </a:solidFill>
              </a:rPr>
              <a:t>expressly authorizes noncompetitive proposals in response to a written request </a:t>
            </a:r>
            <a:r>
              <a:rPr lang="en-US" altLang="en-US" sz="2000" dirty="0">
                <a:solidFill>
                  <a:schemeClr val="tx1"/>
                </a:solidFill>
              </a:rPr>
              <a:t>from non-Federal entity; or</a:t>
            </a:r>
          </a:p>
          <a:p>
            <a:pPr lvl="1" eaLnBrk="1" hangingPunct="1"/>
            <a:r>
              <a:rPr lang="en-US" altLang="en-US" sz="2000" dirty="0">
                <a:solidFill>
                  <a:schemeClr val="tx1"/>
                </a:solidFill>
              </a:rPr>
              <a:t>After soliciting a number of sources, competition is determined inadequate.</a:t>
            </a:r>
          </a:p>
        </p:txBody>
      </p:sp>
      <p:pic>
        <p:nvPicPr>
          <p:cNvPr id="6" name="Picture 4" descr="MCj010473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rot="449916">
            <a:off x="6426825" y="788043"/>
            <a:ext cx="1497984" cy="1560856"/>
          </a:xfrm>
          <a:prstGeom prst="rect">
            <a:avLst/>
          </a:prstGeom>
        </p:spPr>
      </p:pic>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93</a:t>
            </a:fld>
            <a:endParaRPr lang="en-US" altLang="en-US" dirty="0"/>
          </a:p>
        </p:txBody>
      </p:sp>
    </p:spTree>
    <p:extLst>
      <p:ext uri="{BB962C8B-B14F-4D97-AF65-F5344CB8AC3E}">
        <p14:creationId xmlns:p14="http://schemas.microsoft.com/office/powerpoint/2010/main" val="14454270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86544" y="267420"/>
            <a:ext cx="8534400" cy="758952"/>
          </a:xfrm>
        </p:spPr>
        <p:txBody>
          <a:bodyPr>
            <a:noAutofit/>
          </a:bodyPr>
          <a:lstStyle/>
          <a:p>
            <a:pPr fontAlgn="auto">
              <a:spcAft>
                <a:spcPts val="0"/>
              </a:spcAft>
              <a:defRPr/>
            </a:pPr>
            <a:r>
              <a:rPr lang="en-US" altLang="en-US" sz="2800" dirty="0"/>
              <a:t>Contract Cost and Price</a:t>
            </a:r>
            <a:br>
              <a:rPr lang="en-US" altLang="en-US" sz="2800" dirty="0"/>
            </a:br>
            <a:r>
              <a:rPr lang="en-US" altLang="en-US" sz="2800" dirty="0"/>
              <a:t>200.323</a:t>
            </a:r>
          </a:p>
        </p:txBody>
      </p:sp>
      <p:sp>
        <p:nvSpPr>
          <p:cNvPr id="27651" name="Rectangle 3"/>
          <p:cNvSpPr>
            <a:spLocks noGrp="1" noChangeArrowheads="1"/>
          </p:cNvSpPr>
          <p:nvPr>
            <p:ph idx="1"/>
          </p:nvPr>
        </p:nvSpPr>
        <p:spPr>
          <a:xfrm>
            <a:off x="338169" y="1732797"/>
            <a:ext cx="8504238" cy="3813175"/>
          </a:xfrm>
        </p:spPr>
        <p:txBody>
          <a:bodyPr/>
          <a:lstStyle/>
          <a:p>
            <a:r>
              <a:rPr lang="en-US" dirty="0">
                <a:solidFill>
                  <a:srgbClr val="C00000"/>
                </a:solidFill>
              </a:rPr>
              <a:t>NEW: </a:t>
            </a:r>
            <a:r>
              <a:rPr lang="en-US" altLang="en-US" sz="2100" dirty="0"/>
              <a:t>Must perform a cost or price analysis in connection with every procurement action over $150,000, including contract modifications</a:t>
            </a:r>
          </a:p>
          <a:p>
            <a:pPr lvl="1"/>
            <a:endParaRPr lang="en-US" altLang="en-US" sz="1800" dirty="0"/>
          </a:p>
          <a:p>
            <a:r>
              <a:rPr lang="en-US" altLang="en-US" sz="2100" dirty="0"/>
              <a:t>Independent estimate before receiving bids or proposals. </a:t>
            </a:r>
          </a:p>
          <a:p>
            <a:pPr lvl="1"/>
            <a:r>
              <a:rPr lang="en-US" altLang="en-US" sz="1900" dirty="0">
                <a:solidFill>
                  <a:schemeClr val="tx1"/>
                </a:solidFill>
              </a:rPr>
              <a:t>Cost analysis generally means evaluating the separate cost elements that make up the total price (including profit)</a:t>
            </a:r>
          </a:p>
          <a:p>
            <a:pPr lvl="1"/>
            <a:r>
              <a:rPr lang="en-US" altLang="en-US" sz="1900" dirty="0">
                <a:solidFill>
                  <a:schemeClr val="tx1"/>
                </a:solidFill>
              </a:rPr>
              <a:t>Price analysis generally means evaluating the total price</a:t>
            </a:r>
          </a:p>
          <a:p>
            <a:pPr lvl="1"/>
            <a:endParaRPr lang="en-US" altLang="en-US" dirty="0"/>
          </a:p>
        </p:txBody>
      </p:sp>
      <p:pic>
        <p:nvPicPr>
          <p:cNvPr id="27654" name="Picture 4" descr="MCj031209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64519">
            <a:off x="6493397" y="3909305"/>
            <a:ext cx="18145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94</a:t>
            </a:fld>
            <a:endParaRPr lang="en-US" altLang="en-US" dirty="0"/>
          </a:p>
        </p:txBody>
      </p:sp>
    </p:spTree>
    <p:extLst>
      <p:ext uri="{BB962C8B-B14F-4D97-AF65-F5344CB8AC3E}">
        <p14:creationId xmlns:p14="http://schemas.microsoft.com/office/powerpoint/2010/main" val="19108773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71708" y="528550"/>
            <a:ext cx="8534400" cy="758952"/>
          </a:xfrm>
        </p:spPr>
        <p:txBody>
          <a:bodyPr>
            <a:noAutofit/>
          </a:bodyPr>
          <a:lstStyle/>
          <a:p>
            <a:pPr>
              <a:defRPr/>
            </a:pPr>
            <a:r>
              <a:rPr lang="en-US" altLang="en-US" sz="2800" dirty="0"/>
              <a:t>Suspension and Debarment</a:t>
            </a:r>
            <a:br>
              <a:rPr lang="en-US" altLang="en-US" sz="2800" dirty="0"/>
            </a:br>
            <a:r>
              <a:rPr lang="en-US" altLang="en-US" sz="2800" dirty="0"/>
              <a:t>Appendix II(H)</a:t>
            </a:r>
            <a:endParaRPr lang="en-US" altLang="en-US" sz="2800" dirty="0">
              <a:solidFill>
                <a:srgbClr val="7B9899"/>
              </a:solidFill>
            </a:endParaRPr>
          </a:p>
        </p:txBody>
      </p:sp>
      <p:pic>
        <p:nvPicPr>
          <p:cNvPr id="72707" name="Picture 4" descr="MCNA01595A0000[1]"/>
          <p:cNvPicPr>
            <a:picLocks noGrp="1" noChangeAspect="1" noChangeArrowheads="1"/>
          </p:cNvPicPr>
          <p:nvPr>
            <p:ph idx="1"/>
          </p:nvPr>
        </p:nvPicPr>
        <p:blipFill>
          <a:blip r:embed="rId2">
            <a:lum bright="70000" contrast="-70000"/>
            <a:extLst>
              <a:ext uri="{28A0092B-C50C-407E-A947-70E740481C1C}">
                <a14:useLocalDpi xmlns:a14="http://schemas.microsoft.com/office/drawing/2010/main" val="0"/>
              </a:ext>
            </a:extLst>
          </a:blip>
          <a:srcRect/>
          <a:stretch>
            <a:fillRect/>
          </a:stretch>
        </p:blipFill>
        <p:spPr>
          <a:xfrm>
            <a:off x="2540794" y="1777363"/>
            <a:ext cx="3879850" cy="3921125"/>
          </a:xfrm>
          <a:prstGeom prst="rect">
            <a:avLst/>
          </a:prstGeom>
          <a:ln>
            <a:noFill/>
          </a:ln>
          <a:effectLst>
            <a:softEdge rad="112500"/>
          </a:effectLst>
        </p:spPr>
      </p:pic>
      <p:sp>
        <p:nvSpPr>
          <p:cNvPr id="72710" name="Rectangle 3"/>
          <p:cNvSpPr>
            <a:spLocks noGrp="1" noChangeArrowheads="1"/>
          </p:cNvSpPr>
          <p:nvPr>
            <p:ph type="body" sz="half" idx="4294967295"/>
          </p:nvPr>
        </p:nvSpPr>
        <p:spPr>
          <a:xfrm>
            <a:off x="457200" y="1981200"/>
            <a:ext cx="8047038" cy="3294063"/>
          </a:xfrm>
        </p:spPr>
        <p:txBody>
          <a:bodyPr>
            <a:normAutofit/>
          </a:bodyPr>
          <a:lstStyle/>
          <a:p>
            <a:pPr eaLnBrk="1" hangingPunct="1"/>
            <a:r>
              <a:rPr lang="en-US" altLang="en-US" sz="2600" dirty="0"/>
              <a:t>Cannot contract with vendor who has been suspended or debarred</a:t>
            </a:r>
          </a:p>
          <a:p>
            <a:pPr lvl="1"/>
            <a:r>
              <a:rPr lang="en-US" altLang="en-US" sz="2400" dirty="0">
                <a:solidFill>
                  <a:schemeClr val="tx1"/>
                </a:solidFill>
              </a:rPr>
              <a:t>Excluded Parties List System in the System for Award Management (SAM) </a:t>
            </a:r>
          </a:p>
          <a:p>
            <a:pPr lvl="1"/>
            <a:r>
              <a:rPr lang="en-US" altLang="en-US" sz="2400" dirty="0">
                <a:solidFill>
                  <a:schemeClr val="tx1"/>
                </a:solidFill>
              </a:rPr>
              <a:t>2 CFR Part 180 (OMB Debarment Suspension Rules) and 2 CFR 3485 (USDE Rules)</a:t>
            </a:r>
          </a:p>
          <a:p>
            <a:pPr lvl="1"/>
            <a:endParaRPr lang="en-US" altLang="en-US" sz="2600" dirty="0"/>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95</a:t>
            </a:fld>
            <a:endParaRPr lang="en-US" altLang="en-US" dirty="0"/>
          </a:p>
        </p:txBody>
      </p:sp>
    </p:spTree>
    <p:extLst>
      <p:ext uri="{BB962C8B-B14F-4D97-AF65-F5344CB8AC3E}">
        <p14:creationId xmlns:p14="http://schemas.microsoft.com/office/powerpoint/2010/main" val="24728377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799" y="277656"/>
            <a:ext cx="8534400" cy="758952"/>
          </a:xfrm>
        </p:spPr>
        <p:txBody>
          <a:bodyPr>
            <a:noAutofit/>
          </a:bodyPr>
          <a:lstStyle/>
          <a:p>
            <a:pPr>
              <a:defRPr/>
            </a:pPr>
            <a:r>
              <a:rPr lang="en-US" altLang="en-US" sz="2800" dirty="0"/>
              <a:t>Suspension and Debarment</a:t>
            </a:r>
            <a:br>
              <a:rPr lang="en-US" altLang="en-US" sz="2800" dirty="0"/>
            </a:br>
            <a:r>
              <a:rPr lang="en-US" altLang="en-US" sz="2800" dirty="0"/>
              <a:t>2 CFR 180.300</a:t>
            </a:r>
            <a:endParaRPr lang="en-US" altLang="en-US" sz="2800" dirty="0">
              <a:solidFill>
                <a:srgbClr val="7B9899"/>
              </a:solidFill>
            </a:endParaRPr>
          </a:p>
        </p:txBody>
      </p:sp>
      <p:sp>
        <p:nvSpPr>
          <p:cNvPr id="72710" name="Rectangle 3"/>
          <p:cNvSpPr>
            <a:spLocks noGrp="1" noChangeArrowheads="1"/>
          </p:cNvSpPr>
          <p:nvPr>
            <p:ph idx="1"/>
          </p:nvPr>
        </p:nvSpPr>
        <p:spPr>
          <a:xfrm>
            <a:off x="548480" y="1803521"/>
            <a:ext cx="8047037" cy="3467100"/>
          </a:xfrm>
        </p:spPr>
        <p:txBody>
          <a:bodyPr>
            <a:normAutofit/>
          </a:bodyPr>
          <a:lstStyle/>
          <a:p>
            <a:r>
              <a:rPr lang="en-US" sz="2400" dirty="0"/>
              <a:t>For contracts over $25,000 you must verify that the person with whom you intend to do business is not excluded or disqualified. </a:t>
            </a:r>
          </a:p>
          <a:p>
            <a:r>
              <a:rPr lang="en-US" sz="2400" dirty="0"/>
              <a:t>This MUST be done by either:</a:t>
            </a:r>
          </a:p>
          <a:p>
            <a:pPr marL="788670" lvl="1" indent="-514350">
              <a:buFont typeface="+mj-lt"/>
              <a:buAutoNum type="alphaLcPeriod"/>
            </a:pPr>
            <a:r>
              <a:rPr lang="en-US" sz="2300" dirty="0">
                <a:solidFill>
                  <a:schemeClr val="tx1"/>
                </a:solidFill>
              </a:rPr>
              <a:t>Checking SAM; or</a:t>
            </a:r>
          </a:p>
          <a:p>
            <a:pPr marL="788670" lvl="1" indent="-514350">
              <a:buFont typeface="+mj-lt"/>
              <a:buAutoNum type="alphaLcPeriod"/>
            </a:pPr>
            <a:r>
              <a:rPr lang="en-US" sz="2300" dirty="0">
                <a:solidFill>
                  <a:schemeClr val="tx1"/>
                </a:solidFill>
              </a:rPr>
              <a:t>Collecting a certification from that person; or</a:t>
            </a:r>
          </a:p>
          <a:p>
            <a:pPr marL="788670" lvl="1" indent="-514350">
              <a:buFont typeface="+mj-lt"/>
              <a:buAutoNum type="alphaLcPeriod"/>
            </a:pPr>
            <a:r>
              <a:rPr lang="en-US" sz="2300" dirty="0">
                <a:solidFill>
                  <a:schemeClr val="tx1"/>
                </a:solidFill>
              </a:rPr>
              <a:t>Adding a clause or condition to the covered transaction with that person.</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96</a:t>
            </a:fld>
            <a:endParaRPr lang="en-US" altLang="en-US" dirty="0"/>
          </a:p>
        </p:txBody>
      </p:sp>
    </p:spTree>
    <p:extLst>
      <p:ext uri="{BB962C8B-B14F-4D97-AF65-F5344CB8AC3E}">
        <p14:creationId xmlns:p14="http://schemas.microsoft.com/office/powerpoint/2010/main" val="27184602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85800"/>
            <a:ext cx="7772400" cy="914400"/>
          </a:xfrm>
        </p:spPr>
        <p:txBody>
          <a:bodyPr/>
          <a:lstStyle/>
          <a:p>
            <a:r>
              <a:rPr lang="en-US" dirty="0"/>
              <a:t>Property Management</a:t>
            </a:r>
          </a:p>
        </p:txBody>
      </p:sp>
      <p:sp>
        <p:nvSpPr>
          <p:cNvPr id="4" name="Text Placeholder 3"/>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B49FAFF-21AE-48D8-931C-44ACB47D3D49}" type="slidenum">
              <a:rPr lang="en-US" altLang="en-US" smtClean="0"/>
              <a:pPr>
                <a:defRPr/>
              </a:pPr>
              <a:t>97</a:t>
            </a:fld>
            <a:endParaRPr lang="en-US" altLang="en-US" dirty="0"/>
          </a:p>
        </p:txBody>
      </p:sp>
      <p:pic>
        <p:nvPicPr>
          <p:cNvPr id="5" name="Picture 4" descr="inventory management sales forecast retail analytics 1024x682 New IR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764926"/>
            <a:ext cx="4191000" cy="2794499"/>
          </a:xfrm>
          <a:prstGeom prst="rect">
            <a:avLst/>
          </a:prstGeom>
        </p:spPr>
      </p:pic>
    </p:spTree>
    <p:extLst>
      <p:ext uri="{BB962C8B-B14F-4D97-AF65-F5344CB8AC3E}">
        <p14:creationId xmlns:p14="http://schemas.microsoft.com/office/powerpoint/2010/main" val="38843747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04800" y="267420"/>
            <a:ext cx="8534400" cy="758952"/>
          </a:xfrm>
        </p:spPr>
        <p:txBody>
          <a:bodyPr>
            <a:noAutofit/>
          </a:bodyPr>
          <a:lstStyle/>
          <a:p>
            <a:pPr>
              <a:defRPr/>
            </a:pPr>
            <a:r>
              <a:rPr lang="en-US" altLang="en-US" sz="2800" dirty="0"/>
              <a:t>Equipment </a:t>
            </a:r>
            <a:br>
              <a:rPr lang="en-US" altLang="en-US" sz="2800" dirty="0"/>
            </a:br>
            <a:r>
              <a:rPr lang="en-US" altLang="en-US" sz="2800" dirty="0"/>
              <a:t>200.33</a:t>
            </a:r>
          </a:p>
        </p:txBody>
      </p:sp>
      <p:sp>
        <p:nvSpPr>
          <p:cNvPr id="76803" name="Content Placeholder 2"/>
          <p:cNvSpPr>
            <a:spLocks noGrp="1"/>
          </p:cNvSpPr>
          <p:nvPr>
            <p:ph idx="1"/>
          </p:nvPr>
        </p:nvSpPr>
        <p:spPr>
          <a:xfrm>
            <a:off x="313267" y="1360699"/>
            <a:ext cx="7772400" cy="3886200"/>
          </a:xfrm>
        </p:spPr>
        <p:txBody>
          <a:bodyPr>
            <a:normAutofit/>
          </a:bodyPr>
          <a:lstStyle/>
          <a:p>
            <a:pPr eaLnBrk="1" hangingPunct="1"/>
            <a:r>
              <a:rPr lang="en-US" altLang="en-US" sz="2100" dirty="0"/>
              <a:t>Equipment: tangible, non-expendible, personal property having a useful life of more than one year and an acquisition cost of $5,000 or more per unit.</a:t>
            </a:r>
          </a:p>
          <a:p>
            <a:pPr eaLnBrk="1" hangingPunct="1"/>
            <a:r>
              <a:rPr lang="en-US" altLang="en-US" sz="2100" dirty="0"/>
              <a:t>Grantee may also use its own definition of equipment as long as the definition would at least include all equipment defined above.</a:t>
            </a:r>
          </a:p>
        </p:txBody>
      </p:sp>
      <p:sp>
        <p:nvSpPr>
          <p:cNvPr id="3" name="Slide Number Placeholder 2"/>
          <p:cNvSpPr>
            <a:spLocks noGrp="1"/>
          </p:cNvSpPr>
          <p:nvPr>
            <p:ph type="sldNum" sz="quarter" idx="12"/>
          </p:nvPr>
        </p:nvSpPr>
        <p:spPr/>
        <p:txBody>
          <a:bodyPr/>
          <a:lstStyle/>
          <a:p>
            <a:pPr>
              <a:defRPr/>
            </a:pPr>
            <a:fld id="{24DB7A66-5CFF-4260-B541-1493CE13F5BF}" type="slidenum">
              <a:rPr lang="en-US" altLang="en-US" smtClean="0"/>
              <a:pPr>
                <a:defRPr/>
              </a:pPr>
              <a:t>98</a:t>
            </a:fld>
            <a:endParaRPr lang="en-US" altLang="en-US" dirty="0"/>
          </a:p>
        </p:txBody>
      </p:sp>
    </p:spTree>
    <p:extLst>
      <p:ext uri="{BB962C8B-B14F-4D97-AF65-F5344CB8AC3E}">
        <p14:creationId xmlns:p14="http://schemas.microsoft.com/office/powerpoint/2010/main" val="38083005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951"/>
            <a:ext cx="8534400" cy="758952"/>
          </a:xfrm>
        </p:spPr>
        <p:txBody>
          <a:bodyPr>
            <a:noAutofit/>
          </a:bodyPr>
          <a:lstStyle/>
          <a:p>
            <a:pPr>
              <a:defRPr/>
            </a:pPr>
            <a:r>
              <a:rPr lang="en-US" sz="2800" dirty="0"/>
              <a:t>Supplies </a:t>
            </a:r>
            <a:br>
              <a:rPr lang="en-US" sz="2800" dirty="0"/>
            </a:br>
            <a:r>
              <a:rPr lang="en-US" sz="2800" dirty="0"/>
              <a:t>200.94</a:t>
            </a:r>
          </a:p>
        </p:txBody>
      </p:sp>
      <p:sp>
        <p:nvSpPr>
          <p:cNvPr id="49155" name="Content Placeholder 2"/>
          <p:cNvSpPr>
            <a:spLocks noGrp="1"/>
          </p:cNvSpPr>
          <p:nvPr>
            <p:ph idx="1"/>
          </p:nvPr>
        </p:nvSpPr>
        <p:spPr>
          <a:xfrm>
            <a:off x="457200" y="1785324"/>
            <a:ext cx="8503920" cy="4572000"/>
          </a:xfrm>
        </p:spPr>
        <p:txBody>
          <a:bodyPr rtlCol="0">
            <a:normAutofit/>
          </a:bodyPr>
          <a:lstStyle/>
          <a:p>
            <a:pPr marL="306000" indent="-306000" eaLnBrk="1" fontAlgn="auto" hangingPunct="1">
              <a:buFont typeface="Wingdings 2" charset="2"/>
              <a:buChar char=""/>
              <a:defRPr/>
            </a:pPr>
            <a:r>
              <a:rPr lang="en-US" altLang="en-US" sz="2400" dirty="0"/>
              <a:t>All tangible personal property other than equipment</a:t>
            </a:r>
          </a:p>
          <a:p>
            <a:pPr marL="580320" lvl="2" indent="-306000">
              <a:spcBef>
                <a:spcPts val="1200"/>
              </a:spcBef>
              <a:spcAft>
                <a:spcPts val="0"/>
              </a:spcAft>
              <a:buFont typeface="Wingdings 2" charset="2"/>
              <a:buChar char=""/>
              <a:defRPr/>
            </a:pPr>
            <a:r>
              <a:rPr lang="en-US" sz="2200" dirty="0">
                <a:solidFill>
                  <a:srgbClr val="C00000"/>
                </a:solidFill>
              </a:rPr>
              <a:t>NEW: </a:t>
            </a:r>
            <a:r>
              <a:rPr lang="en-US" altLang="en-US" dirty="0"/>
              <a:t>Computing devices are supplies is less than $5,000</a:t>
            </a:r>
          </a:p>
          <a:p>
            <a:pPr marL="306000" indent="-306000">
              <a:buFont typeface="Wingdings 2" charset="2"/>
              <a:buChar char=""/>
              <a:defRPr/>
            </a:pPr>
            <a:r>
              <a:rPr lang="en-US" sz="2400" dirty="0">
                <a:solidFill>
                  <a:srgbClr val="C00000"/>
                </a:solidFill>
              </a:rPr>
              <a:t>NEW: </a:t>
            </a:r>
            <a:r>
              <a:rPr lang="en-US" altLang="en-US" sz="2400" dirty="0">
                <a:solidFill>
                  <a:schemeClr val="tx1"/>
                </a:solidFill>
              </a:rPr>
              <a:t>Computing devices 200.20 </a:t>
            </a:r>
            <a:r>
              <a:rPr lang="en-US" sz="2400" dirty="0"/>
              <a:t>(pg. 97)</a:t>
            </a:r>
            <a:endParaRPr lang="en-US" altLang="en-US" sz="2400" dirty="0">
              <a:solidFill>
                <a:schemeClr val="tx1"/>
              </a:solidFill>
            </a:endParaRPr>
          </a:p>
          <a:p>
            <a:pPr marL="630000" lvl="1" indent="-306000" eaLnBrk="1" fontAlgn="auto" hangingPunct="1">
              <a:buFont typeface="Wingdings 2" charset="2"/>
              <a:buChar char=""/>
              <a:defRPr/>
            </a:pPr>
            <a:r>
              <a:rPr lang="en-US" altLang="en-US" sz="2000" dirty="0">
                <a:solidFill>
                  <a:schemeClr val="tx1"/>
                </a:solidFill>
              </a:rPr>
              <a:t>Machines used to acquire, store, analyze, process, public data and other information electronically</a:t>
            </a:r>
          </a:p>
          <a:p>
            <a:pPr marL="630000" lvl="1" indent="-306000" eaLnBrk="1" fontAlgn="auto" hangingPunct="1">
              <a:buFont typeface="Wingdings 2" charset="2"/>
              <a:buChar char=""/>
              <a:defRPr/>
            </a:pPr>
            <a:r>
              <a:rPr lang="en-US" altLang="en-US" sz="2000" dirty="0">
                <a:solidFill>
                  <a:schemeClr val="tx1"/>
                </a:solidFill>
              </a:rPr>
              <a:t>Includes accessories for printing, transmitting and receiving or storing electronic information</a:t>
            </a:r>
          </a:p>
          <a:p>
            <a:pPr marL="306000" indent="-306000" eaLnBrk="1" fontAlgn="auto" hangingPunct="1">
              <a:buFont typeface="Wingdings 2" panose="05020102010507070707" pitchFamily="18" charset="2"/>
              <a:buNone/>
              <a:defRPr/>
            </a:pPr>
            <a:endParaRPr lang="en-US" altLang="en-US" dirty="0"/>
          </a:p>
        </p:txBody>
      </p:sp>
      <p:sp>
        <p:nvSpPr>
          <p:cNvPr id="4" name="Slide Number Placeholder 3"/>
          <p:cNvSpPr>
            <a:spLocks noGrp="1"/>
          </p:cNvSpPr>
          <p:nvPr>
            <p:ph type="sldNum" sz="quarter" idx="12"/>
          </p:nvPr>
        </p:nvSpPr>
        <p:spPr/>
        <p:txBody>
          <a:bodyPr/>
          <a:lstStyle/>
          <a:p>
            <a:pPr>
              <a:defRPr/>
            </a:pPr>
            <a:fld id="{24DB7A66-5CFF-4260-B541-1493CE13F5BF}" type="slidenum">
              <a:rPr lang="en-US" altLang="en-US" smtClean="0"/>
              <a:pPr>
                <a:defRPr/>
              </a:pPr>
              <a:t>99</a:t>
            </a:fld>
            <a:endParaRPr lang="en-US" altLang="en-US" dirty="0"/>
          </a:p>
        </p:txBody>
      </p:sp>
    </p:spTree>
    <p:extLst>
      <p:ext uri="{BB962C8B-B14F-4D97-AF65-F5344CB8AC3E}">
        <p14:creationId xmlns:p14="http://schemas.microsoft.com/office/powerpoint/2010/main" val="2450862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2252</TotalTime>
  <Words>6186</Words>
  <Application>Microsoft Office PowerPoint</Application>
  <PresentationFormat>On-screen Show (4:3)</PresentationFormat>
  <Paragraphs>809</Paragraphs>
  <Slides>119</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119</vt:i4>
      </vt:variant>
    </vt:vector>
  </HeadingPairs>
  <TitlesOfParts>
    <vt:vector size="133" baseType="lpstr">
      <vt:lpstr>ＭＳ Ｐゴシック</vt:lpstr>
      <vt:lpstr>Arial</vt:lpstr>
      <vt:lpstr>Bookman Old Style</vt:lpstr>
      <vt:lpstr>Calibri</vt:lpstr>
      <vt:lpstr>Cambria</vt:lpstr>
      <vt:lpstr>Courier New</vt:lpstr>
      <vt:lpstr>Georgia</vt:lpstr>
      <vt:lpstr>Gill Sans MT</vt:lpstr>
      <vt:lpstr>Lucida Sans Unicode</vt:lpstr>
      <vt:lpstr>Times New Roman</vt:lpstr>
      <vt:lpstr>Verdana</vt:lpstr>
      <vt:lpstr>Wingdings</vt:lpstr>
      <vt:lpstr>Wingdings 2</vt:lpstr>
      <vt:lpstr>Adjacency</vt:lpstr>
      <vt:lpstr> </vt:lpstr>
      <vt:lpstr>Agenda</vt:lpstr>
      <vt:lpstr>EDGAR: Old Friend New Look</vt:lpstr>
      <vt:lpstr>Key Parts of the NEW EDGAR</vt:lpstr>
      <vt:lpstr>Prior Rules  (Incorporated Into the NEW EDGAR)</vt:lpstr>
      <vt:lpstr>Effective Dates</vt:lpstr>
      <vt:lpstr>Part 76:  State administered programs </vt:lpstr>
      <vt:lpstr>Allowable Costs 76.530 (pg. 55)</vt:lpstr>
      <vt:lpstr>  Indirect Cost Rates</vt:lpstr>
      <vt:lpstr>Cash Management</vt:lpstr>
      <vt:lpstr>When Obligations Are Made 76.707 </vt:lpstr>
      <vt:lpstr>When May Begin to Obligate 76.708</vt:lpstr>
      <vt:lpstr>Part 200 Uniform Administrative Req, Cost Principles, and Audits for Federal Awards</vt:lpstr>
      <vt:lpstr>The New 2 CFR Part 200 (pg. 92-94)</vt:lpstr>
      <vt:lpstr>The Major Changes in Federal Grants Management</vt:lpstr>
      <vt:lpstr>Major Changes (cont.)</vt:lpstr>
      <vt:lpstr>Financial Management Controls </vt:lpstr>
      <vt:lpstr>Financial Management Rules 200.302(b)</vt:lpstr>
      <vt:lpstr>1) Identification of Awards 200.302(b)(1)</vt:lpstr>
      <vt:lpstr>Where do we put financial identification information?</vt:lpstr>
      <vt:lpstr>2) Financial Reporting 200.302(b)(2)</vt:lpstr>
      <vt:lpstr>Financial Reporting (cont.)</vt:lpstr>
      <vt:lpstr>What performance reporting changes should we expect?</vt:lpstr>
      <vt:lpstr>3) Accounting Records  200.302(b)(3)</vt:lpstr>
      <vt:lpstr>4) Internal Controls 200.302(b)(4)</vt:lpstr>
      <vt:lpstr>The Definition of Internal Controls  200.61</vt:lpstr>
      <vt:lpstr>Internal Controls  200.303</vt:lpstr>
      <vt:lpstr>Internal Controls (cont.) 200.303</vt:lpstr>
      <vt:lpstr>Required Certification 200.415 </vt:lpstr>
      <vt:lpstr>How often are we required to sign the required certification?</vt:lpstr>
      <vt:lpstr>5) Budget Control 200.302(5)</vt:lpstr>
      <vt:lpstr>6) Written Cash Management Procedures  200.302(6)</vt:lpstr>
      <vt:lpstr>Payment 200.305 (a) and (b)</vt:lpstr>
      <vt:lpstr>Payment (cont.) 200.305(b)(1)-(4)</vt:lpstr>
      <vt:lpstr>Payment (cont.) 200.305(b)(7)-(8)</vt:lpstr>
      <vt:lpstr>Payment (cont.) 200.305(b)(9)</vt:lpstr>
      <vt:lpstr>How do we calculate $500 of interest?</vt:lpstr>
      <vt:lpstr>7) Written Allowability Procedures 200.302(b)(7)</vt:lpstr>
      <vt:lpstr>Program Income  200.307 </vt:lpstr>
      <vt:lpstr>Subpart E – Cost Principles</vt:lpstr>
      <vt:lpstr>Factors Affecting Allowability of Costs  200.403</vt:lpstr>
      <vt:lpstr>Reasonable  200.404</vt:lpstr>
      <vt:lpstr>Reasonable (cont.)</vt:lpstr>
      <vt:lpstr>Allocable  200.405 (pg. 143)</vt:lpstr>
      <vt:lpstr>Factors Affecting Allowability of Costs (cont.) 200.403 </vt:lpstr>
      <vt:lpstr>Factors Affecting Allowability of Costs (cont.) 200.403(g) </vt:lpstr>
      <vt:lpstr>Methods for Collection, Transmission and Storage of Information  200.335</vt:lpstr>
      <vt:lpstr>Applicable Credits  200.406</vt:lpstr>
      <vt:lpstr>Prior Written Approval 200.407</vt:lpstr>
      <vt:lpstr>Direct v. Indirect Costs 200.413(c)</vt:lpstr>
      <vt:lpstr>Collection of Unallowable Costs 200.410 </vt:lpstr>
      <vt:lpstr>Selected Items of Cost</vt:lpstr>
      <vt:lpstr>Selected Items of Cost Examples</vt:lpstr>
      <vt:lpstr>Selected Items of Cost Examples (cont.)</vt:lpstr>
      <vt:lpstr>Selected Items of Cost Examples (cont.)</vt:lpstr>
      <vt:lpstr>Selected Items of Cost Examples (cont.)</vt:lpstr>
      <vt:lpstr>Selected Items of Cost (cont.)</vt:lpstr>
      <vt:lpstr>Time and Effort Documentation</vt:lpstr>
      <vt:lpstr>Documentation for Personnel Expenses 200.430(i)  </vt:lpstr>
      <vt:lpstr>Who must participate? 200.430(i)(1) and (i)(4) </vt:lpstr>
      <vt:lpstr>Documentation for Personnel Expenses (cont.) 200.430(i)(1)</vt:lpstr>
      <vt:lpstr>Documentation for Personnel Expenses (cont.) 200.430(i)(1)</vt:lpstr>
      <vt:lpstr>COFAR Comments on Part 200 Rule </vt:lpstr>
      <vt:lpstr>Cost Objectives 200.28</vt:lpstr>
      <vt:lpstr>Cost Objectives (cont.) 200.430(i)(1)(vii)</vt:lpstr>
      <vt:lpstr>Time and Effort Guidance by OCFO </vt:lpstr>
      <vt:lpstr>Use of Budget Estimates 200.430(i)(1)(viii)</vt:lpstr>
      <vt:lpstr>Percentages 200.430(i)(1)(ix)</vt:lpstr>
      <vt:lpstr>Compliance 200.430(i)(2)</vt:lpstr>
      <vt:lpstr>Noncompliance 200.430(i)(8) </vt:lpstr>
      <vt:lpstr>Reconciliation 200.430(i)(1)(viii)(C)</vt:lpstr>
      <vt:lpstr>What does the time and effort documentation rules mean?</vt:lpstr>
      <vt:lpstr>Procurement</vt:lpstr>
      <vt:lpstr>Contract vs. Grant  200.330</vt:lpstr>
      <vt:lpstr>Procurement by States 200.317 </vt:lpstr>
      <vt:lpstr>General Procurement Standards  200.318(a)</vt:lpstr>
      <vt:lpstr>Contract Administration 200.318(b)</vt:lpstr>
      <vt:lpstr>Conflict of Interest  200.318(c)(1)</vt:lpstr>
      <vt:lpstr>Conflict of Interest (cont.) 200.318(c)(1)</vt:lpstr>
      <vt:lpstr>Conflict of Interest (cont.) 200.318(c)(2)</vt:lpstr>
      <vt:lpstr>Conflict of Interest (cont.) 200.112</vt:lpstr>
      <vt:lpstr>Mandatory Disclosures 200.113</vt:lpstr>
      <vt:lpstr>Vendor Selection Process 200.318(h)</vt:lpstr>
      <vt:lpstr>Competition 200.319(a)</vt:lpstr>
      <vt:lpstr>Competition (cont.) 200.319(a)</vt:lpstr>
      <vt:lpstr>Competition (cont.) 200.319(b) </vt:lpstr>
      <vt:lpstr>Competition (cont.) 200.319(c)</vt:lpstr>
      <vt:lpstr>Methods of Procurement 200.320 </vt:lpstr>
      <vt:lpstr>Micro-Purchase  300.320(a)</vt:lpstr>
      <vt:lpstr>Small Purchase Procedures 300.320(b)</vt:lpstr>
      <vt:lpstr>Sealed Bids 300.320(c)</vt:lpstr>
      <vt:lpstr>Competitive Proposals 300.320(d)</vt:lpstr>
      <vt:lpstr>Noncompetitive Proposals 200.320(f)</vt:lpstr>
      <vt:lpstr>Contract Cost and Price 200.323</vt:lpstr>
      <vt:lpstr>Suspension and Debarment Appendix II(H)</vt:lpstr>
      <vt:lpstr>Suspension and Debarment 2 CFR 180.300</vt:lpstr>
      <vt:lpstr>Property Management</vt:lpstr>
      <vt:lpstr>Equipment  200.33</vt:lpstr>
      <vt:lpstr>Supplies  200.94</vt:lpstr>
      <vt:lpstr>Do we still need to track small and attractive Items?</vt:lpstr>
      <vt:lpstr>Equipment 200.313(a) and (c)(4)</vt:lpstr>
      <vt:lpstr>Use of Equipment  200.313(c)(1) and (2) </vt:lpstr>
      <vt:lpstr>Equipment Procedures 200.313 (d)</vt:lpstr>
      <vt:lpstr>Disposition of Equipment 200.313(e)</vt:lpstr>
      <vt:lpstr>Disposition of Supplies 200.314</vt:lpstr>
      <vt:lpstr>Requirements of Pass-through Entities</vt:lpstr>
      <vt:lpstr>Federal Awarding Agency Review of Risk Posed by Applicants  200.205</vt:lpstr>
      <vt:lpstr>Specific Conditions 200.207(a)</vt:lpstr>
      <vt:lpstr>Specific Conditions (cont.) 200.207(b)-(c)</vt:lpstr>
      <vt:lpstr>Requirements for Pass-through Entities  200.331</vt:lpstr>
      <vt:lpstr>Requirements for Pass-through Entities (cont.) 200.331 </vt:lpstr>
      <vt:lpstr>Requirements for Pass-through Entities (cont.) 200.331</vt:lpstr>
      <vt:lpstr>Remedies for Noncompliance 200.338 </vt:lpstr>
      <vt:lpstr>Audit Requirements</vt:lpstr>
      <vt:lpstr>Audit Requirements 200.501</vt:lpstr>
      <vt:lpstr>Audit Findings 200.516</vt:lpstr>
      <vt:lpstr>When will auditors start to audit using Part 200?</vt:lpstr>
      <vt:lpstr>QUESTIONS?</vt:lpstr>
      <vt:lpstr>LEGAL DISCLAIMER</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Evelyn Sanchez</dc:creator>
  <cp:lastModifiedBy>Evelyn Sanchez</cp:lastModifiedBy>
  <cp:revision>177</cp:revision>
  <cp:lastPrinted>2016-11-07T16:35:54Z</cp:lastPrinted>
  <dcterms:created xsi:type="dcterms:W3CDTF">2016-03-15T18:19:31Z</dcterms:created>
  <dcterms:modified xsi:type="dcterms:W3CDTF">2016-11-07T16:38:30Z</dcterms:modified>
</cp:coreProperties>
</file>