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0"/>
  </p:notesMasterIdLst>
  <p:handoutMasterIdLst>
    <p:handoutMasterId r:id="rId11"/>
  </p:handoutMasterIdLst>
  <p:sldIdLst>
    <p:sldId id="280" r:id="rId2"/>
    <p:sldId id="288" r:id="rId3"/>
    <p:sldId id="276" r:id="rId4"/>
    <p:sldId id="277" r:id="rId5"/>
    <p:sldId id="284" r:id="rId6"/>
    <p:sldId id="275" r:id="rId7"/>
    <p:sldId id="286" r:id="rId8"/>
    <p:sldId id="287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5F"/>
    <a:srgbClr val="006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10" autoAdjust="0"/>
  </p:normalViewPr>
  <p:slideViewPr>
    <p:cSldViewPr snapToGrid="0" snapToObject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-3472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C0BF5D-30B7-CB46-9438-A5C89538D0AF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5D7425-6D57-7147-A98A-D27BF87DB1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18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9C6592-E226-BC43-8B87-F811219BA576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844064-E78C-3841-83CD-B560294CD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2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29ED87-853A-3743-9D43-21F45988B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4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43B3-7983-0D46-AD15-1508E3BFE2AC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0A6822-CC61-9349-9EF5-5D250E18C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2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43B3-7983-0D46-AD15-1508E3BFE2AC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0A6822-CC61-9349-9EF5-5D250E18C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1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43B3-7983-0D46-AD15-1508E3BFE2AC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0A6822-CC61-9349-9EF5-5D250E18C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2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43B3-7983-0D46-AD15-1508E3BFE2AC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0A6822-CC61-9349-9EF5-5D250E18C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9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43B3-7983-0D46-AD15-1508E3BFE2AC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0A6822-CC61-9349-9EF5-5D250E18C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5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43B3-7983-0D46-AD15-1508E3BFE2AC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0A6822-CC61-9349-9EF5-5D250E18C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0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43B3-7983-0D46-AD15-1508E3BFE2AC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0A6822-CC61-9349-9EF5-5D250E18C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3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43B3-7983-0D46-AD15-1508E3BFE2AC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0A6822-CC61-9349-9EF5-5D250E18C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9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43B3-7983-0D46-AD15-1508E3BFE2AC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29ED87-853A-3743-9D43-21F45988B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7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43B3-7983-0D46-AD15-1508E3BFE2AC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0A6822-CC61-9349-9EF5-5D250E18CD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590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63" y="1600201"/>
            <a:ext cx="5730985" cy="279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Bullet text here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162260"/>
            <a:ext cx="9144000" cy="695739"/>
          </a:xfrm>
          <a:prstGeom prst="rect">
            <a:avLst/>
          </a:prstGeom>
          <a:solidFill>
            <a:srgbClr val="006A59"/>
          </a:solidFill>
          <a:ln>
            <a:solidFill>
              <a:srgbClr val="006A5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102363" y="6365549"/>
            <a:ext cx="190822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" dirty="0" smtClean="0">
                <a:solidFill>
                  <a:schemeClr val="bg1"/>
                </a:solidFill>
                <a:latin typeface="Tahoma"/>
                <a:cs typeface="Tahoma"/>
              </a:rPr>
              <a:t>www.gaston.edu</a:t>
            </a:r>
            <a:endParaRPr lang="en-US" sz="2000" b="1" baseline="3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6" name="Picture 15" descr="GCLogo-CMYK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11" y="274638"/>
            <a:ext cx="3239666" cy="8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1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6A59"/>
        </a:buClr>
        <a:buSzPct val="122000"/>
        <a:buFont typeface="Arial"/>
        <a:buChar char="•"/>
        <a:defRPr sz="2000" kern="1200" baseline="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untain-061406-0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0" y="-4113"/>
            <a:ext cx="4316420" cy="6177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9117" y="956195"/>
            <a:ext cx="4303306" cy="1516380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Perkins Mid-Year Review</a:t>
            </a:r>
            <a:br>
              <a:rPr lang="en-US" sz="2500" b="1" dirty="0" smtClean="0"/>
            </a:br>
            <a:r>
              <a:rPr lang="en-US" sz="2500" b="1" dirty="0" smtClean="0"/>
              <a:t>2019-2020</a:t>
            </a:r>
            <a:r>
              <a:rPr lang="en-US" sz="2500" b="1" dirty="0"/>
              <a:t/>
            </a:r>
            <a:br>
              <a:rPr lang="en-US" sz="2500" b="1" dirty="0"/>
            </a:b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5321" y="2650835"/>
            <a:ext cx="4530898" cy="316807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Dr. Dewey Dellinger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Vice President, Academic Affairs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Dr. Audrey Sherrill</a:t>
            </a:r>
          </a:p>
          <a:p>
            <a:r>
              <a:rPr lang="en-US" dirty="0">
                <a:solidFill>
                  <a:schemeClr val="tx1"/>
                </a:solidFill>
              </a:rPr>
              <a:t>Associate Vice President, Student </a:t>
            </a:r>
            <a:r>
              <a:rPr lang="en-US" dirty="0" smtClean="0">
                <a:solidFill>
                  <a:schemeClr val="tx1"/>
                </a:solidFill>
              </a:rPr>
              <a:t>Affairs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January </a:t>
            </a:r>
            <a:r>
              <a:rPr lang="en-US" dirty="0">
                <a:solidFill>
                  <a:schemeClr val="tx1"/>
                </a:solidFill>
              </a:rPr>
              <a:t>28, 2020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Making A Difference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63" y="1493520"/>
            <a:ext cx="7798194" cy="4445462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dirty="0" smtClean="0"/>
              <a:t>CTE program equipment - </a:t>
            </a:r>
            <a:r>
              <a:rPr lang="en-US" dirty="0" smtClean="0"/>
              <a:t>training </a:t>
            </a:r>
            <a:r>
              <a:rPr lang="en-US" dirty="0" smtClean="0"/>
              <a:t>students on equipment, systems, and technology used in today’s industry: Drones, BLET SUV, Birthing Simulator 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Professional Development for Faculty - technology and program enhancements and advancements, PDF remediation training for ADA compliance (Common Look tool) 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Success Coach/Retention Specialist</a:t>
            </a:r>
          </a:p>
          <a:p>
            <a:pPr>
              <a:spcBef>
                <a:spcPts val="480"/>
              </a:spcBef>
            </a:pPr>
            <a:r>
              <a:rPr lang="en-US" dirty="0"/>
              <a:t>Other uses: </a:t>
            </a:r>
            <a:r>
              <a:rPr lang="en-US" dirty="0" smtClean="0"/>
              <a:t>Blackboard Ally for </a:t>
            </a:r>
            <a:r>
              <a:rPr lang="en-US" dirty="0" smtClean="0"/>
              <a:t>website, </a:t>
            </a:r>
            <a:r>
              <a:rPr lang="en-US" dirty="0"/>
              <a:t>EdgeFactor </a:t>
            </a:r>
            <a:r>
              <a:rPr lang="en-US" dirty="0" smtClean="0"/>
              <a:t>Hub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1286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59061" cy="1036002"/>
          </a:xfrm>
        </p:spPr>
        <p:txBody>
          <a:bodyPr/>
          <a:lstStyle/>
          <a:p>
            <a:r>
              <a:rPr lang="en-US" sz="3200" dirty="0"/>
              <a:t>CTE </a:t>
            </a:r>
            <a:r>
              <a:rPr lang="en-US" sz="3200" dirty="0" smtClean="0"/>
              <a:t>Promising Practice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5" y="1478280"/>
            <a:ext cx="7924800" cy="4469937"/>
          </a:xfrm>
        </p:spPr>
        <p:txBody>
          <a:bodyPr>
            <a:normAutofit/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en-US" b="1" dirty="0"/>
              <a:t>Success Coach/Retention Specialist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en-US" dirty="0" smtClean="0"/>
              <a:t>Position supports </a:t>
            </a:r>
            <a:r>
              <a:rPr lang="en-US" dirty="0"/>
              <a:t>CTE </a:t>
            </a:r>
            <a:r>
              <a:rPr lang="en-US" dirty="0" smtClean="0"/>
              <a:t>students, especially non-traditional</a:t>
            </a:r>
          </a:p>
          <a:p>
            <a:pPr marL="0" indent="0">
              <a:spcBef>
                <a:spcPts val="480"/>
              </a:spcBef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Hired </a:t>
            </a:r>
            <a:r>
              <a:rPr lang="en-US" dirty="0" smtClean="0"/>
              <a:t>in Spring Semester </a:t>
            </a:r>
            <a:r>
              <a:rPr lang="en-US" dirty="0" smtClean="0"/>
              <a:t>2019</a:t>
            </a:r>
            <a:endParaRPr lang="en-US" dirty="0" smtClean="0"/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Goal: Improvement in 5P2 – Non-Traditional Completion</a:t>
            </a:r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Gathers </a:t>
            </a:r>
            <a:r>
              <a:rPr lang="en-US" dirty="0"/>
              <a:t>and </a:t>
            </a:r>
            <a:r>
              <a:rPr lang="en-US" dirty="0" smtClean="0"/>
              <a:t>analyzes non-traditional student data </a:t>
            </a:r>
            <a:r>
              <a:rPr lang="en-US" dirty="0"/>
              <a:t>from </a:t>
            </a:r>
            <a:r>
              <a:rPr lang="en-US" dirty="0" smtClean="0"/>
              <a:t>Aviso Retention Software</a:t>
            </a:r>
            <a:endParaRPr lang="en-US" dirty="0" smtClean="0"/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Outreach to 685 CTE students (Sp 19, Su 19, Fa 19) </a:t>
            </a:r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Direct work </a:t>
            </a:r>
            <a:r>
              <a:rPr lang="en-US" dirty="0" smtClean="0"/>
              <a:t>with 191 </a:t>
            </a:r>
            <a:r>
              <a:rPr lang="en-US" dirty="0" smtClean="0"/>
              <a:t>CTE students</a:t>
            </a:r>
            <a:endParaRPr lang="en-US" dirty="0" smtClean="0"/>
          </a:p>
          <a:p>
            <a:pPr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Addresses student barriers through advising</a:t>
            </a:r>
            <a:r>
              <a:rPr lang="en-US" dirty="0" smtClean="0"/>
              <a:t>, career guidance, support, and referrals to </a:t>
            </a:r>
            <a:r>
              <a:rPr lang="en-US" dirty="0" smtClean="0"/>
              <a:t>internal and external resources</a:t>
            </a:r>
            <a:endParaRPr lang="en-US" sz="2100" dirty="0" smtClean="0"/>
          </a:p>
          <a:p>
            <a:pPr>
              <a:lnSpc>
                <a:spcPct val="120000"/>
              </a:lnSpc>
              <a:spcBef>
                <a:spcPts val="480"/>
              </a:spcBef>
            </a:pPr>
            <a:endParaRPr lang="en-US" sz="2100" dirty="0" smtClean="0"/>
          </a:p>
          <a:p>
            <a:pPr>
              <a:lnSpc>
                <a:spcPct val="120000"/>
              </a:lnSpc>
              <a:spcBef>
                <a:spcPts val="480"/>
              </a:spcBef>
            </a:pPr>
            <a:endParaRPr lang="en-US" sz="21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480"/>
              </a:spcBef>
            </a:pPr>
            <a:endParaRPr lang="en-US" sz="26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Budget Update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63" y="1493520"/>
            <a:ext cx="7798194" cy="4326708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dirty="0" smtClean="0"/>
              <a:t>80% of budget expended or encumbered 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Funds spent </a:t>
            </a:r>
            <a:r>
              <a:rPr lang="en-US" dirty="0"/>
              <a:t>across all CTE program </a:t>
            </a:r>
            <a:r>
              <a:rPr lang="en-US" dirty="0" smtClean="0"/>
              <a:t>areas; equipment, three staff positions, professional development, and activities under other permissible uses of funds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Current expenditures are being monitored and our Perkins Team will discuss reallocation of any available funds</a:t>
            </a:r>
          </a:p>
          <a:p>
            <a:pPr>
              <a:spcBef>
                <a:spcPts val="48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Perkins 2019-20 funds under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CLNA: </a:t>
            </a:r>
          </a:p>
          <a:p>
            <a:pPr lvl="1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irected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 identified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gaps/needs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specific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</a:t>
            </a:r>
          </a:p>
          <a:p>
            <a:pPr lvl="1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widely distributed across CTE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areas</a:t>
            </a:r>
          </a:p>
          <a:p>
            <a:pPr>
              <a:lnSpc>
                <a:spcPct val="120000"/>
              </a:lnSpc>
              <a:spcBef>
                <a:spcPts val="480"/>
              </a:spcBef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Comprehensive Local Needs Assessment (CLNA) Update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63" y="1493520"/>
            <a:ext cx="7798194" cy="44454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Gaston College gathered information for the Comprehensive Local Needs Assessment (CLNA) from the following sources</a:t>
            </a:r>
            <a:r>
              <a:rPr lang="en-US" sz="1600" dirty="0" smtClean="0"/>
              <a:t>: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/>
              <a:t>Survey to agencies serving special populations</a:t>
            </a:r>
          </a:p>
          <a:p>
            <a:r>
              <a:rPr lang="en-US" sz="1600" dirty="0"/>
              <a:t>Survey to Economic and Workforce Development and Healthcare representatives</a:t>
            </a:r>
          </a:p>
          <a:p>
            <a:r>
              <a:rPr lang="en-US" sz="1600" dirty="0"/>
              <a:t>Survey to students</a:t>
            </a:r>
          </a:p>
          <a:p>
            <a:r>
              <a:rPr lang="en-US" sz="1600" dirty="0"/>
              <a:t>Student Satisfaction Survey and Revealing Institutional Strengths and Challenges (RISC) survey</a:t>
            </a:r>
          </a:p>
          <a:p>
            <a:r>
              <a:rPr lang="en-US" sz="1600" dirty="0"/>
              <a:t>Survey to parents</a:t>
            </a:r>
          </a:p>
          <a:p>
            <a:r>
              <a:rPr lang="en-US" sz="1600" dirty="0"/>
              <a:t>Program Gap Analysis performed by EMSI</a:t>
            </a:r>
          </a:p>
          <a:p>
            <a:r>
              <a:rPr lang="en-US" sz="1600" dirty="0"/>
              <a:t>Economic Overview Data from Chmura Economics’ JobsEQ tool</a:t>
            </a:r>
          </a:p>
          <a:p>
            <a:r>
              <a:rPr lang="en-US" sz="1600" dirty="0"/>
              <a:t>NC Careers (Charlotte Region) </a:t>
            </a:r>
          </a:p>
          <a:p>
            <a:r>
              <a:rPr lang="en-US" sz="1600" dirty="0"/>
              <a:t>NC Perkins Data Portal</a:t>
            </a:r>
          </a:p>
          <a:p>
            <a:r>
              <a:rPr lang="en-US" sz="1600" dirty="0"/>
              <a:t>NC Performance Measures Dashboard</a:t>
            </a:r>
          </a:p>
          <a:p>
            <a:r>
              <a:rPr lang="en-US" sz="1600" dirty="0"/>
              <a:t>Advisory Committee meetings</a:t>
            </a:r>
          </a:p>
          <a:p>
            <a:r>
              <a:rPr lang="en-US" sz="1600" dirty="0"/>
              <a:t>Meeting with local school systems Career and Technical Education representatives</a:t>
            </a:r>
          </a:p>
          <a:p>
            <a:r>
              <a:rPr lang="en-US" sz="1600" dirty="0"/>
              <a:t>Institutional Effectiveness Data (Disaggregated)</a:t>
            </a:r>
          </a:p>
          <a:p>
            <a:r>
              <a:rPr lang="en-US" sz="1600" dirty="0"/>
              <a:t>Gaston College Strategic Planning Process Data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9697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CLNA Update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505"/>
            <a:ext cx="6802582" cy="4204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Pathways Reviewed:</a:t>
            </a: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Primarily, pathways in the Health Sciences Cluster and Transportation Cluster were reviewed as these clusters stood out as areas that could </a:t>
            </a:r>
            <a:r>
              <a:rPr lang="en-US" dirty="0" smtClean="0"/>
              <a:t>benefit from Perkins</a:t>
            </a:r>
            <a:endParaRPr lang="en-US" dirty="0"/>
          </a:p>
          <a:p>
            <a:r>
              <a:rPr lang="en-US" dirty="0"/>
              <a:t>Programs in the Health Sciences Cluster that we concentrated on included: Nursing, Health Information Technology, Human Services Technology, Medical Assisting, Nurse Aide, and Pharmacy Technology</a:t>
            </a:r>
          </a:p>
          <a:p>
            <a:r>
              <a:rPr lang="en-US" dirty="0"/>
              <a:t>Programs in the Transportation Cluster that we concentrated on </a:t>
            </a:r>
            <a:r>
              <a:rPr lang="en-US" dirty="0" smtClean="0"/>
              <a:t>included: </a:t>
            </a:r>
            <a:r>
              <a:rPr lang="en-US" dirty="0"/>
              <a:t>Automotive Systems Technology and Automotive Light-Duty Diesel Technology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CLNA Update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505"/>
            <a:ext cx="6802582" cy="4204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Gaps/Needs </a:t>
            </a:r>
            <a:r>
              <a:rPr lang="en-US" dirty="0" smtClean="0"/>
              <a:t>Identified:</a:t>
            </a:r>
          </a:p>
          <a:p>
            <a:pPr marL="457200" lvl="1" indent="0">
              <a:buNone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/>
              <a:t>I</a:t>
            </a:r>
            <a:r>
              <a:rPr lang="en-US" dirty="0" smtClean="0"/>
              <a:t>dentified need for new programs such as Pharmacy </a:t>
            </a:r>
            <a:r>
              <a:rPr lang="en-US" dirty="0"/>
              <a:t>Technology, Health Information Technology, and Automotive Light-Duty Diesel Technology</a:t>
            </a:r>
          </a:p>
          <a:p>
            <a:r>
              <a:rPr lang="en-US" dirty="0"/>
              <a:t>Lack of </a:t>
            </a:r>
            <a:r>
              <a:rPr lang="en-US" dirty="0" smtClean="0"/>
              <a:t>awareness of/interest </a:t>
            </a:r>
            <a:r>
              <a:rPr lang="en-US" dirty="0"/>
              <a:t>in Career and Technical Education (CTE) programs</a:t>
            </a:r>
          </a:p>
          <a:p>
            <a:r>
              <a:rPr lang="en-US" dirty="0" smtClean="0"/>
              <a:t>Enrollment </a:t>
            </a:r>
            <a:r>
              <a:rPr lang="en-US" dirty="0"/>
              <a:t>and completion of non-traditional students</a:t>
            </a:r>
          </a:p>
          <a:p>
            <a:r>
              <a:rPr lang="en-US" dirty="0" smtClean="0"/>
              <a:t>Teaching </a:t>
            </a:r>
            <a:r>
              <a:rPr lang="en-US" dirty="0"/>
              <a:t>methods and lack of faculty diversity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CLNA Update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505"/>
            <a:ext cx="6802582" cy="4204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Involvement </a:t>
            </a:r>
            <a:r>
              <a:rPr lang="en-US" dirty="0"/>
              <a:t>of Secondary Schools and </a:t>
            </a:r>
            <a:r>
              <a:rPr lang="en-US" dirty="0" smtClean="0"/>
              <a:t>WIOA:</a:t>
            </a:r>
          </a:p>
          <a:p>
            <a:pPr marL="457200" lvl="1" indent="0">
              <a:buNone/>
            </a:pP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/>
              <a:t>Meeting with Gaston and Lincoln counties CTE </a:t>
            </a:r>
            <a:r>
              <a:rPr lang="en-US" dirty="0" smtClean="0"/>
              <a:t>directors</a:t>
            </a:r>
            <a:endParaRPr lang="en-US" dirty="0"/>
          </a:p>
          <a:p>
            <a:r>
              <a:rPr lang="en-US" dirty="0"/>
              <a:t>Meetings with other Gaston and Lincoln counties school personnel</a:t>
            </a:r>
          </a:p>
          <a:p>
            <a:r>
              <a:rPr lang="en-US" dirty="0"/>
              <a:t>Survey was sent to WIOA staff</a:t>
            </a:r>
          </a:p>
          <a:p>
            <a:r>
              <a:rPr lang="en-US" dirty="0"/>
              <a:t>Involvement in Strategic Planning process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11371</TotalTime>
  <Words>514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Wingdings</vt:lpstr>
      <vt:lpstr>Office Theme</vt:lpstr>
      <vt:lpstr> Perkins Mid-Year Review 2019-2020 </vt:lpstr>
      <vt:lpstr>Making A Difference</vt:lpstr>
      <vt:lpstr>CTE Promising Practice</vt:lpstr>
      <vt:lpstr>Budget Update</vt:lpstr>
      <vt:lpstr>Comprehensive Local Needs Assessment (CLNA) Update</vt:lpstr>
      <vt:lpstr>CLNA Update</vt:lpstr>
      <vt:lpstr>CLNA Update</vt:lpstr>
      <vt:lpstr>CLNA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Gaston College</dc:title>
  <dc:creator>valerie  simpson</dc:creator>
  <cp:lastModifiedBy>Audrey Sherrill</cp:lastModifiedBy>
  <cp:revision>281</cp:revision>
  <cp:lastPrinted>2019-01-09T16:32:40Z</cp:lastPrinted>
  <dcterms:created xsi:type="dcterms:W3CDTF">2012-03-20T19:52:54Z</dcterms:created>
  <dcterms:modified xsi:type="dcterms:W3CDTF">2020-01-21T20:51:15Z</dcterms:modified>
</cp:coreProperties>
</file>