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257" r:id="rId5"/>
    <p:sldId id="258" r:id="rId6"/>
    <p:sldId id="267" r:id="rId7"/>
    <p:sldId id="259" r:id="rId8"/>
    <p:sldId id="260" r:id="rId9"/>
    <p:sldId id="261" r:id="rId10"/>
    <p:sldId id="262" r:id="rId11"/>
    <p:sldId id="263" r:id="rId12"/>
    <p:sldId id="264" r:id="rId13"/>
    <p:sldId id="265" r:id="rId14"/>
    <p:sldId id="282" r:id="rId15"/>
    <p:sldId id="266" r:id="rId16"/>
    <p:sldId id="269" r:id="rId17"/>
    <p:sldId id="270" r:id="rId18"/>
    <p:sldId id="271" r:id="rId19"/>
    <p:sldId id="272" r:id="rId20"/>
    <p:sldId id="274" r:id="rId21"/>
    <p:sldId id="275" r:id="rId22"/>
    <p:sldId id="273" r:id="rId23"/>
    <p:sldId id="276" r:id="rId24"/>
    <p:sldId id="277" r:id="rId25"/>
    <p:sldId id="278" r:id="rId26"/>
    <p:sldId id="279" r:id="rId27"/>
    <p:sldId id="280" r:id="rId28"/>
    <p:sldId id="283" r:id="rId29"/>
    <p:sldId id="284"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50"/>
    <p:restoredTop sz="82609" autoAdjust="0"/>
  </p:normalViewPr>
  <p:slideViewPr>
    <p:cSldViewPr>
      <p:cViewPr>
        <p:scale>
          <a:sx n="50" d="100"/>
          <a:sy n="50" d="100"/>
        </p:scale>
        <p:origin x="960" y="21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3" d="100"/>
          <a:sy n="53" d="100"/>
        </p:scale>
        <p:origin x="17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02BC-678A-4932-B82B-1499DA207151}" type="datetimeFigureOut">
              <a:rPr lang="en-US" smtClean="0"/>
              <a:pPr/>
              <a:t>2/10/2016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1209-4D24-4E6B-B850-B0D789831E21}" type="slidenum">
              <a:rPr lang="en-US" smtClean="0"/>
              <a:pPr/>
              <a:t>‹#›</a:t>
            </a:fld>
            <a:endParaRPr lang="en-US"/>
          </a:p>
        </p:txBody>
      </p:sp>
    </p:spTree>
    <p:extLst>
      <p:ext uri="{BB962C8B-B14F-4D97-AF65-F5344CB8AC3E}">
        <p14:creationId xmlns:p14="http://schemas.microsoft.com/office/powerpoint/2010/main" val="37230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766E1-CEEA-41BF-A457-E538D89CB544}" type="datetimeFigureOut">
              <a:rPr lang="en-US" smtClean="0"/>
              <a:pPr/>
              <a:t>2/10/2016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6C6A2-84B9-4F4B-9D29-2CFB53138DBA}" type="slidenum">
              <a:rPr lang="en-US" smtClean="0"/>
              <a:pPr/>
              <a:t>‹#›</a:t>
            </a:fld>
            <a:endParaRPr lang="en-US"/>
          </a:p>
        </p:txBody>
      </p:sp>
    </p:spTree>
    <p:extLst>
      <p:ext uri="{BB962C8B-B14F-4D97-AF65-F5344CB8AC3E}">
        <p14:creationId xmlns:p14="http://schemas.microsoft.com/office/powerpoint/2010/main" val="3382813602"/>
      </p:ext>
    </p:extLst>
  </p:cSld>
  <p:clrMap bg1="lt1" tx1="dk1" bg2="lt2" tx2="dk2" accent1="accent1" accent2="accent2" accent3="accent3" accent4="accent4" accent5="accent5" accent6="accent6" hlink="hlink" folHlink="folHlink"/>
  <p:notesStyle>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5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BB8FB97-D7AE-47B9-AD63-E3F781A9FA70}" type="slidenum">
              <a:rPr lang="en-US" sz="1200"/>
              <a:pPr/>
              <a:t>1</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dirty="0" smtClean="0"/>
              <a:t>Good afternoon and welcome to Articulation 101.</a:t>
            </a:r>
          </a:p>
          <a:p>
            <a:pPr eaLnBrk="1" hangingPunct="1"/>
            <a:r>
              <a:rPr lang="en-US" dirty="0" smtClean="0"/>
              <a:t>Thanks for coming out on this wintery day.</a:t>
            </a:r>
          </a:p>
          <a:p>
            <a:pPr eaLnBrk="1" hangingPunct="1"/>
            <a:endParaRPr lang="en-US" dirty="0"/>
          </a:p>
          <a:p>
            <a:pPr eaLnBrk="1" hangingPunct="1"/>
            <a:r>
              <a:rPr lang="en-US" dirty="0" smtClean="0"/>
              <a:t>I have posted this PowerPoint file for you to use.</a:t>
            </a:r>
          </a:p>
          <a:p>
            <a:pPr eaLnBrk="1" hangingPunct="1"/>
            <a:endParaRPr lang="en-US" dirty="0"/>
          </a:p>
          <a:p>
            <a:pPr eaLnBrk="1" hangingPunct="1"/>
            <a:r>
              <a:rPr lang="en-US" dirty="0" smtClean="0"/>
              <a:t>Find the PowerPoint at CTPNC dot org. Then select the Presentation link.</a:t>
            </a:r>
          </a:p>
          <a:p>
            <a:pPr eaLnBrk="1" hangingPunct="1"/>
            <a:r>
              <a:rPr lang="en-US" dirty="0" smtClean="0"/>
              <a:t>How many of you have already downloaded the PowerPoint file. I see a few hands raised.  Those are my A students.</a:t>
            </a:r>
          </a:p>
          <a:p>
            <a:pPr eaLnBrk="1" hangingPunct="1"/>
            <a:endParaRPr lang="en-US" dirty="0"/>
          </a:p>
          <a:p>
            <a:r>
              <a:rPr lang="en-US" dirty="0"/>
              <a:t>You will find that much of this presentation is a </a:t>
            </a:r>
            <a:r>
              <a:rPr lang="en-US" dirty="0" smtClean="0"/>
              <a:t>good primer </a:t>
            </a:r>
            <a:r>
              <a:rPr lang="en-US" dirty="0"/>
              <a:t>on the Articulation Agreement. Feel free to use any part of this PowerPoint presentation to spread the word about articulation.</a:t>
            </a:r>
          </a:p>
          <a:p>
            <a:pPr eaLnBrk="1" hangingPunct="1"/>
            <a:endParaRPr lang="en-US" dirty="0" smtClean="0"/>
          </a:p>
        </p:txBody>
      </p:sp>
    </p:spTree>
    <p:extLst>
      <p:ext uri="{BB962C8B-B14F-4D97-AF65-F5344CB8AC3E}">
        <p14:creationId xmlns:p14="http://schemas.microsoft.com/office/powerpoint/2010/main" val="2954716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886200" cy="2914650"/>
          </a:xfrm>
        </p:spPr>
      </p:sp>
      <p:sp>
        <p:nvSpPr>
          <p:cNvPr id="3" name="Notes Placeholder 2"/>
          <p:cNvSpPr>
            <a:spLocks noGrp="1"/>
          </p:cNvSpPr>
          <p:nvPr>
            <p:ph type="body" idx="1"/>
          </p:nvPr>
        </p:nvSpPr>
        <p:spPr>
          <a:xfrm>
            <a:off x="685800" y="3809999"/>
            <a:ext cx="5562600" cy="4875213"/>
          </a:xfrm>
        </p:spPr>
        <p:txBody>
          <a:bodyPr>
            <a:noAutofit/>
          </a:bodyPr>
          <a:lstStyle/>
          <a:p>
            <a:r>
              <a:rPr lang="en-US" kern="1200" dirty="0" smtClean="0">
                <a:solidFill>
                  <a:schemeClr val="tx1"/>
                </a:solidFill>
                <a:effectLst/>
              </a:rPr>
              <a:t>Here is the update process.</a:t>
            </a:r>
          </a:p>
          <a:p>
            <a:endParaRPr lang="en-US" dirty="0"/>
          </a:p>
          <a:p>
            <a:r>
              <a:rPr lang="en-US" kern="1200" dirty="0" smtClean="0">
                <a:solidFill>
                  <a:schemeClr val="tx1"/>
                </a:solidFill>
                <a:effectLst/>
              </a:rPr>
              <a:t>Step 1 is where we are now --</a:t>
            </a:r>
            <a:r>
              <a:rPr lang="en-US" kern="1200" baseline="0" dirty="0" smtClean="0">
                <a:solidFill>
                  <a:schemeClr val="tx1"/>
                </a:solidFill>
                <a:effectLst/>
              </a:rPr>
              <a:t> with </a:t>
            </a:r>
            <a:r>
              <a:rPr lang="en-US" kern="1200" dirty="0" smtClean="0">
                <a:solidFill>
                  <a:schemeClr val="tx1"/>
                </a:solidFill>
                <a:effectLst/>
              </a:rPr>
              <a:t>the DPI curriculum consultants getting together with their counterparts at the community college system to identify courses that appear to teach the same or similar competencies. </a:t>
            </a:r>
          </a:p>
          <a:p>
            <a:endParaRPr lang="en-US"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In Step</a:t>
            </a:r>
            <a:r>
              <a:rPr lang="en-US" kern="1200" baseline="0" dirty="0" smtClean="0">
                <a:solidFill>
                  <a:schemeClr val="tx1"/>
                </a:solidFill>
                <a:effectLst/>
              </a:rPr>
              <a:t> 2 we convene the </a:t>
            </a:r>
            <a:r>
              <a:rPr lang="en-US" dirty="0" smtClean="0">
                <a:solidFill>
                  <a:sysClr val="windowText" lastClr="000000"/>
                </a:solidFill>
              </a:rPr>
              <a:t>Chief Academic Officers and CTE Directors</a:t>
            </a:r>
            <a:r>
              <a:rPr lang="en-US" baseline="0" dirty="0" smtClean="0">
                <a:solidFill>
                  <a:sysClr val="windowText" lastClr="000000"/>
                </a:solidFill>
              </a:rPr>
              <a:t> in a webinar to discuss the process of coordinating teams of teachers and instructors to evaluate the proposed course matches.</a:t>
            </a:r>
            <a:endParaRPr lang="en-US" dirty="0" smtClean="0">
              <a:solidFill>
                <a:sysClr val="windowText" lastClr="000000"/>
              </a:solidFill>
            </a:endParaRPr>
          </a:p>
          <a:p>
            <a:endParaRPr lang="en-US" kern="1200" dirty="0" smtClean="0">
              <a:solidFill>
                <a:schemeClr val="tx1"/>
              </a:solidFill>
              <a:effectLst/>
            </a:endParaRPr>
          </a:p>
          <a:p>
            <a:r>
              <a:rPr lang="en-US" kern="1200" dirty="0" smtClean="0">
                <a:solidFill>
                  <a:schemeClr val="tx1"/>
                </a:solidFill>
                <a:effectLst/>
              </a:rPr>
              <a:t>In Step 3. CTE teachers from our high schools, and instructors from the community colleges, will compare the course blueprints and college course outlines to determine if there is enough similarity between the two courses to justify adding the course match to the articulation agreement.</a:t>
            </a:r>
          </a:p>
          <a:p>
            <a:endParaRPr lang="en-US" kern="1200" dirty="0" smtClean="0">
              <a:solidFill>
                <a:schemeClr val="tx1"/>
              </a:solidFill>
              <a:effectLst/>
            </a:endParaRPr>
          </a:p>
          <a:p>
            <a:r>
              <a:rPr lang="en-US" kern="1200" dirty="0" smtClean="0">
                <a:solidFill>
                  <a:schemeClr val="tx1"/>
                </a:solidFill>
                <a:effectLst/>
              </a:rPr>
              <a:t>After that -- it’s just data gathering</a:t>
            </a:r>
            <a:r>
              <a:rPr lang="en-US" kern="1200" baseline="0" dirty="0" smtClean="0">
                <a:solidFill>
                  <a:schemeClr val="tx1"/>
                </a:solidFill>
                <a:effectLst/>
              </a:rPr>
              <a:t> and final approvals.</a:t>
            </a:r>
            <a:endParaRPr lang="en-US"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993009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 we are primarily looking at adding course matches to the list of articulated courses.</a:t>
            </a:r>
          </a:p>
          <a:p>
            <a:endParaRPr lang="en-US" dirty="0" smtClean="0"/>
          </a:p>
          <a:p>
            <a:r>
              <a:rPr lang="en-US" dirty="0" smtClean="0"/>
              <a:t>We can</a:t>
            </a:r>
            <a:r>
              <a:rPr lang="en-US" baseline="0" dirty="0" smtClean="0"/>
              <a:t> also discuss these other items.</a:t>
            </a:r>
          </a:p>
          <a:p>
            <a:endParaRPr lang="en-US" dirty="0"/>
          </a:p>
          <a:p>
            <a:r>
              <a:rPr lang="en-US" dirty="0" smtClean="0"/>
              <a:t>If there is anything about the Articulation Agreement that needs to be updated, please let me know.</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4206446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we are doing today.</a:t>
            </a:r>
          </a:p>
          <a:p>
            <a:endParaRPr lang="en-US" dirty="0" smtClean="0"/>
          </a:p>
          <a:p>
            <a:r>
              <a:rPr lang="en-US" dirty="0" smtClean="0"/>
              <a:t>Basically we are looking for course matches that might need to be removed from the articulation</a:t>
            </a:r>
            <a:r>
              <a:rPr lang="en-US" baseline="0" dirty="0" smtClean="0"/>
              <a:t> agreement -- and for course matches </a:t>
            </a:r>
            <a:r>
              <a:rPr lang="en-US" dirty="0" smtClean="0"/>
              <a:t>that might need to be included in the articulation agreement.</a:t>
            </a:r>
          </a:p>
          <a:p>
            <a:endParaRPr lang="en-US" dirty="0" smtClean="0"/>
          </a:p>
          <a:p>
            <a:r>
              <a:rPr lang="en-US" dirty="0" smtClean="0"/>
              <a:t>You are not making final</a:t>
            </a:r>
            <a:r>
              <a:rPr lang="en-US" baseline="0" dirty="0" smtClean="0"/>
              <a:t> decisions today, only recommendations.  </a:t>
            </a:r>
          </a:p>
          <a:p>
            <a:endParaRPr lang="en-US" baseline="0" dirty="0" smtClean="0"/>
          </a:p>
          <a:p>
            <a:r>
              <a:rPr lang="en-US" baseline="0" dirty="0" smtClean="0"/>
              <a:t>The final decision will come from the collaboration among the teachers and instructors from across the state.</a:t>
            </a:r>
            <a:endParaRPr lang="en-US"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12</a:t>
            </a:fld>
            <a:endParaRPr lang="en-US"/>
          </a:p>
        </p:txBody>
      </p:sp>
    </p:spTree>
    <p:extLst>
      <p:ext uri="{BB962C8B-B14F-4D97-AF65-F5344CB8AC3E}">
        <p14:creationId xmlns:p14="http://schemas.microsoft.com/office/powerpoint/2010/main" val="3850050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form you will be working with today.  You will complete one of these forms for each proposed</a:t>
            </a:r>
            <a:r>
              <a:rPr lang="en-US" baseline="0" dirty="0" smtClean="0"/>
              <a:t> course match.</a:t>
            </a:r>
          </a:p>
          <a:p>
            <a:endParaRPr lang="en-US" baseline="0" dirty="0" smtClean="0"/>
          </a:p>
          <a:p>
            <a:r>
              <a:rPr lang="en-US" baseline="0" dirty="0" smtClean="0"/>
              <a:t>Complete this paper form, or feel free to complete the form electronically and submit it that way.</a:t>
            </a:r>
          </a:p>
          <a:p>
            <a:endParaRPr lang="en-US" baseline="0" dirty="0" smtClean="0"/>
          </a:p>
          <a:p>
            <a:r>
              <a:rPr lang="en-US" baseline="0" dirty="0" smtClean="0"/>
              <a:t>-- And if we zoom in on it …</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a:p>
        </p:txBody>
      </p:sp>
    </p:spTree>
    <p:extLst>
      <p:ext uri="{BB962C8B-B14F-4D97-AF65-F5344CB8AC3E}">
        <p14:creationId xmlns:p14="http://schemas.microsoft.com/office/powerpoint/2010/main" val="233656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top of the page is a box to list the high school course or courses -- and a second box to list the community college course or courses.</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471115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times there is a one-to-one match between a high school course and a community college course.  </a:t>
            </a:r>
          </a:p>
          <a:p>
            <a:r>
              <a:rPr lang="en-US" dirty="0" smtClean="0"/>
              <a:t>In that case, you list the</a:t>
            </a:r>
            <a:r>
              <a:rPr lang="en-US" baseline="0" dirty="0" smtClean="0"/>
              <a:t> high school course in the high school course box -- and list the community college course in the college course box.</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1386788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from the current agreement shows that sometimes there</a:t>
            </a:r>
            <a:r>
              <a:rPr lang="en-US" baseline="0" dirty="0" smtClean="0"/>
              <a:t> are options. </a:t>
            </a:r>
          </a:p>
          <a:p>
            <a:r>
              <a:rPr lang="en-US" baseline="0" dirty="0" smtClean="0"/>
              <a:t>In this case, the one high school course can articulate to one of three college courses. </a:t>
            </a:r>
          </a:p>
          <a:p>
            <a:r>
              <a:rPr lang="en-US" baseline="0" dirty="0" smtClean="0"/>
              <a:t>The actual course used would be determined by the student’s actual course of study. </a:t>
            </a:r>
          </a:p>
          <a:p>
            <a:endParaRPr lang="en-US" baseline="0" dirty="0" smtClean="0"/>
          </a:p>
          <a:p>
            <a:r>
              <a:rPr lang="en-US" baseline="0" dirty="0" smtClean="0"/>
              <a:t>Be sure to clearly enter the OR conjunction.</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1134665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the student has to show proficiency in </a:t>
            </a:r>
            <a:r>
              <a:rPr lang="en-US" u="sng" dirty="0" smtClean="0"/>
              <a:t>two</a:t>
            </a:r>
            <a:r>
              <a:rPr lang="en-US" dirty="0" smtClean="0"/>
              <a:t> high school courses to articulate to a </a:t>
            </a:r>
            <a:r>
              <a:rPr lang="en-US" u="sng" dirty="0" smtClean="0"/>
              <a:t>single</a:t>
            </a:r>
            <a:r>
              <a:rPr lang="en-US" dirty="0" smtClean="0"/>
              <a:t> college course.</a:t>
            </a:r>
          </a:p>
          <a:p>
            <a:endParaRPr lang="en-US" dirty="0"/>
          </a:p>
          <a:p>
            <a:r>
              <a:rPr lang="en-US" dirty="0" smtClean="0"/>
              <a:t>Sometimes you will use the </a:t>
            </a:r>
            <a:r>
              <a:rPr lang="en-US" u="sng" dirty="0" smtClean="0"/>
              <a:t>AND</a:t>
            </a:r>
            <a:r>
              <a:rPr lang="en-US" dirty="0" smtClean="0"/>
              <a:t> conjunction.</a:t>
            </a:r>
          </a:p>
          <a:p>
            <a:endParaRPr lang="en-US" dirty="0" smtClean="0"/>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134920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sometimes the matches become so complicated that you have to use </a:t>
            </a:r>
            <a:r>
              <a:rPr lang="en-US" u="sng" dirty="0" smtClean="0"/>
              <a:t>parenthesis</a:t>
            </a:r>
            <a:r>
              <a:rPr lang="en-US" dirty="0" smtClean="0"/>
              <a:t>.  See them?</a:t>
            </a:r>
          </a:p>
          <a:p>
            <a:endParaRPr lang="en-US" dirty="0" smtClean="0"/>
          </a:p>
          <a:p>
            <a:r>
              <a:rPr lang="en-US" dirty="0" smtClean="0"/>
              <a:t>In this case,</a:t>
            </a:r>
            <a:r>
              <a:rPr lang="en-US" baseline="0" dirty="0" smtClean="0"/>
              <a:t> showing proficiency in the </a:t>
            </a:r>
            <a:r>
              <a:rPr lang="en-US" u="sng" baseline="0" dirty="0" smtClean="0"/>
              <a:t>two</a:t>
            </a:r>
            <a:r>
              <a:rPr lang="en-US" baseline="0" dirty="0" smtClean="0"/>
              <a:t> high school courses articulates to ELC-112 </a:t>
            </a:r>
            <a:r>
              <a:rPr lang="en-US" u="sng" baseline="0" dirty="0" smtClean="0"/>
              <a:t>and</a:t>
            </a:r>
            <a:r>
              <a:rPr lang="en-US" baseline="0" dirty="0" smtClean="0"/>
              <a:t> </a:t>
            </a:r>
            <a:r>
              <a:rPr lang="en-US" u="sng" baseline="0" dirty="0" smtClean="0"/>
              <a:t>one</a:t>
            </a:r>
            <a:r>
              <a:rPr lang="en-US" baseline="0" dirty="0" smtClean="0"/>
              <a:t> of the other two courses.</a:t>
            </a:r>
          </a:p>
          <a:p>
            <a:endParaRPr lang="en-US" baseline="0" dirty="0" smtClean="0"/>
          </a:p>
          <a:p>
            <a:r>
              <a:rPr lang="en-US" baseline="0" dirty="0" smtClean="0"/>
              <a:t>Be careful to get your </a:t>
            </a:r>
            <a:r>
              <a:rPr lang="en-US" u="sng" baseline="0" dirty="0" smtClean="0"/>
              <a:t>parentheses</a:t>
            </a:r>
            <a:r>
              <a:rPr lang="en-US" baseline="0" dirty="0" smtClean="0"/>
              <a:t> and </a:t>
            </a:r>
            <a:r>
              <a:rPr lang="en-US" u="sng" baseline="0" dirty="0" smtClean="0"/>
              <a:t>conjunctions</a:t>
            </a:r>
            <a:r>
              <a:rPr lang="en-US" baseline="0" dirty="0" smtClean="0"/>
              <a:t> in the right places.  A misplaced conjunction can radically change the agreement.</a:t>
            </a:r>
            <a:endParaRPr lang="en-US" dirty="0" smtClean="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321177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together now – “Conjunction Junction,</a:t>
            </a:r>
            <a:r>
              <a:rPr lang="en-US" baseline="0" dirty="0" smtClean="0"/>
              <a:t> what’s your function?”  “Hooking up words and phrases and clauses.”</a:t>
            </a:r>
            <a:endParaRPr lang="en-US" dirty="0" smtClean="0"/>
          </a:p>
          <a:p>
            <a:endParaRPr lang="en-US" dirty="0" smtClean="0"/>
          </a:p>
          <a:p>
            <a:r>
              <a:rPr lang="en-US" dirty="0" smtClean="0"/>
              <a:t>As I said - Be sure to clearly insert the conjunctions </a:t>
            </a:r>
            <a:r>
              <a:rPr lang="en-US" u="sng" dirty="0" smtClean="0"/>
              <a:t>AND</a:t>
            </a:r>
            <a:r>
              <a:rPr lang="en-US" dirty="0" smtClean="0"/>
              <a:t> </a:t>
            </a:r>
            <a:r>
              <a:rPr lang="en-US" dirty="0" err="1" smtClean="0"/>
              <a:t>and</a:t>
            </a:r>
            <a:r>
              <a:rPr lang="en-US" dirty="0" smtClean="0"/>
              <a:t> </a:t>
            </a:r>
            <a:r>
              <a:rPr lang="en-US" u="sng" dirty="0" smtClean="0"/>
              <a:t>OR</a:t>
            </a:r>
            <a:r>
              <a:rPr lang="en-US" dirty="0" smtClean="0"/>
              <a:t>.</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208663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vocabulary word</a:t>
            </a:r>
            <a:r>
              <a:rPr lang="en-US" baseline="0" dirty="0" smtClean="0"/>
              <a:t> for today is </a:t>
            </a:r>
            <a:r>
              <a:rPr lang="en-US" i="1" u="sng" baseline="0" dirty="0" smtClean="0"/>
              <a:t>Articulation</a:t>
            </a:r>
            <a:r>
              <a:rPr lang="en-US" baseline="0" dirty="0" smtClean="0"/>
              <a:t>.</a:t>
            </a:r>
          </a:p>
          <a:p>
            <a:endParaRPr lang="en-US" baseline="0" dirty="0" smtClean="0"/>
          </a:p>
          <a:p>
            <a:r>
              <a:rPr lang="en-US" dirty="0" smtClean="0"/>
              <a:t>Articulation is parts that are joined together with a joint, like the way our bones are held together.  </a:t>
            </a:r>
          </a:p>
          <a:p>
            <a:endParaRPr lang="en-US" dirty="0" smtClean="0"/>
          </a:p>
          <a:p>
            <a:r>
              <a:rPr lang="en-US" dirty="0" smtClean="0"/>
              <a:t>In this</a:t>
            </a:r>
            <a:r>
              <a:rPr lang="en-US" baseline="0" dirty="0" smtClean="0"/>
              <a:t> case we are joining high school and community college programs, -- and one joint that holds them together is the Articulation Agreement.</a:t>
            </a:r>
          </a:p>
          <a:p>
            <a:endParaRPr lang="en-US" baseline="0" dirty="0" smtClean="0"/>
          </a:p>
          <a:p>
            <a:r>
              <a:rPr lang="en-US" baseline="0" dirty="0" smtClean="0"/>
              <a:t>An articulate speaker is one who expertly joins syllables and words together to create effective expressions.  It’s all about joining things.</a:t>
            </a:r>
          </a:p>
          <a:p>
            <a:endParaRPr lang="en-US"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2</a:t>
            </a:fld>
            <a:endParaRPr lang="en-US"/>
          </a:p>
        </p:txBody>
      </p:sp>
    </p:spTree>
    <p:extLst>
      <p:ext uri="{BB962C8B-B14F-4D97-AF65-F5344CB8AC3E}">
        <p14:creationId xmlns:p14="http://schemas.microsoft.com/office/powerpoint/2010/main" val="479470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0" y="234950"/>
            <a:ext cx="2057400" cy="1543050"/>
          </a:xfrm>
        </p:spPr>
      </p:sp>
      <p:sp>
        <p:nvSpPr>
          <p:cNvPr id="3" name="Notes Placeholder 2"/>
          <p:cNvSpPr>
            <a:spLocks noGrp="1"/>
          </p:cNvSpPr>
          <p:nvPr>
            <p:ph type="body" idx="1"/>
          </p:nvPr>
        </p:nvSpPr>
        <p:spPr>
          <a:xfrm>
            <a:off x="685800" y="1524000"/>
            <a:ext cx="5486400" cy="6934200"/>
          </a:xfrm>
        </p:spPr>
        <p:txBody>
          <a:bodyPr>
            <a:noAutofit/>
          </a:bodyPr>
          <a:lstStyle/>
          <a:p>
            <a:r>
              <a:rPr lang="en-US" dirty="0" smtClean="0"/>
              <a:t>Next is where you do your real thinking.</a:t>
            </a:r>
          </a:p>
          <a:p>
            <a:r>
              <a:rPr lang="en-US" dirty="0" smtClean="0"/>
              <a:t>We are considering four areas of possible course alignment.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 Compare the course description for the high school course and the course description for the college course.  Do you see an alignment?</a:t>
            </a:r>
            <a:r>
              <a:rPr lang="en-US" baseline="0" dirty="0" smtClean="0"/>
              <a:t>  If you think there is a significant match, more then 80% of the description is essentially the same, </a:t>
            </a:r>
            <a:r>
              <a:rPr lang="en-US" baseline="0" dirty="0" smtClean="0">
                <a:sym typeface="Wingdings" panose="05000000000000000000" pitchFamily="2" charset="2"/>
              </a:rPr>
              <a:t></a:t>
            </a:r>
            <a:r>
              <a:rPr lang="en-US" dirty="0">
                <a:sym typeface="Wingdings" panose="05000000000000000000" pitchFamily="2" charset="2"/>
              </a:rPr>
              <a:t> </a:t>
            </a:r>
            <a:r>
              <a:rPr lang="en-US" dirty="0" smtClean="0">
                <a:sym typeface="Wingdings" panose="05000000000000000000" pitchFamily="2" charset="2"/>
              </a:rPr>
              <a:t> </a:t>
            </a:r>
            <a:r>
              <a:rPr lang="en-US" baseline="0" dirty="0" smtClean="0"/>
              <a:t>then check the box under the column marked Significant Match.</a:t>
            </a:r>
          </a:p>
          <a:p>
            <a:pPr marL="0" indent="0">
              <a:buNone/>
            </a:pPr>
            <a:endParaRPr lang="en-US" baseline="0" dirty="0" smtClean="0"/>
          </a:p>
          <a:p>
            <a:r>
              <a:rPr lang="en-US" baseline="0" dirty="0" smtClean="0"/>
              <a:t>If you feel there is not quite an 80 percent match, but better than a 60 percent match, </a:t>
            </a:r>
            <a:r>
              <a:rPr lang="en-US" baseline="0" dirty="0" smtClean="0">
                <a:sym typeface="Wingdings" panose="05000000000000000000" pitchFamily="2" charset="2"/>
              </a:rPr>
              <a:t> </a:t>
            </a:r>
            <a:r>
              <a:rPr lang="en-US" baseline="0" dirty="0" smtClean="0"/>
              <a:t>put your check in the next column entitled Close Match.</a:t>
            </a:r>
          </a:p>
          <a:p>
            <a:r>
              <a:rPr lang="en-US" baseline="0" dirty="0" smtClean="0">
                <a:sym typeface="Wingdings" panose="05000000000000000000" pitchFamily="2" charset="2"/>
              </a:rPr>
              <a:t></a:t>
            </a:r>
            <a:r>
              <a:rPr lang="en-US" baseline="0" dirty="0" smtClean="0"/>
              <a:t>Negligible Match is less than 60 percent, --and if you see no match at all , put your check </a:t>
            </a:r>
            <a:r>
              <a:rPr lang="en-US" baseline="0" dirty="0" smtClean="0">
                <a:sym typeface="Wingdings" panose="05000000000000000000" pitchFamily="2" charset="2"/>
              </a:rPr>
              <a:t></a:t>
            </a:r>
            <a:r>
              <a:rPr lang="en-US" baseline="0" dirty="0" smtClean="0"/>
              <a:t> in the No Match column.</a:t>
            </a:r>
          </a:p>
          <a:p>
            <a:r>
              <a:rPr lang="en-US" baseline="0" dirty="0" smtClean="0">
                <a:sym typeface="Wingdings" panose="05000000000000000000" pitchFamily="2" charset="2"/>
              </a:rPr>
              <a:t></a:t>
            </a:r>
            <a:r>
              <a:rPr lang="en-US" baseline="0" dirty="0" smtClean="0"/>
              <a:t>- The second item is to compare the course blueprint with a course syllabus.  </a:t>
            </a:r>
            <a:r>
              <a:rPr lang="en-US" baseline="0" dirty="0" smtClean="0"/>
              <a:t>This is here so you can see what the teachers and instructors will be comparing.</a:t>
            </a:r>
            <a:endParaRPr lang="en-US" baseline="0" dirty="0" smtClean="0"/>
          </a:p>
          <a:p>
            <a:pPr marL="285750" indent="-285750">
              <a:buFontTx/>
              <a:buChar char="-"/>
            </a:pPr>
            <a:r>
              <a:rPr lang="en-US" baseline="0" dirty="0" smtClean="0"/>
              <a:t>The </a:t>
            </a:r>
            <a:r>
              <a:rPr lang="en-US" baseline="0" dirty="0" smtClean="0"/>
              <a:t>third item is the alignment between the high school course essential standards and the college course student learning outcomes. </a:t>
            </a:r>
            <a:endParaRPr lang="en-US" baseline="0" dirty="0" smtClean="0"/>
          </a:p>
          <a:p>
            <a:pPr marL="285750" indent="-285750">
              <a:buFontTx/>
              <a:buChar char="-"/>
            </a:pPr>
            <a:r>
              <a:rPr lang="en-US" baseline="0" dirty="0" smtClean="0"/>
              <a:t>The </a:t>
            </a:r>
            <a:r>
              <a:rPr lang="en-US" baseline="0" dirty="0" smtClean="0"/>
              <a:t>fourth item is the number of hours for hands-on learning in the classroom or lab.  This would include any required work-based learning, such as the clinical hours required in nursing. </a:t>
            </a:r>
            <a:endParaRPr lang="en-US" baseline="0" dirty="0" smtClean="0"/>
          </a:p>
          <a:p>
            <a:pPr marL="285750" indent="-285750">
              <a:buFontTx/>
              <a:buChar char="-"/>
            </a:pPr>
            <a:r>
              <a:rPr lang="en-US" baseline="0" dirty="0" smtClean="0"/>
              <a:t>In </a:t>
            </a:r>
            <a:r>
              <a:rPr lang="en-US" baseline="0" dirty="0" smtClean="0"/>
              <a:t>a few weeks, the high school teachers and college instructors across the state will be comparing these</a:t>
            </a:r>
            <a:r>
              <a:rPr lang="en-US" baseline="0" dirty="0" smtClean="0"/>
              <a:t>.</a:t>
            </a:r>
          </a:p>
          <a:p>
            <a:pPr marL="285750" indent="-285750">
              <a:buFontTx/>
              <a:buChar char="-"/>
            </a:pPr>
            <a:r>
              <a:rPr lang="en-US" dirty="0" smtClean="0"/>
              <a:t>So for now, you don’t have much to put here.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3318259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sym typeface="Wingdings" panose="05000000000000000000" pitchFamily="2" charset="2"/>
              </a:rPr>
              <a:t></a:t>
            </a:r>
            <a:r>
              <a:rPr lang="en-US" dirty="0" smtClean="0"/>
              <a:t>Next</a:t>
            </a:r>
            <a:r>
              <a:rPr lang="en-US" baseline="0" dirty="0" smtClean="0"/>
              <a:t> we look at credentials.</a:t>
            </a:r>
          </a:p>
          <a:p>
            <a:endParaRPr lang="en-US" baseline="0" dirty="0" smtClean="0"/>
          </a:p>
          <a:p>
            <a:r>
              <a:rPr lang="en-US" baseline="0" dirty="0" smtClean="0"/>
              <a:t>If there are any industry certifications and/or licenses that are aligned with the high school course, enter them here.</a:t>
            </a:r>
          </a:p>
          <a:p>
            <a:r>
              <a:rPr lang="en-US" baseline="0" dirty="0" smtClean="0"/>
              <a:t>- What we are looking for are the certifications or licenses for which the course specifically prepares the student. </a:t>
            </a:r>
          </a:p>
          <a:p>
            <a:r>
              <a:rPr lang="en-US" baseline="0" dirty="0" smtClean="0"/>
              <a:t>- Usually this means the course uses industry-developed curriculum designed specifically for a particular certification.</a:t>
            </a:r>
          </a:p>
          <a:p>
            <a:endParaRPr lang="en-US" baseline="0" dirty="0" smtClean="0"/>
          </a:p>
          <a:p>
            <a:r>
              <a:rPr lang="en-US" baseline="0" dirty="0" smtClean="0"/>
              <a:t>The last revision of the articulation agreement was made </a:t>
            </a:r>
            <a:r>
              <a:rPr lang="en-US" u="sng" baseline="0" dirty="0" smtClean="0"/>
              <a:t>before</a:t>
            </a:r>
            <a:r>
              <a:rPr lang="en-US" baseline="0" dirty="0" smtClean="0"/>
              <a:t> the practice of allowing an industry certification to serve in place of the high school course </a:t>
            </a:r>
            <a:r>
              <a:rPr lang="en-US" baseline="0" dirty="0" err="1" smtClean="0"/>
              <a:t>postassessment</a:t>
            </a:r>
            <a:r>
              <a:rPr lang="en-US" baseline="0" dirty="0" smtClean="0"/>
              <a:t>. </a:t>
            </a:r>
            <a:endParaRPr lang="en-US" dirty="0"/>
          </a:p>
          <a:p>
            <a:r>
              <a:rPr lang="en-US" baseline="0" dirty="0" smtClean="0"/>
              <a:t>-</a:t>
            </a:r>
            <a:r>
              <a:rPr lang="en-US" dirty="0" smtClean="0"/>
              <a:t> </a:t>
            </a:r>
            <a:r>
              <a:rPr lang="en-US" baseline="0" dirty="0" smtClean="0"/>
              <a:t>The next question on the form addresses this by asking if earning an industry certification or license instead of taking the high school postsecondary exam gives the same evidence of knowledge.  Select the best answer based on your discussions today.</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2169603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your discussions today -- and what you have entered on this worksheet, -- do you think this</a:t>
            </a:r>
            <a:r>
              <a:rPr lang="en-US" baseline="0" dirty="0" smtClean="0"/>
              <a:t> potential course match should be sent to the consortia across the state for the high school teachers and college instructors to review?  </a:t>
            </a:r>
          </a:p>
          <a:p>
            <a:endParaRPr lang="en-US" dirty="0"/>
          </a:p>
          <a:p>
            <a:r>
              <a:rPr lang="en-US" baseline="0" dirty="0" smtClean="0"/>
              <a:t>Make your selection.</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1864632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Next is a box to include your comments about this potential</a:t>
            </a:r>
            <a:r>
              <a:rPr lang="en-US" baseline="0" dirty="0" smtClean="0"/>
              <a:t> course match.</a:t>
            </a:r>
          </a:p>
          <a:p>
            <a:endParaRPr lang="en-US" baseline="0" dirty="0" smtClean="0"/>
          </a:p>
          <a:p>
            <a:r>
              <a:rPr lang="en-US" baseline="0" dirty="0" smtClean="0"/>
              <a:t>If you feel there is a course match on the current articulation list that needs to be removed, please complete one of these sheets for that, and indicate here that the course match needs to be removed from our current list.</a:t>
            </a:r>
          </a:p>
          <a:p>
            <a:endParaRPr lang="en-US" baseline="0" dirty="0" smtClean="0"/>
          </a:p>
          <a:p>
            <a:r>
              <a:rPr lang="en-US" baseline="0" dirty="0" smtClean="0">
                <a:sym typeface="Wingdings" panose="05000000000000000000" pitchFamily="2" charset="2"/>
              </a:rPr>
              <a:t></a:t>
            </a:r>
          </a:p>
          <a:p>
            <a:r>
              <a:rPr lang="en-US" baseline="0" dirty="0" smtClean="0"/>
              <a:t>Then at the bottom of the page, please enter the names and titles of the review team. </a:t>
            </a:r>
          </a:p>
          <a:p>
            <a:endParaRPr lang="en-US" baseline="0" dirty="0" smtClean="0"/>
          </a:p>
          <a:p>
            <a:r>
              <a:rPr lang="en-US" baseline="0" dirty="0" smtClean="0"/>
              <a:t>You may have already consulted with teachers or instructors, but we need only the DPI staff and the community college system office staff listed here.</a:t>
            </a:r>
          </a:p>
          <a:p>
            <a:endParaRPr lang="en-US" dirty="0"/>
          </a:p>
          <a:p>
            <a:r>
              <a:rPr lang="en-US" dirty="0" smtClean="0"/>
              <a:t>Include state staff who helped with the process but are not here today.</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a:p>
        </p:txBody>
      </p:sp>
    </p:spTree>
    <p:extLst>
      <p:ext uri="{BB962C8B-B14F-4D97-AF65-F5344CB8AC3E}">
        <p14:creationId xmlns:p14="http://schemas.microsoft.com/office/powerpoint/2010/main" val="2030334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dirty="0" smtClean="0">
                <a:solidFill>
                  <a:schemeClr val="tx1"/>
                </a:solidFill>
                <a:effectLst/>
              </a:rPr>
              <a:t>After you complete a form for each of your potential matches, -- you are done.</a:t>
            </a:r>
          </a:p>
          <a:p>
            <a:endParaRPr lang="en-US" dirty="0"/>
          </a:p>
          <a:p>
            <a:r>
              <a:rPr lang="en-US" kern="1200" dirty="0" smtClean="0">
                <a:solidFill>
                  <a:schemeClr val="tx1"/>
                </a:solidFill>
                <a:effectLst/>
              </a:rPr>
              <a:t>I am giving you two weeks to complete these forms. email them to me by February 25.</a:t>
            </a:r>
          </a:p>
          <a:p>
            <a:endParaRPr lang="en-US" kern="1200" dirty="0" smtClean="0">
              <a:solidFill>
                <a:schemeClr val="tx1"/>
              </a:solidFill>
              <a:effectLst/>
            </a:endParaRPr>
          </a:p>
          <a:p>
            <a:r>
              <a:rPr lang="en-US" kern="1200" dirty="0" smtClean="0">
                <a:solidFill>
                  <a:schemeClr val="tx1"/>
                </a:solidFill>
                <a:effectLst/>
              </a:rPr>
              <a:t>We will compile all of your data and then contact the college</a:t>
            </a:r>
            <a:r>
              <a:rPr lang="en-US" kern="1200" baseline="0" dirty="0" smtClean="0">
                <a:solidFill>
                  <a:schemeClr val="tx1"/>
                </a:solidFill>
                <a:effectLst/>
              </a:rPr>
              <a:t> </a:t>
            </a:r>
            <a:r>
              <a:rPr lang="en-US" kern="1200" dirty="0" smtClean="0">
                <a:solidFill>
                  <a:schemeClr val="tx1"/>
                </a:solidFill>
                <a:effectLst/>
              </a:rPr>
              <a:t>Chief Academic Officers and the  CTE Directors for the next step.</a:t>
            </a:r>
          </a:p>
          <a:p>
            <a:endParaRPr lang="en-US"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24</a:t>
            </a:fld>
            <a:endParaRPr lang="en-US"/>
          </a:p>
        </p:txBody>
      </p:sp>
    </p:spTree>
    <p:extLst>
      <p:ext uri="{BB962C8B-B14F-4D97-AF65-F5344CB8AC3E}">
        <p14:creationId xmlns:p14="http://schemas.microsoft.com/office/powerpoint/2010/main" val="1396170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BB8FB97-D7AE-47B9-AD63-E3F781A9FA70}" type="slidenum">
              <a:rPr lang="en-US" sz="1200"/>
              <a:pPr/>
              <a:t>25</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dirty="0" smtClean="0"/>
              <a:t>Are there any Questions??</a:t>
            </a:r>
          </a:p>
        </p:txBody>
      </p:sp>
    </p:spTree>
    <p:extLst>
      <p:ext uri="{BB962C8B-B14F-4D97-AF65-F5344CB8AC3E}">
        <p14:creationId xmlns:p14="http://schemas.microsoft.com/office/powerpoint/2010/main" val="1105186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BB8FB97-D7AE-47B9-AD63-E3F781A9FA70}" type="slidenum">
              <a:rPr lang="en-US" sz="1200"/>
              <a:pPr/>
              <a:t>26</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dirty="0" smtClean="0"/>
              <a:t>Thanks</a:t>
            </a:r>
          </a:p>
        </p:txBody>
      </p:sp>
    </p:spTree>
    <p:extLst>
      <p:ext uri="{BB962C8B-B14F-4D97-AF65-F5344CB8AC3E}">
        <p14:creationId xmlns:p14="http://schemas.microsoft.com/office/powerpoint/2010/main" val="261134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200400" cy="2400300"/>
          </a:xfrm>
        </p:spPr>
      </p:sp>
      <p:sp>
        <p:nvSpPr>
          <p:cNvPr id="3" name="Notes Placeholder 2"/>
          <p:cNvSpPr>
            <a:spLocks noGrp="1"/>
          </p:cNvSpPr>
          <p:nvPr>
            <p:ph type="body" idx="1"/>
          </p:nvPr>
        </p:nvSpPr>
        <p:spPr>
          <a:xfrm>
            <a:off x="685800" y="3086100"/>
            <a:ext cx="5486400" cy="5753100"/>
          </a:xfrm>
        </p:spPr>
        <p:txBody>
          <a:bodyPr>
            <a:noAutofit/>
          </a:bodyPr>
          <a:lstStyle/>
          <a:p>
            <a:r>
              <a:rPr lang="en-US" dirty="0" smtClean="0">
                <a:solidFill>
                  <a:schemeClr val="tx1"/>
                </a:solidFill>
              </a:rPr>
              <a:t>There are two different articulation agreements.</a:t>
            </a:r>
          </a:p>
          <a:p>
            <a:endParaRPr lang="en-US" dirty="0" smtClean="0">
              <a:solidFill>
                <a:schemeClr val="tx1"/>
              </a:solidFill>
            </a:endParaRPr>
          </a:p>
          <a:p>
            <a:r>
              <a:rPr lang="en-US" dirty="0" smtClean="0">
                <a:solidFill>
                  <a:schemeClr val="tx1"/>
                </a:solidFill>
              </a:rPr>
              <a:t>The North Carolina Comprehensive Articulation Agreement, also known as the CAA</a:t>
            </a:r>
            <a:r>
              <a:rPr lang="en-US" dirty="0"/>
              <a:t>,</a:t>
            </a:r>
            <a:r>
              <a:rPr lang="en-US" dirty="0" smtClean="0">
                <a:solidFill>
                  <a:schemeClr val="tx1"/>
                </a:solidFill>
              </a:rPr>
              <a:t> is a statewide agreement governing the transfer of credits between North Carolina community colleges and North Carolina public universities.  </a:t>
            </a:r>
          </a:p>
          <a:p>
            <a:endParaRPr lang="en-US" dirty="0"/>
          </a:p>
          <a:p>
            <a:r>
              <a:rPr lang="en-US" dirty="0" smtClean="0">
                <a:solidFill>
                  <a:schemeClr val="tx1"/>
                </a:solidFill>
              </a:rPr>
              <a:t>That is </a:t>
            </a:r>
            <a:r>
              <a:rPr lang="en-US" u="sng" dirty="0" smtClean="0">
                <a:solidFill>
                  <a:schemeClr val="tx1"/>
                </a:solidFill>
              </a:rPr>
              <a:t>not</a:t>
            </a:r>
            <a:r>
              <a:rPr lang="en-US" dirty="0" smtClean="0">
                <a:solidFill>
                  <a:schemeClr val="tx1"/>
                </a:solidFill>
              </a:rPr>
              <a:t> what we are discussing today.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sym typeface="Wingdings" panose="05000000000000000000" pitchFamily="2" charset="2"/>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Today we are discussing</a:t>
            </a:r>
            <a:r>
              <a:rPr lang="en-US" baseline="0" dirty="0" smtClean="0">
                <a:solidFill>
                  <a:schemeClr val="tx1"/>
                </a:solidFill>
              </a:rPr>
              <a:t> the </a:t>
            </a:r>
            <a:r>
              <a:rPr lang="en-US" dirty="0" smtClean="0">
                <a:solidFill>
                  <a:schemeClr val="tx1"/>
                </a:solidFill>
              </a:rPr>
              <a:t>North Carolina High School to Community College Articulation Agreement.  An agreement that identifies</a:t>
            </a:r>
            <a:r>
              <a:rPr lang="en-US" baseline="0" dirty="0" smtClean="0">
                <a:solidFill>
                  <a:schemeClr val="tx1"/>
                </a:solidFill>
              </a:rPr>
              <a:t> certain high school courses that match the learning objectives of certain college courses and awards college credit to students who show proficiency in the course.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This eliminates the need for a student to retake a course at college that he or she has already passed in high school.</a:t>
            </a:r>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150569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Articulation is part of Perkins legislation, which means we have to do it to keep the funds flowing. </a:t>
            </a:r>
          </a:p>
          <a:p>
            <a:endParaRPr lang="en-US" dirty="0" smtClean="0"/>
          </a:p>
          <a:p>
            <a:r>
              <a:rPr lang="en-US" dirty="0" smtClean="0"/>
              <a:t>The Articulation Agreement is between the high schools and the local community college. </a:t>
            </a:r>
          </a:p>
          <a:p>
            <a:endParaRPr lang="en-US" dirty="0" smtClean="0"/>
          </a:p>
          <a:p>
            <a:r>
              <a:rPr lang="en-US" dirty="0" smtClean="0"/>
              <a:t>The Articulation Agreement is a commitment to create</a:t>
            </a:r>
            <a:r>
              <a:rPr lang="en-US" baseline="0" dirty="0" smtClean="0"/>
              <a:t> a seamless program of study that combines two years of technical study in high school with two more years of technical instruction at the community college.</a:t>
            </a:r>
          </a:p>
          <a:p>
            <a:endParaRPr lang="en-US" baseline="0" dirty="0" smtClean="0"/>
          </a:p>
          <a:p>
            <a:r>
              <a:rPr lang="en-US" baseline="0" dirty="0" smtClean="0"/>
              <a:t>What we are discussing today, -- course matches that award college credit for high school courses, -- is really just a </a:t>
            </a:r>
            <a:r>
              <a:rPr lang="en-US" u="sng" baseline="0" dirty="0" smtClean="0"/>
              <a:t>small</a:t>
            </a:r>
            <a:r>
              <a:rPr lang="en-US" baseline="0" dirty="0" smtClean="0"/>
              <a:t> part of an articulation agreement.</a:t>
            </a:r>
          </a:p>
          <a:p>
            <a:endParaRPr lang="en-US"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4</a:t>
            </a:fld>
            <a:endParaRPr lang="en-US"/>
          </a:p>
        </p:txBody>
      </p:sp>
    </p:spTree>
    <p:extLst>
      <p:ext uri="{BB962C8B-B14F-4D97-AF65-F5344CB8AC3E}">
        <p14:creationId xmlns:p14="http://schemas.microsoft.com/office/powerpoint/2010/main" val="426939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Articulation Agreement webpage.</a:t>
            </a:r>
          </a:p>
          <a:p>
            <a:endParaRPr lang="en-US" dirty="0" smtClean="0"/>
          </a:p>
          <a:p>
            <a:r>
              <a:rPr lang="en-US" dirty="0" smtClean="0"/>
              <a:t>You can access it from ctpnc.org.</a:t>
            </a:r>
          </a:p>
          <a:p>
            <a:endParaRPr lang="en-US" dirty="0" smtClean="0"/>
          </a:p>
          <a:p>
            <a:r>
              <a:rPr lang="en-US" dirty="0" smtClean="0"/>
              <a:t>There is a link to it on the DPI website.</a:t>
            </a:r>
          </a:p>
          <a:p>
            <a:endParaRPr lang="en-US" dirty="0" smtClean="0"/>
          </a:p>
          <a:p>
            <a:endParaRPr lang="en-US" dirty="0" smtClean="0"/>
          </a:p>
          <a:p>
            <a:r>
              <a:rPr lang="en-US" dirty="0" smtClean="0">
                <a:sym typeface="Wingdings" panose="05000000000000000000" pitchFamily="2" charset="2"/>
              </a:rPr>
              <a:t></a:t>
            </a:r>
          </a:p>
          <a:p>
            <a:r>
              <a:rPr lang="en-US" dirty="0" smtClean="0"/>
              <a:t>To get to the list of course matches on the current agreement, select this link.</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5</a:t>
            </a:fld>
            <a:endParaRPr lang="en-US"/>
          </a:p>
        </p:txBody>
      </p:sp>
    </p:spTree>
    <p:extLst>
      <p:ext uri="{BB962C8B-B14F-4D97-AF65-F5344CB8AC3E}">
        <p14:creationId xmlns:p14="http://schemas.microsoft.com/office/powerpoint/2010/main" val="273323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t>
            </a:r>
            <a:r>
              <a:rPr lang="en-US" dirty="0" smtClean="0"/>
              <a:t>riteria to award articulated credit changed in 2011</a:t>
            </a:r>
            <a:r>
              <a:rPr lang="en-US" baseline="0" dirty="0" smtClean="0"/>
              <a:t> when the high schools changed from reporting Raw scores to Scale scores on the CTE course </a:t>
            </a:r>
            <a:r>
              <a:rPr lang="en-US" baseline="0" dirty="0" err="1" smtClean="0"/>
              <a:t>postassessment</a:t>
            </a:r>
            <a:r>
              <a:rPr lang="en-US" dirty="0" smtClean="0"/>
              <a:t> tests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6</a:t>
            </a:fld>
            <a:endParaRPr lang="en-US"/>
          </a:p>
        </p:txBody>
      </p:sp>
    </p:spTree>
    <p:extLst>
      <p:ext uri="{BB962C8B-B14F-4D97-AF65-F5344CB8AC3E}">
        <p14:creationId xmlns:p14="http://schemas.microsoft.com/office/powerpoint/2010/main" val="618957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Programs of Study take the student from high school, </a:t>
            </a:r>
          </a:p>
          <a:p>
            <a:r>
              <a:rPr lang="en-US" dirty="0" smtClean="0"/>
              <a:t> --through community college, </a:t>
            </a:r>
          </a:p>
          <a:p>
            <a:r>
              <a:rPr lang="en-US" dirty="0" smtClean="0"/>
              <a:t>-- and on to the workplace.</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12" charset="-128"/>
              </a:defRPr>
            </a:lvl1pPr>
            <a:lvl2pPr marL="742950" indent="-285750">
              <a:defRPr sz="2400">
                <a:solidFill>
                  <a:schemeClr val="tx1"/>
                </a:solidFill>
                <a:latin typeface="Arial" pitchFamily="34" charset="0"/>
                <a:ea typeface="ヒラギノ角ゴ Pro W3" pitchFamily="-112" charset="-128"/>
              </a:defRPr>
            </a:lvl2pPr>
            <a:lvl3pPr marL="1143000" indent="-228600">
              <a:defRPr sz="2400">
                <a:solidFill>
                  <a:schemeClr val="tx1"/>
                </a:solidFill>
                <a:latin typeface="Arial" pitchFamily="34" charset="0"/>
                <a:ea typeface="ヒラギノ角ゴ Pro W3" pitchFamily="-112" charset="-128"/>
              </a:defRPr>
            </a:lvl3pPr>
            <a:lvl4pPr marL="1600200" indent="-228600">
              <a:defRPr sz="2400">
                <a:solidFill>
                  <a:schemeClr val="tx1"/>
                </a:solidFill>
                <a:latin typeface="Arial" pitchFamily="34" charset="0"/>
                <a:ea typeface="ヒラギノ角ゴ Pro W3" pitchFamily="-112" charset="-128"/>
              </a:defRPr>
            </a:lvl4pPr>
            <a:lvl5pPr marL="2057400" indent="-228600">
              <a:defRPr sz="2400">
                <a:solidFill>
                  <a:schemeClr val="tx1"/>
                </a:solidFill>
                <a:latin typeface="Arial" pitchFamily="34"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9pPr>
          </a:lstStyle>
          <a:p>
            <a:fld id="{835087B2-241B-4880-B8DF-0F9C325723E0}" type="slidenum">
              <a:rPr lang="en-US" sz="1200"/>
              <a:pPr/>
              <a:t>7</a:t>
            </a:fld>
            <a:endParaRPr lang="en-US" sz="1200"/>
          </a:p>
        </p:txBody>
      </p:sp>
    </p:spTree>
    <p:extLst>
      <p:ext uri="{BB962C8B-B14F-4D97-AF65-F5344CB8AC3E}">
        <p14:creationId xmlns:p14="http://schemas.microsoft.com/office/powerpoint/2010/main" val="408348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Program of Study is a prescribed sequence of courses that is taken</a:t>
            </a:r>
            <a:r>
              <a:rPr lang="en-US" baseline="0" dirty="0" smtClean="0"/>
              <a:t> in high school and in community college.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u="sng" baseline="0" dirty="0" smtClean="0"/>
              <a:t>This</a:t>
            </a:r>
            <a:r>
              <a:rPr lang="en-US" baseline="0" dirty="0" smtClean="0"/>
              <a:t> Program of Study chart also shows the college credits that may be earned while the student is still in high school through the Articulation Agreement or Career and College Promise.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Indicated in Red are three drafting courses that could be taken while in high school through the Articulation Agreement.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8</a:t>
            </a:fld>
            <a:endParaRPr lang="en-US"/>
          </a:p>
        </p:txBody>
      </p:sp>
    </p:spTree>
    <p:extLst>
      <p:ext uri="{BB962C8B-B14F-4D97-AF65-F5344CB8AC3E}">
        <p14:creationId xmlns:p14="http://schemas.microsoft.com/office/powerpoint/2010/main" val="368853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One problem we face with our High School to Community College Articulation Agreement is that our high school courses change over time, as do the courses at the community college.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Adding or deleting courses from the official list requires much deliberation, and thus cannot happen as soon as changes occur.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rPr>
              <a:t>It has been five years since the current articulation agreement was updated, and we are just now starting to look at the process.</a:t>
            </a:r>
          </a:p>
          <a:p>
            <a:endParaRPr lang="en-US" dirty="0"/>
          </a:p>
        </p:txBody>
      </p:sp>
      <p:sp>
        <p:nvSpPr>
          <p:cNvPr id="4" name="Slide Number Placeholder 3"/>
          <p:cNvSpPr>
            <a:spLocks noGrp="1"/>
          </p:cNvSpPr>
          <p:nvPr>
            <p:ph type="sldNum" sz="quarter" idx="10"/>
          </p:nvPr>
        </p:nvSpPr>
        <p:spPr/>
        <p:txBody>
          <a:bodyPr/>
          <a:lstStyle/>
          <a:p>
            <a:pPr>
              <a:defRPr/>
            </a:pPr>
            <a:fld id="{0891A249-E31A-4C8C-9E01-1649B9331D43}" type="slidenum">
              <a:rPr lang="en-US" smtClean="0"/>
              <a:pPr>
                <a:defRPr/>
              </a:pPr>
              <a:t>9</a:t>
            </a:fld>
            <a:endParaRPr lang="en-US"/>
          </a:p>
        </p:txBody>
      </p:sp>
    </p:spTree>
    <p:extLst>
      <p:ext uri="{BB962C8B-B14F-4D97-AF65-F5344CB8AC3E}">
        <p14:creationId xmlns:p14="http://schemas.microsoft.com/office/powerpoint/2010/main" val="405293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3FE69EF-6784-4225-89AA-E6C06863EC96}" type="datetime1">
              <a:rPr lang="en-US" smtClean="0"/>
              <a:pPr/>
              <a:t>2/10/2016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1EC54-034C-46DC-8500-E99EB784E404}" type="datetime1">
              <a:rPr lang="en-US" smtClean="0"/>
              <a:pPr/>
              <a:t>2/10/2016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33C96-DA9D-4C8D-A443-56B68AA6C52B}" type="datetime1">
              <a:rPr lang="en-US" smtClean="0"/>
              <a:pPr/>
              <a:t>2/10/2016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89085A-6F1E-42B7-ADB4-8C5113284129}" type="datetime1">
              <a:rPr lang="en-US" smtClean="0"/>
              <a:pPr/>
              <a:t>2/10/2016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31CE040-2E79-4EF6-B110-590348DE69FC}" type="datetime1">
              <a:rPr lang="en-US" smtClean="0"/>
              <a:pPr/>
              <a:t>2/10/2016</a:t>
            </a:fld>
            <a:endParaRPr lang="en-US"/>
          </a:p>
        </p:txBody>
      </p:sp>
      <p:sp>
        <p:nvSpPr>
          <p:cNvPr id="6" name="Slide Number Placeholder 5"/>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2DE26E-BECB-4060-9299-C96746AEAA62}" type="datetime1">
              <a:rPr lang="en-US" smtClean="0"/>
              <a:pPr/>
              <a:t>2/10/2016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CFC23-99AF-4883-881F-A6DD366A843C}" type="datetime1">
              <a:rPr lang="en-US" smtClean="0"/>
              <a:pPr/>
              <a:t>2/10/2016</a:t>
            </a:fld>
            <a:endParaRPr lang="en-US"/>
          </a:p>
        </p:txBody>
      </p:sp>
      <p:sp>
        <p:nvSpPr>
          <p:cNvPr id="9" name="Slide Number Placeholder 8"/>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26B7775-0FB7-4EC8-BCB2-C596B636DF03}" type="datetime1">
              <a:rPr lang="en-US" smtClean="0"/>
              <a:pPr/>
              <a:t>2/10/2016</a:t>
            </a:fld>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B3495-C270-42FA-BEA2-29A2E18E9D6B}" type="datetime1">
              <a:rPr lang="en-US" smtClean="0"/>
              <a:pPr/>
              <a:t>2/10/2016</a:t>
            </a:fld>
            <a:endParaRPr lang="en-US"/>
          </a:p>
        </p:txBody>
      </p:sp>
      <p:sp>
        <p:nvSpPr>
          <p:cNvPr id="4" name="Slide Number Placeholder 3"/>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9BB50-6DD7-4EEF-8CC7-AC3030BD2D49}" type="datetime1">
              <a:rPr lang="en-US" smtClean="0"/>
              <a:pPr/>
              <a:t>2/10/2016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AB168-0F9A-485B-99C3-0E1B6524C3BC}" type="datetime1">
              <a:rPr lang="en-US" smtClean="0"/>
              <a:pPr/>
              <a:t>2/10/2016</a:t>
            </a:fld>
            <a:endParaRPr lang="en-US"/>
          </a:p>
        </p:txBody>
      </p:sp>
      <p:sp>
        <p:nvSpPr>
          <p:cNvPr id="7" name="Slide Number Placeholder 6"/>
          <p:cNvSpPr>
            <a:spLocks noGrp="1"/>
          </p:cNvSpPr>
          <p:nvPr>
            <p:ph type="sldNum" sz="quarter" idx="12"/>
          </p:nvPr>
        </p:nvSpPr>
        <p:spPr/>
        <p:txBody>
          <a:bodyPr/>
          <a:lstStyle/>
          <a:p>
            <a:fld id="{9B007EB5-E551-4081-B1D4-5458D7644D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28600"/>
            <a:ext cx="6096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6C345-A948-4B2E-87CB-4EF8A38F23A6}" type="datetime1">
              <a:rPr lang="en-US" smtClean="0"/>
              <a:pPr/>
              <a:t>2/10/2016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07EB5-E551-4081-B1D4-5458D7644D4F}" type="slidenum">
              <a:rPr lang="en-US" smtClean="0"/>
              <a:pPr/>
              <a:t>‹#›</a:t>
            </a:fld>
            <a:endParaRPr lang="en-US" dirty="0"/>
          </a:p>
        </p:txBody>
      </p:sp>
      <p:pic>
        <p:nvPicPr>
          <p:cNvPr id="5" name="Picture 4" descr="NCCCS_logo_2C.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52400"/>
            <a:ext cx="2667000" cy="10146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62000"/>
            <a:ext cx="7772400" cy="1470025"/>
          </a:xfrm>
        </p:spPr>
        <p:txBody>
          <a:bodyPr>
            <a:normAutofit fontScale="90000"/>
          </a:bodyPr>
          <a:lstStyle/>
          <a:p>
            <a:pPr eaLnBrk="1" hangingPunct="1"/>
            <a:r>
              <a:rPr lang="en-US" sz="5400" dirty="0" smtClean="0"/>
              <a:t>Updating the </a:t>
            </a:r>
            <a:br>
              <a:rPr lang="en-US" sz="5400" dirty="0" smtClean="0"/>
            </a:br>
            <a:r>
              <a:rPr lang="en-US" sz="5400" dirty="0" smtClean="0"/>
              <a:t>Articulation Agreement</a:t>
            </a:r>
          </a:p>
        </p:txBody>
      </p:sp>
      <p:sp>
        <p:nvSpPr>
          <p:cNvPr id="3075" name="Rectangle 3"/>
          <p:cNvSpPr>
            <a:spLocks noGrp="1" noChangeArrowheads="1"/>
          </p:cNvSpPr>
          <p:nvPr>
            <p:ph type="subTitle" idx="1"/>
          </p:nvPr>
        </p:nvSpPr>
        <p:spPr>
          <a:xfrm>
            <a:off x="0" y="2590800"/>
            <a:ext cx="9144000" cy="4114800"/>
          </a:xfrm>
        </p:spPr>
        <p:txBody>
          <a:bodyPr>
            <a:noAutofit/>
          </a:bodyPr>
          <a:lstStyle/>
          <a:p>
            <a:pPr eaLnBrk="1" hangingPunct="1">
              <a:lnSpc>
                <a:spcPct val="80000"/>
              </a:lnSpc>
            </a:pPr>
            <a:endParaRPr lang="en-US" sz="900" dirty="0" smtClean="0"/>
          </a:p>
          <a:p>
            <a:pPr eaLnBrk="1" hangingPunct="1">
              <a:lnSpc>
                <a:spcPct val="80000"/>
              </a:lnSpc>
            </a:pPr>
            <a:r>
              <a:rPr lang="en-US" dirty="0" smtClean="0"/>
              <a:t>Bob Witchger</a:t>
            </a:r>
          </a:p>
          <a:p>
            <a:pPr eaLnBrk="1" hangingPunct="1">
              <a:lnSpc>
                <a:spcPct val="80000"/>
              </a:lnSpc>
            </a:pPr>
            <a:r>
              <a:rPr lang="en-US" sz="2000" dirty="0" smtClean="0"/>
              <a:t>Director, Career and Technical Education - NC Community College System</a:t>
            </a:r>
          </a:p>
          <a:p>
            <a:pPr eaLnBrk="1" hangingPunct="1">
              <a:lnSpc>
                <a:spcPct val="80000"/>
              </a:lnSpc>
            </a:pPr>
            <a:r>
              <a:rPr lang="en-US" sz="2000" dirty="0" smtClean="0"/>
              <a:t>WitchgerB@ncCommunityColleges.edu</a:t>
            </a:r>
          </a:p>
          <a:p>
            <a:pPr eaLnBrk="1" hangingPunct="1">
              <a:lnSpc>
                <a:spcPct val="80000"/>
              </a:lnSpc>
            </a:pPr>
            <a:endParaRPr lang="en-US" sz="1100" dirty="0" smtClean="0"/>
          </a:p>
          <a:p>
            <a:pPr>
              <a:lnSpc>
                <a:spcPct val="80000"/>
              </a:lnSpc>
            </a:pPr>
            <a:r>
              <a:rPr lang="en-US" dirty="0" smtClean="0"/>
              <a:t>Jo Anne Honeycutt</a:t>
            </a:r>
            <a:endParaRPr lang="en-US" dirty="0"/>
          </a:p>
          <a:p>
            <a:pPr>
              <a:lnSpc>
                <a:spcPct val="80000"/>
              </a:lnSpc>
            </a:pPr>
            <a:r>
              <a:rPr lang="en-US" sz="2000" dirty="0"/>
              <a:t>Director, Career and Technical </a:t>
            </a:r>
            <a:r>
              <a:rPr lang="en-US" sz="2000" dirty="0" smtClean="0"/>
              <a:t>Education - NC Department of Public Instruction</a:t>
            </a:r>
            <a:endParaRPr lang="en-US" sz="2000" dirty="0"/>
          </a:p>
          <a:p>
            <a:pPr>
              <a:lnSpc>
                <a:spcPct val="80000"/>
              </a:lnSpc>
            </a:pPr>
            <a:r>
              <a:rPr lang="en-US" sz="2000" dirty="0" smtClean="0"/>
              <a:t>Joanne.Honeycutt@dpi.nc.gov</a:t>
            </a:r>
            <a:endParaRPr lang="en-US" sz="2000" dirty="0"/>
          </a:p>
          <a:p>
            <a:pPr eaLnBrk="1" hangingPunct="1">
              <a:lnSpc>
                <a:spcPct val="80000"/>
              </a:lnSpc>
            </a:pPr>
            <a:endParaRPr lang="en-US" sz="1100" dirty="0" smtClean="0"/>
          </a:p>
          <a:p>
            <a:pPr eaLnBrk="1" hangingPunct="1">
              <a:lnSpc>
                <a:spcPct val="80000"/>
              </a:lnSpc>
            </a:pPr>
            <a:r>
              <a:rPr lang="en-US" dirty="0" smtClean="0"/>
              <a:t>Chris </a:t>
            </a:r>
            <a:r>
              <a:rPr lang="en-US" dirty="0"/>
              <a:t>Droessler</a:t>
            </a:r>
          </a:p>
          <a:p>
            <a:pPr eaLnBrk="1" hangingPunct="1">
              <a:lnSpc>
                <a:spcPct val="80000"/>
              </a:lnSpc>
            </a:pPr>
            <a:r>
              <a:rPr lang="en-US" sz="2000" dirty="0" smtClean="0"/>
              <a:t>Career and Technical Education Coordinator</a:t>
            </a:r>
            <a:r>
              <a:rPr lang="en-US" sz="2000" dirty="0"/>
              <a:t> </a:t>
            </a:r>
            <a:r>
              <a:rPr lang="en-US" sz="2000" dirty="0" smtClean="0"/>
              <a:t>- NC </a:t>
            </a:r>
            <a:r>
              <a:rPr lang="en-US" sz="2000" dirty="0"/>
              <a:t>Community College System</a:t>
            </a:r>
          </a:p>
          <a:p>
            <a:pPr>
              <a:lnSpc>
                <a:spcPct val="80000"/>
              </a:lnSpc>
            </a:pPr>
            <a:r>
              <a:rPr lang="en-US" sz="2000" dirty="0" smtClean="0"/>
              <a:t>DroesslerC@ncCommunityColleges.edu</a:t>
            </a:r>
            <a:endParaRPr lang="en-US" sz="2000" dirty="0"/>
          </a:p>
        </p:txBody>
      </p:sp>
    </p:spTree>
    <p:extLst>
      <p:ext uri="{BB962C8B-B14F-4D97-AF65-F5344CB8AC3E}">
        <p14:creationId xmlns:p14="http://schemas.microsoft.com/office/powerpoint/2010/main" val="1473480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Articulation Update Process</a:t>
            </a:r>
          </a:p>
        </p:txBody>
      </p:sp>
      <p:sp>
        <p:nvSpPr>
          <p:cNvPr id="3" name="Content Placeholder 2"/>
          <p:cNvSpPr>
            <a:spLocks noGrp="1"/>
          </p:cNvSpPr>
          <p:nvPr>
            <p:ph idx="1"/>
          </p:nvPr>
        </p:nvSpPr>
        <p:spPr/>
        <p:txBody>
          <a:bodyPr>
            <a:normAutofit lnSpcReduction="10000"/>
          </a:bodyPr>
          <a:lstStyle/>
          <a:p>
            <a:pPr marL="457200" indent="-457200">
              <a:buAutoNum type="arabicPeriod"/>
            </a:pPr>
            <a:r>
              <a:rPr lang="en-US" sz="2600" dirty="0">
                <a:solidFill>
                  <a:sysClr val="windowText" lastClr="000000"/>
                </a:solidFill>
              </a:rPr>
              <a:t>State </a:t>
            </a:r>
            <a:r>
              <a:rPr lang="en-US" sz="2600" dirty="0" smtClean="0">
                <a:solidFill>
                  <a:sysClr val="windowText" lastClr="000000"/>
                </a:solidFill>
              </a:rPr>
              <a:t>staff review </a:t>
            </a:r>
            <a:r>
              <a:rPr lang="en-US" sz="2600" dirty="0">
                <a:solidFill>
                  <a:sysClr val="windowText" lastClr="000000"/>
                </a:solidFill>
              </a:rPr>
              <a:t>&amp; </a:t>
            </a:r>
            <a:r>
              <a:rPr lang="en-US" sz="2600" dirty="0" smtClean="0">
                <a:solidFill>
                  <a:sysClr val="windowText" lastClr="000000"/>
                </a:solidFill>
              </a:rPr>
              <a:t>recommend courses </a:t>
            </a:r>
            <a:endParaRPr lang="en-US" sz="2600" dirty="0">
              <a:solidFill>
                <a:sysClr val="windowText" lastClr="000000"/>
              </a:solidFill>
            </a:endParaRPr>
          </a:p>
          <a:p>
            <a:pPr marL="457200" indent="-457200">
              <a:buFontTx/>
              <a:buAutoNum type="arabicPeriod"/>
            </a:pPr>
            <a:r>
              <a:rPr lang="en-US" sz="2600" dirty="0" smtClean="0">
                <a:solidFill>
                  <a:sysClr val="windowText" lastClr="000000"/>
                </a:solidFill>
              </a:rPr>
              <a:t>Webinar for Chief Academic Officers and </a:t>
            </a:r>
            <a:br>
              <a:rPr lang="en-US" sz="2600" dirty="0" smtClean="0">
                <a:solidFill>
                  <a:sysClr val="windowText" lastClr="000000"/>
                </a:solidFill>
              </a:rPr>
            </a:br>
            <a:r>
              <a:rPr lang="en-US" sz="2600" dirty="0" smtClean="0">
                <a:solidFill>
                  <a:sysClr val="windowText" lastClr="000000"/>
                </a:solidFill>
              </a:rPr>
              <a:t>CTE Directors</a:t>
            </a:r>
          </a:p>
          <a:p>
            <a:pPr marL="457200" indent="-457200">
              <a:buFontTx/>
              <a:buAutoNum type="arabicPeriod"/>
            </a:pPr>
            <a:r>
              <a:rPr lang="en-US" sz="2600" dirty="0" smtClean="0">
                <a:solidFill>
                  <a:sysClr val="windowText" lastClr="000000"/>
                </a:solidFill>
              </a:rPr>
              <a:t>Teams of Teachers/Instructors review proposed matches </a:t>
            </a:r>
          </a:p>
          <a:p>
            <a:pPr marL="457200" indent="-457200">
              <a:buFontTx/>
              <a:buAutoNum type="arabicPeriod"/>
            </a:pPr>
            <a:r>
              <a:rPr lang="en-US" sz="2600" dirty="0" smtClean="0">
                <a:solidFill>
                  <a:sysClr val="windowText" lastClr="000000"/>
                </a:solidFill>
              </a:rPr>
              <a:t>Chief </a:t>
            </a:r>
            <a:r>
              <a:rPr lang="en-US" sz="2600" dirty="0">
                <a:solidFill>
                  <a:sysClr val="windowText" lastClr="000000"/>
                </a:solidFill>
              </a:rPr>
              <a:t>Instructional Officers </a:t>
            </a:r>
            <a:r>
              <a:rPr lang="en-US" sz="2600" dirty="0" smtClean="0">
                <a:solidFill>
                  <a:sysClr val="windowText" lastClr="000000"/>
                </a:solidFill>
              </a:rPr>
              <a:t>input data online</a:t>
            </a:r>
            <a:endParaRPr lang="en-US" sz="2600" dirty="0">
              <a:solidFill>
                <a:sysClr val="windowText" lastClr="000000"/>
              </a:solidFill>
            </a:endParaRPr>
          </a:p>
          <a:p>
            <a:pPr marL="457200" indent="-457200">
              <a:buFontTx/>
              <a:buAutoNum type="arabicPeriod"/>
            </a:pPr>
            <a:r>
              <a:rPr lang="en-US" sz="2600" dirty="0" smtClean="0">
                <a:solidFill>
                  <a:sysClr val="windowText" lastClr="000000"/>
                </a:solidFill>
              </a:rPr>
              <a:t>Data is reviewed, final list created</a:t>
            </a:r>
          </a:p>
          <a:p>
            <a:pPr marL="457200" indent="-457200">
              <a:buFontTx/>
              <a:buAutoNum type="arabicPeriod"/>
            </a:pPr>
            <a:r>
              <a:rPr lang="en-US" sz="2600" dirty="0">
                <a:solidFill>
                  <a:sysClr val="windowText" lastClr="000000"/>
                </a:solidFill>
              </a:rPr>
              <a:t>Chief Academic Officers </a:t>
            </a:r>
            <a:r>
              <a:rPr lang="en-US" sz="2600" dirty="0" smtClean="0">
                <a:solidFill>
                  <a:sysClr val="windowText" lastClr="000000"/>
                </a:solidFill>
              </a:rPr>
              <a:t>have final approval</a:t>
            </a:r>
          </a:p>
          <a:p>
            <a:pPr marL="457200" indent="-457200">
              <a:buFontTx/>
              <a:buAutoNum type="arabicPeriod"/>
            </a:pPr>
            <a:r>
              <a:rPr lang="en-US" sz="2600" dirty="0" smtClean="0">
                <a:solidFill>
                  <a:sysClr val="windowText" lastClr="000000"/>
                </a:solidFill>
              </a:rPr>
              <a:t>Updated list sent to College Presidents, </a:t>
            </a:r>
            <a:br>
              <a:rPr lang="en-US" sz="2600" dirty="0" smtClean="0">
                <a:solidFill>
                  <a:sysClr val="windowText" lastClr="000000"/>
                </a:solidFill>
              </a:rPr>
            </a:br>
            <a:r>
              <a:rPr lang="en-US" sz="2600" dirty="0" smtClean="0">
                <a:solidFill>
                  <a:sysClr val="windowText" lastClr="000000"/>
                </a:solidFill>
              </a:rPr>
              <a:t>State Boards</a:t>
            </a:r>
            <a:endParaRPr lang="en-US" sz="2600" dirty="0">
              <a:solidFill>
                <a:sysClr val="windowText" lastClr="000000"/>
              </a:solidFill>
            </a:endParaRPr>
          </a:p>
        </p:txBody>
      </p:sp>
    </p:spTree>
    <p:extLst>
      <p:ext uri="{BB962C8B-B14F-4D97-AF65-F5344CB8AC3E}">
        <p14:creationId xmlns:p14="http://schemas.microsoft.com/office/powerpoint/2010/main" val="141240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Articulation Update Process</a:t>
            </a:r>
          </a:p>
        </p:txBody>
      </p:sp>
      <p:sp>
        <p:nvSpPr>
          <p:cNvPr id="3" name="Content Placeholder 2"/>
          <p:cNvSpPr>
            <a:spLocks noGrp="1"/>
          </p:cNvSpPr>
          <p:nvPr>
            <p:ph idx="1"/>
          </p:nvPr>
        </p:nvSpPr>
        <p:spPr/>
        <p:txBody>
          <a:bodyPr>
            <a:normAutofit/>
          </a:bodyPr>
          <a:lstStyle/>
          <a:p>
            <a:pPr marL="457200" indent="-457200">
              <a:buAutoNum type="arabicPeriod"/>
            </a:pPr>
            <a:r>
              <a:rPr lang="en-US" dirty="0" smtClean="0">
                <a:solidFill>
                  <a:sysClr val="windowText" lastClr="000000"/>
                </a:solidFill>
              </a:rPr>
              <a:t>Today we are looking at course matches for the list of articulated courses.</a:t>
            </a:r>
          </a:p>
          <a:p>
            <a:pPr marL="457200" indent="-457200">
              <a:buAutoNum type="arabicPeriod"/>
            </a:pPr>
            <a:r>
              <a:rPr lang="en-US" dirty="0" smtClean="0">
                <a:solidFill>
                  <a:sysClr val="windowText" lastClr="000000"/>
                </a:solidFill>
              </a:rPr>
              <a:t>We can also look at </a:t>
            </a:r>
          </a:p>
          <a:p>
            <a:pPr lvl="1"/>
            <a:r>
              <a:rPr lang="en-US" dirty="0" smtClean="0">
                <a:solidFill>
                  <a:sysClr val="windowText" lastClr="000000"/>
                </a:solidFill>
              </a:rPr>
              <a:t>Text of the agreement</a:t>
            </a:r>
          </a:p>
          <a:p>
            <a:pPr lvl="1"/>
            <a:r>
              <a:rPr lang="en-US" dirty="0" smtClean="0">
                <a:solidFill>
                  <a:sysClr val="windowText" lastClr="000000"/>
                </a:solidFill>
              </a:rPr>
              <a:t>Criteria for awarding credit</a:t>
            </a:r>
          </a:p>
          <a:p>
            <a:pPr lvl="1"/>
            <a:r>
              <a:rPr lang="en-US" dirty="0" smtClean="0">
                <a:solidFill>
                  <a:sysClr val="windowText" lastClr="000000"/>
                </a:solidFill>
              </a:rPr>
              <a:t>The agreement </a:t>
            </a:r>
            <a:r>
              <a:rPr lang="en-US" dirty="0">
                <a:solidFill>
                  <a:sysClr val="windowText" lastClr="000000"/>
                </a:solidFill>
              </a:rPr>
              <a:t>u</a:t>
            </a:r>
            <a:r>
              <a:rPr lang="en-US" dirty="0" smtClean="0">
                <a:solidFill>
                  <a:sysClr val="windowText" lastClr="000000"/>
                </a:solidFill>
              </a:rPr>
              <a:t>pdate process</a:t>
            </a:r>
          </a:p>
          <a:p>
            <a:pPr lvl="1"/>
            <a:r>
              <a:rPr lang="en-US" dirty="0" smtClean="0">
                <a:solidFill>
                  <a:sysClr val="windowText" lastClr="000000"/>
                </a:solidFill>
              </a:rPr>
              <a:t>Local Articulation Agreements</a:t>
            </a:r>
          </a:p>
          <a:p>
            <a:pPr marL="457200" indent="-457200">
              <a:buAutoNum type="arabicPeriod"/>
            </a:pPr>
            <a:endParaRPr lang="en-US" dirty="0">
              <a:solidFill>
                <a:sysClr val="windowText" lastClr="000000"/>
              </a:solidFill>
            </a:endParaRPr>
          </a:p>
        </p:txBody>
      </p:sp>
    </p:spTree>
    <p:extLst>
      <p:ext uri="{BB962C8B-B14F-4D97-AF65-F5344CB8AC3E}">
        <p14:creationId xmlns:p14="http://schemas.microsoft.com/office/powerpoint/2010/main" val="1534184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hangingPunct="1">
              <a:defRPr/>
            </a:pPr>
            <a:r>
              <a:rPr lang="en-US" dirty="0" smtClean="0"/>
              <a:t>Articulation Review</a:t>
            </a:r>
            <a:endParaRPr lang="en-US" dirty="0"/>
          </a:p>
        </p:txBody>
      </p:sp>
      <p:sp>
        <p:nvSpPr>
          <p:cNvPr id="21507" name="Content Placeholder 2"/>
          <p:cNvSpPr>
            <a:spLocks noGrp="1"/>
          </p:cNvSpPr>
          <p:nvPr>
            <p:ph idx="1"/>
          </p:nvPr>
        </p:nvSpPr>
        <p:spPr/>
        <p:txBody>
          <a:bodyPr/>
          <a:lstStyle/>
          <a:p>
            <a:pPr eaLnBrk="1" hangingPunct="1"/>
            <a:r>
              <a:rPr lang="en-US" dirty="0" smtClean="0"/>
              <a:t>Course for Course </a:t>
            </a:r>
          </a:p>
          <a:p>
            <a:pPr lvl="1" eaLnBrk="1" hangingPunct="1">
              <a:buFont typeface="Wingdings" pitchFamily="2" charset="2"/>
              <a:buChar char="§"/>
            </a:pPr>
            <a:r>
              <a:rPr lang="en-US" dirty="0" smtClean="0"/>
              <a:t>80% match of competencies </a:t>
            </a:r>
          </a:p>
          <a:p>
            <a:pPr lvl="1" eaLnBrk="1" hangingPunct="1">
              <a:buFont typeface="Wingdings" pitchFamily="2" charset="2"/>
              <a:buChar char="§"/>
            </a:pPr>
            <a:r>
              <a:rPr lang="en-US" dirty="0" smtClean="0"/>
              <a:t>Understanding of teaching methods </a:t>
            </a:r>
          </a:p>
          <a:p>
            <a:pPr lvl="1" eaLnBrk="1" hangingPunct="1">
              <a:buFont typeface="Wingdings" pitchFamily="2" charset="2"/>
              <a:buChar char="§"/>
            </a:pPr>
            <a:r>
              <a:rPr lang="en-US" dirty="0" smtClean="0"/>
              <a:t>Understanding of anticipated student outcomes </a:t>
            </a:r>
          </a:p>
          <a:p>
            <a:pPr lvl="1" eaLnBrk="1" hangingPunct="1">
              <a:buFont typeface="Wingdings" pitchFamily="2" charset="2"/>
              <a:buChar char="§"/>
            </a:pPr>
            <a:r>
              <a:rPr lang="en-US" dirty="0" smtClean="0"/>
              <a:t>Secondary blueprint </a:t>
            </a:r>
          </a:p>
          <a:p>
            <a:pPr lvl="1" eaLnBrk="1" hangingPunct="1">
              <a:buFont typeface="Wingdings" pitchFamily="2" charset="2"/>
              <a:buChar char="§"/>
            </a:pPr>
            <a:r>
              <a:rPr lang="en-US" dirty="0" smtClean="0"/>
              <a:t>Postsecondary course description </a:t>
            </a:r>
          </a:p>
          <a:p>
            <a:pPr lvl="1" eaLnBrk="1" hangingPunct="1">
              <a:buFont typeface="Wingdings" pitchFamily="2" charset="2"/>
              <a:buChar char="§"/>
            </a:pPr>
            <a:r>
              <a:rPr lang="en-US" dirty="0" smtClean="0"/>
              <a:t>Understanding of competency measure </a:t>
            </a:r>
          </a:p>
          <a:p>
            <a:pPr lvl="1" eaLnBrk="1" hangingPunct="1">
              <a:buFont typeface="Wingdings" pitchFamily="2" charset="2"/>
              <a:buChar char="§"/>
            </a:pPr>
            <a:r>
              <a:rPr lang="en-US" dirty="0" smtClean="0"/>
              <a:t>Credential vs </a:t>
            </a:r>
            <a:r>
              <a:rPr lang="en-US" dirty="0" err="1" smtClean="0"/>
              <a:t>postassessment</a:t>
            </a:r>
            <a:endParaRPr lang="en-US" dirty="0" smtClean="0"/>
          </a:p>
        </p:txBody>
      </p:sp>
    </p:spTree>
    <p:extLst>
      <p:ext uri="{BB962C8B-B14F-4D97-AF65-F5344CB8AC3E}">
        <p14:creationId xmlns:p14="http://schemas.microsoft.com/office/powerpoint/2010/main" val="3576334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284121994"/>
              </p:ext>
            </p:extLst>
          </p:nvPr>
        </p:nvGraphicFramePr>
        <p:xfrm>
          <a:off x="2819400" y="-20054"/>
          <a:ext cx="5410200" cy="7002079"/>
        </p:xfrm>
        <a:graphic>
          <a:graphicData uri="http://schemas.openxmlformats.org/presentationml/2006/ole">
            <mc:AlternateContent xmlns:mc="http://schemas.openxmlformats.org/markup-compatibility/2006">
              <mc:Choice xmlns:v="urn:schemas-microsoft-com:vml" Requires="v">
                <p:oleObj spid="_x0000_s2088" name="Acrobat Document" r:id="rId4" imgW="5829194" imgH="7543564" progId="AcroExch.Document.DC">
                  <p:embed/>
                </p:oleObj>
              </mc:Choice>
              <mc:Fallback>
                <p:oleObj name="Acrobat Document" r:id="rId4" imgW="5829194" imgH="7543564" progId="AcroExch.Document.DC">
                  <p:embed/>
                  <p:pic>
                    <p:nvPicPr>
                      <p:cNvPr id="0" name=""/>
                      <p:cNvPicPr/>
                      <p:nvPr/>
                    </p:nvPicPr>
                    <p:blipFill>
                      <a:blip r:embed="rId5"/>
                      <a:stretch>
                        <a:fillRect/>
                      </a:stretch>
                    </p:blipFill>
                    <p:spPr>
                      <a:xfrm>
                        <a:off x="2819400" y="-20054"/>
                        <a:ext cx="5410200" cy="7002079"/>
                      </a:xfrm>
                      <a:prstGeom prst="rect">
                        <a:avLst/>
                      </a:prstGeom>
                    </p:spPr>
                  </p:pic>
                </p:oleObj>
              </mc:Fallback>
            </mc:AlternateContent>
          </a:graphicData>
        </a:graphic>
      </p:graphicFrame>
    </p:spTree>
    <p:extLst>
      <p:ext uri="{BB962C8B-B14F-4D97-AF65-F5344CB8AC3E}">
        <p14:creationId xmlns:p14="http://schemas.microsoft.com/office/powerpoint/2010/main" val="1377652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809634829"/>
              </p:ext>
            </p:extLst>
          </p:nvPr>
        </p:nvGraphicFramePr>
        <p:xfrm>
          <a:off x="-12032" y="-76200"/>
          <a:ext cx="9296400" cy="12031741"/>
        </p:xfrm>
        <a:graphic>
          <a:graphicData uri="http://schemas.openxmlformats.org/presentationml/2006/ole">
            <mc:AlternateContent xmlns:mc="http://schemas.openxmlformats.org/markup-compatibility/2006">
              <mc:Choice xmlns:v="urn:schemas-microsoft-com:vml" Requires="v">
                <p:oleObj spid="_x0000_s3113" name="Acrobat Document" r:id="rId4" imgW="5829194" imgH="7543564" progId="AcroExch.Document.DC">
                  <p:embed/>
                </p:oleObj>
              </mc:Choice>
              <mc:Fallback>
                <p:oleObj name="Acrobat Document" r:id="rId4" imgW="5829194" imgH="7543564" progId="AcroExch.Document.DC">
                  <p:embed/>
                  <p:pic>
                    <p:nvPicPr>
                      <p:cNvPr id="0" name=""/>
                      <p:cNvPicPr/>
                      <p:nvPr/>
                    </p:nvPicPr>
                    <p:blipFill>
                      <a:blip r:embed="rId5"/>
                      <a:stretch>
                        <a:fillRect/>
                      </a:stretch>
                    </p:blipFill>
                    <p:spPr>
                      <a:xfrm>
                        <a:off x="-12032" y="-76200"/>
                        <a:ext cx="9296400" cy="12031741"/>
                      </a:xfrm>
                      <a:prstGeom prst="rect">
                        <a:avLst/>
                      </a:prstGeom>
                    </p:spPr>
                  </p:pic>
                </p:oleObj>
              </mc:Fallback>
            </mc:AlternateContent>
          </a:graphicData>
        </a:graphic>
      </p:graphicFrame>
      <p:sp>
        <p:nvSpPr>
          <p:cNvPr id="3" name="Rounded Rectangle 2"/>
          <p:cNvSpPr>
            <a:spLocks noChangeArrowheads="1"/>
          </p:cNvSpPr>
          <p:nvPr/>
        </p:nvSpPr>
        <p:spPr bwMode="auto">
          <a:xfrm>
            <a:off x="381000" y="990600"/>
            <a:ext cx="8305800" cy="1828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3328156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lgn="ctr">
              <a:buNone/>
            </a:pPr>
            <a:r>
              <a:rPr lang="en-US" dirty="0"/>
              <a:t>7722 Carpentry </a:t>
            </a:r>
            <a:r>
              <a:rPr lang="en-US" dirty="0" smtClean="0"/>
              <a:t>II</a:t>
            </a:r>
          </a:p>
          <a:p>
            <a:pPr marL="0" indent="0" algn="ctr">
              <a:buNone/>
            </a:pPr>
            <a:r>
              <a:rPr lang="en-US" dirty="0" smtClean="0"/>
              <a:t>=</a:t>
            </a:r>
          </a:p>
          <a:p>
            <a:pPr marL="0" indent="0" algn="ctr">
              <a:buNone/>
            </a:pPr>
            <a:r>
              <a:rPr lang="en-US" dirty="0"/>
              <a:t>CST-111 Construction I</a:t>
            </a:r>
          </a:p>
        </p:txBody>
      </p:sp>
      <p:sp>
        <p:nvSpPr>
          <p:cNvPr id="4" name="Date Placeholder 3"/>
          <p:cNvSpPr>
            <a:spLocks noGrp="1"/>
          </p:cNvSpPr>
          <p:nvPr>
            <p:ph type="dt" sz="half" idx="10"/>
          </p:nvPr>
        </p:nvSpPr>
        <p:spPr/>
        <p:txBody>
          <a:bodyPr/>
          <a:lstStyle/>
          <a:p>
            <a:fld id="{8F89085A-6F1E-42B7-ADB4-8C5113284129}" type="datetime1">
              <a:rPr lang="en-US" smtClean="0"/>
              <a:pPr/>
              <a:t>2/10/2016</a:t>
            </a:fld>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15</a:t>
            </a:fld>
            <a:endParaRPr lang="en-US"/>
          </a:p>
        </p:txBody>
      </p:sp>
    </p:spTree>
    <p:extLst>
      <p:ext uri="{BB962C8B-B14F-4D97-AF65-F5344CB8AC3E}">
        <p14:creationId xmlns:p14="http://schemas.microsoft.com/office/powerpoint/2010/main" val="1490184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lgn="ctr">
              <a:buNone/>
            </a:pPr>
            <a:r>
              <a:rPr lang="en-US" dirty="0" smtClean="0"/>
              <a:t>6417 </a:t>
            </a:r>
            <a:r>
              <a:rPr lang="en-US" dirty="0"/>
              <a:t>Microsoft Word, Power Point, and Publisher </a:t>
            </a:r>
            <a:endParaRPr lang="en-US" dirty="0" smtClean="0"/>
          </a:p>
          <a:p>
            <a:pPr marL="0" indent="0" algn="ctr">
              <a:buNone/>
            </a:pPr>
            <a:r>
              <a:rPr lang="en-US" dirty="0" smtClean="0"/>
              <a:t>=</a:t>
            </a:r>
          </a:p>
          <a:p>
            <a:pPr marL="0" indent="0" algn="ctr">
              <a:buNone/>
            </a:pPr>
            <a:r>
              <a:rPr lang="en-US" dirty="0"/>
              <a:t>CIS-111 Basic PC Literacy </a:t>
            </a:r>
            <a:r>
              <a:rPr lang="en-US" u="sng" dirty="0">
                <a:solidFill>
                  <a:srgbClr val="0070C0"/>
                </a:solidFill>
              </a:rPr>
              <a:t>OR</a:t>
            </a:r>
          </a:p>
          <a:p>
            <a:pPr marL="0" indent="0" algn="ctr">
              <a:buNone/>
            </a:pPr>
            <a:r>
              <a:rPr lang="en-US" dirty="0"/>
              <a:t>CIS-124 DTP Graphics Software </a:t>
            </a:r>
            <a:r>
              <a:rPr lang="en-US" u="sng" dirty="0">
                <a:solidFill>
                  <a:srgbClr val="0070C0"/>
                </a:solidFill>
              </a:rPr>
              <a:t>OR</a:t>
            </a:r>
          </a:p>
          <a:p>
            <a:pPr marL="0" indent="0" algn="ctr">
              <a:buNone/>
            </a:pPr>
            <a:r>
              <a:rPr lang="en-US" dirty="0"/>
              <a:t>OST-136 Word Processing</a:t>
            </a:r>
          </a:p>
        </p:txBody>
      </p:sp>
      <p:sp>
        <p:nvSpPr>
          <p:cNvPr id="4" name="Date Placeholder 3"/>
          <p:cNvSpPr>
            <a:spLocks noGrp="1"/>
          </p:cNvSpPr>
          <p:nvPr>
            <p:ph type="dt" sz="half" idx="10"/>
          </p:nvPr>
        </p:nvSpPr>
        <p:spPr/>
        <p:txBody>
          <a:bodyPr/>
          <a:lstStyle/>
          <a:p>
            <a:fld id="{8F89085A-6F1E-42B7-ADB4-8C5113284129}" type="datetime1">
              <a:rPr lang="en-US" smtClean="0"/>
              <a:pPr/>
              <a:t>2/10/2016</a:t>
            </a:fld>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16</a:t>
            </a:fld>
            <a:endParaRPr lang="en-US"/>
          </a:p>
        </p:txBody>
      </p:sp>
    </p:spTree>
    <p:extLst>
      <p:ext uri="{BB962C8B-B14F-4D97-AF65-F5344CB8AC3E}">
        <p14:creationId xmlns:p14="http://schemas.microsoft.com/office/powerpoint/2010/main" val="957997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lgn="ctr">
              <a:buNone/>
            </a:pPr>
            <a:r>
              <a:rPr lang="en-US" dirty="0"/>
              <a:t>7741 Electrical Trades I </a:t>
            </a:r>
            <a:r>
              <a:rPr lang="en-US" u="sng" dirty="0">
                <a:solidFill>
                  <a:srgbClr val="0070C0"/>
                </a:solidFill>
              </a:rPr>
              <a:t>AND</a:t>
            </a:r>
          </a:p>
          <a:p>
            <a:pPr marL="0" indent="0" algn="ctr">
              <a:buNone/>
            </a:pPr>
            <a:r>
              <a:rPr lang="en-US" dirty="0"/>
              <a:t>7742 Electrical Trades </a:t>
            </a:r>
            <a:r>
              <a:rPr lang="en-US" dirty="0" smtClean="0"/>
              <a:t>II</a:t>
            </a:r>
          </a:p>
          <a:p>
            <a:pPr marL="0" indent="0" algn="ctr">
              <a:buNone/>
            </a:pPr>
            <a:r>
              <a:rPr lang="en-US" dirty="0" smtClean="0"/>
              <a:t>=</a:t>
            </a:r>
          </a:p>
          <a:p>
            <a:pPr marL="0" indent="0" algn="ctr">
              <a:buNone/>
            </a:pPr>
            <a:r>
              <a:rPr lang="en-US" dirty="0" smtClean="0"/>
              <a:t>ELC-113 </a:t>
            </a:r>
            <a:r>
              <a:rPr lang="en-US" dirty="0"/>
              <a:t>Basic Wiring I </a:t>
            </a:r>
          </a:p>
        </p:txBody>
      </p:sp>
      <p:sp>
        <p:nvSpPr>
          <p:cNvPr id="4" name="Date Placeholder 3"/>
          <p:cNvSpPr>
            <a:spLocks noGrp="1"/>
          </p:cNvSpPr>
          <p:nvPr>
            <p:ph type="dt" sz="half" idx="10"/>
          </p:nvPr>
        </p:nvSpPr>
        <p:spPr/>
        <p:txBody>
          <a:bodyPr/>
          <a:lstStyle/>
          <a:p>
            <a:fld id="{8F89085A-6F1E-42B7-ADB4-8C5113284129}" type="datetime1">
              <a:rPr lang="en-US" smtClean="0"/>
              <a:pPr/>
              <a:t>2/10/2016</a:t>
            </a:fld>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17</a:t>
            </a:fld>
            <a:endParaRPr lang="en-US"/>
          </a:p>
        </p:txBody>
      </p:sp>
    </p:spTree>
    <p:extLst>
      <p:ext uri="{BB962C8B-B14F-4D97-AF65-F5344CB8AC3E}">
        <p14:creationId xmlns:p14="http://schemas.microsoft.com/office/powerpoint/2010/main" val="1179585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lgn="ctr">
              <a:buNone/>
            </a:pPr>
            <a:r>
              <a:rPr lang="en-US" dirty="0"/>
              <a:t>7631 Electronics I AND</a:t>
            </a:r>
          </a:p>
          <a:p>
            <a:pPr marL="0" indent="0" algn="ctr">
              <a:buNone/>
            </a:pPr>
            <a:r>
              <a:rPr lang="en-US" dirty="0"/>
              <a:t>7632 Electronics </a:t>
            </a:r>
            <a:r>
              <a:rPr lang="en-US" dirty="0" smtClean="0"/>
              <a:t>II</a:t>
            </a:r>
          </a:p>
          <a:p>
            <a:pPr marL="0" indent="0" algn="ctr">
              <a:buNone/>
            </a:pPr>
            <a:r>
              <a:rPr lang="en-US" dirty="0" smtClean="0"/>
              <a:t>=</a:t>
            </a:r>
          </a:p>
          <a:p>
            <a:pPr marL="0" indent="0" algn="ctr">
              <a:buNone/>
            </a:pPr>
            <a:r>
              <a:rPr lang="en-US" dirty="0" smtClean="0"/>
              <a:t>ELC-112 </a:t>
            </a:r>
            <a:r>
              <a:rPr lang="en-US" dirty="0"/>
              <a:t>DC/AC Electricity </a:t>
            </a:r>
            <a:r>
              <a:rPr lang="en-US" u="sng" dirty="0">
                <a:solidFill>
                  <a:srgbClr val="0070C0"/>
                </a:solidFill>
              </a:rPr>
              <a:t>AND</a:t>
            </a:r>
          </a:p>
          <a:p>
            <a:pPr marL="0" indent="0" algn="ctr">
              <a:buNone/>
            </a:pPr>
            <a:r>
              <a:rPr lang="en-US" dirty="0"/>
              <a:t>(ELC-126 Electrical Computations </a:t>
            </a:r>
            <a:r>
              <a:rPr lang="en-US" u="sng" dirty="0">
                <a:solidFill>
                  <a:srgbClr val="0070C0"/>
                </a:solidFill>
              </a:rPr>
              <a:t>OR</a:t>
            </a:r>
          </a:p>
          <a:p>
            <a:pPr marL="0" indent="0" algn="ctr">
              <a:buNone/>
            </a:pPr>
            <a:r>
              <a:rPr lang="en-US" dirty="0"/>
              <a:t>EGR-131 Intro to Electronics Tech) </a:t>
            </a:r>
          </a:p>
        </p:txBody>
      </p:sp>
      <p:sp>
        <p:nvSpPr>
          <p:cNvPr id="4" name="Date Placeholder 3"/>
          <p:cNvSpPr>
            <a:spLocks noGrp="1"/>
          </p:cNvSpPr>
          <p:nvPr>
            <p:ph type="dt" sz="half" idx="10"/>
          </p:nvPr>
        </p:nvSpPr>
        <p:spPr/>
        <p:txBody>
          <a:bodyPr/>
          <a:lstStyle/>
          <a:p>
            <a:fld id="{8F89085A-6F1E-42B7-ADB4-8C5113284129}" type="datetime1">
              <a:rPr lang="en-US" smtClean="0"/>
              <a:pPr/>
              <a:t>2/10/2016</a:t>
            </a:fld>
            <a:endParaRPr lang="en-US"/>
          </a:p>
        </p:txBody>
      </p:sp>
      <p:sp>
        <p:nvSpPr>
          <p:cNvPr id="5" name="Slide Number Placeholder 4"/>
          <p:cNvSpPr>
            <a:spLocks noGrp="1"/>
          </p:cNvSpPr>
          <p:nvPr>
            <p:ph type="sldNum" sz="quarter" idx="12"/>
          </p:nvPr>
        </p:nvSpPr>
        <p:spPr/>
        <p:txBody>
          <a:bodyPr/>
          <a:lstStyle/>
          <a:p>
            <a:fld id="{9B007EB5-E551-4081-B1D4-5458D7644D4F}" type="slidenum">
              <a:rPr lang="en-US" smtClean="0"/>
              <a:pPr/>
              <a:t>18</a:t>
            </a:fld>
            <a:endParaRPr lang="en-US"/>
          </a:p>
        </p:txBody>
      </p:sp>
    </p:spTree>
    <p:extLst>
      <p:ext uri="{BB962C8B-B14F-4D97-AF65-F5344CB8AC3E}">
        <p14:creationId xmlns:p14="http://schemas.microsoft.com/office/powerpoint/2010/main" val="3938258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57200"/>
            <a:ext cx="8568634" cy="5912358"/>
          </a:xfrm>
          <a:prstGeom prst="rect">
            <a:avLst/>
          </a:prstGeom>
        </p:spPr>
      </p:pic>
    </p:spTree>
    <p:extLst>
      <p:ext uri="{BB962C8B-B14F-4D97-AF65-F5344CB8AC3E}">
        <p14:creationId xmlns:p14="http://schemas.microsoft.com/office/powerpoint/2010/main" val="2598095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algn="ctr" eaLnBrk="1" hangingPunct="1"/>
            <a:r>
              <a:rPr lang="en-US" dirty="0" smtClean="0"/>
              <a:t>Articulation = </a:t>
            </a:r>
            <a:br>
              <a:rPr lang="en-US" dirty="0" smtClean="0"/>
            </a:br>
            <a:r>
              <a:rPr lang="en-US" i="1" dirty="0" smtClean="0">
                <a:solidFill>
                  <a:srgbClr val="7F1353"/>
                </a:solidFill>
              </a:rPr>
              <a:t>Joining Parts Together</a:t>
            </a:r>
          </a:p>
        </p:txBody>
      </p:sp>
      <p:sp>
        <p:nvSpPr>
          <p:cNvPr id="2" name="Content Placeholder 1"/>
          <p:cNvSpPr>
            <a:spLocks noGrp="1"/>
          </p:cNvSpPr>
          <p:nvPr>
            <p:ph idx="1"/>
          </p:nvPr>
        </p:nvSpPr>
        <p:spPr/>
        <p:txBody>
          <a:bodyPr/>
          <a:lstStyle/>
          <a:p>
            <a:pPr>
              <a:buFont typeface="Arial" charset="0"/>
              <a:buChar char="•"/>
            </a:pPr>
            <a:r>
              <a:rPr lang="en-US" dirty="0"/>
              <a:t>Articulation is a seamless process that joins secondary and postsecondary education and minimizes duplication of </a:t>
            </a:r>
            <a:r>
              <a:rPr lang="en-US" dirty="0" smtClean="0"/>
              <a:t>effort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70" y="3276600"/>
            <a:ext cx="3891241" cy="3581400"/>
          </a:xfrm>
          <a:prstGeom prst="rect">
            <a:avLst/>
          </a:prstGeom>
        </p:spPr>
      </p:pic>
      <p:sp>
        <p:nvSpPr>
          <p:cNvPr id="6" name="Content Placeholder 1"/>
          <p:cNvSpPr txBox="1">
            <a:spLocks/>
          </p:cNvSpPr>
          <p:nvPr/>
        </p:nvSpPr>
        <p:spPr>
          <a:xfrm>
            <a:off x="4057261" y="3551237"/>
            <a:ext cx="5010539" cy="4602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pPr>
            <a:r>
              <a:rPr lang="en-US" dirty="0" smtClean="0"/>
              <a:t>Articulation connects high school coursework with community college coursework.</a:t>
            </a:r>
          </a:p>
          <a:p>
            <a:endParaRPr lang="en-US" dirty="0"/>
          </a:p>
        </p:txBody>
      </p:sp>
    </p:spTree>
    <p:extLst>
      <p:ext uri="{BB962C8B-B14F-4D97-AF65-F5344CB8AC3E}">
        <p14:creationId xmlns:p14="http://schemas.microsoft.com/office/powerpoint/2010/main" val="4021917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p:cNvGraphicFramePr>
            <a:graphicFrameLocks noChangeAspect="1"/>
          </p:cNvGraphicFramePr>
          <p:nvPr>
            <p:extLst>
              <p:ext uri="{D42A27DB-BD31-4B8C-83A1-F6EECF244321}">
                <p14:modId xmlns:p14="http://schemas.microsoft.com/office/powerpoint/2010/main" val="2457013817"/>
              </p:ext>
            </p:extLst>
          </p:nvPr>
        </p:nvGraphicFramePr>
        <p:xfrm>
          <a:off x="-152400" y="0"/>
          <a:ext cx="9296400" cy="12031741"/>
        </p:xfrm>
        <a:graphic>
          <a:graphicData uri="http://schemas.openxmlformats.org/presentationml/2006/ole">
            <mc:AlternateContent xmlns:mc="http://schemas.openxmlformats.org/markup-compatibility/2006">
              <mc:Choice xmlns:v="urn:schemas-microsoft-com:vml" Requires="v">
                <p:oleObj spid="_x0000_s4133" name="Acrobat Document" r:id="rId4" imgW="5829194" imgH="7543564" progId="AcroExch.Document.DC">
                  <p:embed/>
                </p:oleObj>
              </mc:Choice>
              <mc:Fallback>
                <p:oleObj name="Acrobat Document" r:id="rId4" imgW="5829194" imgH="7543564" progId="AcroExch.Document.DC">
                  <p:embed/>
                  <p:pic>
                    <p:nvPicPr>
                      <p:cNvPr id="0" name=""/>
                      <p:cNvPicPr/>
                      <p:nvPr/>
                    </p:nvPicPr>
                    <p:blipFill>
                      <a:blip r:embed="rId5"/>
                      <a:stretch>
                        <a:fillRect/>
                      </a:stretch>
                    </p:blipFill>
                    <p:spPr>
                      <a:xfrm>
                        <a:off x="-152400" y="0"/>
                        <a:ext cx="9296400" cy="12031741"/>
                      </a:xfrm>
                      <a:prstGeom prst="rect">
                        <a:avLst/>
                      </a:prstGeom>
                    </p:spPr>
                  </p:pic>
                </p:oleObj>
              </mc:Fallback>
            </mc:AlternateContent>
          </a:graphicData>
        </a:graphic>
      </p:graphicFrame>
      <p:sp>
        <p:nvSpPr>
          <p:cNvPr id="3" name="Rounded Rectangle 2"/>
          <p:cNvSpPr>
            <a:spLocks noChangeArrowheads="1"/>
          </p:cNvSpPr>
          <p:nvPr/>
        </p:nvSpPr>
        <p:spPr bwMode="auto">
          <a:xfrm>
            <a:off x="381000" y="2743200"/>
            <a:ext cx="8305800" cy="1828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
        <p:nvSpPr>
          <p:cNvPr id="4" name="Rounded Rectangle 3"/>
          <p:cNvSpPr>
            <a:spLocks noChangeArrowheads="1"/>
          </p:cNvSpPr>
          <p:nvPr/>
        </p:nvSpPr>
        <p:spPr bwMode="auto">
          <a:xfrm>
            <a:off x="3810000" y="3048000"/>
            <a:ext cx="1485900" cy="914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lgn="ctr">
              <a:lnSpc>
                <a:spcPct val="200000"/>
              </a:lnSpc>
              <a:defRPr/>
            </a:pPr>
            <a:r>
              <a:rPr lang="en-US" sz="2800" b="1" dirty="0" smtClean="0">
                <a:latin typeface="Arial" pitchFamily="-112" charset="0"/>
                <a:ea typeface="ヒラギノ角ゴ Pro W3" pitchFamily="-112" charset="-128"/>
                <a:cs typeface="+mn-cs"/>
              </a:rPr>
              <a:t>X</a:t>
            </a:r>
            <a:endParaRPr lang="en-US" sz="2800" b="1" dirty="0">
              <a:latin typeface="Arial" pitchFamily="-112" charset="0"/>
              <a:ea typeface="ヒラギノ角ゴ Pro W3" pitchFamily="-112" charset="-128"/>
              <a:cs typeface="+mn-cs"/>
            </a:endParaRPr>
          </a:p>
        </p:txBody>
      </p:sp>
      <p:sp>
        <p:nvSpPr>
          <p:cNvPr id="5" name="Rounded Rectangle 4"/>
          <p:cNvSpPr>
            <a:spLocks noChangeArrowheads="1"/>
          </p:cNvSpPr>
          <p:nvPr/>
        </p:nvSpPr>
        <p:spPr bwMode="auto">
          <a:xfrm>
            <a:off x="4914900" y="3048000"/>
            <a:ext cx="1485900" cy="914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lgn="ctr">
              <a:lnSpc>
                <a:spcPct val="200000"/>
              </a:lnSpc>
              <a:defRPr/>
            </a:pPr>
            <a:r>
              <a:rPr lang="en-US" sz="2800" b="1" dirty="0" smtClean="0">
                <a:latin typeface="Arial" pitchFamily="-112" charset="0"/>
                <a:ea typeface="ヒラギノ角ゴ Pro W3" pitchFamily="-112" charset="-128"/>
                <a:cs typeface="+mn-cs"/>
              </a:rPr>
              <a:t>X</a:t>
            </a:r>
            <a:endParaRPr lang="en-US" sz="2800" b="1" dirty="0">
              <a:latin typeface="Arial" pitchFamily="-112" charset="0"/>
              <a:ea typeface="ヒラギノ角ゴ Pro W3" pitchFamily="-112" charset="-128"/>
              <a:cs typeface="+mn-cs"/>
            </a:endParaRPr>
          </a:p>
        </p:txBody>
      </p:sp>
      <p:sp>
        <p:nvSpPr>
          <p:cNvPr id="6" name="Rounded Rectangle 5"/>
          <p:cNvSpPr>
            <a:spLocks noChangeArrowheads="1"/>
          </p:cNvSpPr>
          <p:nvPr/>
        </p:nvSpPr>
        <p:spPr bwMode="auto">
          <a:xfrm>
            <a:off x="6172200" y="3048000"/>
            <a:ext cx="1485900" cy="914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lgn="ctr">
              <a:lnSpc>
                <a:spcPct val="200000"/>
              </a:lnSpc>
              <a:defRPr/>
            </a:pPr>
            <a:r>
              <a:rPr lang="en-US" sz="2800" b="1" dirty="0" smtClean="0">
                <a:latin typeface="Arial" pitchFamily="-112" charset="0"/>
                <a:ea typeface="ヒラギノ角ゴ Pro W3" pitchFamily="-112" charset="-128"/>
                <a:cs typeface="+mn-cs"/>
              </a:rPr>
              <a:t>X</a:t>
            </a:r>
            <a:endParaRPr lang="en-US" sz="2800" b="1" dirty="0">
              <a:latin typeface="Arial" pitchFamily="-112" charset="0"/>
              <a:ea typeface="ヒラギノ角ゴ Pro W3" pitchFamily="-112" charset="-128"/>
              <a:cs typeface="+mn-cs"/>
            </a:endParaRPr>
          </a:p>
        </p:txBody>
      </p:sp>
      <p:sp>
        <p:nvSpPr>
          <p:cNvPr id="8" name="Rounded Rectangle 7"/>
          <p:cNvSpPr>
            <a:spLocks noChangeArrowheads="1"/>
          </p:cNvSpPr>
          <p:nvPr/>
        </p:nvSpPr>
        <p:spPr bwMode="auto">
          <a:xfrm>
            <a:off x="7277100" y="3048000"/>
            <a:ext cx="1485900" cy="914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lgn="ctr">
              <a:lnSpc>
                <a:spcPct val="200000"/>
              </a:lnSpc>
              <a:defRPr/>
            </a:pPr>
            <a:r>
              <a:rPr lang="en-US" sz="2800" b="1" dirty="0" smtClean="0">
                <a:latin typeface="Arial" pitchFamily="-112" charset="0"/>
                <a:ea typeface="ヒラギノ角ゴ Pro W3" pitchFamily="-112" charset="-128"/>
                <a:cs typeface="+mn-cs"/>
              </a:rPr>
              <a:t>X</a:t>
            </a:r>
            <a:endParaRPr lang="en-US" sz="2800" b="1" dirty="0">
              <a:latin typeface="Arial" pitchFamily="-112" charset="0"/>
              <a:ea typeface="ヒラギノ角ゴ Pro W3" pitchFamily="-112" charset="-128"/>
              <a:cs typeface="+mn-cs"/>
            </a:endParaRPr>
          </a:p>
        </p:txBody>
      </p:sp>
      <p:sp>
        <p:nvSpPr>
          <p:cNvPr id="9" name="Rounded Rectangle 8"/>
          <p:cNvSpPr>
            <a:spLocks noChangeArrowheads="1"/>
          </p:cNvSpPr>
          <p:nvPr/>
        </p:nvSpPr>
        <p:spPr bwMode="auto">
          <a:xfrm>
            <a:off x="381000" y="2743200"/>
            <a:ext cx="8305800" cy="1828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64406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1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1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1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1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97580149"/>
              </p:ext>
            </p:extLst>
          </p:nvPr>
        </p:nvGraphicFramePr>
        <p:xfrm>
          <a:off x="-152400" y="0"/>
          <a:ext cx="9296400" cy="12031741"/>
        </p:xfrm>
        <a:graphic>
          <a:graphicData uri="http://schemas.openxmlformats.org/presentationml/2006/ole">
            <mc:AlternateContent xmlns:mc="http://schemas.openxmlformats.org/markup-compatibility/2006">
              <mc:Choice xmlns:v="urn:schemas-microsoft-com:vml" Requires="v">
                <p:oleObj spid="_x0000_s5152" name="Acrobat Document" r:id="rId4" imgW="5829194" imgH="7543564" progId="AcroExch.Document.DC">
                  <p:embed/>
                </p:oleObj>
              </mc:Choice>
              <mc:Fallback>
                <p:oleObj name="Acrobat Document" r:id="rId4" imgW="5829194" imgH="7543564" progId="AcroExch.Document.DC">
                  <p:embed/>
                  <p:pic>
                    <p:nvPicPr>
                      <p:cNvPr id="0" name=""/>
                      <p:cNvPicPr/>
                      <p:nvPr/>
                    </p:nvPicPr>
                    <p:blipFill>
                      <a:blip r:embed="rId5"/>
                      <a:stretch>
                        <a:fillRect/>
                      </a:stretch>
                    </p:blipFill>
                    <p:spPr>
                      <a:xfrm>
                        <a:off x="-152400" y="0"/>
                        <a:ext cx="9296400" cy="12031741"/>
                      </a:xfrm>
                      <a:prstGeom prst="rect">
                        <a:avLst/>
                      </a:prstGeom>
                    </p:spPr>
                  </p:pic>
                </p:oleObj>
              </mc:Fallback>
            </mc:AlternateContent>
          </a:graphicData>
        </a:graphic>
      </p:graphicFrame>
      <p:sp>
        <p:nvSpPr>
          <p:cNvPr id="3" name="Rounded Rectangle 2"/>
          <p:cNvSpPr>
            <a:spLocks noChangeArrowheads="1"/>
          </p:cNvSpPr>
          <p:nvPr/>
        </p:nvSpPr>
        <p:spPr bwMode="auto">
          <a:xfrm>
            <a:off x="381000" y="4343400"/>
            <a:ext cx="8305800" cy="16764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401627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61822738"/>
              </p:ext>
            </p:extLst>
          </p:nvPr>
        </p:nvGraphicFramePr>
        <p:xfrm>
          <a:off x="-152400" y="0"/>
          <a:ext cx="9296400" cy="12031741"/>
        </p:xfrm>
        <a:graphic>
          <a:graphicData uri="http://schemas.openxmlformats.org/presentationml/2006/ole">
            <mc:AlternateContent xmlns:mc="http://schemas.openxmlformats.org/markup-compatibility/2006">
              <mc:Choice xmlns:v="urn:schemas-microsoft-com:vml" Requires="v">
                <p:oleObj spid="_x0000_s6173" name="Acrobat Document" r:id="rId4" imgW="5829194" imgH="7543564" progId="AcroExch.Document.DC">
                  <p:embed/>
                </p:oleObj>
              </mc:Choice>
              <mc:Fallback>
                <p:oleObj name="Acrobat Document" r:id="rId4" imgW="5829194" imgH="7543564" progId="AcroExch.Document.DC">
                  <p:embed/>
                  <p:pic>
                    <p:nvPicPr>
                      <p:cNvPr id="0" name=""/>
                      <p:cNvPicPr/>
                      <p:nvPr/>
                    </p:nvPicPr>
                    <p:blipFill>
                      <a:blip r:embed="rId5"/>
                      <a:stretch>
                        <a:fillRect/>
                      </a:stretch>
                    </p:blipFill>
                    <p:spPr>
                      <a:xfrm>
                        <a:off x="-152400" y="0"/>
                        <a:ext cx="9296400" cy="12031741"/>
                      </a:xfrm>
                      <a:prstGeom prst="rect">
                        <a:avLst/>
                      </a:prstGeom>
                    </p:spPr>
                  </p:pic>
                </p:oleObj>
              </mc:Fallback>
            </mc:AlternateContent>
          </a:graphicData>
        </a:graphic>
      </p:graphicFrame>
      <p:sp>
        <p:nvSpPr>
          <p:cNvPr id="3" name="Rounded Rectangle 2"/>
          <p:cNvSpPr>
            <a:spLocks noChangeArrowheads="1"/>
          </p:cNvSpPr>
          <p:nvPr/>
        </p:nvSpPr>
        <p:spPr bwMode="auto">
          <a:xfrm>
            <a:off x="381000" y="5867400"/>
            <a:ext cx="8305800" cy="7620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45281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596560112"/>
              </p:ext>
            </p:extLst>
          </p:nvPr>
        </p:nvGraphicFramePr>
        <p:xfrm>
          <a:off x="-152400" y="-4648200"/>
          <a:ext cx="9296400" cy="12031741"/>
        </p:xfrm>
        <a:graphic>
          <a:graphicData uri="http://schemas.openxmlformats.org/presentationml/2006/ole">
            <mc:AlternateContent xmlns:mc="http://schemas.openxmlformats.org/markup-compatibility/2006">
              <mc:Choice xmlns:v="urn:schemas-microsoft-com:vml" Requires="v">
                <p:oleObj spid="_x0000_s7198" name="Acrobat Document" r:id="rId4" imgW="5829194" imgH="7543564" progId="AcroExch.Document.DC">
                  <p:embed/>
                </p:oleObj>
              </mc:Choice>
              <mc:Fallback>
                <p:oleObj name="Acrobat Document" r:id="rId4" imgW="5829194" imgH="7543564" progId="AcroExch.Document.DC">
                  <p:embed/>
                  <p:pic>
                    <p:nvPicPr>
                      <p:cNvPr id="0" name=""/>
                      <p:cNvPicPr/>
                      <p:nvPr/>
                    </p:nvPicPr>
                    <p:blipFill>
                      <a:blip r:embed="rId5"/>
                      <a:stretch>
                        <a:fillRect/>
                      </a:stretch>
                    </p:blipFill>
                    <p:spPr>
                      <a:xfrm>
                        <a:off x="-152400" y="-4648200"/>
                        <a:ext cx="9296400" cy="12031741"/>
                      </a:xfrm>
                      <a:prstGeom prst="rect">
                        <a:avLst/>
                      </a:prstGeom>
                    </p:spPr>
                  </p:pic>
                </p:oleObj>
              </mc:Fallback>
            </mc:AlternateContent>
          </a:graphicData>
        </a:graphic>
      </p:graphicFrame>
      <p:sp>
        <p:nvSpPr>
          <p:cNvPr id="3" name="Rounded Rectangle 2"/>
          <p:cNvSpPr>
            <a:spLocks noChangeArrowheads="1"/>
          </p:cNvSpPr>
          <p:nvPr/>
        </p:nvSpPr>
        <p:spPr bwMode="auto">
          <a:xfrm>
            <a:off x="381000" y="1828800"/>
            <a:ext cx="8305800" cy="1828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
        <p:nvSpPr>
          <p:cNvPr id="4" name="Rounded Rectangle 3"/>
          <p:cNvSpPr>
            <a:spLocks noChangeArrowheads="1"/>
          </p:cNvSpPr>
          <p:nvPr/>
        </p:nvSpPr>
        <p:spPr bwMode="auto">
          <a:xfrm>
            <a:off x="381000" y="3505200"/>
            <a:ext cx="8305800" cy="31242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95897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1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Articulation Update Process</a:t>
            </a:r>
          </a:p>
        </p:txBody>
      </p:sp>
      <p:sp>
        <p:nvSpPr>
          <p:cNvPr id="3" name="Content Placeholder 2"/>
          <p:cNvSpPr>
            <a:spLocks noGrp="1"/>
          </p:cNvSpPr>
          <p:nvPr>
            <p:ph idx="1"/>
          </p:nvPr>
        </p:nvSpPr>
        <p:spPr/>
        <p:txBody>
          <a:bodyPr>
            <a:normAutofit lnSpcReduction="10000"/>
          </a:bodyPr>
          <a:lstStyle/>
          <a:p>
            <a:pPr marL="457200" indent="-457200">
              <a:buAutoNum type="arabicPeriod"/>
            </a:pPr>
            <a:r>
              <a:rPr lang="en-US" sz="2600" dirty="0">
                <a:solidFill>
                  <a:sysClr val="windowText" lastClr="000000"/>
                </a:solidFill>
              </a:rPr>
              <a:t>State </a:t>
            </a:r>
            <a:r>
              <a:rPr lang="en-US" sz="2600" dirty="0" smtClean="0">
                <a:solidFill>
                  <a:sysClr val="windowText" lastClr="000000"/>
                </a:solidFill>
              </a:rPr>
              <a:t>staff review </a:t>
            </a:r>
            <a:r>
              <a:rPr lang="en-US" sz="2600" dirty="0">
                <a:solidFill>
                  <a:sysClr val="windowText" lastClr="000000"/>
                </a:solidFill>
              </a:rPr>
              <a:t>&amp; </a:t>
            </a:r>
            <a:r>
              <a:rPr lang="en-US" sz="2600" dirty="0" smtClean="0">
                <a:solidFill>
                  <a:sysClr val="windowText" lastClr="000000"/>
                </a:solidFill>
              </a:rPr>
              <a:t>recommend  courses </a:t>
            </a:r>
            <a:endParaRPr lang="en-US" sz="2600" dirty="0">
              <a:solidFill>
                <a:sysClr val="windowText" lastClr="000000"/>
              </a:solidFill>
            </a:endParaRPr>
          </a:p>
          <a:p>
            <a:pPr marL="457200" indent="-457200">
              <a:buFontTx/>
              <a:buAutoNum type="arabicPeriod"/>
            </a:pPr>
            <a:r>
              <a:rPr lang="en-US" sz="2600" dirty="0" smtClean="0">
                <a:solidFill>
                  <a:sysClr val="windowText" lastClr="000000"/>
                </a:solidFill>
              </a:rPr>
              <a:t>Webinar for Chief Academic Officers and </a:t>
            </a:r>
            <a:br>
              <a:rPr lang="en-US" sz="2600" dirty="0" smtClean="0">
                <a:solidFill>
                  <a:sysClr val="windowText" lastClr="000000"/>
                </a:solidFill>
              </a:rPr>
            </a:br>
            <a:r>
              <a:rPr lang="en-US" sz="2600" dirty="0" smtClean="0">
                <a:solidFill>
                  <a:sysClr val="windowText" lastClr="000000"/>
                </a:solidFill>
              </a:rPr>
              <a:t>CTE Directors</a:t>
            </a:r>
          </a:p>
          <a:p>
            <a:pPr marL="457200" indent="-457200">
              <a:buFontTx/>
              <a:buAutoNum type="arabicPeriod"/>
            </a:pPr>
            <a:r>
              <a:rPr lang="en-US" sz="2600" dirty="0" smtClean="0">
                <a:solidFill>
                  <a:sysClr val="windowText" lastClr="000000"/>
                </a:solidFill>
              </a:rPr>
              <a:t>Teams of Teachers/Instructors review proposed matches </a:t>
            </a:r>
          </a:p>
          <a:p>
            <a:pPr marL="457200" indent="-457200">
              <a:buFontTx/>
              <a:buAutoNum type="arabicPeriod"/>
            </a:pPr>
            <a:r>
              <a:rPr lang="en-US" sz="2600" dirty="0" smtClean="0">
                <a:solidFill>
                  <a:sysClr val="windowText" lastClr="000000"/>
                </a:solidFill>
              </a:rPr>
              <a:t>Chief </a:t>
            </a:r>
            <a:r>
              <a:rPr lang="en-US" sz="2600" dirty="0">
                <a:solidFill>
                  <a:sysClr val="windowText" lastClr="000000"/>
                </a:solidFill>
              </a:rPr>
              <a:t>Instructional Officers </a:t>
            </a:r>
            <a:r>
              <a:rPr lang="en-US" sz="2600" dirty="0" smtClean="0">
                <a:solidFill>
                  <a:sysClr val="windowText" lastClr="000000"/>
                </a:solidFill>
              </a:rPr>
              <a:t>input data online</a:t>
            </a:r>
            <a:endParaRPr lang="en-US" sz="2600" dirty="0">
              <a:solidFill>
                <a:sysClr val="windowText" lastClr="000000"/>
              </a:solidFill>
            </a:endParaRPr>
          </a:p>
          <a:p>
            <a:pPr marL="457200" indent="-457200">
              <a:buFontTx/>
              <a:buAutoNum type="arabicPeriod"/>
            </a:pPr>
            <a:r>
              <a:rPr lang="en-US" sz="2600" dirty="0" smtClean="0">
                <a:solidFill>
                  <a:sysClr val="windowText" lastClr="000000"/>
                </a:solidFill>
              </a:rPr>
              <a:t>Data is reviewed, final list created</a:t>
            </a:r>
          </a:p>
          <a:p>
            <a:pPr marL="457200" indent="-457200">
              <a:buFontTx/>
              <a:buAutoNum type="arabicPeriod"/>
            </a:pPr>
            <a:r>
              <a:rPr lang="en-US" sz="2600" dirty="0">
                <a:solidFill>
                  <a:sysClr val="windowText" lastClr="000000"/>
                </a:solidFill>
              </a:rPr>
              <a:t>Chief Academic Officers </a:t>
            </a:r>
            <a:r>
              <a:rPr lang="en-US" sz="2600" dirty="0" smtClean="0">
                <a:solidFill>
                  <a:sysClr val="windowText" lastClr="000000"/>
                </a:solidFill>
              </a:rPr>
              <a:t>have final approval</a:t>
            </a:r>
          </a:p>
          <a:p>
            <a:pPr marL="457200" indent="-457200">
              <a:buFontTx/>
              <a:buAutoNum type="arabicPeriod"/>
            </a:pPr>
            <a:r>
              <a:rPr lang="en-US" sz="2600" dirty="0" smtClean="0">
                <a:solidFill>
                  <a:sysClr val="windowText" lastClr="000000"/>
                </a:solidFill>
              </a:rPr>
              <a:t>Updated list sent to College Presidents, </a:t>
            </a:r>
            <a:br>
              <a:rPr lang="en-US" sz="2600" dirty="0" smtClean="0">
                <a:solidFill>
                  <a:sysClr val="windowText" lastClr="000000"/>
                </a:solidFill>
              </a:rPr>
            </a:br>
            <a:r>
              <a:rPr lang="en-US" sz="2600" dirty="0" smtClean="0">
                <a:solidFill>
                  <a:sysClr val="windowText" lastClr="000000"/>
                </a:solidFill>
              </a:rPr>
              <a:t>State Boards</a:t>
            </a:r>
            <a:endParaRPr lang="en-US" sz="2600" dirty="0">
              <a:solidFill>
                <a:sysClr val="windowText" lastClr="000000"/>
              </a:solidFill>
            </a:endParaRPr>
          </a:p>
        </p:txBody>
      </p:sp>
    </p:spTree>
    <p:extLst>
      <p:ext uri="{BB962C8B-B14F-4D97-AF65-F5344CB8AC3E}">
        <p14:creationId xmlns:p14="http://schemas.microsoft.com/office/powerpoint/2010/main" val="223323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fontScale="90000"/>
          </a:bodyPr>
          <a:lstStyle/>
          <a:p>
            <a:pPr eaLnBrk="1" hangingPunct="1"/>
            <a:r>
              <a:rPr lang="en-US" sz="5400" dirty="0" smtClean="0"/>
              <a:t>Updating the </a:t>
            </a:r>
            <a:br>
              <a:rPr lang="en-US" sz="5400" dirty="0" smtClean="0"/>
            </a:br>
            <a:r>
              <a:rPr lang="en-US" sz="5400" dirty="0" smtClean="0"/>
              <a:t>Articulation Agreement</a:t>
            </a:r>
          </a:p>
        </p:txBody>
      </p:sp>
      <p:sp>
        <p:nvSpPr>
          <p:cNvPr id="3075" name="Rectangle 3"/>
          <p:cNvSpPr>
            <a:spLocks noGrp="1" noChangeArrowheads="1"/>
          </p:cNvSpPr>
          <p:nvPr>
            <p:ph type="subTitle" idx="1"/>
          </p:nvPr>
        </p:nvSpPr>
        <p:spPr/>
        <p:txBody>
          <a:bodyPr>
            <a:noAutofit/>
          </a:bodyPr>
          <a:lstStyle/>
          <a:p>
            <a:pPr eaLnBrk="1" hangingPunct="1">
              <a:lnSpc>
                <a:spcPct val="80000"/>
              </a:lnSpc>
            </a:pPr>
            <a:endParaRPr lang="en-US" sz="900" dirty="0" smtClean="0"/>
          </a:p>
          <a:p>
            <a:pPr eaLnBrk="1" hangingPunct="1">
              <a:lnSpc>
                <a:spcPct val="80000"/>
              </a:lnSpc>
            </a:pPr>
            <a:r>
              <a:rPr lang="en-US" sz="8800" dirty="0" smtClean="0">
                <a:solidFill>
                  <a:srgbClr val="FF0000"/>
                </a:solidFill>
              </a:rPr>
              <a:t>Questions?</a:t>
            </a:r>
            <a:endParaRPr lang="en-US" sz="6600" dirty="0">
              <a:solidFill>
                <a:srgbClr val="FF0000"/>
              </a:solidFill>
            </a:endParaRPr>
          </a:p>
        </p:txBody>
      </p:sp>
    </p:spTree>
    <p:extLst>
      <p:ext uri="{BB962C8B-B14F-4D97-AF65-F5344CB8AC3E}">
        <p14:creationId xmlns:p14="http://schemas.microsoft.com/office/powerpoint/2010/main" val="4187150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62000"/>
            <a:ext cx="7772400" cy="1470025"/>
          </a:xfrm>
        </p:spPr>
        <p:txBody>
          <a:bodyPr>
            <a:normAutofit fontScale="90000"/>
          </a:bodyPr>
          <a:lstStyle/>
          <a:p>
            <a:pPr eaLnBrk="1" hangingPunct="1"/>
            <a:r>
              <a:rPr lang="en-US" sz="5400" dirty="0" smtClean="0"/>
              <a:t>Updating the </a:t>
            </a:r>
            <a:br>
              <a:rPr lang="en-US" sz="5400" dirty="0" smtClean="0"/>
            </a:br>
            <a:r>
              <a:rPr lang="en-US" sz="5400" dirty="0" smtClean="0"/>
              <a:t>Articulation Agreement</a:t>
            </a:r>
          </a:p>
        </p:txBody>
      </p:sp>
      <p:sp>
        <p:nvSpPr>
          <p:cNvPr id="3075" name="Rectangle 3"/>
          <p:cNvSpPr>
            <a:spLocks noGrp="1" noChangeArrowheads="1"/>
          </p:cNvSpPr>
          <p:nvPr>
            <p:ph type="subTitle" idx="1"/>
          </p:nvPr>
        </p:nvSpPr>
        <p:spPr>
          <a:xfrm>
            <a:off x="0" y="2590800"/>
            <a:ext cx="9144000" cy="4114800"/>
          </a:xfrm>
        </p:spPr>
        <p:txBody>
          <a:bodyPr>
            <a:noAutofit/>
          </a:bodyPr>
          <a:lstStyle/>
          <a:p>
            <a:pPr eaLnBrk="1" hangingPunct="1">
              <a:lnSpc>
                <a:spcPct val="80000"/>
              </a:lnSpc>
            </a:pPr>
            <a:endParaRPr lang="en-US" sz="900" dirty="0" smtClean="0"/>
          </a:p>
          <a:p>
            <a:pPr eaLnBrk="1" hangingPunct="1">
              <a:lnSpc>
                <a:spcPct val="80000"/>
              </a:lnSpc>
            </a:pPr>
            <a:r>
              <a:rPr lang="en-US" dirty="0" smtClean="0"/>
              <a:t>Bob Witchger</a:t>
            </a:r>
          </a:p>
          <a:p>
            <a:pPr eaLnBrk="1" hangingPunct="1">
              <a:lnSpc>
                <a:spcPct val="80000"/>
              </a:lnSpc>
            </a:pPr>
            <a:r>
              <a:rPr lang="en-US" sz="2000" dirty="0" smtClean="0"/>
              <a:t>Director, Career and Technical Education - NC Community College System</a:t>
            </a:r>
          </a:p>
          <a:p>
            <a:pPr eaLnBrk="1" hangingPunct="1">
              <a:lnSpc>
                <a:spcPct val="80000"/>
              </a:lnSpc>
            </a:pPr>
            <a:r>
              <a:rPr lang="en-US" sz="2000" dirty="0" smtClean="0"/>
              <a:t>WitchgerB@ncCommunityColleges.edu</a:t>
            </a:r>
          </a:p>
          <a:p>
            <a:pPr eaLnBrk="1" hangingPunct="1">
              <a:lnSpc>
                <a:spcPct val="80000"/>
              </a:lnSpc>
            </a:pPr>
            <a:endParaRPr lang="en-US" sz="1100" dirty="0" smtClean="0"/>
          </a:p>
          <a:p>
            <a:pPr>
              <a:lnSpc>
                <a:spcPct val="80000"/>
              </a:lnSpc>
            </a:pPr>
            <a:r>
              <a:rPr lang="en-US" dirty="0" smtClean="0"/>
              <a:t>Jo Anne Honeycutt</a:t>
            </a:r>
            <a:endParaRPr lang="en-US" dirty="0"/>
          </a:p>
          <a:p>
            <a:pPr>
              <a:lnSpc>
                <a:spcPct val="80000"/>
              </a:lnSpc>
            </a:pPr>
            <a:r>
              <a:rPr lang="en-US" sz="2000" dirty="0"/>
              <a:t>Director, Career and Technical </a:t>
            </a:r>
            <a:r>
              <a:rPr lang="en-US" sz="2000" dirty="0" smtClean="0"/>
              <a:t>Education - NC Department of Public Instruction</a:t>
            </a:r>
            <a:endParaRPr lang="en-US" sz="2000" dirty="0"/>
          </a:p>
          <a:p>
            <a:pPr>
              <a:lnSpc>
                <a:spcPct val="80000"/>
              </a:lnSpc>
            </a:pPr>
            <a:r>
              <a:rPr lang="en-US" sz="2000" dirty="0" smtClean="0"/>
              <a:t>Joanne.Honeycutt@dpi.nc.gov</a:t>
            </a:r>
            <a:endParaRPr lang="en-US" sz="2000" dirty="0"/>
          </a:p>
          <a:p>
            <a:pPr eaLnBrk="1" hangingPunct="1">
              <a:lnSpc>
                <a:spcPct val="80000"/>
              </a:lnSpc>
            </a:pPr>
            <a:endParaRPr lang="en-US" sz="1100" dirty="0" smtClean="0"/>
          </a:p>
          <a:p>
            <a:pPr eaLnBrk="1" hangingPunct="1">
              <a:lnSpc>
                <a:spcPct val="80000"/>
              </a:lnSpc>
            </a:pPr>
            <a:r>
              <a:rPr lang="en-US" dirty="0" smtClean="0"/>
              <a:t>Chris </a:t>
            </a:r>
            <a:r>
              <a:rPr lang="en-US" dirty="0"/>
              <a:t>Droessler</a:t>
            </a:r>
          </a:p>
          <a:p>
            <a:pPr eaLnBrk="1" hangingPunct="1">
              <a:lnSpc>
                <a:spcPct val="80000"/>
              </a:lnSpc>
            </a:pPr>
            <a:r>
              <a:rPr lang="en-US" sz="2000" dirty="0" smtClean="0"/>
              <a:t>Career and Technical Education Coordinator</a:t>
            </a:r>
            <a:r>
              <a:rPr lang="en-US" sz="2000" dirty="0"/>
              <a:t> </a:t>
            </a:r>
            <a:r>
              <a:rPr lang="en-US" sz="2000" dirty="0" smtClean="0"/>
              <a:t>- NC </a:t>
            </a:r>
            <a:r>
              <a:rPr lang="en-US" sz="2000" dirty="0"/>
              <a:t>Community College System</a:t>
            </a:r>
          </a:p>
          <a:p>
            <a:pPr>
              <a:lnSpc>
                <a:spcPct val="80000"/>
              </a:lnSpc>
            </a:pPr>
            <a:r>
              <a:rPr lang="en-US" sz="2000" dirty="0" smtClean="0"/>
              <a:t>DroesslerC@ncCommunityColleges.edu</a:t>
            </a:r>
            <a:endParaRPr lang="en-US" sz="2000" dirty="0"/>
          </a:p>
        </p:txBody>
      </p:sp>
    </p:spTree>
    <p:extLst>
      <p:ext uri="{BB962C8B-B14F-4D97-AF65-F5344CB8AC3E}">
        <p14:creationId xmlns:p14="http://schemas.microsoft.com/office/powerpoint/2010/main" val="1850110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Agreement?</a:t>
            </a:r>
            <a:endParaRPr lang="en-US" dirty="0"/>
          </a:p>
        </p:txBody>
      </p:sp>
      <p:sp>
        <p:nvSpPr>
          <p:cNvPr id="3" name="Content Placeholder 2"/>
          <p:cNvSpPr>
            <a:spLocks noGrp="1"/>
          </p:cNvSpPr>
          <p:nvPr>
            <p:ph idx="1"/>
          </p:nvPr>
        </p:nvSpPr>
        <p:spPr/>
        <p:txBody>
          <a:bodyPr/>
          <a:lstStyle/>
          <a:p>
            <a:pPr>
              <a:lnSpc>
                <a:spcPct val="150000"/>
              </a:lnSpc>
              <a:spcBef>
                <a:spcPts val="3000"/>
              </a:spcBef>
              <a:spcAft>
                <a:spcPts val="3000"/>
              </a:spcAft>
            </a:pPr>
            <a:r>
              <a:rPr lang="en-US" dirty="0" smtClean="0"/>
              <a:t>North </a:t>
            </a:r>
            <a:r>
              <a:rPr lang="en-US" dirty="0"/>
              <a:t>Carolina Comprehensive Articulation Agreement (CAA)</a:t>
            </a:r>
          </a:p>
          <a:p>
            <a:pPr>
              <a:lnSpc>
                <a:spcPct val="150000"/>
              </a:lnSpc>
              <a:spcBef>
                <a:spcPts val="3000"/>
              </a:spcBef>
              <a:spcAft>
                <a:spcPts val="3000"/>
              </a:spcAft>
            </a:pPr>
            <a:r>
              <a:rPr lang="en-US" dirty="0" smtClean="0"/>
              <a:t>NC High School to Community College Articulation Agreement</a:t>
            </a:r>
          </a:p>
        </p:txBody>
      </p:sp>
      <p:sp>
        <p:nvSpPr>
          <p:cNvPr id="6" name="Rounded Rectangle 5"/>
          <p:cNvSpPr>
            <a:spLocks noChangeArrowheads="1"/>
          </p:cNvSpPr>
          <p:nvPr/>
        </p:nvSpPr>
        <p:spPr bwMode="auto">
          <a:xfrm>
            <a:off x="426308" y="3863180"/>
            <a:ext cx="7346092" cy="1547019"/>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97467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US" dirty="0" smtClean="0"/>
              <a:t>Articulation </a:t>
            </a:r>
            <a:br>
              <a:rPr lang="en-US" dirty="0" smtClean="0"/>
            </a:br>
            <a:r>
              <a:rPr lang="en-US" sz="3600" dirty="0" smtClean="0"/>
              <a:t>(Perkins Act of 2006) </a:t>
            </a:r>
          </a:p>
        </p:txBody>
      </p:sp>
      <p:sp>
        <p:nvSpPr>
          <p:cNvPr id="7171" name="Content Placeholder 2"/>
          <p:cNvSpPr>
            <a:spLocks noGrp="1"/>
          </p:cNvSpPr>
          <p:nvPr>
            <p:ph idx="1"/>
          </p:nvPr>
        </p:nvSpPr>
        <p:spPr/>
        <p:txBody>
          <a:bodyPr>
            <a:normAutofit lnSpcReduction="10000"/>
          </a:bodyPr>
          <a:lstStyle/>
          <a:p>
            <a:pPr marL="0" indent="0" eaLnBrk="1" hangingPunct="1">
              <a:lnSpc>
                <a:spcPct val="130000"/>
              </a:lnSpc>
              <a:spcBef>
                <a:spcPts val="0"/>
              </a:spcBef>
              <a:buNone/>
            </a:pPr>
            <a:r>
              <a:rPr lang="en-US" sz="2800" dirty="0" smtClean="0"/>
              <a:t>Each program shall --</a:t>
            </a:r>
          </a:p>
          <a:p>
            <a:pPr eaLnBrk="1" hangingPunct="1">
              <a:lnSpc>
                <a:spcPct val="130000"/>
              </a:lnSpc>
              <a:spcBef>
                <a:spcPts val="0"/>
              </a:spcBef>
            </a:pPr>
            <a:r>
              <a:rPr lang="en-US" sz="2400" dirty="0" smtClean="0"/>
              <a:t>Be carried out under an </a:t>
            </a:r>
            <a:r>
              <a:rPr lang="en-US" sz="2400" u="sng" dirty="0" smtClean="0"/>
              <a:t>articulation agreement </a:t>
            </a:r>
            <a:r>
              <a:rPr lang="en-US" sz="2400" dirty="0" smtClean="0"/>
              <a:t>between participants in the consortium</a:t>
            </a:r>
          </a:p>
          <a:p>
            <a:pPr eaLnBrk="1" hangingPunct="1">
              <a:lnSpc>
                <a:spcPct val="130000"/>
              </a:lnSpc>
              <a:spcBef>
                <a:spcPts val="0"/>
              </a:spcBef>
            </a:pPr>
            <a:r>
              <a:rPr lang="en-US" sz="2600" dirty="0" smtClean="0"/>
              <a:t>Consist of a program of study </a:t>
            </a:r>
            <a:endParaRPr lang="en-US" sz="2400" dirty="0" smtClean="0"/>
          </a:p>
          <a:p>
            <a:pPr lvl="1" eaLnBrk="1" hangingPunct="1">
              <a:lnSpc>
                <a:spcPct val="130000"/>
              </a:lnSpc>
              <a:spcBef>
                <a:spcPts val="0"/>
              </a:spcBef>
            </a:pPr>
            <a:r>
              <a:rPr lang="en-US" sz="2400" dirty="0" smtClean="0"/>
              <a:t>Minimum 2-years secondary</a:t>
            </a:r>
          </a:p>
          <a:p>
            <a:pPr lvl="1" eaLnBrk="1" hangingPunct="1">
              <a:lnSpc>
                <a:spcPct val="130000"/>
              </a:lnSpc>
              <a:spcBef>
                <a:spcPts val="0"/>
              </a:spcBef>
            </a:pPr>
            <a:r>
              <a:rPr lang="en-US" sz="2400" dirty="0" smtClean="0"/>
              <a:t>Minimum 2-years postsecondary</a:t>
            </a:r>
          </a:p>
          <a:p>
            <a:pPr eaLnBrk="1" hangingPunct="1">
              <a:lnSpc>
                <a:spcPct val="130000"/>
              </a:lnSpc>
              <a:spcBef>
                <a:spcPts val="0"/>
              </a:spcBef>
            </a:pPr>
            <a:r>
              <a:rPr lang="en-US" sz="2600" dirty="0" smtClean="0"/>
              <a:t>Include professional development </a:t>
            </a:r>
          </a:p>
          <a:p>
            <a:pPr eaLnBrk="1" hangingPunct="1">
              <a:lnSpc>
                <a:spcPct val="130000"/>
              </a:lnSpc>
              <a:spcBef>
                <a:spcPts val="0"/>
              </a:spcBef>
            </a:pPr>
            <a:r>
              <a:rPr lang="en-US" sz="2600" dirty="0" smtClean="0"/>
              <a:t>Provide equal access to special populations</a:t>
            </a:r>
          </a:p>
          <a:p>
            <a:pPr eaLnBrk="1" hangingPunct="1">
              <a:lnSpc>
                <a:spcPct val="130000"/>
              </a:lnSpc>
              <a:spcBef>
                <a:spcPts val="0"/>
              </a:spcBef>
            </a:pPr>
            <a:r>
              <a:rPr lang="en-US" sz="2600" dirty="0" smtClean="0"/>
              <a:t>Provide preparatory services</a:t>
            </a:r>
          </a:p>
        </p:txBody>
      </p:sp>
    </p:spTree>
    <p:extLst>
      <p:ext uri="{BB962C8B-B14F-4D97-AF65-F5344CB8AC3E}">
        <p14:creationId xmlns:p14="http://schemas.microsoft.com/office/powerpoint/2010/main" val="2542032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059"/>
            <a:ext cx="6832055" cy="6858000"/>
          </a:xfrm>
          <a:prstGeom prst="rect">
            <a:avLst/>
          </a:prstGeom>
        </p:spPr>
      </p:pic>
      <p:sp>
        <p:nvSpPr>
          <p:cNvPr id="4" name="Rounded Rectangle 3"/>
          <p:cNvSpPr>
            <a:spLocks noChangeArrowheads="1"/>
          </p:cNvSpPr>
          <p:nvPr/>
        </p:nvSpPr>
        <p:spPr bwMode="auto">
          <a:xfrm>
            <a:off x="2667000" y="4648200"/>
            <a:ext cx="1828800" cy="6096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65342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dirty="0" smtClean="0"/>
              <a:t>Criteria to Award Articulation Credit</a:t>
            </a:r>
            <a:endParaRPr lang="en-US" dirty="0"/>
          </a:p>
        </p:txBody>
      </p:sp>
      <p:sp>
        <p:nvSpPr>
          <p:cNvPr id="22532" name="Content Placeholder 2"/>
          <p:cNvSpPr>
            <a:spLocks noGrp="1"/>
          </p:cNvSpPr>
          <p:nvPr>
            <p:ph idx="1"/>
          </p:nvPr>
        </p:nvSpPr>
        <p:spPr/>
        <p:txBody>
          <a:bodyPr>
            <a:normAutofit lnSpcReduction="10000"/>
          </a:bodyPr>
          <a:lstStyle/>
          <a:p>
            <a:pPr marL="0" indent="0" eaLnBrk="1" hangingPunct="1">
              <a:buNone/>
            </a:pPr>
            <a:r>
              <a:rPr lang="en-US" sz="2400" dirty="0"/>
              <a:t>To receive articulated credit, students must enroll at the community college within two years of their high school graduation date and meet the following criteria</a:t>
            </a:r>
            <a:r>
              <a:rPr lang="en-US" sz="2400" dirty="0" smtClean="0"/>
              <a:t>:</a:t>
            </a:r>
          </a:p>
          <a:p>
            <a:pPr eaLnBrk="1" hangingPunct="1"/>
            <a:r>
              <a:rPr lang="en-US" sz="2800" dirty="0" smtClean="0"/>
              <a:t>Final grade </a:t>
            </a:r>
            <a:r>
              <a:rPr lang="en-US" sz="2800" dirty="0"/>
              <a:t>of B or higher in the </a:t>
            </a:r>
            <a:r>
              <a:rPr lang="en-US" sz="2800" dirty="0" smtClean="0"/>
              <a:t>course and</a:t>
            </a:r>
            <a:endParaRPr lang="en-US" sz="2800" dirty="0"/>
          </a:p>
          <a:p>
            <a:pPr eaLnBrk="1" hangingPunct="1"/>
            <a:r>
              <a:rPr lang="en-US" sz="2800" dirty="0"/>
              <a:t>A score of 93 or higher on the standardized CTE </a:t>
            </a:r>
            <a:r>
              <a:rPr lang="en-US" sz="2800" dirty="0" smtClean="0"/>
              <a:t>postassessment </a:t>
            </a:r>
            <a:endParaRPr lang="en-US" sz="2800" dirty="0"/>
          </a:p>
          <a:p>
            <a:pPr marL="0" indent="0" eaLnBrk="1" hangingPunct="1">
              <a:buNone/>
            </a:pPr>
            <a:r>
              <a:rPr lang="en-US" sz="2400" dirty="0"/>
              <a:t>High school students who enroll in a Career and College Promise pathway may earn articulated college credit as described in this agreement while enrolled in high school if the CTE articulated college credit is part of their Career and College Promise pathway.</a:t>
            </a:r>
            <a:endParaRPr lang="en-US" sz="2400" dirty="0" smtClean="0"/>
          </a:p>
        </p:txBody>
      </p:sp>
    </p:spTree>
    <p:extLst>
      <p:ext uri="{BB962C8B-B14F-4D97-AF65-F5344CB8AC3E}">
        <p14:creationId xmlns:p14="http://schemas.microsoft.com/office/powerpoint/2010/main" val="3857211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9" descr="C:\Documents and Settings\cdroessler\Local Settings\Temporary Internet Files\Content.IE5\M9SULBRR\MC9004395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3638550"/>
            <a:ext cx="38100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Box 1"/>
          <p:cNvSpPr txBox="1">
            <a:spLocks noChangeArrowheads="1"/>
          </p:cNvSpPr>
          <p:nvPr/>
        </p:nvSpPr>
        <p:spPr bwMode="auto">
          <a:xfrm>
            <a:off x="228600" y="5592763"/>
            <a:ext cx="3505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12" charset="-128"/>
              </a:defRPr>
            </a:lvl1pPr>
            <a:lvl2pPr marL="742950" indent="-285750">
              <a:defRPr sz="2400">
                <a:solidFill>
                  <a:schemeClr val="tx1"/>
                </a:solidFill>
                <a:latin typeface="Arial" pitchFamily="34" charset="0"/>
                <a:ea typeface="ヒラギノ角ゴ Pro W3" pitchFamily="-112" charset="-128"/>
              </a:defRPr>
            </a:lvl2pPr>
            <a:lvl3pPr marL="1143000" indent="-228600">
              <a:defRPr sz="2400">
                <a:solidFill>
                  <a:schemeClr val="tx1"/>
                </a:solidFill>
                <a:latin typeface="Arial" pitchFamily="34" charset="0"/>
                <a:ea typeface="ヒラギノ角ゴ Pro W3" pitchFamily="-112" charset="-128"/>
              </a:defRPr>
            </a:lvl3pPr>
            <a:lvl4pPr marL="1600200" indent="-228600">
              <a:defRPr sz="2400">
                <a:solidFill>
                  <a:schemeClr val="tx1"/>
                </a:solidFill>
                <a:latin typeface="Arial" pitchFamily="34" charset="0"/>
                <a:ea typeface="ヒラギノ角ゴ Pro W3" pitchFamily="-112" charset="-128"/>
              </a:defRPr>
            </a:lvl4pPr>
            <a:lvl5pPr marL="2057400" indent="-228600">
              <a:defRPr sz="2400">
                <a:solidFill>
                  <a:schemeClr val="tx1"/>
                </a:solidFill>
                <a:latin typeface="Arial" pitchFamily="34"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9pPr>
          </a:lstStyle>
          <a:p>
            <a:pPr algn="ctr"/>
            <a:r>
              <a:rPr lang="en-US" sz="3200" b="1"/>
              <a:t>High School</a:t>
            </a:r>
          </a:p>
        </p:txBody>
      </p:sp>
      <p:sp>
        <p:nvSpPr>
          <p:cNvPr id="87045" name="TextBox 7"/>
          <p:cNvSpPr txBox="1">
            <a:spLocks noChangeArrowheads="1"/>
          </p:cNvSpPr>
          <p:nvPr/>
        </p:nvSpPr>
        <p:spPr bwMode="auto">
          <a:xfrm>
            <a:off x="6324600" y="3048000"/>
            <a:ext cx="29575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12" charset="-128"/>
              </a:defRPr>
            </a:lvl1pPr>
            <a:lvl2pPr marL="742950" indent="-285750">
              <a:defRPr sz="2400">
                <a:solidFill>
                  <a:schemeClr val="tx1"/>
                </a:solidFill>
                <a:latin typeface="Arial" pitchFamily="34" charset="0"/>
                <a:ea typeface="ヒラギノ角ゴ Pro W3" pitchFamily="-112" charset="-128"/>
              </a:defRPr>
            </a:lvl2pPr>
            <a:lvl3pPr marL="1143000" indent="-228600">
              <a:defRPr sz="2400">
                <a:solidFill>
                  <a:schemeClr val="tx1"/>
                </a:solidFill>
                <a:latin typeface="Arial" pitchFamily="34" charset="0"/>
                <a:ea typeface="ヒラギノ角ゴ Pro W3" pitchFamily="-112" charset="-128"/>
              </a:defRPr>
            </a:lvl3pPr>
            <a:lvl4pPr marL="1600200" indent="-228600">
              <a:defRPr sz="2400">
                <a:solidFill>
                  <a:schemeClr val="tx1"/>
                </a:solidFill>
                <a:latin typeface="Arial" pitchFamily="34" charset="0"/>
                <a:ea typeface="ヒラギノ角ゴ Pro W3" pitchFamily="-112" charset="-128"/>
              </a:defRPr>
            </a:lvl4pPr>
            <a:lvl5pPr marL="2057400" indent="-228600">
              <a:defRPr sz="2400">
                <a:solidFill>
                  <a:schemeClr val="tx1"/>
                </a:solidFill>
                <a:latin typeface="Arial" pitchFamily="34" charset="0"/>
                <a:ea typeface="ヒラギノ角ゴ Pro W3" pitchFamily="-112"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12" charset="-128"/>
              </a:defRPr>
            </a:lvl9pPr>
          </a:lstStyle>
          <a:p>
            <a:pPr algn="ctr"/>
            <a:r>
              <a:rPr lang="en-US" sz="3200" b="1"/>
              <a:t>Work</a:t>
            </a:r>
          </a:p>
        </p:txBody>
      </p:sp>
      <p:pic>
        <p:nvPicPr>
          <p:cNvPr id="87046" name="Picture 7" descr="F:\Com-Colle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866900"/>
            <a:ext cx="36576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10" descr="BUSINES3.JPG                                                   000B0790StarGate                       C165B6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0"/>
            <a:ext cx="44958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a:cxnSpLocks noChangeShapeType="1"/>
          </p:cNvCxnSpPr>
          <p:nvPr/>
        </p:nvCxnSpPr>
        <p:spPr bwMode="auto">
          <a:xfrm flipV="1">
            <a:off x="1219200" y="1676400"/>
            <a:ext cx="5867400" cy="3467100"/>
          </a:xfrm>
          <a:prstGeom prst="straightConnector1">
            <a:avLst/>
          </a:prstGeom>
          <a:noFill/>
          <a:ln w="508000" cmpd="tri">
            <a:solidFill>
              <a:srgbClr val="FF0000"/>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1643384" y="1570037"/>
            <a:ext cx="6096000" cy="944562"/>
          </a:xfrm>
        </p:spPr>
        <p:txBody>
          <a:bodyPr>
            <a:normAutofit fontScale="90000"/>
          </a:bodyPr>
          <a:lstStyle/>
          <a:p>
            <a:pPr eaLnBrk="1" hangingPunct="1"/>
            <a:r>
              <a:rPr lang="en-US" dirty="0"/>
              <a:t>Programs </a:t>
            </a:r>
            <a:r>
              <a:rPr lang="en-US" dirty="0" smtClean="0"/>
              <a:t/>
            </a:r>
            <a:br>
              <a:rPr lang="en-US" dirty="0" smtClean="0"/>
            </a:br>
            <a:r>
              <a:rPr lang="en-US" dirty="0" smtClean="0"/>
              <a:t>of </a:t>
            </a:r>
            <a:r>
              <a:rPr lang="en-US" dirty="0"/>
              <a:t>Study</a:t>
            </a:r>
          </a:p>
        </p:txBody>
      </p:sp>
    </p:spTree>
    <p:extLst>
      <p:ext uri="{BB962C8B-B14F-4D97-AF65-F5344CB8AC3E}">
        <p14:creationId xmlns:p14="http://schemas.microsoft.com/office/powerpoint/2010/main" val="11071142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afterEffect">
                                  <p:stCondLst>
                                    <p:cond delay="50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495300" y="1219930"/>
            <a:ext cx="6096000" cy="944562"/>
          </a:xfrm>
        </p:spPr>
        <p:txBody>
          <a:bodyPr>
            <a:normAutofit fontScale="90000"/>
          </a:bodyPr>
          <a:lstStyle/>
          <a:p>
            <a:pPr eaLnBrk="1" hangingPunct="1">
              <a:tabLst>
                <a:tab pos="401638" algn="l"/>
              </a:tabLst>
            </a:pPr>
            <a:r>
              <a:rPr lang="en-US" dirty="0" smtClean="0"/>
              <a:t>Program of Study</a:t>
            </a:r>
            <a:br>
              <a:rPr lang="en-US" dirty="0" smtClean="0"/>
            </a:br>
            <a:r>
              <a:rPr lang="en-US" sz="3000" dirty="0" smtClean="0">
                <a:solidFill>
                  <a:srgbClr val="7F1353"/>
                </a:solidFill>
              </a:rPr>
              <a:t>Mechanical Engineering</a:t>
            </a:r>
          </a:p>
        </p:txBody>
      </p:sp>
      <p:pic>
        <p:nvPicPr>
          <p:cNvPr id="13314" name="Content Placeholder 3" descr="ISN 2"/>
          <p:cNvPicPr>
            <a:picLocks noGrp="1"/>
          </p:cNvPicPr>
          <p:nvPr>
            <p:ph idx="4294967295"/>
          </p:nvPr>
        </p:nvPicPr>
        <p:blipFill>
          <a:blip r:embed="rId3" cstate="print">
            <a:extLst>
              <a:ext uri="{28A0092B-C50C-407E-A947-70E740481C1C}">
                <a14:useLocalDpi xmlns:a14="http://schemas.microsoft.com/office/drawing/2010/main" val="0"/>
              </a:ext>
            </a:extLst>
          </a:blip>
          <a:srcRect l="7164" r="11162" b="15834"/>
          <a:stretch>
            <a:fillRect/>
          </a:stretch>
        </p:blipFill>
        <p:spPr>
          <a:xfrm>
            <a:off x="4800600" y="0"/>
            <a:ext cx="4343400" cy="6080125"/>
          </a:xfrm>
        </p:spPr>
      </p:pic>
      <p:sp>
        <p:nvSpPr>
          <p:cNvPr id="9" name="Rectangle 8"/>
          <p:cNvSpPr/>
          <p:nvPr/>
        </p:nvSpPr>
        <p:spPr>
          <a:xfrm>
            <a:off x="304800" y="2362200"/>
            <a:ext cx="46482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457200" y="2514600"/>
            <a:ext cx="4419600" cy="3539430"/>
          </a:xfrm>
          <a:prstGeom prst="rect">
            <a:avLst/>
          </a:prstGeom>
          <a:noFill/>
        </p:spPr>
        <p:txBody>
          <a:bodyPr wrap="square">
            <a:spAutoFit/>
          </a:bodyPr>
          <a:lstStyle/>
          <a:p>
            <a:pPr>
              <a:defRPr/>
            </a:pPr>
            <a:r>
              <a:rPr lang="en-US" sz="3200" dirty="0"/>
              <a:t>Articulation </a:t>
            </a:r>
          </a:p>
          <a:p>
            <a:pPr marL="223838" indent="-223838">
              <a:buFont typeface="Arial" pitchFamily="34" charset="0"/>
              <a:buChar char="•"/>
              <a:defRPr/>
            </a:pPr>
            <a:r>
              <a:rPr lang="en-US" dirty="0">
                <a:solidFill>
                  <a:srgbClr val="7F1353"/>
                </a:solidFill>
              </a:rPr>
              <a:t>Minimize duplication of coursework    </a:t>
            </a:r>
          </a:p>
          <a:p>
            <a:pPr marL="223838" indent="-223838">
              <a:buFont typeface="Arial" pitchFamily="34" charset="0"/>
              <a:buChar char="•"/>
              <a:defRPr/>
            </a:pPr>
            <a:r>
              <a:rPr lang="en-US" dirty="0">
                <a:solidFill>
                  <a:srgbClr val="7F1353"/>
                </a:solidFill>
              </a:rPr>
              <a:t>Seamless education in </a:t>
            </a:r>
            <a:r>
              <a:rPr lang="en-US" dirty="0" smtClean="0">
                <a:solidFill>
                  <a:srgbClr val="7F1353"/>
                </a:solidFill>
              </a:rPr>
              <a:t>program of study</a:t>
            </a:r>
            <a:endParaRPr lang="en-US" dirty="0">
              <a:solidFill>
                <a:srgbClr val="7F1353"/>
              </a:solidFill>
            </a:endParaRPr>
          </a:p>
          <a:p>
            <a:pPr marL="223838" indent="-223838">
              <a:buFont typeface="Arial" pitchFamily="34" charset="0"/>
              <a:buChar char="•"/>
              <a:defRPr/>
            </a:pPr>
            <a:r>
              <a:rPr lang="en-US" dirty="0" smtClean="0">
                <a:solidFill>
                  <a:srgbClr val="7F1353"/>
                </a:solidFill>
              </a:rPr>
              <a:t>Advance </a:t>
            </a:r>
            <a:r>
              <a:rPr lang="en-US" dirty="0">
                <a:solidFill>
                  <a:srgbClr val="7F1353"/>
                </a:solidFill>
              </a:rPr>
              <a:t>postsecondary skills</a:t>
            </a:r>
          </a:p>
          <a:p>
            <a:pPr marL="223838" indent="-223838">
              <a:buFont typeface="Arial" pitchFamily="34" charset="0"/>
              <a:buChar char="•"/>
              <a:defRPr/>
            </a:pPr>
            <a:r>
              <a:rPr lang="en-US" dirty="0">
                <a:solidFill>
                  <a:srgbClr val="7F1353"/>
                </a:solidFill>
              </a:rPr>
              <a:t>R</a:t>
            </a:r>
            <a:r>
              <a:rPr lang="en-US" dirty="0" smtClean="0">
                <a:solidFill>
                  <a:srgbClr val="7F1353"/>
                </a:solidFill>
              </a:rPr>
              <a:t>educe cost of education</a:t>
            </a:r>
            <a:endParaRPr lang="en-US" dirty="0">
              <a:solidFill>
                <a:srgbClr val="7F1353"/>
              </a:solidFill>
            </a:endParaRPr>
          </a:p>
          <a:p>
            <a:pPr marL="223838" indent="-223838">
              <a:buFont typeface="Arial" pitchFamily="34" charset="0"/>
              <a:buChar char="•"/>
              <a:defRPr/>
            </a:pPr>
            <a:r>
              <a:rPr lang="en-US" dirty="0">
                <a:solidFill>
                  <a:srgbClr val="7F1353"/>
                </a:solidFill>
              </a:rPr>
              <a:t>Promote local partnerships </a:t>
            </a:r>
          </a:p>
          <a:p>
            <a:pPr marL="223838" indent="-223838">
              <a:defRPr/>
            </a:pPr>
            <a:endParaRPr lang="en-US" dirty="0">
              <a:solidFill>
                <a:srgbClr val="7F1353"/>
              </a:solidFill>
            </a:endParaRPr>
          </a:p>
        </p:txBody>
      </p:sp>
      <p:cxnSp>
        <p:nvCxnSpPr>
          <p:cNvPr id="6" name="Straight Arrow Connector 5"/>
          <p:cNvCxnSpPr/>
          <p:nvPr/>
        </p:nvCxnSpPr>
        <p:spPr>
          <a:xfrm flipV="1">
            <a:off x="3200400" y="2133600"/>
            <a:ext cx="2895600" cy="685800"/>
          </a:xfrm>
          <a:prstGeom prst="straightConnector1">
            <a:avLst/>
          </a:prstGeom>
          <a:ln w="76200">
            <a:solidFill>
              <a:srgbClr val="7F135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430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algn="ctr" eaLnBrk="1" hangingPunct="1"/>
            <a:r>
              <a:rPr lang="en-US" dirty="0" smtClean="0"/>
              <a:t>Articulation Agreement History</a:t>
            </a:r>
            <a:endParaRPr lang="en-US" sz="2400" dirty="0" smtClean="0"/>
          </a:p>
        </p:txBody>
      </p:sp>
      <p:sp>
        <p:nvSpPr>
          <p:cNvPr id="7171" name="Content Placeholder 2"/>
          <p:cNvSpPr>
            <a:spLocks noGrp="1"/>
          </p:cNvSpPr>
          <p:nvPr>
            <p:ph idx="1"/>
          </p:nvPr>
        </p:nvSpPr>
        <p:spPr/>
        <p:txBody>
          <a:bodyPr/>
          <a:lstStyle/>
          <a:p>
            <a:pPr eaLnBrk="1" hangingPunct="1">
              <a:lnSpc>
                <a:spcPct val="200000"/>
              </a:lnSpc>
              <a:spcBef>
                <a:spcPts val="0"/>
              </a:spcBef>
            </a:pPr>
            <a:r>
              <a:rPr lang="en-US" sz="2800" dirty="0" smtClean="0"/>
              <a:t>First Articulation Agreement in 1999</a:t>
            </a:r>
          </a:p>
          <a:p>
            <a:pPr eaLnBrk="1" hangingPunct="1">
              <a:lnSpc>
                <a:spcPct val="200000"/>
              </a:lnSpc>
              <a:spcBef>
                <a:spcPts val="0"/>
              </a:spcBef>
            </a:pPr>
            <a:r>
              <a:rPr lang="en-US" sz="2800" dirty="0" smtClean="0"/>
              <a:t>Updat</a:t>
            </a:r>
            <a:r>
              <a:rPr lang="en-US" sz="2800" dirty="0"/>
              <a:t>ed </a:t>
            </a:r>
            <a:r>
              <a:rPr lang="en-US" sz="2800" dirty="0" smtClean="0"/>
              <a:t>Agreement </a:t>
            </a:r>
            <a:r>
              <a:rPr lang="en-US" sz="2800" dirty="0"/>
              <a:t>in </a:t>
            </a:r>
            <a:r>
              <a:rPr lang="en-US" sz="2800" dirty="0" smtClean="0"/>
              <a:t>2005</a:t>
            </a:r>
          </a:p>
          <a:p>
            <a:pPr eaLnBrk="1" hangingPunct="1">
              <a:lnSpc>
                <a:spcPct val="200000"/>
              </a:lnSpc>
              <a:spcBef>
                <a:spcPts val="0"/>
              </a:spcBef>
            </a:pPr>
            <a:r>
              <a:rPr lang="en-US" sz="2800" dirty="0" smtClean="0"/>
              <a:t>Updated criteria to award credit in 2011</a:t>
            </a:r>
          </a:p>
          <a:p>
            <a:pPr eaLnBrk="1" hangingPunct="1">
              <a:lnSpc>
                <a:spcPct val="200000"/>
              </a:lnSpc>
              <a:spcBef>
                <a:spcPts val="0"/>
              </a:spcBef>
            </a:pPr>
            <a:r>
              <a:rPr lang="en-US" sz="2800" dirty="0" smtClean="0"/>
              <a:t>Updated Agreement in 2011</a:t>
            </a:r>
          </a:p>
          <a:p>
            <a:pPr eaLnBrk="1" hangingPunct="1">
              <a:lnSpc>
                <a:spcPct val="200000"/>
              </a:lnSpc>
              <a:spcBef>
                <a:spcPts val="0"/>
              </a:spcBef>
            </a:pPr>
            <a:r>
              <a:rPr lang="en-US" sz="2800" dirty="0" smtClean="0"/>
              <a:t>Attempted update in 2013</a:t>
            </a:r>
          </a:p>
        </p:txBody>
      </p:sp>
    </p:spTree>
    <p:extLst>
      <p:ext uri="{BB962C8B-B14F-4D97-AF65-F5344CB8AC3E}">
        <p14:creationId xmlns:p14="http://schemas.microsoft.com/office/powerpoint/2010/main" val="20038615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FB5CEF851A894EBF7DD1FB22F51352" ma:contentTypeVersion="20" ma:contentTypeDescription="Create a new document." ma:contentTypeScope="" ma:versionID="8f3af701f3df8a9c9048a907c74c0ac2">
  <xsd:schema xmlns:xsd="http://www.w3.org/2001/XMLSchema" xmlns:xs="http://www.w3.org/2001/XMLSchema" xmlns:p="http://schemas.microsoft.com/office/2006/metadata/properties" xmlns:ns1="http://schemas.microsoft.com/sharepoint/v3" xmlns:ns2="88203bfa-d4ac-462e-8616-0292cc28843a" xmlns:ns3="f46e81e7-297d-417f-b698-00dff3f07a0e" targetNamespace="http://schemas.microsoft.com/office/2006/metadata/properties" ma:root="true" ma:fieldsID="369e50db597ab9061d2b510d58b9a267" ns1:_="" ns2:_="" ns3:_="">
    <xsd:import namespace="http://schemas.microsoft.com/sharepoint/v3"/>
    <xsd:import namespace="88203bfa-d4ac-462e-8616-0292cc28843a"/>
    <xsd:import namespace="f46e81e7-297d-417f-b698-00dff3f07a0e"/>
    <xsd:element name="properties">
      <xsd:complexType>
        <xsd:sequence>
          <xsd:element name="documentManagement">
            <xsd:complexType>
              <xsd:all>
                <xsd:element ref="ns1:PublishingStartDate" minOccurs="0"/>
                <xsd:element ref="ns1:PublishingExpirationDate" minOccurs="0"/>
                <xsd:element ref="ns2:Departments"/>
                <xsd:element ref="ns2:TaxCatchAll" minOccurs="0"/>
                <xsd:element ref="ns3:mf6adc5d79a94e37ab7ec9b9c48355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203bfa-d4ac-462e-8616-0292cc28843a" elementFormDefault="qualified">
    <xsd:import namespace="http://schemas.microsoft.com/office/2006/documentManagement/types"/>
    <xsd:import namespace="http://schemas.microsoft.com/office/infopath/2007/PartnerControls"/>
    <xsd:element name="Departments" ma:index="10" ma:displayName="Departments" ma:description="Select the department associated with this document or file. Department selections are based on this organization&#10;http://www.nccommunitycolleges.edu/Personnel/NCCCS_Directory.htm" ma:format="Dropdown" ma:internalName="Departments">
      <xsd:simpleType>
        <xsd:restriction base="dms:Choice">
          <xsd:enumeration value="Administrative and Facility Services"/>
          <xsd:enumeration value="Budgeting and Accounting and State-Level Accounting"/>
          <xsd:enumeration value="Contracts and Grants"/>
          <xsd:enumeration value="Human Resources"/>
          <xsd:enumeration value="Information Services"/>
          <xsd:enumeration value="Legal Affairs"/>
          <xsd:enumeration value="Marketing and Public Affairs"/>
          <xsd:enumeration value="Travel"/>
        </xsd:restriction>
      </xsd:simpleType>
    </xsd:element>
    <xsd:element name="TaxCatchAll" ma:index="11" nillable="true" ma:displayName="Taxonomy Catch All Column" ma:hidden="true" ma:list="{c4007c1c-46bb-42fa-88e6-4247e554f2f5}" ma:internalName="TaxCatchAll" ma:showField="CatchAllData" ma:web="88203bfa-d4ac-462e-8616-0292cc2884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6e81e7-297d-417f-b698-00dff3f07a0e" elementFormDefault="qualified">
    <xsd:import namespace="http://schemas.microsoft.com/office/2006/documentManagement/types"/>
    <xsd:import namespace="http://schemas.microsoft.com/office/infopath/2007/PartnerControls"/>
    <xsd:element name="mf6adc5d79a94e37ab7ec9b9c483552f" ma:index="13" ma:taxonomy="true" ma:internalName="mf6adc5d79a94e37ab7ec9b9c483552f" ma:taxonomyFieldName="Types" ma:displayName="Document Type" ma:indexed="true" ma:readOnly="false" ma:default="" ma:fieldId="{6f6adc5d-79a9-4e37-ab7e-c9b9c483552f}" ma:sspId="ff2c0a30-6022-4a53-931e-4e94d75a6b78" ma:termSetId="e83798e3-13ef-49a2-860b-1634b308a9c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f6adc5d79a94e37ab7ec9b9c483552f xmlns="f46e81e7-297d-417f-b698-00dff3f07a0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fc194862-fd4a-42aa-9550-b5fd9ecd1cff</TermId>
        </TermInfo>
      </Terms>
    </mf6adc5d79a94e37ab7ec9b9c483552f>
    <Departments xmlns="88203bfa-d4ac-462e-8616-0292cc28843a">Marketing and Public Affairs</Departments>
    <PublishingExpirationDate xmlns="http://schemas.microsoft.com/sharepoint/v3" xsi:nil="true"/>
    <PublishingStartDate xmlns="http://schemas.microsoft.com/sharepoint/v3" xsi:nil="true"/>
    <TaxCatchAll xmlns="88203bfa-d4ac-462e-8616-0292cc28843a">
      <Value>38</Value>
      <Value>34</Value>
    </TaxCatchAll>
  </documentManagement>
</p:properties>
</file>

<file path=customXml/itemProps1.xml><?xml version="1.0" encoding="utf-8"?>
<ds:datastoreItem xmlns:ds="http://schemas.openxmlformats.org/officeDocument/2006/customXml" ds:itemID="{A2B2E925-8E2E-4675-A322-811AC5A54530}">
  <ds:schemaRefs>
    <ds:schemaRef ds:uri="http://schemas.microsoft.com/sharepoint/v3/contenttype/forms"/>
  </ds:schemaRefs>
</ds:datastoreItem>
</file>

<file path=customXml/itemProps2.xml><?xml version="1.0" encoding="utf-8"?>
<ds:datastoreItem xmlns:ds="http://schemas.openxmlformats.org/officeDocument/2006/customXml" ds:itemID="{F4C27CC1-3EE5-40B7-B2E3-EB81E1651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203bfa-d4ac-462e-8616-0292cc28843a"/>
    <ds:schemaRef ds:uri="f46e81e7-297d-417f-b698-00dff3f07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9EDD1A-F66B-4A90-8803-6512E3CBFB2F}">
  <ds:schemaRefs>
    <ds:schemaRef ds:uri="http://purl.org/dc/elements/1.1/"/>
    <ds:schemaRef ds:uri="http://www.w3.org/XML/1998/namespace"/>
    <ds:schemaRef ds:uri="http://schemas.microsoft.com/office/2006/documentManagement/types"/>
    <ds:schemaRef ds:uri="http://purl.org/dc/dcmitype/"/>
    <ds:schemaRef ds:uri="88203bfa-d4ac-462e-8616-0292cc28843a"/>
    <ds:schemaRef ds:uri="http://schemas.microsoft.com/office/infopath/2007/PartnerControls"/>
    <ds:schemaRef ds:uri="http://schemas.openxmlformats.org/package/2006/metadata/core-properties"/>
    <ds:schemaRef ds:uri="f46e81e7-297d-417f-b698-00dff3f07a0e"/>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699</TotalTime>
  <Words>2369</Words>
  <Application>Microsoft Office PowerPoint</Application>
  <PresentationFormat>On-screen Show (4:3)</PresentationFormat>
  <Paragraphs>296</Paragraphs>
  <Slides>26</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Franklin Gothic Medium</vt:lpstr>
      <vt:lpstr>Wingdings</vt:lpstr>
      <vt:lpstr>ヒラギノ角ゴ Pro W3</vt:lpstr>
      <vt:lpstr>Office Theme</vt:lpstr>
      <vt:lpstr>Acrobat Document</vt:lpstr>
      <vt:lpstr>Updating the  Articulation Agreement</vt:lpstr>
      <vt:lpstr>Articulation =  Joining Parts Together</vt:lpstr>
      <vt:lpstr>Which Agreement?</vt:lpstr>
      <vt:lpstr>Articulation  (Perkins Act of 2006) </vt:lpstr>
      <vt:lpstr>PowerPoint Presentation</vt:lpstr>
      <vt:lpstr>Criteria to Award Articulation Credit</vt:lpstr>
      <vt:lpstr>Programs  of Study</vt:lpstr>
      <vt:lpstr>Program of Study Mechanical Engineering</vt:lpstr>
      <vt:lpstr>Articulation Agreement History</vt:lpstr>
      <vt:lpstr>Articulation Update Process</vt:lpstr>
      <vt:lpstr>Articulation Update Process</vt:lpstr>
      <vt:lpstr>Articulation Review</vt:lpstr>
      <vt:lpstr>PowerPoint Presentation</vt:lpstr>
      <vt:lpstr>PowerPoint Presentation</vt:lpstr>
      <vt:lpstr>Example</vt:lpstr>
      <vt:lpstr>Example</vt:lpstr>
      <vt:lpstr>Example</vt:lpstr>
      <vt:lpstr>Example</vt:lpstr>
      <vt:lpstr>PowerPoint Presentation</vt:lpstr>
      <vt:lpstr>PowerPoint Presentation</vt:lpstr>
      <vt:lpstr>PowerPoint Presentation</vt:lpstr>
      <vt:lpstr>PowerPoint Presentation</vt:lpstr>
      <vt:lpstr>PowerPoint Presentation</vt:lpstr>
      <vt:lpstr>Articulation Update Process</vt:lpstr>
      <vt:lpstr>Updating the  Articulation Agreement</vt:lpstr>
      <vt:lpstr>Updating the  Articulation Agreement</vt:lpstr>
    </vt:vector>
  </TitlesOfParts>
  <Company>NCCCS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dc:title>
  <dc:creator>georgem</dc:creator>
  <cp:lastModifiedBy>Chris Droessler</cp:lastModifiedBy>
  <cp:revision>78</cp:revision>
  <dcterms:created xsi:type="dcterms:W3CDTF">2009-10-29T12:13:41Z</dcterms:created>
  <dcterms:modified xsi:type="dcterms:W3CDTF">2016-02-10T21:18:13Z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0x010100D3FB5CEF851A894EBF7DD1FB22F51352</vt:lpwstr>
  </property>
  <property fmtid="{D5CDD505-2E9C-101B-9397-08002B2CF9AE}" pid="3" name="Descriptors">
    <vt:lpwstr/>
  </property>
  <property fmtid="{D5CDD505-2E9C-101B-9397-08002B2CF9AE}" pid="4" name="Functions">
    <vt:lpwstr>34;#Branding|6e354d85-bdd8-4cc8-a485-4803f6fdee24</vt:lpwstr>
  </property>
  <property fmtid="{D5CDD505-2E9C-101B-9397-08002B2CF9AE}" pid="5" name="Types">
    <vt:lpwstr>38;#Template|fc194862-fd4a-42aa-9550-b5fd9ecd1cff</vt:lpwstr>
  </property>
  <property fmtid="{D5CDD505-2E9C-101B-9397-08002B2CF9AE}" pid="6" name="Objects">
    <vt:lpwstr/>
  </property>
  <property fmtid="{D5CDD505-2E9C-101B-9397-08002B2CF9AE}" pid="7" name="da5133d6118044a3aaacc66dd229ac83">
    <vt:lpwstr>Branding|6e354d85-bdd8-4cc8-a485-4803f6fdee24</vt:lpwstr>
  </property>
</Properties>
</file>