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4"/>
  </p:sldMasterIdLst>
  <p:notesMasterIdLst>
    <p:notesMasterId r:id="rId30"/>
  </p:notesMasterIdLst>
  <p:handoutMasterIdLst>
    <p:handoutMasterId r:id="rId31"/>
  </p:handoutMasterIdLst>
  <p:sldIdLst>
    <p:sldId id="534" r:id="rId5"/>
    <p:sldId id="1637" r:id="rId6"/>
    <p:sldId id="257" r:id="rId7"/>
    <p:sldId id="1638" r:id="rId8"/>
    <p:sldId id="1640" r:id="rId9"/>
    <p:sldId id="1641" r:id="rId10"/>
    <p:sldId id="1578" r:id="rId11"/>
    <p:sldId id="1545" r:id="rId12"/>
    <p:sldId id="1595" r:id="rId13"/>
    <p:sldId id="1639" r:id="rId14"/>
    <p:sldId id="1642" r:id="rId15"/>
    <p:sldId id="1643" r:id="rId16"/>
    <p:sldId id="1644" r:id="rId17"/>
    <p:sldId id="1599" r:id="rId18"/>
    <p:sldId id="1645" r:id="rId19"/>
    <p:sldId id="1590" r:id="rId20"/>
    <p:sldId id="1548" r:id="rId21"/>
    <p:sldId id="1600" r:id="rId22"/>
    <p:sldId id="1623" r:id="rId23"/>
    <p:sldId id="772" r:id="rId24"/>
    <p:sldId id="1240" r:id="rId25"/>
    <p:sldId id="291" r:id="rId26"/>
    <p:sldId id="1195" r:id="rId27"/>
    <p:sldId id="1194" r:id="rId28"/>
    <p:sldId id="719" r:id="rId29"/>
  </p:sldIdLst>
  <p:sldSz cx="9144000" cy="5143500" type="screen16x9"/>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57"/>
    <a:srgbClr val="010434"/>
    <a:srgbClr val="0531FF"/>
    <a:srgbClr val="EF4238"/>
    <a:srgbClr val="BB55DB"/>
    <a:srgbClr val="E6E6E6"/>
    <a:srgbClr val="008FD3"/>
    <a:srgbClr val="003768"/>
    <a:srgbClr val="EEB111"/>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824" autoAdjust="0"/>
    <p:restoredTop sz="82609" autoAdjust="0"/>
  </p:normalViewPr>
  <p:slideViewPr>
    <p:cSldViewPr snapToGrid="0">
      <p:cViewPr varScale="1">
        <p:scale>
          <a:sx n="89" d="100"/>
          <a:sy n="89" d="100"/>
        </p:scale>
        <p:origin x="648" y="7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92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53" tIns="48327" rIns="96653" bIns="48327" rtlCol="0"/>
          <a:lstStyle>
            <a:lvl1pPr algn="r">
              <a:defRPr sz="1200"/>
            </a:lvl1pPr>
          </a:lstStyle>
          <a:p>
            <a:fld id="{7E9B6F52-CC10-4425-9195-EDF28B435798}" type="datetimeFigureOut">
              <a:rPr lang="en-US" smtClean="0"/>
              <a:t>4/12/2022</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53" tIns="48327" rIns="96653" bIns="48327"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C02D3CF6-D097-446F-BA20-84B1F837E572}" type="datetimeFigureOut">
              <a:rPr lang="en-US" smtClean="0"/>
              <a:t>4/12/2022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eaLnBrk="1" hangingPunct="1">
              <a:spcBef>
                <a:spcPct val="0"/>
              </a:spcBef>
              <a:spcAft>
                <a:spcPct val="30000"/>
              </a:spcAft>
            </a:pPr>
            <a:r>
              <a:rPr lang="en-US" sz="1200" b="1">
                <a:latin typeface="+mn-lt"/>
                <a:ea typeface="ヒラギノ角ゴ Pro W3" charset="0"/>
                <a:cs typeface="Arial" charset="0"/>
              </a:rPr>
              <a:t>Dr. Bob </a:t>
            </a:r>
            <a:r>
              <a:rPr lang="en-US" sz="1200" b="1" err="1">
                <a:latin typeface="+mn-lt"/>
                <a:ea typeface="ヒラギノ角ゴ Pro W3" charset="0"/>
                <a:cs typeface="Arial" charset="0"/>
              </a:rPr>
              <a:t>Witchger</a:t>
            </a:r>
            <a:r>
              <a:rPr lang="en-US" sz="1200" b="1">
                <a:latin typeface="+mn-lt"/>
                <a:ea typeface="ヒラギノ角ゴ Pro W3" charset="0"/>
                <a:cs typeface="Arial" charset="0"/>
              </a:rPr>
              <a:t> </a:t>
            </a:r>
          </a:p>
          <a:p>
            <a:pPr eaLnBrk="1" hangingPunct="1">
              <a:spcBef>
                <a:spcPct val="0"/>
              </a:spcBef>
              <a:spcAft>
                <a:spcPct val="30000"/>
              </a:spcAft>
            </a:pPr>
            <a:r>
              <a:rPr lang="en-US" sz="1200">
                <a:latin typeface="+mn-lt"/>
                <a:ea typeface="ヒラギノ角ゴ Pro W3" charset="0"/>
                <a:cs typeface="Arial" charset="0"/>
              </a:rPr>
              <a:t>919-807-7126</a:t>
            </a:r>
          </a:p>
          <a:p>
            <a:pPr eaLnBrk="1" hangingPunct="1">
              <a:spcBef>
                <a:spcPct val="0"/>
              </a:spcBef>
              <a:spcAft>
                <a:spcPct val="30000"/>
              </a:spcAft>
            </a:pPr>
            <a:r>
              <a:rPr lang="en-US" sz="1200" err="1">
                <a:latin typeface="+mn-lt"/>
                <a:ea typeface="ヒラギノ角ゴ Pro W3" charset="0"/>
                <a:cs typeface="Arial" charset="0"/>
              </a:rPr>
              <a:t>WitchgerB@nccommunitycolleges.edu</a:t>
            </a:r>
            <a:endParaRPr lang="en-US" sz="1200">
              <a:latin typeface="+mn-lt"/>
              <a:ea typeface="ヒラギノ角ゴ Pro W3" charset="0"/>
              <a:cs typeface="Arial" charset="0"/>
            </a:endParaRPr>
          </a:p>
          <a:p>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Dr. Tony R. </a:t>
            </a:r>
            <a:r>
              <a:rPr lang="en-US" sz="1200" b="1" err="1">
                <a:latin typeface="+mn-lt"/>
              </a:rPr>
              <a:t>Reggi</a:t>
            </a:r>
            <a:endParaRPr lang="en-US" sz="1200" b="1">
              <a:latin typeface="+mn-lt"/>
            </a:endParaRPr>
          </a:p>
          <a:p>
            <a:r>
              <a:rPr lang="en-US" sz="1200">
                <a:latin typeface="+mn-lt"/>
              </a:rPr>
              <a:t>919-807-7131</a:t>
            </a:r>
          </a:p>
          <a:p>
            <a:r>
              <a:rPr lang="en-US" sz="1200" err="1">
                <a:latin typeface="+mn-lt"/>
              </a:rPr>
              <a:t>ReggiA@nccommunitycolleges.edu</a:t>
            </a:r>
            <a:endParaRPr lang="en-US" sz="1200">
              <a:latin typeface="+mn-lt"/>
            </a:endParaRPr>
          </a:p>
          <a:p>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Patti </a:t>
            </a:r>
            <a:r>
              <a:rPr lang="en-US" sz="1200" b="1" err="1">
                <a:latin typeface="+mn-lt"/>
              </a:rPr>
              <a:t>Coultas</a:t>
            </a:r>
            <a:endParaRPr lang="en-US" sz="1200" b="1">
              <a:latin typeface="+mn-lt"/>
            </a:endParaRPr>
          </a:p>
          <a:p>
            <a:r>
              <a:rPr lang="en-US" sz="1200">
                <a:latin typeface="+mn-lt"/>
              </a:rPr>
              <a:t>919-807-7130</a:t>
            </a:r>
          </a:p>
          <a:p>
            <a:r>
              <a:rPr lang="en-US" sz="1200" err="1">
                <a:latin typeface="+mn-lt"/>
              </a:rPr>
              <a:t>CoultasP@nccommunitycolleges.edu</a:t>
            </a:r>
            <a:endParaRPr lang="en-US" sz="1200">
              <a:latin typeface="+mn-lt"/>
            </a:endParaRPr>
          </a:p>
          <a:p>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n-lt"/>
              </a:rPr>
              <a:t>Dr. Mary Olvera</a:t>
            </a:r>
          </a:p>
          <a:p>
            <a:r>
              <a:rPr lang="en-US" sz="1200">
                <a:latin typeface="+mn-lt"/>
              </a:rPr>
              <a:t>919-807-7120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err="1">
                <a:latin typeface="+mn-lt"/>
              </a:rPr>
              <a:t>OlveraM@nccommunitycolleges.edu</a:t>
            </a:r>
            <a:endParaRPr lang="en-US" sz="120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n-lt"/>
            </a:endParaRPr>
          </a:p>
          <a:p>
            <a:r>
              <a:rPr lang="en-US" sz="1200" b="1">
                <a:latin typeface="+mn-lt"/>
              </a:rPr>
              <a:t>Darice McDougald</a:t>
            </a:r>
          </a:p>
          <a:p>
            <a:r>
              <a:rPr lang="en-US" sz="1200">
                <a:latin typeface="+mn-lt"/>
              </a:rPr>
              <a:t>919-807-7219</a:t>
            </a:r>
          </a:p>
          <a:p>
            <a:pPr eaLnBrk="1" hangingPunct="1">
              <a:spcBef>
                <a:spcPct val="0"/>
              </a:spcBef>
              <a:spcAft>
                <a:spcPct val="30000"/>
              </a:spcAft>
            </a:pPr>
            <a:r>
              <a:rPr lang="en-US" sz="1200" err="1">
                <a:latin typeface="+mn-lt"/>
                <a:ea typeface="ヒラギノ角ゴ Pro W3" charset="0"/>
                <a:cs typeface="Arial" charset="0"/>
              </a:rPr>
              <a:t>McDougaldD@nccommunitycolleges.edu</a:t>
            </a:r>
            <a:endParaRPr lang="en-US" sz="1200">
              <a:latin typeface="+mn-lt"/>
              <a:ea typeface="ヒラギノ角ゴ Pro W3"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endParaRPr lang="en-US" sz="12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46C6A2-84B9-4F4B-9D29-2CFB53138D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697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pPr defTabSz="948507">
              <a:defRPr/>
            </a:pPr>
            <a:r>
              <a:rPr lang="en-US" dirty="0"/>
              <a:t>https://www.ncperkins.org/presentations/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22</a:t>
            </a:fld>
            <a:endParaRPr lang="en-US"/>
          </a:p>
        </p:txBody>
      </p:sp>
    </p:spTree>
    <p:extLst>
      <p:ext uri="{BB962C8B-B14F-4D97-AF65-F5344CB8AC3E}">
        <p14:creationId xmlns:p14="http://schemas.microsoft.com/office/powerpoint/2010/main" val="781395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Stop video at 3:55</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March 2022</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Nash</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Mayland</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April 2022</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Lenoir</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Johnston</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May 2022</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James_Sprunt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Halifax</a:t>
            </a:r>
          </a:p>
          <a:p>
            <a:pPr>
              <a:lnSpc>
                <a:spcPct val="107000"/>
              </a:lnSpc>
              <a:spcAft>
                <a:spcPts val="830"/>
              </a:spcAft>
            </a:pP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Gaston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Forsyth</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Fayetteville</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Edgecombe</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Durham</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Davidson</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Craven</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Coastal_Carolina</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Central_Piedmont</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Carteret</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Cape_Fear</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Caldwell</a:t>
            </a: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Brunswick</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Blue_Ridge</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30"/>
              </a:spcAft>
            </a:pPr>
            <a:r>
              <a:rPr lang="en-US" sz="1900" dirty="0">
                <a:latin typeface="Calibri" panose="020F0502020204030204" pitchFamily="34" charset="0"/>
                <a:ea typeface="Calibri" panose="020F0502020204030204" pitchFamily="34" charset="0"/>
                <a:cs typeface="Times New Roman" panose="02020603050405020304" pitchFamily="18" charset="0"/>
              </a:rPr>
              <a:t>Beaufort</a:t>
            </a:r>
          </a:p>
          <a:p>
            <a:pPr>
              <a:lnSpc>
                <a:spcPct val="107000"/>
              </a:lnSpc>
              <a:spcAft>
                <a:spcPts val="830"/>
              </a:spcAft>
            </a:pPr>
            <a:r>
              <a:rPr lang="en-US" sz="1900" dirty="0" err="1">
                <a:latin typeface="Calibri" panose="020F0502020204030204" pitchFamily="34" charset="0"/>
                <a:ea typeface="Calibri" panose="020F0502020204030204" pitchFamily="34" charset="0"/>
                <a:cs typeface="Times New Roman" panose="02020603050405020304" pitchFamily="18" charset="0"/>
              </a:rPr>
              <a:t>AB_Tech</a:t>
            </a:r>
            <a:endParaRPr lang="en-US" sz="1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23</a:t>
            </a:fld>
            <a:endParaRPr lang="en-US"/>
          </a:p>
        </p:txBody>
      </p:sp>
    </p:spTree>
    <p:extLst>
      <p:ext uri="{BB962C8B-B14F-4D97-AF65-F5344CB8AC3E}">
        <p14:creationId xmlns:p14="http://schemas.microsoft.com/office/powerpoint/2010/main" val="38476611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http://</a:t>
            </a:r>
            <a:r>
              <a:rPr lang="en-US" dirty="0" err="1"/>
              <a:t>www.ncperkins.org</a:t>
            </a:r>
            <a:r>
              <a:rPr lang="en-US" dirty="0"/>
              <a:t>/course/</a:t>
            </a:r>
            <a:r>
              <a:rPr lang="en-US" dirty="0" err="1"/>
              <a:t>view.php?id</a:t>
            </a:r>
            <a:r>
              <a:rPr lang="en-US" dirty="0"/>
              <a:t>=6</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2997845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777875" y="1200150"/>
            <a:ext cx="5759450" cy="3240088"/>
          </a:xfrm>
          <a:prstGeom prst="rect">
            <a:avLst/>
          </a:prstGeom>
        </p:spPr>
        <p:txBody>
          <a:bodyPr/>
          <a:lstStyle/>
          <a:p>
            <a:endParaRPr/>
          </a:p>
        </p:txBody>
      </p:sp>
      <p:sp>
        <p:nvSpPr>
          <p:cNvPr id="125" name="Shape 125"/>
          <p:cNvSpPr>
            <a:spLocks noGrp="1"/>
          </p:cNvSpPr>
          <p:nvPr>
            <p:ph type="body" sz="quarter" idx="1"/>
          </p:nvPr>
        </p:nvSpPr>
        <p:spPr>
          <a:prstGeom prst="rect">
            <a:avLst/>
          </a:prstGeom>
        </p:spPr>
        <p:txBody>
          <a:bodyPr/>
          <a:lstStyle/>
          <a:p>
            <a:pPr defTabSz="948507">
              <a:defRPr/>
            </a:pPr>
            <a:r>
              <a:rPr lang="en-US" dirty="0"/>
              <a:t>The Strengthening Career and Technical Education for the 21st Century Act reauthorized and updated the Carl D. Perkins Career and Technical Education Act of 2006 to become the current Carl D. Perkins Career and Technical Education Act of 2006 as amended by the Strengthening Career and Technical Education for the 21st Century Act (Perkins V)</a:t>
            </a:r>
          </a:p>
          <a:p>
            <a:endParaRPr lang="en-US" dirty="0"/>
          </a:p>
          <a:p>
            <a:endParaRPr lang="en-US" dirty="0"/>
          </a:p>
          <a:p>
            <a:r>
              <a:rPr lang="en-US" dirty="0"/>
              <a:t>This updated act s</a:t>
            </a:r>
            <a:r>
              <a:rPr dirty="0"/>
              <a:t>tress</a:t>
            </a:r>
            <a:r>
              <a:rPr lang="en-US" dirty="0"/>
              <a:t>es:</a:t>
            </a:r>
          </a:p>
          <a:p>
            <a:r>
              <a:rPr lang="en-US" dirty="0"/>
              <a:t>- </a:t>
            </a:r>
            <a:r>
              <a:rPr dirty="0"/>
              <a:t> Academic, Technical, and Employability Skills </a:t>
            </a:r>
          </a:p>
          <a:p>
            <a:r>
              <a:rPr lang="en-US" dirty="0"/>
              <a:t>- </a:t>
            </a:r>
            <a:r>
              <a:rPr dirty="0"/>
              <a:t>Funding Secondary and Postsecondary CTE </a:t>
            </a:r>
          </a:p>
          <a:p>
            <a:r>
              <a:rPr lang="en-US" dirty="0"/>
              <a:t>- </a:t>
            </a:r>
            <a:r>
              <a:rPr dirty="0"/>
              <a:t>Focusing on  Students who elect to enroll in CTE Programs of Study   </a:t>
            </a:r>
          </a:p>
        </p:txBody>
      </p:sp>
    </p:spTree>
    <p:extLst>
      <p:ext uri="{BB962C8B-B14F-4D97-AF65-F5344CB8AC3E}">
        <p14:creationId xmlns:p14="http://schemas.microsoft.com/office/powerpoint/2010/main" val="112420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7</a:t>
            </a:fld>
            <a:endParaRPr lang="en-US"/>
          </a:p>
        </p:txBody>
      </p:sp>
    </p:spTree>
    <p:extLst>
      <p:ext uri="{BB962C8B-B14F-4D97-AF65-F5344CB8AC3E}">
        <p14:creationId xmlns:p14="http://schemas.microsoft.com/office/powerpoint/2010/main" val="1443783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1443655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1765225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https://www.nccommerce.com/jobs-training/workforce-professionals-tools-resources/ncworks-training-center/ncworks-partnership </a:t>
            </a:r>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3985634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https://www.preparingtechnicians.org/webinars/</a:t>
            </a: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19</a:t>
            </a:fld>
            <a:endParaRPr lang="en-US"/>
          </a:p>
        </p:txBody>
      </p:sp>
    </p:spTree>
    <p:extLst>
      <p:ext uri="{BB962C8B-B14F-4D97-AF65-F5344CB8AC3E}">
        <p14:creationId xmlns:p14="http://schemas.microsoft.com/office/powerpoint/2010/main" val="893614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Register now and let the system remind you.</a:t>
            </a:r>
          </a:p>
        </p:txBody>
      </p:sp>
      <p:sp>
        <p:nvSpPr>
          <p:cNvPr id="4" name="Slide Number Placeholder 3"/>
          <p:cNvSpPr>
            <a:spLocks noGrp="1"/>
          </p:cNvSpPr>
          <p:nvPr>
            <p:ph type="sldNum" sz="quarter" idx="10"/>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18606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21</a:t>
            </a:fld>
            <a:endParaRPr lang="en-US"/>
          </a:p>
        </p:txBody>
      </p:sp>
    </p:spTree>
    <p:extLst>
      <p:ext uri="{BB962C8B-B14F-4D97-AF65-F5344CB8AC3E}">
        <p14:creationId xmlns:p14="http://schemas.microsoft.com/office/powerpoint/2010/main" val="1726278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4/12/2022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4/12/2022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4/12/2022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4/12/2022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4767263"/>
            <a:ext cx="2133600" cy="273844"/>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4/12/2022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4/12/2022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4/12/2022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pic>
        <p:nvPicPr>
          <p:cNvPr id="9" name="Picture 8" title="NCCCS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4/12/2022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92969" y="1701106"/>
            <a:ext cx="7358063" cy="1741289"/>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0821999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dirty="0"/>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dirty="0"/>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dirty="0"/>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dirty="0"/>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39" y="4818981"/>
            <a:ext cx="316698" cy="267898"/>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dirty="0">
                <a:ln w="0"/>
                <a:solidFill>
                  <a:srgbClr val="003767"/>
                </a:solidFill>
                <a:effectLst>
                  <a:outerShdw blurRad="38100" dist="25400" dir="5400000" algn="ctr" rotWithShape="0">
                    <a:srgbClr val="6E747A">
                      <a:alpha val="43000"/>
                    </a:srgbClr>
                  </a:outerShdw>
                </a:effectLst>
              </a:rPr>
              <a:t>North Carolina </a:t>
            </a:r>
            <a:br>
              <a:rPr lang="en-US" sz="2025" b="0" cap="none" spc="0" dirty="0">
                <a:ln w="0"/>
                <a:solidFill>
                  <a:srgbClr val="003767"/>
                </a:solidFill>
                <a:effectLst>
                  <a:outerShdw blurRad="38100" dist="25400" dir="5400000" algn="ctr" rotWithShape="0">
                    <a:srgbClr val="6E747A">
                      <a:alpha val="43000"/>
                    </a:srgbClr>
                  </a:outerShdw>
                </a:effectLst>
              </a:rPr>
            </a:br>
            <a:r>
              <a:rPr lang="en-US" sz="2025"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87" r:id="rId7"/>
    <p:sldLayoutId id="2147483688" r:id="rId8"/>
    <p:sldLayoutId id="2147483689" r:id="rId9"/>
    <p:sldLayoutId id="2147483690" r:id="rId10"/>
    <p:sldLayoutId id="2147483691" r:id="rId11"/>
    <p:sldLayoutId id="2147483692" r:id="rId12"/>
    <p:sldLayoutId id="2147483693" r:id="rId13"/>
    <p:sldLayoutId id="2147483668" r:id="rId14"/>
    <p:sldLayoutId id="2147483669" r:id="rId15"/>
    <p:sldLayoutId id="2147483670" r:id="rId16"/>
    <p:sldLayoutId id="2147483671" r:id="rId17"/>
    <p:sldLayoutId id="2147483660" r:id="rId18"/>
    <p:sldLayoutId id="2147483694" r:id="rId19"/>
    <p:sldLayoutId id="2147483695" r:id="rId20"/>
    <p:sldLayoutId id="2147483696" r:id="rId21"/>
    <p:sldLayoutId id="2147483685" r:id="rId22"/>
    <p:sldLayoutId id="2147483661" r:id="rId23"/>
    <p:sldLayoutId id="214748367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www.bruman.com/" TargetMode="External"/><Relationship Id="rId2" Type="http://schemas.openxmlformats.org/officeDocument/2006/relationships/hyperlink" Target="https://nactei.org/conference/"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hyperlink" Target="https://www.ncperkins.org/present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ncperkins.org/presentation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nc-net.inf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ncperkins.org/video/" TargetMode="External"/><Relationship Id="rId4" Type="http://schemas.openxmlformats.org/officeDocument/2006/relationships/hyperlink" Target="https://www.ncperkins.org/video/video.php?v=Johnston-2021&amp;y=2021"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nccommunitycolleges.edu/analytics/dashboard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Perkins Update</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Times New Roman"/>
                <a:cs typeface="Times New Roman"/>
              </a:rPr>
              <a:t>April 12, 2022</a:t>
            </a:r>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800" y="3531661"/>
            <a:ext cx="4678926" cy="1472640"/>
          </a:xfrm>
          <a:prstGeom prst="rect">
            <a:avLst/>
          </a:prstGeom>
        </p:spPr>
      </p:pic>
    </p:spTree>
    <p:extLst>
      <p:ext uri="{BB962C8B-B14F-4D97-AF65-F5344CB8AC3E}">
        <p14:creationId xmlns:p14="http://schemas.microsoft.com/office/powerpoint/2010/main" val="97166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62BDB1-CDD4-4F6C-89AD-16BA23B718C4}"/>
              </a:ext>
            </a:extLst>
          </p:cNvPr>
          <p:cNvSpPr>
            <a:spLocks noGrp="1"/>
          </p:cNvSpPr>
          <p:nvPr>
            <p:ph idx="1"/>
          </p:nvPr>
        </p:nvSpPr>
        <p:spPr>
          <a:xfrm>
            <a:off x="241541" y="1320904"/>
            <a:ext cx="8678172" cy="3696229"/>
          </a:xfrm>
        </p:spPr>
        <p:txBody>
          <a:bodyPr>
            <a:noAutofit/>
          </a:bodyPr>
          <a:lstStyle/>
          <a:p>
            <a:pPr marL="457200" marR="0" lvl="0" indent="-457200">
              <a:spcBef>
                <a:spcPts val="0"/>
              </a:spcBef>
              <a:spcAft>
                <a:spcPts val="0"/>
              </a:spcAft>
              <a:buFont typeface="+mj-lt"/>
              <a:buAutoNum type="arabicPeriod"/>
              <a:tabLst>
                <a:tab pos="457200" algn="l"/>
              </a:tabLst>
            </a:pPr>
            <a:r>
              <a:rPr lang="en-US" sz="2400" dirty="0">
                <a:solidFill>
                  <a:srgbClr val="000000"/>
                </a:solidFill>
                <a:effectLst/>
                <a:latin typeface="+mn-lt"/>
                <a:ea typeface="Times New Roman" panose="02020603050405020304" pitchFamily="18" charset="0"/>
              </a:rPr>
              <a:t>What career development activities has the college implemented in the past program year to help students in enrolling in CTE programs of study?</a:t>
            </a:r>
          </a:p>
          <a:p>
            <a:pPr marL="457200" marR="0" lvl="0" indent="-457200">
              <a:spcBef>
                <a:spcPts val="0"/>
              </a:spcBef>
              <a:spcAft>
                <a:spcPts val="0"/>
              </a:spcAft>
              <a:buFont typeface="+mj-lt"/>
              <a:buAutoNum type="arabicPeriod"/>
              <a:tabLst>
                <a:tab pos="457200" algn="l"/>
              </a:tabLst>
            </a:pPr>
            <a:r>
              <a:rPr lang="en-US" sz="2400" dirty="0">
                <a:solidFill>
                  <a:srgbClr val="000000"/>
                </a:solidFill>
                <a:latin typeface="+mn-lt"/>
                <a:ea typeface="Calibri" panose="020F0502020204030204" pitchFamily="34" charset="0"/>
              </a:rPr>
              <a:t>In what ways is the college working to improve the retention of CCP CTE students beyond high school graduation in the AAS Pathway?</a:t>
            </a:r>
            <a:endParaRPr lang="en-US" sz="2400" dirty="0">
              <a:solidFill>
                <a:srgbClr val="000000"/>
              </a:solidFill>
              <a:effectLst/>
              <a:latin typeface="+mn-lt"/>
              <a:ea typeface="Calibri" panose="020F0502020204030204" pitchFamily="34" charset="0"/>
            </a:endParaRPr>
          </a:p>
          <a:p>
            <a:pPr marL="457200" marR="0" lvl="0" indent="-457200">
              <a:spcBef>
                <a:spcPts val="0"/>
              </a:spcBef>
              <a:spcAft>
                <a:spcPts val="0"/>
              </a:spcAft>
              <a:buFont typeface="+mj-lt"/>
              <a:buAutoNum type="arabicPeriod"/>
              <a:tabLst>
                <a:tab pos="457200" algn="l"/>
              </a:tabLst>
            </a:pPr>
            <a:r>
              <a:rPr lang="en-US" sz="2400" dirty="0">
                <a:solidFill>
                  <a:srgbClr val="000000"/>
                </a:solidFill>
                <a:effectLst/>
                <a:latin typeface="+mn-lt"/>
                <a:ea typeface="Times New Roman" panose="02020603050405020304" pitchFamily="18" charset="0"/>
              </a:rPr>
              <a:t>What practices has your college implemented this year to market to or enhance special populations participation and performance in CTE Programs of study?</a:t>
            </a:r>
            <a:endParaRPr lang="en-US" sz="2400" dirty="0">
              <a:solidFill>
                <a:srgbClr val="000000"/>
              </a:solidFill>
              <a:effectLst/>
              <a:latin typeface="+mn-lt"/>
              <a:ea typeface="Calibri" panose="020F0502020204030204" pitchFamily="34" charset="0"/>
            </a:endParaRPr>
          </a:p>
          <a:p>
            <a:pPr marL="457200" marR="0" lvl="0" indent="-457200">
              <a:spcBef>
                <a:spcPts val="0"/>
              </a:spcBef>
              <a:spcAft>
                <a:spcPts val="0"/>
              </a:spcAft>
              <a:buFont typeface="+mj-lt"/>
              <a:buAutoNum type="arabicPeriod"/>
              <a:tabLst>
                <a:tab pos="457200" algn="l"/>
              </a:tabLst>
            </a:pPr>
            <a:endParaRPr lang="en-US" sz="1800" dirty="0">
              <a:effectLst/>
              <a:latin typeface="+mn-lt"/>
              <a:ea typeface="Calibri" panose="020F0502020204030204" pitchFamily="34" charset="0"/>
            </a:endParaRPr>
          </a:p>
        </p:txBody>
      </p:sp>
      <p:sp>
        <p:nvSpPr>
          <p:cNvPr id="3" name="Title 2">
            <a:extLst>
              <a:ext uri="{FF2B5EF4-FFF2-40B4-BE49-F238E27FC236}">
                <a16:creationId xmlns:a16="http://schemas.microsoft.com/office/drawing/2014/main" id="{6F9985C0-36A4-4BD6-A1D5-B171E1A18492}"/>
              </a:ext>
            </a:extLst>
          </p:cNvPr>
          <p:cNvSpPr>
            <a:spLocks noGrp="1"/>
          </p:cNvSpPr>
          <p:nvPr>
            <p:ph type="title"/>
          </p:nvPr>
        </p:nvSpPr>
        <p:spPr/>
        <p:txBody>
          <a:bodyPr/>
          <a:lstStyle/>
          <a:p>
            <a:r>
              <a:rPr lang="en-US" dirty="0"/>
              <a:t>End of Year Perkins Summary</a:t>
            </a:r>
          </a:p>
        </p:txBody>
      </p:sp>
    </p:spTree>
    <p:extLst>
      <p:ext uri="{BB962C8B-B14F-4D97-AF65-F5344CB8AC3E}">
        <p14:creationId xmlns:p14="http://schemas.microsoft.com/office/powerpoint/2010/main" val="340986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BF5A9D-D148-471E-8772-65606BD32B05}"/>
              </a:ext>
            </a:extLst>
          </p:cNvPr>
          <p:cNvSpPr>
            <a:spLocks noGrp="1"/>
          </p:cNvSpPr>
          <p:nvPr>
            <p:ph idx="1"/>
          </p:nvPr>
        </p:nvSpPr>
        <p:spPr/>
        <p:txBody>
          <a:bodyPr/>
          <a:lstStyle/>
          <a:p>
            <a:pPr marL="457200" marR="0" lvl="0" indent="-457200">
              <a:spcBef>
                <a:spcPts val="0"/>
              </a:spcBef>
              <a:spcAft>
                <a:spcPts val="0"/>
              </a:spcAft>
              <a:buFont typeface="+mj-lt"/>
              <a:buAutoNum type="arabicPeriod" startAt="4"/>
              <a:tabLst>
                <a:tab pos="457200" algn="l"/>
              </a:tabLst>
            </a:pPr>
            <a:r>
              <a:rPr lang="en-US" sz="2400" dirty="0">
                <a:solidFill>
                  <a:srgbClr val="000000"/>
                </a:solidFill>
                <a:effectLst/>
                <a:latin typeface="+mn-lt"/>
                <a:ea typeface="Times New Roman" panose="02020603050405020304" pitchFamily="18" charset="0"/>
              </a:rPr>
              <a:t>Highlight 4 professional development activities offered to CTE faculty during the past year </a:t>
            </a:r>
            <a:endParaRPr lang="en-US" sz="2400" dirty="0">
              <a:solidFill>
                <a:srgbClr val="000000"/>
              </a:solidFill>
              <a:effectLst/>
              <a:latin typeface="+mn-lt"/>
              <a:ea typeface="Calibri" panose="020F0502020204030204" pitchFamily="34" charset="0"/>
            </a:endParaRPr>
          </a:p>
          <a:p>
            <a:pPr marL="457200" marR="0" lvl="0" indent="-457200">
              <a:spcBef>
                <a:spcPts val="0"/>
              </a:spcBef>
              <a:spcAft>
                <a:spcPts val="0"/>
              </a:spcAft>
              <a:buFont typeface="+mj-lt"/>
              <a:buAutoNum type="arabicPeriod" startAt="4"/>
              <a:tabLst>
                <a:tab pos="457200" algn="l"/>
              </a:tabLst>
            </a:pPr>
            <a:r>
              <a:rPr lang="en-US" sz="2400" dirty="0">
                <a:solidFill>
                  <a:srgbClr val="000000"/>
                </a:solidFill>
                <a:effectLst/>
                <a:latin typeface="+mn-lt"/>
                <a:ea typeface="Times New Roman" panose="02020603050405020304" pitchFamily="18" charset="0"/>
              </a:rPr>
              <a:t>In what ways has the college’s CLNA informed the integration of academic, technical and employability skills in the classroom?</a:t>
            </a:r>
            <a:endParaRPr lang="en-US" sz="2400" dirty="0">
              <a:solidFill>
                <a:srgbClr val="000000"/>
              </a:solidFill>
              <a:effectLst/>
              <a:latin typeface="+mn-lt"/>
              <a:ea typeface="Calibri" panose="020F0502020204030204" pitchFamily="34" charset="0"/>
            </a:endParaRPr>
          </a:p>
          <a:p>
            <a:pPr marL="457200" marR="0" lvl="0" indent="-457200">
              <a:spcBef>
                <a:spcPts val="0"/>
              </a:spcBef>
              <a:spcAft>
                <a:spcPts val="0"/>
              </a:spcAft>
              <a:buFont typeface="+mj-lt"/>
              <a:buAutoNum type="arabicPeriod" startAt="4"/>
              <a:tabLst>
                <a:tab pos="457200" algn="l"/>
              </a:tabLst>
            </a:pPr>
            <a:r>
              <a:rPr lang="en-US" sz="2400" dirty="0">
                <a:solidFill>
                  <a:srgbClr val="000000"/>
                </a:solidFill>
                <a:effectLst/>
                <a:latin typeface="+mn-lt"/>
                <a:ea typeface="Times New Roman" panose="02020603050405020304" pitchFamily="18" charset="0"/>
              </a:rPr>
              <a:t>What are 3 specific activities the college has implemented to increase progress and success? (technical attainment and or persistence)</a:t>
            </a:r>
            <a:endParaRPr lang="en-US" sz="2400" dirty="0">
              <a:solidFill>
                <a:srgbClr val="000000"/>
              </a:solidFill>
              <a:effectLst/>
              <a:latin typeface="+mn-lt"/>
              <a:ea typeface="Calibri" panose="020F0502020204030204" pitchFamily="34" charset="0"/>
            </a:endParaRPr>
          </a:p>
          <a:p>
            <a:pPr marL="457200" marR="0" lvl="0" indent="-457200">
              <a:spcBef>
                <a:spcPts val="0"/>
              </a:spcBef>
              <a:spcAft>
                <a:spcPts val="0"/>
              </a:spcAft>
              <a:buFont typeface="+mj-lt"/>
              <a:buAutoNum type="arabicPeriod" startAt="4"/>
              <a:tabLst>
                <a:tab pos="457200" algn="l"/>
              </a:tabLst>
            </a:pPr>
            <a:r>
              <a:rPr lang="en-US" sz="2400" dirty="0">
                <a:solidFill>
                  <a:srgbClr val="000000"/>
                </a:solidFill>
                <a:effectLst/>
                <a:latin typeface="+mn-lt"/>
                <a:ea typeface="Times New Roman" panose="02020603050405020304" pitchFamily="18" charset="0"/>
              </a:rPr>
              <a:t>How have </a:t>
            </a:r>
            <a:r>
              <a:rPr lang="en-US" sz="2400" dirty="0">
                <a:solidFill>
                  <a:srgbClr val="000000"/>
                </a:solidFill>
                <a:latin typeface="+mn-lt"/>
                <a:ea typeface="Times New Roman" panose="02020603050405020304" pitchFamily="18" charset="0"/>
              </a:rPr>
              <a:t>P</a:t>
            </a:r>
            <a:r>
              <a:rPr lang="en-US" sz="2400" dirty="0">
                <a:solidFill>
                  <a:srgbClr val="000000"/>
                </a:solidFill>
                <a:effectLst/>
                <a:latin typeface="+mn-lt"/>
                <a:ea typeface="Times New Roman" panose="02020603050405020304" pitchFamily="18" charset="0"/>
              </a:rPr>
              <a:t>erkins funds made a difference this year?</a:t>
            </a:r>
            <a:endParaRPr lang="en-US" dirty="0"/>
          </a:p>
        </p:txBody>
      </p:sp>
      <p:sp>
        <p:nvSpPr>
          <p:cNvPr id="3" name="Title 2">
            <a:extLst>
              <a:ext uri="{FF2B5EF4-FFF2-40B4-BE49-F238E27FC236}">
                <a16:creationId xmlns:a16="http://schemas.microsoft.com/office/drawing/2014/main" id="{475BB644-8853-4E62-8DDA-0284A4AC43C9}"/>
              </a:ext>
            </a:extLst>
          </p:cNvPr>
          <p:cNvSpPr>
            <a:spLocks noGrp="1"/>
          </p:cNvSpPr>
          <p:nvPr>
            <p:ph type="title"/>
          </p:nvPr>
        </p:nvSpPr>
        <p:spPr/>
        <p:txBody>
          <a:bodyPr/>
          <a:lstStyle/>
          <a:p>
            <a:r>
              <a:rPr lang="en-US" dirty="0"/>
              <a:t>Perkins summary continued</a:t>
            </a:r>
          </a:p>
        </p:txBody>
      </p:sp>
    </p:spTree>
    <p:extLst>
      <p:ext uri="{BB962C8B-B14F-4D97-AF65-F5344CB8AC3E}">
        <p14:creationId xmlns:p14="http://schemas.microsoft.com/office/powerpoint/2010/main" val="3756567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86AE90-9EDC-4E60-99E0-2AEDCAE4D6DE}"/>
              </a:ext>
            </a:extLst>
          </p:cNvPr>
          <p:cNvPicPr>
            <a:picLocks noChangeAspect="1"/>
          </p:cNvPicPr>
          <p:nvPr/>
        </p:nvPicPr>
        <p:blipFill>
          <a:blip r:embed="rId2"/>
          <a:stretch>
            <a:fillRect/>
          </a:stretch>
        </p:blipFill>
        <p:spPr>
          <a:xfrm>
            <a:off x="2414703" y="1320904"/>
            <a:ext cx="4314594" cy="3548753"/>
          </a:xfrm>
          <a:prstGeom prst="rect">
            <a:avLst/>
          </a:prstGeom>
          <a:noFill/>
        </p:spPr>
      </p:pic>
      <p:sp>
        <p:nvSpPr>
          <p:cNvPr id="3" name="Title 2">
            <a:extLst>
              <a:ext uri="{FF2B5EF4-FFF2-40B4-BE49-F238E27FC236}">
                <a16:creationId xmlns:a16="http://schemas.microsoft.com/office/drawing/2014/main" id="{3F8DF0B5-99C0-407F-A9D0-AB90EE5BF2EE}"/>
              </a:ext>
            </a:extLst>
          </p:cNvPr>
          <p:cNvSpPr>
            <a:spLocks noGrp="1"/>
          </p:cNvSpPr>
          <p:nvPr>
            <p:ph type="title"/>
          </p:nvPr>
        </p:nvSpPr>
        <p:spPr>
          <a:xfrm>
            <a:off x="1297859" y="126367"/>
            <a:ext cx="7364361" cy="994172"/>
          </a:xfrm>
        </p:spPr>
        <p:txBody>
          <a:bodyPr anchor="ctr">
            <a:normAutofit/>
          </a:bodyPr>
          <a:lstStyle/>
          <a:p>
            <a:r>
              <a:rPr lang="en-US" dirty="0"/>
              <a:t>Negotiated Levels of Performance</a:t>
            </a:r>
          </a:p>
        </p:txBody>
      </p:sp>
    </p:spTree>
    <p:extLst>
      <p:ext uri="{BB962C8B-B14F-4D97-AF65-F5344CB8AC3E}">
        <p14:creationId xmlns:p14="http://schemas.microsoft.com/office/powerpoint/2010/main" val="249310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846344-FDFD-49F4-A6E9-0759008F4500}"/>
              </a:ext>
            </a:extLst>
          </p:cNvPr>
          <p:cNvPicPr>
            <a:picLocks noGrp="1" noChangeAspect="1"/>
          </p:cNvPicPr>
          <p:nvPr>
            <p:ph idx="1"/>
          </p:nvPr>
        </p:nvPicPr>
        <p:blipFill>
          <a:blip r:embed="rId2"/>
          <a:stretch>
            <a:fillRect/>
          </a:stretch>
        </p:blipFill>
        <p:spPr>
          <a:xfrm>
            <a:off x="1255504" y="1320800"/>
            <a:ext cx="6632992" cy="3549650"/>
          </a:xfrm>
        </p:spPr>
      </p:pic>
      <p:sp>
        <p:nvSpPr>
          <p:cNvPr id="3" name="Title 2">
            <a:extLst>
              <a:ext uri="{FF2B5EF4-FFF2-40B4-BE49-F238E27FC236}">
                <a16:creationId xmlns:a16="http://schemas.microsoft.com/office/drawing/2014/main" id="{BD030823-D5B4-402E-B254-44164B04FC66}"/>
              </a:ext>
            </a:extLst>
          </p:cNvPr>
          <p:cNvSpPr>
            <a:spLocks noGrp="1"/>
          </p:cNvSpPr>
          <p:nvPr>
            <p:ph type="title"/>
          </p:nvPr>
        </p:nvSpPr>
        <p:spPr/>
        <p:txBody>
          <a:bodyPr/>
          <a:lstStyle/>
          <a:p>
            <a:r>
              <a:rPr lang="en-US" dirty="0"/>
              <a:t>Dashboard showing Negotiated Levels of Performance</a:t>
            </a:r>
          </a:p>
        </p:txBody>
      </p:sp>
    </p:spTree>
    <p:extLst>
      <p:ext uri="{BB962C8B-B14F-4D97-AF65-F5344CB8AC3E}">
        <p14:creationId xmlns:p14="http://schemas.microsoft.com/office/powerpoint/2010/main" val="4996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1E943D-9359-4051-84AA-7BFE997B89D5}"/>
              </a:ext>
            </a:extLst>
          </p:cNvPr>
          <p:cNvSpPr>
            <a:spLocks noGrp="1"/>
          </p:cNvSpPr>
          <p:nvPr>
            <p:ph type="title"/>
          </p:nvPr>
        </p:nvSpPr>
        <p:spPr/>
        <p:txBody>
          <a:bodyPr/>
          <a:lstStyle/>
          <a:p>
            <a:r>
              <a:rPr lang="en-US" dirty="0"/>
              <a:t>End-Of-Year Promising Practice Video</a:t>
            </a:r>
          </a:p>
        </p:txBody>
      </p:sp>
      <p:pic>
        <p:nvPicPr>
          <p:cNvPr id="5" name="Picture 4">
            <a:extLst>
              <a:ext uri="{FF2B5EF4-FFF2-40B4-BE49-F238E27FC236}">
                <a16:creationId xmlns:a16="http://schemas.microsoft.com/office/drawing/2014/main" id="{DDBE1C9E-A222-40A7-9368-5E7C38DC2E73}"/>
              </a:ext>
            </a:extLst>
          </p:cNvPr>
          <p:cNvPicPr>
            <a:picLocks noChangeAspect="1"/>
          </p:cNvPicPr>
          <p:nvPr/>
        </p:nvPicPr>
        <p:blipFill rotWithShape="1">
          <a:blip r:embed="rId2"/>
          <a:srcRect l="636" t="13240" r="1326"/>
          <a:stretch/>
        </p:blipFill>
        <p:spPr>
          <a:xfrm rot="20358536">
            <a:off x="4580021" y="2022322"/>
            <a:ext cx="4106779" cy="2291600"/>
          </a:xfrm>
          <a:prstGeom prst="rect">
            <a:avLst/>
          </a:prstGeom>
          <a:ln w="19050">
            <a:solidFill>
              <a:schemeClr val="tx1"/>
            </a:solidFill>
          </a:ln>
        </p:spPr>
      </p:pic>
      <p:pic>
        <p:nvPicPr>
          <p:cNvPr id="9" name="Picture 8">
            <a:extLst>
              <a:ext uri="{FF2B5EF4-FFF2-40B4-BE49-F238E27FC236}">
                <a16:creationId xmlns:a16="http://schemas.microsoft.com/office/drawing/2014/main" id="{A396FC19-6799-48B1-A328-279C03073044}"/>
              </a:ext>
            </a:extLst>
          </p:cNvPr>
          <p:cNvPicPr>
            <a:picLocks noChangeAspect="1"/>
          </p:cNvPicPr>
          <p:nvPr/>
        </p:nvPicPr>
        <p:blipFill>
          <a:blip r:embed="rId3"/>
          <a:stretch>
            <a:fillRect/>
          </a:stretch>
        </p:blipFill>
        <p:spPr>
          <a:xfrm>
            <a:off x="789863" y="1299411"/>
            <a:ext cx="3056162" cy="3284586"/>
          </a:xfrm>
          <a:prstGeom prst="rect">
            <a:avLst/>
          </a:prstGeom>
        </p:spPr>
      </p:pic>
      <p:sp>
        <p:nvSpPr>
          <p:cNvPr id="10" name="TextBox 9">
            <a:extLst>
              <a:ext uri="{FF2B5EF4-FFF2-40B4-BE49-F238E27FC236}">
                <a16:creationId xmlns:a16="http://schemas.microsoft.com/office/drawing/2014/main" id="{8BD94603-315B-4A91-91B5-416797F76A11}"/>
              </a:ext>
            </a:extLst>
          </p:cNvPr>
          <p:cNvSpPr txBox="1"/>
          <p:nvPr/>
        </p:nvSpPr>
        <p:spPr>
          <a:xfrm>
            <a:off x="4211052" y="1370705"/>
            <a:ext cx="3056162" cy="369332"/>
          </a:xfrm>
          <a:prstGeom prst="rect">
            <a:avLst/>
          </a:prstGeom>
          <a:noFill/>
        </p:spPr>
        <p:txBody>
          <a:bodyPr wrap="square" rtlCol="0">
            <a:spAutoFit/>
          </a:bodyPr>
          <a:lstStyle/>
          <a:p>
            <a:r>
              <a:rPr lang="en-US" dirty="0"/>
              <a:t>Hold horizontally when filming</a:t>
            </a:r>
          </a:p>
        </p:txBody>
      </p:sp>
    </p:spTree>
    <p:extLst>
      <p:ext uri="{BB962C8B-B14F-4D97-AF65-F5344CB8AC3E}">
        <p14:creationId xmlns:p14="http://schemas.microsoft.com/office/powerpoint/2010/main" val="32835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6CD1DD-5FD4-47A1-81F0-1597E47990D6}"/>
              </a:ext>
            </a:extLst>
          </p:cNvPr>
          <p:cNvPicPr>
            <a:picLocks noGrp="1" noChangeAspect="1"/>
          </p:cNvPicPr>
          <p:nvPr>
            <p:ph idx="1"/>
          </p:nvPr>
        </p:nvPicPr>
        <p:blipFill rotWithShape="1">
          <a:blip r:embed="rId2"/>
          <a:srcRect l="10089" t="17482"/>
          <a:stretch/>
        </p:blipFill>
        <p:spPr>
          <a:xfrm>
            <a:off x="643441" y="1555596"/>
            <a:ext cx="7857117" cy="2250831"/>
          </a:xfrm>
          <a:noFill/>
        </p:spPr>
      </p:pic>
      <p:sp>
        <p:nvSpPr>
          <p:cNvPr id="3" name="Title 2">
            <a:extLst>
              <a:ext uri="{FF2B5EF4-FFF2-40B4-BE49-F238E27FC236}">
                <a16:creationId xmlns:a16="http://schemas.microsoft.com/office/drawing/2014/main" id="{6210D2B2-68E2-4AE3-802D-03063C76DF0B}"/>
              </a:ext>
            </a:extLst>
          </p:cNvPr>
          <p:cNvSpPr>
            <a:spLocks noGrp="1"/>
          </p:cNvSpPr>
          <p:nvPr>
            <p:ph type="title"/>
          </p:nvPr>
        </p:nvSpPr>
        <p:spPr>
          <a:xfrm>
            <a:off x="1297859" y="126367"/>
            <a:ext cx="7364361" cy="994172"/>
          </a:xfrm>
        </p:spPr>
        <p:txBody>
          <a:bodyPr anchor="ctr">
            <a:normAutofit/>
          </a:bodyPr>
          <a:lstStyle/>
          <a:p>
            <a:r>
              <a:rPr lang="en-US" dirty="0"/>
              <a:t>2022-23 Perkins Documents Due </a:t>
            </a:r>
            <a:r>
              <a:rPr lang="en-US" dirty="0">
                <a:solidFill>
                  <a:srgbClr val="FF0000"/>
                </a:solidFill>
              </a:rPr>
              <a:t>June 3</a:t>
            </a:r>
            <a:r>
              <a:rPr lang="en-US" baseline="30000" dirty="0">
                <a:solidFill>
                  <a:srgbClr val="FF0000"/>
                </a:solidFill>
              </a:rPr>
              <a:t>rd</a:t>
            </a:r>
            <a:r>
              <a:rPr lang="en-US" dirty="0">
                <a:solidFill>
                  <a:srgbClr val="FF0000"/>
                </a:solidFill>
              </a:rPr>
              <a:t> </a:t>
            </a:r>
          </a:p>
        </p:txBody>
      </p:sp>
    </p:spTree>
    <p:extLst>
      <p:ext uri="{BB962C8B-B14F-4D97-AF65-F5344CB8AC3E}">
        <p14:creationId xmlns:p14="http://schemas.microsoft.com/office/powerpoint/2010/main" val="477741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01AB4-B275-43C0-A59E-92CD65627ECF}"/>
              </a:ext>
            </a:extLst>
          </p:cNvPr>
          <p:cNvSpPr>
            <a:spLocks noGrp="1"/>
          </p:cNvSpPr>
          <p:nvPr>
            <p:ph type="title"/>
          </p:nvPr>
        </p:nvSpPr>
        <p:spPr>
          <a:xfrm>
            <a:off x="1297859" y="126367"/>
            <a:ext cx="7364361" cy="994172"/>
          </a:xfrm>
        </p:spPr>
        <p:txBody>
          <a:bodyPr anchor="ctr">
            <a:normAutofit/>
          </a:bodyPr>
          <a:lstStyle/>
          <a:p>
            <a:r>
              <a:rPr lang="en-US" dirty="0"/>
              <a:t>Performance Partnership Webinars</a:t>
            </a:r>
          </a:p>
        </p:txBody>
      </p:sp>
      <p:sp>
        <p:nvSpPr>
          <p:cNvPr id="2" name="Content Placeholder 1">
            <a:extLst>
              <a:ext uri="{FF2B5EF4-FFF2-40B4-BE49-F238E27FC236}">
                <a16:creationId xmlns:a16="http://schemas.microsoft.com/office/drawing/2014/main" id="{D306A500-6114-4385-BCFA-66C9ECEF9161}"/>
              </a:ext>
            </a:extLst>
          </p:cNvPr>
          <p:cNvSpPr>
            <a:spLocks noGrp="1"/>
          </p:cNvSpPr>
          <p:nvPr>
            <p:ph sz="half" idx="1"/>
          </p:nvPr>
        </p:nvSpPr>
        <p:spPr>
          <a:xfrm>
            <a:off x="628650" y="1620253"/>
            <a:ext cx="8033570" cy="3198728"/>
          </a:xfrm>
        </p:spPr>
        <p:txBody>
          <a:bodyPr>
            <a:normAutofit/>
          </a:bodyPr>
          <a:lstStyle/>
          <a:p>
            <a:pPr marL="233363" indent="-233363">
              <a:lnSpc>
                <a:spcPct val="90000"/>
              </a:lnSpc>
              <a:spcAft>
                <a:spcPts val="1200"/>
              </a:spcAft>
            </a:pPr>
            <a:r>
              <a:rPr lang="en-US" sz="1800" b="1" dirty="0"/>
              <a:t>April 14 </a:t>
            </a:r>
            <a:r>
              <a:rPr lang="en-US" sz="1800" dirty="0"/>
              <a:t>3-4pm: </a:t>
            </a:r>
            <a:r>
              <a:rPr lang="en-US" sz="1800" dirty="0">
                <a:effectLst/>
              </a:rPr>
              <a:t>Promising Practices to Close Equity Gaps Associated with Student Completion</a:t>
            </a:r>
          </a:p>
          <a:p>
            <a:pPr marL="233363" indent="-233363">
              <a:lnSpc>
                <a:spcPct val="90000"/>
              </a:lnSpc>
              <a:spcAft>
                <a:spcPts val="1200"/>
              </a:spcAft>
            </a:pPr>
            <a:r>
              <a:rPr lang="en-US" sz="1800" b="1" dirty="0"/>
              <a:t>June 16 </a:t>
            </a:r>
            <a:r>
              <a:rPr lang="en-US" sz="1800" dirty="0"/>
              <a:t>3-4pm: </a:t>
            </a:r>
            <a:r>
              <a:rPr lang="en-US" sz="1800" dirty="0">
                <a:effectLst/>
              </a:rPr>
              <a:t>Personas Project: Personifying Student Data to Improve Performance</a:t>
            </a:r>
          </a:p>
          <a:p>
            <a:pPr marL="0" indent="0">
              <a:lnSpc>
                <a:spcPct val="90000"/>
              </a:lnSpc>
              <a:buNone/>
            </a:pPr>
            <a:endParaRPr lang="en-US" sz="1800" i="1" dirty="0"/>
          </a:p>
          <a:p>
            <a:pPr marL="0" indent="0">
              <a:lnSpc>
                <a:spcPct val="90000"/>
              </a:lnSpc>
              <a:buNone/>
            </a:pPr>
            <a:endParaRPr lang="en-US" sz="1800" i="1" dirty="0"/>
          </a:p>
          <a:p>
            <a:pPr marL="0" indent="0">
              <a:lnSpc>
                <a:spcPct val="90000"/>
              </a:lnSpc>
              <a:buNone/>
            </a:pPr>
            <a:endParaRPr lang="en-US" sz="1800" i="1" dirty="0"/>
          </a:p>
          <a:p>
            <a:pPr marL="0" indent="0">
              <a:lnSpc>
                <a:spcPct val="90000"/>
              </a:lnSpc>
              <a:buNone/>
            </a:pPr>
            <a:r>
              <a:rPr lang="en-US" sz="1800" i="1" dirty="0"/>
              <a:t>For descriptions and registration see </a:t>
            </a:r>
            <a:r>
              <a:rPr lang="en-US" sz="1800" i="1" dirty="0">
                <a:effectLst/>
              </a:rPr>
              <a:t>flyer uploaded on </a:t>
            </a:r>
            <a:br>
              <a:rPr lang="en-US" sz="1800" i="1" dirty="0">
                <a:effectLst/>
              </a:rPr>
            </a:br>
            <a:r>
              <a:rPr lang="en-US" sz="1800" i="1" dirty="0">
                <a:effectLst/>
              </a:rPr>
              <a:t>NCPerkins.org/presentations for </a:t>
            </a:r>
            <a:r>
              <a:rPr lang="en-US" sz="1800" b="1" i="1" dirty="0">
                <a:effectLst/>
              </a:rPr>
              <a:t>February 8, 2022</a:t>
            </a:r>
            <a:endParaRPr lang="en-US" sz="1800" b="1" dirty="0">
              <a:effectLst/>
            </a:endParaRPr>
          </a:p>
          <a:p>
            <a:pPr marL="0" indent="0">
              <a:lnSpc>
                <a:spcPct val="90000"/>
              </a:lnSpc>
              <a:buNone/>
            </a:pPr>
            <a:endParaRPr lang="en-US" sz="1800" dirty="0"/>
          </a:p>
          <a:p>
            <a:pPr marL="0" indent="0">
              <a:lnSpc>
                <a:spcPct val="90000"/>
              </a:lnSpc>
              <a:buNone/>
            </a:pPr>
            <a:endParaRPr lang="en-US" sz="1800" dirty="0"/>
          </a:p>
        </p:txBody>
      </p:sp>
      <p:pic>
        <p:nvPicPr>
          <p:cNvPr id="4" name="Picture 3">
            <a:extLst>
              <a:ext uri="{FF2B5EF4-FFF2-40B4-BE49-F238E27FC236}">
                <a16:creationId xmlns:a16="http://schemas.microsoft.com/office/drawing/2014/main" id="{615E76BA-FEB4-4158-8F1E-81919E3710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6069875" y="3151920"/>
            <a:ext cx="2592345" cy="1490598"/>
          </a:xfrm>
          <a:prstGeom prst="rect">
            <a:avLst/>
          </a:prstGeom>
          <a:noFill/>
          <a:ln>
            <a:noFill/>
          </a:ln>
        </p:spPr>
      </p:pic>
    </p:spTree>
    <p:extLst>
      <p:ext uri="{BB962C8B-B14F-4D97-AF65-F5344CB8AC3E}">
        <p14:creationId xmlns:p14="http://schemas.microsoft.com/office/powerpoint/2010/main" val="149893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D4931E-BE87-4657-835F-89D090281A4B}"/>
              </a:ext>
            </a:extLst>
          </p:cNvPr>
          <p:cNvSpPr>
            <a:spLocks noGrp="1"/>
          </p:cNvSpPr>
          <p:nvPr>
            <p:ph idx="1"/>
          </p:nvPr>
        </p:nvSpPr>
        <p:spPr>
          <a:xfrm>
            <a:off x="628650" y="1320904"/>
            <a:ext cx="8033570" cy="3548808"/>
          </a:xfrm>
        </p:spPr>
        <p:txBody>
          <a:bodyPr/>
          <a:lstStyle/>
          <a:p>
            <a:pPr marL="0" indent="0">
              <a:buNone/>
            </a:pPr>
            <a:r>
              <a:rPr lang="en-US" dirty="0">
                <a:hlinkClick r:id="rId2"/>
              </a:rPr>
              <a:t>https://nactei.org/conference/</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May 9</a:t>
            </a:r>
            <a:r>
              <a:rPr lang="en-US" baseline="30000" dirty="0"/>
              <a:t>th</a:t>
            </a:r>
            <a:r>
              <a:rPr lang="en-US" dirty="0"/>
              <a:t> is a preconference with Brustein and </a:t>
            </a:r>
            <a:r>
              <a:rPr lang="en-US" dirty="0" err="1"/>
              <a:t>Manasevit</a:t>
            </a:r>
            <a:r>
              <a:rPr lang="en-US" dirty="0"/>
              <a:t> on EDGAR. This is a separate registration &amp; fee </a:t>
            </a:r>
            <a:r>
              <a:rPr lang="en-US" dirty="0">
                <a:hlinkClick r:id="rId3"/>
              </a:rPr>
              <a:t>www.bruman.com</a:t>
            </a:r>
            <a:r>
              <a:rPr lang="en-US" dirty="0"/>
              <a:t> </a:t>
            </a:r>
          </a:p>
          <a:p>
            <a:pPr marL="0" indent="0">
              <a:buNone/>
            </a:pPr>
            <a:endParaRPr lang="en-US" dirty="0"/>
          </a:p>
        </p:txBody>
      </p:sp>
      <p:sp>
        <p:nvSpPr>
          <p:cNvPr id="3" name="Title 2">
            <a:extLst>
              <a:ext uri="{FF2B5EF4-FFF2-40B4-BE49-F238E27FC236}">
                <a16:creationId xmlns:a16="http://schemas.microsoft.com/office/drawing/2014/main" id="{3135A5DD-D149-4477-A25F-5F1B10A991E0}"/>
              </a:ext>
            </a:extLst>
          </p:cNvPr>
          <p:cNvSpPr>
            <a:spLocks noGrp="1"/>
          </p:cNvSpPr>
          <p:nvPr>
            <p:ph type="title"/>
          </p:nvPr>
        </p:nvSpPr>
        <p:spPr/>
        <p:txBody>
          <a:bodyPr/>
          <a:lstStyle/>
          <a:p>
            <a:r>
              <a:rPr lang="en-US" dirty="0" err="1"/>
              <a:t>NACTEi</a:t>
            </a:r>
            <a:r>
              <a:rPr lang="en-US" dirty="0"/>
              <a:t> Spring Conference</a:t>
            </a:r>
          </a:p>
        </p:txBody>
      </p:sp>
      <p:pic>
        <p:nvPicPr>
          <p:cNvPr id="5" name="Picture 4">
            <a:extLst>
              <a:ext uri="{FF2B5EF4-FFF2-40B4-BE49-F238E27FC236}">
                <a16:creationId xmlns:a16="http://schemas.microsoft.com/office/drawing/2014/main" id="{42C05801-1ADF-4E80-BA46-55E0343E9165}"/>
              </a:ext>
            </a:extLst>
          </p:cNvPr>
          <p:cNvPicPr>
            <a:picLocks noChangeAspect="1"/>
          </p:cNvPicPr>
          <p:nvPr/>
        </p:nvPicPr>
        <p:blipFill rotWithShape="1">
          <a:blip r:embed="rId4"/>
          <a:srcRect b="12807"/>
          <a:stretch/>
        </p:blipFill>
        <p:spPr>
          <a:xfrm>
            <a:off x="628650" y="1816512"/>
            <a:ext cx="7884120" cy="1915516"/>
          </a:xfrm>
          <a:prstGeom prst="rect">
            <a:avLst/>
          </a:prstGeom>
        </p:spPr>
      </p:pic>
    </p:spTree>
    <p:extLst>
      <p:ext uri="{BB962C8B-B14F-4D97-AF65-F5344CB8AC3E}">
        <p14:creationId xmlns:p14="http://schemas.microsoft.com/office/powerpoint/2010/main" val="320137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6390E7-84F1-4B9C-B3B9-D71FF458C535}"/>
              </a:ext>
            </a:extLst>
          </p:cNvPr>
          <p:cNvPicPr>
            <a:picLocks noChangeAspect="1"/>
          </p:cNvPicPr>
          <p:nvPr/>
        </p:nvPicPr>
        <p:blipFill>
          <a:blip r:embed="rId3"/>
          <a:stretch>
            <a:fillRect/>
          </a:stretch>
        </p:blipFill>
        <p:spPr>
          <a:xfrm>
            <a:off x="2310962" y="1234502"/>
            <a:ext cx="4522076" cy="2984571"/>
          </a:xfrm>
          <a:prstGeom prst="rect">
            <a:avLst/>
          </a:prstGeom>
          <a:noFill/>
        </p:spPr>
      </p:pic>
      <p:sp>
        <p:nvSpPr>
          <p:cNvPr id="3" name="Title 2">
            <a:extLst>
              <a:ext uri="{FF2B5EF4-FFF2-40B4-BE49-F238E27FC236}">
                <a16:creationId xmlns:a16="http://schemas.microsoft.com/office/drawing/2014/main" id="{F40203BC-AFBB-4ED0-BC12-D9394DED5332}"/>
              </a:ext>
            </a:extLst>
          </p:cNvPr>
          <p:cNvSpPr>
            <a:spLocks noGrp="1"/>
          </p:cNvSpPr>
          <p:nvPr>
            <p:ph type="title"/>
          </p:nvPr>
        </p:nvSpPr>
        <p:spPr>
          <a:xfrm>
            <a:off x="1297859" y="126367"/>
            <a:ext cx="7364361" cy="994172"/>
          </a:xfrm>
        </p:spPr>
        <p:txBody>
          <a:bodyPr anchor="ctr">
            <a:normAutofit/>
          </a:bodyPr>
          <a:lstStyle/>
          <a:p>
            <a:r>
              <a:rPr lang="en-US" dirty="0" err="1"/>
              <a:t>NCWorks</a:t>
            </a:r>
            <a:r>
              <a:rPr lang="en-US" dirty="0"/>
              <a:t> Partnership Conference</a:t>
            </a:r>
          </a:p>
        </p:txBody>
      </p:sp>
      <p:sp>
        <p:nvSpPr>
          <p:cNvPr id="6" name="TextBox 5">
            <a:extLst>
              <a:ext uri="{FF2B5EF4-FFF2-40B4-BE49-F238E27FC236}">
                <a16:creationId xmlns:a16="http://schemas.microsoft.com/office/drawing/2014/main" id="{2E4B3915-3D54-4872-8516-C5838DDBF296}"/>
              </a:ext>
            </a:extLst>
          </p:cNvPr>
          <p:cNvSpPr txBox="1"/>
          <p:nvPr/>
        </p:nvSpPr>
        <p:spPr>
          <a:xfrm>
            <a:off x="343951" y="4413097"/>
            <a:ext cx="8456097" cy="276999"/>
          </a:xfrm>
          <a:prstGeom prst="rect">
            <a:avLst/>
          </a:prstGeom>
          <a:noFill/>
        </p:spPr>
        <p:txBody>
          <a:bodyPr wrap="none" rtlCol="0">
            <a:spAutoFit/>
          </a:bodyPr>
          <a:lstStyle/>
          <a:p>
            <a:r>
              <a:rPr lang="en-US" sz="1200" dirty="0"/>
              <a:t>https://www.nccommerce.com/jobs-training/workforce-professionals-tools-resources/ncworks-training-center/ncworks-partnership</a:t>
            </a:r>
          </a:p>
        </p:txBody>
      </p:sp>
    </p:spTree>
    <p:extLst>
      <p:ext uri="{BB962C8B-B14F-4D97-AF65-F5344CB8AC3E}">
        <p14:creationId xmlns:p14="http://schemas.microsoft.com/office/powerpoint/2010/main" val="1449363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D2FBED8-A8C7-47D1-9072-ED98ADCD1A24}"/>
              </a:ext>
            </a:extLst>
          </p:cNvPr>
          <p:cNvPicPr>
            <a:picLocks noGrp="1" noChangeAspect="1"/>
          </p:cNvPicPr>
          <p:nvPr>
            <p:ph idx="1"/>
          </p:nvPr>
        </p:nvPicPr>
        <p:blipFill rotWithShape="1">
          <a:blip r:embed="rId3"/>
          <a:srcRect b="28147"/>
          <a:stretch/>
        </p:blipFill>
        <p:spPr>
          <a:xfrm>
            <a:off x="141109" y="1335547"/>
            <a:ext cx="3221664" cy="2498917"/>
          </a:xfrm>
          <a:ln w="38100">
            <a:solidFill>
              <a:srgbClr val="010434"/>
            </a:solidFill>
          </a:ln>
        </p:spPr>
      </p:pic>
      <p:sp>
        <p:nvSpPr>
          <p:cNvPr id="3" name="Title 2">
            <a:extLst>
              <a:ext uri="{FF2B5EF4-FFF2-40B4-BE49-F238E27FC236}">
                <a16:creationId xmlns:a16="http://schemas.microsoft.com/office/drawing/2014/main" id="{EAF9B2E0-1122-43BF-A1AD-ECDB727875EE}"/>
              </a:ext>
            </a:extLst>
          </p:cNvPr>
          <p:cNvSpPr>
            <a:spLocks noGrp="1"/>
          </p:cNvSpPr>
          <p:nvPr>
            <p:ph type="title"/>
          </p:nvPr>
        </p:nvSpPr>
        <p:spPr/>
        <p:txBody>
          <a:bodyPr/>
          <a:lstStyle/>
          <a:p>
            <a:r>
              <a:rPr lang="en-US" dirty="0"/>
              <a:t>From CORD</a:t>
            </a:r>
          </a:p>
        </p:txBody>
      </p:sp>
      <p:pic>
        <p:nvPicPr>
          <p:cNvPr id="9" name="Picture 8">
            <a:extLst>
              <a:ext uri="{FF2B5EF4-FFF2-40B4-BE49-F238E27FC236}">
                <a16:creationId xmlns:a16="http://schemas.microsoft.com/office/drawing/2014/main" id="{10C77BEA-9BD7-4354-891A-724D301A4A75}"/>
              </a:ext>
            </a:extLst>
          </p:cNvPr>
          <p:cNvPicPr>
            <a:picLocks noChangeAspect="1"/>
          </p:cNvPicPr>
          <p:nvPr/>
        </p:nvPicPr>
        <p:blipFill>
          <a:blip r:embed="rId4"/>
          <a:stretch>
            <a:fillRect/>
          </a:stretch>
        </p:blipFill>
        <p:spPr>
          <a:xfrm>
            <a:off x="3434962" y="1309731"/>
            <a:ext cx="5577015" cy="2550549"/>
          </a:xfrm>
          <a:prstGeom prst="rect">
            <a:avLst/>
          </a:prstGeom>
        </p:spPr>
      </p:pic>
      <p:sp>
        <p:nvSpPr>
          <p:cNvPr id="11" name="TextBox 10">
            <a:extLst>
              <a:ext uri="{FF2B5EF4-FFF2-40B4-BE49-F238E27FC236}">
                <a16:creationId xmlns:a16="http://schemas.microsoft.com/office/drawing/2014/main" id="{2A18055D-F188-4BDD-8226-55A70150A474}"/>
              </a:ext>
            </a:extLst>
          </p:cNvPr>
          <p:cNvSpPr txBox="1"/>
          <p:nvPr/>
        </p:nvSpPr>
        <p:spPr>
          <a:xfrm>
            <a:off x="141109" y="3963545"/>
            <a:ext cx="8870868" cy="369332"/>
          </a:xfrm>
          <a:prstGeom prst="rect">
            <a:avLst/>
          </a:prstGeom>
          <a:noFill/>
        </p:spPr>
        <p:txBody>
          <a:bodyPr wrap="square">
            <a:spAutoFit/>
          </a:bodyPr>
          <a:lstStyle/>
          <a:p>
            <a:pPr algn="ctr"/>
            <a:r>
              <a:rPr lang="en-US" dirty="0"/>
              <a:t>https://www.preparingtechnicians.org/webinars/</a:t>
            </a:r>
          </a:p>
        </p:txBody>
      </p:sp>
      <p:sp>
        <p:nvSpPr>
          <p:cNvPr id="2" name="TextBox 1">
            <a:extLst>
              <a:ext uri="{FF2B5EF4-FFF2-40B4-BE49-F238E27FC236}">
                <a16:creationId xmlns:a16="http://schemas.microsoft.com/office/drawing/2014/main" id="{439E6077-2FA1-4363-87A9-AE1C351F0126}"/>
              </a:ext>
            </a:extLst>
          </p:cNvPr>
          <p:cNvSpPr txBox="1"/>
          <p:nvPr/>
        </p:nvSpPr>
        <p:spPr>
          <a:xfrm rot="20274737">
            <a:off x="3351280" y="3253984"/>
            <a:ext cx="1195137" cy="369332"/>
          </a:xfrm>
          <a:prstGeom prst="rect">
            <a:avLst/>
          </a:prstGeom>
          <a:noFill/>
        </p:spPr>
        <p:txBody>
          <a:bodyPr wrap="square" rtlCol="0">
            <a:spAutoFit/>
          </a:bodyPr>
          <a:lstStyle/>
          <a:p>
            <a:r>
              <a:rPr lang="en-US" dirty="0">
                <a:solidFill>
                  <a:srgbClr val="FF0000"/>
                </a:solidFill>
              </a:rPr>
              <a:t>Complete</a:t>
            </a:r>
          </a:p>
        </p:txBody>
      </p:sp>
    </p:spTree>
    <p:extLst>
      <p:ext uri="{BB962C8B-B14F-4D97-AF65-F5344CB8AC3E}">
        <p14:creationId xmlns:p14="http://schemas.microsoft.com/office/powerpoint/2010/main" val="385065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wearing a suit and tie smiling and looking at the camera&#10;&#10;Description automatically generated">
            <a:extLst>
              <a:ext uri="{FF2B5EF4-FFF2-40B4-BE49-F238E27FC236}">
                <a16:creationId xmlns:a16="http://schemas.microsoft.com/office/drawing/2014/main" id="{50C20E19-B647-2943-B43D-E5ACCA5CF4F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3786108" y="548121"/>
            <a:ext cx="1571784" cy="1828800"/>
          </a:xfrm>
          <a:prstGeom prst="rect">
            <a:avLst/>
          </a:prstGeom>
        </p:spPr>
      </p:pic>
      <p:sp>
        <p:nvSpPr>
          <p:cNvPr id="8" name="Title 1">
            <a:extLst>
              <a:ext uri="{FF2B5EF4-FFF2-40B4-BE49-F238E27FC236}">
                <a16:creationId xmlns:a16="http://schemas.microsoft.com/office/drawing/2014/main" id="{9C304A69-DE4E-4345-9810-9DA1D45285EA}"/>
              </a:ext>
            </a:extLst>
          </p:cNvPr>
          <p:cNvSpPr txBox="1">
            <a:spLocks/>
          </p:cNvSpPr>
          <p:nvPr/>
        </p:nvSpPr>
        <p:spPr>
          <a:xfrm>
            <a:off x="3547581" y="2403742"/>
            <a:ext cx="2043176" cy="535781"/>
          </a:xfrm>
          <a:prstGeom prst="rect">
            <a:avLst/>
          </a:prstGeo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85754">
              <a:tabLst>
                <a:tab pos="7297556" algn="r"/>
              </a:tabLst>
            </a:pPr>
            <a:r>
              <a:rPr lang="en-US" sz="2400" b="0">
                <a:ln w="0">
                  <a:solidFill>
                    <a:srgbClr val="5B9BD5"/>
                  </a:solidFill>
                </a:ln>
                <a:solidFill>
                  <a:prstClr val="black"/>
                </a:solidFill>
                <a:latin typeface="Calibri" panose="020F0502020204030204"/>
              </a:rPr>
              <a:t>Bob </a:t>
            </a:r>
            <a:r>
              <a:rPr lang="en-US" sz="2400" b="0" err="1">
                <a:ln w="0">
                  <a:solidFill>
                    <a:srgbClr val="5B9BD5"/>
                  </a:solidFill>
                </a:ln>
                <a:solidFill>
                  <a:prstClr val="black"/>
                </a:solidFill>
                <a:latin typeface="Calibri" panose="020F0502020204030204"/>
              </a:rPr>
              <a:t>Witchger</a:t>
            </a:r>
            <a:endParaRPr lang="en-US" sz="2400" b="0">
              <a:ln w="0">
                <a:solidFill>
                  <a:srgbClr val="5B9BD5"/>
                </a:solidFill>
              </a:ln>
              <a:solidFill>
                <a:prstClr val="black"/>
              </a:solidFill>
              <a:latin typeface="Calibri" panose="020F0502020204030204"/>
            </a:endParaRPr>
          </a:p>
        </p:txBody>
      </p:sp>
      <p:sp>
        <p:nvSpPr>
          <p:cNvPr id="7" name="TextBox 6">
            <a:extLst>
              <a:ext uri="{FF2B5EF4-FFF2-40B4-BE49-F238E27FC236}">
                <a16:creationId xmlns:a16="http://schemas.microsoft.com/office/drawing/2014/main" id="{A8086652-7647-1B42-87ED-E46826222F07}"/>
              </a:ext>
            </a:extLst>
          </p:cNvPr>
          <p:cNvSpPr txBox="1"/>
          <p:nvPr/>
        </p:nvSpPr>
        <p:spPr>
          <a:xfrm>
            <a:off x="0" y="-11683"/>
            <a:ext cx="9144000" cy="584775"/>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8"/>
            <a:r>
              <a:rPr lang="en-US" sz="3200" b="1" i="1">
                <a:solidFill>
                  <a:srgbClr val="0070C0"/>
                </a:solidFill>
                <a:latin typeface="Calibri" panose="020F0502020204030204"/>
              </a:rPr>
              <a:t>Team Perkins</a:t>
            </a:r>
          </a:p>
        </p:txBody>
      </p:sp>
      <p:pic>
        <p:nvPicPr>
          <p:cNvPr id="19" name="Picture 18">
            <a:extLst>
              <a:ext uri="{FF2B5EF4-FFF2-40B4-BE49-F238E27FC236}">
                <a16:creationId xmlns:a16="http://schemas.microsoft.com/office/drawing/2014/main" id="{20EB8D66-9B76-C248-A53C-0724D13198A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18068" y="2891647"/>
            <a:ext cx="1502202" cy="1828800"/>
          </a:xfrm>
          <a:prstGeom prst="rect">
            <a:avLst/>
          </a:prstGeom>
        </p:spPr>
      </p:pic>
      <p:sp>
        <p:nvSpPr>
          <p:cNvPr id="24" name="Title 1">
            <a:extLst>
              <a:ext uri="{FF2B5EF4-FFF2-40B4-BE49-F238E27FC236}">
                <a16:creationId xmlns:a16="http://schemas.microsoft.com/office/drawing/2014/main" id="{2DBA2A06-9D0F-904D-B81C-59BD4387E4A2}"/>
              </a:ext>
            </a:extLst>
          </p:cNvPr>
          <p:cNvSpPr txBox="1">
            <a:spLocks/>
          </p:cNvSpPr>
          <p:nvPr/>
        </p:nvSpPr>
        <p:spPr>
          <a:xfrm>
            <a:off x="724230" y="4730655"/>
            <a:ext cx="2043176" cy="477697"/>
          </a:xfrm>
          <a:prstGeom prst="rect">
            <a:avLst/>
          </a:prstGeo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8">
              <a:lnSpc>
                <a:spcPct val="100000"/>
              </a:lnSpc>
              <a:spcBef>
                <a:spcPts val="0"/>
              </a:spcBef>
              <a:defRPr/>
            </a:pPr>
            <a:r>
              <a:rPr lang="en-US" sz="2400">
                <a:ln w="0">
                  <a:solidFill>
                    <a:srgbClr val="5B9BD5"/>
                  </a:solidFill>
                </a:ln>
                <a:solidFill>
                  <a:prstClr val="black"/>
                </a:solidFill>
              </a:rPr>
              <a:t>Patti Coultas</a:t>
            </a:r>
          </a:p>
        </p:txBody>
      </p:sp>
      <p:sp>
        <p:nvSpPr>
          <p:cNvPr id="25" name="Title 1">
            <a:extLst>
              <a:ext uri="{FF2B5EF4-FFF2-40B4-BE49-F238E27FC236}">
                <a16:creationId xmlns:a16="http://schemas.microsoft.com/office/drawing/2014/main" id="{8C7FC917-24B5-5E4E-8CD6-3AAA34BC2CD4}"/>
              </a:ext>
            </a:extLst>
          </p:cNvPr>
          <p:cNvSpPr txBox="1">
            <a:spLocks/>
          </p:cNvSpPr>
          <p:nvPr/>
        </p:nvSpPr>
        <p:spPr>
          <a:xfrm>
            <a:off x="6436925" y="2400945"/>
            <a:ext cx="2043176" cy="535781"/>
          </a:xfrm>
          <a:prstGeom prst="rect">
            <a:avLst/>
          </a:prstGeo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85754">
              <a:tabLst>
                <a:tab pos="7297556" algn="r"/>
              </a:tabLst>
            </a:pPr>
            <a:r>
              <a:rPr lang="en-US" sz="2400">
                <a:ln w="0">
                  <a:solidFill>
                    <a:srgbClr val="5B9BD5"/>
                  </a:solidFill>
                </a:ln>
                <a:solidFill>
                  <a:prstClr val="black"/>
                </a:solidFill>
              </a:rPr>
              <a:t>Tony </a:t>
            </a:r>
            <a:r>
              <a:rPr lang="en-US" sz="2400" err="1">
                <a:ln w="0">
                  <a:solidFill>
                    <a:srgbClr val="5B9BD5"/>
                  </a:solidFill>
                </a:ln>
                <a:solidFill>
                  <a:prstClr val="black"/>
                </a:solidFill>
              </a:rPr>
              <a:t>Reggi</a:t>
            </a:r>
            <a:endParaRPr lang="en-US" sz="2400" b="0">
              <a:ln w="0">
                <a:solidFill>
                  <a:srgbClr val="5B9BD5"/>
                </a:solidFill>
              </a:ln>
              <a:solidFill>
                <a:prstClr val="black"/>
              </a:solidFill>
            </a:endParaRPr>
          </a:p>
        </p:txBody>
      </p:sp>
      <p:sp>
        <p:nvSpPr>
          <p:cNvPr id="29" name="Title 1">
            <a:extLst>
              <a:ext uri="{FF2B5EF4-FFF2-40B4-BE49-F238E27FC236}">
                <a16:creationId xmlns:a16="http://schemas.microsoft.com/office/drawing/2014/main" id="{E92757AE-2B86-7946-8186-1489784916BB}"/>
              </a:ext>
            </a:extLst>
          </p:cNvPr>
          <p:cNvSpPr txBox="1">
            <a:spLocks/>
          </p:cNvSpPr>
          <p:nvPr/>
        </p:nvSpPr>
        <p:spPr>
          <a:xfrm>
            <a:off x="3547581" y="4672571"/>
            <a:ext cx="2043176" cy="535781"/>
          </a:xfrm>
          <a:prstGeom prst="rect">
            <a:avLst/>
          </a:prstGeom>
        </p:spPr>
        <p:txBody>
          <a:bodyPr vert="horz" lIns="91440" tIns="45720" rIns="91440" bIns="45720" rtlCol="0" anchor="t">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8">
              <a:lnSpc>
                <a:spcPct val="100000"/>
              </a:lnSpc>
              <a:spcBef>
                <a:spcPts val="0"/>
              </a:spcBef>
              <a:defRPr/>
            </a:pPr>
            <a:r>
              <a:rPr lang="en-US" sz="2400">
                <a:ln w="0">
                  <a:solidFill>
                    <a:srgbClr val="5B9BD5"/>
                  </a:solidFill>
                </a:ln>
                <a:solidFill>
                  <a:prstClr val="black"/>
                </a:solidFill>
              </a:rPr>
              <a:t>Mary Olvera</a:t>
            </a:r>
          </a:p>
        </p:txBody>
      </p:sp>
      <p:pic>
        <p:nvPicPr>
          <p:cNvPr id="17" name="Picture 16">
            <a:extLst>
              <a:ext uri="{FF2B5EF4-FFF2-40B4-BE49-F238E27FC236}">
                <a16:creationId xmlns:a16="http://schemas.microsoft.com/office/drawing/2014/main" id="{AA9D18CA-C9D8-8044-8064-B7D0694642C3}"/>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rightnessContrast bright="28000"/>
                    </a14:imgEffect>
                  </a14:imgLayer>
                </a14:imgProps>
              </a:ext>
              <a:ext uri="{28A0092B-C50C-407E-A947-70E740481C1C}">
                <a14:useLocalDpi xmlns:a14="http://schemas.microsoft.com/office/drawing/2010/main"/>
              </a:ext>
            </a:extLst>
          </a:blip>
          <a:srcRect t="2283"/>
          <a:stretch/>
        </p:blipFill>
        <p:spPr>
          <a:xfrm flipH="1">
            <a:off x="6761161" y="2891647"/>
            <a:ext cx="1394704" cy="1828800"/>
          </a:xfrm>
          <a:prstGeom prst="rect">
            <a:avLst/>
          </a:prstGeom>
        </p:spPr>
      </p:pic>
      <p:sp>
        <p:nvSpPr>
          <p:cNvPr id="20" name="Title 1">
            <a:extLst>
              <a:ext uri="{FF2B5EF4-FFF2-40B4-BE49-F238E27FC236}">
                <a16:creationId xmlns:a16="http://schemas.microsoft.com/office/drawing/2014/main" id="{AC16A630-DACA-554F-9BAB-35DAB57B8B5F}"/>
              </a:ext>
            </a:extLst>
          </p:cNvPr>
          <p:cNvSpPr txBox="1">
            <a:spLocks/>
          </p:cNvSpPr>
          <p:nvPr/>
        </p:nvSpPr>
        <p:spPr>
          <a:xfrm flipH="1">
            <a:off x="6224448" y="4686580"/>
            <a:ext cx="2468130" cy="535781"/>
          </a:xfrm>
          <a:prstGeom prst="rect">
            <a:avLst/>
          </a:prstGeom>
        </p:spPr>
        <p:txBody>
          <a:bodyPr vert="horz" lIns="91440" tIns="45720" rIns="91440" bIns="45720" rtlCol="0" anchor="t">
            <a:normAutofit fontScale="925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85754">
              <a:tabLst>
                <a:tab pos="7297556" algn="r"/>
              </a:tabLst>
            </a:pPr>
            <a:r>
              <a:rPr lang="en-US" sz="2600">
                <a:ln w="0">
                  <a:solidFill>
                    <a:srgbClr val="5B9BD5"/>
                  </a:solidFill>
                </a:ln>
                <a:solidFill>
                  <a:prstClr val="black"/>
                </a:solidFill>
              </a:rPr>
              <a:t>Darice McDougald</a:t>
            </a:r>
          </a:p>
          <a:p>
            <a:pPr algn="ctr" defTabSz="385754">
              <a:tabLst>
                <a:tab pos="7297556" algn="r"/>
              </a:tabLst>
            </a:pPr>
            <a:endParaRPr lang="en-US" sz="2400">
              <a:ln w="0">
                <a:solidFill>
                  <a:srgbClr val="5B9BD5"/>
                </a:solidFill>
              </a:ln>
              <a:solidFill>
                <a:prstClr val="black"/>
              </a:solidFill>
              <a:latin typeface="Calibri Light" panose="020F0302020204030204"/>
            </a:endParaRPr>
          </a:p>
        </p:txBody>
      </p:sp>
      <p:pic>
        <p:nvPicPr>
          <p:cNvPr id="4" name="Picture 4">
            <a:extLst>
              <a:ext uri="{FF2B5EF4-FFF2-40B4-BE49-F238E27FC236}">
                <a16:creationId xmlns:a16="http://schemas.microsoft.com/office/drawing/2014/main" id="{DE5B806E-124B-4440-B5D1-CFE8DCCEC463}"/>
              </a:ext>
            </a:extLst>
          </p:cNvPr>
          <p:cNvPicPr>
            <a:picLocks noChangeAspect="1"/>
          </p:cNvPicPr>
          <p:nvPr/>
        </p:nvPicPr>
        <p:blipFill rotWithShape="1">
          <a:blip r:embed="rId7"/>
          <a:srcRect l="6859" t="5755" r="5559" b="360"/>
          <a:stretch/>
        </p:blipFill>
        <p:spPr>
          <a:xfrm>
            <a:off x="899595" y="2892765"/>
            <a:ext cx="1697990" cy="1827682"/>
          </a:xfrm>
          <a:prstGeom prst="rect">
            <a:avLst/>
          </a:prstGeom>
        </p:spPr>
      </p:pic>
      <p:pic>
        <p:nvPicPr>
          <p:cNvPr id="5" name="Picture 4" descr="Tony Reggi Photo">
            <a:extLst>
              <a:ext uri="{FF2B5EF4-FFF2-40B4-BE49-F238E27FC236}">
                <a16:creationId xmlns:a16="http://schemas.microsoft.com/office/drawing/2014/main" id="{965DC93D-3285-4673-8BD4-72D81A8FA30A}"/>
              </a:ext>
            </a:extLst>
          </p:cNvPr>
          <p:cNvPicPr>
            <a:picLocks noChangeAspect="1"/>
          </p:cNvPicPr>
          <p:nvPr/>
        </p:nvPicPr>
        <p:blipFill rotWithShape="1">
          <a:blip r:embed="rId8">
            <a:extLst>
              <a:ext uri="{28A0092B-C50C-407E-A947-70E740481C1C}">
                <a14:useLocalDpi xmlns:a14="http://schemas.microsoft.com/office/drawing/2010/main" val="0"/>
              </a:ext>
            </a:extLst>
          </a:blip>
          <a:srcRect l="4634" t="17305" r="18038" b="18450"/>
          <a:stretch/>
        </p:blipFill>
        <p:spPr>
          <a:xfrm>
            <a:off x="6672621" y="548121"/>
            <a:ext cx="1571784" cy="1828801"/>
          </a:xfrm>
          <a:prstGeom prst="rect">
            <a:avLst/>
          </a:prstGeom>
        </p:spPr>
      </p:pic>
      <p:pic>
        <p:nvPicPr>
          <p:cNvPr id="13" name="Picture 12">
            <a:extLst>
              <a:ext uri="{FF2B5EF4-FFF2-40B4-BE49-F238E27FC236}">
                <a16:creationId xmlns:a16="http://schemas.microsoft.com/office/drawing/2014/main" id="{0AD1D7FC-D3C2-4411-AB05-00A122F44DC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99595" y="548121"/>
            <a:ext cx="1692447" cy="1893246"/>
          </a:xfrm>
          <a:prstGeom prst="rect">
            <a:avLst/>
          </a:prstGeom>
        </p:spPr>
      </p:pic>
    </p:spTree>
    <p:extLst>
      <p:ext uri="{BB962C8B-B14F-4D97-AF65-F5344CB8AC3E}">
        <p14:creationId xmlns:p14="http://schemas.microsoft.com/office/powerpoint/2010/main" val="3876543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E7FB36-DF07-B44D-8D38-59F39D617117}"/>
              </a:ext>
            </a:extLst>
          </p:cNvPr>
          <p:cNvSpPr>
            <a:spLocks noGrp="1"/>
          </p:cNvSpPr>
          <p:nvPr>
            <p:ph idx="1"/>
          </p:nvPr>
        </p:nvSpPr>
        <p:spPr>
          <a:xfrm>
            <a:off x="594360" y="1320905"/>
            <a:ext cx="7920990" cy="1925215"/>
          </a:xfrm>
        </p:spPr>
        <p:txBody>
          <a:bodyPr>
            <a:normAutofit/>
          </a:bodyPr>
          <a:lstStyle/>
          <a:p>
            <a:r>
              <a:rPr lang="en-US" dirty="0"/>
              <a:t>2</a:t>
            </a:r>
            <a:r>
              <a:rPr lang="en-US" baseline="30000" dirty="0"/>
              <a:t>nd</a:t>
            </a:r>
            <a:r>
              <a:rPr lang="en-US" dirty="0"/>
              <a:t> Tuesday of the month (not December) from 9-10 am</a:t>
            </a:r>
          </a:p>
          <a:p>
            <a:r>
              <a:rPr lang="en-US" dirty="0"/>
              <a:t>Next update is August 9, 2022</a:t>
            </a:r>
          </a:p>
          <a:p>
            <a:r>
              <a:rPr lang="en-US" dirty="0"/>
              <a:t>Registration link </a:t>
            </a:r>
            <a:r>
              <a:rPr lang="en-US" dirty="0">
                <a:hlinkClick r:id="rId3"/>
              </a:rPr>
              <a:t>https://www.ncperkins.org/presentations/</a:t>
            </a:r>
            <a:endParaRPr lang="en-US" dirty="0"/>
          </a:p>
          <a:p>
            <a:endParaRPr lang="en-US" dirty="0"/>
          </a:p>
          <a:p>
            <a:pPr marL="0" indent="0">
              <a:buNone/>
            </a:pPr>
            <a:endParaRPr lang="en-US" dirty="0"/>
          </a:p>
        </p:txBody>
      </p:sp>
      <p:sp>
        <p:nvSpPr>
          <p:cNvPr id="3" name="Title 2">
            <a:extLst>
              <a:ext uri="{FF2B5EF4-FFF2-40B4-BE49-F238E27FC236}">
                <a16:creationId xmlns:a16="http://schemas.microsoft.com/office/drawing/2014/main" id="{9D026ACD-B92E-C041-8CDF-1A1E842B77D4}"/>
              </a:ext>
            </a:extLst>
          </p:cNvPr>
          <p:cNvSpPr>
            <a:spLocks noGrp="1"/>
          </p:cNvSpPr>
          <p:nvPr>
            <p:ph type="title"/>
          </p:nvPr>
        </p:nvSpPr>
        <p:spPr/>
        <p:txBody>
          <a:bodyPr/>
          <a:lstStyle/>
          <a:p>
            <a:r>
              <a:rPr lang="en-US" dirty="0"/>
              <a:t>Perkins Monthly Updates</a:t>
            </a:r>
          </a:p>
        </p:txBody>
      </p:sp>
      <p:pic>
        <p:nvPicPr>
          <p:cNvPr id="4" name="Picture 3">
            <a:extLst>
              <a:ext uri="{FF2B5EF4-FFF2-40B4-BE49-F238E27FC236}">
                <a16:creationId xmlns:a16="http://schemas.microsoft.com/office/drawing/2014/main" id="{1BA95F95-508F-D24C-AD92-363A99834E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87472" y="4509248"/>
            <a:ext cx="4569056" cy="360409"/>
          </a:xfrm>
          <a:prstGeom prst="rect">
            <a:avLst/>
          </a:prstGeom>
        </p:spPr>
      </p:pic>
      <p:sp>
        <p:nvSpPr>
          <p:cNvPr id="5" name="Star: 5 Points 4">
            <a:extLst>
              <a:ext uri="{FF2B5EF4-FFF2-40B4-BE49-F238E27FC236}">
                <a16:creationId xmlns:a16="http://schemas.microsoft.com/office/drawing/2014/main" id="{7EEE0F8A-2708-4F12-AB69-F3E065BBE6EF}"/>
              </a:ext>
            </a:extLst>
          </p:cNvPr>
          <p:cNvSpPr/>
          <p:nvPr/>
        </p:nvSpPr>
        <p:spPr>
          <a:xfrm>
            <a:off x="954959" y="3335315"/>
            <a:ext cx="685800" cy="685800"/>
          </a:xfrm>
          <a:prstGeom prst="star5">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TextBox 5">
            <a:extLst>
              <a:ext uri="{FF2B5EF4-FFF2-40B4-BE49-F238E27FC236}">
                <a16:creationId xmlns:a16="http://schemas.microsoft.com/office/drawing/2014/main" id="{D93CFF1F-1808-4FC3-86FF-3344F2A97162}"/>
              </a:ext>
            </a:extLst>
          </p:cNvPr>
          <p:cNvSpPr txBox="1"/>
          <p:nvPr/>
        </p:nvSpPr>
        <p:spPr>
          <a:xfrm>
            <a:off x="1708352" y="3277519"/>
            <a:ext cx="6227878" cy="1200329"/>
          </a:xfrm>
          <a:prstGeom prst="rect">
            <a:avLst/>
          </a:prstGeom>
          <a:noFill/>
        </p:spPr>
        <p:txBody>
          <a:bodyPr wrap="square" rtlCol="0">
            <a:spAutoFit/>
          </a:bodyPr>
          <a:lstStyle/>
          <a:p>
            <a:r>
              <a:rPr lang="en-US" dirty="0"/>
              <a:t>Attendance (or viewing the recording within 30 days) is recorded on monitoring rubric. Recording may be found at same link as registration.</a:t>
            </a:r>
          </a:p>
          <a:p>
            <a:endParaRPr lang="en-US" dirty="0"/>
          </a:p>
        </p:txBody>
      </p:sp>
    </p:spTree>
    <p:extLst>
      <p:ext uri="{BB962C8B-B14F-4D97-AF65-F5344CB8AC3E}">
        <p14:creationId xmlns:p14="http://schemas.microsoft.com/office/powerpoint/2010/main" val="9823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3348" y="3192780"/>
            <a:ext cx="5127946" cy="1882140"/>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p:txBody>
          <a:bodyPr vert="horz" lIns="91440" tIns="45720" rIns="91440" bIns="45720" rtlCol="0" anchor="t">
            <a:normAutofit/>
          </a:bodyPr>
          <a:lstStyle/>
          <a:p>
            <a:pPr marL="0" indent="0">
              <a:buNone/>
            </a:pPr>
            <a:r>
              <a:rPr lang="en-US" dirty="0">
                <a:latin typeface="Times New Roman"/>
                <a:cs typeface="Times New Roman"/>
              </a:rPr>
              <a:t>3</a:t>
            </a:r>
            <a:r>
              <a:rPr lang="en-US" baseline="30000" dirty="0">
                <a:latin typeface="Times New Roman"/>
                <a:cs typeface="Times New Roman"/>
              </a:rPr>
              <a:t>rd</a:t>
            </a:r>
            <a:r>
              <a:rPr lang="en-US" dirty="0">
                <a:latin typeface="Times New Roman"/>
                <a:cs typeface="Times New Roman"/>
              </a:rPr>
              <a:t> Wednesday of the month from 9-10am</a:t>
            </a:r>
          </a:p>
          <a:p>
            <a:pPr marL="0" indent="0">
              <a:buNone/>
            </a:pPr>
            <a:r>
              <a:rPr lang="en-US" dirty="0">
                <a:latin typeface="Times New Roman"/>
                <a:cs typeface="Times New Roman"/>
              </a:rPr>
              <a:t>Next webinar is </a:t>
            </a:r>
            <a:r>
              <a:rPr lang="en-US" b="1" dirty="0">
                <a:latin typeface="Times New Roman"/>
                <a:cs typeface="Times New Roman"/>
              </a:rPr>
              <a:t>April 20, 2022 </a:t>
            </a:r>
          </a:p>
          <a:p>
            <a:pPr marL="0" indent="0">
              <a:buNone/>
            </a:pPr>
            <a:r>
              <a:rPr lang="en-US" dirty="0">
                <a:latin typeface="Times New Roman"/>
                <a:cs typeface="Times New Roman"/>
              </a:rPr>
              <a:t>Come explore careers in </a:t>
            </a:r>
            <a:r>
              <a:rPr lang="en-US" dirty="0">
                <a:solidFill>
                  <a:srgbClr val="FF0000"/>
                </a:solidFill>
                <a:latin typeface="Times New Roman"/>
                <a:cs typeface="Times New Roman"/>
              </a:rPr>
              <a:t>Respiratory Therapy</a:t>
            </a:r>
            <a:endParaRPr lang="en-US" b="1" dirty="0">
              <a:solidFill>
                <a:srgbClr val="FF0000"/>
              </a:solidFill>
            </a:endParaRPr>
          </a:p>
          <a:p>
            <a:pPr marL="0" indent="0">
              <a:buNone/>
            </a:pPr>
            <a:r>
              <a:rPr lang="en-US" sz="1200" dirty="0"/>
              <a:t>  </a:t>
            </a:r>
          </a:p>
          <a:p>
            <a:pPr marL="0" indent="0">
              <a:buNone/>
            </a:pPr>
            <a:r>
              <a:rPr lang="en-US" dirty="0"/>
              <a:t>Registration link: </a:t>
            </a:r>
            <a:r>
              <a:rPr lang="en-US" dirty="0">
                <a:hlinkClick r:id="rId4"/>
              </a:rPr>
              <a:t>https://www.ncperkins.org/presentations/</a:t>
            </a:r>
            <a:endParaRPr lang="en-US" dirty="0"/>
          </a:p>
          <a:p>
            <a:pPr marL="174625" indent="-174625"/>
            <a:endParaRPr lang="en-US" dirty="0"/>
          </a:p>
          <a:p>
            <a:pPr marL="174625" indent="-174625"/>
            <a:endParaRPr lang="en-US" dirty="0"/>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September 25, 2019    Edgar Training Raleigh…"/>
          <p:cNvSpPr txBox="1">
            <a:spLocks noGrp="1"/>
          </p:cNvSpPr>
          <p:nvPr>
            <p:ph idx="1"/>
          </p:nvPr>
        </p:nvSpPr>
        <p:spPr/>
        <p:txBody>
          <a:bodyPr>
            <a:normAutofit fontScale="92500" lnSpcReduction="10000"/>
          </a:bodyPr>
          <a:lstStyle/>
          <a:p>
            <a:pPr marL="0" indent="0">
              <a:spcBef>
                <a:spcPts val="0"/>
              </a:spcBef>
              <a:spcAft>
                <a:spcPts val="1200"/>
              </a:spcAft>
              <a:buNone/>
            </a:pPr>
            <a:r>
              <a:rPr lang="en-US" dirty="0"/>
              <a:t>NC-NET (NC Network for Excellence in Teaching) Professional learning in partnership with CORD </a:t>
            </a:r>
          </a:p>
          <a:p>
            <a:pPr marL="0" indent="0">
              <a:spcBef>
                <a:spcPts val="0"/>
              </a:spcBef>
              <a:spcAft>
                <a:spcPts val="1200"/>
              </a:spcAft>
              <a:buNone/>
            </a:pPr>
            <a:r>
              <a:rPr lang="en-US" dirty="0">
                <a:hlinkClick r:id="rId3"/>
              </a:rPr>
              <a:t>www.nc-net.info</a:t>
            </a:r>
            <a:r>
              <a:rPr lang="en-US" dirty="0"/>
              <a:t> </a:t>
            </a:r>
          </a:p>
          <a:p>
            <a:pPr marL="0" indent="0">
              <a:spcBef>
                <a:spcPts val="0"/>
              </a:spcBef>
              <a:spcAft>
                <a:spcPts val="1200"/>
              </a:spcAft>
              <a:buNone/>
            </a:pPr>
            <a:r>
              <a:rPr lang="en-US" dirty="0"/>
              <a:t>Offerings:</a:t>
            </a:r>
          </a:p>
          <a:p>
            <a:pPr lvl="1">
              <a:spcBef>
                <a:spcPts val="0"/>
              </a:spcBef>
              <a:spcAft>
                <a:spcPts val="1200"/>
              </a:spcAft>
            </a:pPr>
            <a:r>
              <a:rPr lang="en-US" dirty="0"/>
              <a:t>NC Academy - facilitator-led online courses for faculty, upcoming offering on Curriculum Development for Integrated Instruction. </a:t>
            </a:r>
          </a:p>
          <a:p>
            <a:pPr lvl="1">
              <a:spcBef>
                <a:spcPts val="0"/>
              </a:spcBef>
              <a:spcAft>
                <a:spcPts val="1200"/>
              </a:spcAft>
            </a:pPr>
            <a:r>
              <a:rPr lang="en-US" dirty="0"/>
              <a:t>Self-Paced Professional Development: Teaching Contextually, Teaching Employability Skills, Adjunct Faculty Roadmap, and Exploring Stackable Credentials </a:t>
            </a:r>
          </a:p>
          <a:p>
            <a:pPr marL="0" indent="0">
              <a:spcBef>
                <a:spcPts val="0"/>
              </a:spcBef>
              <a:spcAft>
                <a:spcPts val="1200"/>
              </a:spcAft>
              <a:buNone/>
            </a:pPr>
            <a:r>
              <a:rPr lang="en-US" dirty="0"/>
              <a:t>Online instructor resources</a:t>
            </a:r>
          </a:p>
          <a:p>
            <a:pPr lvl="1"/>
            <a:endParaRPr lang="en-US" dirty="0"/>
          </a:p>
        </p:txBody>
      </p:sp>
      <p:sp>
        <p:nvSpPr>
          <p:cNvPr id="397" name="CTE Training"/>
          <p:cNvSpPr txBox="1">
            <a:spLocks noGrp="1"/>
          </p:cNvSpPr>
          <p:nvPr>
            <p:ph type="title"/>
          </p:nvPr>
        </p:nvSpPr>
        <p:spPr/>
        <p:txBody>
          <a:bodyPr/>
          <a:lstStyle/>
          <a:p>
            <a:r>
              <a:rPr lang="en-US" dirty="0"/>
              <a:t>NC*NET</a:t>
            </a:r>
          </a:p>
        </p:txBody>
      </p:sp>
      <p:pic>
        <p:nvPicPr>
          <p:cNvPr id="4" name="Picture 3" descr="NC-NET Logo&#10;">
            <a:extLst>
              <a:ext uri="{FF2B5EF4-FFF2-40B4-BE49-F238E27FC236}">
                <a16:creationId xmlns:a16="http://schemas.microsoft.com/office/drawing/2014/main" id="{3C9EEB09-A6CF-42F5-9EDE-64B916242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8936" y="3938655"/>
            <a:ext cx="2926080" cy="1155859"/>
          </a:xfrm>
          <a:prstGeom prst="rect">
            <a:avLst/>
          </a:prstGeom>
        </p:spPr>
      </p:pic>
    </p:spTree>
    <p:extLst>
      <p:ext uri="{BB962C8B-B14F-4D97-AF65-F5344CB8AC3E}">
        <p14:creationId xmlns:p14="http://schemas.microsoft.com/office/powerpoint/2010/main" val="387720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F4BE2CF5-F0C0-4233-BAB0-667F23FD8A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64054" y="2993940"/>
            <a:ext cx="2379945" cy="2149560"/>
          </a:xfrm>
          <a:prstGeom prst="rect">
            <a:avLst/>
          </a:prstGeom>
        </p:spPr>
      </p:pic>
      <p:sp>
        <p:nvSpPr>
          <p:cNvPr id="2" name="Content Placeholder 1">
            <a:extLst>
              <a:ext uri="{FF2B5EF4-FFF2-40B4-BE49-F238E27FC236}">
                <a16:creationId xmlns:a16="http://schemas.microsoft.com/office/drawing/2014/main" id="{3214C8F4-6871-4175-93F1-789A7CEEB12B}"/>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Times New Roman"/>
                <a:cs typeface="Times New Roman"/>
              </a:rPr>
              <a:t>Johnston Community College</a:t>
            </a:r>
          </a:p>
          <a:p>
            <a:pPr marL="169069" lvl="1" indent="0">
              <a:buNone/>
            </a:pPr>
            <a:r>
              <a:rPr lang="en-US" sz="2100" dirty="0"/>
              <a:t>Creating program videos highlighting nontraditional students</a:t>
            </a:r>
          </a:p>
          <a:p>
            <a:pPr marL="0" indent="0">
              <a:buNone/>
            </a:pPr>
            <a:endParaRPr lang="en-US" dirty="0"/>
          </a:p>
          <a:p>
            <a:pPr marL="0" indent="0">
              <a:buNone/>
            </a:pPr>
            <a:r>
              <a:rPr lang="en-US" sz="1800" dirty="0">
                <a:hlinkClick r:id="rId4"/>
              </a:rPr>
              <a:t>https://www.ncperkins.org/video/video.php?v=Johnston-2021&amp;y=2021</a:t>
            </a:r>
            <a:r>
              <a:rPr lang="en-US" sz="1800" dirty="0"/>
              <a:t> </a:t>
            </a:r>
          </a:p>
          <a:p>
            <a:pPr marL="0" indent="0">
              <a:buNone/>
            </a:pPr>
            <a:endParaRPr lang="en-US" dirty="0"/>
          </a:p>
          <a:p>
            <a:pPr marL="0" indent="0">
              <a:buNone/>
            </a:pPr>
            <a:endParaRPr lang="en-US" dirty="0"/>
          </a:p>
          <a:p>
            <a:pPr marL="0" indent="0">
              <a:buNone/>
            </a:pPr>
            <a:r>
              <a:rPr lang="en-US" dirty="0"/>
              <a:t>See all the videos:</a:t>
            </a:r>
          </a:p>
          <a:p>
            <a:pPr marL="0" indent="0">
              <a:buNone/>
            </a:pPr>
            <a:r>
              <a:rPr lang="en-US" dirty="0">
                <a:hlinkClick r:id="rId5"/>
              </a:rPr>
              <a:t>https://www.ncperkins.org/video/</a:t>
            </a:r>
            <a:endParaRPr lang="en-US" dirty="0"/>
          </a:p>
        </p:txBody>
      </p:sp>
      <p:sp>
        <p:nvSpPr>
          <p:cNvPr id="3" name="Title 2">
            <a:extLst>
              <a:ext uri="{FF2B5EF4-FFF2-40B4-BE49-F238E27FC236}">
                <a16:creationId xmlns:a16="http://schemas.microsoft.com/office/drawing/2014/main" id="{3414EB19-4226-4499-AF4C-CAE0AC2FEECD}"/>
              </a:ext>
            </a:extLst>
          </p:cNvPr>
          <p:cNvSpPr>
            <a:spLocks noGrp="1"/>
          </p:cNvSpPr>
          <p:nvPr>
            <p:ph type="title"/>
          </p:nvPr>
        </p:nvSpPr>
        <p:spPr/>
        <p:txBody>
          <a:bodyPr/>
          <a:lstStyle/>
          <a:p>
            <a:r>
              <a:rPr lang="en-US" dirty="0"/>
              <a:t>Promising Practice Video 2021</a:t>
            </a:r>
          </a:p>
        </p:txBody>
      </p:sp>
    </p:spTree>
    <p:extLst>
      <p:ext uri="{BB962C8B-B14F-4D97-AF65-F5344CB8AC3E}">
        <p14:creationId xmlns:p14="http://schemas.microsoft.com/office/powerpoint/2010/main" val="919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C9F468-AF7A-4AFF-ACCD-586464FF9253}"/>
              </a:ext>
            </a:extLst>
          </p:cNvPr>
          <p:cNvSpPr>
            <a:spLocks noGrp="1"/>
          </p:cNvSpPr>
          <p:nvPr>
            <p:ph type="title"/>
          </p:nvPr>
        </p:nvSpPr>
        <p:spPr/>
        <p:txBody>
          <a:bodyPr/>
          <a:lstStyle/>
          <a:p>
            <a:r>
              <a:rPr lang="en-US" dirty="0"/>
              <a:t>Technical assistance is available</a:t>
            </a:r>
          </a:p>
        </p:txBody>
      </p:sp>
      <p:pic>
        <p:nvPicPr>
          <p:cNvPr id="4" name="Picture 3">
            <a:extLst>
              <a:ext uri="{FF2B5EF4-FFF2-40B4-BE49-F238E27FC236}">
                <a16:creationId xmlns:a16="http://schemas.microsoft.com/office/drawing/2014/main" id="{72D817B2-A4F5-48AF-ABE1-A9EA514A8F3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3564"/>
          <a:stretch/>
        </p:blipFill>
        <p:spPr>
          <a:xfrm>
            <a:off x="4186990" y="1244236"/>
            <a:ext cx="4833444" cy="3625421"/>
          </a:xfrm>
          <a:prstGeom prst="rect">
            <a:avLst/>
          </a:prstGeom>
        </p:spPr>
      </p:pic>
      <p:sp>
        <p:nvSpPr>
          <p:cNvPr id="2" name="Content Placeholder 1">
            <a:extLst>
              <a:ext uri="{FF2B5EF4-FFF2-40B4-BE49-F238E27FC236}">
                <a16:creationId xmlns:a16="http://schemas.microsoft.com/office/drawing/2014/main" id="{97888FD6-A8C0-4D67-BB13-8A56650CA7C2}"/>
              </a:ext>
            </a:extLst>
          </p:cNvPr>
          <p:cNvSpPr>
            <a:spLocks noGrp="1"/>
          </p:cNvSpPr>
          <p:nvPr>
            <p:ph idx="1"/>
          </p:nvPr>
        </p:nvSpPr>
        <p:spPr>
          <a:xfrm>
            <a:off x="628650" y="1320904"/>
            <a:ext cx="3877447" cy="3548753"/>
          </a:xfrm>
        </p:spPr>
        <p:txBody>
          <a:bodyPr>
            <a:normAutofit/>
          </a:bodyPr>
          <a:lstStyle/>
          <a:p>
            <a:pPr marL="0" indent="0">
              <a:buNone/>
            </a:pPr>
            <a:r>
              <a:rPr lang="en-US" sz="2400" b="1" dirty="0">
                <a:solidFill>
                  <a:srgbClr val="7030A0"/>
                </a:solidFill>
              </a:rPr>
              <a:t>We are here to help! </a:t>
            </a:r>
          </a:p>
          <a:p>
            <a:pPr marL="0" indent="0">
              <a:buNone/>
            </a:pPr>
            <a:endParaRPr lang="en-US" sz="2400" dirty="0"/>
          </a:p>
          <a:p>
            <a:pPr marL="0" indent="0">
              <a:buNone/>
            </a:pPr>
            <a:r>
              <a:rPr lang="en-US" sz="2400" dirty="0"/>
              <a:t>Team Perkins is available by </a:t>
            </a:r>
            <a:br>
              <a:rPr lang="en-US" sz="2400" dirty="0"/>
            </a:br>
            <a:r>
              <a:rPr lang="en-US" sz="2400" dirty="0"/>
              <a:t>phone, email, TEAMS, or </a:t>
            </a:r>
            <a:br>
              <a:rPr lang="en-US" sz="2400" dirty="0"/>
            </a:br>
            <a:r>
              <a:rPr lang="en-US" sz="2400" dirty="0"/>
              <a:t>in-person</a:t>
            </a:r>
          </a:p>
        </p:txBody>
      </p:sp>
    </p:spTree>
    <p:extLst>
      <p:ext uri="{BB962C8B-B14F-4D97-AF65-F5344CB8AC3E}">
        <p14:creationId xmlns:p14="http://schemas.microsoft.com/office/powerpoint/2010/main" val="429305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Team</a:t>
            </a:r>
          </a:p>
        </p:txBody>
      </p:sp>
      <p:sp>
        <p:nvSpPr>
          <p:cNvPr id="3" name="Content Placeholder 2"/>
          <p:cNvSpPr>
            <a:spLocks noGrp="1"/>
          </p:cNvSpPr>
          <p:nvPr>
            <p:ph idx="1"/>
          </p:nvPr>
        </p:nvSpPr>
        <p:spPr>
          <a:xfrm>
            <a:off x="1297859" y="1200150"/>
            <a:ext cx="6490583" cy="3943350"/>
          </a:xfrm>
        </p:spPr>
        <p:txBody>
          <a:bodyPr>
            <a:noAutofit/>
          </a:bodyPr>
          <a:lstStyle/>
          <a:p>
            <a:pPr marL="0" indent="0">
              <a:spcBef>
                <a:spcPts val="300"/>
              </a:spcBef>
              <a:spcAft>
                <a:spcPts val="400"/>
              </a:spcAft>
              <a:buNone/>
              <a:tabLst>
                <a:tab pos="555625" algn="l"/>
                <a:tab pos="6288088" algn="r"/>
              </a:tabLst>
            </a:pPr>
            <a:r>
              <a:rPr lang="en-US" sz="1600" b="1" dirty="0"/>
              <a:t>Dr. Bob Witchger	</a:t>
            </a:r>
            <a:r>
              <a:rPr lang="en-US" sz="1600" dirty="0"/>
              <a:t>Director, Career &amp; Technical Education</a:t>
            </a:r>
            <a:br>
              <a:rPr lang="en-US" sz="1600" dirty="0"/>
            </a:br>
            <a:r>
              <a:rPr lang="en-US" sz="1600" dirty="0"/>
              <a:t>	WitchgerB@nccommunitycolleges.edu	919-807-7126</a:t>
            </a:r>
            <a:br>
              <a:rPr lang="en-US" sz="1600" dirty="0"/>
            </a:br>
            <a:endParaRPr lang="en-US" sz="1600" dirty="0"/>
          </a:p>
          <a:p>
            <a:pPr marL="0" indent="0">
              <a:spcBef>
                <a:spcPts val="300"/>
              </a:spcBef>
              <a:spcAft>
                <a:spcPts val="400"/>
              </a:spcAft>
              <a:buNone/>
              <a:tabLst>
                <a:tab pos="555625" algn="l"/>
                <a:tab pos="6288088" algn="r"/>
              </a:tabLst>
            </a:pPr>
            <a:r>
              <a:rPr lang="en-US" sz="1600" b="1" dirty="0"/>
              <a:t>Dr. Tony R. Reggi</a:t>
            </a:r>
            <a:r>
              <a:rPr lang="en-US" sz="1600" dirty="0"/>
              <a:t>	Coordinator, Career &amp; Technical Education</a:t>
            </a:r>
            <a:br>
              <a:rPr lang="en-US" sz="1600" dirty="0"/>
            </a:br>
            <a:r>
              <a:rPr lang="en-US" sz="1600" dirty="0"/>
              <a:t>	ReggiA@nccommunitycolleges.edu	919-807-7131</a:t>
            </a:r>
            <a:br>
              <a:rPr lang="en-US" sz="1600" dirty="0"/>
            </a:br>
            <a:endParaRPr lang="en-US" sz="1600" dirty="0"/>
          </a:p>
          <a:p>
            <a:pPr marL="0" indent="0">
              <a:spcBef>
                <a:spcPts val="300"/>
              </a:spcBef>
              <a:spcAft>
                <a:spcPts val="400"/>
              </a:spcAft>
              <a:buNone/>
              <a:tabLst>
                <a:tab pos="555625" algn="l"/>
                <a:tab pos="6288088" algn="r"/>
              </a:tabLst>
            </a:pPr>
            <a:r>
              <a:rPr lang="en-US" sz="1600" b="1" dirty="0"/>
              <a:t>Patti Coultas</a:t>
            </a:r>
            <a:r>
              <a:rPr lang="en-US" sz="1600" dirty="0"/>
              <a:t>	Coordinator, Career &amp; Technical Education</a:t>
            </a:r>
            <a:br>
              <a:rPr lang="en-US" sz="1600" dirty="0"/>
            </a:br>
            <a:r>
              <a:rPr lang="en-US" sz="1600" dirty="0"/>
              <a:t>	CoultasP@nccommunitycolleges.edu	919-807-7130</a:t>
            </a:r>
            <a:br>
              <a:rPr lang="en-US" sz="1600" dirty="0"/>
            </a:br>
            <a:endParaRPr lang="en-US" sz="1600" dirty="0"/>
          </a:p>
          <a:p>
            <a:pPr marL="0" indent="0">
              <a:spcBef>
                <a:spcPts val="300"/>
              </a:spcBef>
              <a:spcAft>
                <a:spcPts val="400"/>
              </a:spcAft>
              <a:buNone/>
              <a:tabLst>
                <a:tab pos="555625" algn="l"/>
                <a:tab pos="6288088" algn="r"/>
              </a:tabLst>
            </a:pPr>
            <a:r>
              <a:rPr lang="en-US" sz="1600" b="1" dirty="0"/>
              <a:t>Dr. Mary Olvera</a:t>
            </a:r>
            <a:r>
              <a:rPr lang="en-US" sz="1600" dirty="0"/>
              <a:t>	Coordinator, Career &amp; Technical Education</a:t>
            </a:r>
            <a:br>
              <a:rPr lang="en-US" sz="1600" dirty="0"/>
            </a:br>
            <a:r>
              <a:rPr lang="en-US" sz="1600" dirty="0"/>
              <a:t>	OlveraM@nccommunitycolleges.edu	919-807-7120</a:t>
            </a:r>
            <a:br>
              <a:rPr lang="en-US" sz="1600" dirty="0"/>
            </a:br>
            <a:endParaRPr lang="en-US" sz="1600" dirty="0"/>
          </a:p>
          <a:p>
            <a:pPr marL="0" indent="0">
              <a:spcBef>
                <a:spcPts val="300"/>
              </a:spcBef>
              <a:spcAft>
                <a:spcPts val="400"/>
              </a:spcAft>
              <a:buNone/>
              <a:tabLst>
                <a:tab pos="555625" algn="l"/>
                <a:tab pos="6288088" algn="r"/>
              </a:tabLst>
            </a:pPr>
            <a:r>
              <a:rPr lang="en-US" sz="1600" b="1" dirty="0"/>
              <a:t>Darice McDougald</a:t>
            </a:r>
            <a:r>
              <a:rPr lang="en-US" sz="1600" dirty="0"/>
              <a:t>	CTE Administrative Assistant</a:t>
            </a:r>
            <a:br>
              <a:rPr lang="en-US" sz="1600" dirty="0"/>
            </a:br>
            <a:r>
              <a:rPr lang="en-US" sz="1600" dirty="0"/>
              <a:t>	McDougaldD@nccommunitycolleges.edu	919-807-7219</a:t>
            </a:r>
          </a:p>
          <a:p>
            <a:pPr marL="0" indent="0">
              <a:spcBef>
                <a:spcPts val="300"/>
              </a:spcBef>
              <a:spcAft>
                <a:spcPts val="400"/>
              </a:spcAft>
              <a:buNone/>
              <a:tabLst>
                <a:tab pos="555625" algn="l"/>
                <a:tab pos="6288088" algn="r"/>
              </a:tabLst>
            </a:pPr>
            <a:endParaRPr lang="en-US" sz="1400" dirty="0"/>
          </a:p>
          <a:p>
            <a:pPr marL="0" indent="0">
              <a:spcBef>
                <a:spcPts val="300"/>
              </a:spcBef>
              <a:spcAft>
                <a:spcPts val="400"/>
              </a:spcAft>
              <a:buNone/>
              <a:tabLst>
                <a:tab pos="555625" algn="l"/>
                <a:tab pos="5026025" algn="r"/>
              </a:tabLst>
            </a:pPr>
            <a:endParaRPr lang="en-US" sz="1400" dirty="0"/>
          </a:p>
        </p:txBody>
      </p:sp>
    </p:spTree>
    <p:extLst>
      <p:ext uri="{BB962C8B-B14F-4D97-AF65-F5344CB8AC3E}">
        <p14:creationId xmlns:p14="http://schemas.microsoft.com/office/powerpoint/2010/main" val="2150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Develop more full the academic knowledge and technical and employability skills of secondary education students and postsecondary education students who elect to enroll in CTE Programs and Programs of Study"/>
          <p:cNvSpPr txBox="1">
            <a:spLocks noGrp="1"/>
          </p:cNvSpPr>
          <p:nvPr>
            <p:ph idx="1"/>
          </p:nvPr>
        </p:nvSpPr>
        <p:spPr/>
        <p:txBody>
          <a:bodyPr vert="horz" lIns="91440" tIns="45720" rIns="91440" bIns="45720" rtlCol="0" anchor="t">
            <a:normAutofit/>
          </a:bodyPr>
          <a:lstStyle/>
          <a:p>
            <a:pPr marL="0" indent="0">
              <a:lnSpc>
                <a:spcPct val="150000"/>
              </a:lnSpc>
              <a:buNone/>
            </a:pPr>
            <a:r>
              <a:rPr lang="en-US" sz="2400" dirty="0">
                <a:latin typeface="Times New Roman"/>
                <a:cs typeface="Times New Roman"/>
              </a:rPr>
              <a:t>Develop more fully the </a:t>
            </a:r>
            <a:r>
              <a:rPr lang="en-US" sz="2400" b="1" dirty="0">
                <a:latin typeface="Times New Roman"/>
                <a:cs typeface="Times New Roman"/>
              </a:rPr>
              <a:t>academic</a:t>
            </a:r>
            <a:r>
              <a:rPr lang="en-US" sz="2400" dirty="0">
                <a:latin typeface="Times New Roman"/>
                <a:cs typeface="Times New Roman"/>
              </a:rPr>
              <a:t> knowledge and </a:t>
            </a:r>
            <a:r>
              <a:rPr lang="en-US" sz="2400" b="1" dirty="0">
                <a:latin typeface="Times New Roman"/>
                <a:cs typeface="Times New Roman"/>
              </a:rPr>
              <a:t>technical</a:t>
            </a:r>
            <a:r>
              <a:rPr lang="en-US" sz="2400" dirty="0">
                <a:latin typeface="Times New Roman"/>
                <a:cs typeface="Times New Roman"/>
              </a:rPr>
              <a:t> and </a:t>
            </a:r>
            <a:r>
              <a:rPr lang="en-US" sz="2400" b="1" dirty="0">
                <a:latin typeface="Times New Roman"/>
                <a:cs typeface="Times New Roman"/>
              </a:rPr>
              <a:t>employability skills </a:t>
            </a:r>
            <a:r>
              <a:rPr lang="en-US" sz="2400" dirty="0">
                <a:latin typeface="Times New Roman"/>
                <a:cs typeface="Times New Roman"/>
              </a:rPr>
              <a:t>of secondary education students and </a:t>
            </a:r>
            <a:r>
              <a:rPr lang="en-US" sz="2400" b="1" dirty="0">
                <a:latin typeface="Times New Roman"/>
                <a:cs typeface="Times New Roman"/>
              </a:rPr>
              <a:t>postsecondary education students who elect to enroll</a:t>
            </a:r>
            <a:r>
              <a:rPr lang="en-US" sz="2400" dirty="0">
                <a:latin typeface="Times New Roman"/>
                <a:cs typeface="Times New Roman"/>
              </a:rPr>
              <a:t> in </a:t>
            </a:r>
            <a:r>
              <a:rPr lang="en-US" sz="2400">
                <a:latin typeface="Times New Roman"/>
                <a:cs typeface="Times New Roman"/>
              </a:rPr>
              <a:t>CTE curriculum programs and programs of study</a:t>
            </a:r>
          </a:p>
        </p:txBody>
      </p:sp>
      <p:sp>
        <p:nvSpPr>
          <p:cNvPr id="122" name="Purpose"/>
          <p:cNvSpPr txBox="1">
            <a:spLocks noGrp="1"/>
          </p:cNvSpPr>
          <p:nvPr>
            <p:ph type="title"/>
          </p:nvPr>
        </p:nvSpPr>
        <p:spPr/>
        <p:txBody>
          <a:bodyPr/>
          <a:lstStyle/>
          <a:p>
            <a:r>
              <a:rPr lang="en-US" dirty="0"/>
              <a:t>Purpose of Perkins </a:t>
            </a:r>
          </a:p>
        </p:txBody>
      </p:sp>
    </p:spTree>
    <p:extLst>
      <p:ext uri="{BB962C8B-B14F-4D97-AF65-F5344CB8AC3E}">
        <p14:creationId xmlns:p14="http://schemas.microsoft.com/office/powerpoint/2010/main" val="411841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C3EE65-38E1-4E80-B345-CF86D2C48221}"/>
              </a:ext>
            </a:extLst>
          </p:cNvPr>
          <p:cNvSpPr>
            <a:spLocks noGrp="1"/>
          </p:cNvSpPr>
          <p:nvPr>
            <p:ph idx="1"/>
          </p:nvPr>
        </p:nvSpPr>
        <p:spPr>
          <a:xfrm>
            <a:off x="628650" y="1742536"/>
            <a:ext cx="7886700" cy="3127121"/>
          </a:xfrm>
        </p:spPr>
        <p:txBody>
          <a:bodyPr/>
          <a:lstStyle/>
          <a:p>
            <a:pPr marL="0" indent="0">
              <a:buNone/>
            </a:pPr>
            <a:r>
              <a:rPr lang="en-US" dirty="0"/>
              <a:t>Dr. Thom Brooks, Executive Vice President</a:t>
            </a:r>
          </a:p>
          <a:p>
            <a:pPr marL="0" indent="0">
              <a:buNone/>
            </a:pPr>
            <a:endParaRPr lang="en-US" dirty="0"/>
          </a:p>
        </p:txBody>
      </p:sp>
      <p:sp>
        <p:nvSpPr>
          <p:cNvPr id="3" name="Title 2">
            <a:extLst>
              <a:ext uri="{FF2B5EF4-FFF2-40B4-BE49-F238E27FC236}">
                <a16:creationId xmlns:a16="http://schemas.microsoft.com/office/drawing/2014/main" id="{7748C3A9-7D55-452E-85F1-5053CF317CAA}"/>
              </a:ext>
            </a:extLst>
          </p:cNvPr>
          <p:cNvSpPr>
            <a:spLocks noGrp="1"/>
          </p:cNvSpPr>
          <p:nvPr>
            <p:ph type="title"/>
          </p:nvPr>
        </p:nvSpPr>
        <p:spPr/>
        <p:txBody>
          <a:bodyPr/>
          <a:lstStyle/>
          <a:p>
            <a:r>
              <a:rPr lang="en-US" dirty="0"/>
              <a:t>Dynamic CLNA  </a:t>
            </a:r>
          </a:p>
        </p:txBody>
      </p:sp>
      <p:pic>
        <p:nvPicPr>
          <p:cNvPr id="5" name="Picture 4" descr="A picture containing graphical user interface&#10;&#10;Description automatically generated">
            <a:extLst>
              <a:ext uri="{FF2B5EF4-FFF2-40B4-BE49-F238E27FC236}">
                <a16:creationId xmlns:a16="http://schemas.microsoft.com/office/drawing/2014/main" id="{BD88FD19-2A46-40C7-BABB-190FE74499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2218526"/>
            <a:ext cx="4657289" cy="943101"/>
          </a:xfrm>
          <a:prstGeom prst="rect">
            <a:avLst/>
          </a:prstGeom>
        </p:spPr>
      </p:pic>
    </p:spTree>
    <p:extLst>
      <p:ext uri="{BB962C8B-B14F-4D97-AF65-F5344CB8AC3E}">
        <p14:creationId xmlns:p14="http://schemas.microsoft.com/office/powerpoint/2010/main" val="69258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8F3AA-7D24-48E5-B0F6-D2D8E9D0C1B3}"/>
              </a:ext>
            </a:extLst>
          </p:cNvPr>
          <p:cNvSpPr>
            <a:spLocks noGrp="1"/>
          </p:cNvSpPr>
          <p:nvPr>
            <p:ph type="title"/>
          </p:nvPr>
        </p:nvSpPr>
        <p:spPr>
          <a:xfrm>
            <a:off x="1297859" y="126367"/>
            <a:ext cx="7364361" cy="994172"/>
          </a:xfrm>
        </p:spPr>
        <p:txBody>
          <a:bodyPr anchor="ctr">
            <a:normAutofit/>
          </a:bodyPr>
          <a:lstStyle/>
          <a:p>
            <a:r>
              <a:rPr lang="en-US" dirty="0"/>
              <a:t>Southwestern CC Student Performance</a:t>
            </a:r>
          </a:p>
        </p:txBody>
      </p:sp>
      <p:pic>
        <p:nvPicPr>
          <p:cNvPr id="5" name="Picture 4">
            <a:extLst>
              <a:ext uri="{FF2B5EF4-FFF2-40B4-BE49-F238E27FC236}">
                <a16:creationId xmlns:a16="http://schemas.microsoft.com/office/drawing/2014/main" id="{84C93804-DAB3-4AF1-BA58-C25F5533449C}"/>
              </a:ext>
            </a:extLst>
          </p:cNvPr>
          <p:cNvPicPr>
            <a:picLocks noChangeAspect="1"/>
          </p:cNvPicPr>
          <p:nvPr/>
        </p:nvPicPr>
        <p:blipFill>
          <a:blip r:embed="rId2"/>
          <a:stretch>
            <a:fillRect/>
          </a:stretch>
        </p:blipFill>
        <p:spPr>
          <a:xfrm>
            <a:off x="1011405" y="126367"/>
            <a:ext cx="7888332" cy="4890766"/>
          </a:xfrm>
          <a:prstGeom prst="rect">
            <a:avLst/>
          </a:prstGeom>
          <a:noFill/>
        </p:spPr>
      </p:pic>
    </p:spTree>
    <p:extLst>
      <p:ext uri="{BB962C8B-B14F-4D97-AF65-F5344CB8AC3E}">
        <p14:creationId xmlns:p14="http://schemas.microsoft.com/office/powerpoint/2010/main" val="86928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992364-D935-46B3-8263-72C520DE8F68}"/>
              </a:ext>
            </a:extLst>
          </p:cNvPr>
          <p:cNvSpPr>
            <a:spLocks noGrp="1"/>
          </p:cNvSpPr>
          <p:nvPr>
            <p:ph idx="1"/>
          </p:nvPr>
        </p:nvSpPr>
        <p:spPr/>
        <p:txBody>
          <a:bodyPr/>
          <a:lstStyle/>
          <a:p>
            <a:pPr>
              <a:spcAft>
                <a:spcPts val="1200"/>
              </a:spcAft>
            </a:pPr>
            <a:r>
              <a:rPr lang="en-US" dirty="0">
                <a:hlinkClick r:id="rId2"/>
              </a:rPr>
              <a:t>https://www.nccommunitycolleges.edu/analytics/dashboards</a:t>
            </a:r>
            <a:r>
              <a:rPr lang="en-US" dirty="0"/>
              <a:t> </a:t>
            </a:r>
          </a:p>
          <a:p>
            <a:pPr>
              <a:spcAft>
                <a:spcPts val="1200"/>
              </a:spcAft>
            </a:pPr>
            <a:r>
              <a:rPr lang="en-US" dirty="0"/>
              <a:t>Click on “Curriculum Student Progress and Success”</a:t>
            </a:r>
          </a:p>
          <a:p>
            <a:pPr>
              <a:spcAft>
                <a:spcPts val="1200"/>
              </a:spcAft>
            </a:pPr>
            <a:r>
              <a:rPr lang="en-US" dirty="0"/>
              <a:t>Click on “Curriculum Grade Distributions”</a:t>
            </a:r>
          </a:p>
          <a:p>
            <a:pPr>
              <a:spcAft>
                <a:spcPts val="1200"/>
              </a:spcAft>
            </a:pPr>
            <a:r>
              <a:rPr lang="en-US" dirty="0"/>
              <a:t>Click on tab “By Instructional Area” </a:t>
            </a:r>
          </a:p>
          <a:p>
            <a:pPr>
              <a:spcAft>
                <a:spcPts val="1200"/>
              </a:spcAft>
            </a:pPr>
            <a:r>
              <a:rPr lang="en-US" dirty="0"/>
              <a:t>Select college on right side</a:t>
            </a:r>
          </a:p>
          <a:p>
            <a:pPr>
              <a:spcAft>
                <a:spcPts val="1200"/>
              </a:spcAft>
            </a:pPr>
            <a:r>
              <a:rPr lang="en-US" dirty="0"/>
              <a:t>Select CTE under “select instructional area” drop down box on right</a:t>
            </a:r>
          </a:p>
        </p:txBody>
      </p:sp>
      <p:sp>
        <p:nvSpPr>
          <p:cNvPr id="3" name="Title 2">
            <a:extLst>
              <a:ext uri="{FF2B5EF4-FFF2-40B4-BE49-F238E27FC236}">
                <a16:creationId xmlns:a16="http://schemas.microsoft.com/office/drawing/2014/main" id="{5B7709F4-5360-4BA8-A176-202BF203EA62}"/>
              </a:ext>
            </a:extLst>
          </p:cNvPr>
          <p:cNvSpPr>
            <a:spLocks noGrp="1"/>
          </p:cNvSpPr>
          <p:nvPr>
            <p:ph type="title"/>
          </p:nvPr>
        </p:nvSpPr>
        <p:spPr/>
        <p:txBody>
          <a:bodyPr/>
          <a:lstStyle/>
          <a:p>
            <a:r>
              <a:rPr lang="en-US" dirty="0"/>
              <a:t>Getting to that data dashboard</a:t>
            </a:r>
          </a:p>
        </p:txBody>
      </p:sp>
    </p:spTree>
    <p:extLst>
      <p:ext uri="{BB962C8B-B14F-4D97-AF65-F5344CB8AC3E}">
        <p14:creationId xmlns:p14="http://schemas.microsoft.com/office/powerpoint/2010/main" val="44907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07382E-CF29-4F79-99BB-44FB9C0AB770}"/>
              </a:ext>
            </a:extLst>
          </p:cNvPr>
          <p:cNvSpPr>
            <a:spLocks noGrp="1"/>
          </p:cNvSpPr>
          <p:nvPr>
            <p:ph idx="1"/>
          </p:nvPr>
        </p:nvSpPr>
        <p:spPr/>
        <p:txBody>
          <a:bodyPr>
            <a:normAutofit fontScale="92500" lnSpcReduction="10000"/>
          </a:bodyPr>
          <a:lstStyle/>
          <a:p>
            <a:pPr marL="0" indent="0">
              <a:buNone/>
            </a:pPr>
            <a:r>
              <a:rPr lang="en-US" b="1" dirty="0"/>
              <a:t>Perkins 101</a:t>
            </a:r>
          </a:p>
          <a:p>
            <a:pPr marL="233363" indent="-233363"/>
            <a:r>
              <a:rPr lang="en-US" dirty="0"/>
              <a:t>Highlighting history</a:t>
            </a:r>
          </a:p>
          <a:p>
            <a:pPr marL="233363" indent="-233363"/>
            <a:r>
              <a:rPr lang="en-US" dirty="0"/>
              <a:t>Perkins V Act</a:t>
            </a:r>
          </a:p>
          <a:p>
            <a:pPr marL="233363" indent="-233363"/>
            <a:r>
              <a:rPr lang="en-US" dirty="0"/>
              <a:t>EDGAR</a:t>
            </a:r>
          </a:p>
          <a:p>
            <a:pPr marL="233363" indent="-233363"/>
            <a:r>
              <a:rPr lang="en-US" dirty="0"/>
              <a:t>Operational procedures </a:t>
            </a:r>
          </a:p>
          <a:p>
            <a:endParaRPr lang="en-US" dirty="0"/>
          </a:p>
          <a:p>
            <a:pPr marL="0" indent="0">
              <a:buNone/>
            </a:pPr>
            <a:r>
              <a:rPr lang="en-US" b="1" dirty="0"/>
              <a:t>Annual Meeting</a:t>
            </a:r>
          </a:p>
          <a:p>
            <a:r>
              <a:rPr lang="en-US" dirty="0"/>
              <a:t>Procedures for Applying for Funding for 2022-23</a:t>
            </a:r>
          </a:p>
          <a:p>
            <a:r>
              <a:rPr lang="en-US" dirty="0"/>
              <a:t>Procedures for managing the grant (Handbook)</a:t>
            </a:r>
          </a:p>
          <a:p>
            <a:r>
              <a:rPr lang="en-US" dirty="0"/>
              <a:t>How to use the NCPerkins </a:t>
            </a:r>
            <a:r>
              <a:rPr lang="en-US" dirty="0" err="1"/>
              <a:t>moodle</a:t>
            </a:r>
            <a:endParaRPr lang="en-US" dirty="0"/>
          </a:p>
          <a:p>
            <a:pPr marL="0" indent="0">
              <a:buNone/>
            </a:pPr>
            <a:endParaRPr lang="en-US" dirty="0"/>
          </a:p>
        </p:txBody>
      </p:sp>
      <p:sp>
        <p:nvSpPr>
          <p:cNvPr id="3" name="Title 2">
            <a:extLst>
              <a:ext uri="{FF2B5EF4-FFF2-40B4-BE49-F238E27FC236}">
                <a16:creationId xmlns:a16="http://schemas.microsoft.com/office/drawing/2014/main" id="{DA5E86BA-B155-4729-807E-F55F1978BD88}"/>
              </a:ext>
            </a:extLst>
          </p:cNvPr>
          <p:cNvSpPr>
            <a:spLocks noGrp="1"/>
          </p:cNvSpPr>
          <p:nvPr>
            <p:ph type="title"/>
          </p:nvPr>
        </p:nvSpPr>
        <p:spPr>
          <a:xfrm>
            <a:off x="1307432" y="126367"/>
            <a:ext cx="6994357" cy="994172"/>
          </a:xfrm>
        </p:spPr>
        <p:txBody>
          <a:bodyPr>
            <a:normAutofit/>
          </a:bodyPr>
          <a:lstStyle/>
          <a:p>
            <a:r>
              <a:rPr lang="en-US" sz="2800" dirty="0">
                <a:solidFill>
                  <a:srgbClr val="7030A0"/>
                </a:solidFill>
                <a:latin typeface="Imprint MT Shadow" panose="04020605060303030202" pitchFamily="82" charset="0"/>
              </a:rPr>
              <a:t>Perkins 101 Workshop and Annual Meeting</a:t>
            </a:r>
            <a:endParaRPr lang="en-US" sz="2800" dirty="0"/>
          </a:p>
        </p:txBody>
      </p:sp>
    </p:spTree>
    <p:extLst>
      <p:ext uri="{BB962C8B-B14F-4D97-AF65-F5344CB8AC3E}">
        <p14:creationId xmlns:p14="http://schemas.microsoft.com/office/powerpoint/2010/main" val="357198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BF83E-E26D-494D-8F05-7C6BB08CD00C}"/>
              </a:ext>
            </a:extLst>
          </p:cNvPr>
          <p:cNvSpPr>
            <a:spLocks noGrp="1"/>
          </p:cNvSpPr>
          <p:nvPr>
            <p:ph idx="1"/>
          </p:nvPr>
        </p:nvSpPr>
        <p:spPr>
          <a:xfrm>
            <a:off x="628650" y="1320904"/>
            <a:ext cx="7886700" cy="3822596"/>
          </a:xfrm>
        </p:spPr>
        <p:txBody>
          <a:bodyPr>
            <a:normAutofit/>
          </a:bodyPr>
          <a:lstStyle/>
          <a:p>
            <a:pPr marL="0" indent="0">
              <a:buNone/>
            </a:pPr>
            <a:r>
              <a:rPr lang="en-US" dirty="0">
                <a:solidFill>
                  <a:srgbClr val="FF0000"/>
                </a:solidFill>
              </a:rPr>
              <a:t>Virtually:</a:t>
            </a:r>
            <a:r>
              <a:rPr lang="en-US" dirty="0"/>
              <a:t> </a:t>
            </a:r>
          </a:p>
          <a:p>
            <a:pPr marL="169069" lvl="1" indent="0">
              <a:buNone/>
            </a:pPr>
            <a:r>
              <a:rPr lang="en-US" sz="2000" dirty="0"/>
              <a:t>Perkins 101 Workshop: Wednesday, April 13 from 9am-12pm</a:t>
            </a:r>
            <a:br>
              <a:rPr lang="en-US" sz="2000" dirty="0"/>
            </a:br>
            <a:r>
              <a:rPr lang="en-US" sz="2000" dirty="0"/>
              <a:t>Annual Meeting: Tuesday, April 19 from 9am-12pm</a:t>
            </a:r>
          </a:p>
          <a:p>
            <a:pPr marL="169069" lvl="1" indent="0">
              <a:buNone/>
            </a:pPr>
            <a:r>
              <a:rPr lang="en-US" sz="2000" dirty="0"/>
              <a:t>** Register now </a:t>
            </a:r>
            <a:r>
              <a:rPr lang="en-US" sz="2000" u="sng" dirty="0">
                <a:solidFill>
                  <a:srgbClr val="0531FF"/>
                </a:solidFill>
              </a:rPr>
              <a:t>ncperkins.org/presentations </a:t>
            </a:r>
          </a:p>
          <a:p>
            <a:pPr marL="0" indent="0">
              <a:buNone/>
            </a:pPr>
            <a:endParaRPr lang="en-US" dirty="0"/>
          </a:p>
          <a:p>
            <a:pPr marL="0" indent="0">
              <a:buNone/>
            </a:pPr>
            <a:r>
              <a:rPr lang="en-US" dirty="0">
                <a:solidFill>
                  <a:srgbClr val="FF0000"/>
                </a:solidFill>
              </a:rPr>
              <a:t>In-Person with SkillsUSA:</a:t>
            </a:r>
            <a:r>
              <a:rPr lang="en-US" dirty="0"/>
              <a:t> </a:t>
            </a:r>
          </a:p>
          <a:p>
            <a:pPr marL="169069" lvl="1" indent="0">
              <a:buNone/>
            </a:pPr>
            <a:r>
              <a:rPr lang="en-US" sz="2000" dirty="0"/>
              <a:t>Auditorium II, </a:t>
            </a:r>
            <a:r>
              <a:rPr lang="en-US" sz="2000" dirty="0" err="1"/>
              <a:t>Koury</a:t>
            </a:r>
            <a:r>
              <a:rPr lang="en-US" sz="2000" dirty="0"/>
              <a:t> Center, Greensboro </a:t>
            </a:r>
            <a:br>
              <a:rPr lang="en-US" sz="2000" dirty="0"/>
            </a:br>
            <a:r>
              <a:rPr lang="en-US" sz="2000" dirty="0"/>
              <a:t>Perkins 101 Workshop: April 27 1-4pm</a:t>
            </a:r>
            <a:br>
              <a:rPr lang="en-US" sz="2000" dirty="0"/>
            </a:br>
            <a:r>
              <a:rPr lang="en-US" sz="2000" dirty="0"/>
              <a:t>Annual Meeting: April 28, 9am-12pm</a:t>
            </a:r>
          </a:p>
          <a:p>
            <a:pPr marL="169069" lvl="1" indent="0">
              <a:buNone/>
            </a:pPr>
            <a:r>
              <a:rPr lang="en-US" sz="2000" dirty="0"/>
              <a:t>** See email for registration link</a:t>
            </a:r>
          </a:p>
        </p:txBody>
      </p:sp>
      <p:sp>
        <p:nvSpPr>
          <p:cNvPr id="3" name="Title 2">
            <a:extLst>
              <a:ext uri="{FF2B5EF4-FFF2-40B4-BE49-F238E27FC236}">
                <a16:creationId xmlns:a16="http://schemas.microsoft.com/office/drawing/2014/main" id="{4F02DF66-7B51-46CA-8085-001FFC99D746}"/>
              </a:ext>
            </a:extLst>
          </p:cNvPr>
          <p:cNvSpPr>
            <a:spLocks noGrp="1"/>
          </p:cNvSpPr>
          <p:nvPr>
            <p:ph type="title"/>
          </p:nvPr>
        </p:nvSpPr>
        <p:spPr/>
        <p:txBody>
          <a:bodyPr>
            <a:noAutofit/>
          </a:bodyPr>
          <a:lstStyle/>
          <a:p>
            <a:r>
              <a:rPr lang="en-US" sz="2800" dirty="0">
                <a:solidFill>
                  <a:srgbClr val="7030A0"/>
                </a:solidFill>
                <a:latin typeface="Imprint MT Shadow" panose="04020605060303030202" pitchFamily="82" charset="0"/>
              </a:rPr>
              <a:t>Attendance options</a:t>
            </a:r>
          </a:p>
        </p:txBody>
      </p:sp>
    </p:spTree>
    <p:extLst>
      <p:ext uri="{BB962C8B-B14F-4D97-AF65-F5344CB8AC3E}">
        <p14:creationId xmlns:p14="http://schemas.microsoft.com/office/powerpoint/2010/main" val="93720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9C388A-DEB1-4AF0-AB3A-AA2E49B80987}"/>
              </a:ext>
            </a:extLst>
          </p:cNvPr>
          <p:cNvSpPr>
            <a:spLocks noGrp="1"/>
          </p:cNvSpPr>
          <p:nvPr>
            <p:ph idx="1"/>
          </p:nvPr>
        </p:nvSpPr>
        <p:spPr/>
        <p:txBody>
          <a:bodyPr/>
          <a:lstStyle/>
          <a:p>
            <a:pPr marL="0" indent="0">
              <a:buNone/>
            </a:pPr>
            <a:r>
              <a:rPr lang="en-US" sz="3200" dirty="0">
                <a:solidFill>
                  <a:srgbClr val="FF0000"/>
                </a:solidFill>
              </a:rPr>
              <a:t>All modifications </a:t>
            </a:r>
          </a:p>
          <a:p>
            <a:pPr marL="0" indent="0">
              <a:buNone/>
            </a:pPr>
            <a:r>
              <a:rPr lang="en-US" sz="3200" dirty="0">
                <a:solidFill>
                  <a:srgbClr val="FF0000"/>
                </a:solidFill>
              </a:rPr>
              <a:t>must be </a:t>
            </a:r>
          </a:p>
          <a:p>
            <a:pPr marL="0" indent="0">
              <a:buNone/>
            </a:pPr>
            <a:r>
              <a:rPr lang="en-US" sz="3200" dirty="0">
                <a:solidFill>
                  <a:srgbClr val="FF0000"/>
                </a:solidFill>
              </a:rPr>
              <a:t>submitted by </a:t>
            </a:r>
          </a:p>
          <a:p>
            <a:pPr marL="0" indent="0">
              <a:buNone/>
            </a:pPr>
            <a:r>
              <a:rPr lang="en-US" sz="3200" dirty="0">
                <a:solidFill>
                  <a:srgbClr val="FF0000"/>
                </a:solidFill>
              </a:rPr>
              <a:t>May 15</a:t>
            </a:r>
            <a:r>
              <a:rPr lang="en-US" sz="3200" baseline="30000" dirty="0">
                <a:solidFill>
                  <a:srgbClr val="FF0000"/>
                </a:solidFill>
              </a:rPr>
              <a:t>th</a:t>
            </a:r>
            <a:r>
              <a:rPr lang="en-US" sz="3200" dirty="0">
                <a:solidFill>
                  <a:srgbClr val="FF0000"/>
                </a:solidFill>
              </a:rPr>
              <a:t> </a:t>
            </a:r>
          </a:p>
          <a:p>
            <a:pPr marL="0" indent="0">
              <a:buNone/>
            </a:pPr>
            <a:endParaRPr lang="en-US" dirty="0"/>
          </a:p>
        </p:txBody>
      </p:sp>
      <p:sp>
        <p:nvSpPr>
          <p:cNvPr id="3" name="Title 2">
            <a:extLst>
              <a:ext uri="{FF2B5EF4-FFF2-40B4-BE49-F238E27FC236}">
                <a16:creationId xmlns:a16="http://schemas.microsoft.com/office/drawing/2014/main" id="{13DECD0F-A97D-497A-BE66-80C50BBBF1A2}"/>
              </a:ext>
            </a:extLst>
          </p:cNvPr>
          <p:cNvSpPr>
            <a:spLocks noGrp="1"/>
          </p:cNvSpPr>
          <p:nvPr>
            <p:ph type="title"/>
          </p:nvPr>
        </p:nvSpPr>
        <p:spPr/>
        <p:txBody>
          <a:bodyPr/>
          <a:lstStyle/>
          <a:p>
            <a:r>
              <a:rPr lang="en-US" dirty="0"/>
              <a:t>Deadline coming!</a:t>
            </a:r>
          </a:p>
        </p:txBody>
      </p:sp>
      <p:pic>
        <p:nvPicPr>
          <p:cNvPr id="8" name="Picture 7">
            <a:extLst>
              <a:ext uri="{FF2B5EF4-FFF2-40B4-BE49-F238E27FC236}">
                <a16:creationId xmlns:a16="http://schemas.microsoft.com/office/drawing/2014/main" id="{C624BB0A-D17F-4E38-BA5C-10701B01068F}"/>
              </a:ext>
            </a:extLst>
          </p:cNvPr>
          <p:cNvPicPr>
            <a:picLocks noChangeAspect="1"/>
          </p:cNvPicPr>
          <p:nvPr/>
        </p:nvPicPr>
        <p:blipFill>
          <a:blip r:embed="rId2"/>
          <a:stretch>
            <a:fillRect/>
          </a:stretch>
        </p:blipFill>
        <p:spPr>
          <a:xfrm rot="1093613">
            <a:off x="3641116" y="732803"/>
            <a:ext cx="4983712" cy="3677895"/>
          </a:xfrm>
          <a:prstGeom prst="rect">
            <a:avLst/>
          </a:prstGeom>
        </p:spPr>
      </p:pic>
      <p:sp>
        <p:nvSpPr>
          <p:cNvPr id="9" name="Star: 5 Points 8">
            <a:extLst>
              <a:ext uri="{FF2B5EF4-FFF2-40B4-BE49-F238E27FC236}">
                <a16:creationId xmlns:a16="http://schemas.microsoft.com/office/drawing/2014/main" id="{4B532E93-2DC3-4303-ADE8-6A3B751B125F}"/>
              </a:ext>
            </a:extLst>
          </p:cNvPr>
          <p:cNvSpPr/>
          <p:nvPr/>
        </p:nvSpPr>
        <p:spPr>
          <a:xfrm rot="1107200">
            <a:off x="3812872" y="2009952"/>
            <a:ext cx="457200" cy="457200"/>
          </a:xfrm>
          <a:prstGeom prst="star5">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028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5FE4A5BFF8E94EAB7A39F52ECFD615" ma:contentTypeVersion="11" ma:contentTypeDescription="Create a new document." ma:contentTypeScope="" ma:versionID="b39f3cef9e2fa31ebefa8dcb5837a19f">
  <xsd:schema xmlns:xsd="http://www.w3.org/2001/XMLSchema" xmlns:xs="http://www.w3.org/2001/XMLSchema" xmlns:p="http://schemas.microsoft.com/office/2006/metadata/properties" xmlns:ns2="a303338d-1577-474a-a80e-79e0bcd4a9f6" targetNamespace="http://schemas.microsoft.com/office/2006/metadata/properties" ma:root="true" ma:fieldsID="51f33d761446508224d13d4b35efbabe" ns2:_="">
    <xsd:import namespace="a303338d-1577-474a-a80e-79e0bcd4a9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03338d-1577-474a-a80e-79e0bcd4a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B00EA1-3439-4F30-8544-2B88C1BD64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03338d-1577-474a-a80e-79e0bcd4a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1C12FC-6215-4B2B-9EAC-7E250CE89C1A}">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a303338d-1577-474a-a80e-79e0bcd4a9f6"/>
    <ds:schemaRef ds:uri="http://www.w3.org/XML/1998/namespace"/>
  </ds:schemaRefs>
</ds:datastoreItem>
</file>

<file path=customXml/itemProps3.xml><?xml version="1.0" encoding="utf-8"?>
<ds:datastoreItem xmlns:ds="http://schemas.openxmlformats.org/officeDocument/2006/customXml" ds:itemID="{9E70F828-9EB5-482E-A8F9-6390273F44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0</TotalTime>
  <Words>1124</Words>
  <Application>Microsoft Office PowerPoint</Application>
  <PresentationFormat>On-screen Show (16:9)</PresentationFormat>
  <Paragraphs>188</Paragraphs>
  <Slides>25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Helvetica Neue Medium</vt:lpstr>
      <vt:lpstr>Imprint MT Shadow</vt:lpstr>
      <vt:lpstr>Times New Roman</vt:lpstr>
      <vt:lpstr>Office Theme</vt:lpstr>
      <vt:lpstr>Perkins Update</vt:lpstr>
      <vt:lpstr>PowerPoint Presentation</vt:lpstr>
      <vt:lpstr>Purpose of Perkins </vt:lpstr>
      <vt:lpstr>Dynamic CLNA  </vt:lpstr>
      <vt:lpstr>Southwestern CC Student Performance</vt:lpstr>
      <vt:lpstr>Getting to that data dashboard</vt:lpstr>
      <vt:lpstr>Perkins 101 Workshop and Annual Meeting</vt:lpstr>
      <vt:lpstr>Attendance options</vt:lpstr>
      <vt:lpstr>Deadline coming!</vt:lpstr>
      <vt:lpstr>End of Year Perkins Summary</vt:lpstr>
      <vt:lpstr>Perkins summary continued</vt:lpstr>
      <vt:lpstr>Negotiated Levels of Performance</vt:lpstr>
      <vt:lpstr>Dashboard showing Negotiated Levels of Performance</vt:lpstr>
      <vt:lpstr>End-Of-Year Promising Practice Video</vt:lpstr>
      <vt:lpstr>2022-23 Perkins Documents Due June 3rd </vt:lpstr>
      <vt:lpstr>Performance Partnership Webinars</vt:lpstr>
      <vt:lpstr>NACTEi Spring Conference</vt:lpstr>
      <vt:lpstr>NCWorks Partnership Conference</vt:lpstr>
      <vt:lpstr>From CORD</vt:lpstr>
      <vt:lpstr>Perkins Monthly Updates</vt:lpstr>
      <vt:lpstr>Raising the Awareness of Career Pathways Webinars</vt:lpstr>
      <vt:lpstr>NC*NET</vt:lpstr>
      <vt:lpstr>Promising Practice Video 2021</vt:lpstr>
      <vt:lpstr>Technical assistance is available</vt:lpstr>
      <vt:lpstr>Perkins/CTE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Perkins Update</dc:title>
  <dc:creator/>
  <cp:keywords/>
  <cp:lastModifiedBy/>
  <cp:revision>313</cp:revision>
  <dcterms:created xsi:type="dcterms:W3CDTF">2021-08-11T12:00:29Z</dcterms:created>
  <dcterms:modified xsi:type="dcterms:W3CDTF">2022-04-12T13:56:51Z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0x0101003C5FE4A5BFF8E94EAB7A39F52ECFD615</vt:lpwstr>
  </property>
</Properties>
</file>