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76" r:id="rId5"/>
  </p:sldMasterIdLst>
  <p:notesMasterIdLst>
    <p:notesMasterId r:id="rId30"/>
  </p:notesMasterIdLst>
  <p:handoutMasterIdLst>
    <p:handoutMasterId r:id="rId31"/>
  </p:handoutMasterIdLst>
  <p:sldIdLst>
    <p:sldId id="778" r:id="rId6"/>
    <p:sldId id="1651" r:id="rId7"/>
    <p:sldId id="1638" r:id="rId8"/>
    <p:sldId id="1176" r:id="rId9"/>
    <p:sldId id="1540" r:id="rId10"/>
    <p:sldId id="1726" r:id="rId11"/>
    <p:sldId id="1770" r:id="rId12"/>
    <p:sldId id="1656" r:id="rId13"/>
    <p:sldId id="1657" r:id="rId14"/>
    <p:sldId id="1772" r:id="rId15"/>
    <p:sldId id="1781" r:id="rId16"/>
    <p:sldId id="1517" r:id="rId17"/>
    <p:sldId id="1515" r:id="rId18"/>
    <p:sldId id="1776" r:id="rId19"/>
    <p:sldId id="1782" r:id="rId20"/>
    <p:sldId id="1783" r:id="rId21"/>
    <p:sldId id="1784" r:id="rId22"/>
    <p:sldId id="1788" r:id="rId23"/>
    <p:sldId id="1789" r:id="rId24"/>
    <p:sldId id="1790" r:id="rId25"/>
    <p:sldId id="1785" r:id="rId26"/>
    <p:sldId id="1786" r:id="rId27"/>
    <p:sldId id="1787" r:id="rId28"/>
    <p:sldId id="1240" r:id="rId29"/>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928FD0-30FA-4AF3-B440-B525B04DC5DC}">
          <p14:sldIdLst>
            <p14:sldId id="778"/>
            <p14:sldId id="1651"/>
            <p14:sldId id="1638"/>
            <p14:sldId id="1176"/>
            <p14:sldId id="1540"/>
            <p14:sldId id="1726"/>
            <p14:sldId id="1770"/>
            <p14:sldId id="1656"/>
            <p14:sldId id="1657"/>
            <p14:sldId id="1772"/>
            <p14:sldId id="1781"/>
            <p14:sldId id="1517"/>
            <p14:sldId id="1515"/>
            <p14:sldId id="1776"/>
            <p14:sldId id="1782"/>
            <p14:sldId id="1783"/>
            <p14:sldId id="1784"/>
            <p14:sldId id="1788"/>
            <p14:sldId id="1789"/>
            <p14:sldId id="1790"/>
            <p14:sldId id="1785"/>
            <p14:sldId id="1786"/>
            <p14:sldId id="1787"/>
            <p14:sldId id="1240"/>
          </p14:sldIdLst>
        </p14:section>
        <p14:section name="Untitled Section" id="{4F54B733-261A-4910-BC07-15CE35AE7FD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F5F9FF"/>
    <a:srgbClr val="007864"/>
    <a:srgbClr val="003767"/>
    <a:srgbClr val="EFB620"/>
    <a:srgbClr val="05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43" autoAdjust="0"/>
    <p:restoredTop sz="80944" autoAdjust="0"/>
  </p:normalViewPr>
  <p:slideViewPr>
    <p:cSldViewPr snapToGrid="0">
      <p:cViewPr varScale="1">
        <p:scale>
          <a:sx n="84" d="100"/>
          <a:sy n="84" d="100"/>
        </p:scale>
        <p:origin x="773" y="6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G"/><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G"/><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extLst>
        <a:ext uri="{E40237B7-FDA0-4F09-8148-C483321AD2D9}">
          <dgm14:cNvPr xmlns:dgm14="http://schemas.microsoft.com/office/drawing/2010/diagram" id="0" name="" descr="Text identifying Bob Witchger"/>
        </a:ext>
      </dgm:extLs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extLst>
        <a:ext uri="{E40237B7-FDA0-4F09-8148-C483321AD2D9}">
          <dgm14:cNvPr xmlns:dgm14="http://schemas.microsoft.com/office/drawing/2010/diagram" id="0" name="" descr="Text identifying Tony Reggi"/>
        </a:ext>
      </dgm:extLs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extLst>
        <a:ext uri="{E40237B7-FDA0-4F09-8148-C483321AD2D9}">
          <dgm14:cNvPr xmlns:dgm14="http://schemas.microsoft.com/office/drawing/2010/diagram" id="0" name="" descr="Text identifying Patti Coultas"/>
        </a:ext>
      </dgm:extLs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extLst>
        <a:ext uri="{E40237B7-FDA0-4F09-8148-C483321AD2D9}">
          <dgm14:cNvPr xmlns:dgm14="http://schemas.microsoft.com/office/drawing/2010/diagram" id="0" name="" descr="Text identifying Mary Olvera"/>
        </a:ext>
      </dgm:extLs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Stefanie Schroeder</a:t>
          </a:r>
        </a:p>
      </dgm:t>
      <dgm:extLst>
        <a:ext uri="{E40237B7-FDA0-4F09-8148-C483321AD2D9}">
          <dgm14:cNvPr xmlns:dgm14="http://schemas.microsoft.com/office/drawing/2010/diagram" id="0" name="" descr="Text identifying Stefanie Schroeder"/>
        </a:ext>
      </dgm:extLs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extLst>
        <a:ext uri="{E40237B7-FDA0-4F09-8148-C483321AD2D9}">
          <dgm14:cNvPr xmlns:dgm14="http://schemas.microsoft.com/office/drawing/2010/diagram" id="0" name="" descr="Text identifying Darice McDougald"/>
        </a:ext>
      </dgm:extLs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extLst>
        <a:ext uri="{E40237B7-FDA0-4F09-8148-C483321AD2D9}">
          <dgm14:cNvPr xmlns:dgm14="http://schemas.microsoft.com/office/drawing/2010/diagram" id="0" name="" descr="Text identifying Lane Freeman"/>
        </a:ext>
      </dgm:extLs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B70EDC05-0BE4-46C1-9DAC-8033DCF77B4A}">
      <dgm:prSet/>
      <dgm:spPr/>
      <dgm:t>
        <a:bodyPr/>
        <a:lstStyle/>
        <a:p>
          <a:r>
            <a:rPr lang="en-US" dirty="0"/>
            <a:t>Jennifer McLean</a:t>
          </a:r>
        </a:p>
      </dgm:t>
      <dgm:extLst>
        <a:ext uri="{E40237B7-FDA0-4F09-8148-C483321AD2D9}">
          <dgm14:cNvPr xmlns:dgm14="http://schemas.microsoft.com/office/drawing/2010/diagram" id="0" name="" descr="Text identifying Jennifer McLean"/>
        </a:ext>
      </dgm:extLst>
    </dgm:pt>
    <dgm:pt modelId="{0300ABD8-23DE-4FA6-8381-4F23AB25491C}" type="parTrans" cxnId="{F7EF19F8-54E8-467F-8AF3-6901A9E6E960}">
      <dgm:prSet/>
      <dgm:spPr/>
      <dgm:t>
        <a:bodyPr/>
        <a:lstStyle/>
        <a:p>
          <a:endParaRPr lang="en-US"/>
        </a:p>
      </dgm:t>
    </dgm:pt>
    <dgm:pt modelId="{0BDD8D80-B364-4874-8C8D-AABCB6069EE9}" type="sibTrans" cxnId="{F7EF19F8-54E8-467F-8AF3-6901A9E6E960}">
      <dgm:prSet/>
      <dgm:spPr/>
      <dgm:t>
        <a:bodyPr/>
        <a:lstStyle/>
        <a:p>
          <a:endParaRPr lang="en-US"/>
        </a:p>
      </dgm:t>
    </dgm:pt>
    <dgm:pt modelId="{452466AB-2408-4645-9FC3-599DD3994EBC}">
      <dgm:prSet/>
      <dgm:spPr/>
      <dgm:t>
        <a:bodyPr/>
        <a:lstStyle/>
        <a:p>
          <a:r>
            <a:rPr lang="en-US" dirty="0"/>
            <a:t>Aaron Mabe</a:t>
          </a:r>
        </a:p>
      </dgm:t>
      <dgm:extLst>
        <a:ext uri="{E40237B7-FDA0-4F09-8148-C483321AD2D9}">
          <dgm14:cNvPr xmlns:dgm14="http://schemas.microsoft.com/office/drawing/2010/diagram" id="0" name="" descr="Text identifying Aaron Mabe"/>
        </a:ext>
      </dgm:extLst>
    </dgm:pt>
    <dgm:pt modelId="{C1C79EB9-8B7D-45FC-878D-8AFD91F84F1A}" type="parTrans" cxnId="{49D5A873-8F1F-4B53-808E-775E19F79296}">
      <dgm:prSet/>
      <dgm:spPr/>
      <dgm:t>
        <a:bodyPr/>
        <a:lstStyle/>
        <a:p>
          <a:endParaRPr lang="en-US"/>
        </a:p>
      </dgm:t>
    </dgm:pt>
    <dgm:pt modelId="{8618EC90-7155-47FF-9602-452D9A3BF89A}" type="sibTrans" cxnId="{49D5A873-8F1F-4B53-808E-775E19F79296}">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Photo of Bob Witchger"/>
        </a:ext>
      </dgm:extLst>
    </dgm:pt>
    <dgm:pt modelId="{E035FDE3-DD7C-4EC9-9BE2-FB9171A9C20C}" type="pres">
      <dgm:prSet presAssocID="{52D41CC0-F150-4E37-81CD-6FAC9303347E}" presName="wedgeRectCallout1" presStyleLbl="node1" presStyleIdx="0" presStyleCnt="9">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9"/>
      <dgm:spPr>
        <a:blipFill>
          <a:blip xmlns:r="http://schemas.openxmlformats.org/officeDocument/2006/relationships" r:embed="rId2"/>
          <a:srcRect/>
          <a:stretch>
            <a:fillRect l="-1000" r="-1000"/>
          </a:stretch>
        </a:blipFill>
      </dgm:spPr>
      <dgm:extLst>
        <a:ext uri="{E40237B7-FDA0-4F09-8148-C483321AD2D9}">
          <dgm14:cNvPr xmlns:dgm14="http://schemas.microsoft.com/office/drawing/2010/diagram" id="0" name="" descr="Photo of Tony Reggi"/>
        </a:ext>
      </dgm:extLst>
    </dgm:pt>
    <dgm:pt modelId="{F909DEB2-C496-4520-8611-20AB9838DAF4}" type="pres">
      <dgm:prSet presAssocID="{F971C0E7-F877-4636-BEBA-D30CDC7746C5}" presName="wedgeRectCallout1" presStyleLbl="node1" presStyleIdx="1" presStyleCnt="9">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9"/>
      <dgm:spPr>
        <a:blipFill>
          <a:blip xmlns:r="http://schemas.openxmlformats.org/officeDocument/2006/relationships" r:embed="rId3"/>
          <a:srcRect/>
          <a:stretch>
            <a:fillRect t="-7000" b="-7000"/>
          </a:stretch>
        </a:blipFill>
      </dgm:spPr>
      <dgm:extLst>
        <a:ext uri="{E40237B7-FDA0-4F09-8148-C483321AD2D9}">
          <dgm14:cNvPr xmlns:dgm14="http://schemas.microsoft.com/office/drawing/2010/diagram" id="0" name="" descr="Photo of Patti Coultas"/>
        </a:ext>
      </dgm:extLst>
    </dgm:pt>
    <dgm:pt modelId="{A4DE3437-0929-45FC-B65B-097B6799677E}" type="pres">
      <dgm:prSet presAssocID="{802C5A5E-268D-4C44-B1CB-528B5141253C}" presName="wedgeRectCallout1" presStyleLbl="node1" presStyleIdx="2" presStyleCnt="9">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extLst>
        <a:ext uri="{E40237B7-FDA0-4F09-8148-C483321AD2D9}">
          <dgm14:cNvPr xmlns:dgm14="http://schemas.microsoft.com/office/drawing/2010/diagram" id="0" name="" descr="Photo of Mary Olvera"/>
        </a:ext>
      </dgm:extLst>
    </dgm:pt>
    <dgm:pt modelId="{5E562F88-71BE-425F-B4C8-C5F30BEE9644}" type="pres">
      <dgm:prSet presAssocID="{D1D8622C-E34C-47D5-ACE6-36634023FEF1}" presName="wedgeRectCallout1" presStyleLbl="node1" presStyleIdx="3" presStyleCnt="9">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a:solidFill>
            <a:srgbClr val="003768"/>
          </a:solidFill>
        </a:ln>
      </dgm:spPr>
      <dgm:extLst>
        <a:ext uri="{E40237B7-FDA0-4F09-8148-C483321AD2D9}">
          <dgm14:cNvPr xmlns:dgm14="http://schemas.microsoft.com/office/drawing/2010/diagram" id="0" name="" descr="Photo of Stefanie Schroeder"/>
        </a:ext>
      </dgm:extLst>
    </dgm:pt>
    <dgm:pt modelId="{B7B0CCF7-D647-4781-BAA6-1B21C9181D10}" type="pres">
      <dgm:prSet presAssocID="{B782E1AC-E3E0-48F7-8127-40611DCBD550}" presName="wedgeRectCallout1" presStyleLbl="node1" presStyleIdx="4" presStyleCnt="9">
        <dgm:presLayoutVars>
          <dgm:bulletEnabled val="1"/>
        </dgm:presLayoutVars>
      </dgm:prSet>
      <dgm:spPr/>
    </dgm:pt>
    <dgm:pt modelId="{1A53D6B7-FB73-4CE0-A0F2-B948565C2F87}" type="pres">
      <dgm:prSet presAssocID="{FB46BE91-76AB-4830-A9C2-3431E497F567}" presName="sibTrans" presStyleCnt="0"/>
      <dgm:spPr/>
    </dgm:pt>
    <dgm:pt modelId="{20A351C9-C62A-4811-B58F-52FCD93FD38D}" type="pres">
      <dgm:prSet presAssocID="{452466AB-2408-4645-9FC3-599DD3994EBC}" presName="composite" presStyleCnt="0"/>
      <dgm:spPr/>
    </dgm:pt>
    <dgm:pt modelId="{3DDA16CE-7D47-4596-AF3C-F050F60DB5A3}" type="pres">
      <dgm:prSet presAssocID="{452466AB-2408-4645-9FC3-599DD3994EBC}" presName="rect1" presStyleLbl="bgImgPlace1" presStyleIdx="5" presStyleCnt="9" custLinFactNeighborX="-4641" custLinFactNeighborY="725"/>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Photo of Tony Reggi"/>
        </a:ext>
      </dgm:extLst>
    </dgm:pt>
    <dgm:pt modelId="{BE39835D-6089-478B-AB36-D0A9CDA20D35}" type="pres">
      <dgm:prSet presAssocID="{452466AB-2408-4645-9FC3-599DD3994EBC}" presName="wedgeRectCallout1" presStyleLbl="node1" presStyleIdx="5" presStyleCnt="9">
        <dgm:presLayoutVars>
          <dgm:bulletEnabled val="1"/>
        </dgm:presLayoutVars>
      </dgm:prSet>
      <dgm:spPr/>
    </dgm:pt>
    <dgm:pt modelId="{4A9DA547-0FE5-43CE-B300-D9C5CB998034}" type="pres">
      <dgm:prSet presAssocID="{8618EC90-7155-47FF-9602-452D9A3BF89A}"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extLst>
        <a:ext uri="{E40237B7-FDA0-4F09-8148-C483321AD2D9}">
          <dgm14:cNvPr xmlns:dgm14="http://schemas.microsoft.com/office/drawing/2010/diagram" id="0" name="" descr="Photo of Darice McDougald"/>
        </a:ext>
      </dgm:extLst>
    </dgm:pt>
    <dgm:pt modelId="{10E6ECBD-0F75-421E-B1DF-7D296F7912AC}" type="pres">
      <dgm:prSet presAssocID="{2D82CAB0-23F6-4755-8E50-2C47A34D7695}" presName="wedgeRectCallout1" presStyleLbl="node1" presStyleIdx="6" presStyleCnt="9">
        <dgm:presLayoutVars>
          <dgm:bulletEnabled val="1"/>
        </dgm:presLayoutVars>
      </dgm:prSet>
      <dgm:spPr/>
    </dgm:pt>
    <dgm:pt modelId="{F709318E-3195-4611-ABF5-325AE4D47F31}" type="pres">
      <dgm:prSet presAssocID="{7D51842E-720F-4BB1-87A8-E277DBB027CC}" presName="sibTrans" presStyleCnt="0"/>
      <dgm:spPr/>
    </dgm:pt>
    <dgm:pt modelId="{439AF9FB-8673-44E7-9CD3-8B03706A044B}" type="pres">
      <dgm:prSet presAssocID="{6121D8CF-BC28-4E0A-80D0-B0B498B79F20}" presName="composite" presStyleCnt="0"/>
      <dgm:spPr/>
    </dgm:pt>
    <dgm:pt modelId="{7AB68F8F-FFE3-4CB3-A486-66519F9D24BB}" type="pres">
      <dgm:prSet presAssocID="{6121D8CF-BC28-4E0A-80D0-B0B498B79F20}" presName="rect1" presStyleLbl="bgImgPlace1" presStyleIdx="7" presStyleCnt="9" custLinFactNeighborX="-537" custLinFactNeighborY="534"/>
      <dgm:spPr>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AI Generated Photo of Lane Freeman"/>
        </a:ext>
      </dgm:extLst>
    </dgm:pt>
    <dgm:pt modelId="{A356E8FE-CCCE-4613-96CD-544348710590}" type="pres">
      <dgm:prSet presAssocID="{6121D8CF-BC28-4E0A-80D0-B0B498B79F20}" presName="wedgeRectCallout1" presStyleLbl="node1" presStyleIdx="7" presStyleCnt="9">
        <dgm:presLayoutVars>
          <dgm:bulletEnabled val="1"/>
        </dgm:presLayoutVars>
      </dgm:prSet>
      <dgm:spPr/>
    </dgm:pt>
    <dgm:pt modelId="{0C2C0C88-BACE-4D09-8624-7B00E3A62C75}" type="pres">
      <dgm:prSet presAssocID="{208FFD55-933A-4C59-AB1C-5481FA6F489F}" presName="sibTrans" presStyleCnt="0"/>
      <dgm:spPr/>
    </dgm:pt>
    <dgm:pt modelId="{89400835-B386-42BB-AD0E-D45DCF914AA1}" type="pres">
      <dgm:prSet presAssocID="{B70EDC05-0BE4-46C1-9DAC-8033DCF77B4A}" presName="composite" presStyleCnt="0"/>
      <dgm:spPr/>
    </dgm:pt>
    <dgm:pt modelId="{2B90E5F4-B2F1-439C-9027-616FE7D3BCF8}" type="pres">
      <dgm:prSet presAssocID="{B70EDC05-0BE4-46C1-9DAC-8033DCF77B4A}" presName="rect1" presStyleLbl="bgImgPlace1" presStyleIdx="8" presStyleCnt="9"/>
      <dgm:spPr>
        <a:blipFill>
          <a:blip xmlns:r="http://schemas.openxmlformats.org/officeDocument/2006/relationships" r:embed="rId9"/>
          <a:srcRect/>
          <a:stretch>
            <a:fillRect t="-12000" b="-12000"/>
          </a:stretch>
        </a:blipFill>
      </dgm:spPr>
      <dgm:extLst>
        <a:ext uri="{E40237B7-FDA0-4F09-8148-C483321AD2D9}">
          <dgm14:cNvPr xmlns:dgm14="http://schemas.microsoft.com/office/drawing/2010/diagram" id="0" name="" descr="Photo of Jennifer McLean"/>
        </a:ext>
      </dgm:extLst>
    </dgm:pt>
    <dgm:pt modelId="{1923388B-C79A-4088-ADF4-A99AF4C6631D}" type="pres">
      <dgm:prSet presAssocID="{B70EDC05-0BE4-46C1-9DAC-8033DCF77B4A}" presName="wedgeRectCallout1" presStyleLbl="node1" presStyleIdx="8" presStyleCnt="9">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EC252E68-581F-4CF9-A568-8C743D22294F}" type="presOf" srcId="{452466AB-2408-4645-9FC3-599DD3994EBC}" destId="{BE39835D-6089-478B-AB36-D0A9CDA20D35}" srcOrd="0" destOrd="0" presId="urn:microsoft.com/office/officeart/2008/layout/BendingPictureCaptionList"/>
    <dgm:cxn modelId="{49D5A873-8F1F-4B53-808E-775E19F79296}" srcId="{7FBB94E0-6142-4D42-A25A-B1596C2BF751}" destId="{452466AB-2408-4645-9FC3-599DD3994EBC}" srcOrd="5" destOrd="0" parTransId="{C1C79EB9-8B7D-45FC-878D-8AFD91F84F1A}" sibTransId="{8618EC90-7155-47FF-9602-452D9A3BF89A}"/>
    <dgm:cxn modelId="{2B73CD8E-AF6E-49DA-A2D9-E89F8829A30D}" srcId="{7FBB94E0-6142-4D42-A25A-B1596C2BF751}" destId="{2D82CAB0-23F6-4755-8E50-2C47A34D7695}" srcOrd="6"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9858E59F-F450-4F88-8D86-B5BDE8A9B6B7}" srcId="{7FBB94E0-6142-4D42-A25A-B1596C2BF751}" destId="{6121D8CF-BC28-4E0A-80D0-B0B498B79F20}" srcOrd="7" destOrd="0" parTransId="{4BFB067D-7D57-4B37-9653-67173E3FAD0D}" sibTransId="{208FFD55-933A-4C59-AB1C-5481FA6F489F}"/>
    <dgm:cxn modelId="{830C3EC5-3101-4D18-B65B-93BDD925AAC7}" type="presOf" srcId="{6121D8CF-BC28-4E0A-80D0-B0B498B79F20}" destId="{A356E8FE-CCCE-4613-96CD-544348710590}"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D02E42E1-460B-4DA5-A20F-8BE6DF1A602F}" type="presOf" srcId="{B70EDC05-0BE4-46C1-9DAC-8033DCF77B4A}" destId="{1923388B-C79A-4088-ADF4-A99AF4C6631D}" srcOrd="0" destOrd="0" presId="urn:microsoft.com/office/officeart/2008/layout/BendingPictureCaptionList"/>
    <dgm:cxn modelId="{F7EF19F8-54E8-467F-8AF3-6901A9E6E960}" srcId="{7FBB94E0-6142-4D42-A25A-B1596C2BF751}" destId="{B70EDC05-0BE4-46C1-9DAC-8033DCF77B4A}" srcOrd="8" destOrd="0" parTransId="{0300ABD8-23DE-4FA6-8381-4F23AB25491C}" sibTransId="{0BDD8D80-B364-4874-8C8D-AABCB6069EE9}"/>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3305B4E-C5CE-41FA-852C-6289AC61DE95}" type="presParOf" srcId="{F2727D7F-93FB-4DE6-AA32-52E7A96A13A9}" destId="{20A351C9-C62A-4811-B58F-52FCD93FD38D}" srcOrd="10" destOrd="0" presId="urn:microsoft.com/office/officeart/2008/layout/BendingPictureCaptionList"/>
    <dgm:cxn modelId="{4D92DADC-2169-4E48-8979-95C96BB492B8}" type="presParOf" srcId="{20A351C9-C62A-4811-B58F-52FCD93FD38D}" destId="{3DDA16CE-7D47-4596-AF3C-F050F60DB5A3}" srcOrd="0" destOrd="0" presId="urn:microsoft.com/office/officeart/2008/layout/BendingPictureCaptionList"/>
    <dgm:cxn modelId="{408350D4-F337-48B5-8C26-0F56BAE5E8B0}" type="presParOf" srcId="{20A351C9-C62A-4811-B58F-52FCD93FD38D}" destId="{BE39835D-6089-478B-AB36-D0A9CDA20D35}" srcOrd="1" destOrd="0" presId="urn:microsoft.com/office/officeart/2008/layout/BendingPictureCaptionList"/>
    <dgm:cxn modelId="{CFCA2741-F45B-4197-9385-78E21A2BF814}" type="presParOf" srcId="{F2727D7F-93FB-4DE6-AA32-52E7A96A13A9}" destId="{4A9DA547-0FE5-43CE-B300-D9C5CB998034}" srcOrd="11" destOrd="0" presId="urn:microsoft.com/office/officeart/2008/layout/BendingPictureCaptionList"/>
    <dgm:cxn modelId="{DC0AE7B0-676E-4113-BD82-0C765E6F165C}" type="presParOf" srcId="{F2727D7F-93FB-4DE6-AA32-52E7A96A13A9}" destId="{A524C09B-B55A-46D5-8D9F-753C91B28FE5}" srcOrd="12"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 modelId="{F3EED505-1460-4FAE-99EE-609CB8DA4BD0}" type="presParOf" srcId="{F2727D7F-93FB-4DE6-AA32-52E7A96A13A9}" destId="{F709318E-3195-4611-ABF5-325AE4D47F31}" srcOrd="13" destOrd="0" presId="urn:microsoft.com/office/officeart/2008/layout/BendingPictureCaptionList"/>
    <dgm:cxn modelId="{7AC4DFE7-1FBA-45D0-A624-29B107754E17}" type="presParOf" srcId="{F2727D7F-93FB-4DE6-AA32-52E7A96A13A9}" destId="{439AF9FB-8673-44E7-9CD3-8B03706A044B}" srcOrd="14" destOrd="0" presId="urn:microsoft.com/office/officeart/2008/layout/BendingPictureCaptionList"/>
    <dgm:cxn modelId="{00752228-B977-49E3-B634-545FAADE48FD}" type="presParOf" srcId="{439AF9FB-8673-44E7-9CD3-8B03706A044B}" destId="{7AB68F8F-FFE3-4CB3-A486-66519F9D24BB}" srcOrd="0" destOrd="0" presId="urn:microsoft.com/office/officeart/2008/layout/BendingPictureCaptionList"/>
    <dgm:cxn modelId="{082CBD06-08BD-4D1F-9D6B-76406E1AA802}" type="presParOf" srcId="{439AF9FB-8673-44E7-9CD3-8B03706A044B}" destId="{A356E8FE-CCCE-4613-96CD-544348710590}" srcOrd="1" destOrd="0" presId="urn:microsoft.com/office/officeart/2008/layout/BendingPictureCaptionList"/>
    <dgm:cxn modelId="{A55063C2-10C3-4007-B77F-209AF868C743}" type="presParOf" srcId="{F2727D7F-93FB-4DE6-AA32-52E7A96A13A9}" destId="{0C2C0C88-BACE-4D09-8624-7B00E3A62C75}" srcOrd="15" destOrd="0" presId="urn:microsoft.com/office/officeart/2008/layout/BendingPictureCaptionList"/>
    <dgm:cxn modelId="{2AF822A9-F1AA-42A0-957E-C53482B80026}" type="presParOf" srcId="{F2727D7F-93FB-4DE6-AA32-52E7A96A13A9}" destId="{89400835-B386-42BB-AD0E-D45DCF914AA1}" srcOrd="16" destOrd="0" presId="urn:microsoft.com/office/officeart/2008/layout/BendingPictureCaptionList"/>
    <dgm:cxn modelId="{A27888F9-A1E5-4EC2-9F94-C05B5A3766A2}" type="presParOf" srcId="{89400835-B386-42BB-AD0E-D45DCF914AA1}" destId="{2B90E5F4-B2F1-439C-9027-616FE7D3BCF8}" srcOrd="0" destOrd="0" presId="urn:microsoft.com/office/officeart/2008/layout/BendingPictureCaptionList"/>
    <dgm:cxn modelId="{58C0F144-5359-4529-8267-26C57A0F066D}" type="presParOf" srcId="{89400835-B386-42BB-AD0E-D45DCF914AA1}" destId="{1923388B-C79A-4088-ADF4-A99AF4C6631D}"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2695" y="242348"/>
          <a:ext cx="1459501" cy="11676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34050"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Bob Witchger</a:t>
          </a:r>
        </a:p>
      </dsp:txBody>
      <dsp:txXfrm>
        <a:off x="134050" y="1293189"/>
        <a:ext cx="1298956" cy="408660"/>
      </dsp:txXfrm>
    </dsp:sp>
    <dsp:sp modelId="{8CD83F31-2381-453B-ACA6-2912988DB06F}">
      <dsp:nvSpPr>
        <dsp:cNvPr id="0" name=""/>
        <dsp:cNvSpPr/>
      </dsp:nvSpPr>
      <dsp:spPr>
        <a:xfrm>
          <a:off x="1608147" y="242348"/>
          <a:ext cx="1459501" cy="1167601"/>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739502"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Tony Reggi</a:t>
          </a:r>
        </a:p>
      </dsp:txBody>
      <dsp:txXfrm>
        <a:off x="1739502" y="1293189"/>
        <a:ext cx="1298956" cy="408660"/>
      </dsp:txXfrm>
    </dsp:sp>
    <dsp:sp modelId="{D2590E33-1BEC-4B8E-ABBB-5C2737C3F154}">
      <dsp:nvSpPr>
        <dsp:cNvPr id="0" name=""/>
        <dsp:cNvSpPr/>
      </dsp:nvSpPr>
      <dsp:spPr>
        <a:xfrm>
          <a:off x="3213599" y="242348"/>
          <a:ext cx="1459501" cy="1167601"/>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344954"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Patti Coultas</a:t>
          </a:r>
        </a:p>
      </dsp:txBody>
      <dsp:txXfrm>
        <a:off x="3344954" y="1293189"/>
        <a:ext cx="1298956" cy="408660"/>
      </dsp:txXfrm>
    </dsp:sp>
    <dsp:sp modelId="{ED8B02B9-0833-4572-A582-AC3CE9B9965F}">
      <dsp:nvSpPr>
        <dsp:cNvPr id="0" name=""/>
        <dsp:cNvSpPr/>
      </dsp:nvSpPr>
      <dsp:spPr>
        <a:xfrm>
          <a:off x="4819050" y="242348"/>
          <a:ext cx="1459501" cy="116760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4950406"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Mary Olvera</a:t>
          </a:r>
        </a:p>
      </dsp:txBody>
      <dsp:txXfrm>
        <a:off x="4950406" y="1293189"/>
        <a:ext cx="1298956" cy="408660"/>
      </dsp:txXfrm>
    </dsp:sp>
    <dsp:sp modelId="{01ACC801-DAA0-4794-B9BE-70AB3EA32713}">
      <dsp:nvSpPr>
        <dsp:cNvPr id="0" name=""/>
        <dsp:cNvSpPr/>
      </dsp:nvSpPr>
      <dsp:spPr>
        <a:xfrm>
          <a:off x="6424502" y="242348"/>
          <a:ext cx="1459501" cy="11676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6555857"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Stefanie Schroeder</a:t>
          </a:r>
        </a:p>
      </dsp:txBody>
      <dsp:txXfrm>
        <a:off x="6555857" y="1293189"/>
        <a:ext cx="1298956" cy="408660"/>
      </dsp:txXfrm>
    </dsp:sp>
    <dsp:sp modelId="{3DDA16CE-7D47-4596-AF3C-F050F60DB5A3}">
      <dsp:nvSpPr>
        <dsp:cNvPr id="0" name=""/>
        <dsp:cNvSpPr/>
      </dsp:nvSpPr>
      <dsp:spPr>
        <a:xfrm>
          <a:off x="737686" y="1856265"/>
          <a:ext cx="1459501" cy="11676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835D-6089-478B-AB36-D0A9CDA20D35}">
      <dsp:nvSpPr>
        <dsp:cNvPr id="0" name=""/>
        <dsp:cNvSpPr/>
      </dsp:nvSpPr>
      <dsp:spPr>
        <a:xfrm>
          <a:off x="936776"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Aaron Mabe</a:t>
          </a:r>
        </a:p>
      </dsp:txBody>
      <dsp:txXfrm>
        <a:off x="936776" y="2898641"/>
        <a:ext cx="1298956" cy="408660"/>
      </dsp:txXfrm>
    </dsp:sp>
    <dsp:sp modelId="{0812515D-69BB-4AFE-A675-A67D49D41966}">
      <dsp:nvSpPr>
        <dsp:cNvPr id="0" name=""/>
        <dsp:cNvSpPr/>
      </dsp:nvSpPr>
      <dsp:spPr>
        <a:xfrm>
          <a:off x="2410873" y="1847800"/>
          <a:ext cx="1459501" cy="11676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2542228"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Darice McDougald</a:t>
          </a:r>
        </a:p>
      </dsp:txBody>
      <dsp:txXfrm>
        <a:off x="2542228" y="2898641"/>
        <a:ext cx="1298956" cy="408660"/>
      </dsp:txXfrm>
    </dsp:sp>
    <dsp:sp modelId="{7AB68F8F-FFE3-4CB3-A486-66519F9D24BB}">
      <dsp:nvSpPr>
        <dsp:cNvPr id="0" name=""/>
        <dsp:cNvSpPr/>
      </dsp:nvSpPr>
      <dsp:spPr>
        <a:xfrm>
          <a:off x="4008487" y="1854035"/>
          <a:ext cx="1459501" cy="116760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6E8FE-CCCE-4613-96CD-544348710590}">
      <dsp:nvSpPr>
        <dsp:cNvPr id="0" name=""/>
        <dsp:cNvSpPr/>
      </dsp:nvSpPr>
      <dsp:spPr>
        <a:xfrm>
          <a:off x="4147680"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Lane Freeman</a:t>
          </a:r>
        </a:p>
      </dsp:txBody>
      <dsp:txXfrm>
        <a:off x="4147680" y="2898641"/>
        <a:ext cx="1298956" cy="408660"/>
      </dsp:txXfrm>
    </dsp:sp>
    <dsp:sp modelId="{2B90E5F4-B2F1-439C-9027-616FE7D3BCF8}">
      <dsp:nvSpPr>
        <dsp:cNvPr id="0" name=""/>
        <dsp:cNvSpPr/>
      </dsp:nvSpPr>
      <dsp:spPr>
        <a:xfrm>
          <a:off x="5621776" y="1847800"/>
          <a:ext cx="1459501" cy="1167601"/>
        </a:xfrm>
        <a:prstGeom prst="rect">
          <a:avLst/>
        </a:prstGeom>
        <a:blipFill>
          <a:blip xmlns:r="http://schemas.openxmlformats.org/officeDocument/2006/relationships" r:embed="rId9"/>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3388B-C79A-4088-ADF4-A99AF4C6631D}">
      <dsp:nvSpPr>
        <dsp:cNvPr id="0" name=""/>
        <dsp:cNvSpPr/>
      </dsp:nvSpPr>
      <dsp:spPr>
        <a:xfrm>
          <a:off x="5753131"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Jennifer McLean</a:t>
          </a:r>
        </a:p>
      </dsp:txBody>
      <dsp:txXfrm>
        <a:off x="5753131" y="2898641"/>
        <a:ext cx="1298956" cy="40866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2"/>
            <a:ext cx="4028440" cy="351737"/>
          </a:xfrm>
          <a:prstGeom prst="rect">
            <a:avLst/>
          </a:prstGeom>
        </p:spPr>
        <p:txBody>
          <a:bodyPr vert="horz" lIns="93177" tIns="46589" rIns="93177" bIns="46589" rtlCol="0"/>
          <a:lstStyle>
            <a:lvl1pPr algn="r">
              <a:defRPr sz="1200"/>
            </a:lvl1pPr>
          </a:lstStyle>
          <a:p>
            <a:fld id="{7E9B6F52-CC10-4425-9195-EDF28B435798}" type="datetimeFigureOut">
              <a:rPr lang="en-US" smtClean="0"/>
              <a:t>5/15/2024</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7" tIns="46589" rIns="93177" bIns="46589" rtlCol="0"/>
          <a:lstStyle>
            <a:lvl1pPr algn="r">
              <a:defRPr sz="1200"/>
            </a:lvl1pPr>
          </a:lstStyle>
          <a:p>
            <a:fld id="{C02D3CF6-D097-446F-BA20-84B1F837E572}" type="datetimeFigureOut">
              <a:rPr lang="en-US" smtClean="0"/>
              <a:t>5/15/2024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ziprecruiter.com/Salaries/Computer-Crime-Investigator-Salar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tbrown@forsythtech.ed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fcalderon-steck@forsythtech.ed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joe.little@cpcc.ed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jlands@mitchellcc.ed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jdmiles944@wilkescc.edu"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wilkescc.edu%2Fcyber-center&amp;data=05%7C02%7Ccoultasp%40nccommunitycolleges.edu%7C5c68d456b4b24b70fbfc08dc70504a8a%7C616f6b2af8af4525b6c8f74c6a2b182d%7C0%7C0%7C638508737362366310%7CUnknown%7CTWFpbGZsb3d8eyJWIjoiMC4wLjAwMDAiLCJQIjoiV2luMzIiLCJBTiI6Ik1haWwiLCJXVCI6Mn0%3D%7C0%7C%7C%7C&amp;sdata=ohskTzjcu8eskpxJd2IrMPttjOge%2F8FmCn93cpQsWR0%3D&amp;reserved=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Chris.Davis@piedmontcc.ed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baileys@vgcc.edu"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1201738" y="287338"/>
            <a:ext cx="1839912" cy="1035050"/>
          </a:xfrm>
          <a:ln/>
        </p:spPr>
      </p:sp>
      <p:sp>
        <p:nvSpPr>
          <p:cNvPr id="15364" name="Rectangle 3"/>
          <p:cNvSpPr>
            <a:spLocks noGrp="1" noChangeArrowheads="1"/>
          </p:cNvSpPr>
          <p:nvPr>
            <p:ph type="body" idx="1"/>
          </p:nvPr>
        </p:nvSpPr>
        <p:spPr>
          <a:xfrm>
            <a:off x="404191" y="1379095"/>
            <a:ext cx="8285922" cy="5516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4677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https://nccareers.org/occupation-profile/291292/1284</a:t>
            </a:r>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163610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Salary: Computer Crime Investigator (May, 2024) US (ziprecruiter.com)</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368251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Associate Degree Program at NC Community Colleges</a:t>
            </a:r>
          </a:p>
          <a:p>
            <a:endParaRPr lang="en-US" dirty="0"/>
          </a:p>
          <a:p>
            <a:r>
              <a:rPr lang="en-US" dirty="0"/>
              <a:t>https://ncccsstg.wpengine.com/wp-content/uploads/2023/11/A55210_Cyber_Crime_Tech_SP07v10.pdf </a:t>
            </a:r>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274490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37208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Thomas (Tony) Brown, Forsyth Technical Community College, Department Chair, Davis </a:t>
            </a:r>
            <a:r>
              <a:rPr lang="en-US" sz="1800" dirty="0" err="1">
                <a:effectLst/>
                <a:latin typeface="Calibri" panose="020F0502020204030204" pitchFamily="34" charset="0"/>
                <a:ea typeface="Calibri" panose="020F0502020204030204" pitchFamily="34" charset="0"/>
              </a:rPr>
              <a:t>iTech</a:t>
            </a:r>
            <a:r>
              <a:rPr lang="en-US" sz="1800" dirty="0">
                <a:effectLst/>
                <a:latin typeface="Calibri" panose="020F0502020204030204" pitchFamily="34" charset="0"/>
                <a:ea typeface="Calibri" panose="020F0502020204030204" pitchFamily="34" charset="0"/>
              </a:rPr>
              <a:t> Cybersecurity Center </a:t>
            </a:r>
            <a:r>
              <a:rPr lang="en-US" sz="1800" u="sng" dirty="0">
                <a:solidFill>
                  <a:srgbClr val="0563C1"/>
                </a:solidFill>
                <a:effectLst/>
                <a:latin typeface="Calibri" panose="020F0502020204030204" pitchFamily="34" charset="0"/>
                <a:ea typeface="Calibri" panose="020F0502020204030204" pitchFamily="34" charset="0"/>
                <a:hlinkClick r:id="rId3"/>
              </a:rPr>
              <a:t>tbrown@forsythtech.edu</a:t>
            </a:r>
            <a:r>
              <a:rPr lang="en-US" sz="1800" dirty="0">
                <a:effectLst/>
                <a:latin typeface="Calibri" panose="020F0502020204030204" pitchFamily="34" charset="0"/>
                <a:ea typeface="Calibri" panose="020F0502020204030204" pitchFamily="34" charset="0"/>
              </a:rPr>
              <a:t> 336-906-2846</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57589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Calibri" panose="020F0502020204030204" pitchFamily="34" charset="0"/>
              </a:rPr>
              <a:t>Flora Calderón-Steck, Education Partnerships Executive Director </a:t>
            </a:r>
            <a:r>
              <a:rPr lang="en-US" sz="1800" u="sng" dirty="0">
                <a:solidFill>
                  <a:srgbClr val="0563C1"/>
                </a:solidFill>
                <a:effectLst/>
                <a:latin typeface="Calibri" panose="020F0502020204030204" pitchFamily="34" charset="0"/>
                <a:ea typeface="Calibri" panose="020F0502020204030204" pitchFamily="34" charset="0"/>
                <a:hlinkClick r:id="rId3"/>
              </a:rPr>
              <a:t>fcalderon-steck@forsythtech.edu</a:t>
            </a:r>
            <a:r>
              <a:rPr lang="en-US" sz="1800" dirty="0">
                <a:effectLst/>
                <a:latin typeface="Calibri" panose="020F0502020204030204" pitchFamily="34" charset="0"/>
                <a:ea typeface="Calibri" panose="020F0502020204030204" pitchFamily="34" charset="0"/>
              </a:rPr>
              <a:t> 336-734-7633</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564725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222222"/>
                </a:solidFill>
                <a:effectLst/>
                <a:latin typeface="Calibri" panose="020F0502020204030204" pitchFamily="34" charset="0"/>
                <a:ea typeface="Calibri" panose="020F0502020204030204" pitchFamily="34" charset="0"/>
              </a:rPr>
              <a:t>Joe Little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2222"/>
                </a:solidFill>
                <a:effectLst/>
                <a:latin typeface="Calibri" panose="020F0502020204030204" pitchFamily="34" charset="0"/>
                <a:ea typeface="Calibri" panose="020F0502020204030204" pitchFamily="34" charset="0"/>
              </a:rPr>
              <a:t>Associate Dean of Technology, Technology Division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2222"/>
                </a:solidFill>
                <a:effectLst/>
                <a:latin typeface="Calibri" panose="020F0502020204030204" pitchFamily="34" charset="0"/>
                <a:ea typeface="Calibri" panose="020F0502020204030204" pitchFamily="34" charset="0"/>
              </a:rPr>
              <a:t>Central Piedmont Community College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2222"/>
                </a:solidFill>
                <a:effectLst/>
                <a:latin typeface="Calibri" panose="020F0502020204030204" pitchFamily="34" charset="0"/>
                <a:ea typeface="Calibri" panose="020F0502020204030204" pitchFamily="34" charset="0"/>
              </a:rPr>
              <a:t>Central Campus, Levine Technology Building, LT5109</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2222"/>
                </a:solidFill>
                <a:effectLst/>
                <a:latin typeface="Calibri" panose="020F0502020204030204" pitchFamily="34" charset="0"/>
                <a:ea typeface="Calibri" panose="020F0502020204030204" pitchFamily="34" charset="0"/>
              </a:rPr>
              <a:t>P.O. Box 35009 Charlotte, NC 28235</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2222"/>
                </a:solidFill>
                <a:effectLst/>
                <a:latin typeface="Calibri" panose="020F0502020204030204" pitchFamily="34" charset="0"/>
                <a:ea typeface="Calibri" panose="020F0502020204030204" pitchFamily="34" charset="0"/>
              </a:rPr>
              <a:t>t 704.330.6513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3"/>
              </a:rPr>
              <a:t>joe.little@cpcc.edu</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4183872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Segoe UI" panose="020B0502040204020203" pitchFamily="34" charset="0"/>
                <a:ea typeface="Calibri" panose="020F0502020204030204" pitchFamily="34" charset="0"/>
              </a:rPr>
              <a:t>Jason Lands, Program Chair Information Technology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rPr>
              <a:t>Mitchell Community College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Segoe UI" panose="020B0502040204020203" pitchFamily="34" charset="0"/>
                <a:ea typeface="Calibri" panose="020F0502020204030204" pitchFamily="34" charset="0"/>
              </a:rPr>
              <a:t>219 N. Academy Street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Segoe UI" panose="020B0502040204020203" pitchFamily="34" charset="0"/>
                <a:ea typeface="Calibri" panose="020F0502020204030204" pitchFamily="34" charset="0"/>
              </a:rPr>
              <a:t>Mooresville, NC 28115</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rPr>
              <a:t>MCB-212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rPr>
              <a:t>(704)-978-1321 Office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3"/>
              </a:rPr>
              <a:t>jlands@mitchellcc.edu</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1281873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764097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228725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580245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201F1E"/>
                </a:solidFill>
                <a:effectLst/>
                <a:latin typeface="Calibri" panose="020F0502020204030204" pitchFamily="34" charset="0"/>
                <a:ea typeface="Calibri" panose="020F0502020204030204" pitchFamily="34" charset="0"/>
              </a:rPr>
              <a:t>Jere Miles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Calibri" panose="020F0502020204030204" pitchFamily="34" charset="0"/>
                <a:ea typeface="Calibri" panose="020F0502020204030204" pitchFamily="34" charset="0"/>
              </a:rPr>
              <a:t>Lead Instructor, Information Technology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Calibri" panose="020F0502020204030204" pitchFamily="34" charset="0"/>
                <a:ea typeface="Calibri" panose="020F0502020204030204" pitchFamily="34" charset="0"/>
              </a:rPr>
              <a:t>Department of Business &amp; Public Service Technologies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Calibri" panose="020F0502020204030204" pitchFamily="34" charset="0"/>
                <a:ea typeface="Calibri" panose="020F0502020204030204" pitchFamily="34" charset="0"/>
              </a:rPr>
              <a:t>Wilkes Community College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Calibri" panose="020F0502020204030204" pitchFamily="34" charset="0"/>
                <a:ea typeface="Calibri" panose="020F0502020204030204" pitchFamily="34" charset="0"/>
              </a:rPr>
              <a:t>Thompson Hall 115</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01F1E"/>
                </a:solidFill>
                <a:effectLst/>
                <a:latin typeface="Calibri" panose="020F0502020204030204" pitchFamily="34" charset="0"/>
                <a:ea typeface="Calibri" panose="020F0502020204030204" pitchFamily="34" charset="0"/>
              </a:rPr>
              <a:t>(336) 838-6437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3"/>
              </a:rPr>
              <a:t>jdmiles944@wilkescc.edu</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4"/>
              </a:rPr>
              <a:t>https://www.wilkescc.edu/cyber-center</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4230231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Christopher S. Davis MSITM</a:t>
            </a:r>
            <a:r>
              <a:rPr lang="en-US" sz="1800" dirty="0">
                <a:effectLst/>
                <a:latin typeface="Calibri" panose="020F0502020204030204" pitchFamily="34" charset="0"/>
                <a:ea typeface="Calibri" panose="020F0502020204030204" pitchFamily="34" charset="0"/>
              </a:rPr>
              <a:t> |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Dean of Business Studies and Emerging Technologies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Piedmont Community College | PO Box 1197 | 1715 College Drive | Roxboro, NC 27573</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 336.322.2155 | </a:t>
            </a:r>
            <a:r>
              <a:rPr lang="en-US" sz="1800" u="sng" dirty="0">
                <a:solidFill>
                  <a:srgbClr val="0000FF"/>
                </a:solidFill>
                <a:effectLst/>
                <a:latin typeface="Calibri" panose="020F0502020204030204" pitchFamily="34" charset="0"/>
                <a:ea typeface="Calibri" panose="020F0502020204030204" pitchFamily="34" charset="0"/>
                <a:hlinkClick r:id="rId3"/>
              </a:rPr>
              <a:t>Chris.Davis@piedmontcc.edu</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3633580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7733"/>
                </a:solidFill>
                <a:effectLst/>
                <a:latin typeface="Arial" panose="020B0604020202020204" pitchFamily="34" charset="0"/>
                <a:ea typeface="Calibri" panose="020F0502020204030204" pitchFamily="34" charset="0"/>
              </a:rPr>
              <a:t>Spence Bailey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1E1F"/>
                </a:solidFill>
                <a:effectLst/>
                <a:latin typeface="Arial" panose="020B0604020202020204" pitchFamily="34" charset="0"/>
                <a:ea typeface="Calibri" panose="020F0502020204030204" pitchFamily="34" charset="0"/>
              </a:rPr>
              <a:t>Program Head/Instructor, Information Technology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1E1F"/>
                </a:solidFill>
                <a:effectLst/>
                <a:latin typeface="Arial" panose="020B0604020202020204" pitchFamily="34" charset="0"/>
                <a:ea typeface="Calibri" panose="020F0502020204030204" pitchFamily="34" charset="0"/>
              </a:rPr>
              <a:t>Vance-Granville Community College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1E1F"/>
                </a:solidFill>
                <a:effectLst/>
                <a:latin typeface="Arial" panose="020B0604020202020204" pitchFamily="34" charset="0"/>
                <a:ea typeface="Calibri" panose="020F0502020204030204" pitchFamily="34" charset="0"/>
              </a:rPr>
              <a:t>200 Community College Road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1E1F"/>
                </a:solidFill>
                <a:effectLst/>
                <a:latin typeface="Arial" panose="020B0604020202020204" pitchFamily="34" charset="0"/>
                <a:ea typeface="Calibri" panose="020F0502020204030204" pitchFamily="34" charset="0"/>
              </a:rPr>
              <a:t>P.O. Box 917, Henderson, NC 27536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Arial" panose="020B0604020202020204" pitchFamily="34" charset="0"/>
                <a:ea typeface="Calibri" panose="020F0502020204030204" pitchFamily="34" charset="0"/>
                <a:hlinkClick r:id="rId3"/>
              </a:rPr>
              <a:t>baileys@vgcc.edu</a:t>
            </a:r>
            <a:r>
              <a:rPr lang="en-US" sz="1800" dirty="0">
                <a:effectLst/>
                <a:latin typeface="Calibri" panose="020F0502020204030204" pitchFamily="34" charset="0"/>
                <a:ea typeface="Calibri" panose="020F0502020204030204" pitchFamily="34" charset="0"/>
              </a:rPr>
              <a:t> </a:t>
            </a:r>
            <a:endParaRPr lang="en-US" sz="1800" dirty="0">
              <a:solidFill>
                <a:srgbClr val="221E1F"/>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221E1F"/>
                </a:solidFill>
                <a:effectLst/>
                <a:latin typeface="Arial" panose="020B0604020202020204" pitchFamily="34" charset="0"/>
                <a:ea typeface="Calibri" panose="020F0502020204030204" pitchFamily="34" charset="0"/>
              </a:rPr>
              <a:t>(252) 738-3437</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1183550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a:cs typeface="Calibri"/>
              </a:rPr>
              <a:t>Dr. Robert (Bob) </a:t>
            </a:r>
            <a:r>
              <a:rPr lang="en-US" err="1">
                <a:cs typeface="Calibri"/>
              </a:rPr>
              <a:t>Witchger</a:t>
            </a:r>
          </a:p>
          <a:p>
            <a:r>
              <a:rPr lang="en-US">
                <a:cs typeface="Calibri"/>
              </a:rPr>
              <a:t>NCCCS, CTE Director</a:t>
            </a:r>
          </a:p>
          <a:p>
            <a:r>
              <a:rPr lang="en-US">
                <a:cs typeface="Calibri"/>
              </a:rPr>
              <a:t>919-807-7126</a:t>
            </a:r>
          </a:p>
          <a:p>
            <a:r>
              <a:rPr lang="en-US">
                <a:cs typeface="Calibri"/>
              </a:rPr>
              <a:t>witchgerb</a:t>
            </a:r>
            <a:r>
              <a:rPr lang="en-US"/>
              <a:t>@nccommunitycolleges.edu </a:t>
            </a:r>
            <a:endParaRPr lang="en-US">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59017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Tony Reggi</a:t>
            </a:r>
          </a:p>
          <a:p>
            <a:r>
              <a:rPr lang="en-US" dirty="0">
                <a:cs typeface="Calibri"/>
              </a:rPr>
              <a:t>919-807-7131</a:t>
            </a:r>
          </a:p>
          <a:p>
            <a:r>
              <a:rPr lang="en-US" dirty="0">
                <a:cs typeface="Calibri"/>
              </a:rPr>
              <a:t>reggia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237319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Dr. Mary Olvera</a:t>
            </a:r>
          </a:p>
          <a:p>
            <a:r>
              <a:rPr lang="en-US" sz="1600" b="0" i="0" kern="1200" dirty="0">
                <a:solidFill>
                  <a:schemeClr val="tx1"/>
                </a:solidFill>
                <a:effectLst/>
                <a:latin typeface="+mn-lt"/>
                <a:ea typeface="+mn-ea"/>
                <a:cs typeface="+mn-cs"/>
              </a:rPr>
              <a:t>Career and Technical Education Coordinator &amp; Program Administrator</a:t>
            </a:r>
          </a:p>
          <a:p>
            <a:r>
              <a:rPr lang="en-US" sz="1600" b="0" i="1" kern="1200" dirty="0">
                <a:solidFill>
                  <a:schemeClr val="tx1"/>
                </a:solidFill>
                <a:effectLst/>
                <a:latin typeface="+mn-lt"/>
                <a:ea typeface="+mn-ea"/>
                <a:cs typeface="+mn-cs"/>
              </a:rPr>
              <a:t>Public Service Technologies, Agriculture and Natural Resources Technologies, and Commercial Artistic Productions</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North Carolina Community College System Office</a:t>
            </a:r>
          </a:p>
          <a:p>
            <a:r>
              <a:rPr lang="en-US" sz="1600" b="0" i="0" kern="1200" dirty="0">
                <a:solidFill>
                  <a:schemeClr val="tx1"/>
                </a:solidFill>
                <a:effectLst/>
                <a:latin typeface="+mn-lt"/>
                <a:ea typeface="+mn-ea"/>
                <a:cs typeface="+mn-cs"/>
              </a:rPr>
              <a:t>919-807-7120</a:t>
            </a:r>
          </a:p>
          <a:p>
            <a:r>
              <a:rPr lang="en-US" sz="1600" b="0" i="0" kern="1200" dirty="0">
                <a:solidFill>
                  <a:schemeClr val="tx1"/>
                </a:solidFill>
                <a:effectLst/>
                <a:latin typeface="+mn-lt"/>
                <a:ea typeface="+mn-ea"/>
                <a:cs typeface="+mn-cs"/>
              </a:rPr>
              <a:t>olveram@nccommunitycolleges.edu</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417598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Patti Coultas</a:t>
            </a:r>
          </a:p>
          <a:p>
            <a:r>
              <a:rPr lang="en-US" dirty="0">
                <a:cs typeface="Calibri"/>
              </a:rPr>
              <a:t>919-807-7130</a:t>
            </a:r>
          </a:p>
          <a:p>
            <a:r>
              <a:rPr lang="en-US" dirty="0"/>
              <a:t>coultasp@nccommunitycolleges.edu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33806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Stefanie Schroeder</a:t>
            </a:r>
          </a:p>
          <a:p>
            <a:r>
              <a:rPr lang="en-US" dirty="0">
                <a:cs typeface="Calibri"/>
              </a:rPr>
              <a:t>919-807-7232</a:t>
            </a:r>
          </a:p>
          <a:p>
            <a:r>
              <a:rPr lang="en-US" dirty="0"/>
              <a:t>schroeders@nccommunitycolleges.edu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27135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u="none" strike="noStrike" kern="1200" dirty="0" err="1">
                <a:solidFill>
                  <a:schemeClr val="tx1"/>
                </a:solidFill>
                <a:effectLst/>
                <a:latin typeface="+mn-lt"/>
                <a:ea typeface="+mn-ea"/>
                <a:cs typeface="+mn-cs"/>
              </a:rPr>
              <a:t>Hilmi</a:t>
            </a:r>
            <a:r>
              <a:rPr lang="en-US" sz="1600" b="0" i="0" u="none" strike="noStrike" kern="1200" dirty="0">
                <a:solidFill>
                  <a:schemeClr val="tx1"/>
                </a:solidFill>
                <a:effectLst/>
                <a:latin typeface="+mn-lt"/>
                <a:ea typeface="+mn-ea"/>
                <a:cs typeface="+mn-cs"/>
              </a:rPr>
              <a:t> A. </a:t>
            </a:r>
            <a:r>
              <a:rPr lang="en-US" sz="1600" b="0" i="0" u="none" strike="noStrike" kern="1200" dirty="0" err="1">
                <a:solidFill>
                  <a:schemeClr val="tx1"/>
                </a:solidFill>
                <a:effectLst/>
                <a:latin typeface="+mn-lt"/>
                <a:ea typeface="+mn-ea"/>
                <a:cs typeface="+mn-cs"/>
              </a:rPr>
              <a:t>Lahoud</a:t>
            </a:r>
            <a:r>
              <a:rPr lang="en-US" sz="1600" b="0" i="0" u="none" strike="noStrike" kern="1200" dirty="0">
                <a:solidFill>
                  <a:schemeClr val="tx1"/>
                </a:solidFill>
                <a:effectLst/>
                <a:latin typeface="+mn-lt"/>
                <a:ea typeface="+mn-ea"/>
                <a:cs typeface="+mn-cs"/>
              </a:rPr>
              <a:t>, Ph.D.</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Senior Program Administrator, Business and Information Technology Programs</a:t>
            </a:r>
          </a:p>
          <a:p>
            <a:r>
              <a:rPr lang="en-US" sz="1600" b="0" i="0" u="none" strike="noStrike" kern="1200" dirty="0">
                <a:solidFill>
                  <a:schemeClr val="tx1"/>
                </a:solidFill>
                <a:effectLst/>
                <a:latin typeface="+mn-lt"/>
                <a:ea typeface="+mn-ea"/>
                <a:cs typeface="+mn-cs"/>
              </a:rPr>
              <a:t>Academic and Student Services</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Phone: 919-807-7116</a:t>
            </a:r>
            <a:br>
              <a:rPr lang="en-US" sz="1600" b="0" i="0" u="none" strike="noStrike" kern="1200" dirty="0">
                <a:solidFill>
                  <a:schemeClr val="tx1"/>
                </a:solidFill>
                <a:effectLst/>
                <a:latin typeface="+mn-lt"/>
                <a:ea typeface="+mn-ea"/>
                <a:cs typeface="+mn-cs"/>
              </a:rPr>
            </a:br>
            <a:r>
              <a:rPr lang="en-US" dirty="0"/>
              <a:t>lahoudh@nccommunitycolleges.edu</a:t>
            </a:r>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52168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dirty="0">
                <a:cs typeface="Calibri"/>
              </a:rPr>
              <a:t>Aaron Mabe</a:t>
            </a:r>
          </a:p>
          <a:p>
            <a:r>
              <a:rPr lang="en-US" dirty="0">
                <a:cs typeface="Calibri"/>
              </a:rPr>
              <a:t>919-807-7098</a:t>
            </a:r>
          </a:p>
          <a:p>
            <a:r>
              <a:rPr lang="en-US" dirty="0">
                <a:cs typeface="Calibri"/>
              </a:rPr>
              <a:t>mabea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2810528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5/15/2024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5/15/2024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5/15/2024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2" y="2910751"/>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8"/>
            <a:ext cx="6025812" cy="809325"/>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7"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44" y="126367"/>
            <a:ext cx="1138936" cy="127406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5/15/2024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70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78" r:id="rId1"/>
    <p:sldLayoutId id="2147483677" r:id="rId2"/>
  </p:sldLayoutIdLst>
  <p:txStyles>
    <p:title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HelvLight" pitchFamily="2" charset="0"/>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HelvLight" pitchFamily="2" charset="0"/>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HelvLight" pitchFamily="2" charset="0"/>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HelvLight" pitchFamily="2" charset="0"/>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HelvLight" pitchFamily="2" charset="0"/>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3.jp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corative Map of North Carolina with &quot;Raising the Awareness of Career Pathways in North Carolina&quot; on it">
            <a:extLst>
              <a:ext uri="{FF2B5EF4-FFF2-40B4-BE49-F238E27FC236}">
                <a16:creationId xmlns:a16="http://schemas.microsoft.com/office/drawing/2014/main" id="{0D951BA0-FC83-F04A-BBE0-BB737F014B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43"/>
          <a:stretch/>
        </p:blipFill>
        <p:spPr>
          <a:xfrm>
            <a:off x="104454" y="1353375"/>
            <a:ext cx="9039546" cy="3356177"/>
          </a:xfrm>
          <a:prstGeom prst="rect">
            <a:avLst/>
          </a:prstGeom>
        </p:spPr>
      </p:pic>
      <p:sp>
        <p:nvSpPr>
          <p:cNvPr id="2" name="Title 1"/>
          <p:cNvSpPr>
            <a:spLocks noGrp="1"/>
          </p:cNvSpPr>
          <p:nvPr>
            <p:ph type="title"/>
          </p:nvPr>
        </p:nvSpPr>
        <p:spPr>
          <a:xfrm>
            <a:off x="1314793" y="136733"/>
            <a:ext cx="7829207" cy="994172"/>
          </a:xfrm>
        </p:spPr>
        <p:txBody>
          <a:bodyPr>
            <a:normAutofit/>
          </a:bodyPr>
          <a:lstStyle/>
          <a:p>
            <a:r>
              <a:rPr lang="en-US" sz="3200" dirty="0">
                <a:latin typeface="Calibri"/>
                <a:cs typeface="Calibri"/>
              </a:rPr>
              <a:t>Cyber Crime Technology</a:t>
            </a:r>
            <a:br>
              <a:rPr lang="en-US" sz="3200" dirty="0">
                <a:ln w="0">
                  <a:solidFill>
                    <a:srgbClr val="5B9BD5"/>
                  </a:solidFill>
                </a:ln>
                <a:latin typeface="Calibri"/>
                <a:cs typeface="Calibri"/>
              </a:rPr>
            </a:br>
            <a:r>
              <a:rPr lang="en-US" dirty="0">
                <a:latin typeface="Calibri Light"/>
                <a:cs typeface="Calibri Light"/>
              </a:rPr>
              <a:t>May 15, 2024</a:t>
            </a:r>
            <a:endParaRPr lang="en-US" dirty="0"/>
          </a:p>
        </p:txBody>
      </p:sp>
      <p:sp>
        <p:nvSpPr>
          <p:cNvPr id="4" name="Rectangle 3"/>
          <p:cNvSpPr>
            <a:spLocks noChangeArrowheads="1"/>
          </p:cNvSpPr>
          <p:nvPr/>
        </p:nvSpPr>
        <p:spPr bwMode="auto">
          <a:xfrm>
            <a:off x="271790" y="3643879"/>
            <a:ext cx="5246225" cy="140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a:t>www.ncperkins.org/presentations</a:t>
            </a:r>
          </a:p>
        </p:txBody>
      </p:sp>
    </p:spTree>
    <p:extLst>
      <p:ext uri="{BB962C8B-B14F-4D97-AF65-F5344CB8AC3E}">
        <p14:creationId xmlns:p14="http://schemas.microsoft.com/office/powerpoint/2010/main" val="35899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05465-1E6A-1D01-B5C7-3CB35F50F378}"/>
              </a:ext>
            </a:extLst>
          </p:cNvPr>
          <p:cNvSpPr>
            <a:spLocks noGrp="1"/>
          </p:cNvSpPr>
          <p:nvPr>
            <p:ph type="title"/>
          </p:nvPr>
        </p:nvSpPr>
        <p:spPr>
          <a:xfrm>
            <a:off x="1297859" y="126367"/>
            <a:ext cx="7364361" cy="994172"/>
          </a:xfrm>
        </p:spPr>
        <p:txBody>
          <a:bodyPr anchor="ctr">
            <a:normAutofit/>
          </a:bodyPr>
          <a:lstStyle/>
          <a:p>
            <a:r>
              <a:rPr lang="en-US" dirty="0"/>
              <a:t>Cybercrime Investigators</a:t>
            </a:r>
          </a:p>
        </p:txBody>
      </p:sp>
      <p:sp>
        <p:nvSpPr>
          <p:cNvPr id="2" name="TextBox 1">
            <a:extLst>
              <a:ext uri="{FF2B5EF4-FFF2-40B4-BE49-F238E27FC236}">
                <a16:creationId xmlns:a16="http://schemas.microsoft.com/office/drawing/2014/main" id="{2443D2CC-7857-8A9F-8535-889F032173B7}"/>
              </a:ext>
            </a:extLst>
          </p:cNvPr>
          <p:cNvSpPr txBox="1"/>
          <p:nvPr/>
        </p:nvSpPr>
        <p:spPr>
          <a:xfrm>
            <a:off x="379750" y="1304146"/>
            <a:ext cx="8544394" cy="3754874"/>
          </a:xfrm>
          <a:prstGeom prst="rect">
            <a:avLst/>
          </a:prstGeom>
          <a:noFill/>
        </p:spPr>
        <p:txBody>
          <a:bodyPr wrap="square" rtlCol="0">
            <a:spAutoFit/>
          </a:bodyPr>
          <a:lstStyle/>
          <a:p>
            <a:pPr algn="l">
              <a:spcAft>
                <a:spcPts val="300"/>
              </a:spcAft>
            </a:pPr>
            <a:r>
              <a:rPr lang="en-US" sz="1600" b="0" i="0" dirty="0">
                <a:solidFill>
                  <a:srgbClr val="000000"/>
                </a:solidFill>
                <a:effectLst/>
                <a:latin typeface="Helvetica" panose="020B0604020202020204" pitchFamily="34" charset="0"/>
              </a:rPr>
              <a:t>Job responsibilities may include:</a:t>
            </a:r>
          </a:p>
          <a:p>
            <a:pPr algn="l">
              <a:spcAft>
                <a:spcPts val="300"/>
              </a:spcAft>
            </a:pPr>
            <a:endParaRPr lang="en-US" sz="1600" b="0" i="0" dirty="0">
              <a:solidFill>
                <a:srgbClr val="000000"/>
              </a:solidFill>
              <a:effectLst/>
              <a:latin typeface="Helvetica" panose="020B0604020202020204" pitchFamily="34" charset="0"/>
            </a:endParaRP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Analyzing computer systems and networks following a crime.</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Recovering data that was either destroyed or damaged.</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Gathering computer and network information.</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Reconstructing cyberattacks.</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Working in a multi-jurisdictional or cross-jurisdictional environment.</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Preparing expert reports on highly complex technical matters.</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Consulting with clients, supervisors, and managers.</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Continually developing investigative and cybersecurity skills through research and training.</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Recovering password-protected/encrypted files and hidden information.</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Assessing software applications, networks, and endpoints for security flaws.</a:t>
            </a:r>
          </a:p>
          <a:p>
            <a:pPr marL="114300" indent="-114300" algn="l">
              <a:spcAft>
                <a:spcPts val="300"/>
              </a:spcAft>
              <a:buFont typeface="Arial" panose="020B0604020202020204" pitchFamily="34" charset="0"/>
              <a:buChar char="•"/>
            </a:pPr>
            <a:r>
              <a:rPr lang="en-US" sz="1600" b="0" i="0" dirty="0">
                <a:solidFill>
                  <a:srgbClr val="000000"/>
                </a:solidFill>
                <a:effectLst/>
                <a:latin typeface="Helvetica" panose="020B0604020202020204" pitchFamily="34" charset="0"/>
              </a:rPr>
              <a:t>Identifying and recommending methods for the preservation and presentation of evidence.</a:t>
            </a:r>
          </a:p>
        </p:txBody>
      </p:sp>
    </p:spTree>
    <p:extLst>
      <p:ext uri="{BB962C8B-B14F-4D97-AF65-F5344CB8AC3E}">
        <p14:creationId xmlns:p14="http://schemas.microsoft.com/office/powerpoint/2010/main" val="177562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ip Recruiter information about Computerr Crime Investigator Salary, average in nation $84,905/year, Raleigh is $82,534 and Charlotte is $82,928">
            <a:extLst>
              <a:ext uri="{FF2B5EF4-FFF2-40B4-BE49-F238E27FC236}">
                <a16:creationId xmlns:a16="http://schemas.microsoft.com/office/drawing/2014/main" id="{3D4A5007-16B8-B442-1091-1024C85CEBBD}"/>
              </a:ext>
            </a:extLst>
          </p:cNvPr>
          <p:cNvPicPr>
            <a:picLocks noChangeAspect="1"/>
          </p:cNvPicPr>
          <p:nvPr/>
        </p:nvPicPr>
        <p:blipFill>
          <a:blip r:embed="rId3"/>
          <a:stretch>
            <a:fillRect/>
          </a:stretch>
        </p:blipFill>
        <p:spPr>
          <a:xfrm>
            <a:off x="2687636" y="1283905"/>
            <a:ext cx="3768728" cy="3787667"/>
          </a:xfrm>
          <a:prstGeom prst="rect">
            <a:avLst/>
          </a:prstGeom>
          <a:noFill/>
        </p:spPr>
      </p:pic>
      <p:sp>
        <p:nvSpPr>
          <p:cNvPr id="3" name="Title 2">
            <a:extLst>
              <a:ext uri="{FF2B5EF4-FFF2-40B4-BE49-F238E27FC236}">
                <a16:creationId xmlns:a16="http://schemas.microsoft.com/office/drawing/2014/main" id="{97B6B513-A52F-D51D-BC07-427EFB191A17}"/>
              </a:ext>
            </a:extLst>
          </p:cNvPr>
          <p:cNvSpPr>
            <a:spLocks noGrp="1"/>
          </p:cNvSpPr>
          <p:nvPr>
            <p:ph type="title"/>
          </p:nvPr>
        </p:nvSpPr>
        <p:spPr>
          <a:xfrm>
            <a:off x="1297859" y="126367"/>
            <a:ext cx="7364361" cy="994172"/>
          </a:xfrm>
        </p:spPr>
        <p:txBody>
          <a:bodyPr anchor="ctr">
            <a:normAutofit/>
          </a:bodyPr>
          <a:lstStyle/>
          <a:p>
            <a:r>
              <a:rPr lang="en-US" dirty="0"/>
              <a:t>Data from ZipRecruiter</a:t>
            </a:r>
          </a:p>
        </p:txBody>
      </p:sp>
      <p:sp>
        <p:nvSpPr>
          <p:cNvPr id="8" name="Oval 7">
            <a:extLst>
              <a:ext uri="{FF2B5EF4-FFF2-40B4-BE49-F238E27FC236}">
                <a16:creationId xmlns:a16="http://schemas.microsoft.com/office/drawing/2014/main" id="{1AD32C88-097C-B9B3-BF06-4C11D5B1624E}"/>
              </a:ext>
            </a:extLst>
          </p:cNvPr>
          <p:cNvSpPr/>
          <p:nvPr/>
        </p:nvSpPr>
        <p:spPr>
          <a:xfrm>
            <a:off x="5676565" y="4874424"/>
            <a:ext cx="179708" cy="1427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19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D1396-D25C-F843-87C1-8554878AAEF2}"/>
              </a:ext>
            </a:extLst>
          </p:cNvPr>
          <p:cNvSpPr>
            <a:spLocks noGrp="1"/>
          </p:cNvSpPr>
          <p:nvPr>
            <p:ph idx="1"/>
          </p:nvPr>
        </p:nvSpPr>
        <p:spPr>
          <a:xfrm>
            <a:off x="337190" y="1357447"/>
            <a:ext cx="8447781" cy="3729954"/>
          </a:xfrm>
        </p:spPr>
        <p:txBody>
          <a:bodyPr>
            <a:noAutofit/>
          </a:bodyPr>
          <a:lstStyle/>
          <a:p>
            <a:pPr marL="0" indent="0">
              <a:spcBef>
                <a:spcPts val="0"/>
              </a:spcBef>
              <a:spcAft>
                <a:spcPts val="900"/>
              </a:spcAft>
              <a:buNone/>
            </a:pPr>
            <a:r>
              <a:rPr lang="en-US" sz="2000" dirty="0"/>
              <a:t>This curriculum will prepare students to enter the field of </a:t>
            </a:r>
            <a:br>
              <a:rPr lang="en-US" sz="2000" dirty="0"/>
            </a:br>
            <a:r>
              <a:rPr lang="en-US" sz="2000" dirty="0"/>
              <a:t>computer crime investigations and private security. Students </a:t>
            </a:r>
            <a:br>
              <a:rPr lang="en-US" sz="2000" dirty="0"/>
            </a:br>
            <a:r>
              <a:rPr lang="en-US" sz="2000" dirty="0"/>
              <a:t>completing this curriculum will be capable of investigating </a:t>
            </a:r>
            <a:br>
              <a:rPr lang="en-US" sz="2000" dirty="0"/>
            </a:br>
            <a:r>
              <a:rPr lang="en-US" sz="2000" dirty="0"/>
              <a:t>computer crimes, properly seize and recover computer evidence </a:t>
            </a:r>
            <a:br>
              <a:rPr lang="en-US" sz="2000" dirty="0"/>
            </a:br>
            <a:r>
              <a:rPr lang="en-US" sz="2000" dirty="0"/>
              <a:t>and aid in the prosecution of cyber criminals. </a:t>
            </a:r>
          </a:p>
          <a:p>
            <a:pPr marL="0" indent="0">
              <a:spcBef>
                <a:spcPts val="0"/>
              </a:spcBef>
              <a:spcAft>
                <a:spcPts val="900"/>
              </a:spcAft>
              <a:buNone/>
            </a:pPr>
            <a:r>
              <a:rPr lang="en-US" sz="2000" dirty="0"/>
              <a:t>Course work in this curriculum will include a division of work in </a:t>
            </a:r>
            <a:br>
              <a:rPr lang="en-US" sz="2000" dirty="0"/>
            </a:br>
            <a:r>
              <a:rPr lang="en-US" sz="2000" dirty="0"/>
              <a:t>the disciplines of criminal justice and computer information systems. </a:t>
            </a:r>
            <a:br>
              <a:rPr lang="en-US" sz="2000" dirty="0"/>
            </a:br>
            <a:r>
              <a:rPr lang="en-US" sz="2000" dirty="0"/>
              <a:t>Additionally, students will be required to take specific cyber crime classes. </a:t>
            </a:r>
          </a:p>
          <a:p>
            <a:pPr marL="0" indent="0">
              <a:spcBef>
                <a:spcPts val="0"/>
              </a:spcBef>
              <a:spcAft>
                <a:spcPts val="900"/>
              </a:spcAft>
              <a:buNone/>
            </a:pPr>
            <a:r>
              <a:rPr lang="en-US" sz="2000" dirty="0"/>
              <a:t>Graduates should qualify to become computer crime investigators for local or state criminal justice agencies. Also, these graduates should be competent to serve as computer security specialists or consultants with private business.</a:t>
            </a:r>
          </a:p>
        </p:txBody>
      </p:sp>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Cyber Crime Technology (A55210)</a:t>
            </a:r>
          </a:p>
        </p:txBody>
      </p:sp>
      <p:sp>
        <p:nvSpPr>
          <p:cNvPr id="4" name="TextBox 3">
            <a:extLst>
              <a:ext uri="{FF2B5EF4-FFF2-40B4-BE49-F238E27FC236}">
                <a16:creationId xmlns:a16="http://schemas.microsoft.com/office/drawing/2014/main" id="{52259469-C371-A9FD-983B-D76126200268}"/>
              </a:ext>
            </a:extLst>
          </p:cNvPr>
          <p:cNvSpPr txBox="1"/>
          <p:nvPr/>
        </p:nvSpPr>
        <p:spPr>
          <a:xfrm>
            <a:off x="7298371" y="1452813"/>
            <a:ext cx="1694164" cy="1815882"/>
          </a:xfrm>
          <a:prstGeom prst="rect">
            <a:avLst/>
          </a:prstGeom>
          <a:gradFill flip="none" rotWithShape="1">
            <a:gsLst>
              <a:gs pos="0">
                <a:srgbClr val="EEB111">
                  <a:tint val="66000"/>
                  <a:satMod val="160000"/>
                </a:srgbClr>
              </a:gs>
              <a:gs pos="50000">
                <a:srgbClr val="EEB111">
                  <a:tint val="44500"/>
                  <a:satMod val="160000"/>
                </a:srgbClr>
              </a:gs>
              <a:gs pos="100000">
                <a:srgbClr val="EEB111">
                  <a:tint val="23500"/>
                  <a:satMod val="160000"/>
                </a:srgbClr>
              </a:gs>
            </a:gsLst>
            <a:path path="circle">
              <a:fillToRect l="100000" b="100000"/>
            </a:path>
            <a:tileRect t="-100000" r="-100000"/>
          </a:gradFill>
          <a:ln>
            <a:solidFill>
              <a:schemeClr val="tx1"/>
            </a:solidFill>
          </a:ln>
        </p:spPr>
        <p:txBody>
          <a:bodyPr wrap="square" rtlCol="0">
            <a:spAutoFit/>
          </a:bodyPr>
          <a:lstStyle/>
          <a:p>
            <a:r>
              <a:rPr lang="en-US" sz="1600" dirty="0"/>
              <a:t>Offered at:</a:t>
            </a:r>
          </a:p>
          <a:p>
            <a:pPr marL="174625" indent="-174625">
              <a:buFont typeface="Arial" panose="020B0604020202020204" pitchFamily="34" charset="0"/>
              <a:buChar char="•"/>
            </a:pPr>
            <a:r>
              <a:rPr lang="en-US" sz="1600" dirty="0"/>
              <a:t>Cape Fear CC</a:t>
            </a:r>
          </a:p>
          <a:p>
            <a:pPr marL="174625" indent="-174625">
              <a:buFont typeface="Arial" panose="020B0604020202020204" pitchFamily="34" charset="0"/>
              <a:buChar char="•"/>
            </a:pPr>
            <a:r>
              <a:rPr lang="en-US" sz="1600" dirty="0"/>
              <a:t>Guilford Tech</a:t>
            </a:r>
          </a:p>
          <a:p>
            <a:pPr marL="174625" indent="-174625">
              <a:buFont typeface="Arial" panose="020B0604020202020204" pitchFamily="34" charset="0"/>
              <a:buChar char="•"/>
            </a:pPr>
            <a:r>
              <a:rPr lang="en-US" sz="1600" dirty="0"/>
              <a:t>McDowell Tech</a:t>
            </a:r>
          </a:p>
          <a:p>
            <a:pPr marL="174625" indent="-174625">
              <a:buFont typeface="Arial" panose="020B0604020202020204" pitchFamily="34" charset="0"/>
              <a:buChar char="•"/>
            </a:pPr>
            <a:r>
              <a:rPr lang="en-US" sz="1600" dirty="0"/>
              <a:t>South Piedmont</a:t>
            </a:r>
          </a:p>
          <a:p>
            <a:pPr marL="174625" indent="-174625">
              <a:buFont typeface="Arial" panose="020B0604020202020204" pitchFamily="34" charset="0"/>
              <a:buChar char="•"/>
            </a:pPr>
            <a:r>
              <a:rPr lang="en-US" sz="1600" dirty="0"/>
              <a:t>Southwestern</a:t>
            </a:r>
          </a:p>
          <a:p>
            <a:pPr marL="174625" indent="-174625">
              <a:buFont typeface="Arial" panose="020B0604020202020204" pitchFamily="34" charset="0"/>
              <a:buChar char="•"/>
            </a:pPr>
            <a:r>
              <a:rPr lang="en-US" sz="1600" dirty="0"/>
              <a:t>Stanly</a:t>
            </a:r>
          </a:p>
        </p:txBody>
      </p:sp>
    </p:spTree>
    <p:extLst>
      <p:ext uri="{BB962C8B-B14F-4D97-AF65-F5344CB8AC3E}">
        <p14:creationId xmlns:p14="http://schemas.microsoft.com/office/powerpoint/2010/main" val="39096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a:xfrm>
            <a:off x="1297859" y="126367"/>
            <a:ext cx="7364361" cy="994172"/>
          </a:xfrm>
        </p:spPr>
        <p:txBody>
          <a:bodyPr anchor="ctr">
            <a:normAutofit/>
          </a:bodyPr>
          <a:lstStyle/>
          <a:p>
            <a:r>
              <a:rPr lang="en-US" dirty="0"/>
              <a:t>Information Technology (A25590) </a:t>
            </a:r>
          </a:p>
        </p:txBody>
      </p:sp>
      <p:sp>
        <p:nvSpPr>
          <p:cNvPr id="4" name="TextBox 3">
            <a:extLst>
              <a:ext uri="{FF2B5EF4-FFF2-40B4-BE49-F238E27FC236}">
                <a16:creationId xmlns:a16="http://schemas.microsoft.com/office/drawing/2014/main" id="{22878CCE-0BB7-CAF0-5973-1C4A14227902}"/>
              </a:ext>
            </a:extLst>
          </p:cNvPr>
          <p:cNvSpPr txBox="1"/>
          <p:nvPr/>
        </p:nvSpPr>
        <p:spPr>
          <a:xfrm>
            <a:off x="467395" y="1359107"/>
            <a:ext cx="8209210" cy="1323439"/>
          </a:xfrm>
          <a:prstGeom prst="rect">
            <a:avLst/>
          </a:prstGeom>
          <a:noFill/>
        </p:spPr>
        <p:txBody>
          <a:bodyPr wrap="square" rtlCol="0">
            <a:spAutoFit/>
          </a:bodyPr>
          <a:lstStyle/>
          <a:p>
            <a:r>
              <a:rPr lang="en-US" sz="2000" dirty="0"/>
              <a:t>All 58 NC community colleges offer the Information Technology (A25590) program and offer security courses as part of the degree. Colleges may offer a specialty in security, cybersecurity, or cybercrime technology under the Information Technology degree.</a:t>
            </a:r>
          </a:p>
        </p:txBody>
      </p:sp>
      <p:pic>
        <p:nvPicPr>
          <p:cNvPr id="7" name="Picture 6" descr="Map of NC by county with community college indicators&#10;">
            <a:extLst>
              <a:ext uri="{FF2B5EF4-FFF2-40B4-BE49-F238E27FC236}">
                <a16:creationId xmlns:a16="http://schemas.microsoft.com/office/drawing/2014/main" id="{1E405B9A-B851-244B-5522-1B1F10808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549" y="2627740"/>
            <a:ext cx="5724901" cy="2389393"/>
          </a:xfrm>
          <a:prstGeom prst="rect">
            <a:avLst/>
          </a:prstGeom>
        </p:spPr>
      </p:pic>
    </p:spTree>
    <p:extLst>
      <p:ext uri="{BB962C8B-B14F-4D97-AF65-F5344CB8AC3E}">
        <p14:creationId xmlns:p14="http://schemas.microsoft.com/office/powerpoint/2010/main" val="82793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lstStyle/>
          <a:p>
            <a:r>
              <a:rPr lang="en-US" dirty="0"/>
              <a:t>Forsyth Technical Community </a:t>
            </a:r>
            <a:br>
              <a:rPr lang="en-US" dirty="0"/>
            </a:br>
            <a:r>
              <a:rPr lang="en-US" dirty="0"/>
              <a:t>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Tony Brown</a:t>
            </a:r>
          </a:p>
          <a:p>
            <a:pPr algn="ctr">
              <a:spcAft>
                <a:spcPts val="600"/>
              </a:spcAft>
            </a:pPr>
            <a:r>
              <a:rPr lang="en-US" dirty="0"/>
              <a:t>Department Chair, Davis </a:t>
            </a:r>
            <a:r>
              <a:rPr lang="en-US" dirty="0" err="1"/>
              <a:t>iTech</a:t>
            </a:r>
            <a:r>
              <a:rPr lang="en-US" dirty="0"/>
              <a:t> Cybersecurity Center</a:t>
            </a:r>
            <a:endParaRPr lang="en-US" dirty="0">
              <a:ln w="0">
                <a:solidFill>
                  <a:srgbClr val="5B9BD5"/>
                </a:solidFill>
              </a:ln>
              <a:cs typeface="Calibri Light"/>
            </a:endParaRPr>
          </a:p>
        </p:txBody>
      </p:sp>
      <p:pic>
        <p:nvPicPr>
          <p:cNvPr id="1026" name="Picture 2" descr="Forsyth Tech Logo">
            <a:extLst>
              <a:ext uri="{FF2B5EF4-FFF2-40B4-BE49-F238E27FC236}">
                <a16:creationId xmlns:a16="http://schemas.microsoft.com/office/drawing/2014/main" id="{1F9F4EE3-0F61-398B-D803-5F40F261B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150"/>
          <a:stretch/>
        </p:blipFill>
        <p:spPr bwMode="auto">
          <a:xfrm>
            <a:off x="0" y="4213088"/>
            <a:ext cx="3910813" cy="9304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avis iTech Cybersecurity Center logo">
            <a:extLst>
              <a:ext uri="{FF2B5EF4-FFF2-40B4-BE49-F238E27FC236}">
                <a16:creationId xmlns:a16="http://schemas.microsoft.com/office/drawing/2014/main" id="{7EBD293D-C88E-EFB3-6F23-EE187DF96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693" y="3585197"/>
            <a:ext cx="3148307" cy="1558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hoto of Thomas Brown">
            <a:extLst>
              <a:ext uri="{FF2B5EF4-FFF2-40B4-BE49-F238E27FC236}">
                <a16:creationId xmlns:a16="http://schemas.microsoft.com/office/drawing/2014/main" id="{96AE3F4F-5770-B6FA-097B-185858BAAA9F}"/>
              </a:ext>
            </a:extLst>
          </p:cNvPr>
          <p:cNvPicPr>
            <a:picLocks noChangeAspect="1"/>
          </p:cNvPicPr>
          <p:nvPr/>
        </p:nvPicPr>
        <p:blipFill rotWithShape="1">
          <a:blip r:embed="rId5">
            <a:extLst>
              <a:ext uri="{28A0092B-C50C-407E-A947-70E740481C1C}">
                <a14:useLocalDpi xmlns:a14="http://schemas.microsoft.com/office/drawing/2010/main" val="0"/>
              </a:ext>
            </a:extLst>
          </a:blip>
          <a:srcRect l="24924" t="12040" r="28280"/>
          <a:stretch/>
        </p:blipFill>
        <p:spPr>
          <a:xfrm>
            <a:off x="6481822" y="0"/>
            <a:ext cx="2662177" cy="2816179"/>
          </a:xfrm>
          <a:prstGeom prst="rect">
            <a:avLst/>
          </a:prstGeom>
        </p:spPr>
      </p:pic>
    </p:spTree>
    <p:extLst>
      <p:ext uri="{BB962C8B-B14F-4D97-AF65-F5344CB8AC3E}">
        <p14:creationId xmlns:p14="http://schemas.microsoft.com/office/powerpoint/2010/main" val="32893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lstStyle/>
          <a:p>
            <a:r>
              <a:rPr lang="en-US" dirty="0"/>
              <a:t>Forsyth Technical Community </a:t>
            </a:r>
            <a:br>
              <a:rPr lang="en-US" dirty="0"/>
            </a:br>
            <a:r>
              <a:rPr lang="en-US" dirty="0"/>
              <a:t>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Flora </a:t>
            </a:r>
            <a:r>
              <a:rPr lang="en-US" dirty="0" err="1"/>
              <a:t>Caler</a:t>
            </a:r>
            <a:r>
              <a:rPr lang="en-US" dirty="0" err="1">
                <a:latin typeface="Calibri Light" panose="020F0302020204030204" pitchFamily="34" charset="0"/>
                <a:ea typeface="Calibri Light" panose="020F0302020204030204" pitchFamily="34" charset="0"/>
                <a:cs typeface="Calibri Light" panose="020F0302020204030204" pitchFamily="34" charset="0"/>
              </a:rPr>
              <a:t>ó</a:t>
            </a:r>
            <a:r>
              <a:rPr lang="en-US" dirty="0" err="1"/>
              <a:t>n-Steck</a:t>
            </a:r>
            <a:endParaRPr lang="en-US" dirty="0"/>
          </a:p>
          <a:p>
            <a:pPr algn="ctr">
              <a:spcAft>
                <a:spcPts val="600"/>
              </a:spcAft>
            </a:pPr>
            <a:r>
              <a:rPr lang="en-US" dirty="0"/>
              <a:t>Education Partnerships Executive Director</a:t>
            </a:r>
            <a:endParaRPr lang="en-US" dirty="0">
              <a:ln w="0">
                <a:solidFill>
                  <a:srgbClr val="5B9BD5"/>
                </a:solidFill>
              </a:ln>
              <a:cs typeface="Calibri Light"/>
            </a:endParaRPr>
          </a:p>
        </p:txBody>
      </p:sp>
      <p:pic>
        <p:nvPicPr>
          <p:cNvPr id="1026" name="Picture 2" descr="Forsyth Tech Logo">
            <a:extLst>
              <a:ext uri="{FF2B5EF4-FFF2-40B4-BE49-F238E27FC236}">
                <a16:creationId xmlns:a16="http://schemas.microsoft.com/office/drawing/2014/main" id="{1F9F4EE3-0F61-398B-D803-5F40F261B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150"/>
          <a:stretch/>
        </p:blipFill>
        <p:spPr bwMode="auto">
          <a:xfrm>
            <a:off x="0" y="4213088"/>
            <a:ext cx="3910813" cy="9304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hoto of Flora Calderón-Steck">
            <a:extLst>
              <a:ext uri="{FF2B5EF4-FFF2-40B4-BE49-F238E27FC236}">
                <a16:creationId xmlns:a16="http://schemas.microsoft.com/office/drawing/2014/main" id="{86757897-D6C0-D120-525F-89ED59000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215" y="0"/>
            <a:ext cx="2690784" cy="2864734"/>
          </a:xfrm>
          <a:prstGeom prst="rect">
            <a:avLst/>
          </a:prstGeom>
        </p:spPr>
      </p:pic>
    </p:spTree>
    <p:extLst>
      <p:ext uri="{BB962C8B-B14F-4D97-AF65-F5344CB8AC3E}">
        <p14:creationId xmlns:p14="http://schemas.microsoft.com/office/powerpoint/2010/main" val="98029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lstStyle/>
          <a:p>
            <a:r>
              <a:rPr lang="en-US" dirty="0"/>
              <a:t>Central Piedmont Community </a:t>
            </a:r>
            <a:br>
              <a:rPr lang="en-US" dirty="0"/>
            </a:br>
            <a:r>
              <a:rPr lang="en-US" dirty="0"/>
              <a:t>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Joe Little</a:t>
            </a:r>
          </a:p>
          <a:p>
            <a:pPr algn="ctr">
              <a:spcAft>
                <a:spcPts val="600"/>
              </a:spcAft>
            </a:pPr>
            <a:r>
              <a:rPr lang="en-US" dirty="0"/>
              <a:t>Associate Dean of Technology, Technology Division</a:t>
            </a:r>
            <a:endParaRPr lang="en-US" dirty="0">
              <a:ln w="0">
                <a:solidFill>
                  <a:srgbClr val="5B9BD5"/>
                </a:solidFill>
              </a:ln>
              <a:cs typeface="Calibri Light"/>
            </a:endParaRPr>
          </a:p>
        </p:txBody>
      </p:sp>
      <p:pic>
        <p:nvPicPr>
          <p:cNvPr id="2050" name="Picture 2" descr="Central Piedmont Community College's Logo">
            <a:extLst>
              <a:ext uri="{FF2B5EF4-FFF2-40B4-BE49-F238E27FC236}">
                <a16:creationId xmlns:a16="http://schemas.microsoft.com/office/drawing/2014/main" id="{DED6AE03-24F6-D727-7E2D-207EFE324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13" y="3957404"/>
            <a:ext cx="3621602" cy="10597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hoto of Joe Little">
            <a:extLst>
              <a:ext uri="{FF2B5EF4-FFF2-40B4-BE49-F238E27FC236}">
                <a16:creationId xmlns:a16="http://schemas.microsoft.com/office/drawing/2014/main" id="{035C104D-62FA-EE50-D6BD-8C010E9BD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0"/>
            <a:ext cx="2743200" cy="2743200"/>
          </a:xfrm>
          <a:prstGeom prst="rect">
            <a:avLst/>
          </a:prstGeom>
        </p:spPr>
      </p:pic>
    </p:spTree>
    <p:extLst>
      <p:ext uri="{BB962C8B-B14F-4D97-AF65-F5344CB8AC3E}">
        <p14:creationId xmlns:p14="http://schemas.microsoft.com/office/powerpoint/2010/main" val="30493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lstStyle/>
          <a:p>
            <a:r>
              <a:rPr lang="en-US" dirty="0"/>
              <a:t>Mitchell Community 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Jason Lands</a:t>
            </a:r>
          </a:p>
          <a:p>
            <a:pPr algn="ctr">
              <a:spcAft>
                <a:spcPts val="600"/>
              </a:spcAft>
            </a:pPr>
            <a:r>
              <a:rPr lang="en-US" dirty="0"/>
              <a:t>Program Chair of Information Technology</a:t>
            </a:r>
            <a:endParaRPr lang="en-US" dirty="0">
              <a:ln w="0">
                <a:solidFill>
                  <a:srgbClr val="5B9BD5"/>
                </a:solidFill>
              </a:ln>
              <a:cs typeface="Calibri Light"/>
            </a:endParaRPr>
          </a:p>
        </p:txBody>
      </p:sp>
      <p:pic>
        <p:nvPicPr>
          <p:cNvPr id="3074" name="Picture 2" descr="Mitchell Community College Logo">
            <a:extLst>
              <a:ext uri="{FF2B5EF4-FFF2-40B4-BE49-F238E27FC236}">
                <a16:creationId xmlns:a16="http://schemas.microsoft.com/office/drawing/2014/main" id="{E6A48841-A443-7EFB-6BB3-1394E5906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1" y="4073075"/>
            <a:ext cx="3026780" cy="9842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hoto of Jason Lands&#10;">
            <a:extLst>
              <a:ext uri="{FF2B5EF4-FFF2-40B4-BE49-F238E27FC236}">
                <a16:creationId xmlns:a16="http://schemas.microsoft.com/office/drawing/2014/main" id="{6871A68D-B2D4-6F62-3D0A-E4625349C254}"/>
              </a:ext>
            </a:extLst>
          </p:cNvPr>
          <p:cNvPicPr>
            <a:picLocks noChangeAspect="1"/>
          </p:cNvPicPr>
          <p:nvPr/>
        </p:nvPicPr>
        <p:blipFill rotWithShape="1">
          <a:blip r:embed="rId4">
            <a:extLst>
              <a:ext uri="{28A0092B-C50C-407E-A947-70E740481C1C}">
                <a14:useLocalDpi xmlns:a14="http://schemas.microsoft.com/office/drawing/2010/main" val="0"/>
              </a:ext>
            </a:extLst>
          </a:blip>
          <a:srcRect t="14852"/>
          <a:stretch/>
        </p:blipFill>
        <p:spPr>
          <a:xfrm>
            <a:off x="6563744" y="1"/>
            <a:ext cx="2580256" cy="2847372"/>
          </a:xfrm>
          <a:prstGeom prst="rect">
            <a:avLst/>
          </a:prstGeom>
        </p:spPr>
      </p:pic>
    </p:spTree>
    <p:extLst>
      <p:ext uri="{BB962C8B-B14F-4D97-AF65-F5344CB8AC3E}">
        <p14:creationId xmlns:p14="http://schemas.microsoft.com/office/powerpoint/2010/main" val="377019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esk with several computer monitors and the Writeblocker equipment">
            <a:extLst>
              <a:ext uri="{FF2B5EF4-FFF2-40B4-BE49-F238E27FC236}">
                <a16:creationId xmlns:a16="http://schemas.microsoft.com/office/drawing/2014/main" id="{5762A515-83E3-8C8B-9359-54ECB02E0F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5567" y="1320800"/>
            <a:ext cx="4732866" cy="3549650"/>
          </a:xfrm>
        </p:spPr>
      </p:pic>
      <p:sp>
        <p:nvSpPr>
          <p:cNvPr id="3" name="Title 2">
            <a:extLst>
              <a:ext uri="{FF2B5EF4-FFF2-40B4-BE49-F238E27FC236}">
                <a16:creationId xmlns:a16="http://schemas.microsoft.com/office/drawing/2014/main" id="{E005648B-C9EB-2DB9-3DB0-A1859C42899B}"/>
              </a:ext>
            </a:extLst>
          </p:cNvPr>
          <p:cNvSpPr>
            <a:spLocks noGrp="1"/>
          </p:cNvSpPr>
          <p:nvPr>
            <p:ph type="title"/>
          </p:nvPr>
        </p:nvSpPr>
        <p:spPr/>
        <p:txBody>
          <a:bodyPr/>
          <a:lstStyle/>
          <a:p>
            <a:r>
              <a:rPr lang="en-US" dirty="0" err="1"/>
              <a:t>Writeblocker</a:t>
            </a:r>
            <a:endParaRPr lang="en-US" dirty="0"/>
          </a:p>
        </p:txBody>
      </p:sp>
    </p:spTree>
    <p:extLst>
      <p:ext uri="{BB962C8B-B14F-4D97-AF65-F5344CB8AC3E}">
        <p14:creationId xmlns:p14="http://schemas.microsoft.com/office/powerpoint/2010/main" val="40620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oto of a digital processing ring">
            <a:extLst>
              <a:ext uri="{FF2B5EF4-FFF2-40B4-BE49-F238E27FC236}">
                <a16:creationId xmlns:a16="http://schemas.microsoft.com/office/drawing/2014/main" id="{15B9966A-8BC7-23C7-9CA2-D22374CACB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3258" y="1320800"/>
            <a:ext cx="6537484" cy="3549650"/>
          </a:xfrm>
        </p:spPr>
      </p:pic>
      <p:sp>
        <p:nvSpPr>
          <p:cNvPr id="3" name="Title 2">
            <a:extLst>
              <a:ext uri="{FF2B5EF4-FFF2-40B4-BE49-F238E27FC236}">
                <a16:creationId xmlns:a16="http://schemas.microsoft.com/office/drawing/2014/main" id="{301F6B63-D9D3-36D7-B4E1-4BB7D15CF81B}"/>
              </a:ext>
            </a:extLst>
          </p:cNvPr>
          <p:cNvSpPr>
            <a:spLocks noGrp="1"/>
          </p:cNvSpPr>
          <p:nvPr>
            <p:ph type="title"/>
          </p:nvPr>
        </p:nvSpPr>
        <p:spPr/>
        <p:txBody>
          <a:bodyPr/>
          <a:lstStyle/>
          <a:p>
            <a:r>
              <a:rPr lang="en-US" dirty="0"/>
              <a:t>Digital Processing Ring</a:t>
            </a:r>
          </a:p>
        </p:txBody>
      </p:sp>
    </p:spTree>
    <p:extLst>
      <p:ext uri="{BB962C8B-B14F-4D97-AF65-F5344CB8AC3E}">
        <p14:creationId xmlns:p14="http://schemas.microsoft.com/office/powerpoint/2010/main" val="263911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2654772237"/>
              </p:ext>
            </p:extLst>
          </p:nvPr>
        </p:nvGraphicFramePr>
        <p:xfrm>
          <a:off x="628650" y="1320800"/>
          <a:ext cx="7886700" cy="354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364361" cy="994172"/>
          </a:xfrm>
        </p:spPr>
        <p:txBody>
          <a:bodyPr/>
          <a:lstStyle/>
          <a:p>
            <a:r>
              <a:rPr lang="en-US" dirty="0"/>
              <a:t>Career &amp; Technical Education Team</a:t>
            </a:r>
          </a:p>
        </p:txBody>
      </p:sp>
    </p:spTree>
    <p:extLst>
      <p:ext uri="{BB962C8B-B14F-4D97-AF65-F5344CB8AC3E}">
        <p14:creationId xmlns:p14="http://schemas.microsoft.com/office/powerpoint/2010/main" val="42670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Jason Lands demonstrating the digital processing ring to adults">
            <a:extLst>
              <a:ext uri="{FF2B5EF4-FFF2-40B4-BE49-F238E27FC236}">
                <a16:creationId xmlns:a16="http://schemas.microsoft.com/office/drawing/2014/main" id="{199B5CBE-8812-625C-9076-89DB5FE143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1062" y="1320800"/>
            <a:ext cx="5321876" cy="3549650"/>
          </a:xfrm>
        </p:spPr>
      </p:pic>
      <p:sp>
        <p:nvSpPr>
          <p:cNvPr id="3" name="Title 2">
            <a:extLst>
              <a:ext uri="{FF2B5EF4-FFF2-40B4-BE49-F238E27FC236}">
                <a16:creationId xmlns:a16="http://schemas.microsoft.com/office/drawing/2014/main" id="{07FA338F-FC90-48C9-6AEF-AE3049C3D23C}"/>
              </a:ext>
            </a:extLst>
          </p:cNvPr>
          <p:cNvSpPr>
            <a:spLocks noGrp="1"/>
          </p:cNvSpPr>
          <p:nvPr>
            <p:ph type="title"/>
          </p:nvPr>
        </p:nvSpPr>
        <p:spPr/>
        <p:txBody>
          <a:bodyPr/>
          <a:lstStyle/>
          <a:p>
            <a:r>
              <a:rPr lang="en-US" dirty="0"/>
              <a:t>Digital Processing Ring Demonstration</a:t>
            </a:r>
          </a:p>
        </p:txBody>
      </p:sp>
    </p:spTree>
    <p:extLst>
      <p:ext uri="{BB962C8B-B14F-4D97-AF65-F5344CB8AC3E}">
        <p14:creationId xmlns:p14="http://schemas.microsoft.com/office/powerpoint/2010/main" val="183521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lstStyle/>
          <a:p>
            <a:r>
              <a:rPr lang="en-US" dirty="0"/>
              <a:t>Wilkes Community 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Jere Miles</a:t>
            </a:r>
          </a:p>
          <a:p>
            <a:pPr algn="ctr">
              <a:spcAft>
                <a:spcPts val="600"/>
              </a:spcAft>
            </a:pPr>
            <a:r>
              <a:rPr lang="en-US" dirty="0">
                <a:ln w="0">
                  <a:solidFill>
                    <a:srgbClr val="5B9BD5"/>
                  </a:solidFill>
                </a:ln>
                <a:cs typeface="Calibri Light"/>
              </a:rPr>
              <a:t>Lead Instructor, Information Technology</a:t>
            </a:r>
          </a:p>
        </p:txBody>
      </p:sp>
      <p:pic>
        <p:nvPicPr>
          <p:cNvPr id="5" name="Picture 4" descr="Wilkes Community College Logo">
            <a:extLst>
              <a:ext uri="{FF2B5EF4-FFF2-40B4-BE49-F238E27FC236}">
                <a16:creationId xmlns:a16="http://schemas.microsoft.com/office/drawing/2014/main" id="{8C975BFC-DFF6-78A8-8103-9E8A81A454B4}"/>
              </a:ext>
            </a:extLst>
          </p:cNvPr>
          <p:cNvPicPr>
            <a:picLocks noChangeAspect="1"/>
          </p:cNvPicPr>
          <p:nvPr/>
        </p:nvPicPr>
        <p:blipFill>
          <a:blip r:embed="rId3"/>
          <a:stretch>
            <a:fillRect/>
          </a:stretch>
        </p:blipFill>
        <p:spPr>
          <a:xfrm>
            <a:off x="123065" y="3934999"/>
            <a:ext cx="3619814" cy="1082134"/>
          </a:xfrm>
          <a:prstGeom prst="rect">
            <a:avLst/>
          </a:prstGeom>
        </p:spPr>
      </p:pic>
      <p:pic>
        <p:nvPicPr>
          <p:cNvPr id="4" name="Picture 3" descr="A person wearing a hat and glasses&#10;&#10;Description automatically generated">
            <a:extLst>
              <a:ext uri="{FF2B5EF4-FFF2-40B4-BE49-F238E27FC236}">
                <a16:creationId xmlns:a16="http://schemas.microsoft.com/office/drawing/2014/main" id="{51B4F056-D108-4D30-4F27-BB320EC1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714" y="0"/>
            <a:ext cx="2795286" cy="2795286"/>
          </a:xfrm>
          <a:prstGeom prst="rect">
            <a:avLst/>
          </a:prstGeom>
        </p:spPr>
      </p:pic>
    </p:spTree>
    <p:extLst>
      <p:ext uri="{BB962C8B-B14F-4D97-AF65-F5344CB8AC3E}">
        <p14:creationId xmlns:p14="http://schemas.microsoft.com/office/powerpoint/2010/main" val="330279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lstStyle/>
          <a:p>
            <a:r>
              <a:rPr lang="en-US" dirty="0"/>
              <a:t>Piedmont Community 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Christopher Davis</a:t>
            </a:r>
          </a:p>
          <a:p>
            <a:pPr algn="ctr">
              <a:spcAft>
                <a:spcPts val="600"/>
              </a:spcAft>
            </a:pPr>
            <a:r>
              <a:rPr lang="en-US" dirty="0">
                <a:ln w="0">
                  <a:solidFill>
                    <a:srgbClr val="5B9BD5"/>
                  </a:solidFill>
                </a:ln>
                <a:cs typeface="Calibri Light"/>
              </a:rPr>
              <a:t>Dean of Business Solutions and Emerging Technologies</a:t>
            </a:r>
          </a:p>
        </p:txBody>
      </p:sp>
      <p:pic>
        <p:nvPicPr>
          <p:cNvPr id="5122" name="Picture 2" descr="Piedmont Community College logo">
            <a:extLst>
              <a:ext uri="{FF2B5EF4-FFF2-40B4-BE49-F238E27FC236}">
                <a16:creationId xmlns:a16="http://schemas.microsoft.com/office/drawing/2014/main" id="{058970D7-3697-E826-470C-FA2B67212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3" y="3508874"/>
            <a:ext cx="3004825" cy="1634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hoto of Chris Davis">
            <a:extLst>
              <a:ext uri="{FF2B5EF4-FFF2-40B4-BE49-F238E27FC236}">
                <a16:creationId xmlns:a16="http://schemas.microsoft.com/office/drawing/2014/main" id="{3071E9F4-EFBE-2A6C-31EA-29950C393C0D}"/>
              </a:ext>
            </a:extLst>
          </p:cNvPr>
          <p:cNvPicPr>
            <a:picLocks noChangeAspect="1"/>
          </p:cNvPicPr>
          <p:nvPr/>
        </p:nvPicPr>
        <p:blipFill rotWithShape="1">
          <a:blip r:embed="rId4">
            <a:extLst>
              <a:ext uri="{28A0092B-C50C-407E-A947-70E740481C1C}">
                <a14:useLocalDpi xmlns:a14="http://schemas.microsoft.com/office/drawing/2010/main" val="0"/>
              </a:ext>
            </a:extLst>
          </a:blip>
          <a:srcRect l="31119" t="7764" r="18868" b="40478"/>
          <a:stretch/>
        </p:blipFill>
        <p:spPr>
          <a:xfrm>
            <a:off x="6464461" y="0"/>
            <a:ext cx="2679539" cy="2769860"/>
          </a:xfrm>
          <a:prstGeom prst="rect">
            <a:avLst/>
          </a:prstGeom>
        </p:spPr>
      </p:pic>
    </p:spTree>
    <p:extLst>
      <p:ext uri="{BB962C8B-B14F-4D97-AF65-F5344CB8AC3E}">
        <p14:creationId xmlns:p14="http://schemas.microsoft.com/office/powerpoint/2010/main" val="1180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lstStyle/>
          <a:p>
            <a:r>
              <a:rPr lang="en-US" dirty="0"/>
              <a:t>Vance-Granville Community </a:t>
            </a:r>
            <a:br>
              <a:rPr lang="en-US" dirty="0"/>
            </a:br>
            <a:r>
              <a:rPr lang="en-US" dirty="0"/>
              <a:t>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Spence Bailey</a:t>
            </a:r>
          </a:p>
          <a:p>
            <a:pPr algn="ctr">
              <a:spcAft>
                <a:spcPts val="600"/>
              </a:spcAft>
            </a:pPr>
            <a:r>
              <a:rPr lang="en-US" dirty="0">
                <a:ln w="0">
                  <a:solidFill>
                    <a:srgbClr val="5B9BD5"/>
                  </a:solidFill>
                </a:ln>
                <a:cs typeface="Calibri Light"/>
              </a:rPr>
              <a:t>Program Head/Instructor, Information Technology</a:t>
            </a:r>
          </a:p>
        </p:txBody>
      </p:sp>
      <p:pic>
        <p:nvPicPr>
          <p:cNvPr id="6146" name="Picture 2" descr="Vance-Granville Community College logo  - “Educating, Inspiring, Supporting”">
            <a:extLst>
              <a:ext uri="{FF2B5EF4-FFF2-40B4-BE49-F238E27FC236}">
                <a16:creationId xmlns:a16="http://schemas.microsoft.com/office/drawing/2014/main" id="{E7D385EC-7E4E-1689-ED9B-76A8D12EC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4" y="4415742"/>
            <a:ext cx="3862144" cy="601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hoto of Spence Bailey">
            <a:extLst>
              <a:ext uri="{FF2B5EF4-FFF2-40B4-BE49-F238E27FC236}">
                <a16:creationId xmlns:a16="http://schemas.microsoft.com/office/drawing/2014/main" id="{DFC9BBE9-FBB5-0B28-4442-9422F41B124D}"/>
              </a:ext>
            </a:extLst>
          </p:cNvPr>
          <p:cNvPicPr>
            <a:picLocks noChangeAspect="1"/>
          </p:cNvPicPr>
          <p:nvPr/>
        </p:nvPicPr>
        <p:blipFill rotWithShape="1">
          <a:blip r:embed="rId4">
            <a:extLst>
              <a:ext uri="{28A0092B-C50C-407E-A947-70E740481C1C}">
                <a14:useLocalDpi xmlns:a14="http://schemas.microsoft.com/office/drawing/2010/main" val="0"/>
              </a:ext>
            </a:extLst>
          </a:blip>
          <a:srcRect b="19438"/>
          <a:stretch/>
        </p:blipFill>
        <p:spPr>
          <a:xfrm>
            <a:off x="6198243" y="0"/>
            <a:ext cx="2945756" cy="2839903"/>
          </a:xfrm>
          <a:prstGeom prst="rect">
            <a:avLst/>
          </a:prstGeom>
        </p:spPr>
      </p:pic>
    </p:spTree>
    <p:extLst>
      <p:ext uri="{BB962C8B-B14F-4D97-AF65-F5344CB8AC3E}">
        <p14:creationId xmlns:p14="http://schemas.microsoft.com/office/powerpoint/2010/main" val="407545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of NC with Raising the Awareness of Career Pathways in North Carolina on it.">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7661" y="2968058"/>
            <a:ext cx="5706340" cy="2094432"/>
          </a:xfrm>
          <a:prstGeom prst="rect">
            <a:avLst/>
          </a:prstGeom>
        </p:spPr>
      </p:pic>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Monthly Webinars</a:t>
            </a:r>
          </a:p>
        </p:txBody>
      </p:sp>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5033" y="1430034"/>
            <a:ext cx="7609565" cy="1438083"/>
          </a:xfrm>
        </p:spPr>
        <p:txBody>
          <a:bodyPr vert="horz" lIns="91440" tIns="45720" rIns="91440" bIns="45720" rtlCol="0" anchor="t">
            <a:normAutofit fontScale="55000" lnSpcReduction="20000"/>
          </a:bodyPr>
          <a:lstStyle/>
          <a:p>
            <a:pPr marL="0" indent="0">
              <a:buNone/>
            </a:pPr>
            <a:r>
              <a:rPr lang="en-US" sz="4200" dirty="0">
                <a:latin typeface="+mn-lt"/>
              </a:rPr>
              <a:t>Held on the 2</a:t>
            </a:r>
            <a:r>
              <a:rPr lang="en-US" sz="4200" baseline="30000" dirty="0">
                <a:latin typeface="+mn-lt"/>
              </a:rPr>
              <a:t>nd</a:t>
            </a:r>
            <a:r>
              <a:rPr lang="en-US" sz="4200" dirty="0">
                <a:latin typeface="+mn-lt"/>
              </a:rPr>
              <a:t> Wednesday of each month 9am-10am</a:t>
            </a:r>
          </a:p>
          <a:p>
            <a:pPr marL="0" indent="0">
              <a:buNone/>
            </a:pPr>
            <a:r>
              <a:rPr lang="en-US" sz="4200" dirty="0">
                <a:latin typeface="+mn-lt"/>
              </a:rPr>
              <a:t>2024-25 Career topic schedule coming in August.</a:t>
            </a:r>
          </a:p>
          <a:p>
            <a:pPr marL="0" indent="0">
              <a:buNone/>
            </a:pPr>
            <a:endParaRPr lang="en-US" sz="4200" dirty="0">
              <a:latin typeface="+mn-lt"/>
            </a:endParaRPr>
          </a:p>
          <a:p>
            <a:pPr marL="0" indent="0">
              <a:buNone/>
            </a:pPr>
            <a:r>
              <a:rPr lang="en-US" sz="4200" dirty="0">
                <a:latin typeface="+mn-lt"/>
              </a:rPr>
              <a:t>All will be posted on www.ncperkins.org/presentations </a:t>
            </a:r>
          </a:p>
          <a:p>
            <a:pPr marL="0" indent="0" algn="ctr">
              <a:buNone/>
            </a:pPr>
            <a:endParaRPr lang="en-US" sz="4200" dirty="0">
              <a:latin typeface="+mn-lt"/>
            </a:endParaRPr>
          </a:p>
          <a:p>
            <a:pPr marL="0" indent="0" algn="ctr">
              <a:buNone/>
            </a:pPr>
            <a:endParaRPr lang="en-US" sz="4200" dirty="0">
              <a:latin typeface="+mn-lt"/>
            </a:endParaRPr>
          </a:p>
          <a:p>
            <a:pPr marL="0" indent="0" algn="ctr">
              <a:buNone/>
            </a:pPr>
            <a:endParaRPr lang="en-US" sz="4200" dirty="0">
              <a:latin typeface="+mn-lt"/>
            </a:endParaRP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Bob Witchger</a:t>
            </a:r>
            <a:endParaRPr lang="en-US" dirty="0">
              <a:ln w="0">
                <a:solidFill>
                  <a:srgbClr val="5B9BD5"/>
                </a:solidFill>
              </a:ln>
              <a:cs typeface="Calibri"/>
            </a:endParaRPr>
          </a:p>
        </p:txBody>
      </p:sp>
      <p:sp>
        <p:nvSpPr>
          <p:cNvPr id="3" name="Subtitle 2"/>
          <p:cNvSpPr>
            <a:spLocks noGrp="1"/>
          </p:cNvSpPr>
          <p:nvPr>
            <p:ph type="subTitle" idx="1"/>
          </p:nvPr>
        </p:nvSpPr>
        <p:spPr>
          <a:xfrm>
            <a:off x="1582389" y="2910751"/>
            <a:ext cx="5978225" cy="864224"/>
          </a:xfrm>
        </p:spPr>
        <p:txBody>
          <a:bodyPr vert="horz" lIns="91440" tIns="45720" rIns="91440" bIns="45720" rtlCol="0" anchor="t">
            <a:normAutofit/>
          </a:bodyPr>
          <a:lstStyle/>
          <a:p>
            <a:r>
              <a:rPr lang="en-US" dirty="0">
                <a:latin typeface="+mn-lt"/>
              </a:rPr>
              <a:t>Executive Director of Perkins </a:t>
            </a:r>
            <a:br>
              <a:rPr lang="en-US" dirty="0">
                <a:latin typeface="+mn-lt"/>
              </a:rPr>
            </a:br>
            <a:r>
              <a:rPr lang="en-US" dirty="0">
                <a:latin typeface="+mn-lt"/>
              </a:rPr>
              <a:t>Career and Technical Education</a:t>
            </a:r>
            <a:r>
              <a:rPr lang="en-US" dirty="0">
                <a:latin typeface="HelvLight"/>
              </a:rPr>
              <a:t> </a:t>
            </a:r>
            <a:endParaRPr lang="en-US" dirty="0"/>
          </a:p>
        </p:txBody>
      </p:sp>
      <p:pic>
        <p:nvPicPr>
          <p:cNvPr id="5" name="Picture 4" descr="Photo of Dr. Bob Witchger">
            <a:extLst>
              <a:ext uri="{FF2B5EF4-FFF2-40B4-BE49-F238E27FC236}">
                <a16:creationId xmlns:a16="http://schemas.microsoft.com/office/drawing/2014/main" id="{E1FF3906-7556-4BE9-95C0-5674676DC2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1357" y="-1525"/>
            <a:ext cx="2452653" cy="2826524"/>
          </a:xfrm>
          <a:prstGeom prst="rect">
            <a:avLst/>
          </a:prstGeom>
        </p:spPr>
      </p:pic>
      <p:pic>
        <p:nvPicPr>
          <p:cNvPr id="6" name="Picture 5" descr="NCCCS Logo">
            <a:extLst>
              <a:ext uri="{FF2B5EF4-FFF2-40B4-BE49-F238E27FC236}">
                <a16:creationId xmlns:a16="http://schemas.microsoft.com/office/drawing/2014/main" id="{C41D9A4F-BE92-4721-8568-B143088B6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011" y="3774975"/>
            <a:ext cx="3355245" cy="1276505"/>
          </a:xfrm>
          <a:prstGeom prst="rect">
            <a:avLst/>
          </a:prstGeom>
        </p:spPr>
      </p:pic>
    </p:spTree>
    <p:extLst>
      <p:ext uri="{BB962C8B-B14F-4D97-AF65-F5344CB8AC3E}">
        <p14:creationId xmlns:p14="http://schemas.microsoft.com/office/powerpoint/2010/main" val="63942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908821"/>
          </a:xfrm>
        </p:spPr>
        <p:txBody>
          <a:bodyPr/>
          <a:lstStyle/>
          <a:p>
            <a:r>
              <a:rPr lang="en-US" dirty="0"/>
              <a:t>Dr. Tony Reggi</a:t>
            </a:r>
          </a:p>
        </p:txBody>
      </p:sp>
      <p:sp>
        <p:nvSpPr>
          <p:cNvPr id="3" name="Subtitle 2"/>
          <p:cNvSpPr>
            <a:spLocks noGrp="1"/>
          </p:cNvSpPr>
          <p:nvPr>
            <p:ph type="subTitle" idx="1"/>
          </p:nvPr>
        </p:nvSpPr>
        <p:spPr>
          <a:xfrm>
            <a:off x="914402" y="2779192"/>
            <a:ext cx="7336465" cy="1241822"/>
          </a:xfrm>
        </p:spPr>
        <p:txBody>
          <a:bodyPr vert="horz" lIns="91440" tIns="45720" rIns="91440" bIns="45720" rtlCol="0" anchor="t">
            <a:normAutofit/>
          </a:bodyPr>
          <a:lstStyle/>
          <a:p>
            <a:r>
              <a:rPr lang="en-US" dirty="0">
                <a:latin typeface="+mn-lt"/>
              </a:rPr>
              <a:t>Associate Director of Perkins </a:t>
            </a:r>
            <a:br>
              <a:rPr lang="en-US" dirty="0">
                <a:latin typeface="+mn-lt"/>
              </a:rPr>
            </a:br>
            <a:r>
              <a:rPr lang="en-US" dirty="0">
                <a:latin typeface="+mn-lt"/>
              </a:rPr>
              <a:t>Career and Technical Education</a:t>
            </a:r>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8" name="Picture 7" descr="Photo of Tony Reggi">
            <a:extLst>
              <a:ext uri="{FF2B5EF4-FFF2-40B4-BE49-F238E27FC236}">
                <a16:creationId xmlns:a16="http://schemas.microsoft.com/office/drawing/2014/main" id="{B0B0C95B-83E7-44B4-A451-BEEC7905B9E9}"/>
              </a:ext>
            </a:extLst>
          </p:cNvPr>
          <p:cNvPicPr>
            <a:picLocks noChangeAspect="1"/>
          </p:cNvPicPr>
          <p:nvPr/>
        </p:nvPicPr>
        <p:blipFill rotWithShape="1">
          <a:blip r:embed="rId4">
            <a:extLst>
              <a:ext uri="{28A0092B-C50C-407E-A947-70E740481C1C}">
                <a14:useLocalDpi xmlns:a14="http://schemas.microsoft.com/office/drawing/2010/main" val="0"/>
              </a:ext>
            </a:extLst>
          </a:blip>
          <a:srcRect t="14177" r="5840" b="1187"/>
          <a:stretch/>
        </p:blipFill>
        <p:spPr>
          <a:xfrm>
            <a:off x="6831724" y="0"/>
            <a:ext cx="2312275" cy="2910751"/>
          </a:xfrm>
          <a:prstGeom prst="rect">
            <a:avLst/>
          </a:prstGeom>
        </p:spPr>
      </p:pic>
    </p:spTree>
    <p:extLst>
      <p:ext uri="{BB962C8B-B14F-4D97-AF65-F5344CB8AC3E}">
        <p14:creationId xmlns:p14="http://schemas.microsoft.com/office/powerpoint/2010/main" val="398493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1448850"/>
            <a:ext cx="5502349" cy="1071375"/>
          </a:xfrm>
        </p:spPr>
        <p:txBody>
          <a:bodyPr/>
          <a:lstStyle/>
          <a:p>
            <a:r>
              <a:rPr lang="en-US" dirty="0"/>
              <a:t>Dr. Mary Olvera</a:t>
            </a:r>
          </a:p>
        </p:txBody>
      </p:sp>
      <p:sp>
        <p:nvSpPr>
          <p:cNvPr id="3" name="Subtitle 2"/>
          <p:cNvSpPr>
            <a:spLocks noGrp="1"/>
          </p:cNvSpPr>
          <p:nvPr>
            <p:ph type="subTitle" idx="1"/>
          </p:nvPr>
        </p:nvSpPr>
        <p:spPr>
          <a:xfrm>
            <a:off x="7974" y="2623276"/>
            <a:ext cx="9144000" cy="1241822"/>
          </a:xfrm>
        </p:spPr>
        <p:txBody>
          <a:bodyPr>
            <a:noAutofit/>
          </a:bodyPr>
          <a:lstStyle/>
          <a:p>
            <a:r>
              <a:rPr lang="en-US" dirty="0">
                <a:latin typeface="+mn-lt"/>
              </a:rPr>
              <a:t>State Director of Teacher Education, Public Services, </a:t>
            </a:r>
            <a:br>
              <a:rPr lang="en-US" dirty="0">
                <a:latin typeface="+mn-lt"/>
              </a:rPr>
            </a:br>
            <a:r>
              <a:rPr lang="en-US" dirty="0">
                <a:latin typeface="+mn-lt"/>
              </a:rPr>
              <a:t>and Perkins Special Populations</a:t>
            </a:r>
          </a:p>
        </p:txBody>
      </p:sp>
      <p:pic>
        <p:nvPicPr>
          <p:cNvPr id="6" name="Picture 5" descr="Photo of Mary Olvera">
            <a:extLst>
              <a:ext uri="{FF2B5EF4-FFF2-40B4-BE49-F238E27FC236}">
                <a16:creationId xmlns:a16="http://schemas.microsoft.com/office/drawing/2014/main" id="{AEBB8AF0-11D4-C142-B765-6BF40C771D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89203" y="-1"/>
            <a:ext cx="2154797" cy="2623277"/>
          </a:xfrm>
          <a:prstGeom prst="rect">
            <a:avLst/>
          </a:prstGeom>
        </p:spPr>
      </p:pic>
      <p:pic>
        <p:nvPicPr>
          <p:cNvPr id="7" name="Picture 6" descr="NCCCS Logo">
            <a:extLst>
              <a:ext uri="{FF2B5EF4-FFF2-40B4-BE49-F238E27FC236}">
                <a16:creationId xmlns:a16="http://schemas.microsoft.com/office/drawing/2014/main" id="{CC88EDE3-4FF8-426C-8C51-F26F91435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spTree>
    <p:extLst>
      <p:ext uri="{BB962C8B-B14F-4D97-AF65-F5344CB8AC3E}">
        <p14:creationId xmlns:p14="http://schemas.microsoft.com/office/powerpoint/2010/main" val="974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7"/>
            <a:ext cx="7336465" cy="918814"/>
          </a:xfrm>
        </p:spPr>
        <p:txBody>
          <a:bodyPr/>
          <a:lstStyle/>
          <a:p>
            <a:r>
              <a:rPr lang="en-US" dirty="0"/>
              <a:t>Patti Coultas</a:t>
            </a:r>
          </a:p>
        </p:txBody>
      </p:sp>
      <p:sp>
        <p:nvSpPr>
          <p:cNvPr id="3" name="Subtitle 2"/>
          <p:cNvSpPr>
            <a:spLocks noGrp="1"/>
          </p:cNvSpPr>
          <p:nvPr>
            <p:ph type="subTitle" idx="1"/>
          </p:nvPr>
        </p:nvSpPr>
        <p:spPr>
          <a:xfrm>
            <a:off x="914402" y="2740854"/>
            <a:ext cx="7336465" cy="1241822"/>
          </a:xfrm>
        </p:spPr>
        <p:txBody>
          <a:bodyPr vert="horz" lIns="91440" tIns="45720" rIns="91440" bIns="45720" rtlCol="0" anchor="t">
            <a:normAutofit/>
          </a:bodyPr>
          <a:lstStyle/>
          <a:p>
            <a:r>
              <a:rPr lang="en-US" dirty="0">
                <a:latin typeface="+mn-lt"/>
              </a:rPr>
              <a:t>Assistant Director of Perkins </a:t>
            </a:r>
            <a:br>
              <a:rPr lang="en-US" dirty="0">
                <a:latin typeface="+mn-lt"/>
              </a:rPr>
            </a:br>
            <a:r>
              <a:rPr lang="en-US" dirty="0">
                <a:latin typeface="+mn-lt"/>
              </a:rPr>
              <a:t>Career and Technical Education - East</a:t>
            </a:r>
            <a:br>
              <a:rPr lang="en-US" dirty="0">
                <a:latin typeface="HelvLight"/>
              </a:rPr>
            </a:b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9" name="Picture 8" descr="Photo of Patti Coultas">
            <a:extLst>
              <a:ext uri="{FF2B5EF4-FFF2-40B4-BE49-F238E27FC236}">
                <a16:creationId xmlns:a16="http://schemas.microsoft.com/office/drawing/2014/main" id="{2FAD2DF0-E321-682C-3ADC-D2659D639F84}"/>
              </a:ext>
            </a:extLst>
          </p:cNvPr>
          <p:cNvPicPr>
            <a:picLocks noChangeAspect="1"/>
          </p:cNvPicPr>
          <p:nvPr/>
        </p:nvPicPr>
        <p:blipFill rotWithShape="1">
          <a:blip r:embed="rId4">
            <a:extLst>
              <a:ext uri="{28A0092B-C50C-407E-A947-70E740481C1C}">
                <a14:useLocalDpi xmlns:a14="http://schemas.microsoft.com/office/drawing/2010/main" val="0"/>
              </a:ext>
            </a:extLst>
          </a:blip>
          <a:srcRect b="15359"/>
          <a:stretch/>
        </p:blipFill>
        <p:spPr>
          <a:xfrm>
            <a:off x="6850936" y="0"/>
            <a:ext cx="2293063" cy="2910751"/>
          </a:xfrm>
          <a:prstGeom prst="rect">
            <a:avLst/>
          </a:prstGeom>
        </p:spPr>
      </p:pic>
    </p:spTree>
    <p:extLst>
      <p:ext uri="{BB962C8B-B14F-4D97-AF65-F5344CB8AC3E}">
        <p14:creationId xmlns:p14="http://schemas.microsoft.com/office/powerpoint/2010/main" val="68681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Stefanie Schroeder</a:t>
            </a:r>
          </a:p>
        </p:txBody>
      </p:sp>
      <p:sp>
        <p:nvSpPr>
          <p:cNvPr id="3" name="Subtitle 2"/>
          <p:cNvSpPr>
            <a:spLocks noGrp="1"/>
          </p:cNvSpPr>
          <p:nvPr>
            <p:ph type="subTitle" idx="1"/>
          </p:nvPr>
        </p:nvSpPr>
        <p:spPr>
          <a:xfrm>
            <a:off x="914402" y="2845790"/>
            <a:ext cx="7336465" cy="1241822"/>
          </a:xfrm>
        </p:spPr>
        <p:txBody>
          <a:bodyPr vert="horz" lIns="91440" tIns="45720" rIns="91440" bIns="45720" rtlCol="0" anchor="t">
            <a:normAutofit/>
          </a:bodyPr>
          <a:lstStyle/>
          <a:p>
            <a:r>
              <a:rPr lang="en-US" dirty="0">
                <a:latin typeface="+mn-lt"/>
              </a:rPr>
              <a:t>Assistant Director of Perkins </a:t>
            </a:r>
            <a:br>
              <a:rPr lang="en-US" dirty="0">
                <a:latin typeface="+mn-lt"/>
              </a:rPr>
            </a:br>
            <a:r>
              <a:rPr lang="en-US" dirty="0">
                <a:latin typeface="+mn-lt"/>
              </a:rPr>
              <a:t>Career and Technical Education - West</a:t>
            </a:r>
            <a:br>
              <a:rPr lang="en-US" dirty="0">
                <a:latin typeface="HelvLight"/>
              </a:rPr>
            </a:b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4" name="Picture 3" descr="Photo of Stefanie Schroeder">
            <a:extLst>
              <a:ext uri="{FF2B5EF4-FFF2-40B4-BE49-F238E27FC236}">
                <a16:creationId xmlns:a16="http://schemas.microsoft.com/office/drawing/2014/main" id="{7BD8AD81-ADEA-9AC2-8945-0007C73E8EB9}"/>
              </a:ext>
            </a:extLst>
          </p:cNvPr>
          <p:cNvPicPr>
            <a:picLocks noChangeAspect="1"/>
          </p:cNvPicPr>
          <p:nvPr/>
        </p:nvPicPr>
        <p:blipFill rotWithShape="1">
          <a:blip r:embed="rId4">
            <a:extLst>
              <a:ext uri="{28A0092B-C50C-407E-A947-70E740481C1C}">
                <a14:useLocalDpi xmlns:a14="http://schemas.microsoft.com/office/drawing/2010/main" val="0"/>
              </a:ext>
            </a:extLst>
          </a:blip>
          <a:srcRect l="7874" r="11250"/>
          <a:stretch/>
        </p:blipFill>
        <p:spPr>
          <a:xfrm>
            <a:off x="6719326" y="1"/>
            <a:ext cx="2424673" cy="2998032"/>
          </a:xfrm>
          <a:prstGeom prst="rect">
            <a:avLst/>
          </a:prstGeom>
        </p:spPr>
      </p:pic>
    </p:spTree>
    <p:extLst>
      <p:ext uri="{BB962C8B-B14F-4D97-AF65-F5344CB8AC3E}">
        <p14:creationId xmlns:p14="http://schemas.microsoft.com/office/powerpoint/2010/main" val="117485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799" y="1729331"/>
            <a:ext cx="5502349" cy="985701"/>
          </a:xfrm>
        </p:spPr>
        <p:txBody>
          <a:bodyPr/>
          <a:lstStyle/>
          <a:p>
            <a:r>
              <a:rPr lang="en-US" dirty="0"/>
              <a:t>Dr. </a:t>
            </a:r>
            <a:r>
              <a:rPr lang="en-US" dirty="0" err="1"/>
              <a:t>Hilmi</a:t>
            </a:r>
            <a:r>
              <a:rPr lang="en-US" dirty="0"/>
              <a:t> </a:t>
            </a:r>
            <a:r>
              <a:rPr lang="en-US" dirty="0" err="1"/>
              <a:t>Lahoud</a:t>
            </a:r>
            <a:endParaRPr lang="en-US" dirty="0"/>
          </a:p>
        </p:txBody>
      </p:sp>
      <p:sp>
        <p:nvSpPr>
          <p:cNvPr id="3" name="Subtitle 2"/>
          <p:cNvSpPr>
            <a:spLocks noGrp="1"/>
          </p:cNvSpPr>
          <p:nvPr>
            <p:ph type="subTitle" idx="1"/>
          </p:nvPr>
        </p:nvSpPr>
        <p:spPr>
          <a:xfrm>
            <a:off x="902825" y="2639407"/>
            <a:ext cx="7338350" cy="961341"/>
          </a:xfrm>
        </p:spPr>
        <p:txBody>
          <a:bodyPr>
            <a:noAutofit/>
          </a:bodyPr>
          <a:lstStyle/>
          <a:p>
            <a:r>
              <a:rPr lang="en-US" sz="2400" dirty="0"/>
              <a:t>Senior State Director of Business and Information Technology and Academic Programs Operations</a:t>
            </a:r>
          </a:p>
        </p:txBody>
      </p:sp>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169" y="3840652"/>
            <a:ext cx="3173661" cy="1207421"/>
          </a:xfrm>
          <a:prstGeom prst="rect">
            <a:avLst/>
          </a:prstGeom>
        </p:spPr>
      </p:pic>
      <p:pic>
        <p:nvPicPr>
          <p:cNvPr id="5" name="Picture 4" descr="Photo of Hilmi Lahoud">
            <a:extLst>
              <a:ext uri="{FF2B5EF4-FFF2-40B4-BE49-F238E27FC236}">
                <a16:creationId xmlns:a16="http://schemas.microsoft.com/office/drawing/2014/main" id="{7336070D-2C48-3440-8ED3-4803E2140906}"/>
              </a:ext>
            </a:extLst>
          </p:cNvPr>
          <p:cNvPicPr>
            <a:picLocks noChangeAspect="1"/>
          </p:cNvPicPr>
          <p:nvPr/>
        </p:nvPicPr>
        <p:blipFill rotWithShape="1">
          <a:blip r:embed="rId4">
            <a:extLst>
              <a:ext uri="{28A0092B-C50C-407E-A947-70E740481C1C}">
                <a14:useLocalDpi xmlns:a14="http://schemas.microsoft.com/office/drawing/2010/main" val="0"/>
              </a:ext>
            </a:extLst>
          </a:blip>
          <a:srcRect l="7361" t="15497" b="30885"/>
          <a:stretch/>
        </p:blipFill>
        <p:spPr>
          <a:xfrm>
            <a:off x="6185646" y="0"/>
            <a:ext cx="2958353" cy="2568421"/>
          </a:xfrm>
          <a:prstGeom prst="rect">
            <a:avLst/>
          </a:prstGeom>
        </p:spPr>
      </p:pic>
    </p:spTree>
    <p:extLst>
      <p:ext uri="{BB962C8B-B14F-4D97-AF65-F5344CB8AC3E}">
        <p14:creationId xmlns:p14="http://schemas.microsoft.com/office/powerpoint/2010/main" val="415821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9"/>
            <a:ext cx="5502349" cy="919792"/>
          </a:xfrm>
        </p:spPr>
        <p:txBody>
          <a:bodyPr/>
          <a:lstStyle/>
          <a:p>
            <a:r>
              <a:rPr lang="en-US" dirty="0"/>
              <a:t>Aaron Mabe</a:t>
            </a:r>
          </a:p>
        </p:txBody>
      </p:sp>
      <p:sp>
        <p:nvSpPr>
          <p:cNvPr id="3" name="Subtitle 2"/>
          <p:cNvSpPr>
            <a:spLocks noGrp="1"/>
          </p:cNvSpPr>
          <p:nvPr>
            <p:ph type="subTitle" idx="1"/>
          </p:nvPr>
        </p:nvSpPr>
        <p:spPr>
          <a:xfrm>
            <a:off x="902825" y="2809503"/>
            <a:ext cx="7338350" cy="822294"/>
          </a:xfrm>
        </p:spPr>
        <p:txBody>
          <a:bodyPr>
            <a:noAutofit/>
          </a:bodyPr>
          <a:lstStyle/>
          <a:p>
            <a:r>
              <a:rPr lang="en-US" dirty="0">
                <a:latin typeface="+mn-lt"/>
              </a:rPr>
              <a:t>State Director of Dual Enrollment and</a:t>
            </a:r>
            <a:br>
              <a:rPr lang="en-US" dirty="0">
                <a:latin typeface="+mn-lt"/>
              </a:rPr>
            </a:br>
            <a:r>
              <a:rPr lang="en-US" dirty="0">
                <a:latin typeface="+mn-lt"/>
              </a:rPr>
              <a:t>Agriculture &amp; Natural Resources Technology</a:t>
            </a:r>
          </a:p>
        </p:txBody>
      </p:sp>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pic>
        <p:nvPicPr>
          <p:cNvPr id="5" name="Picture 4" descr="Photo of Aaron Mabe">
            <a:extLst>
              <a:ext uri="{FF2B5EF4-FFF2-40B4-BE49-F238E27FC236}">
                <a16:creationId xmlns:a16="http://schemas.microsoft.com/office/drawing/2014/main" id="{CE8FBC68-AB1C-8762-48DF-613976C59F5A}"/>
              </a:ext>
            </a:extLst>
          </p:cNvPr>
          <p:cNvPicPr>
            <a:picLocks noChangeAspect="1"/>
          </p:cNvPicPr>
          <p:nvPr/>
        </p:nvPicPr>
        <p:blipFill rotWithShape="1">
          <a:blip r:embed="rId4">
            <a:extLst>
              <a:ext uri="{28A0092B-C50C-407E-A947-70E740481C1C}">
                <a14:useLocalDpi xmlns:a14="http://schemas.microsoft.com/office/drawing/2010/main" val="0"/>
              </a:ext>
            </a:extLst>
          </a:blip>
          <a:srcRect l="1327" r="5140"/>
          <a:stretch/>
        </p:blipFill>
        <p:spPr>
          <a:xfrm>
            <a:off x="6450766" y="1"/>
            <a:ext cx="2693233" cy="2879456"/>
          </a:xfrm>
          <a:prstGeom prst="rect">
            <a:avLst/>
          </a:prstGeom>
        </p:spPr>
      </p:pic>
    </p:spTree>
    <p:extLst>
      <p:ext uri="{BB962C8B-B14F-4D97-AF65-F5344CB8AC3E}">
        <p14:creationId xmlns:p14="http://schemas.microsoft.com/office/powerpoint/2010/main" val="20530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B2BE41672053428A04440375F834B6" ma:contentTypeVersion="13" ma:contentTypeDescription="Create a new document." ma:contentTypeScope="" ma:versionID="b82d43e5303b006902a54d4cbb9f6551">
  <xsd:schema xmlns:xsd="http://www.w3.org/2001/XMLSchema" xmlns:xs="http://www.w3.org/2001/XMLSchema" xmlns:p="http://schemas.microsoft.com/office/2006/metadata/properties" xmlns:ns2="bd1f56e5-2dfe-42af-a842-8886d825bf7e" xmlns:ns3="a3648569-d889-4cab-8fb7-f97de583ec0f" targetNamespace="http://schemas.microsoft.com/office/2006/metadata/properties" ma:root="true" ma:fieldsID="9d1d31c080f06da4605616a272c7b52f" ns2:_="" ns3:_="">
    <xsd:import namespace="bd1f56e5-2dfe-42af-a842-8886d825bf7e"/>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56e5-2dfe-42af-a842-8886d825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bd1f56e5-2dfe-42af-a842-8886d825bf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69E33A-A7F5-49EF-8AC5-B95FC02AEB2E}">
  <ds:schemaRefs>
    <ds:schemaRef ds:uri="http://schemas.microsoft.com/sharepoint/v3/contenttype/forms"/>
  </ds:schemaRefs>
</ds:datastoreItem>
</file>

<file path=customXml/itemProps2.xml><?xml version="1.0" encoding="utf-8"?>
<ds:datastoreItem xmlns:ds="http://schemas.openxmlformats.org/officeDocument/2006/customXml" ds:itemID="{5462FA4C-191D-4F1B-9707-197626B5E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f56e5-2dfe-42af-a842-8886d825bf7e"/>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D5D640-4E55-4B73-8FDF-A8486CD34A22}">
  <ds:schemaRefs>
    <ds:schemaRef ds:uri="http://purl.org/dc/terms/"/>
    <ds:schemaRef ds:uri="http://schemas.microsoft.com/office/infopath/2007/PartnerControls"/>
    <ds:schemaRef ds:uri="http://schemas.openxmlformats.org/package/2006/metadata/core-properties"/>
    <ds:schemaRef ds:uri="bd1f56e5-2dfe-42af-a842-8886d825bf7e"/>
    <ds:schemaRef ds:uri="a3648569-d889-4cab-8fb7-f97de583ec0f"/>
    <ds:schemaRef ds:uri="http://schemas.microsoft.com/office/2006/documentManagement/types"/>
    <ds:schemaRef ds:uri="http://schemas.microsoft.com/office/2006/metadata/properties"/>
    <ds:schemaRef ds:uri="http://purl.org/dc/dcmityp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3999</TotalTime>
  <Words>995</Words>
  <Application>Microsoft Office PowerPoint</Application>
  <PresentationFormat>On-screen Show (16:9)</PresentationFormat>
  <Paragraphs>172</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Helvetica</vt:lpstr>
      <vt:lpstr>Helvetica Neue Medium</vt:lpstr>
      <vt:lpstr>HelvLight</vt:lpstr>
      <vt:lpstr>Segoe UI</vt:lpstr>
      <vt:lpstr>Times New Roman</vt:lpstr>
      <vt:lpstr>Office Theme</vt:lpstr>
      <vt:lpstr>Office Theme</vt:lpstr>
      <vt:lpstr>Cyber Crime Technology May 15, 2024</vt:lpstr>
      <vt:lpstr>Career &amp; Technical Education Team</vt:lpstr>
      <vt:lpstr>Dr. Bob Witchger</vt:lpstr>
      <vt:lpstr>Dr. Tony Reggi</vt:lpstr>
      <vt:lpstr>Dr. Mary Olvera</vt:lpstr>
      <vt:lpstr>Patti Coultas</vt:lpstr>
      <vt:lpstr>Stefanie Schroeder</vt:lpstr>
      <vt:lpstr>Dr. Hilmi Lahoud</vt:lpstr>
      <vt:lpstr>Aaron Mabe</vt:lpstr>
      <vt:lpstr>Cybercrime Investigators</vt:lpstr>
      <vt:lpstr>Data from ZipRecruiter</vt:lpstr>
      <vt:lpstr>Cyber Crime Technology (A55210)</vt:lpstr>
      <vt:lpstr>Information Technology (A25590) </vt:lpstr>
      <vt:lpstr>Forsyth Technical Community  College</vt:lpstr>
      <vt:lpstr>Forsyth Technical Community  College</vt:lpstr>
      <vt:lpstr>Central Piedmont Community  College</vt:lpstr>
      <vt:lpstr>Mitchell Community College</vt:lpstr>
      <vt:lpstr>Writeblocker</vt:lpstr>
      <vt:lpstr>Digital Processing Ring</vt:lpstr>
      <vt:lpstr>Digital Processing Ring Demonstration</vt:lpstr>
      <vt:lpstr>Wilkes Community College</vt:lpstr>
      <vt:lpstr>Piedmont Community College</vt:lpstr>
      <vt:lpstr>Vance-Granville Community  College</vt:lpstr>
      <vt:lpstr>Raising the Awareness of Career Pathways Monthly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18, 2021 Careers in Diesel Mechanics</dc:title>
  <dc:creator>Chris Droessler</dc:creator>
  <cp:keywords/>
  <cp:lastModifiedBy>Patti Coultas</cp:lastModifiedBy>
  <cp:revision>199</cp:revision>
  <cp:lastPrinted>2024-05-14T18:02:47Z</cp:lastPrinted>
  <dcterms:created xsi:type="dcterms:W3CDTF">2017-04-24T19:18:55Z</dcterms:created>
  <dcterms:modified xsi:type="dcterms:W3CDTF">2024-05-15T12:39:42Z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0x01010000B2BE41672053428A04440375F834B6</vt:lpwstr>
  </property>
  <property fmtid="{D5CDD505-2E9C-101B-9397-08002B2CF9AE}" pid="3" name="MediaServiceImageTags">
    <vt:lpwstr/>
  </property>
</Properties>
</file>