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Lst>
  <p:notesMasterIdLst>
    <p:notesMasterId r:id="rId35"/>
  </p:notesMasterIdLst>
  <p:handoutMasterIdLst>
    <p:handoutMasterId r:id="rId36"/>
  </p:handoutMasterIdLst>
  <p:sldIdLst>
    <p:sldId id="534" r:id="rId5"/>
    <p:sldId id="1651" r:id="rId6"/>
    <p:sldId id="1644" r:id="rId7"/>
    <p:sldId id="1642" r:id="rId8"/>
    <p:sldId id="1652" r:id="rId9"/>
    <p:sldId id="1650" r:id="rId10"/>
    <p:sldId id="1649" r:id="rId11"/>
    <p:sldId id="1674" r:id="rId12"/>
    <p:sldId id="257" r:id="rId13"/>
    <p:sldId id="1639" r:id="rId14"/>
    <p:sldId id="1677" r:id="rId15"/>
    <p:sldId id="1680" r:id="rId16"/>
    <p:sldId id="1662" r:id="rId17"/>
    <p:sldId id="1681" r:id="rId18"/>
    <p:sldId id="1675" r:id="rId19"/>
    <p:sldId id="1646" r:id="rId20"/>
    <p:sldId id="1676" r:id="rId21"/>
    <p:sldId id="1666" r:id="rId22"/>
    <p:sldId id="1673" r:id="rId23"/>
    <p:sldId id="1665" r:id="rId24"/>
    <p:sldId id="1678" r:id="rId25"/>
    <p:sldId id="1679" r:id="rId26"/>
    <p:sldId id="1659" r:id="rId27"/>
    <p:sldId id="1661" r:id="rId28"/>
    <p:sldId id="772" r:id="rId29"/>
    <p:sldId id="1240" r:id="rId30"/>
    <p:sldId id="1645" r:id="rId31"/>
    <p:sldId id="1654" r:id="rId32"/>
    <p:sldId id="1194" r:id="rId33"/>
    <p:sldId id="719" r:id="rId3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518"/>
    <a:srgbClr val="FE0000"/>
    <a:srgbClr val="003768"/>
    <a:srgbClr val="EEB111"/>
    <a:srgbClr val="F59C3C"/>
    <a:srgbClr val="B30009"/>
    <a:srgbClr val="629BFD"/>
    <a:srgbClr val="9B01CD"/>
    <a:srgbClr val="BFB0A9"/>
    <a:srgbClr val="E4C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24" autoAdjust="0"/>
    <p:restoredTop sz="93890" autoAdjust="0"/>
  </p:normalViewPr>
  <p:slideViewPr>
    <p:cSldViewPr snapToGrid="0">
      <p:cViewPr varScale="1">
        <p:scale>
          <a:sx n="136" d="100"/>
          <a:sy n="136" d="100"/>
        </p:scale>
        <p:origin x="414" y="11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a:t>
          </a:r>
          <a:br>
            <a:rPr lang="en-US" dirty="0"/>
          </a:br>
          <a:r>
            <a:rPr lang="en-US" dirty="0"/>
            <a:t>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vacant</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4AAC2C16-56CE-4740-8F1A-AB98134D9F6D}" type="pres">
      <dgm:prSet presAssocID="{7FBB94E0-6142-4D42-A25A-B1596C2BF751}" presName="Name0" presStyleCnt="0">
        <dgm:presLayoutVars>
          <dgm:dir/>
          <dgm:resizeHandles/>
        </dgm:presLayoutVars>
      </dgm:prSet>
      <dgm:spPr/>
    </dgm:pt>
    <dgm:pt modelId="{38193D5D-09DA-4C6C-AFB1-73729A14F521}" type="pres">
      <dgm:prSet presAssocID="{52D41CC0-F150-4E37-81CD-6FAC9303347E}" presName="composite" presStyleCnt="0"/>
      <dgm:spPr/>
    </dgm:pt>
    <dgm:pt modelId="{6BDAABB8-2AA4-4F88-996E-452142678289}" type="pres">
      <dgm:prSet presAssocID="{52D41CC0-F150-4E37-81CD-6FAC9303347E}" presName="rect1" presStyleLbl="bgImgPlace1" presStyleIdx="0" presStyleCnt="7"/>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dgm:spPr>
    </dgm:pt>
    <dgm:pt modelId="{37386651-78AB-413D-BB3A-574FE92F3013}" type="pres">
      <dgm:prSet presAssocID="{52D41CC0-F150-4E37-81CD-6FAC9303347E}" presName="rect2" presStyleLbl="node1" presStyleIdx="0" presStyleCnt="7">
        <dgm:presLayoutVars>
          <dgm:bulletEnabled val="1"/>
        </dgm:presLayoutVars>
      </dgm:prSet>
      <dgm:spPr/>
    </dgm:pt>
    <dgm:pt modelId="{C94C2EE6-E9BD-4A94-B6CF-39271400F88A}" type="pres">
      <dgm:prSet presAssocID="{6B32DB71-E2D6-46DF-AE49-CF5C32744BE2}" presName="sibTrans" presStyleCnt="0"/>
      <dgm:spPr/>
    </dgm:pt>
    <dgm:pt modelId="{A4669467-6A6E-474F-B663-70EFE153315F}" type="pres">
      <dgm:prSet presAssocID="{F971C0E7-F877-4636-BEBA-D30CDC7746C5}" presName="composite" presStyleCnt="0"/>
      <dgm:spPr/>
    </dgm:pt>
    <dgm:pt modelId="{CBDB2A70-59D7-4EFE-9450-E918992B660E}" type="pres">
      <dgm:prSet presAssocID="{F971C0E7-F877-4636-BEBA-D30CDC7746C5}" presName="rect1" presStyleLbl="bgImgPlace1" presStyleIdx="1" presStyleCnt="7"/>
      <dgm:spPr>
        <a:blipFill>
          <a:blip xmlns:r="http://schemas.openxmlformats.org/officeDocument/2006/relationships" r:embed="rId2"/>
          <a:srcRect/>
          <a:stretch>
            <a:fillRect t="-9000" b="-9000"/>
          </a:stretch>
        </a:blipFill>
      </dgm:spPr>
    </dgm:pt>
    <dgm:pt modelId="{1994CC4A-464B-47E5-B360-1A69B10CA14F}" type="pres">
      <dgm:prSet presAssocID="{F971C0E7-F877-4636-BEBA-D30CDC7746C5}" presName="rect2" presStyleLbl="node1" presStyleIdx="1" presStyleCnt="7">
        <dgm:presLayoutVars>
          <dgm:bulletEnabled val="1"/>
        </dgm:presLayoutVars>
      </dgm:prSet>
      <dgm:spPr/>
    </dgm:pt>
    <dgm:pt modelId="{47B2F54C-9BF4-41BA-8FC2-EB0BE7742BD4}" type="pres">
      <dgm:prSet presAssocID="{35A27956-206F-4CD5-85D3-7E8F83158435}" presName="sibTrans" presStyleCnt="0"/>
      <dgm:spPr/>
    </dgm:pt>
    <dgm:pt modelId="{E5B21C3C-B8DA-47CC-B6F7-F55C3FBC3066}" type="pres">
      <dgm:prSet presAssocID="{802C5A5E-268D-4C44-B1CB-528B5141253C}" presName="composite" presStyleCnt="0"/>
      <dgm:spPr/>
    </dgm:pt>
    <dgm:pt modelId="{C9F9C7EC-F043-421A-92C5-4CCF5C10828C}" type="pres">
      <dgm:prSet presAssocID="{802C5A5E-268D-4C44-B1CB-528B5141253C}" presName="rect1" presStyleLbl="bgImgPlace1" presStyleIdx="2" presStyleCnt="7"/>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dgm:spPr>
    </dgm:pt>
    <dgm:pt modelId="{4BC6A1AC-0EF9-401A-9B68-AB1371D3A9D9}" type="pres">
      <dgm:prSet presAssocID="{802C5A5E-268D-4C44-B1CB-528B5141253C}" presName="rect2" presStyleLbl="node1" presStyleIdx="2" presStyleCnt="7">
        <dgm:presLayoutVars>
          <dgm:bulletEnabled val="1"/>
        </dgm:presLayoutVars>
      </dgm:prSet>
      <dgm:spPr/>
    </dgm:pt>
    <dgm:pt modelId="{80770AC2-152D-456E-8D3B-9A526E3C300C}" type="pres">
      <dgm:prSet presAssocID="{5ED36A2C-A23D-475F-B013-6BADCA0411E9}" presName="sibTrans" presStyleCnt="0"/>
      <dgm:spPr/>
    </dgm:pt>
    <dgm:pt modelId="{BB569BB3-B913-4DA2-9F18-E76E5E016156}" type="pres">
      <dgm:prSet presAssocID="{D1D8622C-E34C-47D5-ACE6-36634023FEF1}" presName="composite" presStyleCnt="0"/>
      <dgm:spPr/>
    </dgm:pt>
    <dgm:pt modelId="{379BCA74-A990-4CC6-A183-729A0A933E4C}" type="pres">
      <dgm:prSet presAssocID="{D1D8622C-E34C-47D5-ACE6-36634023FEF1}" presName="rect1" presStyleLbl="bgImgPlace1" presStyleIdx="3" presStyleCnt="7"/>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98FA4C8E-675E-4927-97C8-54CE5945645D}" type="pres">
      <dgm:prSet presAssocID="{D1D8622C-E34C-47D5-ACE6-36634023FEF1}" presName="rect2" presStyleLbl="node1" presStyleIdx="3" presStyleCnt="7">
        <dgm:presLayoutVars>
          <dgm:bulletEnabled val="1"/>
        </dgm:presLayoutVars>
      </dgm:prSet>
      <dgm:spPr/>
    </dgm:pt>
    <dgm:pt modelId="{A645C84F-8C18-484E-80C4-4A8A1B1BDF03}" type="pres">
      <dgm:prSet presAssocID="{B83D9F7A-9BA3-4681-BB5C-6C4D10EF11C7}" presName="sibTrans" presStyleCnt="0"/>
      <dgm:spPr/>
    </dgm:pt>
    <dgm:pt modelId="{51E2BD3B-6611-4B0D-839F-36EDC9CD80FA}" type="pres">
      <dgm:prSet presAssocID="{B782E1AC-E3E0-48F7-8127-40611DCBD550}" presName="composite" presStyleCnt="0"/>
      <dgm:spPr/>
    </dgm:pt>
    <dgm:pt modelId="{4ED7A00D-896F-4B3E-A16C-4E2921E1D2CF}" type="pres">
      <dgm:prSet presAssocID="{B782E1AC-E3E0-48F7-8127-40611DCBD550}" presName="rect1" presStyleLbl="bgImgPlace1" presStyleIdx="4" presStyleCnt="7"/>
      <dgm:spPr/>
    </dgm:pt>
    <dgm:pt modelId="{F9790472-CFE1-45D9-8B41-03DB67C42375}" type="pres">
      <dgm:prSet presAssocID="{B782E1AC-E3E0-48F7-8127-40611DCBD550}" presName="rect2" presStyleLbl="node1" presStyleIdx="4" presStyleCnt="7">
        <dgm:presLayoutVars>
          <dgm:bulletEnabled val="1"/>
        </dgm:presLayoutVars>
      </dgm:prSet>
      <dgm:spPr/>
    </dgm:pt>
    <dgm:pt modelId="{C104158F-27F4-4D6E-B7A8-FA9AA971E5B3}" type="pres">
      <dgm:prSet presAssocID="{FB46BE91-76AB-4830-A9C2-3431E497F567}" presName="sibTrans" presStyleCnt="0"/>
      <dgm:spPr/>
    </dgm:pt>
    <dgm:pt modelId="{1D534A46-B149-488A-B816-33CA991D318B}" type="pres">
      <dgm:prSet presAssocID="{2D82CAB0-23F6-4755-8E50-2C47A34D7695}" presName="composite" presStyleCnt="0"/>
      <dgm:spPr/>
    </dgm:pt>
    <dgm:pt modelId="{3FD7EB4A-C111-46BB-8039-0ABFBA6C78C1}" type="pres">
      <dgm:prSet presAssocID="{2D82CAB0-23F6-4755-8E50-2C47A34D7695}" presName="rect1" presStyleLbl="bgImgPlace1" presStyleIdx="5"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a:solidFill>
            <a:schemeClr val="bg1">
              <a:lumMod val="85000"/>
            </a:schemeClr>
          </a:solidFill>
        </a:ln>
      </dgm:spPr>
    </dgm:pt>
    <dgm:pt modelId="{A6E302E6-80E5-4181-A048-C7EBD89F6895}" type="pres">
      <dgm:prSet presAssocID="{2D82CAB0-23F6-4755-8E50-2C47A34D7695}" presName="rect2" presStyleLbl="node1" presStyleIdx="5" presStyleCnt="7">
        <dgm:presLayoutVars>
          <dgm:bulletEnabled val="1"/>
        </dgm:presLayoutVars>
      </dgm:prSet>
      <dgm:spPr/>
    </dgm:pt>
    <dgm:pt modelId="{B0E4B478-ACDB-4510-A450-734E164E6EAF}" type="pres">
      <dgm:prSet presAssocID="{7D51842E-720F-4BB1-87A8-E277DBB027CC}" presName="sibTrans" presStyleCnt="0"/>
      <dgm:spPr/>
    </dgm:pt>
    <dgm:pt modelId="{602A50DA-07A3-48BB-B774-3FBE082CE47C}" type="pres">
      <dgm:prSet presAssocID="{6121D8CF-BC28-4E0A-80D0-B0B498B79F20}" presName="composite" presStyleCnt="0"/>
      <dgm:spPr/>
    </dgm:pt>
    <dgm:pt modelId="{C3A1ABE0-CB0B-43C4-AA1B-F199821D4EB3}" type="pres">
      <dgm:prSet presAssocID="{6121D8CF-BC28-4E0A-80D0-B0B498B79F20}" presName="rect1" presStyleLbl="bgImgPlace1" presStyleIdx="6" presStyleCnt="7"/>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496" t="-11096" r="7624" b="-20724"/>
          </a:stretch>
        </a:blipFill>
      </dgm:spPr>
    </dgm:pt>
    <dgm:pt modelId="{F3B80DE8-2D7D-4DAE-9A72-0A62683C55B0}" type="pres">
      <dgm:prSet presAssocID="{6121D8CF-BC28-4E0A-80D0-B0B498B79F20}" presName="rect2" presStyleLbl="node1" presStyleIdx="6" presStyleCnt="7">
        <dgm:presLayoutVars>
          <dgm:bulletEnabled val="1"/>
        </dgm:presLayoutVars>
      </dgm:prSet>
      <dgm:spPr/>
    </dgm:pt>
  </dgm:ptLst>
  <dgm:cxnLst>
    <dgm:cxn modelId="{36FA1F3D-9EFA-47A7-B87D-D3261E4D53D0}" srcId="{7FBB94E0-6142-4D42-A25A-B1596C2BF751}" destId="{F971C0E7-F877-4636-BEBA-D30CDC7746C5}" srcOrd="1" destOrd="0" parTransId="{152EB26E-5108-4F37-9BE9-C3D7C92DF248}" sibTransId="{35A27956-206F-4CD5-85D3-7E8F83158435}"/>
    <dgm:cxn modelId="{6FA1335B-B44A-42E7-9EA6-245E3C6C6AF0}" type="presOf" srcId="{52D41CC0-F150-4E37-81CD-6FAC9303347E}" destId="{37386651-78AB-413D-BB3A-574FE92F3013}" srcOrd="0" destOrd="0" presId="urn:microsoft.com/office/officeart/2008/layout/BendingPictureBlocks"/>
    <dgm:cxn modelId="{5A8C7242-D46A-444C-8C1C-B9C2C27B314C}" type="presOf" srcId="{6121D8CF-BC28-4E0A-80D0-B0B498B79F20}" destId="{F3B80DE8-2D7D-4DAE-9A72-0A62683C55B0}" srcOrd="0" destOrd="0" presId="urn:microsoft.com/office/officeart/2008/layout/BendingPictureBlocks"/>
    <dgm:cxn modelId="{39CD8F48-2EE4-4226-9528-C1DAB65D9F42}" type="presOf" srcId="{2D82CAB0-23F6-4755-8E50-2C47A34D7695}" destId="{A6E302E6-80E5-4181-A048-C7EBD89F6895}" srcOrd="0" destOrd="0" presId="urn:microsoft.com/office/officeart/2008/layout/BendingPictureBlocks"/>
    <dgm:cxn modelId="{BEF5036E-DC1D-40E5-9F68-6AC473C4D81D}" type="presOf" srcId="{802C5A5E-268D-4C44-B1CB-528B5141253C}" destId="{4BC6A1AC-0EF9-401A-9B68-AB1371D3A9D9}" srcOrd="0" destOrd="0" presId="urn:microsoft.com/office/officeart/2008/layout/BendingPictureBlocks"/>
    <dgm:cxn modelId="{5FCBD16F-547D-491F-B7D1-9BB7E38F5B33}" type="presOf" srcId="{D1D8622C-E34C-47D5-ACE6-36634023FEF1}" destId="{98FA4C8E-675E-4927-97C8-54CE5945645D}" srcOrd="0" destOrd="0" presId="urn:microsoft.com/office/officeart/2008/layout/BendingPictureBlocks"/>
    <dgm:cxn modelId="{DAFB2B70-DA4A-400A-B2D2-CB022800A53C}" type="presOf" srcId="{7FBB94E0-6142-4D42-A25A-B1596C2BF751}" destId="{4AAC2C16-56CE-4740-8F1A-AB98134D9F6D}" srcOrd="0" destOrd="0" presId="urn:microsoft.com/office/officeart/2008/layout/BendingPictureBlocks"/>
    <dgm:cxn modelId="{C8C68E76-FBC4-490F-BD1A-FD7CBD752401}" type="presOf" srcId="{F971C0E7-F877-4636-BEBA-D30CDC7746C5}" destId="{1994CC4A-464B-47E5-B360-1A69B10CA14F}" srcOrd="0" destOrd="0" presId="urn:microsoft.com/office/officeart/2008/layout/BendingPictureBlocks"/>
    <dgm:cxn modelId="{2B73CD8E-AF6E-49DA-A2D9-E89F8829A30D}" srcId="{7FBB94E0-6142-4D42-A25A-B1596C2BF751}" destId="{2D82CAB0-23F6-4755-8E50-2C47A34D7695}" srcOrd="5" destOrd="0" parTransId="{949D640C-65C1-400D-985B-97B6A330B6A5}" sibTransId="{7D51842E-720F-4BB1-87A8-E277DBB027CC}"/>
    <dgm:cxn modelId="{9858E59F-F450-4F88-8D86-B5BDE8A9B6B7}" srcId="{7FBB94E0-6142-4D42-A25A-B1596C2BF751}" destId="{6121D8CF-BC28-4E0A-80D0-B0B498B79F20}" srcOrd="6" destOrd="0" parTransId="{4BFB067D-7D57-4B37-9653-67173E3FAD0D}" sibTransId="{208FFD55-933A-4C59-AB1C-5481FA6F489F}"/>
    <dgm:cxn modelId="{557590B4-F0F4-4167-A82A-D9AAB0C39106}" type="presOf" srcId="{B782E1AC-E3E0-48F7-8127-40611DCBD550}" destId="{F9790472-CFE1-45D9-8B41-03DB67C42375}" srcOrd="0" destOrd="0" presId="urn:microsoft.com/office/officeart/2008/layout/BendingPictureBlocks"/>
    <dgm:cxn modelId="{32504AC5-8308-4DCD-8747-61EB973876DA}" srcId="{7FBB94E0-6142-4D42-A25A-B1596C2BF751}" destId="{802C5A5E-268D-4C44-B1CB-528B5141253C}" srcOrd="2" destOrd="0" parTransId="{8BBE0DFC-471B-491F-ABDE-3237D40D57BF}" sibTransId="{5ED36A2C-A23D-475F-B013-6BADCA0411E9}"/>
    <dgm:cxn modelId="{5571A2D0-DE44-44C6-8E2A-7CFC68A18808}" srcId="{7FBB94E0-6142-4D42-A25A-B1596C2BF751}" destId="{D1D8622C-E34C-47D5-ACE6-36634023FEF1}" srcOrd="3" destOrd="0" parTransId="{E1D66426-6FD0-49BA-8D34-DDEE330291F8}" sibTransId="{B83D9F7A-9BA3-4681-BB5C-6C4D10EF11C7}"/>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CB0901D6-25EC-426C-8F72-EC925527C6A6}" type="presParOf" srcId="{4AAC2C16-56CE-4740-8F1A-AB98134D9F6D}" destId="{38193D5D-09DA-4C6C-AFB1-73729A14F521}" srcOrd="0" destOrd="0" presId="urn:microsoft.com/office/officeart/2008/layout/BendingPictureBlocks"/>
    <dgm:cxn modelId="{6F3ED8DF-D409-45C7-9A7F-AC89B8DED87E}" type="presParOf" srcId="{38193D5D-09DA-4C6C-AFB1-73729A14F521}" destId="{6BDAABB8-2AA4-4F88-996E-452142678289}" srcOrd="0" destOrd="0" presId="urn:microsoft.com/office/officeart/2008/layout/BendingPictureBlocks"/>
    <dgm:cxn modelId="{6CF665E6-D5B0-47CA-BDB2-54FF26A2D960}" type="presParOf" srcId="{38193D5D-09DA-4C6C-AFB1-73729A14F521}" destId="{37386651-78AB-413D-BB3A-574FE92F3013}" srcOrd="1" destOrd="0" presId="urn:microsoft.com/office/officeart/2008/layout/BendingPictureBlocks"/>
    <dgm:cxn modelId="{12AB107B-746D-4230-A3EC-4FDD885AA403}" type="presParOf" srcId="{4AAC2C16-56CE-4740-8F1A-AB98134D9F6D}" destId="{C94C2EE6-E9BD-4A94-B6CF-39271400F88A}" srcOrd="1" destOrd="0" presId="urn:microsoft.com/office/officeart/2008/layout/BendingPictureBlocks"/>
    <dgm:cxn modelId="{8ADA33B4-E8A2-4628-975B-CA48B314ECC3}" type="presParOf" srcId="{4AAC2C16-56CE-4740-8F1A-AB98134D9F6D}" destId="{A4669467-6A6E-474F-B663-70EFE153315F}" srcOrd="2" destOrd="0" presId="urn:microsoft.com/office/officeart/2008/layout/BendingPictureBlocks"/>
    <dgm:cxn modelId="{57E13C5F-4661-48CD-8678-3B5EFACADAAF}" type="presParOf" srcId="{A4669467-6A6E-474F-B663-70EFE153315F}" destId="{CBDB2A70-59D7-4EFE-9450-E918992B660E}" srcOrd="0" destOrd="0" presId="urn:microsoft.com/office/officeart/2008/layout/BendingPictureBlocks"/>
    <dgm:cxn modelId="{449EADD9-A767-4F7D-AD17-2486FCF35D31}" type="presParOf" srcId="{A4669467-6A6E-474F-B663-70EFE153315F}" destId="{1994CC4A-464B-47E5-B360-1A69B10CA14F}" srcOrd="1" destOrd="0" presId="urn:microsoft.com/office/officeart/2008/layout/BendingPictureBlocks"/>
    <dgm:cxn modelId="{79CB79B2-A083-4D3D-8CF6-18E4A45D0C91}" type="presParOf" srcId="{4AAC2C16-56CE-4740-8F1A-AB98134D9F6D}" destId="{47B2F54C-9BF4-41BA-8FC2-EB0BE7742BD4}" srcOrd="3" destOrd="0" presId="urn:microsoft.com/office/officeart/2008/layout/BendingPictureBlocks"/>
    <dgm:cxn modelId="{C957C154-694F-4CF0-823D-087BC3C03C6B}" type="presParOf" srcId="{4AAC2C16-56CE-4740-8F1A-AB98134D9F6D}" destId="{E5B21C3C-B8DA-47CC-B6F7-F55C3FBC3066}" srcOrd="4" destOrd="0" presId="urn:microsoft.com/office/officeart/2008/layout/BendingPictureBlocks"/>
    <dgm:cxn modelId="{67FBA66F-7C38-4226-B67A-3A75D3822A0B}" type="presParOf" srcId="{E5B21C3C-B8DA-47CC-B6F7-F55C3FBC3066}" destId="{C9F9C7EC-F043-421A-92C5-4CCF5C10828C}" srcOrd="0" destOrd="0" presId="urn:microsoft.com/office/officeart/2008/layout/BendingPictureBlocks"/>
    <dgm:cxn modelId="{8D7CA507-86B6-422C-89A7-347BFFA48F39}" type="presParOf" srcId="{E5B21C3C-B8DA-47CC-B6F7-F55C3FBC3066}" destId="{4BC6A1AC-0EF9-401A-9B68-AB1371D3A9D9}" srcOrd="1" destOrd="0" presId="urn:microsoft.com/office/officeart/2008/layout/BendingPictureBlocks"/>
    <dgm:cxn modelId="{1C3DF3B3-1F8B-478A-AD16-46C1E36A875F}" type="presParOf" srcId="{4AAC2C16-56CE-4740-8F1A-AB98134D9F6D}" destId="{80770AC2-152D-456E-8D3B-9A526E3C300C}" srcOrd="5" destOrd="0" presId="urn:microsoft.com/office/officeart/2008/layout/BendingPictureBlocks"/>
    <dgm:cxn modelId="{EF6AC752-7F6B-400B-A5CD-1115DD4D3648}" type="presParOf" srcId="{4AAC2C16-56CE-4740-8F1A-AB98134D9F6D}" destId="{BB569BB3-B913-4DA2-9F18-E76E5E016156}" srcOrd="6" destOrd="0" presId="urn:microsoft.com/office/officeart/2008/layout/BendingPictureBlocks"/>
    <dgm:cxn modelId="{6D2956F0-5723-4BD1-926F-0644A0773CD5}" type="presParOf" srcId="{BB569BB3-B913-4DA2-9F18-E76E5E016156}" destId="{379BCA74-A990-4CC6-A183-729A0A933E4C}" srcOrd="0" destOrd="0" presId="urn:microsoft.com/office/officeart/2008/layout/BendingPictureBlocks"/>
    <dgm:cxn modelId="{3B07FD8D-2A7C-416D-8027-F4A7D624A6D0}" type="presParOf" srcId="{BB569BB3-B913-4DA2-9F18-E76E5E016156}" destId="{98FA4C8E-675E-4927-97C8-54CE5945645D}" srcOrd="1" destOrd="0" presId="urn:microsoft.com/office/officeart/2008/layout/BendingPictureBlocks"/>
    <dgm:cxn modelId="{3698C790-9C8E-4429-B19F-26420FC1A002}" type="presParOf" srcId="{4AAC2C16-56CE-4740-8F1A-AB98134D9F6D}" destId="{A645C84F-8C18-484E-80C4-4A8A1B1BDF03}" srcOrd="7" destOrd="0" presId="urn:microsoft.com/office/officeart/2008/layout/BendingPictureBlocks"/>
    <dgm:cxn modelId="{150D706F-8659-400B-BC39-EB3204C615EA}" type="presParOf" srcId="{4AAC2C16-56CE-4740-8F1A-AB98134D9F6D}" destId="{51E2BD3B-6611-4B0D-839F-36EDC9CD80FA}" srcOrd="8" destOrd="0" presId="urn:microsoft.com/office/officeart/2008/layout/BendingPictureBlocks"/>
    <dgm:cxn modelId="{F62DC945-3DE2-475F-9A1F-16DDB83D0B1C}" type="presParOf" srcId="{51E2BD3B-6611-4B0D-839F-36EDC9CD80FA}" destId="{4ED7A00D-896F-4B3E-A16C-4E2921E1D2CF}" srcOrd="0" destOrd="0" presId="urn:microsoft.com/office/officeart/2008/layout/BendingPictureBlocks"/>
    <dgm:cxn modelId="{4FA70EC5-481B-4AF5-BB4A-CA0C5083E923}" type="presParOf" srcId="{51E2BD3B-6611-4B0D-839F-36EDC9CD80FA}" destId="{F9790472-CFE1-45D9-8B41-03DB67C42375}" srcOrd="1" destOrd="0" presId="urn:microsoft.com/office/officeart/2008/layout/BendingPictureBlocks"/>
    <dgm:cxn modelId="{4F6A27A4-14D5-40E5-BB2D-FF08692D0D72}" type="presParOf" srcId="{4AAC2C16-56CE-4740-8F1A-AB98134D9F6D}" destId="{C104158F-27F4-4D6E-B7A8-FA9AA971E5B3}" srcOrd="9" destOrd="0" presId="urn:microsoft.com/office/officeart/2008/layout/BendingPictureBlocks"/>
    <dgm:cxn modelId="{79C48BEA-0B12-44B0-AEFF-EE28424CCA1B}" type="presParOf" srcId="{4AAC2C16-56CE-4740-8F1A-AB98134D9F6D}" destId="{1D534A46-B149-488A-B816-33CA991D318B}" srcOrd="10" destOrd="0" presId="urn:microsoft.com/office/officeart/2008/layout/BendingPictureBlocks"/>
    <dgm:cxn modelId="{8BE801EF-07F8-44F6-9D0C-E771B30C9CC4}" type="presParOf" srcId="{1D534A46-B149-488A-B816-33CA991D318B}" destId="{3FD7EB4A-C111-46BB-8039-0ABFBA6C78C1}" srcOrd="0" destOrd="0" presId="urn:microsoft.com/office/officeart/2008/layout/BendingPictureBlocks"/>
    <dgm:cxn modelId="{7ACCD8BF-CC31-42BA-9596-F772183ECB3D}" type="presParOf" srcId="{1D534A46-B149-488A-B816-33CA991D318B}" destId="{A6E302E6-80E5-4181-A048-C7EBD89F6895}" srcOrd="1" destOrd="0" presId="urn:microsoft.com/office/officeart/2008/layout/BendingPictureBlocks"/>
    <dgm:cxn modelId="{9DE9F85C-43E1-481C-9E61-7DC78ABC5FD5}" type="presParOf" srcId="{4AAC2C16-56CE-4740-8F1A-AB98134D9F6D}" destId="{B0E4B478-ACDB-4510-A450-734E164E6EAF}" srcOrd="11" destOrd="0" presId="urn:microsoft.com/office/officeart/2008/layout/BendingPictureBlocks"/>
    <dgm:cxn modelId="{9A620FF9-32D9-48CD-A072-CDF9F8651C37}" type="presParOf" srcId="{4AAC2C16-56CE-4740-8F1A-AB98134D9F6D}" destId="{602A50DA-07A3-48BB-B774-3FBE082CE47C}" srcOrd="12" destOrd="0" presId="urn:microsoft.com/office/officeart/2008/layout/BendingPictureBlocks"/>
    <dgm:cxn modelId="{F25DE951-DEBF-4227-8574-6638113ACF24}" type="presParOf" srcId="{602A50DA-07A3-48BB-B774-3FBE082CE47C}" destId="{C3A1ABE0-CB0B-43C4-AA1B-F199821D4EB3}" srcOrd="0" destOrd="0" presId="urn:microsoft.com/office/officeart/2008/layout/BendingPictureBlocks"/>
    <dgm:cxn modelId="{FF3A594D-2509-4E8C-A069-2D63BBE5C54F}" type="presParOf" srcId="{602A50DA-07A3-48BB-B774-3FBE082CE47C}" destId="{F3B80DE8-2D7D-4DAE-9A72-0A62683C55B0}"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E0215-C412-4BE5-A023-03837A3656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B489CE0-7A51-4BFF-84D7-604A469BB228}">
      <dgm:prSet phldrT="[Text]"/>
      <dgm:spPr/>
      <dgm:t>
        <a:bodyPr/>
        <a:lstStyle/>
        <a:p>
          <a:pPr algn="ctr"/>
          <a:r>
            <a:rPr lang="en-US" dirty="0"/>
            <a:t>Michelle Lair</a:t>
          </a:r>
        </a:p>
      </dgm:t>
    </dgm:pt>
    <dgm:pt modelId="{75B56338-EC0C-4A64-9243-80B6432A77AD}" type="parTrans" cxnId="{D72AD7EB-E376-4D73-BA99-523D59259960}">
      <dgm:prSet/>
      <dgm:spPr/>
      <dgm:t>
        <a:bodyPr/>
        <a:lstStyle/>
        <a:p>
          <a:pPr algn="ctr"/>
          <a:endParaRPr lang="en-US"/>
        </a:p>
      </dgm:t>
    </dgm:pt>
    <dgm:pt modelId="{754E18C4-7769-464A-AEAC-FF0A70EC007A}" type="sibTrans" cxnId="{D72AD7EB-E376-4D73-BA99-523D59259960}">
      <dgm:prSet/>
      <dgm:spPr/>
      <dgm:t>
        <a:bodyPr/>
        <a:lstStyle/>
        <a:p>
          <a:pPr algn="ctr"/>
          <a:endParaRPr lang="en-US"/>
        </a:p>
      </dgm:t>
    </dgm:pt>
    <dgm:pt modelId="{7C6F3CDC-6E5E-4377-ACB2-BF4B19B8FE6D}">
      <dgm:prSet phldrT="[Text]"/>
      <dgm:spPr/>
      <dgm:t>
        <a:bodyPr/>
        <a:lstStyle/>
        <a:p>
          <a:pPr algn="ctr"/>
          <a:r>
            <a:rPr lang="en-US" dirty="0"/>
            <a:t>Lori Byrd</a:t>
          </a:r>
        </a:p>
      </dgm:t>
    </dgm:pt>
    <dgm:pt modelId="{1E87C172-61CA-46D6-B85D-3F9B04280E04}" type="parTrans" cxnId="{0CD20AA9-E040-4D57-A330-16B1E8553505}">
      <dgm:prSet/>
      <dgm:spPr/>
      <dgm:t>
        <a:bodyPr/>
        <a:lstStyle/>
        <a:p>
          <a:pPr algn="ctr"/>
          <a:endParaRPr lang="en-US"/>
        </a:p>
      </dgm:t>
    </dgm:pt>
    <dgm:pt modelId="{FE5D8197-B129-4023-ABF1-CBDE56EA7118}" type="sibTrans" cxnId="{0CD20AA9-E040-4D57-A330-16B1E8553505}">
      <dgm:prSet/>
      <dgm:spPr/>
      <dgm:t>
        <a:bodyPr/>
        <a:lstStyle/>
        <a:p>
          <a:pPr algn="ctr"/>
          <a:endParaRPr lang="en-US"/>
        </a:p>
      </dgm:t>
    </dgm:pt>
    <dgm:pt modelId="{AA7A110E-11F1-4253-8AAF-CB46098C1DBB}">
      <dgm:prSet phldrT="[Text]"/>
      <dgm:spPr/>
      <dgm:t>
        <a:bodyPr/>
        <a:lstStyle/>
        <a:p>
          <a:pPr algn="ctr"/>
          <a:r>
            <a:rPr lang="en-US" dirty="0"/>
            <a:t>Hilmi Lahoud</a:t>
          </a:r>
        </a:p>
      </dgm:t>
    </dgm:pt>
    <dgm:pt modelId="{7DF0DFA7-4C22-400C-8F08-131837A1AEA8}" type="parTrans" cxnId="{5236DE2C-3F17-469B-B674-5E1B5C63D4DD}">
      <dgm:prSet/>
      <dgm:spPr/>
      <dgm:t>
        <a:bodyPr/>
        <a:lstStyle/>
        <a:p>
          <a:pPr algn="ctr"/>
          <a:endParaRPr lang="en-US"/>
        </a:p>
      </dgm:t>
    </dgm:pt>
    <dgm:pt modelId="{75704743-7E85-45DD-BB62-BC9C460C02DE}" type="sibTrans" cxnId="{5236DE2C-3F17-469B-B674-5E1B5C63D4DD}">
      <dgm:prSet/>
      <dgm:spPr/>
      <dgm:t>
        <a:bodyPr/>
        <a:lstStyle/>
        <a:p>
          <a:pPr algn="ctr"/>
          <a:endParaRPr lang="en-US"/>
        </a:p>
      </dgm:t>
    </dgm:pt>
    <dgm:pt modelId="{CD3324DA-6B43-4886-8211-5C84E9EDAE86}">
      <dgm:prSet phldrT="[Text]"/>
      <dgm:spPr/>
      <dgm:t>
        <a:bodyPr/>
        <a:lstStyle/>
        <a:p>
          <a:pPr algn="ctr"/>
          <a:r>
            <a:rPr lang="en-US" dirty="0"/>
            <a:t>Aaron Mabe</a:t>
          </a:r>
        </a:p>
      </dgm:t>
    </dgm:pt>
    <dgm:pt modelId="{E24AFAA2-C21A-4454-A415-62ED820209AB}" type="parTrans" cxnId="{9AED4CFA-D1E4-4DBD-A337-B97D84A7ED2F}">
      <dgm:prSet/>
      <dgm:spPr/>
      <dgm:t>
        <a:bodyPr/>
        <a:lstStyle/>
        <a:p>
          <a:pPr algn="ctr"/>
          <a:endParaRPr lang="en-US"/>
        </a:p>
      </dgm:t>
    </dgm:pt>
    <dgm:pt modelId="{12107D03-B9B4-4D88-9633-0B704380AC9F}" type="sibTrans" cxnId="{9AED4CFA-D1E4-4DBD-A337-B97D84A7ED2F}">
      <dgm:prSet/>
      <dgm:spPr/>
      <dgm:t>
        <a:bodyPr/>
        <a:lstStyle/>
        <a:p>
          <a:pPr algn="ctr"/>
          <a:endParaRPr lang="en-US"/>
        </a:p>
      </dgm:t>
    </dgm:pt>
    <dgm:pt modelId="{18257AE1-B27B-436C-8979-CBDA73D2EE46}">
      <dgm:prSet phldrT="[Text]"/>
      <dgm:spPr/>
      <dgm:t>
        <a:bodyPr/>
        <a:lstStyle/>
        <a:p>
          <a:pPr algn="ctr"/>
          <a:r>
            <a:rPr lang="en-US" dirty="0"/>
            <a:t>Gail Robertson</a:t>
          </a:r>
        </a:p>
      </dgm:t>
    </dgm:pt>
    <dgm:pt modelId="{E4612A35-5140-4CB9-9A56-21D569A64E7F}" type="parTrans" cxnId="{60D94ACE-A2E0-4F57-B1A2-64B764D317BB}">
      <dgm:prSet/>
      <dgm:spPr/>
      <dgm:t>
        <a:bodyPr/>
        <a:lstStyle/>
        <a:p>
          <a:pPr algn="ctr"/>
          <a:endParaRPr lang="en-US"/>
        </a:p>
      </dgm:t>
    </dgm:pt>
    <dgm:pt modelId="{C6957026-8C8D-4991-BB50-E27F364F4011}" type="sibTrans" cxnId="{60D94ACE-A2E0-4F57-B1A2-64B764D317BB}">
      <dgm:prSet/>
      <dgm:spPr/>
      <dgm:t>
        <a:bodyPr/>
        <a:lstStyle/>
        <a:p>
          <a:pPr algn="ctr"/>
          <a:endParaRPr lang="en-US"/>
        </a:p>
      </dgm:t>
    </dgm:pt>
    <dgm:pt modelId="{F1CA174E-8934-43D2-AA26-40AD6C3A44A7}">
      <dgm:prSet/>
      <dgm:spPr/>
      <dgm:t>
        <a:bodyPr/>
        <a:lstStyle/>
        <a:p>
          <a:pPr algn="ctr"/>
          <a:r>
            <a:rPr lang="en-US" dirty="0"/>
            <a:t>Reyna Rodriguez</a:t>
          </a:r>
        </a:p>
      </dgm:t>
    </dgm:pt>
    <dgm:pt modelId="{863091E7-1C89-45C1-9629-DD3CA063ADC1}" type="parTrans" cxnId="{5554C0E5-E968-4827-89B0-15119BBA4682}">
      <dgm:prSet/>
      <dgm:spPr/>
      <dgm:t>
        <a:bodyPr/>
        <a:lstStyle/>
        <a:p>
          <a:pPr algn="ctr"/>
          <a:endParaRPr lang="en-US"/>
        </a:p>
      </dgm:t>
    </dgm:pt>
    <dgm:pt modelId="{C620522B-7DB4-4954-941D-746B685F54DB}" type="sibTrans" cxnId="{5554C0E5-E968-4827-89B0-15119BBA4682}">
      <dgm:prSet/>
      <dgm:spPr/>
      <dgm:t>
        <a:bodyPr/>
        <a:lstStyle/>
        <a:p>
          <a:pPr algn="ctr"/>
          <a:endParaRPr lang="en-US"/>
        </a:p>
      </dgm:t>
    </dgm:pt>
    <dgm:pt modelId="{970A6CEE-DA0B-459F-845F-CC59D26E789C}">
      <dgm:prSet/>
      <dgm:spPr/>
      <dgm:t>
        <a:bodyPr/>
        <a:lstStyle/>
        <a:p>
          <a:pPr algn="ctr"/>
          <a:r>
            <a:rPr lang="en-US" dirty="0"/>
            <a:t>Vacant </a:t>
          </a:r>
          <a:br>
            <a:rPr lang="en-US" dirty="0"/>
          </a:br>
          <a:r>
            <a:rPr lang="en-US" dirty="0"/>
            <a:t>(Frank’s)</a:t>
          </a:r>
        </a:p>
      </dgm:t>
    </dgm:pt>
    <dgm:pt modelId="{84DF0120-5048-46B8-AE00-BFFFFDB7FC99}" type="parTrans" cxnId="{43C947B1-9268-46D7-924E-CBAA59EB1200}">
      <dgm:prSet/>
      <dgm:spPr/>
      <dgm:t>
        <a:bodyPr/>
        <a:lstStyle/>
        <a:p>
          <a:pPr algn="ctr"/>
          <a:endParaRPr lang="en-US"/>
        </a:p>
      </dgm:t>
    </dgm:pt>
    <dgm:pt modelId="{EDF7DEF2-588D-4793-B760-91EDEC74A251}" type="sibTrans" cxnId="{43C947B1-9268-46D7-924E-CBAA59EB1200}">
      <dgm:prSet/>
      <dgm:spPr/>
      <dgm:t>
        <a:bodyPr/>
        <a:lstStyle/>
        <a:p>
          <a:pPr algn="ctr"/>
          <a:endParaRPr lang="en-US"/>
        </a:p>
      </dgm:t>
    </dgm:pt>
    <dgm:pt modelId="{71ABFA52-3DB0-48CF-83F9-2CBC30460B2D}">
      <dgm:prSet/>
      <dgm:spPr/>
      <dgm:t>
        <a:bodyPr/>
        <a:lstStyle/>
        <a:p>
          <a:pPr algn="ctr"/>
          <a:r>
            <a:rPr lang="en-US" dirty="0"/>
            <a:t>Vacant (Terrance’s)</a:t>
          </a:r>
        </a:p>
      </dgm:t>
    </dgm:pt>
    <dgm:pt modelId="{09C5FCF7-851C-46CE-9CE8-8AF2B0A0DDF9}" type="parTrans" cxnId="{706F382C-E7F4-439B-BCBC-069384670585}">
      <dgm:prSet/>
      <dgm:spPr/>
      <dgm:t>
        <a:bodyPr/>
        <a:lstStyle/>
        <a:p>
          <a:pPr algn="ctr"/>
          <a:endParaRPr lang="en-US"/>
        </a:p>
      </dgm:t>
    </dgm:pt>
    <dgm:pt modelId="{93824A81-D6DA-4D6E-B02C-60624E99CE87}" type="sibTrans" cxnId="{706F382C-E7F4-439B-BCBC-069384670585}">
      <dgm:prSet/>
      <dgm:spPr/>
      <dgm:t>
        <a:bodyPr/>
        <a:lstStyle/>
        <a:p>
          <a:pPr algn="ctr"/>
          <a:endParaRPr lang="en-US"/>
        </a:p>
      </dgm:t>
    </dgm:pt>
    <dgm:pt modelId="{7C031B96-BA54-4BDE-A18E-F9E3777701E4}">
      <dgm:prSet/>
      <dgm:spPr/>
      <dgm:t>
        <a:bodyPr/>
        <a:lstStyle/>
        <a:p>
          <a:pPr algn="ctr"/>
          <a:r>
            <a:rPr lang="en-US" dirty="0"/>
            <a:t>Nedra Dixon</a:t>
          </a:r>
        </a:p>
      </dgm:t>
    </dgm:pt>
    <dgm:pt modelId="{FB48F918-2378-46E4-B2AB-7FC86D6834E3}" type="parTrans" cxnId="{F11802BC-4CA2-4043-9884-103D10240507}">
      <dgm:prSet/>
      <dgm:spPr/>
      <dgm:t>
        <a:bodyPr/>
        <a:lstStyle/>
        <a:p>
          <a:pPr algn="ctr"/>
          <a:endParaRPr lang="en-US"/>
        </a:p>
      </dgm:t>
    </dgm:pt>
    <dgm:pt modelId="{8A937871-E4F4-4495-ABE1-3C441B3AEC42}" type="sibTrans" cxnId="{F11802BC-4CA2-4043-9884-103D10240507}">
      <dgm:prSet/>
      <dgm:spPr/>
      <dgm:t>
        <a:bodyPr/>
        <a:lstStyle/>
        <a:p>
          <a:pPr algn="ctr"/>
          <a:endParaRPr lang="en-US"/>
        </a:p>
      </dgm:t>
    </dgm:pt>
    <dgm:pt modelId="{1A8B6A18-6D87-4C7A-8DC9-9DCE64FE55F8}" type="pres">
      <dgm:prSet presAssocID="{B1AE0215-C412-4BE5-A023-03837A365626}" presName="diagram" presStyleCnt="0">
        <dgm:presLayoutVars>
          <dgm:dir/>
          <dgm:resizeHandles val="exact"/>
        </dgm:presLayoutVars>
      </dgm:prSet>
      <dgm:spPr/>
    </dgm:pt>
    <dgm:pt modelId="{65D33D4F-52BC-41EC-ABAE-1FD825D78D6B}" type="pres">
      <dgm:prSet presAssocID="{CB489CE0-7A51-4BFF-84D7-604A469BB228}" presName="node" presStyleLbl="node1" presStyleIdx="0" presStyleCnt="9">
        <dgm:presLayoutVars>
          <dgm:bulletEnabled val="1"/>
        </dgm:presLayoutVars>
      </dgm:prSet>
      <dgm:spPr/>
    </dgm:pt>
    <dgm:pt modelId="{525E2626-31BE-49B8-B304-30697CD9B493}" type="pres">
      <dgm:prSet presAssocID="{754E18C4-7769-464A-AEAC-FF0A70EC007A}" presName="sibTrans" presStyleCnt="0"/>
      <dgm:spPr/>
    </dgm:pt>
    <dgm:pt modelId="{F33629A0-2693-4B9E-A237-5F5413C1B0E8}" type="pres">
      <dgm:prSet presAssocID="{7C6F3CDC-6E5E-4377-ACB2-BF4B19B8FE6D}" presName="node" presStyleLbl="node1" presStyleIdx="1" presStyleCnt="9">
        <dgm:presLayoutVars>
          <dgm:bulletEnabled val="1"/>
        </dgm:presLayoutVars>
      </dgm:prSet>
      <dgm:spPr/>
    </dgm:pt>
    <dgm:pt modelId="{D7F02C25-5D02-45C4-ADB3-AE63823F030D}" type="pres">
      <dgm:prSet presAssocID="{FE5D8197-B129-4023-ABF1-CBDE56EA7118}" presName="sibTrans" presStyleCnt="0"/>
      <dgm:spPr/>
    </dgm:pt>
    <dgm:pt modelId="{F6251C2A-7810-4806-B525-902C8A7D13D2}" type="pres">
      <dgm:prSet presAssocID="{7C031B96-BA54-4BDE-A18E-F9E3777701E4}" presName="node" presStyleLbl="node1" presStyleIdx="2" presStyleCnt="9">
        <dgm:presLayoutVars>
          <dgm:bulletEnabled val="1"/>
        </dgm:presLayoutVars>
      </dgm:prSet>
      <dgm:spPr/>
    </dgm:pt>
    <dgm:pt modelId="{5098CCBF-AE6B-491C-8F23-FD50FEFF2A01}" type="pres">
      <dgm:prSet presAssocID="{8A937871-E4F4-4495-ABE1-3C441B3AEC42}" presName="sibTrans" presStyleCnt="0"/>
      <dgm:spPr/>
    </dgm:pt>
    <dgm:pt modelId="{A84856BB-B398-4E15-BA88-39A6B21B98BA}" type="pres">
      <dgm:prSet presAssocID="{AA7A110E-11F1-4253-8AAF-CB46098C1DBB}" presName="node" presStyleLbl="node1" presStyleIdx="3" presStyleCnt="9">
        <dgm:presLayoutVars>
          <dgm:bulletEnabled val="1"/>
        </dgm:presLayoutVars>
      </dgm:prSet>
      <dgm:spPr/>
    </dgm:pt>
    <dgm:pt modelId="{5D3B035C-26A2-45FF-9146-B6416E4ED466}" type="pres">
      <dgm:prSet presAssocID="{75704743-7E85-45DD-BB62-BC9C460C02DE}" presName="sibTrans" presStyleCnt="0"/>
      <dgm:spPr/>
    </dgm:pt>
    <dgm:pt modelId="{DB614893-4AA3-44A7-B58C-64C78A225531}" type="pres">
      <dgm:prSet presAssocID="{CD3324DA-6B43-4886-8211-5C84E9EDAE86}" presName="node" presStyleLbl="node1" presStyleIdx="4" presStyleCnt="9">
        <dgm:presLayoutVars>
          <dgm:bulletEnabled val="1"/>
        </dgm:presLayoutVars>
      </dgm:prSet>
      <dgm:spPr/>
    </dgm:pt>
    <dgm:pt modelId="{B296D482-A0DF-48EC-81B0-B241B643E495}" type="pres">
      <dgm:prSet presAssocID="{12107D03-B9B4-4D88-9633-0B704380AC9F}" presName="sibTrans" presStyleCnt="0"/>
      <dgm:spPr/>
    </dgm:pt>
    <dgm:pt modelId="{D8F5E668-A5FF-4C14-A23F-1F03A782A2F9}" type="pres">
      <dgm:prSet presAssocID="{18257AE1-B27B-436C-8979-CBDA73D2EE46}" presName="node" presStyleLbl="node1" presStyleIdx="5" presStyleCnt="9">
        <dgm:presLayoutVars>
          <dgm:bulletEnabled val="1"/>
        </dgm:presLayoutVars>
      </dgm:prSet>
      <dgm:spPr/>
    </dgm:pt>
    <dgm:pt modelId="{E1A9DE0A-5D6E-4448-8420-349A9A2CE770}" type="pres">
      <dgm:prSet presAssocID="{C6957026-8C8D-4991-BB50-E27F364F4011}" presName="sibTrans" presStyleCnt="0"/>
      <dgm:spPr/>
    </dgm:pt>
    <dgm:pt modelId="{B00B3F9F-5D1C-4A57-94FC-3A100C28155E}" type="pres">
      <dgm:prSet presAssocID="{F1CA174E-8934-43D2-AA26-40AD6C3A44A7}" presName="node" presStyleLbl="node1" presStyleIdx="6" presStyleCnt="9">
        <dgm:presLayoutVars>
          <dgm:bulletEnabled val="1"/>
        </dgm:presLayoutVars>
      </dgm:prSet>
      <dgm:spPr/>
    </dgm:pt>
    <dgm:pt modelId="{BDEA5256-2302-47AC-9F99-C71FD395A666}" type="pres">
      <dgm:prSet presAssocID="{C620522B-7DB4-4954-941D-746B685F54DB}" presName="sibTrans" presStyleCnt="0"/>
      <dgm:spPr/>
    </dgm:pt>
    <dgm:pt modelId="{E5B25D99-E23B-4EBA-A1FE-A10C220C0214}" type="pres">
      <dgm:prSet presAssocID="{970A6CEE-DA0B-459F-845F-CC59D26E789C}" presName="node" presStyleLbl="node1" presStyleIdx="7" presStyleCnt="9">
        <dgm:presLayoutVars>
          <dgm:bulletEnabled val="1"/>
        </dgm:presLayoutVars>
      </dgm:prSet>
      <dgm:spPr/>
    </dgm:pt>
    <dgm:pt modelId="{A7BB20DB-F6BC-4711-899C-111B482B22AC}" type="pres">
      <dgm:prSet presAssocID="{EDF7DEF2-588D-4793-B760-91EDEC74A251}" presName="sibTrans" presStyleCnt="0"/>
      <dgm:spPr/>
    </dgm:pt>
    <dgm:pt modelId="{C0FA6EE0-0E01-4188-B8C0-28FC1A2A84FF}" type="pres">
      <dgm:prSet presAssocID="{71ABFA52-3DB0-48CF-83F9-2CBC30460B2D}" presName="node" presStyleLbl="node1" presStyleIdx="8" presStyleCnt="9">
        <dgm:presLayoutVars>
          <dgm:bulletEnabled val="1"/>
        </dgm:presLayoutVars>
      </dgm:prSet>
      <dgm:spPr/>
    </dgm:pt>
  </dgm:ptLst>
  <dgm:cxnLst>
    <dgm:cxn modelId="{7396DE14-4705-4640-B43F-BAEE730BC790}" type="presOf" srcId="{F1CA174E-8934-43D2-AA26-40AD6C3A44A7}" destId="{B00B3F9F-5D1C-4A57-94FC-3A100C28155E}" srcOrd="0" destOrd="0" presId="urn:microsoft.com/office/officeart/2005/8/layout/default"/>
    <dgm:cxn modelId="{706F382C-E7F4-439B-BCBC-069384670585}" srcId="{B1AE0215-C412-4BE5-A023-03837A365626}" destId="{71ABFA52-3DB0-48CF-83F9-2CBC30460B2D}" srcOrd="8" destOrd="0" parTransId="{09C5FCF7-851C-46CE-9CE8-8AF2B0A0DDF9}" sibTransId="{93824A81-D6DA-4D6E-B02C-60624E99CE87}"/>
    <dgm:cxn modelId="{5236DE2C-3F17-469B-B674-5E1B5C63D4DD}" srcId="{B1AE0215-C412-4BE5-A023-03837A365626}" destId="{AA7A110E-11F1-4253-8AAF-CB46098C1DBB}" srcOrd="3" destOrd="0" parTransId="{7DF0DFA7-4C22-400C-8F08-131837A1AEA8}" sibTransId="{75704743-7E85-45DD-BB62-BC9C460C02DE}"/>
    <dgm:cxn modelId="{4DDB2D35-2F84-43B5-969B-C4D8B4D664EA}" type="presOf" srcId="{71ABFA52-3DB0-48CF-83F9-2CBC30460B2D}" destId="{C0FA6EE0-0E01-4188-B8C0-28FC1A2A84FF}" srcOrd="0" destOrd="0" presId="urn:microsoft.com/office/officeart/2005/8/layout/default"/>
    <dgm:cxn modelId="{E4932F36-B149-441E-B65C-D6E9C78B8D18}" type="presOf" srcId="{970A6CEE-DA0B-459F-845F-CC59D26E789C}" destId="{E5B25D99-E23B-4EBA-A1FE-A10C220C0214}" srcOrd="0" destOrd="0" presId="urn:microsoft.com/office/officeart/2005/8/layout/default"/>
    <dgm:cxn modelId="{6786B343-6485-4B87-9B36-A3297449AC42}" type="presOf" srcId="{7C6F3CDC-6E5E-4377-ACB2-BF4B19B8FE6D}" destId="{F33629A0-2693-4B9E-A237-5F5413C1B0E8}" srcOrd="0" destOrd="0" presId="urn:microsoft.com/office/officeart/2005/8/layout/default"/>
    <dgm:cxn modelId="{EAFC7566-83BD-4E31-A774-C91C674655A9}" type="presOf" srcId="{CD3324DA-6B43-4886-8211-5C84E9EDAE86}" destId="{DB614893-4AA3-44A7-B58C-64C78A225531}" srcOrd="0" destOrd="0" presId="urn:microsoft.com/office/officeart/2005/8/layout/default"/>
    <dgm:cxn modelId="{E840AD52-7732-45F3-A606-E74B76DB83AE}" type="presOf" srcId="{7C031B96-BA54-4BDE-A18E-F9E3777701E4}" destId="{F6251C2A-7810-4806-B525-902C8A7D13D2}" srcOrd="0" destOrd="0" presId="urn:microsoft.com/office/officeart/2005/8/layout/default"/>
    <dgm:cxn modelId="{93FD0C59-3B4B-42A0-BF05-731EC417EBAE}" type="presOf" srcId="{AA7A110E-11F1-4253-8AAF-CB46098C1DBB}" destId="{A84856BB-B398-4E15-BA88-39A6B21B98BA}" srcOrd="0" destOrd="0" presId="urn:microsoft.com/office/officeart/2005/8/layout/default"/>
    <dgm:cxn modelId="{0CD20AA9-E040-4D57-A330-16B1E8553505}" srcId="{B1AE0215-C412-4BE5-A023-03837A365626}" destId="{7C6F3CDC-6E5E-4377-ACB2-BF4B19B8FE6D}" srcOrd="1" destOrd="0" parTransId="{1E87C172-61CA-46D6-B85D-3F9B04280E04}" sibTransId="{FE5D8197-B129-4023-ABF1-CBDE56EA7118}"/>
    <dgm:cxn modelId="{43C947B1-9268-46D7-924E-CBAA59EB1200}" srcId="{B1AE0215-C412-4BE5-A023-03837A365626}" destId="{970A6CEE-DA0B-459F-845F-CC59D26E789C}" srcOrd="7" destOrd="0" parTransId="{84DF0120-5048-46B8-AE00-BFFFFDB7FC99}" sibTransId="{EDF7DEF2-588D-4793-B760-91EDEC74A251}"/>
    <dgm:cxn modelId="{F11802BC-4CA2-4043-9884-103D10240507}" srcId="{B1AE0215-C412-4BE5-A023-03837A365626}" destId="{7C031B96-BA54-4BDE-A18E-F9E3777701E4}" srcOrd="2" destOrd="0" parTransId="{FB48F918-2378-46E4-B2AB-7FC86D6834E3}" sibTransId="{8A937871-E4F4-4495-ABE1-3C441B3AEC42}"/>
    <dgm:cxn modelId="{064C0BC1-C572-4D73-AB53-C670631464A1}" type="presOf" srcId="{18257AE1-B27B-436C-8979-CBDA73D2EE46}" destId="{D8F5E668-A5FF-4C14-A23F-1F03A782A2F9}" srcOrd="0" destOrd="0" presId="urn:microsoft.com/office/officeart/2005/8/layout/default"/>
    <dgm:cxn modelId="{60D94ACE-A2E0-4F57-B1A2-64B764D317BB}" srcId="{B1AE0215-C412-4BE5-A023-03837A365626}" destId="{18257AE1-B27B-436C-8979-CBDA73D2EE46}" srcOrd="5" destOrd="0" parTransId="{E4612A35-5140-4CB9-9A56-21D569A64E7F}" sibTransId="{C6957026-8C8D-4991-BB50-E27F364F4011}"/>
    <dgm:cxn modelId="{5554C0E5-E968-4827-89B0-15119BBA4682}" srcId="{B1AE0215-C412-4BE5-A023-03837A365626}" destId="{F1CA174E-8934-43D2-AA26-40AD6C3A44A7}" srcOrd="6" destOrd="0" parTransId="{863091E7-1C89-45C1-9629-DD3CA063ADC1}" sibTransId="{C620522B-7DB4-4954-941D-746B685F54DB}"/>
    <dgm:cxn modelId="{D72AD7EB-E376-4D73-BA99-523D59259960}" srcId="{B1AE0215-C412-4BE5-A023-03837A365626}" destId="{CB489CE0-7A51-4BFF-84D7-604A469BB228}" srcOrd="0" destOrd="0" parTransId="{75B56338-EC0C-4A64-9243-80B6432A77AD}" sibTransId="{754E18C4-7769-464A-AEAC-FF0A70EC007A}"/>
    <dgm:cxn modelId="{F3FD8AF3-6F04-4ACC-81B1-930D8BDCDE84}" type="presOf" srcId="{B1AE0215-C412-4BE5-A023-03837A365626}" destId="{1A8B6A18-6D87-4C7A-8DC9-9DCE64FE55F8}" srcOrd="0" destOrd="0" presId="urn:microsoft.com/office/officeart/2005/8/layout/default"/>
    <dgm:cxn modelId="{9AED4CFA-D1E4-4DBD-A337-B97D84A7ED2F}" srcId="{B1AE0215-C412-4BE5-A023-03837A365626}" destId="{CD3324DA-6B43-4886-8211-5C84E9EDAE86}" srcOrd="4" destOrd="0" parTransId="{E24AFAA2-C21A-4454-A415-62ED820209AB}" sibTransId="{12107D03-B9B4-4D88-9633-0B704380AC9F}"/>
    <dgm:cxn modelId="{FAF727FD-33F5-4E5A-9897-87DE07A8B145}" type="presOf" srcId="{CB489CE0-7A51-4BFF-84D7-604A469BB228}" destId="{65D33D4F-52BC-41EC-ABAE-1FD825D78D6B}" srcOrd="0" destOrd="0" presId="urn:microsoft.com/office/officeart/2005/8/layout/default"/>
    <dgm:cxn modelId="{E8444C5D-44B7-4B6B-8CB4-0E4F3E8F0ADF}" type="presParOf" srcId="{1A8B6A18-6D87-4C7A-8DC9-9DCE64FE55F8}" destId="{65D33D4F-52BC-41EC-ABAE-1FD825D78D6B}" srcOrd="0" destOrd="0" presId="urn:microsoft.com/office/officeart/2005/8/layout/default"/>
    <dgm:cxn modelId="{5AFA81B9-FCA3-430D-B3DF-691E23DE7FC7}" type="presParOf" srcId="{1A8B6A18-6D87-4C7A-8DC9-9DCE64FE55F8}" destId="{525E2626-31BE-49B8-B304-30697CD9B493}" srcOrd="1" destOrd="0" presId="urn:microsoft.com/office/officeart/2005/8/layout/default"/>
    <dgm:cxn modelId="{E148ADEE-E2DA-45A1-AC37-6CCA94DC446F}" type="presParOf" srcId="{1A8B6A18-6D87-4C7A-8DC9-9DCE64FE55F8}" destId="{F33629A0-2693-4B9E-A237-5F5413C1B0E8}" srcOrd="2" destOrd="0" presId="urn:microsoft.com/office/officeart/2005/8/layout/default"/>
    <dgm:cxn modelId="{FC8C7BC9-81B7-4CED-9A70-6BE6BF0C7546}" type="presParOf" srcId="{1A8B6A18-6D87-4C7A-8DC9-9DCE64FE55F8}" destId="{D7F02C25-5D02-45C4-ADB3-AE63823F030D}" srcOrd="3" destOrd="0" presId="urn:microsoft.com/office/officeart/2005/8/layout/default"/>
    <dgm:cxn modelId="{5DE1C0B5-FC81-4B64-A6B4-90BEE13CEC70}" type="presParOf" srcId="{1A8B6A18-6D87-4C7A-8DC9-9DCE64FE55F8}" destId="{F6251C2A-7810-4806-B525-902C8A7D13D2}" srcOrd="4" destOrd="0" presId="urn:microsoft.com/office/officeart/2005/8/layout/default"/>
    <dgm:cxn modelId="{AF95F18C-7D58-4823-8821-2BBD1E05BD69}" type="presParOf" srcId="{1A8B6A18-6D87-4C7A-8DC9-9DCE64FE55F8}" destId="{5098CCBF-AE6B-491C-8F23-FD50FEFF2A01}" srcOrd="5" destOrd="0" presId="urn:microsoft.com/office/officeart/2005/8/layout/default"/>
    <dgm:cxn modelId="{94D42B1E-C679-4261-B413-4998021A0D42}" type="presParOf" srcId="{1A8B6A18-6D87-4C7A-8DC9-9DCE64FE55F8}" destId="{A84856BB-B398-4E15-BA88-39A6B21B98BA}" srcOrd="6" destOrd="0" presId="urn:microsoft.com/office/officeart/2005/8/layout/default"/>
    <dgm:cxn modelId="{D4170359-49EF-40EC-9501-D143F85962C0}" type="presParOf" srcId="{1A8B6A18-6D87-4C7A-8DC9-9DCE64FE55F8}" destId="{5D3B035C-26A2-45FF-9146-B6416E4ED466}" srcOrd="7" destOrd="0" presId="urn:microsoft.com/office/officeart/2005/8/layout/default"/>
    <dgm:cxn modelId="{0441C6B5-078E-4BB9-AE5B-3D9077D185DF}" type="presParOf" srcId="{1A8B6A18-6D87-4C7A-8DC9-9DCE64FE55F8}" destId="{DB614893-4AA3-44A7-B58C-64C78A225531}" srcOrd="8" destOrd="0" presId="urn:microsoft.com/office/officeart/2005/8/layout/default"/>
    <dgm:cxn modelId="{E3F7747A-8920-44B7-AA2B-88673AF2138E}" type="presParOf" srcId="{1A8B6A18-6D87-4C7A-8DC9-9DCE64FE55F8}" destId="{B296D482-A0DF-48EC-81B0-B241B643E495}" srcOrd="9" destOrd="0" presId="urn:microsoft.com/office/officeart/2005/8/layout/default"/>
    <dgm:cxn modelId="{A768A9CA-C3EE-49C8-B471-C79F06E241D3}" type="presParOf" srcId="{1A8B6A18-6D87-4C7A-8DC9-9DCE64FE55F8}" destId="{D8F5E668-A5FF-4C14-A23F-1F03A782A2F9}" srcOrd="10" destOrd="0" presId="urn:microsoft.com/office/officeart/2005/8/layout/default"/>
    <dgm:cxn modelId="{85579D66-430E-43BC-9DB1-B55AE16DF56A}" type="presParOf" srcId="{1A8B6A18-6D87-4C7A-8DC9-9DCE64FE55F8}" destId="{E1A9DE0A-5D6E-4448-8420-349A9A2CE770}" srcOrd="11" destOrd="0" presId="urn:microsoft.com/office/officeart/2005/8/layout/default"/>
    <dgm:cxn modelId="{8E4F31A6-ED3C-44DE-85AA-99AD34A4ED9B}" type="presParOf" srcId="{1A8B6A18-6D87-4C7A-8DC9-9DCE64FE55F8}" destId="{B00B3F9F-5D1C-4A57-94FC-3A100C28155E}" srcOrd="12" destOrd="0" presId="urn:microsoft.com/office/officeart/2005/8/layout/default"/>
    <dgm:cxn modelId="{8104FFC8-709E-4B47-BDC5-09FEBF982589}" type="presParOf" srcId="{1A8B6A18-6D87-4C7A-8DC9-9DCE64FE55F8}" destId="{BDEA5256-2302-47AC-9F99-C71FD395A666}" srcOrd="13" destOrd="0" presId="urn:microsoft.com/office/officeart/2005/8/layout/default"/>
    <dgm:cxn modelId="{8D908B08-3DD4-480C-A0D3-217A1B78126C}" type="presParOf" srcId="{1A8B6A18-6D87-4C7A-8DC9-9DCE64FE55F8}" destId="{E5B25D99-E23B-4EBA-A1FE-A10C220C0214}" srcOrd="14" destOrd="0" presId="urn:microsoft.com/office/officeart/2005/8/layout/default"/>
    <dgm:cxn modelId="{3271CC7D-3A45-4889-A20A-5D8B2E2FC54F}" type="presParOf" srcId="{1A8B6A18-6D87-4C7A-8DC9-9DCE64FE55F8}" destId="{A7BB20DB-F6BC-4711-899C-111B482B22AC}" srcOrd="15" destOrd="0" presId="urn:microsoft.com/office/officeart/2005/8/layout/default"/>
    <dgm:cxn modelId="{86D988E2-B6F7-4498-AC5D-88165D58E399}" type="presParOf" srcId="{1A8B6A18-6D87-4C7A-8DC9-9DCE64FE55F8}" destId="{C0FA6EE0-0E01-4188-B8C0-28FC1A2A84F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ABB8-2AA4-4F88-996E-452142678289}">
      <dsp:nvSpPr>
        <dsp:cNvPr id="0" name=""/>
        <dsp:cNvSpPr/>
      </dsp:nvSpPr>
      <dsp:spPr>
        <a:xfrm>
          <a:off x="811059" y="944104"/>
          <a:ext cx="1370873" cy="115300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86651-78AB-413D-BB3A-574FE92F3013}">
      <dsp:nvSpPr>
        <dsp:cNvPr id="0" name=""/>
        <dsp:cNvSpPr/>
      </dsp:nvSpPr>
      <dsp:spPr>
        <a:xfrm>
          <a:off x="30035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Bob Witchger</a:t>
          </a:r>
        </a:p>
      </dsp:txBody>
      <dsp:txXfrm>
        <a:off x="300359" y="1428806"/>
        <a:ext cx="742964" cy="742964"/>
      </dsp:txXfrm>
    </dsp:sp>
    <dsp:sp modelId="{CBDB2A70-59D7-4EFE-9450-E918992B660E}">
      <dsp:nvSpPr>
        <dsp:cNvPr id="0" name=""/>
        <dsp:cNvSpPr/>
      </dsp:nvSpPr>
      <dsp:spPr>
        <a:xfrm>
          <a:off x="2933422" y="944104"/>
          <a:ext cx="1370873" cy="1153002"/>
        </a:xfrm>
        <a:prstGeom prst="rect">
          <a:avLst/>
        </a:prstGeom>
        <a:blipFill>
          <a:blip xmlns:r="http://schemas.openxmlformats.org/officeDocument/2006/relationships" r:embed="rId2"/>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4CC4A-464B-47E5-B360-1A69B10CA14F}">
      <dsp:nvSpPr>
        <dsp:cNvPr id="0" name=""/>
        <dsp:cNvSpPr/>
      </dsp:nvSpPr>
      <dsp:spPr>
        <a:xfrm>
          <a:off x="2422722"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Tony </a:t>
          </a:r>
          <a:br>
            <a:rPr lang="en-US" sz="1100" kern="1200" dirty="0"/>
          </a:br>
          <a:r>
            <a:rPr lang="en-US" sz="1100" kern="1200" dirty="0"/>
            <a:t>Reggi</a:t>
          </a:r>
        </a:p>
      </dsp:txBody>
      <dsp:txXfrm>
        <a:off x="2422722" y="1428806"/>
        <a:ext cx="742964" cy="742964"/>
      </dsp:txXfrm>
    </dsp:sp>
    <dsp:sp modelId="{C9F9C7EC-F043-421A-92C5-4CCF5C10828C}">
      <dsp:nvSpPr>
        <dsp:cNvPr id="0" name=""/>
        <dsp:cNvSpPr/>
      </dsp:nvSpPr>
      <dsp:spPr>
        <a:xfrm>
          <a:off x="5055785" y="944104"/>
          <a:ext cx="1370873" cy="115300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6A1AC-0EF9-401A-9B68-AB1371D3A9D9}">
      <dsp:nvSpPr>
        <dsp:cNvPr id="0" name=""/>
        <dsp:cNvSpPr/>
      </dsp:nvSpPr>
      <dsp:spPr>
        <a:xfrm>
          <a:off x="4545086"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Patti Coultas</a:t>
          </a:r>
        </a:p>
      </dsp:txBody>
      <dsp:txXfrm>
        <a:off x="4545086" y="1428806"/>
        <a:ext cx="742964" cy="742964"/>
      </dsp:txXfrm>
    </dsp:sp>
    <dsp:sp modelId="{379BCA74-A990-4CC6-A183-729A0A933E4C}">
      <dsp:nvSpPr>
        <dsp:cNvPr id="0" name=""/>
        <dsp:cNvSpPr/>
      </dsp:nvSpPr>
      <dsp:spPr>
        <a:xfrm>
          <a:off x="7178148" y="944104"/>
          <a:ext cx="1370873" cy="1153002"/>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A4C8E-675E-4927-97C8-54CE5945645D}">
      <dsp:nvSpPr>
        <dsp:cNvPr id="0" name=""/>
        <dsp:cNvSpPr/>
      </dsp:nvSpPr>
      <dsp:spPr>
        <a:xfrm>
          <a:off x="666744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Mary Olvera</a:t>
          </a:r>
        </a:p>
      </dsp:txBody>
      <dsp:txXfrm>
        <a:off x="6667449" y="1428806"/>
        <a:ext cx="742964" cy="742964"/>
      </dsp:txXfrm>
    </dsp:sp>
    <dsp:sp modelId="{4ED7A00D-896F-4B3E-A16C-4E2921E1D2CF}">
      <dsp:nvSpPr>
        <dsp:cNvPr id="0" name=""/>
        <dsp:cNvSpPr/>
      </dsp:nvSpPr>
      <dsp:spPr>
        <a:xfrm>
          <a:off x="1872240" y="2379447"/>
          <a:ext cx="1370873" cy="115300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90472-CFE1-45D9-8B41-03DB67C42375}">
      <dsp:nvSpPr>
        <dsp:cNvPr id="0" name=""/>
        <dsp:cNvSpPr/>
      </dsp:nvSpPr>
      <dsp:spPr>
        <a:xfrm>
          <a:off x="1361541"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vacant</a:t>
          </a:r>
        </a:p>
      </dsp:txBody>
      <dsp:txXfrm>
        <a:off x="1361541" y="2864149"/>
        <a:ext cx="742964" cy="742964"/>
      </dsp:txXfrm>
    </dsp:sp>
    <dsp:sp modelId="{3FD7EB4A-C111-46BB-8039-0ABFBA6C78C1}">
      <dsp:nvSpPr>
        <dsp:cNvPr id="0" name=""/>
        <dsp:cNvSpPr/>
      </dsp:nvSpPr>
      <dsp:spPr>
        <a:xfrm>
          <a:off x="3994603" y="2379447"/>
          <a:ext cx="1370873" cy="115300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A6E302E6-80E5-4181-A048-C7EBD89F6895}">
      <dsp:nvSpPr>
        <dsp:cNvPr id="0" name=""/>
        <dsp:cNvSpPr/>
      </dsp:nvSpPr>
      <dsp:spPr>
        <a:xfrm>
          <a:off x="3483904"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Darice McDougald</a:t>
          </a:r>
        </a:p>
      </dsp:txBody>
      <dsp:txXfrm>
        <a:off x="3483904" y="2864149"/>
        <a:ext cx="742964" cy="742964"/>
      </dsp:txXfrm>
    </dsp:sp>
    <dsp:sp modelId="{C3A1ABE0-CB0B-43C4-AA1B-F199821D4EB3}">
      <dsp:nvSpPr>
        <dsp:cNvPr id="0" name=""/>
        <dsp:cNvSpPr/>
      </dsp:nvSpPr>
      <dsp:spPr>
        <a:xfrm>
          <a:off x="6116967" y="2379447"/>
          <a:ext cx="1370873" cy="1153002"/>
        </a:xfrm>
        <a:prstGeom prst="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496" t="-11096" r="7624" b="-207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80DE8-2D7D-4DAE-9A72-0A62683C55B0}">
      <dsp:nvSpPr>
        <dsp:cNvPr id="0" name=""/>
        <dsp:cNvSpPr/>
      </dsp:nvSpPr>
      <dsp:spPr>
        <a:xfrm>
          <a:off x="5606267"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Lane Freeman</a:t>
          </a:r>
        </a:p>
      </dsp:txBody>
      <dsp:txXfrm>
        <a:off x="5606267" y="2864149"/>
        <a:ext cx="742964" cy="742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33D4F-52BC-41EC-ABAE-1FD825D78D6B}">
      <dsp:nvSpPr>
        <dsp:cNvPr id="0" name=""/>
        <dsp:cNvSpPr/>
      </dsp:nvSpPr>
      <dsp:spPr>
        <a:xfrm>
          <a:off x="508996" y="1"/>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Michelle Lair</a:t>
          </a:r>
        </a:p>
      </dsp:txBody>
      <dsp:txXfrm>
        <a:off x="508996" y="1"/>
        <a:ext cx="1894903" cy="1136942"/>
      </dsp:txXfrm>
    </dsp:sp>
    <dsp:sp modelId="{F33629A0-2693-4B9E-A237-5F5413C1B0E8}">
      <dsp:nvSpPr>
        <dsp:cNvPr id="0" name=""/>
        <dsp:cNvSpPr/>
      </dsp:nvSpPr>
      <dsp:spPr>
        <a:xfrm>
          <a:off x="2593390" y="1"/>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Lori Byrd</a:t>
          </a:r>
        </a:p>
      </dsp:txBody>
      <dsp:txXfrm>
        <a:off x="2593390" y="1"/>
        <a:ext cx="1894903" cy="1136942"/>
      </dsp:txXfrm>
    </dsp:sp>
    <dsp:sp modelId="{F6251C2A-7810-4806-B525-902C8A7D13D2}">
      <dsp:nvSpPr>
        <dsp:cNvPr id="0" name=""/>
        <dsp:cNvSpPr/>
      </dsp:nvSpPr>
      <dsp:spPr>
        <a:xfrm>
          <a:off x="4677784" y="1"/>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Nedra Dixon</a:t>
          </a:r>
        </a:p>
      </dsp:txBody>
      <dsp:txXfrm>
        <a:off x="4677784" y="1"/>
        <a:ext cx="1894903" cy="1136942"/>
      </dsp:txXfrm>
    </dsp:sp>
    <dsp:sp modelId="{A84856BB-B398-4E15-BA88-39A6B21B98BA}">
      <dsp:nvSpPr>
        <dsp:cNvPr id="0" name=""/>
        <dsp:cNvSpPr/>
      </dsp:nvSpPr>
      <dsp:spPr>
        <a:xfrm>
          <a:off x="508996" y="1326433"/>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Hilmi Lahoud</a:t>
          </a:r>
        </a:p>
      </dsp:txBody>
      <dsp:txXfrm>
        <a:off x="508996" y="1326433"/>
        <a:ext cx="1894903" cy="1136942"/>
      </dsp:txXfrm>
    </dsp:sp>
    <dsp:sp modelId="{DB614893-4AA3-44A7-B58C-64C78A225531}">
      <dsp:nvSpPr>
        <dsp:cNvPr id="0" name=""/>
        <dsp:cNvSpPr/>
      </dsp:nvSpPr>
      <dsp:spPr>
        <a:xfrm>
          <a:off x="2593390" y="1326433"/>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Aaron Mabe</a:t>
          </a:r>
        </a:p>
      </dsp:txBody>
      <dsp:txXfrm>
        <a:off x="2593390" y="1326433"/>
        <a:ext cx="1894903" cy="1136942"/>
      </dsp:txXfrm>
    </dsp:sp>
    <dsp:sp modelId="{D8F5E668-A5FF-4C14-A23F-1F03A782A2F9}">
      <dsp:nvSpPr>
        <dsp:cNvPr id="0" name=""/>
        <dsp:cNvSpPr/>
      </dsp:nvSpPr>
      <dsp:spPr>
        <a:xfrm>
          <a:off x="4677784" y="1326433"/>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Gail Robertson</a:t>
          </a:r>
        </a:p>
      </dsp:txBody>
      <dsp:txXfrm>
        <a:off x="4677784" y="1326433"/>
        <a:ext cx="1894903" cy="1136942"/>
      </dsp:txXfrm>
    </dsp:sp>
    <dsp:sp modelId="{B00B3F9F-5D1C-4A57-94FC-3A100C28155E}">
      <dsp:nvSpPr>
        <dsp:cNvPr id="0" name=""/>
        <dsp:cNvSpPr/>
      </dsp:nvSpPr>
      <dsp:spPr>
        <a:xfrm>
          <a:off x="508996" y="2652866"/>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Reyna Rodriguez</a:t>
          </a:r>
        </a:p>
      </dsp:txBody>
      <dsp:txXfrm>
        <a:off x="508996" y="2652866"/>
        <a:ext cx="1894903" cy="1136942"/>
      </dsp:txXfrm>
    </dsp:sp>
    <dsp:sp modelId="{E5B25D99-E23B-4EBA-A1FE-A10C220C0214}">
      <dsp:nvSpPr>
        <dsp:cNvPr id="0" name=""/>
        <dsp:cNvSpPr/>
      </dsp:nvSpPr>
      <dsp:spPr>
        <a:xfrm>
          <a:off x="2593390" y="2652866"/>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Vacant </a:t>
          </a:r>
          <a:br>
            <a:rPr lang="en-US" sz="2800" kern="1200" dirty="0"/>
          </a:br>
          <a:r>
            <a:rPr lang="en-US" sz="2800" kern="1200" dirty="0"/>
            <a:t>(Frank’s)</a:t>
          </a:r>
        </a:p>
      </dsp:txBody>
      <dsp:txXfrm>
        <a:off x="2593390" y="2652866"/>
        <a:ext cx="1894903" cy="1136942"/>
      </dsp:txXfrm>
    </dsp:sp>
    <dsp:sp modelId="{C0FA6EE0-0E01-4188-B8C0-28FC1A2A84FF}">
      <dsp:nvSpPr>
        <dsp:cNvPr id="0" name=""/>
        <dsp:cNvSpPr/>
      </dsp:nvSpPr>
      <dsp:spPr>
        <a:xfrm>
          <a:off x="4677784" y="2652866"/>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Vacant (Terrance’s)</a:t>
          </a:r>
        </a:p>
      </dsp:txBody>
      <dsp:txXfrm>
        <a:off x="4677784" y="2652866"/>
        <a:ext cx="1894903" cy="113694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E9B6F52-CC10-4425-9195-EDF28B435798}" type="datetimeFigureOut">
              <a:rPr lang="en-US" smtClean="0"/>
              <a:t>9/13/2022</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C02D3CF6-D097-446F-BA20-84B1F837E572}" type="datetimeFigureOut">
              <a:rPr lang="en-US" smtClean="0"/>
              <a:t>9/13/2022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Justin.Snyder@alamancecc.ed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communitycolleges.edu/sites/default/files/state-board/agenda/sbcc_package_-_august_19_2022_revised_08-20-2022.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4161027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2019706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2795962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318746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434" indent="-275434">
              <a:buFont typeface="Arial" panose="020B0604020202020204" pitchFamily="34" charset="0"/>
              <a:buChar char="•"/>
            </a:pPr>
            <a:r>
              <a:rPr lang="en-US" dirty="0"/>
              <a:t>NCCCS System Conference https://projects.coned.ncsu.edu/opd/NCCCS/</a:t>
            </a:r>
          </a:p>
          <a:p>
            <a:pPr marL="275434" indent="-275434">
              <a:buFont typeface="Arial" panose="020B0604020202020204" pitchFamily="34" charset="0"/>
              <a:buChar char="•"/>
            </a:pPr>
            <a:r>
              <a:rPr lang="en-US" dirty="0"/>
              <a:t>ACTE Postsecondary CTE Event https://www.acteonline.org/postsecondarycteevent/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2673058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434" indent="-275434">
              <a:buFont typeface="Arial" panose="020B0604020202020204" pitchFamily="34" charset="0"/>
              <a:buChar char="•"/>
            </a:pPr>
            <a:r>
              <a:rPr lang="en-US" dirty="0" err="1"/>
              <a:t>NCWorks</a:t>
            </a:r>
            <a:r>
              <a:rPr lang="en-US" dirty="0"/>
              <a:t> https://public.ncworks.gov/TRAINResources/Prod/2022NCWPCRegistrationBrochure.pdf</a:t>
            </a:r>
          </a:p>
          <a:p>
            <a:pPr marL="275434" indent="-275434">
              <a:buFont typeface="Arial" panose="020B0604020202020204" pitchFamily="34" charset="0"/>
              <a:buChar char="•"/>
            </a:pPr>
            <a:r>
              <a:rPr lang="en-US" dirty="0"/>
              <a:t>National Career Pathways Network https://www.ncpn.info/ncpn-connect-2022/</a:t>
            </a:r>
          </a:p>
          <a:p>
            <a:pPr marL="275434" indent="-275434">
              <a:buFont typeface="Arial" panose="020B0604020202020204" pitchFamily="34" charset="0"/>
              <a:buChar char="•"/>
            </a:pPr>
            <a:r>
              <a:rPr lang="en-US" dirty="0"/>
              <a:t>ACTE </a:t>
            </a:r>
            <a:r>
              <a:rPr lang="en-US" dirty="0" err="1"/>
              <a:t>CareerTech</a:t>
            </a:r>
            <a:r>
              <a:rPr lang="en-US" dirty="0"/>
              <a:t> Vision https://www.acteonline.org/event/careertech-vision-2022/ </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3036696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36396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271280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326709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266">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order Profoundly Disconnected: https://mikeroweworks.org/shop/ </a:t>
            </a:r>
          </a:p>
          <a:p>
            <a:endParaRPr lang="en-US" dirty="0"/>
          </a:p>
          <a:p>
            <a:r>
              <a:rPr lang="en-US" dirty="0"/>
              <a:t>August:</a:t>
            </a:r>
          </a:p>
          <a:p>
            <a:r>
              <a:rPr lang="en-US" dirty="0"/>
              <a:t>Catawba Valley</a:t>
            </a:r>
            <a:br>
              <a:rPr lang="en-US" dirty="0"/>
            </a:br>
            <a:r>
              <a:rPr lang="en-US" dirty="0"/>
              <a:t>Nash</a:t>
            </a:r>
          </a:p>
          <a:p>
            <a:endParaRPr lang="en-US" dirty="0"/>
          </a:p>
          <a:p>
            <a:r>
              <a:rPr lang="en-US" dirty="0"/>
              <a:t>September</a:t>
            </a:r>
          </a:p>
          <a:p>
            <a:r>
              <a:rPr lang="en-US" dirty="0"/>
              <a:t>Alamance </a:t>
            </a:r>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Open Sans" panose="020B0606030504020204" pitchFamily="34" charset="0"/>
              </a:rPr>
              <a:t>Phone: (336) 506-4192</a:t>
            </a:r>
            <a:br>
              <a:rPr lang="en-US" dirty="0"/>
            </a:br>
            <a:r>
              <a:rPr lang="en-US" b="0" i="0" u="none" strike="noStrike" dirty="0">
                <a:solidFill>
                  <a:srgbClr val="666666"/>
                </a:solidFill>
                <a:effectLst/>
                <a:latin typeface="Open Sans" panose="020B0606030504020204" pitchFamily="34" charset="0"/>
                <a:hlinkClick r:id="rId3"/>
              </a:rPr>
              <a:t>justin.snyder@alamancecc.edu</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1119541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sbcc_package_-_august_19_2022_revised_08-20-2022.pdf (nccommunitycolleges.edu)</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64586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9/13/2022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7" r:id="rId18"/>
    <p:sldLayoutId id="2147483694" r:id="rId19"/>
    <p:sldLayoutId id="2147483695" r:id="rId20"/>
    <p:sldLayoutId id="2147483696" r:id="rId21"/>
    <p:sldLayoutId id="2147483685" r:id="rId22"/>
    <p:sldLayoutId id="2147483699"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ncperkins.org/vide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mikeroweworks.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September 13, 2022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Times New Roman"/>
                <a:cs typeface="Times New Roman"/>
              </a:rPr>
              <a:t>Alamance Community College</a:t>
            </a:r>
          </a:p>
          <a:p>
            <a:pPr marL="169069" lvl="1" indent="0">
              <a:buNone/>
            </a:pPr>
            <a:r>
              <a:rPr lang="en-US" sz="2100" dirty="0"/>
              <a:t>Faculty &amp; Staff Common Book Read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See all the videos: </a:t>
            </a:r>
            <a:r>
              <a:rPr lang="en-US" dirty="0">
                <a:hlinkClick r:id="rId4"/>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2022</a:t>
            </a:r>
          </a:p>
        </p:txBody>
      </p:sp>
      <p:pic>
        <p:nvPicPr>
          <p:cNvPr id="6" name="Picture 2">
            <a:extLst>
              <a:ext uri="{FF2B5EF4-FFF2-40B4-BE49-F238E27FC236}">
                <a16:creationId xmlns:a16="http://schemas.microsoft.com/office/drawing/2014/main" id="{ED1CC5F1-428D-BA6E-394C-A78FD72639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2469806"/>
            <a:ext cx="4223220" cy="159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0F4BD1-C9AD-13CA-21BD-8882207A349F}"/>
              </a:ext>
            </a:extLst>
          </p:cNvPr>
          <p:cNvSpPr>
            <a:spLocks noGrp="1"/>
          </p:cNvSpPr>
          <p:nvPr>
            <p:ph idx="1"/>
          </p:nvPr>
        </p:nvSpPr>
        <p:spPr>
          <a:xfrm>
            <a:off x="895739" y="1483566"/>
            <a:ext cx="4021494" cy="3461657"/>
          </a:xfrm>
        </p:spPr>
        <p:txBody>
          <a:bodyPr>
            <a:normAutofit/>
          </a:bodyPr>
          <a:lstStyle/>
          <a:p>
            <a:pPr marL="0" indent="0">
              <a:buNone/>
            </a:pPr>
            <a:r>
              <a:rPr lang="en-US" sz="3500" dirty="0"/>
              <a:t>Profoundly Disconnected: </a:t>
            </a:r>
          </a:p>
          <a:p>
            <a:pPr marL="0" indent="0">
              <a:buNone/>
            </a:pPr>
            <a:r>
              <a:rPr lang="en-US" sz="3500" dirty="0"/>
              <a:t>A True Confession from Mike Rowe</a:t>
            </a:r>
          </a:p>
          <a:p>
            <a:pPr marL="0" indent="0">
              <a:buNone/>
            </a:pPr>
            <a:endParaRPr lang="en-US" dirty="0"/>
          </a:p>
          <a:p>
            <a:pPr marL="0" indent="0">
              <a:buNone/>
            </a:pPr>
            <a:endParaRPr lang="en-US" dirty="0"/>
          </a:p>
          <a:p>
            <a:pPr marL="0" indent="0">
              <a:buNone/>
            </a:pPr>
            <a:r>
              <a:rPr lang="en-US" dirty="0">
                <a:hlinkClick r:id="rId2"/>
              </a:rPr>
              <a:t>https://mikeroweworks.org  </a:t>
            </a: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7529C95C-C25C-AC8F-C52C-28C47958F536}"/>
              </a:ext>
            </a:extLst>
          </p:cNvPr>
          <p:cNvSpPr>
            <a:spLocks noGrp="1"/>
          </p:cNvSpPr>
          <p:nvPr>
            <p:ph type="title"/>
          </p:nvPr>
        </p:nvSpPr>
        <p:spPr/>
        <p:txBody>
          <a:bodyPr/>
          <a:lstStyle/>
          <a:p>
            <a:r>
              <a:rPr lang="en-US" dirty="0"/>
              <a:t>Engaging all faculty &amp; staff in CTE</a:t>
            </a:r>
          </a:p>
        </p:txBody>
      </p:sp>
      <p:pic>
        <p:nvPicPr>
          <p:cNvPr id="5" name="Picture 4">
            <a:extLst>
              <a:ext uri="{FF2B5EF4-FFF2-40B4-BE49-F238E27FC236}">
                <a16:creationId xmlns:a16="http://schemas.microsoft.com/office/drawing/2014/main" id="{6499A57F-55EC-74CF-2CDB-2229630AF28E}"/>
              </a:ext>
            </a:extLst>
          </p:cNvPr>
          <p:cNvPicPr>
            <a:picLocks noChangeAspect="1"/>
          </p:cNvPicPr>
          <p:nvPr/>
        </p:nvPicPr>
        <p:blipFill>
          <a:blip r:embed="rId3"/>
          <a:stretch>
            <a:fillRect/>
          </a:stretch>
        </p:blipFill>
        <p:spPr>
          <a:xfrm>
            <a:off x="5561585" y="1274900"/>
            <a:ext cx="2686676" cy="3878988"/>
          </a:xfrm>
          <a:prstGeom prst="rect">
            <a:avLst/>
          </a:prstGeom>
        </p:spPr>
      </p:pic>
    </p:spTree>
    <p:extLst>
      <p:ext uri="{BB962C8B-B14F-4D97-AF65-F5344CB8AC3E}">
        <p14:creationId xmlns:p14="http://schemas.microsoft.com/office/powerpoint/2010/main" val="149431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FC310-8022-F84C-48E4-25F9B68030AC}"/>
              </a:ext>
            </a:extLst>
          </p:cNvPr>
          <p:cNvSpPr>
            <a:spLocks noGrp="1"/>
          </p:cNvSpPr>
          <p:nvPr>
            <p:ph type="title"/>
          </p:nvPr>
        </p:nvSpPr>
        <p:spPr/>
        <p:txBody>
          <a:bodyPr/>
          <a:lstStyle/>
          <a:p>
            <a:r>
              <a:rPr lang="en-US" dirty="0"/>
              <a:t>Justin Snyder, Dean Industrial Technologies</a:t>
            </a:r>
          </a:p>
        </p:txBody>
      </p:sp>
      <p:pic>
        <p:nvPicPr>
          <p:cNvPr id="2050" name="Picture 2">
            <a:extLst>
              <a:ext uri="{FF2B5EF4-FFF2-40B4-BE49-F238E27FC236}">
                <a16:creationId xmlns:a16="http://schemas.microsoft.com/office/drawing/2014/main" id="{D1AD29F6-9751-9CD4-6846-F63A3AFEE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20" y="3101926"/>
            <a:ext cx="4223220" cy="159891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a:extLst>
              <a:ext uri="{FF2B5EF4-FFF2-40B4-BE49-F238E27FC236}">
                <a16:creationId xmlns:a16="http://schemas.microsoft.com/office/drawing/2014/main" id="{D6ADFF9E-DC43-71A1-4BAE-CBC5DA087AA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erson wearing glasses&#10;&#10;Description automatically generated with medium confidence">
            <a:extLst>
              <a:ext uri="{FF2B5EF4-FFF2-40B4-BE49-F238E27FC236}">
                <a16:creationId xmlns:a16="http://schemas.microsoft.com/office/drawing/2014/main" id="{C030527A-E7FD-65E4-79F8-C1782627E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2812" y="1510818"/>
            <a:ext cx="2829065" cy="2829065"/>
          </a:xfrm>
          <a:prstGeom prst="rect">
            <a:avLst/>
          </a:prstGeom>
        </p:spPr>
      </p:pic>
    </p:spTree>
    <p:extLst>
      <p:ext uri="{BB962C8B-B14F-4D97-AF65-F5344CB8AC3E}">
        <p14:creationId xmlns:p14="http://schemas.microsoft.com/office/powerpoint/2010/main" val="14776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FB12A6-E65D-3B67-BA4F-39A7410D9B1B}"/>
              </a:ext>
            </a:extLst>
          </p:cNvPr>
          <p:cNvSpPr>
            <a:spLocks noGrp="1"/>
          </p:cNvSpPr>
          <p:nvPr>
            <p:ph idx="1"/>
          </p:nvPr>
        </p:nvSpPr>
        <p:spPr>
          <a:xfrm>
            <a:off x="1023538" y="1320904"/>
            <a:ext cx="7213096" cy="3548753"/>
          </a:xfrm>
        </p:spPr>
        <p:txBody>
          <a:bodyPr>
            <a:normAutofit fontScale="77500" lnSpcReduction="20000"/>
          </a:bodyPr>
          <a:lstStyle/>
          <a:p>
            <a:pPr marL="0" indent="0">
              <a:buNone/>
            </a:pPr>
            <a:r>
              <a:rPr lang="en-US" sz="2600" dirty="0">
                <a:latin typeface="+mn-lt"/>
              </a:rPr>
              <a:t>Anticipating it will go to the SBCC in October</a:t>
            </a:r>
          </a:p>
          <a:p>
            <a:pPr marL="0" indent="0">
              <a:buNone/>
            </a:pPr>
            <a:endParaRPr lang="en-US" sz="2600" dirty="0">
              <a:latin typeface="+mn-lt"/>
            </a:endParaRPr>
          </a:p>
          <a:p>
            <a:pPr marL="0" indent="0">
              <a:buNone/>
            </a:pPr>
            <a:r>
              <a:rPr lang="en-US" sz="2600" dirty="0">
                <a:latin typeface="+mn-lt"/>
              </a:rPr>
              <a:t>Focus on Special Populations</a:t>
            </a:r>
          </a:p>
          <a:p>
            <a:pPr marL="231775" indent="-231775" defTabSz="914400" eaLnBrk="0" fontAlgn="base" hangingPunct="0">
              <a:spcBef>
                <a:spcPct val="0"/>
              </a:spcBef>
              <a:spcAft>
                <a:spcPct val="0"/>
              </a:spcAft>
            </a:pPr>
            <a:r>
              <a:rPr kumimoji="0" lang="en-US" altLang="en-US" sz="2600" b="0" i="0" u="none" strike="noStrike" cap="none" normalizeH="0" baseline="0" dirty="0">
                <a:ln>
                  <a:noFill/>
                </a:ln>
                <a:solidFill>
                  <a:schemeClr val="tx1"/>
                </a:solidFill>
                <a:effectLst/>
                <a:latin typeface="+mn-lt"/>
                <a:ea typeface="Calibri" panose="020F0502020204030204" pitchFamily="34" charset="0"/>
              </a:rPr>
              <a:t>Increase the Awareness of Special Populations in CTE Programs of Study  </a:t>
            </a:r>
            <a:endParaRPr kumimoji="0" lang="en-US" altLang="en-US" sz="2600" b="0" i="0" u="none" strike="noStrike" cap="none" normalizeH="0" baseline="0" dirty="0">
              <a:ln>
                <a:noFill/>
              </a:ln>
              <a:solidFill>
                <a:schemeClr val="tx1"/>
              </a:solidFill>
              <a:effectLst/>
              <a:latin typeface="+mn-lt"/>
            </a:endParaRPr>
          </a:p>
          <a:p>
            <a:pPr marL="231775" indent="-231775" defTabSz="914400" eaLnBrk="0" fontAlgn="base" hangingPunct="0">
              <a:spcBef>
                <a:spcPct val="0"/>
              </a:spcBef>
              <a:spcAft>
                <a:spcPct val="0"/>
              </a:spcAft>
            </a:pPr>
            <a:r>
              <a:rPr kumimoji="0" lang="en-US" altLang="en-US" sz="2600" b="0" i="0" u="none" strike="noStrike" cap="none" normalizeH="0" baseline="0" dirty="0">
                <a:ln>
                  <a:noFill/>
                </a:ln>
                <a:solidFill>
                  <a:schemeClr val="tx1"/>
                </a:solidFill>
                <a:effectLst/>
                <a:latin typeface="+mn-lt"/>
                <a:ea typeface="Calibri" panose="020F0502020204030204" pitchFamily="34" charset="0"/>
              </a:rPr>
              <a:t>Enhance our work on the CLNA around Special Population Student Performance  </a:t>
            </a:r>
            <a:endParaRPr kumimoji="0" lang="en-US" altLang="en-US" sz="2600" b="0" i="0" u="none" strike="noStrike" cap="none" normalizeH="0" baseline="0" dirty="0">
              <a:ln>
                <a:noFill/>
              </a:ln>
              <a:solidFill>
                <a:schemeClr val="tx1"/>
              </a:solidFill>
              <a:effectLst/>
              <a:latin typeface="+mn-lt"/>
            </a:endParaRPr>
          </a:p>
          <a:p>
            <a:pPr marL="231775" indent="-231775" defTabSz="914400" eaLnBrk="0" fontAlgn="base" hangingPunct="0">
              <a:spcBef>
                <a:spcPct val="0"/>
              </a:spcBef>
              <a:spcAft>
                <a:spcPct val="0"/>
              </a:spcAft>
            </a:pPr>
            <a:r>
              <a:rPr kumimoji="0" lang="en-US" altLang="en-US" sz="2600" b="0" i="0" u="none" strike="noStrike" cap="none" normalizeH="0" baseline="0" dirty="0">
                <a:ln>
                  <a:noFill/>
                </a:ln>
                <a:solidFill>
                  <a:schemeClr val="tx1"/>
                </a:solidFill>
                <a:effectLst/>
                <a:latin typeface="+mn-lt"/>
                <a:ea typeface="Calibri" panose="020F0502020204030204" pitchFamily="34" charset="0"/>
              </a:rPr>
              <a:t>Identify Special Population students in CTE Programs of Study  </a:t>
            </a:r>
            <a:endParaRPr kumimoji="0" lang="en-US" altLang="en-US" sz="2600" b="0" i="0" u="none" strike="noStrike" cap="none" normalizeH="0" baseline="0" dirty="0">
              <a:ln>
                <a:noFill/>
              </a:ln>
              <a:solidFill>
                <a:schemeClr val="tx1"/>
              </a:solidFill>
              <a:effectLst/>
              <a:latin typeface="+mn-lt"/>
            </a:endParaRPr>
          </a:p>
          <a:p>
            <a:pPr marL="231775" indent="-231775" defTabSz="914400" eaLnBrk="0" fontAlgn="base" hangingPunct="0">
              <a:spcBef>
                <a:spcPct val="0"/>
              </a:spcBef>
              <a:spcAft>
                <a:spcPct val="0"/>
              </a:spcAft>
            </a:pPr>
            <a:r>
              <a:rPr kumimoji="0" lang="en-US" altLang="en-US" sz="2600" b="0" i="0" u="none" strike="noStrike" cap="none" normalizeH="0" baseline="0" dirty="0">
                <a:ln>
                  <a:noFill/>
                </a:ln>
                <a:solidFill>
                  <a:schemeClr val="tx1"/>
                </a:solidFill>
                <a:effectLst/>
                <a:latin typeface="+mn-lt"/>
                <a:ea typeface="Calibri" panose="020F0502020204030204" pitchFamily="34" charset="0"/>
              </a:rPr>
              <a:t>Develop programs to address needs of special populations  </a:t>
            </a:r>
            <a:endParaRPr kumimoji="0" lang="en-US" altLang="en-US" sz="2600" b="0" i="0" u="none" strike="noStrike" cap="none" normalizeH="0" baseline="0" dirty="0">
              <a:ln>
                <a:noFill/>
              </a:ln>
              <a:solidFill>
                <a:schemeClr val="tx1"/>
              </a:solidFill>
              <a:effectLst/>
              <a:latin typeface="+mn-lt"/>
            </a:endParaRPr>
          </a:p>
          <a:p>
            <a:pPr marL="231775" indent="-231775" defTabSz="914400" eaLnBrk="0" fontAlgn="base" hangingPunct="0">
              <a:spcBef>
                <a:spcPct val="0"/>
              </a:spcBef>
              <a:spcAft>
                <a:spcPct val="0"/>
              </a:spcAft>
            </a:pPr>
            <a:r>
              <a:rPr kumimoji="0" lang="en-US" altLang="en-US" sz="2600" b="0" i="0" u="none" strike="noStrike" cap="none" normalizeH="0" baseline="0" dirty="0">
                <a:ln>
                  <a:noFill/>
                </a:ln>
                <a:solidFill>
                  <a:schemeClr val="tx1"/>
                </a:solidFill>
                <a:effectLst/>
                <a:latin typeface="+mn-lt"/>
                <a:ea typeface="Times New Roman" panose="02020603050405020304" pitchFamily="18" charset="0"/>
              </a:rPr>
              <a:t>Attend Special Called meeting on addressing the needs of special populations CTE Programs of Study </a:t>
            </a:r>
            <a:endParaRPr kumimoji="0" lang="en-US" altLang="en-US" sz="2600" b="0" i="0" u="none" strike="noStrike" cap="none" normalizeH="0" baseline="0" dirty="0">
              <a:ln>
                <a:noFill/>
              </a:ln>
              <a:solidFill>
                <a:schemeClr val="tx1"/>
              </a:solidFill>
              <a:effectLst/>
              <a:latin typeface="+mn-lt"/>
            </a:endParaRPr>
          </a:p>
          <a:p>
            <a:pPr marL="0" indent="0">
              <a:buNone/>
            </a:pPr>
            <a:endParaRPr lang="en-US" sz="2600" dirty="0">
              <a:latin typeface="+mn-lt"/>
            </a:endParaRPr>
          </a:p>
          <a:p>
            <a:pPr marL="0" indent="0">
              <a:buNone/>
            </a:pPr>
            <a:r>
              <a:rPr lang="en-US" sz="2600" dirty="0">
                <a:latin typeface="+mn-lt"/>
              </a:rPr>
              <a:t>Wait to modify budget</a:t>
            </a:r>
          </a:p>
          <a:p>
            <a:pPr marL="0" indent="0">
              <a:buNone/>
            </a:pPr>
            <a:endParaRPr lang="en-US" dirty="0"/>
          </a:p>
        </p:txBody>
      </p:sp>
      <p:sp>
        <p:nvSpPr>
          <p:cNvPr id="3" name="Title 2">
            <a:extLst>
              <a:ext uri="{FF2B5EF4-FFF2-40B4-BE49-F238E27FC236}">
                <a16:creationId xmlns:a16="http://schemas.microsoft.com/office/drawing/2014/main" id="{36AFCF22-61E1-E522-812A-6DB0C095D5E8}"/>
              </a:ext>
            </a:extLst>
          </p:cNvPr>
          <p:cNvSpPr>
            <a:spLocks noGrp="1"/>
          </p:cNvSpPr>
          <p:nvPr>
            <p:ph type="title"/>
          </p:nvPr>
        </p:nvSpPr>
        <p:spPr/>
        <p:txBody>
          <a:bodyPr/>
          <a:lstStyle/>
          <a:p>
            <a:r>
              <a:rPr lang="en-US" dirty="0"/>
              <a:t>Perkins Carry Forward</a:t>
            </a:r>
          </a:p>
        </p:txBody>
      </p:sp>
    </p:spTree>
    <p:extLst>
      <p:ext uri="{BB962C8B-B14F-4D97-AF65-F5344CB8AC3E}">
        <p14:creationId xmlns:p14="http://schemas.microsoft.com/office/powerpoint/2010/main" val="102617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1297858" y="1237958"/>
            <a:ext cx="7217491" cy="3631700"/>
          </a:xfrm>
        </p:spPr>
        <p:txBody>
          <a:bodyPr>
            <a:normAutofit lnSpcReduction="10000"/>
          </a:bodyPr>
          <a:lstStyle/>
          <a:p>
            <a:pPr marL="457200" indent="-457200" algn="l" defTabSz="457200" rtl="0" fontAlgn="base">
              <a:buFont typeface="+mj-lt"/>
              <a:buAutoNum type="alphaUcPeriod"/>
            </a:pPr>
            <a:r>
              <a:rPr lang="en-US" b="0" i="0" u="none" strike="noStrike" dirty="0">
                <a:solidFill>
                  <a:srgbClr val="000000"/>
                </a:solidFill>
                <a:effectLst/>
                <a:latin typeface="+mn-lt"/>
              </a:rPr>
              <a:t>Disabilities;</a:t>
            </a:r>
            <a:r>
              <a:rPr lang="en-US" b="0" i="0" dirty="0">
                <a:solidFill>
                  <a:srgbClr val="000000"/>
                </a:solidFill>
                <a:effectLst/>
                <a:latin typeface="+mn-lt"/>
              </a:rPr>
              <a:t>​</a:t>
            </a:r>
          </a:p>
          <a:p>
            <a:pPr marL="457200" indent="-457200" algn="l" defTabSz="457200" rtl="0" fontAlgn="base">
              <a:buFont typeface="+mj-lt"/>
              <a:buAutoNum type="alphaUcPeriod"/>
            </a:pPr>
            <a:r>
              <a:rPr lang="en-US" b="0" i="0" u="none" strike="noStrike" dirty="0">
                <a:solidFill>
                  <a:srgbClr val="000000"/>
                </a:solidFill>
                <a:effectLst/>
                <a:latin typeface="+mn-lt"/>
              </a:rPr>
              <a:t>Economically disadvantaged </a:t>
            </a:r>
          </a:p>
          <a:p>
            <a:pPr marL="457200" indent="-457200" algn="l" defTabSz="457200" rtl="0" fontAlgn="base">
              <a:buFont typeface="+mj-lt"/>
              <a:buAutoNum type="alphaUcPeriod"/>
            </a:pPr>
            <a:r>
              <a:rPr lang="en-US" b="0" i="0" u="none" strike="noStrike" dirty="0">
                <a:solidFill>
                  <a:srgbClr val="000000"/>
                </a:solidFill>
                <a:effectLst/>
                <a:latin typeface="+mn-lt"/>
              </a:rPr>
              <a:t>Non-traditional fields </a:t>
            </a:r>
            <a:r>
              <a:rPr lang="en-US" b="0" i="0" dirty="0">
                <a:solidFill>
                  <a:srgbClr val="000000"/>
                </a:solidFill>
                <a:effectLst/>
                <a:latin typeface="+mn-lt"/>
              </a:rPr>
              <a:t>​</a:t>
            </a:r>
          </a:p>
          <a:p>
            <a:pPr marL="457200" indent="-457200" algn="l" defTabSz="457200" rtl="0" fontAlgn="base">
              <a:buFont typeface="+mj-lt"/>
              <a:buAutoNum type="alphaUcPeriod"/>
            </a:pPr>
            <a:r>
              <a:rPr lang="en-US" b="0" i="0" u="none" strike="noStrike" dirty="0">
                <a:solidFill>
                  <a:srgbClr val="000000"/>
                </a:solidFill>
                <a:effectLst/>
                <a:latin typeface="+mn-lt"/>
              </a:rPr>
              <a:t>Single-parents, including single pregnant women</a:t>
            </a:r>
            <a:r>
              <a:rPr lang="en-US" b="0" i="0" dirty="0">
                <a:solidFill>
                  <a:srgbClr val="000000"/>
                </a:solidFill>
                <a:effectLst/>
                <a:latin typeface="+mn-lt"/>
              </a:rPr>
              <a:t>​</a:t>
            </a:r>
          </a:p>
          <a:p>
            <a:pPr marL="457200" indent="-457200" algn="l" defTabSz="457200" rtl="0" fontAlgn="base">
              <a:buFont typeface="+mj-lt"/>
              <a:buAutoNum type="alphaUcPeriod"/>
            </a:pPr>
            <a:r>
              <a:rPr lang="en-US" b="0" i="0" u="none" strike="noStrike" dirty="0">
                <a:solidFill>
                  <a:srgbClr val="000000"/>
                </a:solidFill>
                <a:effectLst/>
                <a:latin typeface="+mn-lt"/>
              </a:rPr>
              <a:t>Out-of-workforce individuals</a:t>
            </a:r>
            <a:endParaRPr lang="en-US" b="0" i="0" dirty="0">
              <a:solidFill>
                <a:srgbClr val="000000"/>
              </a:solidFill>
              <a:effectLst/>
              <a:latin typeface="+mn-lt"/>
            </a:endParaRPr>
          </a:p>
          <a:p>
            <a:pPr marL="457200" indent="-457200" algn="l" defTabSz="457200" rtl="0" fontAlgn="base">
              <a:buFont typeface="+mj-lt"/>
              <a:buAutoNum type="alphaUcPeriod"/>
            </a:pPr>
            <a:r>
              <a:rPr lang="en-US" b="0" i="0" u="none" strike="noStrike" dirty="0">
                <a:solidFill>
                  <a:srgbClr val="000000"/>
                </a:solidFill>
                <a:effectLst/>
                <a:latin typeface="+mn-lt"/>
              </a:rPr>
              <a:t>English learners</a:t>
            </a:r>
            <a:endParaRPr lang="en-US" b="0" i="0" dirty="0">
              <a:solidFill>
                <a:srgbClr val="000000"/>
              </a:solidFill>
              <a:effectLst/>
              <a:latin typeface="+mn-lt"/>
            </a:endParaRPr>
          </a:p>
          <a:p>
            <a:pPr marL="457200" indent="-457200" algn="l" defTabSz="457200" rtl="0" fontAlgn="base">
              <a:buFont typeface="+mj-lt"/>
              <a:buAutoNum type="alphaUcPeriod"/>
            </a:pPr>
            <a:r>
              <a:rPr lang="en-US" b="0" i="0" u="none" strike="noStrike" dirty="0">
                <a:solidFill>
                  <a:srgbClr val="000000"/>
                </a:solidFill>
                <a:effectLst/>
                <a:latin typeface="+mn-lt"/>
              </a:rPr>
              <a:t>Homeless individuals </a:t>
            </a:r>
          </a:p>
          <a:p>
            <a:pPr marL="457200" indent="-457200" algn="l" defTabSz="457200" rtl="0" fontAlgn="base">
              <a:buFont typeface="+mj-lt"/>
              <a:buAutoNum type="alphaUcPeriod"/>
            </a:pPr>
            <a:r>
              <a:rPr lang="en-US" b="0" i="0" u="none" strike="noStrike" dirty="0">
                <a:solidFill>
                  <a:srgbClr val="000000"/>
                </a:solidFill>
                <a:effectLst/>
                <a:latin typeface="+mn-lt"/>
              </a:rPr>
              <a:t>In, or aged out of, the foster care system</a:t>
            </a:r>
            <a:endParaRPr lang="en-US" b="0" i="0" dirty="0">
              <a:solidFill>
                <a:srgbClr val="000000"/>
              </a:solidFill>
              <a:effectLst/>
              <a:latin typeface="+mn-lt"/>
            </a:endParaRPr>
          </a:p>
          <a:p>
            <a:pPr marL="457200" indent="-457200" algn="l" defTabSz="457200" rtl="0" fontAlgn="base">
              <a:buFont typeface="+mj-lt"/>
              <a:buAutoNum type="alphaUcPeriod"/>
            </a:pPr>
            <a:r>
              <a:rPr lang="en-US" b="0" i="0" u="none" strike="noStrike" dirty="0">
                <a:solidFill>
                  <a:srgbClr val="000000"/>
                </a:solidFill>
                <a:effectLst/>
                <a:latin typeface="+mn-lt"/>
              </a:rPr>
              <a:t>Youth with a parent who is in armed forces</a:t>
            </a:r>
          </a:p>
          <a:p>
            <a:pPr marL="0" indent="0" algn="l" defTabSz="457200" rtl="0" fontAlgn="base">
              <a:buNone/>
            </a:pPr>
            <a:r>
              <a:rPr lang="en-US" dirty="0">
                <a:solidFill>
                  <a:srgbClr val="000000"/>
                </a:solidFill>
                <a:latin typeface="+mn-lt"/>
              </a:rPr>
              <a:t>J.	Major racial and ethnic groups (Added from ESEA) </a:t>
            </a:r>
            <a:endParaRPr lang="en-US" b="0" i="0" dirty="0">
              <a:solidFill>
                <a:srgbClr val="000000"/>
              </a:solidFill>
              <a:effectLst/>
              <a:latin typeface="+mn-lt"/>
            </a:endParaRPr>
          </a:p>
          <a:p>
            <a:pPr marL="0" indent="0">
              <a:buNone/>
            </a:pPr>
            <a:endParaRPr lang="en-US" dirty="0"/>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r>
              <a:rPr lang="en-US" dirty="0"/>
              <a:t>Perkins V Special Populations</a:t>
            </a:r>
          </a:p>
        </p:txBody>
      </p:sp>
    </p:spTree>
    <p:extLst>
      <p:ext uri="{BB962C8B-B14F-4D97-AF65-F5344CB8AC3E}">
        <p14:creationId xmlns:p14="http://schemas.microsoft.com/office/powerpoint/2010/main" val="203856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FB12A6-E65D-3B67-BA4F-39A7410D9B1B}"/>
              </a:ext>
            </a:extLst>
          </p:cNvPr>
          <p:cNvSpPr>
            <a:spLocks noGrp="1"/>
          </p:cNvSpPr>
          <p:nvPr>
            <p:ph idx="1"/>
          </p:nvPr>
        </p:nvSpPr>
        <p:spPr>
          <a:xfrm>
            <a:off x="414966" y="1320905"/>
            <a:ext cx="8247254" cy="2632118"/>
          </a:xfrm>
        </p:spPr>
        <p:txBody>
          <a:bodyPr>
            <a:normAutofit/>
          </a:bodyPr>
          <a:lstStyle/>
          <a:p>
            <a:pPr marL="0" indent="0">
              <a:buNone/>
            </a:pPr>
            <a:r>
              <a:rPr lang="en-US" dirty="0"/>
              <a:t>CTE Perkins Allotment was approved on August 19, 2022</a:t>
            </a:r>
          </a:p>
          <a:p>
            <a:pPr lvl="1"/>
            <a:r>
              <a:rPr lang="en-US" dirty="0"/>
              <a:t>See notes below for link, the Perkins allocation is on page 406 of the packet PDF (page 35 of Item FC01)</a:t>
            </a:r>
          </a:p>
          <a:p>
            <a:pPr marL="0" indent="0">
              <a:buNone/>
            </a:pPr>
            <a:endParaRPr lang="en-US" dirty="0"/>
          </a:p>
          <a:p>
            <a:pPr marL="0" indent="0">
              <a:buNone/>
            </a:pPr>
            <a:r>
              <a:rPr lang="en-US" dirty="0">
                <a:solidFill>
                  <a:srgbClr val="FF0000"/>
                </a:solidFill>
              </a:rPr>
              <a:t>Note</a:t>
            </a:r>
            <a:r>
              <a:rPr lang="en-US" dirty="0"/>
              <a:t> the total allotment may be different than the planning budget used this spring. Also, the Admin has been reduced by the WIOA contribution, so pay attention to the available admin for </a:t>
            </a:r>
            <a:r>
              <a:rPr lang="en-US" dirty="0" err="1"/>
              <a:t>Voc</a:t>
            </a:r>
            <a:r>
              <a:rPr lang="en-US" dirty="0"/>
              <a:t> Code 10.</a:t>
            </a:r>
          </a:p>
          <a:p>
            <a:pPr marL="0" indent="0">
              <a:buNone/>
            </a:pPr>
            <a:endParaRPr lang="en-US" dirty="0"/>
          </a:p>
        </p:txBody>
      </p:sp>
      <p:sp>
        <p:nvSpPr>
          <p:cNvPr id="3" name="Title 2">
            <a:extLst>
              <a:ext uri="{FF2B5EF4-FFF2-40B4-BE49-F238E27FC236}">
                <a16:creationId xmlns:a16="http://schemas.microsoft.com/office/drawing/2014/main" id="{36AFCF22-61E1-E522-812A-6DB0C095D5E8}"/>
              </a:ext>
            </a:extLst>
          </p:cNvPr>
          <p:cNvSpPr>
            <a:spLocks noGrp="1"/>
          </p:cNvSpPr>
          <p:nvPr>
            <p:ph type="title"/>
          </p:nvPr>
        </p:nvSpPr>
        <p:spPr/>
        <p:txBody>
          <a:bodyPr/>
          <a:lstStyle/>
          <a:p>
            <a:r>
              <a:rPr lang="en-US" dirty="0"/>
              <a:t>Perkins Budget for 2022-23</a:t>
            </a:r>
          </a:p>
        </p:txBody>
      </p:sp>
      <p:pic>
        <p:nvPicPr>
          <p:cNvPr id="9" name="Picture 8">
            <a:extLst>
              <a:ext uri="{FF2B5EF4-FFF2-40B4-BE49-F238E27FC236}">
                <a16:creationId xmlns:a16="http://schemas.microsoft.com/office/drawing/2014/main" id="{2EE6B1DE-0C5D-5414-EE39-D76BC4050E26}"/>
              </a:ext>
            </a:extLst>
          </p:cNvPr>
          <p:cNvPicPr>
            <a:picLocks noChangeAspect="1"/>
          </p:cNvPicPr>
          <p:nvPr/>
        </p:nvPicPr>
        <p:blipFill>
          <a:blip r:embed="rId3"/>
          <a:stretch>
            <a:fillRect/>
          </a:stretch>
        </p:blipFill>
        <p:spPr>
          <a:xfrm>
            <a:off x="205490" y="3768785"/>
            <a:ext cx="8666205" cy="1149251"/>
          </a:xfrm>
          <a:prstGeom prst="rect">
            <a:avLst/>
          </a:prstGeom>
        </p:spPr>
      </p:pic>
    </p:spTree>
    <p:extLst>
      <p:ext uri="{BB962C8B-B14F-4D97-AF65-F5344CB8AC3E}">
        <p14:creationId xmlns:p14="http://schemas.microsoft.com/office/powerpoint/2010/main" val="30105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676503-7C91-C75F-5245-9AE33246DFF4}"/>
              </a:ext>
            </a:extLst>
          </p:cNvPr>
          <p:cNvSpPr>
            <a:spLocks noGrp="1"/>
          </p:cNvSpPr>
          <p:nvPr>
            <p:ph idx="1"/>
          </p:nvPr>
        </p:nvSpPr>
        <p:spPr>
          <a:xfrm>
            <a:off x="1297858" y="1231641"/>
            <a:ext cx="6488397" cy="3785491"/>
          </a:xfrm>
        </p:spPr>
        <p:txBody>
          <a:bodyPr>
            <a:normAutofit fontScale="70000" lnSpcReduction="20000"/>
          </a:bodyPr>
          <a:lstStyle/>
          <a:p>
            <a:pPr>
              <a:lnSpc>
                <a:spcPct val="150000"/>
              </a:lnSpc>
              <a:spcBef>
                <a:spcPts val="0"/>
              </a:spcBef>
              <a:spcAft>
                <a:spcPts val="1200"/>
              </a:spcAft>
            </a:pPr>
            <a:r>
              <a:rPr lang="en-US" dirty="0"/>
              <a:t>CORD – NC-NET</a:t>
            </a:r>
          </a:p>
          <a:p>
            <a:pPr>
              <a:lnSpc>
                <a:spcPct val="150000"/>
              </a:lnSpc>
              <a:spcBef>
                <a:spcPts val="0"/>
              </a:spcBef>
              <a:spcAft>
                <a:spcPts val="1200"/>
              </a:spcAft>
            </a:pPr>
            <a:r>
              <a:rPr lang="en-US" dirty="0"/>
              <a:t>SkillsUSA</a:t>
            </a:r>
          </a:p>
          <a:p>
            <a:pPr>
              <a:lnSpc>
                <a:spcPct val="150000"/>
              </a:lnSpc>
              <a:spcBef>
                <a:spcPts val="0"/>
              </a:spcBef>
              <a:spcAft>
                <a:spcPts val="1200"/>
              </a:spcAft>
            </a:pPr>
            <a:r>
              <a:rPr lang="en-US" dirty="0"/>
              <a:t>Career Counseling</a:t>
            </a:r>
          </a:p>
          <a:p>
            <a:pPr>
              <a:lnSpc>
                <a:spcPct val="150000"/>
              </a:lnSpc>
              <a:spcBef>
                <a:spcPts val="0"/>
              </a:spcBef>
              <a:spcAft>
                <a:spcPts val="1200"/>
              </a:spcAft>
            </a:pPr>
            <a:r>
              <a:rPr lang="en-US" dirty="0"/>
              <a:t>Updated Career Exploration Guide</a:t>
            </a:r>
          </a:p>
          <a:p>
            <a:pPr>
              <a:lnSpc>
                <a:spcPct val="150000"/>
              </a:lnSpc>
              <a:spcBef>
                <a:spcPts val="0"/>
              </a:spcBef>
              <a:spcAft>
                <a:spcPts val="1200"/>
              </a:spcAft>
            </a:pPr>
            <a:r>
              <a:rPr lang="en-US" dirty="0"/>
              <a:t>Curriculum Alignment Projects: Cybersecurity, Biopharmaceutical Technology</a:t>
            </a:r>
          </a:p>
          <a:p>
            <a:pPr>
              <a:lnSpc>
                <a:spcPct val="150000"/>
              </a:lnSpc>
              <a:spcBef>
                <a:spcPts val="0"/>
              </a:spcBef>
              <a:spcAft>
                <a:spcPts val="1200"/>
              </a:spcAft>
            </a:pPr>
            <a:r>
              <a:rPr lang="en-US" dirty="0"/>
              <a:t>Elementary Education Residency licensure certificate</a:t>
            </a:r>
          </a:p>
          <a:p>
            <a:pPr>
              <a:lnSpc>
                <a:spcPct val="150000"/>
              </a:lnSpc>
              <a:spcBef>
                <a:spcPts val="0"/>
              </a:spcBef>
              <a:spcAft>
                <a:spcPts val="1200"/>
              </a:spcAft>
            </a:pPr>
            <a:r>
              <a:rPr lang="en-US" dirty="0"/>
              <a:t>Virtual Reality</a:t>
            </a:r>
          </a:p>
          <a:p>
            <a:pPr>
              <a:lnSpc>
                <a:spcPct val="150000"/>
              </a:lnSpc>
              <a:spcBef>
                <a:spcPts val="0"/>
              </a:spcBef>
              <a:spcAft>
                <a:spcPts val="1200"/>
              </a:spcAft>
            </a:pPr>
            <a:r>
              <a:rPr lang="en-US" dirty="0"/>
              <a:t>Pathways</a:t>
            </a:r>
          </a:p>
          <a:p>
            <a:endParaRPr lang="en-US" dirty="0"/>
          </a:p>
        </p:txBody>
      </p:sp>
      <p:sp>
        <p:nvSpPr>
          <p:cNvPr id="3" name="Title 2">
            <a:extLst>
              <a:ext uri="{FF2B5EF4-FFF2-40B4-BE49-F238E27FC236}">
                <a16:creationId xmlns:a16="http://schemas.microsoft.com/office/drawing/2014/main" id="{AABE7F63-7ED7-F238-626C-32764570B0A8}"/>
              </a:ext>
            </a:extLst>
          </p:cNvPr>
          <p:cNvSpPr>
            <a:spLocks noGrp="1"/>
          </p:cNvSpPr>
          <p:nvPr>
            <p:ph type="title"/>
          </p:nvPr>
        </p:nvSpPr>
        <p:spPr/>
        <p:txBody>
          <a:bodyPr/>
          <a:lstStyle/>
          <a:p>
            <a:r>
              <a:rPr lang="en-US" dirty="0"/>
              <a:t>Potential Leadership Projects for 2022-23</a:t>
            </a:r>
          </a:p>
        </p:txBody>
      </p:sp>
    </p:spTree>
    <p:extLst>
      <p:ext uri="{BB962C8B-B14F-4D97-AF65-F5344CB8AC3E}">
        <p14:creationId xmlns:p14="http://schemas.microsoft.com/office/powerpoint/2010/main" val="46880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B0D36-21BC-4502-B10D-5DCA1BCDB121}"/>
              </a:ext>
            </a:extLst>
          </p:cNvPr>
          <p:cNvSpPr>
            <a:spLocks noGrp="1"/>
          </p:cNvSpPr>
          <p:nvPr>
            <p:ph idx="1"/>
          </p:nvPr>
        </p:nvSpPr>
        <p:spPr>
          <a:xfrm>
            <a:off x="1297859" y="1320904"/>
            <a:ext cx="6474542" cy="3548753"/>
          </a:xfrm>
        </p:spPr>
        <p:txBody>
          <a:bodyPr>
            <a:normAutofit/>
          </a:bodyPr>
          <a:lstStyle/>
          <a:p>
            <a:pPr marL="284163" indent="-284163" algn="l" rtl="0" fontAlgn="base"/>
            <a:r>
              <a:rPr lang="en-US" sz="2400" b="0" i="0" u="none" strike="noStrike" dirty="0">
                <a:solidFill>
                  <a:srgbClr val="000000"/>
                </a:solidFill>
                <a:effectLst/>
                <a:latin typeface="+mn-lt"/>
              </a:rPr>
              <a:t>Looking for promising practices  </a:t>
            </a:r>
            <a:r>
              <a:rPr lang="en-US" sz="2400" b="0" i="0" dirty="0">
                <a:solidFill>
                  <a:srgbClr val="000000"/>
                </a:solidFill>
                <a:effectLst/>
                <a:latin typeface="+mn-lt"/>
              </a:rPr>
              <a:t> </a:t>
            </a:r>
          </a:p>
          <a:p>
            <a:pPr marL="284163" indent="-284163" algn="l" rtl="0" fontAlgn="base"/>
            <a:r>
              <a:rPr lang="en-US" sz="2400" b="0" i="0" u="none" strike="noStrike" dirty="0">
                <a:solidFill>
                  <a:srgbClr val="000000"/>
                </a:solidFill>
                <a:effectLst/>
                <a:latin typeface="+mn-lt"/>
              </a:rPr>
              <a:t>Articulation </a:t>
            </a:r>
            <a:r>
              <a:rPr lang="en-US" sz="2400" b="0" i="0" dirty="0">
                <a:solidFill>
                  <a:srgbClr val="000000"/>
                </a:solidFill>
                <a:effectLst/>
                <a:latin typeface="+mn-lt"/>
              </a:rPr>
              <a:t> </a:t>
            </a:r>
          </a:p>
          <a:p>
            <a:pPr marL="284163" indent="-284163" algn="l" rtl="0" fontAlgn="base"/>
            <a:r>
              <a:rPr lang="en-US" sz="2400" b="0" i="0" u="none" strike="noStrike" dirty="0">
                <a:solidFill>
                  <a:srgbClr val="000000"/>
                </a:solidFill>
                <a:effectLst/>
                <a:latin typeface="+mn-lt"/>
              </a:rPr>
              <a:t>CCP</a:t>
            </a:r>
            <a:r>
              <a:rPr lang="en-US" sz="2400" b="0" i="0" dirty="0">
                <a:solidFill>
                  <a:srgbClr val="000000"/>
                </a:solidFill>
                <a:effectLst/>
                <a:latin typeface="+mn-lt"/>
              </a:rPr>
              <a:t> </a:t>
            </a:r>
          </a:p>
          <a:p>
            <a:pPr marL="284163" indent="-284163" algn="l" rtl="0" fontAlgn="base"/>
            <a:r>
              <a:rPr lang="en-US" sz="2400" b="0" i="0" u="none" strike="noStrike" dirty="0">
                <a:solidFill>
                  <a:srgbClr val="000000"/>
                </a:solidFill>
                <a:effectLst/>
                <a:latin typeface="+mn-lt"/>
              </a:rPr>
              <a:t>CE </a:t>
            </a:r>
          </a:p>
          <a:p>
            <a:pPr marL="284163" indent="-284163" algn="l" rtl="0" fontAlgn="base"/>
            <a:r>
              <a:rPr lang="en-US" sz="2400" b="0" i="0" u="none" strike="noStrike" dirty="0">
                <a:solidFill>
                  <a:srgbClr val="000000"/>
                </a:solidFill>
                <a:effectLst/>
                <a:latin typeface="+mn-lt"/>
              </a:rPr>
              <a:t>Rubric </a:t>
            </a:r>
          </a:p>
          <a:p>
            <a:pPr marL="284163" indent="-284163"/>
            <a:r>
              <a:rPr lang="en-US" sz="2400" dirty="0">
                <a:latin typeface="+mn-lt"/>
              </a:rPr>
              <a:t>How do we serve the all special populations students?</a:t>
            </a:r>
          </a:p>
        </p:txBody>
      </p:sp>
      <p:sp>
        <p:nvSpPr>
          <p:cNvPr id="3" name="Title 2">
            <a:extLst>
              <a:ext uri="{FF2B5EF4-FFF2-40B4-BE49-F238E27FC236}">
                <a16:creationId xmlns:a16="http://schemas.microsoft.com/office/drawing/2014/main" id="{E57C217D-6EDE-08A5-8178-7F9E8294BA34}"/>
              </a:ext>
            </a:extLst>
          </p:cNvPr>
          <p:cNvSpPr>
            <a:spLocks noGrp="1"/>
          </p:cNvSpPr>
          <p:nvPr>
            <p:ph type="title"/>
          </p:nvPr>
        </p:nvSpPr>
        <p:spPr/>
        <p:txBody>
          <a:bodyPr/>
          <a:lstStyle/>
          <a:p>
            <a:pPr algn="l" rtl="0" fontAlgn="base"/>
            <a:r>
              <a:rPr lang="en-US" sz="3200" b="0" dirty="0">
                <a:solidFill>
                  <a:srgbClr val="000000"/>
                </a:solidFill>
                <a:latin typeface="Calibri" panose="020F0502020204030204" pitchFamily="34" charset="0"/>
              </a:rPr>
              <a:t>Pathways</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37018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4E17D-FC8E-C6FF-524E-CD66AFD2BD55}"/>
              </a:ext>
            </a:extLst>
          </p:cNvPr>
          <p:cNvSpPr>
            <a:spLocks noGrp="1"/>
          </p:cNvSpPr>
          <p:nvPr>
            <p:ph type="title"/>
          </p:nvPr>
        </p:nvSpPr>
        <p:spPr>
          <a:xfrm>
            <a:off x="1297859" y="126367"/>
            <a:ext cx="7364361" cy="994172"/>
          </a:xfrm>
        </p:spPr>
        <p:txBody>
          <a:bodyPr anchor="ctr">
            <a:normAutofit/>
          </a:bodyPr>
          <a:lstStyle/>
          <a:p>
            <a:r>
              <a:rPr lang="en-US" dirty="0"/>
              <a:t>Postsecondary Association of CTE (PACE)</a:t>
            </a:r>
          </a:p>
        </p:txBody>
      </p:sp>
      <p:pic>
        <p:nvPicPr>
          <p:cNvPr id="11" name="Picture 10" descr="Graphical user interface&#10;&#10;Description automatically generated">
            <a:extLst>
              <a:ext uri="{FF2B5EF4-FFF2-40B4-BE49-F238E27FC236}">
                <a16:creationId xmlns:a16="http://schemas.microsoft.com/office/drawing/2014/main" id="{2A302ACF-BA71-189D-52F5-E7935BDE9D30}"/>
              </a:ext>
            </a:extLst>
          </p:cNvPr>
          <p:cNvPicPr>
            <a:picLocks noChangeAspect="1"/>
          </p:cNvPicPr>
          <p:nvPr/>
        </p:nvPicPr>
        <p:blipFill rotWithShape="1">
          <a:blip r:embed="rId3">
            <a:extLst>
              <a:ext uri="{28A0092B-C50C-407E-A947-70E740481C1C}">
                <a14:useLocalDpi xmlns:a14="http://schemas.microsoft.com/office/drawing/2010/main" val="0"/>
              </a:ext>
            </a:extLst>
          </a:blip>
          <a:srcRect l="40758" t="40149" r="39166"/>
          <a:stretch/>
        </p:blipFill>
        <p:spPr>
          <a:xfrm>
            <a:off x="1297859" y="1583974"/>
            <a:ext cx="2313268" cy="1975551"/>
          </a:xfrm>
          <a:prstGeom prst="rect">
            <a:avLst/>
          </a:prstGeom>
        </p:spPr>
      </p:pic>
      <p:sp>
        <p:nvSpPr>
          <p:cNvPr id="12" name="TextBox 11">
            <a:extLst>
              <a:ext uri="{FF2B5EF4-FFF2-40B4-BE49-F238E27FC236}">
                <a16:creationId xmlns:a16="http://schemas.microsoft.com/office/drawing/2014/main" id="{77BB55FE-085A-FC0D-A1AC-611BC1336119}"/>
              </a:ext>
            </a:extLst>
          </p:cNvPr>
          <p:cNvSpPr txBox="1"/>
          <p:nvPr/>
        </p:nvSpPr>
        <p:spPr>
          <a:xfrm>
            <a:off x="3747655" y="1399308"/>
            <a:ext cx="4098485" cy="2677656"/>
          </a:xfrm>
          <a:prstGeom prst="rect">
            <a:avLst/>
          </a:prstGeom>
          <a:noFill/>
        </p:spPr>
        <p:txBody>
          <a:bodyPr wrap="square" rtlCol="0">
            <a:spAutoFit/>
          </a:bodyPr>
          <a:lstStyle/>
          <a:p>
            <a:r>
              <a:rPr lang="en-US" sz="2800" dirty="0"/>
              <a:t>Division of the Association for Career and Technical Education (ACTE)</a:t>
            </a:r>
          </a:p>
          <a:p>
            <a:endParaRPr lang="en-US" sz="2800" dirty="0"/>
          </a:p>
          <a:p>
            <a:r>
              <a:rPr lang="en-US" sz="2800" dirty="0"/>
              <a:t>Exploring postsecondary involvement in NC</a:t>
            </a:r>
          </a:p>
        </p:txBody>
      </p:sp>
    </p:spTree>
    <p:extLst>
      <p:ext uri="{BB962C8B-B14F-4D97-AF65-F5344CB8AC3E}">
        <p14:creationId xmlns:p14="http://schemas.microsoft.com/office/powerpoint/2010/main" val="327724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8C7066-4431-6942-845E-4593AB9159B0}"/>
              </a:ext>
            </a:extLst>
          </p:cNvPr>
          <p:cNvPicPr>
            <a:picLocks noChangeAspect="1"/>
          </p:cNvPicPr>
          <p:nvPr/>
        </p:nvPicPr>
        <p:blipFill>
          <a:blip r:embed="rId2"/>
          <a:stretch>
            <a:fillRect/>
          </a:stretch>
        </p:blipFill>
        <p:spPr>
          <a:xfrm>
            <a:off x="2453341" y="1320904"/>
            <a:ext cx="4237317" cy="3548753"/>
          </a:xfrm>
          <a:prstGeom prst="rect">
            <a:avLst/>
          </a:prstGeom>
          <a:noFill/>
        </p:spPr>
      </p:pic>
      <p:sp>
        <p:nvSpPr>
          <p:cNvPr id="2" name="Title 1">
            <a:extLst>
              <a:ext uri="{FF2B5EF4-FFF2-40B4-BE49-F238E27FC236}">
                <a16:creationId xmlns:a16="http://schemas.microsoft.com/office/drawing/2014/main" id="{AE7AAEBB-FB3C-E6E5-33A1-CFE43358FA41}"/>
              </a:ext>
            </a:extLst>
          </p:cNvPr>
          <p:cNvSpPr>
            <a:spLocks noGrp="1"/>
          </p:cNvSpPr>
          <p:nvPr>
            <p:ph type="title"/>
          </p:nvPr>
        </p:nvSpPr>
        <p:spPr>
          <a:xfrm>
            <a:off x="1297859" y="126367"/>
            <a:ext cx="7364361" cy="994172"/>
          </a:xfrm>
        </p:spPr>
        <p:txBody>
          <a:bodyPr anchor="ctr">
            <a:normAutofit/>
          </a:bodyPr>
          <a:lstStyle/>
          <a:p>
            <a:r>
              <a:rPr lang="en-US" dirty="0"/>
              <a:t>Updating the Career Clusters Guide</a:t>
            </a:r>
          </a:p>
        </p:txBody>
      </p:sp>
    </p:spTree>
    <p:extLst>
      <p:ext uri="{BB962C8B-B14F-4D97-AF65-F5344CB8AC3E}">
        <p14:creationId xmlns:p14="http://schemas.microsoft.com/office/powerpoint/2010/main" val="151588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835311144"/>
              </p:ext>
            </p:extLst>
          </p:nvPr>
        </p:nvGraphicFramePr>
        <p:xfrm>
          <a:off x="135291" y="768928"/>
          <a:ext cx="8849382" cy="4551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B362BA-B086-6175-B3E6-C0BEDD61AA61}"/>
              </a:ext>
            </a:extLst>
          </p:cNvPr>
          <p:cNvSpPr>
            <a:spLocks noGrp="1"/>
          </p:cNvSpPr>
          <p:nvPr>
            <p:ph type="title"/>
          </p:nvPr>
        </p:nvSpPr>
        <p:spPr/>
        <p:txBody>
          <a:bodyPr/>
          <a:lstStyle/>
          <a:p>
            <a:r>
              <a:rPr lang="en-US" dirty="0"/>
              <a:t>Career Clusters Guide Interviews</a:t>
            </a:r>
          </a:p>
        </p:txBody>
      </p:sp>
      <p:sp>
        <p:nvSpPr>
          <p:cNvPr id="5" name="Rectangle 1">
            <a:extLst>
              <a:ext uri="{FF2B5EF4-FFF2-40B4-BE49-F238E27FC236}">
                <a16:creationId xmlns:a16="http://schemas.microsoft.com/office/drawing/2014/main" id="{9AD64A63-019E-9458-2494-EE27A2A092F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DFE5726A-17CD-8BB9-12CB-34AA373C8152}"/>
              </a:ext>
            </a:extLst>
          </p:cNvPr>
          <p:cNvSpPr txBox="1"/>
          <p:nvPr/>
        </p:nvSpPr>
        <p:spPr>
          <a:xfrm>
            <a:off x="5749635" y="1636049"/>
            <a:ext cx="2701637" cy="1569660"/>
          </a:xfrm>
          <a:prstGeom prst="rect">
            <a:avLst/>
          </a:prstGeom>
          <a:noFill/>
        </p:spPr>
        <p:txBody>
          <a:bodyPr wrap="square" rtlCol="0">
            <a:spAutoFit/>
          </a:bodyPr>
          <a:lstStyle/>
          <a:p>
            <a:r>
              <a:rPr lang="en-US" sz="2400" dirty="0"/>
              <a:t>We want to have at least 2 interviews </a:t>
            </a:r>
          </a:p>
          <a:p>
            <a:r>
              <a:rPr lang="en-US" sz="2400" dirty="0"/>
              <a:t>for each career cluster</a:t>
            </a:r>
          </a:p>
        </p:txBody>
      </p:sp>
      <p:pic>
        <p:nvPicPr>
          <p:cNvPr id="9" name="Picture 8">
            <a:extLst>
              <a:ext uri="{FF2B5EF4-FFF2-40B4-BE49-F238E27FC236}">
                <a16:creationId xmlns:a16="http://schemas.microsoft.com/office/drawing/2014/main" id="{C11CA042-A82D-471A-A898-D8B354CA15A2}"/>
              </a:ext>
            </a:extLst>
          </p:cNvPr>
          <p:cNvPicPr>
            <a:picLocks noChangeAspect="1"/>
          </p:cNvPicPr>
          <p:nvPr/>
        </p:nvPicPr>
        <p:blipFill>
          <a:blip r:embed="rId3"/>
          <a:stretch>
            <a:fillRect/>
          </a:stretch>
        </p:blipFill>
        <p:spPr>
          <a:xfrm>
            <a:off x="759279" y="1246906"/>
            <a:ext cx="4818689" cy="3770227"/>
          </a:xfrm>
          <a:prstGeom prst="rect">
            <a:avLst/>
          </a:prstGeom>
        </p:spPr>
      </p:pic>
    </p:spTree>
    <p:extLst>
      <p:ext uri="{BB962C8B-B14F-4D97-AF65-F5344CB8AC3E}">
        <p14:creationId xmlns:p14="http://schemas.microsoft.com/office/powerpoint/2010/main" val="28761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8802B-466D-972B-DFFD-98CA3B4F7460}"/>
              </a:ext>
            </a:extLst>
          </p:cNvPr>
          <p:cNvSpPr>
            <a:spLocks noGrp="1"/>
          </p:cNvSpPr>
          <p:nvPr>
            <p:ph type="title"/>
          </p:nvPr>
        </p:nvSpPr>
        <p:spPr>
          <a:xfrm>
            <a:off x="1297859" y="126367"/>
            <a:ext cx="7364361" cy="994172"/>
          </a:xfrm>
        </p:spPr>
        <p:txBody>
          <a:bodyPr anchor="ctr">
            <a:normAutofit/>
          </a:bodyPr>
          <a:lstStyle/>
          <a:p>
            <a:r>
              <a:rPr lang="en-US" dirty="0"/>
              <a:t>MOA – Civil Rights Reviews</a:t>
            </a:r>
          </a:p>
        </p:txBody>
      </p:sp>
      <p:sp>
        <p:nvSpPr>
          <p:cNvPr id="2" name="Content Placeholder 1">
            <a:extLst>
              <a:ext uri="{FF2B5EF4-FFF2-40B4-BE49-F238E27FC236}">
                <a16:creationId xmlns:a16="http://schemas.microsoft.com/office/drawing/2014/main" id="{CC366ACA-069A-4C32-2542-3233D6D2FB9B}"/>
              </a:ext>
            </a:extLst>
          </p:cNvPr>
          <p:cNvSpPr>
            <a:spLocks noGrp="1"/>
          </p:cNvSpPr>
          <p:nvPr>
            <p:ph sz="half" idx="1"/>
          </p:nvPr>
        </p:nvSpPr>
        <p:spPr>
          <a:xfrm>
            <a:off x="628650" y="1369219"/>
            <a:ext cx="4064648" cy="3449762"/>
          </a:xfrm>
        </p:spPr>
        <p:txBody>
          <a:bodyPr>
            <a:normAutofit/>
          </a:bodyPr>
          <a:lstStyle/>
          <a:p>
            <a:pPr marL="168275" indent="-168275" rtl="0" fontAlgn="base"/>
            <a:r>
              <a:rPr lang="en-US" sz="2400" b="0" i="0" u="none" strike="noStrike" dirty="0">
                <a:effectLst/>
              </a:rPr>
              <a:t>College Reviews </a:t>
            </a:r>
            <a:r>
              <a:rPr lang="en-US" sz="2400" b="0" i="0" dirty="0">
                <a:effectLst/>
              </a:rPr>
              <a:t> </a:t>
            </a:r>
          </a:p>
          <a:p>
            <a:pPr marL="168275" indent="-168275" rtl="0" fontAlgn="base"/>
            <a:r>
              <a:rPr lang="en-US" sz="2400" b="0" i="0" u="none" strike="noStrike" dirty="0">
                <a:effectLst/>
              </a:rPr>
              <a:t>Call if you want a review</a:t>
            </a:r>
            <a:r>
              <a:rPr lang="en-US" sz="2400" b="0" i="0" dirty="0">
                <a:effectLst/>
              </a:rPr>
              <a:t> </a:t>
            </a:r>
          </a:p>
          <a:p>
            <a:pPr marL="168275" indent="-168275" rtl="0" fontAlgn="base"/>
            <a:r>
              <a:rPr lang="en-US" sz="2400" b="0" i="0" u="none" strike="noStrike" dirty="0">
                <a:effectLst/>
              </a:rPr>
              <a:t>Fall Reviews</a:t>
            </a:r>
          </a:p>
          <a:p>
            <a:pPr marL="168275" lvl="1" indent="-168275" fontAlgn="base"/>
            <a:r>
              <a:rPr lang="en-US" sz="2400" b="0" i="0" u="none" strike="noStrike" dirty="0">
                <a:effectLst/>
              </a:rPr>
              <a:t>Montgomery (Oct 24 - 25) </a:t>
            </a:r>
          </a:p>
          <a:p>
            <a:pPr marL="168275" lvl="1" indent="-168275" fontAlgn="base"/>
            <a:r>
              <a:rPr lang="en-US" sz="2400" b="0" i="0" u="none" strike="noStrike" dirty="0">
                <a:effectLst/>
              </a:rPr>
              <a:t>James Sprunt </a:t>
            </a:r>
            <a:r>
              <a:rPr lang="en-US" sz="2400" b="0" i="0" dirty="0">
                <a:effectLst/>
              </a:rPr>
              <a:t> (Nov 9 - 10)</a:t>
            </a:r>
          </a:p>
          <a:p>
            <a:pPr marL="168275" indent="-168275" rtl="0" fontAlgn="base"/>
            <a:r>
              <a:rPr lang="en-US" sz="2400" b="0" i="0" u="none" strike="noStrike" dirty="0">
                <a:effectLst/>
              </a:rPr>
              <a:t>Appreciation college working to close</a:t>
            </a:r>
            <a:endParaRPr lang="en-US" sz="2400" b="0" i="0" dirty="0">
              <a:effectLst/>
            </a:endParaRPr>
          </a:p>
          <a:p>
            <a:endParaRPr lang="en-US" dirty="0"/>
          </a:p>
        </p:txBody>
      </p:sp>
      <p:pic>
        <p:nvPicPr>
          <p:cNvPr id="7" name="Picture 6">
            <a:extLst>
              <a:ext uri="{FF2B5EF4-FFF2-40B4-BE49-F238E27FC236}">
                <a16:creationId xmlns:a16="http://schemas.microsoft.com/office/drawing/2014/main" id="{76F0C888-D1B2-27FC-6226-8EDDA1AD6FD4}"/>
              </a:ext>
            </a:extLst>
          </p:cNvPr>
          <p:cNvPicPr>
            <a:picLocks noChangeAspect="1"/>
          </p:cNvPicPr>
          <p:nvPr/>
        </p:nvPicPr>
        <p:blipFill rotWithShape="1">
          <a:blip r:embed="rId3"/>
          <a:srcRect l="4532" t="20055" r="4717" b="6167"/>
          <a:stretch/>
        </p:blipFill>
        <p:spPr>
          <a:xfrm>
            <a:off x="4980039" y="1671181"/>
            <a:ext cx="3526972" cy="2845838"/>
          </a:xfrm>
          <a:prstGeom prst="rect">
            <a:avLst/>
          </a:prstGeom>
          <a:noFill/>
        </p:spPr>
      </p:pic>
    </p:spTree>
    <p:extLst>
      <p:ext uri="{BB962C8B-B14F-4D97-AF65-F5344CB8AC3E}">
        <p14:creationId xmlns:p14="http://schemas.microsoft.com/office/powerpoint/2010/main" val="371658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BE53EA-8AC2-14C8-66F0-D8441DC1AAD6}"/>
              </a:ext>
            </a:extLst>
          </p:cNvPr>
          <p:cNvSpPr>
            <a:spLocks noGrp="1"/>
          </p:cNvSpPr>
          <p:nvPr>
            <p:ph idx="1"/>
          </p:nvPr>
        </p:nvSpPr>
        <p:spPr>
          <a:xfrm>
            <a:off x="1297859" y="1320904"/>
            <a:ext cx="6504522" cy="3548753"/>
          </a:xfrm>
        </p:spPr>
        <p:txBody>
          <a:bodyPr/>
          <a:lstStyle/>
          <a:p>
            <a:pPr algn="l" rtl="0" fontAlgn="base"/>
            <a:r>
              <a:rPr lang="en-US" sz="1800" b="0" i="0" u="none" strike="noStrike" dirty="0">
                <a:solidFill>
                  <a:srgbClr val="000000"/>
                </a:solidFill>
                <a:effectLst/>
                <a:latin typeface="Calibri" panose="020F0502020204030204" pitchFamily="34" charset="0"/>
              </a:rPr>
              <a:t>Best Practices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Use of Surveys</a:t>
            </a:r>
          </a:p>
          <a:p>
            <a:pPr marL="192881" lvl="1" indent="0" fontAlgn="base">
              <a:buNone/>
            </a:pPr>
            <a:endParaRPr lang="en-US" sz="1500" b="0" i="0" dirty="0">
              <a:solidFill>
                <a:srgbClr val="000000"/>
              </a:solidFill>
              <a:effectLst/>
              <a:latin typeface="Calibri" panose="020F0502020204030204" pitchFamily="34" charset="0"/>
            </a:endParaRPr>
          </a:p>
          <a:p>
            <a:pPr marL="192881" lvl="1" indent="0" fontAlgn="base">
              <a:buNone/>
            </a:pPr>
            <a:endParaRPr lang="en-US" b="0" i="0" dirty="0">
              <a:solidFill>
                <a:srgbClr val="000000"/>
              </a:solidFill>
              <a:effectLst/>
              <a:latin typeface="Segoe UI" panose="020B0502040204020203" pitchFamily="34" charset="0"/>
            </a:endParaRPr>
          </a:p>
        </p:txBody>
      </p:sp>
      <p:sp>
        <p:nvSpPr>
          <p:cNvPr id="3" name="Title 2">
            <a:extLst>
              <a:ext uri="{FF2B5EF4-FFF2-40B4-BE49-F238E27FC236}">
                <a16:creationId xmlns:a16="http://schemas.microsoft.com/office/drawing/2014/main" id="{526C7A57-C52C-7189-F632-B81D5ED5721B}"/>
              </a:ext>
            </a:extLst>
          </p:cNvPr>
          <p:cNvSpPr>
            <a:spLocks noGrp="1"/>
          </p:cNvSpPr>
          <p:nvPr>
            <p:ph type="title"/>
          </p:nvPr>
        </p:nvSpPr>
        <p:spPr/>
        <p:txBody>
          <a:bodyPr/>
          <a:lstStyle/>
          <a:p>
            <a:r>
              <a:rPr lang="en-US" dirty="0"/>
              <a:t>CLNAs</a:t>
            </a:r>
          </a:p>
        </p:txBody>
      </p:sp>
    </p:spTree>
    <p:extLst>
      <p:ext uri="{BB962C8B-B14F-4D97-AF65-F5344CB8AC3E}">
        <p14:creationId xmlns:p14="http://schemas.microsoft.com/office/powerpoint/2010/main" val="24799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D5133-CABD-C52F-2A35-72B96EC8DCF9}"/>
              </a:ext>
            </a:extLst>
          </p:cNvPr>
          <p:cNvSpPr>
            <a:spLocks noGrp="1"/>
          </p:cNvSpPr>
          <p:nvPr>
            <p:ph idx="1"/>
          </p:nvPr>
        </p:nvSpPr>
        <p:spPr>
          <a:xfrm>
            <a:off x="422031" y="1259058"/>
            <a:ext cx="8405446" cy="3758075"/>
          </a:xfrm>
        </p:spPr>
        <p:txBody>
          <a:bodyPr>
            <a:noAutofit/>
          </a:bodyPr>
          <a:lstStyle/>
          <a:p>
            <a:pPr algn="l" rtl="0" fontAlgn="base"/>
            <a:r>
              <a:rPr lang="en-US" sz="2000" dirty="0">
                <a:solidFill>
                  <a:srgbClr val="000000"/>
                </a:solidFill>
                <a:latin typeface="+mn-lt"/>
              </a:rPr>
              <a:t>In-Person in January</a:t>
            </a:r>
          </a:p>
          <a:p>
            <a:r>
              <a:rPr lang="en-US" sz="2000" dirty="0">
                <a:latin typeface="+mn-lt"/>
              </a:rPr>
              <a:t>PowerPoint  </a:t>
            </a:r>
          </a:p>
          <a:p>
            <a:pPr lvl="1"/>
            <a:r>
              <a:rPr lang="en-US" sz="2000" dirty="0">
                <a:latin typeface="+mn-lt"/>
              </a:rPr>
              <a:t>How are the findings of the CLNA being addressed?</a:t>
            </a:r>
          </a:p>
          <a:p>
            <a:pPr lvl="1"/>
            <a:r>
              <a:rPr lang="en-US" sz="2000" dirty="0">
                <a:latin typeface="+mn-lt"/>
              </a:rPr>
              <a:t>Plan updates: activities, anticipated problems/issues, successes</a:t>
            </a:r>
          </a:p>
          <a:p>
            <a:pPr lvl="1"/>
            <a:r>
              <a:rPr lang="en-US" sz="2000" dirty="0">
                <a:latin typeface="+mn-lt"/>
              </a:rPr>
              <a:t>Share a CTE Promising Practice that you’re doing this year</a:t>
            </a:r>
          </a:p>
          <a:p>
            <a:pPr lvl="1"/>
            <a:r>
              <a:rPr lang="en-US" sz="2000" dirty="0">
                <a:latin typeface="+mn-lt"/>
              </a:rPr>
              <a:t>Budget Update – Has equipment been ordered? On track to spend it all?</a:t>
            </a:r>
          </a:p>
          <a:p>
            <a:pPr lvl="1"/>
            <a:r>
              <a:rPr lang="en-US" sz="2000" dirty="0">
                <a:latin typeface="+mn-lt"/>
              </a:rPr>
              <a:t>Questions, comments, suggestions</a:t>
            </a:r>
          </a:p>
          <a:p>
            <a:r>
              <a:rPr lang="en-US" sz="2000" dirty="0">
                <a:latin typeface="+mn-lt"/>
              </a:rPr>
              <a:t>And there are other documents due in Moodle too</a:t>
            </a:r>
          </a:p>
        </p:txBody>
      </p:sp>
      <p:sp>
        <p:nvSpPr>
          <p:cNvPr id="3" name="Title 2">
            <a:extLst>
              <a:ext uri="{FF2B5EF4-FFF2-40B4-BE49-F238E27FC236}">
                <a16:creationId xmlns:a16="http://schemas.microsoft.com/office/drawing/2014/main" id="{9538A1E7-6E14-660F-2A9A-8A731E588D9C}"/>
              </a:ext>
            </a:extLst>
          </p:cNvPr>
          <p:cNvSpPr>
            <a:spLocks noGrp="1"/>
          </p:cNvSpPr>
          <p:nvPr>
            <p:ph type="title"/>
          </p:nvPr>
        </p:nvSpPr>
        <p:spPr/>
        <p:txBody>
          <a:bodyPr/>
          <a:lstStyle/>
          <a:p>
            <a:r>
              <a:rPr lang="en-US" dirty="0"/>
              <a:t>Mid-Year Reviews</a:t>
            </a:r>
          </a:p>
        </p:txBody>
      </p:sp>
    </p:spTree>
    <p:extLst>
      <p:ext uri="{BB962C8B-B14F-4D97-AF65-F5344CB8AC3E}">
        <p14:creationId xmlns:p14="http://schemas.microsoft.com/office/powerpoint/2010/main" val="215691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BD0C744D-B5FE-2EFA-8CCA-52ADB1BAD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839" y="1320904"/>
            <a:ext cx="4530322" cy="3548753"/>
          </a:xfrm>
          <a:prstGeom prst="rect">
            <a:avLst/>
          </a:prstGeom>
          <a:noFill/>
        </p:spPr>
      </p:pic>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t>Application due May 19, 2023</a:t>
            </a:r>
          </a:p>
        </p:txBody>
      </p:sp>
    </p:spTree>
    <p:extLst>
      <p:ext uri="{BB962C8B-B14F-4D97-AF65-F5344CB8AC3E}">
        <p14:creationId xmlns:p14="http://schemas.microsoft.com/office/powerpoint/2010/main" val="10657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a:xfrm>
            <a:off x="594360" y="1320905"/>
            <a:ext cx="7920990" cy="1200329"/>
          </a:xfrm>
        </p:spPr>
        <p:txBody>
          <a:bodyPr>
            <a:normAutofit/>
          </a:bodyPr>
          <a:lstStyle/>
          <a:p>
            <a:r>
              <a:rPr lang="en-US" dirty="0"/>
              <a:t>2</a:t>
            </a:r>
            <a:r>
              <a:rPr lang="en-US" baseline="30000" dirty="0"/>
              <a:t>nd</a:t>
            </a:r>
            <a:r>
              <a:rPr lang="en-US" dirty="0"/>
              <a:t> Tuesday of the month from 9-10 am</a:t>
            </a:r>
          </a:p>
          <a:p>
            <a:r>
              <a:rPr lang="en-US" dirty="0"/>
              <a:t>Register now for all of them </a:t>
            </a:r>
            <a:r>
              <a:rPr lang="en-US" dirty="0">
                <a:hlinkClick r:id="rId3"/>
              </a:rPr>
              <a:t>https://www.ncperkins.org/presentations/</a:t>
            </a:r>
            <a:endParaRPr lang="en-US" dirty="0"/>
          </a:p>
          <a:p>
            <a:r>
              <a:rPr lang="en-US" dirty="0"/>
              <a:t>Dates:</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p:nvPr/>
        </p:nvSpPr>
        <p:spPr>
          <a:xfrm>
            <a:off x="900050" y="4099892"/>
            <a:ext cx="685800" cy="6858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22312" y="4006387"/>
            <a:ext cx="6227878" cy="923330"/>
          </a:xfrm>
          <a:prstGeom prst="rect">
            <a:avLst/>
          </a:prstGeom>
          <a:solidFill>
            <a:schemeClr val="bg1"/>
          </a:solidFill>
        </p:spPr>
        <p:txBody>
          <a:bodyPr wrap="square" rtlCol="0">
            <a:spAutoFit/>
          </a:bodyPr>
          <a:lstStyle/>
          <a:p>
            <a:r>
              <a:rPr lang="en-US" dirty="0"/>
              <a:t>Attendance (or viewing the recording within 30 days) is recorded on monitoring rubric. Recording may be accessed at the same link as the registration.</a:t>
            </a:r>
          </a:p>
        </p:txBody>
      </p:sp>
      <p:sp>
        <p:nvSpPr>
          <p:cNvPr id="7" name="TextBox 6">
            <a:extLst>
              <a:ext uri="{FF2B5EF4-FFF2-40B4-BE49-F238E27FC236}">
                <a16:creationId xmlns:a16="http://schemas.microsoft.com/office/drawing/2014/main" id="{9BEB66DD-7F73-D26D-B870-7F7DDC46D3B9}"/>
              </a:ext>
            </a:extLst>
          </p:cNvPr>
          <p:cNvSpPr txBox="1"/>
          <p:nvPr/>
        </p:nvSpPr>
        <p:spPr>
          <a:xfrm>
            <a:off x="4420142" y="2419909"/>
            <a:ext cx="3214402" cy="1077218"/>
          </a:xfrm>
          <a:prstGeom prst="rect">
            <a:avLst/>
          </a:prstGeom>
          <a:noFill/>
        </p:spPr>
        <p:txBody>
          <a:bodyPr wrap="square" rtlCol="0">
            <a:spAutoFit/>
          </a:bodyPr>
          <a:lstStyle/>
          <a:p>
            <a:pPr marL="285750" indent="-285750">
              <a:buFont typeface="Courier New" panose="02070309020205020404" pitchFamily="49" charset="0"/>
              <a:buChar char="o"/>
            </a:pPr>
            <a:r>
              <a:rPr lang="en-US" sz="1600" dirty="0"/>
              <a:t>Mar. 14, 2023</a:t>
            </a:r>
          </a:p>
          <a:p>
            <a:pPr marL="285750" indent="-285750">
              <a:buFont typeface="Courier New" panose="02070309020205020404" pitchFamily="49" charset="0"/>
              <a:buChar char="o"/>
            </a:pPr>
            <a:r>
              <a:rPr lang="en-US" sz="1600" dirty="0"/>
              <a:t>April 11, 2023</a:t>
            </a:r>
          </a:p>
          <a:p>
            <a:pPr marL="285750" indent="-285750">
              <a:buFont typeface="Courier New" panose="02070309020205020404" pitchFamily="49" charset="0"/>
              <a:buChar char="o"/>
            </a:pPr>
            <a:r>
              <a:rPr lang="en-US" sz="1600" dirty="0"/>
              <a:t>May 9, 2023</a:t>
            </a:r>
          </a:p>
          <a:p>
            <a:pPr marL="285750" indent="-285750">
              <a:buFont typeface="Courier New" panose="02070309020205020404" pitchFamily="49" charset="0"/>
              <a:buChar char="o"/>
            </a:pPr>
            <a:r>
              <a:rPr lang="en-US" sz="1600" dirty="0"/>
              <a:t>June 13, 2023</a:t>
            </a:r>
          </a:p>
        </p:txBody>
      </p:sp>
      <p:sp>
        <p:nvSpPr>
          <p:cNvPr id="8" name="TextBox 7">
            <a:extLst>
              <a:ext uri="{FF2B5EF4-FFF2-40B4-BE49-F238E27FC236}">
                <a16:creationId xmlns:a16="http://schemas.microsoft.com/office/drawing/2014/main" id="{617A8109-8D23-65A8-6AD0-D3EFE22226D6}"/>
              </a:ext>
            </a:extLst>
          </p:cNvPr>
          <p:cNvSpPr txBox="1"/>
          <p:nvPr/>
        </p:nvSpPr>
        <p:spPr>
          <a:xfrm>
            <a:off x="900049" y="2419909"/>
            <a:ext cx="3339441" cy="1323439"/>
          </a:xfrm>
          <a:prstGeom prst="rect">
            <a:avLst/>
          </a:prstGeom>
          <a:noFill/>
        </p:spPr>
        <p:txBody>
          <a:bodyPr wrap="square" rtlCol="0">
            <a:spAutoFit/>
          </a:bodyPr>
          <a:lstStyle/>
          <a:p>
            <a:pPr marL="285750" indent="-285750">
              <a:buFont typeface="Courier New" panose="02070309020205020404" pitchFamily="49" charset="0"/>
              <a:buChar char="o"/>
            </a:pPr>
            <a:r>
              <a:rPr lang="en-US" sz="1600" dirty="0"/>
              <a:t>Sept. 13, 2022</a:t>
            </a:r>
          </a:p>
          <a:p>
            <a:pPr marL="285750" indent="-285750">
              <a:buFont typeface="Courier New" panose="02070309020205020404" pitchFamily="49" charset="0"/>
              <a:buChar char="o"/>
            </a:pPr>
            <a:r>
              <a:rPr lang="en-US" sz="1600" dirty="0"/>
              <a:t>Oct. 11, 2022 (System Conference)</a:t>
            </a:r>
          </a:p>
          <a:p>
            <a:pPr marL="285750" indent="-285750">
              <a:buFont typeface="Courier New" panose="02070309020205020404" pitchFamily="49" charset="0"/>
              <a:buChar char="o"/>
            </a:pPr>
            <a:r>
              <a:rPr lang="en-US" sz="1600" dirty="0"/>
              <a:t>Nov. 8, 2022</a:t>
            </a:r>
          </a:p>
          <a:p>
            <a:pPr marL="285750" indent="-285750">
              <a:buFont typeface="Courier New" panose="02070309020205020404" pitchFamily="49" charset="0"/>
              <a:buChar char="o"/>
            </a:pPr>
            <a:r>
              <a:rPr lang="en-US" sz="1600" dirty="0"/>
              <a:t>Jan. 10, 2023</a:t>
            </a:r>
          </a:p>
          <a:p>
            <a:pPr marL="285750" indent="-285750">
              <a:buFont typeface="Courier New" panose="02070309020205020404" pitchFamily="49" charset="0"/>
              <a:buChar char="o"/>
            </a:pPr>
            <a:r>
              <a:rPr lang="en-US" sz="1600" dirty="0"/>
              <a:t>Feb. 14, 2023</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9280" y="3800566"/>
            <a:ext cx="3472014" cy="1274354"/>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50" y="1259058"/>
            <a:ext cx="7886700" cy="3884442"/>
          </a:xfrm>
        </p:spPr>
        <p:txBody>
          <a:bodyPr vert="horz" lIns="91440" tIns="45720" rIns="91440" bIns="45720" rtlCol="0" anchor="t">
            <a:normAutofit fontScale="70000" lnSpcReduction="20000"/>
          </a:bodyPr>
          <a:lstStyle/>
          <a:p>
            <a:pPr marL="401638" indent="-292100" defTabSz="411163">
              <a:spcBef>
                <a:spcPts val="0"/>
              </a:spcBef>
            </a:pPr>
            <a:r>
              <a:rPr lang="en-US" sz="2900" dirty="0">
                <a:effectLst/>
                <a:latin typeface="Calibri" panose="020F0502020204030204" pitchFamily="34" charset="0"/>
                <a:ea typeface="Calibri" panose="020F0502020204030204" pitchFamily="34" charset="0"/>
              </a:rPr>
              <a:t>September 21	Entertainment Technologies (lights, sounds,</a:t>
            </a:r>
            <a:br>
              <a:rPr lang="en-US" sz="2900" dirty="0">
                <a:effectLst/>
                <a:latin typeface="Calibri" panose="020F0502020204030204" pitchFamily="34" charset="0"/>
                <a:ea typeface="Calibri" panose="020F0502020204030204" pitchFamily="34" charset="0"/>
              </a:rPr>
            </a:br>
            <a:r>
              <a:rPr lang="en-US" sz="2900" dirty="0">
                <a:effectLst/>
                <a:latin typeface="Calibri" panose="020F0502020204030204" pitchFamily="34" charset="0"/>
                <a:ea typeface="Calibri" panose="020F0502020204030204" pitchFamily="34" charset="0"/>
              </a:rPr>
              <a:t>					entertainment management)</a:t>
            </a:r>
          </a:p>
          <a:p>
            <a:pPr marL="401638" indent="-292100" defTabSz="411163">
              <a:spcBef>
                <a:spcPts val="0"/>
              </a:spcBef>
            </a:pPr>
            <a:r>
              <a:rPr lang="en-US" sz="2900" dirty="0">
                <a:effectLst/>
                <a:latin typeface="Calibri" panose="020F0502020204030204" pitchFamily="34" charset="0"/>
                <a:ea typeface="Calibri" panose="020F0502020204030204" pitchFamily="34" charset="0"/>
              </a:rPr>
              <a:t>October 19		Registered Nurses (ADN)</a:t>
            </a:r>
          </a:p>
          <a:p>
            <a:pPr marL="401638" indent="-292100" defTabSz="411163">
              <a:spcBef>
                <a:spcPts val="0"/>
              </a:spcBef>
            </a:pPr>
            <a:r>
              <a:rPr lang="en-US" sz="2900" dirty="0">
                <a:effectLst/>
                <a:latin typeface="Calibri" panose="020F0502020204030204" pitchFamily="34" charset="0"/>
                <a:ea typeface="Calibri" panose="020F0502020204030204" pitchFamily="34" charset="0"/>
              </a:rPr>
              <a:t>November 16	Software Developers  </a:t>
            </a:r>
          </a:p>
          <a:p>
            <a:pPr marL="401638" indent="-292100" defTabSz="411163">
              <a:spcBef>
                <a:spcPts val="0"/>
              </a:spcBef>
            </a:pPr>
            <a:r>
              <a:rPr lang="en-US" sz="2900" dirty="0">
                <a:effectLst/>
                <a:latin typeface="Calibri" panose="020F0502020204030204" pitchFamily="34" charset="0"/>
                <a:ea typeface="Calibri" panose="020F0502020204030204" pitchFamily="34" charset="0"/>
              </a:rPr>
              <a:t>December 14	Heavy Equipment and Tractor Trailer Truck Drivers </a:t>
            </a:r>
          </a:p>
          <a:p>
            <a:pPr marL="401638" indent="-292100" defTabSz="411163">
              <a:spcBef>
                <a:spcPts val="0"/>
              </a:spcBef>
            </a:pPr>
            <a:r>
              <a:rPr lang="en-US" sz="2900" dirty="0">
                <a:effectLst/>
                <a:latin typeface="Calibri" panose="020F0502020204030204" pitchFamily="34" charset="0"/>
                <a:ea typeface="Calibri" panose="020F0502020204030204" pitchFamily="34" charset="0"/>
              </a:rPr>
              <a:t>January 18		Teacher Preparation</a:t>
            </a:r>
          </a:p>
          <a:p>
            <a:pPr marL="401638" indent="-292100" defTabSz="411163">
              <a:spcBef>
                <a:spcPts val="0"/>
              </a:spcBef>
            </a:pPr>
            <a:r>
              <a:rPr lang="en-US" sz="2900" dirty="0">
                <a:effectLst/>
                <a:latin typeface="Calibri" panose="020F0502020204030204" pitchFamily="34" charset="0"/>
                <a:ea typeface="Calibri" panose="020F0502020204030204" pitchFamily="34" charset="0"/>
              </a:rPr>
              <a:t>February 15		Machine Programming (CNC)   </a:t>
            </a:r>
          </a:p>
          <a:p>
            <a:pPr marL="401638" indent="-292100" defTabSz="411163">
              <a:spcBef>
                <a:spcPts val="0"/>
              </a:spcBef>
            </a:pPr>
            <a:r>
              <a:rPr lang="en-US" sz="2900" dirty="0">
                <a:effectLst/>
                <a:latin typeface="Calibri" panose="020F0502020204030204" pitchFamily="34" charset="0"/>
                <a:ea typeface="Calibri" panose="020F0502020204030204" pitchFamily="34" charset="0"/>
              </a:rPr>
              <a:t>March 15		Occupational Therapy Assistants </a:t>
            </a:r>
          </a:p>
          <a:p>
            <a:pPr marL="401638" indent="-292100" defTabSz="411163">
              <a:spcBef>
                <a:spcPts val="0"/>
              </a:spcBef>
            </a:pPr>
            <a:r>
              <a:rPr lang="en-US" sz="2900" dirty="0">
                <a:effectLst/>
                <a:latin typeface="Calibri" panose="020F0502020204030204" pitchFamily="34" charset="0"/>
                <a:ea typeface="Calibri" panose="020F0502020204030204" pitchFamily="34" charset="0"/>
              </a:rPr>
              <a:t>April 19			Food Industry</a:t>
            </a:r>
          </a:p>
          <a:p>
            <a:pPr marL="401638" indent="-292100" defTabSz="411163">
              <a:spcBef>
                <a:spcPts val="0"/>
              </a:spcBef>
            </a:pPr>
            <a:r>
              <a:rPr lang="en-US" sz="2900" dirty="0">
                <a:effectLst/>
                <a:latin typeface="Calibri" panose="020F0502020204030204" pitchFamily="34" charset="0"/>
                <a:ea typeface="Calibri" panose="020F0502020204030204" pitchFamily="34" charset="0"/>
              </a:rPr>
              <a:t>May 17			Entrepreneurship </a:t>
            </a:r>
          </a:p>
          <a:p>
            <a:pPr marL="401638" indent="-292100" defTabSz="411163">
              <a:spcBef>
                <a:spcPts val="0"/>
              </a:spcBef>
            </a:pPr>
            <a:r>
              <a:rPr lang="en-US" sz="2900" dirty="0">
                <a:effectLst/>
                <a:latin typeface="Calibri" panose="020F0502020204030204" pitchFamily="34" charset="0"/>
                <a:ea typeface="Calibri" panose="020F0502020204030204" pitchFamily="34" charset="0"/>
              </a:rPr>
              <a:t>June 21			Non-Profit Leadership and </a:t>
            </a:r>
            <a:br>
              <a:rPr lang="en-US" sz="2900" dirty="0">
                <a:effectLst/>
                <a:latin typeface="Calibri" panose="020F0502020204030204" pitchFamily="34" charset="0"/>
                <a:ea typeface="Calibri" panose="020F0502020204030204" pitchFamily="34" charset="0"/>
              </a:rPr>
            </a:br>
            <a:r>
              <a:rPr lang="en-US" sz="2900" dirty="0">
                <a:effectLst/>
                <a:latin typeface="Calibri" panose="020F0502020204030204" pitchFamily="34" charset="0"/>
                <a:ea typeface="Calibri" panose="020F0502020204030204" pitchFamily="34" charset="0"/>
              </a:rPr>
              <a:t>                           	Management </a:t>
            </a:r>
          </a:p>
          <a:p>
            <a:endParaRPr lang="en-US" dirty="0"/>
          </a:p>
          <a:p>
            <a:endParaRPr lang="en-US" dirty="0"/>
          </a:p>
          <a:p>
            <a:pPr marL="0" indent="0">
              <a:buNone/>
            </a:pPr>
            <a:r>
              <a:rPr lang="en-US" sz="2900" dirty="0"/>
              <a:t>Register for all webinars at 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2B955-21B8-7BCE-91B2-7BF2213E5EFF}"/>
              </a:ext>
            </a:extLst>
          </p:cNvPr>
          <p:cNvSpPr>
            <a:spLocks noGrp="1"/>
          </p:cNvSpPr>
          <p:nvPr>
            <p:ph type="title"/>
          </p:nvPr>
        </p:nvSpPr>
        <p:spPr>
          <a:xfrm>
            <a:off x="1297859" y="126367"/>
            <a:ext cx="7364361" cy="994172"/>
          </a:xfrm>
        </p:spPr>
        <p:txBody>
          <a:bodyPr anchor="ctr">
            <a:normAutofit/>
          </a:bodyPr>
          <a:lstStyle/>
          <a:p>
            <a:r>
              <a:rPr lang="en-US" dirty="0"/>
              <a:t>Upcoming Fall Conferences</a:t>
            </a:r>
          </a:p>
        </p:txBody>
      </p:sp>
      <p:pic>
        <p:nvPicPr>
          <p:cNvPr id="5" name="Content Placeholder 4" descr="A picture containing chart&#10;&#10;Description automatically generated">
            <a:extLst>
              <a:ext uri="{FF2B5EF4-FFF2-40B4-BE49-F238E27FC236}">
                <a16:creationId xmlns:a16="http://schemas.microsoft.com/office/drawing/2014/main" id="{1DFDCE8B-0FD6-8C9F-69B1-9460B07F7F0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259" r="2" b="28168"/>
          <a:stretch/>
        </p:blipFill>
        <p:spPr>
          <a:xfrm>
            <a:off x="481779" y="1392050"/>
            <a:ext cx="3842093" cy="3410609"/>
          </a:xfrm>
          <a:noFill/>
          <a:ln>
            <a:solidFill>
              <a:schemeClr val="tx1"/>
            </a:solidFill>
          </a:ln>
        </p:spPr>
      </p:pic>
      <p:pic>
        <p:nvPicPr>
          <p:cNvPr id="9" name="Picture 8">
            <a:extLst>
              <a:ext uri="{FF2B5EF4-FFF2-40B4-BE49-F238E27FC236}">
                <a16:creationId xmlns:a16="http://schemas.microsoft.com/office/drawing/2014/main" id="{45DC3318-4FA3-9742-800E-B1B9C6D3D1B3}"/>
              </a:ext>
            </a:extLst>
          </p:cNvPr>
          <p:cNvPicPr>
            <a:picLocks noChangeAspect="1"/>
          </p:cNvPicPr>
          <p:nvPr/>
        </p:nvPicPr>
        <p:blipFill>
          <a:blip r:embed="rId4"/>
          <a:stretch>
            <a:fillRect/>
          </a:stretch>
        </p:blipFill>
        <p:spPr>
          <a:xfrm>
            <a:off x="4594417" y="1392050"/>
            <a:ext cx="4067803" cy="2463258"/>
          </a:xfrm>
          <a:prstGeom prst="rect">
            <a:avLst/>
          </a:prstGeom>
          <a:ln>
            <a:solidFill>
              <a:schemeClr val="tx1"/>
            </a:solidFill>
          </a:ln>
        </p:spPr>
      </p:pic>
    </p:spTree>
    <p:extLst>
      <p:ext uri="{BB962C8B-B14F-4D97-AF65-F5344CB8AC3E}">
        <p14:creationId xmlns:p14="http://schemas.microsoft.com/office/powerpoint/2010/main" val="427918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FAC2-3DF4-7F62-2DA4-6B0CEC36D529}"/>
              </a:ext>
            </a:extLst>
          </p:cNvPr>
          <p:cNvSpPr>
            <a:spLocks noGrp="1"/>
          </p:cNvSpPr>
          <p:nvPr>
            <p:ph type="title"/>
          </p:nvPr>
        </p:nvSpPr>
        <p:spPr/>
        <p:txBody>
          <a:bodyPr/>
          <a:lstStyle/>
          <a:p>
            <a:r>
              <a:rPr lang="en-US" dirty="0"/>
              <a:t>More upcoming fall conferences</a:t>
            </a:r>
          </a:p>
        </p:txBody>
      </p:sp>
      <p:pic>
        <p:nvPicPr>
          <p:cNvPr id="3" name="Picture 2">
            <a:extLst>
              <a:ext uri="{FF2B5EF4-FFF2-40B4-BE49-F238E27FC236}">
                <a16:creationId xmlns:a16="http://schemas.microsoft.com/office/drawing/2014/main" id="{0651FE6D-20B2-55F7-8D77-E4CC372B3521}"/>
              </a:ext>
            </a:extLst>
          </p:cNvPr>
          <p:cNvPicPr>
            <a:picLocks noChangeAspect="1"/>
          </p:cNvPicPr>
          <p:nvPr/>
        </p:nvPicPr>
        <p:blipFill>
          <a:blip r:embed="rId3"/>
          <a:stretch>
            <a:fillRect/>
          </a:stretch>
        </p:blipFill>
        <p:spPr>
          <a:xfrm>
            <a:off x="6543097" y="1850310"/>
            <a:ext cx="2459979" cy="3166823"/>
          </a:xfrm>
          <a:prstGeom prst="rect">
            <a:avLst/>
          </a:prstGeom>
          <a:ln>
            <a:solidFill>
              <a:schemeClr val="tx1"/>
            </a:solidFill>
          </a:ln>
        </p:spPr>
      </p:pic>
      <p:pic>
        <p:nvPicPr>
          <p:cNvPr id="4" name="Picture 3">
            <a:extLst>
              <a:ext uri="{FF2B5EF4-FFF2-40B4-BE49-F238E27FC236}">
                <a16:creationId xmlns:a16="http://schemas.microsoft.com/office/drawing/2014/main" id="{E2AFBE53-2C40-1287-7115-E48DEC7C9754}"/>
              </a:ext>
            </a:extLst>
          </p:cNvPr>
          <p:cNvPicPr>
            <a:picLocks noChangeAspect="1"/>
          </p:cNvPicPr>
          <p:nvPr/>
        </p:nvPicPr>
        <p:blipFill>
          <a:blip r:embed="rId4"/>
          <a:stretch>
            <a:fillRect/>
          </a:stretch>
        </p:blipFill>
        <p:spPr>
          <a:xfrm>
            <a:off x="3241403" y="1306076"/>
            <a:ext cx="3620644" cy="1341717"/>
          </a:xfrm>
          <a:prstGeom prst="rect">
            <a:avLst/>
          </a:prstGeom>
          <a:ln>
            <a:solidFill>
              <a:schemeClr val="tx1"/>
            </a:solidFill>
          </a:ln>
        </p:spPr>
      </p:pic>
      <p:pic>
        <p:nvPicPr>
          <p:cNvPr id="6" name="Picture 5">
            <a:extLst>
              <a:ext uri="{FF2B5EF4-FFF2-40B4-BE49-F238E27FC236}">
                <a16:creationId xmlns:a16="http://schemas.microsoft.com/office/drawing/2014/main" id="{6A78F1C8-F486-E6EB-2BE4-8F11A823BE30}"/>
              </a:ext>
            </a:extLst>
          </p:cNvPr>
          <p:cNvPicPr>
            <a:picLocks noChangeAspect="1"/>
          </p:cNvPicPr>
          <p:nvPr/>
        </p:nvPicPr>
        <p:blipFill>
          <a:blip r:embed="rId5"/>
          <a:stretch>
            <a:fillRect/>
          </a:stretch>
        </p:blipFill>
        <p:spPr>
          <a:xfrm>
            <a:off x="20926" y="1058322"/>
            <a:ext cx="3155740" cy="4074500"/>
          </a:xfrm>
          <a:prstGeom prst="rect">
            <a:avLst/>
          </a:prstGeom>
          <a:ln>
            <a:solidFill>
              <a:schemeClr val="tx1"/>
            </a:solidFill>
          </a:ln>
        </p:spPr>
      </p:pic>
    </p:spTree>
    <p:extLst>
      <p:ext uri="{BB962C8B-B14F-4D97-AF65-F5344CB8AC3E}">
        <p14:creationId xmlns:p14="http://schemas.microsoft.com/office/powerpoint/2010/main" val="38491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together&#10;&#10;Description automatically generated with medium confidence">
            <a:extLst>
              <a:ext uri="{FF2B5EF4-FFF2-40B4-BE49-F238E27FC236}">
                <a16:creationId xmlns:a16="http://schemas.microsoft.com/office/drawing/2014/main" id="{0878EFF1-4378-B006-128F-117FEFB304D5}"/>
              </a:ext>
            </a:extLst>
          </p:cNvPr>
          <p:cNvPicPr>
            <a:picLocks noChangeAspect="1"/>
          </p:cNvPicPr>
          <p:nvPr/>
        </p:nvPicPr>
        <p:blipFill rotWithShape="1">
          <a:blip r:embed="rId2">
            <a:extLst>
              <a:ext uri="{28A0092B-C50C-407E-A947-70E740481C1C}">
                <a14:useLocalDpi xmlns:a14="http://schemas.microsoft.com/office/drawing/2010/main" val="0"/>
              </a:ext>
            </a:extLst>
          </a:blip>
          <a:srcRect t="2757" r="1" b="7251"/>
          <a:stretch/>
        </p:blipFill>
        <p:spPr>
          <a:xfrm>
            <a:off x="628650" y="1320904"/>
            <a:ext cx="7886700" cy="3548753"/>
          </a:xfrm>
          <a:prstGeom prst="rect">
            <a:avLst/>
          </a:prstGeom>
          <a:noFill/>
        </p:spPr>
      </p:pic>
      <p:sp>
        <p:nvSpPr>
          <p:cNvPr id="2" name="Title 1">
            <a:extLst>
              <a:ext uri="{FF2B5EF4-FFF2-40B4-BE49-F238E27FC236}">
                <a16:creationId xmlns:a16="http://schemas.microsoft.com/office/drawing/2014/main" id="{C06D61D8-6D2F-75DF-E07E-9889ACFDF6BD}"/>
              </a:ext>
            </a:extLst>
          </p:cNvPr>
          <p:cNvSpPr>
            <a:spLocks noGrp="1"/>
          </p:cNvSpPr>
          <p:nvPr>
            <p:ph type="title"/>
          </p:nvPr>
        </p:nvSpPr>
        <p:spPr>
          <a:xfrm>
            <a:off x="1297859" y="126367"/>
            <a:ext cx="7364361" cy="994172"/>
          </a:xfrm>
        </p:spPr>
        <p:txBody>
          <a:bodyPr anchor="ctr">
            <a:normAutofit/>
          </a:bodyPr>
          <a:lstStyle/>
          <a:p>
            <a:r>
              <a:rPr lang="en-US" dirty="0"/>
              <a:t>CTE Team staffing updates</a:t>
            </a:r>
          </a:p>
        </p:txBody>
      </p:sp>
    </p:spTree>
    <p:extLst>
      <p:ext uri="{BB962C8B-B14F-4D97-AF65-F5344CB8AC3E}">
        <p14:creationId xmlns:p14="http://schemas.microsoft.com/office/powerpoint/2010/main" val="158595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F278EE-4FA8-D63B-DB26-16CB144D2582}"/>
              </a:ext>
            </a:extLst>
          </p:cNvPr>
          <p:cNvPicPr>
            <a:picLocks noChangeAspect="1"/>
          </p:cNvPicPr>
          <p:nvPr/>
        </p:nvPicPr>
        <p:blipFill>
          <a:blip r:embed="rId3"/>
          <a:stretch>
            <a:fillRect/>
          </a:stretch>
        </p:blipFill>
        <p:spPr>
          <a:xfrm>
            <a:off x="1374925" y="1320904"/>
            <a:ext cx="6394150" cy="3548753"/>
          </a:xfrm>
          <a:prstGeom prst="rect">
            <a:avLst/>
          </a:prstGeom>
          <a:noFill/>
        </p:spPr>
      </p:pic>
      <p:sp>
        <p:nvSpPr>
          <p:cNvPr id="2" name="Title 1"/>
          <p:cNvSpPr>
            <a:spLocks noGrp="1"/>
          </p:cNvSpPr>
          <p:nvPr>
            <p:ph type="title"/>
          </p:nvPr>
        </p:nvSpPr>
        <p:spPr>
          <a:xfrm>
            <a:off x="1297859" y="126367"/>
            <a:ext cx="7364361" cy="994172"/>
          </a:xfrm>
        </p:spPr>
        <p:txBody>
          <a:bodyPr anchor="ctr">
            <a:normAutofit/>
          </a:bodyPr>
          <a:lstStyle/>
          <a:p>
            <a:r>
              <a:rPr lang="en-US" dirty="0"/>
              <a:t>Next Perkins Update October 11, 2022</a:t>
            </a:r>
          </a:p>
        </p:txBody>
      </p:sp>
      <p:sp>
        <p:nvSpPr>
          <p:cNvPr id="12" name="TextBox 11">
            <a:extLst>
              <a:ext uri="{FF2B5EF4-FFF2-40B4-BE49-F238E27FC236}">
                <a16:creationId xmlns:a16="http://schemas.microsoft.com/office/drawing/2014/main" id="{49C6FC32-F1F5-DDD3-E78A-A4B0273CF216}"/>
              </a:ext>
            </a:extLst>
          </p:cNvPr>
          <p:cNvSpPr txBox="1"/>
          <p:nvPr/>
        </p:nvSpPr>
        <p:spPr>
          <a:xfrm>
            <a:off x="1297859" y="772882"/>
            <a:ext cx="5099255" cy="369332"/>
          </a:xfrm>
          <a:prstGeom prst="rect">
            <a:avLst/>
          </a:prstGeom>
          <a:noFill/>
        </p:spPr>
        <p:txBody>
          <a:bodyPr wrap="square" rtlCol="0">
            <a:spAutoFit/>
          </a:bodyPr>
          <a:lstStyle/>
          <a:p>
            <a:r>
              <a:rPr lang="en-US" dirty="0"/>
              <a:t>Register now via ncperkins.org/presentations</a:t>
            </a:r>
          </a:p>
        </p:txBody>
      </p:sp>
      <p:pic>
        <p:nvPicPr>
          <p:cNvPr id="7" name="Picture 6">
            <a:extLst>
              <a:ext uri="{FF2B5EF4-FFF2-40B4-BE49-F238E27FC236}">
                <a16:creationId xmlns:a16="http://schemas.microsoft.com/office/drawing/2014/main" id="{707E8421-514C-F451-E770-B4DB7CC05BD0}"/>
              </a:ext>
            </a:extLst>
          </p:cNvPr>
          <p:cNvPicPr>
            <a:picLocks noChangeAspect="1"/>
          </p:cNvPicPr>
          <p:nvPr/>
        </p:nvPicPr>
        <p:blipFill rotWithShape="1">
          <a:blip r:embed="rId4"/>
          <a:srcRect b="-2007"/>
          <a:stretch/>
        </p:blipFill>
        <p:spPr>
          <a:xfrm>
            <a:off x="2840731" y="1977483"/>
            <a:ext cx="3493161" cy="1971670"/>
          </a:xfrm>
          <a:prstGeom prst="rect">
            <a:avLst/>
          </a:prstGeom>
        </p:spPr>
      </p:pic>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9A239-F4D3-A3D2-4F84-5EDFC8F06B18}"/>
              </a:ext>
            </a:extLst>
          </p:cNvPr>
          <p:cNvSpPr>
            <a:spLocks noGrp="1"/>
          </p:cNvSpPr>
          <p:nvPr>
            <p:ph type="title"/>
          </p:nvPr>
        </p:nvSpPr>
        <p:spPr/>
        <p:txBody>
          <a:bodyPr/>
          <a:lstStyle/>
          <a:p>
            <a:r>
              <a:rPr lang="en-US" dirty="0"/>
              <a:t>Hiring a CTE Coordinator</a:t>
            </a:r>
          </a:p>
        </p:txBody>
      </p:sp>
      <p:pic>
        <p:nvPicPr>
          <p:cNvPr id="6" name="Picture 5">
            <a:extLst>
              <a:ext uri="{FF2B5EF4-FFF2-40B4-BE49-F238E27FC236}">
                <a16:creationId xmlns:a16="http://schemas.microsoft.com/office/drawing/2014/main" id="{0E8134E5-C4DD-0FFE-A037-14AAC2F8F671}"/>
              </a:ext>
            </a:extLst>
          </p:cNvPr>
          <p:cNvPicPr>
            <a:picLocks noChangeAspect="1"/>
          </p:cNvPicPr>
          <p:nvPr/>
        </p:nvPicPr>
        <p:blipFill rotWithShape="1">
          <a:blip r:embed="rId3"/>
          <a:srcRect l="845" t="2561" r="845"/>
          <a:stretch/>
        </p:blipFill>
        <p:spPr>
          <a:xfrm>
            <a:off x="727410" y="1618157"/>
            <a:ext cx="7689180" cy="2998447"/>
          </a:xfrm>
          <a:prstGeom prst="rect">
            <a:avLst/>
          </a:prstGeom>
        </p:spPr>
      </p:pic>
      <p:sp>
        <p:nvSpPr>
          <p:cNvPr id="2" name="Arrow: Left 1">
            <a:extLst>
              <a:ext uri="{FF2B5EF4-FFF2-40B4-BE49-F238E27FC236}">
                <a16:creationId xmlns:a16="http://schemas.microsoft.com/office/drawing/2014/main" id="{690887AD-5DDB-2BC1-92F2-63DCBFF33797}"/>
              </a:ext>
            </a:extLst>
          </p:cNvPr>
          <p:cNvSpPr/>
          <p:nvPr/>
        </p:nvSpPr>
        <p:spPr>
          <a:xfrm rot="20260189">
            <a:off x="5623159" y="1793028"/>
            <a:ext cx="1334729" cy="5579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Currently</a:t>
            </a:r>
          </a:p>
        </p:txBody>
      </p:sp>
    </p:spTree>
    <p:extLst>
      <p:ext uri="{BB962C8B-B14F-4D97-AF65-F5344CB8AC3E}">
        <p14:creationId xmlns:p14="http://schemas.microsoft.com/office/powerpoint/2010/main" val="32103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1B8350-E672-FF1C-9360-5C8D08E3E7F0}"/>
              </a:ext>
            </a:extLst>
          </p:cNvPr>
          <p:cNvSpPr>
            <a:spLocks noGrp="1"/>
          </p:cNvSpPr>
          <p:nvPr>
            <p:ph type="title"/>
          </p:nvPr>
        </p:nvSpPr>
        <p:spPr/>
        <p:txBody>
          <a:bodyPr/>
          <a:lstStyle/>
          <a:p>
            <a:r>
              <a:rPr lang="en-US" dirty="0"/>
              <a:t>Our colleagues in Academic Programs</a:t>
            </a:r>
          </a:p>
        </p:txBody>
      </p:sp>
      <p:graphicFrame>
        <p:nvGraphicFramePr>
          <p:cNvPr id="4" name="Diagram 3">
            <a:extLst>
              <a:ext uri="{FF2B5EF4-FFF2-40B4-BE49-F238E27FC236}">
                <a16:creationId xmlns:a16="http://schemas.microsoft.com/office/drawing/2014/main" id="{FE9294A3-FA30-E85F-38C1-E9FCA2238C52}"/>
              </a:ext>
            </a:extLst>
          </p:cNvPr>
          <p:cNvGraphicFramePr/>
          <p:nvPr>
            <p:extLst>
              <p:ext uri="{D42A27DB-BD31-4B8C-83A1-F6EECF244321}">
                <p14:modId xmlns:p14="http://schemas.microsoft.com/office/powerpoint/2010/main" val="2943121069"/>
              </p:ext>
            </p:extLst>
          </p:nvPr>
        </p:nvGraphicFramePr>
        <p:xfrm>
          <a:off x="1031158" y="1268420"/>
          <a:ext cx="7081685" cy="3789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446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together&#10;&#10;Description automatically generated with medium confidence">
            <a:extLst>
              <a:ext uri="{FF2B5EF4-FFF2-40B4-BE49-F238E27FC236}">
                <a16:creationId xmlns:a16="http://schemas.microsoft.com/office/drawing/2014/main" id="{17A5AF83-A5C9-BB92-782A-1B5756A8DF67}"/>
              </a:ext>
            </a:extLst>
          </p:cNvPr>
          <p:cNvPicPr>
            <a:picLocks noChangeAspect="1"/>
          </p:cNvPicPr>
          <p:nvPr/>
        </p:nvPicPr>
        <p:blipFill rotWithShape="1">
          <a:blip r:embed="rId2">
            <a:extLst>
              <a:ext uri="{28A0092B-C50C-407E-A947-70E740481C1C}">
                <a14:useLocalDpi xmlns:a14="http://schemas.microsoft.com/office/drawing/2010/main" val="0"/>
              </a:ext>
            </a:extLst>
          </a:blip>
          <a:srcRect t="2757" r="1" b="7251"/>
          <a:stretch/>
        </p:blipFill>
        <p:spPr>
          <a:xfrm>
            <a:off x="628650" y="1320904"/>
            <a:ext cx="7886700" cy="3548753"/>
          </a:xfrm>
          <a:prstGeom prst="rect">
            <a:avLst/>
          </a:prstGeom>
          <a:noFill/>
        </p:spPr>
      </p:pic>
      <p:sp>
        <p:nvSpPr>
          <p:cNvPr id="2" name="Title 1">
            <a:extLst>
              <a:ext uri="{FF2B5EF4-FFF2-40B4-BE49-F238E27FC236}">
                <a16:creationId xmlns:a16="http://schemas.microsoft.com/office/drawing/2014/main" id="{C06D61D8-6D2F-75DF-E07E-9889ACFDF6BD}"/>
              </a:ext>
            </a:extLst>
          </p:cNvPr>
          <p:cNvSpPr>
            <a:spLocks noGrp="1"/>
          </p:cNvSpPr>
          <p:nvPr>
            <p:ph type="title"/>
          </p:nvPr>
        </p:nvSpPr>
        <p:spPr>
          <a:xfrm>
            <a:off x="1297859" y="126367"/>
            <a:ext cx="7364361" cy="994172"/>
          </a:xfrm>
        </p:spPr>
        <p:txBody>
          <a:bodyPr anchor="ctr">
            <a:normAutofit/>
          </a:bodyPr>
          <a:lstStyle/>
          <a:p>
            <a:r>
              <a:rPr lang="en-US" dirty="0"/>
              <a:t>Academic Programs staffing updates</a:t>
            </a:r>
          </a:p>
        </p:txBody>
      </p:sp>
    </p:spTree>
    <p:extLst>
      <p:ext uri="{BB962C8B-B14F-4D97-AF65-F5344CB8AC3E}">
        <p14:creationId xmlns:p14="http://schemas.microsoft.com/office/powerpoint/2010/main" val="305648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F20F0-EFEB-6886-E600-4868F9593816}"/>
              </a:ext>
            </a:extLst>
          </p:cNvPr>
          <p:cNvSpPr>
            <a:spLocks noGrp="1"/>
          </p:cNvSpPr>
          <p:nvPr>
            <p:ph type="title"/>
          </p:nvPr>
        </p:nvSpPr>
        <p:spPr/>
        <p:txBody>
          <a:bodyPr/>
          <a:lstStyle/>
          <a:p>
            <a:r>
              <a:rPr lang="en-US" dirty="0"/>
              <a:t>Hiring a Curriculum Compliance Coordinator</a:t>
            </a:r>
          </a:p>
        </p:txBody>
      </p:sp>
      <p:pic>
        <p:nvPicPr>
          <p:cNvPr id="4" name="Picture 3">
            <a:extLst>
              <a:ext uri="{FF2B5EF4-FFF2-40B4-BE49-F238E27FC236}">
                <a16:creationId xmlns:a16="http://schemas.microsoft.com/office/drawing/2014/main" id="{D21618F6-6A62-AEB8-6A4A-05171ECF5174}"/>
              </a:ext>
            </a:extLst>
          </p:cNvPr>
          <p:cNvPicPr>
            <a:picLocks noChangeAspect="1"/>
          </p:cNvPicPr>
          <p:nvPr/>
        </p:nvPicPr>
        <p:blipFill rotWithShape="1">
          <a:blip r:embed="rId2"/>
          <a:srcRect l="845" t="2561" r="845"/>
          <a:stretch/>
        </p:blipFill>
        <p:spPr>
          <a:xfrm>
            <a:off x="726403" y="1656809"/>
            <a:ext cx="7691193" cy="2999232"/>
          </a:xfrm>
          <a:prstGeom prst="rect">
            <a:avLst/>
          </a:prstGeom>
        </p:spPr>
      </p:pic>
      <p:sp>
        <p:nvSpPr>
          <p:cNvPr id="2" name="Arrow: Right 1">
            <a:extLst>
              <a:ext uri="{FF2B5EF4-FFF2-40B4-BE49-F238E27FC236}">
                <a16:creationId xmlns:a16="http://schemas.microsoft.com/office/drawing/2014/main" id="{84EC13AF-F2EF-0425-5426-2B602E6A18FF}"/>
              </a:ext>
            </a:extLst>
          </p:cNvPr>
          <p:cNvSpPr/>
          <p:nvPr/>
        </p:nvSpPr>
        <p:spPr>
          <a:xfrm rot="18903536">
            <a:off x="4065568" y="3759198"/>
            <a:ext cx="1181686" cy="470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Currently</a:t>
            </a:r>
          </a:p>
        </p:txBody>
      </p:sp>
    </p:spTree>
    <p:extLst>
      <p:ext uri="{BB962C8B-B14F-4D97-AF65-F5344CB8AC3E}">
        <p14:creationId xmlns:p14="http://schemas.microsoft.com/office/powerpoint/2010/main" val="323626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F20F0-EFEB-6886-E600-4868F9593816}"/>
              </a:ext>
            </a:extLst>
          </p:cNvPr>
          <p:cNvSpPr>
            <a:spLocks noGrp="1"/>
          </p:cNvSpPr>
          <p:nvPr>
            <p:ph type="title"/>
          </p:nvPr>
        </p:nvSpPr>
        <p:spPr/>
        <p:txBody>
          <a:bodyPr/>
          <a:lstStyle/>
          <a:p>
            <a:r>
              <a:rPr lang="en-US" dirty="0"/>
              <a:t>Hiring a Program Administrator</a:t>
            </a:r>
          </a:p>
        </p:txBody>
      </p:sp>
      <p:sp>
        <p:nvSpPr>
          <p:cNvPr id="6" name="TextBox 5">
            <a:extLst>
              <a:ext uri="{FF2B5EF4-FFF2-40B4-BE49-F238E27FC236}">
                <a16:creationId xmlns:a16="http://schemas.microsoft.com/office/drawing/2014/main" id="{6C8D8C03-DE84-D5BE-49E4-1BF22B3AECC9}"/>
              </a:ext>
            </a:extLst>
          </p:cNvPr>
          <p:cNvSpPr txBox="1"/>
          <p:nvPr/>
        </p:nvSpPr>
        <p:spPr>
          <a:xfrm>
            <a:off x="1297859" y="1458913"/>
            <a:ext cx="6854369" cy="3354765"/>
          </a:xfrm>
          <a:prstGeom prst="rect">
            <a:avLst/>
          </a:prstGeom>
          <a:noFill/>
        </p:spPr>
        <p:txBody>
          <a:bodyPr wrap="square" rtlCol="0">
            <a:spAutoFit/>
          </a:bodyPr>
          <a:lstStyle/>
          <a:p>
            <a:r>
              <a:rPr lang="en-US" sz="2400" dirty="0"/>
              <a:t>HR is preparing to post job announcement soon</a:t>
            </a:r>
          </a:p>
          <a:p>
            <a:endParaRPr lang="en-US" sz="2400" dirty="0"/>
          </a:p>
          <a:p>
            <a:pPr>
              <a:spcAft>
                <a:spcPts val="600"/>
              </a:spcAft>
            </a:pPr>
            <a:r>
              <a:rPr lang="en-US" sz="2400" dirty="0"/>
              <a:t>This position will be responsible for the following Program Areas:</a:t>
            </a:r>
          </a:p>
          <a:p>
            <a:pPr marL="569913" indent="-285750">
              <a:spcAft>
                <a:spcPts val="600"/>
              </a:spcAft>
              <a:buFont typeface="Arial" panose="020B0604020202020204" pitchFamily="34" charset="0"/>
              <a:buChar char="•"/>
            </a:pPr>
            <a:r>
              <a:rPr lang="en-US" sz="2400" dirty="0"/>
              <a:t>Construction Technologies </a:t>
            </a:r>
          </a:p>
          <a:p>
            <a:pPr marL="569913" indent="-285750">
              <a:spcAft>
                <a:spcPts val="600"/>
              </a:spcAft>
              <a:buFont typeface="Arial" panose="020B0604020202020204" pitchFamily="34" charset="0"/>
              <a:buChar char="•"/>
            </a:pPr>
            <a:r>
              <a:rPr lang="en-US" sz="2400" dirty="0"/>
              <a:t>Engineering Technologies </a:t>
            </a:r>
          </a:p>
          <a:p>
            <a:pPr marL="569913" indent="-285750">
              <a:spcAft>
                <a:spcPts val="600"/>
              </a:spcAft>
              <a:buFont typeface="Arial" panose="020B0604020202020204" pitchFamily="34" charset="0"/>
              <a:buChar char="•"/>
            </a:pPr>
            <a:r>
              <a:rPr lang="en-US" sz="2400" dirty="0"/>
              <a:t>Industrial Technologies </a:t>
            </a:r>
          </a:p>
          <a:p>
            <a:pPr marL="569913" indent="-285750">
              <a:spcAft>
                <a:spcPts val="600"/>
              </a:spcAft>
              <a:buFont typeface="Arial" panose="020B0604020202020204" pitchFamily="34" charset="0"/>
              <a:buChar char="•"/>
            </a:pPr>
            <a:r>
              <a:rPr lang="en-US" sz="2400" dirty="0"/>
              <a:t>Transportation Systems Technologies </a:t>
            </a:r>
          </a:p>
        </p:txBody>
      </p:sp>
    </p:spTree>
    <p:extLst>
      <p:ext uri="{BB962C8B-B14F-4D97-AF65-F5344CB8AC3E}">
        <p14:creationId xmlns:p14="http://schemas.microsoft.com/office/powerpoint/2010/main" val="61143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5FE4A5BFF8E94EAB7A39F52ECFD615" ma:contentTypeVersion="16" ma:contentTypeDescription="Create a new document." ma:contentTypeScope="" ma:versionID="0de6fd4c939f0ed40307ba5c469d0043">
  <xsd:schema xmlns:xsd="http://www.w3.org/2001/XMLSchema" xmlns:xs="http://www.w3.org/2001/XMLSchema" xmlns:p="http://schemas.microsoft.com/office/2006/metadata/properties" xmlns:ns2="a303338d-1577-474a-a80e-79e0bcd4a9f6" xmlns:ns3="a3648569-d889-4cab-8fb7-f97de583ec0f" targetNamespace="http://schemas.microsoft.com/office/2006/metadata/properties" ma:root="true" ma:fieldsID="2be24abf34bf36724bfeae66ef519373" ns2:_="" ns3:_="">
    <xsd:import namespace="a303338d-1577-474a-a80e-79e0bcd4a9f6"/>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3338d-1577-474a-a80e-79e0bcd4a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03338d-1577-474a-a80e-79e0bcd4a9f6">
      <Terms xmlns="http://schemas.microsoft.com/office/infopath/2007/PartnerControls"/>
    </lcf76f155ced4ddcb4097134ff3c332f>
    <TaxCatchAll xmlns="a3648569-d889-4cab-8fb7-f97de583ec0f" xsi:nil="true"/>
  </documentManagement>
</p:properties>
</file>

<file path=customXml/itemProps1.xml><?xml version="1.0" encoding="utf-8"?>
<ds:datastoreItem xmlns:ds="http://schemas.openxmlformats.org/officeDocument/2006/customXml" ds:itemID="{15689A40-931C-4F15-845B-36E2891BAB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3338d-1577-474a-a80e-79e0bcd4a9f6"/>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3.xml><?xml version="1.0" encoding="utf-8"?>
<ds:datastoreItem xmlns:ds="http://schemas.openxmlformats.org/officeDocument/2006/customXml" ds:itemID="{081C12FC-6215-4B2B-9EAC-7E250CE89C1A}">
  <ds:schemaRefs>
    <ds:schemaRef ds:uri="http://schemas.microsoft.com/office/2006/documentManagement/types"/>
    <ds:schemaRef ds:uri="http://purl.org/dc/terms/"/>
    <ds:schemaRef ds:uri="a3648569-d889-4cab-8fb7-f97de583ec0f"/>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303338d-1577-474a-a80e-79e0bcd4a9f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1119</Words>
  <Application>Microsoft Office PowerPoint</Application>
  <PresentationFormat>On-screen Show (16:9)</PresentationFormat>
  <Paragraphs>201</Paragraphs>
  <Slides>30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Courier New</vt:lpstr>
      <vt:lpstr>Helvetica Neue Medium</vt:lpstr>
      <vt:lpstr>Open Sans</vt:lpstr>
      <vt:lpstr>Segoe UI</vt:lpstr>
      <vt:lpstr>Times New Roman</vt:lpstr>
      <vt:lpstr>Office Theme</vt:lpstr>
      <vt:lpstr>Perkins Update</vt:lpstr>
      <vt:lpstr>Career &amp; Technical Education Team</vt:lpstr>
      <vt:lpstr>CTE Team staffing updates</vt:lpstr>
      <vt:lpstr>Hiring a CTE Coordinator</vt:lpstr>
      <vt:lpstr>Our colleagues in Academic Programs</vt:lpstr>
      <vt:lpstr>Academic Programs staffing updates</vt:lpstr>
      <vt:lpstr>Hiring a Curriculum Compliance Coordinator</vt:lpstr>
      <vt:lpstr>Hiring a Program Administrator</vt:lpstr>
      <vt:lpstr>Purpose of Perkins </vt:lpstr>
      <vt:lpstr>Promising Practice Video 2022</vt:lpstr>
      <vt:lpstr>Engaging all faculty &amp; staff in CTE</vt:lpstr>
      <vt:lpstr>Justin Snyder, Dean Industrial Technologies</vt:lpstr>
      <vt:lpstr>Perkins Carry Forward</vt:lpstr>
      <vt:lpstr>Perkins V Special Populations</vt:lpstr>
      <vt:lpstr>Perkins Budget for 2022-23</vt:lpstr>
      <vt:lpstr>Potential Leadership Projects for 2022-23</vt:lpstr>
      <vt:lpstr>Pathways</vt:lpstr>
      <vt:lpstr>Postsecondary Association of CTE (PACE)</vt:lpstr>
      <vt:lpstr>Updating the Career Clusters Guide</vt:lpstr>
      <vt:lpstr>Career Clusters Guide Interviews</vt:lpstr>
      <vt:lpstr>MOA – Civil Rights Reviews</vt:lpstr>
      <vt:lpstr>CLNAs</vt:lpstr>
      <vt:lpstr>Mid-Year Reviews</vt:lpstr>
      <vt:lpstr>Application due May 19, 2023</vt:lpstr>
      <vt:lpstr>Perkins Monthly Updates</vt:lpstr>
      <vt:lpstr>Raising the Awareness of Career Pathways Webinars</vt:lpstr>
      <vt:lpstr>Upcoming Fall Conferences</vt:lpstr>
      <vt:lpstr>More upcoming fall conferences</vt:lpstr>
      <vt:lpstr>Technical Assistance is available</vt:lpstr>
      <vt:lpstr>Next Perkins Update October 11,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315</cp:revision>
  <dcterms:created xsi:type="dcterms:W3CDTF">2021-08-11T12:00:29Z</dcterms:created>
  <dcterms:modified xsi:type="dcterms:W3CDTF">2022-09-13T12:21:42Z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0x0101003C5FE4A5BFF8E94EAB7A39F52ECFD615</vt:lpwstr>
  </property>
</Properties>
</file>