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18288000" cy="10287000"/>
  <p:notesSz cx="6858000" cy="9144000"/>
  <p:embeddedFontLst>
    <p:embeddedFont>
      <p:font typeface="Open Sans" panose="020B0606030504020204" pitchFamily="34" charset="0"/>
      <p:regular r:id="rId29"/>
    </p:embeddedFont>
    <p:embeddedFont>
      <p:font typeface="Open Sans Bold" panose="020B0806030504020204" charset="0"/>
      <p:regular r:id="rId30"/>
    </p:embeddedFont>
    <p:embeddedFont>
      <p:font typeface="Open Sans Italics" panose="020B0604020202020204" charset="0"/>
      <p:regular r:id="rId31"/>
    </p:embeddedFont>
    <p:embeddedFont>
      <p:font typeface="Raleway" pitchFamily="2" charset="0"/>
      <p:regular r:id="rId32"/>
    </p:embeddedFont>
    <p:embeddedFont>
      <p:font typeface="Raleway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2528B-84EA-420C-A804-647146185D53}" v="3" dt="2026-02-02T21:10:47.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47582" autoAdjust="0"/>
  </p:normalViewPr>
  <p:slideViewPr>
    <p:cSldViewPr>
      <p:cViewPr varScale="1">
        <p:scale>
          <a:sx n="26" d="100"/>
          <a:sy n="26" d="100"/>
        </p:scale>
        <p:origin x="2338"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42"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40"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McLean" userId="4fe9fac3-c73c-4581-adb1-8ccf34cd287c" providerId="ADAL" clId="{7216EB2A-1ED9-4B82-A324-B25CEF83E6BD}"/>
    <pc:docChg chg="custSel modSld modShowInfo">
      <pc:chgData name="Jennifer McLean" userId="4fe9fac3-c73c-4581-adb1-8ccf34cd287c" providerId="ADAL" clId="{7216EB2A-1ED9-4B82-A324-B25CEF83E6BD}" dt="2026-02-02T21:13:41.030" v="666" actId="113"/>
      <pc:docMkLst>
        <pc:docMk/>
      </pc:docMkLst>
      <pc:sldChg chg="modNotesTx">
        <pc:chgData name="Jennifer McLean" userId="4fe9fac3-c73c-4581-adb1-8ccf34cd287c" providerId="ADAL" clId="{7216EB2A-1ED9-4B82-A324-B25CEF83E6BD}" dt="2026-02-02T14:59:53.176" v="19" actId="20577"/>
        <pc:sldMkLst>
          <pc:docMk/>
          <pc:sldMk cId="0" sldId="257"/>
        </pc:sldMkLst>
      </pc:sldChg>
      <pc:sldChg chg="modNotesTx">
        <pc:chgData name="Jennifer McLean" userId="4fe9fac3-c73c-4581-adb1-8ccf34cd287c" providerId="ADAL" clId="{7216EB2A-1ED9-4B82-A324-B25CEF83E6BD}" dt="2026-02-02T21:03:09.975" v="69" actId="20577"/>
        <pc:sldMkLst>
          <pc:docMk/>
          <pc:sldMk cId="0" sldId="258"/>
        </pc:sldMkLst>
      </pc:sldChg>
      <pc:sldChg chg="modNotesTx">
        <pc:chgData name="Jennifer McLean" userId="4fe9fac3-c73c-4581-adb1-8ccf34cd287c" providerId="ADAL" clId="{7216EB2A-1ED9-4B82-A324-B25CEF83E6BD}" dt="2026-02-02T21:03:34.514" v="70" actId="113"/>
        <pc:sldMkLst>
          <pc:docMk/>
          <pc:sldMk cId="0" sldId="259"/>
        </pc:sldMkLst>
      </pc:sldChg>
      <pc:sldChg chg="modNotesTx">
        <pc:chgData name="Jennifer McLean" userId="4fe9fac3-c73c-4581-adb1-8ccf34cd287c" providerId="ADAL" clId="{7216EB2A-1ED9-4B82-A324-B25CEF83E6BD}" dt="2026-02-02T21:05:11.409" v="246" actId="113"/>
        <pc:sldMkLst>
          <pc:docMk/>
          <pc:sldMk cId="0" sldId="261"/>
        </pc:sldMkLst>
      </pc:sldChg>
      <pc:sldChg chg="modNotesTx">
        <pc:chgData name="Jennifer McLean" userId="4fe9fac3-c73c-4581-adb1-8ccf34cd287c" providerId="ADAL" clId="{7216EB2A-1ED9-4B82-A324-B25CEF83E6BD}" dt="2026-02-02T21:06:02.259" v="282" actId="20577"/>
        <pc:sldMkLst>
          <pc:docMk/>
          <pc:sldMk cId="0" sldId="263"/>
        </pc:sldMkLst>
      </pc:sldChg>
      <pc:sldChg chg="modNotesTx">
        <pc:chgData name="Jennifer McLean" userId="4fe9fac3-c73c-4581-adb1-8ccf34cd287c" providerId="ADAL" clId="{7216EB2A-1ED9-4B82-A324-B25CEF83E6BD}" dt="2026-02-02T21:06:44.664" v="360" actId="20577"/>
        <pc:sldMkLst>
          <pc:docMk/>
          <pc:sldMk cId="0" sldId="265"/>
        </pc:sldMkLst>
      </pc:sldChg>
      <pc:sldChg chg="modNotesTx">
        <pc:chgData name="Jennifer McLean" userId="4fe9fac3-c73c-4581-adb1-8ccf34cd287c" providerId="ADAL" clId="{7216EB2A-1ED9-4B82-A324-B25CEF83E6BD}" dt="2026-02-02T21:07:13.068" v="362" actId="6549"/>
        <pc:sldMkLst>
          <pc:docMk/>
          <pc:sldMk cId="0" sldId="266"/>
        </pc:sldMkLst>
      </pc:sldChg>
      <pc:sldChg chg="modNotesTx">
        <pc:chgData name="Jennifer McLean" userId="4fe9fac3-c73c-4581-adb1-8ccf34cd287c" providerId="ADAL" clId="{7216EB2A-1ED9-4B82-A324-B25CEF83E6BD}" dt="2026-02-02T21:07:32.404" v="389" actId="20577"/>
        <pc:sldMkLst>
          <pc:docMk/>
          <pc:sldMk cId="0" sldId="267"/>
        </pc:sldMkLst>
      </pc:sldChg>
      <pc:sldChg chg="modNotesTx">
        <pc:chgData name="Jennifer McLean" userId="4fe9fac3-c73c-4581-adb1-8ccf34cd287c" providerId="ADAL" clId="{7216EB2A-1ED9-4B82-A324-B25CEF83E6BD}" dt="2026-02-02T21:09:16.932" v="462" actId="20577"/>
        <pc:sldMkLst>
          <pc:docMk/>
          <pc:sldMk cId="0" sldId="268"/>
        </pc:sldMkLst>
      </pc:sldChg>
      <pc:sldChg chg="modNotesTx">
        <pc:chgData name="Jennifer McLean" userId="4fe9fac3-c73c-4581-adb1-8ccf34cd287c" providerId="ADAL" clId="{7216EB2A-1ED9-4B82-A324-B25CEF83E6BD}" dt="2026-02-02T21:09:53.358" v="483" actId="20577"/>
        <pc:sldMkLst>
          <pc:docMk/>
          <pc:sldMk cId="0" sldId="269"/>
        </pc:sldMkLst>
      </pc:sldChg>
      <pc:sldChg chg="modNotesTx">
        <pc:chgData name="Jennifer McLean" userId="4fe9fac3-c73c-4581-adb1-8ccf34cd287c" providerId="ADAL" clId="{7216EB2A-1ED9-4B82-A324-B25CEF83E6BD}" dt="2026-02-02T21:11:13.454" v="540" actId="20577"/>
        <pc:sldMkLst>
          <pc:docMk/>
          <pc:sldMk cId="0" sldId="272"/>
        </pc:sldMkLst>
      </pc:sldChg>
      <pc:sldChg chg="modSp mod">
        <pc:chgData name="Jennifer McLean" userId="4fe9fac3-c73c-4581-adb1-8ccf34cd287c" providerId="ADAL" clId="{7216EB2A-1ED9-4B82-A324-B25CEF83E6BD}" dt="2026-02-02T20:59:33.791" v="57" actId="20577"/>
        <pc:sldMkLst>
          <pc:docMk/>
          <pc:sldMk cId="0" sldId="275"/>
        </pc:sldMkLst>
        <pc:spChg chg="mod">
          <ac:chgData name="Jennifer McLean" userId="4fe9fac3-c73c-4581-adb1-8ccf34cd287c" providerId="ADAL" clId="{7216EB2A-1ED9-4B82-A324-B25CEF83E6BD}" dt="2026-02-02T20:59:33.791" v="57" actId="20577"/>
          <ac:spMkLst>
            <pc:docMk/>
            <pc:sldMk cId="0" sldId="275"/>
            <ac:spMk id="6" creationId="{00000000-0000-0000-0000-000000000000}"/>
          </ac:spMkLst>
        </pc:spChg>
      </pc:sldChg>
      <pc:sldChg chg="modNotesTx">
        <pc:chgData name="Jennifer McLean" userId="4fe9fac3-c73c-4581-adb1-8ccf34cd287c" providerId="ADAL" clId="{7216EB2A-1ED9-4B82-A324-B25CEF83E6BD}" dt="2026-02-02T21:13:05.709" v="665" actId="113"/>
        <pc:sldMkLst>
          <pc:docMk/>
          <pc:sldMk cId="0" sldId="277"/>
        </pc:sldMkLst>
      </pc:sldChg>
      <pc:sldChg chg="modNotesTx">
        <pc:chgData name="Jennifer McLean" userId="4fe9fac3-c73c-4581-adb1-8ccf34cd287c" providerId="ADAL" clId="{7216EB2A-1ED9-4B82-A324-B25CEF83E6BD}" dt="2026-02-02T21:13:41.030" v="666" actId="113"/>
        <pc:sldMkLst>
          <pc:docMk/>
          <pc:sldMk cId="0"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02.02.2026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888418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On this slide you will see the 5 Postsecondary Models of Student Involvement. These five models are designed specifically for community colleges. Some require planning, others can be implemented very quickly. </a:t>
            </a:r>
          </a:p>
          <a:p>
            <a:endParaRPr lang="en-US" dirty="0"/>
          </a:p>
          <a:p>
            <a:r>
              <a:rPr lang="en-US" dirty="0"/>
              <a:t>You do not have to adopt all 5. Your goal is to select one or two that fit your college’s culture and capacity.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Inviting students into your CLNA steering team is one of the strongest ways to elevate their voice. </a:t>
            </a:r>
          </a:p>
          <a:p>
            <a:endParaRPr lang="en-US" dirty="0"/>
          </a:p>
          <a:p>
            <a:r>
              <a:rPr lang="en-US" dirty="0"/>
              <a:t>The key is preparation: a stipend, a short orientation to the Perkins grant and CLNA and the performance indicator dashboards, and clear expectations. </a:t>
            </a:r>
          </a:p>
          <a:p>
            <a:endParaRPr lang="en-US" dirty="0"/>
          </a:p>
          <a:p>
            <a:r>
              <a:rPr lang="en-US" dirty="0"/>
              <a:t>Students validate whether your data matches real experience. They often see issues that staff overlook.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Ask for replies in the chat</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2190340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Focus groups are one of the most effective ways to understand the student experience behind your dashboard numbers. They work best when the questions are connected to specific CLNA elements and when groups are organized by learner type, such as adult learners, students with disabilities, first generation students, or student parents.</a:t>
            </a:r>
          </a:p>
          <a:p>
            <a:endParaRPr lang="en-US" dirty="0"/>
          </a:p>
          <a:p>
            <a:r>
              <a:rPr lang="en-US" dirty="0"/>
              <a:t>To help guide this work, we are going to look at a resource from the Wisconsin Technical College System. Wisconsin has created a strong set of barrier-focused, student-friendly questions designed specifically to understand the needs of Perkins special population groups without requiring students to disclose identities. This is a model worth paying attention to because it protects student comfort and still gives colleges the information they need to understand root causes.</a:t>
            </a:r>
          </a:p>
          <a:p>
            <a:endParaRPr lang="en-US" dirty="0"/>
          </a:p>
          <a:p>
            <a:r>
              <a:rPr lang="en-US" dirty="0"/>
              <a:t>In the handout are a few examples, then you will have a chance to practice writing your own question on the next slide</a:t>
            </a:r>
          </a:p>
          <a:p>
            <a:endParaRPr lang="en-US" dirty="0"/>
          </a:p>
          <a:p>
            <a:r>
              <a:rPr lang="en-US" b="1" dirty="0"/>
              <a:t>Wisconsin Technical College System handout “Collecting Perkins Special Populations”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let’s apply what we just read. Take a moment to write one focus group question aligned to a CLNA element. Choose an area where your current data does not give you enough insight. Keep the question simple and student-centered.</a:t>
            </a:r>
          </a:p>
          <a:p>
            <a:endParaRPr lang="en-US" dirty="0"/>
          </a:p>
          <a:p>
            <a:r>
              <a:rPr lang="en-US" dirty="0"/>
              <a:t>If you need inspiration, think about: </a:t>
            </a:r>
          </a:p>
          <a:p>
            <a:r>
              <a:rPr lang="en-US" dirty="0"/>
              <a:t>• performance challenges students have mentioned </a:t>
            </a:r>
          </a:p>
          <a:p>
            <a:r>
              <a:rPr lang="en-US" dirty="0"/>
              <a:t>• access and equity barriers students have described </a:t>
            </a:r>
          </a:p>
          <a:p>
            <a:r>
              <a:rPr lang="en-US" dirty="0"/>
              <a:t>• gaps students see in labs, equipment, or course relevance • why certain groups are not attempting credentials </a:t>
            </a:r>
          </a:p>
          <a:p>
            <a:r>
              <a:rPr lang="en-US" dirty="0"/>
              <a:t>• what nearly stopped a student from enrolling or continuing</a:t>
            </a:r>
          </a:p>
          <a:p>
            <a:endParaRPr lang="en-US" dirty="0"/>
          </a:p>
          <a:p>
            <a:r>
              <a:rPr lang="en-US" dirty="0"/>
              <a:t>We will take 2 volunteer examples to unmute and to show how question framing shapes the quality of student feedback.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model of student involvement is learner-led inquiry. This is where students serve as researchers, interviewing peers, reviewing data, and presenting their findings to CLNA teams or advisory councils. Students often uncover information that staff cannot access because peers are more candid with one another.</a:t>
            </a:r>
          </a:p>
          <a:p>
            <a:endParaRPr lang="en-US"/>
          </a:p>
          <a:p>
            <a:r>
              <a:rPr lang="en-US"/>
              <a:t>This approach strengthens CLNA root cause analysis and helps colleges understand issues like credential uptake, early-term withdrawal, or program navigation challenges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Think about one CLNA question where student insight would make a meaningful difference. This should be an area where dashboards or program review have not given you enough clarity.</a:t>
            </a:r>
          </a:p>
          <a:p>
            <a:endParaRPr lang="en-US"/>
          </a:p>
          <a:p>
            <a:r>
              <a:rPr lang="en-US"/>
              <a:t>Examples could include why part-time adult learners withdraw after the first semester, why certain groups are not attempting credentials, why work-based learning participation is low, or what early-term barriers are pushing students off track.</a:t>
            </a:r>
          </a:p>
          <a:p>
            <a:endParaRPr lang="en-US"/>
          </a:p>
          <a:p>
            <a:r>
              <a:rPr lang="en-US"/>
              <a:t>Choose one question that student investigators could explore effectively. You will use this later during action planning.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Before we talk about drafting surveys, I want to introduce a tool that will help you write strong, ethical, actionable survey questions. It is called the NAPE CARES Framework, and it is used widely in CTE.</a:t>
            </a:r>
          </a:p>
          <a:p>
            <a:endParaRPr lang="en-US" dirty="0"/>
          </a:p>
          <a:p>
            <a:r>
              <a:rPr lang="en-US" dirty="0"/>
              <a:t>The framework helps colleges write questions that get to the real barriers students face while protecting student comfort and privacy, especially for special populations. CARES ensures questions are clear, barrier-focused, inclusive, and tied to action. We are using it today because it aligns perfectly with CLNA needs.</a:t>
            </a:r>
          </a:p>
          <a:p>
            <a:endParaRPr lang="en-US" dirty="0"/>
          </a:p>
          <a:p>
            <a:r>
              <a:rPr lang="en-US" b="1" dirty="0"/>
              <a:t>NAPE CARES Framework handout  “Best Practices for Student Surveys” </a:t>
            </a:r>
            <a:r>
              <a:rPr lang="en-US" dirty="0"/>
              <a:t>https://napequity.org/wp-content/uploads/Best-Practices-for-Student-Surveys-2024-03-08.pdf </a:t>
            </a:r>
          </a:p>
          <a:p>
            <a:endParaRPr lang="en-US" dirty="0"/>
          </a:p>
          <a:p>
            <a:r>
              <a:rPr lang="en-US" dirty="0"/>
              <a:t>Take a moment to review the handout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you design surveys for CLNA use, focus on clarity, barrier-focused questions, ethics, and actionable results. This is the heart of CARES.</a:t>
            </a:r>
          </a:p>
          <a:p>
            <a:endParaRPr lang="en-US"/>
          </a:p>
          <a:p>
            <a:r>
              <a:rPr lang="en-US"/>
              <a:t>Your surveys should help you interpret the data in your dashboards, explain gaps more accurately, and decide what to prioritize with Perkins funds. The next slide shows examples of how another state has done this well.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Sandhills provides an excellent example of why student voice systems require iteration.</a:t>
            </a:r>
          </a:p>
          <a:p>
            <a:endParaRPr lang="en-US"/>
          </a:p>
          <a:p>
            <a:r>
              <a:rPr lang="en-US"/>
              <a:t>Their early student survey was designed to identify barriers before advising appointments. </a:t>
            </a:r>
          </a:p>
          <a:p>
            <a:endParaRPr lang="en-US"/>
          </a:p>
          <a:p>
            <a:r>
              <a:rPr lang="en-US"/>
              <a:t>It revealed meaningful information but also highlighted several issues many colleges face. Let’s listen to their experiences.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Perkins V requires student involvement as part of the stakeholder process, but the real value goes beyond compliance. </a:t>
            </a:r>
          </a:p>
          <a:p>
            <a:endParaRPr lang="en-US" dirty="0"/>
          </a:p>
          <a:p>
            <a:r>
              <a:rPr lang="en-US" dirty="0"/>
              <a:t>Student voice improves the accuracy of CLNA findings, especially for adult learners and special pops. </a:t>
            </a:r>
          </a:p>
          <a:p>
            <a:endParaRPr lang="en-US" dirty="0"/>
          </a:p>
          <a:p>
            <a:r>
              <a:rPr lang="en-US" dirty="0"/>
              <a:t>Strong colleges are using the student’s voice  to improve advising, fix scheduling issues, and design supports that actually match student needs. </a:t>
            </a:r>
          </a:p>
          <a:p>
            <a:endParaRPr lang="en-US" dirty="0"/>
          </a:p>
          <a:p>
            <a:r>
              <a:rPr lang="en-US" dirty="0"/>
              <a:t>Today we will look at models that any of our colleges can adopt.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998226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Wisconsin Technical College System developed a strong set of survey items designed to uncover student barriers without asking students to self-identify into federal categories. These questions focus on real experiences such as caregiving responsibilities, transportation limitations, technology access, financial barriers, and disability-related access needs.</a:t>
            </a:r>
          </a:p>
          <a:p>
            <a:endParaRPr lang="en-US"/>
          </a:p>
          <a:p>
            <a:r>
              <a:rPr lang="en-US"/>
              <a:t>These examples show how colleges can collect meaningful CLNA data while still protecting student privacy and comfort. Use these as inspiration for designing your own student surveys and micro-surveys.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let’s shift from focus groups to micro-surveys. Micro-surveys are short, targeted surveys sent to specific groups of students to help you understand a particular CLNA issue more clearly. They are quick to deploy, easy for students to answer, and very useful when you need insight from a specific population like student parents, students in Health Science, or adult learners in part-time programs.</a:t>
            </a:r>
          </a:p>
          <a:p>
            <a:endParaRPr lang="en-US" dirty="0"/>
          </a:p>
          <a:p>
            <a:r>
              <a:rPr lang="en-US" b="1" dirty="0"/>
              <a:t>Take a moment </a:t>
            </a:r>
            <a:r>
              <a:rPr lang="en-US" dirty="0"/>
              <a:t>to draft one micro-survey question you could send to a specific student group at your college. Keep it short, simple, and tied to a real CLNA need. This is where the CARES Framework and the Wisconsin example questions come together. Think about the data gap you want to understand and write a question that would help explain why that gap exists.</a:t>
            </a:r>
          </a:p>
          <a:p>
            <a:endParaRPr lang="en-US" dirty="0"/>
          </a:p>
          <a:p>
            <a:r>
              <a:rPr lang="en-US" dirty="0"/>
              <a:t>Use the Wisconsin examples and CARES Framework for inspiration.</a:t>
            </a:r>
          </a:p>
          <a:p>
            <a:endParaRPr lang="en-US" dirty="0"/>
          </a:p>
          <a:p>
            <a:r>
              <a:rPr lang="en-US" dirty="0"/>
              <a:t>Place your question in the chat and we will </a:t>
            </a:r>
            <a:r>
              <a:rPr lang="en-US" b="1" dirty="0"/>
              <a:t>select two to unmute </a:t>
            </a:r>
            <a:r>
              <a:rPr lang="en-US" dirty="0"/>
              <a:t>and share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powerful way to incorporate student voice into CLNA work is by including students in advisory and governance structures. Advisory committees, student councils, and program review boards exist on every campus, and students can bring a perspective that staff cannot replicate.</a:t>
            </a:r>
          </a:p>
          <a:p>
            <a:endParaRPr lang="en-US"/>
          </a:p>
          <a:p>
            <a:r>
              <a:rPr lang="en-US"/>
              <a:t>Strong examples include requiring at least one current student or recent completer on each program advisory committee, including a recurring student perspectives item on advisory agendas, or forming a CTE student advisory council that meets annually to review CLNA priorities.</a:t>
            </a:r>
          </a:p>
          <a:p>
            <a:endParaRPr lang="en-US"/>
          </a:p>
          <a:p>
            <a:r>
              <a:rPr lang="en-US"/>
              <a:t>These structures create continuity so student voice is not tied only to a single Perkins year. They also help ensure that CLNA priorities reflect real student needs and experiences.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now explored several ways to bring student insight into your CLNA process, from high-engagement models like student seats and inquiry teams, to low-burden tools like micro-surveys. Before we move into action planning, I want to pause and talk about what makes student voice truly meaningful in a community college context.</a:t>
            </a:r>
          </a:p>
          <a:p>
            <a:endParaRPr lang="en-US"/>
          </a:p>
          <a:p>
            <a:r>
              <a:rPr lang="en-US"/>
              <a:t>Weak practices tend to rely on one-time outreach, broad questions that are not tied to CLNA elements, or data that colleges do not actually use. Another issue is asking students to self-identify into federal categories, which creates risk and is not necessary.</a:t>
            </a:r>
          </a:p>
          <a:p>
            <a:endParaRPr lang="en-US"/>
          </a:p>
          <a:p>
            <a:r>
              <a:rPr lang="en-US"/>
              <a:t>Stronger practice looks very different. It involves preparing and supporting students who serve on advisory or CLNA groups, asking barrier-focused questions using the CARES Framework, and sharing back with students what you learned. Most importantly, it connects directly to your CLNA priorities, your strategies, and your Perkins investments.</a:t>
            </a:r>
          </a:p>
          <a:p>
            <a:endParaRPr lang="en-US"/>
          </a:p>
          <a:p>
            <a:r>
              <a:rPr lang="en-US"/>
              <a:t>This is the mindset shift we want to bring into the next slide, where you will begin planning one improvement for your 2025 to 2027 CLNA cycle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Now that we have explored multiple ways to bring student voice into your CLNA work and discussed what makes each method strong or weak, I want to end with a short action planning exercise.</a:t>
            </a:r>
          </a:p>
          <a:p>
            <a:endParaRPr lang="en-US" dirty="0"/>
          </a:p>
          <a:p>
            <a:r>
              <a:rPr lang="en-US" dirty="0"/>
              <a:t>Think about one improvement you can make for your 2025 to 2027 CLNA cycle that strengthens the way your college incorporates student voice. This could be piloting a micro-survey, adding students to a CLNA workgroup, creating a small student inquiry team, or using barrier-focused questions based on the Wisconsin model. </a:t>
            </a:r>
          </a:p>
          <a:p>
            <a:endParaRPr lang="en-US" dirty="0"/>
          </a:p>
          <a:p>
            <a:r>
              <a:rPr lang="en-US" dirty="0"/>
              <a:t>It could also be improving follow-up practices so students see how their feedback influenced decisions.</a:t>
            </a:r>
          </a:p>
          <a:p>
            <a:r>
              <a:rPr lang="en-US" dirty="0"/>
              <a:t>Choose something that is realistic for your team, directly tied to a CLNA element you want to understand better, and something you can start this year. </a:t>
            </a:r>
          </a:p>
          <a:p>
            <a:endParaRPr lang="en-US" dirty="0"/>
          </a:p>
          <a:p>
            <a:r>
              <a:rPr lang="en-US" dirty="0"/>
              <a:t>In a moment, </a:t>
            </a:r>
            <a:r>
              <a:rPr lang="en-US" b="1" dirty="0"/>
              <a:t>we will take a few examples.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again for your time and engagement today. </a:t>
            </a:r>
            <a:r>
              <a:rPr lang="en-US" dirty="0"/>
              <a:t>Strengthening student voice in the CLNA cycle is one of the most important things we can do to improve accuracy, reduce guesswork, and ensure our Perkins investments reflect real student needs.</a:t>
            </a:r>
          </a:p>
          <a:p>
            <a:endParaRPr lang="en-US" dirty="0"/>
          </a:p>
          <a:p>
            <a:r>
              <a:rPr lang="en-US" dirty="0"/>
              <a:t>As you leave today, I encourage you to take one concrete improvement you identified and put it into practice as you prepare for the 2025 to 2027 CLNA cycle. Reach out to your regional coordinator if you want help designing focus groups, micro-surveys, or student advisory structures. We are here to support you as you build out these practices.</a:t>
            </a:r>
          </a:p>
          <a:p>
            <a:endParaRPr lang="en-US" dirty="0"/>
          </a:p>
          <a:p>
            <a:r>
              <a:rPr lang="en-US" dirty="0"/>
              <a:t>Thank you again for everything you do to support CTE students across the state!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Before we start, think about how your college currently gathers student input. </a:t>
            </a:r>
          </a:p>
          <a:p>
            <a:endParaRPr lang="en-US" dirty="0"/>
          </a:p>
          <a:p>
            <a:r>
              <a:rPr lang="en-US" dirty="0"/>
              <a:t>Share in the chat what your process looks like. </a:t>
            </a:r>
          </a:p>
          <a:p>
            <a:endParaRPr lang="en-US" dirty="0"/>
          </a:p>
          <a:p>
            <a:r>
              <a:rPr lang="en-US" dirty="0"/>
              <a:t>This helps us see the range of practices across the state and highlights themes we will address in the training.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Perkins V treats students as formal CLNA stakeholders. </a:t>
            </a:r>
          </a:p>
          <a:p>
            <a:endParaRPr lang="en-US" dirty="0"/>
          </a:p>
          <a:p>
            <a:r>
              <a:rPr lang="en-US" dirty="0"/>
              <a:t>That means their insights should show up in 3 areas: understanding the gaps in performance and access, interpreting why those gaps exist, and helping colleges choose strategies to invest in.</a:t>
            </a:r>
          </a:p>
          <a:p>
            <a:endParaRPr lang="en-US" dirty="0"/>
          </a:p>
          <a:p>
            <a:r>
              <a:rPr lang="en-US" dirty="0"/>
              <a:t>Student voice is </a:t>
            </a:r>
            <a:r>
              <a:rPr lang="en-US" b="1" dirty="0"/>
              <a:t>not</a:t>
            </a:r>
            <a:r>
              <a:rPr lang="en-US" dirty="0"/>
              <a:t> a one-time survey. It is part of continuous improvement.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Think of student voice in the CLNA as answering three questions: What is happening, why is it happening, and what should we do about it. </a:t>
            </a:r>
          </a:p>
          <a:p>
            <a:endParaRPr lang="en-US"/>
          </a:p>
          <a:p>
            <a:r>
              <a:rPr lang="en-US"/>
              <a:t>A high-quality CLNA shows students were involved in all three of these conversations.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NCCCS has identified an issue in Colleague: student disability information is often incomplete or coded incorrectly. </a:t>
            </a:r>
          </a:p>
          <a:p>
            <a:endParaRPr lang="en-US" dirty="0"/>
          </a:p>
          <a:p>
            <a:r>
              <a:rPr lang="en-US" dirty="0"/>
              <a:t>This affects how disability data shows up in Power BI dashboards. This means your CLNA may show low counts even when there is high need. </a:t>
            </a:r>
          </a:p>
          <a:p>
            <a:endParaRPr lang="en-US" dirty="0"/>
          </a:p>
          <a:p>
            <a:r>
              <a:rPr lang="en-US" dirty="0"/>
              <a:t>Student voice becomes essential for identifying barriers, especially for students with disabilities or chronic conditions that influence their learning.</a:t>
            </a:r>
          </a:p>
          <a:p>
            <a:endParaRPr lang="en-US" dirty="0"/>
          </a:p>
          <a:p>
            <a:r>
              <a:rPr lang="en-US" b="1" dirty="0"/>
              <a:t>Please access the Perkins handout linked in the chat that is title “Guidance for Tracking Students with </a:t>
            </a:r>
            <a:r>
              <a:rPr lang="en-US" b="1" dirty="0" err="1"/>
              <a:t>Disabilties</a:t>
            </a:r>
            <a:r>
              <a:rPr lang="en-US" b="1" dirty="0"/>
              <a:t> in Colleague”</a:t>
            </a:r>
          </a:p>
          <a:p>
            <a:endParaRPr lang="en-US" b="1" dirty="0"/>
          </a:p>
          <a:p>
            <a:r>
              <a:rPr lang="en-US" b="0" dirty="0"/>
              <a:t>Read the document and place any questions you may have about the process in the chat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Think about conversations your staff, advisors, or faculty have had with students. What is one barrier your students have shared that never appears in your performance dashboard or Power BI reports? This helps us surface where our existing CLNA tools fall short and where student voice fills the gap. Place your thoughts in the chat.</a:t>
            </a:r>
          </a:p>
          <a:p>
            <a:endParaRPr lang="en-US" dirty="0"/>
          </a:p>
          <a:p>
            <a:r>
              <a:rPr lang="en-US" b="1" dirty="0"/>
              <a:t>Examples to offer attendees </a:t>
            </a:r>
            <a:r>
              <a:rPr lang="en-US" dirty="0"/>
              <a:t>(to spark thinking):</a:t>
            </a:r>
          </a:p>
          <a:p>
            <a:endParaRPr lang="en-US" dirty="0"/>
          </a:p>
          <a:p>
            <a:r>
              <a:rPr lang="en-US" dirty="0"/>
              <a:t>• childcare challenges </a:t>
            </a:r>
          </a:p>
          <a:p>
            <a:r>
              <a:rPr lang="en-US" dirty="0"/>
              <a:t>• transportation or parking problems </a:t>
            </a:r>
          </a:p>
          <a:p>
            <a:r>
              <a:rPr lang="en-US" dirty="0"/>
              <a:t>• hidden program costs </a:t>
            </a:r>
          </a:p>
          <a:p>
            <a:r>
              <a:rPr lang="en-US" dirty="0"/>
              <a:t>• work schedules conflicting with labs </a:t>
            </a:r>
          </a:p>
          <a:p>
            <a:r>
              <a:rPr lang="en-US" dirty="0"/>
              <a:t>• digital access limitations </a:t>
            </a:r>
          </a:p>
          <a:p>
            <a:r>
              <a:rPr lang="en-US" dirty="0"/>
              <a:t>• advising delays </a:t>
            </a:r>
          </a:p>
          <a:p>
            <a:r>
              <a:rPr lang="en-US" dirty="0"/>
              <a:t>• feeling disconnected or unwelcome </a:t>
            </a:r>
          </a:p>
          <a:p>
            <a:r>
              <a:rPr lang="en-US" dirty="0"/>
              <a:t>• housing or food insecurity </a:t>
            </a:r>
          </a:p>
          <a:p>
            <a:r>
              <a:rPr lang="en-US" dirty="0"/>
              <a:t>• disability-related barriers not reflected in Colleague </a:t>
            </a:r>
          </a:p>
          <a:p>
            <a:r>
              <a:rPr lang="en-US" dirty="0"/>
              <a:t>• fear of clinical or lab environments </a:t>
            </a:r>
          </a:p>
          <a:p>
            <a:r>
              <a:rPr lang="en-US" dirty="0"/>
              <a:t>• being unsure which resources are available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248782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hyperlink" Target="https://www.ccdaily.com/2026/01/rethinking-the-community-colleges-role-in-the-new-economy/"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430004" y="6015104"/>
            <a:ext cx="3121583" cy="0"/>
          </a:xfrm>
          <a:prstGeom prst="line">
            <a:avLst/>
          </a:prstGeom>
          <a:ln w="9525" cap="flat">
            <a:solidFill>
              <a:srgbClr val="000000"/>
            </a:solidFill>
            <a:prstDash val="solid"/>
            <a:headEnd type="none" w="sm" len="sm"/>
            <a:tailEnd type="none" w="sm" len="sm"/>
          </a:ln>
        </p:spPr>
        <p:txBody>
          <a:bodyPr/>
          <a:lstStyle/>
          <a:p>
            <a:endParaRPr lang="en-US"/>
          </a:p>
        </p:txBody>
      </p:sp>
      <p:grpSp>
        <p:nvGrpSpPr>
          <p:cNvPr id="3" name="Group 3"/>
          <p:cNvGrpSpPr/>
          <p:nvPr/>
        </p:nvGrpSpPr>
        <p:grpSpPr>
          <a:xfrm>
            <a:off x="0" y="0"/>
            <a:ext cx="977412" cy="977412"/>
            <a:chOff x="0" y="0"/>
            <a:chExt cx="1913890" cy="1913890"/>
          </a:xfrm>
        </p:grpSpPr>
        <p:sp>
          <p:nvSpPr>
            <p:cNvPr id="4" name="Freeform 4"/>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AE05E"/>
            </a:solidFill>
          </p:spPr>
          <p:txBody>
            <a:bodyPr/>
            <a:lstStyle/>
            <a:p>
              <a:endParaRPr lang="en-US"/>
            </a:p>
          </p:txBody>
        </p:sp>
      </p:grpSp>
      <p:grpSp>
        <p:nvGrpSpPr>
          <p:cNvPr id="5" name="Group 5"/>
          <p:cNvGrpSpPr/>
          <p:nvPr/>
        </p:nvGrpSpPr>
        <p:grpSpPr>
          <a:xfrm>
            <a:off x="17310588" y="9309588"/>
            <a:ext cx="977412" cy="977412"/>
            <a:chOff x="0" y="0"/>
            <a:chExt cx="1913890" cy="1913890"/>
          </a:xfrm>
        </p:grpSpPr>
        <p:sp>
          <p:nvSpPr>
            <p:cNvPr id="6" name="Freeform 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EA5E62"/>
            </a:solidFill>
          </p:spPr>
          <p:txBody>
            <a:bodyPr/>
            <a:lstStyle/>
            <a:p>
              <a:endParaRPr lang="en-US"/>
            </a:p>
          </p:txBody>
        </p:sp>
      </p:grpSp>
      <p:sp>
        <p:nvSpPr>
          <p:cNvPr id="7" name="Freeform 7"/>
          <p:cNvSpPr/>
          <p:nvPr/>
        </p:nvSpPr>
        <p:spPr>
          <a:xfrm>
            <a:off x="11013075" y="773530"/>
            <a:ext cx="7274925" cy="7274925"/>
          </a:xfrm>
          <a:custGeom>
            <a:avLst/>
            <a:gdLst/>
            <a:ahLst/>
            <a:cxnLst/>
            <a:rect l="l" t="t" r="r" b="b"/>
            <a:pathLst>
              <a:path w="7274925" h="7274925">
                <a:moveTo>
                  <a:pt x="0" y="0"/>
                </a:moveTo>
                <a:lnTo>
                  <a:pt x="7274925" y="0"/>
                </a:lnTo>
                <a:lnTo>
                  <a:pt x="7274925" y="7274925"/>
                </a:lnTo>
                <a:lnTo>
                  <a:pt x="0" y="7274925"/>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1852104" y="6350879"/>
            <a:ext cx="7699483" cy="1489284"/>
          </a:xfrm>
          <a:prstGeom prst="rect">
            <a:avLst/>
          </a:prstGeom>
        </p:spPr>
        <p:txBody>
          <a:bodyPr lIns="0" tIns="0" rIns="0" bIns="0" rtlCol="0" anchor="t">
            <a:spAutoFit/>
          </a:bodyPr>
          <a:lstStyle/>
          <a:p>
            <a:pPr algn="l">
              <a:lnSpc>
                <a:spcPts val="2963"/>
              </a:lnSpc>
              <a:spcBef>
                <a:spcPct val="0"/>
              </a:spcBef>
            </a:pPr>
            <a:r>
              <a:rPr lang="en-US" sz="2116" spc="1693">
                <a:solidFill>
                  <a:srgbClr val="171616"/>
                </a:solidFill>
                <a:latin typeface="Raleway"/>
                <a:ea typeface="Raleway"/>
                <a:cs typeface="Raleway"/>
                <a:sym typeface="Raleway"/>
              </a:rPr>
              <a:t>STRENGTHENING POST SECONDARY CLNA’S AND IMPROVING STUDENT SUCCESS</a:t>
            </a:r>
          </a:p>
        </p:txBody>
      </p:sp>
      <p:sp>
        <p:nvSpPr>
          <p:cNvPr id="9" name="TextBox 9"/>
          <p:cNvSpPr txBox="1"/>
          <p:nvPr/>
        </p:nvSpPr>
        <p:spPr>
          <a:xfrm>
            <a:off x="2186276" y="139144"/>
            <a:ext cx="6957724" cy="5671291"/>
          </a:xfrm>
          <a:prstGeom prst="rect">
            <a:avLst/>
          </a:prstGeom>
        </p:spPr>
        <p:txBody>
          <a:bodyPr lIns="0" tIns="0" rIns="0" bIns="0" rtlCol="0" anchor="t">
            <a:spAutoFit/>
          </a:bodyPr>
          <a:lstStyle/>
          <a:p>
            <a:pPr algn="l">
              <a:lnSpc>
                <a:spcPts val="15079"/>
              </a:lnSpc>
              <a:spcBef>
                <a:spcPct val="0"/>
              </a:spcBef>
            </a:pPr>
            <a:r>
              <a:rPr lang="en-US" sz="10771">
                <a:solidFill>
                  <a:srgbClr val="171616"/>
                </a:solidFill>
                <a:latin typeface="Raleway"/>
                <a:ea typeface="Raleway"/>
                <a:cs typeface="Raleway"/>
                <a:sym typeface="Raleway"/>
              </a:rPr>
              <a:t>STUDENT VOICE IN ACTION: </a:t>
            </a:r>
          </a:p>
        </p:txBody>
      </p:sp>
      <p:sp>
        <p:nvSpPr>
          <p:cNvPr id="10" name="TextBox 10"/>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977412"/>
            <a:chOff x="0" y="0"/>
            <a:chExt cx="35810116" cy="1913890"/>
          </a:xfrm>
        </p:grpSpPr>
        <p:sp>
          <p:nvSpPr>
            <p:cNvPr id="3" name="Freeform 3"/>
            <p:cNvSpPr/>
            <p:nvPr/>
          </p:nvSpPr>
          <p:spPr>
            <a:xfrm>
              <a:off x="0" y="0"/>
              <a:ext cx="35810115" cy="1913890"/>
            </a:xfrm>
            <a:custGeom>
              <a:avLst/>
              <a:gdLst/>
              <a:ahLst/>
              <a:cxnLst/>
              <a:rect l="l" t="t" r="r" b="b"/>
              <a:pathLst>
                <a:path w="35810115" h="1913890">
                  <a:moveTo>
                    <a:pt x="0" y="0"/>
                  </a:moveTo>
                  <a:lnTo>
                    <a:pt x="35810115" y="0"/>
                  </a:lnTo>
                  <a:lnTo>
                    <a:pt x="35810115" y="1913890"/>
                  </a:lnTo>
                  <a:lnTo>
                    <a:pt x="0" y="1913890"/>
                  </a:lnTo>
                  <a:close/>
                </a:path>
              </a:pathLst>
            </a:custGeom>
            <a:solidFill>
              <a:srgbClr val="286987"/>
            </a:solidFill>
          </p:spPr>
          <p:txBody>
            <a:bodyPr/>
            <a:lstStyle/>
            <a:p>
              <a:endParaRPr lang="en-US"/>
            </a:p>
          </p:txBody>
        </p:sp>
      </p:grpSp>
      <p:grpSp>
        <p:nvGrpSpPr>
          <p:cNvPr id="4" name="Group 4"/>
          <p:cNvGrpSpPr/>
          <p:nvPr/>
        </p:nvGrpSpPr>
        <p:grpSpPr>
          <a:xfrm>
            <a:off x="977412" y="1028700"/>
            <a:ext cx="3846363" cy="6824964"/>
            <a:chOff x="0" y="0"/>
            <a:chExt cx="5128485" cy="9099952"/>
          </a:xfrm>
        </p:grpSpPr>
        <p:pic>
          <p:nvPicPr>
            <p:cNvPr id="5" name="Picture 5"/>
            <p:cNvPicPr>
              <a:picLocks noChangeAspect="1"/>
            </p:cNvPicPr>
            <p:nvPr/>
          </p:nvPicPr>
          <p:blipFill>
            <a:blip r:embed="rId3"/>
            <a:srcRect l="31225" r="31225"/>
            <a:stretch>
              <a:fillRect/>
            </a:stretch>
          </p:blipFill>
          <p:spPr>
            <a:xfrm>
              <a:off x="0" y="0"/>
              <a:ext cx="5128485" cy="9099952"/>
            </a:xfrm>
            <a:prstGeom prst="rect">
              <a:avLst/>
            </a:prstGeom>
          </p:spPr>
        </p:pic>
      </p:grpSp>
      <p:grpSp>
        <p:nvGrpSpPr>
          <p:cNvPr id="6" name="Group 6"/>
          <p:cNvGrpSpPr/>
          <p:nvPr/>
        </p:nvGrpSpPr>
        <p:grpSpPr>
          <a:xfrm>
            <a:off x="5297637" y="3462036"/>
            <a:ext cx="3846363" cy="6824964"/>
            <a:chOff x="0" y="0"/>
            <a:chExt cx="5128485" cy="9099952"/>
          </a:xfrm>
        </p:grpSpPr>
        <p:pic>
          <p:nvPicPr>
            <p:cNvPr id="7" name="Picture 7"/>
            <p:cNvPicPr>
              <a:picLocks noChangeAspect="1"/>
            </p:cNvPicPr>
            <p:nvPr/>
          </p:nvPicPr>
          <p:blipFill>
            <a:blip r:embed="rId4"/>
            <a:srcRect l="31225" r="31225"/>
            <a:stretch>
              <a:fillRect/>
            </a:stretch>
          </p:blipFill>
          <p:spPr>
            <a:xfrm>
              <a:off x="0" y="0"/>
              <a:ext cx="5128485" cy="9099952"/>
            </a:xfrm>
            <a:prstGeom prst="rect">
              <a:avLst/>
            </a:prstGeom>
          </p:spPr>
        </p:pic>
      </p:grpSp>
      <p:sp>
        <p:nvSpPr>
          <p:cNvPr id="8" name="TextBox 8"/>
          <p:cNvSpPr txBox="1"/>
          <p:nvPr/>
        </p:nvSpPr>
        <p:spPr>
          <a:xfrm>
            <a:off x="10730278" y="1008612"/>
            <a:ext cx="7057552" cy="3133726"/>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Five Postsecondary Models of Student Involvement</a:t>
            </a:r>
          </a:p>
        </p:txBody>
      </p:sp>
      <p:sp>
        <p:nvSpPr>
          <p:cNvPr id="9" name="TextBox 9"/>
          <p:cNvSpPr txBox="1"/>
          <p:nvPr/>
        </p:nvSpPr>
        <p:spPr>
          <a:xfrm>
            <a:off x="10730278" y="4536354"/>
            <a:ext cx="5951111" cy="3460626"/>
          </a:xfrm>
          <a:prstGeom prst="rect">
            <a:avLst/>
          </a:prstGeom>
        </p:spPr>
        <p:txBody>
          <a:bodyPr lIns="0" tIns="0" rIns="0" bIns="0" rtlCol="0" anchor="t">
            <a:spAutoFit/>
          </a:bodyPr>
          <a:lstStyle/>
          <a:p>
            <a:pPr marL="582924" lvl="1" indent="-291462" algn="l">
              <a:lnSpc>
                <a:spcPts val="5615"/>
              </a:lnSpc>
              <a:buAutoNum type="arabicPeriod"/>
            </a:pPr>
            <a:r>
              <a:rPr lang="en-US" sz="2699">
                <a:solidFill>
                  <a:srgbClr val="171616"/>
                </a:solidFill>
                <a:latin typeface="Open Sans"/>
                <a:ea typeface="Open Sans"/>
                <a:cs typeface="Open Sans"/>
                <a:sym typeface="Open Sans"/>
              </a:rPr>
              <a:t>Student seats on CLNA teams</a:t>
            </a:r>
          </a:p>
          <a:p>
            <a:pPr marL="582924" lvl="1" indent="-291462" algn="l">
              <a:lnSpc>
                <a:spcPts val="5615"/>
              </a:lnSpc>
              <a:buAutoNum type="arabicPeriod"/>
            </a:pPr>
            <a:r>
              <a:rPr lang="en-US" sz="2699">
                <a:solidFill>
                  <a:srgbClr val="171616"/>
                </a:solidFill>
                <a:latin typeface="Open Sans"/>
                <a:ea typeface="Open Sans"/>
                <a:cs typeface="Open Sans"/>
                <a:sym typeface="Open Sans"/>
              </a:rPr>
              <a:t>Targeted focus groups</a:t>
            </a:r>
          </a:p>
          <a:p>
            <a:pPr marL="582924" lvl="1" indent="-291462" algn="l">
              <a:lnSpc>
                <a:spcPts val="5615"/>
              </a:lnSpc>
              <a:buAutoNum type="arabicPeriod"/>
            </a:pPr>
            <a:r>
              <a:rPr lang="en-US" sz="2699">
                <a:solidFill>
                  <a:srgbClr val="171616"/>
                </a:solidFill>
                <a:latin typeface="Open Sans"/>
                <a:ea typeface="Open Sans"/>
                <a:cs typeface="Open Sans"/>
                <a:sym typeface="Open Sans"/>
              </a:rPr>
              <a:t>Learner-led inquiry </a:t>
            </a:r>
          </a:p>
          <a:p>
            <a:pPr marL="582924" lvl="1" indent="-291462" algn="l">
              <a:lnSpc>
                <a:spcPts val="5615"/>
              </a:lnSpc>
              <a:buAutoNum type="arabicPeriod"/>
            </a:pPr>
            <a:r>
              <a:rPr lang="en-US" sz="2699">
                <a:solidFill>
                  <a:srgbClr val="171616"/>
                </a:solidFill>
                <a:latin typeface="Open Sans"/>
                <a:ea typeface="Open Sans"/>
                <a:cs typeface="Open Sans"/>
                <a:sym typeface="Open Sans"/>
              </a:rPr>
              <a:t>Micro-surveys </a:t>
            </a:r>
          </a:p>
          <a:p>
            <a:pPr marL="582924" lvl="1" indent="-291462" algn="l">
              <a:lnSpc>
                <a:spcPts val="5615"/>
              </a:lnSpc>
              <a:buAutoNum type="arabicPeriod"/>
            </a:pPr>
            <a:r>
              <a:rPr lang="en-US" sz="2699">
                <a:solidFill>
                  <a:srgbClr val="171616"/>
                </a:solidFill>
                <a:latin typeface="Open Sans"/>
                <a:ea typeface="Open Sans"/>
                <a:cs typeface="Open Sans"/>
                <a:sym typeface="Open Sans"/>
              </a:rPr>
              <a:t>Advisory and governance roles</a:t>
            </a:r>
          </a:p>
        </p:txBody>
      </p:sp>
      <p:sp>
        <p:nvSpPr>
          <p:cNvPr id="10" name="TextBox 10"/>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977412"/>
            <a:chOff x="0" y="0"/>
            <a:chExt cx="35810116" cy="1913890"/>
          </a:xfrm>
        </p:grpSpPr>
        <p:sp>
          <p:nvSpPr>
            <p:cNvPr id="3" name="Freeform 3"/>
            <p:cNvSpPr/>
            <p:nvPr/>
          </p:nvSpPr>
          <p:spPr>
            <a:xfrm>
              <a:off x="0" y="0"/>
              <a:ext cx="35810115" cy="1913890"/>
            </a:xfrm>
            <a:custGeom>
              <a:avLst/>
              <a:gdLst/>
              <a:ahLst/>
              <a:cxnLst/>
              <a:rect l="l" t="t" r="r" b="b"/>
              <a:pathLst>
                <a:path w="35810115" h="1913890">
                  <a:moveTo>
                    <a:pt x="0" y="0"/>
                  </a:moveTo>
                  <a:lnTo>
                    <a:pt x="35810115" y="0"/>
                  </a:lnTo>
                  <a:lnTo>
                    <a:pt x="35810115"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1415212" y="0"/>
            <a:ext cx="6872788" cy="10287000"/>
            <a:chOff x="0" y="0"/>
            <a:chExt cx="9163717" cy="13716000"/>
          </a:xfrm>
        </p:grpSpPr>
        <p:pic>
          <p:nvPicPr>
            <p:cNvPr id="5" name="Picture 5"/>
            <p:cNvPicPr>
              <a:picLocks noChangeAspect="1"/>
            </p:cNvPicPr>
            <p:nvPr/>
          </p:nvPicPr>
          <p:blipFill>
            <a:blip r:embed="rId3"/>
            <a:srcRect l="18092" r="37311"/>
            <a:stretch>
              <a:fillRect/>
            </a:stretch>
          </p:blipFill>
          <p:spPr>
            <a:xfrm>
              <a:off x="0" y="0"/>
              <a:ext cx="9163717" cy="13716000"/>
            </a:xfrm>
            <a:prstGeom prst="rect">
              <a:avLst/>
            </a:prstGeom>
          </p:spPr>
        </p:pic>
      </p:grpSp>
      <p:sp>
        <p:nvSpPr>
          <p:cNvPr id="6" name="TextBox 6"/>
          <p:cNvSpPr txBox="1"/>
          <p:nvPr/>
        </p:nvSpPr>
        <p:spPr>
          <a:xfrm>
            <a:off x="1960453" y="1243037"/>
            <a:ext cx="9454759" cy="2076451"/>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Model 1 – Student Seats on CLNA Teams</a:t>
            </a:r>
          </a:p>
        </p:txBody>
      </p:sp>
      <p:sp>
        <p:nvSpPr>
          <p:cNvPr id="7" name="TextBox 7"/>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
        <p:nvSpPr>
          <p:cNvPr id="8" name="TextBox 8"/>
          <p:cNvSpPr txBox="1"/>
          <p:nvPr/>
        </p:nvSpPr>
        <p:spPr>
          <a:xfrm>
            <a:off x="1676400" y="4010314"/>
            <a:ext cx="8634818" cy="2495550"/>
          </a:xfrm>
          <a:prstGeom prst="rect">
            <a:avLst/>
          </a:prstGeom>
        </p:spPr>
        <p:txBody>
          <a:bodyPr lIns="0" tIns="0" rIns="0" bIns="0" rtlCol="0" anchor="t">
            <a:spAutoFit/>
          </a:bodyPr>
          <a:lstStyle/>
          <a:p>
            <a:pPr marL="561339" lvl="1" indent="-280669" algn="l">
              <a:lnSpc>
                <a:spcPts val="5069"/>
              </a:lnSpc>
              <a:buFont typeface="Arial"/>
              <a:buChar char="•"/>
            </a:pPr>
            <a:r>
              <a:rPr lang="en-US" sz="2599" dirty="0">
                <a:solidFill>
                  <a:srgbClr val="171616"/>
                </a:solidFill>
                <a:latin typeface="Open Sans"/>
                <a:ea typeface="Open Sans"/>
                <a:cs typeface="Open Sans"/>
                <a:sym typeface="Open Sans"/>
              </a:rPr>
              <a:t>2–4 student members</a:t>
            </a:r>
          </a:p>
          <a:p>
            <a:pPr marL="561339" lvl="1" indent="-280669" algn="l">
              <a:lnSpc>
                <a:spcPts val="5069"/>
              </a:lnSpc>
              <a:buFont typeface="Arial"/>
              <a:buChar char="•"/>
            </a:pPr>
            <a:r>
              <a:rPr lang="en-US" sz="2599" dirty="0">
                <a:solidFill>
                  <a:srgbClr val="171616"/>
                </a:solidFill>
                <a:latin typeface="Open Sans"/>
                <a:ea typeface="Open Sans"/>
                <a:cs typeface="Open Sans"/>
                <a:sym typeface="Open Sans"/>
              </a:rPr>
              <a:t>Compensation </a:t>
            </a:r>
          </a:p>
          <a:p>
            <a:pPr marL="561339" lvl="1" indent="-280669" algn="l">
              <a:lnSpc>
                <a:spcPts val="5069"/>
              </a:lnSpc>
              <a:buFont typeface="Arial"/>
              <a:buChar char="•"/>
            </a:pPr>
            <a:r>
              <a:rPr lang="en-US" sz="2599" dirty="0">
                <a:solidFill>
                  <a:srgbClr val="171616"/>
                </a:solidFill>
                <a:latin typeface="Open Sans"/>
                <a:ea typeface="Open Sans"/>
                <a:cs typeface="Open Sans"/>
                <a:sym typeface="Open Sans"/>
              </a:rPr>
              <a:t>Plain-language orientation</a:t>
            </a:r>
          </a:p>
          <a:p>
            <a:pPr marL="561339" lvl="1" indent="-280669" algn="l">
              <a:lnSpc>
                <a:spcPts val="5069"/>
              </a:lnSpc>
              <a:buFont typeface="Arial"/>
              <a:buChar char="•"/>
            </a:pPr>
            <a:r>
              <a:rPr lang="en-US" sz="2599" dirty="0">
                <a:solidFill>
                  <a:srgbClr val="171616"/>
                </a:solidFill>
                <a:latin typeface="Open Sans"/>
                <a:ea typeface="Open Sans"/>
                <a:cs typeface="Open Sans"/>
                <a:sym typeface="Open Sans"/>
              </a:rPr>
              <a:t>Validate dashboard accuracy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772149"/>
            <a:chOff x="0" y="0"/>
            <a:chExt cx="24384000" cy="7696199"/>
          </a:xfrm>
        </p:grpSpPr>
        <p:pic>
          <p:nvPicPr>
            <p:cNvPr id="3" name="Picture 3"/>
            <p:cNvPicPr>
              <a:picLocks noChangeAspect="1"/>
            </p:cNvPicPr>
            <p:nvPr/>
          </p:nvPicPr>
          <p:blipFill>
            <a:blip r:embed="rId3"/>
            <a:srcRect t="40428" b="12198"/>
            <a:stretch>
              <a:fillRect/>
            </a:stretch>
          </p:blipFill>
          <p:spPr>
            <a:xfrm>
              <a:off x="0" y="0"/>
              <a:ext cx="24384000" cy="7696199"/>
            </a:xfrm>
            <a:prstGeom prst="rect">
              <a:avLst/>
            </a:prstGeom>
          </p:spPr>
        </p:pic>
      </p:grpSp>
      <p:grpSp>
        <p:nvGrpSpPr>
          <p:cNvPr id="4" name="Group 4"/>
          <p:cNvGrpSpPr/>
          <p:nvPr/>
        </p:nvGrpSpPr>
        <p:grpSpPr>
          <a:xfrm>
            <a:off x="0" y="0"/>
            <a:ext cx="977412" cy="10287000"/>
            <a:chOff x="0" y="0"/>
            <a:chExt cx="1913890" cy="20143190"/>
          </a:xfrm>
        </p:grpSpPr>
        <p:sp>
          <p:nvSpPr>
            <p:cNvPr id="5" name="Freeform 5"/>
            <p:cNvSpPr/>
            <p:nvPr/>
          </p:nvSpPr>
          <p:spPr>
            <a:xfrm>
              <a:off x="0" y="0"/>
              <a:ext cx="1913890" cy="20143191"/>
            </a:xfrm>
            <a:custGeom>
              <a:avLst/>
              <a:gdLst/>
              <a:ahLst/>
              <a:cxnLst/>
              <a:rect l="l" t="t" r="r" b="b"/>
              <a:pathLst>
                <a:path w="1913890" h="20143191">
                  <a:moveTo>
                    <a:pt x="0" y="0"/>
                  </a:moveTo>
                  <a:lnTo>
                    <a:pt x="1913890" y="0"/>
                  </a:lnTo>
                  <a:lnTo>
                    <a:pt x="1913890" y="20143191"/>
                  </a:lnTo>
                  <a:lnTo>
                    <a:pt x="0" y="20143191"/>
                  </a:lnTo>
                  <a:close/>
                </a:path>
              </a:pathLst>
            </a:custGeom>
            <a:solidFill>
              <a:srgbClr val="DDD0BC"/>
            </a:solidFill>
          </p:spPr>
          <p:txBody>
            <a:bodyPr/>
            <a:lstStyle/>
            <a:p>
              <a:endParaRPr lang="en-US"/>
            </a:p>
          </p:txBody>
        </p:sp>
      </p:grpSp>
      <p:sp>
        <p:nvSpPr>
          <p:cNvPr id="6" name="TextBox 6"/>
          <p:cNvSpPr txBox="1"/>
          <p:nvPr/>
        </p:nvSpPr>
        <p:spPr>
          <a:xfrm>
            <a:off x="4503250" y="6124574"/>
            <a:ext cx="9281500" cy="3133726"/>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What would you explain first when onboarding a student team member?</a:t>
            </a:r>
          </a:p>
        </p:txBody>
      </p:sp>
      <p:sp>
        <p:nvSpPr>
          <p:cNvPr id="7" name="TextBox 7"/>
          <p:cNvSpPr txBox="1"/>
          <p:nvPr/>
        </p:nvSpPr>
        <p:spPr>
          <a:xfrm>
            <a:off x="977412" y="9791700"/>
            <a:ext cx="2235030" cy="264160"/>
          </a:xfrm>
          <a:prstGeom prst="rect">
            <a:avLst/>
          </a:prstGeom>
        </p:spPr>
        <p:txBody>
          <a:bodyPr lIns="0" tIns="0" rIns="0" bIns="0" rtlCol="0" anchor="t">
            <a:spAutoFit/>
          </a:bodyPr>
          <a:lstStyle/>
          <a:p>
            <a:pPr algn="l">
              <a:lnSpc>
                <a:spcPts val="2239"/>
              </a:lnSpc>
              <a:spcBef>
                <a:spcPct val="0"/>
              </a:spcBef>
            </a:pPr>
            <a:r>
              <a:rPr lang="en-US" sz="1599" dirty="0">
                <a:solidFill>
                  <a:srgbClr val="171616"/>
                </a:solidFill>
                <a:latin typeface="Open Sans"/>
                <a:ea typeface="Open Sans"/>
                <a:cs typeface="Open Sans"/>
                <a:sym typeface="Open Sans"/>
              </a:rPr>
              <a:t>Perkins Mid-Year 2026</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977412"/>
            <a:chOff x="0" y="0"/>
            <a:chExt cx="35810116" cy="1913890"/>
          </a:xfrm>
        </p:grpSpPr>
        <p:sp>
          <p:nvSpPr>
            <p:cNvPr id="3" name="Freeform 3"/>
            <p:cNvSpPr/>
            <p:nvPr/>
          </p:nvSpPr>
          <p:spPr>
            <a:xfrm>
              <a:off x="0" y="0"/>
              <a:ext cx="35810115" cy="1913890"/>
            </a:xfrm>
            <a:custGeom>
              <a:avLst/>
              <a:gdLst/>
              <a:ahLst/>
              <a:cxnLst/>
              <a:rect l="l" t="t" r="r" b="b"/>
              <a:pathLst>
                <a:path w="35810115" h="1913890">
                  <a:moveTo>
                    <a:pt x="0" y="0"/>
                  </a:moveTo>
                  <a:lnTo>
                    <a:pt x="35810115" y="0"/>
                  </a:lnTo>
                  <a:lnTo>
                    <a:pt x="35810115" y="1913890"/>
                  </a:lnTo>
                  <a:lnTo>
                    <a:pt x="0" y="1913890"/>
                  </a:lnTo>
                  <a:close/>
                </a:path>
              </a:pathLst>
            </a:custGeom>
            <a:solidFill>
              <a:srgbClr val="505390"/>
            </a:solidFill>
          </p:spPr>
          <p:txBody>
            <a:bodyPr/>
            <a:lstStyle/>
            <a:p>
              <a:endParaRPr lang="en-US"/>
            </a:p>
          </p:txBody>
        </p:sp>
      </p:grpSp>
      <p:grpSp>
        <p:nvGrpSpPr>
          <p:cNvPr id="4" name="Group 4"/>
          <p:cNvGrpSpPr/>
          <p:nvPr/>
        </p:nvGrpSpPr>
        <p:grpSpPr>
          <a:xfrm>
            <a:off x="11415212" y="0"/>
            <a:ext cx="6872788" cy="10287000"/>
            <a:chOff x="0" y="0"/>
            <a:chExt cx="9163717" cy="13716000"/>
          </a:xfrm>
        </p:grpSpPr>
        <p:pic>
          <p:nvPicPr>
            <p:cNvPr id="5" name="Picture 5"/>
            <p:cNvPicPr>
              <a:picLocks noChangeAspect="1"/>
            </p:cNvPicPr>
            <p:nvPr/>
          </p:nvPicPr>
          <p:blipFill>
            <a:blip r:embed="rId3"/>
            <a:srcRect l="27740" r="5449"/>
            <a:stretch>
              <a:fillRect/>
            </a:stretch>
          </p:blipFill>
          <p:spPr>
            <a:xfrm>
              <a:off x="0" y="0"/>
              <a:ext cx="9163717" cy="13716000"/>
            </a:xfrm>
            <a:prstGeom prst="rect">
              <a:avLst/>
            </a:prstGeom>
          </p:spPr>
        </p:pic>
      </p:grpSp>
      <p:sp>
        <p:nvSpPr>
          <p:cNvPr id="6" name="TextBox 6"/>
          <p:cNvSpPr txBox="1"/>
          <p:nvPr/>
        </p:nvSpPr>
        <p:spPr>
          <a:xfrm>
            <a:off x="1960453" y="1243037"/>
            <a:ext cx="9454759" cy="2076451"/>
          </a:xfrm>
          <a:prstGeom prst="rect">
            <a:avLst/>
          </a:prstGeom>
        </p:spPr>
        <p:txBody>
          <a:bodyPr lIns="0" tIns="0" rIns="0" bIns="0" rtlCol="0" anchor="t">
            <a:spAutoFit/>
          </a:bodyPr>
          <a:lstStyle/>
          <a:p>
            <a:pPr algn="l">
              <a:lnSpc>
                <a:spcPts val="8399"/>
              </a:lnSpc>
            </a:pPr>
            <a:r>
              <a:rPr lang="en-US" sz="5999">
                <a:solidFill>
                  <a:srgbClr val="171616"/>
                </a:solidFill>
                <a:latin typeface="Raleway"/>
                <a:ea typeface="Raleway"/>
                <a:cs typeface="Raleway"/>
                <a:sym typeface="Raleway"/>
              </a:rPr>
              <a:t>Model 2 – </a:t>
            </a:r>
          </a:p>
          <a:p>
            <a:pPr algn="l">
              <a:lnSpc>
                <a:spcPts val="8399"/>
              </a:lnSpc>
              <a:spcBef>
                <a:spcPct val="0"/>
              </a:spcBef>
            </a:pPr>
            <a:r>
              <a:rPr lang="en-US" sz="5999">
                <a:solidFill>
                  <a:srgbClr val="171616"/>
                </a:solidFill>
                <a:latin typeface="Raleway"/>
                <a:ea typeface="Raleway"/>
                <a:cs typeface="Raleway"/>
                <a:sym typeface="Raleway"/>
              </a:rPr>
              <a:t>Targeted Focus Groups</a:t>
            </a:r>
          </a:p>
        </p:txBody>
      </p:sp>
      <p:sp>
        <p:nvSpPr>
          <p:cNvPr id="7" name="TextBox 7"/>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
        <p:nvSpPr>
          <p:cNvPr id="8" name="TextBox 8"/>
          <p:cNvSpPr txBox="1"/>
          <p:nvPr/>
        </p:nvSpPr>
        <p:spPr>
          <a:xfrm>
            <a:off x="1569127" y="3787586"/>
            <a:ext cx="9399173" cy="4381500"/>
          </a:xfrm>
          <a:prstGeom prst="rect">
            <a:avLst/>
          </a:prstGeom>
        </p:spPr>
        <p:txBody>
          <a:bodyPr lIns="0" tIns="0" rIns="0" bIns="0" rtlCol="0" anchor="t">
            <a:spAutoFit/>
          </a:bodyPr>
          <a:lstStyle/>
          <a:p>
            <a:pPr algn="l">
              <a:lnSpc>
                <a:spcPts val="4424"/>
              </a:lnSpc>
            </a:pPr>
            <a:r>
              <a:rPr lang="en-US" sz="2499">
                <a:solidFill>
                  <a:srgbClr val="171616"/>
                </a:solidFill>
                <a:latin typeface="Open Sans"/>
                <a:ea typeface="Open Sans"/>
                <a:cs typeface="Open Sans"/>
                <a:sym typeface="Open Sans"/>
              </a:rPr>
              <a:t>Targeted focus groups help colleges: </a:t>
            </a:r>
          </a:p>
          <a:p>
            <a:pPr marL="539749" lvl="1" indent="-269875" algn="l">
              <a:lnSpc>
                <a:spcPts val="4424"/>
              </a:lnSpc>
              <a:buFont typeface="Arial"/>
              <a:buChar char="•"/>
            </a:pPr>
            <a:r>
              <a:rPr lang="en-US" sz="2499">
                <a:solidFill>
                  <a:srgbClr val="171616"/>
                </a:solidFill>
                <a:latin typeface="Open Sans"/>
                <a:ea typeface="Open Sans"/>
                <a:cs typeface="Open Sans"/>
                <a:sym typeface="Open Sans"/>
              </a:rPr>
              <a:t>understand the student experience behind dashboard data </a:t>
            </a:r>
          </a:p>
          <a:p>
            <a:pPr marL="539749" lvl="1" indent="-269875" algn="l">
              <a:lnSpc>
                <a:spcPts val="4424"/>
              </a:lnSpc>
              <a:buFont typeface="Arial"/>
              <a:buChar char="•"/>
            </a:pPr>
            <a:r>
              <a:rPr lang="en-US" sz="2499">
                <a:solidFill>
                  <a:srgbClr val="171616"/>
                </a:solidFill>
                <a:latin typeface="Open Sans"/>
                <a:ea typeface="Open Sans"/>
                <a:cs typeface="Open Sans"/>
                <a:sym typeface="Open Sans"/>
              </a:rPr>
              <a:t>align questions to specific CLNA elements</a:t>
            </a:r>
          </a:p>
          <a:p>
            <a:pPr marL="539749" lvl="1" indent="-269875" algn="l">
              <a:lnSpc>
                <a:spcPts val="4424"/>
              </a:lnSpc>
              <a:buFont typeface="Arial"/>
              <a:buChar char="•"/>
            </a:pPr>
            <a:r>
              <a:rPr lang="en-US" sz="2499">
                <a:solidFill>
                  <a:srgbClr val="171616"/>
                </a:solidFill>
                <a:latin typeface="Open Sans"/>
                <a:ea typeface="Open Sans"/>
                <a:cs typeface="Open Sans"/>
                <a:sym typeface="Open Sans"/>
              </a:rPr>
              <a:t>hear directly from adult learners and special populations</a:t>
            </a:r>
          </a:p>
          <a:p>
            <a:pPr marL="539749" lvl="1" indent="-269875" algn="l">
              <a:lnSpc>
                <a:spcPts val="4424"/>
              </a:lnSpc>
              <a:buFont typeface="Arial"/>
              <a:buChar char="•"/>
            </a:pPr>
            <a:r>
              <a:rPr lang="en-US" sz="2499">
                <a:solidFill>
                  <a:srgbClr val="171616"/>
                </a:solidFill>
                <a:latin typeface="Open Sans"/>
                <a:ea typeface="Open Sans"/>
                <a:cs typeface="Open Sans"/>
                <a:sym typeface="Open Sans"/>
              </a:rPr>
              <a:t>uncover root causes of performance and access gaps</a:t>
            </a:r>
          </a:p>
          <a:p>
            <a:pPr algn="l">
              <a:lnSpc>
                <a:spcPts val="4424"/>
              </a:lnSpc>
            </a:pPr>
            <a:endParaRPr lang="en-US" sz="2499">
              <a:solidFill>
                <a:srgbClr val="171616"/>
              </a:solidFill>
              <a:latin typeface="Open Sans"/>
              <a:ea typeface="Open Sans"/>
              <a:cs typeface="Open Sans"/>
              <a:sym typeface="Open Sans"/>
            </a:endParaRPr>
          </a:p>
          <a:p>
            <a:pPr algn="l">
              <a:lnSpc>
                <a:spcPts val="4424"/>
              </a:lnSpc>
            </a:pPr>
            <a:r>
              <a:rPr lang="en-US" sz="2499">
                <a:solidFill>
                  <a:srgbClr val="171616"/>
                </a:solidFill>
                <a:latin typeface="Open Sans"/>
                <a:ea typeface="Open Sans"/>
                <a:cs typeface="Open Sans"/>
                <a:sym typeface="Open Sans"/>
              </a:rPr>
              <a:t>Wisconsin Technical College System provides strong examples of barrier-focused, student-friendly questions.</a:t>
            </a:r>
          </a:p>
        </p:txBody>
      </p:sp>
      <p:sp>
        <p:nvSpPr>
          <p:cNvPr id="9" name="Freeform 9"/>
          <p:cNvSpPr/>
          <p:nvPr/>
        </p:nvSpPr>
        <p:spPr>
          <a:xfrm>
            <a:off x="169269" y="8966077"/>
            <a:ext cx="691149" cy="658476"/>
          </a:xfrm>
          <a:custGeom>
            <a:avLst/>
            <a:gdLst/>
            <a:ahLst/>
            <a:cxnLst/>
            <a:rect l="l" t="t" r="r" b="b"/>
            <a:pathLst>
              <a:path w="691149" h="658476">
                <a:moveTo>
                  <a:pt x="0" y="0"/>
                </a:moveTo>
                <a:lnTo>
                  <a:pt x="691148" y="0"/>
                </a:lnTo>
                <a:lnTo>
                  <a:pt x="691148" y="658477"/>
                </a:lnTo>
                <a:lnTo>
                  <a:pt x="0" y="658477"/>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2C77E"/>
            </a:solidFill>
          </p:spPr>
          <p:txBody>
            <a:bodyPr/>
            <a:lstStyle/>
            <a:p>
              <a:endParaRPr lang="en-US"/>
            </a:p>
          </p:txBody>
        </p:sp>
      </p:grpSp>
      <p:sp>
        <p:nvSpPr>
          <p:cNvPr id="4" name="Freeform 4"/>
          <p:cNvSpPr/>
          <p:nvPr/>
        </p:nvSpPr>
        <p:spPr>
          <a:xfrm>
            <a:off x="488706" y="2286547"/>
            <a:ext cx="17799294" cy="6625602"/>
          </a:xfrm>
          <a:custGeom>
            <a:avLst/>
            <a:gdLst/>
            <a:ahLst/>
            <a:cxnLst/>
            <a:rect l="l" t="t" r="r" b="b"/>
            <a:pathLst>
              <a:path w="17799294" h="6625602">
                <a:moveTo>
                  <a:pt x="0" y="0"/>
                </a:moveTo>
                <a:lnTo>
                  <a:pt x="17799294" y="0"/>
                </a:lnTo>
                <a:lnTo>
                  <a:pt x="17799294" y="6625602"/>
                </a:lnTo>
                <a:lnTo>
                  <a:pt x="0" y="6625602"/>
                </a:lnTo>
                <a:lnTo>
                  <a:pt x="0" y="0"/>
                </a:lnTo>
                <a:close/>
              </a:path>
            </a:pathLst>
          </a:custGeom>
          <a:blipFill>
            <a:blip r:embed="rId3"/>
            <a:stretch>
              <a:fillRect t="-39492" b="-39492"/>
            </a:stretch>
          </a:blipFill>
        </p:spPr>
        <p:txBody>
          <a:bodyPr/>
          <a:lstStyle/>
          <a:p>
            <a:endParaRPr lang="en-US"/>
          </a:p>
        </p:txBody>
      </p:sp>
      <p:sp>
        <p:nvSpPr>
          <p:cNvPr id="5" name="TextBox 5"/>
          <p:cNvSpPr txBox="1"/>
          <p:nvPr/>
        </p:nvSpPr>
        <p:spPr>
          <a:xfrm>
            <a:off x="1601510" y="410674"/>
            <a:ext cx="15657790" cy="1019176"/>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Practice: Draft One CLNA-Aligned Question</a:t>
            </a:r>
          </a:p>
        </p:txBody>
      </p:sp>
      <p:sp>
        <p:nvSpPr>
          <p:cNvPr id="6" name="TextBox 6"/>
          <p:cNvSpPr txBox="1"/>
          <p:nvPr/>
        </p:nvSpPr>
        <p:spPr>
          <a:xfrm>
            <a:off x="7509341" y="2593370"/>
            <a:ext cx="10266886" cy="6109335"/>
          </a:xfrm>
          <a:prstGeom prst="rect">
            <a:avLst/>
          </a:prstGeom>
        </p:spPr>
        <p:txBody>
          <a:bodyPr lIns="0" tIns="0" rIns="0" bIns="0" rtlCol="0" anchor="t">
            <a:spAutoFit/>
          </a:bodyPr>
          <a:lstStyle/>
          <a:p>
            <a:pPr algn="l">
              <a:lnSpc>
                <a:spcPts val="3639"/>
              </a:lnSpc>
            </a:pPr>
            <a:r>
              <a:rPr lang="en-US" sz="2599">
                <a:solidFill>
                  <a:srgbClr val="171616"/>
                </a:solidFill>
                <a:latin typeface="Open Sans"/>
                <a:ea typeface="Open Sans"/>
                <a:cs typeface="Open Sans"/>
                <a:sym typeface="Open Sans"/>
              </a:rPr>
              <a:t>Write one student focus group question that aligns to a CLNA element. </a:t>
            </a:r>
          </a:p>
          <a:p>
            <a:pPr algn="l">
              <a:lnSpc>
                <a:spcPts val="3639"/>
              </a:lnSpc>
            </a:pPr>
            <a:endParaRPr lang="en-US" sz="2599">
              <a:solidFill>
                <a:srgbClr val="171616"/>
              </a:solidFill>
              <a:latin typeface="Open Sans"/>
              <a:ea typeface="Open Sans"/>
              <a:cs typeface="Open Sans"/>
              <a:sym typeface="Open Sans"/>
            </a:endParaRPr>
          </a:p>
          <a:p>
            <a:pPr algn="l">
              <a:lnSpc>
                <a:spcPts val="3639"/>
              </a:lnSpc>
            </a:pPr>
            <a:r>
              <a:rPr lang="en-US" sz="2599">
                <a:solidFill>
                  <a:srgbClr val="171616"/>
                </a:solidFill>
                <a:latin typeface="Open Sans"/>
                <a:ea typeface="Open Sans"/>
                <a:cs typeface="Open Sans"/>
                <a:sym typeface="Open Sans"/>
              </a:rPr>
              <a:t>Pick one area where you need deeper insight, such as:</a:t>
            </a:r>
          </a:p>
          <a:p>
            <a:pPr marL="561339" lvl="1" indent="-280669" algn="l">
              <a:lnSpc>
                <a:spcPts val="3639"/>
              </a:lnSpc>
              <a:buFont typeface="Arial"/>
              <a:buChar char="•"/>
            </a:pPr>
            <a:r>
              <a:rPr lang="en-US" sz="2599">
                <a:solidFill>
                  <a:srgbClr val="171616"/>
                </a:solidFill>
                <a:latin typeface="Open Sans"/>
                <a:ea typeface="Open Sans"/>
                <a:cs typeface="Open Sans"/>
                <a:sym typeface="Open Sans"/>
              </a:rPr>
              <a:t>Student Performance</a:t>
            </a:r>
          </a:p>
          <a:p>
            <a:pPr marL="561339" lvl="1" indent="-280669" algn="l">
              <a:lnSpc>
                <a:spcPts val="3639"/>
              </a:lnSpc>
              <a:buFont typeface="Arial"/>
              <a:buChar char="•"/>
            </a:pPr>
            <a:r>
              <a:rPr lang="en-US" sz="2599">
                <a:solidFill>
                  <a:srgbClr val="171616"/>
                </a:solidFill>
                <a:latin typeface="Open Sans"/>
                <a:ea typeface="Open Sans"/>
                <a:cs typeface="Open Sans"/>
                <a:sym typeface="Open Sans"/>
              </a:rPr>
              <a:t>Size, Scope and Program Quality Aligned to the Local and Regional Labor Market</a:t>
            </a:r>
          </a:p>
          <a:p>
            <a:pPr marL="561339" lvl="1" indent="-280669" algn="l">
              <a:lnSpc>
                <a:spcPts val="3639"/>
              </a:lnSpc>
              <a:buFont typeface="Arial"/>
              <a:buChar char="•"/>
            </a:pPr>
            <a:r>
              <a:rPr lang="en-US" sz="2599">
                <a:solidFill>
                  <a:srgbClr val="171616"/>
                </a:solidFill>
                <a:latin typeface="Open Sans"/>
                <a:ea typeface="Open Sans"/>
                <a:cs typeface="Open Sans"/>
                <a:sym typeface="Open Sans"/>
              </a:rPr>
              <a:t>Progress implementing 9 to 14 pathways and programs of study</a:t>
            </a:r>
          </a:p>
          <a:p>
            <a:pPr marL="561339" lvl="1" indent="-280669" algn="l">
              <a:lnSpc>
                <a:spcPts val="3639"/>
              </a:lnSpc>
              <a:buFont typeface="Arial"/>
              <a:buChar char="•"/>
            </a:pPr>
            <a:r>
              <a:rPr lang="en-US" sz="2599">
                <a:solidFill>
                  <a:srgbClr val="171616"/>
                </a:solidFill>
                <a:latin typeface="Open Sans"/>
                <a:ea typeface="Open Sans"/>
                <a:cs typeface="Open Sans"/>
                <a:sym typeface="Open Sans"/>
              </a:rPr>
              <a:t>Improvement in access and equity for all students</a:t>
            </a:r>
          </a:p>
          <a:p>
            <a:pPr algn="l">
              <a:lnSpc>
                <a:spcPts val="3359"/>
              </a:lnSpc>
            </a:pPr>
            <a:endParaRPr lang="en-US" sz="2599">
              <a:solidFill>
                <a:srgbClr val="171616"/>
              </a:solidFill>
              <a:latin typeface="Open Sans"/>
              <a:ea typeface="Open Sans"/>
              <a:cs typeface="Open Sans"/>
              <a:sym typeface="Open Sans"/>
            </a:endParaRPr>
          </a:p>
          <a:p>
            <a:pPr algn="l">
              <a:lnSpc>
                <a:spcPts val="3359"/>
              </a:lnSpc>
            </a:pPr>
            <a:endParaRPr lang="en-US" sz="2599">
              <a:solidFill>
                <a:srgbClr val="171616"/>
              </a:solidFill>
              <a:latin typeface="Open Sans"/>
              <a:ea typeface="Open Sans"/>
              <a:cs typeface="Open Sans"/>
              <a:sym typeface="Open Sans"/>
            </a:endParaRPr>
          </a:p>
          <a:p>
            <a:pPr algn="l">
              <a:lnSpc>
                <a:spcPts val="3359"/>
              </a:lnSpc>
              <a:spcBef>
                <a:spcPct val="0"/>
              </a:spcBef>
            </a:pPr>
            <a:r>
              <a:rPr lang="en-US" sz="2400">
                <a:solidFill>
                  <a:srgbClr val="171616"/>
                </a:solidFill>
                <a:latin typeface="Open Sans"/>
                <a:ea typeface="Open Sans"/>
                <a:cs typeface="Open Sans"/>
                <a:sym typeface="Open Sans"/>
              </a:rPr>
              <a:t>Keep it simple and student-centered.</a:t>
            </a:r>
          </a:p>
          <a:p>
            <a:pPr algn="l">
              <a:lnSpc>
                <a:spcPts val="2239"/>
              </a:lnSpc>
              <a:spcBef>
                <a:spcPct val="0"/>
              </a:spcBef>
            </a:pPr>
            <a:endParaRPr lang="en-US" sz="2400">
              <a:solidFill>
                <a:srgbClr val="171616"/>
              </a:solidFill>
              <a:latin typeface="Open Sans"/>
              <a:ea typeface="Open Sans"/>
              <a:cs typeface="Open Sans"/>
              <a:sym typeface="Open Sans"/>
            </a:endParaRPr>
          </a:p>
        </p:txBody>
      </p:sp>
      <p:sp>
        <p:nvSpPr>
          <p:cNvPr id="7" name="TextBox 7"/>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977412"/>
            <a:chOff x="0" y="0"/>
            <a:chExt cx="35810116" cy="1913890"/>
          </a:xfrm>
        </p:grpSpPr>
        <p:sp>
          <p:nvSpPr>
            <p:cNvPr id="3" name="Freeform 3"/>
            <p:cNvSpPr/>
            <p:nvPr/>
          </p:nvSpPr>
          <p:spPr>
            <a:xfrm>
              <a:off x="0" y="0"/>
              <a:ext cx="35810115" cy="1913890"/>
            </a:xfrm>
            <a:custGeom>
              <a:avLst/>
              <a:gdLst/>
              <a:ahLst/>
              <a:cxnLst/>
              <a:rect l="l" t="t" r="r" b="b"/>
              <a:pathLst>
                <a:path w="35810115" h="1913890">
                  <a:moveTo>
                    <a:pt x="0" y="0"/>
                  </a:moveTo>
                  <a:lnTo>
                    <a:pt x="35810115" y="0"/>
                  </a:lnTo>
                  <a:lnTo>
                    <a:pt x="35810115" y="1913890"/>
                  </a:lnTo>
                  <a:lnTo>
                    <a:pt x="0" y="1913890"/>
                  </a:lnTo>
                  <a:close/>
                </a:path>
              </a:pathLst>
            </a:custGeom>
            <a:solidFill>
              <a:srgbClr val="7ED957"/>
            </a:solidFill>
          </p:spPr>
          <p:txBody>
            <a:bodyPr/>
            <a:lstStyle/>
            <a:p>
              <a:endParaRPr lang="en-US"/>
            </a:p>
          </p:txBody>
        </p:sp>
      </p:grpSp>
      <p:grpSp>
        <p:nvGrpSpPr>
          <p:cNvPr id="4" name="Group 4"/>
          <p:cNvGrpSpPr/>
          <p:nvPr/>
        </p:nvGrpSpPr>
        <p:grpSpPr>
          <a:xfrm>
            <a:off x="11415212" y="0"/>
            <a:ext cx="6872788" cy="10287000"/>
            <a:chOff x="0" y="0"/>
            <a:chExt cx="9163717" cy="13716000"/>
          </a:xfrm>
        </p:grpSpPr>
        <p:pic>
          <p:nvPicPr>
            <p:cNvPr id="5" name="Picture 5"/>
            <p:cNvPicPr>
              <a:picLocks noChangeAspect="1"/>
            </p:cNvPicPr>
            <p:nvPr/>
          </p:nvPicPr>
          <p:blipFill>
            <a:blip r:embed="rId3"/>
            <a:srcRect l="55540"/>
            <a:stretch>
              <a:fillRect/>
            </a:stretch>
          </p:blipFill>
          <p:spPr>
            <a:xfrm>
              <a:off x="0" y="0"/>
              <a:ext cx="9163717" cy="13716000"/>
            </a:xfrm>
            <a:prstGeom prst="rect">
              <a:avLst/>
            </a:prstGeom>
          </p:spPr>
        </p:pic>
      </p:grpSp>
      <p:sp>
        <p:nvSpPr>
          <p:cNvPr id="6" name="TextBox 6"/>
          <p:cNvSpPr txBox="1"/>
          <p:nvPr/>
        </p:nvSpPr>
        <p:spPr>
          <a:xfrm>
            <a:off x="272061" y="1243037"/>
            <a:ext cx="11143151" cy="1019176"/>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Model 3 – Learner-Led Inquiry</a:t>
            </a:r>
          </a:p>
        </p:txBody>
      </p:sp>
      <p:sp>
        <p:nvSpPr>
          <p:cNvPr id="7" name="TextBox 7"/>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
        <p:nvSpPr>
          <p:cNvPr id="8" name="TextBox 8"/>
          <p:cNvSpPr txBox="1"/>
          <p:nvPr/>
        </p:nvSpPr>
        <p:spPr>
          <a:xfrm>
            <a:off x="1569127" y="3787586"/>
            <a:ext cx="9399173" cy="4381500"/>
          </a:xfrm>
          <a:prstGeom prst="rect">
            <a:avLst/>
          </a:prstGeom>
        </p:spPr>
        <p:txBody>
          <a:bodyPr lIns="0" tIns="0" rIns="0" bIns="0" rtlCol="0" anchor="t">
            <a:spAutoFit/>
          </a:bodyPr>
          <a:lstStyle/>
          <a:p>
            <a:pPr algn="l">
              <a:lnSpc>
                <a:spcPts val="4424"/>
              </a:lnSpc>
            </a:pPr>
            <a:r>
              <a:rPr lang="en-US" sz="2499">
                <a:solidFill>
                  <a:srgbClr val="171616"/>
                </a:solidFill>
                <a:latin typeface="Open Sans"/>
                <a:ea typeface="Open Sans"/>
                <a:cs typeface="Open Sans"/>
                <a:sym typeface="Open Sans"/>
              </a:rPr>
              <a:t>Student researchers can: </a:t>
            </a:r>
          </a:p>
          <a:p>
            <a:pPr marL="539749" lvl="1" indent="-269875" algn="l">
              <a:lnSpc>
                <a:spcPts val="4424"/>
              </a:lnSpc>
              <a:buFont typeface="Arial"/>
              <a:buChar char="•"/>
            </a:pPr>
            <a:r>
              <a:rPr lang="en-US" sz="2499">
                <a:solidFill>
                  <a:srgbClr val="171616"/>
                </a:solidFill>
                <a:latin typeface="Open Sans"/>
                <a:ea typeface="Open Sans"/>
                <a:cs typeface="Open Sans"/>
                <a:sym typeface="Open Sans"/>
              </a:rPr>
              <a:t>interview peers and collect real-time insights</a:t>
            </a:r>
          </a:p>
          <a:p>
            <a:pPr marL="539749" lvl="1" indent="-269875" algn="l">
              <a:lnSpc>
                <a:spcPts val="4424"/>
              </a:lnSpc>
              <a:buFont typeface="Arial"/>
              <a:buChar char="•"/>
            </a:pPr>
            <a:r>
              <a:rPr lang="en-US" sz="2499">
                <a:solidFill>
                  <a:srgbClr val="171616"/>
                </a:solidFill>
                <a:latin typeface="Open Sans"/>
                <a:ea typeface="Open Sans"/>
                <a:cs typeface="Open Sans"/>
                <a:sym typeface="Open Sans"/>
              </a:rPr>
              <a:t>investigate barriers staff cannot see </a:t>
            </a:r>
          </a:p>
          <a:p>
            <a:pPr marL="539749" lvl="1" indent="-269875" algn="l">
              <a:lnSpc>
                <a:spcPts val="4424"/>
              </a:lnSpc>
              <a:buFont typeface="Arial"/>
              <a:buChar char="•"/>
            </a:pPr>
            <a:r>
              <a:rPr lang="en-US" sz="2499">
                <a:solidFill>
                  <a:srgbClr val="171616"/>
                </a:solidFill>
                <a:latin typeface="Open Sans"/>
                <a:ea typeface="Open Sans"/>
                <a:cs typeface="Open Sans"/>
                <a:sym typeface="Open Sans"/>
              </a:rPr>
              <a:t>help explain data patterns </a:t>
            </a:r>
          </a:p>
          <a:p>
            <a:pPr marL="539749" lvl="1" indent="-269875" algn="l">
              <a:lnSpc>
                <a:spcPts val="4424"/>
              </a:lnSpc>
              <a:buFont typeface="Arial"/>
              <a:buChar char="•"/>
            </a:pPr>
            <a:r>
              <a:rPr lang="en-US" sz="2499">
                <a:solidFill>
                  <a:srgbClr val="171616"/>
                </a:solidFill>
                <a:latin typeface="Open Sans"/>
                <a:ea typeface="Open Sans"/>
                <a:cs typeface="Open Sans"/>
                <a:sym typeface="Open Sans"/>
              </a:rPr>
              <a:t>present findings to CLNA teams and advisory groups</a:t>
            </a:r>
          </a:p>
          <a:p>
            <a:pPr algn="l">
              <a:lnSpc>
                <a:spcPts val="4424"/>
              </a:lnSpc>
            </a:pPr>
            <a:endParaRPr lang="en-US" sz="2499">
              <a:solidFill>
                <a:srgbClr val="171616"/>
              </a:solidFill>
              <a:latin typeface="Open Sans"/>
              <a:ea typeface="Open Sans"/>
              <a:cs typeface="Open Sans"/>
              <a:sym typeface="Open Sans"/>
            </a:endParaRPr>
          </a:p>
          <a:p>
            <a:pPr algn="l">
              <a:lnSpc>
                <a:spcPts val="4424"/>
              </a:lnSpc>
            </a:pPr>
            <a:r>
              <a:rPr lang="en-US" sz="2499">
                <a:solidFill>
                  <a:srgbClr val="171616"/>
                </a:solidFill>
                <a:latin typeface="Open Sans"/>
                <a:ea typeface="Open Sans"/>
                <a:cs typeface="Open Sans"/>
                <a:sym typeface="Open Sans"/>
              </a:rPr>
              <a:t>A powerful model for uncovering root causes.</a:t>
            </a:r>
          </a:p>
          <a:p>
            <a:pPr algn="l">
              <a:lnSpc>
                <a:spcPts val="4424"/>
              </a:lnSpc>
            </a:pPr>
            <a:endParaRPr lang="en-US" sz="2499">
              <a:solidFill>
                <a:srgbClr val="171616"/>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2714261" y="0"/>
            <a:ext cx="5573739" cy="10287000"/>
            <a:chOff x="0" y="0"/>
            <a:chExt cx="7431653" cy="13716000"/>
          </a:xfrm>
        </p:grpSpPr>
        <p:pic>
          <p:nvPicPr>
            <p:cNvPr id="5" name="Picture 5"/>
            <p:cNvPicPr>
              <a:picLocks noChangeAspect="1"/>
            </p:cNvPicPr>
            <p:nvPr/>
          </p:nvPicPr>
          <p:blipFill>
            <a:blip r:embed="rId3"/>
            <a:srcRect l="10921" r="48491"/>
            <a:stretch>
              <a:fillRect/>
            </a:stretch>
          </p:blipFill>
          <p:spPr>
            <a:xfrm>
              <a:off x="0" y="0"/>
              <a:ext cx="7431653" cy="13716000"/>
            </a:xfrm>
            <a:prstGeom prst="rect">
              <a:avLst/>
            </a:prstGeom>
          </p:spPr>
        </p:pic>
      </p:grpSp>
      <p:sp>
        <p:nvSpPr>
          <p:cNvPr id="6" name="TextBox 6"/>
          <p:cNvSpPr txBox="1"/>
          <p:nvPr/>
        </p:nvSpPr>
        <p:spPr>
          <a:xfrm>
            <a:off x="1389576" y="950198"/>
            <a:ext cx="11642707" cy="2076451"/>
          </a:xfrm>
          <a:prstGeom prst="rect">
            <a:avLst/>
          </a:prstGeom>
        </p:spPr>
        <p:txBody>
          <a:bodyPr lIns="0" tIns="0" rIns="0" bIns="0" rtlCol="0" anchor="t">
            <a:spAutoFit/>
          </a:bodyPr>
          <a:lstStyle/>
          <a:p>
            <a:pPr algn="ctr">
              <a:lnSpc>
                <a:spcPts val="8399"/>
              </a:lnSpc>
              <a:spcBef>
                <a:spcPct val="0"/>
              </a:spcBef>
            </a:pPr>
            <a:r>
              <a:rPr lang="en-US" sz="5999" dirty="0">
                <a:solidFill>
                  <a:srgbClr val="171616"/>
                </a:solidFill>
                <a:latin typeface="Raleway"/>
                <a:ea typeface="Raleway"/>
                <a:cs typeface="Raleway"/>
                <a:sym typeface="Raleway"/>
              </a:rPr>
              <a:t>What CLNA Question Could Students Investigate?</a:t>
            </a:r>
          </a:p>
        </p:txBody>
      </p:sp>
      <p:sp>
        <p:nvSpPr>
          <p:cNvPr id="7" name="TextBox 7"/>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
        <p:nvSpPr>
          <p:cNvPr id="8" name="TextBox 8"/>
          <p:cNvSpPr txBox="1"/>
          <p:nvPr/>
        </p:nvSpPr>
        <p:spPr>
          <a:xfrm>
            <a:off x="1678512" y="3943901"/>
            <a:ext cx="10814368" cy="3930397"/>
          </a:xfrm>
          <a:prstGeom prst="rect">
            <a:avLst/>
          </a:prstGeom>
        </p:spPr>
        <p:txBody>
          <a:bodyPr lIns="0" tIns="0" rIns="0" bIns="0" rtlCol="0" anchor="t">
            <a:spAutoFit/>
          </a:bodyPr>
          <a:lstStyle/>
          <a:p>
            <a:pPr algn="l">
              <a:lnSpc>
                <a:spcPts val="3919"/>
              </a:lnSpc>
              <a:spcBef>
                <a:spcPct val="0"/>
              </a:spcBef>
            </a:pPr>
            <a:r>
              <a:rPr lang="en-US" sz="2799">
                <a:solidFill>
                  <a:srgbClr val="171616"/>
                </a:solidFill>
                <a:latin typeface="Open Sans"/>
                <a:ea typeface="Open Sans"/>
                <a:cs typeface="Open Sans"/>
                <a:sym typeface="Open Sans"/>
              </a:rPr>
              <a:t>Identify one CLNA question a student inquiry team could explore.</a:t>
            </a:r>
          </a:p>
          <a:p>
            <a:pPr algn="l">
              <a:lnSpc>
                <a:spcPts val="3919"/>
              </a:lnSpc>
              <a:spcBef>
                <a:spcPct val="0"/>
              </a:spcBef>
            </a:pPr>
            <a:endParaRPr lang="en-US" sz="2799">
              <a:solidFill>
                <a:srgbClr val="171616"/>
              </a:solidFill>
              <a:latin typeface="Open Sans"/>
              <a:ea typeface="Open Sans"/>
              <a:cs typeface="Open Sans"/>
              <a:sym typeface="Open Sans"/>
            </a:endParaRPr>
          </a:p>
          <a:p>
            <a:pPr algn="l">
              <a:lnSpc>
                <a:spcPts val="3919"/>
              </a:lnSpc>
              <a:spcBef>
                <a:spcPct val="0"/>
              </a:spcBef>
            </a:pPr>
            <a:endParaRPr lang="en-US" sz="2799">
              <a:solidFill>
                <a:srgbClr val="171616"/>
              </a:solidFill>
              <a:latin typeface="Open Sans"/>
              <a:ea typeface="Open Sans"/>
              <a:cs typeface="Open Sans"/>
              <a:sym typeface="Open Sans"/>
            </a:endParaRPr>
          </a:p>
          <a:p>
            <a:pPr algn="l">
              <a:lnSpc>
                <a:spcPts val="3919"/>
              </a:lnSpc>
              <a:spcBef>
                <a:spcPct val="0"/>
              </a:spcBef>
            </a:pPr>
            <a:r>
              <a:rPr lang="en-US" sz="2799">
                <a:solidFill>
                  <a:srgbClr val="171616"/>
                </a:solidFill>
                <a:latin typeface="Open Sans"/>
                <a:ea typeface="Open Sans"/>
                <a:cs typeface="Open Sans"/>
                <a:sym typeface="Open Sans"/>
              </a:rPr>
              <a:t>Choose an area where:</a:t>
            </a:r>
          </a:p>
          <a:p>
            <a:pPr marL="604518" lvl="1" indent="-302259" algn="l">
              <a:lnSpc>
                <a:spcPts val="5403"/>
              </a:lnSpc>
              <a:buFont typeface="Arial"/>
              <a:buChar char="•"/>
            </a:pPr>
            <a:r>
              <a:rPr lang="en-US" sz="2799">
                <a:solidFill>
                  <a:srgbClr val="171616"/>
                </a:solidFill>
                <a:latin typeface="Open Sans"/>
                <a:ea typeface="Open Sans"/>
                <a:cs typeface="Open Sans"/>
                <a:sym typeface="Open Sans"/>
              </a:rPr>
              <a:t>data alone is unclear</a:t>
            </a:r>
          </a:p>
          <a:p>
            <a:pPr marL="604518" lvl="1" indent="-302259" algn="l">
              <a:lnSpc>
                <a:spcPts val="5403"/>
              </a:lnSpc>
              <a:buFont typeface="Arial"/>
              <a:buChar char="•"/>
            </a:pPr>
            <a:r>
              <a:rPr lang="en-US" sz="2799">
                <a:solidFill>
                  <a:srgbClr val="171616"/>
                </a:solidFill>
                <a:latin typeface="Open Sans"/>
                <a:ea typeface="Open Sans"/>
                <a:cs typeface="Open Sans"/>
                <a:sym typeface="Open Sans"/>
              </a:rPr>
              <a:t>root causes are unknown</a:t>
            </a:r>
          </a:p>
          <a:p>
            <a:pPr marL="604518" lvl="1" indent="-302259" algn="l">
              <a:lnSpc>
                <a:spcPts val="5403"/>
              </a:lnSpc>
              <a:buFont typeface="Arial"/>
              <a:buChar char="•"/>
            </a:pPr>
            <a:r>
              <a:rPr lang="en-US" sz="2799">
                <a:solidFill>
                  <a:srgbClr val="171616"/>
                </a:solidFill>
                <a:latin typeface="Open Sans"/>
                <a:ea typeface="Open Sans"/>
                <a:cs typeface="Open Sans"/>
                <a:sym typeface="Open Sans"/>
              </a:rPr>
              <a:t>student experience would add clarity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8138A6"/>
            </a:solidFill>
          </p:spPr>
          <p:txBody>
            <a:bodyPr/>
            <a:lstStyle/>
            <a:p>
              <a:endParaRPr lang="en-US"/>
            </a:p>
          </p:txBody>
        </p:sp>
      </p:grpSp>
      <p:grpSp>
        <p:nvGrpSpPr>
          <p:cNvPr id="4" name="Group 4"/>
          <p:cNvGrpSpPr/>
          <p:nvPr/>
        </p:nvGrpSpPr>
        <p:grpSpPr>
          <a:xfrm>
            <a:off x="11104030" y="4692816"/>
            <a:ext cx="5956420" cy="5263585"/>
            <a:chOff x="0" y="0"/>
            <a:chExt cx="7941893" cy="7018114"/>
          </a:xfrm>
        </p:grpSpPr>
        <p:pic>
          <p:nvPicPr>
            <p:cNvPr id="5" name="Picture 5"/>
            <p:cNvPicPr>
              <a:picLocks noChangeAspect="1"/>
            </p:cNvPicPr>
            <p:nvPr/>
          </p:nvPicPr>
          <p:blipFill>
            <a:blip r:embed="rId3"/>
            <a:srcRect t="6153" b="4532"/>
            <a:stretch>
              <a:fillRect/>
            </a:stretch>
          </p:blipFill>
          <p:spPr>
            <a:xfrm>
              <a:off x="0" y="0"/>
              <a:ext cx="7941893" cy="7018114"/>
            </a:xfrm>
            <a:prstGeom prst="rect">
              <a:avLst/>
            </a:prstGeom>
          </p:spPr>
        </p:pic>
      </p:grpSp>
      <p:grpSp>
        <p:nvGrpSpPr>
          <p:cNvPr id="6" name="Group 6"/>
          <p:cNvGrpSpPr/>
          <p:nvPr/>
        </p:nvGrpSpPr>
        <p:grpSpPr>
          <a:xfrm>
            <a:off x="9607167" y="1369561"/>
            <a:ext cx="8680833" cy="3323256"/>
            <a:chOff x="0" y="0"/>
            <a:chExt cx="11574444" cy="4431007"/>
          </a:xfrm>
        </p:grpSpPr>
        <p:pic>
          <p:nvPicPr>
            <p:cNvPr id="7" name="Picture 7"/>
            <p:cNvPicPr>
              <a:picLocks noChangeAspect="1"/>
            </p:cNvPicPr>
            <p:nvPr/>
          </p:nvPicPr>
          <p:blipFill>
            <a:blip r:embed="rId4"/>
            <a:srcRect b="6089"/>
            <a:stretch>
              <a:fillRect/>
            </a:stretch>
          </p:blipFill>
          <p:spPr>
            <a:xfrm>
              <a:off x="0" y="0"/>
              <a:ext cx="11574444" cy="4431007"/>
            </a:xfrm>
            <a:prstGeom prst="rect">
              <a:avLst/>
            </a:prstGeom>
          </p:spPr>
        </p:pic>
      </p:grpSp>
      <p:grpSp>
        <p:nvGrpSpPr>
          <p:cNvPr id="8" name="Group 8"/>
          <p:cNvGrpSpPr/>
          <p:nvPr/>
        </p:nvGrpSpPr>
        <p:grpSpPr>
          <a:xfrm>
            <a:off x="488706" y="3063626"/>
            <a:ext cx="9407374" cy="5555390"/>
            <a:chOff x="0" y="0"/>
            <a:chExt cx="4916711" cy="2903493"/>
          </a:xfrm>
        </p:grpSpPr>
        <p:sp>
          <p:nvSpPr>
            <p:cNvPr id="9" name="Freeform 9"/>
            <p:cNvSpPr/>
            <p:nvPr/>
          </p:nvSpPr>
          <p:spPr>
            <a:xfrm>
              <a:off x="0" y="0"/>
              <a:ext cx="4916711" cy="2903493"/>
            </a:xfrm>
            <a:custGeom>
              <a:avLst/>
              <a:gdLst/>
              <a:ahLst/>
              <a:cxnLst/>
              <a:rect l="l" t="t" r="r" b="b"/>
              <a:pathLst>
                <a:path w="4916711" h="2903493">
                  <a:moveTo>
                    <a:pt x="0" y="0"/>
                  </a:moveTo>
                  <a:lnTo>
                    <a:pt x="4916711" y="0"/>
                  </a:lnTo>
                  <a:lnTo>
                    <a:pt x="4916711" y="2903493"/>
                  </a:lnTo>
                  <a:lnTo>
                    <a:pt x="0" y="2903493"/>
                  </a:lnTo>
                  <a:close/>
                </a:path>
              </a:pathLst>
            </a:custGeom>
            <a:solidFill>
              <a:srgbClr val="FFFCF6"/>
            </a:solidFill>
          </p:spPr>
          <p:txBody>
            <a:bodyPr/>
            <a:lstStyle/>
            <a:p>
              <a:endParaRPr lang="en-US"/>
            </a:p>
          </p:txBody>
        </p:sp>
      </p:grpSp>
      <p:sp>
        <p:nvSpPr>
          <p:cNvPr id="10" name="TextBox 10"/>
          <p:cNvSpPr txBox="1"/>
          <p:nvPr/>
        </p:nvSpPr>
        <p:spPr>
          <a:xfrm>
            <a:off x="1771828" y="447342"/>
            <a:ext cx="7738425" cy="2076451"/>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Introducing the NAPE CARES Framework</a:t>
            </a:r>
          </a:p>
        </p:txBody>
      </p:sp>
      <p:sp>
        <p:nvSpPr>
          <p:cNvPr id="11" name="TextBox 11"/>
          <p:cNvSpPr txBox="1"/>
          <p:nvPr/>
        </p:nvSpPr>
        <p:spPr>
          <a:xfrm>
            <a:off x="977412" y="3148863"/>
            <a:ext cx="8918668" cy="5458351"/>
          </a:xfrm>
          <a:prstGeom prst="rect">
            <a:avLst/>
          </a:prstGeom>
        </p:spPr>
        <p:txBody>
          <a:bodyPr lIns="0" tIns="0" rIns="0" bIns="0" rtlCol="0" anchor="t">
            <a:spAutoFit/>
          </a:bodyPr>
          <a:lstStyle/>
          <a:p>
            <a:pPr algn="l">
              <a:lnSpc>
                <a:spcPts val="3120"/>
              </a:lnSpc>
            </a:pPr>
            <a:r>
              <a:rPr lang="en-US" sz="2229">
                <a:solidFill>
                  <a:srgbClr val="171616"/>
                </a:solidFill>
                <a:latin typeface="Open Sans"/>
                <a:ea typeface="Open Sans"/>
                <a:cs typeface="Open Sans"/>
                <a:sym typeface="Open Sans"/>
              </a:rPr>
              <a:t>CARES Framework: Concise, Accessible, Relevant, Ethical, Simple </a:t>
            </a:r>
          </a:p>
          <a:p>
            <a:pPr algn="l">
              <a:lnSpc>
                <a:spcPts val="3120"/>
              </a:lnSpc>
            </a:pPr>
            <a:endParaRPr lang="en-US" sz="2229">
              <a:solidFill>
                <a:srgbClr val="171616"/>
              </a:solidFill>
              <a:latin typeface="Open Sans"/>
              <a:ea typeface="Open Sans"/>
              <a:cs typeface="Open Sans"/>
              <a:sym typeface="Open Sans"/>
            </a:endParaRPr>
          </a:p>
          <a:p>
            <a:pPr algn="l">
              <a:lnSpc>
                <a:spcPts val="3120"/>
              </a:lnSpc>
            </a:pPr>
            <a:r>
              <a:rPr lang="en-US" sz="2229">
                <a:solidFill>
                  <a:srgbClr val="171616"/>
                </a:solidFill>
                <a:latin typeface="Open Sans"/>
                <a:ea typeface="Open Sans"/>
                <a:cs typeface="Open Sans"/>
                <a:sym typeface="Open Sans"/>
              </a:rPr>
              <a:t>A research-based guide for writing student survey questions that are: </a:t>
            </a:r>
          </a:p>
          <a:p>
            <a:pPr algn="l">
              <a:lnSpc>
                <a:spcPts val="3120"/>
              </a:lnSpc>
            </a:pPr>
            <a:endParaRPr lang="en-US" sz="2229">
              <a:solidFill>
                <a:srgbClr val="171616"/>
              </a:solidFill>
              <a:latin typeface="Open Sans"/>
              <a:ea typeface="Open Sans"/>
              <a:cs typeface="Open Sans"/>
              <a:sym typeface="Open Sans"/>
            </a:endParaRPr>
          </a:p>
          <a:p>
            <a:pPr marL="481303" lvl="1" indent="-240651" algn="l">
              <a:lnSpc>
                <a:spcPts val="3120"/>
              </a:lnSpc>
              <a:buFont typeface="Arial"/>
              <a:buChar char="•"/>
            </a:pPr>
            <a:r>
              <a:rPr lang="en-US" sz="2229">
                <a:solidFill>
                  <a:srgbClr val="171616"/>
                </a:solidFill>
                <a:latin typeface="Open Sans"/>
                <a:ea typeface="Open Sans"/>
                <a:cs typeface="Open Sans"/>
                <a:sym typeface="Open Sans"/>
              </a:rPr>
              <a:t>clear</a:t>
            </a:r>
          </a:p>
          <a:p>
            <a:pPr marL="481303" lvl="1" indent="-240651" algn="l">
              <a:lnSpc>
                <a:spcPts val="3120"/>
              </a:lnSpc>
              <a:buFont typeface="Arial"/>
              <a:buChar char="•"/>
            </a:pPr>
            <a:r>
              <a:rPr lang="en-US" sz="2229">
                <a:solidFill>
                  <a:srgbClr val="171616"/>
                </a:solidFill>
                <a:latin typeface="Open Sans"/>
                <a:ea typeface="Open Sans"/>
                <a:cs typeface="Open Sans"/>
                <a:sym typeface="Open Sans"/>
              </a:rPr>
              <a:t>barrier-focused </a:t>
            </a:r>
          </a:p>
          <a:p>
            <a:pPr marL="481303" lvl="1" indent="-240651" algn="l">
              <a:lnSpc>
                <a:spcPts val="3120"/>
              </a:lnSpc>
              <a:buFont typeface="Arial"/>
              <a:buChar char="•"/>
            </a:pPr>
            <a:r>
              <a:rPr lang="en-US" sz="2229">
                <a:solidFill>
                  <a:srgbClr val="171616"/>
                </a:solidFill>
                <a:latin typeface="Open Sans"/>
                <a:ea typeface="Open Sans"/>
                <a:cs typeface="Open Sans"/>
                <a:sym typeface="Open Sans"/>
              </a:rPr>
              <a:t>ethical </a:t>
            </a:r>
          </a:p>
          <a:p>
            <a:pPr marL="481303" lvl="1" indent="-240651" algn="l">
              <a:lnSpc>
                <a:spcPts val="3120"/>
              </a:lnSpc>
              <a:buFont typeface="Arial"/>
              <a:buChar char="•"/>
            </a:pPr>
            <a:r>
              <a:rPr lang="en-US" sz="2229">
                <a:solidFill>
                  <a:srgbClr val="171616"/>
                </a:solidFill>
                <a:latin typeface="Open Sans"/>
                <a:ea typeface="Open Sans"/>
                <a:cs typeface="Open Sans"/>
                <a:sym typeface="Open Sans"/>
              </a:rPr>
              <a:t>inclusive </a:t>
            </a:r>
          </a:p>
          <a:p>
            <a:pPr marL="481303" lvl="1" indent="-240651" algn="l">
              <a:lnSpc>
                <a:spcPts val="3120"/>
              </a:lnSpc>
              <a:buFont typeface="Arial"/>
              <a:buChar char="•"/>
            </a:pPr>
            <a:r>
              <a:rPr lang="en-US" sz="2229">
                <a:solidFill>
                  <a:srgbClr val="171616"/>
                </a:solidFill>
                <a:latin typeface="Open Sans"/>
                <a:ea typeface="Open Sans"/>
                <a:cs typeface="Open Sans"/>
                <a:sym typeface="Open Sans"/>
              </a:rPr>
              <a:t>actionable for CLNA decisions</a:t>
            </a:r>
          </a:p>
          <a:p>
            <a:pPr algn="l">
              <a:lnSpc>
                <a:spcPts val="3120"/>
              </a:lnSpc>
            </a:pPr>
            <a:endParaRPr lang="en-US" sz="2229">
              <a:solidFill>
                <a:srgbClr val="171616"/>
              </a:solidFill>
              <a:latin typeface="Open Sans"/>
              <a:ea typeface="Open Sans"/>
              <a:cs typeface="Open Sans"/>
              <a:sym typeface="Open Sans"/>
            </a:endParaRPr>
          </a:p>
          <a:p>
            <a:pPr algn="l">
              <a:lnSpc>
                <a:spcPts val="3120"/>
              </a:lnSpc>
            </a:pPr>
            <a:r>
              <a:rPr lang="en-US" sz="2229">
                <a:solidFill>
                  <a:srgbClr val="171616"/>
                </a:solidFill>
                <a:latin typeface="Open Sans"/>
                <a:ea typeface="Open Sans"/>
                <a:cs typeface="Open Sans"/>
                <a:sym typeface="Open Sans"/>
              </a:rPr>
              <a:t>Helps colleges gather information without asking for sensitive disclosures.</a:t>
            </a:r>
          </a:p>
          <a:p>
            <a:pPr algn="l">
              <a:lnSpc>
                <a:spcPts val="3120"/>
              </a:lnSpc>
              <a:spcBef>
                <a:spcPct val="0"/>
              </a:spcBef>
            </a:pPr>
            <a:endParaRPr lang="en-US" sz="2229">
              <a:solidFill>
                <a:srgbClr val="171616"/>
              </a:solidFill>
              <a:latin typeface="Open Sans"/>
              <a:ea typeface="Open Sans"/>
              <a:cs typeface="Open Sans"/>
              <a:sym typeface="Open Sans"/>
            </a:endParaRPr>
          </a:p>
        </p:txBody>
      </p:sp>
      <p:sp>
        <p:nvSpPr>
          <p:cNvPr id="12" name="TextBox 12"/>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
        <p:nvSpPr>
          <p:cNvPr id="13" name="Freeform 13"/>
          <p:cNvSpPr/>
          <p:nvPr/>
        </p:nvSpPr>
        <p:spPr>
          <a:xfrm>
            <a:off x="169269" y="8966077"/>
            <a:ext cx="691149" cy="658476"/>
          </a:xfrm>
          <a:custGeom>
            <a:avLst/>
            <a:gdLst/>
            <a:ahLst/>
            <a:cxnLst/>
            <a:rect l="l" t="t" r="r" b="b"/>
            <a:pathLst>
              <a:path w="691149" h="658476">
                <a:moveTo>
                  <a:pt x="0" y="0"/>
                </a:moveTo>
                <a:lnTo>
                  <a:pt x="691148" y="0"/>
                </a:lnTo>
                <a:lnTo>
                  <a:pt x="691148" y="658477"/>
                </a:lnTo>
                <a:lnTo>
                  <a:pt x="0" y="658477"/>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6284833" y="0"/>
            <a:ext cx="5540700" cy="10287000"/>
            <a:chOff x="0" y="0"/>
            <a:chExt cx="8117925" cy="13716000"/>
          </a:xfrm>
        </p:grpSpPr>
        <p:pic>
          <p:nvPicPr>
            <p:cNvPr id="5" name="Picture 5"/>
            <p:cNvPicPr>
              <a:picLocks noChangeAspect="1"/>
            </p:cNvPicPr>
            <p:nvPr/>
          </p:nvPicPr>
          <p:blipFill>
            <a:blip r:embed="rId3"/>
            <a:srcRect l="10542" r="10542"/>
            <a:stretch>
              <a:fillRect/>
            </a:stretch>
          </p:blipFill>
          <p:spPr>
            <a:xfrm>
              <a:off x="0" y="0"/>
              <a:ext cx="8117925" cy="13716000"/>
            </a:xfrm>
            <a:prstGeom prst="rect">
              <a:avLst/>
            </a:prstGeom>
          </p:spPr>
        </p:pic>
      </p:grpSp>
      <p:grpSp>
        <p:nvGrpSpPr>
          <p:cNvPr id="6" name="Group 6"/>
          <p:cNvGrpSpPr/>
          <p:nvPr/>
        </p:nvGrpSpPr>
        <p:grpSpPr>
          <a:xfrm>
            <a:off x="1028700" y="1028700"/>
            <a:ext cx="4708389" cy="8229600"/>
            <a:chOff x="0" y="0"/>
            <a:chExt cx="1094991" cy="1913890"/>
          </a:xfrm>
        </p:grpSpPr>
        <p:sp>
          <p:nvSpPr>
            <p:cNvPr id="7" name="Freeform 7"/>
            <p:cNvSpPr/>
            <p:nvPr/>
          </p:nvSpPr>
          <p:spPr>
            <a:xfrm>
              <a:off x="0" y="0"/>
              <a:ext cx="1094991" cy="1913890"/>
            </a:xfrm>
            <a:custGeom>
              <a:avLst/>
              <a:gdLst/>
              <a:ahLst/>
              <a:cxnLst/>
              <a:rect l="l" t="t" r="r" b="b"/>
              <a:pathLst>
                <a:path w="1094991" h="1913890">
                  <a:moveTo>
                    <a:pt x="0" y="0"/>
                  </a:moveTo>
                  <a:lnTo>
                    <a:pt x="1094991" y="0"/>
                  </a:lnTo>
                  <a:lnTo>
                    <a:pt x="1094991" y="1913890"/>
                  </a:lnTo>
                  <a:lnTo>
                    <a:pt x="0" y="1913890"/>
                  </a:lnTo>
                  <a:close/>
                </a:path>
              </a:pathLst>
            </a:custGeom>
            <a:solidFill>
              <a:srgbClr val="FFFCF6"/>
            </a:solidFill>
          </p:spPr>
          <p:txBody>
            <a:bodyPr/>
            <a:lstStyle/>
            <a:p>
              <a:endParaRPr lang="en-US"/>
            </a:p>
          </p:txBody>
        </p:sp>
      </p:grpSp>
      <p:grpSp>
        <p:nvGrpSpPr>
          <p:cNvPr id="8" name="Group 8"/>
          <p:cNvGrpSpPr/>
          <p:nvPr/>
        </p:nvGrpSpPr>
        <p:grpSpPr>
          <a:xfrm>
            <a:off x="1692990" y="2748077"/>
            <a:ext cx="262733" cy="26273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0" name="TextBox 10"/>
          <p:cNvSpPr txBox="1"/>
          <p:nvPr/>
        </p:nvSpPr>
        <p:spPr>
          <a:xfrm>
            <a:off x="2356115" y="2662273"/>
            <a:ext cx="3644748" cy="3962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clarity and simplicity</a:t>
            </a:r>
          </a:p>
        </p:txBody>
      </p:sp>
      <p:grpSp>
        <p:nvGrpSpPr>
          <p:cNvPr id="11" name="Group 11"/>
          <p:cNvGrpSpPr/>
          <p:nvPr/>
        </p:nvGrpSpPr>
        <p:grpSpPr>
          <a:xfrm>
            <a:off x="1692990" y="3864145"/>
            <a:ext cx="262733" cy="262733"/>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3" name="TextBox 13"/>
          <p:cNvSpPr txBox="1"/>
          <p:nvPr/>
        </p:nvSpPr>
        <p:spPr>
          <a:xfrm>
            <a:off x="2356115" y="3826045"/>
            <a:ext cx="3644748" cy="8153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barrier-focused questions</a:t>
            </a:r>
          </a:p>
        </p:txBody>
      </p:sp>
      <p:grpSp>
        <p:nvGrpSpPr>
          <p:cNvPr id="14" name="Group 14"/>
          <p:cNvGrpSpPr/>
          <p:nvPr/>
        </p:nvGrpSpPr>
        <p:grpSpPr>
          <a:xfrm>
            <a:off x="1662391" y="5143500"/>
            <a:ext cx="262733" cy="262733"/>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6" name="TextBox 16"/>
          <p:cNvSpPr txBox="1"/>
          <p:nvPr/>
        </p:nvSpPr>
        <p:spPr>
          <a:xfrm>
            <a:off x="2356115" y="5079535"/>
            <a:ext cx="3644748" cy="8153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ethics and student comfort</a:t>
            </a:r>
          </a:p>
        </p:txBody>
      </p:sp>
      <p:grpSp>
        <p:nvGrpSpPr>
          <p:cNvPr id="17" name="Group 17"/>
          <p:cNvGrpSpPr/>
          <p:nvPr/>
        </p:nvGrpSpPr>
        <p:grpSpPr>
          <a:xfrm>
            <a:off x="1692990" y="6425408"/>
            <a:ext cx="262733" cy="262733"/>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9" name="TextBox 19"/>
          <p:cNvSpPr txBox="1"/>
          <p:nvPr/>
        </p:nvSpPr>
        <p:spPr>
          <a:xfrm>
            <a:off x="2356115" y="6261420"/>
            <a:ext cx="3644748" cy="8153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actionable results that inform CLNA strategies</a:t>
            </a:r>
          </a:p>
        </p:txBody>
      </p:sp>
      <p:sp>
        <p:nvSpPr>
          <p:cNvPr id="20" name="TextBox 20"/>
          <p:cNvSpPr txBox="1"/>
          <p:nvPr/>
        </p:nvSpPr>
        <p:spPr>
          <a:xfrm>
            <a:off x="12670861" y="2633777"/>
            <a:ext cx="5175871" cy="4191001"/>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Four Priorities for Designing CLNA Student Surveys</a:t>
            </a:r>
          </a:p>
        </p:txBody>
      </p:sp>
      <p:sp>
        <p:nvSpPr>
          <p:cNvPr id="21" name="TextBox 21"/>
          <p:cNvSpPr txBox="1"/>
          <p:nvPr/>
        </p:nvSpPr>
        <p:spPr>
          <a:xfrm>
            <a:off x="1662391" y="1247572"/>
            <a:ext cx="4074698" cy="976631"/>
          </a:xfrm>
          <a:prstGeom prst="rect">
            <a:avLst/>
          </a:prstGeom>
        </p:spPr>
        <p:txBody>
          <a:bodyPr lIns="0" tIns="0" rIns="0" bIns="0" rtlCol="0" anchor="t">
            <a:spAutoFit/>
          </a:bodyPr>
          <a:lstStyle/>
          <a:p>
            <a:pPr algn="l">
              <a:lnSpc>
                <a:spcPts val="3919"/>
              </a:lnSpc>
              <a:spcBef>
                <a:spcPct val="0"/>
              </a:spcBef>
            </a:pPr>
            <a:r>
              <a:rPr lang="en-US" sz="2799">
                <a:solidFill>
                  <a:srgbClr val="171616"/>
                </a:solidFill>
                <a:latin typeface="Open Sans"/>
                <a:ea typeface="Open Sans"/>
                <a:cs typeface="Open Sans"/>
                <a:sym typeface="Open Sans"/>
              </a:rPr>
              <a:t>Design surveys that prioritize:</a:t>
            </a:r>
          </a:p>
        </p:txBody>
      </p:sp>
      <p:sp>
        <p:nvSpPr>
          <p:cNvPr id="22" name="TextBox 22"/>
          <p:cNvSpPr txBox="1"/>
          <p:nvPr/>
        </p:nvSpPr>
        <p:spPr>
          <a:xfrm>
            <a:off x="1114646" y="7777758"/>
            <a:ext cx="4536496" cy="815341"/>
          </a:xfrm>
          <a:prstGeom prst="rect">
            <a:avLst/>
          </a:prstGeom>
        </p:spPr>
        <p:txBody>
          <a:bodyPr lIns="0" tIns="0" rIns="0" bIns="0" rtlCol="0" anchor="t">
            <a:spAutoFit/>
          </a:bodyPr>
          <a:lstStyle/>
          <a:p>
            <a:pPr algn="l">
              <a:lnSpc>
                <a:spcPts val="3359"/>
              </a:lnSpc>
              <a:spcBef>
                <a:spcPct val="0"/>
              </a:spcBef>
            </a:pPr>
            <a:r>
              <a:rPr lang="en-US" sz="2399" i="1">
                <a:solidFill>
                  <a:srgbClr val="171616"/>
                </a:solidFill>
                <a:latin typeface="Open Sans Italics"/>
                <a:ea typeface="Open Sans Italics"/>
                <a:cs typeface="Open Sans Italics"/>
                <a:sym typeface="Open Sans Italics"/>
              </a:rPr>
              <a:t>Supports accurate interpretation of performance and access gaps.</a:t>
            </a:r>
          </a:p>
        </p:txBody>
      </p:sp>
      <p:sp>
        <p:nvSpPr>
          <p:cNvPr id="23" name="TextBox 23"/>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9801590" y="0"/>
            <a:ext cx="8486410" cy="5143500"/>
            <a:chOff x="0" y="0"/>
            <a:chExt cx="11315214" cy="6858000"/>
          </a:xfrm>
        </p:grpSpPr>
        <p:pic>
          <p:nvPicPr>
            <p:cNvPr id="5" name="Picture 5"/>
            <p:cNvPicPr>
              <a:picLocks noChangeAspect="1"/>
            </p:cNvPicPr>
            <p:nvPr/>
          </p:nvPicPr>
          <p:blipFill>
            <a:blip r:embed="rId3"/>
            <a:srcRect l="24360" t="13042" r="12694" b="986"/>
            <a:stretch>
              <a:fillRect/>
            </a:stretch>
          </p:blipFill>
          <p:spPr>
            <a:xfrm>
              <a:off x="0" y="0"/>
              <a:ext cx="11315214" cy="6858000"/>
            </a:xfrm>
            <a:prstGeom prst="rect">
              <a:avLst/>
            </a:prstGeom>
          </p:spPr>
        </p:pic>
      </p:grpSp>
      <p:grpSp>
        <p:nvGrpSpPr>
          <p:cNvPr id="6" name="Group 6"/>
          <p:cNvGrpSpPr/>
          <p:nvPr/>
        </p:nvGrpSpPr>
        <p:grpSpPr>
          <a:xfrm>
            <a:off x="9801590" y="5143500"/>
            <a:ext cx="8486410" cy="5143500"/>
            <a:chOff x="0" y="0"/>
            <a:chExt cx="11315214" cy="6858000"/>
          </a:xfrm>
        </p:grpSpPr>
        <p:pic>
          <p:nvPicPr>
            <p:cNvPr id="7" name="Picture 7"/>
            <p:cNvPicPr>
              <a:picLocks noChangeAspect="1"/>
            </p:cNvPicPr>
            <p:nvPr/>
          </p:nvPicPr>
          <p:blipFill>
            <a:blip r:embed="rId4"/>
            <a:srcRect t="12002" b="27388"/>
            <a:stretch>
              <a:fillRect/>
            </a:stretch>
          </p:blipFill>
          <p:spPr>
            <a:xfrm>
              <a:off x="0" y="0"/>
              <a:ext cx="11315214" cy="6858000"/>
            </a:xfrm>
            <a:prstGeom prst="rect">
              <a:avLst/>
            </a:prstGeom>
          </p:spPr>
        </p:pic>
      </p:grpSp>
      <p:sp>
        <p:nvSpPr>
          <p:cNvPr id="8" name="TextBox 8"/>
          <p:cNvSpPr txBox="1"/>
          <p:nvPr/>
        </p:nvSpPr>
        <p:spPr>
          <a:xfrm>
            <a:off x="1841831" y="393456"/>
            <a:ext cx="7439730" cy="3437890"/>
          </a:xfrm>
          <a:prstGeom prst="rect">
            <a:avLst/>
          </a:prstGeom>
        </p:spPr>
        <p:txBody>
          <a:bodyPr lIns="0" tIns="0" rIns="0" bIns="0" rtlCol="0" anchor="t">
            <a:spAutoFit/>
          </a:bodyPr>
          <a:lstStyle/>
          <a:p>
            <a:pPr algn="l">
              <a:lnSpc>
                <a:spcPts val="6860"/>
              </a:lnSpc>
              <a:spcBef>
                <a:spcPct val="0"/>
              </a:spcBef>
            </a:pPr>
            <a:r>
              <a:rPr lang="en-US" sz="4900">
                <a:solidFill>
                  <a:srgbClr val="171616"/>
                </a:solidFill>
                <a:latin typeface="Raleway"/>
                <a:ea typeface="Raleway"/>
                <a:cs typeface="Raleway"/>
                <a:sym typeface="Raleway"/>
              </a:rPr>
              <a:t>College Spotlight: Sandhills – Learning From Early Survey Implementation</a:t>
            </a:r>
          </a:p>
        </p:txBody>
      </p:sp>
      <p:sp>
        <p:nvSpPr>
          <p:cNvPr id="9" name="TextBox 9"/>
          <p:cNvSpPr txBox="1"/>
          <p:nvPr/>
        </p:nvSpPr>
        <p:spPr>
          <a:xfrm>
            <a:off x="1841831" y="4463637"/>
            <a:ext cx="7750531" cy="4397375"/>
          </a:xfrm>
          <a:prstGeom prst="rect">
            <a:avLst/>
          </a:prstGeom>
        </p:spPr>
        <p:txBody>
          <a:bodyPr lIns="0" tIns="0" rIns="0" bIns="0" rtlCol="0" anchor="t">
            <a:spAutoFit/>
          </a:bodyPr>
          <a:lstStyle/>
          <a:p>
            <a:pPr algn="l">
              <a:lnSpc>
                <a:spcPts val="2659"/>
              </a:lnSpc>
            </a:pPr>
            <a:r>
              <a:rPr lang="en-US" sz="1899">
                <a:solidFill>
                  <a:srgbClr val="171616"/>
                </a:solidFill>
                <a:latin typeface="Open Sans"/>
                <a:ea typeface="Open Sans"/>
                <a:cs typeface="Open Sans"/>
                <a:sym typeface="Open Sans"/>
              </a:rPr>
              <a:t>Sandhills CC piloted an early student needs survey to capture barriers before advising. </a:t>
            </a:r>
          </a:p>
          <a:p>
            <a:pPr algn="l">
              <a:lnSpc>
                <a:spcPts val="2659"/>
              </a:lnSpc>
            </a:pPr>
            <a:endParaRPr lang="en-US" sz="1899">
              <a:solidFill>
                <a:srgbClr val="171616"/>
              </a:solidFill>
              <a:latin typeface="Open Sans"/>
              <a:ea typeface="Open Sans"/>
              <a:cs typeface="Open Sans"/>
              <a:sym typeface="Open Sans"/>
            </a:endParaRPr>
          </a:p>
          <a:p>
            <a:pPr algn="l">
              <a:lnSpc>
                <a:spcPts val="2659"/>
              </a:lnSpc>
            </a:pPr>
            <a:r>
              <a:rPr lang="en-US" sz="1899">
                <a:solidFill>
                  <a:srgbClr val="171616"/>
                </a:solidFill>
                <a:latin typeface="Open Sans"/>
                <a:ea typeface="Open Sans"/>
                <a:cs typeface="Open Sans"/>
                <a:sym typeface="Open Sans"/>
              </a:rPr>
              <a:t>Version 1.0 surfaced several lessons: </a:t>
            </a:r>
          </a:p>
          <a:p>
            <a:pPr algn="l">
              <a:lnSpc>
                <a:spcPts val="2659"/>
              </a:lnSpc>
            </a:pPr>
            <a:endParaRPr lang="en-US" sz="1899">
              <a:solidFill>
                <a:srgbClr val="171616"/>
              </a:solidFill>
              <a:latin typeface="Open Sans"/>
              <a:ea typeface="Open Sans"/>
              <a:cs typeface="Open Sans"/>
              <a:sym typeface="Open Sans"/>
            </a:endParaRPr>
          </a:p>
          <a:p>
            <a:pPr marL="410208" lvl="1" indent="-205104" algn="l">
              <a:lnSpc>
                <a:spcPts val="2659"/>
              </a:lnSpc>
              <a:buFont typeface="Arial"/>
              <a:buChar char="•"/>
            </a:pPr>
            <a:r>
              <a:rPr lang="en-US" sz="1899">
                <a:solidFill>
                  <a:srgbClr val="171616"/>
                </a:solidFill>
                <a:latin typeface="Open Sans"/>
                <a:ea typeface="Open Sans"/>
                <a:cs typeface="Open Sans"/>
                <a:sym typeface="Open Sans"/>
              </a:rPr>
              <a:t>optional surveys led to inconsistent results</a:t>
            </a:r>
          </a:p>
          <a:p>
            <a:pPr marL="410208" lvl="1" indent="-205104" algn="l">
              <a:lnSpc>
                <a:spcPts val="2659"/>
              </a:lnSpc>
              <a:buFont typeface="Arial"/>
              <a:buChar char="•"/>
            </a:pPr>
            <a:r>
              <a:rPr lang="en-US" sz="1899">
                <a:solidFill>
                  <a:srgbClr val="171616"/>
                </a:solidFill>
                <a:latin typeface="Open Sans"/>
                <a:ea typeface="Open Sans"/>
                <a:cs typeface="Open Sans"/>
                <a:sym typeface="Open Sans"/>
              </a:rPr>
              <a:t>unclear question wording produced unintended responses</a:t>
            </a:r>
          </a:p>
          <a:p>
            <a:pPr marL="410208" lvl="1" indent="-205104" algn="l">
              <a:lnSpc>
                <a:spcPts val="2659"/>
              </a:lnSpc>
              <a:buFont typeface="Arial"/>
              <a:buChar char="•"/>
            </a:pPr>
            <a:r>
              <a:rPr lang="en-US" sz="1899">
                <a:solidFill>
                  <a:srgbClr val="171616"/>
                </a:solidFill>
                <a:latin typeface="Open Sans"/>
                <a:ea typeface="Open Sans"/>
                <a:cs typeface="Open Sans"/>
                <a:sym typeface="Open Sans"/>
              </a:rPr>
              <a:t>some identified needs could not be met by available resources </a:t>
            </a:r>
          </a:p>
          <a:p>
            <a:pPr marL="410208" lvl="1" indent="-205104" algn="l">
              <a:lnSpc>
                <a:spcPts val="2659"/>
              </a:lnSpc>
              <a:buFont typeface="Arial"/>
              <a:buChar char="•"/>
            </a:pPr>
            <a:r>
              <a:rPr lang="en-US" sz="1899">
                <a:solidFill>
                  <a:srgbClr val="171616"/>
                </a:solidFill>
                <a:latin typeface="Open Sans"/>
                <a:ea typeface="Open Sans"/>
                <a:cs typeface="Open Sans"/>
                <a:sym typeface="Open Sans"/>
              </a:rPr>
              <a:t>insights remained siloed within a single department</a:t>
            </a:r>
          </a:p>
          <a:p>
            <a:pPr algn="l">
              <a:lnSpc>
                <a:spcPts val="2659"/>
              </a:lnSpc>
            </a:pPr>
            <a:endParaRPr lang="en-US" sz="1899">
              <a:solidFill>
                <a:srgbClr val="171616"/>
              </a:solidFill>
              <a:latin typeface="Open Sans"/>
              <a:ea typeface="Open Sans"/>
              <a:cs typeface="Open Sans"/>
              <a:sym typeface="Open Sans"/>
            </a:endParaRPr>
          </a:p>
          <a:p>
            <a:pPr algn="l">
              <a:lnSpc>
                <a:spcPts val="2659"/>
              </a:lnSpc>
            </a:pPr>
            <a:endParaRPr lang="en-US" sz="1899">
              <a:solidFill>
                <a:srgbClr val="171616"/>
              </a:solidFill>
              <a:latin typeface="Open Sans"/>
              <a:ea typeface="Open Sans"/>
              <a:cs typeface="Open Sans"/>
              <a:sym typeface="Open Sans"/>
            </a:endParaRPr>
          </a:p>
          <a:p>
            <a:pPr algn="l">
              <a:lnSpc>
                <a:spcPts val="2939"/>
              </a:lnSpc>
              <a:spcBef>
                <a:spcPct val="0"/>
              </a:spcBef>
            </a:pPr>
            <a:r>
              <a:rPr lang="en-US" sz="2099" i="1">
                <a:solidFill>
                  <a:srgbClr val="171616"/>
                </a:solidFill>
                <a:latin typeface="Open Sans Italics"/>
                <a:ea typeface="Open Sans Italics"/>
                <a:cs typeface="Open Sans Italics"/>
                <a:sym typeface="Open Sans Italics"/>
              </a:rPr>
              <a:t>Sandhills is now revising the model to improve alignment, access, and usability.</a:t>
            </a:r>
          </a:p>
        </p:txBody>
      </p:sp>
      <p:sp>
        <p:nvSpPr>
          <p:cNvPr id="10" name="TextBox 10"/>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17282"/>
            </a:solidFill>
          </p:spPr>
          <p:txBody>
            <a:bodyPr/>
            <a:lstStyle/>
            <a:p>
              <a:endParaRPr lang="en-US"/>
            </a:p>
          </p:txBody>
        </p:sp>
      </p:grpSp>
      <p:grpSp>
        <p:nvGrpSpPr>
          <p:cNvPr id="4" name="Group 4"/>
          <p:cNvGrpSpPr/>
          <p:nvPr/>
        </p:nvGrpSpPr>
        <p:grpSpPr>
          <a:xfrm>
            <a:off x="0" y="1852994"/>
            <a:ext cx="9144000" cy="6581011"/>
            <a:chOff x="0" y="0"/>
            <a:chExt cx="12192000" cy="8774682"/>
          </a:xfrm>
        </p:grpSpPr>
        <p:pic>
          <p:nvPicPr>
            <p:cNvPr id="5" name="Picture 5"/>
            <p:cNvPicPr>
              <a:picLocks noChangeAspect="1"/>
            </p:cNvPicPr>
            <p:nvPr/>
          </p:nvPicPr>
          <p:blipFill>
            <a:blip r:embed="rId3"/>
            <a:srcRect l="3642" r="3642"/>
            <a:stretch>
              <a:fillRect/>
            </a:stretch>
          </p:blipFill>
          <p:spPr>
            <a:xfrm>
              <a:off x="0" y="0"/>
              <a:ext cx="12192000" cy="8774682"/>
            </a:xfrm>
            <a:prstGeom prst="rect">
              <a:avLst/>
            </a:prstGeom>
          </p:spPr>
        </p:pic>
      </p:grpSp>
      <p:sp>
        <p:nvSpPr>
          <p:cNvPr id="6" name="TextBox 6"/>
          <p:cNvSpPr txBox="1"/>
          <p:nvPr/>
        </p:nvSpPr>
        <p:spPr>
          <a:xfrm>
            <a:off x="10348134" y="1738694"/>
            <a:ext cx="7075755" cy="2076451"/>
          </a:xfrm>
          <a:prstGeom prst="rect">
            <a:avLst/>
          </a:prstGeom>
        </p:spPr>
        <p:txBody>
          <a:bodyPr lIns="0" tIns="0" rIns="0" bIns="0" rtlCol="0" anchor="t">
            <a:spAutoFit/>
          </a:bodyPr>
          <a:lstStyle/>
          <a:p>
            <a:pPr algn="l">
              <a:lnSpc>
                <a:spcPts val="8399"/>
              </a:lnSpc>
              <a:spcBef>
                <a:spcPct val="0"/>
              </a:spcBef>
            </a:pPr>
            <a:r>
              <a:rPr lang="en-US" sz="5999" b="1">
                <a:solidFill>
                  <a:srgbClr val="171616"/>
                </a:solidFill>
                <a:latin typeface="Raleway Bold"/>
                <a:ea typeface="Raleway Bold"/>
                <a:cs typeface="Raleway Bold"/>
                <a:sym typeface="Raleway Bold"/>
              </a:rPr>
              <a:t>Why Focus on Student Voice Now</a:t>
            </a:r>
          </a:p>
        </p:txBody>
      </p:sp>
      <p:sp>
        <p:nvSpPr>
          <p:cNvPr id="7" name="TextBox 7"/>
          <p:cNvSpPr txBox="1"/>
          <p:nvPr/>
        </p:nvSpPr>
        <p:spPr>
          <a:xfrm>
            <a:off x="10348134" y="4565350"/>
            <a:ext cx="7771561" cy="2466596"/>
          </a:xfrm>
          <a:prstGeom prst="rect">
            <a:avLst/>
          </a:prstGeom>
        </p:spPr>
        <p:txBody>
          <a:bodyPr lIns="0" tIns="0" rIns="0" bIns="0" rtlCol="0" anchor="t">
            <a:spAutoFit/>
          </a:bodyPr>
          <a:lstStyle/>
          <a:p>
            <a:pPr marL="582924" lvl="1" indent="-291462" algn="l">
              <a:lnSpc>
                <a:spcPts val="4967"/>
              </a:lnSpc>
              <a:buFont typeface="Arial"/>
              <a:buChar char="•"/>
            </a:pPr>
            <a:r>
              <a:rPr lang="en-US" sz="2699">
                <a:solidFill>
                  <a:srgbClr val="171616"/>
                </a:solidFill>
                <a:latin typeface="Open Sans"/>
                <a:ea typeface="Open Sans"/>
                <a:cs typeface="Open Sans"/>
                <a:sym typeface="Open Sans"/>
              </a:rPr>
              <a:t>Required stakeholder under Perkins V </a:t>
            </a:r>
          </a:p>
          <a:p>
            <a:pPr marL="582924" lvl="1" indent="-291462" algn="l">
              <a:lnSpc>
                <a:spcPts val="4967"/>
              </a:lnSpc>
              <a:buFont typeface="Arial"/>
              <a:buChar char="•"/>
            </a:pPr>
            <a:r>
              <a:rPr lang="en-US" sz="2699">
                <a:solidFill>
                  <a:srgbClr val="171616"/>
                </a:solidFill>
                <a:latin typeface="Open Sans"/>
                <a:ea typeface="Open Sans"/>
                <a:cs typeface="Open Sans"/>
                <a:sym typeface="Open Sans"/>
              </a:rPr>
              <a:t>Improves accuracy of CLNA findings </a:t>
            </a:r>
          </a:p>
          <a:p>
            <a:pPr marL="582924" lvl="1" indent="-291462" algn="l">
              <a:lnSpc>
                <a:spcPts val="4967"/>
              </a:lnSpc>
              <a:buFont typeface="Arial"/>
              <a:buChar char="•"/>
            </a:pPr>
            <a:r>
              <a:rPr lang="en-US" sz="2699">
                <a:solidFill>
                  <a:srgbClr val="171616"/>
                </a:solidFill>
                <a:latin typeface="Open Sans"/>
                <a:ea typeface="Open Sans"/>
                <a:cs typeface="Open Sans"/>
                <a:sym typeface="Open Sans"/>
              </a:rPr>
              <a:t>Strengthens equity for special populations </a:t>
            </a:r>
          </a:p>
          <a:p>
            <a:pPr marL="582924" lvl="1" indent="-291462" algn="l">
              <a:lnSpc>
                <a:spcPts val="4967"/>
              </a:lnSpc>
              <a:buFont typeface="Arial"/>
              <a:buChar char="•"/>
            </a:pPr>
            <a:r>
              <a:rPr lang="en-US" sz="2699">
                <a:solidFill>
                  <a:srgbClr val="171616"/>
                </a:solidFill>
                <a:latin typeface="Open Sans"/>
                <a:ea typeface="Open Sans"/>
                <a:cs typeface="Open Sans"/>
                <a:sym typeface="Open Sans"/>
              </a:rPr>
              <a:t>Enhances continuous improvement</a:t>
            </a:r>
          </a:p>
        </p:txBody>
      </p:sp>
      <p:grpSp>
        <p:nvGrpSpPr>
          <p:cNvPr id="8" name="Group 8"/>
          <p:cNvGrpSpPr/>
          <p:nvPr/>
        </p:nvGrpSpPr>
        <p:grpSpPr>
          <a:xfrm>
            <a:off x="0" y="9319113"/>
            <a:ext cx="18307050" cy="977412"/>
            <a:chOff x="0" y="0"/>
            <a:chExt cx="35847418" cy="1913890"/>
          </a:xfrm>
        </p:grpSpPr>
        <p:sp>
          <p:nvSpPr>
            <p:cNvPr id="9" name="Freeform 9"/>
            <p:cNvSpPr/>
            <p:nvPr/>
          </p:nvSpPr>
          <p:spPr>
            <a:xfrm>
              <a:off x="0" y="0"/>
              <a:ext cx="35847418" cy="1913890"/>
            </a:xfrm>
            <a:custGeom>
              <a:avLst/>
              <a:gdLst/>
              <a:ahLst/>
              <a:cxnLst/>
              <a:rect l="l" t="t" r="r" b="b"/>
              <a:pathLst>
                <a:path w="35847418" h="1913890">
                  <a:moveTo>
                    <a:pt x="0" y="0"/>
                  </a:moveTo>
                  <a:lnTo>
                    <a:pt x="35847418" y="0"/>
                  </a:lnTo>
                  <a:lnTo>
                    <a:pt x="35847418" y="1913890"/>
                  </a:lnTo>
                  <a:lnTo>
                    <a:pt x="0" y="1913890"/>
                  </a:lnTo>
                  <a:close/>
                </a:path>
              </a:pathLst>
            </a:custGeom>
            <a:solidFill>
              <a:srgbClr val="EC626B"/>
            </a:solidFill>
          </p:spPr>
          <p:txBody>
            <a:bodyPr/>
            <a:lstStyle/>
            <a:p>
              <a:endParaRPr lang="en-US"/>
            </a:p>
          </p:txBody>
        </p:sp>
      </p:grpSp>
      <p:sp>
        <p:nvSpPr>
          <p:cNvPr id="10" name="TextBox 10"/>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2617591" cy="10287000"/>
            <a:chOff x="0" y="0"/>
            <a:chExt cx="5125560" cy="20143190"/>
          </a:xfrm>
        </p:grpSpPr>
        <p:sp>
          <p:nvSpPr>
            <p:cNvPr id="3" name="Freeform 3"/>
            <p:cNvSpPr/>
            <p:nvPr/>
          </p:nvSpPr>
          <p:spPr>
            <a:xfrm>
              <a:off x="0" y="0"/>
              <a:ext cx="5125560" cy="20143191"/>
            </a:xfrm>
            <a:custGeom>
              <a:avLst/>
              <a:gdLst/>
              <a:ahLst/>
              <a:cxnLst/>
              <a:rect l="l" t="t" r="r" b="b"/>
              <a:pathLst>
                <a:path w="5125560" h="20143191">
                  <a:moveTo>
                    <a:pt x="0" y="0"/>
                  </a:moveTo>
                  <a:lnTo>
                    <a:pt x="5125560" y="0"/>
                  </a:lnTo>
                  <a:lnTo>
                    <a:pt x="5125560" y="20143191"/>
                  </a:lnTo>
                  <a:lnTo>
                    <a:pt x="0" y="20143191"/>
                  </a:lnTo>
                  <a:close/>
                </a:path>
              </a:pathLst>
            </a:custGeom>
            <a:solidFill>
              <a:srgbClr val="992D29"/>
            </a:solidFill>
          </p:spPr>
          <p:txBody>
            <a:bodyPr/>
            <a:lstStyle/>
            <a:p>
              <a:endParaRPr lang="en-US"/>
            </a:p>
          </p:txBody>
        </p:sp>
      </p:grpSp>
      <p:grpSp>
        <p:nvGrpSpPr>
          <p:cNvPr id="4" name="Group 4"/>
          <p:cNvGrpSpPr/>
          <p:nvPr/>
        </p:nvGrpSpPr>
        <p:grpSpPr>
          <a:xfrm>
            <a:off x="1028700" y="1028700"/>
            <a:ext cx="16230600" cy="8229600"/>
            <a:chOff x="0" y="0"/>
            <a:chExt cx="3774616" cy="1913890"/>
          </a:xfrm>
        </p:grpSpPr>
        <p:sp>
          <p:nvSpPr>
            <p:cNvPr id="5" name="Freeform 5"/>
            <p:cNvSpPr/>
            <p:nvPr/>
          </p:nvSpPr>
          <p:spPr>
            <a:xfrm>
              <a:off x="0" y="0"/>
              <a:ext cx="3774617" cy="1913890"/>
            </a:xfrm>
            <a:custGeom>
              <a:avLst/>
              <a:gdLst/>
              <a:ahLst/>
              <a:cxnLst/>
              <a:rect l="l" t="t" r="r" b="b"/>
              <a:pathLst>
                <a:path w="3774617" h="1913890">
                  <a:moveTo>
                    <a:pt x="0" y="0"/>
                  </a:moveTo>
                  <a:lnTo>
                    <a:pt x="3774617" y="0"/>
                  </a:lnTo>
                  <a:lnTo>
                    <a:pt x="3774617" y="1913890"/>
                  </a:lnTo>
                  <a:lnTo>
                    <a:pt x="0" y="1913890"/>
                  </a:lnTo>
                  <a:close/>
                </a:path>
              </a:pathLst>
            </a:custGeom>
            <a:solidFill>
              <a:srgbClr val="FFFCF6"/>
            </a:solidFill>
          </p:spPr>
          <p:txBody>
            <a:bodyPr/>
            <a:lstStyle/>
            <a:p>
              <a:endParaRPr lang="en-US"/>
            </a:p>
          </p:txBody>
        </p:sp>
      </p:grpSp>
      <p:sp>
        <p:nvSpPr>
          <p:cNvPr id="6" name="TextBox 6"/>
          <p:cNvSpPr txBox="1"/>
          <p:nvPr/>
        </p:nvSpPr>
        <p:spPr>
          <a:xfrm>
            <a:off x="5526516" y="2783864"/>
            <a:ext cx="7234968" cy="2710294"/>
          </a:xfrm>
          <a:prstGeom prst="rect">
            <a:avLst/>
          </a:prstGeom>
        </p:spPr>
        <p:txBody>
          <a:bodyPr lIns="0" tIns="0" rIns="0" bIns="0" rtlCol="0" anchor="t">
            <a:spAutoFit/>
          </a:bodyPr>
          <a:lstStyle/>
          <a:p>
            <a:pPr algn="ctr">
              <a:lnSpc>
                <a:spcPts val="7238"/>
              </a:lnSpc>
              <a:spcBef>
                <a:spcPct val="0"/>
              </a:spcBef>
            </a:pPr>
            <a:r>
              <a:rPr lang="en-US" sz="5170" b="1" dirty="0">
                <a:solidFill>
                  <a:srgbClr val="171616"/>
                </a:solidFill>
                <a:latin typeface="Open Sans Bold"/>
                <a:ea typeface="Open Sans Bold"/>
                <a:cs typeface="Open Sans Bold"/>
                <a:sym typeface="Open Sans Bold"/>
              </a:rPr>
              <a:t>Transition to Sandhills CC</a:t>
            </a:r>
          </a:p>
          <a:p>
            <a:pPr algn="ctr">
              <a:lnSpc>
                <a:spcPts val="7238"/>
              </a:lnSpc>
              <a:spcBef>
                <a:spcPct val="0"/>
              </a:spcBef>
            </a:pPr>
            <a:r>
              <a:rPr lang="en-US" sz="5170" b="1" dirty="0">
                <a:solidFill>
                  <a:srgbClr val="171616"/>
                </a:solidFill>
                <a:latin typeface="Open Sans Bold"/>
                <a:ea typeface="Open Sans Bold"/>
                <a:cs typeface="Open Sans Bold"/>
                <a:sym typeface="Open Sans Bold"/>
              </a:rPr>
              <a:t> VIDEO</a:t>
            </a:r>
          </a:p>
        </p:txBody>
      </p:sp>
      <p:sp>
        <p:nvSpPr>
          <p:cNvPr id="7" name="TextBox 7"/>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4" name="Freeform 4"/>
          <p:cNvSpPr/>
          <p:nvPr/>
        </p:nvSpPr>
        <p:spPr>
          <a:xfrm>
            <a:off x="9144000" y="5400468"/>
            <a:ext cx="8126887" cy="2641238"/>
          </a:xfrm>
          <a:custGeom>
            <a:avLst/>
            <a:gdLst/>
            <a:ahLst/>
            <a:cxnLst/>
            <a:rect l="l" t="t" r="r" b="b"/>
            <a:pathLst>
              <a:path w="8126887" h="2641238">
                <a:moveTo>
                  <a:pt x="0" y="0"/>
                </a:moveTo>
                <a:lnTo>
                  <a:pt x="8126887" y="0"/>
                </a:lnTo>
                <a:lnTo>
                  <a:pt x="8126887" y="2641238"/>
                </a:lnTo>
                <a:lnTo>
                  <a:pt x="0" y="2641238"/>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1521889" y="863112"/>
            <a:ext cx="9702187" cy="3268345"/>
          </a:xfrm>
          <a:prstGeom prst="rect">
            <a:avLst/>
          </a:prstGeom>
        </p:spPr>
        <p:txBody>
          <a:bodyPr lIns="0" tIns="0" rIns="0" bIns="0" rtlCol="0" anchor="t">
            <a:spAutoFit/>
          </a:bodyPr>
          <a:lstStyle/>
          <a:p>
            <a:pPr algn="l">
              <a:lnSpc>
                <a:spcPts val="8399"/>
              </a:lnSpc>
            </a:pPr>
            <a:r>
              <a:rPr lang="en-US" sz="5999">
                <a:solidFill>
                  <a:srgbClr val="171616"/>
                </a:solidFill>
                <a:latin typeface="Raleway"/>
                <a:ea typeface="Raleway"/>
                <a:cs typeface="Raleway"/>
                <a:sym typeface="Raleway"/>
              </a:rPr>
              <a:t>Model 4: Microsurveys</a:t>
            </a:r>
          </a:p>
          <a:p>
            <a:pPr algn="l">
              <a:lnSpc>
                <a:spcPts val="5320"/>
              </a:lnSpc>
            </a:pPr>
            <a:endParaRPr lang="en-US" sz="5999">
              <a:solidFill>
                <a:srgbClr val="171616"/>
              </a:solidFill>
              <a:latin typeface="Raleway"/>
              <a:ea typeface="Raleway"/>
              <a:cs typeface="Raleway"/>
              <a:sym typeface="Raleway"/>
            </a:endParaRPr>
          </a:p>
          <a:p>
            <a:pPr algn="l">
              <a:lnSpc>
                <a:spcPts val="6160"/>
              </a:lnSpc>
              <a:spcBef>
                <a:spcPct val="0"/>
              </a:spcBef>
            </a:pPr>
            <a:r>
              <a:rPr lang="en-US" sz="4400">
                <a:solidFill>
                  <a:srgbClr val="171616"/>
                </a:solidFill>
                <a:latin typeface="Raleway"/>
                <a:ea typeface="Raleway"/>
                <a:cs typeface="Raleway"/>
                <a:sym typeface="Raleway"/>
              </a:rPr>
              <a:t>WTCS Barrier-Focused Survey Questions</a:t>
            </a:r>
          </a:p>
        </p:txBody>
      </p:sp>
      <p:sp>
        <p:nvSpPr>
          <p:cNvPr id="6" name="TextBox 6"/>
          <p:cNvSpPr txBox="1"/>
          <p:nvPr/>
        </p:nvSpPr>
        <p:spPr>
          <a:xfrm>
            <a:off x="1521889" y="4583879"/>
            <a:ext cx="8785948" cy="3754185"/>
          </a:xfrm>
          <a:prstGeom prst="rect">
            <a:avLst/>
          </a:prstGeom>
        </p:spPr>
        <p:txBody>
          <a:bodyPr lIns="0" tIns="0" rIns="0" bIns="0" rtlCol="0" anchor="t">
            <a:spAutoFit/>
          </a:bodyPr>
          <a:lstStyle/>
          <a:p>
            <a:pPr algn="l">
              <a:lnSpc>
                <a:spcPts val="3779"/>
              </a:lnSpc>
            </a:pPr>
            <a:r>
              <a:rPr lang="en-US" sz="2699">
                <a:solidFill>
                  <a:srgbClr val="171616"/>
                </a:solidFill>
                <a:latin typeface="Open Sans"/>
                <a:ea typeface="Open Sans"/>
                <a:cs typeface="Open Sans"/>
                <a:sym typeface="Open Sans"/>
              </a:rPr>
              <a:t>Wisconsin Technical College System offers examples that:</a:t>
            </a:r>
          </a:p>
          <a:p>
            <a:pPr algn="l">
              <a:lnSpc>
                <a:spcPts val="3779"/>
              </a:lnSpc>
            </a:pPr>
            <a:endParaRPr lang="en-US" sz="2699">
              <a:solidFill>
                <a:srgbClr val="171616"/>
              </a:solidFill>
              <a:latin typeface="Open Sans"/>
              <a:ea typeface="Open Sans"/>
              <a:cs typeface="Open Sans"/>
              <a:sym typeface="Open Sans"/>
            </a:endParaRPr>
          </a:p>
          <a:p>
            <a:pPr marL="582924" lvl="1" indent="-291462" algn="l">
              <a:lnSpc>
                <a:spcPts val="4778"/>
              </a:lnSpc>
              <a:buFont typeface="Arial"/>
              <a:buChar char="•"/>
            </a:pPr>
            <a:r>
              <a:rPr lang="en-US" sz="2699">
                <a:solidFill>
                  <a:srgbClr val="171616"/>
                </a:solidFill>
                <a:latin typeface="Open Sans"/>
                <a:ea typeface="Open Sans"/>
                <a:cs typeface="Open Sans"/>
                <a:sym typeface="Open Sans"/>
              </a:rPr>
              <a:t>focus on barriers, not identity labels</a:t>
            </a:r>
          </a:p>
          <a:p>
            <a:pPr marL="582924" lvl="1" indent="-291462" algn="l">
              <a:lnSpc>
                <a:spcPts val="4778"/>
              </a:lnSpc>
              <a:buFont typeface="Arial"/>
              <a:buChar char="•"/>
            </a:pPr>
            <a:r>
              <a:rPr lang="en-US" sz="2699">
                <a:solidFill>
                  <a:srgbClr val="171616"/>
                </a:solidFill>
                <a:latin typeface="Open Sans"/>
                <a:ea typeface="Open Sans"/>
                <a:cs typeface="Open Sans"/>
                <a:sym typeface="Open Sans"/>
              </a:rPr>
              <a:t>surface needs of special populations </a:t>
            </a:r>
          </a:p>
          <a:p>
            <a:pPr marL="582924" lvl="1" indent="-291462" algn="l">
              <a:lnSpc>
                <a:spcPts val="4778"/>
              </a:lnSpc>
              <a:buFont typeface="Arial"/>
              <a:buChar char="•"/>
            </a:pPr>
            <a:r>
              <a:rPr lang="en-US" sz="2699">
                <a:solidFill>
                  <a:srgbClr val="171616"/>
                </a:solidFill>
                <a:latin typeface="Open Sans"/>
                <a:ea typeface="Open Sans"/>
                <a:cs typeface="Open Sans"/>
                <a:sym typeface="Open Sans"/>
              </a:rPr>
              <a:t>protect student privacy </a:t>
            </a:r>
          </a:p>
          <a:p>
            <a:pPr marL="582924" lvl="1" indent="-291462" algn="l">
              <a:lnSpc>
                <a:spcPts val="4778"/>
              </a:lnSpc>
              <a:buFont typeface="Arial"/>
              <a:buChar char="•"/>
            </a:pPr>
            <a:r>
              <a:rPr lang="en-US" sz="2699">
                <a:solidFill>
                  <a:srgbClr val="171616"/>
                </a:solidFill>
                <a:latin typeface="Open Sans"/>
                <a:ea typeface="Open Sans"/>
                <a:cs typeface="Open Sans"/>
                <a:sym typeface="Open Sans"/>
              </a:rPr>
              <a:t>align to CLNA elements</a:t>
            </a:r>
          </a:p>
        </p:txBody>
      </p:sp>
      <p:sp>
        <p:nvSpPr>
          <p:cNvPr id="7" name="TextBox 7"/>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9144000" y="0"/>
            <a:ext cx="9144000" cy="10287000"/>
            <a:chOff x="0" y="0"/>
            <a:chExt cx="12192000" cy="13716000"/>
          </a:xfrm>
        </p:grpSpPr>
        <p:pic>
          <p:nvPicPr>
            <p:cNvPr id="5" name="Picture 5"/>
            <p:cNvPicPr>
              <a:picLocks noChangeAspect="1"/>
            </p:cNvPicPr>
            <p:nvPr/>
          </p:nvPicPr>
          <p:blipFill>
            <a:blip r:embed="rId3"/>
            <a:srcRect l="20388" r="20388"/>
            <a:stretch>
              <a:fillRect/>
            </a:stretch>
          </p:blipFill>
          <p:spPr>
            <a:xfrm>
              <a:off x="0" y="0"/>
              <a:ext cx="12192000" cy="13716000"/>
            </a:xfrm>
            <a:prstGeom prst="rect">
              <a:avLst/>
            </a:prstGeom>
          </p:spPr>
        </p:pic>
      </p:grpSp>
      <p:grpSp>
        <p:nvGrpSpPr>
          <p:cNvPr id="6" name="Group 6"/>
          <p:cNvGrpSpPr/>
          <p:nvPr/>
        </p:nvGrpSpPr>
        <p:grpSpPr>
          <a:xfrm>
            <a:off x="1724524" y="8318213"/>
            <a:ext cx="262733" cy="262733"/>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8" name="TextBox 8"/>
          <p:cNvSpPr txBox="1"/>
          <p:nvPr/>
        </p:nvSpPr>
        <p:spPr>
          <a:xfrm>
            <a:off x="816852" y="1160444"/>
            <a:ext cx="8151984" cy="2076451"/>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Draft a Short, Targeted Micro-Survey Question</a:t>
            </a:r>
          </a:p>
        </p:txBody>
      </p:sp>
      <p:sp>
        <p:nvSpPr>
          <p:cNvPr id="9" name="TextBox 9"/>
          <p:cNvSpPr txBox="1"/>
          <p:nvPr/>
        </p:nvSpPr>
        <p:spPr>
          <a:xfrm>
            <a:off x="2387649" y="8232409"/>
            <a:ext cx="6161422" cy="3962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data you can actually act on</a:t>
            </a:r>
          </a:p>
        </p:txBody>
      </p:sp>
      <p:grpSp>
        <p:nvGrpSpPr>
          <p:cNvPr id="10" name="Group 10"/>
          <p:cNvGrpSpPr/>
          <p:nvPr/>
        </p:nvGrpSpPr>
        <p:grpSpPr>
          <a:xfrm>
            <a:off x="1724524" y="5329196"/>
            <a:ext cx="262733" cy="262733"/>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2" name="TextBox 12"/>
          <p:cNvSpPr txBox="1"/>
          <p:nvPr/>
        </p:nvSpPr>
        <p:spPr>
          <a:xfrm>
            <a:off x="2387649" y="5243392"/>
            <a:ext cx="6161422" cy="3962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a single barrier or experience</a:t>
            </a:r>
          </a:p>
        </p:txBody>
      </p:sp>
      <p:grpSp>
        <p:nvGrpSpPr>
          <p:cNvPr id="13" name="Group 13"/>
          <p:cNvGrpSpPr/>
          <p:nvPr/>
        </p:nvGrpSpPr>
        <p:grpSpPr>
          <a:xfrm>
            <a:off x="1724524" y="6306768"/>
            <a:ext cx="262733" cy="262733"/>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5" name="TextBox 15"/>
          <p:cNvSpPr txBox="1"/>
          <p:nvPr/>
        </p:nvSpPr>
        <p:spPr>
          <a:xfrm>
            <a:off x="2387649" y="6235019"/>
            <a:ext cx="6161422" cy="3962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clarity and simplicity</a:t>
            </a:r>
          </a:p>
        </p:txBody>
      </p:sp>
      <p:grpSp>
        <p:nvGrpSpPr>
          <p:cNvPr id="16" name="Group 16"/>
          <p:cNvGrpSpPr/>
          <p:nvPr/>
        </p:nvGrpSpPr>
        <p:grpSpPr>
          <a:xfrm>
            <a:off x="1724524" y="7312451"/>
            <a:ext cx="262733" cy="262733"/>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8" name="TextBox 18"/>
          <p:cNvSpPr txBox="1"/>
          <p:nvPr/>
        </p:nvSpPr>
        <p:spPr>
          <a:xfrm>
            <a:off x="2387649" y="7226647"/>
            <a:ext cx="6161422" cy="3962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alignment to a CLNA element</a:t>
            </a:r>
          </a:p>
        </p:txBody>
      </p:sp>
      <p:sp>
        <p:nvSpPr>
          <p:cNvPr id="19" name="TextBox 19"/>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
        <p:nvSpPr>
          <p:cNvPr id="20" name="TextBox 20"/>
          <p:cNvSpPr txBox="1"/>
          <p:nvPr/>
        </p:nvSpPr>
        <p:spPr>
          <a:xfrm>
            <a:off x="1183105" y="3956303"/>
            <a:ext cx="6925777" cy="8153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Write one short survey question for a specific student group.</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977412"/>
            <a:chOff x="0" y="0"/>
            <a:chExt cx="35810116" cy="1913890"/>
          </a:xfrm>
        </p:grpSpPr>
        <p:sp>
          <p:nvSpPr>
            <p:cNvPr id="3" name="Freeform 3"/>
            <p:cNvSpPr/>
            <p:nvPr/>
          </p:nvSpPr>
          <p:spPr>
            <a:xfrm>
              <a:off x="0" y="0"/>
              <a:ext cx="35810115" cy="1913890"/>
            </a:xfrm>
            <a:custGeom>
              <a:avLst/>
              <a:gdLst/>
              <a:ahLst/>
              <a:cxnLst/>
              <a:rect l="l" t="t" r="r" b="b"/>
              <a:pathLst>
                <a:path w="35810115" h="1913890">
                  <a:moveTo>
                    <a:pt x="0" y="0"/>
                  </a:moveTo>
                  <a:lnTo>
                    <a:pt x="35810115" y="0"/>
                  </a:lnTo>
                  <a:lnTo>
                    <a:pt x="35810115" y="1913890"/>
                  </a:lnTo>
                  <a:lnTo>
                    <a:pt x="0" y="1913890"/>
                  </a:lnTo>
                  <a:close/>
                </a:path>
              </a:pathLst>
            </a:custGeom>
            <a:solidFill>
              <a:srgbClr val="FF751F"/>
            </a:solidFill>
          </p:spPr>
          <p:txBody>
            <a:bodyPr/>
            <a:lstStyle/>
            <a:p>
              <a:endParaRPr lang="en-US"/>
            </a:p>
          </p:txBody>
        </p:sp>
      </p:grpSp>
      <p:grpSp>
        <p:nvGrpSpPr>
          <p:cNvPr id="4" name="Group 4"/>
          <p:cNvGrpSpPr/>
          <p:nvPr/>
        </p:nvGrpSpPr>
        <p:grpSpPr>
          <a:xfrm>
            <a:off x="11415212" y="0"/>
            <a:ext cx="6872788" cy="10287000"/>
            <a:chOff x="0" y="0"/>
            <a:chExt cx="9163717" cy="13716000"/>
          </a:xfrm>
        </p:grpSpPr>
        <p:pic>
          <p:nvPicPr>
            <p:cNvPr id="5" name="Picture 5"/>
            <p:cNvPicPr>
              <a:picLocks noChangeAspect="1"/>
            </p:cNvPicPr>
            <p:nvPr/>
          </p:nvPicPr>
          <p:blipFill>
            <a:blip r:embed="rId3"/>
            <a:srcRect l="37128" r="18358"/>
            <a:stretch>
              <a:fillRect/>
            </a:stretch>
          </p:blipFill>
          <p:spPr>
            <a:xfrm>
              <a:off x="0" y="0"/>
              <a:ext cx="9163717" cy="13716000"/>
            </a:xfrm>
            <a:prstGeom prst="rect">
              <a:avLst/>
            </a:prstGeom>
          </p:spPr>
        </p:pic>
      </p:grpSp>
      <p:sp>
        <p:nvSpPr>
          <p:cNvPr id="6" name="TextBox 6"/>
          <p:cNvSpPr txBox="1"/>
          <p:nvPr/>
        </p:nvSpPr>
        <p:spPr>
          <a:xfrm>
            <a:off x="272061" y="1243037"/>
            <a:ext cx="11143151" cy="1794510"/>
          </a:xfrm>
          <a:prstGeom prst="rect">
            <a:avLst/>
          </a:prstGeom>
        </p:spPr>
        <p:txBody>
          <a:bodyPr lIns="0" tIns="0" rIns="0" bIns="0" rtlCol="0" anchor="t">
            <a:spAutoFit/>
          </a:bodyPr>
          <a:lstStyle/>
          <a:p>
            <a:pPr algn="l">
              <a:lnSpc>
                <a:spcPts val="7139"/>
              </a:lnSpc>
              <a:spcBef>
                <a:spcPct val="0"/>
              </a:spcBef>
            </a:pPr>
            <a:r>
              <a:rPr lang="en-US" sz="5100">
                <a:solidFill>
                  <a:srgbClr val="171616"/>
                </a:solidFill>
                <a:latin typeface="Raleway"/>
                <a:ea typeface="Raleway"/>
                <a:cs typeface="Raleway"/>
                <a:sym typeface="Raleway"/>
              </a:rPr>
              <a:t>Model 5 – Student Roles in Advisory and Governance Structures</a:t>
            </a:r>
          </a:p>
        </p:txBody>
      </p:sp>
      <p:sp>
        <p:nvSpPr>
          <p:cNvPr id="7" name="TextBox 7"/>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
        <p:nvSpPr>
          <p:cNvPr id="8" name="TextBox 8"/>
          <p:cNvSpPr txBox="1"/>
          <p:nvPr/>
        </p:nvSpPr>
        <p:spPr>
          <a:xfrm>
            <a:off x="1234722" y="3294722"/>
            <a:ext cx="9846085" cy="5817489"/>
          </a:xfrm>
          <a:prstGeom prst="rect">
            <a:avLst/>
          </a:prstGeom>
        </p:spPr>
        <p:txBody>
          <a:bodyPr lIns="0" tIns="0" rIns="0" bIns="0" rtlCol="0" anchor="t">
            <a:spAutoFit/>
          </a:bodyPr>
          <a:lstStyle/>
          <a:p>
            <a:pPr algn="l">
              <a:lnSpc>
                <a:spcPts val="4248"/>
              </a:lnSpc>
            </a:pPr>
            <a:r>
              <a:rPr lang="en-US" sz="2400">
                <a:solidFill>
                  <a:srgbClr val="171616"/>
                </a:solidFill>
                <a:latin typeface="Open Sans"/>
                <a:ea typeface="Open Sans"/>
                <a:cs typeface="Open Sans"/>
                <a:sym typeface="Open Sans"/>
              </a:rPr>
              <a:t>Students can strengthen CLNA decision-making by serving on: </a:t>
            </a:r>
          </a:p>
          <a:p>
            <a:pPr marL="518160" lvl="1" indent="-259080" algn="l">
              <a:lnSpc>
                <a:spcPts val="4248"/>
              </a:lnSpc>
              <a:buFont typeface="Arial"/>
              <a:buChar char="•"/>
            </a:pPr>
            <a:r>
              <a:rPr lang="en-US" sz="2400">
                <a:solidFill>
                  <a:srgbClr val="171616"/>
                </a:solidFill>
                <a:latin typeface="Open Sans"/>
                <a:ea typeface="Open Sans"/>
                <a:cs typeface="Open Sans"/>
                <a:sym typeface="Open Sans"/>
              </a:rPr>
              <a:t>program advisory committees</a:t>
            </a:r>
          </a:p>
          <a:p>
            <a:pPr marL="518160" lvl="1" indent="-259080" algn="l">
              <a:lnSpc>
                <a:spcPts val="4248"/>
              </a:lnSpc>
              <a:buFont typeface="Arial"/>
              <a:buChar char="•"/>
            </a:pPr>
            <a:r>
              <a:rPr lang="en-US" sz="2400">
                <a:solidFill>
                  <a:srgbClr val="171616"/>
                </a:solidFill>
                <a:latin typeface="Open Sans"/>
                <a:ea typeface="Open Sans"/>
                <a:cs typeface="Open Sans"/>
                <a:sym typeface="Open Sans"/>
              </a:rPr>
              <a:t>CTE councils or boards </a:t>
            </a:r>
          </a:p>
          <a:p>
            <a:pPr marL="518160" lvl="1" indent="-259080" algn="l">
              <a:lnSpc>
                <a:spcPts val="4248"/>
              </a:lnSpc>
              <a:buFont typeface="Arial"/>
              <a:buChar char="•"/>
            </a:pPr>
            <a:r>
              <a:rPr lang="en-US" sz="2400">
                <a:solidFill>
                  <a:srgbClr val="171616"/>
                </a:solidFill>
                <a:latin typeface="Open Sans"/>
                <a:ea typeface="Open Sans"/>
                <a:cs typeface="Open Sans"/>
                <a:sym typeface="Open Sans"/>
              </a:rPr>
              <a:t>student advisory groups </a:t>
            </a:r>
          </a:p>
          <a:p>
            <a:pPr marL="518160" lvl="1" indent="-259080" algn="l">
              <a:lnSpc>
                <a:spcPts val="4248"/>
              </a:lnSpc>
              <a:buFont typeface="Arial"/>
              <a:buChar char="•"/>
            </a:pPr>
            <a:r>
              <a:rPr lang="en-US" sz="2400">
                <a:solidFill>
                  <a:srgbClr val="171616"/>
                </a:solidFill>
                <a:latin typeface="Open Sans"/>
                <a:ea typeface="Open Sans"/>
                <a:cs typeface="Open Sans"/>
                <a:sym typeface="Open Sans"/>
              </a:rPr>
              <a:t>annual CLNA review meetings</a:t>
            </a:r>
          </a:p>
          <a:p>
            <a:pPr algn="l">
              <a:lnSpc>
                <a:spcPts val="4248"/>
              </a:lnSpc>
            </a:pPr>
            <a:endParaRPr lang="en-US" sz="2400">
              <a:solidFill>
                <a:srgbClr val="171616"/>
              </a:solidFill>
              <a:latin typeface="Open Sans"/>
              <a:ea typeface="Open Sans"/>
              <a:cs typeface="Open Sans"/>
              <a:sym typeface="Open Sans"/>
            </a:endParaRPr>
          </a:p>
          <a:p>
            <a:pPr algn="l">
              <a:lnSpc>
                <a:spcPts val="4248"/>
              </a:lnSpc>
            </a:pPr>
            <a:r>
              <a:rPr lang="en-US" sz="2400">
                <a:solidFill>
                  <a:srgbClr val="171616"/>
                </a:solidFill>
                <a:latin typeface="Open Sans"/>
                <a:ea typeface="Open Sans"/>
                <a:cs typeface="Open Sans"/>
                <a:sym typeface="Open Sans"/>
              </a:rPr>
              <a:t>Effective practices include: </a:t>
            </a:r>
          </a:p>
          <a:p>
            <a:pPr marL="518160" lvl="1" indent="-259080" algn="l">
              <a:lnSpc>
                <a:spcPts val="4248"/>
              </a:lnSpc>
              <a:buFont typeface="Arial"/>
              <a:buChar char="•"/>
            </a:pPr>
            <a:r>
              <a:rPr lang="en-US" sz="2400">
                <a:solidFill>
                  <a:srgbClr val="171616"/>
                </a:solidFill>
                <a:latin typeface="Open Sans"/>
                <a:ea typeface="Open Sans"/>
                <a:cs typeface="Open Sans"/>
                <a:sym typeface="Open Sans"/>
              </a:rPr>
              <a:t>recruiting current students and recent completers </a:t>
            </a:r>
          </a:p>
          <a:p>
            <a:pPr marL="518160" lvl="1" indent="-259080" algn="l">
              <a:lnSpc>
                <a:spcPts val="4248"/>
              </a:lnSpc>
              <a:buFont typeface="Arial"/>
              <a:buChar char="•"/>
            </a:pPr>
            <a:r>
              <a:rPr lang="en-US" sz="2400">
                <a:solidFill>
                  <a:srgbClr val="171616"/>
                </a:solidFill>
                <a:latin typeface="Open Sans"/>
                <a:ea typeface="Open Sans"/>
                <a:cs typeface="Open Sans"/>
                <a:sym typeface="Open Sans"/>
              </a:rPr>
              <a:t>adding a regular “student perspectives” agenda item </a:t>
            </a:r>
          </a:p>
          <a:p>
            <a:pPr marL="518160" lvl="1" indent="-259080" algn="l">
              <a:lnSpc>
                <a:spcPts val="4248"/>
              </a:lnSpc>
              <a:buFont typeface="Arial"/>
              <a:buChar char="•"/>
            </a:pPr>
            <a:r>
              <a:rPr lang="en-US" sz="2400">
                <a:solidFill>
                  <a:srgbClr val="171616"/>
                </a:solidFill>
                <a:latin typeface="Open Sans"/>
                <a:ea typeface="Open Sans"/>
                <a:cs typeface="Open Sans"/>
                <a:sym typeface="Open Sans"/>
              </a:rPr>
              <a:t>preparing and supporting student members </a:t>
            </a:r>
          </a:p>
          <a:p>
            <a:pPr marL="518160" lvl="1" indent="-259080" algn="l">
              <a:lnSpc>
                <a:spcPts val="4248"/>
              </a:lnSpc>
              <a:buFont typeface="Arial"/>
              <a:buChar char="•"/>
            </a:pPr>
            <a:r>
              <a:rPr lang="en-US" sz="2400">
                <a:solidFill>
                  <a:srgbClr val="171616"/>
                </a:solidFill>
                <a:latin typeface="Open Sans"/>
                <a:ea typeface="Open Sans"/>
                <a:cs typeface="Open Sans"/>
                <a:sym typeface="Open Sans"/>
              </a:rPr>
              <a:t>using student input to refine priorities and Perkins investments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06E46"/>
            </a:solidFill>
          </p:spPr>
          <p:txBody>
            <a:bodyPr/>
            <a:lstStyle/>
            <a:p>
              <a:endParaRPr lang="en-US"/>
            </a:p>
          </p:txBody>
        </p:sp>
      </p:grpSp>
      <p:grpSp>
        <p:nvGrpSpPr>
          <p:cNvPr id="4" name="Group 4"/>
          <p:cNvGrpSpPr/>
          <p:nvPr/>
        </p:nvGrpSpPr>
        <p:grpSpPr>
          <a:xfrm>
            <a:off x="977412" y="4041480"/>
            <a:ext cx="17310588" cy="4552173"/>
            <a:chOff x="0" y="0"/>
            <a:chExt cx="9047282" cy="2379168"/>
          </a:xfrm>
        </p:grpSpPr>
        <p:sp>
          <p:nvSpPr>
            <p:cNvPr id="5" name="Freeform 5"/>
            <p:cNvSpPr/>
            <p:nvPr/>
          </p:nvSpPr>
          <p:spPr>
            <a:xfrm>
              <a:off x="0" y="0"/>
              <a:ext cx="9047282" cy="2379168"/>
            </a:xfrm>
            <a:custGeom>
              <a:avLst/>
              <a:gdLst/>
              <a:ahLst/>
              <a:cxnLst/>
              <a:rect l="l" t="t" r="r" b="b"/>
              <a:pathLst>
                <a:path w="9047282" h="2379168">
                  <a:moveTo>
                    <a:pt x="0" y="0"/>
                  </a:moveTo>
                  <a:lnTo>
                    <a:pt x="9047282" y="0"/>
                  </a:lnTo>
                  <a:lnTo>
                    <a:pt x="9047282" y="2379168"/>
                  </a:lnTo>
                  <a:lnTo>
                    <a:pt x="0" y="2379168"/>
                  </a:lnTo>
                  <a:close/>
                </a:path>
              </a:pathLst>
            </a:custGeom>
            <a:solidFill>
              <a:srgbClr val="FFFCF6"/>
            </a:solidFill>
          </p:spPr>
          <p:txBody>
            <a:bodyPr/>
            <a:lstStyle/>
            <a:p>
              <a:endParaRPr lang="en-US"/>
            </a:p>
          </p:txBody>
        </p:sp>
      </p:grpSp>
      <p:sp>
        <p:nvSpPr>
          <p:cNvPr id="6" name="Freeform 6"/>
          <p:cNvSpPr/>
          <p:nvPr/>
        </p:nvSpPr>
        <p:spPr>
          <a:xfrm>
            <a:off x="1281228" y="4582299"/>
            <a:ext cx="426829" cy="407088"/>
          </a:xfrm>
          <a:custGeom>
            <a:avLst/>
            <a:gdLst/>
            <a:ahLst/>
            <a:cxnLst/>
            <a:rect l="l" t="t" r="r" b="b"/>
            <a:pathLst>
              <a:path w="426829" h="407088">
                <a:moveTo>
                  <a:pt x="0" y="0"/>
                </a:moveTo>
                <a:lnTo>
                  <a:pt x="426829" y="0"/>
                </a:lnTo>
                <a:lnTo>
                  <a:pt x="426829" y="407088"/>
                </a:lnTo>
                <a:lnTo>
                  <a:pt x="0" y="4070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281228" y="5680533"/>
            <a:ext cx="426829" cy="407088"/>
          </a:xfrm>
          <a:custGeom>
            <a:avLst/>
            <a:gdLst/>
            <a:ahLst/>
            <a:cxnLst/>
            <a:rect l="l" t="t" r="r" b="b"/>
            <a:pathLst>
              <a:path w="426829" h="407088">
                <a:moveTo>
                  <a:pt x="0" y="0"/>
                </a:moveTo>
                <a:lnTo>
                  <a:pt x="426829" y="0"/>
                </a:lnTo>
                <a:lnTo>
                  <a:pt x="426829" y="407088"/>
                </a:lnTo>
                <a:lnTo>
                  <a:pt x="0" y="4070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281228" y="6598715"/>
            <a:ext cx="426829" cy="407088"/>
          </a:xfrm>
          <a:custGeom>
            <a:avLst/>
            <a:gdLst/>
            <a:ahLst/>
            <a:cxnLst/>
            <a:rect l="l" t="t" r="r" b="b"/>
            <a:pathLst>
              <a:path w="426829" h="407088">
                <a:moveTo>
                  <a:pt x="0" y="0"/>
                </a:moveTo>
                <a:lnTo>
                  <a:pt x="426829" y="0"/>
                </a:lnTo>
                <a:lnTo>
                  <a:pt x="426829" y="407088"/>
                </a:lnTo>
                <a:lnTo>
                  <a:pt x="0" y="4070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81228" y="7701128"/>
            <a:ext cx="426829" cy="407088"/>
          </a:xfrm>
          <a:custGeom>
            <a:avLst/>
            <a:gdLst/>
            <a:ahLst/>
            <a:cxnLst/>
            <a:rect l="l" t="t" r="r" b="b"/>
            <a:pathLst>
              <a:path w="426829" h="407088">
                <a:moveTo>
                  <a:pt x="0" y="0"/>
                </a:moveTo>
                <a:lnTo>
                  <a:pt x="426829" y="0"/>
                </a:lnTo>
                <a:lnTo>
                  <a:pt x="426829" y="407089"/>
                </a:lnTo>
                <a:lnTo>
                  <a:pt x="0" y="4070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9763373" y="4264961"/>
            <a:ext cx="668283" cy="724426"/>
          </a:xfrm>
          <a:custGeom>
            <a:avLst/>
            <a:gdLst/>
            <a:ahLst/>
            <a:cxnLst/>
            <a:rect l="l" t="t" r="r" b="b"/>
            <a:pathLst>
              <a:path w="668283" h="724426">
                <a:moveTo>
                  <a:pt x="0" y="0"/>
                </a:moveTo>
                <a:lnTo>
                  <a:pt x="668284" y="0"/>
                </a:lnTo>
                <a:lnTo>
                  <a:pt x="668284" y="724426"/>
                </a:lnTo>
                <a:lnTo>
                  <a:pt x="0" y="724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p:nvPr/>
        </p:nvSpPr>
        <p:spPr>
          <a:xfrm>
            <a:off x="3889393" y="479409"/>
            <a:ext cx="10509214" cy="2076451"/>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Strengthening Student Voice: Avoiding Weak Practices</a:t>
            </a:r>
          </a:p>
        </p:txBody>
      </p:sp>
      <p:sp>
        <p:nvSpPr>
          <p:cNvPr id="12" name="TextBox 12"/>
          <p:cNvSpPr txBox="1"/>
          <p:nvPr/>
        </p:nvSpPr>
        <p:spPr>
          <a:xfrm>
            <a:off x="1918655" y="4376005"/>
            <a:ext cx="6434513" cy="772051"/>
          </a:xfrm>
          <a:prstGeom prst="rect">
            <a:avLst/>
          </a:prstGeom>
        </p:spPr>
        <p:txBody>
          <a:bodyPr lIns="0" tIns="0" rIns="0" bIns="0" rtlCol="0" anchor="t">
            <a:spAutoFit/>
          </a:bodyPr>
          <a:lstStyle/>
          <a:p>
            <a:pPr algn="l">
              <a:lnSpc>
                <a:spcPts val="3120"/>
              </a:lnSpc>
              <a:spcBef>
                <a:spcPct val="0"/>
              </a:spcBef>
            </a:pPr>
            <a:r>
              <a:rPr lang="en-US" sz="2229">
                <a:solidFill>
                  <a:srgbClr val="171616"/>
                </a:solidFill>
                <a:latin typeface="Open Sans"/>
                <a:ea typeface="Open Sans"/>
                <a:cs typeface="Open Sans"/>
                <a:sym typeface="Open Sans"/>
              </a:rPr>
              <a:t>avoid one-time outreach that never closes the loop</a:t>
            </a:r>
          </a:p>
        </p:txBody>
      </p:sp>
      <p:sp>
        <p:nvSpPr>
          <p:cNvPr id="13" name="TextBox 13"/>
          <p:cNvSpPr txBox="1"/>
          <p:nvPr/>
        </p:nvSpPr>
        <p:spPr>
          <a:xfrm>
            <a:off x="1918655" y="6551090"/>
            <a:ext cx="5702006" cy="772051"/>
          </a:xfrm>
          <a:prstGeom prst="rect">
            <a:avLst/>
          </a:prstGeom>
        </p:spPr>
        <p:txBody>
          <a:bodyPr lIns="0" tIns="0" rIns="0" bIns="0" rtlCol="0" anchor="t">
            <a:spAutoFit/>
          </a:bodyPr>
          <a:lstStyle/>
          <a:p>
            <a:pPr algn="l">
              <a:lnSpc>
                <a:spcPts val="3120"/>
              </a:lnSpc>
              <a:spcBef>
                <a:spcPct val="0"/>
              </a:spcBef>
            </a:pPr>
            <a:r>
              <a:rPr lang="en-US" sz="2229">
                <a:solidFill>
                  <a:srgbClr val="171616"/>
                </a:solidFill>
                <a:latin typeface="Open Sans"/>
                <a:ea typeface="Open Sans"/>
                <a:cs typeface="Open Sans"/>
                <a:sym typeface="Open Sans"/>
              </a:rPr>
              <a:t>avoid collecting feedback you cannot act on</a:t>
            </a:r>
          </a:p>
        </p:txBody>
      </p:sp>
      <p:sp>
        <p:nvSpPr>
          <p:cNvPr id="14" name="TextBox 14"/>
          <p:cNvSpPr txBox="1"/>
          <p:nvPr/>
        </p:nvSpPr>
        <p:spPr>
          <a:xfrm>
            <a:off x="1918655" y="7573715"/>
            <a:ext cx="5702006" cy="772051"/>
          </a:xfrm>
          <a:prstGeom prst="rect">
            <a:avLst/>
          </a:prstGeom>
        </p:spPr>
        <p:txBody>
          <a:bodyPr lIns="0" tIns="0" rIns="0" bIns="0" rtlCol="0" anchor="t">
            <a:spAutoFit/>
          </a:bodyPr>
          <a:lstStyle/>
          <a:p>
            <a:pPr algn="l">
              <a:lnSpc>
                <a:spcPts val="3120"/>
              </a:lnSpc>
              <a:spcBef>
                <a:spcPct val="0"/>
              </a:spcBef>
            </a:pPr>
            <a:r>
              <a:rPr lang="en-US" sz="2229">
                <a:solidFill>
                  <a:srgbClr val="171616"/>
                </a:solidFill>
                <a:latin typeface="Open Sans"/>
                <a:ea typeface="Open Sans"/>
                <a:cs typeface="Open Sans"/>
                <a:sym typeface="Open Sans"/>
              </a:rPr>
              <a:t>avoid practices that ask students to self-identify sensitive categories</a:t>
            </a:r>
          </a:p>
        </p:txBody>
      </p:sp>
      <p:sp>
        <p:nvSpPr>
          <p:cNvPr id="15" name="TextBox 15"/>
          <p:cNvSpPr txBox="1"/>
          <p:nvPr/>
        </p:nvSpPr>
        <p:spPr>
          <a:xfrm>
            <a:off x="1918655" y="5474239"/>
            <a:ext cx="5702006" cy="772051"/>
          </a:xfrm>
          <a:prstGeom prst="rect">
            <a:avLst/>
          </a:prstGeom>
        </p:spPr>
        <p:txBody>
          <a:bodyPr lIns="0" tIns="0" rIns="0" bIns="0" rtlCol="0" anchor="t">
            <a:spAutoFit/>
          </a:bodyPr>
          <a:lstStyle/>
          <a:p>
            <a:pPr algn="l">
              <a:lnSpc>
                <a:spcPts val="3120"/>
              </a:lnSpc>
              <a:spcBef>
                <a:spcPct val="0"/>
              </a:spcBef>
            </a:pPr>
            <a:r>
              <a:rPr lang="en-US" sz="2229">
                <a:solidFill>
                  <a:srgbClr val="171616"/>
                </a:solidFill>
                <a:latin typeface="Open Sans"/>
                <a:ea typeface="Open Sans"/>
                <a:cs typeface="Open Sans"/>
                <a:sym typeface="Open Sans"/>
              </a:rPr>
              <a:t>avoid questions that do not link to a CLNA element</a:t>
            </a:r>
          </a:p>
        </p:txBody>
      </p:sp>
      <p:sp>
        <p:nvSpPr>
          <p:cNvPr id="16" name="TextBox 16"/>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
        <p:nvSpPr>
          <p:cNvPr id="17" name="TextBox 17"/>
          <p:cNvSpPr txBox="1"/>
          <p:nvPr/>
        </p:nvSpPr>
        <p:spPr>
          <a:xfrm>
            <a:off x="4723447" y="3172164"/>
            <a:ext cx="8841105" cy="497841"/>
          </a:xfrm>
          <a:prstGeom prst="rect">
            <a:avLst/>
          </a:prstGeom>
        </p:spPr>
        <p:txBody>
          <a:bodyPr lIns="0" tIns="0" rIns="0" bIns="0" rtlCol="0" anchor="t">
            <a:spAutoFit/>
          </a:bodyPr>
          <a:lstStyle/>
          <a:p>
            <a:pPr algn="ctr">
              <a:lnSpc>
                <a:spcPts val="4059"/>
              </a:lnSpc>
              <a:spcBef>
                <a:spcPct val="0"/>
              </a:spcBef>
            </a:pPr>
            <a:r>
              <a:rPr lang="en-US" sz="2899">
                <a:solidFill>
                  <a:srgbClr val="171616"/>
                </a:solidFill>
                <a:latin typeface="Open Sans"/>
                <a:ea typeface="Open Sans"/>
                <a:cs typeface="Open Sans"/>
                <a:sym typeface="Open Sans"/>
              </a:rPr>
              <a:t>To keep your CLNA student voice work meaningful: </a:t>
            </a:r>
          </a:p>
        </p:txBody>
      </p:sp>
      <p:sp>
        <p:nvSpPr>
          <p:cNvPr id="18" name="TextBox 18"/>
          <p:cNvSpPr txBox="1"/>
          <p:nvPr/>
        </p:nvSpPr>
        <p:spPr>
          <a:xfrm>
            <a:off x="10717826" y="4376005"/>
            <a:ext cx="6434513" cy="381526"/>
          </a:xfrm>
          <a:prstGeom prst="rect">
            <a:avLst/>
          </a:prstGeom>
        </p:spPr>
        <p:txBody>
          <a:bodyPr lIns="0" tIns="0" rIns="0" bIns="0" rtlCol="0" anchor="t">
            <a:spAutoFit/>
          </a:bodyPr>
          <a:lstStyle/>
          <a:p>
            <a:pPr algn="l">
              <a:lnSpc>
                <a:spcPts val="3120"/>
              </a:lnSpc>
              <a:spcBef>
                <a:spcPct val="0"/>
              </a:spcBef>
            </a:pPr>
            <a:r>
              <a:rPr lang="en-US" sz="2229">
                <a:solidFill>
                  <a:srgbClr val="171616"/>
                </a:solidFill>
                <a:latin typeface="Open Sans"/>
                <a:ea typeface="Open Sans"/>
                <a:cs typeface="Open Sans"/>
                <a:sym typeface="Open Sans"/>
              </a:rPr>
              <a:t>preparing and supporting students</a:t>
            </a:r>
          </a:p>
        </p:txBody>
      </p:sp>
      <p:sp>
        <p:nvSpPr>
          <p:cNvPr id="19" name="TextBox 19"/>
          <p:cNvSpPr txBox="1"/>
          <p:nvPr/>
        </p:nvSpPr>
        <p:spPr>
          <a:xfrm>
            <a:off x="10717826" y="5424281"/>
            <a:ext cx="5702006" cy="381526"/>
          </a:xfrm>
          <a:prstGeom prst="rect">
            <a:avLst/>
          </a:prstGeom>
        </p:spPr>
        <p:txBody>
          <a:bodyPr lIns="0" tIns="0" rIns="0" bIns="0" rtlCol="0" anchor="t">
            <a:spAutoFit/>
          </a:bodyPr>
          <a:lstStyle/>
          <a:p>
            <a:pPr algn="l">
              <a:lnSpc>
                <a:spcPts val="3120"/>
              </a:lnSpc>
              <a:spcBef>
                <a:spcPct val="0"/>
              </a:spcBef>
            </a:pPr>
            <a:r>
              <a:rPr lang="en-US" sz="2229">
                <a:solidFill>
                  <a:srgbClr val="171616"/>
                </a:solidFill>
                <a:latin typeface="Open Sans"/>
                <a:ea typeface="Open Sans"/>
                <a:cs typeface="Open Sans"/>
                <a:sym typeface="Open Sans"/>
              </a:rPr>
              <a:t>using barrier-focused methods</a:t>
            </a:r>
          </a:p>
        </p:txBody>
      </p:sp>
      <p:sp>
        <p:nvSpPr>
          <p:cNvPr id="20" name="TextBox 20"/>
          <p:cNvSpPr txBox="1"/>
          <p:nvPr/>
        </p:nvSpPr>
        <p:spPr>
          <a:xfrm>
            <a:off x="10717826" y="6501132"/>
            <a:ext cx="5702006" cy="381526"/>
          </a:xfrm>
          <a:prstGeom prst="rect">
            <a:avLst/>
          </a:prstGeom>
        </p:spPr>
        <p:txBody>
          <a:bodyPr lIns="0" tIns="0" rIns="0" bIns="0" rtlCol="0" anchor="t">
            <a:spAutoFit/>
          </a:bodyPr>
          <a:lstStyle/>
          <a:p>
            <a:pPr algn="l">
              <a:lnSpc>
                <a:spcPts val="3120"/>
              </a:lnSpc>
              <a:spcBef>
                <a:spcPct val="0"/>
              </a:spcBef>
            </a:pPr>
            <a:r>
              <a:rPr lang="en-US" sz="2229">
                <a:solidFill>
                  <a:srgbClr val="171616"/>
                </a:solidFill>
                <a:latin typeface="Open Sans"/>
                <a:ea typeface="Open Sans"/>
                <a:cs typeface="Open Sans"/>
                <a:sym typeface="Open Sans"/>
              </a:rPr>
              <a:t>sharing back what you learned</a:t>
            </a:r>
          </a:p>
        </p:txBody>
      </p:sp>
      <p:sp>
        <p:nvSpPr>
          <p:cNvPr id="21" name="TextBox 21"/>
          <p:cNvSpPr txBox="1"/>
          <p:nvPr/>
        </p:nvSpPr>
        <p:spPr>
          <a:xfrm>
            <a:off x="10717826" y="7486553"/>
            <a:ext cx="5702006" cy="772051"/>
          </a:xfrm>
          <a:prstGeom prst="rect">
            <a:avLst/>
          </a:prstGeom>
        </p:spPr>
        <p:txBody>
          <a:bodyPr lIns="0" tIns="0" rIns="0" bIns="0" rtlCol="0" anchor="t">
            <a:spAutoFit/>
          </a:bodyPr>
          <a:lstStyle/>
          <a:p>
            <a:pPr algn="l">
              <a:lnSpc>
                <a:spcPts val="3120"/>
              </a:lnSpc>
              <a:spcBef>
                <a:spcPct val="0"/>
              </a:spcBef>
            </a:pPr>
            <a:r>
              <a:rPr lang="en-US" sz="2229">
                <a:solidFill>
                  <a:srgbClr val="171616"/>
                </a:solidFill>
                <a:latin typeface="Open Sans"/>
                <a:ea typeface="Open Sans"/>
                <a:cs typeface="Open Sans"/>
                <a:sym typeface="Open Sans"/>
              </a:rPr>
              <a:t>connecting results to your CLNA priorities and investments</a:t>
            </a:r>
          </a:p>
        </p:txBody>
      </p:sp>
      <p:sp>
        <p:nvSpPr>
          <p:cNvPr id="22" name="Freeform 22"/>
          <p:cNvSpPr/>
          <p:nvPr/>
        </p:nvSpPr>
        <p:spPr>
          <a:xfrm>
            <a:off x="9763373" y="5318320"/>
            <a:ext cx="668283" cy="724426"/>
          </a:xfrm>
          <a:custGeom>
            <a:avLst/>
            <a:gdLst/>
            <a:ahLst/>
            <a:cxnLst/>
            <a:rect l="l" t="t" r="r" b="b"/>
            <a:pathLst>
              <a:path w="668283" h="724426">
                <a:moveTo>
                  <a:pt x="0" y="0"/>
                </a:moveTo>
                <a:lnTo>
                  <a:pt x="668284" y="0"/>
                </a:lnTo>
                <a:lnTo>
                  <a:pt x="668284" y="724426"/>
                </a:lnTo>
                <a:lnTo>
                  <a:pt x="0" y="724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3" name="Freeform 23"/>
          <p:cNvSpPr/>
          <p:nvPr/>
        </p:nvSpPr>
        <p:spPr>
          <a:xfrm>
            <a:off x="9763373" y="6440046"/>
            <a:ext cx="668283" cy="724426"/>
          </a:xfrm>
          <a:custGeom>
            <a:avLst/>
            <a:gdLst/>
            <a:ahLst/>
            <a:cxnLst/>
            <a:rect l="l" t="t" r="r" b="b"/>
            <a:pathLst>
              <a:path w="668283" h="724426">
                <a:moveTo>
                  <a:pt x="0" y="0"/>
                </a:moveTo>
                <a:lnTo>
                  <a:pt x="668284" y="0"/>
                </a:lnTo>
                <a:lnTo>
                  <a:pt x="668284" y="724426"/>
                </a:lnTo>
                <a:lnTo>
                  <a:pt x="0" y="724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p:cNvSpPr/>
          <p:nvPr/>
        </p:nvSpPr>
        <p:spPr>
          <a:xfrm>
            <a:off x="9763373" y="7542459"/>
            <a:ext cx="668283" cy="724426"/>
          </a:xfrm>
          <a:custGeom>
            <a:avLst/>
            <a:gdLst/>
            <a:ahLst/>
            <a:cxnLst/>
            <a:rect l="l" t="t" r="r" b="b"/>
            <a:pathLst>
              <a:path w="668283" h="724426">
                <a:moveTo>
                  <a:pt x="0" y="0"/>
                </a:moveTo>
                <a:lnTo>
                  <a:pt x="668284" y="0"/>
                </a:lnTo>
                <a:lnTo>
                  <a:pt x="668284" y="724426"/>
                </a:lnTo>
                <a:lnTo>
                  <a:pt x="0" y="7244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5" name="Group 25"/>
          <p:cNvGrpSpPr/>
          <p:nvPr/>
        </p:nvGrpSpPr>
        <p:grpSpPr>
          <a:xfrm>
            <a:off x="17310588" y="9349903"/>
            <a:ext cx="977412" cy="977412"/>
            <a:chOff x="0" y="0"/>
            <a:chExt cx="1913890" cy="1913890"/>
          </a:xfrm>
        </p:grpSpPr>
        <p:sp>
          <p:nvSpPr>
            <p:cNvPr id="26" name="Freeform 26"/>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A06E46"/>
            </a:solidFill>
          </p:spPr>
          <p:txBody>
            <a:bodyPr/>
            <a:lstStyle/>
            <a:p>
              <a:endParaRPr lang="en-US"/>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26457" b="31328"/>
            <a:stretch>
              <a:fillRect/>
            </a:stretch>
          </p:blipFill>
          <p:spPr>
            <a:xfrm>
              <a:off x="0" y="0"/>
              <a:ext cx="24384000" cy="6858000"/>
            </a:xfrm>
            <a:prstGeom prst="rect">
              <a:avLst/>
            </a:prstGeom>
          </p:spPr>
        </p:pic>
      </p:grpSp>
      <p:grpSp>
        <p:nvGrpSpPr>
          <p:cNvPr id="4" name="Group 4"/>
          <p:cNvGrpSpPr/>
          <p:nvPr/>
        </p:nvGrpSpPr>
        <p:grpSpPr>
          <a:xfrm>
            <a:off x="0" y="0"/>
            <a:ext cx="977412" cy="9774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6" name="TextBox 6"/>
          <p:cNvSpPr txBox="1"/>
          <p:nvPr/>
        </p:nvSpPr>
        <p:spPr>
          <a:xfrm>
            <a:off x="1584608" y="6158840"/>
            <a:ext cx="7686616" cy="2780030"/>
          </a:xfrm>
          <a:prstGeom prst="rect">
            <a:avLst/>
          </a:prstGeom>
        </p:spPr>
        <p:txBody>
          <a:bodyPr lIns="0" tIns="0" rIns="0" bIns="0" rtlCol="0" anchor="t">
            <a:spAutoFit/>
          </a:bodyPr>
          <a:lstStyle/>
          <a:p>
            <a:pPr algn="l">
              <a:lnSpc>
                <a:spcPts val="7419"/>
              </a:lnSpc>
              <a:spcBef>
                <a:spcPct val="0"/>
              </a:spcBef>
            </a:pPr>
            <a:r>
              <a:rPr lang="en-US" sz="5299">
                <a:solidFill>
                  <a:srgbClr val="171616"/>
                </a:solidFill>
                <a:latin typeface="Raleway"/>
                <a:ea typeface="Raleway"/>
                <a:cs typeface="Raleway"/>
                <a:sym typeface="Raleway"/>
              </a:rPr>
              <a:t>Action Planning: One Improvement for Your Next CLNA Cycle</a:t>
            </a:r>
          </a:p>
        </p:txBody>
      </p:sp>
      <p:sp>
        <p:nvSpPr>
          <p:cNvPr id="7" name="TextBox 7"/>
          <p:cNvSpPr txBox="1"/>
          <p:nvPr/>
        </p:nvSpPr>
        <p:spPr>
          <a:xfrm>
            <a:off x="9271224" y="5743787"/>
            <a:ext cx="9016776" cy="3937635"/>
          </a:xfrm>
          <a:prstGeom prst="rect">
            <a:avLst/>
          </a:prstGeom>
        </p:spPr>
        <p:txBody>
          <a:bodyPr lIns="0" tIns="0" rIns="0" bIns="0" rtlCol="0" anchor="t">
            <a:spAutoFit/>
          </a:bodyPr>
          <a:lstStyle/>
          <a:p>
            <a:pPr algn="l">
              <a:lnSpc>
                <a:spcPts val="3639"/>
              </a:lnSpc>
            </a:pPr>
            <a:r>
              <a:rPr lang="en-US" sz="2599">
                <a:solidFill>
                  <a:srgbClr val="171616"/>
                </a:solidFill>
                <a:latin typeface="Open Sans"/>
                <a:ea typeface="Open Sans"/>
                <a:cs typeface="Open Sans"/>
                <a:sym typeface="Open Sans"/>
              </a:rPr>
              <a:t>Identify one improvement you will make to strengthen student voice in your 2025 to 2027 CLNA.</a:t>
            </a:r>
          </a:p>
          <a:p>
            <a:pPr algn="l">
              <a:lnSpc>
                <a:spcPts val="3639"/>
              </a:lnSpc>
            </a:pPr>
            <a:endParaRPr lang="en-US" sz="2599">
              <a:solidFill>
                <a:srgbClr val="171616"/>
              </a:solidFill>
              <a:latin typeface="Open Sans"/>
              <a:ea typeface="Open Sans"/>
              <a:cs typeface="Open Sans"/>
              <a:sym typeface="Open Sans"/>
            </a:endParaRPr>
          </a:p>
          <a:p>
            <a:pPr algn="l">
              <a:lnSpc>
                <a:spcPts val="3639"/>
              </a:lnSpc>
            </a:pPr>
            <a:r>
              <a:rPr lang="en-US" sz="2599">
                <a:solidFill>
                  <a:srgbClr val="171616"/>
                </a:solidFill>
                <a:latin typeface="Open Sans"/>
                <a:ea typeface="Open Sans"/>
                <a:cs typeface="Open Sans"/>
                <a:sym typeface="Open Sans"/>
              </a:rPr>
              <a:t>Choose an action that is: </a:t>
            </a:r>
          </a:p>
          <a:p>
            <a:pPr marL="561334" lvl="1" indent="-280667" algn="l">
              <a:lnSpc>
                <a:spcPts val="3639"/>
              </a:lnSpc>
              <a:buFont typeface="Arial"/>
              <a:buChar char="•"/>
            </a:pPr>
            <a:r>
              <a:rPr lang="en-US" sz="2599">
                <a:solidFill>
                  <a:srgbClr val="171616"/>
                </a:solidFill>
                <a:latin typeface="Open Sans"/>
                <a:ea typeface="Open Sans"/>
                <a:cs typeface="Open Sans"/>
                <a:sym typeface="Open Sans"/>
              </a:rPr>
              <a:t>realistic for your team</a:t>
            </a:r>
          </a:p>
          <a:p>
            <a:pPr marL="561334" lvl="1" indent="-280667" algn="l">
              <a:lnSpc>
                <a:spcPts val="3639"/>
              </a:lnSpc>
              <a:buFont typeface="Arial"/>
              <a:buChar char="•"/>
            </a:pPr>
            <a:r>
              <a:rPr lang="en-US" sz="2599">
                <a:solidFill>
                  <a:srgbClr val="171616"/>
                </a:solidFill>
                <a:latin typeface="Open Sans"/>
                <a:ea typeface="Open Sans"/>
                <a:cs typeface="Open Sans"/>
                <a:sym typeface="Open Sans"/>
              </a:rPr>
              <a:t>tied to a CLNA element </a:t>
            </a:r>
          </a:p>
          <a:p>
            <a:pPr marL="561334" lvl="1" indent="-280667" algn="l">
              <a:lnSpc>
                <a:spcPts val="3639"/>
              </a:lnSpc>
              <a:buFont typeface="Arial"/>
              <a:buChar char="•"/>
            </a:pPr>
            <a:r>
              <a:rPr lang="en-US" sz="2599">
                <a:solidFill>
                  <a:srgbClr val="171616"/>
                </a:solidFill>
                <a:latin typeface="Open Sans"/>
                <a:ea typeface="Open Sans"/>
                <a:cs typeface="Open Sans"/>
                <a:sym typeface="Open Sans"/>
              </a:rPr>
              <a:t>supported by the models we covered</a:t>
            </a:r>
          </a:p>
          <a:p>
            <a:pPr marL="561334" lvl="1" indent="-280667" algn="l">
              <a:lnSpc>
                <a:spcPts val="3639"/>
              </a:lnSpc>
              <a:buFont typeface="Arial"/>
              <a:buChar char="•"/>
            </a:pPr>
            <a:r>
              <a:rPr lang="en-US" sz="2599">
                <a:solidFill>
                  <a:srgbClr val="171616"/>
                </a:solidFill>
                <a:latin typeface="Open Sans"/>
                <a:ea typeface="Open Sans"/>
                <a:cs typeface="Open Sans"/>
                <a:sym typeface="Open Sans"/>
              </a:rPr>
              <a:t>likely to improve understanding of student experience</a:t>
            </a:r>
          </a:p>
          <a:p>
            <a:pPr algn="l">
              <a:lnSpc>
                <a:spcPts val="2239"/>
              </a:lnSpc>
              <a:spcBef>
                <a:spcPct val="0"/>
              </a:spcBef>
            </a:pPr>
            <a:endParaRPr lang="en-US" sz="2599">
              <a:solidFill>
                <a:srgbClr val="171616"/>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16482537" y="0"/>
            <a:ext cx="1805463" cy="10287000"/>
            <a:chOff x="0" y="0"/>
            <a:chExt cx="3535315" cy="20143190"/>
          </a:xfrm>
        </p:grpSpPr>
        <p:sp>
          <p:nvSpPr>
            <p:cNvPr id="3" name="Freeform 3"/>
            <p:cNvSpPr/>
            <p:nvPr/>
          </p:nvSpPr>
          <p:spPr>
            <a:xfrm>
              <a:off x="0" y="0"/>
              <a:ext cx="3535316" cy="20143191"/>
            </a:xfrm>
            <a:custGeom>
              <a:avLst/>
              <a:gdLst/>
              <a:ahLst/>
              <a:cxnLst/>
              <a:rect l="l" t="t" r="r" b="b"/>
              <a:pathLst>
                <a:path w="3535316" h="20143191">
                  <a:moveTo>
                    <a:pt x="0" y="0"/>
                  </a:moveTo>
                  <a:lnTo>
                    <a:pt x="3535316" y="0"/>
                  </a:lnTo>
                  <a:lnTo>
                    <a:pt x="3535316" y="20143191"/>
                  </a:lnTo>
                  <a:lnTo>
                    <a:pt x="0" y="20143191"/>
                  </a:lnTo>
                  <a:close/>
                </a:path>
              </a:pathLst>
            </a:custGeom>
            <a:solidFill>
              <a:srgbClr val="FF751F"/>
            </a:solidFill>
          </p:spPr>
          <p:txBody>
            <a:bodyPr/>
            <a:lstStyle/>
            <a:p>
              <a:endParaRPr lang="en-US"/>
            </a:p>
          </p:txBody>
        </p:sp>
      </p:grpSp>
      <p:grpSp>
        <p:nvGrpSpPr>
          <p:cNvPr id="4" name="Group 4"/>
          <p:cNvGrpSpPr/>
          <p:nvPr/>
        </p:nvGrpSpPr>
        <p:grpSpPr>
          <a:xfrm>
            <a:off x="0" y="1501541"/>
            <a:ext cx="18288000" cy="5802979"/>
            <a:chOff x="0" y="0"/>
            <a:chExt cx="24384000" cy="7737305"/>
          </a:xfrm>
        </p:grpSpPr>
        <p:pic>
          <p:nvPicPr>
            <p:cNvPr id="5" name="Picture 5"/>
            <p:cNvPicPr>
              <a:picLocks noChangeAspect="1"/>
            </p:cNvPicPr>
            <p:nvPr/>
          </p:nvPicPr>
          <p:blipFill>
            <a:blip r:embed="rId3"/>
            <a:srcRect t="21794" b="21794"/>
            <a:stretch>
              <a:fillRect/>
            </a:stretch>
          </p:blipFill>
          <p:spPr>
            <a:xfrm>
              <a:off x="0" y="0"/>
              <a:ext cx="24384000" cy="7737305"/>
            </a:xfrm>
            <a:prstGeom prst="rect">
              <a:avLst/>
            </a:prstGeom>
          </p:spPr>
        </p:pic>
      </p:grpSp>
      <p:grpSp>
        <p:nvGrpSpPr>
          <p:cNvPr id="6" name="Group 6"/>
          <p:cNvGrpSpPr/>
          <p:nvPr/>
        </p:nvGrpSpPr>
        <p:grpSpPr>
          <a:xfrm>
            <a:off x="2178483" y="2589686"/>
            <a:ext cx="13931034" cy="3653030"/>
            <a:chOff x="0" y="0"/>
            <a:chExt cx="7826849" cy="2052375"/>
          </a:xfrm>
        </p:grpSpPr>
        <p:sp>
          <p:nvSpPr>
            <p:cNvPr id="7" name="Freeform 7"/>
            <p:cNvSpPr/>
            <p:nvPr/>
          </p:nvSpPr>
          <p:spPr>
            <a:xfrm>
              <a:off x="0" y="0"/>
              <a:ext cx="7826849" cy="2052375"/>
            </a:xfrm>
            <a:custGeom>
              <a:avLst/>
              <a:gdLst/>
              <a:ahLst/>
              <a:cxnLst/>
              <a:rect l="l" t="t" r="r" b="b"/>
              <a:pathLst>
                <a:path w="7826849" h="2052375">
                  <a:moveTo>
                    <a:pt x="0" y="0"/>
                  </a:moveTo>
                  <a:lnTo>
                    <a:pt x="7826849" y="0"/>
                  </a:lnTo>
                  <a:lnTo>
                    <a:pt x="7826849" y="2052375"/>
                  </a:lnTo>
                  <a:lnTo>
                    <a:pt x="0" y="2052375"/>
                  </a:lnTo>
                  <a:close/>
                </a:path>
              </a:pathLst>
            </a:custGeom>
            <a:solidFill>
              <a:srgbClr val="DDD0BC">
                <a:alpha val="84706"/>
              </a:srgbClr>
            </a:solidFill>
          </p:spPr>
          <p:txBody>
            <a:bodyPr/>
            <a:lstStyle/>
            <a:p>
              <a:endParaRPr lang="en-US"/>
            </a:p>
          </p:txBody>
        </p:sp>
      </p:grpSp>
      <p:sp>
        <p:nvSpPr>
          <p:cNvPr id="8" name="TextBox 8"/>
          <p:cNvSpPr txBox="1"/>
          <p:nvPr/>
        </p:nvSpPr>
        <p:spPr>
          <a:xfrm>
            <a:off x="2178483" y="3021674"/>
            <a:ext cx="13931034" cy="2493851"/>
          </a:xfrm>
          <a:prstGeom prst="rect">
            <a:avLst/>
          </a:prstGeom>
        </p:spPr>
        <p:txBody>
          <a:bodyPr lIns="0" tIns="0" rIns="0" bIns="0" rtlCol="0" anchor="t">
            <a:spAutoFit/>
          </a:bodyPr>
          <a:lstStyle/>
          <a:p>
            <a:pPr algn="ctr">
              <a:lnSpc>
                <a:spcPts val="20204"/>
              </a:lnSpc>
              <a:spcBef>
                <a:spcPct val="0"/>
              </a:spcBef>
            </a:pPr>
            <a:r>
              <a:rPr lang="en-US" sz="14431">
                <a:solidFill>
                  <a:srgbClr val="171616"/>
                </a:solidFill>
                <a:latin typeface="Raleway"/>
                <a:ea typeface="Raleway"/>
                <a:cs typeface="Raleway"/>
                <a:sym typeface="Raleway"/>
              </a:rPr>
              <a:t>ACTION STEPS</a:t>
            </a:r>
          </a:p>
        </p:txBody>
      </p:sp>
      <p:sp>
        <p:nvSpPr>
          <p:cNvPr id="9" name="TextBox 9"/>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
        <p:nvSpPr>
          <p:cNvPr id="10" name="TextBox 10"/>
          <p:cNvSpPr txBox="1"/>
          <p:nvPr/>
        </p:nvSpPr>
        <p:spPr>
          <a:xfrm>
            <a:off x="5239020" y="7435594"/>
            <a:ext cx="8237855" cy="2541589"/>
          </a:xfrm>
          <a:prstGeom prst="rect">
            <a:avLst/>
          </a:prstGeom>
        </p:spPr>
        <p:txBody>
          <a:bodyPr lIns="0" tIns="0" rIns="0" bIns="0" rtlCol="0" anchor="t">
            <a:spAutoFit/>
          </a:bodyPr>
          <a:lstStyle/>
          <a:p>
            <a:pPr algn="just">
              <a:lnSpc>
                <a:spcPts val="3499"/>
              </a:lnSpc>
              <a:spcBef>
                <a:spcPct val="0"/>
              </a:spcBef>
            </a:pPr>
            <a:r>
              <a:rPr lang="en-US" sz="2499">
                <a:solidFill>
                  <a:srgbClr val="171616"/>
                </a:solidFill>
                <a:latin typeface="Open Sans"/>
                <a:ea typeface="Open Sans"/>
                <a:cs typeface="Open Sans"/>
                <a:sym typeface="Open Sans"/>
              </a:rPr>
              <a:t>Your next steps: </a:t>
            </a:r>
          </a:p>
          <a:p>
            <a:pPr marL="539745" lvl="1" indent="-269872" algn="just">
              <a:lnSpc>
                <a:spcPts val="4324"/>
              </a:lnSpc>
              <a:buFont typeface="Arial"/>
              <a:buChar char="•"/>
            </a:pPr>
            <a:r>
              <a:rPr lang="en-US" sz="2499">
                <a:solidFill>
                  <a:srgbClr val="171616"/>
                </a:solidFill>
                <a:latin typeface="Open Sans"/>
                <a:ea typeface="Open Sans"/>
                <a:cs typeface="Open Sans"/>
                <a:sym typeface="Open Sans"/>
              </a:rPr>
              <a:t>apply one improvement to strengthen student voice</a:t>
            </a:r>
          </a:p>
          <a:p>
            <a:pPr marL="539745" lvl="1" indent="-269872" algn="just">
              <a:lnSpc>
                <a:spcPts val="4324"/>
              </a:lnSpc>
              <a:buFont typeface="Arial"/>
              <a:buChar char="•"/>
            </a:pPr>
            <a:r>
              <a:rPr lang="en-US" sz="2499">
                <a:solidFill>
                  <a:srgbClr val="171616"/>
                </a:solidFill>
                <a:latin typeface="Open Sans"/>
                <a:ea typeface="Open Sans"/>
                <a:cs typeface="Open Sans"/>
                <a:sym typeface="Open Sans"/>
              </a:rPr>
              <a:t>connect with your regional coordinator for support </a:t>
            </a:r>
          </a:p>
          <a:p>
            <a:pPr marL="539745" lvl="1" indent="-269872" algn="just">
              <a:lnSpc>
                <a:spcPts val="4324"/>
              </a:lnSpc>
              <a:buFont typeface="Arial"/>
              <a:buChar char="•"/>
            </a:pPr>
            <a:r>
              <a:rPr lang="en-US" sz="2499">
                <a:solidFill>
                  <a:srgbClr val="171616"/>
                </a:solidFill>
                <a:latin typeface="Open Sans"/>
                <a:ea typeface="Open Sans"/>
                <a:cs typeface="Open Sans"/>
                <a:sym typeface="Open Sans"/>
              </a:rPr>
              <a:t>begin preparing for the 2025 to 2027 CLNA cycle </a:t>
            </a:r>
          </a:p>
          <a:p>
            <a:pPr marL="539745" lvl="1" indent="-269872" algn="just">
              <a:lnSpc>
                <a:spcPts val="4324"/>
              </a:lnSpc>
              <a:buFont typeface="Arial"/>
              <a:buChar char="•"/>
            </a:pPr>
            <a:r>
              <a:rPr lang="en-US" sz="2499">
                <a:solidFill>
                  <a:srgbClr val="171616"/>
                </a:solidFill>
                <a:latin typeface="Open Sans"/>
                <a:ea typeface="Open Sans"/>
                <a:cs typeface="Open Sans"/>
                <a:sym typeface="Open Sans"/>
              </a:rPr>
              <a:t>use today’s models and tools to guide your work</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143500"/>
            <a:chOff x="0" y="0"/>
            <a:chExt cx="24384000" cy="6858000"/>
          </a:xfrm>
        </p:grpSpPr>
        <p:pic>
          <p:nvPicPr>
            <p:cNvPr id="3" name="Picture 3"/>
            <p:cNvPicPr>
              <a:picLocks noChangeAspect="1"/>
            </p:cNvPicPr>
            <p:nvPr/>
          </p:nvPicPr>
          <p:blipFill>
            <a:blip r:embed="rId3"/>
            <a:srcRect t="7280" b="35612"/>
            <a:stretch>
              <a:fillRect/>
            </a:stretch>
          </p:blipFill>
          <p:spPr>
            <a:xfrm>
              <a:off x="0" y="0"/>
              <a:ext cx="24384000" cy="6858000"/>
            </a:xfrm>
            <a:prstGeom prst="rect">
              <a:avLst/>
            </a:prstGeom>
          </p:spPr>
        </p:pic>
      </p:grpSp>
      <p:grpSp>
        <p:nvGrpSpPr>
          <p:cNvPr id="4" name="Group 4"/>
          <p:cNvGrpSpPr/>
          <p:nvPr/>
        </p:nvGrpSpPr>
        <p:grpSpPr>
          <a:xfrm>
            <a:off x="0" y="0"/>
            <a:ext cx="977412" cy="977412"/>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sp>
        <p:nvSpPr>
          <p:cNvPr id="6" name="TextBox 6"/>
          <p:cNvSpPr txBox="1"/>
          <p:nvPr/>
        </p:nvSpPr>
        <p:spPr>
          <a:xfrm>
            <a:off x="4503250" y="5919607"/>
            <a:ext cx="9281500" cy="3133726"/>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How does your college currently gather student input for the CLNA?</a:t>
            </a:r>
          </a:p>
        </p:txBody>
      </p:sp>
      <p:sp>
        <p:nvSpPr>
          <p:cNvPr id="7" name="TextBox 7"/>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9144000" y="0"/>
            <a:ext cx="9144000" cy="10287000"/>
            <a:chOff x="0" y="0"/>
            <a:chExt cx="12192000" cy="13716000"/>
          </a:xfrm>
        </p:grpSpPr>
        <p:pic>
          <p:nvPicPr>
            <p:cNvPr id="5" name="Picture 5"/>
            <p:cNvPicPr>
              <a:picLocks noChangeAspect="1"/>
            </p:cNvPicPr>
            <p:nvPr/>
          </p:nvPicPr>
          <p:blipFill>
            <a:blip r:embed="rId3"/>
            <a:srcRect l="2444" r="30969"/>
            <a:stretch>
              <a:fillRect/>
            </a:stretch>
          </p:blipFill>
          <p:spPr>
            <a:xfrm>
              <a:off x="0" y="0"/>
              <a:ext cx="12192000" cy="13716000"/>
            </a:xfrm>
            <a:prstGeom prst="rect">
              <a:avLst/>
            </a:prstGeom>
          </p:spPr>
        </p:pic>
      </p:grpSp>
      <p:grpSp>
        <p:nvGrpSpPr>
          <p:cNvPr id="6" name="Group 6"/>
          <p:cNvGrpSpPr/>
          <p:nvPr/>
        </p:nvGrpSpPr>
        <p:grpSpPr>
          <a:xfrm>
            <a:off x="1724524" y="4271885"/>
            <a:ext cx="262733" cy="262733"/>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8" name="TextBox 8"/>
          <p:cNvSpPr txBox="1"/>
          <p:nvPr/>
        </p:nvSpPr>
        <p:spPr>
          <a:xfrm>
            <a:off x="1724524" y="1605055"/>
            <a:ext cx="7419476" cy="2076451"/>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What Perkins V Expects</a:t>
            </a:r>
          </a:p>
        </p:txBody>
      </p:sp>
      <p:sp>
        <p:nvSpPr>
          <p:cNvPr id="9" name="TextBox 9"/>
          <p:cNvSpPr txBox="1"/>
          <p:nvPr/>
        </p:nvSpPr>
        <p:spPr>
          <a:xfrm>
            <a:off x="2387649" y="4186081"/>
            <a:ext cx="6161422" cy="3962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Students as formal stakeholders </a:t>
            </a:r>
          </a:p>
        </p:txBody>
      </p:sp>
      <p:grpSp>
        <p:nvGrpSpPr>
          <p:cNvPr id="10" name="Group 10"/>
          <p:cNvGrpSpPr/>
          <p:nvPr/>
        </p:nvGrpSpPr>
        <p:grpSpPr>
          <a:xfrm>
            <a:off x="1724524" y="5329196"/>
            <a:ext cx="262733" cy="262733"/>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2" name="TextBox 12"/>
          <p:cNvSpPr txBox="1"/>
          <p:nvPr/>
        </p:nvSpPr>
        <p:spPr>
          <a:xfrm>
            <a:off x="2387649" y="5243392"/>
            <a:ext cx="6161422" cy="3962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Input connected to interpretation of gaps</a:t>
            </a:r>
          </a:p>
        </p:txBody>
      </p:sp>
      <p:grpSp>
        <p:nvGrpSpPr>
          <p:cNvPr id="13" name="Group 13"/>
          <p:cNvGrpSpPr/>
          <p:nvPr/>
        </p:nvGrpSpPr>
        <p:grpSpPr>
          <a:xfrm>
            <a:off x="1724524" y="6386507"/>
            <a:ext cx="262733" cy="262733"/>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5" name="TextBox 15"/>
          <p:cNvSpPr txBox="1"/>
          <p:nvPr/>
        </p:nvSpPr>
        <p:spPr>
          <a:xfrm>
            <a:off x="2387649" y="6300703"/>
            <a:ext cx="6161422" cy="3962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Influence on strategy decisions </a:t>
            </a:r>
          </a:p>
        </p:txBody>
      </p:sp>
      <p:grpSp>
        <p:nvGrpSpPr>
          <p:cNvPr id="16" name="Group 16"/>
          <p:cNvGrpSpPr/>
          <p:nvPr/>
        </p:nvGrpSpPr>
        <p:grpSpPr>
          <a:xfrm>
            <a:off x="1724524" y="7443817"/>
            <a:ext cx="262733" cy="262733"/>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8" name="TextBox 18"/>
          <p:cNvSpPr txBox="1"/>
          <p:nvPr/>
        </p:nvSpPr>
        <p:spPr>
          <a:xfrm>
            <a:off x="2387649" y="7358013"/>
            <a:ext cx="6161422" cy="8153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Student voice embedded in continuous improvement</a:t>
            </a:r>
          </a:p>
        </p:txBody>
      </p:sp>
      <p:sp>
        <p:nvSpPr>
          <p:cNvPr id="19" name="TextBox 19"/>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10287000"/>
            <a:chOff x="0" y="0"/>
            <a:chExt cx="1913890" cy="20143190"/>
          </a:xfrm>
        </p:grpSpPr>
        <p:sp>
          <p:nvSpPr>
            <p:cNvPr id="3" name="Freeform 3"/>
            <p:cNvSpPr/>
            <p:nvPr/>
          </p:nvSpPr>
          <p:spPr>
            <a:xfrm>
              <a:off x="0" y="0"/>
              <a:ext cx="1913890" cy="20143191"/>
            </a:xfrm>
            <a:custGeom>
              <a:avLst/>
              <a:gdLst/>
              <a:ahLst/>
              <a:cxnLst/>
              <a:rect l="l" t="t" r="r" b="b"/>
              <a:pathLst>
                <a:path w="1913890" h="20143191">
                  <a:moveTo>
                    <a:pt x="0" y="0"/>
                  </a:moveTo>
                  <a:lnTo>
                    <a:pt x="1913890" y="0"/>
                  </a:lnTo>
                  <a:lnTo>
                    <a:pt x="1913890" y="20143191"/>
                  </a:lnTo>
                  <a:lnTo>
                    <a:pt x="0" y="20143191"/>
                  </a:lnTo>
                  <a:close/>
                </a:path>
              </a:pathLst>
            </a:custGeom>
            <a:solidFill>
              <a:srgbClr val="5F6173"/>
            </a:solidFill>
          </p:spPr>
          <p:txBody>
            <a:bodyPr/>
            <a:lstStyle/>
            <a:p>
              <a:endParaRPr lang="en-US"/>
            </a:p>
          </p:txBody>
        </p:sp>
      </p:grpSp>
      <p:grpSp>
        <p:nvGrpSpPr>
          <p:cNvPr id="4" name="Group 4"/>
          <p:cNvGrpSpPr/>
          <p:nvPr/>
        </p:nvGrpSpPr>
        <p:grpSpPr>
          <a:xfrm>
            <a:off x="10047993" y="6514946"/>
            <a:ext cx="8240007" cy="3772054"/>
            <a:chOff x="0" y="0"/>
            <a:chExt cx="10986676" cy="5029406"/>
          </a:xfrm>
        </p:grpSpPr>
        <p:pic>
          <p:nvPicPr>
            <p:cNvPr id="5" name="Picture 5"/>
            <p:cNvPicPr>
              <a:picLocks noChangeAspect="1"/>
            </p:cNvPicPr>
            <p:nvPr/>
          </p:nvPicPr>
          <p:blipFill>
            <a:blip r:embed="rId3"/>
            <a:srcRect t="15604" b="15604"/>
            <a:stretch>
              <a:fillRect/>
            </a:stretch>
          </p:blipFill>
          <p:spPr>
            <a:xfrm>
              <a:off x="0" y="0"/>
              <a:ext cx="10986676" cy="5029406"/>
            </a:xfrm>
            <a:prstGeom prst="rect">
              <a:avLst/>
            </a:prstGeom>
          </p:spPr>
        </p:pic>
      </p:grpSp>
      <p:grpSp>
        <p:nvGrpSpPr>
          <p:cNvPr id="6" name="Group 6"/>
          <p:cNvGrpSpPr/>
          <p:nvPr/>
        </p:nvGrpSpPr>
        <p:grpSpPr>
          <a:xfrm>
            <a:off x="1807986" y="6514946"/>
            <a:ext cx="8240007" cy="3772054"/>
            <a:chOff x="0" y="0"/>
            <a:chExt cx="10986676" cy="5029406"/>
          </a:xfrm>
        </p:grpSpPr>
        <p:pic>
          <p:nvPicPr>
            <p:cNvPr id="7" name="Picture 7"/>
            <p:cNvPicPr>
              <a:picLocks noChangeAspect="1"/>
            </p:cNvPicPr>
            <p:nvPr/>
          </p:nvPicPr>
          <p:blipFill>
            <a:blip r:embed="rId4"/>
            <a:srcRect t="15604" b="15604"/>
            <a:stretch>
              <a:fillRect/>
            </a:stretch>
          </p:blipFill>
          <p:spPr>
            <a:xfrm>
              <a:off x="0" y="0"/>
              <a:ext cx="10986676" cy="5029406"/>
            </a:xfrm>
            <a:prstGeom prst="rect">
              <a:avLst/>
            </a:prstGeom>
          </p:spPr>
        </p:pic>
      </p:grpSp>
      <p:sp>
        <p:nvSpPr>
          <p:cNvPr id="8" name="TextBox 8"/>
          <p:cNvSpPr txBox="1"/>
          <p:nvPr/>
        </p:nvSpPr>
        <p:spPr>
          <a:xfrm>
            <a:off x="1807986" y="1927817"/>
            <a:ext cx="5139707" cy="4191001"/>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Three Required Areas for Student Voice</a:t>
            </a:r>
          </a:p>
        </p:txBody>
      </p:sp>
      <p:grpSp>
        <p:nvGrpSpPr>
          <p:cNvPr id="9" name="Group 9"/>
          <p:cNvGrpSpPr/>
          <p:nvPr/>
        </p:nvGrpSpPr>
        <p:grpSpPr>
          <a:xfrm>
            <a:off x="7205011" y="3315417"/>
            <a:ext cx="2344324" cy="1398218"/>
            <a:chOff x="0" y="0"/>
            <a:chExt cx="7826849" cy="4668144"/>
          </a:xfrm>
        </p:grpSpPr>
        <p:sp>
          <p:nvSpPr>
            <p:cNvPr id="10" name="Freeform 10"/>
            <p:cNvSpPr/>
            <p:nvPr/>
          </p:nvSpPr>
          <p:spPr>
            <a:xfrm>
              <a:off x="0" y="0"/>
              <a:ext cx="7826849" cy="4668144"/>
            </a:xfrm>
            <a:custGeom>
              <a:avLst/>
              <a:gdLst/>
              <a:ahLst/>
              <a:cxnLst/>
              <a:rect l="l" t="t" r="r" b="b"/>
              <a:pathLst>
                <a:path w="7826849" h="4668144">
                  <a:moveTo>
                    <a:pt x="0" y="0"/>
                  </a:moveTo>
                  <a:lnTo>
                    <a:pt x="7826849" y="0"/>
                  </a:lnTo>
                  <a:lnTo>
                    <a:pt x="7826849" y="4668144"/>
                  </a:lnTo>
                  <a:lnTo>
                    <a:pt x="0" y="4668144"/>
                  </a:lnTo>
                  <a:close/>
                </a:path>
              </a:pathLst>
            </a:custGeom>
            <a:solidFill>
              <a:srgbClr val="DDD0BC"/>
            </a:solidFill>
          </p:spPr>
          <p:txBody>
            <a:bodyPr/>
            <a:lstStyle/>
            <a:p>
              <a:endParaRPr lang="en-US"/>
            </a:p>
          </p:txBody>
        </p:sp>
      </p:grpSp>
      <p:sp>
        <p:nvSpPr>
          <p:cNvPr id="11" name="TextBox 11"/>
          <p:cNvSpPr txBox="1"/>
          <p:nvPr/>
        </p:nvSpPr>
        <p:spPr>
          <a:xfrm>
            <a:off x="7458813" y="3498006"/>
            <a:ext cx="1836720" cy="8153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What is happening?</a:t>
            </a:r>
          </a:p>
        </p:txBody>
      </p:sp>
      <p:sp>
        <p:nvSpPr>
          <p:cNvPr id="12" name="TextBox 12"/>
          <p:cNvSpPr txBox="1"/>
          <p:nvPr/>
        </p:nvSpPr>
        <p:spPr>
          <a:xfrm>
            <a:off x="7205011" y="1984966"/>
            <a:ext cx="2740713" cy="976631"/>
          </a:xfrm>
          <a:prstGeom prst="rect">
            <a:avLst/>
          </a:prstGeom>
        </p:spPr>
        <p:txBody>
          <a:bodyPr lIns="0" tIns="0" rIns="0" bIns="0" rtlCol="0" anchor="t">
            <a:spAutoFit/>
          </a:bodyPr>
          <a:lstStyle/>
          <a:p>
            <a:pPr algn="l">
              <a:lnSpc>
                <a:spcPts val="3919"/>
              </a:lnSpc>
              <a:spcBef>
                <a:spcPct val="0"/>
              </a:spcBef>
            </a:pPr>
            <a:r>
              <a:rPr lang="en-US" sz="2799" b="1">
                <a:solidFill>
                  <a:srgbClr val="171616"/>
                </a:solidFill>
                <a:latin typeface="Open Sans Bold"/>
                <a:ea typeface="Open Sans Bold"/>
                <a:cs typeface="Open Sans Bold"/>
                <a:sym typeface="Open Sans Bold"/>
              </a:rPr>
              <a:t>Understanding gaps</a:t>
            </a:r>
          </a:p>
        </p:txBody>
      </p:sp>
      <p:grpSp>
        <p:nvGrpSpPr>
          <p:cNvPr id="13" name="Group 13"/>
          <p:cNvGrpSpPr/>
          <p:nvPr/>
        </p:nvGrpSpPr>
        <p:grpSpPr>
          <a:xfrm>
            <a:off x="10696523" y="3315417"/>
            <a:ext cx="2344324" cy="1398218"/>
            <a:chOff x="0" y="0"/>
            <a:chExt cx="7826849" cy="4668144"/>
          </a:xfrm>
        </p:grpSpPr>
        <p:sp>
          <p:nvSpPr>
            <p:cNvPr id="14" name="Freeform 14"/>
            <p:cNvSpPr/>
            <p:nvPr/>
          </p:nvSpPr>
          <p:spPr>
            <a:xfrm>
              <a:off x="0" y="0"/>
              <a:ext cx="7826849" cy="4668144"/>
            </a:xfrm>
            <a:custGeom>
              <a:avLst/>
              <a:gdLst/>
              <a:ahLst/>
              <a:cxnLst/>
              <a:rect l="l" t="t" r="r" b="b"/>
              <a:pathLst>
                <a:path w="7826849" h="4668144">
                  <a:moveTo>
                    <a:pt x="0" y="0"/>
                  </a:moveTo>
                  <a:lnTo>
                    <a:pt x="7826849" y="0"/>
                  </a:lnTo>
                  <a:lnTo>
                    <a:pt x="7826849" y="4668144"/>
                  </a:lnTo>
                  <a:lnTo>
                    <a:pt x="0" y="4668144"/>
                  </a:lnTo>
                  <a:close/>
                </a:path>
              </a:pathLst>
            </a:custGeom>
            <a:solidFill>
              <a:srgbClr val="DDD0BC"/>
            </a:solidFill>
          </p:spPr>
          <p:txBody>
            <a:bodyPr/>
            <a:lstStyle/>
            <a:p>
              <a:endParaRPr lang="en-US"/>
            </a:p>
          </p:txBody>
        </p:sp>
      </p:grpSp>
      <p:sp>
        <p:nvSpPr>
          <p:cNvPr id="15" name="TextBox 15"/>
          <p:cNvSpPr txBox="1"/>
          <p:nvPr/>
        </p:nvSpPr>
        <p:spPr>
          <a:xfrm>
            <a:off x="10984012" y="3498006"/>
            <a:ext cx="1769344" cy="815340"/>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Why is it happening?</a:t>
            </a:r>
          </a:p>
        </p:txBody>
      </p:sp>
      <p:sp>
        <p:nvSpPr>
          <p:cNvPr id="16" name="TextBox 16"/>
          <p:cNvSpPr txBox="1"/>
          <p:nvPr/>
        </p:nvSpPr>
        <p:spPr>
          <a:xfrm>
            <a:off x="10698199" y="1984967"/>
            <a:ext cx="2740713" cy="976630"/>
          </a:xfrm>
          <a:prstGeom prst="rect">
            <a:avLst/>
          </a:prstGeom>
        </p:spPr>
        <p:txBody>
          <a:bodyPr lIns="0" tIns="0" rIns="0" bIns="0" rtlCol="0" anchor="t">
            <a:spAutoFit/>
          </a:bodyPr>
          <a:lstStyle/>
          <a:p>
            <a:pPr algn="l">
              <a:lnSpc>
                <a:spcPts val="3919"/>
              </a:lnSpc>
              <a:spcBef>
                <a:spcPct val="0"/>
              </a:spcBef>
            </a:pPr>
            <a:r>
              <a:rPr lang="en-US" sz="2799" b="1">
                <a:solidFill>
                  <a:srgbClr val="171616"/>
                </a:solidFill>
                <a:latin typeface="Open Sans Bold"/>
                <a:ea typeface="Open Sans Bold"/>
                <a:cs typeface="Open Sans Bold"/>
                <a:sym typeface="Open Sans Bold"/>
              </a:rPr>
              <a:t>Interpreting root causes</a:t>
            </a:r>
          </a:p>
        </p:txBody>
      </p:sp>
      <p:grpSp>
        <p:nvGrpSpPr>
          <p:cNvPr id="17" name="Group 17"/>
          <p:cNvGrpSpPr/>
          <p:nvPr/>
        </p:nvGrpSpPr>
        <p:grpSpPr>
          <a:xfrm>
            <a:off x="14167996" y="3315417"/>
            <a:ext cx="2344324" cy="1398218"/>
            <a:chOff x="0" y="0"/>
            <a:chExt cx="7826849" cy="4668144"/>
          </a:xfrm>
        </p:grpSpPr>
        <p:sp>
          <p:nvSpPr>
            <p:cNvPr id="18" name="Freeform 18"/>
            <p:cNvSpPr/>
            <p:nvPr/>
          </p:nvSpPr>
          <p:spPr>
            <a:xfrm>
              <a:off x="0" y="0"/>
              <a:ext cx="7826849" cy="4668144"/>
            </a:xfrm>
            <a:custGeom>
              <a:avLst/>
              <a:gdLst/>
              <a:ahLst/>
              <a:cxnLst/>
              <a:rect l="l" t="t" r="r" b="b"/>
              <a:pathLst>
                <a:path w="7826849" h="4668144">
                  <a:moveTo>
                    <a:pt x="0" y="0"/>
                  </a:moveTo>
                  <a:lnTo>
                    <a:pt x="7826849" y="0"/>
                  </a:lnTo>
                  <a:lnTo>
                    <a:pt x="7826849" y="4668144"/>
                  </a:lnTo>
                  <a:lnTo>
                    <a:pt x="0" y="4668144"/>
                  </a:lnTo>
                  <a:close/>
                </a:path>
              </a:pathLst>
            </a:custGeom>
            <a:solidFill>
              <a:srgbClr val="DDD0BC"/>
            </a:solidFill>
          </p:spPr>
          <p:txBody>
            <a:bodyPr/>
            <a:lstStyle/>
            <a:p>
              <a:endParaRPr lang="en-US"/>
            </a:p>
          </p:txBody>
        </p:sp>
      </p:grpSp>
      <p:sp>
        <p:nvSpPr>
          <p:cNvPr id="19" name="TextBox 19"/>
          <p:cNvSpPr txBox="1"/>
          <p:nvPr/>
        </p:nvSpPr>
        <p:spPr>
          <a:xfrm>
            <a:off x="14495296" y="3378256"/>
            <a:ext cx="1689724" cy="1234440"/>
          </a:xfrm>
          <a:prstGeom prst="rect">
            <a:avLst/>
          </a:prstGeom>
        </p:spPr>
        <p:txBody>
          <a:bodyPr lIns="0" tIns="0" rIns="0" bIns="0" rtlCol="0" anchor="t">
            <a:spAutoFit/>
          </a:bodyPr>
          <a:lstStyle/>
          <a:p>
            <a:pPr algn="l">
              <a:lnSpc>
                <a:spcPts val="3359"/>
              </a:lnSpc>
              <a:spcBef>
                <a:spcPct val="0"/>
              </a:spcBef>
            </a:pPr>
            <a:r>
              <a:rPr lang="en-US" sz="2400">
                <a:solidFill>
                  <a:srgbClr val="171616"/>
                </a:solidFill>
                <a:latin typeface="Open Sans"/>
                <a:ea typeface="Open Sans"/>
                <a:cs typeface="Open Sans"/>
                <a:sym typeface="Open Sans"/>
              </a:rPr>
              <a:t>What should we do about it?</a:t>
            </a:r>
          </a:p>
        </p:txBody>
      </p:sp>
      <p:sp>
        <p:nvSpPr>
          <p:cNvPr id="20" name="TextBox 20"/>
          <p:cNvSpPr txBox="1"/>
          <p:nvPr/>
        </p:nvSpPr>
        <p:spPr>
          <a:xfrm>
            <a:off x="14188034" y="1984967"/>
            <a:ext cx="2740713" cy="976630"/>
          </a:xfrm>
          <a:prstGeom prst="rect">
            <a:avLst/>
          </a:prstGeom>
        </p:spPr>
        <p:txBody>
          <a:bodyPr lIns="0" tIns="0" rIns="0" bIns="0" rtlCol="0" anchor="t">
            <a:spAutoFit/>
          </a:bodyPr>
          <a:lstStyle/>
          <a:p>
            <a:pPr algn="l">
              <a:lnSpc>
                <a:spcPts val="3919"/>
              </a:lnSpc>
              <a:spcBef>
                <a:spcPct val="0"/>
              </a:spcBef>
            </a:pPr>
            <a:r>
              <a:rPr lang="en-US" sz="2799" b="1">
                <a:solidFill>
                  <a:srgbClr val="171616"/>
                </a:solidFill>
                <a:latin typeface="Open Sans Bold"/>
                <a:ea typeface="Open Sans Bold"/>
                <a:cs typeface="Open Sans Bold"/>
                <a:sym typeface="Open Sans Bold"/>
              </a:rPr>
              <a:t>Informing strategies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9801590" y="0"/>
            <a:ext cx="8486410" cy="5143500"/>
            <a:chOff x="0" y="0"/>
            <a:chExt cx="11315214" cy="6858000"/>
          </a:xfrm>
        </p:grpSpPr>
        <p:pic>
          <p:nvPicPr>
            <p:cNvPr id="5" name="Picture 5"/>
            <p:cNvPicPr>
              <a:picLocks noChangeAspect="1"/>
            </p:cNvPicPr>
            <p:nvPr/>
          </p:nvPicPr>
          <p:blipFill>
            <a:blip r:embed="rId3"/>
            <a:srcRect t="4515" b="4515"/>
            <a:stretch>
              <a:fillRect/>
            </a:stretch>
          </p:blipFill>
          <p:spPr>
            <a:xfrm>
              <a:off x="0" y="0"/>
              <a:ext cx="11315214" cy="6858000"/>
            </a:xfrm>
            <a:prstGeom prst="rect">
              <a:avLst/>
            </a:prstGeom>
          </p:spPr>
        </p:pic>
      </p:grpSp>
      <p:grpSp>
        <p:nvGrpSpPr>
          <p:cNvPr id="6" name="Group 6"/>
          <p:cNvGrpSpPr/>
          <p:nvPr/>
        </p:nvGrpSpPr>
        <p:grpSpPr>
          <a:xfrm>
            <a:off x="9801590" y="5143500"/>
            <a:ext cx="8486410" cy="5143500"/>
            <a:chOff x="0" y="0"/>
            <a:chExt cx="11315214" cy="6858000"/>
          </a:xfrm>
        </p:grpSpPr>
        <p:pic>
          <p:nvPicPr>
            <p:cNvPr id="7" name="Picture 7"/>
            <p:cNvPicPr>
              <a:picLocks noChangeAspect="1"/>
            </p:cNvPicPr>
            <p:nvPr/>
          </p:nvPicPr>
          <p:blipFill>
            <a:blip r:embed="rId4"/>
            <a:srcRect t="4584" b="4584"/>
            <a:stretch>
              <a:fillRect/>
            </a:stretch>
          </p:blipFill>
          <p:spPr>
            <a:xfrm>
              <a:off x="0" y="0"/>
              <a:ext cx="11315214" cy="6858000"/>
            </a:xfrm>
            <a:prstGeom prst="rect">
              <a:avLst/>
            </a:prstGeom>
          </p:spPr>
        </p:pic>
      </p:grpSp>
      <p:sp>
        <p:nvSpPr>
          <p:cNvPr id="8" name="Freeform 8"/>
          <p:cNvSpPr/>
          <p:nvPr/>
        </p:nvSpPr>
        <p:spPr>
          <a:xfrm>
            <a:off x="169269" y="8966077"/>
            <a:ext cx="691149" cy="658476"/>
          </a:xfrm>
          <a:custGeom>
            <a:avLst/>
            <a:gdLst/>
            <a:ahLst/>
            <a:cxnLst/>
            <a:rect l="l" t="t" r="r" b="b"/>
            <a:pathLst>
              <a:path w="691149" h="658476">
                <a:moveTo>
                  <a:pt x="0" y="0"/>
                </a:moveTo>
                <a:lnTo>
                  <a:pt x="691148" y="0"/>
                </a:lnTo>
                <a:lnTo>
                  <a:pt x="691148" y="658477"/>
                </a:lnTo>
                <a:lnTo>
                  <a:pt x="0" y="658477"/>
                </a:lnTo>
                <a:lnTo>
                  <a:pt x="0" y="0"/>
                </a:lnTo>
                <a:close/>
              </a:path>
            </a:pathLst>
          </a:custGeom>
          <a:blipFill>
            <a:blip r:embed="rId5"/>
            <a:stretch>
              <a:fillRect/>
            </a:stretch>
          </a:blipFill>
        </p:spPr>
        <p:txBody>
          <a:bodyPr/>
          <a:lstStyle/>
          <a:p>
            <a:endParaRPr lang="en-US"/>
          </a:p>
        </p:txBody>
      </p:sp>
      <p:sp>
        <p:nvSpPr>
          <p:cNvPr id="9" name="TextBox 9"/>
          <p:cNvSpPr txBox="1"/>
          <p:nvPr/>
        </p:nvSpPr>
        <p:spPr>
          <a:xfrm>
            <a:off x="2064768" y="609988"/>
            <a:ext cx="6532058" cy="3133726"/>
          </a:xfrm>
          <a:prstGeom prst="rect">
            <a:avLst/>
          </a:prstGeom>
        </p:spPr>
        <p:txBody>
          <a:bodyPr lIns="0" tIns="0" rIns="0" bIns="0" rtlCol="0" anchor="t">
            <a:spAutoFit/>
          </a:bodyPr>
          <a:lstStyle/>
          <a:p>
            <a:pPr algn="l">
              <a:lnSpc>
                <a:spcPts val="8399"/>
              </a:lnSpc>
            </a:pPr>
            <a:r>
              <a:rPr lang="en-US" sz="5999">
                <a:solidFill>
                  <a:srgbClr val="171616"/>
                </a:solidFill>
                <a:latin typeface="Raleway"/>
                <a:ea typeface="Raleway"/>
                <a:cs typeface="Raleway"/>
                <a:sym typeface="Raleway"/>
              </a:rPr>
              <a:t>Data Quality Alert: </a:t>
            </a:r>
          </a:p>
          <a:p>
            <a:pPr algn="l">
              <a:lnSpc>
                <a:spcPts val="8399"/>
              </a:lnSpc>
              <a:spcBef>
                <a:spcPct val="0"/>
              </a:spcBef>
            </a:pPr>
            <a:r>
              <a:rPr lang="en-US" sz="5999">
                <a:solidFill>
                  <a:srgbClr val="171616"/>
                </a:solidFill>
                <a:latin typeface="Raleway"/>
                <a:ea typeface="Raleway"/>
                <a:cs typeface="Raleway"/>
                <a:sym typeface="Raleway"/>
              </a:rPr>
              <a:t>Disability Underreporting</a:t>
            </a:r>
          </a:p>
        </p:txBody>
      </p:sp>
      <p:sp>
        <p:nvSpPr>
          <p:cNvPr id="10" name="TextBox 10"/>
          <p:cNvSpPr txBox="1"/>
          <p:nvPr/>
        </p:nvSpPr>
        <p:spPr>
          <a:xfrm>
            <a:off x="2064768" y="4533900"/>
            <a:ext cx="7079232" cy="3397661"/>
          </a:xfrm>
          <a:prstGeom prst="rect">
            <a:avLst/>
          </a:prstGeom>
        </p:spPr>
        <p:txBody>
          <a:bodyPr lIns="0" tIns="0" rIns="0" bIns="0" rtlCol="0" anchor="t">
            <a:spAutoFit/>
          </a:bodyPr>
          <a:lstStyle/>
          <a:p>
            <a:pPr marL="431797" lvl="1" indent="-215899" algn="l">
              <a:lnSpc>
                <a:spcPts val="3019"/>
              </a:lnSpc>
              <a:buFont typeface="Arial"/>
              <a:buChar char="•"/>
            </a:pPr>
            <a:r>
              <a:rPr lang="en-US" sz="2400" dirty="0">
                <a:solidFill>
                  <a:srgbClr val="171616"/>
                </a:solidFill>
                <a:latin typeface="Open Sans"/>
                <a:ea typeface="Open Sans"/>
                <a:cs typeface="Open Sans"/>
                <a:sym typeface="Open Sans"/>
              </a:rPr>
              <a:t>NCCCS identified missing or incorrect (PHIN) disability coding in Colleague </a:t>
            </a:r>
          </a:p>
          <a:p>
            <a:pPr algn="l">
              <a:lnSpc>
                <a:spcPts val="3019"/>
              </a:lnSpc>
            </a:pPr>
            <a:endParaRPr lang="en-US" sz="2400" dirty="0">
              <a:solidFill>
                <a:srgbClr val="171616"/>
              </a:solidFill>
              <a:latin typeface="Open Sans"/>
              <a:ea typeface="Open Sans"/>
              <a:cs typeface="Open Sans"/>
              <a:sym typeface="Open Sans"/>
            </a:endParaRPr>
          </a:p>
          <a:p>
            <a:pPr marL="431797" lvl="1" indent="-215899" algn="l">
              <a:lnSpc>
                <a:spcPts val="4519"/>
              </a:lnSpc>
              <a:buFont typeface="Arial"/>
              <a:buChar char="•"/>
            </a:pPr>
            <a:r>
              <a:rPr lang="en-US" sz="2400" dirty="0">
                <a:solidFill>
                  <a:srgbClr val="171616"/>
                </a:solidFill>
                <a:latin typeface="Open Sans"/>
                <a:ea typeface="Open Sans"/>
                <a:cs typeface="Open Sans"/>
                <a:sym typeface="Open Sans"/>
              </a:rPr>
              <a:t>This affects Power BI CLNA accuracy </a:t>
            </a:r>
          </a:p>
          <a:p>
            <a:pPr algn="l">
              <a:lnSpc>
                <a:spcPts val="4519"/>
              </a:lnSpc>
            </a:pPr>
            <a:endParaRPr lang="en-US" sz="2400" dirty="0">
              <a:solidFill>
                <a:srgbClr val="171616"/>
              </a:solidFill>
              <a:latin typeface="Open Sans"/>
              <a:ea typeface="Open Sans"/>
              <a:cs typeface="Open Sans"/>
              <a:sym typeface="Open Sans"/>
            </a:endParaRPr>
          </a:p>
          <a:p>
            <a:pPr marL="431797" lvl="1" indent="-215899" algn="l">
              <a:lnSpc>
                <a:spcPts val="4519"/>
              </a:lnSpc>
              <a:buFont typeface="Arial"/>
              <a:buChar char="•"/>
            </a:pPr>
            <a:r>
              <a:rPr lang="en-US" sz="2400" dirty="0">
                <a:solidFill>
                  <a:srgbClr val="171616"/>
                </a:solidFill>
                <a:latin typeface="Open Sans"/>
                <a:ea typeface="Open Sans"/>
                <a:cs typeface="Open Sans"/>
                <a:sym typeface="Open Sans"/>
              </a:rPr>
              <a:t>Student voice activities may augment data gaps</a:t>
            </a:r>
          </a:p>
        </p:txBody>
      </p:sp>
      <p:sp>
        <p:nvSpPr>
          <p:cNvPr id="11" name="TextBox 11"/>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430195" cy="977412"/>
            <a:chOff x="0" y="0"/>
            <a:chExt cx="36088551" cy="1913890"/>
          </a:xfrm>
        </p:grpSpPr>
        <p:sp>
          <p:nvSpPr>
            <p:cNvPr id="3" name="Freeform 3"/>
            <p:cNvSpPr/>
            <p:nvPr/>
          </p:nvSpPr>
          <p:spPr>
            <a:xfrm>
              <a:off x="0" y="0"/>
              <a:ext cx="36088551" cy="1913890"/>
            </a:xfrm>
            <a:custGeom>
              <a:avLst/>
              <a:gdLst/>
              <a:ahLst/>
              <a:cxnLst/>
              <a:rect l="l" t="t" r="r" b="b"/>
              <a:pathLst>
                <a:path w="36088551" h="1913890">
                  <a:moveTo>
                    <a:pt x="0" y="0"/>
                  </a:moveTo>
                  <a:lnTo>
                    <a:pt x="36088551" y="0"/>
                  </a:lnTo>
                  <a:lnTo>
                    <a:pt x="36088551" y="1913890"/>
                  </a:lnTo>
                  <a:lnTo>
                    <a:pt x="0" y="1913890"/>
                  </a:lnTo>
                  <a:close/>
                </a:path>
              </a:pathLst>
            </a:custGeom>
            <a:solidFill>
              <a:srgbClr val="992D29"/>
            </a:solidFill>
          </p:spPr>
          <p:txBody>
            <a:bodyPr/>
            <a:lstStyle/>
            <a:p>
              <a:endParaRPr lang="en-US"/>
            </a:p>
          </p:txBody>
        </p:sp>
      </p:grpSp>
      <p:grpSp>
        <p:nvGrpSpPr>
          <p:cNvPr id="4" name="Group 4"/>
          <p:cNvGrpSpPr/>
          <p:nvPr/>
        </p:nvGrpSpPr>
        <p:grpSpPr>
          <a:xfrm>
            <a:off x="5737089" y="0"/>
            <a:ext cx="6088444" cy="10287000"/>
            <a:chOff x="0" y="0"/>
            <a:chExt cx="8117925" cy="13716000"/>
          </a:xfrm>
        </p:grpSpPr>
        <p:pic>
          <p:nvPicPr>
            <p:cNvPr id="5" name="Picture 5"/>
            <p:cNvPicPr>
              <a:picLocks noChangeAspect="1"/>
            </p:cNvPicPr>
            <p:nvPr/>
          </p:nvPicPr>
          <p:blipFill>
            <a:blip r:embed="rId3"/>
            <a:srcRect l="15878" r="15878"/>
            <a:stretch>
              <a:fillRect/>
            </a:stretch>
          </p:blipFill>
          <p:spPr>
            <a:xfrm>
              <a:off x="0" y="0"/>
              <a:ext cx="8117925" cy="13716000"/>
            </a:xfrm>
            <a:prstGeom prst="rect">
              <a:avLst/>
            </a:prstGeom>
          </p:spPr>
        </p:pic>
      </p:grpSp>
      <p:grpSp>
        <p:nvGrpSpPr>
          <p:cNvPr id="6" name="Group 6"/>
          <p:cNvGrpSpPr/>
          <p:nvPr/>
        </p:nvGrpSpPr>
        <p:grpSpPr>
          <a:xfrm>
            <a:off x="1028700" y="1028700"/>
            <a:ext cx="4708389" cy="8229600"/>
            <a:chOff x="0" y="0"/>
            <a:chExt cx="1094991" cy="1913890"/>
          </a:xfrm>
        </p:grpSpPr>
        <p:sp>
          <p:nvSpPr>
            <p:cNvPr id="7" name="Freeform 7"/>
            <p:cNvSpPr/>
            <p:nvPr/>
          </p:nvSpPr>
          <p:spPr>
            <a:xfrm>
              <a:off x="0" y="0"/>
              <a:ext cx="1094991" cy="1913890"/>
            </a:xfrm>
            <a:custGeom>
              <a:avLst/>
              <a:gdLst/>
              <a:ahLst/>
              <a:cxnLst/>
              <a:rect l="l" t="t" r="r" b="b"/>
              <a:pathLst>
                <a:path w="1094991" h="1913890">
                  <a:moveTo>
                    <a:pt x="0" y="0"/>
                  </a:moveTo>
                  <a:lnTo>
                    <a:pt x="1094991" y="0"/>
                  </a:lnTo>
                  <a:lnTo>
                    <a:pt x="1094991" y="1913890"/>
                  </a:lnTo>
                  <a:lnTo>
                    <a:pt x="0" y="1913890"/>
                  </a:lnTo>
                  <a:close/>
                </a:path>
              </a:pathLst>
            </a:custGeom>
            <a:solidFill>
              <a:srgbClr val="FFFCF6"/>
            </a:solidFill>
          </p:spPr>
          <p:txBody>
            <a:bodyPr/>
            <a:lstStyle/>
            <a:p>
              <a:endParaRPr lang="en-US"/>
            </a:p>
          </p:txBody>
        </p:sp>
      </p:grpSp>
      <p:grpSp>
        <p:nvGrpSpPr>
          <p:cNvPr id="8" name="Group 8"/>
          <p:cNvGrpSpPr/>
          <p:nvPr/>
        </p:nvGrpSpPr>
        <p:grpSpPr>
          <a:xfrm>
            <a:off x="1692990" y="2748077"/>
            <a:ext cx="262733" cy="26273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0" name="TextBox 10"/>
          <p:cNvSpPr txBox="1"/>
          <p:nvPr/>
        </p:nvSpPr>
        <p:spPr>
          <a:xfrm>
            <a:off x="2356115" y="2374540"/>
            <a:ext cx="2593759" cy="12344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Improves completion and persistence</a:t>
            </a:r>
          </a:p>
        </p:txBody>
      </p:sp>
      <p:grpSp>
        <p:nvGrpSpPr>
          <p:cNvPr id="11" name="Group 11"/>
          <p:cNvGrpSpPr/>
          <p:nvPr/>
        </p:nvGrpSpPr>
        <p:grpSpPr>
          <a:xfrm>
            <a:off x="1692990" y="4257448"/>
            <a:ext cx="262733" cy="262733"/>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3" name="TextBox 13"/>
          <p:cNvSpPr txBox="1"/>
          <p:nvPr/>
        </p:nvSpPr>
        <p:spPr>
          <a:xfrm>
            <a:off x="2356115" y="4063335"/>
            <a:ext cx="3644748" cy="8153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Dashboards do not explain root causes</a:t>
            </a:r>
          </a:p>
        </p:txBody>
      </p:sp>
      <p:grpSp>
        <p:nvGrpSpPr>
          <p:cNvPr id="14" name="Group 14"/>
          <p:cNvGrpSpPr/>
          <p:nvPr/>
        </p:nvGrpSpPr>
        <p:grpSpPr>
          <a:xfrm>
            <a:off x="1692990" y="5766819"/>
            <a:ext cx="262733" cy="262733"/>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6" name="TextBox 16"/>
          <p:cNvSpPr txBox="1"/>
          <p:nvPr/>
        </p:nvSpPr>
        <p:spPr>
          <a:xfrm>
            <a:off x="2356115" y="5602832"/>
            <a:ext cx="3119254" cy="8153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Builds belonging and agency</a:t>
            </a:r>
          </a:p>
        </p:txBody>
      </p:sp>
      <p:grpSp>
        <p:nvGrpSpPr>
          <p:cNvPr id="17" name="Group 17"/>
          <p:cNvGrpSpPr/>
          <p:nvPr/>
        </p:nvGrpSpPr>
        <p:grpSpPr>
          <a:xfrm>
            <a:off x="1692990" y="7276190"/>
            <a:ext cx="262733" cy="262733"/>
            <a:chOff x="0" y="0"/>
            <a:chExt cx="6350000" cy="6350000"/>
          </a:xfrm>
        </p:grpSpPr>
        <p:sp>
          <p:nvSpPr>
            <p:cNvPr id="18" name="Freeform 1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DDD0BC"/>
            </a:solidFill>
          </p:spPr>
          <p:txBody>
            <a:bodyPr/>
            <a:lstStyle/>
            <a:p>
              <a:endParaRPr lang="en-US"/>
            </a:p>
          </p:txBody>
        </p:sp>
      </p:grpSp>
      <p:sp>
        <p:nvSpPr>
          <p:cNvPr id="19" name="TextBox 19"/>
          <p:cNvSpPr txBox="1"/>
          <p:nvPr/>
        </p:nvSpPr>
        <p:spPr>
          <a:xfrm>
            <a:off x="2356115" y="6875372"/>
            <a:ext cx="2960013" cy="1234441"/>
          </a:xfrm>
          <a:prstGeom prst="rect">
            <a:avLst/>
          </a:prstGeom>
        </p:spPr>
        <p:txBody>
          <a:bodyPr lIns="0" tIns="0" rIns="0" bIns="0" rtlCol="0" anchor="t">
            <a:spAutoFit/>
          </a:bodyPr>
          <a:lstStyle/>
          <a:p>
            <a:pPr algn="l">
              <a:lnSpc>
                <a:spcPts val="3359"/>
              </a:lnSpc>
              <a:spcBef>
                <a:spcPct val="0"/>
              </a:spcBef>
            </a:pPr>
            <a:r>
              <a:rPr lang="en-US" sz="2399">
                <a:solidFill>
                  <a:srgbClr val="171616"/>
                </a:solidFill>
                <a:latin typeface="Open Sans"/>
                <a:ea typeface="Open Sans"/>
                <a:cs typeface="Open Sans"/>
                <a:sym typeface="Open Sans"/>
              </a:rPr>
              <a:t>Provides accurate insight for adult learners</a:t>
            </a:r>
          </a:p>
        </p:txBody>
      </p:sp>
      <p:sp>
        <p:nvSpPr>
          <p:cNvPr id="20" name="TextBox 20"/>
          <p:cNvSpPr txBox="1"/>
          <p:nvPr/>
        </p:nvSpPr>
        <p:spPr>
          <a:xfrm>
            <a:off x="12559393" y="1317264"/>
            <a:ext cx="5016630" cy="2076451"/>
          </a:xfrm>
          <a:prstGeom prst="rect">
            <a:avLst/>
          </a:prstGeom>
        </p:spPr>
        <p:txBody>
          <a:bodyPr lIns="0" tIns="0" rIns="0" bIns="0" rtlCol="0" anchor="t">
            <a:spAutoFit/>
          </a:bodyPr>
          <a:lstStyle/>
          <a:p>
            <a:pPr algn="l">
              <a:lnSpc>
                <a:spcPts val="8399"/>
              </a:lnSpc>
              <a:spcBef>
                <a:spcPct val="0"/>
              </a:spcBef>
            </a:pPr>
            <a:r>
              <a:rPr lang="en-US" sz="5999">
                <a:solidFill>
                  <a:srgbClr val="171616"/>
                </a:solidFill>
                <a:latin typeface="Raleway"/>
                <a:ea typeface="Raleway"/>
                <a:cs typeface="Raleway"/>
                <a:sym typeface="Raleway"/>
              </a:rPr>
              <a:t>Why Student Voice Matters</a:t>
            </a:r>
          </a:p>
        </p:txBody>
      </p:sp>
      <p:sp>
        <p:nvSpPr>
          <p:cNvPr id="21" name="TextBox 21"/>
          <p:cNvSpPr txBox="1"/>
          <p:nvPr/>
        </p:nvSpPr>
        <p:spPr>
          <a:xfrm>
            <a:off x="12559393" y="3656566"/>
            <a:ext cx="5115894" cy="6299835"/>
          </a:xfrm>
          <a:prstGeom prst="rect">
            <a:avLst/>
          </a:prstGeom>
        </p:spPr>
        <p:txBody>
          <a:bodyPr lIns="0" tIns="0" rIns="0" bIns="0" rtlCol="0" anchor="t">
            <a:spAutoFit/>
          </a:bodyPr>
          <a:lstStyle/>
          <a:p>
            <a:pPr algn="l">
              <a:lnSpc>
                <a:spcPts val="2939"/>
              </a:lnSpc>
            </a:pPr>
            <a:r>
              <a:rPr lang="en-US" sz="2099">
                <a:solidFill>
                  <a:srgbClr val="171616"/>
                </a:solidFill>
                <a:latin typeface="Open Sans"/>
                <a:ea typeface="Open Sans"/>
                <a:cs typeface="Open Sans"/>
                <a:sym typeface="Open Sans"/>
              </a:rPr>
              <a:t>National research from </a:t>
            </a:r>
            <a:r>
              <a:rPr lang="en-US" sz="2099" i="1">
                <a:solidFill>
                  <a:srgbClr val="171616"/>
                </a:solidFill>
                <a:latin typeface="Open Sans Italics"/>
                <a:ea typeface="Open Sans Italics"/>
                <a:cs typeface="Open Sans Italics"/>
                <a:sym typeface="Open Sans Italics"/>
              </a:rPr>
              <a:t>Community College Research Center, Achieving the Dream</a:t>
            </a:r>
            <a:r>
              <a:rPr lang="en-US" sz="2099">
                <a:solidFill>
                  <a:srgbClr val="171616"/>
                </a:solidFill>
                <a:latin typeface="Open Sans"/>
                <a:ea typeface="Open Sans"/>
                <a:cs typeface="Open Sans"/>
                <a:sym typeface="Open Sans"/>
              </a:rPr>
              <a:t>, and </a:t>
            </a:r>
            <a:r>
              <a:rPr lang="en-US" sz="2099" i="1">
                <a:solidFill>
                  <a:srgbClr val="171616"/>
                </a:solidFill>
                <a:latin typeface="Open Sans Italics"/>
                <a:ea typeface="Open Sans Italics"/>
                <a:cs typeface="Open Sans Italics"/>
                <a:sym typeface="Open Sans Italics"/>
              </a:rPr>
              <a:t>Aspen </a:t>
            </a:r>
            <a:r>
              <a:rPr lang="en-US" sz="2099">
                <a:solidFill>
                  <a:srgbClr val="171616"/>
                </a:solidFill>
                <a:latin typeface="Open Sans"/>
                <a:ea typeface="Open Sans"/>
                <a:cs typeface="Open Sans"/>
                <a:sym typeface="Open Sans"/>
              </a:rPr>
              <a:t>shows that when students serve as partners in improvement efforts, completion and persistence increase. </a:t>
            </a:r>
          </a:p>
          <a:p>
            <a:pPr algn="l">
              <a:lnSpc>
                <a:spcPts val="2939"/>
              </a:lnSpc>
            </a:pPr>
            <a:endParaRPr lang="en-US" sz="2099">
              <a:solidFill>
                <a:srgbClr val="171616"/>
              </a:solidFill>
              <a:latin typeface="Open Sans"/>
              <a:ea typeface="Open Sans"/>
              <a:cs typeface="Open Sans"/>
              <a:sym typeface="Open Sans"/>
            </a:endParaRPr>
          </a:p>
          <a:p>
            <a:pPr algn="l">
              <a:lnSpc>
                <a:spcPts val="2939"/>
              </a:lnSpc>
            </a:pPr>
            <a:r>
              <a:rPr lang="en-US" sz="2099">
                <a:solidFill>
                  <a:srgbClr val="171616"/>
                </a:solidFill>
                <a:latin typeface="Open Sans"/>
                <a:ea typeface="Open Sans"/>
                <a:cs typeface="Open Sans"/>
                <a:sym typeface="Open Sans"/>
              </a:rPr>
              <a:t>Dashboards tell you what happened. Students tell you </a:t>
            </a:r>
            <a:r>
              <a:rPr lang="en-US" sz="2099" b="1">
                <a:solidFill>
                  <a:srgbClr val="171616"/>
                </a:solidFill>
                <a:latin typeface="Open Sans Bold"/>
                <a:ea typeface="Open Sans Bold"/>
                <a:cs typeface="Open Sans Bold"/>
                <a:sym typeface="Open Sans Bold"/>
              </a:rPr>
              <a:t>why </a:t>
            </a:r>
            <a:r>
              <a:rPr lang="en-US" sz="2099">
                <a:solidFill>
                  <a:srgbClr val="171616"/>
                </a:solidFill>
                <a:latin typeface="Open Sans"/>
                <a:ea typeface="Open Sans"/>
                <a:cs typeface="Open Sans"/>
                <a:sym typeface="Open Sans"/>
              </a:rPr>
              <a:t>it happened. Many adult learners face invisible barriers that numbers alone cannot capture, such as advising bottlenecks, caregiving responsibilities, work schedule conflicts, or digital access gaps. </a:t>
            </a:r>
          </a:p>
          <a:p>
            <a:pPr algn="l">
              <a:lnSpc>
                <a:spcPts val="2939"/>
              </a:lnSpc>
            </a:pPr>
            <a:endParaRPr lang="en-US" sz="2099">
              <a:solidFill>
                <a:srgbClr val="171616"/>
              </a:solidFill>
              <a:latin typeface="Open Sans"/>
              <a:ea typeface="Open Sans"/>
              <a:cs typeface="Open Sans"/>
              <a:sym typeface="Open Sans"/>
            </a:endParaRPr>
          </a:p>
          <a:p>
            <a:pPr algn="l">
              <a:lnSpc>
                <a:spcPts val="2939"/>
              </a:lnSpc>
              <a:spcBef>
                <a:spcPct val="0"/>
              </a:spcBef>
            </a:pPr>
            <a:r>
              <a:rPr lang="en-US" sz="2099">
                <a:solidFill>
                  <a:srgbClr val="171616"/>
                </a:solidFill>
                <a:latin typeface="Open Sans"/>
                <a:ea typeface="Open Sans"/>
                <a:cs typeface="Open Sans"/>
                <a:sym typeface="Open Sans"/>
              </a:rPr>
              <a:t>Meaningful student voice brings these issues into view.</a:t>
            </a:r>
          </a:p>
        </p:txBody>
      </p:sp>
      <p:sp>
        <p:nvSpPr>
          <p:cNvPr id="22" name="TextBox 22"/>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9309588"/>
            <a:ext cx="18288000" cy="977412"/>
            <a:chOff x="0" y="0"/>
            <a:chExt cx="35810116" cy="1913890"/>
          </a:xfrm>
        </p:grpSpPr>
        <p:sp>
          <p:nvSpPr>
            <p:cNvPr id="3" name="Freeform 3"/>
            <p:cNvSpPr/>
            <p:nvPr/>
          </p:nvSpPr>
          <p:spPr>
            <a:xfrm>
              <a:off x="0" y="0"/>
              <a:ext cx="35810115" cy="1913890"/>
            </a:xfrm>
            <a:custGeom>
              <a:avLst/>
              <a:gdLst/>
              <a:ahLst/>
              <a:cxnLst/>
              <a:rect l="l" t="t" r="r" b="b"/>
              <a:pathLst>
                <a:path w="35810115" h="1913890">
                  <a:moveTo>
                    <a:pt x="0" y="0"/>
                  </a:moveTo>
                  <a:lnTo>
                    <a:pt x="35810115" y="0"/>
                  </a:lnTo>
                  <a:lnTo>
                    <a:pt x="35810115"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488706" y="977412"/>
            <a:ext cx="4569010" cy="3461843"/>
            <a:chOff x="0" y="0"/>
            <a:chExt cx="6092013" cy="4615791"/>
          </a:xfrm>
        </p:grpSpPr>
        <p:pic>
          <p:nvPicPr>
            <p:cNvPr id="5" name="Picture 5"/>
            <p:cNvPicPr>
              <a:picLocks noChangeAspect="1"/>
            </p:cNvPicPr>
            <p:nvPr/>
          </p:nvPicPr>
          <p:blipFill>
            <a:blip r:embed="rId3"/>
            <a:srcRect l="5951" r="5951"/>
            <a:stretch>
              <a:fillRect/>
            </a:stretch>
          </p:blipFill>
          <p:spPr>
            <a:xfrm>
              <a:off x="0" y="0"/>
              <a:ext cx="6092013" cy="4615791"/>
            </a:xfrm>
            <a:prstGeom prst="rect">
              <a:avLst/>
            </a:prstGeom>
          </p:spPr>
        </p:pic>
      </p:grpSp>
      <p:grpSp>
        <p:nvGrpSpPr>
          <p:cNvPr id="6" name="Group 6"/>
          <p:cNvGrpSpPr/>
          <p:nvPr/>
        </p:nvGrpSpPr>
        <p:grpSpPr>
          <a:xfrm>
            <a:off x="2507091" y="4668319"/>
            <a:ext cx="5146774" cy="4412205"/>
            <a:chOff x="0" y="0"/>
            <a:chExt cx="6862365" cy="5882940"/>
          </a:xfrm>
        </p:grpSpPr>
        <p:pic>
          <p:nvPicPr>
            <p:cNvPr id="7" name="Picture 7"/>
            <p:cNvPicPr>
              <a:picLocks noChangeAspect="1"/>
            </p:cNvPicPr>
            <p:nvPr/>
          </p:nvPicPr>
          <p:blipFill>
            <a:blip r:embed="rId4"/>
            <a:srcRect l="15297" r="15297"/>
            <a:stretch>
              <a:fillRect/>
            </a:stretch>
          </p:blipFill>
          <p:spPr>
            <a:xfrm>
              <a:off x="0" y="0"/>
              <a:ext cx="6862365" cy="5882940"/>
            </a:xfrm>
            <a:prstGeom prst="rect">
              <a:avLst/>
            </a:prstGeom>
          </p:spPr>
        </p:pic>
      </p:grpSp>
      <p:grpSp>
        <p:nvGrpSpPr>
          <p:cNvPr id="8" name="Group 8"/>
          <p:cNvGrpSpPr/>
          <p:nvPr/>
        </p:nvGrpSpPr>
        <p:grpSpPr>
          <a:xfrm>
            <a:off x="5323422" y="977412"/>
            <a:ext cx="4569010" cy="3461843"/>
            <a:chOff x="0" y="0"/>
            <a:chExt cx="6092013" cy="4615791"/>
          </a:xfrm>
        </p:grpSpPr>
        <p:pic>
          <p:nvPicPr>
            <p:cNvPr id="9" name="Picture 9"/>
            <p:cNvPicPr>
              <a:picLocks noChangeAspect="1"/>
            </p:cNvPicPr>
            <p:nvPr/>
          </p:nvPicPr>
          <p:blipFill>
            <a:blip r:embed="rId5"/>
            <a:srcRect l="12880" r="12880"/>
            <a:stretch>
              <a:fillRect/>
            </a:stretch>
          </p:blipFill>
          <p:spPr>
            <a:xfrm>
              <a:off x="0" y="0"/>
              <a:ext cx="6092013" cy="4615791"/>
            </a:xfrm>
            <a:prstGeom prst="rect">
              <a:avLst/>
            </a:prstGeom>
          </p:spPr>
        </p:pic>
      </p:grpSp>
      <p:sp>
        <p:nvSpPr>
          <p:cNvPr id="10" name="TextBox 10"/>
          <p:cNvSpPr txBox="1"/>
          <p:nvPr/>
        </p:nvSpPr>
        <p:spPr>
          <a:xfrm>
            <a:off x="8411493" y="6001931"/>
            <a:ext cx="9004384" cy="1659255"/>
          </a:xfrm>
          <a:prstGeom prst="rect">
            <a:avLst/>
          </a:prstGeom>
        </p:spPr>
        <p:txBody>
          <a:bodyPr lIns="0" tIns="0" rIns="0" bIns="0" rtlCol="0" anchor="t">
            <a:spAutoFit/>
          </a:bodyPr>
          <a:lstStyle/>
          <a:p>
            <a:pPr algn="l">
              <a:lnSpc>
                <a:spcPts val="6719"/>
              </a:lnSpc>
              <a:spcBef>
                <a:spcPct val="0"/>
              </a:spcBef>
            </a:pPr>
            <a:r>
              <a:rPr lang="en-US" sz="4800" b="1">
                <a:solidFill>
                  <a:srgbClr val="171616"/>
                </a:solidFill>
                <a:latin typeface="Open Sans Bold"/>
                <a:ea typeface="Open Sans Bold"/>
                <a:cs typeface="Open Sans Bold"/>
                <a:sym typeface="Open Sans Bold"/>
              </a:rPr>
              <a:t>What Are Students Telling You That the Data Does Not?</a:t>
            </a:r>
          </a:p>
        </p:txBody>
      </p:sp>
      <p:sp>
        <p:nvSpPr>
          <p:cNvPr id="11" name="TextBox 11"/>
          <p:cNvSpPr txBox="1"/>
          <p:nvPr/>
        </p:nvSpPr>
        <p:spPr>
          <a:xfrm>
            <a:off x="272061" y="9692241"/>
            <a:ext cx="2235030" cy="264160"/>
          </a:xfrm>
          <a:prstGeom prst="rect">
            <a:avLst/>
          </a:prstGeom>
        </p:spPr>
        <p:txBody>
          <a:bodyPr lIns="0" tIns="0" rIns="0" bIns="0" rtlCol="0" anchor="t">
            <a:spAutoFit/>
          </a:bodyPr>
          <a:lstStyle/>
          <a:p>
            <a:pPr algn="l">
              <a:lnSpc>
                <a:spcPts val="2239"/>
              </a:lnSpc>
              <a:spcBef>
                <a:spcPct val="0"/>
              </a:spcBef>
            </a:pPr>
            <a:r>
              <a:rPr lang="en-US" sz="1599">
                <a:solidFill>
                  <a:srgbClr val="171616"/>
                </a:solidFill>
                <a:latin typeface="Open Sans"/>
                <a:ea typeface="Open Sans"/>
                <a:cs typeface="Open Sans"/>
                <a:sym typeface="Open Sans"/>
              </a:rPr>
              <a:t>Perkins Mid-Year 2026</a:t>
            </a:r>
          </a:p>
        </p:txBody>
      </p:sp>
      <p:grpSp>
        <p:nvGrpSpPr>
          <p:cNvPr id="12" name="Group 12"/>
          <p:cNvGrpSpPr/>
          <p:nvPr/>
        </p:nvGrpSpPr>
        <p:grpSpPr>
          <a:xfrm>
            <a:off x="10159131" y="977412"/>
            <a:ext cx="4569010" cy="3461843"/>
            <a:chOff x="0" y="0"/>
            <a:chExt cx="6092013" cy="4615791"/>
          </a:xfrm>
        </p:grpSpPr>
        <p:pic>
          <p:nvPicPr>
            <p:cNvPr id="13" name="Picture 13"/>
            <p:cNvPicPr>
              <a:picLocks noChangeAspect="1"/>
            </p:cNvPicPr>
            <p:nvPr/>
          </p:nvPicPr>
          <p:blipFill>
            <a:blip r:embed="rId6"/>
            <a:srcRect l="6033" r="6033"/>
            <a:stretch>
              <a:fillRect/>
            </a:stretch>
          </p:blipFill>
          <p:spPr>
            <a:xfrm>
              <a:off x="0" y="0"/>
              <a:ext cx="6092013" cy="4615791"/>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C"/>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977412" cy="977412"/>
            <a:chOff x="0" y="0"/>
            <a:chExt cx="1913890" cy="1913890"/>
          </a:xfrm>
        </p:grpSpPr>
        <p:sp>
          <p:nvSpPr>
            <p:cNvPr id="3" name="Freeform 3"/>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DD0BC"/>
            </a:solidFill>
          </p:spPr>
          <p:txBody>
            <a:bodyPr/>
            <a:lstStyle/>
            <a:p>
              <a:endParaRPr lang="en-US"/>
            </a:p>
          </p:txBody>
        </p:sp>
      </p:grpSp>
      <p:grpSp>
        <p:nvGrpSpPr>
          <p:cNvPr id="4" name="Group 4"/>
          <p:cNvGrpSpPr/>
          <p:nvPr/>
        </p:nvGrpSpPr>
        <p:grpSpPr>
          <a:xfrm>
            <a:off x="1028700" y="1028700"/>
            <a:ext cx="16230600" cy="8229600"/>
            <a:chOff x="0" y="0"/>
            <a:chExt cx="3774616" cy="1913890"/>
          </a:xfrm>
        </p:grpSpPr>
        <p:sp>
          <p:nvSpPr>
            <p:cNvPr id="5" name="Freeform 5"/>
            <p:cNvSpPr/>
            <p:nvPr/>
          </p:nvSpPr>
          <p:spPr>
            <a:xfrm>
              <a:off x="0" y="0"/>
              <a:ext cx="3774617" cy="1913890"/>
            </a:xfrm>
            <a:custGeom>
              <a:avLst/>
              <a:gdLst/>
              <a:ahLst/>
              <a:cxnLst/>
              <a:rect l="l" t="t" r="r" b="b"/>
              <a:pathLst>
                <a:path w="3774617" h="1913890">
                  <a:moveTo>
                    <a:pt x="0" y="0"/>
                  </a:moveTo>
                  <a:lnTo>
                    <a:pt x="3774617" y="0"/>
                  </a:lnTo>
                  <a:lnTo>
                    <a:pt x="3774617" y="1913890"/>
                  </a:lnTo>
                  <a:lnTo>
                    <a:pt x="0" y="1913890"/>
                  </a:lnTo>
                  <a:close/>
                </a:path>
              </a:pathLst>
            </a:custGeom>
            <a:solidFill>
              <a:srgbClr val="FFFCF6"/>
            </a:solidFill>
          </p:spPr>
          <p:txBody>
            <a:bodyPr/>
            <a:lstStyle/>
            <a:p>
              <a:endParaRPr lang="en-US"/>
            </a:p>
          </p:txBody>
        </p:sp>
      </p:grpSp>
      <p:sp>
        <p:nvSpPr>
          <p:cNvPr id="6" name="TextBox 6"/>
          <p:cNvSpPr txBox="1"/>
          <p:nvPr/>
        </p:nvSpPr>
        <p:spPr>
          <a:xfrm>
            <a:off x="1263002" y="1490232"/>
            <a:ext cx="15761996" cy="7220811"/>
          </a:xfrm>
          <a:prstGeom prst="rect">
            <a:avLst/>
          </a:prstGeom>
        </p:spPr>
        <p:txBody>
          <a:bodyPr lIns="0" tIns="0" rIns="0" bIns="0" rtlCol="0" anchor="t">
            <a:spAutoFit/>
          </a:bodyPr>
          <a:lstStyle/>
          <a:p>
            <a:pPr algn="ctr">
              <a:lnSpc>
                <a:spcPts val="5727"/>
              </a:lnSpc>
            </a:pPr>
            <a:r>
              <a:rPr lang="en-US" sz="4091">
                <a:solidFill>
                  <a:srgbClr val="171616"/>
                </a:solidFill>
                <a:latin typeface="Raleway"/>
                <a:ea typeface="Raleway"/>
                <a:cs typeface="Raleway"/>
                <a:sym typeface="Raleway"/>
              </a:rPr>
              <a:t>"By serving first-generation students, working adults, career changers, veterans, immigrants and individuals seeking reskilling or upskilling, community colleges are central to regional strategies aimed at expanding opportunity while maintaining competitiveness. </a:t>
            </a:r>
          </a:p>
          <a:p>
            <a:pPr algn="ctr">
              <a:lnSpc>
                <a:spcPts val="5727"/>
              </a:lnSpc>
            </a:pPr>
            <a:endParaRPr lang="en-US" sz="4091">
              <a:solidFill>
                <a:srgbClr val="171616"/>
              </a:solidFill>
              <a:latin typeface="Raleway"/>
              <a:ea typeface="Raleway"/>
              <a:cs typeface="Raleway"/>
              <a:sym typeface="Raleway"/>
            </a:endParaRPr>
          </a:p>
          <a:p>
            <a:pPr algn="ctr">
              <a:lnSpc>
                <a:spcPts val="5727"/>
              </a:lnSpc>
              <a:spcBef>
                <a:spcPct val="0"/>
              </a:spcBef>
            </a:pPr>
            <a:r>
              <a:rPr lang="en-US" sz="4091">
                <a:solidFill>
                  <a:srgbClr val="171616"/>
                </a:solidFill>
                <a:latin typeface="Raleway"/>
                <a:ea typeface="Raleway"/>
                <a:cs typeface="Raleway"/>
                <a:sym typeface="Raleway"/>
              </a:rPr>
              <a:t>The challenge moving forward is to leverage existing strengths to develop a more integrated, capacity-building approach that responds to the speed, complexity and equity demands of the contemporary economy."</a:t>
            </a:r>
          </a:p>
        </p:txBody>
      </p:sp>
      <p:sp>
        <p:nvSpPr>
          <p:cNvPr id="7" name="TextBox 7"/>
          <p:cNvSpPr txBox="1"/>
          <p:nvPr/>
        </p:nvSpPr>
        <p:spPr>
          <a:xfrm>
            <a:off x="4138126" y="9470352"/>
            <a:ext cx="10696484" cy="389256"/>
          </a:xfrm>
          <a:prstGeom prst="rect">
            <a:avLst/>
          </a:prstGeom>
        </p:spPr>
        <p:txBody>
          <a:bodyPr lIns="0" tIns="0" rIns="0" bIns="0" rtlCol="0" anchor="t">
            <a:spAutoFit/>
          </a:bodyPr>
          <a:lstStyle/>
          <a:p>
            <a:pPr algn="ctr">
              <a:lnSpc>
                <a:spcPts val="3219"/>
              </a:lnSpc>
              <a:spcBef>
                <a:spcPct val="0"/>
              </a:spcBef>
            </a:pPr>
            <a:r>
              <a:rPr lang="en-US" sz="2299" b="1">
                <a:solidFill>
                  <a:srgbClr val="171616"/>
                </a:solidFill>
                <a:latin typeface="Open Sans Bold"/>
                <a:ea typeface="Open Sans Bold"/>
                <a:cs typeface="Open Sans Bold"/>
                <a:sym typeface="Open Sans Bold"/>
              </a:rPr>
              <a:t>- </a:t>
            </a:r>
            <a:r>
              <a:rPr lang="en-US" sz="2299" b="1" u="sng">
                <a:solidFill>
                  <a:srgbClr val="171616"/>
                </a:solidFill>
                <a:latin typeface="Open Sans Bold"/>
                <a:ea typeface="Open Sans Bold"/>
                <a:cs typeface="Open Sans Bold"/>
                <a:sym typeface="Open Sans Bold"/>
              </a:rPr>
              <a:t>Muddassir Siddiqi</a:t>
            </a:r>
            <a:r>
              <a:rPr lang="en-US" sz="2299" b="1" u="sng">
                <a:solidFill>
                  <a:srgbClr val="171616"/>
                </a:solidFill>
                <a:latin typeface="Open Sans Bold"/>
                <a:ea typeface="Open Sans Bold"/>
                <a:cs typeface="Open Sans Bold"/>
                <a:sym typeface="Open Sans Bold"/>
                <a:hlinkClick r:id="rId3" tooltip="https://www.ccdaily.com/2026/01/rethinking-the-community-colleges-role-in-the-new-economy/"/>
              </a:rPr>
              <a:t> </a:t>
            </a:r>
            <a:r>
              <a:rPr lang="en-US" sz="2299" i="1">
                <a:solidFill>
                  <a:srgbClr val="171616"/>
                </a:solidFill>
                <a:latin typeface="Open Sans Italics"/>
                <a:ea typeface="Open Sans Italics"/>
                <a:cs typeface="Open Sans Italics"/>
                <a:sym typeface="Open Sans Italics"/>
                <a:hlinkClick r:id="rId3" tooltip="https://www.ccdaily.com/2026/01/rethinking-the-community-colleges-role-in-the-new-economy/"/>
              </a:rPr>
              <a:t>Rethinking the community college’s role in the new economy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6D472F773A3A4C91C12470E6239682" ma:contentTypeVersion="13" ma:contentTypeDescription="Create a new document." ma:contentTypeScope="" ma:versionID="04012b592f365c1075b37f3e62eb4445">
  <xsd:schema xmlns:xsd="http://www.w3.org/2001/XMLSchema" xmlns:xs="http://www.w3.org/2001/XMLSchema" xmlns:p="http://schemas.microsoft.com/office/2006/metadata/properties" xmlns:ns2="6011cf72-be68-4f2f-918c-2cdbe04f6322" xmlns:ns3="2c46a1f6-08d3-4c43-962c-a0e6ffa58b47" targetNamespace="http://schemas.microsoft.com/office/2006/metadata/properties" ma:root="true" ma:fieldsID="bb0439c117e0a48790cd7d6cc615ead8" ns2:_="" ns3:_="">
    <xsd:import namespace="6011cf72-be68-4f2f-918c-2cdbe04f6322"/>
    <xsd:import namespace="2c46a1f6-08d3-4c43-962c-a0e6ffa58b4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11cf72-be68-4f2f-918c-2cdbe04f63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f410e6b-3f3a-46d5-b089-fcc12dc48881"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c46a1f6-08d3-4c43-962c-a0e6ffa58b4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5652e0d-42ec-4b0b-a757-c4cc49f6eb59}" ma:internalName="TaxCatchAll" ma:showField="CatchAllData" ma:web="2c46a1f6-08d3-4c43-962c-a0e6ffa58b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011cf72-be68-4f2f-918c-2cdbe04f6322">
      <Terms xmlns="http://schemas.microsoft.com/office/infopath/2007/PartnerControls"/>
    </lcf76f155ced4ddcb4097134ff3c332f>
    <TaxCatchAll xmlns="2c46a1f6-08d3-4c43-962c-a0e6ffa58b47" xsi:nil="true"/>
  </documentManagement>
</p:properties>
</file>

<file path=customXml/itemProps1.xml><?xml version="1.0" encoding="utf-8"?>
<ds:datastoreItem xmlns:ds="http://schemas.openxmlformats.org/officeDocument/2006/customXml" ds:itemID="{30904B52-A8F5-4445-A768-4AAF16D75148}"/>
</file>

<file path=customXml/itemProps2.xml><?xml version="1.0" encoding="utf-8"?>
<ds:datastoreItem xmlns:ds="http://schemas.openxmlformats.org/officeDocument/2006/customXml" ds:itemID="{CCDEF03A-6450-4ABE-815B-FEF16CC190F1}"/>
</file>

<file path=customXml/itemProps3.xml><?xml version="1.0" encoding="utf-8"?>
<ds:datastoreItem xmlns:ds="http://schemas.openxmlformats.org/officeDocument/2006/customXml" ds:itemID="{5C389D44-2C15-420F-8F72-78A8EC77AC5B}"/>
</file>

<file path=docProps/app.xml><?xml version="1.0" encoding="utf-8"?>
<Properties xmlns="http://schemas.openxmlformats.org/officeDocument/2006/extended-properties" xmlns:vt="http://schemas.openxmlformats.org/officeDocument/2006/docPropsVTypes">
  <TotalTime>182</TotalTime>
  <Words>3254</Words>
  <Application>Microsoft Office PowerPoint</Application>
  <PresentationFormat>Custom</PresentationFormat>
  <Paragraphs>372</Paragraphs>
  <Slides>26</Slides>
  <Notes>26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Raleway</vt:lpstr>
      <vt:lpstr>Open Sans</vt:lpstr>
      <vt:lpstr>Open Sans Italics</vt:lpstr>
      <vt:lpstr>Arial</vt:lpstr>
      <vt:lpstr>Open Sans Bold</vt:lpstr>
      <vt:lpstr>Raleway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Perkins Mid-Year 2026</dc:title>
  <cp:lastModifiedBy>Jennifer McLean</cp:lastModifiedBy>
  <cp:revision>2</cp:revision>
  <dcterms:created xsi:type="dcterms:W3CDTF">2006-08-16T00:00:00Z</dcterms:created>
  <dcterms:modified xsi:type="dcterms:W3CDTF">2026-02-02T21:13:50Z</dcterms:modified>
  <dc:identifier>DAG-PFM_yw0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0x010100396D472F773A3A4C91C12470E6239682</vt:lpwstr>
  </property>
</Properties>
</file>