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58" r:id="rId3"/>
    <p:sldId id="260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9" r:id="rId13"/>
    <p:sldId id="278" r:id="rId14"/>
    <p:sldId id="272" r:id="rId15"/>
    <p:sldId id="273" r:id="rId16"/>
    <p:sldId id="274" r:id="rId17"/>
    <p:sldId id="276" r:id="rId18"/>
    <p:sldId id="275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0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/>
      <dgm:t>
        <a:bodyPr/>
        <a:lstStyle/>
        <a:p>
          <a:r>
            <a:rPr lang="en-US" dirty="0" smtClean="0"/>
            <a:t>Global Logistics</a:t>
          </a:r>
          <a:endParaRPr lang="en-US" dirty="0"/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/>
      <dgm:t>
        <a:bodyPr/>
        <a:lstStyle/>
        <a:p>
          <a:r>
            <a:rPr lang="en-US" dirty="0" smtClean="0"/>
            <a:t>Aviation</a:t>
          </a:r>
          <a:endParaRPr lang="en-US" dirty="0"/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/>
      <dgm:spPr/>
      <dgm:t>
        <a:bodyPr/>
        <a:lstStyle/>
        <a:p>
          <a:r>
            <a:rPr lang="en-US" dirty="0" smtClean="0"/>
            <a:t>Future Programs</a:t>
          </a:r>
          <a:endParaRPr lang="en-US" dirty="0"/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0D7439F-A351-48D4-A57B-D01158D16BB9}">
      <dgm:prSet phldrT="[Text]"/>
      <dgm:spPr/>
      <dgm:t>
        <a:bodyPr/>
        <a:lstStyle/>
        <a:p>
          <a:r>
            <a:rPr lang="en-US" dirty="0" smtClean="0"/>
            <a:t>Nurse Assistant Training  Program</a:t>
          </a:r>
          <a:endParaRPr lang="en-US" dirty="0"/>
        </a:p>
      </dgm:t>
    </dgm:pt>
    <dgm:pt modelId="{7B06E0BE-3507-4EC8-9E06-B322E41305B6}" type="parTrans" cxnId="{F698530C-83BF-41DE-9169-C5C9CEFD6EE4}">
      <dgm:prSet/>
      <dgm:spPr/>
      <dgm:t>
        <a:bodyPr/>
        <a:lstStyle/>
        <a:p>
          <a:endParaRPr lang="en-US"/>
        </a:p>
      </dgm:t>
    </dgm:pt>
    <dgm:pt modelId="{97090F5A-79D6-44E8-8844-F7C92F236F35}" type="sibTrans" cxnId="{F698530C-83BF-41DE-9169-C5C9CEFD6EE4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302F07-D6A9-46A5-9807-EBF6C9F5B2DD}" type="pres">
      <dgm:prSet presAssocID="{082E8A29-955A-4C7C-A174-3E9DCD4DC89B}" presName="node" presStyleLbl="node1" presStyleIdx="0" presStyleCnt="4" custLinFactNeighborX="-987" custLinFactNeighborY="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EACD1-F8CF-4528-8379-DAA829B3790B}" type="pres">
      <dgm:prSet presAssocID="{48634C00-2335-4923-9072-EB7482323D9C}" presName="sibTrans" presStyleCnt="0"/>
      <dgm:spPr/>
    </dgm:pt>
    <dgm:pt modelId="{3EF25C99-1491-4C9F-83EB-3FCE7675DADF}" type="pres">
      <dgm:prSet presAssocID="{A0D7439F-A351-48D4-A57B-D01158D16BB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10F41-986E-421E-9190-5290EC271CBB}" type="pres">
      <dgm:prSet presAssocID="{97090F5A-79D6-44E8-8844-F7C92F236F35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822368BE-8269-463A-8829-6542A94DDA75}" type="presOf" srcId="{A0D7439F-A351-48D4-A57B-D01158D16BB9}" destId="{3EF25C99-1491-4C9F-83EB-3FCE7675DADF}" srcOrd="0" destOrd="0" presId="urn:microsoft.com/office/officeart/2005/8/layout/hList6"/>
    <dgm:cxn modelId="{F698530C-83BF-41DE-9169-C5C9CEFD6EE4}" srcId="{CF9055CF-8DEB-4A02-949A-DE72B6AC5D37}" destId="{A0D7439F-A351-48D4-A57B-D01158D16BB9}" srcOrd="2" destOrd="0" parTransId="{7B06E0BE-3507-4EC8-9E06-B322E41305B6}" sibTransId="{97090F5A-79D6-44E8-8844-F7C92F236F35}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E98BF10E-BAF0-4FA9-AAB0-50B1928D47D7}" type="presParOf" srcId="{6F1872F4-A030-4D64-A17C-72EA1ABBD62E}" destId="{3EF25C99-1491-4C9F-83EB-3FCE7675DADF}" srcOrd="4" destOrd="0" presId="urn:microsoft.com/office/officeart/2005/8/layout/hList6"/>
    <dgm:cxn modelId="{CC236F70-974D-454C-9A36-26586CCB686E}" type="presParOf" srcId="{6F1872F4-A030-4D64-A17C-72EA1ABBD62E}" destId="{05210F41-986E-421E-9190-5290EC271CBB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853402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0" tIns="0" rIns="23513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Global Logistics</a:t>
          </a:r>
          <a:endParaRPr lang="en-US" sz="3700" kern="1200" dirty="0"/>
        </a:p>
      </dsp:txBody>
      <dsp:txXfrm rot="5400000">
        <a:off x="636" y="797242"/>
        <a:ext cx="2278137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1597281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0" tIns="0" rIns="23513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Aviation</a:t>
          </a:r>
          <a:endParaRPr lang="en-US" sz="3700" kern="1200" dirty="0"/>
        </a:p>
      </dsp:txBody>
      <dsp:txXfrm rot="5400000">
        <a:off x="2451319" y="797242"/>
        <a:ext cx="2278137" cy="2391727"/>
      </dsp:txXfrm>
    </dsp:sp>
    <dsp:sp modelId="{3EF25C99-1491-4C9F-83EB-3FCE7675DADF}">
      <dsp:nvSpPr>
        <dsp:cNvPr id="0" name=""/>
        <dsp:cNvSpPr/>
      </dsp:nvSpPr>
      <dsp:spPr>
        <a:xfrm rot="16200000">
          <a:off x="404628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0" tIns="0" rIns="23513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Nurse Assistant Training  Program</a:t>
          </a:r>
          <a:endParaRPr lang="en-US" sz="3700" kern="1200" dirty="0"/>
        </a:p>
      </dsp:txBody>
      <dsp:txXfrm rot="5400000">
        <a:off x="4900318" y="797242"/>
        <a:ext cx="2278137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6495278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0" tIns="0" rIns="23513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Future Programs</a:t>
          </a:r>
          <a:endParaRPr lang="en-US" sz="3700" kern="1200" dirty="0"/>
        </a:p>
      </dsp:txBody>
      <dsp:txXfrm rot="5400000">
        <a:off x="7349316" y="797242"/>
        <a:ext cx="2278137" cy="2391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4/14/16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4/14/16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en-US"/>
              <a:t>4/14/16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4478" y="1754999"/>
            <a:ext cx="7918270" cy="1922480"/>
          </a:xfrm>
        </p:spPr>
        <p:txBody>
          <a:bodyPr/>
          <a:lstStyle/>
          <a:p>
            <a:pPr algn="ctr"/>
            <a:r>
              <a:rPr lang="en-US" dirty="0" smtClean="0"/>
              <a:t>Healthcare Career Pathways at GTCC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8148" y="4677808"/>
            <a:ext cx="6815026" cy="460724"/>
          </a:xfrm>
        </p:spPr>
        <p:txBody>
          <a:bodyPr/>
          <a:lstStyle/>
          <a:p>
            <a:pPr algn="ctr"/>
            <a:r>
              <a:rPr lang="en-US" dirty="0" smtClean="0"/>
              <a:t>A Story of Partnership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5137" r="127" b="381"/>
          <a:stretch/>
        </p:blipFill>
        <p:spPr>
          <a:xfrm>
            <a:off x="2380005" y="932858"/>
            <a:ext cx="8135325" cy="51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0" y="398417"/>
            <a:ext cx="7689669" cy="57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5" y="813353"/>
            <a:ext cx="8386354" cy="53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6" y="505749"/>
            <a:ext cx="2257425" cy="933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07" y="154024"/>
            <a:ext cx="3238586" cy="15070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56" y="325266"/>
            <a:ext cx="2756864" cy="11645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https://9cbcca1e6f9e03544a02-539d006b7d1ab88a7f6e8d03decc893c.ssl.cf2.rackcdn.com/e9ef871ff8f39f220f5b16751d1290f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331"/>
            <a:ext cx="12192000" cy="32920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89" y="4730495"/>
            <a:ext cx="8742422" cy="18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YOUNG ADULT CAREER PATHWAYING</a:t>
            </a:r>
            <a:endParaRPr lang="en-US" sz="3600" b="1" dirty="0"/>
          </a:p>
        </p:txBody>
      </p:sp>
      <p:pic>
        <p:nvPicPr>
          <p:cNvPr id="3" name="Picture 2" descr="http://www.sktrend.hu/xml_uploads/13397698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056" y="3833254"/>
            <a:ext cx="2707036" cy="24667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7" y="2352562"/>
            <a:ext cx="10370195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ASSESMENT AND CAREER EXPLORATION</a:t>
            </a:r>
            <a:endParaRPr lang="en-US" sz="4000" b="1" dirty="0"/>
          </a:p>
        </p:txBody>
      </p:sp>
      <p:pic>
        <p:nvPicPr>
          <p:cNvPr id="3" name="Picture 2" descr="http://www.onlineceucredit.com/images/ceu-images/BDD%2021%20Client%20Assessment%20Body%20Dysmorpic%20Disroder%20mft%20CEU%20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48" y="2194733"/>
            <a:ext cx="3738990" cy="41694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0160" y="2016675"/>
            <a:ext cx="6096000" cy="484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prstClr val="black"/>
                </a:solidFill>
                <a:latin typeface="Century Gothic" panose="020B0502020202020204"/>
              </a:rPr>
              <a:t>Structured assessments to ensure that customers are academically capable to participate in structured training environments and are ready for work:</a:t>
            </a:r>
          </a:p>
          <a:p>
            <a:pPr marL="742950" lvl="1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1" dirty="0">
                <a:solidFill>
                  <a:prstClr val="black"/>
                </a:solidFill>
                <a:latin typeface="Century Gothic" panose="020B0502020202020204"/>
              </a:rPr>
              <a:t>Test for Adult Basic Education (TABE)</a:t>
            </a:r>
          </a:p>
          <a:p>
            <a:pPr marL="742950" lvl="1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1" dirty="0">
                <a:solidFill>
                  <a:prstClr val="black"/>
                </a:solidFill>
                <a:latin typeface="Century Gothic" panose="020B0502020202020204"/>
              </a:rPr>
              <a:t>Career Readiness Certification </a:t>
            </a:r>
          </a:p>
          <a:p>
            <a:pPr lvl="1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en-US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prstClr val="black"/>
                </a:solidFill>
                <a:latin typeface="Century Gothic" panose="020B0502020202020204"/>
              </a:rPr>
              <a:t>Customers and Talent Development Consultants collaboratively explore career opportunities and suitability within the field:</a:t>
            </a:r>
          </a:p>
          <a:p>
            <a:pPr marL="742950" lvl="1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1" dirty="0">
                <a:solidFill>
                  <a:prstClr val="black"/>
                </a:solidFill>
                <a:latin typeface="Century Gothic" panose="020B0502020202020204"/>
              </a:rPr>
              <a:t>ONET Interest Profiler</a:t>
            </a:r>
          </a:p>
          <a:p>
            <a:pPr marL="742950" lvl="1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1" dirty="0">
                <a:solidFill>
                  <a:prstClr val="black"/>
                </a:solidFill>
                <a:latin typeface="Century Gothic" panose="020B0502020202020204"/>
              </a:rPr>
              <a:t>Holland Code</a:t>
            </a:r>
          </a:p>
          <a:p>
            <a:pPr marL="742950" lvl="1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1" dirty="0">
                <a:solidFill>
                  <a:prstClr val="black"/>
                </a:solidFill>
                <a:latin typeface="Century Gothic" panose="020B0502020202020204"/>
              </a:rPr>
              <a:t>Career Exploration Tool – </a:t>
            </a:r>
            <a:r>
              <a:rPr lang="en-US" b="1" i="1" dirty="0">
                <a:solidFill>
                  <a:prstClr val="black"/>
                </a:solidFill>
                <a:latin typeface="Century Gothic" panose="020B0502020202020204"/>
              </a:rPr>
              <a:t>“</a:t>
            </a:r>
            <a:r>
              <a:rPr lang="en-US" b="1" i="1" dirty="0" err="1">
                <a:solidFill>
                  <a:prstClr val="black"/>
                </a:solidFill>
                <a:latin typeface="Century Gothic" panose="020B0502020202020204"/>
              </a:rPr>
              <a:t>Woofound</a:t>
            </a:r>
            <a:r>
              <a:rPr lang="en-US" b="1" i="1" dirty="0">
                <a:solidFill>
                  <a:prstClr val="black"/>
                </a:solidFill>
                <a:latin typeface="Century Gothic" panose="020B0502020202020204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7973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064" y="539495"/>
            <a:ext cx="9628632" cy="1203961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PLANNING TO BRIDGE THE GAP</a:t>
            </a:r>
            <a:endParaRPr lang="en-US" sz="4000" b="1" dirty="0"/>
          </a:p>
        </p:txBody>
      </p:sp>
      <p:pic>
        <p:nvPicPr>
          <p:cNvPr id="3" name="Picture 2" descr="https://kmonadollaraday.files.wordpress.com/2011/03/information-si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68" y="1938527"/>
            <a:ext cx="3400172" cy="33225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2755980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Plans include short and long term training and employment goals</a:t>
            </a:r>
          </a:p>
          <a:p>
            <a:pPr lvl="1"/>
            <a:r>
              <a:rPr lang="en-US" sz="1400" b="1" dirty="0">
                <a:solidFill>
                  <a:prstClr val="black"/>
                </a:solidFill>
                <a:latin typeface="Century Gothic" panose="020B0502020202020204"/>
              </a:rPr>
              <a:t>Inclusion of immediate training needs</a:t>
            </a:r>
          </a:p>
          <a:p>
            <a:pPr lvl="1"/>
            <a:r>
              <a:rPr lang="en-US" sz="1400" b="1" dirty="0">
                <a:solidFill>
                  <a:prstClr val="black"/>
                </a:solidFill>
                <a:latin typeface="Century Gothic" panose="020B0502020202020204"/>
              </a:rPr>
              <a:t>Connecting needs to stackable credentials</a:t>
            </a:r>
          </a:p>
          <a:p>
            <a:pPr lvl="1"/>
            <a:r>
              <a:rPr lang="en-US" sz="1400" b="1" dirty="0">
                <a:solidFill>
                  <a:prstClr val="black"/>
                </a:solidFill>
                <a:latin typeface="Century Gothic" panose="020B0502020202020204"/>
              </a:rPr>
              <a:t>Job placement assistance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514" y="2066886"/>
            <a:ext cx="6472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Individualized employment Plans: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0160" y="4657261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Wrap-around service approach</a:t>
            </a:r>
          </a:p>
          <a:p>
            <a:pPr lvl="1"/>
            <a:r>
              <a:rPr lang="en-US" sz="1400" b="1" u="sng" dirty="0">
                <a:solidFill>
                  <a:prstClr val="black"/>
                </a:solidFill>
                <a:latin typeface="Century Gothic" panose="020B0502020202020204"/>
              </a:rPr>
              <a:t>Financial assistance is a major barrier</a:t>
            </a:r>
          </a:p>
          <a:p>
            <a:pPr lvl="2"/>
            <a:r>
              <a:rPr lang="en-US" sz="1200" dirty="0">
                <a:solidFill>
                  <a:prstClr val="black"/>
                </a:solidFill>
                <a:latin typeface="Century Gothic" panose="020B0502020202020204"/>
              </a:rPr>
              <a:t>Books, uniforms, equipment, vaccinations, transportation, childcare…..</a:t>
            </a:r>
          </a:p>
          <a:p>
            <a:pPr lvl="1"/>
            <a:r>
              <a:rPr lang="en-US" sz="1400" b="1" u="sng" dirty="0">
                <a:solidFill>
                  <a:prstClr val="black"/>
                </a:solidFill>
                <a:latin typeface="Century Gothic" panose="020B0502020202020204"/>
              </a:rPr>
              <a:t>Ongoing Career Guidance</a:t>
            </a:r>
          </a:p>
          <a:p>
            <a:pPr lvl="2"/>
            <a:r>
              <a:rPr lang="en-US" sz="1200" dirty="0">
                <a:solidFill>
                  <a:prstClr val="black"/>
                </a:solidFill>
                <a:latin typeface="Century Gothic" panose="020B0502020202020204"/>
              </a:rPr>
              <a:t>Additional funding for locally recognized trainings within industry</a:t>
            </a:r>
          </a:p>
          <a:p>
            <a:pPr lvl="1"/>
            <a:r>
              <a:rPr lang="en-US" sz="1400" b="1" u="sng" dirty="0">
                <a:solidFill>
                  <a:prstClr val="black"/>
                </a:solidFill>
                <a:latin typeface="Century Gothic" panose="020B0502020202020204"/>
              </a:rPr>
              <a:t>Job Placement Assistance</a:t>
            </a:r>
          </a:p>
          <a:p>
            <a:pPr lvl="2"/>
            <a:r>
              <a:rPr lang="en-US" sz="1200" dirty="0">
                <a:solidFill>
                  <a:prstClr val="black"/>
                </a:solidFill>
                <a:latin typeface="Century Gothic" panose="020B0502020202020204"/>
              </a:rPr>
              <a:t>Designated Employment Consultants and use of work-based learning programs to assist with entry into field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714" y="3994171"/>
            <a:ext cx="4032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Service provision</a:t>
            </a:r>
          </a:p>
        </p:txBody>
      </p:sp>
    </p:spTree>
    <p:extLst>
      <p:ext uri="{BB962C8B-B14F-4D97-AF65-F5344CB8AC3E}">
        <p14:creationId xmlns:p14="http://schemas.microsoft.com/office/powerpoint/2010/main" val="9378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MAKING IT WORK:  MEET R.T.</a:t>
            </a:r>
            <a:endParaRPr lang="en-US" sz="3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298" y="1965788"/>
            <a:ext cx="4401845" cy="4754879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1500" b="1" dirty="0">
                <a:solidFill>
                  <a:prstClr val="black"/>
                </a:solidFill>
                <a:latin typeface="Century Gothic" panose="020B0502020202020204"/>
              </a:rPr>
              <a:t>Barriers Presented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Homelessness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Unemployed with </a:t>
            </a:r>
            <a:r>
              <a:rPr lang="en-US" sz="1500" dirty="0" smtClean="0">
                <a:solidFill>
                  <a:prstClr val="black"/>
                </a:solidFill>
                <a:latin typeface="Century Gothic" panose="020B0502020202020204"/>
              </a:rPr>
              <a:t>Limited </a:t>
            </a: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Transportation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Financially unable to fund </a:t>
            </a:r>
            <a:r>
              <a:rPr lang="en-US" sz="1500" dirty="0" smtClean="0">
                <a:solidFill>
                  <a:prstClr val="black"/>
                </a:solidFill>
                <a:latin typeface="Century Gothic" panose="020B0502020202020204"/>
              </a:rPr>
              <a:t>training</a:t>
            </a:r>
          </a:p>
          <a:p>
            <a:pPr lvl="0">
              <a:spcBef>
                <a:spcPts val="0"/>
              </a:spcBef>
            </a:pPr>
            <a:endParaRPr lang="en-US" sz="8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lvl="0">
              <a:spcBef>
                <a:spcPts val="0"/>
              </a:spcBef>
            </a:pPr>
            <a:r>
              <a:rPr lang="en-US" sz="1500" b="1" dirty="0">
                <a:solidFill>
                  <a:prstClr val="black"/>
                </a:solidFill>
                <a:latin typeface="Century Gothic" panose="020B0502020202020204"/>
              </a:rPr>
              <a:t>Services Provided 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Training and Support Service Assistance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Transportation Assistance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Job Placement and Housing Referral</a:t>
            </a:r>
          </a:p>
          <a:p>
            <a:pPr lvl="0">
              <a:spcBef>
                <a:spcPts val="0"/>
              </a:spcBef>
            </a:pPr>
            <a:endParaRPr lang="en-US" sz="8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lvl="0">
              <a:spcBef>
                <a:spcPts val="0"/>
              </a:spcBef>
            </a:pPr>
            <a:r>
              <a:rPr lang="en-US" sz="1500" b="1" dirty="0">
                <a:solidFill>
                  <a:prstClr val="black"/>
                </a:solidFill>
                <a:latin typeface="Century Gothic" panose="020B0502020202020204"/>
              </a:rPr>
              <a:t>Stacking Credentials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Adult Companion Certificate (Oct ‘15)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Certified Nursing Assistant Certification (Dec ‘15)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Medication Administration Aide Certification (Feb ‘16)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In process of applying for LPN Program (Aug ’16)</a:t>
            </a:r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r="4200"/>
          <a:stretch>
            <a:fillRect/>
          </a:stretch>
        </p:blipFill>
        <p:spPr>
          <a:xfrm>
            <a:off x="7203948" y="1147399"/>
            <a:ext cx="4451604" cy="41539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5754624" y="5590025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500" b="1" dirty="0">
                <a:solidFill>
                  <a:prstClr val="black"/>
                </a:solidFill>
                <a:latin typeface="Century Gothic" panose="020B0502020202020204"/>
              </a:rPr>
              <a:t>Outcomes to date:</a:t>
            </a:r>
          </a:p>
          <a:p>
            <a:pPr lvl="1"/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Obtained Housing (Jan ’16)</a:t>
            </a:r>
          </a:p>
          <a:p>
            <a:pPr lvl="1"/>
            <a:r>
              <a:rPr lang="en-US" sz="1500" dirty="0">
                <a:solidFill>
                  <a:prstClr val="black"/>
                </a:solidFill>
                <a:latin typeface="Century Gothic" panose="020B0502020202020204"/>
              </a:rPr>
              <a:t>Working in Industry as CNA!</a:t>
            </a:r>
          </a:p>
        </p:txBody>
      </p:sp>
    </p:spTree>
    <p:extLst>
      <p:ext uri="{BB962C8B-B14F-4D97-AF65-F5344CB8AC3E}">
        <p14:creationId xmlns:p14="http://schemas.microsoft.com/office/powerpoint/2010/main" val="20283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QUESTIONS?  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1648" y="2462784"/>
            <a:ext cx="36210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Martha Bergman</a:t>
            </a:r>
          </a:p>
          <a:p>
            <a:pPr algn="ctr"/>
            <a:r>
              <a:rPr lang="en-US" sz="2800" b="1" dirty="0" smtClean="0"/>
              <a:t>Dean, Adult Education </a:t>
            </a:r>
          </a:p>
          <a:p>
            <a:pPr algn="ctr"/>
            <a:r>
              <a:rPr lang="en-US" sz="2800" b="1" dirty="0" smtClean="0"/>
              <a:t>GTCC</a:t>
            </a:r>
          </a:p>
          <a:p>
            <a:pPr algn="ctr"/>
            <a:r>
              <a:rPr lang="en-US" sz="2800" b="1" dirty="0" smtClean="0"/>
              <a:t>mabergman@gtcc.edu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17664" y="2462784"/>
            <a:ext cx="497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Chris Rivera</a:t>
            </a:r>
          </a:p>
          <a:p>
            <a:pPr algn="ctr"/>
            <a:r>
              <a:rPr lang="en-US" sz="2800" b="1" dirty="0" smtClean="0"/>
              <a:t>Project Director</a:t>
            </a:r>
          </a:p>
          <a:p>
            <a:pPr algn="ctr"/>
            <a:r>
              <a:rPr lang="en-US" sz="2800" b="1" dirty="0" smtClean="0"/>
              <a:t>NCWorks</a:t>
            </a:r>
          </a:p>
          <a:p>
            <a:pPr algn="ctr"/>
            <a:r>
              <a:rPr lang="en-US" sz="2800" b="1" dirty="0"/>
              <a:t>c</a:t>
            </a:r>
            <a:r>
              <a:rPr lang="en-US" sz="2800" b="1" dirty="0" smtClean="0"/>
              <a:t>hristopher.rivera@rescare.com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26636" y="4607124"/>
            <a:ext cx="3535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Warren Crow</a:t>
            </a:r>
          </a:p>
          <a:p>
            <a:pPr algn="ctr"/>
            <a:r>
              <a:rPr lang="en-US" sz="2800" b="1" dirty="0" smtClean="0"/>
              <a:t>Dir. Health Careers</a:t>
            </a:r>
          </a:p>
          <a:p>
            <a:pPr algn="ctr"/>
            <a:r>
              <a:rPr lang="en-US" sz="2800" b="1" dirty="0" smtClean="0"/>
              <a:t>GTCC</a:t>
            </a:r>
          </a:p>
          <a:p>
            <a:pPr algn="ctr"/>
            <a:r>
              <a:rPr lang="en-US" sz="2800" b="1" dirty="0" smtClean="0"/>
              <a:t>rwcrow@gtcc.edu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35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Basic Skills Plus Program</a:t>
            </a:r>
            <a:endParaRPr lang="en-US" sz="54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Basic Skills Plus offers transitions and </a:t>
            </a:r>
            <a:r>
              <a:rPr lang="en-US" sz="2400" b="1" dirty="0"/>
              <a:t>career pathway </a:t>
            </a:r>
            <a:r>
              <a:rPr lang="en-US" sz="2400" dirty="0"/>
              <a:t>support to students preparing for entry into employment and postsecondary education programs.     </a:t>
            </a:r>
            <a:endParaRPr lang="en-US" sz="2400" dirty="0" smtClean="0"/>
          </a:p>
          <a:p>
            <a:r>
              <a:rPr lang="en-US" sz="2400" dirty="0" smtClean="0"/>
              <a:t>Students </a:t>
            </a:r>
            <a:r>
              <a:rPr lang="en-US" sz="2400" dirty="0"/>
              <a:t>performing at the adult secondary education level and who are </a:t>
            </a:r>
            <a:r>
              <a:rPr lang="en-US" sz="2400" b="1" dirty="0"/>
              <a:t>co-enrolled</a:t>
            </a:r>
            <a:r>
              <a:rPr lang="en-US" sz="2400" dirty="0"/>
              <a:t> in occupational and adult education courses while earning their adult high school diploma or a recognized high school equivalency credential are eligible for Basic Skills Plus</a:t>
            </a:r>
            <a:r>
              <a:rPr lang="en-US" sz="2400" dirty="0" smtClean="0"/>
              <a:t>.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key advantage for eligible students is that </a:t>
            </a:r>
            <a:r>
              <a:rPr lang="en-US" sz="2400" b="1" dirty="0"/>
              <a:t>tuition</a:t>
            </a:r>
            <a:r>
              <a:rPr lang="en-US" sz="2400" dirty="0"/>
              <a:t> </a:t>
            </a:r>
            <a:r>
              <a:rPr lang="en-US" sz="2400" dirty="0" smtClean="0"/>
              <a:t>course </a:t>
            </a:r>
            <a:r>
              <a:rPr lang="en-US" sz="2400" dirty="0"/>
              <a:t>registration fees for continuing education courses may be </a:t>
            </a:r>
            <a:r>
              <a:rPr lang="en-US" sz="2400" b="1" dirty="0"/>
              <a:t>waived</a:t>
            </a:r>
            <a:r>
              <a:rPr lang="en-US" sz="2400" dirty="0"/>
              <a:t> by approved </a:t>
            </a:r>
            <a:r>
              <a:rPr lang="en-US" sz="2400" dirty="0" smtClean="0"/>
              <a:t>pathways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 smtClean="0"/>
              <a:t>Current Career Pathways at GTCC 2015-2016</a:t>
            </a:r>
            <a:endParaRPr lang="en-US" sz="4800" b="1" dirty="0"/>
          </a:p>
        </p:txBody>
      </p:sp>
      <p:graphicFrame>
        <p:nvGraphicFramePr>
          <p:cNvPr id="8" name="Content Placeholder 7" descr="Trapezoid List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441406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9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157" y="1103244"/>
            <a:ext cx="5347252" cy="52898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0160" y="466344"/>
            <a:ext cx="9628632" cy="636900"/>
          </a:xfrm>
        </p:spPr>
        <p:txBody>
          <a:bodyPr/>
          <a:lstStyle/>
          <a:p>
            <a:pPr algn="ctr"/>
            <a:r>
              <a:rPr lang="en-US" b="1" dirty="0" smtClean="0"/>
              <a:t>Nursing Assistant Career Pathway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26" y="4213104"/>
            <a:ext cx="2952750" cy="2214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962" y="632792"/>
            <a:ext cx="6934200" cy="838200"/>
          </a:xfrm>
        </p:spPr>
        <p:txBody>
          <a:bodyPr/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LOCATED ON 3 CAMPUSES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926">
            <a:off x="473419" y="1937581"/>
            <a:ext cx="2929900" cy="21974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089">
            <a:off x="7117434" y="1943913"/>
            <a:ext cx="3072230" cy="23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1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407" y="322689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Instructors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1683">
            <a:off x="7734817" y="3706092"/>
            <a:ext cx="2114550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1547">
            <a:off x="459123" y="2117639"/>
            <a:ext cx="2852145" cy="2219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1" y="3962400"/>
            <a:ext cx="42192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CREDENTIALS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65% BSN and/or MSN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Combined 520 years RN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2 Full-time Faculty and </a:t>
            </a:r>
            <a:r>
              <a:rPr lang="en-US" sz="2000" dirty="0" smtClean="0">
                <a:latin typeface="Calibri" panose="020F0502020204030204" pitchFamily="34" charset="0"/>
              </a:rPr>
              <a:t>44 </a:t>
            </a:r>
            <a:r>
              <a:rPr lang="en-US" sz="2000" dirty="0">
                <a:latin typeface="Calibri" panose="020F0502020204030204" pitchFamily="34" charset="0"/>
              </a:rPr>
              <a:t>Part-time Adjunct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Theory ratio is 1:20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Lab/Clinical ratio 1:10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44" y="1360388"/>
            <a:ext cx="2214295" cy="1660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07" y="1120393"/>
            <a:ext cx="1600200" cy="26979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4484" y="605332"/>
            <a:ext cx="9628632" cy="7853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1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6194" y="559328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 COVERED IN THEORY</a:t>
            </a:r>
          </a:p>
        </p:txBody>
      </p:sp>
      <p:sp>
        <p:nvSpPr>
          <p:cNvPr id="3" name="TextBox 2"/>
          <p:cNvSpPr txBox="1"/>
          <p:nvPr/>
        </p:nvSpPr>
        <p:spPr>
          <a:xfrm rot="19721286">
            <a:off x="3048000" y="3276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RESIDENT ENVIRONMENT AND SAFETY</a:t>
            </a:r>
          </a:p>
        </p:txBody>
      </p:sp>
      <p:sp>
        <p:nvSpPr>
          <p:cNvPr id="5" name="TextBox 4"/>
          <p:cNvSpPr txBox="1"/>
          <p:nvPr/>
        </p:nvSpPr>
        <p:spPr>
          <a:xfrm rot="1040801">
            <a:off x="7573122" y="5867052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INFECTION PREVENTION</a:t>
            </a:r>
          </a:p>
        </p:txBody>
      </p:sp>
      <p:sp>
        <p:nvSpPr>
          <p:cNvPr id="6" name="TextBox 5"/>
          <p:cNvSpPr txBox="1"/>
          <p:nvPr/>
        </p:nvSpPr>
        <p:spPr>
          <a:xfrm rot="1635965">
            <a:off x="6262256" y="462743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PAIN</a:t>
            </a:r>
          </a:p>
        </p:txBody>
      </p:sp>
      <p:sp>
        <p:nvSpPr>
          <p:cNvPr id="7" name="TextBox 6"/>
          <p:cNvSpPr txBox="1"/>
          <p:nvPr/>
        </p:nvSpPr>
        <p:spPr>
          <a:xfrm rot="19883753">
            <a:off x="4309867" y="544100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LAWS AND ETHICS</a:t>
            </a:r>
          </a:p>
        </p:txBody>
      </p:sp>
      <p:sp>
        <p:nvSpPr>
          <p:cNvPr id="8" name="TextBox 7"/>
          <p:cNvSpPr txBox="1"/>
          <p:nvPr/>
        </p:nvSpPr>
        <p:spPr>
          <a:xfrm rot="926406">
            <a:off x="5576455" y="3657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COMMUNICATION</a:t>
            </a:r>
          </a:p>
        </p:txBody>
      </p:sp>
      <p:sp>
        <p:nvSpPr>
          <p:cNvPr id="9" name="TextBox 8"/>
          <p:cNvSpPr txBox="1"/>
          <p:nvPr/>
        </p:nvSpPr>
        <p:spPr>
          <a:xfrm rot="19250414">
            <a:off x="2080048" y="5519827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DIGINITY</a:t>
            </a:r>
          </a:p>
        </p:txBody>
      </p:sp>
      <p:sp>
        <p:nvSpPr>
          <p:cNvPr id="10" name="TextBox 9"/>
          <p:cNvSpPr txBox="1"/>
          <p:nvPr/>
        </p:nvSpPr>
        <p:spPr>
          <a:xfrm rot="19035607">
            <a:off x="1683834" y="4180456"/>
            <a:ext cx="1729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FAMILY AND FAMILY SUPPORT</a:t>
            </a:r>
          </a:p>
        </p:txBody>
      </p:sp>
      <p:sp>
        <p:nvSpPr>
          <p:cNvPr id="11" name="TextBox 10"/>
          <p:cNvSpPr txBox="1"/>
          <p:nvPr/>
        </p:nvSpPr>
        <p:spPr>
          <a:xfrm rot="1226433">
            <a:off x="2895325" y="504423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BODY MECHANICS</a:t>
            </a:r>
          </a:p>
        </p:txBody>
      </p:sp>
      <p:sp>
        <p:nvSpPr>
          <p:cNvPr id="12" name="TextBox 11"/>
          <p:cNvSpPr txBox="1"/>
          <p:nvPr/>
        </p:nvSpPr>
        <p:spPr>
          <a:xfrm rot="18366779">
            <a:off x="6749873" y="5177743"/>
            <a:ext cx="158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CRITICAL THINKING</a:t>
            </a:r>
          </a:p>
        </p:txBody>
      </p:sp>
      <p:sp>
        <p:nvSpPr>
          <p:cNvPr id="13" name="TextBox 12"/>
          <p:cNvSpPr txBox="1"/>
          <p:nvPr/>
        </p:nvSpPr>
        <p:spPr>
          <a:xfrm rot="19624393">
            <a:off x="4445821" y="4261367"/>
            <a:ext cx="192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RESTORATIVE CARE</a:t>
            </a:r>
          </a:p>
        </p:txBody>
      </p:sp>
      <p:sp>
        <p:nvSpPr>
          <p:cNvPr id="14" name="TextBox 13"/>
          <p:cNvSpPr txBox="1"/>
          <p:nvPr/>
        </p:nvSpPr>
        <p:spPr>
          <a:xfrm rot="1149678">
            <a:off x="7795544" y="4079968"/>
            <a:ext cx="172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PERSON CENTERED CARE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0635" y="2368337"/>
            <a:ext cx="230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BODY SYSTEMS</a:t>
            </a:r>
          </a:p>
        </p:txBody>
      </p:sp>
      <p:sp>
        <p:nvSpPr>
          <p:cNvPr id="16" name="TextBox 15"/>
          <p:cNvSpPr txBox="1"/>
          <p:nvPr/>
        </p:nvSpPr>
        <p:spPr>
          <a:xfrm rot="20705209">
            <a:off x="6814466" y="2814936"/>
            <a:ext cx="212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RESTRAINT ELIMINATION</a:t>
            </a:r>
          </a:p>
        </p:txBody>
      </p:sp>
      <p:sp>
        <p:nvSpPr>
          <p:cNvPr id="17" name="TextBox 16"/>
          <p:cNvSpPr txBox="1"/>
          <p:nvPr/>
        </p:nvSpPr>
        <p:spPr>
          <a:xfrm rot="2428407">
            <a:off x="8221541" y="2560767"/>
            <a:ext cx="211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MENTAL HEALTH AND ILLNESS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2924" y="2175616"/>
            <a:ext cx="234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END OF LIFE</a:t>
            </a:r>
          </a:p>
        </p:txBody>
      </p:sp>
      <p:sp>
        <p:nvSpPr>
          <p:cNvPr id="19" name="TextBox 18"/>
          <p:cNvSpPr txBox="1"/>
          <p:nvPr/>
        </p:nvSpPr>
        <p:spPr>
          <a:xfrm rot="19513330">
            <a:off x="-115664" y="5539587"/>
            <a:ext cx="279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NURSING PROCESS AND CARE PLAN</a:t>
            </a:r>
          </a:p>
        </p:txBody>
      </p:sp>
      <p:sp>
        <p:nvSpPr>
          <p:cNvPr id="20" name="TextBox 19"/>
          <p:cNvSpPr txBox="1"/>
          <p:nvPr/>
        </p:nvSpPr>
        <p:spPr>
          <a:xfrm rot="19172976">
            <a:off x="-200570" y="4422832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COGNITIVE CHANGES DUE TO AGING</a:t>
            </a:r>
          </a:p>
        </p:txBody>
      </p:sp>
      <p:sp>
        <p:nvSpPr>
          <p:cNvPr id="21" name="TextBox 20"/>
          <p:cNvSpPr txBox="1"/>
          <p:nvPr/>
        </p:nvSpPr>
        <p:spPr>
          <a:xfrm rot="19872040">
            <a:off x="8239334" y="5015000"/>
            <a:ext cx="23001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NUTRITION</a:t>
            </a:r>
          </a:p>
        </p:txBody>
      </p:sp>
      <p:sp>
        <p:nvSpPr>
          <p:cNvPr id="22" name="TextBox 21"/>
          <p:cNvSpPr txBox="1"/>
          <p:nvPr/>
        </p:nvSpPr>
        <p:spPr>
          <a:xfrm rot="883027">
            <a:off x="1986407" y="3122406"/>
            <a:ext cx="236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DEMENTIA  AND ALZHEIMER’S DISEASE</a:t>
            </a:r>
          </a:p>
        </p:txBody>
      </p:sp>
      <p:sp>
        <p:nvSpPr>
          <p:cNvPr id="23" name="TextBox 22"/>
          <p:cNvSpPr txBox="1"/>
          <p:nvPr/>
        </p:nvSpPr>
        <p:spPr>
          <a:xfrm rot="19426076">
            <a:off x="100965" y="2208672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PYSCHOLOGICAL EFFECTS OF AGING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1217593" y="447992"/>
            <a:ext cx="9628632" cy="1362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94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8967083" cy="1120177"/>
          </a:xfrm>
        </p:spPr>
        <p:txBody>
          <a:bodyPr/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ACTIVE LEARNING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5185">
            <a:off x="1691482" y="1309113"/>
            <a:ext cx="1699023" cy="2265364"/>
          </a:xfrm>
          <a:prstGeom prst="rect">
            <a:avLst/>
          </a:prstGeom>
        </p:spPr>
      </p:pic>
      <p:pic>
        <p:nvPicPr>
          <p:cNvPr id="4" name="Digestive System Zumb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9748" y="3735163"/>
            <a:ext cx="3667991" cy="22699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85" y="1603595"/>
            <a:ext cx="1696315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714">
            <a:off x="9331794" y="4348153"/>
            <a:ext cx="2349741" cy="1762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8978">
            <a:off x="695539" y="4127017"/>
            <a:ext cx="1782887" cy="2377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6988">
            <a:off x="8229602" y="1145269"/>
            <a:ext cx="180975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13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04562" y="272489"/>
            <a:ext cx="7563678" cy="866775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PROGRAM STATISTICS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22" y="1186751"/>
            <a:ext cx="6923157" cy="5192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544209">
            <a:off x="1907141" y="2590894"/>
            <a:ext cx="38581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>
                    <a:lumMod val="50000"/>
                  </a:schemeClr>
                </a:solidFill>
              </a:rPr>
              <a:t>543</a:t>
            </a:r>
            <a:endParaRPr lang="en-US" sz="4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4400" b="1" dirty="0">
                <a:solidFill>
                  <a:schemeClr val="tx1">
                    <a:lumMod val="50000"/>
                  </a:schemeClr>
                </a:solidFill>
              </a:rPr>
              <a:t>GRADUATES in </a:t>
            </a:r>
            <a:r>
              <a:rPr lang="en-US" sz="4400" b="1" dirty="0" smtClean="0">
                <a:solidFill>
                  <a:schemeClr val="tx1">
                    <a:lumMod val="50000"/>
                  </a:schemeClr>
                </a:solidFill>
              </a:rPr>
              <a:t>2015 </a:t>
            </a:r>
            <a:endParaRPr lang="en-US" sz="4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1349513"/>
            <a:ext cx="3352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98%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PASSED STATE WRITTEN EXAM</a:t>
            </a:r>
            <a:endParaRPr lang="en-US" sz="1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(STATE AVERAGE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</a:rPr>
              <a:t>92%)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1864" y="2914059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80%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PASSED STATE</a:t>
            </a:r>
          </a:p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SKILLS TEST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STATE AVERAGE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</a:rPr>
              <a:t>72%)</a:t>
            </a:r>
            <a:endParaRPr lang="en-US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1" y="4740215"/>
            <a:ext cx="36610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80%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PLAN TO ADVANCE TO OTHER HEALTHCARE CAREERS.</a:t>
            </a: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(Nursing, Rad.Tech, PT Assistant, etc.)</a:t>
            </a:r>
          </a:p>
        </p:txBody>
      </p:sp>
    </p:spTree>
    <p:extLst>
      <p:ext uri="{BB962C8B-B14F-4D97-AF65-F5344CB8AC3E}">
        <p14:creationId xmlns:p14="http://schemas.microsoft.com/office/powerpoint/2010/main" val="6802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16x9.potx" id="{AA5F22BC-61EA-4F01-AB22-75117871E196}" vid="{BD0EB374-1DDC-4F15-88A9-D386288C58A6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0</TotalTime>
  <Words>457</Words>
  <Application>Microsoft Macintosh PowerPoint</Application>
  <PresentationFormat>Widescreen</PresentationFormat>
  <Paragraphs>111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Century Gothic</vt:lpstr>
      <vt:lpstr>Comic Sans MS</vt:lpstr>
      <vt:lpstr>Wingdings</vt:lpstr>
      <vt:lpstr>Wingdings 3</vt:lpstr>
      <vt:lpstr>Arial</vt:lpstr>
      <vt:lpstr>Education 16x9</vt:lpstr>
      <vt:lpstr>Healthcare Career Pathways at GTCC</vt:lpstr>
      <vt:lpstr>Basic Skills Plus Program</vt:lpstr>
      <vt:lpstr>Current Career Pathways at GTCC 2015-2016</vt:lpstr>
      <vt:lpstr>Nursing Assistant Career Pathway</vt:lpstr>
      <vt:lpstr>LOCATED ON 3 CAMPUSES</vt:lpstr>
      <vt:lpstr>PowerPoint Presentation</vt:lpstr>
      <vt:lpstr>PowerPoint Presentation</vt:lpstr>
      <vt:lpstr>ACTIVE LEARNING</vt:lpstr>
      <vt:lpstr>PROGRAM STATISTICS</vt:lpstr>
      <vt:lpstr>PowerPoint Presentation</vt:lpstr>
      <vt:lpstr>PowerPoint Presentation</vt:lpstr>
      <vt:lpstr>PowerPoint Presentation</vt:lpstr>
      <vt:lpstr>PowerPoint Presentation</vt:lpstr>
      <vt:lpstr>YOUNG ADULT CAREER PATHWAYING</vt:lpstr>
      <vt:lpstr>ASSESMENT AND CAREER EXPLORATION</vt:lpstr>
      <vt:lpstr>PLANNING TO BRIDGE THE GAP</vt:lpstr>
      <vt:lpstr>MAKING IT WORK:  MEET R.T.</vt:lpstr>
      <vt:lpstr>QUESTIONS? 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2016-04-04T19:33:02Z</dcterms:created>
  <dcterms:modified xsi:type="dcterms:W3CDTF">2016-04-14T15:56:10Z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