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5" r:id="rId9"/>
    <p:sldId id="270" r:id="rId10"/>
    <p:sldId id="263" r:id="rId11"/>
    <p:sldId id="266" r:id="rId12"/>
    <p:sldId id="268" r:id="rId13"/>
    <p:sldId id="264" r:id="rId14"/>
    <p:sldId id="269"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5" autoAdjust="0"/>
    <p:restoredTop sz="94660"/>
  </p:normalViewPr>
  <p:slideViewPr>
    <p:cSldViewPr snapToGrid="0">
      <p:cViewPr varScale="1">
        <p:scale>
          <a:sx n="107" d="100"/>
          <a:sy n="107" d="100"/>
        </p:scale>
        <p:origin x="176"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10/8/20</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50270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0894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1064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3925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50251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1622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5388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5172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7411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47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10/8/20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90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10/8/20</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54871414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smcauley@centralina.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art-quotes.com/auth_search.php?authid=5772"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7553D927-18FB-4EA0-89A4-462EC549B7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58"/>
          <a:stretch/>
        </p:blipFill>
        <p:spPr>
          <a:xfrm>
            <a:off x="20" y="10"/>
            <a:ext cx="12188931" cy="6857990"/>
          </a:xfrm>
          <a:prstGeom prst="rect">
            <a:avLst/>
          </a:prstGeom>
        </p:spPr>
      </p:pic>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657225 w 10515600"/>
              <a:gd name="connsiteY1" fmla="*/ 0 h 5416094"/>
              <a:gd name="connsiteX2" fmla="*/ 1419606 w 10515600"/>
              <a:gd name="connsiteY2" fmla="*/ 0 h 5416094"/>
              <a:gd name="connsiteX3" fmla="*/ 2181987 w 10515600"/>
              <a:gd name="connsiteY3" fmla="*/ 0 h 5416094"/>
              <a:gd name="connsiteX4" fmla="*/ 3049524 w 10515600"/>
              <a:gd name="connsiteY4" fmla="*/ 0 h 5416094"/>
              <a:gd name="connsiteX5" fmla="*/ 3706749 w 10515600"/>
              <a:gd name="connsiteY5" fmla="*/ 0 h 5416094"/>
              <a:gd name="connsiteX6" fmla="*/ 4469130 w 10515600"/>
              <a:gd name="connsiteY6" fmla="*/ 0 h 5416094"/>
              <a:gd name="connsiteX7" fmla="*/ 5126355 w 10515600"/>
              <a:gd name="connsiteY7" fmla="*/ 0 h 5416094"/>
              <a:gd name="connsiteX8" fmla="*/ 5783580 w 10515600"/>
              <a:gd name="connsiteY8" fmla="*/ 0 h 5416094"/>
              <a:gd name="connsiteX9" fmla="*/ 6440805 w 10515600"/>
              <a:gd name="connsiteY9" fmla="*/ 0 h 5416094"/>
              <a:gd name="connsiteX10" fmla="*/ 6782562 w 10515600"/>
              <a:gd name="connsiteY10" fmla="*/ 0 h 5416094"/>
              <a:gd name="connsiteX11" fmla="*/ 7544943 w 10515600"/>
              <a:gd name="connsiteY11" fmla="*/ 0 h 5416094"/>
              <a:gd name="connsiteX12" fmla="*/ 7886700 w 10515600"/>
              <a:gd name="connsiteY12" fmla="*/ 0 h 5416094"/>
              <a:gd name="connsiteX13" fmla="*/ 8543925 w 10515600"/>
              <a:gd name="connsiteY13" fmla="*/ 0 h 5416094"/>
              <a:gd name="connsiteX14" fmla="*/ 9411462 w 10515600"/>
              <a:gd name="connsiteY14" fmla="*/ 0 h 5416094"/>
              <a:gd name="connsiteX15" fmla="*/ 10515600 w 10515600"/>
              <a:gd name="connsiteY15" fmla="*/ 0 h 5416094"/>
              <a:gd name="connsiteX16" fmla="*/ 10515600 w 10515600"/>
              <a:gd name="connsiteY16" fmla="*/ 731173 h 5416094"/>
              <a:gd name="connsiteX17" fmla="*/ 10515600 w 10515600"/>
              <a:gd name="connsiteY17" fmla="*/ 1299863 h 5416094"/>
              <a:gd name="connsiteX18" fmla="*/ 10515600 w 10515600"/>
              <a:gd name="connsiteY18" fmla="*/ 1868552 h 5416094"/>
              <a:gd name="connsiteX19" fmla="*/ 10515600 w 10515600"/>
              <a:gd name="connsiteY19" fmla="*/ 2545564 h 5416094"/>
              <a:gd name="connsiteX20" fmla="*/ 10515600 w 10515600"/>
              <a:gd name="connsiteY20" fmla="*/ 3222576 h 5416094"/>
              <a:gd name="connsiteX21" fmla="*/ 10515600 w 10515600"/>
              <a:gd name="connsiteY21" fmla="*/ 3845427 h 5416094"/>
              <a:gd name="connsiteX22" fmla="*/ 10515600 w 10515600"/>
              <a:gd name="connsiteY22" fmla="*/ 4630760 h 5416094"/>
              <a:gd name="connsiteX23" fmla="*/ 10515600 w 10515600"/>
              <a:gd name="connsiteY23" fmla="*/ 5416094 h 5416094"/>
              <a:gd name="connsiteX24" fmla="*/ 9648063 w 10515600"/>
              <a:gd name="connsiteY24" fmla="*/ 5416094 h 5416094"/>
              <a:gd name="connsiteX25" fmla="*/ 8885682 w 10515600"/>
              <a:gd name="connsiteY25" fmla="*/ 5416094 h 5416094"/>
              <a:gd name="connsiteX26" fmla="*/ 8543925 w 10515600"/>
              <a:gd name="connsiteY26" fmla="*/ 5416094 h 5416094"/>
              <a:gd name="connsiteX27" fmla="*/ 7676388 w 10515600"/>
              <a:gd name="connsiteY27" fmla="*/ 5416094 h 5416094"/>
              <a:gd name="connsiteX28" fmla="*/ 7124319 w 10515600"/>
              <a:gd name="connsiteY28" fmla="*/ 5416094 h 5416094"/>
              <a:gd name="connsiteX29" fmla="*/ 6361938 w 10515600"/>
              <a:gd name="connsiteY29" fmla="*/ 5416094 h 5416094"/>
              <a:gd name="connsiteX30" fmla="*/ 6020181 w 10515600"/>
              <a:gd name="connsiteY30" fmla="*/ 5416094 h 5416094"/>
              <a:gd name="connsiteX31" fmla="*/ 5152644 w 10515600"/>
              <a:gd name="connsiteY31" fmla="*/ 5416094 h 5416094"/>
              <a:gd name="connsiteX32" fmla="*/ 4600575 w 10515600"/>
              <a:gd name="connsiteY32" fmla="*/ 5416094 h 5416094"/>
              <a:gd name="connsiteX33" fmla="*/ 3943350 w 10515600"/>
              <a:gd name="connsiteY33" fmla="*/ 5416094 h 5416094"/>
              <a:gd name="connsiteX34" fmla="*/ 3496437 w 10515600"/>
              <a:gd name="connsiteY34" fmla="*/ 5416094 h 5416094"/>
              <a:gd name="connsiteX35" fmla="*/ 2734056 w 10515600"/>
              <a:gd name="connsiteY35" fmla="*/ 5416094 h 5416094"/>
              <a:gd name="connsiteX36" fmla="*/ 1866519 w 10515600"/>
              <a:gd name="connsiteY36" fmla="*/ 5416094 h 5416094"/>
              <a:gd name="connsiteX37" fmla="*/ 1314450 w 10515600"/>
              <a:gd name="connsiteY37" fmla="*/ 5416094 h 5416094"/>
              <a:gd name="connsiteX38" fmla="*/ 0 w 10515600"/>
              <a:gd name="connsiteY38" fmla="*/ 5416094 h 5416094"/>
              <a:gd name="connsiteX39" fmla="*/ 0 w 10515600"/>
              <a:gd name="connsiteY39" fmla="*/ 4739082 h 5416094"/>
              <a:gd name="connsiteX40" fmla="*/ 0 w 10515600"/>
              <a:gd name="connsiteY40" fmla="*/ 4062071 h 5416094"/>
              <a:gd name="connsiteX41" fmla="*/ 0 w 10515600"/>
              <a:gd name="connsiteY41" fmla="*/ 3330898 h 5416094"/>
              <a:gd name="connsiteX42" fmla="*/ 0 w 10515600"/>
              <a:gd name="connsiteY42" fmla="*/ 2653886 h 5416094"/>
              <a:gd name="connsiteX43" fmla="*/ 0 w 10515600"/>
              <a:gd name="connsiteY43" fmla="*/ 1922713 h 5416094"/>
              <a:gd name="connsiteX44" fmla="*/ 0 w 10515600"/>
              <a:gd name="connsiteY44" fmla="*/ 1191541 h 5416094"/>
              <a:gd name="connsiteX45" fmla="*/ 0 w 10515600"/>
              <a:gd name="connsiteY45"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5416094" fill="none" extrusionOk="0">
                <a:moveTo>
                  <a:pt x="0" y="0"/>
                </a:moveTo>
                <a:cubicBezTo>
                  <a:pt x="177150" y="-2233"/>
                  <a:pt x="437740" y="9549"/>
                  <a:pt x="657225" y="0"/>
                </a:cubicBezTo>
                <a:cubicBezTo>
                  <a:pt x="876711" y="-9549"/>
                  <a:pt x="1120002" y="4103"/>
                  <a:pt x="1419606" y="0"/>
                </a:cubicBezTo>
                <a:cubicBezTo>
                  <a:pt x="1719210" y="-4103"/>
                  <a:pt x="1938104" y="16641"/>
                  <a:pt x="2181987" y="0"/>
                </a:cubicBezTo>
                <a:cubicBezTo>
                  <a:pt x="2425870" y="-16641"/>
                  <a:pt x="2669395" y="-9276"/>
                  <a:pt x="3049524" y="0"/>
                </a:cubicBezTo>
                <a:cubicBezTo>
                  <a:pt x="3429653" y="9276"/>
                  <a:pt x="3553691" y="29352"/>
                  <a:pt x="3706749" y="0"/>
                </a:cubicBezTo>
                <a:cubicBezTo>
                  <a:pt x="3859808" y="-29352"/>
                  <a:pt x="4111295" y="-6375"/>
                  <a:pt x="4469130" y="0"/>
                </a:cubicBezTo>
                <a:cubicBezTo>
                  <a:pt x="4826965" y="6375"/>
                  <a:pt x="4916661" y="-30390"/>
                  <a:pt x="5126355" y="0"/>
                </a:cubicBezTo>
                <a:cubicBezTo>
                  <a:pt x="5336049" y="30390"/>
                  <a:pt x="5578402" y="-7004"/>
                  <a:pt x="5783580" y="0"/>
                </a:cubicBezTo>
                <a:cubicBezTo>
                  <a:pt x="5988759" y="7004"/>
                  <a:pt x="6270371" y="29583"/>
                  <a:pt x="6440805" y="0"/>
                </a:cubicBezTo>
                <a:cubicBezTo>
                  <a:pt x="6611240" y="-29583"/>
                  <a:pt x="6667725" y="8173"/>
                  <a:pt x="6782562" y="0"/>
                </a:cubicBezTo>
                <a:cubicBezTo>
                  <a:pt x="6897399" y="-8173"/>
                  <a:pt x="7375754" y="-24084"/>
                  <a:pt x="7544943" y="0"/>
                </a:cubicBezTo>
                <a:cubicBezTo>
                  <a:pt x="7714132" y="24084"/>
                  <a:pt x="7790780" y="5607"/>
                  <a:pt x="7886700" y="0"/>
                </a:cubicBezTo>
                <a:cubicBezTo>
                  <a:pt x="7982620" y="-5607"/>
                  <a:pt x="8404356" y="28301"/>
                  <a:pt x="8543925" y="0"/>
                </a:cubicBezTo>
                <a:cubicBezTo>
                  <a:pt x="8683495" y="-28301"/>
                  <a:pt x="9088340" y="-5992"/>
                  <a:pt x="9411462" y="0"/>
                </a:cubicBezTo>
                <a:cubicBezTo>
                  <a:pt x="9734584" y="5992"/>
                  <a:pt x="10083951" y="22703"/>
                  <a:pt x="10515600" y="0"/>
                </a:cubicBezTo>
                <a:cubicBezTo>
                  <a:pt x="10497934" y="171001"/>
                  <a:pt x="10537777" y="498242"/>
                  <a:pt x="10515600" y="731173"/>
                </a:cubicBezTo>
                <a:cubicBezTo>
                  <a:pt x="10493423" y="964104"/>
                  <a:pt x="10516932" y="1174374"/>
                  <a:pt x="10515600" y="1299863"/>
                </a:cubicBezTo>
                <a:cubicBezTo>
                  <a:pt x="10514269" y="1425352"/>
                  <a:pt x="10522086" y="1677469"/>
                  <a:pt x="10515600" y="1868552"/>
                </a:cubicBezTo>
                <a:cubicBezTo>
                  <a:pt x="10509114" y="2059635"/>
                  <a:pt x="10499452" y="2266556"/>
                  <a:pt x="10515600" y="2545564"/>
                </a:cubicBezTo>
                <a:cubicBezTo>
                  <a:pt x="10531748" y="2824572"/>
                  <a:pt x="10506359" y="3046060"/>
                  <a:pt x="10515600" y="3222576"/>
                </a:cubicBezTo>
                <a:cubicBezTo>
                  <a:pt x="10524841" y="3399092"/>
                  <a:pt x="10507180" y="3536552"/>
                  <a:pt x="10515600" y="3845427"/>
                </a:cubicBezTo>
                <a:cubicBezTo>
                  <a:pt x="10524020" y="4154302"/>
                  <a:pt x="10505750" y="4362578"/>
                  <a:pt x="10515600" y="4630760"/>
                </a:cubicBezTo>
                <a:cubicBezTo>
                  <a:pt x="10525450" y="4898942"/>
                  <a:pt x="10492122" y="5233505"/>
                  <a:pt x="10515600" y="5416094"/>
                </a:cubicBezTo>
                <a:cubicBezTo>
                  <a:pt x="10321022" y="5373763"/>
                  <a:pt x="9841056" y="5373781"/>
                  <a:pt x="9648063" y="5416094"/>
                </a:cubicBezTo>
                <a:cubicBezTo>
                  <a:pt x="9455070" y="5458407"/>
                  <a:pt x="9225135" y="5428993"/>
                  <a:pt x="8885682" y="5416094"/>
                </a:cubicBezTo>
                <a:cubicBezTo>
                  <a:pt x="8546229" y="5403195"/>
                  <a:pt x="8660252" y="5403063"/>
                  <a:pt x="8543925" y="5416094"/>
                </a:cubicBezTo>
                <a:cubicBezTo>
                  <a:pt x="8427598" y="5429125"/>
                  <a:pt x="8066747" y="5419630"/>
                  <a:pt x="7676388" y="5416094"/>
                </a:cubicBezTo>
                <a:cubicBezTo>
                  <a:pt x="7286029" y="5412558"/>
                  <a:pt x="7286084" y="5427534"/>
                  <a:pt x="7124319" y="5416094"/>
                </a:cubicBezTo>
                <a:cubicBezTo>
                  <a:pt x="6962554" y="5404654"/>
                  <a:pt x="6638960" y="5390930"/>
                  <a:pt x="6361938" y="5416094"/>
                </a:cubicBezTo>
                <a:cubicBezTo>
                  <a:pt x="6084916" y="5441258"/>
                  <a:pt x="6131919" y="5418087"/>
                  <a:pt x="6020181" y="5416094"/>
                </a:cubicBezTo>
                <a:cubicBezTo>
                  <a:pt x="5908443" y="5414101"/>
                  <a:pt x="5558871" y="5407232"/>
                  <a:pt x="5152644" y="5416094"/>
                </a:cubicBezTo>
                <a:cubicBezTo>
                  <a:pt x="4746417" y="5424956"/>
                  <a:pt x="4798774" y="5402919"/>
                  <a:pt x="4600575" y="5416094"/>
                </a:cubicBezTo>
                <a:cubicBezTo>
                  <a:pt x="4402376" y="5429269"/>
                  <a:pt x="4180360" y="5402655"/>
                  <a:pt x="3943350" y="5416094"/>
                </a:cubicBezTo>
                <a:cubicBezTo>
                  <a:pt x="3706340" y="5429533"/>
                  <a:pt x="3658445" y="5419171"/>
                  <a:pt x="3496437" y="5416094"/>
                </a:cubicBezTo>
                <a:cubicBezTo>
                  <a:pt x="3334429" y="5413017"/>
                  <a:pt x="3010124" y="5399344"/>
                  <a:pt x="2734056" y="5416094"/>
                </a:cubicBezTo>
                <a:cubicBezTo>
                  <a:pt x="2457988" y="5432844"/>
                  <a:pt x="2236739" y="5427521"/>
                  <a:pt x="1866519" y="5416094"/>
                </a:cubicBezTo>
                <a:cubicBezTo>
                  <a:pt x="1496299" y="5404667"/>
                  <a:pt x="1510850" y="5404957"/>
                  <a:pt x="1314450" y="5416094"/>
                </a:cubicBezTo>
                <a:cubicBezTo>
                  <a:pt x="1118050" y="5427231"/>
                  <a:pt x="570195" y="5429560"/>
                  <a:pt x="0" y="5416094"/>
                </a:cubicBezTo>
                <a:cubicBezTo>
                  <a:pt x="-26608" y="5186086"/>
                  <a:pt x="-30817" y="5026509"/>
                  <a:pt x="0" y="4739082"/>
                </a:cubicBezTo>
                <a:cubicBezTo>
                  <a:pt x="30817" y="4451655"/>
                  <a:pt x="30406" y="4379302"/>
                  <a:pt x="0" y="4062071"/>
                </a:cubicBezTo>
                <a:cubicBezTo>
                  <a:pt x="-30406" y="3744840"/>
                  <a:pt x="16937" y="3655631"/>
                  <a:pt x="0" y="3330898"/>
                </a:cubicBezTo>
                <a:cubicBezTo>
                  <a:pt x="-16937" y="3006165"/>
                  <a:pt x="-2848" y="2928355"/>
                  <a:pt x="0" y="2653886"/>
                </a:cubicBezTo>
                <a:cubicBezTo>
                  <a:pt x="2848" y="2379417"/>
                  <a:pt x="-4508" y="2270960"/>
                  <a:pt x="0" y="1922713"/>
                </a:cubicBezTo>
                <a:cubicBezTo>
                  <a:pt x="4508" y="1574466"/>
                  <a:pt x="-7038" y="1405929"/>
                  <a:pt x="0" y="1191541"/>
                </a:cubicBezTo>
                <a:cubicBezTo>
                  <a:pt x="7038" y="977153"/>
                  <a:pt x="-53038" y="292447"/>
                  <a:pt x="0" y="0"/>
                </a:cubicBezTo>
                <a:close/>
              </a:path>
              <a:path w="10515600" h="5416094"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5715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B37FB-1464-4BD8-B044-BFC716CC97FC}"/>
              </a:ext>
            </a:extLst>
          </p:cNvPr>
          <p:cNvSpPr>
            <a:spLocks noGrp="1"/>
          </p:cNvSpPr>
          <p:nvPr>
            <p:ph type="ctrTitle"/>
          </p:nvPr>
        </p:nvSpPr>
        <p:spPr>
          <a:xfrm>
            <a:off x="1527048" y="2574292"/>
            <a:ext cx="9144000" cy="1613660"/>
          </a:xfrm>
        </p:spPr>
        <p:txBody>
          <a:bodyPr>
            <a:normAutofit/>
          </a:bodyPr>
          <a:lstStyle/>
          <a:p>
            <a:pPr algn="ctr"/>
            <a:r>
              <a:rPr lang="en-US" sz="4000" dirty="0">
                <a:solidFill>
                  <a:schemeClr val="bg1"/>
                </a:solidFill>
              </a:rPr>
              <a:t>A Great time to Rediscover YOUR HOW</a:t>
            </a:r>
          </a:p>
        </p:txBody>
      </p:sp>
      <p:pic>
        <p:nvPicPr>
          <p:cNvPr id="5" name="Picture 4">
            <a:extLst>
              <a:ext uri="{FF2B5EF4-FFF2-40B4-BE49-F238E27FC236}">
                <a16:creationId xmlns:a16="http://schemas.microsoft.com/office/drawing/2014/main" id="{D8707073-E470-49C1-BF6E-6CF4061ECAFE}"/>
              </a:ext>
            </a:extLst>
          </p:cNvPr>
          <p:cNvPicPr>
            <a:picLocks noChangeAspect="1"/>
          </p:cNvPicPr>
          <p:nvPr/>
        </p:nvPicPr>
        <p:blipFill>
          <a:blip r:embed="rId5"/>
          <a:stretch>
            <a:fillRect/>
          </a:stretch>
        </p:blipFill>
        <p:spPr>
          <a:xfrm>
            <a:off x="3126462" y="720953"/>
            <a:ext cx="6041660" cy="1798476"/>
          </a:xfrm>
          <a:prstGeom prst="rect">
            <a:avLst/>
          </a:prstGeom>
        </p:spPr>
      </p:pic>
      <p:sp>
        <p:nvSpPr>
          <p:cNvPr id="3" name="Subtitle 2">
            <a:extLst>
              <a:ext uri="{FF2B5EF4-FFF2-40B4-BE49-F238E27FC236}">
                <a16:creationId xmlns:a16="http://schemas.microsoft.com/office/drawing/2014/main" id="{D570D25A-75A4-4074-AA58-1BF2892731BB}"/>
              </a:ext>
            </a:extLst>
          </p:cNvPr>
          <p:cNvSpPr>
            <a:spLocks noGrp="1"/>
          </p:cNvSpPr>
          <p:nvPr>
            <p:ph type="subTitle" idx="1"/>
          </p:nvPr>
        </p:nvSpPr>
        <p:spPr>
          <a:xfrm>
            <a:off x="1527048" y="4446855"/>
            <a:ext cx="9144000" cy="1690192"/>
          </a:xfrm>
        </p:spPr>
        <p:txBody>
          <a:bodyPr>
            <a:noAutofit/>
          </a:bodyPr>
          <a:lstStyle/>
          <a:p>
            <a:pPr algn="ctr"/>
            <a:r>
              <a:rPr lang="en-US" sz="4800" dirty="0">
                <a:solidFill>
                  <a:schemeClr val="bg1"/>
                </a:solidFill>
              </a:rPr>
              <a:t>Solomon McAuley, </a:t>
            </a:r>
            <a:r>
              <a:rPr lang="en-US" sz="4800" dirty="0" err="1">
                <a:solidFill>
                  <a:schemeClr val="bg1"/>
                </a:solidFill>
              </a:rPr>
              <a:t>Centralina</a:t>
            </a:r>
            <a:r>
              <a:rPr lang="en-US" sz="4800" dirty="0">
                <a:solidFill>
                  <a:schemeClr val="bg1"/>
                </a:solidFill>
              </a:rPr>
              <a:t> NextGen Specialist </a:t>
            </a:r>
          </a:p>
          <a:p>
            <a:pPr algn="ctr"/>
            <a:r>
              <a:rPr lang="en-US" sz="4800" dirty="0">
                <a:solidFill>
                  <a:schemeClr val="bg1"/>
                </a:solidFill>
              </a:rPr>
              <a:t>Thursday, October 8, 2020</a:t>
            </a:r>
          </a:p>
        </p:txBody>
      </p:sp>
      <p:sp>
        <p:nvSpPr>
          <p:cNvPr id="1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23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A5388-92BD-4402-AA23-6336C909316F}"/>
              </a:ext>
            </a:extLst>
          </p:cNvPr>
          <p:cNvSpPr>
            <a:spLocks noGrp="1"/>
          </p:cNvSpPr>
          <p:nvPr>
            <p:ph type="title"/>
          </p:nvPr>
        </p:nvSpPr>
        <p:spPr>
          <a:xfrm>
            <a:off x="838200" y="365126"/>
            <a:ext cx="10515600" cy="933588"/>
          </a:xfrm>
        </p:spPr>
        <p:txBody>
          <a:bodyPr/>
          <a:lstStyle/>
          <a:p>
            <a:r>
              <a:rPr lang="en-US" dirty="0"/>
              <a:t>Do the neighbors know YOUR NAME?</a:t>
            </a:r>
          </a:p>
        </p:txBody>
      </p:sp>
      <p:sp>
        <p:nvSpPr>
          <p:cNvPr id="3" name="Content Placeholder 2">
            <a:extLst>
              <a:ext uri="{FF2B5EF4-FFF2-40B4-BE49-F238E27FC236}">
                <a16:creationId xmlns:a16="http://schemas.microsoft.com/office/drawing/2014/main" id="{5146AFB0-82B0-4D53-8409-809CCC028114}"/>
              </a:ext>
            </a:extLst>
          </p:cNvPr>
          <p:cNvSpPr>
            <a:spLocks noGrp="1"/>
          </p:cNvSpPr>
          <p:nvPr>
            <p:ph idx="1"/>
          </p:nvPr>
        </p:nvSpPr>
        <p:spPr>
          <a:xfrm>
            <a:off x="838200" y="1696278"/>
            <a:ext cx="10515600" cy="5161722"/>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We should be in the business of sharing what we do with anyone who will listen OUTSIDE of our professional circle </a:t>
            </a:r>
          </a:p>
          <a:p>
            <a:r>
              <a:rPr lang="en-US" sz="3200" dirty="0">
                <a:latin typeface="Verdana" panose="020B0604030504040204" pitchFamily="34" charset="0"/>
                <a:ea typeface="Verdana" panose="020B0604030504040204" pitchFamily="34" charset="0"/>
                <a:cs typeface="Verdana" panose="020B0604030504040204" pitchFamily="34" charset="0"/>
              </a:rPr>
              <a:t>We have little to no issues telling each other what we are doing well, we create monthly and annual reports to outline what we have done well, while our neighbors have NO CLUE as to what we do.</a:t>
            </a:r>
          </a:p>
          <a:p>
            <a:endParaRPr lang="en-US" dirty="0"/>
          </a:p>
        </p:txBody>
      </p:sp>
      <p:pic>
        <p:nvPicPr>
          <p:cNvPr id="5" name="Picture 4">
            <a:extLst>
              <a:ext uri="{FF2B5EF4-FFF2-40B4-BE49-F238E27FC236}">
                <a16:creationId xmlns:a16="http://schemas.microsoft.com/office/drawing/2014/main" id="{EF0C5563-3B3C-4F49-AB5F-0D9E4D6F9D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082748"/>
            <a:ext cx="3420152" cy="775252"/>
          </a:xfrm>
          <a:prstGeom prst="rect">
            <a:avLst/>
          </a:prstGeom>
        </p:spPr>
      </p:pic>
      <p:pic>
        <p:nvPicPr>
          <p:cNvPr id="7" name="Picture 6">
            <a:extLst>
              <a:ext uri="{FF2B5EF4-FFF2-40B4-BE49-F238E27FC236}">
                <a16:creationId xmlns:a16="http://schemas.microsoft.com/office/drawing/2014/main" id="{14338EB8-9191-417A-87F9-4D01B8561E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4176" y="6082748"/>
            <a:ext cx="2767824" cy="775252"/>
          </a:xfrm>
          <a:prstGeom prst="rect">
            <a:avLst/>
          </a:prstGeom>
        </p:spPr>
      </p:pic>
    </p:spTree>
    <p:extLst>
      <p:ext uri="{BB962C8B-B14F-4D97-AF65-F5344CB8AC3E}">
        <p14:creationId xmlns:p14="http://schemas.microsoft.com/office/powerpoint/2010/main" val="7308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581C-ED57-4AE1-9805-34BD39D08A42}"/>
              </a:ext>
            </a:extLst>
          </p:cNvPr>
          <p:cNvSpPr>
            <a:spLocks noGrp="1"/>
          </p:cNvSpPr>
          <p:nvPr>
            <p:ph type="title"/>
          </p:nvPr>
        </p:nvSpPr>
        <p:spPr/>
        <p:txBody>
          <a:bodyPr/>
          <a:lstStyle/>
          <a:p>
            <a:r>
              <a:rPr lang="en-US" dirty="0"/>
              <a:t>Do the neighbors know YOUR NAME?</a:t>
            </a:r>
          </a:p>
        </p:txBody>
      </p:sp>
      <p:sp>
        <p:nvSpPr>
          <p:cNvPr id="3" name="Content Placeholder 2">
            <a:extLst>
              <a:ext uri="{FF2B5EF4-FFF2-40B4-BE49-F238E27FC236}">
                <a16:creationId xmlns:a16="http://schemas.microsoft.com/office/drawing/2014/main" id="{6DC53D53-F838-47AF-B43B-9CEAF752DF64}"/>
              </a:ext>
            </a:extLst>
          </p:cNvPr>
          <p:cNvSpPr>
            <a:spLocks noGrp="1"/>
          </p:cNvSpPr>
          <p:nvPr>
            <p:ph idx="1"/>
          </p:nvPr>
        </p:nvSpPr>
        <p:spPr/>
        <p:txBody>
          <a:bodyPr>
            <a:normAutofit lnSpcReduction="10000"/>
          </a:bodyPr>
          <a:lstStyle/>
          <a:p>
            <a:r>
              <a:rPr lang="en-US" sz="3200" dirty="0">
                <a:latin typeface="Verdana" panose="020B0604030504040204" pitchFamily="34" charset="0"/>
                <a:ea typeface="Verdana" panose="020B0604030504040204" pitchFamily="34" charset="0"/>
                <a:cs typeface="Verdana" panose="020B0604030504040204" pitchFamily="34" charset="0"/>
              </a:rPr>
              <a:t>They may see a sign up that reads NCWORKS Career Center and will still tell someone they do not know what goes on in there, but it use to be the UNEMPLOYMENT OFFICE</a:t>
            </a:r>
          </a:p>
          <a:p>
            <a:r>
              <a:rPr lang="en-US" sz="3200" dirty="0">
                <a:latin typeface="Verdana" panose="020B0604030504040204" pitchFamily="34" charset="0"/>
                <a:ea typeface="Verdana" panose="020B0604030504040204" pitchFamily="34" charset="0"/>
                <a:cs typeface="Verdana" panose="020B0604030504040204" pitchFamily="34" charset="0"/>
              </a:rPr>
              <a:t>It is almost like being on the campaign trail you got to be willing to invest in marketing, local newspapers (front covers), local social media platforms etc.</a:t>
            </a:r>
          </a:p>
          <a:p>
            <a:endParaRPr lang="en-US" dirty="0"/>
          </a:p>
        </p:txBody>
      </p:sp>
      <p:pic>
        <p:nvPicPr>
          <p:cNvPr id="5" name="Picture 4">
            <a:extLst>
              <a:ext uri="{FF2B5EF4-FFF2-40B4-BE49-F238E27FC236}">
                <a16:creationId xmlns:a16="http://schemas.microsoft.com/office/drawing/2014/main" id="{DCCD289E-EA04-4BFE-B256-2057FA4CCC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963478"/>
            <a:ext cx="3420152" cy="894522"/>
          </a:xfrm>
          <a:prstGeom prst="rect">
            <a:avLst/>
          </a:prstGeom>
        </p:spPr>
      </p:pic>
      <p:pic>
        <p:nvPicPr>
          <p:cNvPr id="7" name="Picture 6">
            <a:extLst>
              <a:ext uri="{FF2B5EF4-FFF2-40B4-BE49-F238E27FC236}">
                <a16:creationId xmlns:a16="http://schemas.microsoft.com/office/drawing/2014/main" id="{7723F679-7A96-4ABC-B8B6-EB8FCF8402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4176" y="5963478"/>
            <a:ext cx="2767824" cy="894522"/>
          </a:xfrm>
          <a:prstGeom prst="rect">
            <a:avLst/>
          </a:prstGeom>
        </p:spPr>
      </p:pic>
    </p:spTree>
    <p:extLst>
      <p:ext uri="{BB962C8B-B14F-4D97-AF65-F5344CB8AC3E}">
        <p14:creationId xmlns:p14="http://schemas.microsoft.com/office/powerpoint/2010/main" val="4160402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F039-F004-4055-B0EB-C7DC72A7BC81}"/>
              </a:ext>
            </a:extLst>
          </p:cNvPr>
          <p:cNvSpPr>
            <a:spLocks noGrp="1"/>
          </p:cNvSpPr>
          <p:nvPr>
            <p:ph type="title"/>
          </p:nvPr>
        </p:nvSpPr>
        <p:spPr/>
        <p:txBody>
          <a:bodyPr/>
          <a:lstStyle/>
          <a:p>
            <a:r>
              <a:rPr lang="en-US" dirty="0"/>
              <a:t>Do the neighbors know YOUR NAME?</a:t>
            </a:r>
          </a:p>
        </p:txBody>
      </p:sp>
      <p:sp>
        <p:nvSpPr>
          <p:cNvPr id="3" name="Content Placeholder 2">
            <a:extLst>
              <a:ext uri="{FF2B5EF4-FFF2-40B4-BE49-F238E27FC236}">
                <a16:creationId xmlns:a16="http://schemas.microsoft.com/office/drawing/2014/main" id="{7D2A521F-3E37-4799-87F3-07F5E1456AFE}"/>
              </a:ext>
            </a:extLst>
          </p:cNvPr>
          <p:cNvSpPr>
            <a:spLocks noGrp="1"/>
          </p:cNvSpPr>
          <p:nvPr>
            <p:ph idx="1"/>
          </p:nvPr>
        </p:nvSpPr>
        <p:spPr>
          <a:xfrm>
            <a:off x="838200" y="1929384"/>
            <a:ext cx="10515600" cy="4049386"/>
          </a:xfrm>
        </p:spPr>
        <p:txBody>
          <a:bodyPr>
            <a:normAutofit fontScale="92500" lnSpcReduction="10000"/>
          </a:bodyPr>
          <a:lstStyle/>
          <a:p>
            <a:r>
              <a:rPr lang="en-US" dirty="0">
                <a:latin typeface="Verdana" panose="020B0604030504040204" pitchFamily="34" charset="0"/>
                <a:ea typeface="Verdana" panose="020B0604030504040204" pitchFamily="34" charset="0"/>
                <a:cs typeface="Verdana" panose="020B0604030504040204" pitchFamily="34" charset="0"/>
              </a:rPr>
              <a:t>They may not know YOUR NAME, but do they know what YOU offer?</a:t>
            </a:r>
          </a:p>
          <a:p>
            <a:r>
              <a:rPr lang="en-US" dirty="0">
                <a:latin typeface="Verdana" panose="020B0604030504040204" pitchFamily="34" charset="0"/>
                <a:ea typeface="Verdana" panose="020B0604030504040204" pitchFamily="34" charset="0"/>
                <a:cs typeface="Verdana" panose="020B0604030504040204" pitchFamily="34" charset="0"/>
              </a:rPr>
              <a:t>We base a lot of what we do on word of mouth, so let me ask you a question; if people are not coming to inquire about services are they not hearing what you are doing or is  it that what you are doing is not as effective as you thought it was?</a:t>
            </a: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-We cannot speak to how a potential customer or current customer view our services UNLESS we ask them. </a:t>
            </a:r>
          </a:p>
          <a:p>
            <a:endParaRPr lang="en-US" dirty="0"/>
          </a:p>
        </p:txBody>
      </p:sp>
      <p:pic>
        <p:nvPicPr>
          <p:cNvPr id="5" name="Picture 4">
            <a:extLst>
              <a:ext uri="{FF2B5EF4-FFF2-40B4-BE49-F238E27FC236}">
                <a16:creationId xmlns:a16="http://schemas.microsoft.com/office/drawing/2014/main" id="{85F66D35-1B5E-4FC9-A3B3-33711ABD7832}"/>
              </a:ext>
            </a:extLst>
          </p:cNvPr>
          <p:cNvPicPr>
            <a:picLocks noChangeAspect="1"/>
          </p:cNvPicPr>
          <p:nvPr/>
        </p:nvPicPr>
        <p:blipFill>
          <a:blip r:embed="rId2"/>
          <a:stretch>
            <a:fillRect/>
          </a:stretch>
        </p:blipFill>
        <p:spPr>
          <a:xfrm>
            <a:off x="9003323" y="5824025"/>
            <a:ext cx="3188677" cy="1033975"/>
          </a:xfrm>
          <a:prstGeom prst="rect">
            <a:avLst/>
          </a:prstGeom>
        </p:spPr>
      </p:pic>
      <p:pic>
        <p:nvPicPr>
          <p:cNvPr id="7" name="Picture 6">
            <a:extLst>
              <a:ext uri="{FF2B5EF4-FFF2-40B4-BE49-F238E27FC236}">
                <a16:creationId xmlns:a16="http://schemas.microsoft.com/office/drawing/2014/main" id="{A65052C3-10CE-49B8-B8C9-19DA7ACB81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963478"/>
            <a:ext cx="3420152" cy="894522"/>
          </a:xfrm>
          <a:prstGeom prst="rect">
            <a:avLst/>
          </a:prstGeom>
        </p:spPr>
      </p:pic>
    </p:spTree>
    <p:extLst>
      <p:ext uri="{BB962C8B-B14F-4D97-AF65-F5344CB8AC3E}">
        <p14:creationId xmlns:p14="http://schemas.microsoft.com/office/powerpoint/2010/main" val="1512155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D75F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8B74F85-A16E-4538-A959-036A6CD5DA02}"/>
              </a:ext>
            </a:extLst>
          </p:cNvPr>
          <p:cNvSpPr>
            <a:spLocks noGrp="1"/>
          </p:cNvSpPr>
          <p:nvPr>
            <p:ph type="title"/>
          </p:nvPr>
        </p:nvSpPr>
        <p:spPr>
          <a:xfrm>
            <a:off x="640081" y="329184"/>
            <a:ext cx="6241568" cy="1783080"/>
          </a:xfrm>
        </p:spPr>
        <p:txBody>
          <a:bodyPr anchor="b">
            <a:normAutofit/>
          </a:bodyPr>
          <a:lstStyle/>
          <a:p>
            <a:pPr>
              <a:lnSpc>
                <a:spcPct val="90000"/>
              </a:lnSpc>
            </a:pPr>
            <a:r>
              <a:rPr lang="en-US" sz="5000">
                <a:solidFill>
                  <a:schemeClr val="bg1"/>
                </a:solidFill>
              </a:rPr>
              <a:t>Do the neighbors know YOUR NAME?</a:t>
            </a:r>
          </a:p>
        </p:txBody>
      </p:sp>
      <p:sp>
        <p:nvSpPr>
          <p:cNvPr id="20"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A35381-29E9-4EA3-808D-8864937CAD88}"/>
              </a:ext>
            </a:extLst>
          </p:cNvPr>
          <p:cNvSpPr>
            <a:spLocks noGrp="1"/>
          </p:cNvSpPr>
          <p:nvPr>
            <p:ph idx="1"/>
          </p:nvPr>
        </p:nvSpPr>
        <p:spPr>
          <a:xfrm>
            <a:off x="640081" y="2706624"/>
            <a:ext cx="6241568" cy="3483864"/>
          </a:xfrm>
        </p:spPr>
        <p:txBody>
          <a:bodyPr>
            <a:normAutofi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Social Media is just ONE way to advertise our services, but we must also know there are some people that still look forward to reading a good newspaper or receiving a brochure in the mail. </a:t>
            </a:r>
          </a:p>
        </p:txBody>
      </p:sp>
      <p:pic>
        <p:nvPicPr>
          <p:cNvPr id="5" name="Picture 4">
            <a:extLst>
              <a:ext uri="{FF2B5EF4-FFF2-40B4-BE49-F238E27FC236}">
                <a16:creationId xmlns:a16="http://schemas.microsoft.com/office/drawing/2014/main" id="{DDA47956-4B98-490E-9F02-76C616F415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8343727" y="3158197"/>
            <a:ext cx="2934949" cy="2370406"/>
          </a:xfrm>
          <a:prstGeom prst="rect">
            <a:avLst/>
          </a:prstGeom>
        </p:spPr>
      </p:pic>
      <p:pic>
        <p:nvPicPr>
          <p:cNvPr id="6" name="Picture 5">
            <a:extLst>
              <a:ext uri="{FF2B5EF4-FFF2-40B4-BE49-F238E27FC236}">
                <a16:creationId xmlns:a16="http://schemas.microsoft.com/office/drawing/2014/main" id="{2C0F439A-4700-4697-A317-47ED67B07F0A}"/>
              </a:ext>
            </a:extLst>
          </p:cNvPr>
          <p:cNvPicPr>
            <a:picLocks noChangeAspect="1"/>
          </p:cNvPicPr>
          <p:nvPr/>
        </p:nvPicPr>
        <p:blipFill>
          <a:blip r:embed="rId3"/>
          <a:stretch>
            <a:fillRect/>
          </a:stretch>
        </p:blipFill>
        <p:spPr>
          <a:xfrm>
            <a:off x="7510523" y="221684"/>
            <a:ext cx="4414423" cy="2484940"/>
          </a:xfrm>
          <a:prstGeom prst="rect">
            <a:avLst/>
          </a:prstGeom>
        </p:spPr>
      </p:pic>
      <p:pic>
        <p:nvPicPr>
          <p:cNvPr id="7" name="Picture 6">
            <a:extLst>
              <a:ext uri="{FF2B5EF4-FFF2-40B4-BE49-F238E27FC236}">
                <a16:creationId xmlns:a16="http://schemas.microsoft.com/office/drawing/2014/main" id="{E42C2FD9-9FBF-4280-9AF0-E42CEC53D2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963478"/>
            <a:ext cx="3420152" cy="894522"/>
          </a:xfrm>
          <a:prstGeom prst="rect">
            <a:avLst/>
          </a:prstGeom>
        </p:spPr>
      </p:pic>
      <p:pic>
        <p:nvPicPr>
          <p:cNvPr id="8" name="Picture 7">
            <a:extLst>
              <a:ext uri="{FF2B5EF4-FFF2-40B4-BE49-F238E27FC236}">
                <a16:creationId xmlns:a16="http://schemas.microsoft.com/office/drawing/2014/main" id="{E994389A-1E94-46FB-9B49-5DA74FEB8AF0}"/>
              </a:ext>
            </a:extLst>
          </p:cNvPr>
          <p:cNvPicPr>
            <a:picLocks noChangeAspect="1"/>
          </p:cNvPicPr>
          <p:nvPr/>
        </p:nvPicPr>
        <p:blipFill>
          <a:blip r:embed="rId5"/>
          <a:stretch>
            <a:fillRect/>
          </a:stretch>
        </p:blipFill>
        <p:spPr>
          <a:xfrm>
            <a:off x="9003323" y="5824025"/>
            <a:ext cx="3188677" cy="1033975"/>
          </a:xfrm>
          <a:prstGeom prst="rect">
            <a:avLst/>
          </a:prstGeom>
        </p:spPr>
      </p:pic>
    </p:spTree>
    <p:extLst>
      <p:ext uri="{BB962C8B-B14F-4D97-AF65-F5344CB8AC3E}">
        <p14:creationId xmlns:p14="http://schemas.microsoft.com/office/powerpoint/2010/main" val="2222204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B140-449F-42B5-84C3-11C13AFD424E}"/>
              </a:ext>
            </a:extLst>
          </p:cNvPr>
          <p:cNvSpPr>
            <a:spLocks noGrp="1"/>
          </p:cNvSpPr>
          <p:nvPr>
            <p:ph type="title"/>
          </p:nvPr>
        </p:nvSpPr>
        <p:spPr/>
        <p:txBody>
          <a:bodyPr>
            <a:normAutofit/>
          </a:bodyPr>
          <a:lstStyle/>
          <a:p>
            <a:r>
              <a:rPr lang="en-US" dirty="0"/>
              <a:t>A few things </a:t>
            </a:r>
            <a:r>
              <a:rPr lang="en-US" dirty="0" err="1"/>
              <a:t>Centralina’s</a:t>
            </a:r>
            <a:r>
              <a:rPr lang="en-US" dirty="0"/>
              <a:t> doing :</a:t>
            </a:r>
          </a:p>
        </p:txBody>
      </p:sp>
      <p:sp>
        <p:nvSpPr>
          <p:cNvPr id="3" name="Content Placeholder 2">
            <a:extLst>
              <a:ext uri="{FF2B5EF4-FFF2-40B4-BE49-F238E27FC236}">
                <a16:creationId xmlns:a16="http://schemas.microsoft.com/office/drawing/2014/main" id="{30D56E68-0C00-4E84-9769-A02E17E5ADC3}"/>
              </a:ext>
            </a:extLst>
          </p:cNvPr>
          <p:cNvSpPr>
            <a:spLocks noGrp="1"/>
          </p:cNvSpPr>
          <p:nvPr>
            <p:ph idx="1"/>
          </p:nvPr>
        </p:nvSpPr>
        <p:spPr>
          <a:xfrm>
            <a:off x="838200" y="1929384"/>
            <a:ext cx="10515600" cy="480272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Assuring that follow-up is being done often </a:t>
            </a:r>
          </a:p>
          <a:p>
            <a:r>
              <a:rPr lang="en-US" dirty="0">
                <a:latin typeface="Verdana" panose="020B0604030504040204" pitchFamily="34" charset="0"/>
                <a:ea typeface="Verdana" panose="020B0604030504040204" pitchFamily="34" charset="0"/>
                <a:cs typeface="Verdana" panose="020B0604030504040204" pitchFamily="34" charset="0"/>
              </a:rPr>
              <a:t>Attending virtual events and sharing information with community partners </a:t>
            </a:r>
          </a:p>
          <a:p>
            <a:r>
              <a:rPr lang="en-US" dirty="0">
                <a:latin typeface="Verdana" panose="020B0604030504040204" pitchFamily="34" charset="0"/>
                <a:ea typeface="Verdana" panose="020B0604030504040204" pitchFamily="34" charset="0"/>
                <a:cs typeface="Verdana" panose="020B0604030504040204" pitchFamily="34" charset="0"/>
              </a:rPr>
              <a:t>Increasing our Social Media presence </a:t>
            </a:r>
          </a:p>
          <a:p>
            <a:r>
              <a:rPr lang="en-US" dirty="0">
                <a:latin typeface="Verdana" panose="020B0604030504040204" pitchFamily="34" charset="0"/>
                <a:ea typeface="Verdana" panose="020B0604030504040204" pitchFamily="34" charset="0"/>
                <a:cs typeface="Verdana" panose="020B0604030504040204" pitchFamily="34" charset="0"/>
              </a:rPr>
              <a:t>NextGen also host info sessions virtually which allows anyone who is interested in services to learn more about it and also get an interest form </a:t>
            </a:r>
            <a:r>
              <a:rPr lang="en-US">
                <a:latin typeface="Verdana" panose="020B0604030504040204" pitchFamily="34" charset="0"/>
                <a:ea typeface="Verdana" panose="020B0604030504040204" pitchFamily="34" charset="0"/>
                <a:cs typeface="Verdana" panose="020B0604030504040204" pitchFamily="34" charset="0"/>
              </a:rPr>
              <a:t>to complete</a:t>
            </a: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Continuing to discuss news ways of getting the word out about services</a:t>
            </a:r>
          </a:p>
        </p:txBody>
      </p:sp>
    </p:spTree>
    <p:extLst>
      <p:ext uri="{BB962C8B-B14F-4D97-AF65-F5344CB8AC3E}">
        <p14:creationId xmlns:p14="http://schemas.microsoft.com/office/powerpoint/2010/main" val="2168278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47F8A7-D9B9-481F-B823-16CE64C804BF}"/>
              </a:ext>
            </a:extLst>
          </p:cNvPr>
          <p:cNvPicPr>
            <a:picLocks noGrp="1" noChangeAspect="1"/>
          </p:cNvPicPr>
          <p:nvPr>
            <p:ph idx="1"/>
          </p:nvPr>
        </p:nvPicPr>
        <p:blipFill>
          <a:blip r:embed="rId2"/>
          <a:stretch>
            <a:fillRect/>
          </a:stretch>
        </p:blipFill>
        <p:spPr>
          <a:xfrm>
            <a:off x="3140765" y="1802399"/>
            <a:ext cx="5055601" cy="5055601"/>
          </a:xfrm>
          <a:prstGeom prst="rect">
            <a:avLst/>
          </a:prstGeom>
        </p:spPr>
      </p:pic>
    </p:spTree>
    <p:extLst>
      <p:ext uri="{BB962C8B-B14F-4D97-AF65-F5344CB8AC3E}">
        <p14:creationId xmlns:p14="http://schemas.microsoft.com/office/powerpoint/2010/main" val="3267585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rgbClr val="D75F39"/>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B34806C-7B48-4A3B-8143-7AC451BF736D}"/>
              </a:ext>
            </a:extLst>
          </p:cNvPr>
          <p:cNvSpPr>
            <a:spLocks noGrp="1"/>
          </p:cNvSpPr>
          <p:nvPr>
            <p:ph type="title"/>
          </p:nvPr>
        </p:nvSpPr>
        <p:spPr>
          <a:xfrm>
            <a:off x="838200" y="401221"/>
            <a:ext cx="10515600" cy="1348065"/>
          </a:xfrm>
        </p:spPr>
        <p:txBody>
          <a:bodyPr>
            <a:normAutofit/>
          </a:bodyPr>
          <a:lstStyle/>
          <a:p>
            <a:pPr algn="ctr"/>
            <a:r>
              <a:rPr lang="en-US" sz="6800" dirty="0">
                <a:solidFill>
                  <a:schemeClr val="bg1"/>
                </a:solidFill>
              </a:rPr>
              <a:t>Contact Information </a:t>
            </a:r>
          </a:p>
        </p:txBody>
      </p:sp>
      <p:sp>
        <p:nvSpPr>
          <p:cNvPr id="3" name="Content Placeholder 2">
            <a:extLst>
              <a:ext uri="{FF2B5EF4-FFF2-40B4-BE49-F238E27FC236}">
                <a16:creationId xmlns:a16="http://schemas.microsoft.com/office/drawing/2014/main" id="{0E380E81-873C-4F84-BA44-D6FCF9862466}"/>
              </a:ext>
            </a:extLst>
          </p:cNvPr>
          <p:cNvSpPr>
            <a:spLocks noGrp="1"/>
          </p:cNvSpPr>
          <p:nvPr>
            <p:ph idx="1"/>
          </p:nvPr>
        </p:nvSpPr>
        <p:spPr>
          <a:xfrm>
            <a:off x="838200" y="2586789"/>
            <a:ext cx="10515600" cy="3590174"/>
          </a:xfrm>
        </p:spPr>
        <p:txBody>
          <a:bodyPr>
            <a:normAutofit/>
          </a:bodyPr>
          <a:lstStyle/>
          <a:p>
            <a:pPr algn="ctr"/>
            <a:r>
              <a:rPr lang="en-US" sz="3200" dirty="0">
                <a:latin typeface="Verdana" panose="020B0604030504040204" pitchFamily="34" charset="0"/>
                <a:ea typeface="Verdana" panose="020B0604030504040204" pitchFamily="34" charset="0"/>
                <a:cs typeface="Verdana" panose="020B0604030504040204" pitchFamily="34" charset="0"/>
              </a:rPr>
              <a:t>Solomon McAuley, </a:t>
            </a:r>
            <a:r>
              <a:rPr lang="en-US" sz="3200" dirty="0" err="1">
                <a:latin typeface="Verdana" panose="020B0604030504040204" pitchFamily="34" charset="0"/>
                <a:ea typeface="Verdana" panose="020B0604030504040204" pitchFamily="34" charset="0"/>
                <a:cs typeface="Verdana" panose="020B0604030504040204" pitchFamily="34" charset="0"/>
              </a:rPr>
              <a:t>Centralina</a:t>
            </a:r>
            <a:r>
              <a:rPr lang="en-US" sz="3200" dirty="0">
                <a:latin typeface="Verdana" panose="020B0604030504040204" pitchFamily="34" charset="0"/>
                <a:ea typeface="Verdana" panose="020B0604030504040204" pitchFamily="34" charset="0"/>
                <a:cs typeface="Verdana" panose="020B0604030504040204" pitchFamily="34" charset="0"/>
              </a:rPr>
              <a:t> NextGen Specialist </a:t>
            </a:r>
          </a:p>
          <a:p>
            <a:pPr marL="0" indent="0" algn="ctr">
              <a:buNone/>
            </a:pPr>
            <a:r>
              <a:rPr lang="en-US" sz="3200" dirty="0">
                <a:latin typeface="Verdana" panose="020B0604030504040204" pitchFamily="34" charset="0"/>
                <a:ea typeface="Verdana" panose="020B0604030504040204" pitchFamily="34" charset="0"/>
                <a:cs typeface="Verdana" panose="020B0604030504040204" pitchFamily="34" charset="0"/>
                <a:hlinkClick r:id="rId2"/>
              </a:rPr>
              <a:t>smcauley@centralina.org</a:t>
            </a:r>
            <a:endParaRPr lang="en-US" sz="3200"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3200" dirty="0">
                <a:latin typeface="Verdana" panose="020B0604030504040204" pitchFamily="34" charset="0"/>
                <a:ea typeface="Verdana" panose="020B0604030504040204" pitchFamily="34" charset="0"/>
                <a:cs typeface="Verdana" panose="020B0604030504040204" pitchFamily="34" charset="0"/>
              </a:rPr>
              <a:t>(704) 345-2725</a:t>
            </a:r>
          </a:p>
          <a:p>
            <a:pPr marL="0" indent="0">
              <a:buNone/>
            </a:pPr>
            <a:endParaRPr lang="en-US" sz="3200" dirty="0">
              <a:latin typeface="Verdana" panose="020B0604030504040204" pitchFamily="34" charset="0"/>
              <a:ea typeface="Verdana" panose="020B0604030504040204" pitchFamily="34" charset="0"/>
              <a:cs typeface="Verdana" panose="020B0604030504040204" pitchFamily="34" charset="0"/>
            </a:endParaRPr>
          </a:p>
          <a:p>
            <a:pPr algn="ctr"/>
            <a:r>
              <a:rPr lang="en-US" sz="3200" dirty="0">
                <a:latin typeface="Verdana" panose="020B0604030504040204" pitchFamily="34" charset="0"/>
                <a:ea typeface="Verdana" panose="020B0604030504040204" pitchFamily="34" charset="0"/>
                <a:cs typeface="Verdana" panose="020B0604030504040204" pitchFamily="34" charset="0"/>
              </a:rPr>
              <a:t>Centralinaworks.com </a:t>
            </a:r>
          </a:p>
        </p:txBody>
      </p:sp>
    </p:spTree>
    <p:extLst>
      <p:ext uri="{BB962C8B-B14F-4D97-AF65-F5344CB8AC3E}">
        <p14:creationId xmlns:p14="http://schemas.microsoft.com/office/powerpoint/2010/main" val="72081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B9CC-26EE-4DDD-9D42-5BB9D582929E}"/>
              </a:ext>
            </a:extLst>
          </p:cNvPr>
          <p:cNvSpPr>
            <a:spLocks noGrp="1"/>
          </p:cNvSpPr>
          <p:nvPr>
            <p:ph type="title"/>
          </p:nvPr>
        </p:nvSpPr>
        <p:spPr>
          <a:xfrm>
            <a:off x="838200" y="239051"/>
            <a:ext cx="10515600" cy="1325563"/>
          </a:xfrm>
        </p:spPr>
        <p:txBody>
          <a:bodyPr/>
          <a:lstStyle/>
          <a:p>
            <a:pPr algn="ctr"/>
            <a:r>
              <a:rPr lang="en-US" dirty="0"/>
              <a:t> Who Am I? </a:t>
            </a:r>
          </a:p>
        </p:txBody>
      </p:sp>
      <p:pic>
        <p:nvPicPr>
          <p:cNvPr id="5" name="Content Placeholder 4">
            <a:extLst>
              <a:ext uri="{FF2B5EF4-FFF2-40B4-BE49-F238E27FC236}">
                <a16:creationId xmlns:a16="http://schemas.microsoft.com/office/drawing/2014/main" id="{D93FAD15-754B-4938-ADA8-11ECDD9663B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872708"/>
            <a:ext cx="3163957" cy="2737546"/>
          </a:xfrm>
        </p:spPr>
      </p:pic>
      <p:pic>
        <p:nvPicPr>
          <p:cNvPr id="7" name="Picture 6">
            <a:extLst>
              <a:ext uri="{FF2B5EF4-FFF2-40B4-BE49-F238E27FC236}">
                <a16:creationId xmlns:a16="http://schemas.microsoft.com/office/drawing/2014/main" id="{8FA262EB-E714-450E-97E7-3C9F3A4DBD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2730" y="1888927"/>
            <a:ext cx="2450804" cy="2737546"/>
          </a:xfrm>
          <a:prstGeom prst="rect">
            <a:avLst/>
          </a:prstGeom>
        </p:spPr>
      </p:pic>
      <p:sp>
        <p:nvSpPr>
          <p:cNvPr id="9" name="TextBox 8">
            <a:extLst>
              <a:ext uri="{FF2B5EF4-FFF2-40B4-BE49-F238E27FC236}">
                <a16:creationId xmlns:a16="http://schemas.microsoft.com/office/drawing/2014/main" id="{1E3322C0-1093-4FC5-B20D-FCC09CE56A58}"/>
              </a:ext>
            </a:extLst>
          </p:cNvPr>
          <p:cNvSpPr txBox="1"/>
          <p:nvPr/>
        </p:nvSpPr>
        <p:spPr>
          <a:xfrm>
            <a:off x="3279489" y="4987614"/>
            <a:ext cx="6096000" cy="1569660"/>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THE AUTHOR OF:</a:t>
            </a:r>
          </a:p>
          <a:p>
            <a:pPr algn="ctr"/>
            <a:r>
              <a:rPr lang="en-US" sz="2400" dirty="0">
                <a:latin typeface="Arial" panose="020B0604020202020204" pitchFamily="34" charset="0"/>
                <a:cs typeface="Arial" panose="020B0604020202020204" pitchFamily="34" charset="0"/>
              </a:rPr>
              <a:t>THE 6 E’S TO SUCCESSFUL YOUTH ENGAGEMENT (English and Spanish)</a:t>
            </a:r>
          </a:p>
          <a:p>
            <a:pPr algn="ctr"/>
            <a:r>
              <a:rPr lang="en-US" sz="2400" dirty="0">
                <a:latin typeface="Arial" panose="020B0604020202020204" pitchFamily="34" charset="0"/>
                <a:cs typeface="Arial" panose="020B0604020202020204" pitchFamily="34" charset="0"/>
              </a:rPr>
              <a:t>SOLOMONMCAULEY.COM</a:t>
            </a:r>
          </a:p>
        </p:txBody>
      </p:sp>
      <p:pic>
        <p:nvPicPr>
          <p:cNvPr id="11" name="Picture 10">
            <a:extLst>
              <a:ext uri="{FF2B5EF4-FFF2-40B4-BE49-F238E27FC236}">
                <a16:creationId xmlns:a16="http://schemas.microsoft.com/office/drawing/2014/main" id="{CFB98748-DFA3-444E-B2C6-3DF3ACD3BE3F}"/>
              </a:ext>
            </a:extLst>
          </p:cNvPr>
          <p:cNvPicPr>
            <a:picLocks noChangeAspect="1"/>
          </p:cNvPicPr>
          <p:nvPr/>
        </p:nvPicPr>
        <p:blipFill>
          <a:blip r:embed="rId4"/>
          <a:stretch>
            <a:fillRect/>
          </a:stretch>
        </p:blipFill>
        <p:spPr>
          <a:xfrm>
            <a:off x="0" y="5742335"/>
            <a:ext cx="3420152" cy="1115665"/>
          </a:xfrm>
          <a:prstGeom prst="rect">
            <a:avLst/>
          </a:prstGeom>
        </p:spPr>
      </p:pic>
      <p:pic>
        <p:nvPicPr>
          <p:cNvPr id="13" name="Picture 12">
            <a:extLst>
              <a:ext uri="{FF2B5EF4-FFF2-40B4-BE49-F238E27FC236}">
                <a16:creationId xmlns:a16="http://schemas.microsoft.com/office/drawing/2014/main" id="{5CAA16B7-FFAE-47A7-9DAA-BEF2C52B3F34}"/>
              </a:ext>
            </a:extLst>
          </p:cNvPr>
          <p:cNvPicPr>
            <a:picLocks noChangeAspect="1"/>
          </p:cNvPicPr>
          <p:nvPr/>
        </p:nvPicPr>
        <p:blipFill>
          <a:blip r:embed="rId5"/>
          <a:stretch>
            <a:fillRect/>
          </a:stretch>
        </p:blipFill>
        <p:spPr>
          <a:xfrm>
            <a:off x="9424176" y="5736239"/>
            <a:ext cx="2767824" cy="1121761"/>
          </a:xfrm>
          <a:prstGeom prst="rect">
            <a:avLst/>
          </a:prstGeom>
        </p:spPr>
      </p:pic>
      <p:sp>
        <p:nvSpPr>
          <p:cNvPr id="14" name="Content Placeholder 9">
            <a:extLst>
              <a:ext uri="{FF2B5EF4-FFF2-40B4-BE49-F238E27FC236}">
                <a16:creationId xmlns:a16="http://schemas.microsoft.com/office/drawing/2014/main" id="{212921C0-BAA4-46F4-B17A-C6C5D6D54673}"/>
              </a:ext>
            </a:extLst>
          </p:cNvPr>
          <p:cNvSpPr txBox="1">
            <a:spLocks/>
          </p:cNvSpPr>
          <p:nvPr/>
        </p:nvSpPr>
        <p:spPr>
          <a:xfrm>
            <a:off x="10128398" y="1872708"/>
            <a:ext cx="2063602" cy="4352955"/>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Arial" panose="020B0604020202020204" pitchFamily="34" charset="0"/>
                <a:cs typeface="Arial" panose="020B0604020202020204" pitchFamily="34" charset="0"/>
              </a:rPr>
              <a:t>A BELIEVER</a:t>
            </a:r>
          </a:p>
          <a:p>
            <a:r>
              <a:rPr lang="en-US" sz="1800" b="1" dirty="0">
                <a:latin typeface="Arial" panose="020B0604020202020204" pitchFamily="34" charset="0"/>
                <a:cs typeface="Arial" panose="020B0604020202020204" pitchFamily="34" charset="0"/>
              </a:rPr>
              <a:t>A BROTHER </a:t>
            </a:r>
          </a:p>
          <a:p>
            <a:r>
              <a:rPr lang="en-US" sz="1800" b="1" dirty="0">
                <a:latin typeface="Arial" panose="020B0604020202020204" pitchFamily="34" charset="0"/>
                <a:cs typeface="Arial" panose="020B0604020202020204" pitchFamily="34" charset="0"/>
              </a:rPr>
              <a:t>A FATHER </a:t>
            </a:r>
          </a:p>
          <a:p>
            <a:r>
              <a:rPr lang="en-US" sz="1800" b="1" dirty="0">
                <a:latin typeface="Arial" panose="020B0604020202020204" pitchFamily="34" charset="0"/>
                <a:cs typeface="Arial" panose="020B0604020202020204" pitchFamily="34" charset="0"/>
              </a:rPr>
              <a:t>A FRIEND </a:t>
            </a:r>
          </a:p>
          <a:p>
            <a:r>
              <a:rPr lang="en-US" sz="1800" b="1" dirty="0">
                <a:latin typeface="Arial" panose="020B0604020202020204" pitchFamily="34" charset="0"/>
                <a:cs typeface="Arial" panose="020B0604020202020204" pitchFamily="34" charset="0"/>
              </a:rPr>
              <a:t>A MENTOR </a:t>
            </a:r>
          </a:p>
          <a:p>
            <a:r>
              <a:rPr lang="en-US" sz="1800" b="1" dirty="0">
                <a:latin typeface="Arial" panose="020B0604020202020204" pitchFamily="34" charset="0"/>
                <a:cs typeface="Arial" panose="020B0604020202020204" pitchFamily="34" charset="0"/>
              </a:rPr>
              <a:t>A MOTIVATOR</a:t>
            </a:r>
          </a:p>
          <a:p>
            <a:r>
              <a:rPr lang="en-US" sz="1800" b="1" dirty="0">
                <a:latin typeface="Arial" panose="020B0604020202020204" pitchFamily="34" charset="0"/>
                <a:cs typeface="Arial" panose="020B0604020202020204" pitchFamily="34" charset="0"/>
              </a:rPr>
              <a:t>A SON </a:t>
            </a:r>
          </a:p>
          <a:p>
            <a:r>
              <a:rPr lang="en-US" sz="1800" b="1" dirty="0">
                <a:latin typeface="Arial" panose="020B0604020202020204" pitchFamily="34" charset="0"/>
                <a:cs typeface="Arial" panose="020B0604020202020204" pitchFamily="34" charset="0"/>
              </a:rPr>
              <a:t>A TEACHER</a:t>
            </a:r>
            <a:r>
              <a:rPr lang="en-US" sz="18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107D8423-7BCD-4033-8028-CF6E3D8527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57021" y="1848644"/>
            <a:ext cx="2450804" cy="2761610"/>
          </a:xfrm>
          <a:prstGeom prst="rect">
            <a:avLst/>
          </a:prstGeom>
        </p:spPr>
      </p:pic>
    </p:spTree>
    <p:extLst>
      <p:ext uri="{BB962C8B-B14F-4D97-AF65-F5344CB8AC3E}">
        <p14:creationId xmlns:p14="http://schemas.microsoft.com/office/powerpoint/2010/main" val="2599525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D75F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839D15-87F0-4C1C-943E-BBF29DBF9CF1}"/>
              </a:ext>
            </a:extLst>
          </p:cNvPr>
          <p:cNvSpPr>
            <a:spLocks noGrp="1"/>
          </p:cNvSpPr>
          <p:nvPr>
            <p:ph type="title"/>
          </p:nvPr>
        </p:nvSpPr>
        <p:spPr>
          <a:xfrm>
            <a:off x="640081" y="329184"/>
            <a:ext cx="6241568" cy="1783080"/>
          </a:xfrm>
        </p:spPr>
        <p:txBody>
          <a:bodyPr anchor="b">
            <a:normAutofit/>
          </a:bodyPr>
          <a:lstStyle/>
          <a:p>
            <a:pPr>
              <a:lnSpc>
                <a:spcPct val="90000"/>
              </a:lnSpc>
            </a:pPr>
            <a:r>
              <a:rPr lang="en-US" sz="5600" dirty="0">
                <a:solidFill>
                  <a:schemeClr val="bg1"/>
                </a:solidFill>
              </a:rPr>
              <a:t>Today we will discuss </a:t>
            </a:r>
          </a:p>
        </p:txBody>
      </p:sp>
      <p:sp>
        <p:nvSpPr>
          <p:cNvPr id="16"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524DA7-C425-45D3-A968-113182195B95}"/>
              </a:ext>
            </a:extLst>
          </p:cNvPr>
          <p:cNvSpPr>
            <a:spLocks noGrp="1"/>
          </p:cNvSpPr>
          <p:nvPr>
            <p:ph idx="1"/>
          </p:nvPr>
        </p:nvSpPr>
        <p:spPr>
          <a:xfrm>
            <a:off x="640081" y="2706624"/>
            <a:ext cx="6241568" cy="3483864"/>
          </a:xfrm>
        </p:spPr>
        <p:txBody>
          <a:bodyPr>
            <a:normAutofi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How to become “UNSTUCK” </a:t>
            </a:r>
          </a:p>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R.O.A.D Method (Rip off and duplicate) </a:t>
            </a:r>
          </a:p>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Do the neighbors know YOUR name? </a:t>
            </a:r>
          </a:p>
        </p:txBody>
      </p:sp>
      <p:pic>
        <p:nvPicPr>
          <p:cNvPr id="7" name="Picture 6">
            <a:extLst>
              <a:ext uri="{FF2B5EF4-FFF2-40B4-BE49-F238E27FC236}">
                <a16:creationId xmlns:a16="http://schemas.microsoft.com/office/drawing/2014/main" id="{D0D9BFDC-F2F8-482B-B765-CE1F0E38F181}"/>
              </a:ext>
            </a:extLst>
          </p:cNvPr>
          <p:cNvPicPr>
            <a:picLocks noChangeAspect="1"/>
          </p:cNvPicPr>
          <p:nvPr/>
        </p:nvPicPr>
        <p:blipFill>
          <a:blip r:embed="rId2"/>
          <a:stretch>
            <a:fillRect/>
          </a:stretch>
        </p:blipFill>
        <p:spPr>
          <a:xfrm>
            <a:off x="7834304" y="3912420"/>
            <a:ext cx="4014216" cy="1625758"/>
          </a:xfrm>
          <a:prstGeom prst="rect">
            <a:avLst/>
          </a:prstGeom>
        </p:spPr>
      </p:pic>
      <p:pic>
        <p:nvPicPr>
          <p:cNvPr id="5" name="Picture 4">
            <a:extLst>
              <a:ext uri="{FF2B5EF4-FFF2-40B4-BE49-F238E27FC236}">
                <a16:creationId xmlns:a16="http://schemas.microsoft.com/office/drawing/2014/main" id="{7C2E842F-ED30-48E1-92E8-B72DD77C8AEA}"/>
              </a:ext>
            </a:extLst>
          </p:cNvPr>
          <p:cNvPicPr>
            <a:picLocks noChangeAspect="1"/>
          </p:cNvPicPr>
          <p:nvPr/>
        </p:nvPicPr>
        <p:blipFill>
          <a:blip r:embed="rId3"/>
          <a:stretch>
            <a:fillRect/>
          </a:stretch>
        </p:blipFill>
        <p:spPr>
          <a:xfrm>
            <a:off x="7834304" y="5538178"/>
            <a:ext cx="4014216" cy="1304620"/>
          </a:xfrm>
          <a:prstGeom prst="rect">
            <a:avLst/>
          </a:prstGeom>
        </p:spPr>
      </p:pic>
      <p:pic>
        <p:nvPicPr>
          <p:cNvPr id="1026" name="Picture 2">
            <a:extLst>
              <a:ext uri="{FF2B5EF4-FFF2-40B4-BE49-F238E27FC236}">
                <a16:creationId xmlns:a16="http://schemas.microsoft.com/office/drawing/2014/main" id="{3DFF6E58-A2B4-4F0E-A707-90D3CAB29E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3452" y="134596"/>
            <a:ext cx="4755500" cy="281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190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5824B8B-B231-480A-9E80-6D446D1D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43AF03E-5FC1-48B3-8CF2-01998C232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58548" y="0"/>
            <a:ext cx="7464980" cy="6858000"/>
          </a:xfrm>
          <a:custGeom>
            <a:avLst/>
            <a:gdLst>
              <a:gd name="connsiteX0" fmla="*/ 0 w 7464980"/>
              <a:gd name="connsiteY0" fmla="*/ 0 h 6858000"/>
              <a:gd name="connsiteX1" fmla="*/ 1624264 w 7464980"/>
              <a:gd name="connsiteY1" fmla="*/ 0 h 6858000"/>
              <a:gd name="connsiteX2" fmla="*/ 2171700 w 7464980"/>
              <a:gd name="connsiteY2" fmla="*/ 0 h 6858000"/>
              <a:gd name="connsiteX3" fmla="*/ 2794224 w 7464980"/>
              <a:gd name="connsiteY3" fmla="*/ 0 h 6858000"/>
              <a:gd name="connsiteX4" fmla="*/ 2860782 w 7464980"/>
              <a:gd name="connsiteY4" fmla="*/ 0 h 6858000"/>
              <a:gd name="connsiteX5" fmla="*/ 7446838 w 7464980"/>
              <a:gd name="connsiteY5" fmla="*/ 0 h 6858000"/>
              <a:gd name="connsiteX6" fmla="*/ 7437231 w 7464980"/>
              <a:gd name="connsiteY6" fmla="*/ 94814 h 6858000"/>
              <a:gd name="connsiteX7" fmla="*/ 7442282 w 7464980"/>
              <a:gd name="connsiteY7" fmla="*/ 421796 h 6858000"/>
              <a:gd name="connsiteX8" fmla="*/ 7446216 w 7464980"/>
              <a:gd name="connsiteY8" fmla="*/ 812192 h 6858000"/>
              <a:gd name="connsiteX9" fmla="*/ 7426545 w 7464980"/>
              <a:gd name="connsiteY9" fmla="*/ 1113642 h 6858000"/>
              <a:gd name="connsiteX10" fmla="*/ 7454338 w 7464980"/>
              <a:gd name="connsiteY10" fmla="*/ 1796708 h 6858000"/>
              <a:gd name="connsiteX11" fmla="*/ 7452689 w 7464980"/>
              <a:gd name="connsiteY11" fmla="*/ 2327333 h 6858000"/>
              <a:gd name="connsiteX12" fmla="*/ 7443551 w 7464980"/>
              <a:gd name="connsiteY12" fmla="*/ 2784280 h 6858000"/>
              <a:gd name="connsiteX13" fmla="*/ 7449008 w 7464980"/>
              <a:gd name="connsiteY13" fmla="*/ 2985458 h 6858000"/>
              <a:gd name="connsiteX14" fmla="*/ 7435302 w 7464980"/>
              <a:gd name="connsiteY14" fmla="*/ 3531096 h 6858000"/>
              <a:gd name="connsiteX15" fmla="*/ 7445835 w 7464980"/>
              <a:gd name="connsiteY15" fmla="*/ 4336830 h 6858000"/>
              <a:gd name="connsiteX16" fmla="*/ 7444947 w 7464980"/>
              <a:gd name="connsiteY16" fmla="*/ 5026893 h 6858000"/>
              <a:gd name="connsiteX17" fmla="*/ 7449262 w 7464980"/>
              <a:gd name="connsiteY17" fmla="*/ 5252632 h 6858000"/>
              <a:gd name="connsiteX18" fmla="*/ 7449262 w 7464980"/>
              <a:gd name="connsiteY18" fmla="*/ 5466282 h 6858000"/>
              <a:gd name="connsiteX19" fmla="*/ 7411187 w 7464980"/>
              <a:gd name="connsiteY19" fmla="*/ 6121225 h 6858000"/>
              <a:gd name="connsiteX20" fmla="*/ 7426643 w 7464980"/>
              <a:gd name="connsiteY20" fmla="*/ 6708907 h 6858000"/>
              <a:gd name="connsiteX21" fmla="*/ 7443936 w 7464980"/>
              <a:gd name="connsiteY21" fmla="*/ 6858000 h 6858000"/>
              <a:gd name="connsiteX22" fmla="*/ 2860782 w 7464980"/>
              <a:gd name="connsiteY22" fmla="*/ 6858000 h 6858000"/>
              <a:gd name="connsiteX23" fmla="*/ 2794224 w 7464980"/>
              <a:gd name="connsiteY23" fmla="*/ 6858000 h 6858000"/>
              <a:gd name="connsiteX24" fmla="*/ 2171700 w 7464980"/>
              <a:gd name="connsiteY24" fmla="*/ 6858000 h 6858000"/>
              <a:gd name="connsiteX25" fmla="*/ 1624264 w 7464980"/>
              <a:gd name="connsiteY25" fmla="*/ 6858000 h 6858000"/>
              <a:gd name="connsiteX26" fmla="*/ 0 w 746498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64980" h="6858000">
                <a:moveTo>
                  <a:pt x="0" y="0"/>
                </a:moveTo>
                <a:lnTo>
                  <a:pt x="1624264" y="0"/>
                </a:lnTo>
                <a:lnTo>
                  <a:pt x="2171700" y="0"/>
                </a:lnTo>
                <a:lnTo>
                  <a:pt x="2794224" y="0"/>
                </a:lnTo>
                <a:lnTo>
                  <a:pt x="2860782" y="0"/>
                </a:lnTo>
                <a:lnTo>
                  <a:pt x="7446838" y="0"/>
                </a:lnTo>
                <a:lnTo>
                  <a:pt x="7437231" y="94814"/>
                </a:lnTo>
                <a:cubicBezTo>
                  <a:pt x="7430384" y="203629"/>
                  <a:pt x="7435048" y="312712"/>
                  <a:pt x="7442282" y="421796"/>
                </a:cubicBezTo>
                <a:cubicBezTo>
                  <a:pt x="7453108" y="551656"/>
                  <a:pt x="7454428" y="682144"/>
                  <a:pt x="7446216" y="812192"/>
                </a:cubicBezTo>
                <a:cubicBezTo>
                  <a:pt x="7438221" y="912591"/>
                  <a:pt x="7429210" y="1012988"/>
                  <a:pt x="7426545" y="1113642"/>
                </a:cubicBezTo>
                <a:cubicBezTo>
                  <a:pt x="7420198" y="1342689"/>
                  <a:pt x="7439236" y="1569316"/>
                  <a:pt x="7454338" y="1796708"/>
                </a:cubicBezTo>
                <a:cubicBezTo>
                  <a:pt x="7466015" y="1973710"/>
                  <a:pt x="7471472" y="2150457"/>
                  <a:pt x="7452689" y="2327333"/>
                </a:cubicBezTo>
                <a:cubicBezTo>
                  <a:pt x="7436698" y="2479266"/>
                  <a:pt x="7428321" y="2631453"/>
                  <a:pt x="7443551" y="2784280"/>
                </a:cubicBezTo>
                <a:cubicBezTo>
                  <a:pt x="7450277" y="2851085"/>
                  <a:pt x="7457512" y="2918653"/>
                  <a:pt x="7449008" y="2985458"/>
                </a:cubicBezTo>
                <a:cubicBezTo>
                  <a:pt x="7426036" y="3167039"/>
                  <a:pt x="7429591" y="3349132"/>
                  <a:pt x="7435302" y="3531096"/>
                </a:cubicBezTo>
                <a:cubicBezTo>
                  <a:pt x="7443805" y="3799715"/>
                  <a:pt x="7457892" y="4067954"/>
                  <a:pt x="7445835" y="4336830"/>
                </a:cubicBezTo>
                <a:cubicBezTo>
                  <a:pt x="7435555" y="4566639"/>
                  <a:pt x="7452181" y="4796831"/>
                  <a:pt x="7444947" y="5026893"/>
                </a:cubicBezTo>
                <a:cubicBezTo>
                  <a:pt x="7442510" y="5102162"/>
                  <a:pt x="7443957" y="5177504"/>
                  <a:pt x="7449262" y="5252632"/>
                </a:cubicBezTo>
                <a:cubicBezTo>
                  <a:pt x="7455799" y="5323700"/>
                  <a:pt x="7455799" y="5395213"/>
                  <a:pt x="7449262" y="5466282"/>
                </a:cubicBezTo>
                <a:cubicBezTo>
                  <a:pt x="7424767" y="5683875"/>
                  <a:pt x="7414742" y="5902486"/>
                  <a:pt x="7411187" y="6121225"/>
                </a:cubicBezTo>
                <a:cubicBezTo>
                  <a:pt x="7407951" y="6317442"/>
                  <a:pt x="7409569" y="6513586"/>
                  <a:pt x="7426643" y="6708907"/>
                </a:cubicBezTo>
                <a:lnTo>
                  <a:pt x="7443936" y="6858000"/>
                </a:lnTo>
                <a:lnTo>
                  <a:pt x="2860782" y="6858000"/>
                </a:lnTo>
                <a:lnTo>
                  <a:pt x="2794224" y="6858000"/>
                </a:lnTo>
                <a:lnTo>
                  <a:pt x="2171700" y="6858000"/>
                </a:lnTo>
                <a:lnTo>
                  <a:pt x="1624264" y="6858000"/>
                </a:lnTo>
                <a:lnTo>
                  <a:pt x="0" y="6858000"/>
                </a:lnTo>
                <a:close/>
              </a:path>
            </a:pathLst>
          </a:custGeom>
          <a:solidFill>
            <a:srgbClr val="D75F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932E25-1562-4BD3-8A7D-FB4AD37252ED}"/>
              </a:ext>
            </a:extLst>
          </p:cNvPr>
          <p:cNvSpPr>
            <a:spLocks noGrp="1"/>
          </p:cNvSpPr>
          <p:nvPr>
            <p:ph type="title"/>
          </p:nvPr>
        </p:nvSpPr>
        <p:spPr>
          <a:xfrm>
            <a:off x="4906774" y="169867"/>
            <a:ext cx="6751985" cy="1050857"/>
          </a:xfrm>
        </p:spPr>
        <p:txBody>
          <a:bodyPr anchor="b">
            <a:normAutofit/>
          </a:bodyPr>
          <a:lstStyle/>
          <a:p>
            <a:pPr>
              <a:lnSpc>
                <a:spcPct val="90000"/>
              </a:lnSpc>
            </a:pPr>
            <a:r>
              <a:rPr lang="en-US" sz="4400" dirty="0">
                <a:solidFill>
                  <a:schemeClr val="bg1"/>
                </a:solidFill>
              </a:rPr>
              <a:t>How to become UNSTUCK </a:t>
            </a:r>
          </a:p>
        </p:txBody>
      </p:sp>
      <p:sp>
        <p:nvSpPr>
          <p:cNvPr id="16"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60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2BC7F5-2438-4827-86AC-9BD54BFF17D3}"/>
              </a:ext>
            </a:extLst>
          </p:cNvPr>
          <p:cNvSpPr>
            <a:spLocks noGrp="1"/>
          </p:cNvSpPr>
          <p:nvPr>
            <p:ph idx="1"/>
          </p:nvPr>
        </p:nvSpPr>
        <p:spPr>
          <a:xfrm>
            <a:off x="4758548" y="2441448"/>
            <a:ext cx="7410628" cy="4416552"/>
          </a:xfrm>
        </p:spPr>
        <p:txBody>
          <a:bodyPr>
            <a:normAutofit fontScale="92500" lnSpcReduction="10000"/>
          </a:bodyPr>
          <a:lstStyle/>
          <a:p>
            <a:pPr>
              <a:lnSpc>
                <a:spcPct val="100000"/>
              </a:lnSpc>
            </a:pPr>
            <a:r>
              <a:rPr lang="en-US" sz="2200" dirty="0">
                <a:solidFill>
                  <a:schemeClr val="bg1"/>
                </a:solidFill>
                <a:latin typeface="Verdana" panose="020B0604030504040204" pitchFamily="34" charset="0"/>
                <a:ea typeface="Verdana" panose="020B0604030504040204" pitchFamily="34" charset="0"/>
                <a:cs typeface="Verdana" panose="020B0604030504040204" pitchFamily="34" charset="0"/>
              </a:rPr>
              <a:t>The work we do with WIOA at times can get so routine that we must force ourselves to think outside the box. That could be talking to others throughout the state that is doing the same work or even finding new ways to provide the same or better services. </a:t>
            </a:r>
          </a:p>
          <a:p>
            <a:pPr>
              <a:lnSpc>
                <a:spcPct val="100000"/>
              </a:lnSpc>
            </a:pPr>
            <a:r>
              <a:rPr lang="en-US" sz="2200" dirty="0">
                <a:solidFill>
                  <a:schemeClr val="bg1"/>
                </a:solidFill>
                <a:latin typeface="Verdana" panose="020B0604030504040204" pitchFamily="34" charset="0"/>
                <a:ea typeface="Verdana" panose="020B0604030504040204" pitchFamily="34" charset="0"/>
                <a:cs typeface="Verdana" panose="020B0604030504040204" pitchFamily="34" charset="0"/>
              </a:rPr>
              <a:t>Revisit the work you have done for the last 3 to 6 months. Revisit how you explain WIOA services, practice with coworkers on your delivery, Revisit case files, and ask yourself did you do all you could do to provide services to your customers?</a:t>
            </a:r>
          </a:p>
          <a:p>
            <a:pPr>
              <a:lnSpc>
                <a:spcPct val="100000"/>
              </a:lnSpc>
            </a:pPr>
            <a:r>
              <a:rPr lang="en-US" sz="2200" dirty="0">
                <a:solidFill>
                  <a:schemeClr val="bg1"/>
                </a:solidFill>
                <a:latin typeface="Verdana" panose="020B0604030504040204" pitchFamily="34" charset="0"/>
                <a:ea typeface="Verdana" panose="020B0604030504040204" pitchFamily="34" charset="0"/>
                <a:cs typeface="Verdana" panose="020B0604030504040204" pitchFamily="34" charset="0"/>
              </a:rPr>
              <a:t>We must remember with WIOA we must change our mindset from thinking EVERYONE should be served the same EXACT way for the same EXACT length of time.</a:t>
            </a:r>
          </a:p>
          <a:p>
            <a:pPr>
              <a:lnSpc>
                <a:spcPct val="100000"/>
              </a:lnSpc>
            </a:pPr>
            <a:endParaRPr lang="en-US" sz="2200" dirty="0">
              <a:solidFill>
                <a:schemeClr val="bg1"/>
              </a:solidFill>
            </a:endParaRPr>
          </a:p>
        </p:txBody>
      </p:sp>
      <p:pic>
        <p:nvPicPr>
          <p:cNvPr id="5" name="Picture 4">
            <a:extLst>
              <a:ext uri="{FF2B5EF4-FFF2-40B4-BE49-F238E27FC236}">
                <a16:creationId xmlns:a16="http://schemas.microsoft.com/office/drawing/2014/main" id="{DCE2649D-A58E-44E2-8301-E0D88DCB186B}"/>
              </a:ext>
            </a:extLst>
          </p:cNvPr>
          <p:cNvPicPr>
            <a:picLocks noChangeAspect="1"/>
          </p:cNvPicPr>
          <p:nvPr/>
        </p:nvPicPr>
        <p:blipFill>
          <a:blip r:embed="rId2"/>
          <a:stretch>
            <a:fillRect/>
          </a:stretch>
        </p:blipFill>
        <p:spPr>
          <a:xfrm>
            <a:off x="22824" y="4248760"/>
            <a:ext cx="3938528" cy="1304620"/>
          </a:xfrm>
          <a:prstGeom prst="rect">
            <a:avLst/>
          </a:prstGeom>
        </p:spPr>
      </p:pic>
      <p:pic>
        <p:nvPicPr>
          <p:cNvPr id="7" name="Picture 6">
            <a:extLst>
              <a:ext uri="{FF2B5EF4-FFF2-40B4-BE49-F238E27FC236}">
                <a16:creationId xmlns:a16="http://schemas.microsoft.com/office/drawing/2014/main" id="{6C31E6A5-AF13-4BD4-8A9E-273597A2CBB7}"/>
              </a:ext>
            </a:extLst>
          </p:cNvPr>
          <p:cNvPicPr>
            <a:picLocks noChangeAspect="1"/>
          </p:cNvPicPr>
          <p:nvPr/>
        </p:nvPicPr>
        <p:blipFill>
          <a:blip r:embed="rId3"/>
          <a:stretch>
            <a:fillRect/>
          </a:stretch>
        </p:blipFill>
        <p:spPr>
          <a:xfrm>
            <a:off x="-34576" y="5538178"/>
            <a:ext cx="3995928" cy="1304620"/>
          </a:xfrm>
          <a:prstGeom prst="rect">
            <a:avLst/>
          </a:prstGeom>
        </p:spPr>
      </p:pic>
      <p:pic>
        <p:nvPicPr>
          <p:cNvPr id="4" name="Picture 3">
            <a:extLst>
              <a:ext uri="{FF2B5EF4-FFF2-40B4-BE49-F238E27FC236}">
                <a16:creationId xmlns:a16="http://schemas.microsoft.com/office/drawing/2014/main" id="{25AED1EF-5D97-4E05-A439-F30A4908D64B}"/>
              </a:ext>
            </a:extLst>
          </p:cNvPr>
          <p:cNvPicPr>
            <a:picLocks noChangeAspect="1"/>
          </p:cNvPicPr>
          <p:nvPr/>
        </p:nvPicPr>
        <p:blipFill>
          <a:blip r:embed="rId4"/>
          <a:stretch>
            <a:fillRect/>
          </a:stretch>
        </p:blipFill>
        <p:spPr>
          <a:xfrm>
            <a:off x="22824" y="15202"/>
            <a:ext cx="4701148" cy="3255709"/>
          </a:xfrm>
          <a:prstGeom prst="rect">
            <a:avLst/>
          </a:prstGeom>
        </p:spPr>
      </p:pic>
    </p:spTree>
    <p:extLst>
      <p:ext uri="{BB962C8B-B14F-4D97-AF65-F5344CB8AC3E}">
        <p14:creationId xmlns:p14="http://schemas.microsoft.com/office/powerpoint/2010/main" val="319857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02A5-5709-450B-A069-359E7EBE63C5}"/>
              </a:ext>
            </a:extLst>
          </p:cNvPr>
          <p:cNvSpPr>
            <a:spLocks noGrp="1"/>
          </p:cNvSpPr>
          <p:nvPr>
            <p:ph type="title"/>
          </p:nvPr>
        </p:nvSpPr>
        <p:spPr/>
        <p:txBody>
          <a:bodyPr/>
          <a:lstStyle/>
          <a:p>
            <a:pPr algn="ctr"/>
            <a:r>
              <a:rPr lang="en-US" dirty="0"/>
              <a:t>How to become UNSTUCK </a:t>
            </a:r>
          </a:p>
        </p:txBody>
      </p:sp>
      <p:sp>
        <p:nvSpPr>
          <p:cNvPr id="3" name="Content Placeholder 2">
            <a:extLst>
              <a:ext uri="{FF2B5EF4-FFF2-40B4-BE49-F238E27FC236}">
                <a16:creationId xmlns:a16="http://schemas.microsoft.com/office/drawing/2014/main" id="{CF73A14C-4BAB-4875-9622-945F97425511}"/>
              </a:ext>
            </a:extLst>
          </p:cNvPr>
          <p:cNvSpPr>
            <a:spLocks noGrp="1"/>
          </p:cNvSpPr>
          <p:nvPr>
            <p:ph idx="1"/>
          </p:nvPr>
        </p:nvSpPr>
        <p:spPr/>
        <p:txBody>
          <a:bodyPr>
            <a:normAutofit fontScale="77500" lnSpcReduction="20000"/>
          </a:bodyPr>
          <a:lstStyle/>
          <a:p>
            <a:r>
              <a:rPr lang="en-US" sz="3200" dirty="0">
                <a:latin typeface="Verdana" panose="020B0604030504040204" pitchFamily="34" charset="0"/>
                <a:ea typeface="Verdana" panose="020B0604030504040204" pitchFamily="34" charset="0"/>
                <a:cs typeface="Verdana" panose="020B0604030504040204" pitchFamily="34" charset="0"/>
              </a:rPr>
              <a:t>Stop assuming EVERYONE you enroll is on the same level </a:t>
            </a:r>
          </a:p>
          <a:p>
            <a:r>
              <a:rPr lang="en-US" sz="3200" dirty="0">
                <a:latin typeface="Verdana" panose="020B0604030504040204" pitchFamily="34" charset="0"/>
                <a:ea typeface="Verdana" panose="020B0604030504040204" pitchFamily="34" charset="0"/>
                <a:cs typeface="Verdana" panose="020B0604030504040204" pitchFamily="34" charset="0"/>
              </a:rPr>
              <a:t>Stop assuming EVERYONE you enroll with embrace what you are serving and how you are serving it</a:t>
            </a:r>
          </a:p>
          <a:p>
            <a:pPr marL="0" indent="0">
              <a:buNone/>
            </a:pPr>
            <a:r>
              <a:rPr lang="en-US" sz="3200" dirty="0">
                <a:latin typeface="Verdana" panose="020B0604030504040204" pitchFamily="34" charset="0"/>
                <a:ea typeface="Verdana" panose="020B0604030504040204" pitchFamily="34" charset="0"/>
                <a:cs typeface="Verdana" panose="020B0604030504040204" pitchFamily="34" charset="0"/>
              </a:rPr>
              <a:t>-A big misconception (especially with youth &amp; young adults) is that people will not speak up for themselves when they feel you are wasting their time</a:t>
            </a:r>
          </a:p>
          <a:p>
            <a:r>
              <a:rPr lang="en-US" sz="3200" dirty="0">
                <a:latin typeface="Verdana" panose="020B0604030504040204" pitchFamily="34" charset="0"/>
                <a:ea typeface="Verdana" panose="020B0604030504040204" pitchFamily="34" charset="0"/>
                <a:cs typeface="Verdana" panose="020B0604030504040204" pitchFamily="34" charset="0"/>
              </a:rPr>
              <a:t>Stop assuming EVERYONE you enroll have the same barriers </a:t>
            </a:r>
          </a:p>
          <a:p>
            <a:pPr marL="0" indent="0">
              <a:buNone/>
            </a:pPr>
            <a:r>
              <a:rPr lang="en-US" sz="3200" dirty="0">
                <a:latin typeface="Verdana" panose="020B0604030504040204" pitchFamily="34" charset="0"/>
                <a:ea typeface="Verdana" panose="020B0604030504040204" pitchFamily="34" charset="0"/>
                <a:cs typeface="Verdana" panose="020B0604030504040204" pitchFamily="34" charset="0"/>
              </a:rPr>
              <a:t>-You know how we do; we have gotten so good with enrollments we check the boxes we assume fit our customers never allowing ourselves to discover who they really are</a:t>
            </a:r>
          </a:p>
        </p:txBody>
      </p:sp>
      <p:pic>
        <p:nvPicPr>
          <p:cNvPr id="5" name="Picture 4">
            <a:extLst>
              <a:ext uri="{FF2B5EF4-FFF2-40B4-BE49-F238E27FC236}">
                <a16:creationId xmlns:a16="http://schemas.microsoft.com/office/drawing/2014/main" id="{9E633352-702A-4167-81A2-9466677D97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020972"/>
            <a:ext cx="3420152" cy="837028"/>
          </a:xfrm>
          <a:prstGeom prst="rect">
            <a:avLst/>
          </a:prstGeom>
        </p:spPr>
      </p:pic>
      <p:pic>
        <p:nvPicPr>
          <p:cNvPr id="7" name="Picture 6">
            <a:extLst>
              <a:ext uri="{FF2B5EF4-FFF2-40B4-BE49-F238E27FC236}">
                <a16:creationId xmlns:a16="http://schemas.microsoft.com/office/drawing/2014/main" id="{27D23992-1527-47CE-ABEE-449D2AE8E6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4176" y="5866228"/>
            <a:ext cx="2767824" cy="991772"/>
          </a:xfrm>
          <a:prstGeom prst="rect">
            <a:avLst/>
          </a:prstGeom>
        </p:spPr>
      </p:pic>
    </p:spTree>
    <p:extLst>
      <p:ext uri="{BB962C8B-B14F-4D97-AF65-F5344CB8AC3E}">
        <p14:creationId xmlns:p14="http://schemas.microsoft.com/office/powerpoint/2010/main" val="391934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D75F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077148-B076-4008-AF90-B0610D45B319}"/>
              </a:ext>
            </a:extLst>
          </p:cNvPr>
          <p:cNvSpPr>
            <a:spLocks noGrp="1"/>
          </p:cNvSpPr>
          <p:nvPr>
            <p:ph type="title"/>
          </p:nvPr>
        </p:nvSpPr>
        <p:spPr>
          <a:xfrm>
            <a:off x="640081" y="329184"/>
            <a:ext cx="6241568" cy="1783080"/>
          </a:xfrm>
        </p:spPr>
        <p:txBody>
          <a:bodyPr anchor="b">
            <a:normAutofit/>
          </a:bodyPr>
          <a:lstStyle/>
          <a:p>
            <a:pPr>
              <a:lnSpc>
                <a:spcPct val="90000"/>
              </a:lnSpc>
            </a:pPr>
            <a:br>
              <a:rPr lang="en-US" sz="2900">
                <a:solidFill>
                  <a:schemeClr val="bg1"/>
                </a:solidFill>
              </a:rPr>
            </a:br>
            <a:r>
              <a:rPr lang="en-US" sz="2900">
                <a:solidFill>
                  <a:schemeClr val="bg1"/>
                </a:solidFill>
              </a:rPr>
              <a:t>R.O.A.D Method </a:t>
            </a:r>
            <a:br>
              <a:rPr lang="en-US" sz="2900">
                <a:solidFill>
                  <a:schemeClr val="bg1"/>
                </a:solidFill>
              </a:rPr>
            </a:br>
            <a:r>
              <a:rPr lang="en-US" sz="2900">
                <a:solidFill>
                  <a:schemeClr val="bg1"/>
                </a:solidFill>
              </a:rPr>
              <a:t>(Rip off and duplicate) </a:t>
            </a:r>
            <a:br>
              <a:rPr lang="en-US" sz="2900">
                <a:solidFill>
                  <a:schemeClr val="bg1"/>
                </a:solidFill>
              </a:rPr>
            </a:br>
            <a:endParaRPr lang="en-US" sz="2900">
              <a:solidFill>
                <a:schemeClr val="bg1"/>
              </a:solidFill>
            </a:endParaRPr>
          </a:p>
        </p:txBody>
      </p:sp>
      <p:sp>
        <p:nvSpPr>
          <p:cNvPr id="16"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98CE49-9E20-4FB2-A4AD-0FAD457115F4}"/>
              </a:ext>
            </a:extLst>
          </p:cNvPr>
          <p:cNvSpPr>
            <a:spLocks noGrp="1"/>
          </p:cNvSpPr>
          <p:nvPr>
            <p:ph idx="1"/>
          </p:nvPr>
        </p:nvSpPr>
        <p:spPr>
          <a:xfrm>
            <a:off x="640081" y="2441448"/>
            <a:ext cx="6241568" cy="3749040"/>
          </a:xfrm>
        </p:spPr>
        <p:txBody>
          <a:bodyPr>
            <a:normAutofit/>
          </a:bodyPr>
          <a:lstStyle/>
          <a:p>
            <a:pPr>
              <a:lnSpc>
                <a:spcPct val="100000"/>
              </a:lnSpc>
            </a:pPr>
            <a:r>
              <a:rPr lang="en-US" sz="2400" b="0" i="0">
                <a:solidFill>
                  <a:schemeClr val="bg1"/>
                </a:solidFill>
                <a:effectLst/>
                <a:latin typeface="verdana" panose="020B0604030504040204" pitchFamily="34" charset="0"/>
              </a:rPr>
              <a:t>If there are similarities, it's simply because the same thoughts that occurred to other people also occurred to me. (</a:t>
            </a:r>
            <a:r>
              <a:rPr lang="en-US" sz="2400" b="0" i="0">
                <a:solidFill>
                  <a:schemeClr val="bg1"/>
                </a:solidFill>
                <a:effectLst/>
                <a:latin typeface="verdana" panose="020B0604030504040204" pitchFamily="34" charset="0"/>
                <a:hlinkClick r:id="rId2" tooltip="More Art Quotes by Brad Bird"/>
              </a:rPr>
              <a:t>Brad Bird</a:t>
            </a:r>
            <a:r>
              <a:rPr lang="en-US" sz="2400" b="0" i="0">
                <a:solidFill>
                  <a:schemeClr val="bg1"/>
                </a:solidFill>
                <a:effectLst/>
                <a:latin typeface="verdana" panose="020B0604030504040204" pitchFamily="34" charset="0"/>
              </a:rPr>
              <a:t>)</a:t>
            </a:r>
          </a:p>
          <a:p>
            <a:pPr>
              <a:lnSpc>
                <a:spcPct val="100000"/>
              </a:lnSpc>
            </a:pPr>
            <a:r>
              <a:rPr lang="en-US" sz="2400" b="0" i="0">
                <a:solidFill>
                  <a:schemeClr val="bg1"/>
                </a:solidFill>
                <a:effectLst/>
                <a:latin typeface="Arial" panose="020B0604020202020204" pitchFamily="34" charset="0"/>
              </a:rPr>
              <a:t>WHY </a:t>
            </a:r>
            <a:r>
              <a:rPr lang="en-US" sz="2400" b="1" i="0">
                <a:solidFill>
                  <a:schemeClr val="bg1"/>
                </a:solidFill>
                <a:effectLst/>
                <a:latin typeface="Arial" panose="020B0604020202020204" pitchFamily="34" charset="0"/>
              </a:rPr>
              <a:t>reinvent the wheel?</a:t>
            </a:r>
          </a:p>
          <a:p>
            <a:pPr marL="0" indent="0">
              <a:lnSpc>
                <a:spcPct val="100000"/>
              </a:lnSpc>
              <a:buNone/>
            </a:pPr>
            <a:r>
              <a:rPr lang="en-US" sz="2400" b="1" i="0">
                <a:solidFill>
                  <a:schemeClr val="bg1"/>
                </a:solidFill>
                <a:effectLst/>
                <a:latin typeface="Arial" panose="020B0604020202020204" pitchFamily="34" charset="0"/>
              </a:rPr>
              <a:t>-</a:t>
            </a:r>
            <a:r>
              <a:rPr lang="en-US" sz="2400">
                <a:solidFill>
                  <a:schemeClr val="bg1"/>
                </a:solidFill>
                <a:latin typeface="Arial" panose="020B0604020202020204" pitchFamily="34" charset="0"/>
              </a:rPr>
              <a:t>it</a:t>
            </a:r>
            <a:r>
              <a:rPr lang="en-US" sz="2400" b="0" i="0">
                <a:solidFill>
                  <a:schemeClr val="bg1"/>
                </a:solidFill>
                <a:effectLst/>
                <a:latin typeface="Arial" panose="020B0604020202020204" pitchFamily="34" charset="0"/>
              </a:rPr>
              <a:t> is to duplicate a basic method that has already previously been created or optimized by others.</a:t>
            </a:r>
            <a:endParaRPr lang="en-US" sz="2400">
              <a:solidFill>
                <a:schemeClr val="bg1"/>
              </a:solidFill>
            </a:endParaRPr>
          </a:p>
        </p:txBody>
      </p:sp>
      <p:pic>
        <p:nvPicPr>
          <p:cNvPr id="5" name="Picture 4">
            <a:extLst>
              <a:ext uri="{FF2B5EF4-FFF2-40B4-BE49-F238E27FC236}">
                <a16:creationId xmlns:a16="http://schemas.microsoft.com/office/drawing/2014/main" id="{F548F414-DD5B-4372-B059-04126845369C}"/>
              </a:ext>
            </a:extLst>
          </p:cNvPr>
          <p:cNvPicPr>
            <a:picLocks noChangeAspect="1"/>
          </p:cNvPicPr>
          <p:nvPr/>
        </p:nvPicPr>
        <p:blipFill>
          <a:blip r:embed="rId3"/>
          <a:stretch>
            <a:fillRect/>
          </a:stretch>
        </p:blipFill>
        <p:spPr>
          <a:xfrm>
            <a:off x="0" y="5992837"/>
            <a:ext cx="4014216" cy="865163"/>
          </a:xfrm>
          <a:prstGeom prst="rect">
            <a:avLst/>
          </a:prstGeom>
        </p:spPr>
      </p:pic>
      <p:pic>
        <p:nvPicPr>
          <p:cNvPr id="2050" name="Picture 2">
            <a:extLst>
              <a:ext uri="{FF2B5EF4-FFF2-40B4-BE49-F238E27FC236}">
                <a16:creationId xmlns:a16="http://schemas.microsoft.com/office/drawing/2014/main" id="{5780A765-6940-4464-9612-EDEE565F3C3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60123" y="0"/>
            <a:ext cx="59547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BB3DA1-460A-43D5-81EC-DA8F17DC40AC}"/>
              </a:ext>
            </a:extLst>
          </p:cNvPr>
          <p:cNvPicPr>
            <a:picLocks noChangeAspect="1"/>
          </p:cNvPicPr>
          <p:nvPr/>
        </p:nvPicPr>
        <p:blipFill>
          <a:blip r:embed="rId5"/>
          <a:stretch>
            <a:fillRect/>
          </a:stretch>
        </p:blipFill>
        <p:spPr>
          <a:xfrm>
            <a:off x="8173414" y="5992836"/>
            <a:ext cx="4014216" cy="865163"/>
          </a:xfrm>
          <a:prstGeom prst="rect">
            <a:avLst/>
          </a:prstGeom>
        </p:spPr>
      </p:pic>
    </p:spTree>
    <p:extLst>
      <p:ext uri="{BB962C8B-B14F-4D97-AF65-F5344CB8AC3E}">
        <p14:creationId xmlns:p14="http://schemas.microsoft.com/office/powerpoint/2010/main" val="202386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9EF6-61A1-4C84-9DF9-12D92921F45F}"/>
              </a:ext>
            </a:extLst>
          </p:cNvPr>
          <p:cNvSpPr>
            <a:spLocks noGrp="1"/>
          </p:cNvSpPr>
          <p:nvPr>
            <p:ph type="title"/>
          </p:nvPr>
        </p:nvSpPr>
        <p:spPr>
          <a:xfrm>
            <a:off x="838200" y="0"/>
            <a:ext cx="10515600" cy="1643270"/>
          </a:xfrm>
        </p:spPr>
        <p:txBody>
          <a:bodyPr>
            <a:normAutofit/>
          </a:bodyPr>
          <a:lstStyle/>
          <a:p>
            <a:pPr algn="ctr"/>
            <a:r>
              <a:rPr lang="en-US" sz="4800" dirty="0"/>
              <a:t>R.O.A.D Method </a:t>
            </a:r>
            <a:br>
              <a:rPr lang="en-US" sz="4800" dirty="0"/>
            </a:br>
            <a:r>
              <a:rPr lang="en-US" sz="4800" dirty="0"/>
              <a:t>(Rip off and duplicate)</a:t>
            </a:r>
            <a:endParaRPr lang="en-US" dirty="0"/>
          </a:p>
        </p:txBody>
      </p:sp>
      <p:sp>
        <p:nvSpPr>
          <p:cNvPr id="3" name="Content Placeholder 2">
            <a:extLst>
              <a:ext uri="{FF2B5EF4-FFF2-40B4-BE49-F238E27FC236}">
                <a16:creationId xmlns:a16="http://schemas.microsoft.com/office/drawing/2014/main" id="{0BE26D66-3C02-4517-B2E2-B013AA6C5EEA}"/>
              </a:ext>
            </a:extLst>
          </p:cNvPr>
          <p:cNvSpPr>
            <a:spLocks noGrp="1"/>
          </p:cNvSpPr>
          <p:nvPr>
            <p:ph idx="1"/>
          </p:nvPr>
        </p:nvSpPr>
        <p:spPr>
          <a:xfrm>
            <a:off x="838200" y="1885071"/>
            <a:ext cx="10515600" cy="4853354"/>
          </a:xfrm>
        </p:spPr>
        <p:txBody>
          <a:bodyPr>
            <a:noAutofit/>
          </a:bodyPr>
          <a:lstStyle/>
          <a:p>
            <a:r>
              <a:rPr lang="en-US" dirty="0">
                <a:latin typeface="Verdana" panose="020B0604030504040204" pitchFamily="34" charset="0"/>
                <a:ea typeface="Verdana" panose="020B0604030504040204" pitchFamily="34" charset="0"/>
                <a:cs typeface="Verdana" panose="020B0604030504040204" pitchFamily="34" charset="0"/>
              </a:rPr>
              <a:t>YOU are NOT the first one to operate a Federal Funded service </a:t>
            </a:r>
          </a:p>
          <a:p>
            <a:r>
              <a:rPr lang="en-US" dirty="0">
                <a:latin typeface="Verdana" panose="020B0604030504040204" pitchFamily="34" charset="0"/>
                <a:ea typeface="Verdana" panose="020B0604030504040204" pitchFamily="34" charset="0"/>
                <a:cs typeface="Verdana" panose="020B0604030504040204" pitchFamily="34" charset="0"/>
              </a:rPr>
              <a:t>YOU are NOT the first one to lead a WIOA funded service </a:t>
            </a:r>
          </a:p>
          <a:p>
            <a:r>
              <a:rPr lang="en-US" dirty="0">
                <a:latin typeface="Verdana" panose="020B0604030504040204" pitchFamily="34" charset="0"/>
                <a:ea typeface="Verdana" panose="020B0604030504040204" pitchFamily="34" charset="0"/>
                <a:cs typeface="Verdana" panose="020B0604030504040204" pitchFamily="34" charset="0"/>
              </a:rPr>
              <a:t>WE are NOT the first state to have to figure out how to adapt to WIOA services</a:t>
            </a:r>
          </a:p>
          <a:p>
            <a:r>
              <a:rPr lang="en-US" dirty="0">
                <a:latin typeface="Verdana" panose="020B0604030504040204" pitchFamily="34" charset="0"/>
                <a:ea typeface="Verdana" panose="020B0604030504040204" pitchFamily="34" charset="0"/>
                <a:cs typeface="Verdana" panose="020B0604030504040204" pitchFamily="34" charset="0"/>
              </a:rPr>
              <a:t>WE are not the only ones having to redefine HOW we do the work</a:t>
            </a:r>
          </a:p>
        </p:txBody>
      </p:sp>
      <p:pic>
        <p:nvPicPr>
          <p:cNvPr id="5" name="Picture 4">
            <a:extLst>
              <a:ext uri="{FF2B5EF4-FFF2-40B4-BE49-F238E27FC236}">
                <a16:creationId xmlns:a16="http://schemas.microsoft.com/office/drawing/2014/main" id="{2D3D8A44-3E75-4479-974B-5F07B981CC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077243"/>
            <a:ext cx="3420152" cy="780757"/>
          </a:xfrm>
          <a:prstGeom prst="rect">
            <a:avLst/>
          </a:prstGeom>
        </p:spPr>
      </p:pic>
      <p:pic>
        <p:nvPicPr>
          <p:cNvPr id="7" name="Picture 6">
            <a:extLst>
              <a:ext uri="{FF2B5EF4-FFF2-40B4-BE49-F238E27FC236}">
                <a16:creationId xmlns:a16="http://schemas.microsoft.com/office/drawing/2014/main" id="{6DFE8BCB-F590-475F-BDDC-6D5EFDE5A5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4176" y="6077243"/>
            <a:ext cx="2767824" cy="780757"/>
          </a:xfrm>
          <a:prstGeom prst="rect">
            <a:avLst/>
          </a:prstGeom>
        </p:spPr>
      </p:pic>
    </p:spTree>
    <p:extLst>
      <p:ext uri="{BB962C8B-B14F-4D97-AF65-F5344CB8AC3E}">
        <p14:creationId xmlns:p14="http://schemas.microsoft.com/office/powerpoint/2010/main" val="2439252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0C23-F8E5-43A4-92B7-94F91A3B5B68}"/>
              </a:ext>
            </a:extLst>
          </p:cNvPr>
          <p:cNvSpPr>
            <a:spLocks noGrp="1"/>
          </p:cNvSpPr>
          <p:nvPr>
            <p:ph type="title"/>
          </p:nvPr>
        </p:nvSpPr>
        <p:spPr/>
        <p:txBody>
          <a:bodyPr>
            <a:normAutofit fontScale="90000"/>
          </a:bodyPr>
          <a:lstStyle/>
          <a:p>
            <a:pPr algn="ctr"/>
            <a:r>
              <a:rPr lang="en-US" sz="4800" dirty="0"/>
              <a:t>R.O.A.D Method </a:t>
            </a:r>
            <a:br>
              <a:rPr lang="en-US" sz="4800" dirty="0"/>
            </a:br>
            <a:r>
              <a:rPr lang="en-US" sz="4800" dirty="0"/>
              <a:t>(Rip off and duplicate)</a:t>
            </a:r>
            <a:endParaRPr lang="en-US" dirty="0"/>
          </a:p>
        </p:txBody>
      </p:sp>
      <p:sp>
        <p:nvSpPr>
          <p:cNvPr id="3" name="Content Placeholder 2">
            <a:extLst>
              <a:ext uri="{FF2B5EF4-FFF2-40B4-BE49-F238E27FC236}">
                <a16:creationId xmlns:a16="http://schemas.microsoft.com/office/drawing/2014/main" id="{F6F0CBD0-65FC-4837-B61F-9D14779A533A}"/>
              </a:ext>
            </a:extLst>
          </p:cNvPr>
          <p:cNvSpPr>
            <a:spLocks noGrp="1"/>
          </p:cNvSpPr>
          <p:nvPr>
            <p:ph idx="1"/>
          </p:nvPr>
        </p:nvSpPr>
        <p:spPr/>
        <p:txBody>
          <a:bodyPr/>
          <a:lstStyle/>
          <a:p>
            <a:r>
              <a:rPr lang="en-US" sz="2800" dirty="0">
                <a:latin typeface="Verdana" panose="020B0604030504040204" pitchFamily="34" charset="0"/>
                <a:ea typeface="Verdana" panose="020B0604030504040204" pitchFamily="34" charset="0"/>
                <a:cs typeface="Verdana" panose="020B0604030504040204" pitchFamily="34" charset="0"/>
              </a:rPr>
              <a:t>Find a state that is doing it well, seek their advice, and see what you can use from them and MAKE IT YOUR OWN</a:t>
            </a:r>
          </a:p>
          <a:p>
            <a:pPr marL="0" indent="0">
              <a:buNone/>
            </a:pPr>
            <a:r>
              <a:rPr lang="en-US" sz="2800" dirty="0">
                <a:latin typeface="Verdana" panose="020B0604030504040204" pitchFamily="34" charset="0"/>
                <a:ea typeface="Verdana" panose="020B0604030504040204" pitchFamily="34" charset="0"/>
                <a:cs typeface="Verdana" panose="020B0604030504040204" pitchFamily="34" charset="0"/>
              </a:rPr>
              <a:t>-At times you need someone that knows what you are doing that can provide a different perspective than the one you and or your team has</a:t>
            </a:r>
          </a:p>
          <a:p>
            <a:endParaRPr lang="en-US" dirty="0"/>
          </a:p>
        </p:txBody>
      </p:sp>
      <p:pic>
        <p:nvPicPr>
          <p:cNvPr id="5" name="Picture 4">
            <a:extLst>
              <a:ext uri="{FF2B5EF4-FFF2-40B4-BE49-F238E27FC236}">
                <a16:creationId xmlns:a16="http://schemas.microsoft.com/office/drawing/2014/main" id="{432C3F82-5FAB-4C6F-BC9D-3E9F1AC6F9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963478"/>
            <a:ext cx="3420152" cy="894522"/>
          </a:xfrm>
          <a:prstGeom prst="rect">
            <a:avLst/>
          </a:prstGeom>
        </p:spPr>
      </p:pic>
      <p:pic>
        <p:nvPicPr>
          <p:cNvPr id="7" name="Picture 6">
            <a:extLst>
              <a:ext uri="{FF2B5EF4-FFF2-40B4-BE49-F238E27FC236}">
                <a16:creationId xmlns:a16="http://schemas.microsoft.com/office/drawing/2014/main" id="{D51DEE89-D1C5-4851-A948-D5740D2C1D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4176" y="5963478"/>
            <a:ext cx="2767824" cy="894522"/>
          </a:xfrm>
          <a:prstGeom prst="rect">
            <a:avLst/>
          </a:prstGeom>
        </p:spPr>
      </p:pic>
    </p:spTree>
    <p:extLst>
      <p:ext uri="{BB962C8B-B14F-4D97-AF65-F5344CB8AC3E}">
        <p14:creationId xmlns:p14="http://schemas.microsoft.com/office/powerpoint/2010/main" val="1044721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9" name="Rectangle 12">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4">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rgbClr val="D75F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7A1557-8E41-4F05-99B4-9353B420D8B7}"/>
              </a:ext>
            </a:extLst>
          </p:cNvPr>
          <p:cNvSpPr>
            <a:spLocks noGrp="1"/>
          </p:cNvSpPr>
          <p:nvPr>
            <p:ph type="title"/>
          </p:nvPr>
        </p:nvSpPr>
        <p:spPr>
          <a:xfrm>
            <a:off x="638881" y="390525"/>
            <a:ext cx="10909640" cy="1510301"/>
          </a:xfrm>
        </p:spPr>
        <p:txBody>
          <a:bodyPr vert="horz" lIns="91440" tIns="45720" rIns="91440" bIns="45720" rtlCol="0" anchor="ctr">
            <a:normAutofit/>
          </a:bodyPr>
          <a:lstStyle/>
          <a:p>
            <a:pPr algn="ctr">
              <a:lnSpc>
                <a:spcPct val="90000"/>
              </a:lnSpc>
            </a:pPr>
            <a:r>
              <a:rPr lang="en-US" sz="5100">
                <a:solidFill>
                  <a:srgbClr val="FFFFFF"/>
                </a:solidFill>
              </a:rPr>
              <a:t>R.O.A.D Method </a:t>
            </a:r>
            <a:br>
              <a:rPr lang="en-US" sz="5100">
                <a:solidFill>
                  <a:srgbClr val="FFFFFF"/>
                </a:solidFill>
              </a:rPr>
            </a:br>
            <a:r>
              <a:rPr lang="en-US" sz="5100">
                <a:solidFill>
                  <a:srgbClr val="FFFFFF"/>
                </a:solidFill>
              </a:rPr>
              <a:t>(Rip off and duplicate)</a:t>
            </a:r>
          </a:p>
        </p:txBody>
      </p:sp>
      <p:sp>
        <p:nvSpPr>
          <p:cNvPr id="4" name="Content Placeholder 3">
            <a:extLst>
              <a:ext uri="{FF2B5EF4-FFF2-40B4-BE49-F238E27FC236}">
                <a16:creationId xmlns:a16="http://schemas.microsoft.com/office/drawing/2014/main" id="{E3A81BE0-5A15-40D5-9847-8FB19A27C445}"/>
              </a:ext>
            </a:extLst>
          </p:cNvPr>
          <p:cNvSpPr>
            <a:spLocks noGrp="1"/>
          </p:cNvSpPr>
          <p:nvPr>
            <p:ph idx="1"/>
          </p:nvPr>
        </p:nvSpPr>
        <p:spPr>
          <a:xfrm>
            <a:off x="2133600" y="2850399"/>
            <a:ext cx="7606747" cy="1129770"/>
          </a:xfrm>
        </p:spPr>
        <p:txBody>
          <a:bodyPr vert="horz" lIns="91440" tIns="45720" rIns="91440" bIns="45720" rtlCol="0" anchor="ctr">
            <a:normAutofit/>
          </a:bodyPr>
          <a:lstStyle/>
          <a:p>
            <a:pPr marL="0" indent="0" algn="ctr">
              <a:buNone/>
            </a:pPr>
            <a:r>
              <a:rPr lang="en-US" sz="2200" dirty="0">
                <a:latin typeface="Verdana" panose="020B0604030504040204" pitchFamily="34" charset="0"/>
                <a:ea typeface="Verdana" panose="020B0604030504040204" pitchFamily="34" charset="0"/>
                <a:cs typeface="Verdana" panose="020B0604030504040204" pitchFamily="34" charset="0"/>
              </a:rPr>
              <a:t>At times you can start with your ideas, get another perspective and a new idea is created! </a:t>
            </a:r>
          </a:p>
        </p:txBody>
      </p:sp>
      <p:sp>
        <p:nvSpPr>
          <p:cNvPr id="17" name="Rectangle 7">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628B3088-63C6-470D-882C-EAA8A99AA57B}"/>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073178" y="4144761"/>
            <a:ext cx="3693622" cy="271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619686"/>
      </p:ext>
    </p:extLst>
  </p:cSld>
  <p:clrMapOvr>
    <a:masterClrMapping/>
  </p:clrMapOvr>
</p:sld>
</file>

<file path=ppt/theme/theme1.xml><?xml version="1.0" encoding="utf-8"?>
<a:theme xmlns:a="http://schemas.openxmlformats.org/drawingml/2006/main" name="SketchyVTI">
  <a:themeElements>
    <a:clrScheme name="AnalogousFromDarkSeedLeftStep">
      <a:dk1>
        <a:srgbClr val="000000"/>
      </a:dk1>
      <a:lt1>
        <a:srgbClr val="FFFFFF"/>
      </a:lt1>
      <a:dk2>
        <a:srgbClr val="412624"/>
      </a:dk2>
      <a:lt2>
        <a:srgbClr val="E2E7E8"/>
      </a:lt2>
      <a:accent1>
        <a:srgbClr val="D75F39"/>
      </a:accent1>
      <a:accent2>
        <a:srgbClr val="C52743"/>
      </a:accent2>
      <a:accent3>
        <a:srgbClr val="D73997"/>
      </a:accent3>
      <a:accent4>
        <a:srgbClr val="C427C5"/>
      </a:accent4>
      <a:accent5>
        <a:srgbClr val="9339D7"/>
      </a:accent5>
      <a:accent6>
        <a:srgbClr val="5843CD"/>
      </a:accent6>
      <a:hlink>
        <a:srgbClr val="A753C5"/>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803</TotalTime>
  <Words>932</Words>
  <Application>Microsoft Macintosh PowerPoint</Application>
  <PresentationFormat>Widescreen</PresentationFormat>
  <Paragraphs>67</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Modern Love</vt:lpstr>
      <vt:lpstr>The Hand</vt:lpstr>
      <vt:lpstr>Verdana</vt:lpstr>
      <vt:lpstr>Verdana</vt:lpstr>
      <vt:lpstr>SketchyVTI</vt:lpstr>
      <vt:lpstr>A Great time to Rediscover YOUR HOW</vt:lpstr>
      <vt:lpstr> Who Am I? </vt:lpstr>
      <vt:lpstr>Today we will discuss </vt:lpstr>
      <vt:lpstr>How to become UNSTUCK </vt:lpstr>
      <vt:lpstr>How to become UNSTUCK </vt:lpstr>
      <vt:lpstr> R.O.A.D Method  (Rip off and duplicate)  </vt:lpstr>
      <vt:lpstr>R.O.A.D Method  (Rip off and duplicate)</vt:lpstr>
      <vt:lpstr>R.O.A.D Method  (Rip off and duplicate)</vt:lpstr>
      <vt:lpstr>R.O.A.D Method  (Rip off and duplicate)</vt:lpstr>
      <vt:lpstr>Do the neighbors know YOUR NAME?</vt:lpstr>
      <vt:lpstr>Do the neighbors know YOUR NAME?</vt:lpstr>
      <vt:lpstr>Do the neighbors know YOUR NAME?</vt:lpstr>
      <vt:lpstr>Do the neighbors know YOUR NAME?</vt:lpstr>
      <vt:lpstr>A few things Centralina’s doing :</vt:lpstr>
      <vt:lpstr>PowerPoint Presentation</vt:lpstr>
      <vt:lpstr>Contact Information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WHAT YOU DO AND DO IT WELL</dc:title>
  <dc:creator>Solomon McAuley</dc:creator>
  <cp:lastModifiedBy>Chris Droessler</cp:lastModifiedBy>
  <cp:revision>9</cp:revision>
  <dcterms:created xsi:type="dcterms:W3CDTF">2020-10-07T17:09:57Z</dcterms:created>
  <dcterms:modified xsi:type="dcterms:W3CDTF">2020-10-08T15:04:43Z</dcterms:modified>
</cp:coreProperties>
</file>