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534" r:id="rId2"/>
    <p:sldId id="760" r:id="rId3"/>
    <p:sldId id="257" r:id="rId4"/>
    <p:sldId id="658" r:id="rId5"/>
    <p:sldId id="264" r:id="rId6"/>
    <p:sldId id="578" r:id="rId7"/>
    <p:sldId id="579" r:id="rId8"/>
    <p:sldId id="576" r:id="rId9"/>
    <p:sldId id="573" r:id="rId10"/>
    <p:sldId id="801" r:id="rId11"/>
    <p:sldId id="802" r:id="rId12"/>
    <p:sldId id="276" r:id="rId13"/>
    <p:sldId id="803" r:id="rId14"/>
    <p:sldId id="277" r:id="rId15"/>
    <p:sldId id="804" r:id="rId16"/>
    <p:sldId id="270" r:id="rId17"/>
    <p:sldId id="271" r:id="rId18"/>
    <p:sldId id="272" r:id="rId19"/>
    <p:sldId id="274" r:id="rId20"/>
    <p:sldId id="275" r:id="rId21"/>
    <p:sldId id="280" r:id="rId22"/>
    <p:sldId id="279" r:id="rId23"/>
    <p:sldId id="278" r:id="rId24"/>
    <p:sldId id="267" r:id="rId25"/>
    <p:sldId id="268" r:id="rId26"/>
    <p:sldId id="269" r:id="rId27"/>
    <p:sldId id="791" r:id="rId28"/>
    <p:sldId id="798" r:id="rId29"/>
    <p:sldId id="354" r:id="rId30"/>
    <p:sldId id="796" r:id="rId31"/>
    <p:sldId id="805" r:id="rId32"/>
    <p:sldId id="851" r:id="rId33"/>
    <p:sldId id="771" r:id="rId34"/>
    <p:sldId id="291" r:id="rId35"/>
    <p:sldId id="772" r:id="rId36"/>
    <p:sldId id="283" r:id="rId37"/>
    <p:sldId id="797" r:id="rId38"/>
    <p:sldId id="284" r:id="rId39"/>
    <p:sldId id="286" r:id="rId40"/>
    <p:sldId id="285" r:id="rId41"/>
    <p:sldId id="719" r:id="rId4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A7A0C-DCEC-6E41-A3C6-0CDCD0B595C8}" v="1673" dt="2020-09-08T11:50:33.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82" autoAdjust="0"/>
    <p:restoredTop sz="52028"/>
  </p:normalViewPr>
  <p:slideViewPr>
    <p:cSldViewPr snapToGrid="0">
      <p:cViewPr varScale="1">
        <p:scale>
          <a:sx n="76" d="100"/>
          <a:sy n="76" d="100"/>
        </p:scale>
        <p:origin x="125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9/8/20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9/8/20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gmarker.com/brustein-manasevit-pllc2/What-You-Need-to-Know-About-Recent-Changes-to-EDGAR-the-UGG-and-COVID-19-Updat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gister.gotowebinar.com/register/682924524987504078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254690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105691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endParaRPr sz="2000" dirty="0"/>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5766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214087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downloaded a copy?</a:t>
            </a:r>
          </a:p>
          <a:p>
            <a:endParaRPr lang="en-US" dirty="0"/>
          </a:p>
          <a:p>
            <a:r>
              <a:rPr lang="en-US" dirty="0"/>
              <a:t>Available at https://</a:t>
            </a:r>
            <a:r>
              <a:rPr lang="en-US" dirty="0" err="1"/>
              <a:t>www.ncperkins.org</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178593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371989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Buy the book:</a:t>
            </a:r>
          </a:p>
          <a:p>
            <a:r>
              <a:rPr lang="en-US" dirty="0"/>
              <a:t>https://</a:t>
            </a:r>
            <a:r>
              <a:rPr lang="en-US" dirty="0" err="1"/>
              <a:t>www.bruman.com</a:t>
            </a:r>
            <a:r>
              <a:rPr lang="en-US" dirty="0"/>
              <a:t>/publications/</a:t>
            </a:r>
          </a:p>
          <a:p>
            <a:endParaRPr lang="en-US" dirty="0"/>
          </a:p>
          <a:p>
            <a:r>
              <a:rPr lang="en-US" dirty="0"/>
              <a:t> </a:t>
            </a:r>
          </a:p>
          <a:p>
            <a:r>
              <a:rPr lang="en-US" sz="1600" kern="1200" dirty="0">
                <a:solidFill>
                  <a:schemeClr val="tx1"/>
                </a:solidFill>
                <a:effectLst/>
                <a:latin typeface="+mn-lt"/>
                <a:ea typeface="+mn-ea"/>
                <a:cs typeface="+mn-cs"/>
              </a:rPr>
              <a:t>Free EDGAR Training for our Community College </a:t>
            </a:r>
          </a:p>
          <a:p>
            <a:r>
              <a:rPr lang="en-US" sz="1600" kern="1200" dirty="0">
                <a:solidFill>
                  <a:schemeClr val="tx1"/>
                </a:solidFill>
                <a:effectLst/>
                <a:latin typeface="+mn-lt"/>
                <a:ea typeface="+mn-ea"/>
                <a:cs typeface="+mn-cs"/>
              </a:rPr>
              <a:t>This training is for you if you are administering a federal grant, working in finance at your college, administering Perkins or AEFLA</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Virtual EDGAR training with handouts </a:t>
            </a:r>
          </a:p>
          <a:p>
            <a:r>
              <a:rPr lang="en-US" sz="1600" kern="1200" dirty="0">
                <a:solidFill>
                  <a:schemeClr val="tx1"/>
                </a:solidFill>
                <a:effectLst/>
                <a:latin typeface="+mn-lt"/>
                <a:ea typeface="+mn-ea"/>
                <a:cs typeface="+mn-cs"/>
              </a:rPr>
              <a:t>September 29, 2020</a:t>
            </a:r>
          </a:p>
          <a:p>
            <a:r>
              <a:rPr lang="en-US" sz="1600" kern="1200" dirty="0">
                <a:solidFill>
                  <a:schemeClr val="tx1"/>
                </a:solidFill>
                <a:effectLst/>
                <a:latin typeface="+mn-lt"/>
                <a:ea typeface="+mn-ea"/>
                <a:cs typeface="+mn-cs"/>
              </a:rPr>
              <a:t>1 PM to 4PM</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Administering Perkins and Adult Education and Family Literacy Act AEFLA under the Uniform Grant Guidance can be challenging.  </a:t>
            </a:r>
          </a:p>
          <a:p>
            <a:pPr lvl="0"/>
            <a:r>
              <a:rPr lang="en-US" sz="1600" kern="1200" dirty="0">
                <a:solidFill>
                  <a:schemeClr val="tx1"/>
                </a:solidFill>
                <a:effectLst/>
                <a:latin typeface="+mn-lt"/>
                <a:ea typeface="+mn-ea"/>
                <a:cs typeface="+mn-cs"/>
              </a:rPr>
              <a:t>The federal Office of Management and Budget (OMB) has changed some of the regulations pertaining to procurement, equipment, indirect costs, agency non-regulatory guidance, and internal controls. </a:t>
            </a:r>
          </a:p>
          <a:p>
            <a:pPr lvl="0"/>
            <a:r>
              <a:rPr lang="en-US" sz="1600" kern="1200" dirty="0">
                <a:solidFill>
                  <a:schemeClr val="tx1"/>
                </a:solidFill>
                <a:effectLst/>
                <a:latin typeface="+mn-lt"/>
                <a:ea typeface="+mn-ea"/>
                <a:cs typeface="+mn-cs"/>
              </a:rPr>
              <a:t>This webinar will cover those changes, as well as new guidance from the U.S. Education Department on Time and Effort documentation. </a:t>
            </a:r>
          </a:p>
          <a:p>
            <a:pPr lvl="0"/>
            <a:r>
              <a:rPr lang="en-US" sz="1600" kern="1200" dirty="0">
                <a:solidFill>
                  <a:schemeClr val="tx1"/>
                </a:solidFill>
                <a:effectLst/>
                <a:latin typeface="+mn-lt"/>
                <a:ea typeface="+mn-ea"/>
                <a:cs typeface="+mn-cs"/>
              </a:rPr>
              <a:t>We will include the most recent funding updates for FY 2021 for North Carolina, availability of federal stimulus funds for colleges and AEFLA providers, and a discussion on supplanting. There will be ample time for questions.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Registration Link: </a:t>
            </a:r>
          </a:p>
          <a:p>
            <a:r>
              <a:rPr lang="en-US" sz="1600" u="sng" kern="1200" dirty="0">
                <a:solidFill>
                  <a:schemeClr val="tx1"/>
                </a:solidFill>
                <a:effectLst/>
                <a:latin typeface="+mn-lt"/>
                <a:ea typeface="+mn-ea"/>
                <a:cs typeface="+mn-cs"/>
                <a:hlinkClick r:id="rId3"/>
              </a:rPr>
              <a:t>https://www.bigmarker.com/brustein-manasevit-pllc2/What-You-Need-to-Know-About-Recent-Changes-to-EDGAR-the-UGG-and-COVID-19-Updates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480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register.gotowebinar.com</a:t>
            </a:r>
            <a:r>
              <a:rPr lang="en-US" dirty="0"/>
              <a:t>/register/6829245249875040781</a:t>
            </a:r>
          </a:p>
          <a:p>
            <a:endParaRPr lang="en-US" dirty="0"/>
          </a:p>
          <a:p>
            <a:endParaRPr lang="en-US" dirty="0"/>
          </a:p>
          <a:p>
            <a:r>
              <a:rPr lang="en-US" sz="1600" kern="1200" dirty="0">
                <a:solidFill>
                  <a:schemeClr val="tx1"/>
                </a:solidFill>
                <a:effectLst/>
                <a:latin typeface="+mn-lt"/>
                <a:ea typeface="+mn-ea"/>
                <a:cs typeface="+mn-cs"/>
              </a:rPr>
              <a:t>NCETA Workshop - The State of North Carolina’s Economy: Economic Conditions and the Workforce</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 over 50 years, the North Carolina Employment and Training Association (NCETA) has been helping front-line workforce development professionals by sponsoring an annual conference, workshops, and networking opportunities.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are launching a new series of workshops designed to improve workforce development in North Carolina.</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first workshop will be Thursday, September 10th, from 3 - 4pm.</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Our special guests include:</a:t>
            </a:r>
          </a:p>
          <a:p>
            <a:pPr lvl="0"/>
            <a:r>
              <a:rPr lang="en-US" sz="1600" kern="1200" dirty="0">
                <a:solidFill>
                  <a:schemeClr val="tx1"/>
                </a:solidFill>
                <a:effectLst/>
                <a:latin typeface="+mn-lt"/>
                <a:ea typeface="+mn-ea"/>
                <a:cs typeface="+mn-cs"/>
              </a:rPr>
              <a:t>Jessica Englert - Assistant Secretary of Workforce Solutions - NC Commerce</a:t>
            </a:r>
          </a:p>
          <a:p>
            <a:pPr lvl="0"/>
            <a:r>
              <a:rPr lang="en-US" sz="1600" kern="1200" dirty="0">
                <a:solidFill>
                  <a:schemeClr val="tx1"/>
                </a:solidFill>
                <a:effectLst/>
                <a:latin typeface="+mn-lt"/>
                <a:ea typeface="+mn-ea"/>
                <a:cs typeface="+mn-cs"/>
              </a:rPr>
              <a:t>Betty McGrath - Employment Statistics Director - NC Commerce</a:t>
            </a:r>
          </a:p>
          <a:p>
            <a:pPr lvl="0"/>
            <a:r>
              <a:rPr lang="en-US" sz="1600" kern="1200" dirty="0">
                <a:solidFill>
                  <a:schemeClr val="tx1"/>
                </a:solidFill>
                <a:effectLst/>
                <a:latin typeface="+mn-lt"/>
                <a:ea typeface="+mn-ea"/>
                <a:cs typeface="+mn-cs"/>
              </a:rPr>
              <a:t>Tina </a:t>
            </a:r>
            <a:r>
              <a:rPr lang="en-US" sz="1600" kern="1200" dirty="0" err="1">
                <a:solidFill>
                  <a:schemeClr val="tx1"/>
                </a:solidFill>
                <a:effectLst/>
                <a:latin typeface="+mn-lt"/>
                <a:ea typeface="+mn-ea"/>
                <a:cs typeface="+mn-cs"/>
              </a:rPr>
              <a:t>Lifford</a:t>
            </a:r>
            <a:r>
              <a:rPr lang="en-US" sz="1600" kern="1200" dirty="0">
                <a:solidFill>
                  <a:schemeClr val="tx1"/>
                </a:solidFill>
                <a:effectLst/>
                <a:latin typeface="+mn-lt"/>
                <a:ea typeface="+mn-ea"/>
                <a:cs typeface="+mn-cs"/>
              </a:rPr>
              <a:t> - Hollywood veteran - plays Aunt Vi on the television drama Queen Sugar</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will start the program with a look at the economic conditions in our state and project those into the future.  This should give us a sense of what the state of the economy will be for the many people we are preparing for employment.</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will end the workshop with an uplifting presentation about feeling confident and capable of thriving in life no matter how life shows up in your world.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Register now for this exciting workshop.</a:t>
            </a:r>
          </a:p>
          <a:p>
            <a:r>
              <a:rPr lang="en-US" sz="1600" u="sng" kern="1200" dirty="0">
                <a:solidFill>
                  <a:schemeClr val="tx1"/>
                </a:solidFill>
                <a:effectLst/>
                <a:latin typeface="+mn-lt"/>
                <a:ea typeface="+mn-ea"/>
                <a:cs typeface="+mn-cs"/>
                <a:hlinkClick r:id="rId3"/>
              </a:rPr>
              <a:t>https://register.gotowebinar.com</a:t>
            </a:r>
            <a:r>
              <a:rPr lang="en-US" sz="1600" u="sng" kern="1200">
                <a:solidFill>
                  <a:schemeClr val="tx1"/>
                </a:solidFill>
                <a:effectLst/>
                <a:latin typeface="+mn-lt"/>
                <a:ea typeface="+mn-ea"/>
                <a:cs typeface="+mn-cs"/>
                <a:hlinkClick r:id="rId3"/>
              </a:rPr>
              <a:t>/register/6829245249875040781</a:t>
            </a:r>
            <a:endParaRPr lang="en-US" sz="16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4294084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you haven’t heard, The </a:t>
            </a:r>
            <a:r>
              <a:rPr lang="en-US" dirty="0">
                <a:highlight>
                  <a:srgbClr val="FFFF00"/>
                </a:highlight>
              </a:rPr>
              <a:t>ninth-annual</a:t>
            </a:r>
            <a:r>
              <a:rPr lang="en-US" dirty="0"/>
              <a:t> North Carolina Advanced Manufacturing Careers</a:t>
            </a:r>
            <a:r>
              <a:rPr lang="en-US" baseline="0" dirty="0"/>
              <a:t> Awareness Week will be September 28 through October 5.</a:t>
            </a:r>
          </a:p>
          <a:p>
            <a:endParaRPr lang="en-US" baseline="0" dirty="0"/>
          </a:p>
          <a:p>
            <a:r>
              <a:rPr lang="en-US" baseline="0" dirty="0"/>
              <a:t>National Manufacturing day (that’s their logo on the left) will be that Friday, October </a:t>
            </a:r>
            <a:r>
              <a:rPr lang="en-US" baseline="0" dirty="0">
                <a:highlight>
                  <a:srgbClr val="FFFF00"/>
                </a:highlight>
              </a:rPr>
              <a:t>2</a:t>
            </a:r>
            <a:r>
              <a:rPr lang="en-US" baseline="0" dirty="0"/>
              <a:t>.  Always the first Friday in October.</a:t>
            </a:r>
          </a:p>
          <a:p>
            <a:endParaRPr lang="en-US" baseline="0" dirty="0"/>
          </a:p>
          <a:p>
            <a:r>
              <a:rPr lang="en-US" baseline="0" dirty="0"/>
              <a:t>And that’s our website at the bottom of the screen.</a:t>
            </a:r>
          </a:p>
          <a:p>
            <a:endParaRPr lang="en-US" baseline="0" dirty="0"/>
          </a:p>
          <a:p>
            <a:r>
              <a:rPr lang="en-US" baseline="0" dirty="0"/>
              <a:t>We </a:t>
            </a:r>
            <a:r>
              <a:rPr lang="en-US" u="sng" baseline="0" dirty="0"/>
              <a:t>are</a:t>
            </a:r>
            <a:r>
              <a:rPr lang="en-US" baseline="0" dirty="0"/>
              <a:t> the local franchise for National Manufacturing Day in North Carolina.</a:t>
            </a:r>
          </a:p>
          <a:p>
            <a:endParaRPr lang="en-US" baseline="0" dirty="0"/>
          </a:p>
          <a:p>
            <a:r>
              <a:rPr lang="en-US" baseline="0" dirty="0"/>
              <a:t>=====</a:t>
            </a:r>
          </a:p>
          <a:p>
            <a:r>
              <a:rPr lang="en-US" baseline="0" dirty="0"/>
              <a:t>1 - April 7, 2013</a:t>
            </a:r>
          </a:p>
          <a:p>
            <a:r>
              <a:rPr lang="en-US" baseline="0" dirty="0"/>
              <a:t>2 - April 6, 2014</a:t>
            </a:r>
          </a:p>
          <a:p>
            <a:r>
              <a:rPr lang="en-US" baseline="0" dirty="0"/>
              <a:t>3 - April 12, 2015</a:t>
            </a:r>
          </a:p>
          <a:p>
            <a:r>
              <a:rPr lang="en-US" baseline="0" dirty="0"/>
              <a:t>4 - April 3, 2016</a:t>
            </a:r>
          </a:p>
          <a:p>
            <a:r>
              <a:rPr lang="en-US" baseline="0" dirty="0"/>
              <a:t>5 - October 2, 2016</a:t>
            </a:r>
          </a:p>
          <a:p>
            <a:r>
              <a:rPr lang="en-US" baseline="0" dirty="0"/>
              <a:t>6 - October 1, 2017</a:t>
            </a:r>
          </a:p>
          <a:p>
            <a:r>
              <a:rPr lang="en-US" baseline="0" dirty="0"/>
              <a:t>7 - September 30, 2018</a:t>
            </a:r>
          </a:p>
          <a:p>
            <a:r>
              <a:rPr lang="en-US" baseline="0" dirty="0"/>
              <a:t>8 - September 29,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9 - October 2, 2020</a:t>
            </a:r>
          </a:p>
          <a:p>
            <a:endParaRPr lang="en-US" baseline="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146820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Manufacturing Day, or as we like to say "Raising the Awareness of Advanced Manufacturing Careers in North Carolina."</a:t>
            </a:r>
          </a:p>
          <a:p>
            <a:endParaRPr lang="en-US" dirty="0"/>
          </a:p>
          <a:p>
            <a:r>
              <a:rPr lang="en-US" dirty="0"/>
              <a:t>Manufacturing Day is always the first Friday in October.  In North Carolina we like to stretch it out to a week, and beyond.</a:t>
            </a:r>
          </a:p>
          <a:p>
            <a:endParaRPr lang="en-US" dirty="0"/>
          </a:p>
          <a:p>
            <a:r>
              <a:rPr lang="en-US" dirty="0"/>
              <a:t>The national calendar listed 118 events in North Carolina last year. Most were at businesses opening their doors for tours, a look behind the scenes at a manufacturing plant. </a:t>
            </a:r>
          </a:p>
          <a:p>
            <a:r>
              <a:rPr lang="en-US" dirty="0"/>
              <a:t>Many of our colleges host open houses to showcase their classrooms and laboratories, and to host many manufacturing businesses in one location.</a:t>
            </a:r>
          </a:p>
          <a:p>
            <a:endParaRPr lang="en-US" dirty="0"/>
          </a:p>
          <a:p>
            <a:r>
              <a:rPr lang="en-US" dirty="0"/>
              <a:t>With COVID, the events have gone virtual.</a:t>
            </a:r>
          </a:p>
          <a:p>
            <a:endParaRPr lang="en-US" dirty="0"/>
          </a:p>
          <a:p>
            <a:r>
              <a:rPr lang="en-US" dirty="0"/>
              <a:t>To find an event near you, click that link or just go to https://</a:t>
            </a:r>
            <a:r>
              <a:rPr lang="en-US" dirty="0" err="1"/>
              <a:t>creatorswanted.org</a:t>
            </a:r>
            <a:r>
              <a:rPr lang="en-US" dirty="0"/>
              <a:t>/find-events/</a:t>
            </a:r>
          </a:p>
          <a:p>
            <a:endParaRPr lang="en-US" dirty="0"/>
          </a:p>
          <a:p>
            <a:r>
              <a:rPr lang="en-US" strike="sngStrike" dirty="0"/>
              <a:t>Some of these events listed are closed to the public. They might be just for high school students.</a:t>
            </a:r>
          </a:p>
          <a:p>
            <a:endParaRPr lang="en-US" strike="sngStrike" dirty="0"/>
          </a:p>
          <a:p>
            <a:r>
              <a:rPr lang="en-US" strike="sngStrike" dirty="0"/>
              <a:t>Some of the events require a registration, and some require closed-toe shoes.  So check the website carefully to ensure that you have a pleasant and rewarding experience.</a:t>
            </a:r>
          </a:p>
          <a:p>
            <a:endParaRPr lang="en-US" dirty="0"/>
          </a:p>
          <a:p>
            <a:endParaRPr lang="en-US" dirty="0"/>
          </a:p>
          <a:p>
            <a:endParaRPr lang="en-US" dirty="0"/>
          </a:p>
          <a:p>
            <a:r>
              <a:rPr lang="en-US" dirty="0"/>
              <a:t>https://</a:t>
            </a:r>
            <a:r>
              <a:rPr lang="en-US" dirty="0" err="1"/>
              <a:t>creatorswanted.org</a:t>
            </a:r>
            <a:r>
              <a:rPr lang="en-US" dirty="0"/>
              <a:t>/find-events/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300556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417881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3245358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endParaRPr sz="2000" dirty="0"/>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642126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41</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Local Needs Assessment is where your college looks at:</a:t>
            </a:r>
          </a:p>
          <a:p>
            <a:pPr marL="284400" indent="-284400" defTabSz="373783">
              <a:defRPr sz="2912"/>
            </a:pPr>
            <a:r>
              <a:rPr lang="en-US" sz="1400" dirty="0"/>
              <a:t>What’s working, where are the gaps, and how to improve?</a:t>
            </a:r>
          </a:p>
          <a:p>
            <a:pPr marL="284400" indent="-284400" defTabSz="373783">
              <a:defRPr sz="2912"/>
            </a:pPr>
            <a:r>
              <a:rPr lang="en-US" sz="1400" dirty="0"/>
              <a:t>Where is the present and future need for CTE programs of study?</a:t>
            </a:r>
          </a:p>
          <a:p>
            <a:pPr marL="284400" indent="-284400" defTabSz="373783">
              <a:defRPr sz="2912"/>
            </a:pPr>
            <a:r>
              <a:rPr lang="en-US" sz="1400" dirty="0"/>
              <a:t>With whom do you plan and partner in your region? </a:t>
            </a:r>
          </a:p>
          <a:p>
            <a:pPr marL="284400" indent="-284400" defTabSz="373783">
              <a:defRPr sz="2912"/>
            </a:pPr>
            <a:r>
              <a:rPr lang="en-US" sz="1400" dirty="0"/>
              <a:t>How are your 9-14 Career Pathways working to prepare the workforce?</a:t>
            </a:r>
          </a:p>
          <a:p>
            <a:pPr marL="284400" indent="-284400" defTabSz="373783">
              <a:defRPr sz="2912"/>
            </a:pPr>
            <a:r>
              <a:rPr lang="en-US" sz="1400" dirty="0"/>
              <a:t>How do we recruit, retain, and upgrade faculty skills? </a:t>
            </a:r>
          </a:p>
          <a:p>
            <a:pPr marL="284400" indent="-284400" defTabSz="373783">
              <a:defRPr sz="2912"/>
            </a:pPr>
            <a:r>
              <a:rPr lang="en-US" sz="1400" dirty="0"/>
              <a:t>How do you support special populations enrolled CTE ? </a:t>
            </a:r>
          </a:p>
          <a:p>
            <a:r>
              <a:rPr lang="en-US" sz="1400" dirty="0"/>
              <a:t> </a:t>
            </a:r>
          </a:p>
        </p:txBody>
      </p:sp>
      <p:sp>
        <p:nvSpPr>
          <p:cNvPr id="4" name="Slide Number Placeholder 3"/>
          <p:cNvSpPr>
            <a:spLocks noGrp="1"/>
          </p:cNvSpPr>
          <p:nvPr>
            <p:ph type="sldNum" sz="quarter" idx="5"/>
          </p:nvPr>
        </p:nvSpPr>
        <p:spPr/>
        <p:txBody>
          <a:bodyPr/>
          <a:lstStyle/>
          <a:p>
            <a:fld id="{D741A1D4-5EF5-BF44-B78B-5B57D5C7A57D}" type="slidenum">
              <a:rPr lang="en-US" smtClean="0"/>
              <a:t>5</a:t>
            </a:fld>
            <a:endParaRPr lang="en-US"/>
          </a:p>
        </p:txBody>
      </p:sp>
    </p:spTree>
    <p:extLst>
      <p:ext uri="{BB962C8B-B14F-4D97-AF65-F5344CB8AC3E}">
        <p14:creationId xmlns:p14="http://schemas.microsoft.com/office/powerpoint/2010/main" val="186611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1A1D4-5EF5-BF44-B78B-5B57D5C7A57D}" type="slidenum">
              <a:rPr lang="en-US" smtClean="0"/>
              <a:t>8</a:t>
            </a:fld>
            <a:endParaRPr lang="en-US"/>
          </a:p>
        </p:txBody>
      </p:sp>
    </p:spTree>
    <p:extLst>
      <p:ext uri="{BB962C8B-B14F-4D97-AF65-F5344CB8AC3E}">
        <p14:creationId xmlns:p14="http://schemas.microsoft.com/office/powerpoint/2010/main" val="12872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1A1D4-5EF5-BF44-B78B-5B57D5C7A57D}" type="slidenum">
              <a:rPr lang="en-US" smtClean="0"/>
              <a:t>9</a:t>
            </a:fld>
            <a:endParaRPr lang="en-US"/>
          </a:p>
        </p:txBody>
      </p:sp>
    </p:spTree>
    <p:extLst>
      <p:ext uri="{BB962C8B-B14F-4D97-AF65-F5344CB8AC3E}">
        <p14:creationId xmlns:p14="http://schemas.microsoft.com/office/powerpoint/2010/main" val="98040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endParaRPr sz="2000" dirty="0"/>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38146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96172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358559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255891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264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9/8/20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bigmarker.com/brustein-manasevit-pllc2/What-You-Need-to-Know-About-Recent-Changes-to-EDGAR-the-UGG-and-COVID-19-Updat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register.gotowebinar.com/register/682924524987504078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September 8,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DBD-24FC-4921-AB7C-5101450B299E}"/>
              </a:ext>
            </a:extLst>
          </p:cNvPr>
          <p:cNvSpPr>
            <a:spLocks noGrp="1"/>
          </p:cNvSpPr>
          <p:nvPr>
            <p:ph type="ctrTitle"/>
          </p:nvPr>
        </p:nvSpPr>
        <p:spPr/>
        <p:txBody>
          <a:bodyPr/>
          <a:lstStyle/>
          <a:p>
            <a:r>
              <a:rPr lang="en-US" dirty="0"/>
              <a:t>How to Modify a Perkins Basic Grant</a:t>
            </a:r>
          </a:p>
        </p:txBody>
      </p:sp>
    </p:spTree>
    <p:extLst>
      <p:ext uri="{BB962C8B-B14F-4D97-AF65-F5344CB8AC3E}">
        <p14:creationId xmlns:p14="http://schemas.microsoft.com/office/powerpoint/2010/main" val="156492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p:txBody>
          <a:bodyPr/>
          <a:lstStyle/>
          <a:p>
            <a:pPr marL="0" indent="0">
              <a:buNone/>
            </a:pPr>
            <a:r>
              <a:rPr lang="en-US" dirty="0">
                <a:sym typeface="American Typewriter"/>
              </a:rPr>
              <a:t>In the “2020-21 Perkins Basic Grant Data System” course in www.ncperkins.org, scroll down to:</a:t>
            </a:r>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Basic Grant Budget Modifications</a:t>
            </a:r>
            <a:endParaRPr lang="en-US" sz="3000" dirty="0"/>
          </a:p>
        </p:txBody>
      </p:sp>
      <p:pic>
        <p:nvPicPr>
          <p:cNvPr id="2" name="Picture 1">
            <a:extLst>
              <a:ext uri="{FF2B5EF4-FFF2-40B4-BE49-F238E27FC236}">
                <a16:creationId xmlns:a16="http://schemas.microsoft.com/office/drawing/2014/main" id="{BFD54188-779B-4497-8940-894A6AF131A6}"/>
              </a:ext>
            </a:extLst>
          </p:cNvPr>
          <p:cNvPicPr>
            <a:picLocks noChangeAspect="1"/>
          </p:cNvPicPr>
          <p:nvPr/>
        </p:nvPicPr>
        <p:blipFill>
          <a:blip r:embed="rId3"/>
          <a:stretch>
            <a:fillRect/>
          </a:stretch>
        </p:blipFill>
        <p:spPr>
          <a:xfrm>
            <a:off x="1624012" y="2419927"/>
            <a:ext cx="5895975" cy="2095500"/>
          </a:xfrm>
          <a:prstGeom prst="rect">
            <a:avLst/>
          </a:prstGeom>
          <a:ln>
            <a:solidFill>
              <a:schemeClr val="accent1"/>
            </a:solidFill>
          </a:ln>
        </p:spPr>
      </p:pic>
    </p:spTree>
    <p:extLst>
      <p:ext uri="{BB962C8B-B14F-4D97-AF65-F5344CB8AC3E}">
        <p14:creationId xmlns:p14="http://schemas.microsoft.com/office/powerpoint/2010/main" val="129006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2F064-DACE-4807-9705-A7473864B39C}"/>
              </a:ext>
            </a:extLst>
          </p:cNvPr>
          <p:cNvSpPr>
            <a:spLocks noGrp="1"/>
          </p:cNvSpPr>
          <p:nvPr>
            <p:ph type="title"/>
          </p:nvPr>
        </p:nvSpPr>
        <p:spPr/>
        <p:txBody>
          <a:bodyPr/>
          <a:lstStyle/>
          <a:p>
            <a:r>
              <a:rPr lang="en-US" dirty="0"/>
              <a:t>Open the modification form</a:t>
            </a:r>
          </a:p>
        </p:txBody>
      </p:sp>
      <p:pic>
        <p:nvPicPr>
          <p:cNvPr id="7" name="Content Placeholder 6">
            <a:extLst>
              <a:ext uri="{FF2B5EF4-FFF2-40B4-BE49-F238E27FC236}">
                <a16:creationId xmlns:a16="http://schemas.microsoft.com/office/drawing/2014/main" id="{F811D38C-E217-42C0-8B4A-8B371C865465}"/>
              </a:ext>
            </a:extLst>
          </p:cNvPr>
          <p:cNvPicPr>
            <a:picLocks noGrp="1" noChangeAspect="1"/>
          </p:cNvPicPr>
          <p:nvPr>
            <p:ph idx="1"/>
          </p:nvPr>
        </p:nvPicPr>
        <p:blipFill>
          <a:blip r:embed="rId2"/>
          <a:stretch>
            <a:fillRect/>
          </a:stretch>
        </p:blipFill>
        <p:spPr>
          <a:xfrm>
            <a:off x="1624012" y="2047875"/>
            <a:ext cx="5895975" cy="2095500"/>
          </a:xfrm>
          <a:prstGeom prst="rect">
            <a:avLst/>
          </a:prstGeom>
          <a:ln>
            <a:solidFill>
              <a:schemeClr val="accent1"/>
            </a:solidFill>
          </a:ln>
        </p:spPr>
      </p:pic>
      <p:sp>
        <p:nvSpPr>
          <p:cNvPr id="9" name="Arrow: Right 8">
            <a:extLst>
              <a:ext uri="{FF2B5EF4-FFF2-40B4-BE49-F238E27FC236}">
                <a16:creationId xmlns:a16="http://schemas.microsoft.com/office/drawing/2014/main" id="{F6C2B854-74EC-4CD3-8B13-30C79783C73B}"/>
              </a:ext>
            </a:extLst>
          </p:cNvPr>
          <p:cNvSpPr/>
          <p:nvPr/>
        </p:nvSpPr>
        <p:spPr>
          <a:xfrm>
            <a:off x="1069830" y="3284394"/>
            <a:ext cx="554182" cy="406400"/>
          </a:xfrm>
          <a:prstGeom prst="rightArrow">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18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1B5DBD-5D4D-473E-A749-A2D99C4827E2}"/>
              </a:ext>
            </a:extLst>
          </p:cNvPr>
          <p:cNvSpPr>
            <a:spLocks noGrp="1"/>
          </p:cNvSpPr>
          <p:nvPr>
            <p:ph type="title"/>
          </p:nvPr>
        </p:nvSpPr>
        <p:spPr/>
        <p:txBody>
          <a:bodyPr>
            <a:normAutofit/>
          </a:bodyPr>
          <a:lstStyle/>
          <a:p>
            <a:r>
              <a:rPr lang="en-US" dirty="0"/>
              <a:t>Save as a new file name, such as:</a:t>
            </a:r>
            <a:br>
              <a:rPr lang="en-US" dirty="0"/>
            </a:br>
            <a:r>
              <a:rPr lang="en-US" dirty="0"/>
              <a:t> “Nov 18 2020 budget modification”</a:t>
            </a:r>
          </a:p>
        </p:txBody>
      </p:sp>
      <p:pic>
        <p:nvPicPr>
          <p:cNvPr id="2" name="Picture 1">
            <a:extLst>
              <a:ext uri="{FF2B5EF4-FFF2-40B4-BE49-F238E27FC236}">
                <a16:creationId xmlns:a16="http://schemas.microsoft.com/office/drawing/2014/main" id="{A0354539-E88F-4535-8362-9026D5F72DC3}"/>
              </a:ext>
            </a:extLst>
          </p:cNvPr>
          <p:cNvPicPr>
            <a:picLocks noChangeAspect="1"/>
          </p:cNvPicPr>
          <p:nvPr/>
        </p:nvPicPr>
        <p:blipFill>
          <a:blip r:embed="rId3"/>
          <a:stretch>
            <a:fillRect/>
          </a:stretch>
        </p:blipFill>
        <p:spPr>
          <a:xfrm>
            <a:off x="2196766" y="1055887"/>
            <a:ext cx="4750468" cy="4078376"/>
          </a:xfrm>
          <a:prstGeom prst="rect">
            <a:avLst/>
          </a:prstGeom>
        </p:spPr>
      </p:pic>
    </p:spTree>
    <p:extLst>
      <p:ext uri="{BB962C8B-B14F-4D97-AF65-F5344CB8AC3E}">
        <p14:creationId xmlns:p14="http://schemas.microsoft.com/office/powerpoint/2010/main" val="19360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6E4E22-CE4C-4E54-9D68-7E10A257FBE1}"/>
              </a:ext>
            </a:extLst>
          </p:cNvPr>
          <p:cNvSpPr>
            <a:spLocks noGrp="1"/>
          </p:cNvSpPr>
          <p:nvPr>
            <p:ph type="title"/>
          </p:nvPr>
        </p:nvSpPr>
        <p:spPr/>
        <p:txBody>
          <a:bodyPr/>
          <a:lstStyle/>
          <a:p>
            <a:r>
              <a:rPr lang="en-US" dirty="0"/>
              <a:t>Enter the College’s name</a:t>
            </a:r>
          </a:p>
        </p:txBody>
      </p:sp>
      <p:pic>
        <p:nvPicPr>
          <p:cNvPr id="8" name="Picture 7">
            <a:extLst>
              <a:ext uri="{FF2B5EF4-FFF2-40B4-BE49-F238E27FC236}">
                <a16:creationId xmlns:a16="http://schemas.microsoft.com/office/drawing/2014/main" id="{A94BC239-3053-4D50-90EE-14DD6F1EFAE6}"/>
              </a:ext>
            </a:extLst>
          </p:cNvPr>
          <p:cNvPicPr>
            <a:picLocks noChangeAspect="1"/>
          </p:cNvPicPr>
          <p:nvPr/>
        </p:nvPicPr>
        <p:blipFill>
          <a:blip r:embed="rId2"/>
          <a:stretch>
            <a:fillRect/>
          </a:stretch>
        </p:blipFill>
        <p:spPr>
          <a:xfrm>
            <a:off x="2118195" y="917356"/>
            <a:ext cx="4907609" cy="4226144"/>
          </a:xfrm>
          <a:prstGeom prst="rect">
            <a:avLst/>
          </a:prstGeom>
        </p:spPr>
      </p:pic>
    </p:spTree>
    <p:extLst>
      <p:ext uri="{BB962C8B-B14F-4D97-AF65-F5344CB8AC3E}">
        <p14:creationId xmlns:p14="http://schemas.microsoft.com/office/powerpoint/2010/main" val="364347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4C8994-927D-43D2-9CD1-269EC6061FCC}"/>
              </a:ext>
            </a:extLst>
          </p:cNvPr>
          <p:cNvPicPr>
            <a:picLocks noGrp="1" noChangeAspect="1"/>
          </p:cNvPicPr>
          <p:nvPr>
            <p:ph idx="1"/>
          </p:nvPr>
        </p:nvPicPr>
        <p:blipFill>
          <a:blip r:embed="rId3"/>
          <a:stretch>
            <a:fillRect/>
          </a:stretch>
        </p:blipFill>
        <p:spPr>
          <a:xfrm>
            <a:off x="628650" y="1513239"/>
            <a:ext cx="7886700" cy="3164772"/>
          </a:xfrm>
          <a:prstGeom prst="rect">
            <a:avLst/>
          </a:prstGeom>
        </p:spPr>
      </p:pic>
      <p:sp>
        <p:nvSpPr>
          <p:cNvPr id="3" name="Title 2">
            <a:extLst>
              <a:ext uri="{FF2B5EF4-FFF2-40B4-BE49-F238E27FC236}">
                <a16:creationId xmlns:a16="http://schemas.microsoft.com/office/drawing/2014/main" id="{A10F612E-DC07-4092-8598-D5A223799A08}"/>
              </a:ext>
            </a:extLst>
          </p:cNvPr>
          <p:cNvSpPr>
            <a:spLocks noGrp="1"/>
          </p:cNvSpPr>
          <p:nvPr>
            <p:ph type="title"/>
          </p:nvPr>
        </p:nvSpPr>
        <p:spPr/>
        <p:txBody>
          <a:bodyPr/>
          <a:lstStyle/>
          <a:p>
            <a:r>
              <a:rPr lang="en-US" dirty="0"/>
              <a:t>Refer to your college’s most recently approved initial budget or modified budget</a:t>
            </a:r>
          </a:p>
        </p:txBody>
      </p:sp>
    </p:spTree>
    <p:extLst>
      <p:ext uri="{BB962C8B-B14F-4D97-AF65-F5344CB8AC3E}">
        <p14:creationId xmlns:p14="http://schemas.microsoft.com/office/powerpoint/2010/main" val="195572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B9867-1585-4069-B015-8EB9760C503F}"/>
              </a:ext>
            </a:extLst>
          </p:cNvPr>
          <p:cNvSpPr>
            <a:spLocks noGrp="1"/>
          </p:cNvSpPr>
          <p:nvPr>
            <p:ph type="title"/>
          </p:nvPr>
        </p:nvSpPr>
        <p:spPr>
          <a:xfrm>
            <a:off x="1297859" y="126367"/>
            <a:ext cx="7767119" cy="994172"/>
          </a:xfrm>
        </p:spPr>
        <p:txBody>
          <a:bodyPr>
            <a:normAutofit fontScale="90000"/>
          </a:bodyPr>
          <a:lstStyle/>
          <a:p>
            <a:r>
              <a:rPr lang="en-US" dirty="0"/>
              <a:t>Enter the </a:t>
            </a:r>
            <a:r>
              <a:rPr lang="en-US" u="sng" dirty="0"/>
              <a:t>entire</a:t>
            </a:r>
            <a:r>
              <a:rPr lang="en-US" dirty="0"/>
              <a:t> approved budget into the modification form (the total will calculate automatically)</a:t>
            </a:r>
          </a:p>
        </p:txBody>
      </p:sp>
      <p:pic>
        <p:nvPicPr>
          <p:cNvPr id="6" name="Picture 5">
            <a:extLst>
              <a:ext uri="{FF2B5EF4-FFF2-40B4-BE49-F238E27FC236}">
                <a16:creationId xmlns:a16="http://schemas.microsoft.com/office/drawing/2014/main" id="{AFF2FA1C-7DD4-4C38-ACA9-E7ED0A3A8EA6}"/>
              </a:ext>
            </a:extLst>
          </p:cNvPr>
          <p:cNvPicPr>
            <a:picLocks noChangeAspect="1"/>
          </p:cNvPicPr>
          <p:nvPr/>
        </p:nvPicPr>
        <p:blipFill>
          <a:blip r:embed="rId2"/>
          <a:stretch>
            <a:fillRect/>
          </a:stretch>
        </p:blipFill>
        <p:spPr>
          <a:xfrm>
            <a:off x="3749016" y="1176984"/>
            <a:ext cx="4539532" cy="3896594"/>
          </a:xfrm>
          <a:prstGeom prst="rect">
            <a:avLst/>
          </a:prstGeom>
        </p:spPr>
      </p:pic>
    </p:spTree>
    <p:extLst>
      <p:ext uri="{BB962C8B-B14F-4D97-AF65-F5344CB8AC3E}">
        <p14:creationId xmlns:p14="http://schemas.microsoft.com/office/powerpoint/2010/main" val="366800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46E12-4EA6-40CD-8545-0CA3A03471EE}"/>
              </a:ext>
            </a:extLst>
          </p:cNvPr>
          <p:cNvSpPr>
            <a:spLocks noGrp="1"/>
          </p:cNvSpPr>
          <p:nvPr>
            <p:ph type="title"/>
          </p:nvPr>
        </p:nvSpPr>
        <p:spPr>
          <a:xfrm>
            <a:off x="1297859" y="126367"/>
            <a:ext cx="7846141" cy="994172"/>
          </a:xfrm>
        </p:spPr>
        <p:txBody>
          <a:bodyPr>
            <a:noAutofit/>
          </a:bodyPr>
          <a:lstStyle/>
          <a:p>
            <a:r>
              <a:rPr lang="en-US" sz="2600" dirty="0"/>
              <a:t>Enter the dollar amounts of the modification (The column must equal zero unless adding more funds to the grant)</a:t>
            </a:r>
          </a:p>
        </p:txBody>
      </p:sp>
      <p:pic>
        <p:nvPicPr>
          <p:cNvPr id="5" name="Picture 4">
            <a:extLst>
              <a:ext uri="{FF2B5EF4-FFF2-40B4-BE49-F238E27FC236}">
                <a16:creationId xmlns:a16="http://schemas.microsoft.com/office/drawing/2014/main" id="{ACF145B0-C509-44C6-AAEB-2CB0FCBC431F}"/>
              </a:ext>
            </a:extLst>
          </p:cNvPr>
          <p:cNvPicPr>
            <a:picLocks noChangeAspect="1"/>
          </p:cNvPicPr>
          <p:nvPr/>
        </p:nvPicPr>
        <p:blipFill>
          <a:blip r:embed="rId2"/>
          <a:stretch>
            <a:fillRect/>
          </a:stretch>
        </p:blipFill>
        <p:spPr>
          <a:xfrm>
            <a:off x="3334756" y="1219200"/>
            <a:ext cx="4535943" cy="3924300"/>
          </a:xfrm>
          <a:prstGeom prst="rect">
            <a:avLst/>
          </a:prstGeom>
        </p:spPr>
      </p:pic>
    </p:spTree>
    <p:extLst>
      <p:ext uri="{BB962C8B-B14F-4D97-AF65-F5344CB8AC3E}">
        <p14:creationId xmlns:p14="http://schemas.microsoft.com/office/powerpoint/2010/main" val="357145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25AB7-E63B-4205-991B-F8F60F6C3F0B}"/>
              </a:ext>
            </a:extLst>
          </p:cNvPr>
          <p:cNvSpPr>
            <a:spLocks noGrp="1"/>
          </p:cNvSpPr>
          <p:nvPr>
            <p:ph type="title"/>
          </p:nvPr>
        </p:nvSpPr>
        <p:spPr/>
        <p:txBody>
          <a:bodyPr/>
          <a:lstStyle/>
          <a:p>
            <a:r>
              <a:rPr lang="en-US" dirty="0"/>
              <a:t>Enter descriptions of the changes and a justification</a:t>
            </a:r>
          </a:p>
        </p:txBody>
      </p:sp>
      <p:pic>
        <p:nvPicPr>
          <p:cNvPr id="6" name="Picture 5">
            <a:extLst>
              <a:ext uri="{FF2B5EF4-FFF2-40B4-BE49-F238E27FC236}">
                <a16:creationId xmlns:a16="http://schemas.microsoft.com/office/drawing/2014/main" id="{155706E9-16E2-4693-A71B-C13ED4F86D65}"/>
              </a:ext>
            </a:extLst>
          </p:cNvPr>
          <p:cNvPicPr>
            <a:picLocks noChangeAspect="1"/>
          </p:cNvPicPr>
          <p:nvPr/>
        </p:nvPicPr>
        <p:blipFill>
          <a:blip r:embed="rId2"/>
          <a:stretch>
            <a:fillRect/>
          </a:stretch>
        </p:blipFill>
        <p:spPr>
          <a:xfrm>
            <a:off x="2257778" y="1059930"/>
            <a:ext cx="4732882" cy="4083570"/>
          </a:xfrm>
          <a:prstGeom prst="rect">
            <a:avLst/>
          </a:prstGeom>
        </p:spPr>
      </p:pic>
    </p:spTree>
    <p:extLst>
      <p:ext uri="{BB962C8B-B14F-4D97-AF65-F5344CB8AC3E}">
        <p14:creationId xmlns:p14="http://schemas.microsoft.com/office/powerpoint/2010/main" val="328286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6967F-7A17-4042-9089-6E5AB799B753}"/>
              </a:ext>
            </a:extLst>
          </p:cNvPr>
          <p:cNvSpPr>
            <a:spLocks noGrp="1"/>
          </p:cNvSpPr>
          <p:nvPr>
            <p:ph type="title"/>
          </p:nvPr>
        </p:nvSpPr>
        <p:spPr>
          <a:xfrm>
            <a:off x="1297859" y="126367"/>
            <a:ext cx="7552630" cy="994172"/>
          </a:xfrm>
        </p:spPr>
        <p:txBody>
          <a:bodyPr/>
          <a:lstStyle/>
          <a:p>
            <a:r>
              <a:rPr lang="en-US" dirty="0"/>
              <a:t>Perkins Contact &amp; CFO must both sign the form</a:t>
            </a:r>
          </a:p>
        </p:txBody>
      </p:sp>
      <p:pic>
        <p:nvPicPr>
          <p:cNvPr id="6" name="Picture 5">
            <a:extLst>
              <a:ext uri="{FF2B5EF4-FFF2-40B4-BE49-F238E27FC236}">
                <a16:creationId xmlns:a16="http://schemas.microsoft.com/office/drawing/2014/main" id="{2F04ADB9-3593-479D-A470-A306D4416D6E}"/>
              </a:ext>
            </a:extLst>
          </p:cNvPr>
          <p:cNvPicPr>
            <a:picLocks noChangeAspect="1"/>
          </p:cNvPicPr>
          <p:nvPr/>
        </p:nvPicPr>
        <p:blipFill>
          <a:blip r:embed="rId2"/>
          <a:stretch>
            <a:fillRect/>
          </a:stretch>
        </p:blipFill>
        <p:spPr>
          <a:xfrm>
            <a:off x="2427111" y="1078849"/>
            <a:ext cx="4731071" cy="4064651"/>
          </a:xfrm>
          <a:prstGeom prst="rect">
            <a:avLst/>
          </a:prstGeom>
        </p:spPr>
      </p:pic>
    </p:spTree>
    <p:extLst>
      <p:ext uri="{BB962C8B-B14F-4D97-AF65-F5344CB8AC3E}">
        <p14:creationId xmlns:p14="http://schemas.microsoft.com/office/powerpoint/2010/main" val="227331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5D7DF-F750-4DEB-AF0D-1C2880B92689}"/>
              </a:ext>
            </a:extLst>
          </p:cNvPr>
          <p:cNvSpPr>
            <a:spLocks noGrp="1"/>
          </p:cNvSpPr>
          <p:nvPr>
            <p:ph type="title"/>
          </p:nvPr>
        </p:nvSpPr>
        <p:spPr/>
        <p:txBody>
          <a:bodyPr>
            <a:normAutofit/>
          </a:bodyPr>
          <a:lstStyle/>
          <a:p>
            <a:r>
              <a:rPr lang="en-US" dirty="0"/>
              <a:t>Upload both the modification form and the updated plan to the ncperkins.org </a:t>
            </a:r>
            <a:r>
              <a:rPr lang="en-US" dirty="0" err="1"/>
              <a:t>moodle</a:t>
            </a:r>
            <a:r>
              <a:rPr lang="en-US" dirty="0"/>
              <a:t> </a:t>
            </a:r>
          </a:p>
        </p:txBody>
      </p:sp>
      <p:pic>
        <p:nvPicPr>
          <p:cNvPr id="5" name="Content Placeholder 4">
            <a:extLst>
              <a:ext uri="{FF2B5EF4-FFF2-40B4-BE49-F238E27FC236}">
                <a16:creationId xmlns:a16="http://schemas.microsoft.com/office/drawing/2014/main" id="{AED2E9E5-E111-4F9A-A5E9-FB6F9B04C9F7}"/>
              </a:ext>
            </a:extLst>
          </p:cNvPr>
          <p:cNvPicPr>
            <a:picLocks noGrp="1" noChangeAspect="1"/>
          </p:cNvPicPr>
          <p:nvPr>
            <p:ph idx="1"/>
          </p:nvPr>
        </p:nvPicPr>
        <p:blipFill>
          <a:blip r:embed="rId3"/>
          <a:stretch>
            <a:fillRect/>
          </a:stretch>
        </p:blipFill>
        <p:spPr>
          <a:xfrm>
            <a:off x="1624012" y="2047875"/>
            <a:ext cx="5895975" cy="2095500"/>
          </a:xfrm>
          <a:prstGeom prst="rect">
            <a:avLst/>
          </a:prstGeom>
          <a:ln>
            <a:solidFill>
              <a:schemeClr val="accent1"/>
            </a:solidFill>
          </a:ln>
        </p:spPr>
      </p:pic>
      <p:sp>
        <p:nvSpPr>
          <p:cNvPr id="6" name="Arrow: Right 5">
            <a:extLst>
              <a:ext uri="{FF2B5EF4-FFF2-40B4-BE49-F238E27FC236}">
                <a16:creationId xmlns:a16="http://schemas.microsoft.com/office/drawing/2014/main" id="{A93B17FB-EBC5-497A-A3F4-62FFAF08317C}"/>
              </a:ext>
            </a:extLst>
          </p:cNvPr>
          <p:cNvSpPr/>
          <p:nvPr/>
        </p:nvSpPr>
        <p:spPr>
          <a:xfrm>
            <a:off x="1069830" y="3736975"/>
            <a:ext cx="554182" cy="406400"/>
          </a:xfrm>
          <a:prstGeom prst="rightArrow">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51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541E9-CA16-4C5E-A1F3-D5D80FAF577F}"/>
              </a:ext>
            </a:extLst>
          </p:cNvPr>
          <p:cNvSpPr>
            <a:spLocks noGrp="1"/>
          </p:cNvSpPr>
          <p:nvPr>
            <p:ph type="title"/>
          </p:nvPr>
        </p:nvSpPr>
        <p:spPr/>
        <p:txBody>
          <a:bodyPr/>
          <a:lstStyle/>
          <a:p>
            <a:r>
              <a:rPr lang="en-US" dirty="0"/>
              <a:t>Modifications will be approved and signed by the system office and emailed to the college</a:t>
            </a:r>
          </a:p>
        </p:txBody>
      </p:sp>
      <p:pic>
        <p:nvPicPr>
          <p:cNvPr id="6" name="Picture 5">
            <a:extLst>
              <a:ext uri="{FF2B5EF4-FFF2-40B4-BE49-F238E27FC236}">
                <a16:creationId xmlns:a16="http://schemas.microsoft.com/office/drawing/2014/main" id="{D0770877-8F79-417B-8BFF-E2C7574FD898}"/>
              </a:ext>
            </a:extLst>
          </p:cNvPr>
          <p:cNvPicPr>
            <a:picLocks noChangeAspect="1"/>
          </p:cNvPicPr>
          <p:nvPr/>
        </p:nvPicPr>
        <p:blipFill>
          <a:blip r:embed="rId3"/>
          <a:stretch>
            <a:fillRect/>
          </a:stretch>
        </p:blipFill>
        <p:spPr>
          <a:xfrm>
            <a:off x="2282486" y="1120538"/>
            <a:ext cx="4675061" cy="4022961"/>
          </a:xfrm>
          <a:prstGeom prst="rect">
            <a:avLst/>
          </a:prstGeom>
        </p:spPr>
      </p:pic>
    </p:spTree>
    <p:extLst>
      <p:ext uri="{BB962C8B-B14F-4D97-AF65-F5344CB8AC3E}">
        <p14:creationId xmlns:p14="http://schemas.microsoft.com/office/powerpoint/2010/main" val="26780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ED7A0A-0DE6-41E3-B78D-77125FF8421A}"/>
              </a:ext>
            </a:extLst>
          </p:cNvPr>
          <p:cNvSpPr>
            <a:spLocks noGrp="1"/>
          </p:cNvSpPr>
          <p:nvPr>
            <p:ph type="title"/>
          </p:nvPr>
        </p:nvSpPr>
        <p:spPr>
          <a:xfrm>
            <a:off x="1297859" y="126367"/>
            <a:ext cx="7846141" cy="994172"/>
          </a:xfrm>
        </p:spPr>
        <p:txBody>
          <a:bodyPr>
            <a:normAutofit fontScale="90000"/>
          </a:bodyPr>
          <a:lstStyle/>
          <a:p>
            <a:r>
              <a:rPr lang="en-US" dirty="0"/>
              <a:t>Team Perkins keeps a spreadsheet for each college with their initial budget and each approved modification</a:t>
            </a:r>
          </a:p>
        </p:txBody>
      </p:sp>
      <p:pic>
        <p:nvPicPr>
          <p:cNvPr id="7" name="Content Placeholder 6">
            <a:extLst>
              <a:ext uri="{FF2B5EF4-FFF2-40B4-BE49-F238E27FC236}">
                <a16:creationId xmlns:a16="http://schemas.microsoft.com/office/drawing/2014/main" id="{D19392D2-FAE7-44F5-BCCE-CD23E19ED2D8}"/>
              </a:ext>
            </a:extLst>
          </p:cNvPr>
          <p:cNvPicPr>
            <a:picLocks noGrp="1" noChangeAspect="1"/>
          </p:cNvPicPr>
          <p:nvPr>
            <p:ph idx="1"/>
          </p:nvPr>
        </p:nvPicPr>
        <p:blipFill>
          <a:blip r:embed="rId2"/>
          <a:stretch>
            <a:fillRect/>
          </a:stretch>
        </p:blipFill>
        <p:spPr>
          <a:xfrm>
            <a:off x="3635021" y="1214192"/>
            <a:ext cx="4520687" cy="3931282"/>
          </a:xfrm>
          <a:prstGeom prst="rect">
            <a:avLst/>
          </a:prstGeom>
        </p:spPr>
      </p:pic>
    </p:spTree>
    <p:extLst>
      <p:ext uri="{BB962C8B-B14F-4D97-AF65-F5344CB8AC3E}">
        <p14:creationId xmlns:p14="http://schemas.microsoft.com/office/powerpoint/2010/main" val="105899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2B023-3B56-4B37-A8CF-F66D6DF8CF70}"/>
              </a:ext>
            </a:extLst>
          </p:cNvPr>
          <p:cNvSpPr>
            <a:spLocks noGrp="1"/>
          </p:cNvSpPr>
          <p:nvPr>
            <p:ph idx="1"/>
          </p:nvPr>
        </p:nvSpPr>
        <p:spPr>
          <a:xfrm>
            <a:off x="471055" y="1357850"/>
            <a:ext cx="8191165" cy="3548753"/>
          </a:xfrm>
        </p:spPr>
        <p:txBody>
          <a:bodyPr/>
          <a:lstStyle/>
          <a:p>
            <a:pPr marL="0" indent="0">
              <a:spcBef>
                <a:spcPts val="0"/>
              </a:spcBef>
              <a:spcAft>
                <a:spcPts val="1200"/>
              </a:spcAft>
              <a:buNone/>
            </a:pPr>
            <a:r>
              <a:rPr lang="en-US" dirty="0"/>
              <a:t>A modified plan does not have to be submitted with each budget modification.</a:t>
            </a:r>
          </a:p>
          <a:p>
            <a:pPr marL="0" indent="0">
              <a:spcBef>
                <a:spcPts val="0"/>
              </a:spcBef>
              <a:spcAft>
                <a:spcPts val="1200"/>
              </a:spcAft>
              <a:buNone/>
            </a:pPr>
            <a:r>
              <a:rPr lang="en-US" dirty="0"/>
              <a:t>Updating the plan based on the modification is important so that your mid-year and end-of-year plans are accurate when updating the activity’s status, especially if there is a new activity or one that has been deleted.</a:t>
            </a:r>
          </a:p>
          <a:p>
            <a:pPr marL="0" indent="0">
              <a:spcBef>
                <a:spcPts val="0"/>
              </a:spcBef>
              <a:spcAft>
                <a:spcPts val="1200"/>
              </a:spcAft>
              <a:buNone/>
            </a:pPr>
            <a:r>
              <a:rPr lang="en-US" dirty="0"/>
              <a:t>Remember to update the equipment and wages tabs as needed too. </a:t>
            </a:r>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AF9FBE3-C011-4409-B389-F57732194007}"/>
              </a:ext>
            </a:extLst>
          </p:cNvPr>
          <p:cNvSpPr>
            <a:spLocks noGrp="1"/>
          </p:cNvSpPr>
          <p:nvPr>
            <p:ph type="title"/>
          </p:nvPr>
        </p:nvSpPr>
        <p:spPr/>
        <p:txBody>
          <a:bodyPr/>
          <a:lstStyle/>
          <a:p>
            <a:r>
              <a:rPr lang="en-US" dirty="0"/>
              <a:t>Modify the college’s basic grant local plan</a:t>
            </a:r>
          </a:p>
        </p:txBody>
      </p:sp>
      <p:sp>
        <p:nvSpPr>
          <p:cNvPr id="5" name="TextBox 4">
            <a:extLst>
              <a:ext uri="{FF2B5EF4-FFF2-40B4-BE49-F238E27FC236}">
                <a16:creationId xmlns:a16="http://schemas.microsoft.com/office/drawing/2014/main" id="{D0994685-402C-4EFD-8D60-D2BEAE8DD5FA}"/>
              </a:ext>
            </a:extLst>
          </p:cNvPr>
          <p:cNvSpPr txBox="1"/>
          <p:nvPr/>
        </p:nvSpPr>
        <p:spPr>
          <a:xfrm>
            <a:off x="471055" y="4383383"/>
            <a:ext cx="8191165" cy="523220"/>
          </a:xfrm>
          <a:prstGeom prst="rect">
            <a:avLst/>
          </a:prstGeom>
          <a:solidFill>
            <a:srgbClr val="003768"/>
          </a:solidFill>
        </p:spPr>
        <p:txBody>
          <a:bodyPr wrap="square" rtlCol="0">
            <a:spAutoFit/>
          </a:bodyPr>
          <a:lstStyle/>
          <a:p>
            <a:pPr algn="ctr"/>
            <a:r>
              <a:rPr lang="en-US" sz="2800" dirty="0">
                <a:solidFill>
                  <a:schemeClr val="bg1"/>
                </a:solidFill>
              </a:rPr>
              <a:t>Call us if you have questions!</a:t>
            </a:r>
          </a:p>
        </p:txBody>
      </p:sp>
    </p:spTree>
    <p:extLst>
      <p:ext uri="{BB962C8B-B14F-4D97-AF65-F5344CB8AC3E}">
        <p14:creationId xmlns:p14="http://schemas.microsoft.com/office/powerpoint/2010/main" val="14582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p:txBody>
          <a:bodyPr>
            <a:normAutofit/>
          </a:bodyPr>
          <a:lstStyle>
            <a:lvl1pPr>
              <a:defRPr sz="3800"/>
            </a:lvl1pPr>
          </a:lstStyle>
          <a:p>
            <a:r>
              <a:rPr lang="en-US" sz="3000" dirty="0">
                <a:sym typeface="American Typewriter"/>
              </a:rPr>
              <a:t>Free Universal Design for Learning </a:t>
            </a:r>
            <a:br>
              <a:rPr lang="en-US" sz="3000" dirty="0">
                <a:sym typeface="American Typewriter"/>
              </a:rPr>
            </a:br>
            <a:r>
              <a:rPr lang="en-US" sz="3000" dirty="0">
                <a:sym typeface="American Typewriter"/>
              </a:rPr>
              <a:t>On-line Workshop Series</a:t>
            </a:r>
            <a:endParaRPr lang="en-US" sz="3000" dirty="0"/>
          </a:p>
        </p:txBody>
      </p:sp>
      <p:pic>
        <p:nvPicPr>
          <p:cNvPr id="13" name="Picture 12">
            <a:extLst>
              <a:ext uri="{FF2B5EF4-FFF2-40B4-BE49-F238E27FC236}">
                <a16:creationId xmlns:a16="http://schemas.microsoft.com/office/drawing/2014/main" id="{C0AFF070-A13B-4E8E-A697-0518D861D4A4}"/>
              </a:ext>
            </a:extLst>
          </p:cNvPr>
          <p:cNvPicPr>
            <a:picLocks noChangeAspect="1"/>
          </p:cNvPicPr>
          <p:nvPr/>
        </p:nvPicPr>
        <p:blipFill>
          <a:blip r:embed="rId3"/>
          <a:stretch>
            <a:fillRect/>
          </a:stretch>
        </p:blipFill>
        <p:spPr>
          <a:xfrm>
            <a:off x="1987608" y="1285461"/>
            <a:ext cx="5168783" cy="3858039"/>
          </a:xfrm>
          <a:prstGeom prst="rect">
            <a:avLst/>
          </a:prstGeom>
        </p:spPr>
      </p:pic>
    </p:spTree>
    <p:extLst>
      <p:ext uri="{BB962C8B-B14F-4D97-AF65-F5344CB8AC3E}">
        <p14:creationId xmlns:p14="http://schemas.microsoft.com/office/powerpoint/2010/main" val="126725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30D90-7E8F-49A1-B7BE-BC686CD99A2C}"/>
              </a:ext>
            </a:extLst>
          </p:cNvPr>
          <p:cNvSpPr>
            <a:spLocks noGrp="1"/>
          </p:cNvSpPr>
          <p:nvPr>
            <p:ph idx="1"/>
          </p:nvPr>
        </p:nvSpPr>
        <p:spPr>
          <a:xfrm>
            <a:off x="193963" y="1283855"/>
            <a:ext cx="8765309" cy="3733277"/>
          </a:xfrm>
        </p:spPr>
        <p:txBody>
          <a:bodyPr>
            <a:normAutofit fontScale="77500" lnSpcReduction="20000"/>
          </a:bodyPr>
          <a:lstStyle/>
          <a:p>
            <a:pPr marL="0" indent="0" rtl="0">
              <a:spcBef>
                <a:spcPts val="0"/>
              </a:spcBef>
              <a:spcAft>
                <a:spcPts val="0"/>
              </a:spcAft>
              <a:buNone/>
            </a:pPr>
            <a:r>
              <a:rPr lang="en-US" b="1" i="0" u="sng" dirty="0">
                <a:solidFill>
                  <a:srgbClr val="003768"/>
                </a:solidFill>
                <a:effectLst/>
                <a:latin typeface="Arial" panose="020B0604020202020204" pitchFamily="34" charset="0"/>
              </a:rPr>
              <a:t>Workshop # 1</a:t>
            </a:r>
            <a:r>
              <a:rPr lang="en-US" b="0" i="0" u="sng" dirty="0">
                <a:effectLst/>
                <a:latin typeface="Arial" panose="020B0604020202020204" pitchFamily="34" charset="0"/>
              </a:rPr>
              <a:t>: October 20, 2020 2:30-3:30</a:t>
            </a:r>
            <a:endParaRPr lang="en-US" dirty="0">
              <a:effectLst/>
            </a:endParaRPr>
          </a:p>
          <a:p>
            <a:pPr marL="0" indent="0" rtl="0">
              <a:spcBef>
                <a:spcPts val="0"/>
              </a:spcBef>
              <a:spcAft>
                <a:spcPts val="0"/>
              </a:spcAft>
              <a:buNone/>
            </a:pPr>
            <a:br>
              <a:rPr lang="en-US" dirty="0"/>
            </a:br>
            <a:r>
              <a:rPr lang="en-US" b="1" i="0" u="none" strike="noStrike" dirty="0">
                <a:effectLst/>
                <a:latin typeface="Arial" panose="020B0604020202020204" pitchFamily="34" charset="0"/>
              </a:rPr>
              <a:t>UDL 101: What is Universal Design for Learning and Why Do We Need It Right Now?</a:t>
            </a:r>
            <a:endParaRPr lang="en-US" dirty="0">
              <a:effectLst/>
            </a:endParaRPr>
          </a:p>
          <a:p>
            <a:pPr marL="169069" lvl="1" indent="0">
              <a:spcBef>
                <a:spcPts val="0"/>
              </a:spcBef>
              <a:buNone/>
            </a:pPr>
            <a:br>
              <a:rPr lang="en-US" dirty="0"/>
            </a:br>
            <a:r>
              <a:rPr lang="en-US" b="0" i="0" u="none" strike="noStrike" dirty="0">
                <a:effectLst/>
                <a:latin typeface="Arial" panose="020B0604020202020204" pitchFamily="34" charset="0"/>
              </a:rPr>
              <a:t>With the wide variety of students now entering higher education who have constant and varying demands on their time and attention, how can we reach and teach everyone? Even more so, how can we leverage the diversity of learners in our classes to create a better learning experience for all students with a richer, more nuanced understanding of our world? This workshop will introduce participants to the neuroscience based principles of Universal Design for Learning, how these principles are applied, and why it should matter to us and our students.</a:t>
            </a:r>
            <a:endParaRPr lang="en-US" dirty="0">
              <a:effectLst/>
            </a:endParaRPr>
          </a:p>
          <a:p>
            <a:pPr marL="0" indent="0" rtl="0">
              <a:spcBef>
                <a:spcPts val="0"/>
              </a:spcBef>
              <a:spcAft>
                <a:spcPts val="0"/>
              </a:spcAft>
              <a:buNone/>
            </a:pPr>
            <a:endParaRPr lang="en-US" dirty="0">
              <a:effectLst/>
            </a:endParaRPr>
          </a:p>
          <a:p>
            <a:pPr marL="0" indent="0" rtl="0">
              <a:spcBef>
                <a:spcPts val="0"/>
              </a:spcBef>
              <a:spcAft>
                <a:spcPts val="0"/>
              </a:spcAft>
              <a:buNone/>
            </a:pPr>
            <a:r>
              <a:rPr lang="en-US" b="1" i="0" u="sng" dirty="0">
                <a:solidFill>
                  <a:srgbClr val="003768"/>
                </a:solidFill>
                <a:effectLst/>
                <a:latin typeface="Arial" panose="020B0604020202020204" pitchFamily="34" charset="0"/>
              </a:rPr>
              <a:t>Workshop # 2</a:t>
            </a:r>
            <a:r>
              <a:rPr lang="en-US" b="0" i="0" u="sng" dirty="0">
                <a:effectLst/>
                <a:latin typeface="Arial" panose="020B0604020202020204" pitchFamily="34" charset="0"/>
              </a:rPr>
              <a:t>: October 27, 2020 2:30-3:30</a:t>
            </a:r>
            <a:endParaRPr lang="en-US" dirty="0">
              <a:effectLst/>
            </a:endParaRPr>
          </a:p>
          <a:p>
            <a:pPr marL="0" indent="0" rtl="0">
              <a:spcBef>
                <a:spcPts val="0"/>
              </a:spcBef>
              <a:spcAft>
                <a:spcPts val="0"/>
              </a:spcAft>
              <a:buNone/>
            </a:pPr>
            <a:br>
              <a:rPr lang="en-US" dirty="0"/>
            </a:br>
            <a:r>
              <a:rPr lang="en-US" b="1" i="0" u="none" strike="noStrike" dirty="0">
                <a:effectLst/>
                <a:latin typeface="Arial" panose="020B0604020202020204" pitchFamily="34" charset="0"/>
              </a:rPr>
              <a:t>The WHY of Learning: Engaging ALL Students (not just the ones you wish were in your class)</a:t>
            </a:r>
            <a:endParaRPr lang="en-US" dirty="0">
              <a:effectLst/>
            </a:endParaRPr>
          </a:p>
          <a:p>
            <a:pPr marL="169069" lvl="1" indent="0">
              <a:spcBef>
                <a:spcPts val="0"/>
              </a:spcBef>
              <a:buNone/>
            </a:pPr>
            <a:br>
              <a:rPr lang="en-US" dirty="0"/>
            </a:br>
            <a:r>
              <a:rPr lang="en-US" b="0" i="0" u="none" strike="noStrike" dirty="0">
                <a:effectLst/>
                <a:latin typeface="Arial" panose="020B0604020202020204" pitchFamily="34" charset="0"/>
              </a:rPr>
              <a:t>How can you motivate and engage all of the students in your classroom? What strategies can help right away and what can we plan for long term to help struggling students? How can we motivate students to want to learn the material in the first place, even when they have a hard time motivating themselves? This workshop presents participants with neuro-science based UDL strategies to motivate and engage students!</a:t>
            </a:r>
            <a:endParaRPr lang="en-US" dirty="0">
              <a:effectLst/>
            </a:endParaRPr>
          </a:p>
        </p:txBody>
      </p:sp>
      <p:sp>
        <p:nvSpPr>
          <p:cNvPr id="3" name="Title 2">
            <a:extLst>
              <a:ext uri="{FF2B5EF4-FFF2-40B4-BE49-F238E27FC236}">
                <a16:creationId xmlns:a16="http://schemas.microsoft.com/office/drawing/2014/main" id="{AF919E37-3A3F-44EF-99AE-DDEC41FE75B4}"/>
              </a:ext>
            </a:extLst>
          </p:cNvPr>
          <p:cNvSpPr>
            <a:spLocks noGrp="1"/>
          </p:cNvSpPr>
          <p:nvPr>
            <p:ph type="title"/>
          </p:nvPr>
        </p:nvSpPr>
        <p:spPr/>
        <p:txBody>
          <a:bodyPr/>
          <a:lstStyle/>
          <a:p>
            <a:r>
              <a:rPr lang="en-US" dirty="0"/>
              <a:t>UDL Workshop Series sessions 1 &amp; 2</a:t>
            </a:r>
          </a:p>
        </p:txBody>
      </p:sp>
      <p:sp>
        <p:nvSpPr>
          <p:cNvPr id="5" name="TextBox 4">
            <a:extLst>
              <a:ext uri="{FF2B5EF4-FFF2-40B4-BE49-F238E27FC236}">
                <a16:creationId xmlns:a16="http://schemas.microsoft.com/office/drawing/2014/main" id="{5E4E673F-482F-4EC7-81FC-53A5198A0B38}"/>
              </a:ext>
            </a:extLst>
          </p:cNvPr>
          <p:cNvSpPr txBox="1"/>
          <p:nvPr/>
        </p:nvSpPr>
        <p:spPr>
          <a:xfrm>
            <a:off x="7553856" y="474208"/>
            <a:ext cx="1405416" cy="646331"/>
          </a:xfrm>
          <a:prstGeom prst="rect">
            <a:avLst/>
          </a:prstGeom>
          <a:noFill/>
          <a:ln w="19050">
            <a:solidFill>
              <a:schemeClr val="tx1"/>
            </a:solidFill>
          </a:ln>
        </p:spPr>
        <p:txBody>
          <a:bodyPr wrap="square" rtlCol="0">
            <a:spAutoFit/>
          </a:bodyPr>
          <a:lstStyle/>
          <a:p>
            <a:pPr algn="ctr"/>
            <a:r>
              <a:rPr lang="en-US" dirty="0"/>
              <a:t>Registration coming soon</a:t>
            </a:r>
          </a:p>
        </p:txBody>
      </p:sp>
    </p:spTree>
    <p:extLst>
      <p:ext uri="{BB962C8B-B14F-4D97-AF65-F5344CB8AC3E}">
        <p14:creationId xmlns:p14="http://schemas.microsoft.com/office/powerpoint/2010/main" val="14075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7D7496-E6BC-4B5F-84DB-05B3E506EEC3}"/>
              </a:ext>
            </a:extLst>
          </p:cNvPr>
          <p:cNvSpPr>
            <a:spLocks noGrp="1"/>
          </p:cNvSpPr>
          <p:nvPr>
            <p:ph idx="1"/>
          </p:nvPr>
        </p:nvSpPr>
        <p:spPr>
          <a:xfrm>
            <a:off x="249382" y="1320904"/>
            <a:ext cx="8682182" cy="3548753"/>
          </a:xfrm>
        </p:spPr>
        <p:txBody>
          <a:bodyPr>
            <a:normAutofit fontScale="92500" lnSpcReduction="10000"/>
          </a:bodyPr>
          <a:lstStyle/>
          <a:p>
            <a:pPr marL="0" indent="0" rtl="0">
              <a:spcBef>
                <a:spcPts val="0"/>
              </a:spcBef>
              <a:spcAft>
                <a:spcPts val="0"/>
              </a:spcAft>
              <a:buNone/>
            </a:pPr>
            <a:r>
              <a:rPr lang="en-US" sz="1700" b="1" i="0" u="sng" dirty="0">
                <a:solidFill>
                  <a:srgbClr val="003768"/>
                </a:solidFill>
                <a:effectLst/>
                <a:latin typeface="Arial" panose="020B0604020202020204" pitchFamily="34" charset="0"/>
              </a:rPr>
              <a:t>Workshop # 3</a:t>
            </a:r>
            <a:r>
              <a:rPr lang="en-US" sz="1700" b="0" i="0" u="sng" dirty="0">
                <a:solidFill>
                  <a:srgbClr val="222222"/>
                </a:solidFill>
                <a:effectLst/>
                <a:latin typeface="Arial" panose="020B0604020202020204" pitchFamily="34" charset="0"/>
              </a:rPr>
              <a:t>: November 3, 2020 2:30-3:30</a:t>
            </a:r>
            <a:endParaRPr lang="en-US" sz="1700" dirty="0">
              <a:effectLst/>
            </a:endParaRPr>
          </a:p>
          <a:p>
            <a:pPr marL="0" indent="0" rtl="0">
              <a:spcBef>
                <a:spcPts val="0"/>
              </a:spcBef>
              <a:spcAft>
                <a:spcPts val="0"/>
              </a:spcAft>
              <a:buNone/>
            </a:pPr>
            <a:br>
              <a:rPr lang="en-US" sz="1700" dirty="0"/>
            </a:br>
            <a:r>
              <a:rPr lang="en-US" sz="1700" b="1" i="0" u="none" strike="noStrike" dirty="0">
                <a:solidFill>
                  <a:srgbClr val="222222"/>
                </a:solidFill>
                <a:effectLst/>
                <a:latin typeface="Arial" panose="020B0604020202020204" pitchFamily="34" charset="0"/>
              </a:rPr>
              <a:t>The HOW of Learning: Assessment with UDL Principles in Mind</a:t>
            </a:r>
            <a:endParaRPr lang="en-US" sz="1700" dirty="0">
              <a:effectLst/>
            </a:endParaRPr>
          </a:p>
          <a:p>
            <a:pPr marL="0" indent="0" rtl="0">
              <a:spcBef>
                <a:spcPts val="0"/>
              </a:spcBef>
              <a:spcAft>
                <a:spcPts val="0"/>
              </a:spcAft>
              <a:buNone/>
            </a:pPr>
            <a:r>
              <a:rPr lang="en-US" sz="1800" b="0" i="0" u="none" strike="noStrike" dirty="0">
                <a:solidFill>
                  <a:srgbClr val="222222"/>
                </a:solidFill>
                <a:effectLst/>
                <a:latin typeface="Arial" panose="020B0604020202020204" pitchFamily="34" charset="0"/>
              </a:rPr>
              <a:t> </a:t>
            </a:r>
            <a:endParaRPr lang="en-US" dirty="0">
              <a:effectLst/>
            </a:endParaRPr>
          </a:p>
          <a:p>
            <a:pPr marL="169069" lvl="1" indent="0">
              <a:spcBef>
                <a:spcPts val="0"/>
              </a:spcBef>
              <a:buNone/>
            </a:pPr>
            <a:r>
              <a:rPr lang="en-US" sz="1500" b="0" i="0" u="none" strike="noStrike" dirty="0">
                <a:solidFill>
                  <a:srgbClr val="222222"/>
                </a:solidFill>
                <a:effectLst/>
                <a:latin typeface="Arial" panose="020B0604020202020204" pitchFamily="34" charset="0"/>
              </a:rPr>
              <a:t>What are executive functions and how do they affect student learning? This presentation helps instructors to create new ways of thinking about assessments and course design to get better results from students right away! Let's learn how to best help our students and make our lives a lot easier in the process!</a:t>
            </a:r>
            <a:endParaRPr lang="en-US" dirty="0">
              <a:effectLst/>
            </a:endParaRPr>
          </a:p>
          <a:p>
            <a:pPr marL="0" indent="0" rtl="0">
              <a:spcBef>
                <a:spcPts val="0"/>
              </a:spcBef>
              <a:spcAft>
                <a:spcPts val="0"/>
              </a:spcAft>
              <a:buNone/>
            </a:pPr>
            <a:br>
              <a:rPr lang="en-US" dirty="0"/>
            </a:br>
            <a:r>
              <a:rPr lang="en-US" sz="1700" b="1" i="0" u="sng" dirty="0">
                <a:solidFill>
                  <a:srgbClr val="003768"/>
                </a:solidFill>
                <a:effectLst/>
                <a:latin typeface="Arial" panose="020B0604020202020204" pitchFamily="34" charset="0"/>
              </a:rPr>
              <a:t>Workshop # 4</a:t>
            </a:r>
            <a:r>
              <a:rPr lang="en-US" sz="1700" b="0" i="0" u="sng" dirty="0">
                <a:solidFill>
                  <a:srgbClr val="222222"/>
                </a:solidFill>
                <a:effectLst/>
                <a:latin typeface="Arial" panose="020B0604020202020204" pitchFamily="34" charset="0"/>
              </a:rPr>
              <a:t>: November 10, 2020 2:30-3:30</a:t>
            </a:r>
            <a:endParaRPr lang="en-US" sz="1700" dirty="0">
              <a:effectLst/>
            </a:endParaRPr>
          </a:p>
          <a:p>
            <a:pPr marL="0" indent="0" rtl="0">
              <a:spcBef>
                <a:spcPts val="0"/>
              </a:spcBef>
              <a:spcAft>
                <a:spcPts val="0"/>
              </a:spcAft>
              <a:buNone/>
            </a:pPr>
            <a:br>
              <a:rPr lang="en-US" sz="1700" dirty="0"/>
            </a:br>
            <a:r>
              <a:rPr lang="en-US" sz="1700" b="1" i="0" u="none" strike="noStrike" dirty="0">
                <a:solidFill>
                  <a:srgbClr val="000000"/>
                </a:solidFill>
                <a:effectLst/>
                <a:latin typeface="Arial" panose="020B0604020202020204" pitchFamily="34" charset="0"/>
              </a:rPr>
              <a:t>The WHAT of Learning: Creating Resourceful, Knowledgeable Learners</a:t>
            </a:r>
            <a:endParaRPr lang="en-US" sz="1700" dirty="0">
              <a:effectLst/>
            </a:endParaRPr>
          </a:p>
          <a:p>
            <a:pPr marL="169069" lvl="1" indent="0">
              <a:spcBef>
                <a:spcPts val="0"/>
              </a:spcBef>
              <a:buNone/>
            </a:pPr>
            <a:br>
              <a:rPr lang="en-US" dirty="0"/>
            </a:br>
            <a:r>
              <a:rPr lang="en-US" sz="1500" b="0" i="0" u="none" strike="noStrike" dirty="0">
                <a:solidFill>
                  <a:srgbClr val="000000"/>
                </a:solidFill>
                <a:effectLst/>
                <a:latin typeface="Arial" panose="020B0604020202020204" pitchFamily="34" charset="0"/>
              </a:rPr>
              <a:t>How can we make sure that we take down all barriers to learning so that our students can learn and thrive? What little things can we do, what big ideas should we keep in mind? This presentation will guide instructors in how to best offer information to students in a way that reaches and teaches a diverse array of learners.</a:t>
            </a:r>
            <a:endParaRPr lang="en-US" dirty="0">
              <a:effectLst/>
            </a:endParaRPr>
          </a:p>
          <a:p>
            <a:pPr marL="0" indent="0">
              <a:buNone/>
            </a:pPr>
            <a:endParaRPr lang="en-US" dirty="0"/>
          </a:p>
        </p:txBody>
      </p:sp>
      <p:sp>
        <p:nvSpPr>
          <p:cNvPr id="3" name="Title 2">
            <a:extLst>
              <a:ext uri="{FF2B5EF4-FFF2-40B4-BE49-F238E27FC236}">
                <a16:creationId xmlns:a16="http://schemas.microsoft.com/office/drawing/2014/main" id="{2299915D-B8BE-4072-874F-2D353ACF7A54}"/>
              </a:ext>
            </a:extLst>
          </p:cNvPr>
          <p:cNvSpPr>
            <a:spLocks noGrp="1"/>
          </p:cNvSpPr>
          <p:nvPr>
            <p:ph type="title"/>
          </p:nvPr>
        </p:nvSpPr>
        <p:spPr/>
        <p:txBody>
          <a:bodyPr/>
          <a:lstStyle/>
          <a:p>
            <a:r>
              <a:rPr lang="en-US" dirty="0"/>
              <a:t>UDL Workshop Series sessions 3 &amp; 4</a:t>
            </a:r>
          </a:p>
        </p:txBody>
      </p:sp>
      <p:sp>
        <p:nvSpPr>
          <p:cNvPr id="5" name="TextBox 4">
            <a:extLst>
              <a:ext uri="{FF2B5EF4-FFF2-40B4-BE49-F238E27FC236}">
                <a16:creationId xmlns:a16="http://schemas.microsoft.com/office/drawing/2014/main" id="{CFE18A5D-7606-4AAB-BE70-72BE0858853E}"/>
              </a:ext>
            </a:extLst>
          </p:cNvPr>
          <p:cNvSpPr txBox="1"/>
          <p:nvPr/>
        </p:nvSpPr>
        <p:spPr>
          <a:xfrm>
            <a:off x="7526148" y="474208"/>
            <a:ext cx="1405416" cy="646331"/>
          </a:xfrm>
          <a:prstGeom prst="rect">
            <a:avLst/>
          </a:prstGeom>
          <a:noFill/>
          <a:ln w="19050">
            <a:solidFill>
              <a:schemeClr val="tx1"/>
            </a:solidFill>
          </a:ln>
        </p:spPr>
        <p:txBody>
          <a:bodyPr wrap="square" rtlCol="0">
            <a:spAutoFit/>
          </a:bodyPr>
          <a:lstStyle/>
          <a:p>
            <a:pPr algn="ctr"/>
            <a:r>
              <a:rPr lang="en-US" dirty="0"/>
              <a:t>Registration coming soon</a:t>
            </a:r>
          </a:p>
        </p:txBody>
      </p:sp>
    </p:spTree>
    <p:extLst>
      <p:ext uri="{BB962C8B-B14F-4D97-AF65-F5344CB8AC3E}">
        <p14:creationId xmlns:p14="http://schemas.microsoft.com/office/powerpoint/2010/main" val="23262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9533A81B-850F-104C-801A-446E60A1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93" y="212942"/>
            <a:ext cx="3439431" cy="4822521"/>
          </a:xfrm>
          <a:prstGeom prst="rect">
            <a:avLst/>
          </a:prstGeom>
        </p:spPr>
      </p:pic>
      <p:sp>
        <p:nvSpPr>
          <p:cNvPr id="6" name="Rectangle 5">
            <a:extLst>
              <a:ext uri="{FF2B5EF4-FFF2-40B4-BE49-F238E27FC236}">
                <a16:creationId xmlns:a16="http://schemas.microsoft.com/office/drawing/2014/main" id="{97E225C2-979F-6E49-A0ED-8831EB3D975A}"/>
              </a:ext>
            </a:extLst>
          </p:cNvPr>
          <p:cNvSpPr/>
          <p:nvPr/>
        </p:nvSpPr>
        <p:spPr>
          <a:xfrm>
            <a:off x="2737823" y="108037"/>
            <a:ext cx="3514121" cy="49274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9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Coastal Carolina Community College</a:t>
            </a:r>
          </a:p>
          <a:p>
            <a:r>
              <a:rPr lang="en-US" dirty="0"/>
              <a:t>New dual monitors in several computer labs</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22049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852053" y="667789"/>
            <a:ext cx="3241963" cy="1299556"/>
          </a:xfrm>
          <a:prstGeom prst="rect">
            <a:avLst/>
          </a:prstGeom>
        </p:spPr>
        <p:txBody>
          <a:bodyPr>
            <a:normAutofit fontScale="90000"/>
          </a:bodyPr>
          <a:lstStyle>
            <a:lvl1pPr algn="ctr" defTabSz="749770">
              <a:defRPr sz="2952"/>
            </a:lvl1pPr>
          </a:lstStyle>
          <a:p>
            <a:pPr lvl="0">
              <a:defRPr sz="1800">
                <a:solidFill>
                  <a:srgbClr val="000000"/>
                </a:solidFill>
              </a:defRPr>
            </a:pPr>
            <a:r>
              <a:rPr lang="en-US" sz="2214" dirty="0">
                <a:solidFill>
                  <a:srgbClr val="514843"/>
                </a:solidFill>
              </a:rPr>
              <a:t>"EDGAR"</a:t>
            </a:r>
            <a:br>
              <a:rPr lang="en-US" sz="2214" dirty="0">
                <a:solidFill>
                  <a:srgbClr val="514843"/>
                </a:solidFill>
              </a:rPr>
            </a:br>
            <a:br>
              <a:rPr lang="en-US" sz="2214" dirty="0">
                <a:solidFill>
                  <a:srgbClr val="514843"/>
                </a:solidFill>
              </a:rPr>
            </a:br>
            <a:r>
              <a:rPr sz="2214" dirty="0" err="1">
                <a:solidFill>
                  <a:srgbClr val="514843"/>
                </a:solidFill>
              </a:rPr>
              <a:t>Brustein</a:t>
            </a:r>
            <a:r>
              <a:rPr sz="2214" dirty="0">
                <a:solidFill>
                  <a:srgbClr val="514843"/>
                </a:solidFill>
              </a:rPr>
              <a:t> &amp; </a:t>
            </a:r>
            <a:r>
              <a:rPr sz="2214" dirty="0" err="1">
                <a:solidFill>
                  <a:srgbClr val="514843"/>
                </a:solidFill>
              </a:rPr>
              <a:t>Manasevit</a:t>
            </a:r>
            <a:r>
              <a:rPr lang="en-US" sz="2214" dirty="0">
                <a:solidFill>
                  <a:srgbClr val="514843"/>
                </a:solidFill>
              </a:rPr>
              <a:t> compiled this book</a:t>
            </a:r>
            <a:endParaRPr sz="2214" dirty="0">
              <a:solidFill>
                <a:srgbClr val="514843"/>
              </a:solidFill>
            </a:endParaRPr>
          </a:p>
        </p:txBody>
      </p:sp>
      <p:pic>
        <p:nvPicPr>
          <p:cNvPr id="5" name="Picture 4">
            <a:extLst>
              <a:ext uri="{FF2B5EF4-FFF2-40B4-BE49-F238E27FC236}">
                <a16:creationId xmlns:a16="http://schemas.microsoft.com/office/drawing/2014/main" id="{D844F9C2-617F-014D-9148-70932600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852" y="220753"/>
            <a:ext cx="3154993" cy="4648834"/>
          </a:xfrm>
          <a:prstGeom prst="rect">
            <a:avLst/>
          </a:prstGeom>
        </p:spPr>
      </p:pic>
      <p:sp>
        <p:nvSpPr>
          <p:cNvPr id="4" name="Shape 103">
            <a:extLst>
              <a:ext uri="{FF2B5EF4-FFF2-40B4-BE49-F238E27FC236}">
                <a16:creationId xmlns:a16="http://schemas.microsoft.com/office/drawing/2014/main" id="{5A897E62-AA93-704E-97FD-65249C267C8E}"/>
              </a:ext>
            </a:extLst>
          </p:cNvPr>
          <p:cNvSpPr txBox="1">
            <a:spLocks/>
          </p:cNvSpPr>
          <p:nvPr/>
        </p:nvSpPr>
        <p:spPr>
          <a:xfrm>
            <a:off x="568036" y="2164077"/>
            <a:ext cx="3809998" cy="1424248"/>
          </a:xfrm>
          <a:prstGeom prst="rect">
            <a:avLst/>
          </a:prstGeom>
        </p:spPr>
        <p:txBody>
          <a:bodyPr vert="horz" lIns="91440" tIns="45720" rIns="91440" bIns="45720" rtlCol="0" anchor="ctr">
            <a:normAutofit fontScale="97500"/>
          </a:bodyPr>
          <a:lstStyle>
            <a:lvl1pPr algn="ctr" defTabSz="749770" rtl="0" eaLnBrk="1" latinLnBrk="0" hangingPunct="1">
              <a:lnSpc>
                <a:spcPct val="90000"/>
              </a:lnSpc>
              <a:spcBef>
                <a:spcPct val="0"/>
              </a:spcBef>
              <a:buNone/>
              <a:defRPr sz="2952" b="1" kern="1200">
                <a:ln w="0">
                  <a:solidFill>
                    <a:schemeClr val="accent1"/>
                  </a:solidFill>
                </a:ln>
                <a:solidFill>
                  <a:schemeClr val="tx1"/>
                </a:solidFill>
                <a:latin typeface="+mj-lt"/>
                <a:ea typeface="+mj-ea"/>
                <a:cs typeface="+mj-cs"/>
              </a:defRPr>
            </a:lvl1pPr>
          </a:lstStyle>
          <a:p>
            <a:pPr>
              <a:defRPr sz="1800">
                <a:solidFill>
                  <a:srgbClr val="000000"/>
                </a:solidFill>
              </a:defRPr>
            </a:pPr>
            <a:r>
              <a:rPr lang="en-US" sz="2214" dirty="0">
                <a:solidFill>
                  <a:srgbClr val="514843"/>
                </a:solidFill>
              </a:rPr>
              <a:t>NC Edgar Training webinar on Tuesday, September 29, 2020</a:t>
            </a:r>
          </a:p>
          <a:p>
            <a:pPr>
              <a:defRPr sz="1800">
                <a:solidFill>
                  <a:srgbClr val="000000"/>
                </a:solidFill>
              </a:defRPr>
            </a:pPr>
            <a:r>
              <a:rPr lang="en-US" sz="2214" dirty="0">
                <a:solidFill>
                  <a:srgbClr val="514843"/>
                </a:solidFill>
              </a:rPr>
              <a:t>1-4pm</a:t>
            </a:r>
          </a:p>
        </p:txBody>
      </p:sp>
      <p:sp>
        <p:nvSpPr>
          <p:cNvPr id="2" name="Rectangle 1">
            <a:extLst>
              <a:ext uri="{FF2B5EF4-FFF2-40B4-BE49-F238E27FC236}">
                <a16:creationId xmlns:a16="http://schemas.microsoft.com/office/drawing/2014/main" id="{CBC777D1-D2D6-B74C-9BCD-E931AC02A4E7}"/>
              </a:ext>
            </a:extLst>
          </p:cNvPr>
          <p:cNvSpPr/>
          <p:nvPr/>
        </p:nvSpPr>
        <p:spPr>
          <a:xfrm>
            <a:off x="568036" y="2354375"/>
            <a:ext cx="3809998" cy="9832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67BD6D-8C2A-E54C-B004-17C287142314}"/>
              </a:ext>
            </a:extLst>
          </p:cNvPr>
          <p:cNvSpPr txBox="1"/>
          <p:nvPr/>
        </p:nvSpPr>
        <p:spPr>
          <a:xfrm>
            <a:off x="568036" y="3778623"/>
            <a:ext cx="4461164" cy="1477328"/>
          </a:xfrm>
          <a:prstGeom prst="rect">
            <a:avLst/>
          </a:prstGeom>
          <a:noFill/>
        </p:spPr>
        <p:txBody>
          <a:bodyPr wrap="square" rtlCol="0">
            <a:spAutoFit/>
          </a:bodyPr>
          <a:lstStyle/>
          <a:p>
            <a:r>
              <a:rPr lang="en-US" u="sng" dirty="0">
                <a:hlinkClick r:id="rId4"/>
              </a:rPr>
              <a:t>https://www.bigmarker.com/brustein-manasevit-pllc2/What-You-Need-to-Know-About-Recent-Changes-to-EDGAR-the-UGG-and-COVID-19-Updates</a:t>
            </a:r>
            <a:endParaRPr lang="en-US" dirty="0"/>
          </a:p>
          <a:p>
            <a:endParaRPr lang="en-US" dirty="0"/>
          </a:p>
        </p:txBody>
      </p:sp>
    </p:spTree>
    <p:extLst>
      <p:ext uri="{BB962C8B-B14F-4D97-AF65-F5344CB8AC3E}">
        <p14:creationId xmlns:p14="http://schemas.microsoft.com/office/powerpoint/2010/main" val="263212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AFD0-0344-E744-9C5E-631E6D5B978C}"/>
              </a:ext>
            </a:extLst>
          </p:cNvPr>
          <p:cNvSpPr>
            <a:spLocks noGrp="1"/>
          </p:cNvSpPr>
          <p:nvPr>
            <p:ph type="title"/>
          </p:nvPr>
        </p:nvSpPr>
        <p:spPr/>
        <p:txBody>
          <a:bodyPr/>
          <a:lstStyle/>
          <a:p>
            <a:r>
              <a:rPr lang="en-US" dirty="0"/>
              <a:t>NCETA Workshops</a:t>
            </a:r>
          </a:p>
        </p:txBody>
      </p:sp>
      <p:pic>
        <p:nvPicPr>
          <p:cNvPr id="5" name="Picture 4">
            <a:extLst>
              <a:ext uri="{FF2B5EF4-FFF2-40B4-BE49-F238E27FC236}">
                <a16:creationId xmlns:a16="http://schemas.microsoft.com/office/drawing/2014/main" id="{C033A125-974A-FE42-905E-BC3A7D152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103" y="1606460"/>
            <a:ext cx="2733167" cy="3537040"/>
          </a:xfrm>
          <a:prstGeom prst="rect">
            <a:avLst/>
          </a:prstGeom>
        </p:spPr>
      </p:pic>
      <p:sp>
        <p:nvSpPr>
          <p:cNvPr id="6" name="TextBox 5">
            <a:extLst>
              <a:ext uri="{FF2B5EF4-FFF2-40B4-BE49-F238E27FC236}">
                <a16:creationId xmlns:a16="http://schemas.microsoft.com/office/drawing/2014/main" id="{732B4283-5ED5-EC4D-B982-F064C7ED3407}"/>
              </a:ext>
            </a:extLst>
          </p:cNvPr>
          <p:cNvSpPr txBox="1"/>
          <p:nvPr/>
        </p:nvSpPr>
        <p:spPr>
          <a:xfrm>
            <a:off x="0" y="2100586"/>
            <a:ext cx="4084644" cy="1200329"/>
          </a:xfrm>
          <a:prstGeom prst="rect">
            <a:avLst/>
          </a:prstGeom>
          <a:noFill/>
        </p:spPr>
        <p:txBody>
          <a:bodyPr wrap="none" rtlCol="0">
            <a:spAutoFit/>
          </a:bodyPr>
          <a:lstStyle/>
          <a:p>
            <a:pPr marL="285750" indent="-285750">
              <a:buFont typeface="Arial" panose="020B0604020202020204" pitchFamily="34" charset="0"/>
              <a:buChar char="•"/>
            </a:pPr>
            <a:r>
              <a:rPr lang="en-US" dirty="0"/>
              <a:t>Monthly webinar series for </a:t>
            </a:r>
            <a:br>
              <a:rPr lang="en-US" dirty="0"/>
            </a:br>
            <a:r>
              <a:rPr lang="en-US" dirty="0"/>
              <a:t>workforce professionals</a:t>
            </a:r>
          </a:p>
          <a:p>
            <a:pPr marL="285750" indent="-285750">
              <a:buFont typeface="Arial" panose="020B0604020202020204" pitchFamily="34" charset="0"/>
              <a:buChar char="•"/>
            </a:pPr>
            <a:r>
              <a:rPr lang="en-US" dirty="0"/>
              <a:t>Replaces the spring NCETA Conference</a:t>
            </a:r>
          </a:p>
          <a:p>
            <a:pPr marL="285750" indent="-285750">
              <a:buFont typeface="Arial" panose="020B0604020202020204" pitchFamily="34" charset="0"/>
              <a:buChar char="•"/>
            </a:pPr>
            <a:r>
              <a:rPr lang="en-US" dirty="0"/>
              <a:t>First is September 10 at 3pm</a:t>
            </a:r>
          </a:p>
        </p:txBody>
      </p:sp>
      <p:sp>
        <p:nvSpPr>
          <p:cNvPr id="7" name="TextBox 6">
            <a:extLst>
              <a:ext uri="{FF2B5EF4-FFF2-40B4-BE49-F238E27FC236}">
                <a16:creationId xmlns:a16="http://schemas.microsoft.com/office/drawing/2014/main" id="{55A84F6C-C17F-4241-BDB6-2BF19E2D0350}"/>
              </a:ext>
            </a:extLst>
          </p:cNvPr>
          <p:cNvSpPr txBox="1"/>
          <p:nvPr/>
        </p:nvSpPr>
        <p:spPr>
          <a:xfrm>
            <a:off x="304801" y="4003964"/>
            <a:ext cx="4170218" cy="923330"/>
          </a:xfrm>
          <a:prstGeom prst="rect">
            <a:avLst/>
          </a:prstGeom>
          <a:noFill/>
        </p:spPr>
        <p:txBody>
          <a:bodyPr wrap="square" rtlCol="0">
            <a:spAutoFit/>
          </a:bodyPr>
          <a:lstStyle/>
          <a:p>
            <a:r>
              <a:rPr lang="en-US" dirty="0">
                <a:hlinkClick r:id="rId4"/>
              </a:rPr>
              <a:t>https://register.gotowebinar.com/register/6829245249875040781</a:t>
            </a:r>
            <a:endParaRPr lang="en-US" dirty="0"/>
          </a:p>
          <a:p>
            <a:endParaRPr lang="en-US" dirty="0"/>
          </a:p>
        </p:txBody>
      </p:sp>
      <p:sp>
        <p:nvSpPr>
          <p:cNvPr id="3" name="TextBox 2">
            <a:extLst>
              <a:ext uri="{FF2B5EF4-FFF2-40B4-BE49-F238E27FC236}">
                <a16:creationId xmlns:a16="http://schemas.microsoft.com/office/drawing/2014/main" id="{7A7EA1B6-A383-4C40-88B3-B5F612E147E2}"/>
              </a:ext>
            </a:extLst>
          </p:cNvPr>
          <p:cNvSpPr txBox="1"/>
          <p:nvPr/>
        </p:nvSpPr>
        <p:spPr>
          <a:xfrm>
            <a:off x="-1" y="1388533"/>
            <a:ext cx="9144001" cy="707886"/>
          </a:xfrm>
          <a:prstGeom prst="rect">
            <a:avLst/>
          </a:prstGeom>
          <a:noFill/>
        </p:spPr>
        <p:txBody>
          <a:bodyPr wrap="square" rtlCol="0">
            <a:spAutoFit/>
          </a:bodyPr>
          <a:lstStyle/>
          <a:p>
            <a:pPr algn="ctr"/>
            <a:r>
              <a:rPr lang="en-US" sz="2000" b="1" dirty="0"/>
              <a:t>The State of North Carolina’s Economy: Economic Conditions and the Workforce</a:t>
            </a:r>
          </a:p>
          <a:p>
            <a:pPr algn="ctr"/>
            <a:endParaRPr lang="en-US" sz="2000" b="1" dirty="0"/>
          </a:p>
        </p:txBody>
      </p:sp>
      <p:sp>
        <p:nvSpPr>
          <p:cNvPr id="4" name="TextBox 3">
            <a:extLst>
              <a:ext uri="{FF2B5EF4-FFF2-40B4-BE49-F238E27FC236}">
                <a16:creationId xmlns:a16="http://schemas.microsoft.com/office/drawing/2014/main" id="{FB788EF7-AEC5-CF47-8140-A613D03952B5}"/>
              </a:ext>
            </a:extLst>
          </p:cNvPr>
          <p:cNvSpPr txBox="1"/>
          <p:nvPr/>
        </p:nvSpPr>
        <p:spPr>
          <a:xfrm>
            <a:off x="4781122" y="1869754"/>
            <a:ext cx="3679548" cy="2862322"/>
          </a:xfrm>
          <a:prstGeom prst="rect">
            <a:avLst/>
          </a:prstGeom>
          <a:noFill/>
        </p:spPr>
        <p:txBody>
          <a:bodyPr wrap="square" rtlCol="0">
            <a:spAutoFit/>
          </a:bodyPr>
          <a:lstStyle/>
          <a:p>
            <a:r>
              <a:rPr lang="en-US" dirty="0"/>
              <a:t>Our special guests include:</a:t>
            </a:r>
          </a:p>
          <a:p>
            <a:pPr marL="285750" lvl="0" indent="-285750">
              <a:buFont typeface="Arial" panose="020B0604020202020204" pitchFamily="34" charset="0"/>
              <a:buChar char="•"/>
            </a:pPr>
            <a:r>
              <a:rPr lang="en-US" b="1" dirty="0"/>
              <a:t>Jessica Englert </a:t>
            </a:r>
            <a:r>
              <a:rPr lang="en-US" dirty="0"/>
              <a:t>- Assistant Secretary of Workforce Solutions - NC Commerce</a:t>
            </a:r>
          </a:p>
          <a:p>
            <a:pPr marL="285750" lvl="0" indent="-285750">
              <a:buFont typeface="Arial" panose="020B0604020202020204" pitchFamily="34" charset="0"/>
              <a:buChar char="•"/>
            </a:pPr>
            <a:r>
              <a:rPr lang="en-US" b="1" dirty="0"/>
              <a:t>Betty McGrath </a:t>
            </a:r>
            <a:r>
              <a:rPr lang="en-US" dirty="0"/>
              <a:t>- Employment Statistics Director - NC Commerce</a:t>
            </a:r>
          </a:p>
          <a:p>
            <a:pPr marL="285750" lvl="0" indent="-285750">
              <a:buFont typeface="Arial" panose="020B0604020202020204" pitchFamily="34" charset="0"/>
              <a:buChar char="•"/>
            </a:pPr>
            <a:r>
              <a:rPr lang="en-US" b="1" dirty="0"/>
              <a:t>Tina </a:t>
            </a:r>
            <a:r>
              <a:rPr lang="en-US" b="1" dirty="0" err="1"/>
              <a:t>Lifford</a:t>
            </a:r>
            <a:r>
              <a:rPr lang="en-US" b="1" dirty="0"/>
              <a:t> </a:t>
            </a:r>
            <a:r>
              <a:rPr lang="en-US" dirty="0"/>
              <a:t>- Hollywood veteran - plays Aunt Vi on the television drama Queen Sugar</a:t>
            </a:r>
          </a:p>
          <a:p>
            <a:endParaRPr lang="en-US" dirty="0"/>
          </a:p>
        </p:txBody>
      </p:sp>
    </p:spTree>
    <p:extLst>
      <p:ext uri="{BB962C8B-B14F-4D97-AF65-F5344CB8AC3E}">
        <p14:creationId xmlns:p14="http://schemas.microsoft.com/office/powerpoint/2010/main" val="18163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28 – October 2, 2020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50" y="1257300"/>
            <a:ext cx="6858000" cy="2523744"/>
          </a:xfrm>
          <a:prstGeom prst="rect">
            <a:avLst/>
          </a:prstGeom>
        </p:spPr>
      </p:pic>
      <p:sp>
        <p:nvSpPr>
          <p:cNvPr id="5" name="Rectangle 4"/>
          <p:cNvSpPr>
            <a:spLocks noChangeArrowheads="1"/>
          </p:cNvSpPr>
          <p:nvPr/>
        </p:nvSpPr>
        <p:spPr bwMode="auto">
          <a:xfrm>
            <a:off x="2147774" y="4322552"/>
            <a:ext cx="6858000"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203722" indent="-1203722" algn="ctr">
              <a:spcBef>
                <a:spcPct val="20000"/>
              </a:spcBef>
              <a:tabLst>
                <a:tab pos="1203722" algn="l"/>
              </a:tabLst>
            </a:pPr>
            <a:r>
              <a:rPr lang="en-US" sz="2400" dirty="0" err="1"/>
              <a:t>www.ncperkins.org</a:t>
            </a:r>
            <a:r>
              <a:rPr lang="en-US" sz="2400" dirty="0"/>
              <a:t>/manufacturing</a:t>
            </a:r>
          </a:p>
        </p:txBody>
      </p:sp>
      <p:pic>
        <p:nvPicPr>
          <p:cNvPr id="6" name="Picture 5"/>
          <p:cNvPicPr>
            <a:picLocks noChangeAspect="1"/>
          </p:cNvPicPr>
          <p:nvPr/>
        </p:nvPicPr>
        <p:blipFill>
          <a:blip r:embed="rId4"/>
          <a:stretch>
            <a:fillRect/>
          </a:stretch>
        </p:blipFill>
        <p:spPr>
          <a:xfrm>
            <a:off x="1089395" y="2971800"/>
            <a:ext cx="2190750" cy="1590675"/>
          </a:xfrm>
          <a:prstGeom prst="rect">
            <a:avLst/>
          </a:prstGeom>
        </p:spPr>
      </p:pic>
    </p:spTree>
    <p:extLst>
      <p:ext uri="{BB962C8B-B14F-4D97-AF65-F5344CB8AC3E}">
        <p14:creationId xmlns:p14="http://schemas.microsoft.com/office/powerpoint/2010/main" val="204072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01E81-577E-C343-8C16-10930FE40C22}"/>
              </a:ext>
            </a:extLst>
          </p:cNvPr>
          <p:cNvSpPr>
            <a:spLocks noGrp="1"/>
          </p:cNvSpPr>
          <p:nvPr>
            <p:ph type="title"/>
          </p:nvPr>
        </p:nvSpPr>
        <p:spPr/>
        <p:txBody>
          <a:bodyPr/>
          <a:lstStyle/>
          <a:p>
            <a:r>
              <a:rPr lang="en-US" dirty="0"/>
              <a:t>Manufacturing Day 2019</a:t>
            </a:r>
          </a:p>
        </p:txBody>
      </p:sp>
      <p:pic>
        <p:nvPicPr>
          <p:cNvPr id="8" name="Picture 7" descr="A close up of a map&#10;&#10;Description automatically generated">
            <a:extLst>
              <a:ext uri="{FF2B5EF4-FFF2-40B4-BE49-F238E27FC236}">
                <a16:creationId xmlns:a16="http://schemas.microsoft.com/office/drawing/2014/main" id="{7241FD1D-7E6D-7D47-9B84-8F8A43A8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39198"/>
            <a:ext cx="7720283" cy="3549779"/>
          </a:xfrm>
          <a:prstGeom prst="rect">
            <a:avLst/>
          </a:prstGeom>
        </p:spPr>
      </p:pic>
    </p:spTree>
    <p:extLst>
      <p:ext uri="{BB962C8B-B14F-4D97-AF65-F5344CB8AC3E}">
        <p14:creationId xmlns:p14="http://schemas.microsoft.com/office/powerpoint/2010/main" val="42535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FD414-E693-9242-9A7C-AEF4082D6A0C}"/>
              </a:ext>
            </a:extLst>
          </p:cNvPr>
          <p:cNvSpPr>
            <a:spLocks noGrp="1"/>
          </p:cNvSpPr>
          <p:nvPr>
            <p:ph idx="1"/>
          </p:nvPr>
        </p:nvSpPr>
        <p:spPr/>
        <p:txBody>
          <a:bodyPr/>
          <a:lstStyle/>
          <a:p>
            <a:r>
              <a:rPr lang="en-US" b="1" dirty="0"/>
              <a:t>NOTE: Moved from Thursdays to Wednesdays</a:t>
            </a:r>
          </a:p>
          <a:p>
            <a:endParaRPr lang="en-US" b="1" dirty="0"/>
          </a:p>
          <a:p>
            <a:r>
              <a:rPr lang="en-US" dirty="0"/>
              <a:t>Third Wednesday @ 9am</a:t>
            </a:r>
          </a:p>
          <a:p>
            <a:r>
              <a:rPr lang="en-US" dirty="0"/>
              <a:t>September 16, 2020</a:t>
            </a:r>
          </a:p>
          <a:p>
            <a:r>
              <a:rPr lang="en-US" dirty="0"/>
              <a:t>Careers in various industries (Advanced Manufacturing)</a:t>
            </a:r>
          </a:p>
          <a:p>
            <a:r>
              <a:rPr lang="en-US" dirty="0" err="1"/>
              <a:t>ncperkins.org</a:t>
            </a:r>
            <a:r>
              <a:rPr lang="en-US" dirty="0"/>
              <a:t>/presentations</a:t>
            </a:r>
          </a:p>
          <a:p>
            <a:endParaRPr lang="en-US" dirty="0"/>
          </a:p>
        </p:txBody>
      </p:sp>
      <p:sp>
        <p:nvSpPr>
          <p:cNvPr id="2" name="Title 1">
            <a:extLst>
              <a:ext uri="{FF2B5EF4-FFF2-40B4-BE49-F238E27FC236}">
                <a16:creationId xmlns:a16="http://schemas.microsoft.com/office/drawing/2014/main" id="{4790E6F2-0BAF-6A44-87D4-23A2382430C0}"/>
              </a:ext>
            </a:extLst>
          </p:cNvPr>
          <p:cNvSpPr>
            <a:spLocks noGrp="1"/>
          </p:cNvSpPr>
          <p:nvPr>
            <p:ph type="title"/>
          </p:nvPr>
        </p:nvSpPr>
        <p:spPr/>
        <p:txBody>
          <a:bodyPr/>
          <a:lstStyle/>
          <a:p>
            <a:r>
              <a:rPr lang="en-US" dirty="0"/>
              <a:t>Raising the Awareness of Career Pathways - Webinar Series</a:t>
            </a:r>
          </a:p>
        </p:txBody>
      </p:sp>
    </p:spTree>
    <p:extLst>
      <p:ext uri="{BB962C8B-B14F-4D97-AF65-F5344CB8AC3E}">
        <p14:creationId xmlns:p14="http://schemas.microsoft.com/office/powerpoint/2010/main" val="429266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Thursday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a:p>
            <a:r>
              <a:rPr lang="en-US" dirty="0"/>
              <a:t>Next Update:  Tuesday, October 6, 2020 (first Tuesday)</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DBD-24FC-4921-AB7C-5101450B299E}"/>
              </a:ext>
            </a:extLst>
          </p:cNvPr>
          <p:cNvSpPr>
            <a:spLocks noGrp="1"/>
          </p:cNvSpPr>
          <p:nvPr>
            <p:ph type="ctrTitle"/>
          </p:nvPr>
        </p:nvSpPr>
        <p:spPr/>
        <p:txBody>
          <a:bodyPr/>
          <a:lstStyle/>
          <a:p>
            <a:r>
              <a:rPr lang="en-US" dirty="0"/>
              <a:t>Perkins 2020-21 Reserve Fund</a:t>
            </a:r>
          </a:p>
        </p:txBody>
      </p:sp>
    </p:spTree>
    <p:extLst>
      <p:ext uri="{BB962C8B-B14F-4D97-AF65-F5344CB8AC3E}">
        <p14:creationId xmlns:p14="http://schemas.microsoft.com/office/powerpoint/2010/main" val="15520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p:txBody>
          <a:bodyPr/>
          <a:lstStyle/>
          <a:p>
            <a:pPr marL="0" indent="0">
              <a:buNone/>
            </a:pPr>
            <a:r>
              <a:rPr lang="en-US" dirty="0"/>
              <a:t>The purpose of this funding is to help support the colleges in rural areas foster innovation through the identification of and promotion of promising and proven CTE program practices and strategies, or promote the development, implementation and adoption of programs of study or career pathways aligned with state-identified high-skill, high-wage, or in-demand occupations or industries:</a:t>
            </a:r>
          </a:p>
          <a:p>
            <a:pPr marL="0" indent="0">
              <a:buNone/>
            </a:pPr>
            <a:r>
              <a:rPr lang="en-US" dirty="0"/>
              <a:t> </a:t>
            </a:r>
          </a:p>
          <a:p>
            <a:pPr marL="169069" lvl="1" indent="0">
              <a:buNone/>
            </a:pPr>
            <a:r>
              <a:rPr lang="en-US" sz="2100" i="1" dirty="0"/>
              <a:t>… an eligible agency may award grants to eligible recipients for career and technical education activities in rural areas...   </a:t>
            </a:r>
            <a:br>
              <a:rPr lang="en-US" sz="2100" i="1" dirty="0"/>
            </a:br>
            <a:r>
              <a:rPr lang="en-US" sz="1600" dirty="0"/>
              <a:t>(Perkins Act, Sec 112(c)) </a:t>
            </a:r>
          </a:p>
          <a:p>
            <a:pPr marL="0" indent="0">
              <a:buNone/>
            </a:pPr>
            <a:endParaRPr lang="en-US" dirty="0"/>
          </a:p>
          <a:p>
            <a:pPr marL="0" indent="0">
              <a:buNone/>
            </a:pPr>
            <a:endParaRPr lang="en-US" dirty="0">
              <a:sym typeface="American Typewriter"/>
            </a:endParaRPr>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Reserve Fund rational</a:t>
            </a:r>
            <a:endParaRPr lang="en-US" sz="3000" dirty="0"/>
          </a:p>
        </p:txBody>
      </p:sp>
    </p:spTree>
    <p:extLst>
      <p:ext uri="{BB962C8B-B14F-4D97-AF65-F5344CB8AC3E}">
        <p14:creationId xmlns:p14="http://schemas.microsoft.com/office/powerpoint/2010/main" val="36350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09B3C6-C58C-451D-9FB7-032DF0F41467}"/>
              </a:ext>
            </a:extLst>
          </p:cNvPr>
          <p:cNvSpPr>
            <a:spLocks noGrp="1"/>
          </p:cNvSpPr>
          <p:nvPr>
            <p:ph idx="1"/>
          </p:nvPr>
        </p:nvSpPr>
        <p:spPr/>
        <p:txBody>
          <a:bodyPr/>
          <a:lstStyle/>
          <a:p>
            <a:pPr>
              <a:spcBef>
                <a:spcPts val="0"/>
              </a:spcBef>
              <a:spcAft>
                <a:spcPts val="1600"/>
              </a:spcAft>
            </a:pPr>
            <a:r>
              <a:rPr lang="en-US" dirty="0"/>
              <a:t>CTE Programs of Study </a:t>
            </a:r>
          </a:p>
          <a:p>
            <a:pPr fontAlgn="ctr">
              <a:spcBef>
                <a:spcPts val="0"/>
              </a:spcBef>
              <a:spcAft>
                <a:spcPts val="1600"/>
              </a:spcAft>
            </a:pPr>
            <a:r>
              <a:rPr lang="en-US" dirty="0"/>
              <a:t>Providing </a:t>
            </a:r>
            <a:r>
              <a:rPr lang="en-US" u="sng" dirty="0"/>
              <a:t>career exploration and career development</a:t>
            </a:r>
            <a:r>
              <a:rPr lang="en-US" dirty="0"/>
              <a:t>  </a:t>
            </a:r>
          </a:p>
          <a:p>
            <a:pPr fontAlgn="ctr">
              <a:spcBef>
                <a:spcPts val="0"/>
              </a:spcBef>
              <a:spcAft>
                <a:spcPts val="1600"/>
              </a:spcAft>
            </a:pPr>
            <a:r>
              <a:rPr lang="en-US" dirty="0"/>
              <a:t>Supporting and Improving </a:t>
            </a:r>
            <a:r>
              <a:rPr lang="en-US" u="sng" dirty="0"/>
              <a:t>CTE instructional approaches with emphasis on improving on-line instruction</a:t>
            </a:r>
            <a:r>
              <a:rPr lang="en-US" dirty="0"/>
              <a:t> </a:t>
            </a:r>
          </a:p>
          <a:p>
            <a:pPr fontAlgn="ctr">
              <a:spcBef>
                <a:spcPts val="0"/>
              </a:spcBef>
              <a:spcAft>
                <a:spcPts val="1600"/>
              </a:spcAft>
            </a:pPr>
            <a:r>
              <a:rPr lang="en-US" dirty="0"/>
              <a:t>Incorporating </a:t>
            </a:r>
            <a:r>
              <a:rPr lang="en-US" u="sng" dirty="0"/>
              <a:t>work-based learning</a:t>
            </a:r>
            <a:r>
              <a:rPr lang="en-US" dirty="0"/>
              <a:t> into CTE programs.  </a:t>
            </a:r>
          </a:p>
          <a:p>
            <a:pPr fontAlgn="ctr">
              <a:spcBef>
                <a:spcPts val="0"/>
              </a:spcBef>
              <a:spcAft>
                <a:spcPts val="1600"/>
              </a:spcAft>
            </a:pPr>
            <a:r>
              <a:rPr lang="en-US" dirty="0"/>
              <a:t>Supporting integration of </a:t>
            </a:r>
            <a:r>
              <a:rPr lang="en-US" u="sng" dirty="0"/>
              <a:t>academic, technical, and employability</a:t>
            </a:r>
            <a:r>
              <a:rPr lang="en-US" dirty="0"/>
              <a:t> skills into CTE programs. </a:t>
            </a:r>
          </a:p>
          <a:p>
            <a:endParaRPr lang="en-US" dirty="0"/>
          </a:p>
          <a:p>
            <a:endParaRPr lang="en-US" dirty="0"/>
          </a:p>
        </p:txBody>
      </p:sp>
      <p:sp>
        <p:nvSpPr>
          <p:cNvPr id="3" name="Title 2">
            <a:extLst>
              <a:ext uri="{FF2B5EF4-FFF2-40B4-BE49-F238E27FC236}">
                <a16:creationId xmlns:a16="http://schemas.microsoft.com/office/drawing/2014/main" id="{21C8949A-29E9-4171-815E-2E399C88C1FE}"/>
              </a:ext>
            </a:extLst>
          </p:cNvPr>
          <p:cNvSpPr>
            <a:spLocks noGrp="1"/>
          </p:cNvSpPr>
          <p:nvPr>
            <p:ph type="title"/>
          </p:nvPr>
        </p:nvSpPr>
        <p:spPr/>
        <p:txBody>
          <a:bodyPr/>
          <a:lstStyle/>
          <a:p>
            <a:r>
              <a:rPr lang="en-US" dirty="0"/>
              <a:t>Reserve Fund – Seeking Innovation Through</a:t>
            </a:r>
          </a:p>
        </p:txBody>
      </p:sp>
    </p:spTree>
    <p:extLst>
      <p:ext uri="{BB962C8B-B14F-4D97-AF65-F5344CB8AC3E}">
        <p14:creationId xmlns:p14="http://schemas.microsoft.com/office/powerpoint/2010/main" val="36223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6C30EB-44AC-47DE-8411-9EC21B44A37E}"/>
              </a:ext>
            </a:extLst>
          </p:cNvPr>
          <p:cNvSpPr>
            <a:spLocks noGrp="1"/>
          </p:cNvSpPr>
          <p:nvPr>
            <p:ph type="title"/>
          </p:nvPr>
        </p:nvSpPr>
        <p:spPr/>
        <p:txBody>
          <a:bodyPr/>
          <a:lstStyle/>
          <a:p>
            <a:r>
              <a:rPr lang="en-US" dirty="0"/>
              <a:t>Coming to the Moodle soon!</a:t>
            </a:r>
          </a:p>
        </p:txBody>
      </p:sp>
      <p:pic>
        <p:nvPicPr>
          <p:cNvPr id="4" name="Picture 3">
            <a:extLst>
              <a:ext uri="{FF2B5EF4-FFF2-40B4-BE49-F238E27FC236}">
                <a16:creationId xmlns:a16="http://schemas.microsoft.com/office/drawing/2014/main" id="{0EBADAE2-D3E5-4403-ADEB-CAABC38318CA}"/>
              </a:ext>
            </a:extLst>
          </p:cNvPr>
          <p:cNvPicPr>
            <a:picLocks noChangeAspect="1"/>
          </p:cNvPicPr>
          <p:nvPr/>
        </p:nvPicPr>
        <p:blipFill>
          <a:blip r:embed="rId2"/>
          <a:stretch>
            <a:fillRect/>
          </a:stretch>
        </p:blipFill>
        <p:spPr>
          <a:xfrm rot="20818286">
            <a:off x="2572087" y="1382388"/>
            <a:ext cx="3999824" cy="3225407"/>
          </a:xfrm>
          <a:prstGeom prst="rect">
            <a:avLst/>
          </a:prstGeom>
          <a:ln>
            <a:solidFill>
              <a:schemeClr val="tx1"/>
            </a:solidFill>
          </a:ln>
        </p:spPr>
      </p:pic>
    </p:spTree>
    <p:extLst>
      <p:ext uri="{BB962C8B-B14F-4D97-AF65-F5344CB8AC3E}">
        <p14:creationId xmlns:p14="http://schemas.microsoft.com/office/powerpoint/2010/main" val="166381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A-B Tech Community College</a:t>
            </a:r>
          </a:p>
          <a:p>
            <a:r>
              <a:rPr lang="en-US" dirty="0"/>
              <a:t>A-B Tech at War with COVID-19</a:t>
            </a:r>
          </a:p>
          <a:p>
            <a:r>
              <a:rPr lang="en-US" dirty="0"/>
              <a:t>A-B Tech helped emergency personnel with equipment, supplies, and training</a:t>
            </a:r>
          </a:p>
          <a:p>
            <a:r>
              <a:rPr lang="en-US" dirty="0"/>
              <a:t>Making sanitizer using brewing equipment</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35344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5B646B-56F7-4C07-9424-6FC842428096}"/>
              </a:ext>
            </a:extLst>
          </p:cNvPr>
          <p:cNvPicPr>
            <a:picLocks noGrp="1" noChangeAspect="1"/>
          </p:cNvPicPr>
          <p:nvPr>
            <p:ph idx="1"/>
          </p:nvPr>
        </p:nvPicPr>
        <p:blipFill>
          <a:blip r:embed="rId2"/>
          <a:stretch>
            <a:fillRect/>
          </a:stretch>
        </p:blipFill>
        <p:spPr>
          <a:xfrm>
            <a:off x="1297859" y="969748"/>
            <a:ext cx="3799901" cy="4047385"/>
          </a:xfrm>
          <a:prstGeom prst="rect">
            <a:avLst/>
          </a:prstGeom>
          <a:ln>
            <a:solidFill>
              <a:schemeClr val="tx1"/>
            </a:solidFill>
          </a:ln>
        </p:spPr>
      </p:pic>
      <p:sp>
        <p:nvSpPr>
          <p:cNvPr id="3" name="Title 2">
            <a:extLst>
              <a:ext uri="{FF2B5EF4-FFF2-40B4-BE49-F238E27FC236}">
                <a16:creationId xmlns:a16="http://schemas.microsoft.com/office/drawing/2014/main" id="{E3D6CF38-31D3-4499-AB37-D0ED8F947DCC}"/>
              </a:ext>
            </a:extLst>
          </p:cNvPr>
          <p:cNvSpPr>
            <a:spLocks noGrp="1"/>
          </p:cNvSpPr>
          <p:nvPr>
            <p:ph type="title"/>
          </p:nvPr>
        </p:nvSpPr>
        <p:spPr/>
        <p:txBody>
          <a:bodyPr/>
          <a:lstStyle/>
          <a:p>
            <a:r>
              <a:rPr lang="en-US" dirty="0"/>
              <a:t>Reserve Fund Plan &amp; Budget</a:t>
            </a:r>
          </a:p>
        </p:txBody>
      </p:sp>
      <p:sp>
        <p:nvSpPr>
          <p:cNvPr id="5" name="TextBox 4">
            <a:extLst>
              <a:ext uri="{FF2B5EF4-FFF2-40B4-BE49-F238E27FC236}">
                <a16:creationId xmlns:a16="http://schemas.microsoft.com/office/drawing/2014/main" id="{5B29106B-3447-4FF2-BF09-62E20DCB84DF}"/>
              </a:ext>
            </a:extLst>
          </p:cNvPr>
          <p:cNvSpPr txBox="1"/>
          <p:nvPr/>
        </p:nvSpPr>
        <p:spPr>
          <a:xfrm>
            <a:off x="5391150" y="1417588"/>
            <a:ext cx="3166295" cy="2308324"/>
          </a:xfrm>
          <a:prstGeom prst="rect">
            <a:avLst/>
          </a:prstGeom>
          <a:solidFill>
            <a:schemeClr val="bg1"/>
          </a:solidFill>
        </p:spPr>
        <p:txBody>
          <a:bodyPr wrap="square" rtlCol="0">
            <a:spAutoFit/>
          </a:bodyPr>
          <a:lstStyle/>
          <a:p>
            <a:pPr marL="0" indent="0">
              <a:buNone/>
            </a:pPr>
            <a:r>
              <a:rPr lang="en-US" dirty="0"/>
              <a:t>The State Board of Community Colleges will vote on the allocation on Sept. 18, 2020</a:t>
            </a:r>
          </a:p>
          <a:p>
            <a:pPr marL="0" indent="0">
              <a:buNone/>
            </a:pPr>
            <a:endParaRPr lang="en-US" dirty="0"/>
          </a:p>
          <a:p>
            <a:pPr marL="0" indent="0">
              <a:buNone/>
            </a:pPr>
            <a:endParaRPr lang="en-US" dirty="0"/>
          </a:p>
          <a:p>
            <a:pPr marL="0" indent="0">
              <a:buNone/>
            </a:pPr>
            <a:r>
              <a:rPr lang="en-US" dirty="0"/>
              <a:t>Contact your CTE Coordinator with any questions.</a:t>
            </a:r>
          </a:p>
          <a:p>
            <a:endParaRPr lang="en-US" dirty="0"/>
          </a:p>
        </p:txBody>
      </p:sp>
    </p:spTree>
    <p:extLst>
      <p:ext uri="{BB962C8B-B14F-4D97-AF65-F5344CB8AC3E}">
        <p14:creationId xmlns:p14="http://schemas.microsoft.com/office/powerpoint/2010/main" val="287586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What’s working and where are the gaps in working to improve your CTE programs of study.…"/>
          <p:cNvSpPr txBox="1">
            <a:spLocks noGrp="1"/>
          </p:cNvSpPr>
          <p:nvPr>
            <p:ph idx="1"/>
          </p:nvPr>
        </p:nvSpPr>
        <p:spPr/>
        <p:txBody>
          <a:bodyPr/>
          <a:lstStyle/>
          <a:p>
            <a:r>
              <a:rPr lang="en-US"/>
              <a:t>Engages Colleges with Workforce partners to ask: </a:t>
            </a:r>
          </a:p>
          <a:p>
            <a:r>
              <a:rPr lang="en-US"/>
              <a:t>What’s working, where are the gaps, and how to improve?</a:t>
            </a:r>
          </a:p>
          <a:p>
            <a:r>
              <a:rPr lang="en-US"/>
              <a:t>Where is the present and future need for CTE programs of study?</a:t>
            </a:r>
          </a:p>
          <a:p>
            <a:r>
              <a:rPr lang="en-US"/>
              <a:t>How are your 9-14 Career Pathways working to prepare the workforce?</a:t>
            </a:r>
          </a:p>
          <a:p>
            <a:r>
              <a:rPr lang="en-US"/>
              <a:t>How do we recruit, retain, and upgrade faculty skills? </a:t>
            </a:r>
          </a:p>
          <a:p>
            <a:r>
              <a:rPr lang="en-US"/>
              <a:t>How do you support special populations enrolled CTE ? </a:t>
            </a:r>
          </a:p>
          <a:p>
            <a:r>
              <a:rPr lang="en-US"/>
              <a:t>With whom do you plan to partner with in your region? </a:t>
            </a:r>
          </a:p>
          <a:p>
            <a:endParaRPr lang="en-US" dirty="0"/>
          </a:p>
        </p:txBody>
      </p:sp>
      <p:sp>
        <p:nvSpPr>
          <p:cNvPr id="224" name="Comprehensive Local Needs Assessment"/>
          <p:cNvSpPr txBox="1">
            <a:spLocks noGrp="1"/>
          </p:cNvSpPr>
          <p:nvPr>
            <p:ph type="title"/>
          </p:nvPr>
        </p:nvSpPr>
        <p:spPr/>
        <p:txBody>
          <a:bodyPr>
            <a:normAutofit/>
          </a:bodyPr>
          <a:lstStyle>
            <a:lvl1pPr defTabSz="403097">
              <a:defRPr sz="5520"/>
            </a:lvl1pPr>
          </a:lstStyle>
          <a:p>
            <a:r>
              <a:rPr lang="en-US" sz="3000" dirty="0"/>
              <a:t>Comprehensive Local Needs Assessment</a:t>
            </a:r>
          </a:p>
        </p:txBody>
      </p:sp>
      <p:sp>
        <p:nvSpPr>
          <p:cNvPr id="226" name="NEW !!"/>
          <p:cNvSpPr txBox="1"/>
          <p:nvPr/>
        </p:nvSpPr>
        <p:spPr>
          <a:xfrm>
            <a:off x="5589509" y="623469"/>
            <a:ext cx="54166" cy="613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6789" tIns="26789" rIns="26789" bIns="26789" anchor="ctr">
            <a:spAutoFit/>
          </a:bodyPr>
          <a:lstStyle>
            <a:lvl1pPr>
              <a:defRPr sz="6900" b="0">
                <a:latin typeface="Comic Sans MS"/>
                <a:ea typeface="Comic Sans MS"/>
                <a:cs typeface="Comic Sans MS"/>
                <a:sym typeface="Comic Sans MS"/>
              </a:defRPr>
            </a:lvl1pPr>
          </a:lstStyle>
          <a:p>
            <a:endParaRPr sz="3638" dirty="0"/>
          </a:p>
        </p:txBody>
      </p:sp>
    </p:spTree>
    <p:extLst>
      <p:ext uri="{BB962C8B-B14F-4D97-AF65-F5344CB8AC3E}">
        <p14:creationId xmlns:p14="http://schemas.microsoft.com/office/powerpoint/2010/main" val="131011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8F76B-8E11-864B-A88B-B394224BE1D3}"/>
              </a:ext>
            </a:extLst>
          </p:cNvPr>
          <p:cNvSpPr>
            <a:spLocks noGrp="1"/>
          </p:cNvSpPr>
          <p:nvPr>
            <p:ph idx="1"/>
          </p:nvPr>
        </p:nvSpPr>
        <p:spPr/>
        <p:txBody>
          <a:bodyPr/>
          <a:lstStyle/>
          <a:p>
            <a:r>
              <a:rPr lang="en-US"/>
              <a:t>The purpose of PTE courses is to help students identify the skills that are required for successful employment and to determine how to choose the appropriate career pathway that suits them best—including apprenticeship. </a:t>
            </a:r>
          </a:p>
          <a:p>
            <a:endParaRPr lang="en-US"/>
          </a:p>
          <a:p>
            <a:r>
              <a:rPr lang="en-US"/>
              <a:t>A PTE course may be included in a traditional, Career and College Promise (CCP), College and Career Readiness (CCR), or Registered Apprenticeship curriculum pathway.</a:t>
            </a:r>
            <a:endParaRPr lang="en-US" dirty="0"/>
          </a:p>
        </p:txBody>
      </p:sp>
      <p:sp>
        <p:nvSpPr>
          <p:cNvPr id="2" name="Title 1">
            <a:extLst>
              <a:ext uri="{FF2B5EF4-FFF2-40B4-BE49-F238E27FC236}">
                <a16:creationId xmlns:a16="http://schemas.microsoft.com/office/drawing/2014/main" id="{B5AB1AAC-9ED9-8C4B-8F54-816EB6362B94}"/>
              </a:ext>
            </a:extLst>
          </p:cNvPr>
          <p:cNvSpPr>
            <a:spLocks noGrp="1"/>
          </p:cNvSpPr>
          <p:nvPr>
            <p:ph type="title"/>
          </p:nvPr>
        </p:nvSpPr>
        <p:spPr/>
        <p:txBody>
          <a:bodyPr/>
          <a:lstStyle/>
          <a:p>
            <a:r>
              <a:rPr lang="en-US" dirty="0"/>
              <a:t>Pathways to Employment – Survey – Grant Awards </a:t>
            </a:r>
          </a:p>
        </p:txBody>
      </p:sp>
    </p:spTree>
    <p:extLst>
      <p:ext uri="{BB962C8B-B14F-4D97-AF65-F5344CB8AC3E}">
        <p14:creationId xmlns:p14="http://schemas.microsoft.com/office/powerpoint/2010/main" val="171014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8F76B-8E11-864B-A88B-B394224BE1D3}"/>
              </a:ext>
            </a:extLst>
          </p:cNvPr>
          <p:cNvSpPr>
            <a:spLocks noGrp="1"/>
          </p:cNvSpPr>
          <p:nvPr>
            <p:ph idx="1"/>
          </p:nvPr>
        </p:nvSpPr>
        <p:spPr/>
        <p:txBody>
          <a:bodyPr/>
          <a:lstStyle/>
          <a:p>
            <a:r>
              <a:rPr lang="en-US"/>
              <a:t>Collaborate with WIOA to recruit individuals for the program </a:t>
            </a:r>
          </a:p>
          <a:p>
            <a:r>
              <a:rPr lang="en-US"/>
              <a:t>Work with College Career Coaches, Counselors…assist in Recruitment </a:t>
            </a:r>
          </a:p>
          <a:p>
            <a:r>
              <a:rPr lang="en-US"/>
              <a:t>Engage appropriate business and industries within the pathway  </a:t>
            </a:r>
          </a:p>
          <a:p>
            <a:r>
              <a:rPr lang="en-US"/>
              <a:t>Integrate employer input into curriculum design and development  </a:t>
            </a:r>
          </a:p>
          <a:p>
            <a:r>
              <a:rPr lang="en-US"/>
              <a:t>Pilot and provide feedback about course structure, design, and competencies </a:t>
            </a:r>
          </a:p>
          <a:p>
            <a:r>
              <a:rPr lang="en-US"/>
              <a:t>Make recommendations for improvement </a:t>
            </a:r>
          </a:p>
          <a:p>
            <a:r>
              <a:rPr lang="en-US"/>
              <a:t>Courses begin in the Spring or Summer 2021  </a:t>
            </a:r>
          </a:p>
          <a:p>
            <a:endParaRPr lang="en-US" dirty="0"/>
          </a:p>
        </p:txBody>
      </p:sp>
      <p:sp>
        <p:nvSpPr>
          <p:cNvPr id="2" name="Title 1">
            <a:extLst>
              <a:ext uri="{FF2B5EF4-FFF2-40B4-BE49-F238E27FC236}">
                <a16:creationId xmlns:a16="http://schemas.microsoft.com/office/drawing/2014/main" id="{B5AB1AAC-9ED9-8C4B-8F54-816EB6362B94}"/>
              </a:ext>
            </a:extLst>
          </p:cNvPr>
          <p:cNvSpPr>
            <a:spLocks noGrp="1"/>
          </p:cNvSpPr>
          <p:nvPr>
            <p:ph type="title"/>
          </p:nvPr>
        </p:nvSpPr>
        <p:spPr/>
        <p:txBody>
          <a:bodyPr/>
          <a:lstStyle/>
          <a:p>
            <a:r>
              <a:rPr lang="en-US" dirty="0"/>
              <a:t>Pathways to Employment   -  Scope</a:t>
            </a:r>
          </a:p>
        </p:txBody>
      </p:sp>
    </p:spTree>
    <p:extLst>
      <p:ext uri="{BB962C8B-B14F-4D97-AF65-F5344CB8AC3E}">
        <p14:creationId xmlns:p14="http://schemas.microsoft.com/office/powerpoint/2010/main" val="24133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E5DB2-2EE2-7142-8E6D-4AF33354B47B}"/>
              </a:ext>
            </a:extLst>
          </p:cNvPr>
          <p:cNvSpPr>
            <a:spLocks noGrp="1"/>
          </p:cNvSpPr>
          <p:nvPr>
            <p:ph idx="1"/>
          </p:nvPr>
        </p:nvSpPr>
        <p:spPr/>
        <p:txBody>
          <a:bodyPr/>
          <a:lstStyle/>
          <a:p>
            <a:r>
              <a:rPr lang="en-US" dirty="0"/>
              <a:t>High school courses with similar learning outcomes as college courses</a:t>
            </a:r>
          </a:p>
          <a:p>
            <a:r>
              <a:rPr lang="en-US" dirty="0"/>
              <a:t>Eliminates having to repeat the same course at college</a:t>
            </a:r>
          </a:p>
          <a:p>
            <a:r>
              <a:rPr lang="en-US" dirty="0"/>
              <a:t>Students must earn a final grade of B or better in the course</a:t>
            </a:r>
          </a:p>
          <a:p>
            <a:r>
              <a:rPr lang="en-US" dirty="0"/>
              <a:t>Learning is validated through </a:t>
            </a:r>
          </a:p>
          <a:p>
            <a:pPr lvl="1"/>
            <a:r>
              <a:rPr lang="en-US" dirty="0"/>
              <a:t>Initial implementation: 80% on Criterion-referenced Assessment</a:t>
            </a:r>
          </a:p>
          <a:p>
            <a:pPr lvl="1"/>
            <a:r>
              <a:rPr lang="en-US" dirty="0"/>
              <a:t>Recent amendment: 93% on Normed-referenced Assessment </a:t>
            </a:r>
          </a:p>
          <a:p>
            <a:r>
              <a:rPr lang="en-US" dirty="0"/>
              <a:t>Articulation Agreements must meet SACS requirements and approved by Chief Academic Officers   </a:t>
            </a:r>
          </a:p>
        </p:txBody>
      </p:sp>
      <p:sp>
        <p:nvSpPr>
          <p:cNvPr id="2" name="Title 1">
            <a:extLst>
              <a:ext uri="{FF2B5EF4-FFF2-40B4-BE49-F238E27FC236}">
                <a16:creationId xmlns:a16="http://schemas.microsoft.com/office/drawing/2014/main" id="{EF048255-DC29-9141-B656-5DBE5531B699}"/>
              </a:ext>
            </a:extLst>
          </p:cNvPr>
          <p:cNvSpPr>
            <a:spLocks noGrp="1"/>
          </p:cNvSpPr>
          <p:nvPr>
            <p:ph type="title"/>
          </p:nvPr>
        </p:nvSpPr>
        <p:spPr/>
        <p:txBody>
          <a:bodyPr/>
          <a:lstStyle/>
          <a:p>
            <a:r>
              <a:rPr lang="en-US" dirty="0"/>
              <a:t>High School to Community College Articulation Agreement</a:t>
            </a:r>
          </a:p>
        </p:txBody>
      </p:sp>
    </p:spTree>
    <p:extLst>
      <p:ext uri="{BB962C8B-B14F-4D97-AF65-F5344CB8AC3E}">
        <p14:creationId xmlns:p14="http://schemas.microsoft.com/office/powerpoint/2010/main" val="41825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ollow up to ensure your Perkins Grant is in line…"/>
          <p:cNvSpPr txBox="1">
            <a:spLocks noGrp="1"/>
          </p:cNvSpPr>
          <p:nvPr>
            <p:ph idx="1"/>
          </p:nvPr>
        </p:nvSpPr>
        <p:spPr/>
        <p:txBody>
          <a:bodyPr/>
          <a:lstStyle/>
          <a:p>
            <a:pPr marL="0" indent="0">
              <a:buNone/>
            </a:pPr>
            <a:r>
              <a:rPr lang="en-US" b="1" dirty="0"/>
              <a:t>We monitor…</a:t>
            </a:r>
          </a:p>
          <a:p>
            <a:r>
              <a:rPr lang="en-US" dirty="0"/>
              <a:t>To ensure your Perkins Grant is in line</a:t>
            </a:r>
          </a:p>
          <a:p>
            <a:r>
              <a:rPr lang="en-US" dirty="0"/>
              <a:t>To ensure all required activities are being addressed </a:t>
            </a:r>
          </a:p>
          <a:p>
            <a:r>
              <a:rPr lang="en-US" dirty="0"/>
              <a:t>To review what you have said what you will do to enhance Postsecondary CTE  </a:t>
            </a:r>
          </a:p>
          <a:p>
            <a:r>
              <a:rPr lang="en-US" dirty="0"/>
              <a:t>To look more closely at your Comprehensive Local Needs Assessment, Application, Local Plan and Budget</a:t>
            </a:r>
          </a:p>
          <a:p>
            <a:r>
              <a:rPr lang="en-US" dirty="0"/>
              <a:t>To review how your plan is being implemented </a:t>
            </a:r>
          </a:p>
        </p:txBody>
      </p:sp>
      <p:sp>
        <p:nvSpPr>
          <p:cNvPr id="180" name="2019-20 Monitoring"/>
          <p:cNvSpPr txBox="1">
            <a:spLocks noGrp="1"/>
          </p:cNvSpPr>
          <p:nvPr>
            <p:ph type="title"/>
          </p:nvPr>
        </p:nvSpPr>
        <p:spPr/>
        <p:txBody>
          <a:bodyPr/>
          <a:lstStyle/>
          <a:p>
            <a:r>
              <a:rPr lang="en-US"/>
              <a:t>2020-21  Monitoring </a:t>
            </a:r>
            <a:endParaRPr lang="en-US" dirty="0"/>
          </a:p>
        </p:txBody>
      </p:sp>
    </p:spTree>
    <p:extLst>
      <p:ext uri="{BB962C8B-B14F-4D97-AF65-F5344CB8AC3E}">
        <p14:creationId xmlns:p14="http://schemas.microsoft.com/office/powerpoint/2010/main" val="136803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2911</Words>
  <Application>Microsoft Macintosh PowerPoint</Application>
  <PresentationFormat>On-screen Show (16:9)</PresentationFormat>
  <Paragraphs>409</Paragraphs>
  <Slides>41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American Typewriter</vt:lpstr>
      <vt:lpstr>Arial</vt:lpstr>
      <vt:lpstr>Calibri</vt:lpstr>
      <vt:lpstr>Calibri Light</vt:lpstr>
      <vt:lpstr>Comic Sans MS</vt:lpstr>
      <vt:lpstr>Helvetica Neue Medium</vt:lpstr>
      <vt:lpstr>Times New Roman</vt:lpstr>
      <vt:lpstr>Office Theme</vt:lpstr>
      <vt:lpstr>Perkins Update Webinar</vt:lpstr>
      <vt:lpstr>COVID-19 Follow Up</vt:lpstr>
      <vt:lpstr>Purpose of Perkins </vt:lpstr>
      <vt:lpstr>Promising Practice Videos 2020</vt:lpstr>
      <vt:lpstr>Comprehensive Local Needs Assessment</vt:lpstr>
      <vt:lpstr>Pathways to Employment – Survey – Grant Awards </vt:lpstr>
      <vt:lpstr>Pathways to Employment   -  Scope</vt:lpstr>
      <vt:lpstr>High School to Community College Articulation Agreement</vt:lpstr>
      <vt:lpstr>2020-21  Monitoring </vt:lpstr>
      <vt:lpstr>How to Modify a Perkins Basic Grant</vt:lpstr>
      <vt:lpstr>Basic Grant Budget Modifications</vt:lpstr>
      <vt:lpstr>Open the modification form</vt:lpstr>
      <vt:lpstr>Save as a new file name, such as:  “Nov 18 2020 budget modification”</vt:lpstr>
      <vt:lpstr>Enter the College’s name</vt:lpstr>
      <vt:lpstr>Refer to your college’s most recently approved initial budget or modified budget</vt:lpstr>
      <vt:lpstr>Enter the entire approved budget into the modification form (the total will calculate automatically)</vt:lpstr>
      <vt:lpstr>Enter the dollar amounts of the modification (The column must equal zero unless adding more funds to the grant)</vt:lpstr>
      <vt:lpstr>Enter descriptions of the changes and a justification</vt:lpstr>
      <vt:lpstr>Perkins Contact &amp; CFO must both sign the form</vt:lpstr>
      <vt:lpstr>Upload both the modification form and the updated plan to the ncperkins.org moodle </vt:lpstr>
      <vt:lpstr>Modifications will be approved and signed by the system office and emailed to the college</vt:lpstr>
      <vt:lpstr>Team Perkins keeps a spreadsheet for each college with their initial budget and each approved modification</vt:lpstr>
      <vt:lpstr>Modify the college’s basic grant local plan</vt:lpstr>
      <vt:lpstr>Free Universal Design for Learning  On-line Workshop Series</vt:lpstr>
      <vt:lpstr>UDL Workshop Series sessions 1 &amp; 2</vt:lpstr>
      <vt:lpstr>UDL Workshop Series sessions 3 &amp; 4</vt:lpstr>
      <vt:lpstr>PowerPoint Presentation</vt:lpstr>
      <vt:lpstr>Promising Practice Videos 2020</vt:lpstr>
      <vt:lpstr>"EDGAR"  Brustein &amp; Manasevit compiled this book</vt:lpstr>
      <vt:lpstr>NCETA Workshops</vt:lpstr>
      <vt:lpstr>September 28 – October 2, 2020</vt:lpstr>
      <vt:lpstr>Manufacturing Day 2019</vt:lpstr>
      <vt:lpstr>Raising the Awareness of Career Pathways - Webinar Series</vt:lpstr>
      <vt:lpstr>CTE Training </vt:lpstr>
      <vt:lpstr>Perkins Updates</vt:lpstr>
      <vt:lpstr>Perkins 2020-21 Reserve Fund</vt:lpstr>
      <vt:lpstr>Reserve Fund rational</vt:lpstr>
      <vt:lpstr>Reserve Fund – Seeking Innovation Through</vt:lpstr>
      <vt:lpstr>Coming to the Moodle soon!</vt:lpstr>
      <vt:lpstr>Reserve Fund Plan &amp; Budget</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2020-09-08T11:50:36Z</dcterms:modified>
</cp:coreProperties>
</file>