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256" r:id="rId2"/>
    <p:sldId id="257" r:id="rId3"/>
    <p:sldId id="259" r:id="rId4"/>
    <p:sldId id="267" r:id="rId5"/>
    <p:sldId id="261" r:id="rId6"/>
    <p:sldId id="265" r:id="rId7"/>
    <p:sldId id="262" r:id="rId8"/>
    <p:sldId id="263" r:id="rId9"/>
    <p:sldId id="264" r:id="rId10"/>
    <p:sldId id="266" r:id="rId11"/>
    <p:sldId id="268" r:id="rId12"/>
    <p:sldId id="269" r:id="rId13"/>
  </p:sldIdLst>
  <p:sldSz cx="10058400" cy="7772400"/>
  <p:notesSz cx="7010400" cy="9296400"/>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720"/>
  </p:normalViewPr>
  <p:slideViewPr>
    <p:cSldViewPr snapToGrid="0" snapToObjects="1">
      <p:cViewPr varScale="1">
        <p:scale>
          <a:sx n="89" d="100"/>
          <a:sy n="89" d="100"/>
        </p:scale>
        <p:origin x="528" y="168"/>
      </p:cViewPr>
      <p:guideLst>
        <p:guide orient="horz" pos="2448"/>
        <p:guide pos="31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CA41BCF-403F-4E72-BAA3-C9AD365C1D84}" type="datetimeFigureOut">
              <a:rPr lang="en-US" smtClean="0"/>
              <a:t>11/15/16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C99C419-4A61-42CD-A40B-565DC5650D51}" type="slidenum">
              <a:rPr lang="en-US" smtClean="0"/>
              <a:t>‹#›</a:t>
            </a:fld>
            <a:endParaRPr lang="en-US"/>
          </a:p>
        </p:txBody>
      </p:sp>
    </p:spTree>
    <p:extLst>
      <p:ext uri="{BB962C8B-B14F-4D97-AF65-F5344CB8AC3E}">
        <p14:creationId xmlns:p14="http://schemas.microsoft.com/office/powerpoint/2010/main" val="482898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3D6BBC6-7EB5-46D1-9834-6D47471A9290}" type="datetimeFigureOut">
              <a:rPr lang="en-US" smtClean="0"/>
              <a:t>11/15/16</a:t>
            </a:fld>
            <a:endParaRPr lang="en-US"/>
          </a:p>
        </p:txBody>
      </p:sp>
      <p:sp>
        <p:nvSpPr>
          <p:cNvPr id="4" name="Slide Image Placeholder 3"/>
          <p:cNvSpPr>
            <a:spLocks noGrp="1" noRot="1" noChangeAspect="1"/>
          </p:cNvSpPr>
          <p:nvPr>
            <p:ph type="sldImg" idx="2"/>
          </p:nvPr>
        </p:nvSpPr>
        <p:spPr>
          <a:xfrm>
            <a:off x="1474788" y="1162050"/>
            <a:ext cx="406082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2E30D10-C773-49AC-9A2F-886CFC8C9FCF}" type="slidenum">
              <a:rPr lang="en-US" smtClean="0"/>
              <a:t>‹#›</a:t>
            </a:fld>
            <a:endParaRPr lang="en-US"/>
          </a:p>
        </p:txBody>
      </p:sp>
    </p:spTree>
    <p:extLst>
      <p:ext uri="{BB962C8B-B14F-4D97-AF65-F5344CB8AC3E}">
        <p14:creationId xmlns:p14="http://schemas.microsoft.com/office/powerpoint/2010/main" val="4006539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E30D10-C773-49AC-9A2F-886CFC8C9FCF}" type="slidenum">
              <a:rPr lang="en-US" smtClean="0"/>
              <a:t>4</a:t>
            </a:fld>
            <a:endParaRPr lang="en-US"/>
          </a:p>
        </p:txBody>
      </p:sp>
    </p:spTree>
    <p:extLst>
      <p:ext uri="{BB962C8B-B14F-4D97-AF65-F5344CB8AC3E}">
        <p14:creationId xmlns:p14="http://schemas.microsoft.com/office/powerpoint/2010/main" val="397301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E30D10-C773-49AC-9A2F-886CFC8C9FCF}" type="slidenum">
              <a:rPr lang="en-US" smtClean="0"/>
              <a:t>7</a:t>
            </a:fld>
            <a:endParaRPr lang="en-US"/>
          </a:p>
        </p:txBody>
      </p:sp>
    </p:spTree>
    <p:extLst>
      <p:ext uri="{BB962C8B-B14F-4D97-AF65-F5344CB8AC3E}">
        <p14:creationId xmlns:p14="http://schemas.microsoft.com/office/powerpoint/2010/main" val="3562679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E30D10-C773-49AC-9A2F-886CFC8C9FCF}" type="slidenum">
              <a:rPr lang="en-US" smtClean="0"/>
              <a:t>8</a:t>
            </a:fld>
            <a:endParaRPr lang="en-US"/>
          </a:p>
        </p:txBody>
      </p:sp>
    </p:spTree>
    <p:extLst>
      <p:ext uri="{BB962C8B-B14F-4D97-AF65-F5344CB8AC3E}">
        <p14:creationId xmlns:p14="http://schemas.microsoft.com/office/powerpoint/2010/main" val="574781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E30D10-C773-49AC-9A2F-886CFC8C9FCF}" type="slidenum">
              <a:rPr lang="en-US" smtClean="0"/>
              <a:t>9</a:t>
            </a:fld>
            <a:endParaRPr lang="en-US"/>
          </a:p>
        </p:txBody>
      </p:sp>
    </p:spTree>
    <p:extLst>
      <p:ext uri="{BB962C8B-B14F-4D97-AF65-F5344CB8AC3E}">
        <p14:creationId xmlns:p14="http://schemas.microsoft.com/office/powerpoint/2010/main" val="4284387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E30D10-C773-49AC-9A2F-886CFC8C9FCF}" type="slidenum">
              <a:rPr lang="en-US" smtClean="0"/>
              <a:t>10</a:t>
            </a:fld>
            <a:endParaRPr lang="en-US"/>
          </a:p>
        </p:txBody>
      </p:sp>
    </p:spTree>
    <p:extLst>
      <p:ext uri="{BB962C8B-B14F-4D97-AF65-F5344CB8AC3E}">
        <p14:creationId xmlns:p14="http://schemas.microsoft.com/office/powerpoint/2010/main" val="17724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E30D10-C773-49AC-9A2F-886CFC8C9FCF}" type="slidenum">
              <a:rPr lang="en-US" smtClean="0"/>
              <a:t>11</a:t>
            </a:fld>
            <a:endParaRPr lang="en-US"/>
          </a:p>
        </p:txBody>
      </p:sp>
    </p:spTree>
    <p:extLst>
      <p:ext uri="{BB962C8B-B14F-4D97-AF65-F5344CB8AC3E}">
        <p14:creationId xmlns:p14="http://schemas.microsoft.com/office/powerpoint/2010/main" val="805696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E30D10-C773-49AC-9A2F-886CFC8C9FCF}" type="slidenum">
              <a:rPr lang="en-US" smtClean="0"/>
              <a:t>12</a:t>
            </a:fld>
            <a:endParaRPr lang="en-US"/>
          </a:p>
        </p:txBody>
      </p:sp>
    </p:spTree>
    <p:extLst>
      <p:ext uri="{BB962C8B-B14F-4D97-AF65-F5344CB8AC3E}">
        <p14:creationId xmlns:p14="http://schemas.microsoft.com/office/powerpoint/2010/main" val="1172526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208825-FD9F-F14F-8B89-99E3289645D9}" type="datetimeFigureOut">
              <a:rPr lang="en-US" smtClean="0"/>
              <a:t>11/15/16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3256680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208825-FD9F-F14F-8B89-99E3289645D9}" type="datetimeFigureOut">
              <a:rPr lang="en-US" smtClean="0"/>
              <a:t>11/15/16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2721554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272" y="352637"/>
            <a:ext cx="2488407" cy="751691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3562" y="352637"/>
            <a:ext cx="7301071" cy="751691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208825-FD9F-F14F-8B89-99E3289645D9}" type="datetimeFigureOut">
              <a:rPr lang="en-US" smtClean="0"/>
              <a:t>11/15/16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331292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208825-FD9F-F14F-8B89-99E3289645D9}" type="datetimeFigureOut">
              <a:rPr lang="en-US" smtClean="0"/>
              <a:t>11/15/16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36123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2208825-FD9F-F14F-8B89-99E3289645D9}" type="datetimeFigureOut">
              <a:rPr lang="en-US" smtClean="0"/>
              <a:t>11/15/16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236062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53562" y="2054648"/>
            <a:ext cx="4894738"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15941" y="2054648"/>
            <a:ext cx="4894739"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208825-FD9F-F14F-8B89-99E3289645D9}" type="datetimeFigureOut">
              <a:rPr lang="en-US" smtClean="0"/>
              <a:t>11/15/16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392544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208825-FD9F-F14F-8B89-99E3289645D9}" type="datetimeFigureOut">
              <a:rPr lang="en-US" smtClean="0"/>
              <a:t>11/15/16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235749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208825-FD9F-F14F-8B89-99E3289645D9}" type="datetimeFigureOut">
              <a:rPr lang="en-US" smtClean="0"/>
              <a:t>11/15/16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810238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208825-FD9F-F14F-8B89-99E3289645D9}" type="datetimeFigureOut">
              <a:rPr lang="en-US" smtClean="0"/>
              <a:t>11/15/16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2280763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208825-FD9F-F14F-8B89-99E3289645D9}" type="datetimeFigureOut">
              <a:rPr lang="en-US" smtClean="0"/>
              <a:t>11/15/16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4234670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r>
              <a:rPr lang="en-US" smtClean="0"/>
              <a:t>Click icon to add picture</a:t>
            </a:r>
            <a:endParaRPr lang="en-US"/>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208825-FD9F-F14F-8B89-99E3289645D9}" type="datetimeFigureOut">
              <a:rPr lang="en-US" smtClean="0"/>
              <a:t>11/15/16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BC434-23A4-BC49-8C68-E9AF04A8979A}" type="slidenum">
              <a:rPr lang="en-US" smtClean="0"/>
              <a:t>‹#›</a:t>
            </a:fld>
            <a:endParaRPr lang="en-US"/>
          </a:p>
        </p:txBody>
      </p:sp>
    </p:spTree>
    <p:extLst>
      <p:ext uri="{BB962C8B-B14F-4D97-AF65-F5344CB8AC3E}">
        <p14:creationId xmlns:p14="http://schemas.microsoft.com/office/powerpoint/2010/main" val="32348534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813560"/>
            <a:ext cx="9052560" cy="5129425"/>
          </a:xfrm>
          <a:prstGeom prst="rect">
            <a:avLst/>
          </a:prstGeom>
        </p:spPr>
        <p:txBody>
          <a:bodyPr vert="horz" lIns="101882" tIns="50941" rIns="101882" bIns="50941"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7203864"/>
            <a:ext cx="2346960" cy="413808"/>
          </a:xfrm>
          <a:prstGeom prst="rect">
            <a:avLst/>
          </a:prstGeom>
        </p:spPr>
        <p:txBody>
          <a:bodyPr vert="horz" lIns="101882" tIns="50941" rIns="101882" bIns="50941" rtlCol="0" anchor="ctr"/>
          <a:lstStyle>
            <a:lvl1pPr algn="l">
              <a:defRPr sz="1300">
                <a:solidFill>
                  <a:schemeClr val="tx1">
                    <a:tint val="75000"/>
                  </a:schemeClr>
                </a:solidFill>
              </a:defRPr>
            </a:lvl1pPr>
          </a:lstStyle>
          <a:p>
            <a:fld id="{82208825-FD9F-F14F-8B89-99E3289645D9}" type="datetimeFigureOut">
              <a:rPr lang="en-US" smtClean="0"/>
              <a:t>11/15/16</a:t>
            </a:fld>
            <a:endParaRPr lang="en-US"/>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882" tIns="50941" rIns="101882" bIns="50941" rtlCol="0" anchor="ctr"/>
          <a:lstStyle>
            <a:lvl1pPr algn="r">
              <a:defRPr sz="1300">
                <a:solidFill>
                  <a:schemeClr val="tx1">
                    <a:tint val="75000"/>
                  </a:schemeClr>
                </a:solidFill>
              </a:defRPr>
            </a:lvl1pPr>
          </a:lstStyle>
          <a:p>
            <a:fld id="{77CBC434-23A4-BC49-8C68-E9AF04A8979A}" type="slidenum">
              <a:rPr lang="en-US" smtClean="0"/>
              <a:t>‹#›</a:t>
            </a:fld>
            <a:endParaRPr lang="en-US"/>
          </a:p>
        </p:txBody>
      </p:sp>
    </p:spTree>
    <p:extLst>
      <p:ext uri="{BB962C8B-B14F-4D97-AF65-F5344CB8AC3E}">
        <p14:creationId xmlns:p14="http://schemas.microsoft.com/office/powerpoint/2010/main" val="2073795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09412"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509412" rtl="0" eaLnBrk="1" latinLnBrk="0" hangingPunct="1">
        <a:spcBef>
          <a:spcPct val="20000"/>
        </a:spcBef>
        <a:buFont typeface="Arial"/>
        <a:buChar char="•"/>
        <a:defRPr sz="3600" kern="1200">
          <a:solidFill>
            <a:schemeClr val="tx1"/>
          </a:solidFill>
          <a:latin typeface="+mn-lt"/>
          <a:ea typeface="+mn-ea"/>
          <a:cs typeface="+mn-cs"/>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5"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JPG"/><Relationship Id="rId5"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3.jpg"/><Relationship Id="rId7" Type="http://schemas.openxmlformats.org/officeDocument/2006/relationships/image" Target="../media/image14.jpg"/><Relationship Id="rId8" Type="http://schemas.openxmlformats.org/officeDocument/2006/relationships/image" Target="../media/image15.JPG"/><Relationship Id="rId9"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werpoint backgroun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2" name="Title 1"/>
          <p:cNvSpPr>
            <a:spLocks noGrp="1"/>
          </p:cNvSpPr>
          <p:nvPr>
            <p:ph type="ctrTitle"/>
          </p:nvPr>
        </p:nvSpPr>
        <p:spPr>
          <a:xfrm>
            <a:off x="457199" y="2560314"/>
            <a:ext cx="9129713" cy="2053884"/>
          </a:xfrm>
        </p:spPr>
        <p:txBody>
          <a:bodyPr>
            <a:normAutofit fontScale="90000"/>
          </a:bodyPr>
          <a:lstStyle/>
          <a:p>
            <a:pPr>
              <a:lnSpc>
                <a:spcPct val="150000"/>
              </a:lnSpc>
              <a:spcAft>
                <a:spcPts val="1200"/>
              </a:spcAft>
            </a:pPr>
            <a:r>
              <a:rPr lang="en-US" sz="6000" smtClean="0">
                <a:latin typeface="Century Gothic"/>
                <a:cs typeface="Century Gothic"/>
              </a:rPr>
              <a:t>Catawba </a:t>
            </a:r>
            <a:r>
              <a:rPr lang="en-US" sz="6000" smtClean="0">
                <a:latin typeface="Century Gothic"/>
                <a:cs typeface="Century Gothic"/>
              </a:rPr>
              <a:t>and Alexander </a:t>
            </a:r>
            <a:r>
              <a:rPr lang="en-US" sz="6000" dirty="0" smtClean="0">
                <a:latin typeface="Century Gothic"/>
                <a:cs typeface="Century Gothic"/>
              </a:rPr>
              <a:t/>
            </a:r>
            <a:br>
              <a:rPr lang="en-US" sz="6000" dirty="0" smtClean="0">
                <a:latin typeface="Century Gothic"/>
                <a:cs typeface="Century Gothic"/>
              </a:rPr>
            </a:br>
            <a:r>
              <a:rPr lang="en-US" sz="6000" dirty="0" smtClean="0">
                <a:latin typeface="Century Gothic"/>
                <a:cs typeface="Century Gothic"/>
              </a:rPr>
              <a:t>Advanced Manufacturing</a:t>
            </a:r>
            <a:br>
              <a:rPr lang="en-US" sz="6000" dirty="0" smtClean="0">
                <a:latin typeface="Century Gothic"/>
                <a:cs typeface="Century Gothic"/>
              </a:rPr>
            </a:br>
            <a:r>
              <a:rPr lang="en-US" sz="6000" dirty="0" smtClean="0">
                <a:latin typeface="Century Gothic"/>
                <a:cs typeface="Century Gothic"/>
              </a:rPr>
              <a:t>Pathways </a:t>
            </a:r>
            <a:r>
              <a:rPr lang="en-US" sz="6000" dirty="0" smtClean="0">
                <a:latin typeface="Century Gothic"/>
                <a:cs typeface="Century Gothic"/>
              </a:rPr>
              <a:t>Project</a:t>
            </a:r>
            <a:endParaRPr lang="en-US" sz="6000" dirty="0">
              <a:latin typeface="Century Gothic"/>
              <a:cs typeface="Century Gothic"/>
            </a:endParaRPr>
          </a:p>
        </p:txBody>
      </p:sp>
    </p:spTree>
    <p:extLst>
      <p:ext uri="{BB962C8B-B14F-4D97-AF65-F5344CB8AC3E}">
        <p14:creationId xmlns:p14="http://schemas.microsoft.com/office/powerpoint/2010/main" val="25218132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 backgro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Content Placeholder 2"/>
          <p:cNvSpPr>
            <a:spLocks noGrp="1"/>
          </p:cNvSpPr>
          <p:nvPr>
            <p:ph idx="1"/>
          </p:nvPr>
        </p:nvSpPr>
        <p:spPr>
          <a:xfrm>
            <a:off x="7371471" y="2208629"/>
            <a:ext cx="2184008" cy="4698608"/>
          </a:xfrm>
        </p:spPr>
        <p:txBody>
          <a:bodyPr>
            <a:normAutofit/>
          </a:bodyPr>
          <a:lstStyle/>
          <a:p>
            <a:pPr marL="0" indent="0">
              <a:buNone/>
            </a:pPr>
            <a:r>
              <a:rPr lang="en-US" sz="2400" dirty="0" smtClean="0">
                <a:latin typeface="Times"/>
                <a:cs typeface="Times"/>
              </a:rPr>
              <a:t>		</a:t>
            </a:r>
            <a:endParaRPr lang="en-US" sz="2000" dirty="0" smtClean="0">
              <a:latin typeface="Times"/>
              <a:cs typeface="Times"/>
            </a:endParaRPr>
          </a:p>
        </p:txBody>
      </p:sp>
      <p:sp>
        <p:nvSpPr>
          <p:cNvPr id="2" name="Rectangle 1"/>
          <p:cNvSpPr/>
          <p:nvPr/>
        </p:nvSpPr>
        <p:spPr>
          <a:xfrm>
            <a:off x="1350498" y="1223933"/>
            <a:ext cx="7258930" cy="400110"/>
          </a:xfrm>
          <a:prstGeom prst="rect">
            <a:avLst/>
          </a:prstGeom>
        </p:spPr>
        <p:txBody>
          <a:bodyPr wrap="square">
            <a:spAutoFit/>
          </a:bodyPr>
          <a:lstStyle/>
          <a:p>
            <a:r>
              <a:rPr lang="en-US" dirty="0">
                <a:latin typeface="Times"/>
                <a:cs typeface="Times"/>
              </a:rPr>
              <a:t>	</a:t>
            </a:r>
            <a:r>
              <a:rPr lang="en-US" sz="1800" dirty="0">
                <a:latin typeface="Times"/>
                <a:cs typeface="Times"/>
              </a:rPr>
              <a:t>	</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963" y="414535"/>
            <a:ext cx="3810000" cy="9779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4088" y="1307469"/>
            <a:ext cx="7270223" cy="4846320"/>
          </a:xfrm>
          <a:prstGeom prst="rect">
            <a:avLst/>
          </a:prstGeom>
        </p:spPr>
      </p:pic>
    </p:spTree>
    <p:extLst>
      <p:ext uri="{BB962C8B-B14F-4D97-AF65-F5344CB8AC3E}">
        <p14:creationId xmlns:p14="http://schemas.microsoft.com/office/powerpoint/2010/main" val="3472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 backgro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Content Placeholder 2"/>
          <p:cNvSpPr>
            <a:spLocks noGrp="1"/>
          </p:cNvSpPr>
          <p:nvPr>
            <p:ph idx="1"/>
          </p:nvPr>
        </p:nvSpPr>
        <p:spPr>
          <a:xfrm>
            <a:off x="7371471" y="2208629"/>
            <a:ext cx="2184008" cy="4698608"/>
          </a:xfrm>
        </p:spPr>
        <p:txBody>
          <a:bodyPr>
            <a:normAutofit/>
          </a:bodyPr>
          <a:lstStyle/>
          <a:p>
            <a:pPr marL="0" indent="0">
              <a:buNone/>
            </a:pPr>
            <a:r>
              <a:rPr lang="en-US" sz="2400" dirty="0" smtClean="0">
                <a:latin typeface="Times"/>
                <a:cs typeface="Times"/>
              </a:rPr>
              <a:t>		</a:t>
            </a:r>
            <a:endParaRPr lang="en-US" sz="2000" dirty="0" smtClean="0">
              <a:latin typeface="Times"/>
              <a:cs typeface="Times"/>
            </a:endParaRPr>
          </a:p>
        </p:txBody>
      </p:sp>
      <p:sp>
        <p:nvSpPr>
          <p:cNvPr id="2" name="Rectangle 1"/>
          <p:cNvSpPr/>
          <p:nvPr/>
        </p:nvSpPr>
        <p:spPr>
          <a:xfrm>
            <a:off x="1350498" y="1223933"/>
            <a:ext cx="7258930" cy="400110"/>
          </a:xfrm>
          <a:prstGeom prst="rect">
            <a:avLst/>
          </a:prstGeom>
        </p:spPr>
        <p:txBody>
          <a:bodyPr wrap="square">
            <a:spAutoFit/>
          </a:bodyPr>
          <a:lstStyle/>
          <a:p>
            <a:r>
              <a:rPr lang="en-US" dirty="0">
                <a:latin typeface="Times"/>
                <a:cs typeface="Times"/>
              </a:rPr>
              <a:t>	</a:t>
            </a:r>
            <a:r>
              <a:rPr lang="en-US" sz="1800" dirty="0">
                <a:latin typeface="Times"/>
                <a:cs typeface="Times"/>
              </a:rPr>
              <a:t>	</a:t>
            </a:r>
          </a:p>
        </p:txBody>
      </p:sp>
      <p:sp>
        <p:nvSpPr>
          <p:cNvPr id="5" name="Rectangle 4"/>
          <p:cNvSpPr/>
          <p:nvPr/>
        </p:nvSpPr>
        <p:spPr>
          <a:xfrm>
            <a:off x="520505" y="2370733"/>
            <a:ext cx="9537895" cy="2923877"/>
          </a:xfrm>
          <a:prstGeom prst="rect">
            <a:avLst/>
          </a:prstGeom>
        </p:spPr>
        <p:txBody>
          <a:bodyPr wrap="square">
            <a:spAutoFit/>
          </a:bodyPr>
          <a:lstStyle/>
          <a:p>
            <a:r>
              <a:rPr lang="en-US" sz="2400" dirty="0" smtClean="0"/>
              <a:t>Along with its partners, CVCC has readied the area to grow and sustain apprenticeships for post-secondary students in CTE programs of study.</a:t>
            </a:r>
          </a:p>
          <a:p>
            <a:endParaRPr lang="en-US" sz="2400" dirty="0"/>
          </a:p>
          <a:p>
            <a:r>
              <a:rPr lang="en-US" sz="2400" b="1" dirty="0" smtClean="0"/>
              <a:t>The Catawba Valley Community College Advancing Post-Secondary Apprenticeship Project </a:t>
            </a:r>
            <a:r>
              <a:rPr lang="en-US" sz="2400" dirty="0" smtClean="0"/>
              <a:t>will concentrate on developing a statewide model for advancing and supporting apprenticeships for post-secondary students.</a:t>
            </a:r>
          </a:p>
          <a:p>
            <a:endParaRPr lang="en-US" dirty="0"/>
          </a:p>
          <a:p>
            <a:endParaRPr lang="en-US" dirty="0"/>
          </a:p>
        </p:txBody>
      </p:sp>
      <p:sp>
        <p:nvSpPr>
          <p:cNvPr id="7" name="Rectangle 6"/>
          <p:cNvSpPr/>
          <p:nvPr/>
        </p:nvSpPr>
        <p:spPr>
          <a:xfrm>
            <a:off x="420862" y="900767"/>
            <a:ext cx="9118202" cy="461665"/>
          </a:xfrm>
          <a:prstGeom prst="rect">
            <a:avLst/>
          </a:prstGeom>
        </p:spPr>
        <p:txBody>
          <a:bodyPr wrap="none">
            <a:spAutoFit/>
          </a:bodyPr>
          <a:lstStyle/>
          <a:p>
            <a:r>
              <a:rPr lang="en-US" sz="2400" dirty="0" smtClean="0">
                <a:latin typeface="Century Gothic"/>
                <a:cs typeface="Century Gothic"/>
              </a:rPr>
              <a:t>What does the </a:t>
            </a:r>
            <a:r>
              <a:rPr lang="en-US" sz="2400" b="1" dirty="0" smtClean="0">
                <a:latin typeface="Century Gothic"/>
                <a:cs typeface="Century Gothic"/>
              </a:rPr>
              <a:t>FUTURE</a:t>
            </a:r>
            <a:r>
              <a:rPr lang="en-US" sz="2400" dirty="0" smtClean="0">
                <a:latin typeface="Century Gothic"/>
                <a:cs typeface="Century Gothic"/>
              </a:rPr>
              <a:t> of apprenticeship look like at CVCC?</a:t>
            </a:r>
            <a:endParaRPr lang="en-US" sz="2400" dirty="0"/>
          </a:p>
        </p:txBody>
      </p:sp>
    </p:spTree>
    <p:extLst>
      <p:ext uri="{BB962C8B-B14F-4D97-AF65-F5344CB8AC3E}">
        <p14:creationId xmlns:p14="http://schemas.microsoft.com/office/powerpoint/2010/main" val="2827524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 backgro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Content Placeholder 2"/>
          <p:cNvSpPr>
            <a:spLocks noGrp="1"/>
          </p:cNvSpPr>
          <p:nvPr>
            <p:ph idx="1"/>
          </p:nvPr>
        </p:nvSpPr>
        <p:spPr>
          <a:xfrm>
            <a:off x="7371471" y="2208629"/>
            <a:ext cx="2184008" cy="4698608"/>
          </a:xfrm>
        </p:spPr>
        <p:txBody>
          <a:bodyPr>
            <a:normAutofit/>
          </a:bodyPr>
          <a:lstStyle/>
          <a:p>
            <a:pPr marL="0" indent="0">
              <a:buNone/>
            </a:pPr>
            <a:r>
              <a:rPr lang="en-US" sz="2400" dirty="0" smtClean="0">
                <a:latin typeface="Times"/>
                <a:cs typeface="Times"/>
              </a:rPr>
              <a:t>		</a:t>
            </a:r>
            <a:endParaRPr lang="en-US" sz="2000" dirty="0" smtClean="0">
              <a:latin typeface="Times"/>
              <a:cs typeface="Times"/>
            </a:endParaRPr>
          </a:p>
        </p:txBody>
      </p:sp>
      <p:sp>
        <p:nvSpPr>
          <p:cNvPr id="2" name="Rectangle 1"/>
          <p:cNvSpPr/>
          <p:nvPr/>
        </p:nvSpPr>
        <p:spPr>
          <a:xfrm>
            <a:off x="1350498" y="1223933"/>
            <a:ext cx="7258930" cy="400110"/>
          </a:xfrm>
          <a:prstGeom prst="rect">
            <a:avLst/>
          </a:prstGeom>
        </p:spPr>
        <p:txBody>
          <a:bodyPr wrap="square">
            <a:spAutoFit/>
          </a:bodyPr>
          <a:lstStyle/>
          <a:p>
            <a:r>
              <a:rPr lang="en-US" dirty="0">
                <a:latin typeface="Times"/>
                <a:cs typeface="Times"/>
              </a:rPr>
              <a:t>	</a:t>
            </a:r>
            <a:r>
              <a:rPr lang="en-US" sz="1800" dirty="0">
                <a:latin typeface="Times"/>
                <a:cs typeface="Times"/>
              </a:rPr>
              <a:t>	</a:t>
            </a:r>
          </a:p>
        </p:txBody>
      </p:sp>
      <p:sp>
        <p:nvSpPr>
          <p:cNvPr id="5" name="Rectangle 4"/>
          <p:cNvSpPr/>
          <p:nvPr/>
        </p:nvSpPr>
        <p:spPr>
          <a:xfrm>
            <a:off x="520505" y="2370733"/>
            <a:ext cx="9537895" cy="707886"/>
          </a:xfrm>
          <a:prstGeom prst="rect">
            <a:avLst/>
          </a:prstGeom>
        </p:spPr>
        <p:txBody>
          <a:bodyPr wrap="square">
            <a:spAutoFit/>
          </a:bodyPr>
          <a:lstStyle/>
          <a:p>
            <a:endParaRPr lang="en-US" dirty="0"/>
          </a:p>
          <a:p>
            <a:endParaRPr lang="en-US" dirty="0"/>
          </a:p>
        </p:txBody>
      </p:sp>
      <p:sp>
        <p:nvSpPr>
          <p:cNvPr id="7" name="Rectangle 6"/>
          <p:cNvSpPr/>
          <p:nvPr/>
        </p:nvSpPr>
        <p:spPr>
          <a:xfrm>
            <a:off x="420862" y="962323"/>
            <a:ext cx="9118202" cy="461665"/>
          </a:xfrm>
          <a:prstGeom prst="rect">
            <a:avLst/>
          </a:prstGeom>
        </p:spPr>
        <p:txBody>
          <a:bodyPr wrap="none">
            <a:spAutoFit/>
          </a:bodyPr>
          <a:lstStyle/>
          <a:p>
            <a:r>
              <a:rPr lang="en-US" sz="2400" dirty="0" smtClean="0">
                <a:latin typeface="Century Gothic"/>
                <a:cs typeface="Century Gothic"/>
              </a:rPr>
              <a:t>What does the </a:t>
            </a:r>
            <a:r>
              <a:rPr lang="en-US" sz="2400" b="1" dirty="0" smtClean="0">
                <a:latin typeface="Century Gothic"/>
                <a:cs typeface="Century Gothic"/>
              </a:rPr>
              <a:t>FUTURE</a:t>
            </a:r>
            <a:r>
              <a:rPr lang="en-US" sz="2400" dirty="0" smtClean="0">
                <a:latin typeface="Century Gothic"/>
                <a:cs typeface="Century Gothic"/>
              </a:rPr>
              <a:t> of apprenticeship look like at CVCC?</a:t>
            </a:r>
            <a:endParaRPr lang="en-US" sz="2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1801" y="1466583"/>
            <a:ext cx="5534797" cy="4963218"/>
          </a:xfrm>
          <a:prstGeom prst="rect">
            <a:avLst/>
          </a:prstGeom>
        </p:spPr>
      </p:pic>
    </p:spTree>
    <p:extLst>
      <p:ext uri="{BB962C8B-B14F-4D97-AF65-F5344CB8AC3E}">
        <p14:creationId xmlns:p14="http://schemas.microsoft.com/office/powerpoint/2010/main" val="3761950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 backgroun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Content Placeholder 2"/>
          <p:cNvSpPr>
            <a:spLocks noGrp="1"/>
          </p:cNvSpPr>
          <p:nvPr>
            <p:ph idx="1"/>
          </p:nvPr>
        </p:nvSpPr>
        <p:spPr>
          <a:xfrm>
            <a:off x="862232" y="1992251"/>
            <a:ext cx="8693247" cy="4217514"/>
          </a:xfrm>
        </p:spPr>
        <p:txBody>
          <a:bodyPr>
            <a:normAutofit fontScale="92500" lnSpcReduction="10000"/>
          </a:bodyPr>
          <a:lstStyle/>
          <a:p>
            <a:pPr marL="0" indent="0">
              <a:buNone/>
            </a:pPr>
            <a:r>
              <a:rPr lang="en-US" sz="2400" dirty="0" smtClean="0">
                <a:latin typeface="Times"/>
                <a:cs typeface="Times"/>
              </a:rPr>
              <a:t>Secondary and Postsecondary CTE Career Pathways joined efforts with the Department of Commerce in order to address regional economic and workforce needs while incorporating various educational and workforce strategies to streamline the pipeline to work.</a:t>
            </a:r>
          </a:p>
          <a:p>
            <a:pPr marL="0" indent="0">
              <a:buNone/>
            </a:pPr>
            <a:endParaRPr lang="en-US" sz="2000" dirty="0">
              <a:latin typeface="Times"/>
              <a:cs typeface="Times"/>
            </a:endParaRPr>
          </a:p>
          <a:p>
            <a:pPr marL="0" indent="0">
              <a:buNone/>
            </a:pPr>
            <a:endParaRPr lang="en-US" sz="2000" dirty="0" smtClean="0">
              <a:latin typeface="Times"/>
              <a:cs typeface="Times"/>
            </a:endParaRPr>
          </a:p>
          <a:p>
            <a:pPr marL="0" indent="0">
              <a:buNone/>
            </a:pPr>
            <a:endParaRPr lang="en-US" sz="2000" dirty="0">
              <a:latin typeface="Times"/>
              <a:cs typeface="Times"/>
            </a:endParaRPr>
          </a:p>
          <a:p>
            <a:pPr marL="0" indent="0">
              <a:buNone/>
            </a:pPr>
            <a:endParaRPr lang="en-US" sz="2000" dirty="0" smtClean="0">
              <a:latin typeface="Times"/>
              <a:cs typeface="Times"/>
            </a:endParaRPr>
          </a:p>
          <a:p>
            <a:pPr marL="0" indent="0">
              <a:buNone/>
            </a:pPr>
            <a:endParaRPr lang="en-US" sz="2000" dirty="0">
              <a:latin typeface="Times"/>
              <a:cs typeface="Times"/>
            </a:endParaRPr>
          </a:p>
          <a:p>
            <a:pPr marL="0" indent="0">
              <a:buNone/>
            </a:pPr>
            <a:endParaRPr lang="en-US" sz="2000" dirty="0" smtClean="0">
              <a:latin typeface="Times"/>
              <a:cs typeface="Times"/>
            </a:endParaRPr>
          </a:p>
          <a:p>
            <a:pPr marL="0" indent="0">
              <a:buNone/>
            </a:pPr>
            <a:endParaRPr lang="en-US" sz="2000" dirty="0">
              <a:latin typeface="Times"/>
              <a:cs typeface="Times"/>
            </a:endParaRPr>
          </a:p>
          <a:p>
            <a:pPr marL="0" indent="0">
              <a:buNone/>
            </a:pPr>
            <a:r>
              <a:rPr lang="en-US" sz="2000" dirty="0" smtClean="0">
                <a:latin typeface="Times"/>
                <a:cs typeface="Times"/>
              </a:rPr>
              <a:t>*</a:t>
            </a:r>
            <a:r>
              <a:rPr lang="en-US" sz="1900" dirty="0" err="1" smtClean="0">
                <a:latin typeface="Times"/>
                <a:cs typeface="Times"/>
              </a:rPr>
              <a:t>NCWorks</a:t>
            </a:r>
            <a:r>
              <a:rPr lang="en-US" sz="1900" dirty="0" smtClean="0">
                <a:latin typeface="Times"/>
                <a:cs typeface="Times"/>
              </a:rPr>
              <a:t> Career Pathway Update</a:t>
            </a:r>
          </a:p>
          <a:p>
            <a:pPr marL="0" indent="0">
              <a:buNone/>
            </a:pPr>
            <a:endParaRPr lang="en-US" sz="2000" dirty="0">
              <a:latin typeface="Times"/>
              <a:cs typeface="Times"/>
            </a:endParaRPr>
          </a:p>
          <a:p>
            <a:pPr marL="0" indent="0">
              <a:buNone/>
            </a:pPr>
            <a:endParaRPr lang="en-US" sz="2000" dirty="0" smtClean="0">
              <a:latin typeface="Times"/>
              <a:cs typeface="Times"/>
            </a:endParaRPr>
          </a:p>
          <a:p>
            <a:pPr marL="0" indent="0">
              <a:buNone/>
            </a:pPr>
            <a:endParaRPr lang="en-US" sz="2000" dirty="0">
              <a:latin typeface="Times"/>
              <a:cs typeface="Times"/>
            </a:endParaRPr>
          </a:p>
        </p:txBody>
      </p:sp>
      <p:sp>
        <p:nvSpPr>
          <p:cNvPr id="4" name="Title 1"/>
          <p:cNvSpPr txBox="1">
            <a:spLocks/>
          </p:cNvSpPr>
          <p:nvPr/>
        </p:nvSpPr>
        <p:spPr>
          <a:xfrm>
            <a:off x="754380" y="1024509"/>
            <a:ext cx="8549640" cy="706559"/>
          </a:xfrm>
          <a:prstGeom prst="rect">
            <a:avLst/>
          </a:prstGeom>
        </p:spPr>
        <p:txBody>
          <a:bodyPr vert="horz" lIns="101882" tIns="50941" rIns="101882" bIns="50941" rtlCol="0" anchor="ctr">
            <a:noAutofit/>
          </a:bodyPr>
          <a:lstStyle>
            <a:lvl1pPr algn="ctr" defTabSz="509412" rtl="0" eaLnBrk="1" latinLnBrk="0" hangingPunct="1">
              <a:spcBef>
                <a:spcPct val="0"/>
              </a:spcBef>
              <a:buNone/>
              <a:defRPr sz="4900" kern="1200">
                <a:solidFill>
                  <a:schemeClr val="tx1"/>
                </a:solidFill>
                <a:latin typeface="+mj-lt"/>
                <a:ea typeface="+mj-ea"/>
                <a:cs typeface="+mj-cs"/>
              </a:defRPr>
            </a:lvl1pPr>
          </a:lstStyle>
          <a:p>
            <a:r>
              <a:rPr lang="en-US" sz="5000" dirty="0" smtClean="0">
                <a:latin typeface="Century Gothic"/>
                <a:cs typeface="Century Gothic"/>
              </a:rPr>
              <a:t>Starting the Process</a:t>
            </a:r>
            <a:endParaRPr lang="en-US" sz="5000" dirty="0">
              <a:latin typeface="Century Gothic"/>
              <a:cs typeface="Century Gothic"/>
            </a:endParaRPr>
          </a:p>
        </p:txBody>
      </p:sp>
    </p:spTree>
    <p:extLst>
      <p:ext uri="{BB962C8B-B14F-4D97-AF65-F5344CB8AC3E}">
        <p14:creationId xmlns:p14="http://schemas.microsoft.com/office/powerpoint/2010/main" val="417114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 backgroun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Content Placeholder 2"/>
          <p:cNvSpPr>
            <a:spLocks noGrp="1"/>
          </p:cNvSpPr>
          <p:nvPr>
            <p:ph idx="1"/>
          </p:nvPr>
        </p:nvSpPr>
        <p:spPr>
          <a:xfrm>
            <a:off x="754380" y="3259299"/>
            <a:ext cx="8801099" cy="3647938"/>
          </a:xfrm>
        </p:spPr>
        <p:txBody>
          <a:bodyPr>
            <a:normAutofit fontScale="92500" lnSpcReduction="20000"/>
          </a:bodyPr>
          <a:lstStyle/>
          <a:p>
            <a:pPr marL="0" indent="0">
              <a:buNone/>
            </a:pPr>
            <a:r>
              <a:rPr lang="en-US" sz="2400" dirty="0" smtClean="0">
                <a:latin typeface="Times"/>
                <a:cs typeface="Times"/>
              </a:rPr>
              <a:t>		</a:t>
            </a:r>
            <a:r>
              <a:rPr lang="en-US" sz="2400" dirty="0" err="1" smtClean="0">
                <a:latin typeface="Times"/>
                <a:cs typeface="Times"/>
              </a:rPr>
              <a:t>Aptar</a:t>
            </a:r>
            <a:r>
              <a:rPr lang="en-US" sz="2400" dirty="0">
                <a:latin typeface="Times"/>
                <a:cs typeface="Times"/>
              </a:rPr>
              <a:t>	</a:t>
            </a:r>
            <a:r>
              <a:rPr lang="en-US" sz="2400" dirty="0" smtClean="0">
                <a:latin typeface="Times"/>
                <a:cs typeface="Times"/>
              </a:rPr>
              <a:t>					Alexander County Schools</a:t>
            </a:r>
          </a:p>
          <a:p>
            <a:pPr marL="0" indent="0">
              <a:buNone/>
            </a:pPr>
            <a:r>
              <a:rPr lang="en-US" sz="2400" dirty="0" smtClean="0">
                <a:latin typeface="Times"/>
                <a:cs typeface="Times"/>
              </a:rPr>
              <a:t>		Continental					Catawba County Schools</a:t>
            </a:r>
          </a:p>
          <a:p>
            <a:pPr marL="0" indent="0">
              <a:buNone/>
            </a:pPr>
            <a:r>
              <a:rPr lang="en-US" sz="2400" dirty="0" smtClean="0">
                <a:latin typeface="Times"/>
                <a:cs typeface="Times"/>
              </a:rPr>
              <a:t>		GKN Driveline				Hickory Public Schools</a:t>
            </a:r>
          </a:p>
          <a:p>
            <a:pPr marL="0" indent="0">
              <a:buNone/>
            </a:pPr>
            <a:r>
              <a:rPr lang="en-US" sz="2400" dirty="0" smtClean="0">
                <a:latin typeface="Times"/>
                <a:cs typeface="Times"/>
              </a:rPr>
              <a:t>		</a:t>
            </a:r>
            <a:r>
              <a:rPr lang="en-US" sz="2400" dirty="0" err="1" smtClean="0">
                <a:latin typeface="Times"/>
                <a:cs typeface="Times"/>
              </a:rPr>
              <a:t>Technibilt</a:t>
            </a:r>
            <a:r>
              <a:rPr lang="en-US" sz="2400" dirty="0" smtClean="0">
                <a:latin typeface="Times"/>
                <a:cs typeface="Times"/>
              </a:rPr>
              <a:t>					Newton-Conover City Schools</a:t>
            </a:r>
          </a:p>
          <a:p>
            <a:pPr marL="0" indent="0">
              <a:buNone/>
            </a:pPr>
            <a:r>
              <a:rPr lang="en-US" sz="2400" dirty="0" smtClean="0">
                <a:latin typeface="Times"/>
                <a:cs typeface="Times"/>
              </a:rPr>
              <a:t>		</a:t>
            </a:r>
            <a:r>
              <a:rPr lang="en-US" sz="2400" dirty="0" err="1" smtClean="0">
                <a:latin typeface="Times"/>
                <a:cs typeface="Times"/>
              </a:rPr>
              <a:t>Tenowo</a:t>
            </a:r>
            <a:r>
              <a:rPr lang="en-US" sz="2400" dirty="0" smtClean="0">
                <a:latin typeface="Times"/>
                <a:cs typeface="Times"/>
              </a:rPr>
              <a:t>						Western Piedmont Workforce</a:t>
            </a:r>
          </a:p>
          <a:p>
            <a:pPr marL="0" indent="0">
              <a:buNone/>
            </a:pPr>
            <a:r>
              <a:rPr lang="en-US" sz="2400" dirty="0" smtClean="0">
                <a:latin typeface="Times"/>
                <a:cs typeface="Times"/>
              </a:rPr>
              <a:t>		</a:t>
            </a:r>
            <a:r>
              <a:rPr lang="en-US" sz="2400" dirty="0" err="1" smtClean="0">
                <a:latin typeface="Times"/>
                <a:cs typeface="Times"/>
              </a:rPr>
              <a:t>Sarstedt</a:t>
            </a:r>
            <a:r>
              <a:rPr lang="en-US" sz="2400" dirty="0" smtClean="0">
                <a:latin typeface="Times"/>
                <a:cs typeface="Times"/>
              </a:rPr>
              <a:t>						Development Board</a:t>
            </a:r>
          </a:p>
          <a:p>
            <a:pPr marL="0" indent="0">
              <a:buNone/>
            </a:pPr>
            <a:r>
              <a:rPr lang="en-US" sz="2400" dirty="0">
                <a:latin typeface="Times"/>
                <a:cs typeface="Times"/>
              </a:rPr>
              <a:t>	</a:t>
            </a:r>
            <a:r>
              <a:rPr lang="en-US" sz="2400" dirty="0" smtClean="0">
                <a:latin typeface="Times"/>
                <a:cs typeface="Times"/>
              </a:rPr>
              <a:t>	ZF Chassis					Catawba Valley Community	 </a:t>
            </a:r>
          </a:p>
          <a:p>
            <a:pPr marL="0" indent="0">
              <a:buNone/>
            </a:pPr>
            <a:r>
              <a:rPr lang="en-US" sz="2400" dirty="0">
                <a:latin typeface="Times"/>
                <a:cs typeface="Times"/>
              </a:rPr>
              <a:t>	</a:t>
            </a:r>
            <a:r>
              <a:rPr lang="en-US" sz="2400" dirty="0" smtClean="0">
                <a:latin typeface="Times"/>
                <a:cs typeface="Times"/>
              </a:rPr>
              <a:t>								College</a:t>
            </a:r>
          </a:p>
          <a:p>
            <a:pPr marL="0" indent="0">
              <a:buNone/>
            </a:pPr>
            <a:r>
              <a:rPr lang="en-US" sz="2400" dirty="0" smtClean="0">
                <a:latin typeface="Times"/>
                <a:cs typeface="Times"/>
              </a:rPr>
              <a:t>									</a:t>
            </a:r>
          </a:p>
          <a:p>
            <a:pPr marL="0" indent="0">
              <a:buNone/>
            </a:pPr>
            <a:r>
              <a:rPr lang="en-US" sz="2400" dirty="0">
                <a:latin typeface="Times"/>
                <a:cs typeface="Times"/>
              </a:rPr>
              <a:t>	</a:t>
            </a:r>
            <a:r>
              <a:rPr lang="en-US" sz="2400" dirty="0" smtClean="0">
                <a:latin typeface="Times"/>
                <a:cs typeface="Times"/>
              </a:rPr>
              <a:t>								</a:t>
            </a:r>
            <a:endParaRPr lang="en-US" sz="2000" dirty="0" smtClean="0">
              <a:latin typeface="Times"/>
              <a:cs typeface="Times"/>
            </a:endParaRPr>
          </a:p>
        </p:txBody>
      </p:sp>
      <p:sp>
        <p:nvSpPr>
          <p:cNvPr id="4" name="Title 1"/>
          <p:cNvSpPr txBox="1">
            <a:spLocks/>
          </p:cNvSpPr>
          <p:nvPr/>
        </p:nvSpPr>
        <p:spPr>
          <a:xfrm>
            <a:off x="754380" y="1024509"/>
            <a:ext cx="8549640" cy="706559"/>
          </a:xfrm>
          <a:prstGeom prst="rect">
            <a:avLst/>
          </a:prstGeom>
        </p:spPr>
        <p:txBody>
          <a:bodyPr vert="horz" lIns="101882" tIns="50941" rIns="101882" bIns="50941" rtlCol="0" anchor="ctr">
            <a:noAutofit/>
          </a:bodyPr>
          <a:lstStyle>
            <a:lvl1pPr algn="ctr" defTabSz="509412" rtl="0" eaLnBrk="1" latinLnBrk="0" hangingPunct="1">
              <a:spcBef>
                <a:spcPct val="0"/>
              </a:spcBef>
              <a:buNone/>
              <a:defRPr sz="4900" kern="1200">
                <a:solidFill>
                  <a:schemeClr val="tx1"/>
                </a:solidFill>
                <a:latin typeface="+mj-lt"/>
                <a:ea typeface="+mj-ea"/>
                <a:cs typeface="+mj-cs"/>
              </a:defRPr>
            </a:lvl1pPr>
          </a:lstStyle>
          <a:p>
            <a:r>
              <a:rPr lang="en-US" sz="5000" dirty="0" smtClean="0">
                <a:latin typeface="Century Gothic"/>
                <a:cs typeface="Century Gothic"/>
              </a:rPr>
              <a:t>Advanced Manufacturing Pathway Partners</a:t>
            </a:r>
          </a:p>
          <a:p>
            <a:r>
              <a:rPr lang="en-US" sz="5000" dirty="0" smtClean="0">
                <a:latin typeface="Century Gothic"/>
                <a:cs typeface="Century Gothic"/>
              </a:rPr>
              <a:t>		</a:t>
            </a:r>
            <a:endParaRPr lang="en-US" sz="5000" dirty="0">
              <a:latin typeface="Century Gothic"/>
              <a:cs typeface="Century Gothic"/>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141904"/>
            <a:ext cx="3810000" cy="977900"/>
          </a:xfrm>
          <a:prstGeom prst="rect">
            <a:avLst/>
          </a:prstGeom>
        </p:spPr>
      </p:pic>
    </p:spTree>
    <p:extLst>
      <p:ext uri="{BB962C8B-B14F-4D97-AF65-F5344CB8AC3E}">
        <p14:creationId xmlns:p14="http://schemas.microsoft.com/office/powerpoint/2010/main" val="1316256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 backgro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Content Placeholder 2"/>
          <p:cNvSpPr>
            <a:spLocks noGrp="1"/>
          </p:cNvSpPr>
          <p:nvPr>
            <p:ph idx="1"/>
          </p:nvPr>
        </p:nvSpPr>
        <p:spPr>
          <a:xfrm>
            <a:off x="7371471" y="2208629"/>
            <a:ext cx="2184008" cy="4698608"/>
          </a:xfrm>
        </p:spPr>
        <p:txBody>
          <a:bodyPr>
            <a:normAutofit/>
          </a:bodyPr>
          <a:lstStyle/>
          <a:p>
            <a:pPr marL="0" indent="0">
              <a:buNone/>
            </a:pPr>
            <a:r>
              <a:rPr lang="en-US" sz="2400" dirty="0" smtClean="0">
                <a:latin typeface="Times"/>
                <a:cs typeface="Times"/>
              </a:rPr>
              <a:t>		</a:t>
            </a:r>
            <a:endParaRPr lang="en-US" sz="2000" dirty="0" smtClean="0">
              <a:latin typeface="Times"/>
              <a:cs typeface="Times"/>
            </a:endParaRPr>
          </a:p>
        </p:txBody>
      </p:sp>
      <p:sp>
        <p:nvSpPr>
          <p:cNvPr id="2" name="Rectangle 1"/>
          <p:cNvSpPr/>
          <p:nvPr/>
        </p:nvSpPr>
        <p:spPr>
          <a:xfrm>
            <a:off x="1350498" y="1223933"/>
            <a:ext cx="7258930" cy="400110"/>
          </a:xfrm>
          <a:prstGeom prst="rect">
            <a:avLst/>
          </a:prstGeom>
        </p:spPr>
        <p:txBody>
          <a:bodyPr wrap="square">
            <a:spAutoFit/>
          </a:bodyPr>
          <a:lstStyle/>
          <a:p>
            <a:r>
              <a:rPr lang="en-US" dirty="0">
                <a:latin typeface="Times"/>
                <a:cs typeface="Times"/>
              </a:rPr>
              <a:t>	</a:t>
            </a:r>
            <a:r>
              <a:rPr lang="en-US" sz="1800" dirty="0">
                <a:latin typeface="Times"/>
                <a:cs typeface="Times"/>
              </a:rPr>
              <a:t>	</a:t>
            </a:r>
          </a:p>
        </p:txBody>
      </p:sp>
      <p:sp>
        <p:nvSpPr>
          <p:cNvPr id="4" name="Rectangle 3"/>
          <p:cNvSpPr/>
          <p:nvPr/>
        </p:nvSpPr>
        <p:spPr>
          <a:xfrm>
            <a:off x="407963" y="1223933"/>
            <a:ext cx="9147516" cy="1508105"/>
          </a:xfrm>
          <a:prstGeom prst="rect">
            <a:avLst/>
          </a:prstGeom>
        </p:spPr>
        <p:txBody>
          <a:bodyPr wrap="square">
            <a:spAutoFit/>
          </a:bodyPr>
          <a:lstStyle/>
          <a:p>
            <a:r>
              <a:rPr lang="en-US" sz="2400" dirty="0" smtClean="0">
                <a:latin typeface="Times"/>
                <a:cs typeface="Times"/>
              </a:rPr>
              <a:t>The Mechatronics Pathway includes entry and exit points in high school, continuing education, and curriculum. Industry recognized credentials are available for continuing education and curriculum.</a:t>
            </a:r>
            <a:r>
              <a:rPr lang="en-US" dirty="0">
                <a:latin typeface="Times"/>
                <a:cs typeface="Times"/>
              </a:rPr>
              <a:t>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304" y="2652539"/>
            <a:ext cx="4663440" cy="310896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8102" y="3559903"/>
            <a:ext cx="4114800" cy="2743200"/>
          </a:xfrm>
          <a:prstGeom prst="rect">
            <a:avLst/>
          </a:prstGeom>
        </p:spPr>
      </p:pic>
    </p:spTree>
    <p:extLst>
      <p:ext uri="{BB962C8B-B14F-4D97-AF65-F5344CB8AC3E}">
        <p14:creationId xmlns:p14="http://schemas.microsoft.com/office/powerpoint/2010/main" val="2424212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 backgroun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Content Placeholder 2"/>
          <p:cNvSpPr>
            <a:spLocks noGrp="1"/>
          </p:cNvSpPr>
          <p:nvPr>
            <p:ph idx="1"/>
          </p:nvPr>
        </p:nvSpPr>
        <p:spPr>
          <a:xfrm>
            <a:off x="754380" y="2208629"/>
            <a:ext cx="8801099" cy="4698608"/>
          </a:xfrm>
        </p:spPr>
        <p:txBody>
          <a:bodyPr>
            <a:normAutofit/>
          </a:bodyPr>
          <a:lstStyle/>
          <a:p>
            <a:pPr marL="0" indent="0">
              <a:buNone/>
            </a:pPr>
            <a:r>
              <a:rPr lang="en-US" sz="2400" dirty="0" smtClean="0">
                <a:latin typeface="Times"/>
                <a:cs typeface="Times"/>
              </a:rPr>
              <a:t>		</a:t>
            </a:r>
            <a:endParaRPr lang="en-US" sz="2000" dirty="0" smtClean="0">
              <a:latin typeface="Times"/>
              <a:cs typeface="Times"/>
            </a:endParaRPr>
          </a:p>
        </p:txBody>
      </p:sp>
      <p:sp>
        <p:nvSpPr>
          <p:cNvPr id="4" name="Title 1"/>
          <p:cNvSpPr txBox="1">
            <a:spLocks/>
          </p:cNvSpPr>
          <p:nvPr/>
        </p:nvSpPr>
        <p:spPr>
          <a:xfrm>
            <a:off x="754380" y="492369"/>
            <a:ext cx="8549640" cy="2180493"/>
          </a:xfrm>
          <a:prstGeom prst="rect">
            <a:avLst/>
          </a:prstGeom>
        </p:spPr>
        <p:txBody>
          <a:bodyPr vert="horz" lIns="101882" tIns="50941" rIns="101882" bIns="50941" rtlCol="0" anchor="ctr">
            <a:noAutofit/>
          </a:bodyPr>
          <a:lstStyle>
            <a:lvl1pPr algn="ctr" defTabSz="509412" rtl="0" eaLnBrk="1" latinLnBrk="0" hangingPunct="1">
              <a:spcBef>
                <a:spcPct val="0"/>
              </a:spcBef>
              <a:buNone/>
              <a:defRPr sz="4900" kern="1200">
                <a:solidFill>
                  <a:schemeClr val="tx1"/>
                </a:solidFill>
                <a:latin typeface="+mj-lt"/>
                <a:ea typeface="+mj-ea"/>
                <a:cs typeface="+mj-cs"/>
              </a:defRPr>
            </a:lvl1pPr>
          </a:lstStyle>
          <a:p>
            <a:r>
              <a:rPr lang="en-US" sz="5000" dirty="0" smtClean="0">
                <a:latin typeface="Century Gothic"/>
                <a:cs typeface="Century Gothic"/>
              </a:rPr>
              <a:t>CVCC Pathways to </a:t>
            </a:r>
          </a:p>
          <a:p>
            <a:r>
              <a:rPr lang="en-US" sz="5000" dirty="0" smtClean="0">
                <a:latin typeface="Century Gothic"/>
                <a:cs typeface="Century Gothic"/>
              </a:rPr>
              <a:t>Mid-Skills Jobs	</a:t>
            </a:r>
            <a:endParaRPr lang="en-US" sz="5000" dirty="0">
              <a:latin typeface="Century Gothic"/>
              <a:cs typeface="Century Gothic"/>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9494"/>
            <a:ext cx="10058400" cy="3650325"/>
          </a:xfrm>
          <a:prstGeom prst="rect">
            <a:avLst/>
          </a:prstGeom>
        </p:spPr>
      </p:pic>
    </p:spTree>
    <p:extLst>
      <p:ext uri="{BB962C8B-B14F-4D97-AF65-F5344CB8AC3E}">
        <p14:creationId xmlns:p14="http://schemas.microsoft.com/office/powerpoint/2010/main" val="21305615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 backgroun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Content Placeholder 2"/>
          <p:cNvSpPr>
            <a:spLocks noGrp="1"/>
          </p:cNvSpPr>
          <p:nvPr>
            <p:ph idx="1"/>
          </p:nvPr>
        </p:nvSpPr>
        <p:spPr>
          <a:xfrm>
            <a:off x="754380" y="2208629"/>
            <a:ext cx="8801099" cy="4698608"/>
          </a:xfrm>
        </p:spPr>
        <p:txBody>
          <a:bodyPr>
            <a:normAutofit/>
          </a:bodyPr>
          <a:lstStyle/>
          <a:p>
            <a:pPr marL="0" indent="0">
              <a:buNone/>
            </a:pPr>
            <a:r>
              <a:rPr lang="en-US" sz="2400" dirty="0" smtClean="0">
                <a:latin typeface="Times"/>
                <a:cs typeface="Times"/>
              </a:rPr>
              <a:t>		</a:t>
            </a:r>
            <a:endParaRPr lang="en-US" sz="2000" dirty="0" smtClean="0">
              <a:latin typeface="Times"/>
              <a:cs typeface="Times"/>
            </a:endParaRPr>
          </a:p>
        </p:txBody>
      </p:sp>
      <p:sp>
        <p:nvSpPr>
          <p:cNvPr id="4" name="Title 1"/>
          <p:cNvSpPr txBox="1">
            <a:spLocks/>
          </p:cNvSpPr>
          <p:nvPr/>
        </p:nvSpPr>
        <p:spPr>
          <a:xfrm>
            <a:off x="754380" y="337626"/>
            <a:ext cx="8549640" cy="2180492"/>
          </a:xfrm>
          <a:prstGeom prst="rect">
            <a:avLst/>
          </a:prstGeom>
        </p:spPr>
        <p:txBody>
          <a:bodyPr vert="horz" lIns="101882" tIns="50941" rIns="101882" bIns="50941" rtlCol="0" anchor="ctr">
            <a:noAutofit/>
          </a:bodyPr>
          <a:lstStyle>
            <a:lvl1pPr algn="ctr" defTabSz="509412" rtl="0" eaLnBrk="1" latinLnBrk="0" hangingPunct="1">
              <a:spcBef>
                <a:spcPct val="0"/>
              </a:spcBef>
              <a:buNone/>
              <a:defRPr sz="4900" kern="1200">
                <a:solidFill>
                  <a:schemeClr val="tx1"/>
                </a:solidFill>
                <a:latin typeface="+mj-lt"/>
                <a:ea typeface="+mj-ea"/>
                <a:cs typeface="+mj-cs"/>
              </a:defRPr>
            </a:lvl1pPr>
          </a:lstStyle>
          <a:p>
            <a:r>
              <a:rPr lang="en-US" sz="5000" dirty="0" smtClean="0">
                <a:latin typeface="Century Gothic"/>
                <a:cs typeface="Century Gothic"/>
              </a:rPr>
              <a:t>CVCC Pathways to </a:t>
            </a:r>
          </a:p>
          <a:p>
            <a:r>
              <a:rPr lang="en-US" sz="5000" dirty="0" smtClean="0">
                <a:latin typeface="Century Gothic"/>
                <a:cs typeface="Century Gothic"/>
              </a:rPr>
              <a:t>Mid-Skills Jobs	</a:t>
            </a:r>
            <a:endParaRPr lang="en-US" sz="5000" dirty="0">
              <a:latin typeface="Century Gothic"/>
              <a:cs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289" y="2138289"/>
            <a:ext cx="5106299" cy="4389120"/>
          </a:xfrm>
          <a:prstGeom prst="rect">
            <a:avLst/>
          </a:prstGeom>
        </p:spPr>
      </p:pic>
    </p:spTree>
    <p:extLst>
      <p:ext uri="{BB962C8B-B14F-4D97-AF65-F5344CB8AC3E}">
        <p14:creationId xmlns:p14="http://schemas.microsoft.com/office/powerpoint/2010/main" val="17776186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 backgro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Content Placeholder 2"/>
          <p:cNvSpPr>
            <a:spLocks noGrp="1"/>
          </p:cNvSpPr>
          <p:nvPr>
            <p:ph idx="1"/>
          </p:nvPr>
        </p:nvSpPr>
        <p:spPr>
          <a:xfrm>
            <a:off x="7371471" y="2208629"/>
            <a:ext cx="2184008" cy="4698608"/>
          </a:xfrm>
        </p:spPr>
        <p:txBody>
          <a:bodyPr>
            <a:normAutofit/>
          </a:bodyPr>
          <a:lstStyle/>
          <a:p>
            <a:pPr marL="0" indent="0">
              <a:buNone/>
            </a:pPr>
            <a:r>
              <a:rPr lang="en-US" sz="2400" dirty="0" smtClean="0">
                <a:latin typeface="Times"/>
                <a:cs typeface="Times"/>
              </a:rPr>
              <a:t>		</a:t>
            </a:r>
            <a:endParaRPr lang="en-US" sz="2000" dirty="0" smtClean="0">
              <a:latin typeface="Times"/>
              <a:cs typeface="Times"/>
            </a:endParaRPr>
          </a:p>
        </p:txBody>
      </p:sp>
      <p:sp>
        <p:nvSpPr>
          <p:cNvPr id="4" name="Title 1"/>
          <p:cNvSpPr txBox="1">
            <a:spLocks/>
          </p:cNvSpPr>
          <p:nvPr/>
        </p:nvSpPr>
        <p:spPr>
          <a:xfrm>
            <a:off x="754380" y="295422"/>
            <a:ext cx="8549640" cy="875716"/>
          </a:xfrm>
          <a:prstGeom prst="rect">
            <a:avLst/>
          </a:prstGeom>
        </p:spPr>
        <p:txBody>
          <a:bodyPr vert="horz" lIns="101882" tIns="50941" rIns="101882" bIns="50941" rtlCol="0" anchor="ctr">
            <a:noAutofit/>
          </a:bodyPr>
          <a:lstStyle>
            <a:lvl1pPr algn="ctr" defTabSz="509412" rtl="0" eaLnBrk="1" latinLnBrk="0" hangingPunct="1">
              <a:spcBef>
                <a:spcPct val="0"/>
              </a:spcBef>
              <a:buNone/>
              <a:defRPr sz="4900" kern="1200">
                <a:solidFill>
                  <a:schemeClr val="tx1"/>
                </a:solidFill>
                <a:latin typeface="+mj-lt"/>
                <a:ea typeface="+mj-ea"/>
                <a:cs typeface="+mj-cs"/>
              </a:defRPr>
            </a:lvl1pPr>
          </a:lstStyle>
          <a:p>
            <a:r>
              <a:rPr lang="en-US" sz="5000" dirty="0" smtClean="0">
                <a:latin typeface="Century Gothic"/>
                <a:cs typeface="Century Gothic"/>
              </a:rPr>
              <a:t>Employer Engagement	</a:t>
            </a:r>
            <a:endParaRPr lang="en-US" sz="5000" dirty="0">
              <a:latin typeface="Century Gothic"/>
              <a:cs typeface="Century Gothic"/>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43799" r="17622" b="-2051"/>
          <a:stretch/>
        </p:blipFill>
        <p:spPr>
          <a:xfrm>
            <a:off x="269596" y="4557933"/>
            <a:ext cx="5181529" cy="283464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680" y="1283680"/>
            <a:ext cx="4023360" cy="301752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4275" y="1237960"/>
            <a:ext cx="2072640" cy="3108960"/>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0790" y="2676380"/>
            <a:ext cx="2255520" cy="3383280"/>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3881" y="1427871"/>
            <a:ext cx="2493817" cy="640080"/>
          </a:xfrm>
          <a:prstGeom prst="rect">
            <a:avLst/>
          </a:prstGeom>
        </p:spPr>
      </p:pic>
    </p:spTree>
    <p:extLst>
      <p:ext uri="{BB962C8B-B14F-4D97-AF65-F5344CB8AC3E}">
        <p14:creationId xmlns:p14="http://schemas.microsoft.com/office/powerpoint/2010/main" val="37929380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 backgro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Content Placeholder 2"/>
          <p:cNvSpPr>
            <a:spLocks noGrp="1"/>
          </p:cNvSpPr>
          <p:nvPr>
            <p:ph idx="1"/>
          </p:nvPr>
        </p:nvSpPr>
        <p:spPr>
          <a:xfrm>
            <a:off x="7371471" y="2208629"/>
            <a:ext cx="2184008" cy="4698608"/>
          </a:xfrm>
        </p:spPr>
        <p:txBody>
          <a:bodyPr>
            <a:normAutofit/>
          </a:bodyPr>
          <a:lstStyle/>
          <a:p>
            <a:pPr marL="0" indent="0">
              <a:buNone/>
            </a:pPr>
            <a:r>
              <a:rPr lang="en-US" sz="2400" dirty="0" smtClean="0">
                <a:latin typeface="Times"/>
                <a:cs typeface="Times"/>
              </a:rPr>
              <a:t>		</a:t>
            </a:r>
            <a:endParaRPr lang="en-US" sz="2000" dirty="0" smtClean="0">
              <a:latin typeface="Times"/>
              <a:cs typeface="Times"/>
            </a:endParaRPr>
          </a:p>
        </p:txBody>
      </p:sp>
      <p:sp>
        <p:nvSpPr>
          <p:cNvPr id="4" name="Title 1"/>
          <p:cNvSpPr txBox="1">
            <a:spLocks/>
          </p:cNvSpPr>
          <p:nvPr/>
        </p:nvSpPr>
        <p:spPr>
          <a:xfrm>
            <a:off x="754380" y="295422"/>
            <a:ext cx="8549640" cy="1328621"/>
          </a:xfrm>
          <a:prstGeom prst="rect">
            <a:avLst/>
          </a:prstGeom>
        </p:spPr>
        <p:txBody>
          <a:bodyPr vert="horz" lIns="101882" tIns="50941" rIns="101882" bIns="50941" rtlCol="0" anchor="ctr">
            <a:noAutofit/>
          </a:bodyPr>
          <a:lstStyle>
            <a:lvl1pPr algn="ctr" defTabSz="509412" rtl="0" eaLnBrk="1" latinLnBrk="0" hangingPunct="1">
              <a:spcBef>
                <a:spcPct val="0"/>
              </a:spcBef>
              <a:buNone/>
              <a:defRPr sz="4900" kern="1200">
                <a:solidFill>
                  <a:schemeClr val="tx1"/>
                </a:solidFill>
                <a:latin typeface="+mj-lt"/>
                <a:ea typeface="+mj-ea"/>
                <a:cs typeface="+mj-cs"/>
              </a:defRPr>
            </a:lvl1pPr>
          </a:lstStyle>
          <a:p>
            <a:r>
              <a:rPr lang="en-US" sz="5000" dirty="0" smtClean="0">
                <a:latin typeface="Century Gothic"/>
                <a:cs typeface="Century Gothic"/>
              </a:rPr>
              <a:t>Employer Engagement	</a:t>
            </a:r>
            <a:endParaRPr lang="en-US" sz="5000" dirty="0">
              <a:latin typeface="Century Gothic"/>
              <a:cs typeface="Century Gothic"/>
            </a:endParaRPr>
          </a:p>
        </p:txBody>
      </p:sp>
      <p:sp>
        <p:nvSpPr>
          <p:cNvPr id="2" name="Rectangle 1"/>
          <p:cNvSpPr/>
          <p:nvPr/>
        </p:nvSpPr>
        <p:spPr>
          <a:xfrm>
            <a:off x="1350498" y="1223933"/>
            <a:ext cx="7258930" cy="400110"/>
          </a:xfrm>
          <a:prstGeom prst="rect">
            <a:avLst/>
          </a:prstGeom>
        </p:spPr>
        <p:txBody>
          <a:bodyPr wrap="square">
            <a:spAutoFit/>
          </a:bodyPr>
          <a:lstStyle/>
          <a:p>
            <a:r>
              <a:rPr lang="en-US" dirty="0">
                <a:latin typeface="Times"/>
                <a:cs typeface="Times"/>
              </a:rPr>
              <a:t>	</a:t>
            </a:r>
            <a:r>
              <a:rPr lang="en-US" sz="1800" dirty="0">
                <a:latin typeface="Times"/>
                <a:cs typeface="Times"/>
              </a:rPr>
              <a:t>	</a:t>
            </a:r>
          </a:p>
        </p:txBody>
      </p:sp>
      <p:sp>
        <p:nvSpPr>
          <p:cNvPr id="6" name="TextBox 5"/>
          <p:cNvSpPr txBox="1"/>
          <p:nvPr/>
        </p:nvSpPr>
        <p:spPr>
          <a:xfrm>
            <a:off x="754379" y="1961668"/>
            <a:ext cx="8801099" cy="4708981"/>
          </a:xfrm>
          <a:prstGeom prst="rect">
            <a:avLst/>
          </a:prstGeom>
          <a:noFill/>
        </p:spPr>
        <p:txBody>
          <a:bodyPr wrap="square" rtlCol="0">
            <a:spAutoFit/>
          </a:bodyPr>
          <a:lstStyle/>
          <a:p>
            <a:endParaRPr lang="en-US" b="1" dirty="0" smtClean="0"/>
          </a:p>
          <a:p>
            <a:r>
              <a:rPr lang="en-US" dirty="0"/>
              <a:t>	</a:t>
            </a:r>
            <a:r>
              <a:rPr lang="en-US" dirty="0" smtClean="0"/>
              <a:t>12-18 apprentices that will provide seamless transitions from high school to 	community college.</a:t>
            </a:r>
          </a:p>
          <a:p>
            <a:r>
              <a:rPr lang="en-US" dirty="0"/>
              <a:t>	</a:t>
            </a:r>
            <a:r>
              <a:rPr lang="en-US" dirty="0" smtClean="0"/>
              <a:t>31 apprentices to date</a:t>
            </a:r>
          </a:p>
          <a:p>
            <a:r>
              <a:rPr lang="en-US" dirty="0"/>
              <a:t>	</a:t>
            </a:r>
            <a:r>
              <a:rPr lang="en-US" dirty="0" smtClean="0"/>
              <a:t>2 apprentices graduated August 2016</a:t>
            </a:r>
          </a:p>
          <a:p>
            <a:r>
              <a:rPr lang="en-US" dirty="0"/>
              <a:t>	</a:t>
            </a:r>
            <a:r>
              <a:rPr lang="en-US" dirty="0" smtClean="0"/>
              <a:t>10-20 pre-apprentices/summer</a:t>
            </a:r>
          </a:p>
          <a:p>
            <a:endParaRPr lang="en-US" dirty="0"/>
          </a:p>
          <a:p>
            <a:endParaRPr lang="en-US" b="1" dirty="0" smtClean="0"/>
          </a:p>
          <a:p>
            <a:r>
              <a:rPr lang="en-US" b="1" dirty="0" smtClean="0"/>
              <a:t>Fall 2016/Spring 2017</a:t>
            </a:r>
          </a:p>
          <a:p>
            <a:r>
              <a:rPr lang="en-US" dirty="0"/>
              <a:t>	</a:t>
            </a:r>
            <a:r>
              <a:rPr lang="en-US" dirty="0" smtClean="0"/>
              <a:t>October/November recruitment process with high school juniors and seniors</a:t>
            </a:r>
          </a:p>
          <a:p>
            <a:r>
              <a:rPr lang="en-US" dirty="0"/>
              <a:t>	</a:t>
            </a:r>
            <a:r>
              <a:rPr lang="en-US" dirty="0" smtClean="0"/>
              <a:t>December/January Open </a:t>
            </a:r>
            <a:r>
              <a:rPr lang="en-US" dirty="0"/>
              <a:t>H</a:t>
            </a:r>
            <a:r>
              <a:rPr lang="en-US" dirty="0" smtClean="0"/>
              <a:t>ouses will start at partner companies</a:t>
            </a:r>
          </a:p>
          <a:p>
            <a:r>
              <a:rPr lang="en-US" dirty="0"/>
              <a:t>	</a:t>
            </a:r>
            <a:r>
              <a:rPr lang="en-US" dirty="0" smtClean="0"/>
              <a:t>March/April Orientation Week</a:t>
            </a:r>
          </a:p>
          <a:p>
            <a:r>
              <a:rPr lang="en-US" dirty="0"/>
              <a:t>	</a:t>
            </a:r>
            <a:r>
              <a:rPr lang="en-US" dirty="0" smtClean="0"/>
              <a:t>June Pre-Apprenticeship ( 6 weeks )</a:t>
            </a:r>
          </a:p>
          <a:p>
            <a:r>
              <a:rPr lang="en-US" dirty="0" smtClean="0"/>
              <a:t>	August Signing Ceremony and beginning of apprenticeship</a:t>
            </a:r>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847" y="1624043"/>
            <a:ext cx="2850078" cy="731520"/>
          </a:xfrm>
          <a:prstGeom prst="rect">
            <a:avLst/>
          </a:prstGeom>
        </p:spPr>
      </p:pic>
    </p:spTree>
    <p:extLst>
      <p:ext uri="{BB962C8B-B14F-4D97-AF65-F5344CB8AC3E}">
        <p14:creationId xmlns:p14="http://schemas.microsoft.com/office/powerpoint/2010/main" val="645421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 backgro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3" name="Content Placeholder 2"/>
          <p:cNvSpPr>
            <a:spLocks noGrp="1"/>
          </p:cNvSpPr>
          <p:nvPr>
            <p:ph idx="1"/>
          </p:nvPr>
        </p:nvSpPr>
        <p:spPr>
          <a:xfrm>
            <a:off x="7371471" y="2208629"/>
            <a:ext cx="2184008" cy="4698608"/>
          </a:xfrm>
        </p:spPr>
        <p:txBody>
          <a:bodyPr>
            <a:normAutofit/>
          </a:bodyPr>
          <a:lstStyle/>
          <a:p>
            <a:pPr marL="0" indent="0">
              <a:buNone/>
            </a:pPr>
            <a:r>
              <a:rPr lang="en-US" sz="2400" dirty="0" smtClean="0">
                <a:latin typeface="Times"/>
                <a:cs typeface="Times"/>
              </a:rPr>
              <a:t>		</a:t>
            </a:r>
            <a:endParaRPr lang="en-US" sz="2000" dirty="0" smtClean="0">
              <a:latin typeface="Times"/>
              <a:cs typeface="Times"/>
            </a:endParaRPr>
          </a:p>
        </p:txBody>
      </p:sp>
      <p:sp>
        <p:nvSpPr>
          <p:cNvPr id="2" name="Rectangle 1"/>
          <p:cNvSpPr/>
          <p:nvPr/>
        </p:nvSpPr>
        <p:spPr>
          <a:xfrm>
            <a:off x="1350498" y="1223933"/>
            <a:ext cx="7258930" cy="400110"/>
          </a:xfrm>
          <a:prstGeom prst="rect">
            <a:avLst/>
          </a:prstGeom>
        </p:spPr>
        <p:txBody>
          <a:bodyPr wrap="square">
            <a:spAutoFit/>
          </a:bodyPr>
          <a:lstStyle/>
          <a:p>
            <a:r>
              <a:rPr lang="en-US" dirty="0">
                <a:latin typeface="Times"/>
                <a:cs typeface="Times"/>
              </a:rPr>
              <a:t>	</a:t>
            </a:r>
            <a:r>
              <a:rPr lang="en-US" sz="1800" dirty="0">
                <a:latin typeface="Times"/>
                <a:cs typeface="Times"/>
              </a:rPr>
              <a: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62" y="427125"/>
            <a:ext cx="2743200" cy="36576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8831" y="397027"/>
            <a:ext cx="3901440" cy="292608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7445" y="639347"/>
            <a:ext cx="3810000" cy="97790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877" y="4316884"/>
            <a:ext cx="4141135" cy="310896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8363" y="2450949"/>
            <a:ext cx="2743200" cy="3657600"/>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9551" y="3435645"/>
            <a:ext cx="2196752" cy="2926080"/>
          </a:xfrm>
          <a:prstGeom prst="rect">
            <a:avLst/>
          </a:prstGeom>
        </p:spPr>
      </p:pic>
    </p:spTree>
    <p:extLst>
      <p:ext uri="{BB962C8B-B14F-4D97-AF65-F5344CB8AC3E}">
        <p14:creationId xmlns:p14="http://schemas.microsoft.com/office/powerpoint/2010/main" val="827611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CVCC Powerpoint Template</Template>
  <TotalTime>208</TotalTime>
  <Words>172</Words>
  <Application>Microsoft Macintosh PowerPoint</Application>
  <PresentationFormat>Custom</PresentationFormat>
  <Paragraphs>71</Paragraphs>
  <Slides>12</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vt:lpstr>
      <vt:lpstr>Century Gothic</vt:lpstr>
      <vt:lpstr>Times</vt:lpstr>
      <vt:lpstr>Arial</vt:lpstr>
      <vt:lpstr>Office Theme</vt:lpstr>
      <vt:lpstr>Catawba and Alexander  Advanced Manufacturing Pathways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Catawba and Alexander Advanced Manufacturing Pathways Project</dc:title>
  <dc:creator>Kimberly Propst</dc:creator>
  <cp:lastModifiedBy>Microsoft Office User</cp:lastModifiedBy>
  <cp:revision>23</cp:revision>
  <cp:lastPrinted>2016-11-15T13:37:25Z</cp:lastPrinted>
  <dcterms:created xsi:type="dcterms:W3CDTF">2016-11-14T14:47:39Z</dcterms:created>
  <dcterms:modified xsi:type="dcterms:W3CDTF">2016-11-15T14:51:02Z</dcterms:modified>
</cp:coreProperties>
</file>