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61" r:id="rId5"/>
    <p:sldId id="259" r:id="rId6"/>
    <p:sldId id="260" r:id="rId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8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A728316-4D22-4FA7-B11F-58DE91380AF9}" type="datetimeFigureOut">
              <a:rPr lang="en-US" smtClean="0"/>
              <a:t>1/16/2020</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6301BF08-D760-49B5-BABB-8403E455288A}"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67245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28316-4D22-4FA7-B11F-58DE91380AF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1BF08-D760-49B5-BABB-8403E455288A}" type="slidenum">
              <a:rPr lang="en-US" smtClean="0"/>
              <a:t>‹#›</a:t>
            </a:fld>
            <a:endParaRPr lang="en-US"/>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247722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A728316-4D22-4FA7-B11F-58DE91380AF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1BF08-D760-49B5-BABB-8403E455288A}" type="slidenum">
              <a:rPr lang="en-US" smtClean="0"/>
              <a:t>‹#›</a:t>
            </a:fld>
            <a:endParaRPr lang="en-US"/>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695822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sz="1200"/>
            </a:lvl1pPr>
          </a:lstStyle>
          <a:p>
            <a:fld id="{3A728316-4D22-4FA7-B11F-58DE91380AF9}" type="datetimeFigureOut">
              <a:rPr lang="en-US" smtClean="0"/>
              <a:t>1/16/2020</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6301BF08-D760-49B5-BABB-8403E455288A}" type="slidenum">
              <a:rPr lang="en-US" smtClean="0"/>
              <a:t>‹#›</a:t>
            </a:fld>
            <a:endParaRPr lang="en-US"/>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393720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728316-4D22-4FA7-B11F-58DE91380AF9}" type="datetimeFigureOut">
              <a:rPr lang="en-US" smtClean="0"/>
              <a:t>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01BF08-D760-49B5-BABB-8403E455288A}"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65668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728316-4D22-4FA7-B11F-58DE91380AF9}"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1BF08-D760-49B5-BABB-8403E455288A}"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38650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A728316-4D22-4FA7-B11F-58DE91380AF9}" type="datetimeFigureOut">
              <a:rPr lang="en-US" smtClean="0"/>
              <a:t>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01BF08-D760-49B5-BABB-8403E455288A}" type="slidenum">
              <a:rPr lang="en-US" smtClean="0"/>
              <a:t>‹#›</a:t>
            </a:fld>
            <a:endParaRPr lang="en-US"/>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97277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A728316-4D22-4FA7-B11F-58DE91380AF9}" type="datetimeFigureOut">
              <a:rPr lang="en-US" smtClean="0"/>
              <a:t>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01BF08-D760-49B5-BABB-8403E455288A}" type="slidenum">
              <a:rPr lang="en-US" smtClean="0"/>
              <a:t>‹#›</a:t>
            </a:fld>
            <a:endParaRPr lang="en-US"/>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40062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728316-4D22-4FA7-B11F-58DE91380AF9}" type="datetimeFigureOut">
              <a:rPr lang="en-US" smtClean="0"/>
              <a:t>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01BF08-D760-49B5-BABB-8403E455288A}" type="slidenum">
              <a:rPr lang="en-US" smtClean="0"/>
              <a:t>‹#›</a:t>
            </a:fld>
            <a:endParaRPr lang="en-US"/>
          </a:p>
        </p:txBody>
      </p:sp>
    </p:spTree>
    <p:extLst>
      <p:ext uri="{BB962C8B-B14F-4D97-AF65-F5344CB8AC3E}">
        <p14:creationId xmlns:p14="http://schemas.microsoft.com/office/powerpoint/2010/main" val="417620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728316-4D22-4FA7-B11F-58DE91380AF9}" type="datetimeFigureOut">
              <a:rPr lang="en-US" smtClean="0"/>
              <a:t>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01BF08-D760-49B5-BABB-8403E455288A}" type="slidenum">
              <a:rPr lang="en-US" smtClean="0"/>
              <a:t>‹#›</a:t>
            </a:fld>
            <a:endParaRPr lang="en-US"/>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7678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3A728316-4D22-4FA7-B11F-58DE91380AF9}" type="datetimeFigureOut">
              <a:rPr lang="en-US" smtClean="0"/>
              <a:t>1/16/2020</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6301BF08-D760-49B5-BABB-8403E455288A}" type="slidenum">
              <a:rPr lang="en-US" smtClean="0"/>
              <a:t>‹#›</a:t>
            </a:fld>
            <a:endParaRPr lang="en-US"/>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307756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3A728316-4D22-4FA7-B11F-58DE91380AF9}" type="datetimeFigureOut">
              <a:rPr lang="en-US" smtClean="0"/>
              <a:t>1/16/2020</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301BF08-D760-49B5-BABB-8403E455288A}" type="slidenum">
              <a:rPr lang="en-US" smtClean="0"/>
              <a:t>‹#›</a:t>
            </a:fld>
            <a:endParaRPr lang="en-US"/>
          </a:p>
        </p:txBody>
      </p:sp>
    </p:spTree>
    <p:extLst>
      <p:ext uri="{BB962C8B-B14F-4D97-AF65-F5344CB8AC3E}">
        <p14:creationId xmlns:p14="http://schemas.microsoft.com/office/powerpoint/2010/main" val="1668694194"/>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2426" y="558800"/>
            <a:ext cx="4779474" cy="5280228"/>
          </a:xfrm>
          <a:prstGeom prst="rect">
            <a:avLst/>
          </a:prstGeom>
        </p:spPr>
        <p:txBody>
          <a:bodyPr wrap="square">
            <a:spAutoFit/>
          </a:bodyPr>
          <a:lstStyle/>
          <a:p>
            <a:pPr marL="342900" marR="0" lvl="0" indent="-342900" fontAlgn="ctr">
              <a:lnSpc>
                <a:spcPct val="200000"/>
              </a:lnSpc>
              <a:spcBef>
                <a:spcPts val="0"/>
              </a:spcBef>
              <a:spcAft>
                <a:spcPts val="0"/>
              </a:spcAft>
              <a:buFont typeface="+mj-lt"/>
              <a:buAutoNum type="arabicPeriod"/>
              <a:tabLst>
                <a:tab pos="457200" algn="l"/>
              </a:tabLst>
            </a:pPr>
            <a:r>
              <a:rPr lang="en-US" sz="2000" b="1" dirty="0">
                <a:latin typeface="Calibri" panose="020F0502020204030204" pitchFamily="34" charset="0"/>
                <a:ea typeface="Times New Roman" panose="02020603050405020304" pitchFamily="18" charset="0"/>
                <a:cs typeface="Times New Roman" panose="02020603050405020304" pitchFamily="18" charset="0"/>
              </a:rPr>
              <a:t>How the Perkins funds made a difference to CTE at your college</a:t>
            </a:r>
            <a:endParaRPr lang="en-US" sz="2000" dirty="0">
              <a:latin typeface="Calibri" panose="020F0502020204030204" pitchFamily="34" charset="0"/>
              <a:ea typeface="Times New Roman" panose="02020603050405020304" pitchFamily="18" charset="0"/>
              <a:cs typeface="Times New Roman" panose="02020603050405020304" pitchFamily="18" charset="0"/>
            </a:endParaRPr>
          </a:p>
          <a:p>
            <a:pPr marL="285750" marR="0" lvl="0" indent="-285750" fontAlgn="ctr">
              <a:lnSpc>
                <a:spcPct val="200000"/>
              </a:lnSpc>
              <a:spcBef>
                <a:spcPts val="0"/>
              </a:spcBef>
              <a:spcAft>
                <a:spcPts val="0"/>
              </a:spcAft>
              <a:buFont typeface="Arial" panose="020B0604020202020204" pitchFamily="34" charset="0"/>
              <a:buChar char="•"/>
              <a:tabLst>
                <a:tab pos="4572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Purchased equipment for a new and unique Drone program</a:t>
            </a:r>
          </a:p>
          <a:p>
            <a:pPr marL="285750" marR="0" lvl="0" indent="-285750" fontAlgn="ctr">
              <a:lnSpc>
                <a:spcPct val="200000"/>
              </a:lnSpc>
              <a:spcBef>
                <a:spcPts val="0"/>
              </a:spcBef>
              <a:spcAft>
                <a:spcPts val="0"/>
              </a:spcAft>
              <a:buFont typeface="Arial" panose="020B0604020202020204" pitchFamily="34" charset="0"/>
              <a:buChar char="•"/>
              <a:tabLst>
                <a:tab pos="4572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Faculty training for three new Industrial Trades faculty</a:t>
            </a:r>
          </a:p>
          <a:p>
            <a:pPr marL="285750" marR="0" lvl="0" indent="-285750" fontAlgn="ctr">
              <a:lnSpc>
                <a:spcPct val="200000"/>
              </a:lnSpc>
              <a:spcBef>
                <a:spcPts val="0"/>
              </a:spcBef>
              <a:spcAft>
                <a:spcPts val="0"/>
              </a:spcAft>
              <a:buFont typeface="Arial" panose="020B0604020202020204" pitchFamily="34" charset="0"/>
              <a:buChar char="•"/>
              <a:tabLst>
                <a:tab pos="4572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Continued advancement of our Welding program</a:t>
            </a:r>
          </a:p>
          <a:p>
            <a:pPr marL="285750" marR="0" lvl="0" indent="-285750" fontAlgn="ctr">
              <a:lnSpc>
                <a:spcPct val="107000"/>
              </a:lnSpc>
              <a:spcBef>
                <a:spcPts val="0"/>
              </a:spcBef>
              <a:spcAft>
                <a:spcPts val="0"/>
              </a:spcAft>
              <a:buFont typeface="Arial" panose="020B0604020202020204" pitchFamily="34" charset="0"/>
              <a:buChar char="•"/>
              <a:tabLst>
                <a:tab pos="457200" algn="l"/>
              </a:tabLst>
            </a:pPr>
            <a:endParaRPr lang="en-US" sz="1600"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7074" y="6215746"/>
            <a:ext cx="2286000" cy="523924"/>
          </a:xfrm>
          <a:prstGeom prst="rect">
            <a:avLst/>
          </a:prstGeom>
        </p:spPr>
      </p:pic>
      <p:pic>
        <p:nvPicPr>
          <p:cNvPr id="5" name="Picture 4">
            <a:extLst>
              <a:ext uri="{FF2B5EF4-FFF2-40B4-BE49-F238E27FC236}">
                <a16:creationId xmlns:a16="http://schemas.microsoft.com/office/drawing/2014/main" id="{EE2895AB-0320-40FF-9FF7-A014E1AA39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09" t="4503" r="18446" b="20126"/>
          <a:stretch/>
        </p:blipFill>
        <p:spPr>
          <a:xfrm>
            <a:off x="4886662" y="1135539"/>
            <a:ext cx="7145230" cy="4586921"/>
          </a:xfrm>
          <a:prstGeom prst="rect">
            <a:avLst/>
          </a:prstGeom>
        </p:spPr>
      </p:pic>
    </p:spTree>
    <p:extLst>
      <p:ext uri="{BB962C8B-B14F-4D97-AF65-F5344CB8AC3E}">
        <p14:creationId xmlns:p14="http://schemas.microsoft.com/office/powerpoint/2010/main" val="1314285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77680" y="796473"/>
            <a:ext cx="10695220" cy="5097421"/>
          </a:xfrm>
          <a:prstGeom prst="rect">
            <a:avLst/>
          </a:prstGeom>
        </p:spPr>
        <p:txBody>
          <a:bodyPr wrap="square">
            <a:spAutoFit/>
          </a:bodyPr>
          <a:lstStyle/>
          <a:p>
            <a:pPr marL="342900" marR="0" lvl="0" indent="-342900" fontAlgn="ctr">
              <a:lnSpc>
                <a:spcPct val="107000"/>
              </a:lnSpc>
              <a:spcBef>
                <a:spcPts val="0"/>
              </a:spcBef>
              <a:spcAft>
                <a:spcPts val="0"/>
              </a:spcAft>
              <a:buFont typeface="+mj-lt"/>
              <a:buAutoNum type="arabicPeriod" startAt="2"/>
              <a:tabLst>
                <a:tab pos="457200" algn="l"/>
              </a:tabLst>
            </a:pPr>
            <a:r>
              <a:rPr lang="en-US" sz="2000" b="1" dirty="0">
                <a:latin typeface="Calibri" panose="020F0502020204030204" pitchFamily="34" charset="0"/>
                <a:ea typeface="Cambria" panose="02040503050406030204" pitchFamily="18" charset="0"/>
                <a:cs typeface="Calibri" panose="020F0502020204030204" pitchFamily="34" charset="0"/>
              </a:rPr>
              <a:t>How the college conducted the comprehensive local needs assessment (CLNA)</a:t>
            </a:r>
            <a:br>
              <a:rPr lang="en-US" sz="2000" b="1" dirty="0">
                <a:latin typeface="Calibri" panose="020F0502020204030204" pitchFamily="34" charset="0"/>
                <a:ea typeface="Cambria" panose="02040503050406030204" pitchFamily="18" charset="0"/>
                <a:cs typeface="Calibri" panose="020F0502020204030204" pitchFamily="34" charset="0"/>
              </a:rPr>
            </a:br>
            <a:endParaRPr lang="en-US" sz="1200" dirty="0">
              <a:latin typeface="Calibri" panose="020F0502020204030204" pitchFamily="34" charset="0"/>
              <a:ea typeface="Cambria" panose="02040503050406030204" pitchFamily="18" charset="0"/>
              <a:cs typeface="Calibri" panose="020F0502020204030204" pitchFamily="34" charset="0"/>
            </a:endParaRPr>
          </a:p>
          <a:p>
            <a:pPr lvl="1" fontAlgn="ctr">
              <a:lnSpc>
                <a:spcPct val="107000"/>
              </a:lnSpc>
              <a:tabLst>
                <a:tab pos="457200" algn="l"/>
              </a:tabLst>
            </a:pPr>
            <a:r>
              <a:rPr lang="en-US" sz="2000" dirty="0">
                <a:latin typeface="Calibri" panose="020F0502020204030204" pitchFamily="34" charset="0"/>
                <a:ea typeface="Cambria" panose="02040503050406030204" pitchFamily="18" charset="0"/>
                <a:cs typeface="Calibri" panose="020F0502020204030204" pitchFamily="34" charset="0"/>
              </a:rPr>
              <a:t>The following career pathways were reviewed:</a:t>
            </a:r>
          </a:p>
          <a:p>
            <a:pPr marL="742950" lvl="1" indent="-285750">
              <a:buFont typeface="Arial" panose="020B0604020202020204" pitchFamily="34" charset="0"/>
              <a:buChar char="•"/>
            </a:pPr>
            <a:r>
              <a:rPr lang="en-US" sz="2000" dirty="0">
                <a:latin typeface="Calibri" panose="020F0502020204030204" pitchFamily="34" charset="0"/>
                <a:ea typeface="Cambria" panose="02040503050406030204" pitchFamily="18" charset="0"/>
                <a:cs typeface="Calibri" panose="020F0502020204030204" pitchFamily="34" charset="0"/>
              </a:rPr>
              <a:t>Science, Technology, Engineering &amp; Mathematics Career Cluster &gt; Engineering and Technology Pathway</a:t>
            </a:r>
          </a:p>
          <a:p>
            <a:pPr marL="742950" lvl="1" indent="-285750">
              <a:buFont typeface="Arial" panose="020B0604020202020204" pitchFamily="34" charset="0"/>
              <a:buChar char="•"/>
            </a:pPr>
            <a:r>
              <a:rPr lang="en-US" sz="2000" dirty="0">
                <a:latin typeface="Calibri" panose="020F0502020204030204" pitchFamily="34" charset="0"/>
                <a:ea typeface="Cambria" panose="02040503050406030204" pitchFamily="18" charset="0"/>
                <a:cs typeface="Calibri" panose="020F0502020204030204" pitchFamily="34" charset="0"/>
              </a:rPr>
              <a:t>Architecture &amp; Construction Career Cluster &gt; Construction Pathway</a:t>
            </a:r>
          </a:p>
          <a:p>
            <a:pPr lvl="1"/>
            <a:br>
              <a:rPr lang="en-US" sz="1200" dirty="0">
                <a:latin typeface="Calibri" panose="020F0502020204030204" pitchFamily="34" charset="0"/>
                <a:ea typeface="Cambria" panose="02040503050406030204" pitchFamily="18" charset="0"/>
                <a:cs typeface="Calibri" panose="020F0502020204030204" pitchFamily="34" charset="0"/>
              </a:rPr>
            </a:br>
            <a:r>
              <a:rPr lang="en-US" sz="2000" dirty="0">
                <a:latin typeface="Calibri" panose="020F0502020204030204" pitchFamily="34" charset="0"/>
                <a:ea typeface="Cambria" panose="02040503050406030204" pitchFamily="18" charset="0"/>
                <a:cs typeface="Calibri" panose="020F0502020204030204" pitchFamily="34" charset="0"/>
              </a:rPr>
              <a:t>The Program Areas and Program of Studies chosen to examine further:</a:t>
            </a:r>
          </a:p>
          <a:p>
            <a:pPr marL="1200150" lvl="2" indent="-285750">
              <a:buFont typeface="Arial" panose="020B0604020202020204" pitchFamily="34" charset="0"/>
              <a:buChar char="•"/>
            </a:pPr>
            <a:r>
              <a:rPr lang="en-US" sz="2000" dirty="0">
                <a:latin typeface="Calibri" panose="020F0502020204030204" pitchFamily="34" charset="0"/>
                <a:ea typeface="Cambria" panose="02040503050406030204" pitchFamily="18" charset="0"/>
                <a:cs typeface="Calibri" panose="020F0502020204030204" pitchFamily="34" charset="0"/>
              </a:rPr>
              <a:t>Health Sciences &gt; Nursing; Radiography</a:t>
            </a:r>
          </a:p>
          <a:p>
            <a:pPr marL="1200150" lvl="2" indent="-285750">
              <a:buFont typeface="Arial" panose="020B0604020202020204" pitchFamily="34" charset="0"/>
              <a:buChar char="•"/>
            </a:pPr>
            <a:r>
              <a:rPr lang="en-US" sz="2000" dirty="0">
                <a:latin typeface="Calibri" panose="020F0502020204030204" pitchFamily="34" charset="0"/>
                <a:ea typeface="Cambria" panose="02040503050406030204" pitchFamily="18" charset="0"/>
                <a:cs typeface="Calibri" panose="020F0502020204030204" pitchFamily="34" charset="0"/>
              </a:rPr>
              <a:t>Business, Industry, &amp; Technologies &gt; Manufacturing Tech; Electrical Systems; Welding Tech; Facility Maintenance </a:t>
            </a:r>
          </a:p>
          <a:p>
            <a:pPr marL="1200150" lvl="2" indent="-285750">
              <a:buFont typeface="Arial" panose="020B0604020202020204" pitchFamily="34" charset="0"/>
              <a:buChar char="•"/>
            </a:pPr>
            <a:r>
              <a:rPr lang="en-US" sz="2000" dirty="0">
                <a:latin typeface="Calibri" panose="020F0502020204030204" pitchFamily="34" charset="0"/>
                <a:ea typeface="Cambria" panose="02040503050406030204" pitchFamily="18" charset="0"/>
                <a:cs typeface="Calibri" panose="020F0502020204030204" pitchFamily="34" charset="0"/>
              </a:rPr>
              <a:t>Business Administration (New Program Area) &gt; Agribusiness Technology</a:t>
            </a:r>
          </a:p>
          <a:p>
            <a:pPr lvl="2"/>
            <a:endParaRPr lang="en-US" sz="1200" dirty="0">
              <a:latin typeface="Calibri" panose="020F0502020204030204" pitchFamily="34" charset="0"/>
              <a:ea typeface="Cambria" panose="02040503050406030204" pitchFamily="18" charset="0"/>
              <a:cs typeface="Calibri" panose="020F0502020204030204" pitchFamily="34" charset="0"/>
            </a:endParaRPr>
          </a:p>
          <a:p>
            <a:pPr lvl="1" fontAlgn="ctr">
              <a:lnSpc>
                <a:spcPct val="107000"/>
              </a:lnSpc>
              <a:tabLst>
                <a:tab pos="457200" algn="l"/>
              </a:tabLst>
            </a:pPr>
            <a:r>
              <a:rPr lang="en-US" sz="2000" dirty="0">
                <a:latin typeface="Calibri" panose="020F0502020204030204" pitchFamily="34" charset="0"/>
                <a:ea typeface="Cambria" panose="02040503050406030204" pitchFamily="18" charset="0"/>
                <a:cs typeface="Calibri" panose="020F0502020204030204" pitchFamily="34" charset="0"/>
              </a:rPr>
              <a:t>Gaps or needs discovered:</a:t>
            </a:r>
          </a:p>
          <a:p>
            <a:pPr marL="742950" lvl="1" indent="-285750" fontAlgn="ctr">
              <a:lnSpc>
                <a:spcPct val="107000"/>
              </a:lnSpc>
              <a:buFont typeface="Arial" panose="020B0604020202020204" pitchFamily="34" charset="0"/>
              <a:buChar char="•"/>
              <a:tabLst>
                <a:tab pos="457200" algn="l"/>
              </a:tabLst>
            </a:pPr>
            <a:r>
              <a:rPr lang="en-US" sz="2000" dirty="0">
                <a:latin typeface="Calibri" panose="020F0502020204030204" pitchFamily="34" charset="0"/>
                <a:ea typeface="Cambria" panose="02040503050406030204" pitchFamily="18" charset="0"/>
                <a:cs typeface="Calibri" panose="020F0502020204030204" pitchFamily="34" charset="0"/>
              </a:rPr>
              <a:t>Performance Data collected on each Program Area for each Program of Study</a:t>
            </a:r>
          </a:p>
          <a:p>
            <a:pPr marL="742950" lvl="1" indent="-285750" fontAlgn="ctr">
              <a:lnSpc>
                <a:spcPct val="107000"/>
              </a:lnSpc>
              <a:buFont typeface="Arial" panose="020B0604020202020204" pitchFamily="34" charset="0"/>
              <a:buChar char="•"/>
              <a:tabLst>
                <a:tab pos="457200" algn="l"/>
              </a:tabLst>
            </a:pPr>
            <a:r>
              <a:rPr lang="en-US" sz="2000" dirty="0">
                <a:latin typeface="Calibri" panose="020F0502020204030204" pitchFamily="34" charset="0"/>
                <a:ea typeface="Cambria" panose="02040503050406030204" pitchFamily="18" charset="0"/>
                <a:cs typeface="Calibri" panose="020F0502020204030204" pitchFamily="34" charset="0"/>
              </a:rPr>
              <a:t>Overall enrollment down in B,I&amp;T affecting percentages</a:t>
            </a:r>
          </a:p>
          <a:p>
            <a:pPr marL="742950" lvl="1" indent="-285750" fontAlgn="ctr">
              <a:lnSpc>
                <a:spcPct val="107000"/>
              </a:lnSpc>
              <a:buFont typeface="Arial" panose="020B0604020202020204" pitchFamily="34" charset="0"/>
              <a:buChar char="•"/>
              <a:tabLst>
                <a:tab pos="457200" algn="l"/>
              </a:tabLst>
            </a:pPr>
            <a:r>
              <a:rPr lang="en-US" sz="2000" dirty="0">
                <a:latin typeface="Calibri" panose="020F0502020204030204" pitchFamily="34" charset="0"/>
                <a:ea typeface="Cambria" panose="02040503050406030204" pitchFamily="18" charset="0"/>
                <a:cs typeface="Calibri" panose="020F0502020204030204" pitchFamily="34" charset="0"/>
              </a:rPr>
              <a:t>Non-Traditional Participation and Non-Traditional Completions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79000" y="6228443"/>
            <a:ext cx="2286000" cy="523924"/>
          </a:xfrm>
          <a:prstGeom prst="rect">
            <a:avLst/>
          </a:prstGeom>
        </p:spPr>
      </p:pic>
    </p:spTree>
    <p:extLst>
      <p:ext uri="{BB962C8B-B14F-4D97-AF65-F5344CB8AC3E}">
        <p14:creationId xmlns:p14="http://schemas.microsoft.com/office/powerpoint/2010/main" val="153992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1360" y="753325"/>
            <a:ext cx="10711540" cy="4401205"/>
          </a:xfrm>
          <a:prstGeom prst="rect">
            <a:avLst/>
          </a:prstGeom>
        </p:spPr>
        <p:txBody>
          <a:bodyPr wrap="square">
            <a:spAutoFit/>
          </a:bodyPr>
          <a:lstStyle/>
          <a:p>
            <a:pPr marL="342900" marR="0" lvl="0" indent="-342900" fontAlgn="ctr">
              <a:buFont typeface="+mj-lt"/>
              <a:buAutoNum type="arabicPeriod" startAt="3"/>
              <a:tabLst>
                <a:tab pos="457200" algn="l"/>
              </a:tabLst>
            </a:pPr>
            <a:r>
              <a:rPr lang="en-US" sz="2000" b="1" dirty="0">
                <a:latin typeface="Calibri" panose="020F0502020204030204" pitchFamily="34" charset="0"/>
                <a:ea typeface="Times New Roman" panose="02020603050405020304" pitchFamily="18" charset="0"/>
                <a:cs typeface="Calibri" panose="020F0502020204030204" pitchFamily="34" charset="0"/>
              </a:rPr>
              <a:t>Share a CTE promising practice</a:t>
            </a:r>
          </a:p>
          <a:p>
            <a:pPr marL="342900" marR="0" lvl="0" indent="-342900" fontAlgn="ctr">
              <a:buFont typeface="+mj-lt"/>
              <a:buAutoNum type="arabicPeriod" startAt="3"/>
              <a:tabLst>
                <a:tab pos="457200" algn="l"/>
              </a:tabLst>
            </a:pPr>
            <a:endParaRPr lang="en-US" sz="2000" b="1" dirty="0">
              <a:latin typeface="Calibri" panose="020F0502020204030204" pitchFamily="34" charset="0"/>
              <a:ea typeface="Times New Roman" panose="02020603050405020304" pitchFamily="18" charset="0"/>
              <a:cs typeface="Calibri" panose="020F0502020204030204" pitchFamily="34" charset="0"/>
            </a:endParaRPr>
          </a:p>
          <a:p>
            <a:r>
              <a:rPr lang="en-US" sz="2000" b="1" dirty="0">
                <a:latin typeface="Calibri" panose="020F0502020204030204" pitchFamily="34" charset="0"/>
                <a:cs typeface="Calibri" panose="020F0502020204030204" pitchFamily="34" charset="0"/>
              </a:rPr>
              <a:t>Unmanned Aircraft Systems (UAS) Certificate</a:t>
            </a:r>
            <a:br>
              <a:rPr lang="en-US" sz="2000" b="1"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Prior to this fall, a program like this one didn't exist at any community college in North Carolina. In fact, we had to request changes to NCCCS curriculum standards to be able to implement the program. At this point, we're still the only community college in the state that offers this type of program.</a:t>
            </a:r>
            <a:br>
              <a:rPr lang="en-US" sz="2000" dirty="0">
                <a:latin typeface="Calibri" panose="020F0502020204030204" pitchFamily="34" charset="0"/>
                <a:cs typeface="Calibri" panose="020F0502020204030204" pitchFamily="34" charset="0"/>
              </a:rPr>
            </a:br>
            <a:endParaRPr lang="en-US" sz="20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2000" dirty="0">
                <a:latin typeface="Calibri" panose="020F0502020204030204" pitchFamily="34" charset="0"/>
                <a:cs typeface="Calibri" panose="020F0502020204030204" pitchFamily="34" charset="0"/>
              </a:rPr>
              <a:t>What makes the program unique is that it's not just a FCC Part 107 Exam prep course. Other courses examine drone applications from a business perspective, how to use drones as a platform for gathering imagery as well as geospatial data, and how to utilize that information. The program focuses on the acquisition and use of imagery and spatial data, with the drone as the platform for capturing that data.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3600" y="6215751"/>
            <a:ext cx="2286000" cy="523924"/>
          </a:xfrm>
          <a:prstGeom prst="rect">
            <a:avLst/>
          </a:prstGeom>
        </p:spPr>
      </p:pic>
    </p:spTree>
    <p:extLst>
      <p:ext uri="{BB962C8B-B14F-4D97-AF65-F5344CB8AC3E}">
        <p14:creationId xmlns:p14="http://schemas.microsoft.com/office/powerpoint/2010/main" val="333135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2935C1E-B9A5-41B3-AA6E-F47F33C215B9}"/>
              </a:ext>
            </a:extLst>
          </p:cNvPr>
          <p:cNvSpPr txBox="1"/>
          <p:nvPr/>
        </p:nvSpPr>
        <p:spPr>
          <a:xfrm>
            <a:off x="8487695" y="1305340"/>
            <a:ext cx="3554280" cy="4247317"/>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“Edgecombe Community College is the only community college that offers an Unmanned Aircraft Systems (UAS) operations certification track coupled with courses in  Geographic Information Systems (GIS). Our UAS program will prepare students to offer professional UAS services to industries such as agriculture, cinematography, construction, real estate, surveying, mapping, and many more.”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 Thomas Parrish, Information Technology Faculty &amp; UAS Lead</a:t>
            </a:r>
            <a:endParaRPr lang="en-US"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TextBox 4">
            <a:extLst>
              <a:ext uri="{FF2B5EF4-FFF2-40B4-BE49-F238E27FC236}">
                <a16:creationId xmlns:a16="http://schemas.microsoft.com/office/drawing/2014/main" id="{3B9EB434-5AD8-48F8-B08E-BEC6454CDB55}"/>
              </a:ext>
            </a:extLst>
          </p:cNvPr>
          <p:cNvSpPr txBox="1"/>
          <p:nvPr/>
        </p:nvSpPr>
        <p:spPr>
          <a:xfrm>
            <a:off x="433520" y="1443841"/>
            <a:ext cx="2889782" cy="3970318"/>
          </a:xfrm>
          <a:prstGeom prst="rect">
            <a:avLst/>
          </a:prstGeom>
          <a:noFill/>
        </p:spPr>
        <p:txBody>
          <a:bodyPr wrap="square" rtlCol="0">
            <a:spAutoFit/>
          </a:bodyPr>
          <a:lstStyle/>
          <a:p>
            <a:r>
              <a:rPr lang="en-US" dirty="0">
                <a:latin typeface="Calibri" panose="020F0502020204030204" pitchFamily="34" charset="0"/>
                <a:cs typeface="Calibri" panose="020F0502020204030204" pitchFamily="34" charset="0"/>
              </a:rPr>
              <a:t>“New applications for drones are constantly emerging – cell tower inspections, construction site mapping, solar farm surveys – the uses are endless. Our goal is to train drone aviators who are skilled at flying drones, understand the legalities, and know how to apply the technology.”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	– Trey Cherry, Information Technology Department Chair</a:t>
            </a:r>
            <a:endParaRPr lang="en-US" dirty="0">
              <a:latin typeface="Calibri" panose="020F0502020204030204" pitchFamily="34" charset="0"/>
              <a:ea typeface="Times New Roman" panose="020206030504050203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AC78C179-FDE8-40BA-BE08-93A212144F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64700" y="6258612"/>
            <a:ext cx="2286000" cy="523924"/>
          </a:xfrm>
          <a:prstGeom prst="rect">
            <a:avLst/>
          </a:prstGeom>
        </p:spPr>
      </p:pic>
      <p:sp>
        <p:nvSpPr>
          <p:cNvPr id="7" name="Rectangle 6">
            <a:extLst>
              <a:ext uri="{FF2B5EF4-FFF2-40B4-BE49-F238E27FC236}">
                <a16:creationId xmlns:a16="http://schemas.microsoft.com/office/drawing/2014/main" id="{E9A993E7-395B-4D93-9CF9-EFF5B83F1095}"/>
              </a:ext>
            </a:extLst>
          </p:cNvPr>
          <p:cNvSpPr/>
          <p:nvPr/>
        </p:nvSpPr>
        <p:spPr>
          <a:xfrm>
            <a:off x="2953281" y="137720"/>
            <a:ext cx="5904437" cy="461665"/>
          </a:xfrm>
          <a:prstGeom prst="rect">
            <a:avLst/>
          </a:prstGeom>
        </p:spPr>
        <p:txBody>
          <a:bodyPr wrap="none">
            <a:spAutoFit/>
          </a:bodyPr>
          <a:lstStyle/>
          <a:p>
            <a:r>
              <a:rPr lang="en-US" sz="2400" b="1" dirty="0">
                <a:latin typeface="Calibri" panose="020F0502020204030204" pitchFamily="34" charset="0"/>
                <a:cs typeface="Calibri" panose="020F0502020204030204" pitchFamily="34" charset="0"/>
              </a:rPr>
              <a:t>Unmanned Aircraft Systems (UAS) Certificate</a:t>
            </a:r>
            <a:endParaRPr lang="en-US" sz="2400" dirty="0"/>
          </a:p>
        </p:txBody>
      </p:sp>
      <p:pic>
        <p:nvPicPr>
          <p:cNvPr id="9" name="Picture 8">
            <a:extLst>
              <a:ext uri="{FF2B5EF4-FFF2-40B4-BE49-F238E27FC236}">
                <a16:creationId xmlns:a16="http://schemas.microsoft.com/office/drawing/2014/main" id="{26A509CE-66CD-4B06-986D-9B768B3A5A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35361"/>
          <a:stretch/>
        </p:blipFill>
        <p:spPr>
          <a:xfrm>
            <a:off x="3509522" y="1010953"/>
            <a:ext cx="4791953" cy="4836093"/>
          </a:xfrm>
          <a:prstGeom prst="rect">
            <a:avLst/>
          </a:prstGeom>
        </p:spPr>
      </p:pic>
    </p:spTree>
    <p:extLst>
      <p:ext uri="{BB962C8B-B14F-4D97-AF65-F5344CB8AC3E}">
        <p14:creationId xmlns:p14="http://schemas.microsoft.com/office/powerpoint/2010/main" val="214579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1358" y="814208"/>
            <a:ext cx="10711542" cy="5632311"/>
          </a:xfrm>
          <a:prstGeom prst="rect">
            <a:avLst/>
          </a:prstGeom>
        </p:spPr>
        <p:txBody>
          <a:bodyPr wrap="square">
            <a:spAutoFit/>
          </a:bodyPr>
          <a:lstStyle/>
          <a:p>
            <a:pPr marL="342900" marR="0" lvl="0" indent="-342900" fontAlgn="ctr">
              <a:lnSpc>
                <a:spcPct val="150000"/>
              </a:lnSpc>
              <a:buFont typeface="+mj-lt"/>
              <a:buAutoNum type="arabicPeriod" startAt="4"/>
              <a:tabLst>
                <a:tab pos="457200" algn="l"/>
              </a:tabLst>
            </a:pPr>
            <a:r>
              <a:rPr lang="en-US" sz="2000" b="1" dirty="0">
                <a:latin typeface="Calibri" panose="020F0502020204030204" pitchFamily="34" charset="0"/>
                <a:ea typeface="Times New Roman" panose="02020603050405020304" pitchFamily="18" charset="0"/>
                <a:cs typeface="Times New Roman" panose="02020603050405020304" pitchFamily="18" charset="0"/>
              </a:rPr>
              <a:t>Budget update</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fontAlgn="ctr">
              <a:lnSpc>
                <a:spcPct val="150000"/>
              </a:lnSpc>
              <a:buFont typeface="Arial" panose="020B0604020202020204" pitchFamily="34" charset="0"/>
              <a:buChar char="•"/>
              <a:tabLst>
                <a:tab pos="9144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How the monies have been spent so far</a:t>
            </a:r>
          </a:p>
          <a:p>
            <a:pPr marL="1257300" lvl="2" indent="-342900" fontAlgn="ctr">
              <a:lnSpc>
                <a:spcPct val="150000"/>
              </a:lnSpc>
              <a:buFont typeface="Arial" panose="020B0604020202020204" pitchFamily="34" charset="0"/>
              <a:buChar char="•"/>
              <a:tabLst>
                <a:tab pos="9144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As of this week, we have spent or encumbered 62% of our budget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fontAlgn="ctr">
              <a:lnSpc>
                <a:spcPct val="150000"/>
              </a:lnSpc>
              <a:buFont typeface="Arial" panose="020B0604020202020204" pitchFamily="34" charset="0"/>
              <a:buChar char="•"/>
              <a:tabLst>
                <a:tab pos="9144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Items/services purchased</a:t>
            </a:r>
          </a:p>
          <a:p>
            <a:pPr marL="1257300" lvl="2" indent="-342900" fontAlgn="ctr">
              <a:lnSpc>
                <a:spcPct val="150000"/>
              </a:lnSpc>
              <a:buFont typeface="Arial" panose="020B0604020202020204" pitchFamily="34" charset="0"/>
              <a:buChar char="•"/>
              <a:tabLst>
                <a:tab pos="9144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Medical Assisting Clinical Coordinator</a:t>
            </a:r>
          </a:p>
          <a:p>
            <a:pPr marL="1257300" lvl="2" indent="-342900" fontAlgn="ctr">
              <a:lnSpc>
                <a:spcPct val="150000"/>
              </a:lnSpc>
              <a:buFont typeface="Arial" panose="020B0604020202020204" pitchFamily="34" charset="0"/>
              <a:buChar char="•"/>
              <a:tabLst>
                <a:tab pos="9144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Drones</a:t>
            </a:r>
          </a:p>
          <a:p>
            <a:pPr marL="1257300" lvl="2" indent="-342900" fontAlgn="ctr">
              <a:lnSpc>
                <a:spcPct val="150000"/>
              </a:lnSpc>
              <a:buFont typeface="Arial" panose="020B0604020202020204" pitchFamily="34" charset="0"/>
              <a:buChar char="•"/>
              <a:tabLst>
                <a:tab pos="914400" algn="l"/>
              </a:tabLst>
            </a:pPr>
            <a:r>
              <a:rPr lang="en-US" sz="2000" dirty="0">
                <a:latin typeface="Calibri" panose="020F0502020204030204" pitchFamily="34" charset="0"/>
                <a:ea typeface="Calibri" panose="020F0502020204030204" pitchFamily="34" charset="0"/>
                <a:cs typeface="Times New Roman" panose="02020603050405020304" pitchFamily="18" charset="0"/>
              </a:rPr>
              <a:t>Welding Equipment</a:t>
            </a:r>
          </a:p>
          <a:p>
            <a:pPr marL="800100" marR="0" lvl="1" indent="-342900" fontAlgn="ctr">
              <a:lnSpc>
                <a:spcPct val="150000"/>
              </a:lnSpc>
              <a:buFont typeface="Arial" panose="020B0604020202020204" pitchFamily="34" charset="0"/>
              <a:buChar char="•"/>
              <a:tabLst>
                <a:tab pos="9144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4</a:t>
            </a:r>
            <a:r>
              <a:rPr lang="en-US" sz="2000" baseline="30000" dirty="0">
                <a:latin typeface="Calibri" panose="020F0502020204030204" pitchFamily="34" charset="0"/>
                <a:ea typeface="Times New Roman" panose="02020603050405020304" pitchFamily="18" charset="0"/>
                <a:cs typeface="Times New Roman" panose="02020603050405020304" pitchFamily="18" charset="0"/>
              </a:rPr>
              <a:t>th</a:t>
            </a:r>
            <a:r>
              <a:rPr lang="en-US" sz="2000" dirty="0">
                <a:latin typeface="Calibri" panose="020F0502020204030204" pitchFamily="34" charset="0"/>
                <a:ea typeface="Times New Roman" panose="02020603050405020304" pitchFamily="18" charset="0"/>
                <a:cs typeface="Times New Roman" panose="02020603050405020304" pitchFamily="18" charset="0"/>
              </a:rPr>
              <a:t> Quarter Activities</a:t>
            </a:r>
          </a:p>
          <a:p>
            <a:pPr marL="1257300" lvl="2" indent="-342900" fontAlgn="ctr">
              <a:lnSpc>
                <a:spcPct val="150000"/>
              </a:lnSpc>
              <a:buFont typeface="Arial" panose="020B0604020202020204" pitchFamily="34" charset="0"/>
              <a:buChar char="•"/>
              <a:tabLst>
                <a:tab pos="9144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SkillsUSA</a:t>
            </a:r>
          </a:p>
          <a:p>
            <a:pPr marL="1257300" lvl="2" indent="-342900" fontAlgn="ctr">
              <a:lnSpc>
                <a:spcPct val="150000"/>
              </a:lnSpc>
              <a:buFont typeface="Arial" panose="020B0604020202020204" pitchFamily="34" charset="0"/>
              <a:buChar char="•"/>
              <a:tabLst>
                <a:tab pos="9144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Counselor’s Institute</a:t>
            </a:r>
          </a:p>
          <a:p>
            <a:pPr marL="1257300" lvl="2" indent="-342900" fontAlgn="ctr">
              <a:lnSpc>
                <a:spcPct val="150000"/>
              </a:lnSpc>
              <a:buFont typeface="Arial" panose="020B0604020202020204" pitchFamily="34" charset="0"/>
              <a:buChar char="•"/>
              <a:tabLst>
                <a:tab pos="9144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Faculty Training</a:t>
            </a:r>
          </a:p>
          <a:p>
            <a:pPr marL="742950" marR="0" lvl="1" indent="-285750" fontAlgn="ctr">
              <a:lnSpc>
                <a:spcPct val="150000"/>
              </a:lnSpc>
              <a:buFont typeface="Arial" panose="020B0604020202020204" pitchFamily="34" charset="0"/>
              <a:buChar char="•"/>
              <a:tabLst>
                <a:tab pos="914400" algn="l"/>
              </a:tabLst>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2800" y="6184557"/>
            <a:ext cx="2286000" cy="523924"/>
          </a:xfrm>
          <a:prstGeom prst="rect">
            <a:avLst/>
          </a:prstGeom>
        </p:spPr>
      </p:pic>
    </p:spTree>
    <p:extLst>
      <p:ext uri="{BB962C8B-B14F-4D97-AF65-F5344CB8AC3E}">
        <p14:creationId xmlns:p14="http://schemas.microsoft.com/office/powerpoint/2010/main" val="3896911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8613" y="814208"/>
            <a:ext cx="10704287" cy="1323439"/>
          </a:xfrm>
          <a:prstGeom prst="rect">
            <a:avLst/>
          </a:prstGeom>
        </p:spPr>
        <p:txBody>
          <a:bodyPr wrap="square">
            <a:spAutoFit/>
          </a:bodyPr>
          <a:lstStyle/>
          <a:p>
            <a:pPr marL="342900" marR="0" lvl="0" indent="-342900" fontAlgn="ctr">
              <a:lnSpc>
                <a:spcPct val="200000"/>
              </a:lnSpc>
              <a:spcBef>
                <a:spcPts val="0"/>
              </a:spcBef>
              <a:spcAft>
                <a:spcPts val="0"/>
              </a:spcAft>
              <a:buFont typeface="+mj-lt"/>
              <a:buAutoNum type="arabicPeriod" startAt="5"/>
              <a:tabLst>
                <a:tab pos="457200" algn="l"/>
              </a:tabLst>
            </a:pPr>
            <a:r>
              <a:rPr lang="en-US" sz="2000" b="1" dirty="0">
                <a:latin typeface="Calibri" panose="020F0502020204030204" pitchFamily="34" charset="0"/>
                <a:ea typeface="Times New Roman" panose="02020603050405020304" pitchFamily="18" charset="0"/>
                <a:cs typeface="Times New Roman" panose="02020603050405020304" pitchFamily="18" charset="0"/>
              </a:rPr>
              <a:t>Comments, Questions, Suggestions: </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R="0" lvl="1" fontAlgn="ctr">
              <a:lnSpc>
                <a:spcPct val="200000"/>
              </a:lnSpc>
              <a:spcBef>
                <a:spcPts val="0"/>
              </a:spcBef>
              <a:spcAft>
                <a:spcPts val="0"/>
              </a:spcAft>
              <a:tabLst>
                <a:tab pos="914400" algn="l"/>
              </a:tabLst>
            </a:pPr>
            <a:r>
              <a:rPr lang="en-US" sz="2000" dirty="0">
                <a:latin typeface="Calibri" panose="020F0502020204030204" pitchFamily="34" charset="0"/>
                <a:ea typeface="Times New Roman" panose="02020603050405020304" pitchFamily="18" charset="0"/>
                <a:cs typeface="Times New Roman" panose="02020603050405020304" pitchFamily="18" charset="0"/>
              </a:rPr>
              <a:t>Questions from the Perkins Staff and others in attendance </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02800" y="6215747"/>
            <a:ext cx="2286000" cy="523924"/>
          </a:xfrm>
          <a:prstGeom prst="rect">
            <a:avLst/>
          </a:prstGeom>
        </p:spPr>
      </p:pic>
    </p:spTree>
    <p:extLst>
      <p:ext uri="{BB962C8B-B14F-4D97-AF65-F5344CB8AC3E}">
        <p14:creationId xmlns:p14="http://schemas.microsoft.com/office/powerpoint/2010/main" val="3487112775"/>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TM10001114[[fn=Gallery]]</Template>
  <TotalTime>1354</TotalTime>
  <Words>202</Words>
  <Application>Microsoft Office PowerPoint</Application>
  <PresentationFormat>Widescreen</PresentationFormat>
  <Paragraphs>38</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Cambria</vt:lpstr>
      <vt:lpstr>Century Gothic</vt:lpstr>
      <vt:lpstr>Times New Roman</vt:lpstr>
      <vt:lpstr>Gallery</vt:lpstr>
      <vt:lpstr>PowerPoint Presentation</vt:lpstr>
      <vt:lpstr>PowerPoint Presentation</vt:lpstr>
      <vt:lpstr>PowerPoint Presentation</vt:lpstr>
      <vt:lpstr>PowerPoint Presentation</vt:lpstr>
      <vt:lpstr>PowerPoint Presentation</vt:lpstr>
      <vt:lpstr>PowerPoint Presentation</vt:lpstr>
    </vt:vector>
  </TitlesOfParts>
  <Company>Edgecombe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ECC User</dc:creator>
  <cp:lastModifiedBy>Brittany Harrelson</cp:lastModifiedBy>
  <cp:revision>17</cp:revision>
  <cp:lastPrinted>2020-01-08T21:35:24Z</cp:lastPrinted>
  <dcterms:created xsi:type="dcterms:W3CDTF">2020-01-08T18:45:27Z</dcterms:created>
  <dcterms:modified xsi:type="dcterms:W3CDTF">2020-01-16T19:18:11Z</dcterms:modified>
</cp:coreProperties>
</file>