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8"/>
  </p:notesMasterIdLst>
  <p:sldIdLst>
    <p:sldId id="256" r:id="rId5"/>
    <p:sldId id="270" r:id="rId6"/>
    <p:sldId id="258" r:id="rId7"/>
    <p:sldId id="272" r:id="rId8"/>
    <p:sldId id="260" r:id="rId9"/>
    <p:sldId id="273" r:id="rId10"/>
    <p:sldId id="279" r:id="rId11"/>
    <p:sldId id="286" r:id="rId12"/>
    <p:sldId id="287" r:id="rId13"/>
    <p:sldId id="296" r:id="rId14"/>
    <p:sldId id="267" r:id="rId15"/>
    <p:sldId id="290" r:id="rId16"/>
    <p:sldId id="289" r:id="rId17"/>
    <p:sldId id="271" r:id="rId18"/>
    <p:sldId id="288" r:id="rId19"/>
    <p:sldId id="292" r:id="rId20"/>
    <p:sldId id="293" r:id="rId21"/>
    <p:sldId id="294" r:id="rId22"/>
    <p:sldId id="276" r:id="rId23"/>
    <p:sldId id="297" r:id="rId24"/>
    <p:sldId id="277" r:id="rId25"/>
    <p:sldId id="295" r:id="rId26"/>
    <p:sldId id="291" r:id="rId27"/>
  </p:sldIdLst>
  <p:sldSz cx="18288000" cy="10287000"/>
  <p:notesSz cx="6858000" cy="9144000"/>
  <p:embeddedFontLst>
    <p:embeddedFont>
      <p:font typeface="Calibri (MS)" panose="020B0604020202020204" charset="0"/>
      <p:regular r:id="rId29"/>
    </p:embeddedFont>
    <p:embeddedFont>
      <p:font typeface="Calibri (MS) Bold" panose="020B0604020202020204" charset="0"/>
      <p:regular r:id="rId30"/>
      <p:bold r:id="rId31"/>
    </p:embeddedFont>
    <p:embeddedFont>
      <p:font typeface="League Spartan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5E7"/>
    <a:srgbClr val="515255"/>
    <a:srgbClr val="E1AF00"/>
    <a:srgbClr val="807359"/>
    <a:srgbClr val="14435B"/>
    <a:srgbClr val="C2B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15B5CB-1461-492A-8F5E-624B16FAAAC5}" v="1" dt="2026-02-04T13:32:41.989"/>
    <p1510:client id="{91A8344B-56B3-BE4D-8DAF-00AD571DFBDC}" v="50" dt="2026-02-03T16:43:27.407"/>
    <p1510:client id="{FC358A99-B987-4D46-8606-2A874A203C9C}" v="3" dt="2026-02-04T13:29:07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10" Type="http://schemas.openxmlformats.org/officeDocument/2006/relationships/image" Target="../media/image40.svg"/><Relationship Id="rId4" Type="http://schemas.openxmlformats.org/officeDocument/2006/relationships/image" Target="../media/image34.svg"/><Relationship Id="rId9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E7C4BC-95CB-471A-99E3-1E90C4F3B3D9}" type="doc">
      <dgm:prSet loTypeId="urn:microsoft.com/office/officeart/2005/8/layout/vList2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75907B1-8962-4BB4-88DF-B007EE7E99E9}">
      <dgm:prSet/>
      <dgm:spPr/>
      <dgm:t>
        <a:bodyPr/>
        <a:lstStyle/>
        <a:p>
          <a:r>
            <a:rPr lang="en-US"/>
            <a:t>Staff support is a major strength to continue leveraging</a:t>
          </a:r>
        </a:p>
      </dgm:t>
    </dgm:pt>
    <dgm:pt modelId="{8305562B-5C96-453B-AEC8-68316FB79910}" type="parTrans" cxnId="{85025129-B740-4DA7-ABCF-0C6D795C9409}">
      <dgm:prSet/>
      <dgm:spPr/>
      <dgm:t>
        <a:bodyPr/>
        <a:lstStyle/>
        <a:p>
          <a:endParaRPr lang="en-US"/>
        </a:p>
      </dgm:t>
    </dgm:pt>
    <dgm:pt modelId="{D3D9F2FA-112B-400B-BDDF-78D9973A63F5}" type="sibTrans" cxnId="{85025129-B740-4DA7-ABCF-0C6D795C9409}">
      <dgm:prSet/>
      <dgm:spPr/>
      <dgm:t>
        <a:bodyPr/>
        <a:lstStyle/>
        <a:p>
          <a:endParaRPr lang="en-US"/>
        </a:p>
      </dgm:t>
    </dgm:pt>
    <dgm:pt modelId="{90F5E687-F2A1-488C-8AEB-389A23431C1B}">
      <dgm:prSet/>
      <dgm:spPr/>
      <dgm:t>
        <a:bodyPr/>
        <a:lstStyle/>
        <a:p>
          <a:r>
            <a:rPr lang="en-US"/>
            <a:t>High demand for exemplars and practical tools</a:t>
          </a:r>
        </a:p>
      </dgm:t>
    </dgm:pt>
    <dgm:pt modelId="{4651B20E-0AE4-4745-886A-1C1483FA9419}" type="parTrans" cxnId="{F15B5EA3-FAB6-445A-A0E0-24D83D3035A4}">
      <dgm:prSet/>
      <dgm:spPr/>
      <dgm:t>
        <a:bodyPr/>
        <a:lstStyle/>
        <a:p>
          <a:endParaRPr lang="en-US"/>
        </a:p>
      </dgm:t>
    </dgm:pt>
    <dgm:pt modelId="{77DD298F-CF45-472A-8A56-793133E5AFD2}" type="sibTrans" cxnId="{F15B5EA3-FAB6-445A-A0E0-24D83D3035A4}">
      <dgm:prSet/>
      <dgm:spPr/>
      <dgm:t>
        <a:bodyPr/>
        <a:lstStyle/>
        <a:p>
          <a:endParaRPr lang="en-US"/>
        </a:p>
      </dgm:t>
    </dgm:pt>
    <dgm:pt modelId="{84E9AD5B-D62D-402A-8F61-87ECF70B15CC}">
      <dgm:prSet/>
      <dgm:spPr/>
      <dgm:t>
        <a:bodyPr/>
        <a:lstStyle/>
        <a:p>
          <a:r>
            <a:rPr lang="en-US"/>
            <a:t>Revisit deadlines and reducing non-core tasks</a:t>
          </a:r>
        </a:p>
      </dgm:t>
    </dgm:pt>
    <dgm:pt modelId="{9D7FF269-84DF-4E62-BAB7-33DA90168B30}" type="parTrans" cxnId="{A7BDE984-80F0-484E-9AF3-003C567B8576}">
      <dgm:prSet/>
      <dgm:spPr/>
      <dgm:t>
        <a:bodyPr/>
        <a:lstStyle/>
        <a:p>
          <a:endParaRPr lang="en-US"/>
        </a:p>
      </dgm:t>
    </dgm:pt>
    <dgm:pt modelId="{9C0D06F5-16E8-4EDF-998B-6D79EE4E07DB}" type="sibTrans" cxnId="{A7BDE984-80F0-484E-9AF3-003C567B8576}">
      <dgm:prSet/>
      <dgm:spPr/>
      <dgm:t>
        <a:bodyPr/>
        <a:lstStyle/>
        <a:p>
          <a:endParaRPr lang="en-US"/>
        </a:p>
      </dgm:t>
    </dgm:pt>
    <dgm:pt modelId="{4638AA50-9D6A-4E51-B385-CC9B0589C4E9}">
      <dgm:prSet/>
      <dgm:spPr/>
      <dgm:t>
        <a:bodyPr/>
        <a:lstStyle/>
        <a:p>
          <a:r>
            <a:rPr lang="en-US"/>
            <a:t>Simplify CLNA and Local Plan/Budget workflows where possible</a:t>
          </a:r>
        </a:p>
      </dgm:t>
    </dgm:pt>
    <dgm:pt modelId="{056C87C9-B5EA-40D8-9073-CAFEE4DB33A7}" type="parTrans" cxnId="{01C09649-6865-4A5A-A2B4-B3ED29C8D873}">
      <dgm:prSet/>
      <dgm:spPr/>
      <dgm:t>
        <a:bodyPr/>
        <a:lstStyle/>
        <a:p>
          <a:endParaRPr lang="en-US"/>
        </a:p>
      </dgm:t>
    </dgm:pt>
    <dgm:pt modelId="{A2059C0F-F6BF-4461-A464-5FBD3FF4E393}" type="sibTrans" cxnId="{01C09649-6865-4A5A-A2B4-B3ED29C8D873}">
      <dgm:prSet/>
      <dgm:spPr/>
      <dgm:t>
        <a:bodyPr/>
        <a:lstStyle/>
        <a:p>
          <a:endParaRPr lang="en-US"/>
        </a:p>
      </dgm:t>
    </dgm:pt>
    <dgm:pt modelId="{AEB95CD0-96D0-4DC9-A9F2-BA9EDEACB1AA}">
      <dgm:prSet/>
      <dgm:spPr/>
      <dgm:t>
        <a:bodyPr/>
        <a:lstStyle/>
        <a:p>
          <a:r>
            <a:rPr lang="en-US"/>
            <a:t>Enhance professional development options</a:t>
          </a:r>
        </a:p>
      </dgm:t>
    </dgm:pt>
    <dgm:pt modelId="{458D2AAE-0BE1-4F8B-9D4F-9C1DD7FDB2CB}" type="parTrans" cxnId="{6DBA8EF3-0AC1-4257-BFB0-65019A5ABB2C}">
      <dgm:prSet/>
      <dgm:spPr/>
      <dgm:t>
        <a:bodyPr/>
        <a:lstStyle/>
        <a:p>
          <a:endParaRPr lang="en-US"/>
        </a:p>
      </dgm:t>
    </dgm:pt>
    <dgm:pt modelId="{BC010680-B1E3-43FC-91C4-CC04E9A071DB}" type="sibTrans" cxnId="{6DBA8EF3-0AC1-4257-BFB0-65019A5ABB2C}">
      <dgm:prSet/>
      <dgm:spPr/>
      <dgm:t>
        <a:bodyPr/>
        <a:lstStyle/>
        <a:p>
          <a:endParaRPr lang="en-US"/>
        </a:p>
      </dgm:t>
    </dgm:pt>
    <dgm:pt modelId="{39BB2E2E-1811-4347-B415-CECEA5D6A07C}" type="pres">
      <dgm:prSet presAssocID="{BCE7C4BC-95CB-471A-99E3-1E90C4F3B3D9}" presName="linear" presStyleCnt="0">
        <dgm:presLayoutVars>
          <dgm:animLvl val="lvl"/>
          <dgm:resizeHandles val="exact"/>
        </dgm:presLayoutVars>
      </dgm:prSet>
      <dgm:spPr/>
    </dgm:pt>
    <dgm:pt modelId="{2D25F309-1525-4DB8-8F85-9A480789EF67}" type="pres">
      <dgm:prSet presAssocID="{075907B1-8962-4BB4-88DF-B007EE7E99E9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F093579-A9FD-4B4F-8F88-F0FB7C5D88D2}" type="pres">
      <dgm:prSet presAssocID="{D3D9F2FA-112B-400B-BDDF-78D9973A63F5}" presName="spacer" presStyleCnt="0"/>
      <dgm:spPr/>
    </dgm:pt>
    <dgm:pt modelId="{0C3000DC-0096-4F27-BFAE-94D25AF99F8E}" type="pres">
      <dgm:prSet presAssocID="{90F5E687-F2A1-488C-8AEB-389A23431C1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D3F08F2-7CF4-457E-9C3A-BCAB2DB26415}" type="pres">
      <dgm:prSet presAssocID="{77DD298F-CF45-472A-8A56-793133E5AFD2}" presName="spacer" presStyleCnt="0"/>
      <dgm:spPr/>
    </dgm:pt>
    <dgm:pt modelId="{911F6C4A-7732-44B2-A1F4-79D0AC6A7656}" type="pres">
      <dgm:prSet presAssocID="{84E9AD5B-D62D-402A-8F61-87ECF70B15CC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AEFF8DA-C78A-4982-A9E8-B70A4E8CCF79}" type="pres">
      <dgm:prSet presAssocID="{9C0D06F5-16E8-4EDF-998B-6D79EE4E07DB}" presName="spacer" presStyleCnt="0"/>
      <dgm:spPr/>
    </dgm:pt>
    <dgm:pt modelId="{040BB785-CEC6-401E-86E8-7FC30D9A2582}" type="pres">
      <dgm:prSet presAssocID="{4638AA50-9D6A-4E51-B385-CC9B0589C4E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6E1D7E6-6DB4-4B56-90FE-536A7224A235}" type="pres">
      <dgm:prSet presAssocID="{A2059C0F-F6BF-4461-A464-5FBD3FF4E393}" presName="spacer" presStyleCnt="0"/>
      <dgm:spPr/>
    </dgm:pt>
    <dgm:pt modelId="{5004A602-963F-4A5F-8B6F-B8E0B7999639}" type="pres">
      <dgm:prSet presAssocID="{AEB95CD0-96D0-4DC9-A9F2-BA9EDEACB1AA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8AD70B04-D74B-4D48-ACC6-E211A677E8BB}" type="presOf" srcId="{075907B1-8962-4BB4-88DF-B007EE7E99E9}" destId="{2D25F309-1525-4DB8-8F85-9A480789EF67}" srcOrd="0" destOrd="0" presId="urn:microsoft.com/office/officeart/2005/8/layout/vList2"/>
    <dgm:cxn modelId="{85025129-B740-4DA7-ABCF-0C6D795C9409}" srcId="{BCE7C4BC-95CB-471A-99E3-1E90C4F3B3D9}" destId="{075907B1-8962-4BB4-88DF-B007EE7E99E9}" srcOrd="0" destOrd="0" parTransId="{8305562B-5C96-453B-AEC8-68316FB79910}" sibTransId="{D3D9F2FA-112B-400B-BDDF-78D9973A63F5}"/>
    <dgm:cxn modelId="{21A9962F-09DE-42EF-9110-70DF11ABC3B3}" type="presOf" srcId="{4638AA50-9D6A-4E51-B385-CC9B0589C4E9}" destId="{040BB785-CEC6-401E-86E8-7FC30D9A2582}" srcOrd="0" destOrd="0" presId="urn:microsoft.com/office/officeart/2005/8/layout/vList2"/>
    <dgm:cxn modelId="{B15EA630-4D1C-4979-A08E-856FF93FFECC}" type="presOf" srcId="{BCE7C4BC-95CB-471A-99E3-1E90C4F3B3D9}" destId="{39BB2E2E-1811-4347-B415-CECEA5D6A07C}" srcOrd="0" destOrd="0" presId="urn:microsoft.com/office/officeart/2005/8/layout/vList2"/>
    <dgm:cxn modelId="{01C09649-6865-4A5A-A2B4-B3ED29C8D873}" srcId="{BCE7C4BC-95CB-471A-99E3-1E90C4F3B3D9}" destId="{4638AA50-9D6A-4E51-B385-CC9B0589C4E9}" srcOrd="3" destOrd="0" parTransId="{056C87C9-B5EA-40D8-9073-CAFEE4DB33A7}" sibTransId="{A2059C0F-F6BF-4461-A464-5FBD3FF4E393}"/>
    <dgm:cxn modelId="{A82B1C4C-09F3-4333-9E58-6F23DDE9A88A}" type="presOf" srcId="{AEB95CD0-96D0-4DC9-A9F2-BA9EDEACB1AA}" destId="{5004A602-963F-4A5F-8B6F-B8E0B7999639}" srcOrd="0" destOrd="0" presId="urn:microsoft.com/office/officeart/2005/8/layout/vList2"/>
    <dgm:cxn modelId="{A7BDE984-80F0-484E-9AF3-003C567B8576}" srcId="{BCE7C4BC-95CB-471A-99E3-1E90C4F3B3D9}" destId="{84E9AD5B-D62D-402A-8F61-87ECF70B15CC}" srcOrd="2" destOrd="0" parTransId="{9D7FF269-84DF-4E62-BAB7-33DA90168B30}" sibTransId="{9C0D06F5-16E8-4EDF-998B-6D79EE4E07DB}"/>
    <dgm:cxn modelId="{F15B5EA3-FAB6-445A-A0E0-24D83D3035A4}" srcId="{BCE7C4BC-95CB-471A-99E3-1E90C4F3B3D9}" destId="{90F5E687-F2A1-488C-8AEB-389A23431C1B}" srcOrd="1" destOrd="0" parTransId="{4651B20E-0AE4-4745-886A-1C1483FA9419}" sibTransId="{77DD298F-CF45-472A-8A56-793133E5AFD2}"/>
    <dgm:cxn modelId="{830218C0-6ECB-440F-8946-E71B308D5646}" type="presOf" srcId="{84E9AD5B-D62D-402A-8F61-87ECF70B15CC}" destId="{911F6C4A-7732-44B2-A1F4-79D0AC6A7656}" srcOrd="0" destOrd="0" presId="urn:microsoft.com/office/officeart/2005/8/layout/vList2"/>
    <dgm:cxn modelId="{6DBA8EF3-0AC1-4257-BFB0-65019A5ABB2C}" srcId="{BCE7C4BC-95CB-471A-99E3-1E90C4F3B3D9}" destId="{AEB95CD0-96D0-4DC9-A9F2-BA9EDEACB1AA}" srcOrd="4" destOrd="0" parTransId="{458D2AAE-0BE1-4F8B-9D4F-9C1DD7FDB2CB}" sibTransId="{BC010680-B1E3-43FC-91C4-CC04E9A071DB}"/>
    <dgm:cxn modelId="{0200CBF8-5F0A-445E-81CB-1ED0077CCF8C}" type="presOf" srcId="{90F5E687-F2A1-488C-8AEB-389A23431C1B}" destId="{0C3000DC-0096-4F27-BFAE-94D25AF99F8E}" srcOrd="0" destOrd="0" presId="urn:microsoft.com/office/officeart/2005/8/layout/vList2"/>
    <dgm:cxn modelId="{D707E684-F290-4116-9CC3-5E407DDC6AB7}" type="presParOf" srcId="{39BB2E2E-1811-4347-B415-CECEA5D6A07C}" destId="{2D25F309-1525-4DB8-8F85-9A480789EF67}" srcOrd="0" destOrd="0" presId="urn:microsoft.com/office/officeart/2005/8/layout/vList2"/>
    <dgm:cxn modelId="{17D07F60-7778-40BC-B9F2-2A967BEC291A}" type="presParOf" srcId="{39BB2E2E-1811-4347-B415-CECEA5D6A07C}" destId="{EF093579-A9FD-4B4F-8F88-F0FB7C5D88D2}" srcOrd="1" destOrd="0" presId="urn:microsoft.com/office/officeart/2005/8/layout/vList2"/>
    <dgm:cxn modelId="{F41C69D9-9A97-4C91-801E-0E2E6BE951DA}" type="presParOf" srcId="{39BB2E2E-1811-4347-B415-CECEA5D6A07C}" destId="{0C3000DC-0096-4F27-BFAE-94D25AF99F8E}" srcOrd="2" destOrd="0" presId="urn:microsoft.com/office/officeart/2005/8/layout/vList2"/>
    <dgm:cxn modelId="{8BF11CD2-0064-4994-AABF-BBA609C54F7C}" type="presParOf" srcId="{39BB2E2E-1811-4347-B415-CECEA5D6A07C}" destId="{1D3F08F2-7CF4-457E-9C3A-BCAB2DB26415}" srcOrd="3" destOrd="0" presId="urn:microsoft.com/office/officeart/2005/8/layout/vList2"/>
    <dgm:cxn modelId="{7BAFEB0E-F78F-4668-B4EE-579BE2A38B52}" type="presParOf" srcId="{39BB2E2E-1811-4347-B415-CECEA5D6A07C}" destId="{911F6C4A-7732-44B2-A1F4-79D0AC6A7656}" srcOrd="4" destOrd="0" presId="urn:microsoft.com/office/officeart/2005/8/layout/vList2"/>
    <dgm:cxn modelId="{A1269598-5736-4991-9B18-D9B0F888A31E}" type="presParOf" srcId="{39BB2E2E-1811-4347-B415-CECEA5D6A07C}" destId="{1AEFF8DA-C78A-4982-A9E8-B70A4E8CCF79}" srcOrd="5" destOrd="0" presId="urn:microsoft.com/office/officeart/2005/8/layout/vList2"/>
    <dgm:cxn modelId="{DBEE81A3-BD99-499D-9CF3-6D47756F8DFE}" type="presParOf" srcId="{39BB2E2E-1811-4347-B415-CECEA5D6A07C}" destId="{040BB785-CEC6-401E-86E8-7FC30D9A2582}" srcOrd="6" destOrd="0" presId="urn:microsoft.com/office/officeart/2005/8/layout/vList2"/>
    <dgm:cxn modelId="{18347D40-3220-49B5-846B-0C65E3BD4A2F}" type="presParOf" srcId="{39BB2E2E-1811-4347-B415-CECEA5D6A07C}" destId="{76E1D7E6-6DB4-4B56-90FE-536A7224A235}" srcOrd="7" destOrd="0" presId="urn:microsoft.com/office/officeart/2005/8/layout/vList2"/>
    <dgm:cxn modelId="{829FAFCB-71E7-430D-93D0-9694507BE00C}" type="presParOf" srcId="{39BB2E2E-1811-4347-B415-CECEA5D6A07C}" destId="{5004A602-963F-4A5F-8B6F-B8E0B7999639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8DA024-BB85-40E5-B2AD-B10B93DD2D3E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051C0FA-D312-46AB-B567-1F9938CF154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Perkins Annual Meeting</a:t>
          </a:r>
        </a:p>
      </dgm:t>
    </dgm:pt>
    <dgm:pt modelId="{1F847CEA-1BA1-4A79-9754-EE0FD5E281A2}" type="parTrans" cxnId="{DC96E929-06A9-4B6A-8CE7-626C47724DD2}">
      <dgm:prSet/>
      <dgm:spPr/>
      <dgm:t>
        <a:bodyPr/>
        <a:lstStyle/>
        <a:p>
          <a:endParaRPr lang="en-US"/>
        </a:p>
      </dgm:t>
    </dgm:pt>
    <dgm:pt modelId="{A0DF939B-CC95-4632-A6C7-AA33CA5439FF}" type="sibTrans" cxnId="{DC96E929-06A9-4B6A-8CE7-626C47724DD2}">
      <dgm:prSet/>
      <dgm:spPr/>
      <dgm:t>
        <a:bodyPr/>
        <a:lstStyle/>
        <a:p>
          <a:endParaRPr lang="en-US"/>
        </a:p>
      </dgm:t>
    </dgm:pt>
    <dgm:pt modelId="{CA9779C2-34D9-4B0A-8840-06FCDC4655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April 15, 2026, Koury Convention Center</a:t>
          </a:r>
        </a:p>
      </dgm:t>
    </dgm:pt>
    <dgm:pt modelId="{F60FC672-952C-43F6-BDA2-BDFC254D9051}" type="parTrans" cxnId="{11A3482C-6301-4F0D-97E6-AB16042DFD5A}">
      <dgm:prSet/>
      <dgm:spPr/>
      <dgm:t>
        <a:bodyPr/>
        <a:lstStyle/>
        <a:p>
          <a:endParaRPr lang="en-US"/>
        </a:p>
      </dgm:t>
    </dgm:pt>
    <dgm:pt modelId="{886E2F1E-F624-4D37-9208-5347B58C85E5}" type="sibTrans" cxnId="{11A3482C-6301-4F0D-97E6-AB16042DFD5A}">
      <dgm:prSet/>
      <dgm:spPr/>
      <dgm:t>
        <a:bodyPr/>
        <a:lstStyle/>
        <a:p>
          <a:endParaRPr lang="en-US"/>
        </a:p>
      </dgm:t>
    </dgm:pt>
    <dgm:pt modelId="{DFC99CC7-B565-4323-A17C-AE7B542A27B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SkillsUSA NC State Leadership &amp; Skills Conference</a:t>
          </a:r>
        </a:p>
      </dgm:t>
    </dgm:pt>
    <dgm:pt modelId="{CFEF28D3-52CC-46FB-B641-ED5DB3D4353A}" type="parTrans" cxnId="{0E98A689-8839-4B43-9B67-C6ABC20BC389}">
      <dgm:prSet/>
      <dgm:spPr/>
      <dgm:t>
        <a:bodyPr/>
        <a:lstStyle/>
        <a:p>
          <a:endParaRPr lang="en-US"/>
        </a:p>
      </dgm:t>
    </dgm:pt>
    <dgm:pt modelId="{8CD1F98D-ED85-4E72-A55B-90038E36DFE6}" type="sibTrans" cxnId="{0E98A689-8839-4B43-9B67-C6ABC20BC389}">
      <dgm:prSet/>
      <dgm:spPr/>
      <dgm:t>
        <a:bodyPr/>
        <a:lstStyle/>
        <a:p>
          <a:endParaRPr lang="en-US"/>
        </a:p>
      </dgm:t>
    </dgm:pt>
    <dgm:pt modelId="{CF2F8E2A-2A62-4146-8558-8DFC6FC506D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April 15-17, 2026, Koury Convention Center </a:t>
          </a:r>
        </a:p>
      </dgm:t>
    </dgm:pt>
    <dgm:pt modelId="{A398ADC0-3C2B-49C1-A6D3-87187606943D}" type="parTrans" cxnId="{536990B9-D70B-4928-89C9-9D8AF2B64433}">
      <dgm:prSet/>
      <dgm:spPr/>
      <dgm:t>
        <a:bodyPr/>
        <a:lstStyle/>
        <a:p>
          <a:endParaRPr lang="en-US"/>
        </a:p>
      </dgm:t>
    </dgm:pt>
    <dgm:pt modelId="{94FBBE23-0263-4709-8FEE-7636514ACCAD}" type="sibTrans" cxnId="{536990B9-D70B-4928-89C9-9D8AF2B64433}">
      <dgm:prSet/>
      <dgm:spPr/>
      <dgm:t>
        <a:bodyPr/>
        <a:lstStyle/>
        <a:p>
          <a:endParaRPr lang="en-US"/>
        </a:p>
      </dgm:t>
    </dgm:pt>
    <dgm:pt modelId="{05FCB641-5C1E-45EC-B056-3593FA131FF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SkillsUSA National Leadership &amp; Skills Conference</a:t>
          </a:r>
        </a:p>
      </dgm:t>
    </dgm:pt>
    <dgm:pt modelId="{D8C52E75-3175-4FD4-9DE0-B9EF010E597F}" type="parTrans" cxnId="{153A7872-0450-4241-A887-863D143E8196}">
      <dgm:prSet/>
      <dgm:spPr/>
      <dgm:t>
        <a:bodyPr/>
        <a:lstStyle/>
        <a:p>
          <a:endParaRPr lang="en-US"/>
        </a:p>
      </dgm:t>
    </dgm:pt>
    <dgm:pt modelId="{0F748B6D-A40E-4DE3-AE06-E3A57D80EFEF}" type="sibTrans" cxnId="{153A7872-0450-4241-A887-863D143E8196}">
      <dgm:prSet/>
      <dgm:spPr/>
      <dgm:t>
        <a:bodyPr/>
        <a:lstStyle/>
        <a:p>
          <a:endParaRPr lang="en-US"/>
        </a:p>
      </dgm:t>
    </dgm:pt>
    <dgm:pt modelId="{367EA856-18D8-4D0D-AB35-54C0775E51D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June 1-5, 2026, Atlanta, Georgia </a:t>
          </a:r>
        </a:p>
      </dgm:t>
    </dgm:pt>
    <dgm:pt modelId="{ABBDF5CF-6511-4979-9249-64371BCA8922}" type="parTrans" cxnId="{7CF1F38B-9EC4-415D-9217-B68162FD7705}">
      <dgm:prSet/>
      <dgm:spPr/>
      <dgm:t>
        <a:bodyPr/>
        <a:lstStyle/>
        <a:p>
          <a:endParaRPr lang="en-US"/>
        </a:p>
      </dgm:t>
    </dgm:pt>
    <dgm:pt modelId="{2F75B2D6-F1D5-4A4F-864E-F05B5774FFA2}" type="sibTrans" cxnId="{7CF1F38B-9EC4-415D-9217-B68162FD7705}">
      <dgm:prSet/>
      <dgm:spPr/>
      <dgm:t>
        <a:bodyPr/>
        <a:lstStyle/>
        <a:p>
          <a:endParaRPr lang="en-US"/>
        </a:p>
      </dgm:t>
    </dgm:pt>
    <dgm:pt modelId="{51D8F7C1-F351-8E4E-8662-9D2286AFB9F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April 16, Postsecondary Competitions</a:t>
          </a:r>
        </a:p>
      </dgm:t>
    </dgm:pt>
    <dgm:pt modelId="{02F64103-CB99-E646-9D58-B32C85B7CBD3}" type="parTrans" cxnId="{A2CAB2B1-1BC5-B544-9DCB-D984CF1A30C7}">
      <dgm:prSet/>
      <dgm:spPr/>
      <dgm:t>
        <a:bodyPr/>
        <a:lstStyle/>
        <a:p>
          <a:endParaRPr lang="en-US"/>
        </a:p>
      </dgm:t>
    </dgm:pt>
    <dgm:pt modelId="{73982A6B-CC7C-8B45-AEED-813EC94FF13D}" type="sibTrans" cxnId="{A2CAB2B1-1BC5-B544-9DCB-D984CF1A30C7}">
      <dgm:prSet/>
      <dgm:spPr/>
      <dgm:t>
        <a:bodyPr/>
        <a:lstStyle/>
        <a:p>
          <a:endParaRPr lang="en-US"/>
        </a:p>
      </dgm:t>
    </dgm:pt>
    <dgm:pt modelId="{ACCAC4D0-0CEB-4FC3-B088-DBE2C5D0D9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800"/>
            <a:t>Generative AI in the CTE Classroom</a:t>
          </a:r>
        </a:p>
      </dgm:t>
    </dgm:pt>
    <dgm:pt modelId="{A9808A40-85A5-4A74-A0D8-1D3EF6C39ABE}" type="parTrans" cxnId="{394D9CC8-8CCE-49D1-B50B-CA8C74DE5874}">
      <dgm:prSet/>
      <dgm:spPr/>
      <dgm:t>
        <a:bodyPr/>
        <a:lstStyle/>
        <a:p>
          <a:endParaRPr lang="en-US"/>
        </a:p>
      </dgm:t>
    </dgm:pt>
    <dgm:pt modelId="{943D6DEB-C0E2-4C4F-8D04-123BACB138DD}" type="sibTrans" cxnId="{394D9CC8-8CCE-49D1-B50B-CA8C74DE5874}">
      <dgm:prSet/>
      <dgm:spPr/>
      <dgm:t>
        <a:bodyPr/>
        <a:lstStyle/>
        <a:p>
          <a:endParaRPr lang="en-US"/>
        </a:p>
      </dgm:t>
    </dgm:pt>
    <dgm:pt modelId="{811D13A5-C4B4-471B-8850-26399E17845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2400"/>
            <a:t>March 31–April 1, 2026, Guilford Tech CC</a:t>
          </a:r>
        </a:p>
      </dgm:t>
    </dgm:pt>
    <dgm:pt modelId="{FA5403C1-AE58-452A-B159-768A46309DD7}" type="parTrans" cxnId="{CF486770-0744-46A1-9617-271A0DF02F79}">
      <dgm:prSet/>
      <dgm:spPr/>
      <dgm:t>
        <a:bodyPr/>
        <a:lstStyle/>
        <a:p>
          <a:endParaRPr lang="en-US"/>
        </a:p>
      </dgm:t>
    </dgm:pt>
    <dgm:pt modelId="{26ED0DEA-7421-4D65-BEC2-DE921221A127}" type="sibTrans" cxnId="{CF486770-0744-46A1-9617-271A0DF02F79}">
      <dgm:prSet/>
      <dgm:spPr/>
      <dgm:t>
        <a:bodyPr/>
        <a:lstStyle/>
        <a:p>
          <a:endParaRPr lang="en-US"/>
        </a:p>
      </dgm:t>
    </dgm:pt>
    <dgm:pt modelId="{07ECE5E2-2E65-4565-9B3A-73AD29DC7476}" type="pres">
      <dgm:prSet presAssocID="{E98DA024-BB85-40E5-B2AD-B10B93DD2D3E}" presName="root" presStyleCnt="0">
        <dgm:presLayoutVars>
          <dgm:dir/>
          <dgm:resizeHandles val="exact"/>
        </dgm:presLayoutVars>
      </dgm:prSet>
      <dgm:spPr/>
    </dgm:pt>
    <dgm:pt modelId="{3C3AF3F0-8D56-460C-9BA2-955E92E91C45}" type="pres">
      <dgm:prSet presAssocID="{ACCAC4D0-0CEB-4FC3-B088-DBE2C5D0D95D}" presName="compNode" presStyleCnt="0"/>
      <dgm:spPr/>
    </dgm:pt>
    <dgm:pt modelId="{AC48BCB3-95ED-4F15-A3B1-210A32464508}" type="pres">
      <dgm:prSet presAssocID="{ACCAC4D0-0CEB-4FC3-B088-DBE2C5D0D95D}" presName="bgRect" presStyleLbl="bgShp" presStyleIdx="0" presStyleCnt="4" custLinFactNeighborX="-12475" custLinFactNeighborY="-197"/>
      <dgm:spPr>
        <a:solidFill>
          <a:srgbClr val="AED5E7"/>
        </a:solidFill>
      </dgm:spPr>
    </dgm:pt>
    <dgm:pt modelId="{DB827230-5EFD-4E0F-8814-19DC9B92A502}" type="pres">
      <dgm:prSet presAssocID="{ACCAC4D0-0CEB-4FC3-B088-DBE2C5D0D95D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ificial Intelligence with solid fill"/>
        </a:ext>
      </dgm:extLst>
    </dgm:pt>
    <dgm:pt modelId="{98EF07CE-89AD-478E-A39B-B634A47784DD}" type="pres">
      <dgm:prSet presAssocID="{ACCAC4D0-0CEB-4FC3-B088-DBE2C5D0D95D}" presName="spaceRect" presStyleCnt="0"/>
      <dgm:spPr/>
    </dgm:pt>
    <dgm:pt modelId="{D9EE0AAD-F811-4AAB-9133-6201299B64DF}" type="pres">
      <dgm:prSet presAssocID="{ACCAC4D0-0CEB-4FC3-B088-DBE2C5D0D95D}" presName="parTx" presStyleLbl="revTx" presStyleIdx="0" presStyleCnt="8">
        <dgm:presLayoutVars>
          <dgm:chMax val="0"/>
          <dgm:chPref val="0"/>
        </dgm:presLayoutVars>
      </dgm:prSet>
      <dgm:spPr/>
    </dgm:pt>
    <dgm:pt modelId="{94E587A6-E1BE-4144-9B5B-3A999EF89B9E}" type="pres">
      <dgm:prSet presAssocID="{ACCAC4D0-0CEB-4FC3-B088-DBE2C5D0D95D}" presName="desTx" presStyleLbl="revTx" presStyleIdx="1" presStyleCnt="8">
        <dgm:presLayoutVars/>
      </dgm:prSet>
      <dgm:spPr/>
    </dgm:pt>
    <dgm:pt modelId="{5A1B4095-6951-4E1B-8E95-2E8002682A9F}" type="pres">
      <dgm:prSet presAssocID="{943D6DEB-C0E2-4C4F-8D04-123BACB138DD}" presName="sibTrans" presStyleCnt="0"/>
      <dgm:spPr/>
    </dgm:pt>
    <dgm:pt modelId="{55E43BA4-C1D9-4AEB-A6A4-ED892ADC9D2E}" type="pres">
      <dgm:prSet presAssocID="{1051C0FA-D312-46AB-B567-1F9938CF1547}" presName="compNode" presStyleCnt="0"/>
      <dgm:spPr/>
    </dgm:pt>
    <dgm:pt modelId="{6190400E-9517-45C2-B88C-9558CB833C22}" type="pres">
      <dgm:prSet presAssocID="{1051C0FA-D312-46AB-B567-1F9938CF1547}" presName="bgRect" presStyleLbl="bgShp" presStyleIdx="1" presStyleCnt="4"/>
      <dgm:spPr>
        <a:solidFill>
          <a:srgbClr val="C2B59B"/>
        </a:solidFill>
      </dgm:spPr>
    </dgm:pt>
    <dgm:pt modelId="{724E776D-CAD0-4240-9A11-2CF2B7E73128}" type="pres">
      <dgm:prSet presAssocID="{1051C0FA-D312-46AB-B567-1F9938CF154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D64380E-07E3-446A-BC2A-A54545A55EFC}" type="pres">
      <dgm:prSet presAssocID="{1051C0FA-D312-46AB-B567-1F9938CF1547}" presName="spaceRect" presStyleCnt="0"/>
      <dgm:spPr/>
    </dgm:pt>
    <dgm:pt modelId="{060ED8AE-8C17-472C-927E-F3D254DD6AD0}" type="pres">
      <dgm:prSet presAssocID="{1051C0FA-D312-46AB-B567-1F9938CF1547}" presName="parTx" presStyleLbl="revTx" presStyleIdx="2" presStyleCnt="8">
        <dgm:presLayoutVars>
          <dgm:chMax val="0"/>
          <dgm:chPref val="0"/>
        </dgm:presLayoutVars>
      </dgm:prSet>
      <dgm:spPr/>
    </dgm:pt>
    <dgm:pt modelId="{08EB6215-C7A0-46D2-8F4A-5461F52FA06E}" type="pres">
      <dgm:prSet presAssocID="{1051C0FA-D312-46AB-B567-1F9938CF1547}" presName="desTx" presStyleLbl="revTx" presStyleIdx="3" presStyleCnt="8">
        <dgm:presLayoutVars/>
      </dgm:prSet>
      <dgm:spPr/>
    </dgm:pt>
    <dgm:pt modelId="{A153D3D6-7DB0-460C-B568-4BB72992ABDF}" type="pres">
      <dgm:prSet presAssocID="{A0DF939B-CC95-4632-A6C7-AA33CA5439FF}" presName="sibTrans" presStyleCnt="0"/>
      <dgm:spPr/>
    </dgm:pt>
    <dgm:pt modelId="{13D31836-40F5-47B9-8243-9BC6569F9E4D}" type="pres">
      <dgm:prSet presAssocID="{DFC99CC7-B565-4323-A17C-AE7B542A27B9}" presName="compNode" presStyleCnt="0"/>
      <dgm:spPr/>
    </dgm:pt>
    <dgm:pt modelId="{680260C0-ACF1-4731-B21D-341822126C89}" type="pres">
      <dgm:prSet presAssocID="{DFC99CC7-B565-4323-A17C-AE7B542A27B9}" presName="bgRect" presStyleLbl="bgShp" presStyleIdx="2" presStyleCnt="4"/>
      <dgm:spPr>
        <a:solidFill>
          <a:srgbClr val="807359"/>
        </a:solidFill>
        <a:ln>
          <a:solidFill>
            <a:srgbClr val="515255"/>
          </a:solidFill>
        </a:ln>
      </dgm:spPr>
    </dgm:pt>
    <dgm:pt modelId="{C519B719-0953-4FC8-A3DC-13DB8C5C5C29}" type="pres">
      <dgm:prSet presAssocID="{DFC99CC7-B565-4323-A17C-AE7B542A27B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iefcase with solid fill"/>
        </a:ext>
      </dgm:extLst>
    </dgm:pt>
    <dgm:pt modelId="{57F851C3-E0AF-496C-9AC6-589EAAC7A065}" type="pres">
      <dgm:prSet presAssocID="{DFC99CC7-B565-4323-A17C-AE7B542A27B9}" presName="spaceRect" presStyleCnt="0"/>
      <dgm:spPr/>
    </dgm:pt>
    <dgm:pt modelId="{5D258C23-3DF4-4791-88E1-042526A9BC61}" type="pres">
      <dgm:prSet presAssocID="{DFC99CC7-B565-4323-A17C-AE7B542A27B9}" presName="parTx" presStyleLbl="revTx" presStyleIdx="4" presStyleCnt="8">
        <dgm:presLayoutVars>
          <dgm:chMax val="0"/>
          <dgm:chPref val="0"/>
        </dgm:presLayoutVars>
      </dgm:prSet>
      <dgm:spPr/>
    </dgm:pt>
    <dgm:pt modelId="{9F7A5F4B-87B6-4F59-A257-DDC9E298560D}" type="pres">
      <dgm:prSet presAssocID="{DFC99CC7-B565-4323-A17C-AE7B542A27B9}" presName="desTx" presStyleLbl="revTx" presStyleIdx="5" presStyleCnt="8">
        <dgm:presLayoutVars/>
      </dgm:prSet>
      <dgm:spPr/>
    </dgm:pt>
    <dgm:pt modelId="{71DD5D1D-70F5-4262-933E-633ACDDA320F}" type="pres">
      <dgm:prSet presAssocID="{8CD1F98D-ED85-4E72-A55B-90038E36DFE6}" presName="sibTrans" presStyleCnt="0"/>
      <dgm:spPr/>
    </dgm:pt>
    <dgm:pt modelId="{2DB66DCC-4ADB-4406-89AD-C628E1320DFF}" type="pres">
      <dgm:prSet presAssocID="{05FCB641-5C1E-45EC-B056-3593FA131FF3}" presName="compNode" presStyleCnt="0"/>
      <dgm:spPr/>
    </dgm:pt>
    <dgm:pt modelId="{72B7C3F1-DE27-4AFC-A605-3F62050B1C2C}" type="pres">
      <dgm:prSet presAssocID="{05FCB641-5C1E-45EC-B056-3593FA131FF3}" presName="bgRect" presStyleLbl="bgShp" presStyleIdx="3" presStyleCnt="4"/>
      <dgm:spPr>
        <a:solidFill>
          <a:srgbClr val="E1AF00"/>
        </a:solidFill>
      </dgm:spPr>
    </dgm:pt>
    <dgm:pt modelId="{1FEB5AD2-CB6B-434A-915A-62A1832DB6A2}" type="pres">
      <dgm:prSet presAssocID="{05FCB641-5C1E-45EC-B056-3593FA131FF3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ophy with solid fill"/>
        </a:ext>
      </dgm:extLst>
    </dgm:pt>
    <dgm:pt modelId="{43E316E5-6C8D-40CE-AD4A-46BAED6383A4}" type="pres">
      <dgm:prSet presAssocID="{05FCB641-5C1E-45EC-B056-3593FA131FF3}" presName="spaceRect" presStyleCnt="0"/>
      <dgm:spPr/>
    </dgm:pt>
    <dgm:pt modelId="{252A1A10-7390-40B7-B3D7-5C3628BB4565}" type="pres">
      <dgm:prSet presAssocID="{05FCB641-5C1E-45EC-B056-3593FA131FF3}" presName="parTx" presStyleLbl="revTx" presStyleIdx="6" presStyleCnt="8">
        <dgm:presLayoutVars>
          <dgm:chMax val="0"/>
          <dgm:chPref val="0"/>
        </dgm:presLayoutVars>
      </dgm:prSet>
      <dgm:spPr/>
    </dgm:pt>
    <dgm:pt modelId="{6508B73F-7A16-4FE2-B3E8-86E36D1DB459}" type="pres">
      <dgm:prSet presAssocID="{05FCB641-5C1E-45EC-B056-3593FA131FF3}" presName="desTx" presStyleLbl="revTx" presStyleIdx="7" presStyleCnt="8">
        <dgm:presLayoutVars/>
      </dgm:prSet>
      <dgm:spPr/>
    </dgm:pt>
  </dgm:ptLst>
  <dgm:cxnLst>
    <dgm:cxn modelId="{DC96E929-06A9-4B6A-8CE7-626C47724DD2}" srcId="{E98DA024-BB85-40E5-B2AD-B10B93DD2D3E}" destId="{1051C0FA-D312-46AB-B567-1F9938CF1547}" srcOrd="1" destOrd="0" parTransId="{1F847CEA-1BA1-4A79-9754-EE0FD5E281A2}" sibTransId="{A0DF939B-CC95-4632-A6C7-AA33CA5439FF}"/>
    <dgm:cxn modelId="{11A3482C-6301-4F0D-97E6-AB16042DFD5A}" srcId="{1051C0FA-D312-46AB-B567-1F9938CF1547}" destId="{CA9779C2-34D9-4B0A-8840-06FCDC4655AC}" srcOrd="0" destOrd="0" parTransId="{F60FC672-952C-43F6-BDA2-BDFC254D9051}" sibTransId="{886E2F1E-F624-4D37-9208-5347B58C85E5}"/>
    <dgm:cxn modelId="{AB1FC72E-83FA-4CBA-9850-65A651ACF567}" type="presOf" srcId="{05FCB641-5C1E-45EC-B056-3593FA131FF3}" destId="{252A1A10-7390-40B7-B3D7-5C3628BB4565}" srcOrd="0" destOrd="0" presId="urn:microsoft.com/office/officeart/2018/2/layout/IconVerticalSolidList"/>
    <dgm:cxn modelId="{1CF0B836-B366-4ED0-A1DE-7CA22712B081}" type="presOf" srcId="{DFC99CC7-B565-4323-A17C-AE7B542A27B9}" destId="{5D258C23-3DF4-4791-88E1-042526A9BC61}" srcOrd="0" destOrd="0" presId="urn:microsoft.com/office/officeart/2018/2/layout/IconVerticalSolidList"/>
    <dgm:cxn modelId="{CF486770-0744-46A1-9617-271A0DF02F79}" srcId="{ACCAC4D0-0CEB-4FC3-B088-DBE2C5D0D95D}" destId="{811D13A5-C4B4-471B-8850-26399E17845D}" srcOrd="0" destOrd="0" parTransId="{FA5403C1-AE58-452A-B159-768A46309DD7}" sibTransId="{26ED0DEA-7421-4D65-BEC2-DE921221A127}"/>
    <dgm:cxn modelId="{153A7872-0450-4241-A887-863D143E8196}" srcId="{E98DA024-BB85-40E5-B2AD-B10B93DD2D3E}" destId="{05FCB641-5C1E-45EC-B056-3593FA131FF3}" srcOrd="3" destOrd="0" parTransId="{D8C52E75-3175-4FD4-9DE0-B9EF010E597F}" sibTransId="{0F748B6D-A40E-4DE3-AE06-E3A57D80EFEF}"/>
    <dgm:cxn modelId="{85638E56-BE8B-4089-9073-55E046D2D115}" type="presOf" srcId="{E98DA024-BB85-40E5-B2AD-B10B93DD2D3E}" destId="{07ECE5E2-2E65-4565-9B3A-73AD29DC7476}" srcOrd="0" destOrd="0" presId="urn:microsoft.com/office/officeart/2018/2/layout/IconVerticalSolidList"/>
    <dgm:cxn modelId="{67C1697A-7731-492D-87D5-A04F318375B4}" type="presOf" srcId="{1051C0FA-D312-46AB-B567-1F9938CF1547}" destId="{060ED8AE-8C17-472C-927E-F3D254DD6AD0}" srcOrd="0" destOrd="0" presId="urn:microsoft.com/office/officeart/2018/2/layout/IconVerticalSolidList"/>
    <dgm:cxn modelId="{0E98A689-8839-4B43-9B67-C6ABC20BC389}" srcId="{E98DA024-BB85-40E5-B2AD-B10B93DD2D3E}" destId="{DFC99CC7-B565-4323-A17C-AE7B542A27B9}" srcOrd="2" destOrd="0" parTransId="{CFEF28D3-52CC-46FB-B641-ED5DB3D4353A}" sibTransId="{8CD1F98D-ED85-4E72-A55B-90038E36DFE6}"/>
    <dgm:cxn modelId="{6BA6A789-0479-471C-8A2A-90FB8ECFDD98}" type="presOf" srcId="{811D13A5-C4B4-471B-8850-26399E17845D}" destId="{94E587A6-E1BE-4144-9B5B-3A999EF89B9E}" srcOrd="0" destOrd="0" presId="urn:microsoft.com/office/officeart/2018/2/layout/IconVerticalSolidList"/>
    <dgm:cxn modelId="{7CF1F38B-9EC4-415D-9217-B68162FD7705}" srcId="{05FCB641-5C1E-45EC-B056-3593FA131FF3}" destId="{367EA856-18D8-4D0D-AB35-54C0775E51DE}" srcOrd="0" destOrd="0" parTransId="{ABBDF5CF-6511-4979-9249-64371BCA8922}" sibTransId="{2F75B2D6-F1D5-4A4F-864E-F05B5774FFA2}"/>
    <dgm:cxn modelId="{3B12B095-D782-4690-89B0-487F04E9EF66}" type="presOf" srcId="{367EA856-18D8-4D0D-AB35-54C0775E51DE}" destId="{6508B73F-7A16-4FE2-B3E8-86E36D1DB459}" srcOrd="0" destOrd="0" presId="urn:microsoft.com/office/officeart/2018/2/layout/IconVerticalSolidList"/>
    <dgm:cxn modelId="{C2B9F0A5-B5EA-E345-8294-93D2978DBBCF}" type="presOf" srcId="{51D8F7C1-F351-8E4E-8662-9D2286AFB9F2}" destId="{9F7A5F4B-87B6-4F59-A257-DDC9E298560D}" srcOrd="0" destOrd="1" presId="urn:microsoft.com/office/officeart/2018/2/layout/IconVerticalSolidList"/>
    <dgm:cxn modelId="{E09BF6A6-84C8-437A-B5F9-2AAF73BE731B}" type="presOf" srcId="{CF2F8E2A-2A62-4146-8558-8DFC6FC506D3}" destId="{9F7A5F4B-87B6-4F59-A257-DDC9E298560D}" srcOrd="0" destOrd="0" presId="urn:microsoft.com/office/officeart/2018/2/layout/IconVerticalSolidList"/>
    <dgm:cxn modelId="{A2CAB2B1-1BC5-B544-9DCB-D984CF1A30C7}" srcId="{DFC99CC7-B565-4323-A17C-AE7B542A27B9}" destId="{51D8F7C1-F351-8E4E-8662-9D2286AFB9F2}" srcOrd="1" destOrd="0" parTransId="{02F64103-CB99-E646-9D58-B32C85B7CBD3}" sibTransId="{73982A6B-CC7C-8B45-AEED-813EC94FF13D}"/>
    <dgm:cxn modelId="{536990B9-D70B-4928-89C9-9D8AF2B64433}" srcId="{DFC99CC7-B565-4323-A17C-AE7B542A27B9}" destId="{CF2F8E2A-2A62-4146-8558-8DFC6FC506D3}" srcOrd="0" destOrd="0" parTransId="{A398ADC0-3C2B-49C1-A6D3-87187606943D}" sibTransId="{94FBBE23-0263-4709-8FEE-7636514ACCAD}"/>
    <dgm:cxn modelId="{4AE678C0-F7EB-4F26-B8E0-C02460B7085B}" type="presOf" srcId="{ACCAC4D0-0CEB-4FC3-B088-DBE2C5D0D95D}" destId="{D9EE0AAD-F811-4AAB-9133-6201299B64DF}" srcOrd="0" destOrd="0" presId="urn:microsoft.com/office/officeart/2018/2/layout/IconVerticalSolidList"/>
    <dgm:cxn modelId="{394D9CC8-8CCE-49D1-B50B-CA8C74DE5874}" srcId="{E98DA024-BB85-40E5-B2AD-B10B93DD2D3E}" destId="{ACCAC4D0-0CEB-4FC3-B088-DBE2C5D0D95D}" srcOrd="0" destOrd="0" parTransId="{A9808A40-85A5-4A74-A0D8-1D3EF6C39ABE}" sibTransId="{943D6DEB-C0E2-4C4F-8D04-123BACB138DD}"/>
    <dgm:cxn modelId="{7A47AEF1-48E4-40B7-B102-D8323AB6BF8F}" type="presOf" srcId="{CA9779C2-34D9-4B0A-8840-06FCDC4655AC}" destId="{08EB6215-C7A0-46D2-8F4A-5461F52FA06E}" srcOrd="0" destOrd="0" presId="urn:microsoft.com/office/officeart/2018/2/layout/IconVerticalSolidList"/>
    <dgm:cxn modelId="{C0FAA640-7CCE-40C9-BC95-77F5A1E86992}" type="presParOf" srcId="{07ECE5E2-2E65-4565-9B3A-73AD29DC7476}" destId="{3C3AF3F0-8D56-460C-9BA2-955E92E91C45}" srcOrd="0" destOrd="0" presId="urn:microsoft.com/office/officeart/2018/2/layout/IconVerticalSolidList"/>
    <dgm:cxn modelId="{5768F930-61BE-4449-A67B-1C1E9C2CD906}" type="presParOf" srcId="{3C3AF3F0-8D56-460C-9BA2-955E92E91C45}" destId="{AC48BCB3-95ED-4F15-A3B1-210A32464508}" srcOrd="0" destOrd="0" presId="urn:microsoft.com/office/officeart/2018/2/layout/IconVerticalSolidList"/>
    <dgm:cxn modelId="{45069372-551B-48C3-932C-B5388A6F3606}" type="presParOf" srcId="{3C3AF3F0-8D56-460C-9BA2-955E92E91C45}" destId="{DB827230-5EFD-4E0F-8814-19DC9B92A502}" srcOrd="1" destOrd="0" presId="urn:microsoft.com/office/officeart/2018/2/layout/IconVerticalSolidList"/>
    <dgm:cxn modelId="{80154935-D23B-40C2-A81D-4DE37769B911}" type="presParOf" srcId="{3C3AF3F0-8D56-460C-9BA2-955E92E91C45}" destId="{98EF07CE-89AD-478E-A39B-B634A47784DD}" srcOrd="2" destOrd="0" presId="urn:microsoft.com/office/officeart/2018/2/layout/IconVerticalSolidList"/>
    <dgm:cxn modelId="{3115ACA6-9D47-4AD6-BD8D-41BD6EDDF231}" type="presParOf" srcId="{3C3AF3F0-8D56-460C-9BA2-955E92E91C45}" destId="{D9EE0AAD-F811-4AAB-9133-6201299B64DF}" srcOrd="3" destOrd="0" presId="urn:microsoft.com/office/officeart/2018/2/layout/IconVerticalSolidList"/>
    <dgm:cxn modelId="{359881C0-6F63-4393-BF94-5040B4FC88F8}" type="presParOf" srcId="{3C3AF3F0-8D56-460C-9BA2-955E92E91C45}" destId="{94E587A6-E1BE-4144-9B5B-3A999EF89B9E}" srcOrd="4" destOrd="0" presId="urn:microsoft.com/office/officeart/2018/2/layout/IconVerticalSolidList"/>
    <dgm:cxn modelId="{E9366605-5CC7-4FF3-A11C-88D72EAA2CB8}" type="presParOf" srcId="{07ECE5E2-2E65-4565-9B3A-73AD29DC7476}" destId="{5A1B4095-6951-4E1B-8E95-2E8002682A9F}" srcOrd="1" destOrd="0" presId="urn:microsoft.com/office/officeart/2018/2/layout/IconVerticalSolidList"/>
    <dgm:cxn modelId="{6636FFFF-6206-41C9-9AD5-C34687818DC9}" type="presParOf" srcId="{07ECE5E2-2E65-4565-9B3A-73AD29DC7476}" destId="{55E43BA4-C1D9-4AEB-A6A4-ED892ADC9D2E}" srcOrd="2" destOrd="0" presId="urn:microsoft.com/office/officeart/2018/2/layout/IconVerticalSolidList"/>
    <dgm:cxn modelId="{2859EE5D-F94D-4A3F-8DA1-278A831AD239}" type="presParOf" srcId="{55E43BA4-C1D9-4AEB-A6A4-ED892ADC9D2E}" destId="{6190400E-9517-45C2-B88C-9558CB833C22}" srcOrd="0" destOrd="0" presId="urn:microsoft.com/office/officeart/2018/2/layout/IconVerticalSolidList"/>
    <dgm:cxn modelId="{11035E8A-EE22-4FC6-80AB-858B4C1130A2}" type="presParOf" srcId="{55E43BA4-C1D9-4AEB-A6A4-ED892ADC9D2E}" destId="{724E776D-CAD0-4240-9A11-2CF2B7E73128}" srcOrd="1" destOrd="0" presId="urn:microsoft.com/office/officeart/2018/2/layout/IconVerticalSolidList"/>
    <dgm:cxn modelId="{5EEEE9B6-6FA1-469D-87F0-95DFD476D596}" type="presParOf" srcId="{55E43BA4-C1D9-4AEB-A6A4-ED892ADC9D2E}" destId="{AD64380E-07E3-446A-BC2A-A54545A55EFC}" srcOrd="2" destOrd="0" presId="urn:microsoft.com/office/officeart/2018/2/layout/IconVerticalSolidList"/>
    <dgm:cxn modelId="{B0400420-C584-4EC2-B729-14B03023F926}" type="presParOf" srcId="{55E43BA4-C1D9-4AEB-A6A4-ED892ADC9D2E}" destId="{060ED8AE-8C17-472C-927E-F3D254DD6AD0}" srcOrd="3" destOrd="0" presId="urn:microsoft.com/office/officeart/2018/2/layout/IconVerticalSolidList"/>
    <dgm:cxn modelId="{CD329CE2-6CBC-4C05-B0A1-E6B435994961}" type="presParOf" srcId="{55E43BA4-C1D9-4AEB-A6A4-ED892ADC9D2E}" destId="{08EB6215-C7A0-46D2-8F4A-5461F52FA06E}" srcOrd="4" destOrd="0" presId="urn:microsoft.com/office/officeart/2018/2/layout/IconVerticalSolidList"/>
    <dgm:cxn modelId="{B4EF0727-CF3F-4CED-8DA6-908A64A248EA}" type="presParOf" srcId="{07ECE5E2-2E65-4565-9B3A-73AD29DC7476}" destId="{A153D3D6-7DB0-460C-B568-4BB72992ABDF}" srcOrd="3" destOrd="0" presId="urn:microsoft.com/office/officeart/2018/2/layout/IconVerticalSolidList"/>
    <dgm:cxn modelId="{29A3B32E-9024-4024-8112-D1641A93F5D6}" type="presParOf" srcId="{07ECE5E2-2E65-4565-9B3A-73AD29DC7476}" destId="{13D31836-40F5-47B9-8243-9BC6569F9E4D}" srcOrd="4" destOrd="0" presId="urn:microsoft.com/office/officeart/2018/2/layout/IconVerticalSolidList"/>
    <dgm:cxn modelId="{B6518DD9-1698-444C-9D4A-CC6C7E11D1FF}" type="presParOf" srcId="{13D31836-40F5-47B9-8243-9BC6569F9E4D}" destId="{680260C0-ACF1-4731-B21D-341822126C89}" srcOrd="0" destOrd="0" presId="urn:microsoft.com/office/officeart/2018/2/layout/IconVerticalSolidList"/>
    <dgm:cxn modelId="{F3C4DF05-A643-44E0-A355-14F8E443FE6F}" type="presParOf" srcId="{13D31836-40F5-47B9-8243-9BC6569F9E4D}" destId="{C519B719-0953-4FC8-A3DC-13DB8C5C5C29}" srcOrd="1" destOrd="0" presId="urn:microsoft.com/office/officeart/2018/2/layout/IconVerticalSolidList"/>
    <dgm:cxn modelId="{B36F5C3C-5D47-44F9-A02E-68A7C54FBA10}" type="presParOf" srcId="{13D31836-40F5-47B9-8243-9BC6569F9E4D}" destId="{57F851C3-E0AF-496C-9AC6-589EAAC7A065}" srcOrd="2" destOrd="0" presId="urn:microsoft.com/office/officeart/2018/2/layout/IconVerticalSolidList"/>
    <dgm:cxn modelId="{9FB1B119-102B-49EA-BB27-726979AEA9B1}" type="presParOf" srcId="{13D31836-40F5-47B9-8243-9BC6569F9E4D}" destId="{5D258C23-3DF4-4791-88E1-042526A9BC61}" srcOrd="3" destOrd="0" presId="urn:microsoft.com/office/officeart/2018/2/layout/IconVerticalSolidList"/>
    <dgm:cxn modelId="{5BA51F3D-252C-43E2-88AF-AFEAD55F52EA}" type="presParOf" srcId="{13D31836-40F5-47B9-8243-9BC6569F9E4D}" destId="{9F7A5F4B-87B6-4F59-A257-DDC9E298560D}" srcOrd="4" destOrd="0" presId="urn:microsoft.com/office/officeart/2018/2/layout/IconVerticalSolidList"/>
    <dgm:cxn modelId="{ADD0FF0A-6067-4D58-90A8-F479D898B253}" type="presParOf" srcId="{07ECE5E2-2E65-4565-9B3A-73AD29DC7476}" destId="{71DD5D1D-70F5-4262-933E-633ACDDA320F}" srcOrd="5" destOrd="0" presId="urn:microsoft.com/office/officeart/2018/2/layout/IconVerticalSolidList"/>
    <dgm:cxn modelId="{CA736550-8752-46BE-A4A4-52A435907E7A}" type="presParOf" srcId="{07ECE5E2-2E65-4565-9B3A-73AD29DC7476}" destId="{2DB66DCC-4ADB-4406-89AD-C628E1320DFF}" srcOrd="6" destOrd="0" presId="urn:microsoft.com/office/officeart/2018/2/layout/IconVerticalSolidList"/>
    <dgm:cxn modelId="{BA54FF0D-20DF-46AE-8CA3-85E51930582A}" type="presParOf" srcId="{2DB66DCC-4ADB-4406-89AD-C628E1320DFF}" destId="{72B7C3F1-DE27-4AFC-A605-3F62050B1C2C}" srcOrd="0" destOrd="0" presId="urn:microsoft.com/office/officeart/2018/2/layout/IconVerticalSolidList"/>
    <dgm:cxn modelId="{66AF56CC-A49E-46E5-90BC-B7BF5C1D323E}" type="presParOf" srcId="{2DB66DCC-4ADB-4406-89AD-C628E1320DFF}" destId="{1FEB5AD2-CB6B-434A-915A-62A1832DB6A2}" srcOrd="1" destOrd="0" presId="urn:microsoft.com/office/officeart/2018/2/layout/IconVerticalSolidList"/>
    <dgm:cxn modelId="{A1D0A0BB-7C3C-45EC-A380-243E00BDE1EA}" type="presParOf" srcId="{2DB66DCC-4ADB-4406-89AD-C628E1320DFF}" destId="{43E316E5-6C8D-40CE-AD4A-46BAED6383A4}" srcOrd="2" destOrd="0" presId="urn:microsoft.com/office/officeart/2018/2/layout/IconVerticalSolidList"/>
    <dgm:cxn modelId="{FE1C53E6-1C0F-44B0-9A28-29CD21364EF6}" type="presParOf" srcId="{2DB66DCC-4ADB-4406-89AD-C628E1320DFF}" destId="{252A1A10-7390-40B7-B3D7-5C3628BB4565}" srcOrd="3" destOrd="0" presId="urn:microsoft.com/office/officeart/2018/2/layout/IconVerticalSolidList"/>
    <dgm:cxn modelId="{B85AEFC5-9AEA-4E7E-AF0F-EE640C8544C5}" type="presParOf" srcId="{2DB66DCC-4ADB-4406-89AD-C628E1320DFF}" destId="{6508B73F-7A16-4FE2-B3E8-86E36D1DB459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D4DB0B-5657-4371-9458-E29DD69E257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67F7B89-6161-4206-9CF8-4B9CD9AEE170}">
      <dgm:prSet custT="1"/>
      <dgm:spPr/>
      <dgm:t>
        <a:bodyPr/>
        <a:lstStyle/>
        <a:p>
          <a:r>
            <a:rPr lang="en-US" sz="3200"/>
            <a:t>H.R. 7148 — Consolidated Appropriations Act, 2026 was signed into law on February 3, 2026</a:t>
          </a:r>
        </a:p>
      </dgm:t>
    </dgm:pt>
    <dgm:pt modelId="{666B150A-384B-41E3-8C2E-DFD9BBF1E805}" type="parTrans" cxnId="{1A7D1777-C016-4026-A22A-0431A94AE938}">
      <dgm:prSet/>
      <dgm:spPr/>
      <dgm:t>
        <a:bodyPr/>
        <a:lstStyle/>
        <a:p>
          <a:endParaRPr lang="en-US" sz="3200"/>
        </a:p>
      </dgm:t>
    </dgm:pt>
    <dgm:pt modelId="{7BDBDC94-553C-42EB-A0EB-F367BE7666DE}" type="sibTrans" cxnId="{1A7D1777-C016-4026-A22A-0431A94AE938}">
      <dgm:prSet/>
      <dgm:spPr/>
      <dgm:t>
        <a:bodyPr/>
        <a:lstStyle/>
        <a:p>
          <a:endParaRPr lang="en-US" sz="3200"/>
        </a:p>
      </dgm:t>
    </dgm:pt>
    <dgm:pt modelId="{9D2520D5-11E6-4831-8695-3C30EEEB2277}">
      <dgm:prSet custT="1"/>
      <dgm:spPr/>
      <dgm:t>
        <a:bodyPr/>
        <a:lstStyle/>
        <a:p>
          <a:r>
            <a:rPr lang="en-US" sz="3200"/>
            <a:t>Funds most federal agencies through September 30, 2026</a:t>
          </a:r>
        </a:p>
      </dgm:t>
    </dgm:pt>
    <dgm:pt modelId="{3B798AE9-00EC-49BE-A28F-DA57FD4CC4E5}" type="parTrans" cxnId="{EB2C99C3-3520-4AB6-B369-0FF3E25A9998}">
      <dgm:prSet/>
      <dgm:spPr/>
      <dgm:t>
        <a:bodyPr/>
        <a:lstStyle/>
        <a:p>
          <a:endParaRPr lang="en-US" sz="3200"/>
        </a:p>
      </dgm:t>
    </dgm:pt>
    <dgm:pt modelId="{516147A8-1C79-4A57-812D-0C9A6C168524}" type="sibTrans" cxnId="{EB2C99C3-3520-4AB6-B369-0FF3E25A9998}">
      <dgm:prSet/>
      <dgm:spPr/>
      <dgm:t>
        <a:bodyPr/>
        <a:lstStyle/>
        <a:p>
          <a:endParaRPr lang="en-US" sz="3200"/>
        </a:p>
      </dgm:t>
    </dgm:pt>
    <dgm:pt modelId="{B8E818F2-A087-40FC-9C5F-59D3072618BB}">
      <dgm:prSet custT="1"/>
      <dgm:spPr/>
      <dgm:t>
        <a:bodyPr/>
        <a:lstStyle/>
        <a:p>
          <a:r>
            <a:rPr lang="en-US" sz="3200" dirty="0"/>
            <a:t>Level funds AEFLA (WIOA Title II) and Perkins V for the 2026–2027 academic year </a:t>
          </a:r>
        </a:p>
      </dgm:t>
    </dgm:pt>
    <dgm:pt modelId="{9813F728-01E8-48E1-9207-ACC3071D1C01}" type="parTrans" cxnId="{75A5818C-A6BD-4332-9A5B-BA6AC991F51C}">
      <dgm:prSet/>
      <dgm:spPr/>
      <dgm:t>
        <a:bodyPr/>
        <a:lstStyle/>
        <a:p>
          <a:endParaRPr lang="en-US" sz="3200"/>
        </a:p>
      </dgm:t>
    </dgm:pt>
    <dgm:pt modelId="{129D7887-A432-4F39-98BE-4EA75C8CCB3C}" type="sibTrans" cxnId="{75A5818C-A6BD-4332-9A5B-BA6AC991F51C}">
      <dgm:prSet/>
      <dgm:spPr/>
      <dgm:t>
        <a:bodyPr/>
        <a:lstStyle/>
        <a:p>
          <a:endParaRPr lang="en-US" sz="3200"/>
        </a:p>
      </dgm:t>
    </dgm:pt>
    <dgm:pt modelId="{36B2E30C-29BA-456E-A38C-15D2BB907F14}">
      <dgm:prSet custT="1"/>
      <dgm:spPr/>
      <dgm:t>
        <a:bodyPr/>
        <a:lstStyle/>
        <a:p>
          <a:r>
            <a:rPr lang="en-US" sz="3200" dirty="0"/>
            <a:t>OCTAE will move forward with the allocation processes specified in each statute </a:t>
          </a:r>
        </a:p>
      </dgm:t>
    </dgm:pt>
    <dgm:pt modelId="{4F1215F0-598F-4598-8769-88131D33DB29}" type="parTrans" cxnId="{6B68A21A-DA1E-40E7-BDA3-B68D080AD538}">
      <dgm:prSet/>
      <dgm:spPr/>
      <dgm:t>
        <a:bodyPr/>
        <a:lstStyle/>
        <a:p>
          <a:endParaRPr lang="en-US" sz="3200"/>
        </a:p>
      </dgm:t>
    </dgm:pt>
    <dgm:pt modelId="{235C9673-18C1-4B50-8725-8D18C6F01B05}" type="sibTrans" cxnId="{6B68A21A-DA1E-40E7-BDA3-B68D080AD538}">
      <dgm:prSet/>
      <dgm:spPr/>
      <dgm:t>
        <a:bodyPr/>
        <a:lstStyle/>
        <a:p>
          <a:endParaRPr lang="en-US" sz="3200"/>
        </a:p>
      </dgm:t>
    </dgm:pt>
    <dgm:pt modelId="{22D08DF0-9E23-45B4-94FE-163E9DCA4E94}">
      <dgm:prSet custT="1"/>
      <dgm:spPr/>
      <dgm:t>
        <a:bodyPr/>
        <a:lstStyle/>
        <a:p>
          <a:r>
            <a:rPr lang="en-US" sz="3200" dirty="0"/>
            <a:t>State allocations are typically issued in late spring</a:t>
          </a:r>
        </a:p>
      </dgm:t>
    </dgm:pt>
    <dgm:pt modelId="{359259B7-5CA9-44C9-B268-6928D704C051}" type="parTrans" cxnId="{FFCD6CDC-56CE-4520-AA12-49C51B840C9F}">
      <dgm:prSet/>
      <dgm:spPr/>
      <dgm:t>
        <a:bodyPr/>
        <a:lstStyle/>
        <a:p>
          <a:endParaRPr lang="en-US" sz="3200"/>
        </a:p>
      </dgm:t>
    </dgm:pt>
    <dgm:pt modelId="{97572A09-E03F-4A72-BED2-0003124103B6}" type="sibTrans" cxnId="{FFCD6CDC-56CE-4520-AA12-49C51B840C9F}">
      <dgm:prSet/>
      <dgm:spPr/>
      <dgm:t>
        <a:bodyPr/>
        <a:lstStyle/>
        <a:p>
          <a:endParaRPr lang="en-US" sz="3200"/>
        </a:p>
      </dgm:t>
    </dgm:pt>
    <dgm:pt modelId="{74FE10ED-1C25-4373-8B5E-04366297D3CD}" type="pres">
      <dgm:prSet presAssocID="{03D4DB0B-5657-4371-9458-E29DD69E257C}" presName="root" presStyleCnt="0">
        <dgm:presLayoutVars>
          <dgm:dir/>
          <dgm:resizeHandles val="exact"/>
        </dgm:presLayoutVars>
      </dgm:prSet>
      <dgm:spPr/>
    </dgm:pt>
    <dgm:pt modelId="{081F8E6E-875F-4194-BDF6-2046464FED62}" type="pres">
      <dgm:prSet presAssocID="{A67F7B89-6161-4206-9CF8-4B9CD9AEE170}" presName="compNode" presStyleCnt="0"/>
      <dgm:spPr/>
    </dgm:pt>
    <dgm:pt modelId="{50D62A5F-04A5-4E5E-AEF4-994D4EE879F1}" type="pres">
      <dgm:prSet presAssocID="{A67F7B89-6161-4206-9CF8-4B9CD9AEE170}" presName="bgRect" presStyleLbl="bgShp" presStyleIdx="0" presStyleCnt="5"/>
      <dgm:spPr/>
    </dgm:pt>
    <dgm:pt modelId="{01E2A6C8-58E0-42B6-99E4-FD6230A51219}" type="pres">
      <dgm:prSet presAssocID="{A67F7B89-6161-4206-9CF8-4B9CD9AEE17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2E96B6D1-F9A6-4C5E-8BBF-F5A69ABC2002}" type="pres">
      <dgm:prSet presAssocID="{A67F7B89-6161-4206-9CF8-4B9CD9AEE170}" presName="spaceRect" presStyleCnt="0"/>
      <dgm:spPr/>
    </dgm:pt>
    <dgm:pt modelId="{E352FBF0-C139-4C98-A26A-4C506DB04691}" type="pres">
      <dgm:prSet presAssocID="{A67F7B89-6161-4206-9CF8-4B9CD9AEE170}" presName="parTx" presStyleLbl="revTx" presStyleIdx="0" presStyleCnt="5">
        <dgm:presLayoutVars>
          <dgm:chMax val="0"/>
          <dgm:chPref val="0"/>
        </dgm:presLayoutVars>
      </dgm:prSet>
      <dgm:spPr/>
    </dgm:pt>
    <dgm:pt modelId="{F81BB138-B1D0-4FF8-A031-E785AAA4DE5C}" type="pres">
      <dgm:prSet presAssocID="{7BDBDC94-553C-42EB-A0EB-F367BE7666DE}" presName="sibTrans" presStyleCnt="0"/>
      <dgm:spPr/>
    </dgm:pt>
    <dgm:pt modelId="{D85CBB8C-9E05-424E-968A-45B8F94A5F8A}" type="pres">
      <dgm:prSet presAssocID="{9D2520D5-11E6-4831-8695-3C30EEEB2277}" presName="compNode" presStyleCnt="0"/>
      <dgm:spPr/>
    </dgm:pt>
    <dgm:pt modelId="{447E9DDF-38F7-4565-86FE-68E18412D5B0}" type="pres">
      <dgm:prSet presAssocID="{9D2520D5-11E6-4831-8695-3C30EEEB2277}" presName="bgRect" presStyleLbl="bgShp" presStyleIdx="1" presStyleCnt="5"/>
      <dgm:spPr/>
    </dgm:pt>
    <dgm:pt modelId="{FDAA8236-2BE6-400D-BF12-6934802483F2}" type="pres">
      <dgm:prSet presAssocID="{9D2520D5-11E6-4831-8695-3C30EEEB227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91CCA4C5-AB8C-42A2-9FD6-43FA2219DDF1}" type="pres">
      <dgm:prSet presAssocID="{9D2520D5-11E6-4831-8695-3C30EEEB2277}" presName="spaceRect" presStyleCnt="0"/>
      <dgm:spPr/>
    </dgm:pt>
    <dgm:pt modelId="{EC297AB6-E086-47F7-9E5A-A3E3B50E6633}" type="pres">
      <dgm:prSet presAssocID="{9D2520D5-11E6-4831-8695-3C30EEEB2277}" presName="parTx" presStyleLbl="revTx" presStyleIdx="1" presStyleCnt="5">
        <dgm:presLayoutVars>
          <dgm:chMax val="0"/>
          <dgm:chPref val="0"/>
        </dgm:presLayoutVars>
      </dgm:prSet>
      <dgm:spPr/>
    </dgm:pt>
    <dgm:pt modelId="{E3C25D18-C133-47FE-BE6A-AA868FB50CBC}" type="pres">
      <dgm:prSet presAssocID="{516147A8-1C79-4A57-812D-0C9A6C168524}" presName="sibTrans" presStyleCnt="0"/>
      <dgm:spPr/>
    </dgm:pt>
    <dgm:pt modelId="{B97DB57A-4156-45FA-9D02-73F8E7ADAF39}" type="pres">
      <dgm:prSet presAssocID="{B8E818F2-A087-40FC-9C5F-59D3072618BB}" presName="compNode" presStyleCnt="0"/>
      <dgm:spPr/>
    </dgm:pt>
    <dgm:pt modelId="{AE3C12F7-977D-4B3A-8BCC-07A0ABFF4A99}" type="pres">
      <dgm:prSet presAssocID="{B8E818F2-A087-40FC-9C5F-59D3072618BB}" presName="bgRect" presStyleLbl="bgShp" presStyleIdx="2" presStyleCnt="5"/>
      <dgm:spPr/>
    </dgm:pt>
    <dgm:pt modelId="{8ADB1CC9-F39B-4EA9-86A1-E82134879775}" type="pres">
      <dgm:prSet presAssocID="{B8E818F2-A087-40FC-9C5F-59D3072618B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8980AA3-8A5A-44EB-B1B9-DDA814E9AE71}" type="pres">
      <dgm:prSet presAssocID="{B8E818F2-A087-40FC-9C5F-59D3072618BB}" presName="spaceRect" presStyleCnt="0"/>
      <dgm:spPr/>
    </dgm:pt>
    <dgm:pt modelId="{13E694C1-0116-4486-B868-874C5BCFBD48}" type="pres">
      <dgm:prSet presAssocID="{B8E818F2-A087-40FC-9C5F-59D3072618BB}" presName="parTx" presStyleLbl="revTx" presStyleIdx="2" presStyleCnt="5">
        <dgm:presLayoutVars>
          <dgm:chMax val="0"/>
          <dgm:chPref val="0"/>
        </dgm:presLayoutVars>
      </dgm:prSet>
      <dgm:spPr/>
    </dgm:pt>
    <dgm:pt modelId="{E012CAC0-BAC7-4BDB-93CB-22A6D335E137}" type="pres">
      <dgm:prSet presAssocID="{129D7887-A432-4F39-98BE-4EA75C8CCB3C}" presName="sibTrans" presStyleCnt="0"/>
      <dgm:spPr/>
    </dgm:pt>
    <dgm:pt modelId="{619E6256-1EA7-44B9-A260-9C37A67D84B2}" type="pres">
      <dgm:prSet presAssocID="{36B2E30C-29BA-456E-A38C-15D2BB907F14}" presName="compNode" presStyleCnt="0"/>
      <dgm:spPr/>
    </dgm:pt>
    <dgm:pt modelId="{0CECE1F0-3E23-4AEB-BAB6-AB507C4EB7C6}" type="pres">
      <dgm:prSet presAssocID="{36B2E30C-29BA-456E-A38C-15D2BB907F14}" presName="bgRect" presStyleLbl="bgShp" presStyleIdx="3" presStyleCnt="5"/>
      <dgm:spPr/>
    </dgm:pt>
    <dgm:pt modelId="{34F4A04D-2204-4655-9F92-A58CF4B5FA15}" type="pres">
      <dgm:prSet presAssocID="{36B2E30C-29BA-456E-A38C-15D2BB907F14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072F3E05-0795-4AC2-81C3-436BA05BF9FE}" type="pres">
      <dgm:prSet presAssocID="{36B2E30C-29BA-456E-A38C-15D2BB907F14}" presName="spaceRect" presStyleCnt="0"/>
      <dgm:spPr/>
    </dgm:pt>
    <dgm:pt modelId="{1A2F10A9-58C1-4B9B-B352-4C4475C87E3C}" type="pres">
      <dgm:prSet presAssocID="{36B2E30C-29BA-456E-A38C-15D2BB907F14}" presName="parTx" presStyleLbl="revTx" presStyleIdx="3" presStyleCnt="5">
        <dgm:presLayoutVars>
          <dgm:chMax val="0"/>
          <dgm:chPref val="0"/>
        </dgm:presLayoutVars>
      </dgm:prSet>
      <dgm:spPr/>
    </dgm:pt>
    <dgm:pt modelId="{076D93BF-AD38-4051-BE21-967139AFAA32}" type="pres">
      <dgm:prSet presAssocID="{235C9673-18C1-4B50-8725-8D18C6F01B05}" presName="sibTrans" presStyleCnt="0"/>
      <dgm:spPr/>
    </dgm:pt>
    <dgm:pt modelId="{8A7C5BED-FFFF-4673-94D4-F4184FD27671}" type="pres">
      <dgm:prSet presAssocID="{22D08DF0-9E23-45B4-94FE-163E9DCA4E94}" presName="compNode" presStyleCnt="0"/>
      <dgm:spPr/>
    </dgm:pt>
    <dgm:pt modelId="{F10A7E93-09F3-4FC6-8AC4-12D61A55BE42}" type="pres">
      <dgm:prSet presAssocID="{22D08DF0-9E23-45B4-94FE-163E9DCA4E94}" presName="bgRect" presStyleLbl="bgShp" presStyleIdx="4" presStyleCnt="5"/>
      <dgm:spPr/>
    </dgm:pt>
    <dgm:pt modelId="{BA3F766E-BF36-46CD-BC4B-9BA91BF9B0FE}" type="pres">
      <dgm:prSet presAssocID="{22D08DF0-9E23-45B4-94FE-163E9DCA4E9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5BB0D3-3AE1-451A-B526-B33143DB728C}" type="pres">
      <dgm:prSet presAssocID="{22D08DF0-9E23-45B4-94FE-163E9DCA4E94}" presName="spaceRect" presStyleCnt="0"/>
      <dgm:spPr/>
    </dgm:pt>
    <dgm:pt modelId="{ECE94818-8216-463C-8121-E3B146A4FC47}" type="pres">
      <dgm:prSet presAssocID="{22D08DF0-9E23-45B4-94FE-163E9DCA4E9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1E05B04-DCF6-4250-A461-20A6C383A99D}" type="presOf" srcId="{9D2520D5-11E6-4831-8695-3C30EEEB2277}" destId="{EC297AB6-E086-47F7-9E5A-A3E3B50E6633}" srcOrd="0" destOrd="0" presId="urn:microsoft.com/office/officeart/2018/2/layout/IconVerticalSolidList"/>
    <dgm:cxn modelId="{8FDD8013-EB69-44DA-8272-C6E5FB069711}" type="presOf" srcId="{36B2E30C-29BA-456E-A38C-15D2BB907F14}" destId="{1A2F10A9-58C1-4B9B-B352-4C4475C87E3C}" srcOrd="0" destOrd="0" presId="urn:microsoft.com/office/officeart/2018/2/layout/IconVerticalSolidList"/>
    <dgm:cxn modelId="{6B68A21A-DA1E-40E7-BDA3-B68D080AD538}" srcId="{03D4DB0B-5657-4371-9458-E29DD69E257C}" destId="{36B2E30C-29BA-456E-A38C-15D2BB907F14}" srcOrd="3" destOrd="0" parTransId="{4F1215F0-598F-4598-8769-88131D33DB29}" sibTransId="{235C9673-18C1-4B50-8725-8D18C6F01B05}"/>
    <dgm:cxn modelId="{7ABD5F61-4A2E-4CE2-B505-6F6F2B84B7EE}" type="presOf" srcId="{B8E818F2-A087-40FC-9C5F-59D3072618BB}" destId="{13E694C1-0116-4486-B868-874C5BCFBD48}" srcOrd="0" destOrd="0" presId="urn:microsoft.com/office/officeart/2018/2/layout/IconVerticalSolidList"/>
    <dgm:cxn modelId="{1A7D1777-C016-4026-A22A-0431A94AE938}" srcId="{03D4DB0B-5657-4371-9458-E29DD69E257C}" destId="{A67F7B89-6161-4206-9CF8-4B9CD9AEE170}" srcOrd="0" destOrd="0" parTransId="{666B150A-384B-41E3-8C2E-DFD9BBF1E805}" sibTransId="{7BDBDC94-553C-42EB-A0EB-F367BE7666DE}"/>
    <dgm:cxn modelId="{75A5818C-A6BD-4332-9A5B-BA6AC991F51C}" srcId="{03D4DB0B-5657-4371-9458-E29DD69E257C}" destId="{B8E818F2-A087-40FC-9C5F-59D3072618BB}" srcOrd="2" destOrd="0" parTransId="{9813F728-01E8-48E1-9207-ACC3071D1C01}" sibTransId="{129D7887-A432-4F39-98BE-4EA75C8CCB3C}"/>
    <dgm:cxn modelId="{1F2A5C96-EBB1-4F36-BEF8-107FBE0E4BB7}" type="presOf" srcId="{03D4DB0B-5657-4371-9458-E29DD69E257C}" destId="{74FE10ED-1C25-4373-8B5E-04366297D3CD}" srcOrd="0" destOrd="0" presId="urn:microsoft.com/office/officeart/2018/2/layout/IconVerticalSolidList"/>
    <dgm:cxn modelId="{6B5446B9-A9C3-4558-9AFA-59E8F53654F7}" type="presOf" srcId="{A67F7B89-6161-4206-9CF8-4B9CD9AEE170}" destId="{E352FBF0-C139-4C98-A26A-4C506DB04691}" srcOrd="0" destOrd="0" presId="urn:microsoft.com/office/officeart/2018/2/layout/IconVerticalSolidList"/>
    <dgm:cxn modelId="{EB2C99C3-3520-4AB6-B369-0FF3E25A9998}" srcId="{03D4DB0B-5657-4371-9458-E29DD69E257C}" destId="{9D2520D5-11E6-4831-8695-3C30EEEB2277}" srcOrd="1" destOrd="0" parTransId="{3B798AE9-00EC-49BE-A28F-DA57FD4CC4E5}" sibTransId="{516147A8-1C79-4A57-812D-0C9A6C168524}"/>
    <dgm:cxn modelId="{6E89E1D2-1A88-46C2-9EA8-ACD1D68069C6}" type="presOf" srcId="{22D08DF0-9E23-45B4-94FE-163E9DCA4E94}" destId="{ECE94818-8216-463C-8121-E3B146A4FC47}" srcOrd="0" destOrd="0" presId="urn:microsoft.com/office/officeart/2018/2/layout/IconVerticalSolidList"/>
    <dgm:cxn modelId="{FFCD6CDC-56CE-4520-AA12-49C51B840C9F}" srcId="{03D4DB0B-5657-4371-9458-E29DD69E257C}" destId="{22D08DF0-9E23-45B4-94FE-163E9DCA4E94}" srcOrd="4" destOrd="0" parTransId="{359259B7-5CA9-44C9-B268-6928D704C051}" sibTransId="{97572A09-E03F-4A72-BED2-0003124103B6}"/>
    <dgm:cxn modelId="{6C2410A7-C61B-4439-B7CD-C73B4A9CCC09}" type="presParOf" srcId="{74FE10ED-1C25-4373-8B5E-04366297D3CD}" destId="{081F8E6E-875F-4194-BDF6-2046464FED62}" srcOrd="0" destOrd="0" presId="urn:microsoft.com/office/officeart/2018/2/layout/IconVerticalSolidList"/>
    <dgm:cxn modelId="{A3AD4FDA-AEC7-4A9E-B75E-8A953121CC00}" type="presParOf" srcId="{081F8E6E-875F-4194-BDF6-2046464FED62}" destId="{50D62A5F-04A5-4E5E-AEF4-994D4EE879F1}" srcOrd="0" destOrd="0" presId="urn:microsoft.com/office/officeart/2018/2/layout/IconVerticalSolidList"/>
    <dgm:cxn modelId="{756C0FF7-0A8D-4BC5-ADBB-FDA7CA298AE8}" type="presParOf" srcId="{081F8E6E-875F-4194-BDF6-2046464FED62}" destId="{01E2A6C8-58E0-42B6-99E4-FD6230A51219}" srcOrd="1" destOrd="0" presId="urn:microsoft.com/office/officeart/2018/2/layout/IconVerticalSolidList"/>
    <dgm:cxn modelId="{EE0815AC-2715-47B7-9DCA-123454C6A2C7}" type="presParOf" srcId="{081F8E6E-875F-4194-BDF6-2046464FED62}" destId="{2E96B6D1-F9A6-4C5E-8BBF-F5A69ABC2002}" srcOrd="2" destOrd="0" presId="urn:microsoft.com/office/officeart/2018/2/layout/IconVerticalSolidList"/>
    <dgm:cxn modelId="{7B8CB862-CE8F-4FC3-88AC-0D2250472385}" type="presParOf" srcId="{081F8E6E-875F-4194-BDF6-2046464FED62}" destId="{E352FBF0-C139-4C98-A26A-4C506DB04691}" srcOrd="3" destOrd="0" presId="urn:microsoft.com/office/officeart/2018/2/layout/IconVerticalSolidList"/>
    <dgm:cxn modelId="{2A2FF227-F9F5-4985-A007-CFF1BA51237C}" type="presParOf" srcId="{74FE10ED-1C25-4373-8B5E-04366297D3CD}" destId="{F81BB138-B1D0-4FF8-A031-E785AAA4DE5C}" srcOrd="1" destOrd="0" presId="urn:microsoft.com/office/officeart/2018/2/layout/IconVerticalSolidList"/>
    <dgm:cxn modelId="{3EE7BD5F-5B08-44A7-8A63-66D7F69760C1}" type="presParOf" srcId="{74FE10ED-1C25-4373-8B5E-04366297D3CD}" destId="{D85CBB8C-9E05-424E-968A-45B8F94A5F8A}" srcOrd="2" destOrd="0" presId="urn:microsoft.com/office/officeart/2018/2/layout/IconVerticalSolidList"/>
    <dgm:cxn modelId="{B56246CA-72B6-48D6-903F-84A962EE55FC}" type="presParOf" srcId="{D85CBB8C-9E05-424E-968A-45B8F94A5F8A}" destId="{447E9DDF-38F7-4565-86FE-68E18412D5B0}" srcOrd="0" destOrd="0" presId="urn:microsoft.com/office/officeart/2018/2/layout/IconVerticalSolidList"/>
    <dgm:cxn modelId="{3569FFC8-D626-48E8-8A7A-4597B9B53818}" type="presParOf" srcId="{D85CBB8C-9E05-424E-968A-45B8F94A5F8A}" destId="{FDAA8236-2BE6-400D-BF12-6934802483F2}" srcOrd="1" destOrd="0" presId="urn:microsoft.com/office/officeart/2018/2/layout/IconVerticalSolidList"/>
    <dgm:cxn modelId="{0BCD2CF2-03D9-463B-82D8-0A7EC2F7EC0C}" type="presParOf" srcId="{D85CBB8C-9E05-424E-968A-45B8F94A5F8A}" destId="{91CCA4C5-AB8C-42A2-9FD6-43FA2219DDF1}" srcOrd="2" destOrd="0" presId="urn:microsoft.com/office/officeart/2018/2/layout/IconVerticalSolidList"/>
    <dgm:cxn modelId="{FB3D7621-A5FA-423F-8D13-1AE5D8C471E7}" type="presParOf" srcId="{D85CBB8C-9E05-424E-968A-45B8F94A5F8A}" destId="{EC297AB6-E086-47F7-9E5A-A3E3B50E6633}" srcOrd="3" destOrd="0" presId="urn:microsoft.com/office/officeart/2018/2/layout/IconVerticalSolidList"/>
    <dgm:cxn modelId="{40A57E16-A0E5-4DA2-8113-44B13CE7CD90}" type="presParOf" srcId="{74FE10ED-1C25-4373-8B5E-04366297D3CD}" destId="{E3C25D18-C133-47FE-BE6A-AA868FB50CBC}" srcOrd="3" destOrd="0" presId="urn:microsoft.com/office/officeart/2018/2/layout/IconVerticalSolidList"/>
    <dgm:cxn modelId="{76479D3F-7D7C-481D-B33D-4F9917B0A5B7}" type="presParOf" srcId="{74FE10ED-1C25-4373-8B5E-04366297D3CD}" destId="{B97DB57A-4156-45FA-9D02-73F8E7ADAF39}" srcOrd="4" destOrd="0" presId="urn:microsoft.com/office/officeart/2018/2/layout/IconVerticalSolidList"/>
    <dgm:cxn modelId="{9B4AA1A9-975E-4D9A-86DF-5E0DF5513429}" type="presParOf" srcId="{B97DB57A-4156-45FA-9D02-73F8E7ADAF39}" destId="{AE3C12F7-977D-4B3A-8BCC-07A0ABFF4A99}" srcOrd="0" destOrd="0" presId="urn:microsoft.com/office/officeart/2018/2/layout/IconVerticalSolidList"/>
    <dgm:cxn modelId="{EB1510BC-3FC7-4433-9E94-B807C7388288}" type="presParOf" srcId="{B97DB57A-4156-45FA-9D02-73F8E7ADAF39}" destId="{8ADB1CC9-F39B-4EA9-86A1-E82134879775}" srcOrd="1" destOrd="0" presId="urn:microsoft.com/office/officeart/2018/2/layout/IconVerticalSolidList"/>
    <dgm:cxn modelId="{4CFD7B00-7527-4B84-A3F1-A07D486822D6}" type="presParOf" srcId="{B97DB57A-4156-45FA-9D02-73F8E7ADAF39}" destId="{48980AA3-8A5A-44EB-B1B9-DDA814E9AE71}" srcOrd="2" destOrd="0" presId="urn:microsoft.com/office/officeart/2018/2/layout/IconVerticalSolidList"/>
    <dgm:cxn modelId="{115F8460-0CDA-4883-9E33-83C143E8061E}" type="presParOf" srcId="{B97DB57A-4156-45FA-9D02-73F8E7ADAF39}" destId="{13E694C1-0116-4486-B868-874C5BCFBD48}" srcOrd="3" destOrd="0" presId="urn:microsoft.com/office/officeart/2018/2/layout/IconVerticalSolidList"/>
    <dgm:cxn modelId="{1B92ECAC-C026-4296-8B16-26EB9B84C112}" type="presParOf" srcId="{74FE10ED-1C25-4373-8B5E-04366297D3CD}" destId="{E012CAC0-BAC7-4BDB-93CB-22A6D335E137}" srcOrd="5" destOrd="0" presId="urn:microsoft.com/office/officeart/2018/2/layout/IconVerticalSolidList"/>
    <dgm:cxn modelId="{2AEDFF88-9151-4796-B85D-8C7BC205890A}" type="presParOf" srcId="{74FE10ED-1C25-4373-8B5E-04366297D3CD}" destId="{619E6256-1EA7-44B9-A260-9C37A67D84B2}" srcOrd="6" destOrd="0" presId="urn:microsoft.com/office/officeart/2018/2/layout/IconVerticalSolidList"/>
    <dgm:cxn modelId="{5C85D0D8-69E2-40E7-9DC0-C59DA586A8A2}" type="presParOf" srcId="{619E6256-1EA7-44B9-A260-9C37A67D84B2}" destId="{0CECE1F0-3E23-4AEB-BAB6-AB507C4EB7C6}" srcOrd="0" destOrd="0" presId="urn:microsoft.com/office/officeart/2018/2/layout/IconVerticalSolidList"/>
    <dgm:cxn modelId="{F977EFF9-8DA4-4B94-9EBE-AC20D54D8AAB}" type="presParOf" srcId="{619E6256-1EA7-44B9-A260-9C37A67D84B2}" destId="{34F4A04D-2204-4655-9F92-A58CF4B5FA15}" srcOrd="1" destOrd="0" presId="urn:microsoft.com/office/officeart/2018/2/layout/IconVerticalSolidList"/>
    <dgm:cxn modelId="{9B901CC3-96B1-44C1-807D-D902CCA49F2F}" type="presParOf" srcId="{619E6256-1EA7-44B9-A260-9C37A67D84B2}" destId="{072F3E05-0795-4AC2-81C3-436BA05BF9FE}" srcOrd="2" destOrd="0" presId="urn:microsoft.com/office/officeart/2018/2/layout/IconVerticalSolidList"/>
    <dgm:cxn modelId="{01FE1A59-DA72-4B25-8B9A-0F69ADC213F0}" type="presParOf" srcId="{619E6256-1EA7-44B9-A260-9C37A67D84B2}" destId="{1A2F10A9-58C1-4B9B-B352-4C4475C87E3C}" srcOrd="3" destOrd="0" presId="urn:microsoft.com/office/officeart/2018/2/layout/IconVerticalSolidList"/>
    <dgm:cxn modelId="{49D95C56-3E5C-4E3E-83D9-C1F03B27D528}" type="presParOf" srcId="{74FE10ED-1C25-4373-8B5E-04366297D3CD}" destId="{076D93BF-AD38-4051-BE21-967139AFAA32}" srcOrd="7" destOrd="0" presId="urn:microsoft.com/office/officeart/2018/2/layout/IconVerticalSolidList"/>
    <dgm:cxn modelId="{7AEF025F-5A1B-49E1-AE0E-5B0A51452446}" type="presParOf" srcId="{74FE10ED-1C25-4373-8B5E-04366297D3CD}" destId="{8A7C5BED-FFFF-4673-94D4-F4184FD27671}" srcOrd="8" destOrd="0" presId="urn:microsoft.com/office/officeart/2018/2/layout/IconVerticalSolidList"/>
    <dgm:cxn modelId="{FC0CC0A9-9ABB-4FE6-86A5-CFF06F601990}" type="presParOf" srcId="{8A7C5BED-FFFF-4673-94D4-F4184FD27671}" destId="{F10A7E93-09F3-4FC6-8AC4-12D61A55BE42}" srcOrd="0" destOrd="0" presId="urn:microsoft.com/office/officeart/2018/2/layout/IconVerticalSolidList"/>
    <dgm:cxn modelId="{22D6224C-3CF1-44D5-B46E-B7A97EB48957}" type="presParOf" srcId="{8A7C5BED-FFFF-4673-94D4-F4184FD27671}" destId="{BA3F766E-BF36-46CD-BC4B-9BA91BF9B0FE}" srcOrd="1" destOrd="0" presId="urn:microsoft.com/office/officeart/2018/2/layout/IconVerticalSolidList"/>
    <dgm:cxn modelId="{551DC5AF-BE81-4772-8B6A-381CB31743D1}" type="presParOf" srcId="{8A7C5BED-FFFF-4673-94D4-F4184FD27671}" destId="{215BB0D3-3AE1-451A-B526-B33143DB728C}" srcOrd="2" destOrd="0" presId="urn:microsoft.com/office/officeart/2018/2/layout/IconVerticalSolidList"/>
    <dgm:cxn modelId="{EF7086D3-6F4C-40F8-9160-0ECC5D71A6DE}" type="presParOf" srcId="{8A7C5BED-FFFF-4673-94D4-F4184FD27671}" destId="{ECE94818-8216-463C-8121-E3B146A4FC4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25F309-1525-4DB8-8F85-9A480789EF67}">
      <dsp:nvSpPr>
        <dsp:cNvPr id="0" name=""/>
        <dsp:cNvSpPr/>
      </dsp:nvSpPr>
      <dsp:spPr>
        <a:xfrm>
          <a:off x="0" y="14287"/>
          <a:ext cx="16459200" cy="107932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Staff support is a major strength to continue leveraging</a:t>
          </a:r>
        </a:p>
      </dsp:txBody>
      <dsp:txXfrm>
        <a:off x="52688" y="66975"/>
        <a:ext cx="16353824" cy="973949"/>
      </dsp:txXfrm>
    </dsp:sp>
    <dsp:sp modelId="{0C3000DC-0096-4F27-BFAE-94D25AF99F8E}">
      <dsp:nvSpPr>
        <dsp:cNvPr id="0" name=""/>
        <dsp:cNvSpPr/>
      </dsp:nvSpPr>
      <dsp:spPr>
        <a:xfrm>
          <a:off x="0" y="1223212"/>
          <a:ext cx="16459200" cy="1079325"/>
        </a:xfrm>
        <a:prstGeom prst="roundRect">
          <a:avLst/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shade val="51000"/>
                <a:satMod val="130000"/>
              </a:schemeClr>
            </a:gs>
            <a:gs pos="80000">
              <a:schemeClr val="accent3">
                <a:hueOff val="2812566"/>
                <a:satOff val="-4220"/>
                <a:lumOff val="-686"/>
                <a:alphaOff val="0"/>
                <a:shade val="93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High demand for exemplars and practical tools</a:t>
          </a:r>
        </a:p>
      </dsp:txBody>
      <dsp:txXfrm>
        <a:off x="52688" y="1275900"/>
        <a:ext cx="16353824" cy="973949"/>
      </dsp:txXfrm>
    </dsp:sp>
    <dsp:sp modelId="{911F6C4A-7732-44B2-A1F4-79D0AC6A7656}">
      <dsp:nvSpPr>
        <dsp:cNvPr id="0" name=""/>
        <dsp:cNvSpPr/>
      </dsp:nvSpPr>
      <dsp:spPr>
        <a:xfrm>
          <a:off x="0" y="2432137"/>
          <a:ext cx="16459200" cy="1079325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Revisit deadlines and reducing non-core tasks</a:t>
          </a:r>
        </a:p>
      </dsp:txBody>
      <dsp:txXfrm>
        <a:off x="52688" y="2484825"/>
        <a:ext cx="16353824" cy="973949"/>
      </dsp:txXfrm>
    </dsp:sp>
    <dsp:sp modelId="{040BB785-CEC6-401E-86E8-7FC30D9A2582}">
      <dsp:nvSpPr>
        <dsp:cNvPr id="0" name=""/>
        <dsp:cNvSpPr/>
      </dsp:nvSpPr>
      <dsp:spPr>
        <a:xfrm>
          <a:off x="0" y="3641062"/>
          <a:ext cx="16459200" cy="1079325"/>
        </a:xfrm>
        <a:prstGeom prst="roundRect">
          <a:avLst/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shade val="51000"/>
                <a:satMod val="130000"/>
              </a:schemeClr>
            </a:gs>
            <a:gs pos="80000">
              <a:schemeClr val="accent3">
                <a:hueOff val="8437698"/>
                <a:satOff val="-12660"/>
                <a:lumOff val="-2059"/>
                <a:alphaOff val="0"/>
                <a:shade val="93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Simplify CLNA and Local Plan/Budget workflows where possible</a:t>
          </a:r>
        </a:p>
      </dsp:txBody>
      <dsp:txXfrm>
        <a:off x="52688" y="3693750"/>
        <a:ext cx="16353824" cy="973949"/>
      </dsp:txXfrm>
    </dsp:sp>
    <dsp:sp modelId="{5004A602-963F-4A5F-8B6F-B8E0B7999639}">
      <dsp:nvSpPr>
        <dsp:cNvPr id="0" name=""/>
        <dsp:cNvSpPr/>
      </dsp:nvSpPr>
      <dsp:spPr>
        <a:xfrm>
          <a:off x="0" y="4849987"/>
          <a:ext cx="16459200" cy="1079325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Enhance professional development options</a:t>
          </a:r>
        </a:p>
      </dsp:txBody>
      <dsp:txXfrm>
        <a:off x="52688" y="4902675"/>
        <a:ext cx="16353824" cy="9739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48BCB3-95ED-4F15-A3B1-210A32464508}">
      <dsp:nvSpPr>
        <dsp:cNvPr id="0" name=""/>
        <dsp:cNvSpPr/>
      </dsp:nvSpPr>
      <dsp:spPr>
        <a:xfrm>
          <a:off x="0" y="4"/>
          <a:ext cx="14277975" cy="1317010"/>
        </a:xfrm>
        <a:prstGeom prst="roundRect">
          <a:avLst>
            <a:gd name="adj" fmla="val 10000"/>
          </a:avLst>
        </a:prstGeom>
        <a:solidFill>
          <a:srgbClr val="AED5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27230-5EFD-4E0F-8814-19DC9B92A502}">
      <dsp:nvSpPr>
        <dsp:cNvPr id="0" name=""/>
        <dsp:cNvSpPr/>
      </dsp:nvSpPr>
      <dsp:spPr>
        <a:xfrm>
          <a:off x="398395" y="298925"/>
          <a:ext cx="724355" cy="72435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E0AAD-F811-4AAB-9133-6201299B64DF}">
      <dsp:nvSpPr>
        <dsp:cNvPr id="0" name=""/>
        <dsp:cNvSpPr/>
      </dsp:nvSpPr>
      <dsp:spPr>
        <a:xfrm>
          <a:off x="1521146" y="2598"/>
          <a:ext cx="6425088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Generative AI in the CTE Classroom</a:t>
          </a:r>
        </a:p>
      </dsp:txBody>
      <dsp:txXfrm>
        <a:off x="1521146" y="2598"/>
        <a:ext cx="6425088" cy="1317010"/>
      </dsp:txXfrm>
    </dsp:sp>
    <dsp:sp modelId="{94E587A6-E1BE-4144-9B5B-3A999EF89B9E}">
      <dsp:nvSpPr>
        <dsp:cNvPr id="0" name=""/>
        <dsp:cNvSpPr/>
      </dsp:nvSpPr>
      <dsp:spPr>
        <a:xfrm>
          <a:off x="7946235" y="2598"/>
          <a:ext cx="6331739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March 31–April 1, 2026, Guilford Tech CC</a:t>
          </a:r>
        </a:p>
      </dsp:txBody>
      <dsp:txXfrm>
        <a:off x="7946235" y="2598"/>
        <a:ext cx="6331739" cy="1317010"/>
      </dsp:txXfrm>
    </dsp:sp>
    <dsp:sp modelId="{6190400E-9517-45C2-B88C-9558CB833C22}">
      <dsp:nvSpPr>
        <dsp:cNvPr id="0" name=""/>
        <dsp:cNvSpPr/>
      </dsp:nvSpPr>
      <dsp:spPr>
        <a:xfrm>
          <a:off x="0" y="1648861"/>
          <a:ext cx="14277975" cy="1317010"/>
        </a:xfrm>
        <a:prstGeom prst="roundRect">
          <a:avLst>
            <a:gd name="adj" fmla="val 10000"/>
          </a:avLst>
        </a:prstGeom>
        <a:solidFill>
          <a:srgbClr val="C2B59B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4E776D-CAD0-4240-9A11-2CF2B7E73128}">
      <dsp:nvSpPr>
        <dsp:cNvPr id="0" name=""/>
        <dsp:cNvSpPr/>
      </dsp:nvSpPr>
      <dsp:spPr>
        <a:xfrm>
          <a:off x="398395" y="1945188"/>
          <a:ext cx="724355" cy="72435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0ED8AE-8C17-472C-927E-F3D254DD6AD0}">
      <dsp:nvSpPr>
        <dsp:cNvPr id="0" name=""/>
        <dsp:cNvSpPr/>
      </dsp:nvSpPr>
      <dsp:spPr>
        <a:xfrm>
          <a:off x="1521146" y="1648861"/>
          <a:ext cx="6425088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Perkins Annual Meeting</a:t>
          </a:r>
        </a:p>
      </dsp:txBody>
      <dsp:txXfrm>
        <a:off x="1521146" y="1648861"/>
        <a:ext cx="6425088" cy="1317010"/>
      </dsp:txXfrm>
    </dsp:sp>
    <dsp:sp modelId="{08EB6215-C7A0-46D2-8F4A-5461F52FA06E}">
      <dsp:nvSpPr>
        <dsp:cNvPr id="0" name=""/>
        <dsp:cNvSpPr/>
      </dsp:nvSpPr>
      <dsp:spPr>
        <a:xfrm>
          <a:off x="7946235" y="1648861"/>
          <a:ext cx="6331739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April 15, 2026, Koury Convention Center</a:t>
          </a:r>
        </a:p>
      </dsp:txBody>
      <dsp:txXfrm>
        <a:off x="7946235" y="1648861"/>
        <a:ext cx="6331739" cy="1317010"/>
      </dsp:txXfrm>
    </dsp:sp>
    <dsp:sp modelId="{680260C0-ACF1-4731-B21D-341822126C89}">
      <dsp:nvSpPr>
        <dsp:cNvPr id="0" name=""/>
        <dsp:cNvSpPr/>
      </dsp:nvSpPr>
      <dsp:spPr>
        <a:xfrm>
          <a:off x="0" y="3295124"/>
          <a:ext cx="14277975" cy="1317010"/>
        </a:xfrm>
        <a:prstGeom prst="roundRect">
          <a:avLst>
            <a:gd name="adj" fmla="val 10000"/>
          </a:avLst>
        </a:prstGeom>
        <a:solidFill>
          <a:srgbClr val="807359"/>
        </a:solidFill>
        <a:ln>
          <a:solidFill>
            <a:srgbClr val="515255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9B719-0953-4FC8-A3DC-13DB8C5C5C29}">
      <dsp:nvSpPr>
        <dsp:cNvPr id="0" name=""/>
        <dsp:cNvSpPr/>
      </dsp:nvSpPr>
      <dsp:spPr>
        <a:xfrm>
          <a:off x="398395" y="3591451"/>
          <a:ext cx="724355" cy="72435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258C23-3DF4-4791-88E1-042526A9BC61}">
      <dsp:nvSpPr>
        <dsp:cNvPr id="0" name=""/>
        <dsp:cNvSpPr/>
      </dsp:nvSpPr>
      <dsp:spPr>
        <a:xfrm>
          <a:off x="1521146" y="3295124"/>
          <a:ext cx="6425088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SkillsUSA NC State Leadership &amp; Skills Conference</a:t>
          </a:r>
        </a:p>
      </dsp:txBody>
      <dsp:txXfrm>
        <a:off x="1521146" y="3295124"/>
        <a:ext cx="6425088" cy="1317010"/>
      </dsp:txXfrm>
    </dsp:sp>
    <dsp:sp modelId="{9F7A5F4B-87B6-4F59-A257-DDC9E298560D}">
      <dsp:nvSpPr>
        <dsp:cNvPr id="0" name=""/>
        <dsp:cNvSpPr/>
      </dsp:nvSpPr>
      <dsp:spPr>
        <a:xfrm>
          <a:off x="7946235" y="3295124"/>
          <a:ext cx="6331739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April 15-17, 2026, Koury Convention Center </a:t>
          </a:r>
        </a:p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April 16, Postsecondary Competitions</a:t>
          </a:r>
        </a:p>
      </dsp:txBody>
      <dsp:txXfrm>
        <a:off x="7946235" y="3295124"/>
        <a:ext cx="6331739" cy="1317010"/>
      </dsp:txXfrm>
    </dsp:sp>
    <dsp:sp modelId="{72B7C3F1-DE27-4AFC-A605-3F62050B1C2C}">
      <dsp:nvSpPr>
        <dsp:cNvPr id="0" name=""/>
        <dsp:cNvSpPr/>
      </dsp:nvSpPr>
      <dsp:spPr>
        <a:xfrm>
          <a:off x="0" y="4941387"/>
          <a:ext cx="14277975" cy="1317010"/>
        </a:xfrm>
        <a:prstGeom prst="roundRect">
          <a:avLst>
            <a:gd name="adj" fmla="val 10000"/>
          </a:avLst>
        </a:prstGeom>
        <a:solidFill>
          <a:srgbClr val="E1AF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EB5AD2-CB6B-434A-915A-62A1832DB6A2}">
      <dsp:nvSpPr>
        <dsp:cNvPr id="0" name=""/>
        <dsp:cNvSpPr/>
      </dsp:nvSpPr>
      <dsp:spPr>
        <a:xfrm>
          <a:off x="398395" y="5237714"/>
          <a:ext cx="724355" cy="724355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2A1A10-7390-40B7-B3D7-5C3628BB4565}">
      <dsp:nvSpPr>
        <dsp:cNvPr id="0" name=""/>
        <dsp:cNvSpPr/>
      </dsp:nvSpPr>
      <dsp:spPr>
        <a:xfrm>
          <a:off x="1521146" y="4941387"/>
          <a:ext cx="6425088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SkillsUSA National Leadership &amp; Skills Conference</a:t>
          </a:r>
        </a:p>
      </dsp:txBody>
      <dsp:txXfrm>
        <a:off x="1521146" y="4941387"/>
        <a:ext cx="6425088" cy="1317010"/>
      </dsp:txXfrm>
    </dsp:sp>
    <dsp:sp modelId="{6508B73F-7A16-4FE2-B3E8-86E36D1DB459}">
      <dsp:nvSpPr>
        <dsp:cNvPr id="0" name=""/>
        <dsp:cNvSpPr/>
      </dsp:nvSpPr>
      <dsp:spPr>
        <a:xfrm>
          <a:off x="7946235" y="4941387"/>
          <a:ext cx="6331739" cy="1317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384" tIns="139384" rIns="139384" bIns="139384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June 1-5, 2026, Atlanta, Georgia </a:t>
          </a:r>
        </a:p>
      </dsp:txBody>
      <dsp:txXfrm>
        <a:off x="7946235" y="4941387"/>
        <a:ext cx="6331739" cy="13170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62A5F-04A5-4E5E-AEF4-994D4EE879F1}">
      <dsp:nvSpPr>
        <dsp:cNvPr id="0" name=""/>
        <dsp:cNvSpPr/>
      </dsp:nvSpPr>
      <dsp:spPr>
        <a:xfrm>
          <a:off x="0" y="8318"/>
          <a:ext cx="14914885" cy="1025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E2A6C8-58E0-42B6-99E4-FD6230A51219}">
      <dsp:nvSpPr>
        <dsp:cNvPr id="0" name=""/>
        <dsp:cNvSpPr/>
      </dsp:nvSpPr>
      <dsp:spPr>
        <a:xfrm>
          <a:off x="310313" y="239130"/>
          <a:ext cx="564758" cy="56420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2FBF0-C139-4C98-A26A-4C506DB04691}">
      <dsp:nvSpPr>
        <dsp:cNvPr id="0" name=""/>
        <dsp:cNvSpPr/>
      </dsp:nvSpPr>
      <dsp:spPr>
        <a:xfrm>
          <a:off x="1185385" y="8318"/>
          <a:ext cx="13693595" cy="10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2" tIns="115352" rIns="115352" bIns="11535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H.R. 7148 — Consolidated Appropriations Act, 2026 was signed into law on February 3, 2026</a:t>
          </a:r>
        </a:p>
      </dsp:txBody>
      <dsp:txXfrm>
        <a:off x="1185385" y="8318"/>
        <a:ext cx="13693595" cy="1089944"/>
      </dsp:txXfrm>
    </dsp:sp>
    <dsp:sp modelId="{447E9DDF-38F7-4565-86FE-68E18412D5B0}">
      <dsp:nvSpPr>
        <dsp:cNvPr id="0" name=""/>
        <dsp:cNvSpPr/>
      </dsp:nvSpPr>
      <dsp:spPr>
        <a:xfrm>
          <a:off x="0" y="1370749"/>
          <a:ext cx="14914885" cy="1025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AA8236-2BE6-400D-BF12-6934802483F2}">
      <dsp:nvSpPr>
        <dsp:cNvPr id="0" name=""/>
        <dsp:cNvSpPr/>
      </dsp:nvSpPr>
      <dsp:spPr>
        <a:xfrm>
          <a:off x="310313" y="1601561"/>
          <a:ext cx="564758" cy="56420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297AB6-E086-47F7-9E5A-A3E3B50E6633}">
      <dsp:nvSpPr>
        <dsp:cNvPr id="0" name=""/>
        <dsp:cNvSpPr/>
      </dsp:nvSpPr>
      <dsp:spPr>
        <a:xfrm>
          <a:off x="1185385" y="1370749"/>
          <a:ext cx="13693595" cy="10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2" tIns="115352" rIns="115352" bIns="11535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Funds most federal agencies through September 30, 2026</a:t>
          </a:r>
        </a:p>
      </dsp:txBody>
      <dsp:txXfrm>
        <a:off x="1185385" y="1370749"/>
        <a:ext cx="13693595" cy="1089944"/>
      </dsp:txXfrm>
    </dsp:sp>
    <dsp:sp modelId="{AE3C12F7-977D-4B3A-8BCC-07A0ABFF4A99}">
      <dsp:nvSpPr>
        <dsp:cNvPr id="0" name=""/>
        <dsp:cNvSpPr/>
      </dsp:nvSpPr>
      <dsp:spPr>
        <a:xfrm>
          <a:off x="0" y="2733180"/>
          <a:ext cx="14914885" cy="1025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DB1CC9-F39B-4EA9-86A1-E82134879775}">
      <dsp:nvSpPr>
        <dsp:cNvPr id="0" name=""/>
        <dsp:cNvSpPr/>
      </dsp:nvSpPr>
      <dsp:spPr>
        <a:xfrm>
          <a:off x="310313" y="2963992"/>
          <a:ext cx="564758" cy="56420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E694C1-0116-4486-B868-874C5BCFBD48}">
      <dsp:nvSpPr>
        <dsp:cNvPr id="0" name=""/>
        <dsp:cNvSpPr/>
      </dsp:nvSpPr>
      <dsp:spPr>
        <a:xfrm>
          <a:off x="1185385" y="2733180"/>
          <a:ext cx="13693595" cy="10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2" tIns="115352" rIns="115352" bIns="11535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Level funds AEFLA (WIOA Title II) and Perkins V for the 2026–2027 academic year </a:t>
          </a:r>
        </a:p>
      </dsp:txBody>
      <dsp:txXfrm>
        <a:off x="1185385" y="2733180"/>
        <a:ext cx="13693595" cy="1089944"/>
      </dsp:txXfrm>
    </dsp:sp>
    <dsp:sp modelId="{0CECE1F0-3E23-4AEB-BAB6-AB507C4EB7C6}">
      <dsp:nvSpPr>
        <dsp:cNvPr id="0" name=""/>
        <dsp:cNvSpPr/>
      </dsp:nvSpPr>
      <dsp:spPr>
        <a:xfrm>
          <a:off x="0" y="4095611"/>
          <a:ext cx="14914885" cy="1025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4A04D-2204-4655-9F92-A58CF4B5FA15}">
      <dsp:nvSpPr>
        <dsp:cNvPr id="0" name=""/>
        <dsp:cNvSpPr/>
      </dsp:nvSpPr>
      <dsp:spPr>
        <a:xfrm>
          <a:off x="310313" y="4326423"/>
          <a:ext cx="564758" cy="56420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2F10A9-58C1-4B9B-B352-4C4475C87E3C}">
      <dsp:nvSpPr>
        <dsp:cNvPr id="0" name=""/>
        <dsp:cNvSpPr/>
      </dsp:nvSpPr>
      <dsp:spPr>
        <a:xfrm>
          <a:off x="1185385" y="4095611"/>
          <a:ext cx="13693595" cy="10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2" tIns="115352" rIns="115352" bIns="11535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OCTAE will move forward with the allocation processes specified in each statute </a:t>
          </a:r>
        </a:p>
      </dsp:txBody>
      <dsp:txXfrm>
        <a:off x="1185385" y="4095611"/>
        <a:ext cx="13693595" cy="1089944"/>
      </dsp:txXfrm>
    </dsp:sp>
    <dsp:sp modelId="{F10A7E93-09F3-4FC6-8AC4-12D61A55BE42}">
      <dsp:nvSpPr>
        <dsp:cNvPr id="0" name=""/>
        <dsp:cNvSpPr/>
      </dsp:nvSpPr>
      <dsp:spPr>
        <a:xfrm>
          <a:off x="0" y="5458042"/>
          <a:ext cx="14914885" cy="1025830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3F766E-BF36-46CD-BC4B-9BA91BF9B0FE}">
      <dsp:nvSpPr>
        <dsp:cNvPr id="0" name=""/>
        <dsp:cNvSpPr/>
      </dsp:nvSpPr>
      <dsp:spPr>
        <a:xfrm>
          <a:off x="310313" y="5688854"/>
          <a:ext cx="564758" cy="56420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94818-8216-463C-8121-E3B146A4FC47}">
      <dsp:nvSpPr>
        <dsp:cNvPr id="0" name=""/>
        <dsp:cNvSpPr/>
      </dsp:nvSpPr>
      <dsp:spPr>
        <a:xfrm>
          <a:off x="1185385" y="5458042"/>
          <a:ext cx="13693595" cy="1089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352" tIns="115352" rIns="115352" bIns="115352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State allocations are typically issued in late spring</a:t>
          </a:r>
        </a:p>
      </dsp:txBody>
      <dsp:txXfrm>
        <a:off x="1185385" y="5458042"/>
        <a:ext cx="13693595" cy="10899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19A10-4A56-4507-87DA-0FFBDDE90BBB}" type="datetimeFigureOut">
              <a:rPr lang="en-US" smtClean="0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67F45-2A3D-4C21-B658-29C8E91F2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26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A82138C3-C482-6E5D-121F-CE5D19DC2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A080C59A-EE50-DC67-4488-430D1DE3C1C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77C379C3-01EA-12CA-C8F0-83316285B5A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0383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167F45-2A3D-4C21-B658-29C8E91F284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2ACB9FBB-1A8C-FA86-FA2C-E5AD81000D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E5F5AAFD-75A3-A305-AE54-A68700986C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D527BA39-4746-AAA6-417E-CC50862652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419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6EABD993-9D3E-B4EE-3DC6-5CB674BA11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03F7451E-D13A-43F0-BC19-C41AC39A35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2648790B-97A9-706B-C2CE-219EC36948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7356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F1132B7C-7E55-C634-E158-2D4506661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8CC33A7B-B169-B809-98E2-475A00A5F9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5045D4E-D242-847A-2C04-8DADC2FCAE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0506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08F8050D-3360-33BD-CF28-C3D0B5686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FAE6C8A-7800-924F-B3D1-32905B330F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6A210D68-BA8C-BF80-5826-37B8DF9F3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87005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E60AA8E-AB75-3321-F9A8-8F8A5E514A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28369F01-A7B6-D92D-42D3-EBB8DC2F24B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FF576969-E289-EEE7-08FB-0C9779372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34293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3C4DC212-2C5E-5C02-1B4A-B1365FE523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>
            <a:extLst>
              <a:ext uri="{FF2B5EF4-FFF2-40B4-BE49-F238E27FC236}">
                <a16:creationId xmlns:a16="http://schemas.microsoft.com/office/drawing/2014/main" id="{30F54A45-A74D-D9A0-3D6D-AE39225AAC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>
            <a:extLst>
              <a:ext uri="{FF2B5EF4-FFF2-40B4-BE49-F238E27FC236}">
                <a16:creationId xmlns:a16="http://schemas.microsoft.com/office/drawing/2014/main" id="{1FC8E3A9-2671-B123-0454-69689FDC39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617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39">
            <a:extLst>
              <a:ext uri="{FF2B5EF4-FFF2-40B4-BE49-F238E27FC236}">
                <a16:creationId xmlns:a16="http://schemas.microsoft.com/office/drawing/2014/main" id="{70773882-56AA-823C-FAB5-822BA0C6D7AF}"/>
              </a:ext>
            </a:extLst>
          </p:cNvPr>
          <p:cNvSpPr/>
          <p:nvPr userDrawn="1"/>
        </p:nvSpPr>
        <p:spPr>
          <a:xfrm>
            <a:off x="16902080" y="9118065"/>
            <a:ext cx="1238855" cy="965748"/>
          </a:xfrm>
          <a:custGeom>
            <a:avLst/>
            <a:gdLst/>
            <a:ahLst/>
            <a:cxnLst/>
            <a:rect l="l" t="t" r="r" b="b"/>
            <a:pathLst>
              <a:path w="1238855" h="965748">
                <a:moveTo>
                  <a:pt x="0" y="0"/>
                </a:moveTo>
                <a:lnTo>
                  <a:pt x="1238854" y="0"/>
                </a:lnTo>
                <a:lnTo>
                  <a:pt x="1238854" y="965747"/>
                </a:lnTo>
                <a:lnTo>
                  <a:pt x="0" y="96574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ncperkins.org/course/view.php?id=105" TargetMode="External"/><Relationship Id="rId4" Type="http://schemas.openxmlformats.org/officeDocument/2006/relationships/hyperlink" Target="http://www.ncperkins.org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perkins.org/presentations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hyperlink" Target="https://www.ncperkins.org/course/view.php?id=105" TargetMode="External"/><Relationship Id="rId4" Type="http://schemas.openxmlformats.org/officeDocument/2006/relationships/hyperlink" Target="http://www.ncperkins.org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mailto:reggia@nccommunitycolleges.edu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hyperlink" Target="mailto:mcdougaldd@nccommunitycolleges.edu" TargetMode="External"/><Relationship Id="rId21" Type="http://schemas.openxmlformats.org/officeDocument/2006/relationships/image" Target="../media/image18.jpeg"/><Relationship Id="rId7" Type="http://schemas.openxmlformats.org/officeDocument/2006/relationships/hyperlink" Target="mailto:davidsonl@nccommunitycolleges.edu" TargetMode="External"/><Relationship Id="rId12" Type="http://schemas.openxmlformats.org/officeDocument/2006/relationships/hyperlink" Target="mailto:riegerj@nccommunitycolleges.edu" TargetMode="External"/><Relationship Id="rId17" Type="http://schemas.openxmlformats.org/officeDocument/2006/relationships/image" Target="../media/image14.jpeg"/><Relationship Id="rId2" Type="http://schemas.openxmlformats.org/officeDocument/2006/relationships/hyperlink" Target="mailto:vandyker@nccommunitycolleges.edu" TargetMode="External"/><Relationship Id="rId16" Type="http://schemas.openxmlformats.org/officeDocument/2006/relationships/image" Target="../media/image13.jpe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ogesd@nccommunitycolleges.edu" TargetMode="External"/><Relationship Id="rId11" Type="http://schemas.openxmlformats.org/officeDocument/2006/relationships/hyperlink" Target="mailto:jacksonc@nccommunitycolleges.edu" TargetMode="External"/><Relationship Id="rId5" Type="http://schemas.openxmlformats.org/officeDocument/2006/relationships/hyperlink" Target="mailto:brownb@nccommunitycolleges.edu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jpeg"/><Relationship Id="rId10" Type="http://schemas.openxmlformats.org/officeDocument/2006/relationships/hyperlink" Target="mailto:coultasp@nccommunitycolleges.edu" TargetMode="External"/><Relationship Id="rId19" Type="http://schemas.openxmlformats.org/officeDocument/2006/relationships/image" Target="../media/image16.png"/><Relationship Id="rId4" Type="http://schemas.openxmlformats.org/officeDocument/2006/relationships/hyperlink" Target="mailto:mtilley@nccommunitycolleges.edu" TargetMode="External"/><Relationship Id="rId9" Type="http://schemas.openxmlformats.org/officeDocument/2006/relationships/hyperlink" Target="mailto:schroeders@nccommunitycolleges.edu" TargetMode="External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DE766E9D-7C22-32B0-A209-478CD27F86FD}"/>
              </a:ext>
            </a:extLst>
          </p:cNvPr>
          <p:cNvSpPr/>
          <p:nvPr/>
        </p:nvSpPr>
        <p:spPr>
          <a:xfrm>
            <a:off x="4327450" y="-65229"/>
            <a:ext cx="13960550" cy="10352229"/>
          </a:xfrm>
          <a:custGeom>
            <a:avLst/>
            <a:gdLst/>
            <a:ahLst/>
            <a:cxnLst/>
            <a:rect l="l" t="t" r="r" b="b"/>
            <a:pathLst>
              <a:path w="3989489" h="2849913">
                <a:moveTo>
                  <a:pt x="0" y="0"/>
                </a:moveTo>
                <a:lnTo>
                  <a:pt x="3989489" y="0"/>
                </a:lnTo>
                <a:lnTo>
                  <a:pt x="3989489" y="2849913"/>
                </a:lnTo>
                <a:lnTo>
                  <a:pt x="0" y="2849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Google Shape;85;p1"/>
          <p:cNvSpPr/>
          <p:nvPr/>
        </p:nvSpPr>
        <p:spPr>
          <a:xfrm rot="-654212">
            <a:off x="-2503727" y="-2227875"/>
            <a:ext cx="10313052" cy="15096156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"/>
          <p:cNvGrpSpPr/>
          <p:nvPr/>
        </p:nvGrpSpPr>
        <p:grpSpPr>
          <a:xfrm>
            <a:off x="1028700" y="473068"/>
            <a:ext cx="5551331" cy="6627546"/>
            <a:chOff x="0" y="-47625"/>
            <a:chExt cx="7401775" cy="8836728"/>
          </a:xfrm>
        </p:grpSpPr>
        <p:sp>
          <p:nvSpPr>
            <p:cNvPr id="87" name="Google Shape;87;p1"/>
            <p:cNvSpPr txBox="1"/>
            <p:nvPr/>
          </p:nvSpPr>
          <p:spPr>
            <a:xfrm>
              <a:off x="152400" y="1652424"/>
              <a:ext cx="5943600" cy="4885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2026 Perkins Mid-Year Virtual</a:t>
              </a:r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Meeting</a:t>
              </a:r>
              <a:endParaRPr/>
            </a:p>
          </p:txBody>
        </p:sp>
        <p:sp>
          <p:nvSpPr>
            <p:cNvPr id="88" name="Google Shape;88;p1"/>
            <p:cNvSpPr txBox="1"/>
            <p:nvPr/>
          </p:nvSpPr>
          <p:spPr>
            <a:xfrm>
              <a:off x="0" y="-47625"/>
              <a:ext cx="74017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0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0" y="8018213"/>
              <a:ext cx="7096975" cy="7708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1" descr="north carolina community colleges logo"/>
          <p:cNvSpPr/>
          <p:nvPr/>
        </p:nvSpPr>
        <p:spPr>
          <a:xfrm>
            <a:off x="1861612" y="7775507"/>
            <a:ext cx="4114107" cy="1482793"/>
          </a:xfrm>
          <a:custGeom>
            <a:avLst/>
            <a:gdLst/>
            <a:ahLst/>
            <a:cxnLst/>
            <a:rect l="l" t="t" r="r" b="b"/>
            <a:pathLst>
              <a:path w="4114107" h="1482793" extrusionOk="0">
                <a:moveTo>
                  <a:pt x="0" y="0"/>
                </a:moveTo>
                <a:lnTo>
                  <a:pt x="4114107" y="0"/>
                </a:lnTo>
                <a:lnTo>
                  <a:pt x="4114107" y="1482793"/>
                </a:lnTo>
                <a:lnTo>
                  <a:pt x="0" y="1482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90;p1">
            <a:extLst>
              <a:ext uri="{FF2B5EF4-FFF2-40B4-BE49-F238E27FC236}">
                <a16:creationId xmlns:a16="http://schemas.microsoft.com/office/drawing/2014/main" id="{C5117691-AD9C-7C4D-646C-6A7D5FCDA198}"/>
              </a:ext>
            </a:extLst>
          </p:cNvPr>
          <p:cNvSpPr/>
          <p:nvPr/>
        </p:nvSpPr>
        <p:spPr>
          <a:xfrm>
            <a:off x="1028700" y="6018786"/>
            <a:ext cx="4947019" cy="45719"/>
          </a:xfrm>
          <a:prstGeom prst="rect">
            <a:avLst/>
          </a:prstGeom>
          <a:solidFill>
            <a:srgbClr val="EBEF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0269C-D271-A418-49D9-AE00B1B94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FBE53B2-A20F-7185-28E9-5963DF7754F3}"/>
              </a:ext>
            </a:extLst>
          </p:cNvPr>
          <p:cNvGrpSpPr/>
          <p:nvPr/>
        </p:nvGrpSpPr>
        <p:grpSpPr>
          <a:xfrm rot="10799999">
            <a:off x="9601201" y="6390939"/>
            <a:ext cx="5443005" cy="4762630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67A643F-66DF-2442-07A2-EB6B208E3115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8E42C76-CEB9-A693-99C3-A58F221D1DFA}"/>
                </a:ext>
              </a:extLst>
            </p:cNvPr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35FCDD6-877F-0037-294E-E31413C6543F}"/>
              </a:ext>
            </a:extLst>
          </p:cNvPr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6843D37-0887-EC5F-8CF3-9B74993F00E8}"/>
              </a:ext>
            </a:extLst>
          </p:cNvPr>
          <p:cNvGrpSpPr/>
          <p:nvPr/>
        </p:nvGrpSpPr>
        <p:grpSpPr>
          <a:xfrm rot="-1772257">
            <a:off x="12887914" y="4432942"/>
            <a:ext cx="1688777" cy="7462842"/>
            <a:chOff x="0" y="0"/>
            <a:chExt cx="444781" cy="196552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9B93CEF9-D38A-E28F-9896-794E7D7F4E51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B0E3205-2B15-A2EA-5EFE-A55BED6EC117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2EE4DAD3-9637-DA73-2E25-E41D3914D1C5}"/>
              </a:ext>
            </a:extLst>
          </p:cNvPr>
          <p:cNvGrpSpPr/>
          <p:nvPr/>
        </p:nvGrpSpPr>
        <p:grpSpPr>
          <a:xfrm>
            <a:off x="-776241" y="907192"/>
            <a:ext cx="9588280" cy="1186881"/>
            <a:chOff x="0" y="0"/>
            <a:chExt cx="2525308" cy="31259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DCE7C915-6867-8C74-DB32-19BF835B4FE0}"/>
                </a:ext>
              </a:extLst>
            </p:cNvPr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10B2CFF-59D9-985A-1EB3-A6CED4FFCD25}"/>
                </a:ext>
              </a:extLst>
            </p:cNvPr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187559E-F6FB-61CE-29C4-ABDDB5C6A6C7}"/>
              </a:ext>
            </a:extLst>
          </p:cNvPr>
          <p:cNvGrpSpPr/>
          <p:nvPr/>
        </p:nvGrpSpPr>
        <p:grpSpPr>
          <a:xfrm rot="997894">
            <a:off x="12081447" y="-988530"/>
            <a:ext cx="1896148" cy="6729346"/>
            <a:chOff x="0" y="0"/>
            <a:chExt cx="499397" cy="1772338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2CA2CB84-B034-7407-E359-59F22C7273CA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DD537DF-B2DB-50F5-7A5F-7D8C0B5EA859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70D71D4-ECC7-F10B-F983-96B213EFE30B}"/>
              </a:ext>
            </a:extLst>
          </p:cNvPr>
          <p:cNvSpPr txBox="1"/>
          <p:nvPr/>
        </p:nvSpPr>
        <p:spPr>
          <a:xfrm>
            <a:off x="1066800" y="952500"/>
            <a:ext cx="7395029" cy="1010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FEBRUARY CTE MONTH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6F53AC20-01BD-783D-39AA-54BF89F15E01}"/>
              </a:ext>
            </a:extLst>
          </p:cNvPr>
          <p:cNvSpPr txBox="1"/>
          <p:nvPr/>
        </p:nvSpPr>
        <p:spPr>
          <a:xfrm>
            <a:off x="13805941" y="3942050"/>
            <a:ext cx="4455987" cy="246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Perkins</a:t>
            </a:r>
          </a:p>
          <a:p>
            <a:pPr algn="ctr">
              <a:lnSpc>
                <a:spcPts val="6438"/>
              </a:lnSpc>
            </a:pPr>
            <a:endParaRPr lang="en-US" sz="6132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Mid-Year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A804F1E4-ECA2-31D9-6067-C179A3E953C3}"/>
              </a:ext>
            </a:extLst>
          </p:cNvPr>
          <p:cNvSpPr/>
          <p:nvPr/>
        </p:nvSpPr>
        <p:spPr>
          <a:xfrm>
            <a:off x="14193675" y="5118427"/>
            <a:ext cx="3680519" cy="88946"/>
          </a:xfrm>
          <a:custGeom>
            <a:avLst/>
            <a:gdLst/>
            <a:ahLst/>
            <a:cxnLst/>
            <a:rect l="l" t="t" r="r" b="b"/>
            <a:pathLst>
              <a:path w="3680519" h="88946">
                <a:moveTo>
                  <a:pt x="0" y="0"/>
                </a:moveTo>
                <a:lnTo>
                  <a:pt x="3680519" y="0"/>
                </a:lnTo>
                <a:lnTo>
                  <a:pt x="3680519" y="88946"/>
                </a:lnTo>
                <a:lnTo>
                  <a:pt x="0" y="88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 descr="A logo for a company&#10;&#10;AI-generated content may be incorrect.">
            <a:extLst>
              <a:ext uri="{FF2B5EF4-FFF2-40B4-BE49-F238E27FC236}">
                <a16:creationId xmlns:a16="http://schemas.microsoft.com/office/drawing/2014/main" id="{FDD09356-D42C-E04F-F200-70465F0682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99" y="2542806"/>
            <a:ext cx="5632182" cy="735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41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94764">
            <a:off x="7099151" y="2667907"/>
            <a:ext cx="1603602" cy="9552208"/>
            <a:chOff x="0" y="0"/>
            <a:chExt cx="422348" cy="251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01313">
            <a:off x="17293479" y="-4169084"/>
            <a:ext cx="1603602" cy="9552208"/>
            <a:chOff x="0" y="0"/>
            <a:chExt cx="422348" cy="25158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323218">
            <a:off x="-612920" y="-3112989"/>
            <a:ext cx="9329309" cy="13900928"/>
            <a:chOff x="0" y="0"/>
            <a:chExt cx="640025" cy="9536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7054524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588082" y="4146635"/>
            <a:ext cx="6367244" cy="337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986"/>
              </a:lnSpc>
            </a:pPr>
            <a:r>
              <a:rPr lang="en-US" sz="12986" b="1">
                <a:solidFill>
                  <a:srgbClr val="003D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55EBD6D7-216D-C860-4A27-B10FAFD24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88DE2FC1-D145-2122-28C0-013D0BBD998F}"/>
              </a:ext>
            </a:extLst>
          </p:cNvPr>
          <p:cNvSpPr/>
          <p:nvPr/>
        </p:nvSpPr>
        <p:spPr>
          <a:xfrm>
            <a:off x="6580031" y="0"/>
            <a:ext cx="13639800" cy="10287000"/>
          </a:xfrm>
          <a:custGeom>
            <a:avLst/>
            <a:gdLst/>
            <a:ahLst/>
            <a:cxnLst/>
            <a:rect l="l" t="t" r="r" b="b"/>
            <a:pathLst>
              <a:path w="4276958" h="2850609">
                <a:moveTo>
                  <a:pt x="0" y="0"/>
                </a:moveTo>
                <a:lnTo>
                  <a:pt x="4276958" y="0"/>
                </a:lnTo>
                <a:lnTo>
                  <a:pt x="4276958" y="2850609"/>
                </a:lnTo>
                <a:lnTo>
                  <a:pt x="0" y="28506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5" name="Google Shape;85;p1">
            <a:extLst>
              <a:ext uri="{FF2B5EF4-FFF2-40B4-BE49-F238E27FC236}">
                <a16:creationId xmlns:a16="http://schemas.microsoft.com/office/drawing/2014/main" id="{CD0DAFC8-94B1-E545-CAAC-C134C6CA217F}"/>
              </a:ext>
            </a:extLst>
          </p:cNvPr>
          <p:cNvSpPr/>
          <p:nvPr/>
        </p:nvSpPr>
        <p:spPr>
          <a:xfrm rot="-654212">
            <a:off x="-2503727" y="-2227875"/>
            <a:ext cx="10313052" cy="15096156"/>
          </a:xfrm>
          <a:prstGeom prst="rect">
            <a:avLst/>
          </a:prstGeom>
          <a:solidFill>
            <a:srgbClr val="14435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" name="Google Shape;86;p1">
            <a:extLst>
              <a:ext uri="{FF2B5EF4-FFF2-40B4-BE49-F238E27FC236}">
                <a16:creationId xmlns:a16="http://schemas.microsoft.com/office/drawing/2014/main" id="{6B7A3BEA-4B1F-7925-8907-A7CE62F645D3}"/>
              </a:ext>
            </a:extLst>
          </p:cNvPr>
          <p:cNvGrpSpPr/>
          <p:nvPr/>
        </p:nvGrpSpPr>
        <p:grpSpPr>
          <a:xfrm>
            <a:off x="1028700" y="473068"/>
            <a:ext cx="5551331" cy="6627548"/>
            <a:chOff x="0" y="-47625"/>
            <a:chExt cx="7401775" cy="8836730"/>
          </a:xfrm>
        </p:grpSpPr>
        <p:sp>
          <p:nvSpPr>
            <p:cNvPr id="87" name="Google Shape;87;p1">
              <a:extLst>
                <a:ext uri="{FF2B5EF4-FFF2-40B4-BE49-F238E27FC236}">
                  <a16:creationId xmlns:a16="http://schemas.microsoft.com/office/drawing/2014/main" id="{BFB8CF71-6DA7-C63C-2B05-239C6A9AE687}"/>
                </a:ext>
              </a:extLst>
            </p:cNvPr>
            <p:cNvSpPr txBox="1"/>
            <p:nvPr/>
          </p:nvSpPr>
          <p:spPr>
            <a:xfrm>
              <a:off x="152400" y="1652424"/>
              <a:ext cx="5943600" cy="4885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2026 Perkins Mid-Year Virtual</a:t>
              </a:r>
            </a:p>
            <a:p>
              <a:pPr marL="0" marR="0" lvl="0" indent="0" algn="l" rtl="0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400" b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Meeting</a:t>
              </a:r>
              <a:endParaRPr/>
            </a:p>
          </p:txBody>
        </p:sp>
        <p:sp>
          <p:nvSpPr>
            <p:cNvPr id="88" name="Google Shape;88;p1">
              <a:extLst>
                <a:ext uri="{FF2B5EF4-FFF2-40B4-BE49-F238E27FC236}">
                  <a16:creationId xmlns:a16="http://schemas.microsoft.com/office/drawing/2014/main" id="{CC2E320B-009A-D6DE-BB1E-ACDEB8A26610}"/>
                </a:ext>
              </a:extLst>
            </p:cNvPr>
            <p:cNvSpPr txBox="1"/>
            <p:nvPr/>
          </p:nvSpPr>
          <p:spPr>
            <a:xfrm>
              <a:off x="0" y="-47625"/>
              <a:ext cx="7401775" cy="89090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303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>
              <a:extLst>
                <a:ext uri="{FF2B5EF4-FFF2-40B4-BE49-F238E27FC236}">
                  <a16:creationId xmlns:a16="http://schemas.microsoft.com/office/drawing/2014/main" id="{6772508C-7EA1-4520-B91A-55D51F8F6759}"/>
                </a:ext>
              </a:extLst>
            </p:cNvPr>
            <p:cNvSpPr txBox="1"/>
            <p:nvPr/>
          </p:nvSpPr>
          <p:spPr>
            <a:xfrm>
              <a:off x="0" y="8018214"/>
              <a:ext cx="7096975" cy="7708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2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1">
              <a:extLst>
                <a:ext uri="{FF2B5EF4-FFF2-40B4-BE49-F238E27FC236}">
                  <a16:creationId xmlns:a16="http://schemas.microsoft.com/office/drawing/2014/main" id="{00789E1D-51CE-27D1-6FE1-0A43A949D640}"/>
                </a:ext>
              </a:extLst>
            </p:cNvPr>
            <p:cNvSpPr/>
            <p:nvPr/>
          </p:nvSpPr>
          <p:spPr>
            <a:xfrm>
              <a:off x="0" y="7346665"/>
              <a:ext cx="6596026" cy="60959"/>
            </a:xfrm>
            <a:prstGeom prst="rect">
              <a:avLst/>
            </a:prstGeom>
            <a:solidFill>
              <a:srgbClr val="EBEF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1" descr="north carolina community colleges logo">
            <a:extLst>
              <a:ext uri="{FF2B5EF4-FFF2-40B4-BE49-F238E27FC236}">
                <a16:creationId xmlns:a16="http://schemas.microsoft.com/office/drawing/2014/main" id="{9C6828D6-5DFB-D3A0-3D43-42EE98EFEFBA}"/>
              </a:ext>
            </a:extLst>
          </p:cNvPr>
          <p:cNvSpPr/>
          <p:nvPr/>
        </p:nvSpPr>
        <p:spPr>
          <a:xfrm>
            <a:off x="1861612" y="7775507"/>
            <a:ext cx="4114107" cy="1482793"/>
          </a:xfrm>
          <a:custGeom>
            <a:avLst/>
            <a:gdLst/>
            <a:ahLst/>
            <a:cxnLst/>
            <a:rect l="l" t="t" r="r" b="b"/>
            <a:pathLst>
              <a:path w="4114107" h="1482793" extrusionOk="0">
                <a:moveTo>
                  <a:pt x="0" y="0"/>
                </a:moveTo>
                <a:lnTo>
                  <a:pt x="4114107" y="0"/>
                </a:lnTo>
                <a:lnTo>
                  <a:pt x="4114107" y="1482793"/>
                </a:lnTo>
                <a:lnTo>
                  <a:pt x="0" y="14827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29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1E470-BCC8-C63F-B09F-1C981741F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1DC410C-99DC-31F2-E8BA-DAC0DDAA9374}"/>
              </a:ext>
            </a:extLst>
          </p:cNvPr>
          <p:cNvSpPr/>
          <p:nvPr/>
        </p:nvSpPr>
        <p:spPr>
          <a:xfrm>
            <a:off x="-3707100" y="-3376182"/>
            <a:ext cx="10569001" cy="10569001"/>
          </a:xfrm>
          <a:custGeom>
            <a:avLst/>
            <a:gdLst/>
            <a:ahLst/>
            <a:cxnLst/>
            <a:rect l="l" t="t" r="r" b="b"/>
            <a:pathLst>
              <a:path w="10569001" h="10569001">
                <a:moveTo>
                  <a:pt x="0" y="0"/>
                </a:moveTo>
                <a:lnTo>
                  <a:pt x="10569001" y="0"/>
                </a:lnTo>
                <a:lnTo>
                  <a:pt x="10569001" y="10569001"/>
                </a:lnTo>
                <a:lnTo>
                  <a:pt x="0" y="10569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6B7FDE0-7471-032F-18DF-F5090B555370}"/>
              </a:ext>
            </a:extLst>
          </p:cNvPr>
          <p:cNvGrpSpPr/>
          <p:nvPr/>
        </p:nvGrpSpPr>
        <p:grpSpPr>
          <a:xfrm>
            <a:off x="1083213" y="3475082"/>
            <a:ext cx="4655605" cy="5498738"/>
            <a:chOff x="0" y="0"/>
            <a:chExt cx="1226168" cy="1448227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B4B7350-F009-4446-1951-D40EA9A7899C}"/>
                </a:ext>
              </a:extLst>
            </p:cNvPr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3E72AF0-2CA6-9547-6ABC-BE108B73BDC5}"/>
                </a:ext>
              </a:extLst>
            </p:cNvPr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>
            <a:extLst>
              <a:ext uri="{FF2B5EF4-FFF2-40B4-BE49-F238E27FC236}">
                <a16:creationId xmlns:a16="http://schemas.microsoft.com/office/drawing/2014/main" id="{4FCCDAB8-1070-4742-6293-ECE04212CDE4}"/>
              </a:ext>
            </a:extLst>
          </p:cNvPr>
          <p:cNvGrpSpPr/>
          <p:nvPr/>
        </p:nvGrpSpPr>
        <p:grpSpPr>
          <a:xfrm>
            <a:off x="3866281" y="981646"/>
            <a:ext cx="10555438" cy="1633562"/>
            <a:chOff x="0" y="0"/>
            <a:chExt cx="2780033" cy="430239"/>
          </a:xfrm>
          <a:solidFill>
            <a:srgbClr val="515255"/>
          </a:solidFill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2DE895E7-54D9-375F-BEA6-9C3D11BD51B6}"/>
                </a:ext>
              </a:extLst>
            </p:cNvPr>
            <p:cNvSpPr/>
            <p:nvPr/>
          </p:nvSpPr>
          <p:spPr>
            <a:xfrm>
              <a:off x="0" y="0"/>
              <a:ext cx="2780033" cy="430239"/>
            </a:xfrm>
            <a:custGeom>
              <a:avLst/>
              <a:gdLst/>
              <a:ahLst/>
              <a:cxnLst/>
              <a:rect l="l" t="t" r="r" b="b"/>
              <a:pathLst>
                <a:path w="2780033" h="430239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62761"/>
                  </a:lnTo>
                  <a:cubicBezTo>
                    <a:pt x="2780033" y="400028"/>
                    <a:pt x="2749822" y="430239"/>
                    <a:pt x="2712556" y="430239"/>
                  </a:cubicBezTo>
                  <a:lnTo>
                    <a:pt x="67478" y="430239"/>
                  </a:lnTo>
                  <a:cubicBezTo>
                    <a:pt x="30211" y="430239"/>
                    <a:pt x="0" y="400028"/>
                    <a:pt x="0" y="362761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C743C369-3221-0286-5C01-8F1D062D7280}"/>
                </a:ext>
              </a:extLst>
            </p:cNvPr>
            <p:cNvSpPr txBox="1"/>
            <p:nvPr/>
          </p:nvSpPr>
          <p:spPr>
            <a:xfrm>
              <a:off x="0" y="-57150"/>
              <a:ext cx="2780033" cy="487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>
            <a:extLst>
              <a:ext uri="{FF2B5EF4-FFF2-40B4-BE49-F238E27FC236}">
                <a16:creationId xmlns:a16="http://schemas.microsoft.com/office/drawing/2014/main" id="{AA3E28AC-C45E-F9E1-7871-082918FA9950}"/>
              </a:ext>
            </a:extLst>
          </p:cNvPr>
          <p:cNvSpPr txBox="1"/>
          <p:nvPr/>
        </p:nvSpPr>
        <p:spPr>
          <a:xfrm>
            <a:off x="4423117" y="1005257"/>
            <a:ext cx="944176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8534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Mid-Year Meeting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D8AC818-61DF-67BE-DE13-24E4260C7BEF}"/>
              </a:ext>
            </a:extLst>
          </p:cNvPr>
          <p:cNvSpPr txBox="1"/>
          <p:nvPr/>
        </p:nvSpPr>
        <p:spPr>
          <a:xfrm>
            <a:off x="1408002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Q&amp;A</a:t>
            </a:r>
          </a:p>
        </p:txBody>
      </p:sp>
      <p:grpSp>
        <p:nvGrpSpPr>
          <p:cNvPr id="11" name="Group 11">
            <a:extLst>
              <a:ext uri="{FF2B5EF4-FFF2-40B4-BE49-F238E27FC236}">
                <a16:creationId xmlns:a16="http://schemas.microsoft.com/office/drawing/2014/main" id="{99804EB3-BDAD-BFBD-10E9-383B7CA458A2}"/>
              </a:ext>
            </a:extLst>
          </p:cNvPr>
          <p:cNvGrpSpPr/>
          <p:nvPr/>
        </p:nvGrpSpPr>
        <p:grpSpPr>
          <a:xfrm>
            <a:off x="2814515" y="2879729"/>
            <a:ext cx="1190707" cy="1190707"/>
            <a:chOff x="0" y="0"/>
            <a:chExt cx="1587609" cy="1587609"/>
          </a:xfrm>
        </p:grpSpPr>
        <p:grpSp>
          <p:nvGrpSpPr>
            <p:cNvPr id="12" name="Group 12">
              <a:extLst>
                <a:ext uri="{FF2B5EF4-FFF2-40B4-BE49-F238E27FC236}">
                  <a16:creationId xmlns:a16="http://schemas.microsoft.com/office/drawing/2014/main" id="{722BB287-B08A-C0CF-B62A-C82084E00B78}"/>
                </a:ext>
              </a:extLst>
            </p:cNvPr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13" name="Freeform 13">
                <a:extLst>
                  <a:ext uri="{FF2B5EF4-FFF2-40B4-BE49-F238E27FC236}">
                    <a16:creationId xmlns:a16="http://schemas.microsoft.com/office/drawing/2014/main" id="{C9145154-A90C-4CCA-EFB8-AEDDB5127D04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>
                <a:extLst>
                  <a:ext uri="{FF2B5EF4-FFF2-40B4-BE49-F238E27FC236}">
                    <a16:creationId xmlns:a16="http://schemas.microsoft.com/office/drawing/2014/main" id="{1978D522-094F-0849-913F-3CE14E1E7030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DD391F02-BA41-8C79-6F7A-6E4789CFED4F}"/>
                </a:ext>
              </a:extLst>
            </p:cNvPr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09049067-C8FE-7F7E-281A-74E79BA0EF09}"/>
              </a:ext>
            </a:extLst>
          </p:cNvPr>
          <p:cNvGrpSpPr/>
          <p:nvPr/>
        </p:nvGrpSpPr>
        <p:grpSpPr>
          <a:xfrm>
            <a:off x="6816198" y="3475082"/>
            <a:ext cx="4655605" cy="5498738"/>
            <a:chOff x="0" y="0"/>
            <a:chExt cx="1226168" cy="1448227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F1D3E10C-0424-AED6-5A58-10F5A704DBFC}"/>
                </a:ext>
              </a:extLst>
            </p:cNvPr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E12596AF-086D-E4AC-0AE1-ADE4C8742904}"/>
                </a:ext>
              </a:extLst>
            </p:cNvPr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33F048EA-26BE-8D79-586B-6F50A672DE83}"/>
              </a:ext>
            </a:extLst>
          </p:cNvPr>
          <p:cNvGrpSpPr/>
          <p:nvPr/>
        </p:nvGrpSpPr>
        <p:grpSpPr>
          <a:xfrm>
            <a:off x="8548647" y="2879729"/>
            <a:ext cx="1190707" cy="1190707"/>
            <a:chOff x="0" y="0"/>
            <a:chExt cx="1587609" cy="1587609"/>
          </a:xfrm>
        </p:grpSpPr>
        <p:grpSp>
          <p:nvGrpSpPr>
            <p:cNvPr id="20" name="Group 20">
              <a:extLst>
                <a:ext uri="{FF2B5EF4-FFF2-40B4-BE49-F238E27FC236}">
                  <a16:creationId xmlns:a16="http://schemas.microsoft.com/office/drawing/2014/main" id="{A879F953-DDC8-6926-513C-87BE7E6A6049}"/>
                </a:ext>
              </a:extLst>
            </p:cNvPr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21" name="Freeform 21">
                <a:extLst>
                  <a:ext uri="{FF2B5EF4-FFF2-40B4-BE49-F238E27FC236}">
                    <a16:creationId xmlns:a16="http://schemas.microsoft.com/office/drawing/2014/main" id="{A14A767D-77AA-9521-8711-A3D106C53343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>
                <a:extLst>
                  <a:ext uri="{FF2B5EF4-FFF2-40B4-BE49-F238E27FC236}">
                    <a16:creationId xmlns:a16="http://schemas.microsoft.com/office/drawing/2014/main" id="{086DA55B-04A9-1BE2-C985-CC95AC28BDB9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>
              <a:extLst>
                <a:ext uri="{FF2B5EF4-FFF2-40B4-BE49-F238E27FC236}">
                  <a16:creationId xmlns:a16="http://schemas.microsoft.com/office/drawing/2014/main" id="{5DDE4A84-530E-4A90-E0F1-7F672BED3153}"/>
                </a:ext>
              </a:extLst>
            </p:cNvPr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24" name="Group 24">
            <a:extLst>
              <a:ext uri="{FF2B5EF4-FFF2-40B4-BE49-F238E27FC236}">
                <a16:creationId xmlns:a16="http://schemas.microsoft.com/office/drawing/2014/main" id="{A650C834-D82C-B1CD-DBBD-2139DD0A7CA7}"/>
              </a:ext>
            </a:extLst>
          </p:cNvPr>
          <p:cNvGrpSpPr/>
          <p:nvPr/>
        </p:nvGrpSpPr>
        <p:grpSpPr>
          <a:xfrm>
            <a:off x="12549182" y="3475082"/>
            <a:ext cx="4655605" cy="5498738"/>
            <a:chOff x="0" y="0"/>
            <a:chExt cx="1226168" cy="1448227"/>
          </a:xfrm>
        </p:grpSpPr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id="{F49260D9-866D-1204-BB3D-0AE8568ED1BF}"/>
                </a:ext>
              </a:extLst>
            </p:cNvPr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>
              <a:extLst>
                <a:ext uri="{FF2B5EF4-FFF2-40B4-BE49-F238E27FC236}">
                  <a16:creationId xmlns:a16="http://schemas.microsoft.com/office/drawing/2014/main" id="{CB71DA08-07EA-5C1D-5085-C45A053D7FB3}"/>
                </a:ext>
              </a:extLst>
            </p:cNvPr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>
            <a:extLst>
              <a:ext uri="{FF2B5EF4-FFF2-40B4-BE49-F238E27FC236}">
                <a16:creationId xmlns:a16="http://schemas.microsoft.com/office/drawing/2014/main" id="{EB5A4866-C4EB-B1B4-F154-6A146A07541F}"/>
              </a:ext>
            </a:extLst>
          </p:cNvPr>
          <p:cNvGrpSpPr/>
          <p:nvPr/>
        </p:nvGrpSpPr>
        <p:grpSpPr>
          <a:xfrm>
            <a:off x="14281631" y="2879729"/>
            <a:ext cx="1190707" cy="1190707"/>
            <a:chOff x="0" y="0"/>
            <a:chExt cx="1587609" cy="1587609"/>
          </a:xfrm>
        </p:grpSpPr>
        <p:grpSp>
          <p:nvGrpSpPr>
            <p:cNvPr id="28" name="Group 28">
              <a:extLst>
                <a:ext uri="{FF2B5EF4-FFF2-40B4-BE49-F238E27FC236}">
                  <a16:creationId xmlns:a16="http://schemas.microsoft.com/office/drawing/2014/main" id="{DA4DF7A1-8601-A249-FFD5-14704F9072A2}"/>
                </a:ext>
              </a:extLst>
            </p:cNvPr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29" name="Freeform 29">
                <a:extLst>
                  <a:ext uri="{FF2B5EF4-FFF2-40B4-BE49-F238E27FC236}">
                    <a16:creationId xmlns:a16="http://schemas.microsoft.com/office/drawing/2014/main" id="{52556D84-90F5-D6C6-9C28-6FAE4C85B5D7}"/>
                  </a:ext>
                </a:extLst>
              </p:cNvPr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>
                <a:extLst>
                  <a:ext uri="{FF2B5EF4-FFF2-40B4-BE49-F238E27FC236}">
                    <a16:creationId xmlns:a16="http://schemas.microsoft.com/office/drawing/2014/main" id="{3DD0D0C8-BA34-D405-EEDA-A6A484B4A8B3}"/>
                  </a:ext>
                </a:extLst>
              </p:cNvPr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>
              <a:extLst>
                <a:ext uri="{FF2B5EF4-FFF2-40B4-BE49-F238E27FC236}">
                  <a16:creationId xmlns:a16="http://schemas.microsoft.com/office/drawing/2014/main" id="{4FBAFE88-61BA-CD80-53FE-409DB0014AF4}"/>
                </a:ext>
              </a:extLst>
            </p:cNvPr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sp>
        <p:nvSpPr>
          <p:cNvPr id="32" name="TextBox 32">
            <a:extLst>
              <a:ext uri="{FF2B5EF4-FFF2-40B4-BE49-F238E27FC236}">
                <a16:creationId xmlns:a16="http://schemas.microsoft.com/office/drawing/2014/main" id="{6B27CBB5-5DB9-E660-24D5-F64B607C454E}"/>
              </a:ext>
            </a:extLst>
          </p:cNvPr>
          <p:cNvSpPr txBox="1"/>
          <p:nvPr/>
        </p:nvSpPr>
        <p:spPr>
          <a:xfrm>
            <a:off x="1405858" y="5070560"/>
            <a:ext cx="4008021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Write any questions or comments in the Q&amp;A box.</a:t>
            </a:r>
          </a:p>
          <a:p>
            <a:pPr marL="334642" lvl="1" algn="l">
              <a:lnSpc>
                <a:spcPts val="3409"/>
              </a:lnSpc>
            </a:pPr>
            <a:endParaRPr lang="en-US" sz="30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Perkins staff will answer questions on-demand.</a:t>
            </a: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40D962DB-DEB5-A7A1-0C53-19D574D9218D}"/>
              </a:ext>
            </a:extLst>
          </p:cNvPr>
          <p:cNvSpPr txBox="1"/>
          <p:nvPr/>
        </p:nvSpPr>
        <p:spPr>
          <a:xfrm>
            <a:off x="7239889" y="5070560"/>
            <a:ext cx="400802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Sessions will be recorded and posted on </a:t>
            </a: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NCPerkins.org</a:t>
            </a: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CE25D86A-D6AF-20AC-8F7C-F25A069FCD40}"/>
              </a:ext>
            </a:extLst>
          </p:cNvPr>
          <p:cNvSpPr txBox="1"/>
          <p:nvPr/>
        </p:nvSpPr>
        <p:spPr>
          <a:xfrm>
            <a:off x="13073920" y="4984703"/>
            <a:ext cx="400802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>
              <a:lnSpc>
                <a:spcPts val="3409"/>
              </a:lnSpc>
            </a:pPr>
            <a:r>
              <a:rPr lang="en-US" sz="3200">
                <a:hlinkClick r:id="rId5"/>
              </a:rPr>
              <a:t>Course: Mid-Year Meeting 2026 | NC Perkins</a:t>
            </a:r>
            <a:endParaRPr lang="en-US" sz="30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8B97F29-2A1B-B9E6-AFD0-30149B0967CF}"/>
              </a:ext>
            </a:extLst>
          </p:cNvPr>
          <p:cNvSpPr txBox="1"/>
          <p:nvPr/>
        </p:nvSpPr>
        <p:spPr>
          <a:xfrm>
            <a:off x="7139989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Recording</a:t>
            </a:r>
          </a:p>
        </p:txBody>
      </p:sp>
      <p:sp>
        <p:nvSpPr>
          <p:cNvPr id="36" name="TextBox 36">
            <a:extLst>
              <a:ext uri="{FF2B5EF4-FFF2-40B4-BE49-F238E27FC236}">
                <a16:creationId xmlns:a16="http://schemas.microsoft.com/office/drawing/2014/main" id="{58A54786-82C7-3080-EA44-9C457C0C96AA}"/>
              </a:ext>
            </a:extLst>
          </p:cNvPr>
          <p:cNvSpPr txBox="1"/>
          <p:nvPr/>
        </p:nvSpPr>
        <p:spPr>
          <a:xfrm>
            <a:off x="12871977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Meeting Materials</a:t>
            </a:r>
          </a:p>
        </p:txBody>
      </p:sp>
      <p:pic>
        <p:nvPicPr>
          <p:cNvPr id="3076" name="Picture 4" descr="QR Code">
            <a:extLst>
              <a:ext uri="{FF2B5EF4-FFF2-40B4-BE49-F238E27FC236}">
                <a16:creationId xmlns:a16="http://schemas.microsoft.com/office/drawing/2014/main" id="{CCA2AE6C-0530-F4BA-8B59-AA35F326F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688" y="6262273"/>
            <a:ext cx="2768598" cy="27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2708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B7E665-2B06-FA69-F18C-A1E079F19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CF4ACB01-8B40-AF5A-6089-E7374905B59A}"/>
              </a:ext>
            </a:extLst>
          </p:cNvPr>
          <p:cNvGrpSpPr/>
          <p:nvPr/>
        </p:nvGrpSpPr>
        <p:grpSpPr>
          <a:xfrm rot="10799999">
            <a:off x="9601201" y="6390939"/>
            <a:ext cx="5443005" cy="4762630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497FF1A-E68A-A36F-7333-FBEF348F4932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0C0F416-55E9-3CD1-4ED3-DE26665FBAD7}"/>
                </a:ext>
              </a:extLst>
            </p:cNvPr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76E89831-017E-A019-34DC-8448A272CB45}"/>
              </a:ext>
            </a:extLst>
          </p:cNvPr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D6FD87CC-358D-F8A9-71E3-1A1E496C50E7}"/>
              </a:ext>
            </a:extLst>
          </p:cNvPr>
          <p:cNvGrpSpPr/>
          <p:nvPr/>
        </p:nvGrpSpPr>
        <p:grpSpPr>
          <a:xfrm rot="-1772257">
            <a:off x="12887914" y="4432942"/>
            <a:ext cx="1688777" cy="7462842"/>
            <a:chOff x="0" y="0"/>
            <a:chExt cx="444781" cy="196552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108B2A95-DB50-5083-2ABA-47CEDAA253AF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E86B9B8A-9C27-EBE3-616D-D1FE547318E9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218C7B7-1D2E-32CC-B11D-326350FD193D}"/>
              </a:ext>
            </a:extLst>
          </p:cNvPr>
          <p:cNvGrpSpPr/>
          <p:nvPr/>
        </p:nvGrpSpPr>
        <p:grpSpPr>
          <a:xfrm>
            <a:off x="-776241" y="907192"/>
            <a:ext cx="9588280" cy="1186881"/>
            <a:chOff x="0" y="0"/>
            <a:chExt cx="2525308" cy="31259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F7D515C-F7F4-AAEF-763D-B6C1D8F2A3EE}"/>
                </a:ext>
              </a:extLst>
            </p:cNvPr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3CA0FAE1-5719-3A33-2C44-B6C1052E7E70}"/>
                </a:ext>
              </a:extLst>
            </p:cNvPr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862E799A-69E2-FD97-68DC-A09120688B59}"/>
              </a:ext>
            </a:extLst>
          </p:cNvPr>
          <p:cNvGrpSpPr/>
          <p:nvPr/>
        </p:nvGrpSpPr>
        <p:grpSpPr>
          <a:xfrm rot="997894">
            <a:off x="12081447" y="-988530"/>
            <a:ext cx="1896148" cy="6729346"/>
            <a:chOff x="0" y="0"/>
            <a:chExt cx="499397" cy="1772338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573DE0C-6A7E-D270-28C8-EA167282F2EF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EB6B18BC-8585-27B7-D18B-825929437690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3B2D7C0C-7EEF-B969-3D97-9AE926A08B13}"/>
              </a:ext>
            </a:extLst>
          </p:cNvPr>
          <p:cNvSpPr txBox="1"/>
          <p:nvPr/>
        </p:nvSpPr>
        <p:spPr>
          <a:xfrm>
            <a:off x="1066800" y="952500"/>
            <a:ext cx="7086299" cy="101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FEBRUARY 4, 2026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C3BA5052-B946-851A-080A-BD3BD5D940A2}"/>
              </a:ext>
            </a:extLst>
          </p:cNvPr>
          <p:cNvSpPr txBox="1"/>
          <p:nvPr/>
        </p:nvSpPr>
        <p:spPr>
          <a:xfrm>
            <a:off x="13805941" y="3942050"/>
            <a:ext cx="4455987" cy="246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Perkins</a:t>
            </a:r>
          </a:p>
          <a:p>
            <a:pPr algn="ctr">
              <a:lnSpc>
                <a:spcPts val="6438"/>
              </a:lnSpc>
            </a:pPr>
            <a:endParaRPr lang="en-US" sz="6132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Mid-Year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E8929B3C-CCB3-94C3-6B28-B7DE8710FBD4}"/>
              </a:ext>
            </a:extLst>
          </p:cNvPr>
          <p:cNvSpPr/>
          <p:nvPr/>
        </p:nvSpPr>
        <p:spPr>
          <a:xfrm>
            <a:off x="14193675" y="5118427"/>
            <a:ext cx="3680519" cy="88946"/>
          </a:xfrm>
          <a:custGeom>
            <a:avLst/>
            <a:gdLst/>
            <a:ahLst/>
            <a:cxnLst/>
            <a:rect l="l" t="t" r="r" b="b"/>
            <a:pathLst>
              <a:path w="3680519" h="88946">
                <a:moveTo>
                  <a:pt x="0" y="0"/>
                </a:moveTo>
                <a:lnTo>
                  <a:pt x="3680519" y="0"/>
                </a:lnTo>
                <a:lnTo>
                  <a:pt x="3680519" y="88946"/>
                </a:lnTo>
                <a:lnTo>
                  <a:pt x="0" y="88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46BE7CB5-440E-53C4-B83D-5376C1923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359587"/>
              </p:ext>
            </p:extLst>
          </p:nvPr>
        </p:nvGraphicFramePr>
        <p:xfrm>
          <a:off x="406370" y="2613601"/>
          <a:ext cx="10090874" cy="6484855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284029">
                  <a:extLst>
                    <a:ext uri="{9D8B030D-6E8A-4147-A177-3AD203B41FA5}">
                      <a16:colId xmlns:a16="http://schemas.microsoft.com/office/drawing/2014/main" val="2447389151"/>
                    </a:ext>
                  </a:extLst>
                </a:gridCol>
                <a:gridCol w="2945134">
                  <a:extLst>
                    <a:ext uri="{9D8B030D-6E8A-4147-A177-3AD203B41FA5}">
                      <a16:colId xmlns:a16="http://schemas.microsoft.com/office/drawing/2014/main" val="4119435013"/>
                    </a:ext>
                  </a:extLst>
                </a:gridCol>
                <a:gridCol w="1861711">
                  <a:extLst>
                    <a:ext uri="{9D8B030D-6E8A-4147-A177-3AD203B41FA5}">
                      <a16:colId xmlns:a16="http://schemas.microsoft.com/office/drawing/2014/main" val="1244443276"/>
                    </a:ext>
                  </a:extLst>
                </a:gridCol>
              </a:tblGrid>
              <a:tr h="654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TOPIC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PRESENTER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TIME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24831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Welcome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Rob Van Dyke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9:00 – 9:05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3277797558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Planning for CTE Instructional Capacity Under Perkins V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Mary Olvera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9:05 – 10:05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41151565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Fresh Ideas for Onboarding, Mentoring, and Retaining New CTE Faculty and Staff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Brandon </a:t>
                      </a: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Hensley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10:05 – 11:05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3387676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Monitoring 2026-2027: </a:t>
                      </a:r>
                      <a:b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Aptos" panose="020B000402020202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What is the Expectation and How to Prepare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Michael Tilley </a:t>
                      </a:r>
                    </a:p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Brandy Brown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11:05 – 11:35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36434344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Degree Competency Modernization Project &amp; Survey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Dewey Dellinger Keegan Anderson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11:35 – 11:45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6242627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Wrap up and Debrief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Rob Van Dyke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Aptos" panose="020B0004020202020204" pitchFamily="34" charset="0"/>
                          <a:cs typeface="Arial" panose="020B0604020202020204" pitchFamily="34" charset="0"/>
                        </a:rPr>
                        <a:t>11:45 – 12:00</a:t>
                      </a:r>
                      <a:endParaRPr lang="en-US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4749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984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9FA4AA12-B865-FAC9-D6DE-D640F9A20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D03238D0-A919-8D01-8417-5917888F51EB}"/>
              </a:ext>
            </a:extLst>
          </p:cNvPr>
          <p:cNvSpPr txBox="1"/>
          <p:nvPr/>
        </p:nvSpPr>
        <p:spPr>
          <a:xfrm>
            <a:off x="897167" y="2202259"/>
            <a:ext cx="1034139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Planning for CTE Instructional Capacity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Under Perkins V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FBE3909A-E106-386A-E5C5-BEC9DDC78EDD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0944B177-92BF-C150-A7EA-033CAA4DE020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A6262DA4-E334-06BE-7272-791E4DCA93FA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49953CE-D2A5-F272-DBCB-BD8851B60E3B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94A796C0-01B0-A6EE-0545-29E4A69D6354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AC2E7647-B934-728B-2189-B5CE3BA42FDF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489FF1D5-F948-BF2F-E0E0-4D4FB81043F5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216CC7B0-4B80-66A9-76B3-7F72890382F6}"/>
              </a:ext>
            </a:extLst>
          </p:cNvPr>
          <p:cNvSpPr txBox="1"/>
          <p:nvPr/>
        </p:nvSpPr>
        <p:spPr>
          <a:xfrm>
            <a:off x="897167" y="7502857"/>
            <a:ext cx="10772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Mary Olvera, NCCCS</a:t>
            </a:r>
            <a:endParaRPr sz="100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4CC927-BE4F-D5CE-6A50-6F3822F3D251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26C82CB-2AD0-2B0B-7098-0F1827ECAE1E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203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D92A23FD-8442-0BA2-18CA-9369D36F34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ABCCEFB6-DDDE-7EEE-75ED-678CE77BB0AC}"/>
              </a:ext>
            </a:extLst>
          </p:cNvPr>
          <p:cNvSpPr txBox="1"/>
          <p:nvPr/>
        </p:nvSpPr>
        <p:spPr>
          <a:xfrm>
            <a:off x="1004953" y="2340751"/>
            <a:ext cx="1034139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Fresh Ideas for Onboarding, Mentoring, and Retaining New CTE Faculty and Staff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8FA21097-3B8F-62A7-6FF7-1D95FDE196D6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EFF46ACD-60BB-3375-526E-77EE1BA550D1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1DBC8A1-FCB0-13D3-157E-32EE1C6BBB56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A02E4C5B-234D-53E3-39F5-D0FBF2C9627D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ED9C1D36-0B05-C5C7-5839-FD024E4CC2D4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56705EC2-40F8-A5A1-628E-580417333129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BC225DFF-1ED3-A643-61F4-7A4C2042FD6E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74532E2E-264D-C60C-4D85-54E524D3B24E}"/>
              </a:ext>
            </a:extLst>
          </p:cNvPr>
          <p:cNvSpPr txBox="1"/>
          <p:nvPr/>
        </p:nvSpPr>
        <p:spPr>
          <a:xfrm>
            <a:off x="509439" y="7519855"/>
            <a:ext cx="11675833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 dirty="0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Brandon Hensley, McDowell Tech CC</a:t>
            </a:r>
            <a:endParaRPr sz="1000" dirty="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1A463F-88D2-AB5F-2C90-0977ADD58949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C2EB758E-3564-4050-296C-485C2A6969CE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165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74EF8F0A-92C5-28F8-7403-69548593A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ECA3178A-F7D7-B336-969B-DAE9A938F0D2}"/>
              </a:ext>
            </a:extLst>
          </p:cNvPr>
          <p:cNvSpPr txBox="1"/>
          <p:nvPr/>
        </p:nvSpPr>
        <p:spPr>
          <a:xfrm>
            <a:off x="890133" y="2388063"/>
            <a:ext cx="1034139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Monitoring 2026-2027: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What is the Expectation and How to Prepare</a:t>
            </a: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2ACDE889-5EFB-6C76-96FB-B4C0A7F1FB67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7EE7CB71-BB38-7E2C-9806-5E3B370C1D9C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E41A38F0-7F57-D305-7377-4E6469F11794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39B936A-5F5A-57CC-482E-CBB8D49F0E8F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6DE2DA6A-886D-2EDB-FBF9-39A60804EE2C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8302AF55-B98A-5FA9-0EA6-CE0DA6D4BDFF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512A0C3-B858-4FD7-9EC4-152D2E234D0B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3295E194-0252-5688-183B-8FD82DD730CF}"/>
              </a:ext>
            </a:extLst>
          </p:cNvPr>
          <p:cNvSpPr txBox="1"/>
          <p:nvPr/>
        </p:nvSpPr>
        <p:spPr>
          <a:xfrm>
            <a:off x="897167" y="7502857"/>
            <a:ext cx="10772538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lang="en-US" sz="5400" b="1">
                <a:solidFill>
                  <a:srgbClr val="807359"/>
                </a:solidFill>
                <a:ea typeface="Calibri"/>
                <a:cs typeface="Calibri"/>
                <a:sym typeface="Calibri"/>
              </a:rPr>
              <a:t>Michael Tilley, NCCCS</a:t>
            </a:r>
            <a:endParaRPr lang="en-US" sz="5400" b="1" i="0" u="none" strike="noStrike" cap="none">
              <a:solidFill>
                <a:srgbClr val="807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Brandy Brown, NCCCS</a:t>
            </a:r>
            <a:endParaRPr sz="100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564BD57-0444-39C9-BC34-A5673654A12E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B101BE6-B414-2B2F-6132-4E213FF45031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927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B98CFCDD-1168-5FA5-3B85-D407E8988F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85F4CE15-5719-3B63-E603-3D2FE0F30E7E}"/>
              </a:ext>
            </a:extLst>
          </p:cNvPr>
          <p:cNvSpPr txBox="1"/>
          <p:nvPr/>
        </p:nvSpPr>
        <p:spPr>
          <a:xfrm>
            <a:off x="840815" y="2547854"/>
            <a:ext cx="1034139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Degree Competency Modernization Project &amp; Survey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C9F53C4E-FE32-A33E-1C53-0833AE8CC996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C419A5BA-136D-B01C-DFF1-F6FE8026C785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0BEE3F0-4F8E-3067-F0AE-59808986B9CC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3DFAF28A-600C-229B-0A12-43BF893C49A9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3D2F6479-673D-176C-9F42-4E2C024F06EA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642A1C84-3B57-80F0-259A-037BBF807957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A95B558C-BFA1-0444-4DDD-9967F25F4070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9C388-6D76-5CEC-D2F7-92B26608F786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E88668D2-B1C3-82BD-7A4F-9FF275A9D401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Google Shape;99;p2">
            <a:extLst>
              <a:ext uri="{FF2B5EF4-FFF2-40B4-BE49-F238E27FC236}">
                <a16:creationId xmlns:a16="http://schemas.microsoft.com/office/drawing/2014/main" id="{84280E73-7CEB-A4E9-5FC5-EFE91CE3B56E}"/>
              </a:ext>
            </a:extLst>
          </p:cNvPr>
          <p:cNvSpPr txBox="1"/>
          <p:nvPr/>
        </p:nvSpPr>
        <p:spPr>
          <a:xfrm>
            <a:off x="509439" y="7519855"/>
            <a:ext cx="11675833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Dewey Dellinger, Gaston College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Keegan Anderson, Mayland CC</a:t>
            </a:r>
            <a:endParaRPr sz="1000">
              <a:solidFill>
                <a:srgbClr val="8073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55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0FAD2-0229-B3DF-BE89-050F6BD05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9A49034-B7B5-3366-BD43-E4128CEEA8C6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76CB4E-1982-6EAC-16FF-A10B408BB9D8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C7C6BE5-C39F-E977-A6E5-EB6E2E09F4C0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30B4209-0BEC-CFE1-9951-CA30A872E91E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Upcoming Perkins Events</a:t>
            </a:r>
          </a:p>
        </p:txBody>
      </p:sp>
      <p:graphicFrame>
        <p:nvGraphicFramePr>
          <p:cNvPr id="9" name="Content Placeholder 1">
            <a:extLst>
              <a:ext uri="{FF2B5EF4-FFF2-40B4-BE49-F238E27FC236}">
                <a16:creationId xmlns:a16="http://schemas.microsoft.com/office/drawing/2014/main" id="{B5FBBAFE-8B05-438D-34AD-1FF5E66A79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5323400"/>
              </p:ext>
            </p:extLst>
          </p:nvPr>
        </p:nvGraphicFramePr>
        <p:xfrm>
          <a:off x="1414902" y="2781300"/>
          <a:ext cx="14277975" cy="6260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3727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B3527-D1D2-34A1-8689-013C8FA5EB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4BDF843-6CCF-FA8B-0E59-76842A0ADD63}"/>
              </a:ext>
            </a:extLst>
          </p:cNvPr>
          <p:cNvGrpSpPr/>
          <p:nvPr/>
        </p:nvGrpSpPr>
        <p:grpSpPr>
          <a:xfrm rot="10799999">
            <a:off x="9601201" y="6390939"/>
            <a:ext cx="5443005" cy="4762630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818C67D-46C7-28BD-9EF9-960438D7F4AD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9EFD96F-417B-3DBD-A525-E78F58B51FA4}"/>
                </a:ext>
              </a:extLst>
            </p:cNvPr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F955D7E-AC73-8E10-A6AB-0359EB68343C}"/>
              </a:ext>
            </a:extLst>
          </p:cNvPr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20BE125B-7431-A10C-4712-0BABB020A3C4}"/>
              </a:ext>
            </a:extLst>
          </p:cNvPr>
          <p:cNvGrpSpPr/>
          <p:nvPr/>
        </p:nvGrpSpPr>
        <p:grpSpPr>
          <a:xfrm rot="-1772257">
            <a:off x="12887914" y="4432942"/>
            <a:ext cx="1688777" cy="7462842"/>
            <a:chOff x="0" y="0"/>
            <a:chExt cx="444781" cy="196552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EDA52C17-ADA4-B448-3EC8-DF1DCE3EFAB4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691A0224-C13F-445A-66D0-5811012125DA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7DE9865D-81B7-45B6-3D9F-9D3B72A0BC3F}"/>
              </a:ext>
            </a:extLst>
          </p:cNvPr>
          <p:cNvGrpSpPr/>
          <p:nvPr/>
        </p:nvGrpSpPr>
        <p:grpSpPr>
          <a:xfrm>
            <a:off x="-776241" y="907192"/>
            <a:ext cx="9588280" cy="1186881"/>
            <a:chOff x="0" y="0"/>
            <a:chExt cx="2525308" cy="31259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E1BAFCD4-C652-1162-7AAC-4754572971B6}"/>
                </a:ext>
              </a:extLst>
            </p:cNvPr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362E55D-26D0-9687-21DC-D8DC359A508E}"/>
                </a:ext>
              </a:extLst>
            </p:cNvPr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A60FD727-277E-C470-6C1D-85FCBB855F6A}"/>
              </a:ext>
            </a:extLst>
          </p:cNvPr>
          <p:cNvGrpSpPr/>
          <p:nvPr/>
        </p:nvGrpSpPr>
        <p:grpSpPr>
          <a:xfrm rot="997894">
            <a:off x="12081447" y="-988530"/>
            <a:ext cx="1896148" cy="6729346"/>
            <a:chOff x="0" y="0"/>
            <a:chExt cx="499397" cy="1772338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9A1EA1A-704A-710F-E0C0-B89A82EBBF38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CF8FC30-703B-E0DA-5324-7AA2C5116B0B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648F949C-E091-9362-2E89-673FC590D1BD}"/>
              </a:ext>
            </a:extLst>
          </p:cNvPr>
          <p:cNvSpPr txBox="1"/>
          <p:nvPr/>
        </p:nvSpPr>
        <p:spPr>
          <a:xfrm>
            <a:off x="1066800" y="952500"/>
            <a:ext cx="7086299" cy="1010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FEBRUARY 3, 2026</a:t>
            </a:r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B9E4AFE4-9872-06CF-88FB-DECF74B12497}"/>
              </a:ext>
            </a:extLst>
          </p:cNvPr>
          <p:cNvSpPr txBox="1"/>
          <p:nvPr/>
        </p:nvSpPr>
        <p:spPr>
          <a:xfrm>
            <a:off x="13805941" y="3942050"/>
            <a:ext cx="4455987" cy="2464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Perkins</a:t>
            </a:r>
          </a:p>
          <a:p>
            <a:pPr algn="ctr">
              <a:lnSpc>
                <a:spcPts val="6438"/>
              </a:lnSpc>
            </a:pPr>
            <a:endParaRPr lang="en-US" sz="6132" b="1">
              <a:solidFill>
                <a:srgbClr val="000000"/>
              </a:solidFill>
              <a:latin typeface="Calibri (MS) Bold"/>
              <a:ea typeface="Calibri (MS) Bold"/>
              <a:cs typeface="Calibri (MS) Bold"/>
              <a:sym typeface="Calibri (MS) Bold"/>
            </a:endParaRPr>
          </a:p>
          <a:p>
            <a:pPr algn="ctr">
              <a:lnSpc>
                <a:spcPts val="6438"/>
              </a:lnSpc>
            </a:pPr>
            <a:r>
              <a:rPr lang="en-US" sz="6132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Mid-Year</a:t>
            </a:r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E1019D6-EB6F-E7C3-D7C9-CA7D73B50E98}"/>
              </a:ext>
            </a:extLst>
          </p:cNvPr>
          <p:cNvSpPr/>
          <p:nvPr/>
        </p:nvSpPr>
        <p:spPr>
          <a:xfrm>
            <a:off x="14193675" y="5118427"/>
            <a:ext cx="3680519" cy="88946"/>
          </a:xfrm>
          <a:custGeom>
            <a:avLst/>
            <a:gdLst/>
            <a:ahLst/>
            <a:cxnLst/>
            <a:rect l="l" t="t" r="r" b="b"/>
            <a:pathLst>
              <a:path w="3680519" h="88946">
                <a:moveTo>
                  <a:pt x="0" y="0"/>
                </a:moveTo>
                <a:lnTo>
                  <a:pt x="3680519" y="0"/>
                </a:lnTo>
                <a:lnTo>
                  <a:pt x="3680519" y="88946"/>
                </a:lnTo>
                <a:lnTo>
                  <a:pt x="0" y="88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72DA2E6F-4389-B5EA-2736-8186257D5F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769007"/>
              </p:ext>
            </p:extLst>
          </p:nvPr>
        </p:nvGraphicFramePr>
        <p:xfrm>
          <a:off x="406370" y="2613601"/>
          <a:ext cx="10090874" cy="580841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284029">
                  <a:extLst>
                    <a:ext uri="{9D8B030D-6E8A-4147-A177-3AD203B41FA5}">
                      <a16:colId xmlns:a16="http://schemas.microsoft.com/office/drawing/2014/main" val="2447389151"/>
                    </a:ext>
                  </a:extLst>
                </a:gridCol>
                <a:gridCol w="2945134">
                  <a:extLst>
                    <a:ext uri="{9D8B030D-6E8A-4147-A177-3AD203B41FA5}">
                      <a16:colId xmlns:a16="http://schemas.microsoft.com/office/drawing/2014/main" val="4119435013"/>
                    </a:ext>
                  </a:extLst>
                </a:gridCol>
                <a:gridCol w="1861711">
                  <a:extLst>
                    <a:ext uri="{9D8B030D-6E8A-4147-A177-3AD203B41FA5}">
                      <a16:colId xmlns:a16="http://schemas.microsoft.com/office/drawing/2014/main" val="1244443276"/>
                    </a:ext>
                  </a:extLst>
                </a:gridCol>
              </a:tblGrid>
              <a:tr h="65411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TOPIC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PRESENTER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solidFill>
                            <a:srgbClr val="14435B"/>
                          </a:solidFill>
                          <a:effectLst/>
                        </a:rPr>
                        <a:t>TIME</a:t>
                      </a:r>
                      <a:endParaRPr lang="en-US" sz="2400" kern="100">
                        <a:solidFill>
                          <a:srgbClr val="14435B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>
                    <a:solidFill>
                      <a:srgbClr val="AED5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424831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Welcome &amp; Meeting Preview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Rob Van Dyke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9:00 – 9:15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3277797558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Student Voice in Action: Strengthening Postsecondary CLNAs and Improving Student Success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Jennifer McLean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9:15 – 10:15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441151565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Leveraging the Employment Outcomes Dashboards for your CLNA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Elizabeth Stoddard Ryan Letchworth 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Eva Gifford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10:15 – 11:15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3183387676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Making the Connection: Propel NC &amp; Performance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Rob Van Dyke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11:15 – 12:00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236434344"/>
                  </a:ext>
                </a:extLst>
              </a:tr>
              <a:tr h="91810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Wrap up and Debrief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Rob Van Dyke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>
                          <a:effectLst/>
                        </a:rPr>
                        <a:t>12:00 – 12:15</a:t>
                      </a:r>
                      <a:endParaRPr lang="en-US" sz="2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5425" marR="65425" marT="0" marB="0" anchor="ctr"/>
                </a:tc>
                <a:extLst>
                  <a:ext uri="{0D108BD9-81ED-4DB2-BD59-A6C34878D82A}">
                    <a16:rowId xmlns:a16="http://schemas.microsoft.com/office/drawing/2014/main" val="1706242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60386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FA65D-4200-CA0E-3552-57D885521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B310FB0-8D7D-7520-BE92-CDF03F515703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A8A11AA8-F181-077C-129F-7AA891D511CF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9379863-A8FD-2F6B-1A18-4DA30A65470F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61A728BF-5F42-DB9A-5047-DA9333862F41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 dirty="0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Federal Budget Update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E6BA9A22-5CF4-1784-809B-94F60BB592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70765"/>
              </p:ext>
            </p:extLst>
          </p:nvPr>
        </p:nvGraphicFramePr>
        <p:xfrm>
          <a:off x="1524648" y="2517356"/>
          <a:ext cx="14914885" cy="655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5248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2DCC2C-86D9-12DA-F375-479582792D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0B2EA31-29DE-F255-8D76-AEF4439FF67F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  <a:solidFill>
            <a:srgbClr val="E1AF00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67A12FA-3645-4D98-CEF2-5E0C9FDAE762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F8052CB-CE70-FF16-E37A-053A519D3AD0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  <a:solidFill>
              <a:srgbClr val="AED5E7"/>
            </a:solidFill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B88D4865-7E41-2207-45E3-7BA00674DDE0}"/>
              </a:ext>
            </a:extLst>
          </p:cNvPr>
          <p:cNvSpPr txBox="1"/>
          <p:nvPr/>
        </p:nvSpPr>
        <p:spPr>
          <a:xfrm>
            <a:off x="533400" y="816184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14435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Perkins Monthly Updates</a:t>
            </a:r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2A78ABA6-3A52-1799-AE4A-9ADEC0438463}"/>
              </a:ext>
            </a:extLst>
          </p:cNvPr>
          <p:cNvSpPr>
            <a:spLocks noChangeAspect="1"/>
          </p:cNvSpPr>
          <p:nvPr/>
        </p:nvSpPr>
        <p:spPr>
          <a:xfrm>
            <a:off x="1262995" y="8127859"/>
            <a:ext cx="365760" cy="365760"/>
          </a:xfrm>
          <a:prstGeom prst="star5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ED1252-E007-AF2E-E1BF-A08087A5BBFC}"/>
              </a:ext>
            </a:extLst>
          </p:cNvPr>
          <p:cNvSpPr txBox="1"/>
          <p:nvPr/>
        </p:nvSpPr>
        <p:spPr>
          <a:xfrm>
            <a:off x="1664704" y="8034046"/>
            <a:ext cx="11441696" cy="830997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400">
                <a:solidFill>
                  <a:srgbClr val="14435B"/>
                </a:solidFill>
                <a:cs typeface="Times New Roman"/>
              </a:rPr>
              <a:t>Attendance (or viewing the recording within 30 days) is entered on the monitoring rubric. The recording may be accessed at the same link as the registration.</a:t>
            </a:r>
            <a:endParaRPr lang="en-US" sz="2400">
              <a:solidFill>
                <a:srgbClr val="14435B"/>
              </a:solidFill>
              <a:ea typeface="Calibri"/>
              <a:cs typeface="Times New Roman"/>
            </a:endParaRPr>
          </a:p>
        </p:txBody>
      </p:sp>
      <p:sp>
        <p:nvSpPr>
          <p:cNvPr id="9" name="Content Placeholder 9">
            <a:extLst>
              <a:ext uri="{FF2B5EF4-FFF2-40B4-BE49-F238E27FC236}">
                <a16:creationId xmlns:a16="http://schemas.microsoft.com/office/drawing/2014/main" id="{6DCE02A9-1EBA-3FFB-FE40-BF7E1C75C4EB}"/>
              </a:ext>
            </a:extLst>
          </p:cNvPr>
          <p:cNvSpPr txBox="1">
            <a:spLocks/>
          </p:cNvSpPr>
          <p:nvPr/>
        </p:nvSpPr>
        <p:spPr>
          <a:xfrm>
            <a:off x="1445875" y="2847959"/>
            <a:ext cx="12496800" cy="4267200"/>
          </a:xfrm>
          <a:prstGeom prst="rect">
            <a:avLst/>
          </a:prstGeom>
        </p:spPr>
        <p:txBody>
          <a:bodyPr vert="horz" lIns="91440" tIns="45720" rIns="91440" bIns="45720" numCol="2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/>
            <a:r>
              <a:rPr lang="en-US" sz="4000">
                <a:latin typeface="+mj-lt"/>
                <a:cs typeface="Times New Roman"/>
              </a:rPr>
              <a:t>3/10/2026</a:t>
            </a:r>
          </a:p>
          <a:p>
            <a:pPr marL="174625" indent="-174625"/>
            <a:r>
              <a:rPr lang="en-US" sz="4000" strike="sngStrike">
                <a:solidFill>
                  <a:srgbClr val="FF0000"/>
                </a:solidFill>
                <a:latin typeface="+mj-lt"/>
                <a:cs typeface="Times New Roman"/>
              </a:rPr>
              <a:t>4/14/2026</a:t>
            </a:r>
            <a:r>
              <a:rPr lang="en-US" sz="4000">
                <a:solidFill>
                  <a:srgbClr val="FF0000"/>
                </a:solidFill>
                <a:latin typeface="+mj-lt"/>
                <a:cs typeface="Times New Roman"/>
              </a:rPr>
              <a:t> canceled - Annual Meeting is 4/15/26</a:t>
            </a:r>
          </a:p>
          <a:p>
            <a:pPr marL="174625" indent="-174625"/>
            <a:r>
              <a:rPr lang="en-US" sz="4000">
                <a:latin typeface="+mj-lt"/>
                <a:cs typeface="Times New Roman"/>
              </a:rPr>
              <a:t>5/12/2026</a:t>
            </a:r>
            <a:endParaRPr lang="en-US" sz="4000">
              <a:latin typeface="+mj-lt"/>
            </a:endParaRPr>
          </a:p>
          <a:p>
            <a:pPr marL="174625" indent="-174625"/>
            <a:r>
              <a:rPr lang="en-US" sz="4000">
                <a:latin typeface="+mj-lt"/>
                <a:cs typeface="Times New Roman"/>
              </a:rPr>
              <a:t>6/9/2026</a:t>
            </a:r>
          </a:p>
          <a:p>
            <a:pPr marL="174625" indent="-174625"/>
            <a:r>
              <a:rPr lang="en-US" sz="4000">
                <a:latin typeface="+mj-lt"/>
                <a:cs typeface="Times New Roman"/>
              </a:rPr>
              <a:t>7/2026 no meeting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808989-C94C-4C12-F585-FE6961D4999F}"/>
              </a:ext>
            </a:extLst>
          </p:cNvPr>
          <p:cNvSpPr txBox="1"/>
          <p:nvPr/>
        </p:nvSpPr>
        <p:spPr>
          <a:xfrm>
            <a:off x="11201400" y="3238500"/>
            <a:ext cx="6248400" cy="1569660"/>
          </a:xfrm>
          <a:custGeom>
            <a:avLst/>
            <a:gdLst>
              <a:gd name="csX0" fmla="*/ 0 w 6248400"/>
              <a:gd name="csY0" fmla="*/ 0 h 1569660"/>
              <a:gd name="csX1" fmla="*/ 505552 w 6248400"/>
              <a:gd name="csY1" fmla="*/ 0 h 1569660"/>
              <a:gd name="csX2" fmla="*/ 886137 w 6248400"/>
              <a:gd name="csY2" fmla="*/ 0 h 1569660"/>
              <a:gd name="csX3" fmla="*/ 1579141 w 6248400"/>
              <a:gd name="csY3" fmla="*/ 0 h 1569660"/>
              <a:gd name="csX4" fmla="*/ 2084693 w 6248400"/>
              <a:gd name="csY4" fmla="*/ 0 h 1569660"/>
              <a:gd name="csX5" fmla="*/ 2590246 w 6248400"/>
              <a:gd name="csY5" fmla="*/ 0 h 1569660"/>
              <a:gd name="csX6" fmla="*/ 3283250 w 6248400"/>
              <a:gd name="csY6" fmla="*/ 0 h 1569660"/>
              <a:gd name="csX7" fmla="*/ 3726319 w 6248400"/>
              <a:gd name="csY7" fmla="*/ 0 h 1569660"/>
              <a:gd name="csX8" fmla="*/ 4419323 w 6248400"/>
              <a:gd name="csY8" fmla="*/ 0 h 1569660"/>
              <a:gd name="csX9" fmla="*/ 5112327 w 6248400"/>
              <a:gd name="csY9" fmla="*/ 0 h 1569660"/>
              <a:gd name="csX10" fmla="*/ 5680364 w 6248400"/>
              <a:gd name="csY10" fmla="*/ 0 h 1569660"/>
              <a:gd name="csX11" fmla="*/ 6248400 w 6248400"/>
              <a:gd name="csY11" fmla="*/ 0 h 1569660"/>
              <a:gd name="csX12" fmla="*/ 6248400 w 6248400"/>
              <a:gd name="csY12" fmla="*/ 507523 h 1569660"/>
              <a:gd name="csX13" fmla="*/ 6248400 w 6248400"/>
              <a:gd name="csY13" fmla="*/ 983654 h 1569660"/>
              <a:gd name="csX14" fmla="*/ 6248400 w 6248400"/>
              <a:gd name="csY14" fmla="*/ 1569660 h 1569660"/>
              <a:gd name="csX15" fmla="*/ 5680364 w 6248400"/>
              <a:gd name="csY15" fmla="*/ 1569660 h 1569660"/>
              <a:gd name="csX16" fmla="*/ 5112327 w 6248400"/>
              <a:gd name="csY16" fmla="*/ 1569660 h 1569660"/>
              <a:gd name="csX17" fmla="*/ 4419323 w 6248400"/>
              <a:gd name="csY17" fmla="*/ 1569660 h 1569660"/>
              <a:gd name="csX18" fmla="*/ 3851287 w 6248400"/>
              <a:gd name="csY18" fmla="*/ 1569660 h 1569660"/>
              <a:gd name="csX19" fmla="*/ 3470702 w 6248400"/>
              <a:gd name="csY19" fmla="*/ 1569660 h 1569660"/>
              <a:gd name="csX20" fmla="*/ 3027634 w 6248400"/>
              <a:gd name="csY20" fmla="*/ 1569660 h 1569660"/>
              <a:gd name="csX21" fmla="*/ 2334629 w 6248400"/>
              <a:gd name="csY21" fmla="*/ 1569660 h 1569660"/>
              <a:gd name="csX22" fmla="*/ 1766593 w 6248400"/>
              <a:gd name="csY22" fmla="*/ 1569660 h 1569660"/>
              <a:gd name="csX23" fmla="*/ 1323525 w 6248400"/>
              <a:gd name="csY23" fmla="*/ 1569660 h 1569660"/>
              <a:gd name="csX24" fmla="*/ 755488 w 6248400"/>
              <a:gd name="csY24" fmla="*/ 1569660 h 1569660"/>
              <a:gd name="csX25" fmla="*/ 0 w 6248400"/>
              <a:gd name="csY25" fmla="*/ 1569660 h 1569660"/>
              <a:gd name="csX26" fmla="*/ 0 w 6248400"/>
              <a:gd name="csY26" fmla="*/ 1093530 h 1569660"/>
              <a:gd name="csX27" fmla="*/ 0 w 6248400"/>
              <a:gd name="csY27" fmla="*/ 554613 h 1569660"/>
              <a:gd name="csX28" fmla="*/ 0 w 6248400"/>
              <a:gd name="csY28" fmla="*/ 0 h 156966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</a:cxnLst>
            <a:rect l="l" t="t" r="r" b="b"/>
            <a:pathLst>
              <a:path w="6248400" h="1569660" extrusionOk="0">
                <a:moveTo>
                  <a:pt x="0" y="0"/>
                </a:moveTo>
                <a:cubicBezTo>
                  <a:pt x="240304" y="-52412"/>
                  <a:pt x="316166" y="46263"/>
                  <a:pt x="505552" y="0"/>
                </a:cubicBezTo>
                <a:cubicBezTo>
                  <a:pt x="694938" y="-46263"/>
                  <a:pt x="735387" y="24553"/>
                  <a:pt x="886137" y="0"/>
                </a:cubicBezTo>
                <a:cubicBezTo>
                  <a:pt x="1036888" y="-24553"/>
                  <a:pt x="1372043" y="16985"/>
                  <a:pt x="1579141" y="0"/>
                </a:cubicBezTo>
                <a:cubicBezTo>
                  <a:pt x="1786239" y="-16985"/>
                  <a:pt x="1838882" y="12555"/>
                  <a:pt x="2084693" y="0"/>
                </a:cubicBezTo>
                <a:cubicBezTo>
                  <a:pt x="2330504" y="-12555"/>
                  <a:pt x="2390085" y="7056"/>
                  <a:pt x="2590246" y="0"/>
                </a:cubicBezTo>
                <a:cubicBezTo>
                  <a:pt x="2790407" y="-7056"/>
                  <a:pt x="3142203" y="56814"/>
                  <a:pt x="3283250" y="0"/>
                </a:cubicBezTo>
                <a:cubicBezTo>
                  <a:pt x="3424297" y="-56814"/>
                  <a:pt x="3535300" y="42067"/>
                  <a:pt x="3726319" y="0"/>
                </a:cubicBezTo>
                <a:cubicBezTo>
                  <a:pt x="3917338" y="-42067"/>
                  <a:pt x="4117697" y="22336"/>
                  <a:pt x="4419323" y="0"/>
                </a:cubicBezTo>
                <a:cubicBezTo>
                  <a:pt x="4720949" y="-22336"/>
                  <a:pt x="4914151" y="29461"/>
                  <a:pt x="5112327" y="0"/>
                </a:cubicBezTo>
                <a:cubicBezTo>
                  <a:pt x="5310503" y="-29461"/>
                  <a:pt x="5473067" y="65434"/>
                  <a:pt x="5680364" y="0"/>
                </a:cubicBezTo>
                <a:cubicBezTo>
                  <a:pt x="5887661" y="-65434"/>
                  <a:pt x="6055947" y="6172"/>
                  <a:pt x="6248400" y="0"/>
                </a:cubicBezTo>
                <a:cubicBezTo>
                  <a:pt x="6283393" y="184506"/>
                  <a:pt x="6244304" y="317724"/>
                  <a:pt x="6248400" y="507523"/>
                </a:cubicBezTo>
                <a:cubicBezTo>
                  <a:pt x="6252496" y="697322"/>
                  <a:pt x="6240808" y="867599"/>
                  <a:pt x="6248400" y="983654"/>
                </a:cubicBezTo>
                <a:cubicBezTo>
                  <a:pt x="6255992" y="1099709"/>
                  <a:pt x="6190660" y="1411017"/>
                  <a:pt x="6248400" y="1569660"/>
                </a:cubicBezTo>
                <a:cubicBezTo>
                  <a:pt x="6091615" y="1630844"/>
                  <a:pt x="5932527" y="1529826"/>
                  <a:pt x="5680364" y="1569660"/>
                </a:cubicBezTo>
                <a:cubicBezTo>
                  <a:pt x="5428201" y="1609494"/>
                  <a:pt x="5325652" y="1567287"/>
                  <a:pt x="5112327" y="1569660"/>
                </a:cubicBezTo>
                <a:cubicBezTo>
                  <a:pt x="4899002" y="1572033"/>
                  <a:pt x="4764808" y="1513612"/>
                  <a:pt x="4419323" y="1569660"/>
                </a:cubicBezTo>
                <a:cubicBezTo>
                  <a:pt x="4073838" y="1625708"/>
                  <a:pt x="4078559" y="1505675"/>
                  <a:pt x="3851287" y="1569660"/>
                </a:cubicBezTo>
                <a:cubicBezTo>
                  <a:pt x="3624015" y="1633645"/>
                  <a:pt x="3593104" y="1525279"/>
                  <a:pt x="3470702" y="1569660"/>
                </a:cubicBezTo>
                <a:cubicBezTo>
                  <a:pt x="3348301" y="1614041"/>
                  <a:pt x="3218181" y="1518397"/>
                  <a:pt x="3027634" y="1569660"/>
                </a:cubicBezTo>
                <a:cubicBezTo>
                  <a:pt x="2837087" y="1620923"/>
                  <a:pt x="2641401" y="1497201"/>
                  <a:pt x="2334629" y="1569660"/>
                </a:cubicBezTo>
                <a:cubicBezTo>
                  <a:pt x="2027858" y="1642119"/>
                  <a:pt x="1980847" y="1566787"/>
                  <a:pt x="1766593" y="1569660"/>
                </a:cubicBezTo>
                <a:cubicBezTo>
                  <a:pt x="1552339" y="1572533"/>
                  <a:pt x="1543851" y="1561627"/>
                  <a:pt x="1323525" y="1569660"/>
                </a:cubicBezTo>
                <a:cubicBezTo>
                  <a:pt x="1103199" y="1577693"/>
                  <a:pt x="936161" y="1501988"/>
                  <a:pt x="755488" y="1569660"/>
                </a:cubicBezTo>
                <a:cubicBezTo>
                  <a:pt x="574815" y="1637332"/>
                  <a:pt x="335631" y="1552270"/>
                  <a:pt x="0" y="1569660"/>
                </a:cubicBezTo>
                <a:cubicBezTo>
                  <a:pt x="-40267" y="1444505"/>
                  <a:pt x="36034" y="1244476"/>
                  <a:pt x="0" y="1093530"/>
                </a:cubicBezTo>
                <a:cubicBezTo>
                  <a:pt x="-36034" y="942584"/>
                  <a:pt x="15884" y="705640"/>
                  <a:pt x="0" y="554613"/>
                </a:cubicBezTo>
                <a:cubicBezTo>
                  <a:pt x="-15884" y="403586"/>
                  <a:pt x="7694" y="166705"/>
                  <a:pt x="0" y="0"/>
                </a:cubicBezTo>
                <a:close/>
              </a:path>
            </a:pathLst>
          </a:custGeom>
          <a:noFill/>
          <a:ln w="12700" cmpd="thinThick">
            <a:solidFill>
              <a:srgbClr val="515255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>
                <a:solidFill>
                  <a:srgbClr val="14435B"/>
                </a:solidFill>
              </a:rPr>
              <a:t>You can register for these now at </a:t>
            </a:r>
            <a:endParaRPr lang="en-US" sz="3200">
              <a:solidFill>
                <a:srgbClr val="14435B"/>
              </a:solidFill>
              <a:ea typeface="Calibri"/>
              <a:cs typeface="Calibri"/>
            </a:endParaRPr>
          </a:p>
          <a:p>
            <a:r>
              <a:rPr lang="en-US" sz="3200" u="sng">
                <a:solidFill>
                  <a:srgbClr val="FF0000"/>
                </a:solidFill>
                <a:hlinkClick r:id="rId2"/>
              </a:rPr>
              <a:t>www.ncperkins.org/presentations</a:t>
            </a:r>
            <a:endParaRPr lang="en-US" sz="3200" u="sng">
              <a:solidFill>
                <a:srgbClr val="FF0000"/>
              </a:solidFill>
              <a:ea typeface="Calibri"/>
              <a:cs typeface="Calibri"/>
            </a:endParaRPr>
          </a:p>
          <a:p>
            <a:r>
              <a:rPr lang="en-US" sz="3200">
                <a:solidFill>
                  <a:srgbClr val="14435B"/>
                </a:solidFill>
              </a:rPr>
              <a:t>and put them on your calendar</a:t>
            </a:r>
            <a:endParaRPr lang="en-US" sz="3200">
              <a:solidFill>
                <a:srgbClr val="14435B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156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B84F1-5FFB-4B09-4C36-C991D13A9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7D687DB-AD50-CE05-C502-166946319A97}"/>
              </a:ext>
            </a:extLst>
          </p:cNvPr>
          <p:cNvGrpSpPr/>
          <p:nvPr/>
        </p:nvGrpSpPr>
        <p:grpSpPr>
          <a:xfrm rot="10799999">
            <a:off x="9144000" y="6390939"/>
            <a:ext cx="5443005" cy="4762630"/>
            <a:chOff x="0" y="0"/>
            <a:chExt cx="812800" cy="7112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71694F0-EB1F-A6C7-5FE4-34D763CB9F50}"/>
                </a:ext>
              </a:extLst>
            </p:cNvPr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87C5574-4F30-1A02-DE89-31E0B189A7B8}"/>
                </a:ext>
              </a:extLst>
            </p:cNvPr>
            <p:cNvSpPr txBox="1"/>
            <p:nvPr/>
          </p:nvSpPr>
          <p:spPr>
            <a:xfrm>
              <a:off x="127000" y="-6350"/>
              <a:ext cx="558800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DD05E81-93E8-F3B2-6762-7B7069469ACA}"/>
              </a:ext>
            </a:extLst>
          </p:cNvPr>
          <p:cNvSpPr/>
          <p:nvPr/>
        </p:nvSpPr>
        <p:spPr>
          <a:xfrm rot="-4357799">
            <a:off x="9498029" y="2033600"/>
            <a:ext cx="7216534" cy="342785"/>
          </a:xfrm>
          <a:custGeom>
            <a:avLst/>
            <a:gdLst/>
            <a:ahLst/>
            <a:cxnLst/>
            <a:rect l="l" t="t" r="r" b="b"/>
            <a:pathLst>
              <a:path w="7216534" h="342785">
                <a:moveTo>
                  <a:pt x="0" y="0"/>
                </a:moveTo>
                <a:lnTo>
                  <a:pt x="7216534" y="0"/>
                </a:lnTo>
                <a:lnTo>
                  <a:pt x="7216534" y="342785"/>
                </a:lnTo>
                <a:lnTo>
                  <a:pt x="0" y="3427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720F83B5-2D11-B55B-80C4-ADAABD4F7007}"/>
              </a:ext>
            </a:extLst>
          </p:cNvPr>
          <p:cNvGrpSpPr/>
          <p:nvPr/>
        </p:nvGrpSpPr>
        <p:grpSpPr>
          <a:xfrm rot="-1772257">
            <a:off x="12430713" y="4432942"/>
            <a:ext cx="1688777" cy="7462842"/>
            <a:chOff x="0" y="0"/>
            <a:chExt cx="444781" cy="1965522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3D7D48E-414E-0A3E-E90A-0A50F4A421AE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68E1A66-3948-B780-0265-6A0BA96DDF96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9CD07FA6-AD77-03C1-1242-D7A21B2377A3}"/>
              </a:ext>
            </a:extLst>
          </p:cNvPr>
          <p:cNvGrpSpPr/>
          <p:nvPr/>
        </p:nvGrpSpPr>
        <p:grpSpPr>
          <a:xfrm>
            <a:off x="-776241" y="907192"/>
            <a:ext cx="9588280" cy="1186881"/>
            <a:chOff x="0" y="0"/>
            <a:chExt cx="2525308" cy="31259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B892ABB-A995-EA02-C175-BD2133510EA8}"/>
                </a:ext>
              </a:extLst>
            </p:cNvPr>
            <p:cNvSpPr/>
            <p:nvPr/>
          </p:nvSpPr>
          <p:spPr>
            <a:xfrm>
              <a:off x="0" y="0"/>
              <a:ext cx="2525308" cy="312594"/>
            </a:xfrm>
            <a:custGeom>
              <a:avLst/>
              <a:gdLst/>
              <a:ahLst/>
              <a:cxnLst/>
              <a:rect l="l" t="t" r="r" b="b"/>
              <a:pathLst>
                <a:path w="2525308" h="312594">
                  <a:moveTo>
                    <a:pt x="74284" y="0"/>
                  </a:moveTo>
                  <a:lnTo>
                    <a:pt x="2451024" y="0"/>
                  </a:lnTo>
                  <a:cubicBezTo>
                    <a:pt x="2470726" y="0"/>
                    <a:pt x="2489620" y="7826"/>
                    <a:pt x="2503551" y="21757"/>
                  </a:cubicBezTo>
                  <a:cubicBezTo>
                    <a:pt x="2517482" y="35688"/>
                    <a:pt x="2525308" y="54583"/>
                    <a:pt x="2525308" y="74284"/>
                  </a:cubicBezTo>
                  <a:lnTo>
                    <a:pt x="2525308" y="238310"/>
                  </a:lnTo>
                  <a:cubicBezTo>
                    <a:pt x="2525308" y="258011"/>
                    <a:pt x="2517482" y="276906"/>
                    <a:pt x="2503551" y="290837"/>
                  </a:cubicBezTo>
                  <a:cubicBezTo>
                    <a:pt x="2489620" y="304768"/>
                    <a:pt x="2470726" y="312594"/>
                    <a:pt x="2451024" y="312594"/>
                  </a:cubicBezTo>
                  <a:lnTo>
                    <a:pt x="74284" y="312594"/>
                  </a:lnTo>
                  <a:cubicBezTo>
                    <a:pt x="33258" y="312594"/>
                    <a:pt x="0" y="279336"/>
                    <a:pt x="0" y="238310"/>
                  </a:cubicBezTo>
                  <a:lnTo>
                    <a:pt x="0" y="74284"/>
                  </a:lnTo>
                  <a:cubicBezTo>
                    <a:pt x="0" y="54583"/>
                    <a:pt x="7826" y="35688"/>
                    <a:pt x="21757" y="21757"/>
                  </a:cubicBezTo>
                  <a:cubicBezTo>
                    <a:pt x="35688" y="7826"/>
                    <a:pt x="54583" y="0"/>
                    <a:pt x="74284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EAB8B074-CAC0-DA7F-F812-0056FB09DEE9}"/>
                </a:ext>
              </a:extLst>
            </p:cNvPr>
            <p:cNvSpPr txBox="1"/>
            <p:nvPr/>
          </p:nvSpPr>
          <p:spPr>
            <a:xfrm>
              <a:off x="0" y="-57150"/>
              <a:ext cx="2525308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7ECB3E57-EB31-3036-961C-3EDFDF62F25F}"/>
              </a:ext>
            </a:extLst>
          </p:cNvPr>
          <p:cNvGrpSpPr/>
          <p:nvPr/>
        </p:nvGrpSpPr>
        <p:grpSpPr>
          <a:xfrm rot="997894">
            <a:off x="11624246" y="-988530"/>
            <a:ext cx="1896148" cy="6729346"/>
            <a:chOff x="0" y="0"/>
            <a:chExt cx="499397" cy="1772338"/>
          </a:xfrm>
          <a:solidFill>
            <a:srgbClr val="E1AF00"/>
          </a:solidFill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16A905F-A928-4A35-E0F0-F2E642CB24E8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391BBBB6-8F62-6115-987E-B1E466117EB4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>
            <a:extLst>
              <a:ext uri="{FF2B5EF4-FFF2-40B4-BE49-F238E27FC236}">
                <a16:creationId xmlns:a16="http://schemas.microsoft.com/office/drawing/2014/main" id="{00B95FF3-0674-75AA-4497-59FBEA4CB4E0}"/>
              </a:ext>
            </a:extLst>
          </p:cNvPr>
          <p:cNvSpPr txBox="1"/>
          <p:nvPr/>
        </p:nvSpPr>
        <p:spPr>
          <a:xfrm>
            <a:off x="381000" y="908950"/>
            <a:ext cx="8153400" cy="10109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8399"/>
              </a:lnSpc>
            </a:pPr>
            <a:r>
              <a:rPr lang="en-US" sz="59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Meeting Evaluation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0BB941EC-BE7E-CCFE-3260-C3D9FFB8213A}"/>
              </a:ext>
            </a:extLst>
          </p:cNvPr>
          <p:cNvSpPr/>
          <p:nvPr/>
        </p:nvSpPr>
        <p:spPr>
          <a:xfrm>
            <a:off x="14228655" y="3987506"/>
            <a:ext cx="3400099" cy="2438400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0CF104C-0D34-55AF-6090-DA4D3187D8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405757" y="2864069"/>
            <a:ext cx="5662448" cy="566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64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694764">
            <a:off x="7099151" y="2667907"/>
            <a:ext cx="1603602" cy="9552208"/>
            <a:chOff x="0" y="0"/>
            <a:chExt cx="422348" cy="251580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801313">
            <a:off x="17293479" y="-4169084"/>
            <a:ext cx="1603602" cy="9552208"/>
            <a:chOff x="0" y="0"/>
            <a:chExt cx="422348" cy="251580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2348" cy="2515808"/>
            </a:xfrm>
            <a:custGeom>
              <a:avLst/>
              <a:gdLst/>
              <a:ahLst/>
              <a:cxnLst/>
              <a:rect l="l" t="t" r="r" b="b"/>
              <a:pathLst>
                <a:path w="422348" h="2515808">
                  <a:moveTo>
                    <a:pt x="0" y="0"/>
                  </a:moveTo>
                  <a:lnTo>
                    <a:pt x="422348" y="0"/>
                  </a:lnTo>
                  <a:lnTo>
                    <a:pt x="422348" y="2515808"/>
                  </a:lnTo>
                  <a:lnTo>
                    <a:pt x="0" y="251580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57150"/>
              <a:ext cx="422348" cy="2572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1323218">
            <a:off x="-612920" y="-3112989"/>
            <a:ext cx="9329309" cy="13900928"/>
            <a:chOff x="0" y="0"/>
            <a:chExt cx="640025" cy="95365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025" cy="953655"/>
            </a:xfrm>
            <a:custGeom>
              <a:avLst/>
              <a:gdLst/>
              <a:ahLst/>
              <a:cxnLst/>
              <a:rect l="l" t="t" r="r" b="b"/>
              <a:pathLst>
                <a:path w="640025" h="953655">
                  <a:moveTo>
                    <a:pt x="203200" y="0"/>
                  </a:moveTo>
                  <a:lnTo>
                    <a:pt x="640025" y="0"/>
                  </a:lnTo>
                  <a:lnTo>
                    <a:pt x="436825" y="953655"/>
                  </a:lnTo>
                  <a:lnTo>
                    <a:pt x="0" y="95365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57150"/>
              <a:ext cx="436825" cy="10108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-7054524">
            <a:off x="-545671" y="4853273"/>
            <a:ext cx="16230600" cy="770953"/>
          </a:xfrm>
          <a:custGeom>
            <a:avLst/>
            <a:gdLst/>
            <a:ahLst/>
            <a:cxnLst/>
            <a:rect l="l" t="t" r="r" b="b"/>
            <a:pathLst>
              <a:path w="16230600" h="770953">
                <a:moveTo>
                  <a:pt x="0" y="0"/>
                </a:moveTo>
                <a:lnTo>
                  <a:pt x="16230600" y="0"/>
                </a:lnTo>
                <a:lnTo>
                  <a:pt x="16230600" y="770954"/>
                </a:lnTo>
                <a:lnTo>
                  <a:pt x="0" y="7709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4"/>
          <p:cNvGrpSpPr/>
          <p:nvPr/>
        </p:nvGrpSpPr>
        <p:grpSpPr>
          <a:xfrm rot="-1801313">
            <a:off x="-1212776" y="4436810"/>
            <a:ext cx="2060748" cy="7889373"/>
            <a:chOff x="0" y="0"/>
            <a:chExt cx="542748" cy="20778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542748" cy="2077860"/>
            </a:xfrm>
            <a:custGeom>
              <a:avLst/>
              <a:gdLst/>
              <a:ahLst/>
              <a:cxnLst/>
              <a:rect l="l" t="t" r="r" b="b"/>
              <a:pathLst>
                <a:path w="542748" h="2077860">
                  <a:moveTo>
                    <a:pt x="0" y="0"/>
                  </a:moveTo>
                  <a:lnTo>
                    <a:pt x="542748" y="0"/>
                  </a:lnTo>
                  <a:lnTo>
                    <a:pt x="542748" y="2077860"/>
                  </a:lnTo>
                  <a:lnTo>
                    <a:pt x="0" y="2077860"/>
                  </a:ln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542748" cy="21350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" name="Freeform 17"/>
          <p:cNvSpPr/>
          <p:nvPr/>
        </p:nvSpPr>
        <p:spPr>
          <a:xfrm rot="-3131416">
            <a:off x="-4080653" y="2120145"/>
            <a:ext cx="12285790" cy="583575"/>
          </a:xfrm>
          <a:custGeom>
            <a:avLst/>
            <a:gdLst/>
            <a:ahLst/>
            <a:cxnLst/>
            <a:rect l="l" t="t" r="r" b="b"/>
            <a:pathLst>
              <a:path w="12285790" h="583575">
                <a:moveTo>
                  <a:pt x="0" y="0"/>
                </a:moveTo>
                <a:lnTo>
                  <a:pt x="12285790" y="0"/>
                </a:lnTo>
                <a:lnTo>
                  <a:pt x="12285790" y="583575"/>
                </a:lnTo>
                <a:lnTo>
                  <a:pt x="0" y="5835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8" name="Group 18"/>
          <p:cNvGrpSpPr/>
          <p:nvPr/>
        </p:nvGrpSpPr>
        <p:grpSpPr>
          <a:xfrm rot="2252587">
            <a:off x="-1105257" y="-2239445"/>
            <a:ext cx="3086100" cy="7845843"/>
            <a:chOff x="0" y="0"/>
            <a:chExt cx="812800" cy="206639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2066395"/>
            </a:xfrm>
            <a:custGeom>
              <a:avLst/>
              <a:gdLst/>
              <a:ahLst/>
              <a:cxnLst/>
              <a:rect l="l" t="t" r="r" b="b"/>
              <a:pathLst>
                <a:path w="812800" h="2066395">
                  <a:moveTo>
                    <a:pt x="0" y="0"/>
                  </a:moveTo>
                  <a:lnTo>
                    <a:pt x="812800" y="0"/>
                  </a:lnTo>
                  <a:lnTo>
                    <a:pt x="812800" y="2066395"/>
                  </a:lnTo>
                  <a:lnTo>
                    <a:pt x="0" y="2066395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812800" cy="21235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0588082" y="4146635"/>
            <a:ext cx="6367244" cy="33777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986"/>
              </a:lnSpc>
            </a:pPr>
            <a:r>
              <a:rPr lang="en-US" sz="12986" b="1">
                <a:solidFill>
                  <a:srgbClr val="003D6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07100" y="-3376182"/>
            <a:ext cx="10569001" cy="10569001"/>
          </a:xfrm>
          <a:custGeom>
            <a:avLst/>
            <a:gdLst/>
            <a:ahLst/>
            <a:cxnLst/>
            <a:rect l="l" t="t" r="r" b="b"/>
            <a:pathLst>
              <a:path w="10569001" h="10569001">
                <a:moveTo>
                  <a:pt x="0" y="0"/>
                </a:moveTo>
                <a:lnTo>
                  <a:pt x="10569001" y="0"/>
                </a:lnTo>
                <a:lnTo>
                  <a:pt x="10569001" y="10569001"/>
                </a:lnTo>
                <a:lnTo>
                  <a:pt x="0" y="105690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83213" y="3475082"/>
            <a:ext cx="4655605" cy="5498738"/>
            <a:chOff x="0" y="0"/>
            <a:chExt cx="1226168" cy="14482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866281" y="981646"/>
            <a:ext cx="10555438" cy="1633562"/>
            <a:chOff x="0" y="0"/>
            <a:chExt cx="2780033" cy="430239"/>
          </a:xfrm>
          <a:solidFill>
            <a:srgbClr val="515255"/>
          </a:solidFill>
        </p:grpSpPr>
        <p:sp>
          <p:nvSpPr>
            <p:cNvPr id="7" name="Freeform 7"/>
            <p:cNvSpPr/>
            <p:nvPr/>
          </p:nvSpPr>
          <p:spPr>
            <a:xfrm>
              <a:off x="0" y="0"/>
              <a:ext cx="2780033" cy="430239"/>
            </a:xfrm>
            <a:custGeom>
              <a:avLst/>
              <a:gdLst/>
              <a:ahLst/>
              <a:cxnLst/>
              <a:rect l="l" t="t" r="r" b="b"/>
              <a:pathLst>
                <a:path w="2780033" h="430239">
                  <a:moveTo>
                    <a:pt x="67478" y="0"/>
                  </a:moveTo>
                  <a:lnTo>
                    <a:pt x="2712556" y="0"/>
                  </a:lnTo>
                  <a:cubicBezTo>
                    <a:pt x="2730452" y="0"/>
                    <a:pt x="2747615" y="7109"/>
                    <a:pt x="2760270" y="19764"/>
                  </a:cubicBezTo>
                  <a:cubicBezTo>
                    <a:pt x="2772924" y="32418"/>
                    <a:pt x="2780033" y="49581"/>
                    <a:pt x="2780033" y="67478"/>
                  </a:cubicBezTo>
                  <a:lnTo>
                    <a:pt x="2780033" y="362761"/>
                  </a:lnTo>
                  <a:cubicBezTo>
                    <a:pt x="2780033" y="400028"/>
                    <a:pt x="2749822" y="430239"/>
                    <a:pt x="2712556" y="430239"/>
                  </a:cubicBezTo>
                  <a:lnTo>
                    <a:pt x="67478" y="430239"/>
                  </a:lnTo>
                  <a:cubicBezTo>
                    <a:pt x="30211" y="430239"/>
                    <a:pt x="0" y="400028"/>
                    <a:pt x="0" y="362761"/>
                  </a:cubicBezTo>
                  <a:lnTo>
                    <a:pt x="0" y="67478"/>
                  </a:lnTo>
                  <a:cubicBezTo>
                    <a:pt x="0" y="30211"/>
                    <a:pt x="30211" y="0"/>
                    <a:pt x="67478" y="0"/>
                  </a:cubicBez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780033" cy="487389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4423117" y="1005257"/>
            <a:ext cx="944176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40"/>
              </a:lnSpc>
            </a:pPr>
            <a:r>
              <a:rPr lang="en-US" sz="8534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Mid-Year Meeting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08002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Q&amp;A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2814515" y="2879729"/>
            <a:ext cx="1190707" cy="1190707"/>
            <a:chOff x="0" y="0"/>
            <a:chExt cx="1587609" cy="1587609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5" name="TextBox 15"/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1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6816198" y="3475082"/>
            <a:ext cx="4655605" cy="5498738"/>
            <a:chOff x="0" y="0"/>
            <a:chExt cx="1226168" cy="14482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548647" y="2879729"/>
            <a:ext cx="1190707" cy="1190707"/>
            <a:chOff x="0" y="0"/>
            <a:chExt cx="1587609" cy="1587609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TextBox 23"/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2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549182" y="3475082"/>
            <a:ext cx="4655605" cy="5498738"/>
            <a:chOff x="0" y="0"/>
            <a:chExt cx="1226168" cy="144822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226168" cy="1448227"/>
            </a:xfrm>
            <a:custGeom>
              <a:avLst/>
              <a:gdLst/>
              <a:ahLst/>
              <a:cxnLst/>
              <a:rect l="l" t="t" r="r" b="b"/>
              <a:pathLst>
                <a:path w="1226168" h="1448227">
                  <a:moveTo>
                    <a:pt x="89798" y="0"/>
                  </a:moveTo>
                  <a:lnTo>
                    <a:pt x="1136370" y="0"/>
                  </a:lnTo>
                  <a:cubicBezTo>
                    <a:pt x="1185964" y="0"/>
                    <a:pt x="1226168" y="40204"/>
                    <a:pt x="1226168" y="89798"/>
                  </a:cubicBezTo>
                  <a:lnTo>
                    <a:pt x="1226168" y="1358429"/>
                  </a:lnTo>
                  <a:cubicBezTo>
                    <a:pt x="1226168" y="1382245"/>
                    <a:pt x="1216707" y="1405086"/>
                    <a:pt x="1199866" y="1421926"/>
                  </a:cubicBezTo>
                  <a:cubicBezTo>
                    <a:pt x="1183026" y="1438766"/>
                    <a:pt x="1160185" y="1448227"/>
                    <a:pt x="1136370" y="1448227"/>
                  </a:cubicBezTo>
                  <a:lnTo>
                    <a:pt x="89798" y="1448227"/>
                  </a:lnTo>
                  <a:cubicBezTo>
                    <a:pt x="65982" y="1448227"/>
                    <a:pt x="43142" y="1438766"/>
                    <a:pt x="26301" y="1421926"/>
                  </a:cubicBezTo>
                  <a:cubicBezTo>
                    <a:pt x="9461" y="1405086"/>
                    <a:pt x="0" y="1382245"/>
                    <a:pt x="0" y="1358429"/>
                  </a:cubicBezTo>
                  <a:lnTo>
                    <a:pt x="0" y="89798"/>
                  </a:lnTo>
                  <a:cubicBezTo>
                    <a:pt x="0" y="40204"/>
                    <a:pt x="40204" y="0"/>
                    <a:pt x="89798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226168" cy="1505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281631" y="2879729"/>
            <a:ext cx="1190707" cy="1190707"/>
            <a:chOff x="0" y="0"/>
            <a:chExt cx="1587609" cy="1587609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0"/>
              <a:ext cx="1587609" cy="1587609"/>
              <a:chOff x="0" y="0"/>
              <a:chExt cx="812800" cy="812800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3D60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TextBox 3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351128" y="-163523"/>
              <a:ext cx="885354" cy="1635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417"/>
                </a:lnSpc>
                <a:spcBef>
                  <a:spcPct val="0"/>
                </a:spcBef>
              </a:pPr>
              <a:r>
                <a:rPr lang="en-US" sz="6727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3</a:t>
              </a:r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405858" y="5070560"/>
            <a:ext cx="4008021" cy="3052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Write any questions or comments in the Q&amp;A box.</a:t>
            </a:r>
          </a:p>
          <a:p>
            <a:pPr marL="334642" lvl="1" algn="l">
              <a:lnSpc>
                <a:spcPts val="3409"/>
              </a:lnSpc>
            </a:pPr>
            <a:endParaRPr lang="en-US" sz="30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Perkins staff will answer questions on-demand.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239889" y="5070560"/>
            <a:ext cx="400802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 algn="l">
              <a:lnSpc>
                <a:spcPts val="3409"/>
              </a:lnSpc>
            </a:pP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Sessions will be recorded and posted on </a:t>
            </a: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  <a:hlinkClick r:id="rId4"/>
              </a:rPr>
              <a:t>NCPerkins.org</a:t>
            </a:r>
            <a:r>
              <a:rPr lang="en-US" sz="30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073920" y="4984703"/>
            <a:ext cx="4008021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2" lvl="1">
              <a:lnSpc>
                <a:spcPts val="3409"/>
              </a:lnSpc>
            </a:pPr>
            <a:r>
              <a:rPr lang="en-US" sz="3200">
                <a:hlinkClick r:id="rId5"/>
              </a:rPr>
              <a:t>Course: Mid-Year Meeting 2026 | NC Perkins</a:t>
            </a:r>
            <a:endParaRPr lang="en-US" sz="3099">
              <a:solidFill>
                <a:srgbClr val="000000"/>
              </a:solidFill>
              <a:latin typeface="Calibri (MS)"/>
              <a:ea typeface="Calibri (MS)"/>
              <a:cs typeface="Calibri (MS)"/>
              <a:sym typeface="Calibri (MS)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7139989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Recording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71977" y="4270460"/>
            <a:ext cx="4008021" cy="4972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88"/>
              </a:lnSpc>
            </a:pPr>
            <a:r>
              <a:rPr lang="en-US" sz="3323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Meeting Materials</a:t>
            </a:r>
          </a:p>
        </p:txBody>
      </p:sp>
      <p:pic>
        <p:nvPicPr>
          <p:cNvPr id="3076" name="Picture 4" descr="QR Code">
            <a:extLst>
              <a:ext uri="{FF2B5EF4-FFF2-40B4-BE49-F238E27FC236}">
                <a16:creationId xmlns:a16="http://schemas.microsoft.com/office/drawing/2014/main" id="{DF70E483-60CF-E693-B16E-C1762FD943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1688" y="6262273"/>
            <a:ext cx="2768598" cy="2768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1A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39F36A-6EB3-8EDC-7851-23C763889A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AFADF3C4-2A41-7FA1-553F-3A4EAF5A1962}"/>
              </a:ext>
            </a:extLst>
          </p:cNvPr>
          <p:cNvSpPr txBox="1"/>
          <p:nvPr/>
        </p:nvSpPr>
        <p:spPr>
          <a:xfrm>
            <a:off x="400699" y="168399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ln>
                  <a:solidFill>
                    <a:schemeClr val="bg1"/>
                  </a:solidFill>
                </a:ln>
                <a:solidFill>
                  <a:srgbClr val="14435B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NCCCS Perkins Team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5212B4-7D97-F273-BAE5-201E07C6B506}"/>
              </a:ext>
            </a:extLst>
          </p:cNvPr>
          <p:cNvSpPr txBox="1"/>
          <p:nvPr/>
        </p:nvSpPr>
        <p:spPr>
          <a:xfrm>
            <a:off x="7453249" y="1362046"/>
            <a:ext cx="3381501" cy="102155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hlinkClick r:id="rId2"/>
              </a:rPr>
              <a:t>Rob Van Dyke</a:t>
            </a:r>
            <a:endParaRPr lang="en-US" i="1"/>
          </a:p>
          <a:p>
            <a:r>
              <a:rPr lang="en-US"/>
              <a:t>Associate Vice President </a:t>
            </a:r>
          </a:p>
          <a:p>
            <a:r>
              <a:rPr lang="en-US"/>
              <a:t>Federal Programs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13024F-3781-4F56-521E-D6B8DB49F61E}"/>
              </a:ext>
            </a:extLst>
          </p:cNvPr>
          <p:cNvSpPr txBox="1"/>
          <p:nvPr/>
        </p:nvSpPr>
        <p:spPr>
          <a:xfrm>
            <a:off x="3349119" y="2599273"/>
            <a:ext cx="3400819" cy="1021556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hlinkClick r:id="rId3"/>
              </a:rPr>
              <a:t>Darice McDougald</a:t>
            </a:r>
            <a:endParaRPr lang="en-US" i="1"/>
          </a:p>
          <a:p>
            <a:r>
              <a:rPr lang="en-US"/>
              <a:t>Federal Programs </a:t>
            </a:r>
          </a:p>
          <a:p>
            <a:r>
              <a:rPr lang="en-US"/>
              <a:t>Business Services Specialist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9747A0D-2A6D-7B22-E1D7-3C5A637DF159}"/>
              </a:ext>
            </a:extLst>
          </p:cNvPr>
          <p:cNvSpPr txBox="1"/>
          <p:nvPr/>
        </p:nvSpPr>
        <p:spPr>
          <a:xfrm>
            <a:off x="5257800" y="5132792"/>
            <a:ext cx="3383280" cy="1021556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hlinkClick r:id="rId4"/>
              </a:rPr>
              <a:t>Michael Tilley</a:t>
            </a:r>
            <a:endParaRPr lang="en-US" i="1"/>
          </a:p>
          <a:p>
            <a:r>
              <a:rPr lang="en-US"/>
              <a:t>Associate State Director </a:t>
            </a:r>
          </a:p>
          <a:p>
            <a:r>
              <a:rPr lang="en-US"/>
              <a:t>Monitoring and Compliance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9A12AC2-C1FB-A392-DAA9-B3C9920806BC}"/>
              </a:ext>
            </a:extLst>
          </p:cNvPr>
          <p:cNvSpPr txBox="1"/>
          <p:nvPr/>
        </p:nvSpPr>
        <p:spPr>
          <a:xfrm>
            <a:off x="5289851" y="7024224"/>
            <a:ext cx="3383280" cy="1005840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i="1">
                <a:hlinkClick r:id="rId5"/>
              </a:rPr>
              <a:t>Brandy Brown</a:t>
            </a:r>
            <a:endParaRPr lang="en-US" i="1"/>
          </a:p>
          <a:p>
            <a:r>
              <a:rPr lang="en-US"/>
              <a:t>Monitoring and </a:t>
            </a:r>
          </a:p>
          <a:p>
            <a:r>
              <a:rPr lang="en-US"/>
              <a:t>Reporting Specialist</a:t>
            </a:r>
          </a:p>
          <a:p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7E0E5CBC-6177-0739-C395-8EE6AEAE74A7}"/>
              </a:ext>
            </a:extLst>
          </p:cNvPr>
          <p:cNvSpPr txBox="1"/>
          <p:nvPr/>
        </p:nvSpPr>
        <p:spPr>
          <a:xfrm>
            <a:off x="14147317" y="5126891"/>
            <a:ext cx="3383280" cy="100584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rtlCol="0" anchor="t">
            <a:noAutofit/>
          </a:bodyPr>
          <a:lstStyle/>
          <a:p>
            <a:r>
              <a:rPr lang="en-US" i="1">
                <a:hlinkClick r:id="rId6"/>
              </a:rPr>
              <a:t>Daniel Loges</a:t>
            </a:r>
            <a:endParaRPr lang="en-US" i="1"/>
          </a:p>
          <a:p>
            <a:r>
              <a:rPr lang="en-US"/>
              <a:t>Director of Professional </a:t>
            </a:r>
            <a:endParaRPr lang="en-US">
              <a:ea typeface="Calibri"/>
              <a:cs typeface="Calibri"/>
            </a:endParaRPr>
          </a:p>
          <a:p>
            <a:r>
              <a:rPr lang="en-US"/>
              <a:t>Development</a:t>
            </a:r>
            <a:endParaRPr lang="en-US">
              <a:ea typeface="Calibri"/>
              <a:cs typeface="Calibri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6C4E81E-6FB2-FE37-76C7-A2BD2F337D99}"/>
              </a:ext>
            </a:extLst>
          </p:cNvPr>
          <p:cNvSpPr txBox="1"/>
          <p:nvPr/>
        </p:nvSpPr>
        <p:spPr>
          <a:xfrm>
            <a:off x="14179367" y="7024225"/>
            <a:ext cx="3383280" cy="100584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i="1">
                <a:hlinkClick r:id="rId7"/>
              </a:rPr>
              <a:t>Leigh Davidson</a:t>
            </a:r>
            <a:endParaRPr lang="en-US" i="1"/>
          </a:p>
          <a:p>
            <a:r>
              <a:rPr lang="en-US"/>
              <a:t>Professional Development </a:t>
            </a:r>
          </a:p>
          <a:p>
            <a:r>
              <a:rPr lang="en-US"/>
              <a:t>Distance Learning Specialist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8D1B0E4-6C1B-692C-EF06-FE11C5E680C6}"/>
              </a:ext>
            </a:extLst>
          </p:cNvPr>
          <p:cNvSpPr txBox="1"/>
          <p:nvPr/>
        </p:nvSpPr>
        <p:spPr>
          <a:xfrm>
            <a:off x="821598" y="5182485"/>
            <a:ext cx="3383280" cy="10215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hlinkClick r:id="rId8"/>
              </a:rPr>
              <a:t>Tony Reggi</a:t>
            </a:r>
            <a:endParaRPr lang="en-US" i="1"/>
          </a:p>
          <a:p>
            <a:r>
              <a:rPr lang="en-US"/>
              <a:t>Associate State Director </a:t>
            </a:r>
          </a:p>
          <a:p>
            <a:r>
              <a:rPr lang="en-US"/>
              <a:t>Perkins Grant Administration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19CF46-3F0C-2D47-2603-1B79E063DC74}"/>
              </a:ext>
            </a:extLst>
          </p:cNvPr>
          <p:cNvSpPr txBox="1"/>
          <p:nvPr/>
        </p:nvSpPr>
        <p:spPr>
          <a:xfrm>
            <a:off x="5257800" y="4227187"/>
            <a:ext cx="3400819" cy="442674"/>
          </a:xfrm>
          <a:prstGeom prst="round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Monitoring &amp; Compliance</a:t>
            </a:r>
            <a:endParaRPr lang="en-US" sz="200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5AED17A-A3D3-430A-7811-56151A404BA5}"/>
              </a:ext>
            </a:extLst>
          </p:cNvPr>
          <p:cNvSpPr txBox="1"/>
          <p:nvPr/>
        </p:nvSpPr>
        <p:spPr>
          <a:xfrm>
            <a:off x="814851" y="8494904"/>
            <a:ext cx="3383280" cy="1021556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>
                <a:hlinkClick r:id="rId9"/>
              </a:rPr>
              <a:t>Stefanie Schroeder </a:t>
            </a:r>
            <a:endParaRPr lang="en-US"/>
          </a:p>
          <a:p>
            <a:r>
              <a:rPr lang="en-US"/>
              <a:t>Assistant Director</a:t>
            </a:r>
          </a:p>
          <a:p>
            <a:r>
              <a:rPr lang="en-US"/>
              <a:t>Perkins Regional Services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18AA2A4-63D6-E716-EDD6-4784C0EF6EDE}"/>
              </a:ext>
            </a:extLst>
          </p:cNvPr>
          <p:cNvSpPr txBox="1"/>
          <p:nvPr/>
        </p:nvSpPr>
        <p:spPr>
          <a:xfrm>
            <a:off x="828946" y="6838694"/>
            <a:ext cx="3383280" cy="1005840"/>
          </a:xfrm>
          <a:prstGeom prst="round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>
                <a:hlinkClick r:id="rId10"/>
              </a:rPr>
              <a:t>Patti Coultas</a:t>
            </a:r>
            <a:endParaRPr lang="en-US" i="1"/>
          </a:p>
          <a:p>
            <a:r>
              <a:rPr lang="en-US"/>
              <a:t>Assistant Director</a:t>
            </a:r>
          </a:p>
          <a:p>
            <a:r>
              <a:rPr lang="en-US"/>
              <a:t> Perkins Regional Services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FA504192-7383-8C94-3EBD-4A67AD02B1AD}"/>
              </a:ext>
            </a:extLst>
          </p:cNvPr>
          <p:cNvSpPr txBox="1"/>
          <p:nvPr/>
        </p:nvSpPr>
        <p:spPr>
          <a:xfrm>
            <a:off x="14147317" y="4227187"/>
            <a:ext cx="3400816" cy="442674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Professional Development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4FD350BB-64B3-3637-9EBE-94A5FB3C4735}"/>
              </a:ext>
            </a:extLst>
          </p:cNvPr>
          <p:cNvSpPr txBox="1"/>
          <p:nvPr/>
        </p:nvSpPr>
        <p:spPr>
          <a:xfrm>
            <a:off x="9732798" y="7007402"/>
            <a:ext cx="3383280" cy="100584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i="1">
                <a:hlinkClick r:id="rId11"/>
              </a:rPr>
              <a:t>Courtney Jackson</a:t>
            </a:r>
            <a:endParaRPr lang="en-US" i="1"/>
          </a:p>
          <a:p>
            <a:r>
              <a:rPr lang="en-US"/>
              <a:t>Performance and </a:t>
            </a:r>
          </a:p>
          <a:p>
            <a:r>
              <a:rPr lang="en-US"/>
              <a:t>Accountability Specialist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2F47690-1B17-2A35-7B16-5B66B212A51C}"/>
              </a:ext>
            </a:extLst>
          </p:cNvPr>
          <p:cNvSpPr txBox="1"/>
          <p:nvPr/>
        </p:nvSpPr>
        <p:spPr>
          <a:xfrm>
            <a:off x="9694233" y="5139961"/>
            <a:ext cx="3383280" cy="1005840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en-US" i="1">
                <a:hlinkClick r:id="rId12"/>
              </a:rPr>
              <a:t>Jessica Rieger-Dunigan</a:t>
            </a:r>
            <a:endParaRPr lang="en-US" i="1"/>
          </a:p>
          <a:p>
            <a:r>
              <a:rPr lang="en-US"/>
              <a:t>Director of Performance </a:t>
            </a:r>
          </a:p>
          <a:p>
            <a:r>
              <a:rPr lang="en-US"/>
              <a:t>and Accountability 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5140CD7E-0B11-0EB2-223D-D91BCA6C0474}"/>
              </a:ext>
            </a:extLst>
          </p:cNvPr>
          <p:cNvSpPr txBox="1"/>
          <p:nvPr/>
        </p:nvSpPr>
        <p:spPr>
          <a:xfrm>
            <a:off x="814854" y="4227187"/>
            <a:ext cx="3400815" cy="442674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Perkins Grant Administration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6EB0DDED-ADE3-8DB8-2BD8-5B8B8ACDB3C6}"/>
              </a:ext>
            </a:extLst>
          </p:cNvPr>
          <p:cNvSpPr/>
          <p:nvPr/>
        </p:nvSpPr>
        <p:spPr>
          <a:xfrm>
            <a:off x="3740624" y="4880745"/>
            <a:ext cx="990600" cy="1005840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D133281F-A801-1DB8-11FB-3A5A3117A561}"/>
              </a:ext>
            </a:extLst>
          </p:cNvPr>
          <p:cNvSpPr/>
          <p:nvPr/>
        </p:nvSpPr>
        <p:spPr>
          <a:xfrm>
            <a:off x="3740624" y="6497272"/>
            <a:ext cx="990600" cy="1005840"/>
          </a:xfrm>
          <a:prstGeom prst="rect">
            <a:avLst/>
          </a:prstGeom>
          <a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7A415C2E-89DD-180E-2AB9-EBA740148599}"/>
              </a:ext>
            </a:extLst>
          </p:cNvPr>
          <p:cNvSpPr/>
          <p:nvPr/>
        </p:nvSpPr>
        <p:spPr>
          <a:xfrm>
            <a:off x="3740624" y="8153481"/>
            <a:ext cx="990600" cy="1005840"/>
          </a:xfrm>
          <a:prstGeom prst="rect">
            <a:avLst/>
          </a:prstGeom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4F8A447-9F42-56F2-279B-A84AAB65F39D}"/>
              </a:ext>
            </a:extLst>
          </p:cNvPr>
          <p:cNvSpPr/>
          <p:nvPr/>
        </p:nvSpPr>
        <p:spPr>
          <a:xfrm>
            <a:off x="8098468" y="4880745"/>
            <a:ext cx="990600" cy="1005840"/>
          </a:xfrm>
          <a:prstGeom prst="rect">
            <a:avLst/>
          </a:prstGeom>
          <a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6213542C-5A45-9E17-0945-8B325D6104C0}"/>
              </a:ext>
            </a:extLst>
          </p:cNvPr>
          <p:cNvSpPr/>
          <p:nvPr/>
        </p:nvSpPr>
        <p:spPr>
          <a:xfrm>
            <a:off x="12456312" y="4880745"/>
            <a:ext cx="990600" cy="1005840"/>
          </a:xfrm>
          <a:prstGeom prst="rect">
            <a:avLst/>
          </a:prstGeom>
          <a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D8B47BC-ADE1-FB12-CC0D-AA0A6888C632}"/>
              </a:ext>
            </a:extLst>
          </p:cNvPr>
          <p:cNvSpPr txBox="1"/>
          <p:nvPr/>
        </p:nvSpPr>
        <p:spPr>
          <a:xfrm>
            <a:off x="9700747" y="4227187"/>
            <a:ext cx="3400813" cy="442674"/>
          </a:xfrm>
          <a:prstGeom prst="round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/>
              <a:t>Performance &amp; Accountability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1FC8A7CB-355F-82BD-7700-DD5DD291ECED}"/>
              </a:ext>
            </a:extLst>
          </p:cNvPr>
          <p:cNvSpPr/>
          <p:nvPr/>
        </p:nvSpPr>
        <p:spPr>
          <a:xfrm>
            <a:off x="16844693" y="4880745"/>
            <a:ext cx="990600" cy="1005840"/>
          </a:xfrm>
          <a:prstGeom prst="rect">
            <a:avLst/>
          </a:prstGeom>
          <a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8491315-CFBC-8773-53FF-54A22FDF7D15}"/>
              </a:ext>
            </a:extLst>
          </p:cNvPr>
          <p:cNvSpPr/>
          <p:nvPr/>
        </p:nvSpPr>
        <p:spPr>
          <a:xfrm>
            <a:off x="8098468" y="6601563"/>
            <a:ext cx="990600" cy="1005840"/>
          </a:xfrm>
          <a:prstGeom prst="rect">
            <a:avLst/>
          </a:prstGeom>
          <a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B697EB36-CE2D-1DC7-5704-D11D0CCA261A}"/>
              </a:ext>
            </a:extLst>
          </p:cNvPr>
          <p:cNvSpPr/>
          <p:nvPr/>
        </p:nvSpPr>
        <p:spPr>
          <a:xfrm>
            <a:off x="12464518" y="6601563"/>
            <a:ext cx="990600" cy="1005840"/>
          </a:xfrm>
          <a:prstGeom prst="rect">
            <a:avLst/>
          </a:prstGeom>
          <a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9D53D2E7-94DD-7366-016B-9C5E89D7BAB7}"/>
              </a:ext>
            </a:extLst>
          </p:cNvPr>
          <p:cNvSpPr/>
          <p:nvPr/>
        </p:nvSpPr>
        <p:spPr>
          <a:xfrm>
            <a:off x="16916400" y="6601563"/>
            <a:ext cx="990600" cy="1005840"/>
          </a:xfrm>
          <a:prstGeom prst="rect">
            <a:avLst/>
          </a:prstGeom>
          <a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BF5E82F-1A9E-184B-886E-CBA8D934C532}"/>
              </a:ext>
            </a:extLst>
          </p:cNvPr>
          <p:cNvSpPr/>
          <p:nvPr/>
        </p:nvSpPr>
        <p:spPr>
          <a:xfrm>
            <a:off x="6028405" y="2124028"/>
            <a:ext cx="990600" cy="1005840"/>
          </a:xfrm>
          <a:prstGeom prst="rect">
            <a:avLst/>
          </a:prstGeom>
          <a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CE43BA76-0C09-B18C-336A-3721F9C77009}"/>
              </a:ext>
            </a:extLst>
          </p:cNvPr>
          <p:cNvSpPr/>
          <p:nvPr/>
        </p:nvSpPr>
        <p:spPr>
          <a:xfrm>
            <a:off x="10058400" y="973214"/>
            <a:ext cx="990600" cy="1005840"/>
          </a:xfrm>
          <a:prstGeom prst="rect">
            <a:avLst/>
          </a:prstGeom>
          <a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6" name="Connector: Elbow 115">
            <a:extLst>
              <a:ext uri="{FF2B5EF4-FFF2-40B4-BE49-F238E27FC236}">
                <a16:creationId xmlns:a16="http://schemas.microsoft.com/office/drawing/2014/main" id="{AD275210-E6EA-65A8-41E2-21CA0D528C34}"/>
              </a:ext>
            </a:extLst>
          </p:cNvPr>
          <p:cNvCxnSpPr>
            <a:cxnSpLocks/>
            <a:stCxn id="73" idx="0"/>
            <a:endCxn id="68" idx="0"/>
          </p:cNvCxnSpPr>
          <p:nvPr/>
        </p:nvCxnSpPr>
        <p:spPr>
          <a:xfrm rot="5400000" flipH="1" flipV="1">
            <a:off x="9181493" y="-2439044"/>
            <a:ext cx="12700" cy="13332463"/>
          </a:xfrm>
          <a:prstGeom prst="bentConnector3">
            <a:avLst>
              <a:gd name="adj1" fmla="val 301846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D4F95DBA-442A-2520-C2BF-372810D9B17E}"/>
              </a:ext>
            </a:extLst>
          </p:cNvPr>
          <p:cNvCxnSpPr>
            <a:stCxn id="57" idx="2"/>
          </p:cNvCxnSpPr>
          <p:nvPr/>
        </p:nvCxnSpPr>
        <p:spPr>
          <a:xfrm>
            <a:off x="9144000" y="2383602"/>
            <a:ext cx="0" cy="146449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80007148-E577-260A-6783-5DD249311B2C}"/>
              </a:ext>
            </a:extLst>
          </p:cNvPr>
          <p:cNvCxnSpPr>
            <a:cxnSpLocks/>
            <a:endCxn id="59" idx="0"/>
          </p:cNvCxnSpPr>
          <p:nvPr/>
        </p:nvCxnSpPr>
        <p:spPr>
          <a:xfrm>
            <a:off x="6858000" y="3848100"/>
            <a:ext cx="0" cy="3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C83C9A18-836D-59B9-6362-EFB14F49F267}"/>
              </a:ext>
            </a:extLst>
          </p:cNvPr>
          <p:cNvCxnSpPr>
            <a:cxnSpLocks/>
          </p:cNvCxnSpPr>
          <p:nvPr/>
        </p:nvCxnSpPr>
        <p:spPr>
          <a:xfrm>
            <a:off x="11277600" y="3854451"/>
            <a:ext cx="0" cy="3790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E3C5AEF-82DA-DDA9-0B90-12E2D8ED1CCB}"/>
              </a:ext>
            </a:extLst>
          </p:cNvPr>
          <p:cNvCxnSpPr>
            <a:stCxn id="66" idx="2"/>
            <a:endCxn id="67" idx="0"/>
          </p:cNvCxnSpPr>
          <p:nvPr/>
        </p:nvCxnSpPr>
        <p:spPr>
          <a:xfrm>
            <a:off x="6949440" y="6154348"/>
            <a:ext cx="0" cy="86987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1576F8C6-8D21-B790-ECAD-F65FCEA981D4}"/>
              </a:ext>
            </a:extLst>
          </p:cNvPr>
          <p:cNvCxnSpPr>
            <a:cxnSpLocks/>
            <a:endCxn id="78" idx="0"/>
          </p:cNvCxnSpPr>
          <p:nvPr/>
        </p:nvCxnSpPr>
        <p:spPr>
          <a:xfrm flipH="1">
            <a:off x="11424438" y="6145801"/>
            <a:ext cx="5715" cy="8616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91559418-E12A-9B09-CCB4-4F3CCA87D1B6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15837204" y="6158767"/>
            <a:ext cx="0" cy="8654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54699B87-56BA-CFD9-301B-0ED0CA8B7763}"/>
              </a:ext>
            </a:extLst>
          </p:cNvPr>
          <p:cNvCxnSpPr>
            <a:cxnSpLocks/>
          </p:cNvCxnSpPr>
          <p:nvPr/>
        </p:nvCxnSpPr>
        <p:spPr>
          <a:xfrm flipH="1">
            <a:off x="6758506" y="3314700"/>
            <a:ext cx="23854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91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01098" y="4558078"/>
            <a:ext cx="4064628" cy="5309822"/>
            <a:chOff x="0" y="0"/>
            <a:chExt cx="1070519" cy="96821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807359"/>
            </a:solidFill>
            <a:ln>
              <a:solidFill>
                <a:srgbClr val="807359"/>
              </a:solidFill>
            </a:ln>
          </p:spPr>
          <p:txBody>
            <a:bodyPr/>
            <a:lstStyle/>
            <a:p>
              <a:endParaRPr lang="en-US">
                <a:solidFill>
                  <a:srgbClr val="807359"/>
                </a:solidFill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  <a:ln>
              <a:noFill/>
            </a:ln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solidFill>
                  <a:srgbClr val="807359"/>
                </a:solidFill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918814" y="4558078"/>
            <a:ext cx="4064628" cy="5309822"/>
            <a:chOff x="0" y="0"/>
            <a:chExt cx="1070519" cy="96821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336530" y="4558078"/>
            <a:ext cx="4064628" cy="5309822"/>
            <a:chOff x="0" y="0"/>
            <a:chExt cx="1070519" cy="968216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51525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722275" y="4558078"/>
            <a:ext cx="4064628" cy="5309822"/>
            <a:chOff x="0" y="0"/>
            <a:chExt cx="1070519" cy="96821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70519" cy="968216"/>
            </a:xfrm>
            <a:custGeom>
              <a:avLst/>
              <a:gdLst/>
              <a:ahLst/>
              <a:cxnLst/>
              <a:rect l="l" t="t" r="r" b="b"/>
              <a:pathLst>
                <a:path w="1070519" h="968216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871076"/>
                  </a:lnTo>
                  <a:cubicBezTo>
                    <a:pt x="1070519" y="924725"/>
                    <a:pt x="1027028" y="968216"/>
                    <a:pt x="973379" y="968216"/>
                  </a:cubicBezTo>
                  <a:lnTo>
                    <a:pt x="97140" y="968216"/>
                  </a:lnTo>
                  <a:cubicBezTo>
                    <a:pt x="43491" y="968216"/>
                    <a:pt x="0" y="924725"/>
                    <a:pt x="0" y="871076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AED5E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57150"/>
              <a:ext cx="1070519" cy="1025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01800" y="2642062"/>
            <a:ext cx="4064628" cy="1551446"/>
            <a:chOff x="0" y="0"/>
            <a:chExt cx="1070519" cy="408611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4919517" y="2642062"/>
            <a:ext cx="4064628" cy="1551446"/>
            <a:chOff x="0" y="0"/>
            <a:chExt cx="1070519" cy="408611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337233" y="2642062"/>
            <a:ext cx="4064628" cy="1551446"/>
            <a:chOff x="0" y="0"/>
            <a:chExt cx="1070519" cy="40861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3754949" y="2642062"/>
            <a:ext cx="4064628" cy="1551446"/>
            <a:chOff x="0" y="0"/>
            <a:chExt cx="1070519" cy="408611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070519" cy="408611"/>
            </a:xfrm>
            <a:custGeom>
              <a:avLst/>
              <a:gdLst/>
              <a:ahLst/>
              <a:cxnLst/>
              <a:rect l="l" t="t" r="r" b="b"/>
              <a:pathLst>
                <a:path w="1070519" h="408611">
                  <a:moveTo>
                    <a:pt x="97140" y="0"/>
                  </a:moveTo>
                  <a:lnTo>
                    <a:pt x="973379" y="0"/>
                  </a:lnTo>
                  <a:cubicBezTo>
                    <a:pt x="1027028" y="0"/>
                    <a:pt x="1070519" y="43491"/>
                    <a:pt x="1070519" y="97140"/>
                  </a:cubicBezTo>
                  <a:lnTo>
                    <a:pt x="1070519" y="311471"/>
                  </a:lnTo>
                  <a:cubicBezTo>
                    <a:pt x="1070519" y="365120"/>
                    <a:pt x="1027028" y="408611"/>
                    <a:pt x="973379" y="408611"/>
                  </a:cubicBezTo>
                  <a:lnTo>
                    <a:pt x="97140" y="408611"/>
                  </a:lnTo>
                  <a:cubicBezTo>
                    <a:pt x="71377" y="408611"/>
                    <a:pt x="46669" y="398377"/>
                    <a:pt x="28452" y="380160"/>
                  </a:cubicBezTo>
                  <a:cubicBezTo>
                    <a:pt x="10234" y="361942"/>
                    <a:pt x="0" y="337234"/>
                    <a:pt x="0" y="311471"/>
                  </a:cubicBezTo>
                  <a:lnTo>
                    <a:pt x="0" y="97140"/>
                  </a:lnTo>
                  <a:cubicBezTo>
                    <a:pt x="0" y="43491"/>
                    <a:pt x="43491" y="0"/>
                    <a:pt x="97140" y="0"/>
                  </a:cubicBez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57150"/>
              <a:ext cx="1070519" cy="465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0" name="TextBox 30"/>
          <p:cNvSpPr txBox="1"/>
          <p:nvPr/>
        </p:nvSpPr>
        <p:spPr>
          <a:xfrm>
            <a:off x="921139" y="2985463"/>
            <a:ext cx="3321351" cy="87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Strong Staff Support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5090635" y="3203472"/>
            <a:ext cx="3722391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Clearer Guidance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08871" y="3203472"/>
            <a:ext cx="3321351" cy="4421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CLNA Challenges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037585" y="2985463"/>
            <a:ext cx="3565307" cy="8781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99"/>
              </a:lnSpc>
            </a:pPr>
            <a:r>
              <a:rPr lang="en-US" sz="3399" b="1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Training Opportunities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88238" y="5112638"/>
            <a:ext cx="3490347" cy="395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High volume of praise 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Rapid response times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Great hands-on help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Staff positivity and encouragement reduce stress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30063" y="986176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Perkins Grant Feedback Survey Results</a:t>
            </a:r>
          </a:p>
        </p:txBody>
      </p:sp>
      <p:sp>
        <p:nvSpPr>
          <p:cNvPr id="40" name="TextBox 34">
            <a:extLst>
              <a:ext uri="{FF2B5EF4-FFF2-40B4-BE49-F238E27FC236}">
                <a16:creationId xmlns:a16="http://schemas.microsoft.com/office/drawing/2014/main" id="{516961CB-DE4C-9EFC-A208-602E20B1555B}"/>
              </a:ext>
            </a:extLst>
          </p:cNvPr>
          <p:cNvSpPr txBox="1"/>
          <p:nvPr/>
        </p:nvSpPr>
        <p:spPr>
          <a:xfrm>
            <a:off x="5214717" y="5143500"/>
            <a:ext cx="3490347" cy="44574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Request for high-quality exemplars and job  aids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Video walkthroughs highly valued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Avoid deadlines at high times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Streamline non-core tasks</a:t>
            </a:r>
          </a:p>
        </p:txBody>
      </p:sp>
      <p:sp>
        <p:nvSpPr>
          <p:cNvPr id="41" name="TextBox 34">
            <a:extLst>
              <a:ext uri="{FF2B5EF4-FFF2-40B4-BE49-F238E27FC236}">
                <a16:creationId xmlns:a16="http://schemas.microsoft.com/office/drawing/2014/main" id="{6F56A401-F7CE-08F4-597C-5198C5DCF7F3}"/>
              </a:ext>
            </a:extLst>
          </p:cNvPr>
          <p:cNvSpPr txBox="1"/>
          <p:nvPr/>
        </p:nvSpPr>
        <p:spPr>
          <a:xfrm>
            <a:off x="9692829" y="5112638"/>
            <a:ext cx="3490347" cy="2957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CLNA perceived as confusing and hard to complete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Local Plan/ Budget form too difficult 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FFFFFF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FFFFFF"/>
                </a:solidFill>
                <a:latin typeface="Calibri (MS)"/>
                <a:ea typeface="Calibri (MS)"/>
                <a:cs typeface="Calibri (MS)"/>
                <a:sym typeface="Calibri (MS)"/>
              </a:rPr>
              <a:t>Align prompts for more intuition</a:t>
            </a:r>
          </a:p>
        </p:txBody>
      </p:sp>
      <p:sp>
        <p:nvSpPr>
          <p:cNvPr id="42" name="TextBox 34">
            <a:extLst>
              <a:ext uri="{FF2B5EF4-FFF2-40B4-BE49-F238E27FC236}">
                <a16:creationId xmlns:a16="http://schemas.microsoft.com/office/drawing/2014/main" id="{11ACFFF9-DFBB-3970-CBDE-68E5E5917E1D}"/>
              </a:ext>
            </a:extLst>
          </p:cNvPr>
          <p:cNvSpPr txBox="1"/>
          <p:nvPr/>
        </p:nvSpPr>
        <p:spPr>
          <a:xfrm>
            <a:off x="14075066" y="5153526"/>
            <a:ext cx="3490347" cy="39573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14435B"/>
                </a:solidFill>
                <a:latin typeface="Calibri (MS)"/>
                <a:ea typeface="Calibri (MS)"/>
                <a:cs typeface="Calibri (MS)"/>
                <a:sym typeface="Calibri (MS)"/>
              </a:rPr>
              <a:t>Restructure Perkins 101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14435B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14435B"/>
                </a:solidFill>
                <a:latin typeface="Calibri (MS)"/>
                <a:ea typeface="Calibri (MS)"/>
                <a:cs typeface="Calibri (MS)"/>
                <a:sym typeface="Calibri (MS)"/>
              </a:rPr>
              <a:t>Mentorship program needed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14435B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14435B"/>
                </a:solidFill>
                <a:latin typeface="Calibri (MS)"/>
                <a:ea typeface="Calibri (MS)"/>
                <a:cs typeface="Calibri (MS)"/>
                <a:sym typeface="Calibri (MS)"/>
              </a:rPr>
              <a:t>Mid-Year needs revamped</a:t>
            </a:r>
          </a:p>
          <a:p>
            <a:pPr algn="l">
              <a:lnSpc>
                <a:spcPts val="3899"/>
              </a:lnSpc>
            </a:pPr>
            <a:endParaRPr lang="en-US" sz="2400" spc="-77">
              <a:solidFill>
                <a:srgbClr val="14435B"/>
              </a:solidFill>
              <a:latin typeface="Calibri (MS)"/>
              <a:ea typeface="Calibri (MS)"/>
              <a:cs typeface="Calibri (MS)"/>
              <a:sym typeface="Calibri (MS)"/>
            </a:endParaRPr>
          </a:p>
          <a:p>
            <a:pPr algn="l">
              <a:lnSpc>
                <a:spcPts val="3899"/>
              </a:lnSpc>
            </a:pPr>
            <a:r>
              <a:rPr lang="en-US" sz="2400" spc="-77">
                <a:solidFill>
                  <a:srgbClr val="14435B"/>
                </a:solidFill>
                <a:latin typeface="Calibri (MS)"/>
                <a:ea typeface="Calibri (MS)"/>
                <a:cs typeface="Calibri (MS)"/>
                <a:sym typeface="Calibri (MS)"/>
              </a:rPr>
              <a:t>More interaction and external speakers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D308BF-82E5-8AFF-A398-E45AA3703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2041409-B2CB-EE1B-3DA3-9F9D1087E8AF}"/>
              </a:ext>
            </a:extLst>
          </p:cNvPr>
          <p:cNvGrpSpPr/>
          <p:nvPr/>
        </p:nvGrpSpPr>
        <p:grpSpPr>
          <a:xfrm>
            <a:off x="-776241" y="907192"/>
            <a:ext cx="17215778" cy="1186881"/>
            <a:chOff x="0" y="0"/>
            <a:chExt cx="4534197" cy="31259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5115AC97-25E6-0A07-94B2-CF1ED6571CCC}"/>
                </a:ext>
              </a:extLst>
            </p:cNvPr>
            <p:cNvSpPr/>
            <p:nvPr/>
          </p:nvSpPr>
          <p:spPr>
            <a:xfrm>
              <a:off x="0" y="0"/>
              <a:ext cx="4534196" cy="312594"/>
            </a:xfrm>
            <a:custGeom>
              <a:avLst/>
              <a:gdLst/>
              <a:ahLst/>
              <a:cxnLst/>
              <a:rect l="l" t="t" r="r" b="b"/>
              <a:pathLst>
                <a:path w="4534196" h="312594">
                  <a:moveTo>
                    <a:pt x="41372" y="0"/>
                  </a:moveTo>
                  <a:lnTo>
                    <a:pt x="4492824" y="0"/>
                  </a:lnTo>
                  <a:cubicBezTo>
                    <a:pt x="4515674" y="0"/>
                    <a:pt x="4534196" y="18523"/>
                    <a:pt x="4534196" y="41372"/>
                  </a:cubicBezTo>
                  <a:lnTo>
                    <a:pt x="4534196" y="271222"/>
                  </a:lnTo>
                  <a:cubicBezTo>
                    <a:pt x="4534196" y="294071"/>
                    <a:pt x="4515674" y="312594"/>
                    <a:pt x="4492824" y="312594"/>
                  </a:cubicBezTo>
                  <a:lnTo>
                    <a:pt x="41372" y="312594"/>
                  </a:lnTo>
                  <a:cubicBezTo>
                    <a:pt x="18523" y="312594"/>
                    <a:pt x="0" y="294071"/>
                    <a:pt x="0" y="271222"/>
                  </a:cubicBezTo>
                  <a:lnTo>
                    <a:pt x="0" y="41372"/>
                  </a:lnTo>
                  <a:cubicBezTo>
                    <a:pt x="0" y="18523"/>
                    <a:pt x="18523" y="0"/>
                    <a:pt x="41372" y="0"/>
                  </a:cubicBezTo>
                  <a:close/>
                </a:path>
              </a:pathLst>
            </a:custGeom>
            <a:solidFill>
              <a:srgbClr val="14435B"/>
            </a:solidFill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46ECAE1-1FA7-4C37-0CE8-F66C0D78AC95}"/>
                </a:ext>
              </a:extLst>
            </p:cNvPr>
            <p:cNvSpPr txBox="1"/>
            <p:nvPr/>
          </p:nvSpPr>
          <p:spPr>
            <a:xfrm>
              <a:off x="0" y="-57150"/>
              <a:ext cx="4534197" cy="36974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2000"/>
            </a:p>
          </p:txBody>
        </p:sp>
      </p:grpSp>
      <p:sp>
        <p:nvSpPr>
          <p:cNvPr id="5" name="TextBox 5">
            <a:extLst>
              <a:ext uri="{FF2B5EF4-FFF2-40B4-BE49-F238E27FC236}">
                <a16:creationId xmlns:a16="http://schemas.microsoft.com/office/drawing/2014/main" id="{7AF42F1C-302B-510C-FFFC-92E852EC436C}"/>
              </a:ext>
            </a:extLst>
          </p:cNvPr>
          <p:cNvSpPr txBox="1"/>
          <p:nvPr/>
        </p:nvSpPr>
        <p:spPr>
          <a:xfrm>
            <a:off x="533400" y="907192"/>
            <a:ext cx="15159477" cy="1024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39"/>
              </a:lnSpc>
            </a:pPr>
            <a:r>
              <a:rPr lang="en-US" sz="6099" b="1">
                <a:solidFill>
                  <a:srgbClr val="FFFFFF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Summary &amp; Opportunities</a:t>
            </a:r>
          </a:p>
        </p:txBody>
      </p:sp>
      <p:graphicFrame>
        <p:nvGraphicFramePr>
          <p:cNvPr id="6" name="TextBox 5">
            <a:extLst>
              <a:ext uri="{FF2B5EF4-FFF2-40B4-BE49-F238E27FC236}">
                <a16:creationId xmlns:a16="http://schemas.microsoft.com/office/drawing/2014/main" id="{B0C9FEE6-ED0C-D3CA-9B3E-34BE9A0A98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2857155"/>
              </p:ext>
            </p:extLst>
          </p:nvPr>
        </p:nvGraphicFramePr>
        <p:xfrm>
          <a:off x="914400" y="2705100"/>
          <a:ext cx="164592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04988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/>
        </p:nvSpPr>
        <p:spPr>
          <a:xfrm>
            <a:off x="897167" y="1379736"/>
            <a:ext cx="10341397" cy="4154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Student Voice in Action: Strengthening Postsecondary CLNAs and Improving Student Success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/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169B0701-6671-BDA2-6043-A54154A6AC1F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C37C4FF6-31AB-84FF-5365-79F2DE135D6F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EA05DF5B-DF1B-1685-0389-8DB18F94C07B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3C486D93-7639-8728-FBC8-552AC3568613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2E7694D0-D5E8-BB66-3D59-7A7FEB5BE09F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67B1A5A2-CC2A-AC74-2DC1-0D2BF46F6FEF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FCFDE085-4D33-BE6B-3F5C-9882F8AD34A6}"/>
              </a:ext>
            </a:extLst>
          </p:cNvPr>
          <p:cNvSpPr txBox="1"/>
          <p:nvPr/>
        </p:nvSpPr>
        <p:spPr>
          <a:xfrm>
            <a:off x="897167" y="7502857"/>
            <a:ext cx="10772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Jennifer McLean, NCCCS</a:t>
            </a:r>
            <a:endParaRPr sz="100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D90D5-E1B8-9372-6FC9-5C16B615057E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2331E9D-3E8C-ECC6-DAC9-A702A00ABFDF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215D76DA-298D-2279-72A1-C457E5D3C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36F03488-48AB-2AC5-3D31-B5ED313F8201}"/>
              </a:ext>
            </a:extLst>
          </p:cNvPr>
          <p:cNvSpPr txBox="1"/>
          <p:nvPr/>
        </p:nvSpPr>
        <p:spPr>
          <a:xfrm>
            <a:off x="1004952" y="2202259"/>
            <a:ext cx="10341397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Leveraging the Employment Outcomes Dashboards for Your CLNA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15EEC5C4-D440-D89E-D770-BD72E22C9CAD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9196A72A-44CD-07BE-924A-301B5C5C1421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2FD2675B-94F4-9B35-E8DD-286CD2161F89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F3E50AA5-9DB1-0F98-6AF3-BEBFF17E3359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EF4B8C87-DA35-3736-087E-A79D6C2C40F9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E7BDACF9-E4E1-812B-CCE4-F9E3EE96ACD4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4B934EC7-B2DA-F1F9-D794-25E9BD8147B3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6B3AAA24-ED7F-2FD4-722C-650C1499F8C1}"/>
              </a:ext>
            </a:extLst>
          </p:cNvPr>
          <p:cNvSpPr txBox="1"/>
          <p:nvPr/>
        </p:nvSpPr>
        <p:spPr>
          <a:xfrm>
            <a:off x="897166" y="6947370"/>
            <a:ext cx="10772538" cy="25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/>
            <a:r>
              <a:rPr lang="en-US" sz="5400" b="1">
                <a:solidFill>
                  <a:srgbClr val="807359"/>
                </a:solidFill>
                <a:ea typeface="Calibri"/>
                <a:cs typeface="Calibri"/>
                <a:sym typeface="Calibri"/>
              </a:rPr>
              <a:t> Elizabeth Stoddard, NCCCS</a:t>
            </a:r>
          </a:p>
          <a:p>
            <a:pPr lvl="0" algn="ctr"/>
            <a:r>
              <a:rPr lang="en-US" sz="5400" b="1">
                <a:solidFill>
                  <a:srgbClr val="807359"/>
                </a:solidFill>
                <a:ea typeface="Calibri"/>
                <a:cs typeface="Calibri"/>
                <a:sym typeface="Calibri"/>
              </a:rPr>
              <a:t>Ryan Letchworth, NCCCS</a:t>
            </a:r>
            <a:endParaRPr lang="en-US" sz="5400" b="1" i="0" u="none" strike="noStrike" cap="none">
              <a:solidFill>
                <a:srgbClr val="8073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Eva Gifford, NCCCS</a:t>
            </a:r>
            <a:endParaRPr sz="100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09D4AED-DFE7-B34B-050A-DC6212C783A8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A618C625-8660-35C3-32F9-D1D7EE59378A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1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E53AD983-1B7C-7600-4E11-7422DCF969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>
            <a:extLst>
              <a:ext uri="{FF2B5EF4-FFF2-40B4-BE49-F238E27FC236}">
                <a16:creationId xmlns:a16="http://schemas.microsoft.com/office/drawing/2014/main" id="{E78DA057-0448-5060-9800-E661962E856F}"/>
              </a:ext>
            </a:extLst>
          </p:cNvPr>
          <p:cNvSpPr txBox="1"/>
          <p:nvPr/>
        </p:nvSpPr>
        <p:spPr>
          <a:xfrm>
            <a:off x="1245618" y="2804729"/>
            <a:ext cx="1007563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>Making the Connection: Propel NC &amp; Performance</a:t>
            </a:r>
            <a:endParaRPr sz="1100">
              <a:solidFill>
                <a:schemeClr val="tx2"/>
              </a:solidFill>
            </a:endParaRPr>
          </a:p>
        </p:txBody>
      </p:sp>
      <p:cxnSp>
        <p:nvCxnSpPr>
          <p:cNvPr id="100" name="Google Shape;100;p2">
            <a:extLst>
              <a:ext uri="{FF2B5EF4-FFF2-40B4-BE49-F238E27FC236}">
                <a16:creationId xmlns:a16="http://schemas.microsoft.com/office/drawing/2014/main" id="{F05A1BEC-4169-BFB1-8301-446D058E2EBA}"/>
              </a:ext>
            </a:extLst>
          </p:cNvPr>
          <p:cNvCxnSpPr/>
          <p:nvPr/>
        </p:nvCxnSpPr>
        <p:spPr>
          <a:xfrm>
            <a:off x="1112737" y="6515100"/>
            <a:ext cx="10341397" cy="0"/>
          </a:xfrm>
          <a:prstGeom prst="straightConnector1">
            <a:avLst/>
          </a:prstGeom>
          <a:noFill/>
          <a:ln w="76200" cap="flat" cmpd="sng">
            <a:solidFill>
              <a:srgbClr val="515255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5" name="Group 6">
            <a:extLst>
              <a:ext uri="{FF2B5EF4-FFF2-40B4-BE49-F238E27FC236}">
                <a16:creationId xmlns:a16="http://schemas.microsoft.com/office/drawing/2014/main" id="{23A6CF50-41C8-5ABF-5867-DE146512E6D3}"/>
              </a:ext>
            </a:extLst>
          </p:cNvPr>
          <p:cNvGrpSpPr/>
          <p:nvPr/>
        </p:nvGrpSpPr>
        <p:grpSpPr>
          <a:xfrm rot="-1772257">
            <a:off x="13410569" y="3559111"/>
            <a:ext cx="1688777" cy="7921488"/>
            <a:chOff x="0" y="0"/>
            <a:chExt cx="444781" cy="1965522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60699D97-06FC-77B7-ADB4-416FD380C55A}"/>
                </a:ext>
              </a:extLst>
            </p:cNvPr>
            <p:cNvSpPr/>
            <p:nvPr/>
          </p:nvSpPr>
          <p:spPr>
            <a:xfrm>
              <a:off x="0" y="0"/>
              <a:ext cx="444781" cy="1965522"/>
            </a:xfrm>
            <a:custGeom>
              <a:avLst/>
              <a:gdLst/>
              <a:ahLst/>
              <a:cxnLst/>
              <a:rect l="l" t="t" r="r" b="b"/>
              <a:pathLst>
                <a:path w="444781" h="1965522">
                  <a:moveTo>
                    <a:pt x="0" y="0"/>
                  </a:moveTo>
                  <a:lnTo>
                    <a:pt x="444781" y="0"/>
                  </a:lnTo>
                  <a:lnTo>
                    <a:pt x="444781" y="1965522"/>
                  </a:lnTo>
                  <a:lnTo>
                    <a:pt x="0" y="1965522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14502031-57D7-B17D-5485-91159E2FEE67}"/>
                </a:ext>
              </a:extLst>
            </p:cNvPr>
            <p:cNvSpPr txBox="1"/>
            <p:nvPr/>
          </p:nvSpPr>
          <p:spPr>
            <a:xfrm>
              <a:off x="0" y="-57150"/>
              <a:ext cx="444781" cy="20226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B953D67C-0758-8052-847B-13B848297148}"/>
              </a:ext>
            </a:extLst>
          </p:cNvPr>
          <p:cNvGrpSpPr/>
          <p:nvPr/>
        </p:nvGrpSpPr>
        <p:grpSpPr>
          <a:xfrm rot="2303388">
            <a:off x="13751742" y="-1822206"/>
            <a:ext cx="1896148" cy="7719857"/>
            <a:chOff x="0" y="0"/>
            <a:chExt cx="499397" cy="1772338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B2F5B68A-6271-91C8-1C69-27DDD932065A}"/>
                </a:ext>
              </a:extLst>
            </p:cNvPr>
            <p:cNvSpPr/>
            <p:nvPr/>
          </p:nvSpPr>
          <p:spPr>
            <a:xfrm>
              <a:off x="0" y="0"/>
              <a:ext cx="499397" cy="1772338"/>
            </a:xfrm>
            <a:custGeom>
              <a:avLst/>
              <a:gdLst/>
              <a:ahLst/>
              <a:cxnLst/>
              <a:rect l="l" t="t" r="r" b="b"/>
              <a:pathLst>
                <a:path w="499397" h="1772338">
                  <a:moveTo>
                    <a:pt x="0" y="0"/>
                  </a:moveTo>
                  <a:lnTo>
                    <a:pt x="499397" y="0"/>
                  </a:lnTo>
                  <a:lnTo>
                    <a:pt x="499397" y="1772338"/>
                  </a:lnTo>
                  <a:lnTo>
                    <a:pt x="0" y="1772338"/>
                  </a:lnTo>
                  <a:close/>
                </a:path>
              </a:pathLst>
            </a:custGeom>
            <a:solidFill>
              <a:srgbClr val="E1AF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4">
              <a:extLst>
                <a:ext uri="{FF2B5EF4-FFF2-40B4-BE49-F238E27FC236}">
                  <a16:creationId xmlns:a16="http://schemas.microsoft.com/office/drawing/2014/main" id="{29B8B87E-2AA6-2EC4-DAA5-A96F7DDB1DC4}"/>
                </a:ext>
              </a:extLst>
            </p:cNvPr>
            <p:cNvSpPr txBox="1"/>
            <p:nvPr/>
          </p:nvSpPr>
          <p:spPr>
            <a:xfrm>
              <a:off x="0" y="-57150"/>
              <a:ext cx="499397" cy="1829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Google Shape;99;p2">
            <a:extLst>
              <a:ext uri="{FF2B5EF4-FFF2-40B4-BE49-F238E27FC236}">
                <a16:creationId xmlns:a16="http://schemas.microsoft.com/office/drawing/2014/main" id="{DCA46CC4-4ADD-72C1-1FCF-0F479DD750A5}"/>
              </a:ext>
            </a:extLst>
          </p:cNvPr>
          <p:cNvSpPr txBox="1"/>
          <p:nvPr/>
        </p:nvSpPr>
        <p:spPr>
          <a:xfrm>
            <a:off x="897167" y="7502857"/>
            <a:ext cx="10772538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i="0" u="none" strike="noStrike" cap="none">
                <a:solidFill>
                  <a:srgbClr val="807359"/>
                </a:solidFill>
                <a:latin typeface="Calibri"/>
                <a:ea typeface="Calibri"/>
                <a:cs typeface="Calibri"/>
                <a:sym typeface="Calibri"/>
              </a:rPr>
              <a:t>Dr. Rob Van Dyke, NCCCS</a:t>
            </a:r>
            <a:endParaRPr sz="1000">
              <a:solidFill>
                <a:srgbClr val="807359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586BD8-4344-671A-FA38-F4860DD8A617}"/>
              </a:ext>
            </a:extLst>
          </p:cNvPr>
          <p:cNvSpPr/>
          <p:nvPr/>
        </p:nvSpPr>
        <p:spPr>
          <a:xfrm>
            <a:off x="16889656" y="8698697"/>
            <a:ext cx="22098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452E4A3B-19BC-895F-7E12-72C69680CEA8}"/>
              </a:ext>
            </a:extLst>
          </p:cNvPr>
          <p:cNvSpPr/>
          <p:nvPr/>
        </p:nvSpPr>
        <p:spPr>
          <a:xfrm>
            <a:off x="14989477" y="4117495"/>
            <a:ext cx="2733156" cy="1966808"/>
          </a:xfrm>
          <a:custGeom>
            <a:avLst/>
            <a:gdLst/>
            <a:ahLst/>
            <a:cxnLst/>
            <a:rect l="l" t="t" r="r" b="b"/>
            <a:pathLst>
              <a:path w="1760055" h="1372048">
                <a:moveTo>
                  <a:pt x="0" y="0"/>
                </a:moveTo>
                <a:lnTo>
                  <a:pt x="1760055" y="0"/>
                </a:lnTo>
                <a:lnTo>
                  <a:pt x="1760055" y="1372048"/>
                </a:lnTo>
                <a:lnTo>
                  <a:pt x="0" y="13720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784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46a1f6-08d3-4c43-962c-a0e6ffa58b47" xsi:nil="true"/>
    <lcf76f155ced4ddcb4097134ff3c332f xmlns="6011cf72-be68-4f2f-918c-2cdbe04f632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6D472F773A3A4C91C12470E6239682" ma:contentTypeVersion="13" ma:contentTypeDescription="Create a new document." ma:contentTypeScope="" ma:versionID="04012b592f365c1075b37f3e62eb4445">
  <xsd:schema xmlns:xsd="http://www.w3.org/2001/XMLSchema" xmlns:xs="http://www.w3.org/2001/XMLSchema" xmlns:p="http://schemas.microsoft.com/office/2006/metadata/properties" xmlns:ns2="6011cf72-be68-4f2f-918c-2cdbe04f6322" xmlns:ns3="2c46a1f6-08d3-4c43-962c-a0e6ffa58b47" targetNamespace="http://schemas.microsoft.com/office/2006/metadata/properties" ma:root="true" ma:fieldsID="bb0439c117e0a48790cd7d6cc615ead8" ns2:_="" ns3:_="">
    <xsd:import namespace="6011cf72-be68-4f2f-918c-2cdbe04f6322"/>
    <xsd:import namespace="2c46a1f6-08d3-4c43-962c-a0e6ffa58b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11cf72-be68-4f2f-918c-2cdbe04f63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f410e6b-3f3a-46d5-b089-fcc12dc4888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6a1f6-08d3-4c43-962c-a0e6ffa58b47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5652e0d-42ec-4b0b-a757-c4cc49f6eb59}" ma:internalName="TaxCatchAll" ma:showField="CatchAllData" ma:web="2c46a1f6-08d3-4c43-962c-a0e6ffa58b4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0C0F93-F091-4C70-A43A-07BCE58F56A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51737A-4F8D-4E91-B18B-B18DE09440C2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6011cf72-be68-4f2f-918c-2cdbe04f6322"/>
    <ds:schemaRef ds:uri="http://purl.org/dc/dcmitype/"/>
    <ds:schemaRef ds:uri="http://purl.org/dc/terms/"/>
    <ds:schemaRef ds:uri="http://schemas.openxmlformats.org/package/2006/metadata/core-properties"/>
    <ds:schemaRef ds:uri="2c46a1f6-08d3-4c43-962c-a0e6ffa58b4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68A18B5-8A8B-4C79-A046-61ADF32817E7}">
  <ds:schemaRefs>
    <ds:schemaRef ds:uri="2c46a1f6-08d3-4c43-962c-a0e6ffa58b47"/>
    <ds:schemaRef ds:uri="6011cf72-be68-4f2f-918c-2cdbe04f632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835</Words>
  <Application>Microsoft Office PowerPoint</Application>
  <PresentationFormat>Custom</PresentationFormat>
  <Paragraphs>206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Aptos</vt:lpstr>
      <vt:lpstr>Calibri (MS) Bold</vt:lpstr>
      <vt:lpstr>Arial</vt:lpstr>
      <vt:lpstr>Calibri</vt:lpstr>
      <vt:lpstr>Times New Roman</vt:lpstr>
      <vt:lpstr>Calibri (MS)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Pitch Deck Template for Stefanie</dc:title>
  <dc:creator>Stefanie Schroeder</dc:creator>
  <cp:lastModifiedBy>Patti Coultas</cp:lastModifiedBy>
  <cp:revision>2</cp:revision>
  <dcterms:created xsi:type="dcterms:W3CDTF">2006-08-16T00:00:00Z</dcterms:created>
  <dcterms:modified xsi:type="dcterms:W3CDTF">2026-02-04T13:32:42Z</dcterms:modified>
  <dc:identifier>DAGQdxOU8oo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0x010100396D472F773A3A4C91C12470E6239682</vt:lpwstr>
  </property>
  <property fmtid="{D5CDD505-2E9C-101B-9397-08002B2CF9AE}" pid="3" name="MediaServiceImageTags">
    <vt:lpwstr/>
  </property>
</Properties>
</file>