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778" r:id="rId2"/>
    <p:sldId id="600" r:id="rId3"/>
    <p:sldId id="842" r:id="rId4"/>
    <p:sldId id="880" r:id="rId5"/>
    <p:sldId id="879" r:id="rId6"/>
    <p:sldId id="268" r:id="rId7"/>
    <p:sldId id="882" r:id="rId8"/>
    <p:sldId id="881" r:id="rId9"/>
    <p:sldId id="884" r:id="rId10"/>
    <p:sldId id="878" r:id="rId11"/>
    <p:sldId id="839" r:id="rId12"/>
    <p:sldId id="840" r:id="rId13"/>
    <p:sldId id="816" r:id="rId14"/>
    <p:sldId id="838" r:id="rId15"/>
    <p:sldId id="900" r:id="rId16"/>
    <p:sldId id="897" r:id="rId17"/>
    <p:sldId id="899" r:id="rId18"/>
    <p:sldId id="896" r:id="rId19"/>
    <p:sldId id="898" r:id="rId20"/>
    <p:sldId id="902" r:id="rId21"/>
    <p:sldId id="903" r:id="rId22"/>
    <p:sldId id="904" r:id="rId23"/>
    <p:sldId id="901" r:id="rId24"/>
    <p:sldId id="841" r:id="rId25"/>
    <p:sldId id="844" r:id="rId26"/>
    <p:sldId id="875" r:id="rId27"/>
    <p:sldId id="845" r:id="rId28"/>
    <p:sldId id="851" r:id="rId29"/>
    <p:sldId id="815" r:id="rId30"/>
    <p:sldId id="781" r:id="rId31"/>
    <p:sldId id="857" r:id="rId32"/>
    <p:sldId id="858" r:id="rId33"/>
    <p:sldId id="868" r:id="rId34"/>
    <p:sldId id="859" r:id="rId35"/>
    <p:sldId id="866" r:id="rId36"/>
    <p:sldId id="860" r:id="rId37"/>
    <p:sldId id="862" r:id="rId38"/>
    <p:sldId id="861" r:id="rId39"/>
    <p:sldId id="863" r:id="rId40"/>
    <p:sldId id="864" r:id="rId41"/>
    <p:sldId id="865" r:id="rId42"/>
    <p:sldId id="877" r:id="rId43"/>
    <p:sldId id="852" r:id="rId44"/>
    <p:sldId id="869" r:id="rId45"/>
    <p:sldId id="870" r:id="rId46"/>
    <p:sldId id="871" r:id="rId47"/>
    <p:sldId id="872" r:id="rId48"/>
    <p:sldId id="895" r:id="rId49"/>
    <p:sldId id="894" r:id="rId50"/>
    <p:sldId id="784" r:id="rId51"/>
    <p:sldId id="876" r:id="rId52"/>
    <p:sldId id="885" r:id="rId53"/>
    <p:sldId id="886" r:id="rId54"/>
    <p:sldId id="257" r:id="rId55"/>
    <p:sldId id="283" r:id="rId56"/>
    <p:sldId id="315" r:id="rId57"/>
    <p:sldId id="891" r:id="rId58"/>
    <p:sldId id="887" r:id="rId59"/>
    <p:sldId id="511" r:id="rId60"/>
    <p:sldId id="853" r:id="rId61"/>
    <p:sldId id="874" r:id="rId62"/>
    <p:sldId id="704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11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D48EC6-9A5B-E04B-8E9F-4C58D6877A52}" v="31" dt="2019-10-17T12:22:10.617"/>
    <p1510:client id="{55442FF2-6421-9345-8C31-2D643C09A7FF}" v="3" dt="2019-10-17T14:29:32.591"/>
    <p1510:client id="{5A16D703-9726-FA4C-82F4-9DAE53BA1DB6}" v="18" dt="2019-10-17T11:25:33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147" autoAdjust="0"/>
    <p:restoredTop sz="63537"/>
  </p:normalViewPr>
  <p:slideViewPr>
    <p:cSldViewPr snapToGrid="0">
      <p:cViewPr varScale="1">
        <p:scale>
          <a:sx n="79" d="100"/>
          <a:sy n="79" d="100"/>
        </p:scale>
        <p:origin x="2408" y="184"/>
      </p:cViewPr>
      <p:guideLst/>
    </p:cSldViewPr>
  </p:slideViewPr>
  <p:outlineViewPr>
    <p:cViewPr>
      <p:scale>
        <a:sx n="33" d="100"/>
        <a:sy n="33" d="100"/>
      </p:scale>
      <p:origin x="0" y="-11632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Droessler" userId="625c3661-9d64-47fa-b83c-4b49393bd161" providerId="ADAL" clId="{19D48EC6-9A5B-E04B-8E9F-4C58D6877A52}"/>
    <pc:docChg chg="custSel addSld delSld modSld sldOrd">
      <pc:chgData name="Chris Droessler" userId="625c3661-9d64-47fa-b83c-4b49393bd161" providerId="ADAL" clId="{19D48EC6-9A5B-E04B-8E9F-4C58D6877A52}" dt="2019-10-17T12:22:10.615" v="111"/>
      <pc:docMkLst>
        <pc:docMk/>
      </pc:docMkLst>
      <pc:sldChg chg="addSp delSp modSp add">
        <pc:chgData name="Chris Droessler" userId="625c3661-9d64-47fa-b83c-4b49393bd161" providerId="ADAL" clId="{19D48EC6-9A5B-E04B-8E9F-4C58D6877A52}" dt="2019-10-17T12:18:35.296" v="18" actId="962"/>
        <pc:sldMkLst>
          <pc:docMk/>
          <pc:sldMk cId="3077733933" sldId="896"/>
        </pc:sldMkLst>
        <pc:spChg chg="del">
          <ac:chgData name="Chris Droessler" userId="625c3661-9d64-47fa-b83c-4b49393bd161" providerId="ADAL" clId="{19D48EC6-9A5B-E04B-8E9F-4C58D6877A52}" dt="2019-10-17T12:14:55.141" v="1"/>
          <ac:spMkLst>
            <pc:docMk/>
            <pc:sldMk cId="3077733933" sldId="896"/>
            <ac:spMk id="2" creationId="{0FCC2FC9-F07F-114E-8DAD-454E7BF6C557}"/>
          </ac:spMkLst>
        </pc:spChg>
        <pc:spChg chg="del">
          <ac:chgData name="Chris Droessler" userId="625c3661-9d64-47fa-b83c-4b49393bd161" providerId="ADAL" clId="{19D48EC6-9A5B-E04B-8E9F-4C58D6877A52}" dt="2019-10-17T12:14:55.141" v="1"/>
          <ac:spMkLst>
            <pc:docMk/>
            <pc:sldMk cId="3077733933" sldId="896"/>
            <ac:spMk id="3" creationId="{083851D3-A01C-BB48-BABA-60DC2E325939}"/>
          </ac:spMkLst>
        </pc:spChg>
        <pc:picChg chg="add mod">
          <ac:chgData name="Chris Droessler" userId="625c3661-9d64-47fa-b83c-4b49393bd161" providerId="ADAL" clId="{19D48EC6-9A5B-E04B-8E9F-4C58D6877A52}" dt="2019-10-17T12:18:35.296" v="18" actId="962"/>
          <ac:picMkLst>
            <pc:docMk/>
            <pc:sldMk cId="3077733933" sldId="896"/>
            <ac:picMk id="5" creationId="{C6104A07-6B33-2B43-9176-C00195B7283D}"/>
          </ac:picMkLst>
        </pc:picChg>
      </pc:sldChg>
      <pc:sldChg chg="addSp modSp add ord">
        <pc:chgData name="Chris Droessler" userId="625c3661-9d64-47fa-b83c-4b49393bd161" providerId="ADAL" clId="{19D48EC6-9A5B-E04B-8E9F-4C58D6877A52}" dt="2019-10-17T12:21:51.417" v="108"/>
        <pc:sldMkLst>
          <pc:docMk/>
          <pc:sldMk cId="1188404755" sldId="897"/>
        </pc:sldMkLst>
        <pc:picChg chg="add mod">
          <ac:chgData name="Chris Droessler" userId="625c3661-9d64-47fa-b83c-4b49393bd161" providerId="ADAL" clId="{19D48EC6-9A5B-E04B-8E9F-4C58D6877A52}" dt="2019-10-17T12:18:47.105" v="21" actId="962"/>
          <ac:picMkLst>
            <pc:docMk/>
            <pc:sldMk cId="1188404755" sldId="897"/>
            <ac:picMk id="3" creationId="{CB728690-907E-464B-804D-DE8E384A8F8B}"/>
          </ac:picMkLst>
        </pc:picChg>
      </pc:sldChg>
      <pc:sldChg chg="add del">
        <pc:chgData name="Chris Droessler" userId="625c3661-9d64-47fa-b83c-4b49393bd161" providerId="ADAL" clId="{19D48EC6-9A5B-E04B-8E9F-4C58D6877A52}" dt="2019-10-17T12:15:11.314" v="5" actId="2696"/>
        <pc:sldMkLst>
          <pc:docMk/>
          <pc:sldMk cId="4219772276" sldId="897"/>
        </pc:sldMkLst>
      </pc:sldChg>
      <pc:sldChg chg="addSp modSp add">
        <pc:chgData name="Chris Droessler" userId="625c3661-9d64-47fa-b83c-4b49393bd161" providerId="ADAL" clId="{19D48EC6-9A5B-E04B-8E9F-4C58D6877A52}" dt="2019-10-17T12:18:55.738" v="24" actId="962"/>
        <pc:sldMkLst>
          <pc:docMk/>
          <pc:sldMk cId="288630504" sldId="898"/>
        </pc:sldMkLst>
        <pc:picChg chg="add mod">
          <ac:chgData name="Chris Droessler" userId="625c3661-9d64-47fa-b83c-4b49393bd161" providerId="ADAL" clId="{19D48EC6-9A5B-E04B-8E9F-4C58D6877A52}" dt="2019-10-17T12:18:55.738" v="24" actId="962"/>
          <ac:picMkLst>
            <pc:docMk/>
            <pc:sldMk cId="288630504" sldId="898"/>
            <ac:picMk id="3" creationId="{013D60B0-CF83-174C-96CA-0AA30E66B239}"/>
          </ac:picMkLst>
        </pc:picChg>
      </pc:sldChg>
      <pc:sldChg chg="add del">
        <pc:chgData name="Chris Droessler" userId="625c3661-9d64-47fa-b83c-4b49393bd161" providerId="ADAL" clId="{19D48EC6-9A5B-E04B-8E9F-4C58D6877A52}" dt="2019-10-17T12:15:12.123" v="6" actId="2696"/>
        <pc:sldMkLst>
          <pc:docMk/>
          <pc:sldMk cId="4107205998" sldId="898"/>
        </pc:sldMkLst>
      </pc:sldChg>
      <pc:sldChg chg="addSp delSp modSp add ord">
        <pc:chgData name="Chris Droessler" userId="625c3661-9d64-47fa-b83c-4b49393bd161" providerId="ADAL" clId="{19D48EC6-9A5B-E04B-8E9F-4C58D6877A52}" dt="2019-10-17T12:22:01.567" v="110"/>
        <pc:sldMkLst>
          <pc:docMk/>
          <pc:sldMk cId="1241640027" sldId="899"/>
        </pc:sldMkLst>
        <pc:picChg chg="add del mod">
          <ac:chgData name="Chris Droessler" userId="625c3661-9d64-47fa-b83c-4b49393bd161" providerId="ADAL" clId="{19D48EC6-9A5B-E04B-8E9F-4C58D6877A52}" dt="2019-10-17T12:19:07.740" v="26" actId="478"/>
          <ac:picMkLst>
            <pc:docMk/>
            <pc:sldMk cId="1241640027" sldId="899"/>
            <ac:picMk id="2" creationId="{EFF56F56-6404-5E46-AF31-CC97CCC889B3}"/>
          </ac:picMkLst>
        </pc:picChg>
        <pc:picChg chg="add mod">
          <ac:chgData name="Chris Droessler" userId="625c3661-9d64-47fa-b83c-4b49393bd161" providerId="ADAL" clId="{19D48EC6-9A5B-E04B-8E9F-4C58D6877A52}" dt="2019-10-17T12:21:27.524" v="107" actId="14100"/>
          <ac:picMkLst>
            <pc:docMk/>
            <pc:sldMk cId="1241640027" sldId="899"/>
            <ac:picMk id="4" creationId="{4E52546C-9929-984B-96CD-534537C3F5A3}"/>
          </ac:picMkLst>
        </pc:picChg>
      </pc:sldChg>
      <pc:sldChg chg="add del">
        <pc:chgData name="Chris Droessler" userId="625c3661-9d64-47fa-b83c-4b49393bd161" providerId="ADAL" clId="{19D48EC6-9A5B-E04B-8E9F-4C58D6877A52}" dt="2019-10-17T12:15:13.036" v="7" actId="2696"/>
        <pc:sldMkLst>
          <pc:docMk/>
          <pc:sldMk cId="1426782553" sldId="899"/>
        </pc:sldMkLst>
      </pc:sldChg>
      <pc:sldChg chg="addSp delSp modSp add ord">
        <pc:chgData name="Chris Droessler" userId="625c3661-9d64-47fa-b83c-4b49393bd161" providerId="ADAL" clId="{19D48EC6-9A5B-E04B-8E9F-4C58D6877A52}" dt="2019-10-17T12:21:57.015" v="109"/>
        <pc:sldMkLst>
          <pc:docMk/>
          <pc:sldMk cId="2750969944" sldId="900"/>
        </pc:sldMkLst>
        <pc:picChg chg="add mod">
          <ac:chgData name="Chris Droessler" userId="625c3661-9d64-47fa-b83c-4b49393bd161" providerId="ADAL" clId="{19D48EC6-9A5B-E04B-8E9F-4C58D6877A52}" dt="2019-10-17T12:20:51.149" v="77" actId="1035"/>
          <ac:picMkLst>
            <pc:docMk/>
            <pc:sldMk cId="2750969944" sldId="900"/>
            <ac:picMk id="3" creationId="{B06099D4-0372-CB44-8647-B6348C6C67C9}"/>
          </ac:picMkLst>
        </pc:picChg>
        <pc:picChg chg="add del mod">
          <ac:chgData name="Chris Droessler" userId="625c3661-9d64-47fa-b83c-4b49393bd161" providerId="ADAL" clId="{19D48EC6-9A5B-E04B-8E9F-4C58D6877A52}" dt="2019-10-17T12:20:30.011" v="50" actId="478"/>
          <ac:picMkLst>
            <pc:docMk/>
            <pc:sldMk cId="2750969944" sldId="900"/>
            <ac:picMk id="4" creationId="{B8A9AB37-6C86-A544-B270-459FD2A656DE}"/>
          </ac:picMkLst>
        </pc:picChg>
        <pc:picChg chg="add del">
          <ac:chgData name="Chris Droessler" userId="625c3661-9d64-47fa-b83c-4b49393bd161" providerId="ADAL" clId="{19D48EC6-9A5B-E04B-8E9F-4C58D6877A52}" dt="2019-10-17T12:20:28.788" v="48" actId="478"/>
          <ac:picMkLst>
            <pc:docMk/>
            <pc:sldMk cId="2750969944" sldId="900"/>
            <ac:picMk id="5" creationId="{30A5BC9C-8FF7-124D-924D-2FCD50A0171E}"/>
          </ac:picMkLst>
        </pc:picChg>
        <pc:picChg chg="add mod">
          <ac:chgData name="Chris Droessler" userId="625c3661-9d64-47fa-b83c-4b49393bd161" providerId="ADAL" clId="{19D48EC6-9A5B-E04B-8E9F-4C58D6877A52}" dt="2019-10-17T12:20:55.844" v="101" actId="1035"/>
          <ac:picMkLst>
            <pc:docMk/>
            <pc:sldMk cId="2750969944" sldId="900"/>
            <ac:picMk id="7" creationId="{99FF7BA1-D127-EC45-8DBA-1CC0A6D25AB6}"/>
          </ac:picMkLst>
        </pc:picChg>
      </pc:sldChg>
      <pc:sldChg chg="addSp modSp add ord">
        <pc:chgData name="Chris Droessler" userId="625c3661-9d64-47fa-b83c-4b49393bd161" providerId="ADAL" clId="{19D48EC6-9A5B-E04B-8E9F-4C58D6877A52}" dt="2019-10-17T12:22:10.615" v="111"/>
        <pc:sldMkLst>
          <pc:docMk/>
          <pc:sldMk cId="2425928231" sldId="901"/>
        </pc:sldMkLst>
        <pc:picChg chg="add mod">
          <ac:chgData name="Chris Droessler" userId="625c3661-9d64-47fa-b83c-4b49393bd161" providerId="ADAL" clId="{19D48EC6-9A5B-E04B-8E9F-4C58D6877A52}" dt="2019-10-17T12:19:40.588" v="36" actId="962"/>
          <ac:picMkLst>
            <pc:docMk/>
            <pc:sldMk cId="2425928231" sldId="901"/>
            <ac:picMk id="3" creationId="{B0D68BD0-7059-2847-B775-B0EC3FA3E445}"/>
          </ac:picMkLst>
        </pc:picChg>
      </pc:sldChg>
      <pc:sldChg chg="addSp modSp add">
        <pc:chgData name="Chris Droessler" userId="625c3661-9d64-47fa-b83c-4b49393bd161" providerId="ADAL" clId="{19D48EC6-9A5B-E04B-8E9F-4C58D6877A52}" dt="2019-10-17T12:19:52.061" v="39" actId="962"/>
        <pc:sldMkLst>
          <pc:docMk/>
          <pc:sldMk cId="3202472952" sldId="902"/>
        </pc:sldMkLst>
        <pc:picChg chg="add mod">
          <ac:chgData name="Chris Droessler" userId="625c3661-9d64-47fa-b83c-4b49393bd161" providerId="ADAL" clId="{19D48EC6-9A5B-E04B-8E9F-4C58D6877A52}" dt="2019-10-17T12:19:52.061" v="39" actId="962"/>
          <ac:picMkLst>
            <pc:docMk/>
            <pc:sldMk cId="3202472952" sldId="902"/>
            <ac:picMk id="3" creationId="{71644935-D53F-8246-BDDB-F4C963D5C3CA}"/>
          </ac:picMkLst>
        </pc:picChg>
      </pc:sldChg>
      <pc:sldChg chg="addSp modSp add">
        <pc:chgData name="Chris Droessler" userId="625c3661-9d64-47fa-b83c-4b49393bd161" providerId="ADAL" clId="{19D48EC6-9A5B-E04B-8E9F-4C58D6877A52}" dt="2019-10-17T12:21:12.235" v="105" actId="14100"/>
        <pc:sldMkLst>
          <pc:docMk/>
          <pc:sldMk cId="957447340" sldId="903"/>
        </pc:sldMkLst>
        <pc:picChg chg="add mod">
          <ac:chgData name="Chris Droessler" userId="625c3661-9d64-47fa-b83c-4b49393bd161" providerId="ADAL" clId="{19D48EC6-9A5B-E04B-8E9F-4C58D6877A52}" dt="2019-10-17T12:21:12.235" v="105" actId="14100"/>
          <ac:picMkLst>
            <pc:docMk/>
            <pc:sldMk cId="957447340" sldId="903"/>
            <ac:picMk id="3" creationId="{3E5984F7-92BF-404E-97FC-2BDF8E22A1D5}"/>
          </ac:picMkLst>
        </pc:picChg>
      </pc:sldChg>
      <pc:sldChg chg="addSp modSp add">
        <pc:chgData name="Chris Droessler" userId="625c3661-9d64-47fa-b83c-4b49393bd161" providerId="ADAL" clId="{19D48EC6-9A5B-E04B-8E9F-4C58D6877A52}" dt="2019-10-17T12:21:06.436" v="103" actId="14100"/>
        <pc:sldMkLst>
          <pc:docMk/>
          <pc:sldMk cId="3729920365" sldId="904"/>
        </pc:sldMkLst>
        <pc:picChg chg="add mod">
          <ac:chgData name="Chris Droessler" userId="625c3661-9d64-47fa-b83c-4b49393bd161" providerId="ADAL" clId="{19D48EC6-9A5B-E04B-8E9F-4C58D6877A52}" dt="2019-10-17T12:21:06.436" v="103" actId="14100"/>
          <ac:picMkLst>
            <pc:docMk/>
            <pc:sldMk cId="3729920365" sldId="904"/>
            <ac:picMk id="3" creationId="{FC57B4FA-56A2-2247-8D7F-B9D855F2572F}"/>
          </ac:picMkLst>
        </pc:picChg>
      </pc:sldChg>
    </pc:docChg>
  </pc:docChgLst>
  <pc:docChgLst>
    <pc:chgData name="Chris Droessler" userId="625c3661-9d64-47fa-b83c-4b49393bd161" providerId="ADAL" clId="{55442FF2-6421-9345-8C31-2D643C09A7FF}"/>
    <pc:docChg chg="delSld modSld sldOrd">
      <pc:chgData name="Chris Droessler" userId="625c3661-9d64-47fa-b83c-4b49393bd161" providerId="ADAL" clId="{55442FF2-6421-9345-8C31-2D643C09A7FF}" dt="2019-10-17T14:29:32.589" v="82"/>
      <pc:docMkLst>
        <pc:docMk/>
      </pc:docMkLst>
      <pc:sldChg chg="del">
        <pc:chgData name="Chris Droessler" userId="625c3661-9d64-47fa-b83c-4b49393bd161" providerId="ADAL" clId="{55442FF2-6421-9345-8C31-2D643C09A7FF}" dt="2019-10-17T14:28:50.225" v="42" actId="2696"/>
        <pc:sldMkLst>
          <pc:docMk/>
          <pc:sldMk cId="1601590592" sldId="265"/>
        </pc:sldMkLst>
      </pc:sldChg>
      <pc:sldChg chg="del">
        <pc:chgData name="Chris Droessler" userId="625c3661-9d64-47fa-b83c-4b49393bd161" providerId="ADAL" clId="{55442FF2-6421-9345-8C31-2D643C09A7FF}" dt="2019-10-17T14:28:45.419" v="6" actId="2696"/>
        <pc:sldMkLst>
          <pc:docMk/>
          <pc:sldMk cId="1792735702" sldId="272"/>
        </pc:sldMkLst>
      </pc:sldChg>
      <pc:sldChg chg="del">
        <pc:chgData name="Chris Droessler" userId="625c3661-9d64-47fa-b83c-4b49393bd161" providerId="ADAL" clId="{55442FF2-6421-9345-8C31-2D643C09A7FF}" dt="2019-10-17T14:28:45.511" v="20" actId="2696"/>
        <pc:sldMkLst>
          <pc:docMk/>
          <pc:sldMk cId="485712414" sldId="274"/>
        </pc:sldMkLst>
      </pc:sldChg>
      <pc:sldChg chg="del">
        <pc:chgData name="Chris Droessler" userId="625c3661-9d64-47fa-b83c-4b49393bd161" providerId="ADAL" clId="{55442FF2-6421-9345-8C31-2D643C09A7FF}" dt="2019-10-17T14:28:45.477" v="14" actId="2696"/>
        <pc:sldMkLst>
          <pc:docMk/>
          <pc:sldMk cId="1312623294" sldId="275"/>
        </pc:sldMkLst>
      </pc:sldChg>
      <pc:sldChg chg="del">
        <pc:chgData name="Chris Droessler" userId="625c3661-9d64-47fa-b83c-4b49393bd161" providerId="ADAL" clId="{55442FF2-6421-9345-8C31-2D643C09A7FF}" dt="2019-10-17T14:28:45.375" v="1" actId="2696"/>
        <pc:sldMkLst>
          <pc:docMk/>
          <pc:sldMk cId="753626156" sldId="281"/>
        </pc:sldMkLst>
      </pc:sldChg>
      <pc:sldChg chg="del">
        <pc:chgData name="Chris Droessler" userId="625c3661-9d64-47fa-b83c-4b49393bd161" providerId="ADAL" clId="{55442FF2-6421-9345-8C31-2D643C09A7FF}" dt="2019-10-17T14:28:45.392" v="3" actId="2696"/>
        <pc:sldMkLst>
          <pc:docMk/>
          <pc:sldMk cId="3223483966" sldId="509"/>
        </pc:sldMkLst>
      </pc:sldChg>
      <pc:sldChg chg="ord">
        <pc:chgData name="Chris Droessler" userId="625c3661-9d64-47fa-b83c-4b49393bd161" providerId="ADAL" clId="{55442FF2-6421-9345-8C31-2D643C09A7FF}" dt="2019-10-17T14:28:38.545" v="0"/>
        <pc:sldMkLst>
          <pc:docMk/>
          <pc:sldMk cId="3526271831" sldId="511"/>
        </pc:sldMkLst>
      </pc:sldChg>
      <pc:sldChg chg="del">
        <pc:chgData name="Chris Droessler" userId="625c3661-9d64-47fa-b83c-4b49393bd161" providerId="ADAL" clId="{55442FF2-6421-9345-8C31-2D643C09A7FF}" dt="2019-10-17T14:28:45.436" v="8" actId="2696"/>
        <pc:sldMkLst>
          <pc:docMk/>
          <pc:sldMk cId="4254513729" sldId="512"/>
        </pc:sldMkLst>
      </pc:sldChg>
      <pc:sldChg chg="del">
        <pc:chgData name="Chris Droessler" userId="625c3661-9d64-47fa-b83c-4b49393bd161" providerId="ADAL" clId="{55442FF2-6421-9345-8C31-2D643C09A7FF}" dt="2019-10-17T14:28:50.160" v="31" actId="2696"/>
        <pc:sldMkLst>
          <pc:docMk/>
          <pc:sldMk cId="2817247336" sldId="513"/>
        </pc:sldMkLst>
      </pc:sldChg>
      <pc:sldChg chg="del">
        <pc:chgData name="Chris Droessler" userId="625c3661-9d64-47fa-b83c-4b49393bd161" providerId="ADAL" clId="{55442FF2-6421-9345-8C31-2D643C09A7FF}" dt="2019-10-17T14:28:45.507" v="19" actId="2696"/>
        <pc:sldMkLst>
          <pc:docMk/>
          <pc:sldMk cId="3186210653" sldId="514"/>
        </pc:sldMkLst>
      </pc:sldChg>
      <pc:sldChg chg="del">
        <pc:chgData name="Chris Droessler" userId="625c3661-9d64-47fa-b83c-4b49393bd161" providerId="ADAL" clId="{55442FF2-6421-9345-8C31-2D643C09A7FF}" dt="2019-10-17T14:28:45.502" v="18" actId="2696"/>
        <pc:sldMkLst>
          <pc:docMk/>
          <pc:sldMk cId="1148131924" sldId="515"/>
        </pc:sldMkLst>
      </pc:sldChg>
      <pc:sldChg chg="del">
        <pc:chgData name="Chris Droessler" userId="625c3661-9d64-47fa-b83c-4b49393bd161" providerId="ADAL" clId="{55442FF2-6421-9345-8C31-2D643C09A7FF}" dt="2019-10-17T14:28:50.185" v="34" actId="2696"/>
        <pc:sldMkLst>
          <pc:docMk/>
          <pc:sldMk cId="2289089368" sldId="519"/>
        </pc:sldMkLst>
      </pc:sldChg>
      <pc:sldChg chg="del">
        <pc:chgData name="Chris Droessler" userId="625c3661-9d64-47fa-b83c-4b49393bd161" providerId="ADAL" clId="{55442FF2-6421-9345-8C31-2D643C09A7FF}" dt="2019-10-17T14:28:50.112" v="26" actId="2696"/>
        <pc:sldMkLst>
          <pc:docMk/>
          <pc:sldMk cId="2881002776" sldId="521"/>
        </pc:sldMkLst>
      </pc:sldChg>
      <pc:sldChg chg="del">
        <pc:chgData name="Chris Droessler" userId="625c3661-9d64-47fa-b83c-4b49393bd161" providerId="ADAL" clId="{55442FF2-6421-9345-8C31-2D643C09A7FF}" dt="2019-10-17T14:28:50.207" v="38" actId="2696"/>
        <pc:sldMkLst>
          <pc:docMk/>
          <pc:sldMk cId="2779310115" sldId="525"/>
        </pc:sldMkLst>
      </pc:sldChg>
      <pc:sldChg chg="del">
        <pc:chgData name="Chris Droessler" userId="625c3661-9d64-47fa-b83c-4b49393bd161" providerId="ADAL" clId="{55442FF2-6421-9345-8C31-2D643C09A7FF}" dt="2019-10-17T14:28:45.490" v="16" actId="2696"/>
        <pc:sldMkLst>
          <pc:docMk/>
          <pc:sldMk cId="1802031989" sldId="528"/>
        </pc:sldMkLst>
      </pc:sldChg>
      <pc:sldChg chg="del">
        <pc:chgData name="Chris Droessler" userId="625c3661-9d64-47fa-b83c-4b49393bd161" providerId="ADAL" clId="{55442FF2-6421-9345-8C31-2D643C09A7FF}" dt="2019-10-17T14:28:50.105" v="25" actId="2696"/>
        <pc:sldMkLst>
          <pc:docMk/>
          <pc:sldMk cId="1557097039" sldId="532"/>
        </pc:sldMkLst>
      </pc:sldChg>
      <pc:sldChg chg="del">
        <pc:chgData name="Chris Droessler" userId="625c3661-9d64-47fa-b83c-4b49393bd161" providerId="ADAL" clId="{55442FF2-6421-9345-8C31-2D643C09A7FF}" dt="2019-10-17T14:28:45.457" v="11" actId="2696"/>
        <pc:sldMkLst>
          <pc:docMk/>
          <pc:sldMk cId="3308247913" sldId="534"/>
        </pc:sldMkLst>
      </pc:sldChg>
      <pc:sldChg chg="del">
        <pc:chgData name="Chris Droessler" userId="625c3661-9d64-47fa-b83c-4b49393bd161" providerId="ADAL" clId="{55442FF2-6421-9345-8C31-2D643C09A7FF}" dt="2019-10-17T14:28:50.143" v="29" actId="2696"/>
        <pc:sldMkLst>
          <pc:docMk/>
          <pc:sldMk cId="1170993290" sldId="538"/>
        </pc:sldMkLst>
      </pc:sldChg>
      <pc:sldChg chg="del">
        <pc:chgData name="Chris Droessler" userId="625c3661-9d64-47fa-b83c-4b49393bd161" providerId="ADAL" clId="{55442FF2-6421-9345-8C31-2D643C09A7FF}" dt="2019-10-17T14:28:45.471" v="13" actId="2696"/>
        <pc:sldMkLst>
          <pc:docMk/>
          <pc:sldMk cId="2992138866" sldId="542"/>
        </pc:sldMkLst>
      </pc:sldChg>
      <pc:sldChg chg="del">
        <pc:chgData name="Chris Droessler" userId="625c3661-9d64-47fa-b83c-4b49393bd161" providerId="ADAL" clId="{55442FF2-6421-9345-8C31-2D643C09A7FF}" dt="2019-10-17T14:28:50.171" v="32" actId="2696"/>
        <pc:sldMkLst>
          <pc:docMk/>
          <pc:sldMk cId="1152502431" sldId="543"/>
        </pc:sldMkLst>
      </pc:sldChg>
      <pc:sldChg chg="del">
        <pc:chgData name="Chris Droessler" userId="625c3661-9d64-47fa-b83c-4b49393bd161" providerId="ADAL" clId="{55442FF2-6421-9345-8C31-2D643C09A7FF}" dt="2019-10-17T14:28:50.194" v="36" actId="2696"/>
        <pc:sldMkLst>
          <pc:docMk/>
          <pc:sldMk cId="1784353046" sldId="544"/>
        </pc:sldMkLst>
      </pc:sldChg>
      <pc:sldChg chg="del">
        <pc:chgData name="Chris Droessler" userId="625c3661-9d64-47fa-b83c-4b49393bd161" providerId="ADAL" clId="{55442FF2-6421-9345-8C31-2D643C09A7FF}" dt="2019-10-17T14:28:50.123" v="27" actId="2696"/>
        <pc:sldMkLst>
          <pc:docMk/>
          <pc:sldMk cId="1969882827" sldId="545"/>
        </pc:sldMkLst>
      </pc:sldChg>
      <pc:sldChg chg="del">
        <pc:chgData name="Chris Droessler" userId="625c3661-9d64-47fa-b83c-4b49393bd161" providerId="ADAL" clId="{55442FF2-6421-9345-8C31-2D643C09A7FF}" dt="2019-10-17T14:28:45.451" v="10" actId="2696"/>
        <pc:sldMkLst>
          <pc:docMk/>
          <pc:sldMk cId="3765622904" sldId="546"/>
        </pc:sldMkLst>
      </pc:sldChg>
      <pc:sldChg chg="del">
        <pc:chgData name="Chris Droessler" userId="625c3661-9d64-47fa-b83c-4b49393bd161" providerId="ADAL" clId="{55442FF2-6421-9345-8C31-2D643C09A7FF}" dt="2019-10-17T14:28:50.202" v="37" actId="2696"/>
        <pc:sldMkLst>
          <pc:docMk/>
          <pc:sldMk cId="1567014597" sldId="547"/>
        </pc:sldMkLst>
      </pc:sldChg>
      <pc:sldChg chg="del">
        <pc:chgData name="Chris Droessler" userId="625c3661-9d64-47fa-b83c-4b49393bd161" providerId="ADAL" clId="{55442FF2-6421-9345-8C31-2D643C09A7FF}" dt="2019-10-17T14:28:45.518" v="21" actId="2696"/>
        <pc:sldMkLst>
          <pc:docMk/>
          <pc:sldMk cId="1972243842" sldId="548"/>
        </pc:sldMkLst>
      </pc:sldChg>
      <pc:sldChg chg="del">
        <pc:chgData name="Chris Droessler" userId="625c3661-9d64-47fa-b83c-4b49393bd161" providerId="ADAL" clId="{55442FF2-6421-9345-8C31-2D643C09A7FF}" dt="2019-10-17T14:29:04.207" v="58" actId="2696"/>
        <pc:sldMkLst>
          <pc:docMk/>
          <pc:sldMk cId="4070380419" sldId="549"/>
        </pc:sldMkLst>
      </pc:sldChg>
      <pc:sldChg chg="del ord">
        <pc:chgData name="Chris Droessler" userId="625c3661-9d64-47fa-b83c-4b49393bd161" providerId="ADAL" clId="{55442FF2-6421-9345-8C31-2D643C09A7FF}" dt="2019-10-17T14:28:53.446" v="46" actId="2696"/>
        <pc:sldMkLst>
          <pc:docMk/>
          <pc:sldMk cId="447470941" sldId="550"/>
        </pc:sldMkLst>
      </pc:sldChg>
      <pc:sldChg chg="del">
        <pc:chgData name="Chris Droessler" userId="625c3661-9d64-47fa-b83c-4b49393bd161" providerId="ADAL" clId="{55442FF2-6421-9345-8C31-2D643C09A7FF}" dt="2019-10-17T14:28:45.402" v="4" actId="2696"/>
        <pc:sldMkLst>
          <pc:docMk/>
          <pc:sldMk cId="3038918188" sldId="551"/>
        </pc:sldMkLst>
      </pc:sldChg>
      <pc:sldChg chg="del">
        <pc:chgData name="Chris Droessler" userId="625c3661-9d64-47fa-b83c-4b49393bd161" providerId="ADAL" clId="{55442FF2-6421-9345-8C31-2D643C09A7FF}" dt="2019-10-17T14:28:45.426" v="7" actId="2696"/>
        <pc:sldMkLst>
          <pc:docMk/>
          <pc:sldMk cId="2261795799" sldId="552"/>
        </pc:sldMkLst>
      </pc:sldChg>
      <pc:sldChg chg="del">
        <pc:chgData name="Chris Droessler" userId="625c3661-9d64-47fa-b83c-4b49393bd161" providerId="ADAL" clId="{55442FF2-6421-9345-8C31-2D643C09A7FF}" dt="2019-10-17T14:28:50.095" v="24" actId="2696"/>
        <pc:sldMkLst>
          <pc:docMk/>
          <pc:sldMk cId="797042957" sldId="554"/>
        </pc:sldMkLst>
      </pc:sldChg>
      <pc:sldChg chg="del">
        <pc:chgData name="Chris Droessler" userId="625c3661-9d64-47fa-b83c-4b49393bd161" providerId="ADAL" clId="{55442FF2-6421-9345-8C31-2D643C09A7FF}" dt="2019-10-17T14:28:45.385" v="2" actId="2696"/>
        <pc:sldMkLst>
          <pc:docMk/>
          <pc:sldMk cId="1127496624" sldId="561"/>
        </pc:sldMkLst>
      </pc:sldChg>
      <pc:sldChg chg="del">
        <pc:chgData name="Chris Droessler" userId="625c3661-9d64-47fa-b83c-4b49393bd161" providerId="ADAL" clId="{55442FF2-6421-9345-8C31-2D643C09A7FF}" dt="2019-10-17T14:28:50.133" v="28" actId="2696"/>
        <pc:sldMkLst>
          <pc:docMk/>
          <pc:sldMk cId="1107501514" sldId="562"/>
        </pc:sldMkLst>
      </pc:sldChg>
      <pc:sldChg chg="del">
        <pc:chgData name="Chris Droessler" userId="625c3661-9d64-47fa-b83c-4b49393bd161" providerId="ADAL" clId="{55442FF2-6421-9345-8C31-2D643C09A7FF}" dt="2019-10-17T14:28:57.976" v="56" actId="2696"/>
        <pc:sldMkLst>
          <pc:docMk/>
          <pc:sldMk cId="1261742435" sldId="564"/>
        </pc:sldMkLst>
      </pc:sldChg>
      <pc:sldChg chg="del">
        <pc:chgData name="Chris Droessler" userId="625c3661-9d64-47fa-b83c-4b49393bd161" providerId="ADAL" clId="{55442FF2-6421-9345-8C31-2D643C09A7FF}" dt="2019-10-17T14:28:50.211" v="39" actId="2696"/>
        <pc:sldMkLst>
          <pc:docMk/>
          <pc:sldMk cId="3391111163" sldId="565"/>
        </pc:sldMkLst>
      </pc:sldChg>
      <pc:sldChg chg="del">
        <pc:chgData name="Chris Droessler" userId="625c3661-9d64-47fa-b83c-4b49393bd161" providerId="ADAL" clId="{55442FF2-6421-9345-8C31-2D643C09A7FF}" dt="2019-10-17T14:28:50.177" v="33" actId="2696"/>
        <pc:sldMkLst>
          <pc:docMk/>
          <pc:sldMk cId="793579014" sldId="566"/>
        </pc:sldMkLst>
      </pc:sldChg>
      <pc:sldChg chg="del">
        <pc:chgData name="Chris Droessler" userId="625c3661-9d64-47fa-b83c-4b49393bd161" providerId="ADAL" clId="{55442FF2-6421-9345-8C31-2D643C09A7FF}" dt="2019-10-17T14:28:50.230" v="43" actId="2696"/>
        <pc:sldMkLst>
          <pc:docMk/>
          <pc:sldMk cId="520573234" sldId="599"/>
        </pc:sldMkLst>
      </pc:sldChg>
      <pc:sldChg chg="del">
        <pc:chgData name="Chris Droessler" userId="625c3661-9d64-47fa-b83c-4b49393bd161" providerId="ADAL" clId="{55442FF2-6421-9345-8C31-2D643C09A7FF}" dt="2019-10-17T14:28:50.222" v="41" actId="2696"/>
        <pc:sldMkLst>
          <pc:docMk/>
          <pc:sldMk cId="279613620" sldId="613"/>
        </pc:sldMkLst>
      </pc:sldChg>
      <pc:sldChg chg="del">
        <pc:chgData name="Chris Droessler" userId="625c3661-9d64-47fa-b83c-4b49393bd161" providerId="ADAL" clId="{55442FF2-6421-9345-8C31-2D643C09A7FF}" dt="2019-10-17T14:28:53.459" v="49" actId="2696"/>
        <pc:sldMkLst>
          <pc:docMk/>
          <pc:sldMk cId="158575149" sldId="699"/>
        </pc:sldMkLst>
      </pc:sldChg>
      <pc:sldChg chg="del">
        <pc:chgData name="Chris Droessler" userId="625c3661-9d64-47fa-b83c-4b49393bd161" providerId="ADAL" clId="{55442FF2-6421-9345-8C31-2D643C09A7FF}" dt="2019-10-17T14:29:04.215" v="60" actId="2696"/>
        <pc:sldMkLst>
          <pc:docMk/>
          <pc:sldMk cId="4124846671" sldId="702"/>
        </pc:sldMkLst>
      </pc:sldChg>
      <pc:sldChg chg="del">
        <pc:chgData name="Chris Droessler" userId="625c3661-9d64-47fa-b83c-4b49393bd161" providerId="ADAL" clId="{55442FF2-6421-9345-8C31-2D643C09A7FF}" dt="2019-10-17T14:28:53.455" v="48" actId="2696"/>
        <pc:sldMkLst>
          <pc:docMk/>
          <pc:sldMk cId="3697479050" sldId="709"/>
        </pc:sldMkLst>
      </pc:sldChg>
      <pc:sldChg chg="del">
        <pc:chgData name="Chris Droessler" userId="625c3661-9d64-47fa-b83c-4b49393bd161" providerId="ADAL" clId="{55442FF2-6421-9345-8C31-2D643C09A7FF}" dt="2019-10-17T14:28:53.452" v="47" actId="2696"/>
        <pc:sldMkLst>
          <pc:docMk/>
          <pc:sldMk cId="1704069926" sldId="710"/>
        </pc:sldMkLst>
      </pc:sldChg>
      <pc:sldChg chg="del">
        <pc:chgData name="Chris Droessler" userId="625c3661-9d64-47fa-b83c-4b49393bd161" providerId="ADAL" clId="{55442FF2-6421-9345-8C31-2D643C09A7FF}" dt="2019-10-17T14:28:45.525" v="23" actId="2696"/>
        <pc:sldMkLst>
          <pc:docMk/>
          <pc:sldMk cId="2473793993" sldId="744"/>
        </pc:sldMkLst>
      </pc:sldChg>
      <pc:sldChg chg="del">
        <pc:chgData name="Chris Droessler" userId="625c3661-9d64-47fa-b83c-4b49393bd161" providerId="ADAL" clId="{55442FF2-6421-9345-8C31-2D643C09A7FF}" dt="2019-10-17T14:28:57.979" v="57" actId="2696"/>
        <pc:sldMkLst>
          <pc:docMk/>
          <pc:sldMk cId="4200904338" sldId="746"/>
        </pc:sldMkLst>
      </pc:sldChg>
      <pc:sldChg chg="del">
        <pc:chgData name="Chris Droessler" userId="625c3661-9d64-47fa-b83c-4b49393bd161" providerId="ADAL" clId="{55442FF2-6421-9345-8C31-2D643C09A7FF}" dt="2019-10-17T14:28:45.522" v="22" actId="2696"/>
        <pc:sldMkLst>
          <pc:docMk/>
          <pc:sldMk cId="3168181729" sldId="751"/>
        </pc:sldMkLst>
      </pc:sldChg>
      <pc:sldChg chg="del">
        <pc:chgData name="Chris Droessler" userId="625c3661-9d64-47fa-b83c-4b49393bd161" providerId="ADAL" clId="{55442FF2-6421-9345-8C31-2D643C09A7FF}" dt="2019-10-17T14:28:45.442" v="9" actId="2696"/>
        <pc:sldMkLst>
          <pc:docMk/>
          <pc:sldMk cId="393665633" sldId="763"/>
        </pc:sldMkLst>
      </pc:sldChg>
      <pc:sldChg chg="del">
        <pc:chgData name="Chris Droessler" userId="625c3661-9d64-47fa-b83c-4b49393bd161" providerId="ADAL" clId="{55442FF2-6421-9345-8C31-2D643C09A7FF}" dt="2019-10-17T14:28:57.953" v="51" actId="2696"/>
        <pc:sldMkLst>
          <pc:docMk/>
          <pc:sldMk cId="666327769" sldId="779"/>
        </pc:sldMkLst>
      </pc:sldChg>
      <pc:sldChg chg="del">
        <pc:chgData name="Chris Droessler" userId="625c3661-9d64-47fa-b83c-4b49393bd161" providerId="ADAL" clId="{55442FF2-6421-9345-8C31-2D643C09A7FF}" dt="2019-10-17T14:28:57.969" v="54" actId="2696"/>
        <pc:sldMkLst>
          <pc:docMk/>
          <pc:sldMk cId="2428821435" sldId="782"/>
        </pc:sldMkLst>
      </pc:sldChg>
      <pc:sldChg chg="del">
        <pc:chgData name="Chris Droessler" userId="625c3661-9d64-47fa-b83c-4b49393bd161" providerId="ADAL" clId="{55442FF2-6421-9345-8C31-2D643C09A7FF}" dt="2019-10-17T14:28:57.973" v="55" actId="2696"/>
        <pc:sldMkLst>
          <pc:docMk/>
          <pc:sldMk cId="1632643314" sldId="783"/>
        </pc:sldMkLst>
      </pc:sldChg>
      <pc:sldChg chg="del">
        <pc:chgData name="Chris Droessler" userId="625c3661-9d64-47fa-b83c-4b49393bd161" providerId="ADAL" clId="{55442FF2-6421-9345-8C31-2D643C09A7FF}" dt="2019-10-17T14:28:57.962" v="53" actId="2696"/>
        <pc:sldMkLst>
          <pc:docMk/>
          <pc:sldMk cId="3773207400" sldId="785"/>
        </pc:sldMkLst>
      </pc:sldChg>
      <pc:sldChg chg="del">
        <pc:chgData name="Chris Droessler" userId="625c3661-9d64-47fa-b83c-4b49393bd161" providerId="ADAL" clId="{55442FF2-6421-9345-8C31-2D643C09A7FF}" dt="2019-10-17T14:28:57.958" v="52" actId="2696"/>
        <pc:sldMkLst>
          <pc:docMk/>
          <pc:sldMk cId="4096990147" sldId="792"/>
        </pc:sldMkLst>
      </pc:sldChg>
      <pc:sldChg chg="del">
        <pc:chgData name="Chris Droessler" userId="625c3661-9d64-47fa-b83c-4b49393bd161" providerId="ADAL" clId="{55442FF2-6421-9345-8C31-2D643C09A7FF}" dt="2019-10-17T14:28:50.190" v="35" actId="2696"/>
        <pc:sldMkLst>
          <pc:docMk/>
          <pc:sldMk cId="2827184821" sldId="798"/>
        </pc:sldMkLst>
      </pc:sldChg>
      <pc:sldChg chg="del">
        <pc:chgData name="Chris Droessler" userId="625c3661-9d64-47fa-b83c-4b49393bd161" providerId="ADAL" clId="{55442FF2-6421-9345-8C31-2D643C09A7FF}" dt="2019-10-17T14:28:45.463" v="12" actId="2696"/>
        <pc:sldMkLst>
          <pc:docMk/>
          <pc:sldMk cId="3347850964" sldId="800"/>
        </pc:sldMkLst>
      </pc:sldChg>
      <pc:sldChg chg="del">
        <pc:chgData name="Chris Droessler" userId="625c3661-9d64-47fa-b83c-4b49393bd161" providerId="ADAL" clId="{55442FF2-6421-9345-8C31-2D643C09A7FF}" dt="2019-10-17T14:28:45.495" v="17" actId="2696"/>
        <pc:sldMkLst>
          <pc:docMk/>
          <pc:sldMk cId="1262652315" sldId="802"/>
        </pc:sldMkLst>
      </pc:sldChg>
      <pc:sldChg chg="del">
        <pc:chgData name="Chris Droessler" userId="625c3661-9d64-47fa-b83c-4b49393bd161" providerId="ADAL" clId="{55442FF2-6421-9345-8C31-2D643C09A7FF}" dt="2019-10-17T14:28:50.153" v="30" actId="2696"/>
        <pc:sldMkLst>
          <pc:docMk/>
          <pc:sldMk cId="1148999987" sldId="803"/>
        </pc:sldMkLst>
      </pc:sldChg>
      <pc:sldChg chg="del">
        <pc:chgData name="Chris Droessler" userId="625c3661-9d64-47fa-b83c-4b49393bd161" providerId="ADAL" clId="{55442FF2-6421-9345-8C31-2D643C09A7FF}" dt="2019-10-17T14:28:50.236" v="44" actId="2696"/>
        <pc:sldMkLst>
          <pc:docMk/>
          <pc:sldMk cId="1473567741" sldId="804"/>
        </pc:sldMkLst>
      </pc:sldChg>
      <pc:sldChg chg="del">
        <pc:chgData name="Chris Droessler" userId="625c3661-9d64-47fa-b83c-4b49393bd161" providerId="ADAL" clId="{55442FF2-6421-9345-8C31-2D643C09A7FF}" dt="2019-10-17T14:28:50.218" v="40" actId="2696"/>
        <pc:sldMkLst>
          <pc:docMk/>
          <pc:sldMk cId="2753603042" sldId="805"/>
        </pc:sldMkLst>
      </pc:sldChg>
      <pc:sldChg chg="del">
        <pc:chgData name="Chris Droessler" userId="625c3661-9d64-47fa-b83c-4b49393bd161" providerId="ADAL" clId="{55442FF2-6421-9345-8C31-2D643C09A7FF}" dt="2019-10-17T14:28:45.485" v="15" actId="2696"/>
        <pc:sldMkLst>
          <pc:docMk/>
          <pc:sldMk cId="947539613" sldId="806"/>
        </pc:sldMkLst>
      </pc:sldChg>
      <pc:sldChg chg="del">
        <pc:chgData name="Chris Droessler" userId="625c3661-9d64-47fa-b83c-4b49393bd161" providerId="ADAL" clId="{55442FF2-6421-9345-8C31-2D643C09A7FF}" dt="2019-10-17T14:29:04.211" v="59" actId="2696"/>
        <pc:sldMkLst>
          <pc:docMk/>
          <pc:sldMk cId="1038816616" sldId="808"/>
        </pc:sldMkLst>
      </pc:sldChg>
      <pc:sldChg chg="del">
        <pc:chgData name="Chris Droessler" userId="625c3661-9d64-47fa-b83c-4b49393bd161" providerId="ADAL" clId="{55442FF2-6421-9345-8C31-2D643C09A7FF}" dt="2019-10-17T14:29:22.923" v="78" actId="2696"/>
        <pc:sldMkLst>
          <pc:docMk/>
          <pc:sldMk cId="1015071628" sldId="817"/>
        </pc:sldMkLst>
      </pc:sldChg>
      <pc:sldChg chg="del">
        <pc:chgData name="Chris Droessler" userId="625c3661-9d64-47fa-b83c-4b49393bd161" providerId="ADAL" clId="{55442FF2-6421-9345-8C31-2D643C09A7FF}" dt="2019-10-17T14:29:22.929" v="80" actId="2696"/>
        <pc:sldMkLst>
          <pc:docMk/>
          <pc:sldMk cId="1486996601" sldId="818"/>
        </pc:sldMkLst>
      </pc:sldChg>
      <pc:sldChg chg="del">
        <pc:chgData name="Chris Droessler" userId="625c3661-9d64-47fa-b83c-4b49393bd161" providerId="ADAL" clId="{55442FF2-6421-9345-8C31-2D643C09A7FF}" dt="2019-10-17T14:29:22.926" v="79" actId="2696"/>
        <pc:sldMkLst>
          <pc:docMk/>
          <pc:sldMk cId="626158433" sldId="819"/>
        </pc:sldMkLst>
      </pc:sldChg>
      <pc:sldChg chg="del">
        <pc:chgData name="Chris Droessler" userId="625c3661-9d64-47fa-b83c-4b49393bd161" providerId="ADAL" clId="{55442FF2-6421-9345-8C31-2D643C09A7FF}" dt="2019-10-17T14:29:15.591" v="67" actId="2696"/>
        <pc:sldMkLst>
          <pc:docMk/>
          <pc:sldMk cId="4242653718" sldId="820"/>
        </pc:sldMkLst>
      </pc:sldChg>
      <pc:sldChg chg="del">
        <pc:chgData name="Chris Droessler" userId="625c3661-9d64-47fa-b83c-4b49393bd161" providerId="ADAL" clId="{55442FF2-6421-9345-8C31-2D643C09A7FF}" dt="2019-10-17T14:29:15.601" v="69" actId="2696"/>
        <pc:sldMkLst>
          <pc:docMk/>
          <pc:sldMk cId="3844764248" sldId="821"/>
        </pc:sldMkLst>
      </pc:sldChg>
      <pc:sldChg chg="del">
        <pc:chgData name="Chris Droessler" userId="625c3661-9d64-47fa-b83c-4b49393bd161" providerId="ADAL" clId="{55442FF2-6421-9345-8C31-2D643C09A7FF}" dt="2019-10-17T14:29:15.604" v="70" actId="2696"/>
        <pc:sldMkLst>
          <pc:docMk/>
          <pc:sldMk cId="1188397068" sldId="822"/>
        </pc:sldMkLst>
      </pc:sldChg>
      <pc:sldChg chg="del">
        <pc:chgData name="Chris Droessler" userId="625c3661-9d64-47fa-b83c-4b49393bd161" providerId="ADAL" clId="{55442FF2-6421-9345-8C31-2D643C09A7FF}" dt="2019-10-17T14:29:15.575" v="63" actId="2696"/>
        <pc:sldMkLst>
          <pc:docMk/>
          <pc:sldMk cId="2092233098" sldId="823"/>
        </pc:sldMkLst>
      </pc:sldChg>
      <pc:sldChg chg="del">
        <pc:chgData name="Chris Droessler" userId="625c3661-9d64-47fa-b83c-4b49393bd161" providerId="ADAL" clId="{55442FF2-6421-9345-8C31-2D643C09A7FF}" dt="2019-10-17T14:29:15.587" v="66" actId="2696"/>
        <pc:sldMkLst>
          <pc:docMk/>
          <pc:sldMk cId="432448494" sldId="825"/>
        </pc:sldMkLst>
      </pc:sldChg>
      <pc:sldChg chg="del">
        <pc:chgData name="Chris Droessler" userId="625c3661-9d64-47fa-b83c-4b49393bd161" providerId="ADAL" clId="{55442FF2-6421-9345-8C31-2D643C09A7FF}" dt="2019-10-17T14:29:22.934" v="81" actId="2696"/>
        <pc:sldMkLst>
          <pc:docMk/>
          <pc:sldMk cId="3675072746" sldId="832"/>
        </pc:sldMkLst>
      </pc:sldChg>
      <pc:sldChg chg="del">
        <pc:chgData name="Chris Droessler" userId="625c3661-9d64-47fa-b83c-4b49393bd161" providerId="ADAL" clId="{55442FF2-6421-9345-8C31-2D643C09A7FF}" dt="2019-10-17T14:29:15.607" v="71" actId="2696"/>
        <pc:sldMkLst>
          <pc:docMk/>
          <pc:sldMk cId="717981642" sldId="833"/>
        </pc:sldMkLst>
      </pc:sldChg>
      <pc:sldChg chg="del">
        <pc:chgData name="Chris Droessler" userId="625c3661-9d64-47fa-b83c-4b49393bd161" providerId="ADAL" clId="{55442FF2-6421-9345-8C31-2D643C09A7FF}" dt="2019-10-17T14:29:15.594" v="68" actId="2696"/>
        <pc:sldMkLst>
          <pc:docMk/>
          <pc:sldMk cId="191284455" sldId="834"/>
        </pc:sldMkLst>
      </pc:sldChg>
      <pc:sldChg chg="del">
        <pc:chgData name="Chris Droessler" userId="625c3661-9d64-47fa-b83c-4b49393bd161" providerId="ADAL" clId="{55442FF2-6421-9345-8C31-2D643C09A7FF}" dt="2019-10-17T14:29:15.584" v="65" actId="2696"/>
        <pc:sldMkLst>
          <pc:docMk/>
          <pc:sldMk cId="2060181839" sldId="836"/>
        </pc:sldMkLst>
      </pc:sldChg>
      <pc:sldChg chg="del">
        <pc:chgData name="Chris Droessler" userId="625c3661-9d64-47fa-b83c-4b49393bd161" providerId="ADAL" clId="{55442FF2-6421-9345-8C31-2D643C09A7FF}" dt="2019-10-17T14:29:15.571" v="62" actId="2696"/>
        <pc:sldMkLst>
          <pc:docMk/>
          <pc:sldMk cId="1873851908" sldId="837"/>
        </pc:sldMkLst>
      </pc:sldChg>
      <pc:sldChg chg="del">
        <pc:chgData name="Chris Droessler" userId="625c3661-9d64-47fa-b83c-4b49393bd161" providerId="ADAL" clId="{55442FF2-6421-9345-8C31-2D643C09A7FF}" dt="2019-10-17T14:28:53.461" v="50" actId="2696"/>
        <pc:sldMkLst>
          <pc:docMk/>
          <pc:sldMk cId="1935515480" sldId="846"/>
        </pc:sldMkLst>
      </pc:sldChg>
      <pc:sldChg chg="del">
        <pc:chgData name="Chris Droessler" userId="625c3661-9d64-47fa-b83c-4b49393bd161" providerId="ADAL" clId="{55442FF2-6421-9345-8C31-2D643C09A7FF}" dt="2019-10-17T14:29:15.578" v="64" actId="2696"/>
        <pc:sldMkLst>
          <pc:docMk/>
          <pc:sldMk cId="3470741671" sldId="847"/>
        </pc:sldMkLst>
      </pc:sldChg>
      <pc:sldChg chg="del">
        <pc:chgData name="Chris Droessler" userId="625c3661-9d64-47fa-b83c-4b49393bd161" providerId="ADAL" clId="{55442FF2-6421-9345-8C31-2D643C09A7FF}" dt="2019-10-17T14:29:22.894" v="72" actId="2696"/>
        <pc:sldMkLst>
          <pc:docMk/>
          <pc:sldMk cId="788866233" sldId="848"/>
        </pc:sldMkLst>
      </pc:sldChg>
      <pc:sldChg chg="del">
        <pc:chgData name="Chris Droessler" userId="625c3661-9d64-47fa-b83c-4b49393bd161" providerId="ADAL" clId="{55442FF2-6421-9345-8C31-2D643C09A7FF}" dt="2019-10-17T14:29:04.220" v="61" actId="2696"/>
        <pc:sldMkLst>
          <pc:docMk/>
          <pc:sldMk cId="2135932411" sldId="849"/>
        </pc:sldMkLst>
      </pc:sldChg>
      <pc:sldChg chg="del">
        <pc:chgData name="Chris Droessler" userId="625c3661-9d64-47fa-b83c-4b49393bd161" providerId="ADAL" clId="{55442FF2-6421-9345-8C31-2D643C09A7FF}" dt="2019-10-17T14:29:22.901" v="73" actId="2696"/>
        <pc:sldMkLst>
          <pc:docMk/>
          <pc:sldMk cId="3183927151" sldId="854"/>
        </pc:sldMkLst>
      </pc:sldChg>
      <pc:sldChg chg="del">
        <pc:chgData name="Chris Droessler" userId="625c3661-9d64-47fa-b83c-4b49393bd161" providerId="ADAL" clId="{55442FF2-6421-9345-8C31-2D643C09A7FF}" dt="2019-10-17T14:29:22.906" v="74" actId="2696"/>
        <pc:sldMkLst>
          <pc:docMk/>
          <pc:sldMk cId="1916968669" sldId="855"/>
        </pc:sldMkLst>
      </pc:sldChg>
      <pc:sldChg chg="del">
        <pc:chgData name="Chris Droessler" userId="625c3661-9d64-47fa-b83c-4b49393bd161" providerId="ADAL" clId="{55442FF2-6421-9345-8C31-2D643C09A7FF}" dt="2019-10-17T14:29:22.910" v="75" actId="2696"/>
        <pc:sldMkLst>
          <pc:docMk/>
          <pc:sldMk cId="364669763" sldId="856"/>
        </pc:sldMkLst>
      </pc:sldChg>
      <pc:sldChg chg="del">
        <pc:chgData name="Chris Droessler" userId="625c3661-9d64-47fa-b83c-4b49393bd161" providerId="ADAL" clId="{55442FF2-6421-9345-8C31-2D643C09A7FF}" dt="2019-10-17T14:28:45.409" v="5" actId="2696"/>
        <pc:sldMkLst>
          <pc:docMk/>
          <pc:sldMk cId="1497470689" sldId="883"/>
        </pc:sldMkLst>
      </pc:sldChg>
      <pc:sldChg chg="ord">
        <pc:chgData name="Chris Droessler" userId="625c3661-9d64-47fa-b83c-4b49393bd161" providerId="ADAL" clId="{55442FF2-6421-9345-8C31-2D643C09A7FF}" dt="2019-10-17T14:29:32.589" v="82"/>
        <pc:sldMkLst>
          <pc:docMk/>
          <pc:sldMk cId="1535055970" sldId="891"/>
        </pc:sldMkLst>
      </pc:sldChg>
      <pc:sldChg chg="del">
        <pc:chgData name="Chris Droessler" userId="625c3661-9d64-47fa-b83c-4b49393bd161" providerId="ADAL" clId="{55442FF2-6421-9345-8C31-2D643C09A7FF}" dt="2019-10-17T14:29:22.915" v="76" actId="2696"/>
        <pc:sldMkLst>
          <pc:docMk/>
          <pc:sldMk cId="1857868975" sldId="892"/>
        </pc:sldMkLst>
      </pc:sldChg>
      <pc:sldChg chg="del">
        <pc:chgData name="Chris Droessler" userId="625c3661-9d64-47fa-b83c-4b49393bd161" providerId="ADAL" clId="{55442FF2-6421-9345-8C31-2D643C09A7FF}" dt="2019-10-17T14:29:22.920" v="77" actId="2696"/>
        <pc:sldMkLst>
          <pc:docMk/>
          <pc:sldMk cId="2382132587" sldId="89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B6F52-CC10-4425-9195-EDF28B435798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11C28-737F-4457-9FE5-6826B7F3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3CF6-D097-446F-BA20-84B1F837E572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2D8DC-3CCA-4826-966D-69131461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ainareaworks.org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2.safelinks.protection.outlook.com/?url=http%3A%2F%2Fwww.mountainareaworks.org%2F&amp;data=02%7C01%7Cdroesslerc%40nccommunitycolleges.edu%7C670fd4491b434f6f37d908d738691a8a%7C616f6b2af8af4525b6c8f74c6a2b182d%7C0%7C0%7C637039896384976212&amp;sdata=PgAmRqnfAK3a2rYWSqb76%2B90ORqEfK6raslnpdzPPYw%3D&amp;reserved=0" TargetMode="External"/><Relationship Id="rId5" Type="http://schemas.openxmlformats.org/officeDocument/2006/relationships/hyperlink" Target="https://nam02.safelinks.protection.outlook.com/?url=http%3A%2F%2Fwww.landofsky.org%2F&amp;data=02%7C01%7Cdroesslerc%40nccommunitycolleges.edu%7C670fd4491b434f6f37d908d738691a8a%7C616f6b2af8af4525b6c8f74c6a2b182d%7C0%7C0%7C637039896384976212&amp;sdata=E5lACP8Puj9kFS2nrLnfAnEBwwciPZwT1g8CQ1wIMsE%3D&amp;reserved=0" TargetMode="External"/><Relationship Id="rId4" Type="http://schemas.openxmlformats.org/officeDocument/2006/relationships/hyperlink" Target="mailto:nathan@landofsky.org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ainareaworks.org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2.safelinks.protection.outlook.com/?url=http%3A%2F%2Fwww.mountainareaworks.org%2F&amp;data=02%7C01%7Cdroesslerc%40nccommunitycolleges.edu%7C670fd4491b434f6f37d908d738691a8a%7C616f6b2af8af4525b6c8f74c6a2b182d%7C0%7C0%7C637039896384976212&amp;sdata=PgAmRqnfAK3a2rYWSqb76%2B90ORqEfK6raslnpdzPPYw%3D&amp;reserved=0" TargetMode="External"/><Relationship Id="rId5" Type="http://schemas.openxmlformats.org/officeDocument/2006/relationships/hyperlink" Target="https://nam02.safelinks.protection.outlook.com/?url=http%3A%2F%2Fwww.landofsky.org%2F&amp;data=02%7C01%7Cdroesslerc%40nccommunitycolleges.edu%7C670fd4491b434f6f37d908d738691a8a%7C616f6b2af8af4525b6c8f74c6a2b182d%7C0%7C0%7C637039896384976212&amp;sdata=E5lACP8Puj9kFS2nrLnfAnEBwwciPZwT1g8CQ1wIMsE%3D&amp;reserved=0" TargetMode="External"/><Relationship Id="rId4" Type="http://schemas.openxmlformats.org/officeDocument/2006/relationships/hyperlink" Target="mailto:nathan@landofsky.org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ainareaworks.org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2.safelinks.protection.outlook.com/?url=http%3A%2F%2Fwww.mountainareaworks.org%2F&amp;data=02%7C01%7Cdroesslerc%40nccommunitycolleges.edu%7C670fd4491b434f6f37d908d738691a8a%7C616f6b2af8af4525b6c8f74c6a2b182d%7C0%7C0%7C637039896384976212&amp;sdata=PgAmRqnfAK3a2rYWSqb76%2B90ORqEfK6raslnpdzPPYw%3D&amp;reserved=0" TargetMode="External"/><Relationship Id="rId5" Type="http://schemas.openxmlformats.org/officeDocument/2006/relationships/hyperlink" Target="https://nam02.safelinks.protection.outlook.com/?url=http%3A%2F%2Fwww.landofsky.org%2F&amp;data=02%7C01%7Cdroesslerc%40nccommunitycolleges.edu%7C670fd4491b434f6f37d908d738691a8a%7C616f6b2af8af4525b6c8f74c6a2b182d%7C0%7C0%7C637039896384976212&amp;sdata=E5lACP8Puj9kFS2nrLnfAnEBwwciPZwT1g8CQ1wIMsE%3D&amp;reserved=0" TargetMode="External"/><Relationship Id="rId4" Type="http://schemas.openxmlformats.org/officeDocument/2006/relationships/hyperlink" Target="mailto:nathan@landofsky.org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ainareaworks.org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2.safelinks.protection.outlook.com/?url=http%3A%2F%2Fwww.mountainareaworks.org%2F&amp;data=02%7C01%7Cdroesslerc%40nccommunitycolleges.edu%7C670fd4491b434f6f37d908d738691a8a%7C616f6b2af8af4525b6c8f74c6a2b182d%7C0%7C0%7C637039896384976212&amp;sdata=PgAmRqnfAK3a2rYWSqb76%2B90ORqEfK6raslnpdzPPYw%3D&amp;reserved=0" TargetMode="External"/><Relationship Id="rId5" Type="http://schemas.openxmlformats.org/officeDocument/2006/relationships/hyperlink" Target="https://nam02.safelinks.protection.outlook.com/?url=http%3A%2F%2Fwww.landofsky.org%2F&amp;data=02%7C01%7Cdroesslerc%40nccommunitycolleges.edu%7C670fd4491b434f6f37d908d738691a8a%7C616f6b2af8af4525b6c8f74c6a2b182d%7C0%7C0%7C637039896384976212&amp;sdata=E5lACP8Puj9kFS2nrLnfAnEBwwciPZwT1g8CQ1wIMsE%3D&amp;reserved=0" TargetMode="External"/><Relationship Id="rId4" Type="http://schemas.openxmlformats.org/officeDocument/2006/relationships/hyperlink" Target="mailto:nathan@landofsky.org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ainareaworks.org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2.safelinks.protection.outlook.com/?url=http%3A%2F%2Fwww.mountainareaworks.org%2F&amp;data=02%7C01%7Cdroesslerc%40nccommunitycolleges.edu%7C670fd4491b434f6f37d908d738691a8a%7C616f6b2af8af4525b6c8f74c6a2b182d%7C0%7C0%7C637039896384976212&amp;sdata=PgAmRqnfAK3a2rYWSqb76%2B90ORqEfK6raslnpdzPPYw%3D&amp;reserved=0" TargetMode="External"/><Relationship Id="rId5" Type="http://schemas.openxmlformats.org/officeDocument/2006/relationships/hyperlink" Target="https://nam02.safelinks.protection.outlook.com/?url=http%3A%2F%2Fwww.landofsky.org%2F&amp;data=02%7C01%7Cdroesslerc%40nccommunitycolleges.edu%7C670fd4491b434f6f37d908d738691a8a%7C616f6b2af8af4525b6c8f74c6a2b182d%7C0%7C0%7C637039896384976212&amp;sdata=E5lACP8Puj9kFS2nrLnfAnEBwwciPZwT1g8CQ1wIMsE%3D&amp;reserved=0" TargetMode="External"/><Relationship Id="rId4" Type="http://schemas.openxmlformats.org/officeDocument/2006/relationships/hyperlink" Target="mailto:nathan@landofsky.org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ainareaworks.org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2.safelinks.protection.outlook.com/?url=http%3A%2F%2Fwww.mountainareaworks.org%2F&amp;data=02%7C01%7Cdroesslerc%40nccommunitycolleges.edu%7C670fd4491b434f6f37d908d738691a8a%7C616f6b2af8af4525b6c8f74c6a2b182d%7C0%7C0%7C637039896384976212&amp;sdata=PgAmRqnfAK3a2rYWSqb76%2B90ORqEfK6raslnpdzPPYw%3D&amp;reserved=0" TargetMode="External"/><Relationship Id="rId5" Type="http://schemas.openxmlformats.org/officeDocument/2006/relationships/hyperlink" Target="https://nam02.safelinks.protection.outlook.com/?url=http%3A%2F%2Fwww.landofsky.org%2F&amp;data=02%7C01%7Cdroesslerc%40nccommunitycolleges.edu%7C670fd4491b434f6f37d908d738691a8a%7C616f6b2af8af4525b6c8f74c6a2b182d%7C0%7C0%7C637039896384976212&amp;sdata=E5lACP8Puj9kFS2nrLnfAnEBwwciPZwT1g8CQ1wIMsE%3D&amp;reserved=0" TargetMode="External"/><Relationship Id="rId4" Type="http://schemas.openxmlformats.org/officeDocument/2006/relationships/hyperlink" Target="mailto:nathan@landofsky.org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ainareaworks.org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2.safelinks.protection.outlook.com/?url=http%3A%2F%2Fwww.mountainareaworks.org%2F&amp;data=02%7C01%7Cdroesslerc%40nccommunitycolleges.edu%7C670fd4491b434f6f37d908d738691a8a%7C616f6b2af8af4525b6c8f74c6a2b182d%7C0%7C0%7C637039896384976212&amp;sdata=PgAmRqnfAK3a2rYWSqb76%2B90ORqEfK6raslnpdzPPYw%3D&amp;reserved=0" TargetMode="External"/><Relationship Id="rId5" Type="http://schemas.openxmlformats.org/officeDocument/2006/relationships/hyperlink" Target="https://nam02.safelinks.protection.outlook.com/?url=http%3A%2F%2Fwww.landofsky.org%2F&amp;data=02%7C01%7Cdroesslerc%40nccommunitycolleges.edu%7C670fd4491b434f6f37d908d738691a8a%7C616f6b2af8af4525b6c8f74c6a2b182d%7C0%7C0%7C637039896384976212&amp;sdata=E5lACP8Puj9kFS2nrLnfAnEBwwciPZwT1g8CQ1wIMsE%3D&amp;reserved=0" TargetMode="External"/><Relationship Id="rId4" Type="http://schemas.openxmlformats.org/officeDocument/2006/relationships/hyperlink" Target="mailto:nathan@landofsky.org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ainareaworks.org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2.safelinks.protection.outlook.com/?url=http%3A%2F%2Fwww.mountainareaworks.org%2F&amp;data=02%7C01%7Cdroesslerc%40nccommunitycolleges.edu%7C670fd4491b434f6f37d908d738691a8a%7C616f6b2af8af4525b6c8f74c6a2b182d%7C0%7C0%7C637039896384976212&amp;sdata=PgAmRqnfAK3a2rYWSqb76%2B90ORqEfK6raslnpdzPPYw%3D&amp;reserved=0" TargetMode="External"/><Relationship Id="rId5" Type="http://schemas.openxmlformats.org/officeDocument/2006/relationships/hyperlink" Target="https://nam02.safelinks.protection.outlook.com/?url=http%3A%2F%2Fwww.landofsky.org%2F&amp;data=02%7C01%7Cdroesslerc%40nccommunitycolleges.edu%7C670fd4491b434f6f37d908d738691a8a%7C616f6b2af8af4525b6c8f74c6a2b182d%7C0%7C0%7C637039896384976212&amp;sdata=E5lACP8Puj9kFS2nrLnfAnEBwwciPZwT1g8CQ1wIMsE%3D&amp;reserved=0" TargetMode="External"/><Relationship Id="rId4" Type="http://schemas.openxmlformats.org/officeDocument/2006/relationships/hyperlink" Target="mailto:nathan@landofsky.org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ainareaworks.org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2.safelinks.protection.outlook.com/?url=http%3A%2F%2Fwww.mountainareaworks.org%2F&amp;data=02%7C01%7Cdroesslerc%40nccommunitycolleges.edu%7C670fd4491b434f6f37d908d738691a8a%7C616f6b2af8af4525b6c8f74c6a2b182d%7C0%7C0%7C637039896384976212&amp;sdata=PgAmRqnfAK3a2rYWSqb76%2B90ORqEfK6raslnpdzPPYw%3D&amp;reserved=0" TargetMode="External"/><Relationship Id="rId5" Type="http://schemas.openxmlformats.org/officeDocument/2006/relationships/hyperlink" Target="https://nam02.safelinks.protection.outlook.com/?url=http%3A%2F%2Fwww.landofsky.org%2F&amp;data=02%7C01%7Cdroesslerc%40nccommunitycolleges.edu%7C670fd4491b434f6f37d908d738691a8a%7C616f6b2af8af4525b6c8f74c6a2b182d%7C0%7C0%7C637039896384976212&amp;sdata=E5lACP8Puj9kFS2nrLnfAnEBwwciPZwT1g8CQ1wIMsE%3D&amp;reserved=0" TargetMode="External"/><Relationship Id="rId4" Type="http://schemas.openxmlformats.org/officeDocument/2006/relationships/hyperlink" Target="mailto:nathan@landofsky.org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ainareaworks.org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2.safelinks.protection.outlook.com/?url=http%3A%2F%2Fwww.mountainareaworks.org%2F&amp;data=02%7C01%7Cdroesslerc%40nccommunitycolleges.edu%7C670fd4491b434f6f37d908d738691a8a%7C616f6b2af8af4525b6c8f74c6a2b182d%7C0%7C0%7C637039896384976212&amp;sdata=PgAmRqnfAK3a2rYWSqb76%2B90ORqEfK6raslnpdzPPYw%3D&amp;reserved=0" TargetMode="External"/><Relationship Id="rId5" Type="http://schemas.openxmlformats.org/officeDocument/2006/relationships/hyperlink" Target="https://nam02.safelinks.protection.outlook.com/?url=http%3A%2F%2Fwww.landofsky.org%2F&amp;data=02%7C01%7Cdroesslerc%40nccommunitycolleges.edu%7C670fd4491b434f6f37d908d738691a8a%7C616f6b2af8af4525b6c8f74c6a2b182d%7C0%7C0%7C637039896384976212&amp;sdata=E5lACP8Puj9kFS2nrLnfAnEBwwciPZwT1g8CQ1wIMsE%3D&amp;reserved=0" TargetMode="External"/><Relationship Id="rId4" Type="http://schemas.openxmlformats.org/officeDocument/2006/relationships/hyperlink" Target="mailto:nathan@landofsky.org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ntainareaworks.org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2.safelinks.protection.outlook.com/?url=http%3A%2F%2Fwww.mountainareaworks.org%2F&amp;data=02%7C01%7Cdroesslerc%40nccommunitycolleges.edu%7C670fd4491b434f6f37d908d738691a8a%7C616f6b2af8af4525b6c8f74c6a2b182d%7C0%7C0%7C637039896384976212&amp;sdata=PgAmRqnfAK3a2rYWSqb76%2B90ORqEfK6raslnpdzPPYw%3D&amp;reserved=0" TargetMode="External"/><Relationship Id="rId5" Type="http://schemas.openxmlformats.org/officeDocument/2006/relationships/hyperlink" Target="https://nam02.safelinks.protection.outlook.com/?url=http%3A%2F%2Fwww.landofsky.org%2F&amp;data=02%7C01%7Cdroesslerc%40nccommunitycolleges.edu%7C670fd4491b434f6f37d908d738691a8a%7C616f6b2af8af4525b6c8f74c6a2b182d%7C0%7C0%7C637039896384976212&amp;sdata=E5lACP8Puj9kFS2nrLnfAnEBwwciPZwT1g8CQ1wIMsE%3D&amp;reserved=0" TargetMode="External"/><Relationship Id="rId4" Type="http://schemas.openxmlformats.org/officeDocument/2006/relationships/hyperlink" Target="mailto:nathan@landofsky.org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jmpiercy@ncsu.edu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18288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sz="1400" baseline="0" dirty="0">
              <a:latin typeface="Arial" charset="0"/>
              <a:ea typeface="ヒラギノ角ゴ Pro W3" charset="0"/>
              <a:cs typeface="Arial" charset="0"/>
            </a:endParaRPr>
          </a:p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>
                <a:latin typeface="Arial" charset="0"/>
                <a:ea typeface="ヒラギノ角ゴ Pro W3" charset="0"/>
                <a:cs typeface="Arial" charset="0"/>
              </a:rPr>
              <a:t>====</a:t>
            </a:r>
          </a:p>
        </p:txBody>
      </p:sp>
    </p:spTree>
    <p:extLst>
      <p:ext uri="{BB962C8B-B14F-4D97-AF65-F5344CB8AC3E}">
        <p14:creationId xmlns:p14="http://schemas.microsoft.com/office/powerpoint/2010/main" val="272450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18288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www.ncperkins.org</a:t>
            </a:r>
            <a:r>
              <a:rPr lang="en-US" sz="1200" dirty="0"/>
              <a:t>/presentations</a:t>
            </a:r>
          </a:p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21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October is Careers in Construction Month </a:t>
            </a:r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www.byf.org</a:t>
            </a:r>
            <a:r>
              <a:rPr lang="en-US" dirty="0"/>
              <a:t>/</a:t>
            </a:r>
            <a:r>
              <a:rPr lang="en-US" dirty="0" err="1"/>
              <a:t>cicm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98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Careers in Construction Month website</a:t>
            </a:r>
          </a:p>
          <a:p>
            <a:r>
              <a:rPr lang="en-US" dirty="0"/>
              <a:t>http://</a:t>
            </a:r>
            <a:r>
              <a:rPr lang="en-US" dirty="0" err="1"/>
              <a:t>www.byf.org</a:t>
            </a:r>
            <a:r>
              <a:rPr lang="en-US" dirty="0"/>
              <a:t>/</a:t>
            </a:r>
            <a:r>
              <a:rPr lang="en-US" dirty="0" err="1"/>
              <a:t>cicm</a:t>
            </a:r>
            <a:r>
              <a:rPr lang="en-US" dirty="0"/>
              <a:t>/</a:t>
            </a:r>
          </a:p>
          <a:p>
            <a:endParaRPr lang="en-US" dirty="0"/>
          </a:p>
          <a:p>
            <a:r>
              <a:rPr lang="en-US" dirty="0"/>
              <a:t>Construction resources</a:t>
            </a:r>
          </a:p>
          <a:p>
            <a:r>
              <a:rPr lang="en-US" dirty="0"/>
              <a:t>http://</a:t>
            </a:r>
            <a:r>
              <a:rPr lang="en-US" dirty="0" err="1"/>
              <a:t>www.byf.org</a:t>
            </a:r>
            <a:r>
              <a:rPr lang="en-US" dirty="0"/>
              <a:t>/resources/</a:t>
            </a:r>
          </a:p>
          <a:p>
            <a:endParaRPr lang="en-US" dirty="0"/>
          </a:p>
          <a:p>
            <a:r>
              <a:rPr lang="en-US" dirty="0"/>
              <a:t>Career Month resources</a:t>
            </a:r>
          </a:p>
          <a:p>
            <a:r>
              <a:rPr lang="en-US" dirty="0"/>
              <a:t>http://</a:t>
            </a:r>
            <a:r>
              <a:rPr lang="en-US" dirty="0" err="1"/>
              <a:t>www.byf.org</a:t>
            </a:r>
            <a:r>
              <a:rPr lang="en-US" dirty="0"/>
              <a:t>/resources/?filter=Media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8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Nathan Ramsey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b="1" dirty="0"/>
              <a:t>MAWDB Director</a:t>
            </a:r>
            <a:br>
              <a:rPr lang="en-US" b="1" dirty="0"/>
            </a:b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r>
              <a:rPr lang="en-US" dirty="0"/>
              <a:t>828.251.6622 (x161)</a:t>
            </a:r>
            <a:br>
              <a:rPr lang="en-US" dirty="0"/>
            </a:br>
            <a:r>
              <a:rPr lang="en-US" dirty="0">
                <a:hlinkClick r:id="rId4"/>
              </a:rPr>
              <a:t>nathan@landofsky.org</a:t>
            </a: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Christy Cheek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Work-based Learning Coordinator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Area Workforce Development Board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of Sky Regional Council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339 New Leicester Highway, Suite 140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Asheville, NC 28806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Phone: 828-768-6535 (primary)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828-251-6353</a:t>
            </a: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www.landofsky.org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www.mountainareaworks.org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4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Nathan Ramsey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b="1" dirty="0"/>
              <a:t>MAWDB Director</a:t>
            </a:r>
            <a:br>
              <a:rPr lang="en-US" b="1" dirty="0"/>
            </a:b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r>
              <a:rPr lang="en-US" dirty="0"/>
              <a:t>828.251.6622 (x161)</a:t>
            </a:r>
            <a:br>
              <a:rPr lang="en-US" dirty="0"/>
            </a:br>
            <a:r>
              <a:rPr lang="en-US" dirty="0">
                <a:hlinkClick r:id="rId4"/>
              </a:rPr>
              <a:t>nathan@landofsky.org</a:t>
            </a: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Christy Cheek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Work-based Learning Coordinator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Area Workforce Development Board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of Sky Regional Council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339 New Leicester Highway, Suite 140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Asheville, NC 28806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Phone: 828-768-6535 (primary)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828-251-6353</a:t>
            </a: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www.landofsky.org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www.mountainareaworks.org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Darby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1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Nathan Ramsey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b="1" dirty="0"/>
              <a:t>MAWDB Director</a:t>
            </a:r>
            <a:br>
              <a:rPr lang="en-US" b="1" dirty="0"/>
            </a:b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r>
              <a:rPr lang="en-US" dirty="0"/>
              <a:t>828.251.6622 (x161)</a:t>
            </a:r>
            <a:br>
              <a:rPr lang="en-US" dirty="0"/>
            </a:br>
            <a:r>
              <a:rPr lang="en-US" dirty="0">
                <a:hlinkClick r:id="rId4"/>
              </a:rPr>
              <a:t>nathan@landofsky.org</a:t>
            </a: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Christy Cheek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Work-based Learning Coordinator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Area Workforce Development Board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of Sky Regional Council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339 New Leicester Highway, Suite 140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Asheville, NC 28806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Phone: 828-768-6535 (primary)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828-251-6353</a:t>
            </a: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www.landofsky.org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www.mountainareaworks.org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Darby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23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Nathan Ramsey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b="1" dirty="0"/>
              <a:t>MAWDB Director</a:t>
            </a:r>
            <a:br>
              <a:rPr lang="en-US" b="1" dirty="0"/>
            </a:b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r>
              <a:rPr lang="en-US" dirty="0"/>
              <a:t>828.251.6622 (x161)</a:t>
            </a:r>
            <a:br>
              <a:rPr lang="en-US" dirty="0"/>
            </a:br>
            <a:r>
              <a:rPr lang="en-US" dirty="0">
                <a:hlinkClick r:id="rId4"/>
              </a:rPr>
              <a:t>nathan@landofsky.org</a:t>
            </a: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Christy Cheek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Work-based Learning Coordinator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Area Workforce Development Board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of Sky Regional Council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339 New Leicester Highway, Suite 140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Asheville, NC 28806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Phone: 828-768-6535 (primary)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828-251-6353</a:t>
            </a: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www.landofsky.org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www.mountainareaworks.org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Darby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11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Nathan Ramsey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b="1" dirty="0"/>
              <a:t>MAWDB Director</a:t>
            </a:r>
            <a:br>
              <a:rPr lang="en-US" b="1" dirty="0"/>
            </a:b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r>
              <a:rPr lang="en-US" dirty="0"/>
              <a:t>828.251.6622 (x161)</a:t>
            </a:r>
            <a:br>
              <a:rPr lang="en-US" dirty="0"/>
            </a:br>
            <a:r>
              <a:rPr lang="en-US" dirty="0">
                <a:hlinkClick r:id="rId4"/>
              </a:rPr>
              <a:t>nathan@landofsky.org</a:t>
            </a: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Christy Cheek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Work-based Learning Coordinator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Area Workforce Development Board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of Sky Regional Council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339 New Leicester Highway, Suite 140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Asheville, NC 28806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Phone: 828-768-6535 (primary)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828-251-6353</a:t>
            </a: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www.landofsky.org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www.mountainareaworks.org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Darby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90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Nathan Ramsey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b="1" dirty="0"/>
              <a:t>MAWDB Director</a:t>
            </a:r>
            <a:br>
              <a:rPr lang="en-US" b="1" dirty="0"/>
            </a:b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r>
              <a:rPr lang="en-US" dirty="0"/>
              <a:t>828.251.6622 (x161)</a:t>
            </a:r>
            <a:br>
              <a:rPr lang="en-US" dirty="0"/>
            </a:br>
            <a:r>
              <a:rPr lang="en-US" dirty="0">
                <a:hlinkClick r:id="rId4"/>
              </a:rPr>
              <a:t>nathan@landofsky.org</a:t>
            </a: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Christy Cheek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Work-based Learning Coordinator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Area Workforce Development Board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of Sky Regional Council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339 New Leicester Highway, Suite 140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Asheville, NC 28806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Phone: 828-768-6535 (primary)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828-251-6353</a:t>
            </a: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www.landofsky.org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www.mountainareaworks.org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Darby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23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Nathan Ramsey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b="1" dirty="0"/>
              <a:t>MAWDB Director</a:t>
            </a:r>
            <a:br>
              <a:rPr lang="en-US" b="1" dirty="0"/>
            </a:b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r>
              <a:rPr lang="en-US" dirty="0"/>
              <a:t>828.251.6622 (x161)</a:t>
            </a:r>
            <a:br>
              <a:rPr lang="en-US" dirty="0"/>
            </a:br>
            <a:r>
              <a:rPr lang="en-US" dirty="0">
                <a:hlinkClick r:id="rId4"/>
              </a:rPr>
              <a:t>nathan@landofsky.org</a:t>
            </a: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Christy Cheek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Work-based Learning Coordinator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Area Workforce Development Board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of Sky Regional Council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339 New Leicester Highway, Suite 140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Asheville, NC 28806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Phone: 828-768-6535 (primary)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828-251-6353</a:t>
            </a: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www.landofsky.org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www.mountainareaworks.org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Darby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2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charset="0"/>
                <a:ea typeface="ヒラギノ角ゴ Pro W3" charset="0"/>
                <a:cs typeface="Arial" charset="0"/>
              </a:rPr>
              <a:t>Welcome to something new.</a:t>
            </a:r>
          </a:p>
          <a:p>
            <a:endParaRPr lang="en-US" sz="1200" dirty="0">
              <a:latin typeface="Arial" charset="0"/>
              <a:ea typeface="ヒラギノ角ゴ Pro W3" charset="0"/>
              <a:cs typeface="Arial" charset="0"/>
            </a:endParaRPr>
          </a:p>
          <a:p>
            <a:r>
              <a:rPr lang="en-US" sz="1200" dirty="0">
                <a:latin typeface="Arial" charset="0"/>
                <a:ea typeface="ヒラギノ角ゴ Pro W3" charset="0"/>
                <a:cs typeface="Arial" charset="0"/>
              </a:rPr>
              <a:t>Thanks to all of you who have helped plan open house events the last </a:t>
            </a:r>
            <a:r>
              <a:rPr lang="en-US" sz="1200" dirty="0">
                <a:highlight>
                  <a:srgbClr val="FFFF00"/>
                </a:highlight>
                <a:latin typeface="Arial" charset="0"/>
                <a:ea typeface="ヒラギノ角ゴ Pro W3" charset="0"/>
                <a:cs typeface="Arial" charset="0"/>
              </a:rPr>
              <a:t>seven</a:t>
            </a:r>
            <a:r>
              <a:rPr lang="en-US" sz="1200" dirty="0">
                <a:latin typeface="Arial" charset="0"/>
                <a:ea typeface="ヒラギノ角ゴ Pro W3" charset="0"/>
                <a:cs typeface="Arial" charset="0"/>
              </a:rPr>
              <a:t> years for Advanced Manufacturing and Construction Careers. </a:t>
            </a:r>
          </a:p>
          <a:p>
            <a:endParaRPr lang="en-US" sz="1200" dirty="0">
              <a:latin typeface="Arial" charset="0"/>
              <a:ea typeface="ヒラギノ角ゴ Pro W3" charset="0"/>
              <a:cs typeface="Arial" charset="0"/>
            </a:endParaRPr>
          </a:p>
          <a:p>
            <a:r>
              <a:rPr lang="en-US" sz="1200" dirty="0">
                <a:latin typeface="Arial" charset="0"/>
                <a:ea typeface="ヒラギノ角ゴ Pro W3" charset="0"/>
                <a:cs typeface="Arial" charset="0"/>
              </a:rPr>
              <a:t>We believe we have done very well getting the word out about the great careers across the state.</a:t>
            </a:r>
          </a:p>
          <a:p>
            <a:endParaRPr lang="en-US" sz="1200" dirty="0">
              <a:latin typeface="Arial" charset="0"/>
              <a:ea typeface="ヒラギノ角ゴ Pro W3" charset="0"/>
              <a:cs typeface="Arial" charset="0"/>
            </a:endParaRPr>
          </a:p>
          <a:p>
            <a:r>
              <a:rPr lang="en-US" sz="1200" dirty="0">
                <a:latin typeface="Arial" charset="0"/>
                <a:ea typeface="ヒラギノ角ゴ Pro W3" charset="0"/>
                <a:cs typeface="Arial" charset="0"/>
              </a:rPr>
              <a:t>We are combining efforts starting now -- to help promote the great jobs, often unknown, in the great state of North Carolina.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are going to let you know about some great career opportunities in North Carolina.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Please download this PowerPoint file and use it anyway you can to help get folks on a career pathway.</a:t>
            </a:r>
          </a:p>
          <a:p>
            <a:r>
              <a:rPr lang="en-US" dirty="0"/>
              <a:t>The reference showing from where the information was found is in the Notes section under each slide.</a:t>
            </a:r>
          </a:p>
          <a:p>
            <a:endParaRPr lang="en-US" dirty="0"/>
          </a:p>
          <a:p>
            <a:r>
              <a:rPr lang="en-US" dirty="0"/>
              <a:t>Get the PowerPoint on our </a:t>
            </a:r>
            <a:r>
              <a:rPr lang="en-US" dirty="0" err="1"/>
              <a:t>NCPerkins.org</a:t>
            </a:r>
            <a:r>
              <a:rPr lang="en-US" dirty="0"/>
              <a:t> website on our Presentations and Webinars page.  </a:t>
            </a:r>
          </a:p>
          <a:p>
            <a:r>
              <a:rPr lang="en-US" dirty="0"/>
              <a:t>Here is the direct address.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07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Nathan Ramsey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b="1" dirty="0"/>
              <a:t>MAWDB Director</a:t>
            </a:r>
            <a:br>
              <a:rPr lang="en-US" b="1" dirty="0"/>
            </a:b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r>
              <a:rPr lang="en-US" dirty="0"/>
              <a:t>828.251.6622 (x161)</a:t>
            </a:r>
            <a:br>
              <a:rPr lang="en-US" dirty="0"/>
            </a:br>
            <a:r>
              <a:rPr lang="en-US" dirty="0">
                <a:hlinkClick r:id="rId4"/>
              </a:rPr>
              <a:t>nathan@landofsky.org</a:t>
            </a: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Christy Cheek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Work-based Learning Coordinator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Area Workforce Development Board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of Sky Regional Council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339 New Leicester Highway, Suite 140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Asheville, NC 28806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Phone: 828-768-6535 (primary)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828-251-6353</a:t>
            </a: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www.landofsky.org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www.mountainareaworks.org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Darby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4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Nathan Ramsey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b="1" dirty="0"/>
              <a:t>MAWDB Director</a:t>
            </a:r>
            <a:br>
              <a:rPr lang="en-US" b="1" dirty="0"/>
            </a:b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r>
              <a:rPr lang="en-US" dirty="0"/>
              <a:t>828.251.6622 (x161)</a:t>
            </a:r>
            <a:br>
              <a:rPr lang="en-US" dirty="0"/>
            </a:br>
            <a:r>
              <a:rPr lang="en-US" dirty="0">
                <a:hlinkClick r:id="rId4"/>
              </a:rPr>
              <a:t>nathan@landofsky.org</a:t>
            </a: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Christy Cheek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Work-based Learning Coordinator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Area Workforce Development Board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of Sky Regional Council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339 New Leicester Highway, Suite 140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Asheville, NC 28806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Phone: 828-768-6535 (primary)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828-251-6353</a:t>
            </a: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www.landofsky.org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www.mountainareaworks.org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Darby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15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Nathan Ramsey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b="1" dirty="0"/>
              <a:t>MAWDB Director</a:t>
            </a:r>
            <a:br>
              <a:rPr lang="en-US" b="1" dirty="0"/>
            </a:b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r>
              <a:rPr lang="en-US" dirty="0"/>
              <a:t>828.251.6622 (x161)</a:t>
            </a:r>
            <a:br>
              <a:rPr lang="en-US" dirty="0"/>
            </a:br>
            <a:r>
              <a:rPr lang="en-US" dirty="0">
                <a:hlinkClick r:id="rId4"/>
              </a:rPr>
              <a:t>nathan@landofsky.org</a:t>
            </a: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Christy Cheek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Work-based Learning Coordinator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Area Workforce Development Board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of Sky Regional Council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339 New Leicester Highway, Suite 140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Asheville, NC 28806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Phone: 828-768-6535 (primary)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828-251-6353</a:t>
            </a: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www.landofsky.org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www.mountainareaworks.org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Darby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99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Nathan Ramsey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b="1" dirty="0"/>
              <a:t>MAWDB Director</a:t>
            </a:r>
            <a:br>
              <a:rPr lang="en-US" b="1" dirty="0"/>
            </a:b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r>
              <a:rPr lang="en-US" dirty="0"/>
              <a:t>828.251.6622 (x161)</a:t>
            </a:r>
            <a:br>
              <a:rPr lang="en-US" dirty="0"/>
            </a:br>
            <a:r>
              <a:rPr lang="en-US" dirty="0">
                <a:hlinkClick r:id="rId4"/>
              </a:rPr>
              <a:t>nathan@landofsky.org</a:t>
            </a:r>
            <a:endParaRPr lang="en-US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Christy Cheek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and Work-based Learning Coordinator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Mountain Area Workforce Development Board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of Sky Regional Council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339 New Leicester Highway, Suite 140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Asheville, NC 28806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Phone: 828-768-6535 (primary)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828-251-6353</a:t>
            </a: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www.landofsky.org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www.mountainareaworks.org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Darby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Mountain Area Workforce Development Board</a:t>
            </a:r>
            <a:endParaRPr lang="en-US" b="1" dirty="0"/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776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18288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www.ncperkins.org</a:t>
            </a:r>
            <a:r>
              <a:rPr lang="en-US" sz="1200" dirty="0"/>
              <a:t>/presentations</a:t>
            </a:r>
          </a:p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97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www.mfgday.com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52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www.industryweek.com</a:t>
            </a:r>
            <a:r>
              <a:rPr lang="en-US" dirty="0"/>
              <a:t>/leadership/mfg-day-2019showing-future-workers-what-were-made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13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Manufacturing Day, or as we like to say "Raising the Awareness of Advanced Manufacturing Careers in North Carolina."</a:t>
            </a:r>
          </a:p>
          <a:p>
            <a:endParaRPr lang="en-US" dirty="0"/>
          </a:p>
          <a:p>
            <a:r>
              <a:rPr lang="en-US" dirty="0"/>
              <a:t>Manufacturing Day is always the first Friday in October.  In North Carolina we like to stretch it out to a week, and beyond.</a:t>
            </a:r>
          </a:p>
          <a:p>
            <a:endParaRPr lang="en-US" dirty="0"/>
          </a:p>
          <a:p>
            <a:r>
              <a:rPr lang="en-US" dirty="0"/>
              <a:t>The national calendar lists over 60 evens in North Carolina.. Most are at businesses opening their doors for tours, a look behind the scenes at a manufacturing plant. </a:t>
            </a:r>
          </a:p>
          <a:p>
            <a:r>
              <a:rPr lang="en-US" dirty="0"/>
              <a:t>Manu of our colleges are hosting open houses to showcase their classrooms and laboratories, and to host many manufacturing businesses in one location.</a:t>
            </a:r>
          </a:p>
          <a:p>
            <a:endParaRPr lang="en-US" dirty="0"/>
          </a:p>
          <a:p>
            <a:r>
              <a:rPr lang="en-US" dirty="0"/>
              <a:t>To find an event near you, click that link or just go to MFG DAY dot com</a:t>
            </a:r>
          </a:p>
          <a:p>
            <a:endParaRPr lang="en-US" dirty="0"/>
          </a:p>
          <a:p>
            <a:r>
              <a:rPr lang="en-US" dirty="0"/>
              <a:t>Some of these events listed are closed tot eh public. They might be just for high school students.</a:t>
            </a:r>
          </a:p>
          <a:p>
            <a:endParaRPr lang="en-US" dirty="0"/>
          </a:p>
          <a:p>
            <a:r>
              <a:rPr lang="en-US" dirty="0"/>
              <a:t>Some of the events require a registration, and some require closed-toe shoes.  So check the website carefully to ensure that you have a pleasant and rewarding experience.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www.mfgday.com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42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Manufacturing Day, or as we like to say "Raising the Awareness of Advanced Manufacturing Careers in North Carolina."</a:t>
            </a:r>
          </a:p>
          <a:p>
            <a:endParaRPr lang="en-US" dirty="0"/>
          </a:p>
          <a:p>
            <a:r>
              <a:rPr lang="en-US" dirty="0"/>
              <a:t>Manufacturing Day is always the first Friday in October.  In North Carolina we like to stretch it out to a week, and beyond.</a:t>
            </a:r>
          </a:p>
          <a:p>
            <a:endParaRPr lang="en-US" dirty="0"/>
          </a:p>
          <a:p>
            <a:r>
              <a:rPr lang="en-US" dirty="0"/>
              <a:t>The national calendar lists over 60 evens in North Carolina.. Most are at businesses opening their doors for tours, a look behind the scenes at a manufacturing plant. </a:t>
            </a:r>
          </a:p>
          <a:p>
            <a:r>
              <a:rPr lang="en-US" dirty="0"/>
              <a:t>Manu of our colleges are hosting open houses to showcase their classrooms and laboratories, and to host many manufacturing businesses in one location.</a:t>
            </a:r>
          </a:p>
          <a:p>
            <a:endParaRPr lang="en-US" dirty="0"/>
          </a:p>
          <a:p>
            <a:r>
              <a:rPr lang="en-US" dirty="0"/>
              <a:t>To find an event near you, click that link or just go to MFG DAY dot com</a:t>
            </a:r>
          </a:p>
          <a:p>
            <a:endParaRPr lang="en-US" dirty="0"/>
          </a:p>
          <a:p>
            <a:r>
              <a:rPr lang="en-US" dirty="0"/>
              <a:t>Some of these events listed are closed tot eh public. They might be just for high school students.</a:t>
            </a:r>
          </a:p>
          <a:p>
            <a:endParaRPr lang="en-US" dirty="0"/>
          </a:p>
          <a:p>
            <a:r>
              <a:rPr lang="en-US" dirty="0"/>
              <a:t>Some of the events require a registration, and some require closed-toe shoes.  So check the website carefully to ensure that you have a pleasant and rewarding experience.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www.mfgday.com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68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compilation by Industry Week magazine</a:t>
            </a:r>
          </a:p>
          <a:p>
            <a:endParaRPr lang="en-US" dirty="0"/>
          </a:p>
          <a:p>
            <a:r>
              <a:rPr lang="en-US" dirty="0"/>
              <a:t>===</a:t>
            </a:r>
          </a:p>
          <a:p>
            <a:r>
              <a:rPr lang="en-US" dirty="0"/>
              <a:t>https://</a:t>
            </a:r>
            <a:r>
              <a:rPr lang="en-US" dirty="0" err="1"/>
              <a:t>www.industryweek.com</a:t>
            </a:r>
            <a:r>
              <a:rPr lang="en-US" dirty="0"/>
              <a:t>/resources/2019-iw-us-500-top-manufacturing-states</a:t>
            </a:r>
          </a:p>
          <a:p>
            <a:r>
              <a:rPr lang="en-US" dirty="0"/>
              <a:t>https://</a:t>
            </a:r>
            <a:r>
              <a:rPr lang="en-US" dirty="0" err="1"/>
              <a:t>www.industryweek.com</a:t>
            </a:r>
            <a:r>
              <a:rPr lang="en-US" dirty="0"/>
              <a:t>/resources/2019-iw-us-500-top-manufacturing-states/</a:t>
            </a:r>
            <a:r>
              <a:rPr lang="en-US" dirty="0" err="1"/>
              <a:t>gallery?slide</a:t>
            </a:r>
            <a:r>
              <a:rPr lang="en-US" dirty="0"/>
              <a:t>=2</a:t>
            </a:r>
          </a:p>
          <a:p>
            <a:endParaRPr lang="en-US" dirty="0"/>
          </a:p>
          <a:p>
            <a:r>
              <a:rPr lang="en-US" dirty="0"/>
              <a:t>9. North Carolina</a:t>
            </a:r>
          </a:p>
          <a:p>
            <a:r>
              <a:rPr lang="en-US" dirty="0"/>
              <a:t>Seventeen manufacturing companies call North Carolina home.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Manufacturers in North Carolina account for 19.04% of the total output in the state, employing 10.56% of the workforce. Total output from manufacturing was $102.48 billion in 2017. In addition, there were an average of 474,000  manufacturing employees in North Carolina in 2018, with an average annual compensation of $70,701.95 in 2017.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67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18288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www.ncperkins.org</a:t>
            </a:r>
            <a:r>
              <a:rPr lang="en-US" sz="1200" dirty="0"/>
              <a:t>/presentations</a:t>
            </a:r>
          </a:p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743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18288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www.ncperkins.org</a:t>
            </a:r>
            <a:r>
              <a:rPr lang="en-US" sz="1200" dirty="0"/>
              <a:t>/presentations</a:t>
            </a:r>
          </a:p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309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Kelly Rhoads</a:t>
            </a:r>
          </a:p>
          <a:p>
            <a:r>
              <a:rPr lang="en-US" dirty="0"/>
              <a:t>980-209-8697</a:t>
            </a:r>
          </a:p>
          <a:p>
            <a:r>
              <a:rPr lang="en-US" dirty="0" err="1"/>
              <a:t>kelly.rhoads@apextoolgroup.com</a:t>
            </a:r>
            <a:r>
              <a:rPr lang="en-US" dirty="0"/>
              <a:t> </a:t>
            </a:r>
          </a:p>
          <a:p>
            <a:r>
              <a:rPr lang="en-US" dirty="0"/>
              <a:t>1000 Lufkin Rd</a:t>
            </a:r>
          </a:p>
          <a:p>
            <a:r>
              <a:rPr lang="en-US" dirty="0"/>
              <a:t>Apex, NC, United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901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18288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www.ncperkins.org</a:t>
            </a:r>
            <a:r>
              <a:rPr lang="en-US" sz="1200" dirty="0"/>
              <a:t>/presentations</a:t>
            </a:r>
          </a:p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71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Kevin Donovan</a:t>
            </a:r>
          </a:p>
          <a:p>
            <a:r>
              <a:rPr lang="en-US" dirty="0"/>
              <a:t>919-387-5326</a:t>
            </a:r>
          </a:p>
          <a:p>
            <a:r>
              <a:rPr lang="en-US" dirty="0" err="1"/>
              <a:t>kevin.donovan@dell.com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5800 Technology Dr</a:t>
            </a:r>
          </a:p>
          <a:p>
            <a:r>
              <a:rPr lang="en-US" dirty="0"/>
              <a:t>Apex, NC, United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51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Inside the manufacturing plant where cameras were not allowed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727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18288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www.ncperkins.org</a:t>
            </a:r>
            <a:r>
              <a:rPr lang="en-US" sz="1200" dirty="0"/>
              <a:t>/presentations</a:t>
            </a:r>
          </a:p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492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other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78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18288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www.ncperkins.org</a:t>
            </a:r>
            <a:r>
              <a:rPr lang="en-US" sz="1200" dirty="0"/>
              <a:t>/presentations</a:t>
            </a:r>
          </a:p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3595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cnr.ncsu.edu</a:t>
            </a:r>
            <a:r>
              <a:rPr lang="en-US" dirty="0"/>
              <a:t>/fb/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200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29 manufacturing facilities worldwide</a:t>
            </a:r>
          </a:p>
          <a:p>
            <a:r>
              <a:rPr lang="en-US" dirty="0"/>
              <a:t>10,000 employees worldwide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www.domtar.com</a:t>
            </a:r>
            <a:r>
              <a:rPr lang="en-US" dirty="0"/>
              <a:t>/</a:t>
            </a:r>
            <a:r>
              <a:rPr lang="en-US" dirty="0" err="1"/>
              <a:t>en</a:t>
            </a:r>
            <a:endParaRPr lang="en-US" dirty="0"/>
          </a:p>
          <a:p>
            <a:endParaRPr lang="en-US" dirty="0"/>
          </a:p>
          <a:p>
            <a:r>
              <a:rPr lang="fr-CA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Jamie </a:t>
            </a:r>
            <a:r>
              <a:rPr lang="fr-CA" sz="1200" b="1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Popjes</a:t>
            </a:r>
            <a:endParaRPr lang="fr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Talent Acquisition Manager</a:t>
            </a:r>
            <a:endParaRPr lang="fr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803-802-8018 </a:t>
            </a:r>
            <a:r>
              <a:rPr lang="fr-CA" sz="1200" b="1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endParaRPr lang="fr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704-287-9530- </a:t>
            </a:r>
            <a:r>
              <a:rPr lang="fr-CA" sz="1200" b="1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</a:t>
            </a:r>
            <a:endParaRPr lang="fr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7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over 65 years, Registered Apprentice contests have been a part of the NC State Fair.</a:t>
            </a:r>
          </a:p>
          <a:p>
            <a:r>
              <a:rPr lang="en-US" dirty="0"/>
              <a:t>near the chickens at the NC State Fair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www.apprenticeshipnc.com</a:t>
            </a:r>
            <a:r>
              <a:rPr lang="en-US" dirty="0"/>
              <a:t>/events/apprentice-contests-state-fair-oct-21-27-2019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77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446F3-33CD-47CF-8956-FA7D77DF0EE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648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86100" y="582613"/>
            <a:ext cx="38862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446F3-33CD-47CF-8956-FA7D77DF0EE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051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446F3-33CD-47CF-8956-FA7D77DF0EE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04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her present her slides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cnr.ncsu.edu</a:t>
            </a:r>
            <a:r>
              <a:rPr lang="en-US" dirty="0"/>
              <a:t>/fb/</a:t>
            </a:r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Jennifer Parr Piercy ('94 PPT &amp; CHE)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 - Student Recruiting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 Science Engineering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Executive Director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Pulp &amp; Paper Advisory Committee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jmpiercy@ncsu.edu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P: 919-515-7709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18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www.internationalpaper.com</a:t>
            </a:r>
            <a:r>
              <a:rPr lang="en-US" dirty="0"/>
              <a:t>/</a:t>
            </a:r>
          </a:p>
          <a:p>
            <a:endParaRPr lang="en-US" dirty="0"/>
          </a:p>
          <a:p>
            <a:r>
              <a:rPr lang="en-US" dirty="0"/>
              <a:t>296 job openings worldwide</a:t>
            </a:r>
          </a:p>
          <a:p>
            <a:r>
              <a:rPr lang="en-US" dirty="0"/>
              <a:t>255 of those ae in the USA</a:t>
            </a:r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 Corey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Paper Company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 Leader - Pulp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Riegelwood Operations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(910) 617 2506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23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Jim Bryan &lt;</a:t>
            </a:r>
            <a:r>
              <a:rPr lang="en-US" err="1"/>
              <a:t>jbryan@fairystonefabrics.com</a:t>
            </a:r>
            <a:r>
              <a:rPr lang="en-US"/>
              <a:t>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28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18288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www.ncperkins.org</a:t>
            </a:r>
            <a:r>
              <a:rPr lang="en-US" sz="1200" dirty="0"/>
              <a:t>/presentations</a:t>
            </a:r>
          </a:p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9152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www.waketech.edu</a:t>
            </a:r>
            <a:r>
              <a:rPr lang="en-US" dirty="0"/>
              <a:t>/admissions-aid/become-a-student/recruiting-outreach/open-house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470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+mn-lt"/>
                <a:ea typeface="ヒラギノ角ゴ Pro W3" charset="0"/>
                <a:cs typeface="Arial" charset="0"/>
              </a:rPr>
              <a:t>Our next meeting like this one will be on ------.</a:t>
            </a:r>
          </a:p>
          <a:p>
            <a:endParaRPr lang="en-US" sz="1200" dirty="0">
              <a:latin typeface="+mn-lt"/>
              <a:ea typeface="ヒラギノ角ゴ Pro W3" charset="0"/>
              <a:cs typeface="Arial" charset="0"/>
            </a:endParaRPr>
          </a:p>
          <a:p>
            <a:r>
              <a:rPr lang="en-US" sz="1200" dirty="0">
                <a:latin typeface="+mn-lt"/>
                <a:ea typeface="ヒラギノ角ゴ Pro W3" charset="0"/>
                <a:cs typeface="Arial" charset="0"/>
              </a:rPr>
              <a:t>We will skip June, July and August and be back in September.</a:t>
            </a:r>
          </a:p>
          <a:p>
            <a:endParaRPr lang="en-US" sz="1200" dirty="0">
              <a:latin typeface="+mn-lt"/>
              <a:ea typeface="ヒラギノ角ゴ Pro W3" charset="0"/>
              <a:cs typeface="Arial" charset="0"/>
            </a:endParaRPr>
          </a:p>
          <a:p>
            <a:r>
              <a:rPr lang="en-US" sz="1200" dirty="0">
                <a:latin typeface="+mn-lt"/>
                <a:ea typeface="ヒラギノ角ゴ Pro W3" charset="0"/>
                <a:cs typeface="Arial" charset="0"/>
              </a:rPr>
              <a:t>We will be talking about the great events happing during Construction Careers Week</a:t>
            </a:r>
          </a:p>
          <a:p>
            <a:endParaRPr lang="en-US" sz="1200" dirty="0">
              <a:latin typeface="+mn-lt"/>
              <a:ea typeface="ヒラギノ角ゴ Pro W3" charset="0"/>
              <a:cs typeface="Arial" charset="0"/>
            </a:endParaRPr>
          </a:p>
          <a:p>
            <a:r>
              <a:rPr lang="en-US" sz="1200" dirty="0">
                <a:latin typeface="+mn-lt"/>
                <a:ea typeface="ヒラギノ角ゴ Pro W3" charset="0"/>
                <a:cs typeface="Arial" charset="0"/>
              </a:rPr>
              <a:t>You can go to the </a:t>
            </a:r>
            <a:r>
              <a:rPr lang="en-US" sz="1200" dirty="0" err="1">
                <a:latin typeface="+mn-lt"/>
                <a:ea typeface="ヒラギノ角ゴ Pro W3" charset="0"/>
                <a:cs typeface="Arial" charset="0"/>
              </a:rPr>
              <a:t>NCPerkins</a:t>
            </a:r>
            <a:r>
              <a:rPr lang="en-US" sz="1200" dirty="0">
                <a:latin typeface="+mn-lt"/>
                <a:ea typeface="ヒラギノ角ゴ Pro W3" charset="0"/>
                <a:cs typeface="Arial" charset="0"/>
              </a:rPr>
              <a:t> website to register for that meeting.</a:t>
            </a:r>
          </a:p>
          <a:p>
            <a:endParaRPr lang="en-US" sz="1200" dirty="0">
              <a:latin typeface="+mn-lt"/>
              <a:ea typeface="ヒラギノ角ゴ Pro W3" charset="0"/>
              <a:cs typeface="Arial" charset="0"/>
            </a:endParaRPr>
          </a:p>
          <a:p>
            <a:r>
              <a:rPr lang="en-US" sz="1200" dirty="0">
                <a:latin typeface="+mn-lt"/>
                <a:ea typeface="ヒラギノ角ゴ Pro W3" charset="0"/>
                <a:cs typeface="Arial" charset="0"/>
              </a:rPr>
              <a:t>We'll also send you a reminder, since you are now on our mailing list.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So go ahead and sign up for all the meetings, and you'll be reminded the day before.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83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over 65 years, Registered Apprentice contests have been a part of the NC State Fair.</a:t>
            </a:r>
          </a:p>
          <a:p>
            <a:r>
              <a:rPr lang="en-US" dirty="0"/>
              <a:t>near the chickens at the NC State Fair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www.apprenticeshipnc.com</a:t>
            </a:r>
            <a:r>
              <a:rPr lang="en-US" dirty="0"/>
              <a:t>/events/apprentice-contests-state-fair-oct-21-27-2019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88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/>
              <a:t>Kathryn P. </a:t>
            </a:r>
            <a:r>
              <a:rPr lang="en-US" sz="1400" err="1"/>
              <a:t>Castelloes</a:t>
            </a:r>
            <a:r>
              <a:rPr lang="en-US" sz="1400"/>
              <a:t>, </a:t>
            </a:r>
            <a:r>
              <a:rPr lang="en-US" sz="1400" err="1"/>
              <a:t>ApprenticeshipNC</a:t>
            </a:r>
            <a:endParaRPr lang="en-US" sz="1400"/>
          </a:p>
          <a:p>
            <a:endParaRPr lang="en-US" sz="1400"/>
          </a:p>
          <a:p>
            <a:r>
              <a:rPr lang="en-US" sz="1400"/>
              <a:t>919.807.6991 - Office  </a:t>
            </a:r>
          </a:p>
          <a:p>
            <a:endParaRPr lang="en-US" sz="1400"/>
          </a:p>
          <a:p>
            <a:r>
              <a:rPr lang="en-US" sz="1400" err="1"/>
              <a:t>Castelloesk@nccommunitycolleges.edu</a:t>
            </a:r>
            <a:endParaRPr lang="en-US" sz="1400"/>
          </a:p>
          <a:p>
            <a:endParaRPr lang="en-US" sz="14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24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www.apprenticeship.gov</a:t>
            </a:r>
            <a:r>
              <a:rPr lang="en-US" dirty="0"/>
              <a:t>/national-apprenticeship-week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www.apprenticeship.gov</a:t>
            </a:r>
            <a:r>
              <a:rPr lang="en-US" dirty="0"/>
              <a:t>/national-apprenticeship-week</a:t>
            </a:r>
          </a:p>
          <a:p>
            <a:r>
              <a:rPr lang="en-US" dirty="0"/>
              <a:t>https://</a:t>
            </a:r>
            <a:r>
              <a:rPr lang="en-US" dirty="0" err="1"/>
              <a:t>www.facebook.com</a:t>
            </a:r>
            <a:r>
              <a:rPr lang="en-US" dirty="0"/>
              <a:t>/events/2402298816680388/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5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www.apprenticeshipnc.com</a:t>
            </a:r>
            <a:r>
              <a:rPr lang="en-US" dirty="0"/>
              <a:t>/events/apprenticesipnc-annual-conference-march-5-6-2020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0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2452500"/>
            <a:ext cx="7336465" cy="1428500"/>
          </a:xfrm>
        </p:spPr>
        <p:txBody>
          <a:bodyPr anchor="b">
            <a:norm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9" y="3881000"/>
            <a:ext cx="7336465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489262"/>
            <a:ext cx="6025812" cy="110196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5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405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4" y="1864894"/>
            <a:ext cx="5705475" cy="25290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498914" cy="16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9" y="297662"/>
            <a:ext cx="971180" cy="1460496"/>
          </a:xfrm>
          <a:prstGeom prst="rect">
            <a:avLst/>
          </a:prstGeom>
        </p:spPr>
      </p:pic>
      <p:cxnSp>
        <p:nvCxnSpPr>
          <p:cNvPr id="10" name="Straight Connector 9" title="Gold Line"/>
          <p:cNvCxnSpPr/>
          <p:nvPr userDrawn="1"/>
        </p:nvCxnSpPr>
        <p:spPr>
          <a:xfrm flipV="1">
            <a:off x="1455549" y="1716352"/>
            <a:ext cx="7059802" cy="13623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17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4" y="6370223"/>
            <a:ext cx="316174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54263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41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61204"/>
            <a:ext cx="7886700" cy="4731671"/>
          </a:xfrm>
        </p:spPr>
        <p:txBody>
          <a:bodyPr>
            <a:normAutofit/>
          </a:bodyPr>
          <a:lstStyle>
            <a:lvl1pPr marL="233363" indent="-233363">
              <a:lnSpc>
                <a:spcPct val="100000"/>
              </a:lnSpc>
              <a:spcBef>
                <a:spcPts val="600"/>
              </a:spcBef>
              <a:tabLst/>
              <a:defRPr sz="2800"/>
            </a:lvl1pPr>
            <a:lvl2pPr marL="458788" indent="-201613">
              <a:lnSpc>
                <a:spcPct val="100000"/>
              </a:lnSpc>
              <a:spcBef>
                <a:spcPts val="300"/>
              </a:spcBef>
              <a:tabLst/>
              <a:defRPr sz="2400"/>
            </a:lvl2pPr>
            <a:lvl3pPr marL="692150" indent="-177800">
              <a:lnSpc>
                <a:spcPct val="100000"/>
              </a:lnSpc>
              <a:spcBef>
                <a:spcPts val="300"/>
              </a:spcBef>
              <a:tabLst/>
              <a:defRPr sz="2200"/>
            </a:lvl3pPr>
            <a:lvl4pPr marL="976313" indent="-204788">
              <a:lnSpc>
                <a:spcPct val="100000"/>
              </a:lnSpc>
              <a:spcBef>
                <a:spcPts val="300"/>
              </a:spcBef>
              <a:tabLst/>
              <a:defRPr sz="2000"/>
            </a:lvl4pPr>
            <a:lvl5pPr marL="1200150" indent="-171450">
              <a:lnSpc>
                <a:spcPct val="100000"/>
              </a:lnSpc>
              <a:spcBef>
                <a:spcPts val="300"/>
              </a:spcBef>
              <a:tabLst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415537" y="6492875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" y="6425308"/>
            <a:ext cx="316698" cy="3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>
            <a:normAutofit/>
          </a:bodyPr>
          <a:lstStyle>
            <a:lvl1pPr algn="ctr"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6492875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" y="6425308"/>
            <a:ext cx="316698" cy="3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59968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59968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6492875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" y="6425308"/>
            <a:ext cx="316698" cy="3571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3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92023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4"/>
            <a:ext cx="3887391" cy="392023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415537" y="6492875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" y="6425308"/>
            <a:ext cx="316698" cy="357197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6492875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" y="6425308"/>
            <a:ext cx="316698" cy="35719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415537" y="6492875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" y="6425308"/>
            <a:ext cx="316698" cy="3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365129"/>
            <a:ext cx="70598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2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Light" pitchFamily="2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Light" pitchFamily="2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HelvLight" pitchFamily="2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Light" pitchFamily="2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Light" pitchFamily="2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167438"/>
            <a:ext cx="4903838" cy="6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4495" y="3949548"/>
            <a:ext cx="7886700" cy="4731671"/>
          </a:xfrm>
        </p:spPr>
        <p:txBody>
          <a:bodyPr>
            <a:noAutofit/>
          </a:bodyPr>
          <a:lstStyle/>
          <a:p>
            <a:pPr marL="461963" algn="l">
              <a:lnSpc>
                <a:spcPct val="80000"/>
              </a:lnSpc>
            </a:pPr>
            <a:r>
              <a:rPr lang="en-US" sz="2600" dirty="0">
                <a:latin typeface="Arial" charset="0"/>
                <a:ea typeface="ヒラギノ角ゴ Pro W3" charset="0"/>
                <a:cs typeface="ヒラギノ角ゴ Pro W3" charset="0"/>
              </a:rPr>
              <a:t>Bob </a:t>
            </a:r>
            <a:r>
              <a:rPr lang="en-US" sz="2600" dirty="0" err="1">
                <a:latin typeface="Arial" charset="0"/>
                <a:ea typeface="ヒラギノ角ゴ Pro W3" charset="0"/>
                <a:cs typeface="ヒラギノ角ゴ Pro W3" charset="0"/>
              </a:rPr>
              <a:t>Witchger</a:t>
            </a:r>
            <a:endParaRPr lang="en-US" sz="260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461963" algn="l">
              <a:lnSpc>
                <a:spcPct val="80000"/>
              </a:lnSpc>
            </a:pPr>
            <a:r>
              <a:rPr lang="en-US" sz="2600">
                <a:latin typeface="Arial" charset="0"/>
                <a:ea typeface="ヒラギノ角ゴ Pro W3" charset="0"/>
                <a:cs typeface="ヒラギノ角ゴ Pro W3" charset="0"/>
              </a:rPr>
              <a:t>Chris </a:t>
            </a:r>
            <a:r>
              <a:rPr lang="en-US" sz="2600" err="1">
                <a:latin typeface="Arial" charset="0"/>
                <a:ea typeface="ヒラギノ角ゴ Pro W3" charset="0"/>
                <a:cs typeface="ヒラギノ角ゴ Pro W3" charset="0"/>
              </a:rPr>
              <a:t>Droessler</a:t>
            </a:r>
            <a:endParaRPr lang="en-US" sz="260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228600" indent="0" algn="l">
              <a:lnSpc>
                <a:spcPct val="80000"/>
              </a:lnSpc>
              <a:buNone/>
            </a:pPr>
            <a:r>
              <a:rPr lang="en-US" sz="2600">
                <a:latin typeface="Arial" charset="0"/>
                <a:ea typeface="ヒラギノ角ゴ Pro W3" charset="0"/>
                <a:cs typeface="ヒラギノ角ゴ Pro W3" charset="0"/>
              </a:rPr>
              <a:t>	NC Community Colleges</a:t>
            </a:r>
          </a:p>
          <a:p>
            <a:pPr marL="461963" algn="l">
              <a:lnSpc>
                <a:spcPct val="80000"/>
              </a:lnSpc>
            </a:pPr>
            <a:endParaRPr lang="en-US" sz="90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461963" algn="l">
              <a:lnSpc>
                <a:spcPct val="80000"/>
              </a:lnSpc>
            </a:pPr>
            <a:r>
              <a:rPr lang="en-US" sz="2600">
                <a:latin typeface="Arial" charset="0"/>
                <a:ea typeface="ヒラギノ角ゴ Pro W3" charset="0"/>
                <a:cs typeface="ヒラギノ角ゴ Pro W3" charset="0"/>
              </a:rPr>
              <a:t>Cheryl Cox</a:t>
            </a:r>
          </a:p>
          <a:p>
            <a:pPr marL="228600" indent="0" algn="l">
              <a:lnSpc>
                <a:spcPct val="80000"/>
              </a:lnSpc>
              <a:buNone/>
            </a:pPr>
            <a:r>
              <a:rPr lang="en-US" sz="2600">
                <a:latin typeface="Arial" charset="0"/>
                <a:ea typeface="ヒラギノ角ゴ Pro W3" charset="0"/>
                <a:cs typeface="ヒラギノ角ゴ Pro W3" charset="0"/>
              </a:rPr>
              <a:t>	NC Department of Public Instruction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17, 2019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167438"/>
            <a:ext cx="91440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4963" indent="-1604963" algn="ctr">
              <a:spcBef>
                <a:spcPct val="20000"/>
              </a:spcBef>
              <a:tabLst>
                <a:tab pos="1604963" algn="l"/>
              </a:tabLst>
            </a:pPr>
            <a:r>
              <a:rPr lang="en-US" sz="3200" dirty="0" err="1"/>
              <a:t>www.ncperkins.org</a:t>
            </a:r>
            <a:r>
              <a:rPr lang="en-US" sz="3200" dirty="0"/>
              <a:t>/presentations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4FA5AD-EDA3-CA4A-B82D-39A326CB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" y="1616792"/>
            <a:ext cx="9093253" cy="34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22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167438"/>
            <a:ext cx="4903838" cy="6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4FA5AD-EDA3-CA4A-B82D-39A326CB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" y="1818270"/>
            <a:ext cx="9093253" cy="34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96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B870-798B-5143-804D-3A655E78B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Careers in Construction 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6D8E8-1139-654C-9518-BFEB960F2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October is Careers in Construction Month</a:t>
            </a:r>
          </a:p>
          <a:p>
            <a:r>
              <a:rPr lang="en-US" dirty="0"/>
              <a:t>NCCCER and </a:t>
            </a:r>
          </a:p>
          <a:p>
            <a:r>
              <a:rPr lang="en-US" dirty="0"/>
              <a:t>Build Your Future (BYF)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2D3F7DAA-F475-8E40-B843-5818C445E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4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B870-798B-5143-804D-3A655E78B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Careers in Construction Month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6D8E8-1139-654C-9518-BFEB960F2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October is Careers in Construction Month</a:t>
            </a:r>
          </a:p>
          <a:p>
            <a:r>
              <a:rPr lang="en-US" dirty="0"/>
              <a:t>NCCCER and </a:t>
            </a:r>
          </a:p>
          <a:p>
            <a:r>
              <a:rPr lang="en-US" dirty="0"/>
              <a:t>Build Your Future (BYF)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576AE-FEF6-4E4B-9956-37BC4FB3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96" y="4231037"/>
            <a:ext cx="5962248" cy="227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83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A45A37-BFEB-1647-BB68-9FE3C087031A}"/>
              </a:ext>
            </a:extLst>
          </p:cNvPr>
          <p:cNvSpPr/>
          <p:nvPr/>
        </p:nvSpPr>
        <p:spPr>
          <a:xfrm>
            <a:off x="1" y="6199322"/>
            <a:ext cx="9144000" cy="6586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501756-357C-644B-AF8F-5588B1242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DCBDE6-C965-BC49-9784-2F261C68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WNC Construction Career Day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8A82B7-FEA2-3C41-886E-9209086C7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5047"/>
            <a:ext cx="9190921" cy="49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684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501756-357C-644B-AF8F-5588B1242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October 15</a:t>
            </a:r>
            <a:r>
              <a:rPr lang="en-US" baseline="30000" dirty="0"/>
              <a:t>th</a:t>
            </a:r>
            <a:r>
              <a:rPr lang="en-US" dirty="0"/>
              <a:t> -- 8:30 am to 4:00 pm</a:t>
            </a:r>
          </a:p>
          <a:p>
            <a:r>
              <a:rPr lang="en-US" dirty="0"/>
              <a:t>October 16</a:t>
            </a:r>
            <a:r>
              <a:rPr lang="en-US" baseline="30000" dirty="0"/>
              <a:t>th  -- </a:t>
            </a:r>
            <a:r>
              <a:rPr lang="en-US" dirty="0"/>
              <a:t>8:30 am to 1:00 pm</a:t>
            </a:r>
            <a:endParaRPr lang="en-US" baseline="30000" dirty="0"/>
          </a:p>
          <a:p>
            <a:r>
              <a:rPr lang="en-US" dirty="0"/>
              <a:t>Haywood County Fairgrounds, Waynesville</a:t>
            </a:r>
          </a:p>
          <a:p>
            <a:r>
              <a:rPr lang="en-US" dirty="0"/>
              <a:t>Over 800 high school students</a:t>
            </a:r>
          </a:p>
          <a:p>
            <a:r>
              <a:rPr lang="en-US" dirty="0"/>
              <a:t>Open to public Oct 15 from 2:00 to 4:00 pm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DCBDE6-C965-BC49-9784-2F261C68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WNC Construction Career Day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249D3A-5FA4-3743-97E1-3C8CDA4A150C}"/>
              </a:ext>
            </a:extLst>
          </p:cNvPr>
          <p:cNvSpPr txBox="1"/>
          <p:nvPr/>
        </p:nvSpPr>
        <p:spPr>
          <a:xfrm>
            <a:off x="0" y="4879559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Nathan Ramsey , Christy Cheek, Barbara Darby</a:t>
            </a:r>
          </a:p>
          <a:p>
            <a:pPr lvl="0" algn="ctr">
              <a:defRPr/>
            </a:pPr>
            <a:r>
              <a:rPr lang="en-US" sz="2800" dirty="0"/>
              <a:t>Mountain Area Workforce Development Board</a:t>
            </a:r>
          </a:p>
        </p:txBody>
      </p:sp>
    </p:spTree>
    <p:extLst>
      <p:ext uri="{BB962C8B-B14F-4D97-AF65-F5344CB8AC3E}">
        <p14:creationId xmlns:p14="http://schemas.microsoft.com/office/powerpoint/2010/main" val="3849458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inside of a building&#10;&#10;Description automatically generated">
            <a:extLst>
              <a:ext uri="{FF2B5EF4-FFF2-40B4-BE49-F238E27FC236}">
                <a16:creationId xmlns:a16="http://schemas.microsoft.com/office/drawing/2014/main" id="{B06099D4-0372-CB44-8647-B6348C6C6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" y="3347050"/>
            <a:ext cx="9122780" cy="2665562"/>
          </a:xfrm>
          <a:prstGeom prst="rect">
            <a:avLst/>
          </a:prstGeom>
        </p:spPr>
      </p:pic>
      <p:pic>
        <p:nvPicPr>
          <p:cNvPr id="7" name="Picture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99FF7BA1-D127-EC45-8DBA-1CC0A6D25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" y="138021"/>
            <a:ext cx="9182730" cy="281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69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B728690-907E-464B-804D-DE8E384A8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4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E52546C-9929-984B-96CD-534537C3F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40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around a bus&#10;&#10;Description automatically generated">
            <a:extLst>
              <a:ext uri="{FF2B5EF4-FFF2-40B4-BE49-F238E27FC236}">
                <a16:creationId xmlns:a16="http://schemas.microsoft.com/office/drawing/2014/main" id="{C6104A07-6B33-2B43-9176-C00195B72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33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iting for their luggage at an airport&#10;&#10;Description automatically generated">
            <a:extLst>
              <a:ext uri="{FF2B5EF4-FFF2-40B4-BE49-F238E27FC236}">
                <a16:creationId xmlns:a16="http://schemas.microsoft.com/office/drawing/2014/main" id="{013D60B0-CF83-174C-96CA-0AA30E66B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F4D865-680C-634D-B5B6-097AF769FED9}"/>
              </a:ext>
            </a:extLst>
          </p:cNvPr>
          <p:cNvSpPr/>
          <p:nvPr/>
        </p:nvSpPr>
        <p:spPr>
          <a:xfrm>
            <a:off x="76200" y="6167438"/>
            <a:ext cx="4903838" cy="6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23E2E6-2EF3-C942-8A91-325510536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The purpose of these monthly webinars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DE6DEC-CB0D-7145-803C-51F4CE81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Raising the Awareness of Career Pathways in North Carolina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F5147F9-B717-F149-BD91-DB7BA249B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" y="2480544"/>
            <a:ext cx="8067607" cy="30613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A2742A-214E-AF4E-84BB-772094E10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7438"/>
            <a:ext cx="91440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4963" indent="-1604963" algn="ctr">
              <a:spcBef>
                <a:spcPct val="20000"/>
              </a:spcBef>
              <a:tabLst>
                <a:tab pos="1604963" algn="l"/>
              </a:tabLst>
            </a:pPr>
            <a:r>
              <a:rPr lang="en-US" sz="3200" dirty="0" err="1"/>
              <a:t>www.ncperkins.org</a:t>
            </a:r>
            <a:r>
              <a:rPr lang="en-US" sz="3200" dirty="0"/>
              <a:t>/presentations</a:t>
            </a:r>
          </a:p>
        </p:txBody>
      </p:sp>
    </p:spTree>
    <p:extLst>
      <p:ext uri="{BB962C8B-B14F-4D97-AF65-F5344CB8AC3E}">
        <p14:creationId xmlns:p14="http://schemas.microsoft.com/office/powerpoint/2010/main" val="736549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woman, people&#10;&#10;Description automatically generated">
            <a:extLst>
              <a:ext uri="{FF2B5EF4-FFF2-40B4-BE49-F238E27FC236}">
                <a16:creationId xmlns:a16="http://schemas.microsoft.com/office/drawing/2014/main" id="{71644935-D53F-8246-BDDB-F4C963D5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72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E5984F7-92BF-404E-97FC-2BDF8E22A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47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C57B4FA-56A2-2247-8D7F-B9D855F25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20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road, crane, sitting&#10;&#10;Description automatically generated">
            <a:extLst>
              <a:ext uri="{FF2B5EF4-FFF2-40B4-BE49-F238E27FC236}">
                <a16:creationId xmlns:a16="http://schemas.microsoft.com/office/drawing/2014/main" id="{B0D68BD0-7059-2847-B775-B0EC3FA3E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28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167438"/>
            <a:ext cx="4903838" cy="6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4FA5AD-EDA3-CA4A-B82D-39A326CB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" y="1818270"/>
            <a:ext cx="9093253" cy="34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06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0F18B0-4365-5F4A-8224-4CB5194A9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C01E81-577E-C343-8C16-10930FE4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3D2DFA64-D076-3E4E-BF23-258985050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" y="294466"/>
            <a:ext cx="9055010" cy="610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36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5BCB91-CB2C-774B-982C-0E5A3EB43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Taken alone, manufacturing in the U.S. would be the ninth-largest economy in the world. </a:t>
            </a:r>
          </a:p>
          <a:p>
            <a:r>
              <a:rPr lang="en-US" sz="2000" dirty="0"/>
              <a:t>For every $1.00 spent in manufacturing, another $1.89 is added to the economy.</a:t>
            </a:r>
          </a:p>
          <a:p>
            <a:r>
              <a:rPr lang="en-US" sz="2000" dirty="0"/>
              <a:t>In 2016, the average manufacturing worker in the United States earned $82,023 annually, including pay and benefits.</a:t>
            </a:r>
          </a:p>
          <a:p>
            <a:r>
              <a:rPr lang="en-US" sz="2000" dirty="0"/>
              <a:t>Manufacturers have one of the highest percentages of workers who are eligible for health benefits provided by their employer.</a:t>
            </a:r>
          </a:p>
          <a:p>
            <a:r>
              <a:rPr lang="en-US" sz="2000" dirty="0"/>
              <a:t>Manufacturers in the United States perform more than three-quarters of all private-sector research and development (R&amp;D) in the nation, driving more innovation than any other sector.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BCA0BD-A686-5A42-BAF3-F5F2DA43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Facts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96F24-119A-094E-AD46-7A70686D5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48" y="168488"/>
            <a:ext cx="1923571" cy="129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05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0F18B0-4365-5F4A-8224-4CB5194A9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Friday in October</a:t>
            </a:r>
          </a:p>
          <a:p>
            <a:r>
              <a:rPr lang="en-US" dirty="0"/>
              <a:t>Host an event: https://</a:t>
            </a:r>
            <a:r>
              <a:rPr lang="en-US" dirty="0" err="1"/>
              <a:t>www.mfgday.com</a:t>
            </a:r>
            <a:r>
              <a:rPr lang="en-US" dirty="0"/>
              <a:t>/user/register</a:t>
            </a:r>
          </a:p>
          <a:p>
            <a:endParaRPr lang="en-US" dirty="0"/>
          </a:p>
          <a:p>
            <a:r>
              <a:rPr lang="en-US" dirty="0"/>
              <a:t>Find an Event in NC:</a:t>
            </a:r>
          </a:p>
          <a:p>
            <a:r>
              <a:rPr lang="en-US" dirty="0"/>
              <a:t>https://</a:t>
            </a:r>
            <a:r>
              <a:rPr lang="en-US" dirty="0" err="1"/>
              <a:t>www.mfgday.com</a:t>
            </a:r>
            <a:r>
              <a:rPr lang="en-US" dirty="0"/>
              <a:t>/</a:t>
            </a:r>
            <a:r>
              <a:rPr lang="en-US" dirty="0" err="1"/>
              <a:t>events?country</a:t>
            </a:r>
            <a:r>
              <a:rPr lang="en-US" dirty="0"/>
              <a:t>=</a:t>
            </a:r>
            <a:r>
              <a:rPr lang="en-US" dirty="0" err="1"/>
              <a:t>US&amp;state</a:t>
            </a:r>
            <a:r>
              <a:rPr lang="en-US" dirty="0"/>
              <a:t>=</a:t>
            </a:r>
            <a:r>
              <a:rPr lang="en-US" dirty="0" err="1"/>
              <a:t>NC#filter</a:t>
            </a:r>
            <a:endParaRPr lang="en-US" dirty="0"/>
          </a:p>
          <a:p>
            <a:endParaRPr lang="en-US" dirty="0"/>
          </a:p>
          <a:p>
            <a:r>
              <a:rPr lang="en-US" dirty="0"/>
              <a:t>118 events across the state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C01E81-577E-C343-8C16-10930FE4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Day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3D2DFA64-D076-3E4E-BF23-258985050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51" y="2483109"/>
            <a:ext cx="1923571" cy="129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B06907-0CF6-F241-A747-EE9B9FC6F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76" y="638782"/>
            <a:ext cx="4648200" cy="17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17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C01E81-577E-C343-8C16-10930FE4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Day 2019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7241FD1D-7E6D-7D47-9B84-8F8A43A86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52264"/>
            <a:ext cx="10293711" cy="47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70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E734-C083-864F-AA5D-A66EBEF1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 is 9</a:t>
            </a:r>
            <a:r>
              <a:rPr lang="en-US" baseline="30000" dirty="0"/>
              <a:t>th</a:t>
            </a:r>
            <a:r>
              <a:rPr lang="en-US" dirty="0"/>
              <a:t> State in Manufacturing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95274-AE79-244A-8692-5C45C3555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761204"/>
            <a:ext cx="8515351" cy="4731671"/>
          </a:xfrm>
        </p:spPr>
        <p:txBody>
          <a:bodyPr/>
          <a:lstStyle/>
          <a:p>
            <a:r>
              <a:rPr lang="en-US" dirty="0"/>
              <a:t>17 of top 500 manufacturing companies call North Carolina home. </a:t>
            </a:r>
          </a:p>
          <a:p>
            <a:r>
              <a:rPr lang="en-US" dirty="0"/>
              <a:t>Manufacturers are19.04% of total output in state</a:t>
            </a:r>
          </a:p>
          <a:p>
            <a:r>
              <a:rPr lang="en-US" dirty="0"/>
              <a:t>Employ 10.56% of the state workforce. </a:t>
            </a:r>
          </a:p>
          <a:p>
            <a:r>
              <a:rPr lang="en-US" dirty="0"/>
              <a:t>Manufacturing output was $102.48 billion in 2017. </a:t>
            </a:r>
          </a:p>
          <a:p>
            <a:r>
              <a:rPr lang="en-US" dirty="0"/>
              <a:t>474,000 manufacturing employees in 2018</a:t>
            </a:r>
          </a:p>
          <a:p>
            <a:r>
              <a:rPr lang="en-US" dirty="0"/>
              <a:t>Average compensation of $70,701.95 in 2017.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055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167438"/>
            <a:ext cx="4903838" cy="6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4FA5AD-EDA3-CA4A-B82D-39A326CB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" y="1818270"/>
            <a:ext cx="9093253" cy="34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98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167438"/>
            <a:ext cx="4903838" cy="6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4FA5AD-EDA3-CA4A-B82D-39A326CB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" y="1818270"/>
            <a:ext cx="9093253" cy="34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25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bottle&#10;&#10;Description automatically generated">
            <a:extLst>
              <a:ext uri="{FF2B5EF4-FFF2-40B4-BE49-F238E27FC236}">
                <a16:creationId xmlns:a16="http://schemas.microsoft.com/office/drawing/2014/main" id="{A95050C1-EFC5-AA4D-A9ED-F29BD5263A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r="20631" b="2369"/>
          <a:stretch/>
        </p:blipFill>
        <p:spPr>
          <a:xfrm>
            <a:off x="118645" y="4039564"/>
            <a:ext cx="3735599" cy="2838441"/>
          </a:xfrm>
          <a:prstGeom prst="rect">
            <a:avLst/>
          </a:prstGeom>
        </p:spPr>
      </p:pic>
      <p:pic>
        <p:nvPicPr>
          <p:cNvPr id="9" name="Picture 8" descr="A picture containing object, table, black, man&#10;&#10;Description automatically generated">
            <a:extLst>
              <a:ext uri="{FF2B5EF4-FFF2-40B4-BE49-F238E27FC236}">
                <a16:creationId xmlns:a16="http://schemas.microsoft.com/office/drawing/2014/main" id="{1BB2CA19-AAE5-9543-BE88-33DF4D35A7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10377" r="3633" b="5995"/>
          <a:stretch/>
        </p:blipFill>
        <p:spPr>
          <a:xfrm>
            <a:off x="4945626" y="4620830"/>
            <a:ext cx="4198374" cy="2247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Kelly Rhoads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41AA9F-1A45-114A-919C-085A70D53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13644"/>
            <a:ext cx="3810000" cy="876300"/>
          </a:xfrm>
          <a:prstGeom prst="rect">
            <a:avLst/>
          </a:prstGeom>
        </p:spPr>
      </p:pic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06ADE00-E128-004B-9CCF-61E48517E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" y="2011050"/>
            <a:ext cx="3191975" cy="1308422"/>
          </a:xfrm>
          <a:prstGeom prst="rect">
            <a:avLst/>
          </a:prstGeom>
        </p:spPr>
      </p:pic>
      <p:pic>
        <p:nvPicPr>
          <p:cNvPr id="6" name="Picture 5" descr="A pair of scissors&#10;&#10;Description automatically generated">
            <a:extLst>
              <a:ext uri="{FF2B5EF4-FFF2-40B4-BE49-F238E27FC236}">
                <a16:creationId xmlns:a16="http://schemas.microsoft.com/office/drawing/2014/main" id="{882D1A8F-07FA-514C-B9C9-8340581305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2946" b="4247"/>
          <a:stretch/>
        </p:blipFill>
        <p:spPr>
          <a:xfrm>
            <a:off x="6558116" y="1897626"/>
            <a:ext cx="2585884" cy="2202425"/>
          </a:xfrm>
          <a:prstGeom prst="rect">
            <a:avLst/>
          </a:prstGeom>
        </p:spPr>
      </p:pic>
      <p:pic>
        <p:nvPicPr>
          <p:cNvPr id="12" name="Picture 11" descr="A close up of a box&#10;&#10;Description automatically generated">
            <a:extLst>
              <a:ext uri="{FF2B5EF4-FFF2-40B4-BE49-F238E27FC236}">
                <a16:creationId xmlns:a16="http://schemas.microsoft.com/office/drawing/2014/main" id="{9A251544-266F-7546-ABDC-9E0A14A4CB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r="3905"/>
          <a:stretch/>
        </p:blipFill>
        <p:spPr>
          <a:xfrm>
            <a:off x="9292120" y="3319472"/>
            <a:ext cx="2641083" cy="17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96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Tool Group</a:t>
            </a:r>
          </a:p>
        </p:txBody>
      </p:sp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2FB0EBA0-61FB-9044-8AD5-42AE1022A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66" y="1185621"/>
            <a:ext cx="7563173" cy="56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51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Tool Group</a:t>
            </a:r>
          </a:p>
        </p:txBody>
      </p:sp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160734AB-B8A3-A845-96D0-EC7CFFDED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8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87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Tool Group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11D996F-CBBF-3545-9337-EECA69F06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8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60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Tool Group</a:t>
            </a:r>
          </a:p>
        </p:txBody>
      </p:sp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80621F60-FC20-6445-8A7C-BC10135F0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8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54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Tool Group</a:t>
            </a: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BE8C527-1C55-744E-9B61-4C5A41723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8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8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Tool Group</a:t>
            </a:r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B15337D2-8D5E-A84E-BBE3-C79974900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8" y="1381896"/>
            <a:ext cx="8832850" cy="54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08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Tool Group</a:t>
            </a:r>
          </a:p>
        </p:txBody>
      </p:sp>
      <p:pic>
        <p:nvPicPr>
          <p:cNvPr id="5" name="Picture 4" descr="A picture containing building, train, scene, station&#10;&#10;Description automatically generated">
            <a:extLst>
              <a:ext uri="{FF2B5EF4-FFF2-40B4-BE49-F238E27FC236}">
                <a16:creationId xmlns:a16="http://schemas.microsoft.com/office/drawing/2014/main" id="{D82C3C8D-03AC-CC42-9A2D-6BFF24B42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8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98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Tool Group</a:t>
            </a:r>
          </a:p>
        </p:txBody>
      </p:sp>
      <p:pic>
        <p:nvPicPr>
          <p:cNvPr id="4" name="Picture 3" descr="A picture containing indoor, computer, sitting, monitor&#10;&#10;Description automatically generated">
            <a:extLst>
              <a:ext uri="{FF2B5EF4-FFF2-40B4-BE49-F238E27FC236}">
                <a16:creationId xmlns:a16="http://schemas.microsoft.com/office/drawing/2014/main" id="{D896737E-C1C8-0D42-BBCF-94AF61CB3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8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0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47D734-28B4-8247-81BB-7F7E4856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Apprenticeship at the NC State Fair</a:t>
            </a:r>
          </a:p>
        </p:txBody>
      </p:sp>
      <p:pic>
        <p:nvPicPr>
          <p:cNvPr id="7" name="Picture 6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id="{BEC55A9B-1D83-F443-B886-382A87FF3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942"/>
            <a:ext cx="9144000" cy="54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6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Tool Group</a:t>
            </a:r>
          </a:p>
        </p:txBody>
      </p:sp>
      <p:pic>
        <p:nvPicPr>
          <p:cNvPr id="5" name="Picture 4" descr="A picture containing indoor, window, table, kitchen&#10;&#10;Description automatically generated">
            <a:extLst>
              <a:ext uri="{FF2B5EF4-FFF2-40B4-BE49-F238E27FC236}">
                <a16:creationId xmlns:a16="http://schemas.microsoft.com/office/drawing/2014/main" id="{2D040BD2-895C-E649-8085-65147085E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719" y="1350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51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CD38B528-BC47-AA45-B794-59C0B0F98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15" y="2511706"/>
            <a:ext cx="5267331" cy="36721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Tool Group</a:t>
            </a:r>
          </a:p>
        </p:txBody>
      </p:sp>
      <p:pic>
        <p:nvPicPr>
          <p:cNvPr id="5" name="Picture 4" descr="A store inside of a building&#10;&#10;Description automatically generated">
            <a:extLst>
              <a:ext uri="{FF2B5EF4-FFF2-40B4-BE49-F238E27FC236}">
                <a16:creationId xmlns:a16="http://schemas.microsoft.com/office/drawing/2014/main" id="{008244B7-4B6B-4841-9F43-409D0007F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12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Tool Group</a:t>
            </a:r>
          </a:p>
        </p:txBody>
      </p:sp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51E0C06F-6195-884A-A1F1-A422963CE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33" y="1322821"/>
            <a:ext cx="9393030" cy="55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34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167438"/>
            <a:ext cx="4903838" cy="6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4FA5AD-EDA3-CA4A-B82D-39A326CB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" y="1818270"/>
            <a:ext cx="9093253" cy="34505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45EFBA-2796-884C-BD2B-01EDFA3D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47642-C209-9E4D-ABDC-463335AA9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03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Kevin Donovan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7F4513-8BB0-454C-BFBF-A6E92DD38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2" b="36180"/>
          <a:stretch/>
        </p:blipFill>
        <p:spPr>
          <a:xfrm>
            <a:off x="1911757" y="4075841"/>
            <a:ext cx="5320485" cy="9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03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Dell EMC</a:t>
            </a:r>
          </a:p>
        </p:txBody>
      </p:sp>
      <p:pic>
        <p:nvPicPr>
          <p:cNvPr id="4" name="Picture 3" descr="A group of people in a tent&#10;&#10;Description automatically generated">
            <a:extLst>
              <a:ext uri="{FF2B5EF4-FFF2-40B4-BE49-F238E27FC236}">
                <a16:creationId xmlns:a16="http://schemas.microsoft.com/office/drawing/2014/main" id="{2D8E8B93-C475-3348-97DF-F342473C6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172"/>
            <a:ext cx="9144000" cy="50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583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3A8D3-2D9C-9149-992D-E0FCCAD50CF1}"/>
              </a:ext>
            </a:extLst>
          </p:cNvPr>
          <p:cNvSpPr/>
          <p:nvPr/>
        </p:nvSpPr>
        <p:spPr>
          <a:xfrm>
            <a:off x="-278969" y="6183824"/>
            <a:ext cx="7268705" cy="67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Dell EMC</a:t>
            </a:r>
          </a:p>
        </p:txBody>
      </p:sp>
      <p:pic>
        <p:nvPicPr>
          <p:cNvPr id="4" name="Picture 3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0C2C649F-2C32-524E-9C0D-3913FF47C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8" y="1127502"/>
            <a:ext cx="7640664" cy="57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600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1F2594-8CDF-B447-B0FD-7BBED345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Dell EMC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74DD6E-BAB4-F047-8006-93BB6BE87025}"/>
              </a:ext>
            </a:extLst>
          </p:cNvPr>
          <p:cNvSpPr/>
          <p:nvPr/>
        </p:nvSpPr>
        <p:spPr>
          <a:xfrm>
            <a:off x="0" y="1701478"/>
            <a:ext cx="9144000" cy="51565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519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167438"/>
            <a:ext cx="4903838" cy="6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4FA5AD-EDA3-CA4A-B82D-39A326CB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" y="1818270"/>
            <a:ext cx="9093253" cy="34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491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C01E81-577E-C343-8C16-10930FE4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Day 2019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7241FD1D-7E6D-7D47-9B84-8F8A43A86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52264"/>
            <a:ext cx="10293711" cy="47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52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E81B52-461B-8648-9A38-69B5E5CDD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761204"/>
            <a:ext cx="9267705" cy="4731671"/>
          </a:xfrm>
        </p:spPr>
        <p:txBody>
          <a:bodyPr/>
          <a:lstStyle/>
          <a:p>
            <a:r>
              <a:rPr lang="en-US" dirty="0"/>
              <a:t>Mon. Oct 21 - Masonry</a:t>
            </a:r>
          </a:p>
          <a:p>
            <a:r>
              <a:rPr lang="en-US" sz="2400" dirty="0"/>
              <a:t>Tue, Oct 22, Firefighter &amp; Public Safety demonstrations</a:t>
            </a:r>
          </a:p>
          <a:p>
            <a:r>
              <a:rPr lang="en-US" dirty="0"/>
              <a:t>Wed, Oct 23 - Electrical</a:t>
            </a:r>
          </a:p>
          <a:p>
            <a:r>
              <a:rPr lang="en-US" dirty="0"/>
              <a:t>Thu, Oct 24 - Carpentry</a:t>
            </a:r>
          </a:p>
          <a:p>
            <a:r>
              <a:rPr lang="en-US" dirty="0"/>
              <a:t>Fri, Oct 25 - HVAC-R</a:t>
            </a:r>
          </a:p>
          <a:p>
            <a:r>
              <a:rPr lang="en-US" dirty="0"/>
              <a:t>Fri, Oct 25 - Plumbing</a:t>
            </a:r>
          </a:p>
          <a:p>
            <a:r>
              <a:rPr lang="en-US" dirty="0"/>
              <a:t>Sat Oct 26 - Cosmetology, SkillsUSA Contest</a:t>
            </a:r>
          </a:p>
          <a:p>
            <a:r>
              <a:rPr lang="en-US" dirty="0"/>
              <a:t>Sun, Oct 27 - Mobile Robotics, SkillsUSA Contest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47D734-28B4-8247-81BB-7F7E4856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Apprenticeship at the NC State Fair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4FE852-265D-5D4C-B7A6-63930E2196F1}"/>
              </a:ext>
            </a:extLst>
          </p:cNvPr>
          <p:cNvCxnSpPr/>
          <p:nvPr/>
        </p:nvCxnSpPr>
        <p:spPr>
          <a:xfrm>
            <a:off x="628649" y="4722471"/>
            <a:ext cx="78440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1AF598-7280-4A40-ACA1-1B439D6C0BEA}"/>
              </a:ext>
            </a:extLst>
          </p:cNvPr>
          <p:cNvSpPr txBox="1"/>
          <p:nvPr/>
        </p:nvSpPr>
        <p:spPr>
          <a:xfrm>
            <a:off x="2673751" y="5845216"/>
            <a:ext cx="2952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(near the chickens)</a:t>
            </a:r>
          </a:p>
        </p:txBody>
      </p:sp>
    </p:spTree>
    <p:extLst>
      <p:ext uri="{BB962C8B-B14F-4D97-AF65-F5344CB8AC3E}">
        <p14:creationId xmlns:p14="http://schemas.microsoft.com/office/powerpoint/2010/main" val="23909055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167438"/>
            <a:ext cx="4903838" cy="6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4FA5AD-EDA3-CA4A-B82D-39A326CB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" y="1818270"/>
            <a:ext cx="9093253" cy="34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09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AE1F2A-22C3-0847-A3D1-364EC812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Pulp and Paper Industry</a:t>
            </a:r>
          </a:p>
        </p:txBody>
      </p:sp>
      <p:pic>
        <p:nvPicPr>
          <p:cNvPr id="5" name="Picture 4" descr="A picture containing indoor, plane, bed, sitting&#10;&#10;Description automatically generated">
            <a:extLst>
              <a:ext uri="{FF2B5EF4-FFF2-40B4-BE49-F238E27FC236}">
                <a16:creationId xmlns:a16="http://schemas.microsoft.com/office/drawing/2014/main" id="{B74DEDF3-D40D-084E-8926-9595A82C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057"/>
            <a:ext cx="9144000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495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11A508-4481-9F41-AA9A-20106E783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b="1" u="sng" dirty="0"/>
              <a:t>Dr. Med Byrd</a:t>
            </a:r>
          </a:p>
          <a:p>
            <a:pPr lvl="0"/>
            <a:r>
              <a:rPr lang="en-US" dirty="0"/>
              <a:t>Director Applied Research</a:t>
            </a:r>
          </a:p>
          <a:p>
            <a:pPr lvl="0"/>
            <a:r>
              <a:rPr lang="en-US" dirty="0"/>
              <a:t>Department of Forest and Biomaterials</a:t>
            </a:r>
          </a:p>
          <a:p>
            <a:pPr lvl="0"/>
            <a:r>
              <a:rPr lang="en-US" dirty="0"/>
              <a:t>NCSU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AE1F2A-22C3-0847-A3D1-364EC812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Pulp and Paper Industry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FEBAF15-63FC-AA4E-AB50-1F1970ECD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27548" r="16055" b="26883"/>
          <a:stretch/>
        </p:blipFill>
        <p:spPr>
          <a:xfrm>
            <a:off x="4572000" y="4127039"/>
            <a:ext cx="4190035" cy="20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786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11A508-4481-9F41-AA9A-20106E783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b="1" dirty="0"/>
              <a:t>Jamie </a:t>
            </a:r>
            <a:r>
              <a:rPr lang="en-US" sz="3200" b="1" dirty="0" err="1"/>
              <a:t>Popjes</a:t>
            </a:r>
            <a:endParaRPr lang="en-US" sz="3200" b="1" dirty="0"/>
          </a:p>
          <a:p>
            <a:pPr lvl="0"/>
            <a:r>
              <a:rPr lang="en-US" dirty="0"/>
              <a:t>Talent Acquisition Manager</a:t>
            </a:r>
          </a:p>
          <a:p>
            <a:pPr lvl="0"/>
            <a:endParaRPr lang="en-US" sz="3200" b="1" dirty="0"/>
          </a:p>
          <a:p>
            <a:pPr lvl="0"/>
            <a:endParaRPr lang="en-US" sz="32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AE1F2A-22C3-0847-A3D1-364EC812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Pulp and Paper Industry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7DFF7D7-892E-404E-82C1-E3E7D2759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1" y="3479904"/>
            <a:ext cx="3429000" cy="1968500"/>
          </a:xfrm>
          <a:prstGeom prst="rect">
            <a:avLst/>
          </a:prstGeom>
        </p:spPr>
      </p:pic>
      <p:pic>
        <p:nvPicPr>
          <p:cNvPr id="7" name="Picture 6" descr="A person standing in front of a plane&#10;&#10;Description automatically generated">
            <a:extLst>
              <a:ext uri="{FF2B5EF4-FFF2-40B4-BE49-F238E27FC236}">
                <a16:creationId xmlns:a16="http://schemas.microsoft.com/office/drawing/2014/main" id="{5E79034F-98C7-7445-99FA-A4DF4F83E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44" y="3429000"/>
            <a:ext cx="515495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91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11136"/>
            <a:ext cx="9144000" cy="650080"/>
          </a:xfrm>
          <a:prstGeom prst="rect">
            <a:avLst/>
          </a:prstGeom>
          <a:solidFill>
            <a:srgbClr val="003896"/>
          </a:solidFill>
        </p:spPr>
        <p:txBody>
          <a:bodyPr vert="horz" wrap="square" lIns="0" tIns="240377" rIns="0" bIns="0" rtlCol="0" anchor="ctr">
            <a:spAutoFit/>
          </a:bodyPr>
          <a:lstStyle/>
          <a:p>
            <a:pPr marL="111835" lvl="1" algn="ctr" defTabSz="894712" rtl="0" fontAlgn="base">
              <a:spcBef>
                <a:spcPct val="0"/>
              </a:spcBef>
              <a:spcAft>
                <a:spcPct val="0"/>
              </a:spcAft>
            </a:pPr>
            <a:r>
              <a:rPr sz="2647" kern="1200" dirty="0">
                <a:solidFill>
                  <a:prstClr val="white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PRODUCTS THAT PEOPLE RELY ON EVERY DAY</a:t>
            </a:r>
          </a:p>
        </p:txBody>
      </p:sp>
      <p:sp>
        <p:nvSpPr>
          <p:cNvPr id="4" name="object 4"/>
          <p:cNvSpPr/>
          <p:nvPr/>
        </p:nvSpPr>
        <p:spPr>
          <a:xfrm>
            <a:off x="7718669" y="5763808"/>
            <a:ext cx="1290901" cy="93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3FFBB9-E432-3848-AC77-C10D12ACD271}"/>
              </a:ext>
            </a:extLst>
          </p:cNvPr>
          <p:cNvGrpSpPr/>
          <p:nvPr/>
        </p:nvGrpSpPr>
        <p:grpSpPr>
          <a:xfrm>
            <a:off x="830472" y="1871158"/>
            <a:ext cx="6767120" cy="4825250"/>
            <a:chOff x="1411942" y="1871158"/>
            <a:chExt cx="6185649" cy="4410636"/>
          </a:xfrm>
        </p:grpSpPr>
        <p:sp>
          <p:nvSpPr>
            <p:cNvPr id="5" name="object 5"/>
            <p:cNvSpPr/>
            <p:nvPr/>
          </p:nvSpPr>
          <p:spPr>
            <a:xfrm>
              <a:off x="4730678" y="3496235"/>
              <a:ext cx="1210235" cy="12102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3074075" y="1908216"/>
              <a:ext cx="1172583" cy="11732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1411946" y="3471358"/>
              <a:ext cx="1210235" cy="12102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3069995" y="5108617"/>
              <a:ext cx="1181323" cy="116922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6392731" y="5101142"/>
              <a:ext cx="1179979" cy="118065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371" y="1882591"/>
              <a:ext cx="1187374" cy="12062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1411942" y="5105255"/>
              <a:ext cx="1173255" cy="117325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26642" y="1882588"/>
              <a:ext cx="1214269" cy="12102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3094167" y="3476065"/>
              <a:ext cx="1143000" cy="120149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1420011" y="1871158"/>
              <a:ext cx="1210235" cy="121023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4717900" y="5101813"/>
              <a:ext cx="1179979" cy="117997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6387356" y="3496235"/>
              <a:ext cx="1210235" cy="121023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0" y="1094192"/>
            <a:ext cx="9144000" cy="565215"/>
          </a:xfrm>
          <a:prstGeom prst="rect">
            <a:avLst/>
          </a:prstGeom>
        </p:spPr>
        <p:txBody>
          <a:bodyPr vert="horz" wrap="square" lIns="0" tIns="11109" rIns="0" bIns="0" rtlCol="0">
            <a:spAutoFit/>
          </a:bodyPr>
          <a:lstStyle/>
          <a:p>
            <a:pPr marL="15875" marR="4483" indent="-4763" algn="ctr">
              <a:spcBef>
                <a:spcPts val="88"/>
              </a:spcBef>
            </a:pPr>
            <a:r>
              <a:rPr b="1" spc="-4" dirty="0">
                <a:solidFill>
                  <a:srgbClr val="003896"/>
                </a:solidFill>
                <a:latin typeface="Arial"/>
                <a:cs typeface="Arial"/>
              </a:rPr>
              <a:t>Fortune </a:t>
            </a:r>
            <a:r>
              <a:rPr lang="en-US" b="1" spc="-4" dirty="0">
                <a:solidFill>
                  <a:srgbClr val="003896"/>
                </a:solidFill>
                <a:latin typeface="Arial"/>
                <a:cs typeface="Arial"/>
              </a:rPr>
              <a:t>1000</a:t>
            </a:r>
            <a:r>
              <a:rPr b="1" spc="-4" dirty="0">
                <a:solidFill>
                  <a:srgbClr val="003896"/>
                </a:solidFill>
                <a:latin typeface="Arial"/>
                <a:cs typeface="Arial"/>
              </a:rPr>
              <a:t> </a:t>
            </a:r>
            <a:r>
              <a:rPr b="1" spc="-18" dirty="0">
                <a:solidFill>
                  <a:srgbClr val="003896"/>
                </a:solidFill>
                <a:latin typeface="Arial"/>
                <a:cs typeface="Arial"/>
              </a:rPr>
              <a:t>company, </a:t>
            </a:r>
            <a:r>
              <a:rPr b="1" spc="-4" dirty="0">
                <a:solidFill>
                  <a:srgbClr val="003896"/>
                </a:solidFill>
                <a:latin typeface="Arial"/>
                <a:cs typeface="Arial"/>
              </a:rPr>
              <a:t>leading the market in the Pulp and Paper industry in </a:t>
            </a:r>
            <a:br>
              <a:rPr lang="en-US" b="1" spc="-4" dirty="0">
                <a:solidFill>
                  <a:srgbClr val="003896"/>
                </a:solidFill>
                <a:latin typeface="Arial"/>
                <a:cs typeface="Arial"/>
              </a:rPr>
            </a:br>
            <a:r>
              <a:rPr b="1" spc="-4" dirty="0">
                <a:solidFill>
                  <a:srgbClr val="003896"/>
                </a:solidFill>
                <a:latin typeface="Arial"/>
                <a:cs typeface="Arial"/>
              </a:rPr>
              <a:t>North America  and continuing to expand our Personal Care</a:t>
            </a:r>
            <a:r>
              <a:rPr b="1" dirty="0">
                <a:solidFill>
                  <a:srgbClr val="003896"/>
                </a:solidFill>
                <a:latin typeface="Arial"/>
                <a:cs typeface="Arial"/>
              </a:rPr>
              <a:t> </a:t>
            </a:r>
            <a:r>
              <a:rPr b="1" spc="-4" dirty="0">
                <a:solidFill>
                  <a:srgbClr val="003896"/>
                </a:solidFill>
                <a:latin typeface="Arial"/>
                <a:cs typeface="Arial"/>
              </a:rPr>
              <a:t>division.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949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"/>
          <a:stretch/>
        </p:blipFill>
        <p:spPr>
          <a:xfrm>
            <a:off x="0" y="2"/>
            <a:ext cx="9218982" cy="72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72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0066" y="-1045377"/>
            <a:ext cx="7108557" cy="9199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85" y="1143000"/>
            <a:ext cx="2136428" cy="1266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471" y="3441681"/>
            <a:ext cx="8875059" cy="2778642"/>
          </a:xfrm>
          <a:prstGeom prst="rect">
            <a:avLst/>
          </a:prstGeom>
          <a:noFill/>
        </p:spPr>
        <p:txBody>
          <a:bodyPr wrap="square" lIns="89655" tIns="44829" rIns="89655" bIns="44829" rtlCol="0">
            <a:spAutoFit/>
          </a:bodyPr>
          <a:lstStyle/>
          <a:p>
            <a:pPr algn="ctr" defTabSz="896701" fontAlgn="base">
              <a:spcBef>
                <a:spcPct val="0"/>
              </a:spcBef>
              <a:spcAft>
                <a:spcPct val="0"/>
              </a:spcAft>
            </a:pPr>
            <a:endParaRPr lang="en-US" sz="1588" b="1" dirty="0">
              <a:solidFill>
                <a:srgbClr val="003896"/>
              </a:solidFill>
              <a:latin typeface="Arial" pitchFamily="34" charset="0"/>
            </a:endParaRPr>
          </a:p>
          <a:p>
            <a:pPr marL="2241489" lvl="5" defTabSz="896596">
              <a:lnSpc>
                <a:spcPct val="150000"/>
              </a:lnSpc>
            </a:pPr>
            <a:r>
              <a:rPr lang="en-US" sz="1588" b="1" dirty="0">
                <a:solidFill>
                  <a:srgbClr val="4FA800"/>
                </a:solidFill>
                <a:latin typeface="Arial" pitchFamily="34" charset="0"/>
              </a:rPr>
              <a:t>COMMITTED</a:t>
            </a:r>
            <a:r>
              <a:rPr lang="en-US" sz="1588" dirty="0">
                <a:solidFill>
                  <a:srgbClr val="4FA800"/>
                </a:solidFill>
                <a:latin typeface="Arial" pitchFamily="34" charset="0"/>
              </a:rPr>
              <a:t> </a:t>
            </a:r>
            <a:r>
              <a:rPr lang="en-US" sz="1588" dirty="0">
                <a:solidFill>
                  <a:srgbClr val="003896"/>
                </a:solidFill>
                <a:latin typeface="Arial" pitchFamily="34" charset="0"/>
              </a:rPr>
              <a:t> to a sustainable and better future</a:t>
            </a:r>
          </a:p>
          <a:p>
            <a:pPr marL="2241489" lvl="5" defTabSz="896596">
              <a:lnSpc>
                <a:spcPct val="150000"/>
              </a:lnSpc>
            </a:pPr>
            <a:r>
              <a:rPr lang="en-US" sz="1588" b="1" dirty="0">
                <a:solidFill>
                  <a:srgbClr val="00B0F0"/>
                </a:solidFill>
                <a:latin typeface="Arial" pitchFamily="34" charset="0"/>
              </a:rPr>
              <a:t>DELIVERING</a:t>
            </a:r>
            <a:r>
              <a:rPr lang="en-US" sz="1588" dirty="0">
                <a:solidFill>
                  <a:srgbClr val="003896"/>
                </a:solidFill>
                <a:latin typeface="Arial" pitchFamily="34" charset="0"/>
              </a:rPr>
              <a:t>  the highest quality to our customers</a:t>
            </a:r>
          </a:p>
          <a:p>
            <a:pPr marL="2241489" lvl="5" defTabSz="896596">
              <a:lnSpc>
                <a:spcPct val="150000"/>
              </a:lnSpc>
            </a:pPr>
            <a:r>
              <a:rPr lang="en-US" sz="1588" b="1" dirty="0">
                <a:solidFill>
                  <a:srgbClr val="F28437"/>
                </a:solidFill>
                <a:latin typeface="Arial" pitchFamily="34" charset="0"/>
              </a:rPr>
              <a:t>EMPOWERING</a:t>
            </a:r>
            <a:r>
              <a:rPr lang="en-US" sz="1588" dirty="0">
                <a:solidFill>
                  <a:srgbClr val="003896"/>
                </a:solidFill>
                <a:latin typeface="Arial" pitchFamily="34" charset="0"/>
              </a:rPr>
              <a:t>  our employees to excel and develop </a:t>
            </a:r>
          </a:p>
          <a:p>
            <a:pPr marL="2241489" lvl="5" defTabSz="896596">
              <a:lnSpc>
                <a:spcPct val="150000"/>
              </a:lnSpc>
            </a:pPr>
            <a:r>
              <a:rPr lang="en-US" sz="1588" b="1" dirty="0">
                <a:solidFill>
                  <a:srgbClr val="19AD44"/>
                </a:solidFill>
                <a:latin typeface="Arial" pitchFamily="34" charset="0"/>
              </a:rPr>
              <a:t>STRENGTHENING</a:t>
            </a:r>
            <a:r>
              <a:rPr lang="en-US" sz="1588" dirty="0">
                <a:solidFill>
                  <a:srgbClr val="003896"/>
                </a:solidFill>
                <a:latin typeface="Arial" pitchFamily="34" charset="0"/>
              </a:rPr>
              <a:t>  our communities</a:t>
            </a:r>
          </a:p>
          <a:p>
            <a:pPr algn="ctr" defTabSz="896701" fontAlgn="base">
              <a:spcBef>
                <a:spcPct val="0"/>
              </a:spcBef>
              <a:spcAft>
                <a:spcPct val="0"/>
              </a:spcAft>
            </a:pPr>
            <a:endParaRPr lang="en-US" sz="1588" dirty="0">
              <a:solidFill>
                <a:srgbClr val="003896"/>
              </a:solidFill>
              <a:latin typeface="Arial" pitchFamily="34" charset="0"/>
            </a:endParaRPr>
          </a:p>
          <a:p>
            <a:pPr algn="ctr" defTabSz="896701" fontAlgn="base">
              <a:spcBef>
                <a:spcPct val="0"/>
              </a:spcBef>
              <a:spcAft>
                <a:spcPct val="0"/>
              </a:spcAft>
            </a:pPr>
            <a:endParaRPr lang="en-US" sz="1588" dirty="0">
              <a:solidFill>
                <a:srgbClr val="003896"/>
              </a:solidFill>
              <a:latin typeface="Arial" pitchFamily="34" charset="0"/>
            </a:endParaRPr>
          </a:p>
          <a:p>
            <a:pPr algn="ctr" defTabSz="89670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A" sz="1588" b="1" kern="0" dirty="0" err="1">
                <a:solidFill>
                  <a:srgbClr val="003896"/>
                </a:solidFill>
                <a:latin typeface="Arial"/>
              </a:rPr>
              <a:t>www.domtar.com</a:t>
            </a:r>
            <a:r>
              <a:rPr lang="en-US" sz="1588" b="1" kern="0" dirty="0">
                <a:solidFill>
                  <a:srgbClr val="003896"/>
                </a:solidFill>
                <a:latin typeface="Arial"/>
              </a:rPr>
              <a:t>/careers </a:t>
            </a:r>
          </a:p>
          <a:p>
            <a:pPr algn="ctr" defTabSz="896701" fontAlgn="base">
              <a:spcBef>
                <a:spcPct val="0"/>
              </a:spcBef>
              <a:spcAft>
                <a:spcPct val="0"/>
              </a:spcAft>
            </a:pPr>
            <a:endParaRPr lang="en-US" sz="1588" dirty="0">
              <a:solidFill>
                <a:srgbClr val="003896"/>
              </a:solidFill>
              <a:latin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4471" y="119051"/>
            <a:ext cx="8875059" cy="407356"/>
          </a:xfrm>
          <a:prstGeom prst="rect">
            <a:avLst/>
          </a:prstGeom>
          <a:solidFill>
            <a:srgbClr val="00389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4483" tIns="0" rIns="134483" bIns="0" anchor="ctr" anchorCtr="0">
            <a:spAutoFit/>
          </a:bodyPr>
          <a:lstStyle/>
          <a:p>
            <a:pPr marL="112081" lvl="1" defTabSz="896701" fontAlgn="base">
              <a:spcBef>
                <a:spcPct val="0"/>
              </a:spcBef>
              <a:spcAft>
                <a:spcPct val="0"/>
              </a:spcAft>
            </a:pPr>
            <a:endParaRPr lang="en-US" sz="2647" dirty="0">
              <a:solidFill>
                <a:prstClr val="white"/>
              </a:solidFill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4471" y="-201706"/>
            <a:ext cx="8875059" cy="1143000"/>
          </a:xfrm>
          <a:prstGeom prst="rect">
            <a:avLst/>
          </a:prstGeom>
        </p:spPr>
        <p:txBody>
          <a:bodyPr vert="horz" lIns="89655" tIns="44829" rIns="89655" bIns="4482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71" b="1" spc="-12" dirty="0">
                <a:solidFill>
                  <a:srgbClr val="FFFFFF"/>
                </a:solidFill>
                <a:latin typeface="Arial Black"/>
                <a:cs typeface="Arial Black"/>
              </a:rPr>
              <a:t>JOIN 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1771" y="2609671"/>
            <a:ext cx="6582335" cy="823619"/>
          </a:xfrm>
          <a:prstGeom prst="rect">
            <a:avLst/>
          </a:prstGeom>
          <a:noFill/>
        </p:spPr>
        <p:txBody>
          <a:bodyPr wrap="square" lIns="89655" tIns="44829" rIns="89655" bIns="44829" rtlCol="0">
            <a:spAutoFit/>
          </a:bodyPr>
          <a:lstStyle/>
          <a:p>
            <a:pPr defTabSz="896701" fontAlgn="base">
              <a:spcBef>
                <a:spcPct val="0"/>
              </a:spcBef>
              <a:spcAft>
                <a:spcPct val="0"/>
              </a:spcAft>
            </a:pPr>
            <a:r>
              <a:rPr lang="en-US" sz="1588" b="1" dirty="0">
                <a:solidFill>
                  <a:srgbClr val="003896"/>
                </a:solidFill>
                <a:latin typeface="Arial" charset="0"/>
                <a:ea typeface="Arial" charset="0"/>
                <a:cs typeface="Arial" charset="0"/>
              </a:rPr>
              <a:t>We offer full-time, co-op and internship positions, ideal for someone looking to grow with an innovative, best-in-class manufacturing company:</a:t>
            </a:r>
          </a:p>
        </p:txBody>
      </p:sp>
    </p:spTree>
    <p:extLst>
      <p:ext uri="{BB962C8B-B14F-4D97-AF65-F5344CB8AC3E}">
        <p14:creationId xmlns:p14="http://schemas.microsoft.com/office/powerpoint/2010/main" val="5055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11A508-4481-9F41-AA9A-20106E783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b="1" u="sng" dirty="0"/>
              <a:t>Jennifer Piercy</a:t>
            </a:r>
            <a:r>
              <a:rPr lang="en-US" sz="3200" b="1" dirty="0"/>
              <a:t>  </a:t>
            </a:r>
          </a:p>
          <a:p>
            <a:pPr lvl="0"/>
            <a:r>
              <a:rPr lang="en-US" dirty="0"/>
              <a:t>Director - Student Recruiting </a:t>
            </a:r>
          </a:p>
          <a:p>
            <a:pPr lvl="0"/>
            <a:r>
              <a:rPr lang="en-US" dirty="0"/>
              <a:t>Department of Forest and Biomaterials</a:t>
            </a:r>
          </a:p>
          <a:p>
            <a:pPr lvl="0"/>
            <a:r>
              <a:rPr lang="en-US" dirty="0"/>
              <a:t>NCSU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AE1F2A-22C3-0847-A3D1-364EC812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Pulp and Paper Industry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FEBAF15-63FC-AA4E-AB50-1F1970ECD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27548" r="16055" b="26883"/>
          <a:stretch/>
        </p:blipFill>
        <p:spPr>
          <a:xfrm>
            <a:off x="4572000" y="4127039"/>
            <a:ext cx="4190035" cy="20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559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11A508-4481-9F41-AA9A-20106E783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b="1" dirty="0"/>
              <a:t>Tim Corey</a:t>
            </a:r>
          </a:p>
          <a:p>
            <a:pPr lvl="0"/>
            <a:r>
              <a:rPr lang="en-US" dirty="0"/>
              <a:t>Manufacturing Excellence Leader</a:t>
            </a:r>
          </a:p>
          <a:p>
            <a:pPr lvl="0"/>
            <a:r>
              <a:rPr lang="en-US" dirty="0"/>
              <a:t>International Paper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AE1F2A-22C3-0847-A3D1-364EC812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Pulp and Paper Industry</a:t>
            </a:r>
          </a:p>
        </p:txBody>
      </p:sp>
      <p:pic>
        <p:nvPicPr>
          <p:cNvPr id="8" name="Picture 7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C3B27A1A-431C-B649-AA1F-D3F593C561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4" b="57238"/>
          <a:stretch/>
        </p:blipFill>
        <p:spPr>
          <a:xfrm>
            <a:off x="628650" y="4352081"/>
            <a:ext cx="81280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1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1931800"/>
            <a:ext cx="7336465" cy="1428500"/>
          </a:xfrm>
        </p:spPr>
        <p:txBody>
          <a:bodyPr/>
          <a:lstStyle/>
          <a:p>
            <a:r>
              <a:rPr lang="en-US"/>
              <a:t>Frank </a:t>
            </a:r>
            <a:r>
              <a:rPr lang="en-US" err="1"/>
              <a:t>Scuiletti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3360300"/>
            <a:ext cx="8229600" cy="1655762"/>
          </a:xfrm>
        </p:spPr>
        <p:txBody>
          <a:bodyPr>
            <a:noAutofit/>
          </a:bodyPr>
          <a:lstStyle/>
          <a:p>
            <a:r>
              <a:rPr lang="en-US" sz="3200"/>
              <a:t>Program Coordinator: Construction, Engineering, Industrial, Transport, Criminal Justice, Fire Protection, &amp; Work-Based Learning</a:t>
            </a:r>
            <a:br>
              <a:rPr lang="en-US" sz="3200"/>
            </a:br>
            <a:r>
              <a:rPr lang="en-US" sz="3200"/>
              <a:t>NCCCS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E78B0-48EF-DE42-B2C4-CDB09E4B6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81" y="5553068"/>
            <a:ext cx="3094519" cy="117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7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Kathryn P. Castelloes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err="1"/>
              <a:t>ApprenticeshipNC</a:t>
            </a:r>
            <a:r>
              <a:rPr lang="en-US"/>
              <a:t> Director</a:t>
            </a:r>
          </a:p>
          <a:p>
            <a:r>
              <a:rPr lang="en-US"/>
              <a:t>NCCCS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00" y="4494623"/>
            <a:ext cx="1905000" cy="1888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F0DB0-149C-2F4A-9345-33A7A5D86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81" y="5438768"/>
            <a:ext cx="3094519" cy="117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7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167438"/>
            <a:ext cx="4903838" cy="6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4FA5AD-EDA3-CA4A-B82D-39A326CB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" y="1818270"/>
            <a:ext cx="9093253" cy="34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55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D4EAE7-856D-B04B-9A33-74A4BB6FF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Saturday, October 19, 2019</a:t>
            </a:r>
          </a:p>
          <a:p>
            <a:r>
              <a:rPr lang="en-US" dirty="0"/>
              <a:t>9am to noon</a:t>
            </a:r>
          </a:p>
          <a:p>
            <a:r>
              <a:rPr lang="en-US" dirty="0"/>
              <a:t>South Campus</a:t>
            </a:r>
          </a:p>
          <a:p>
            <a:r>
              <a:rPr lang="en-US" dirty="0"/>
              <a:t>9101 Fayetteville Road, Raleigh, NC</a:t>
            </a:r>
          </a:p>
          <a:p>
            <a:r>
              <a:rPr lang="en-US" dirty="0"/>
              <a:t>https://</a:t>
            </a:r>
            <a:r>
              <a:rPr lang="en-US" dirty="0" err="1"/>
              <a:t>www.waketech.edu</a:t>
            </a:r>
            <a:r>
              <a:rPr lang="en-US" dirty="0"/>
              <a:t>/admissions-aid/become-a-student/recruiting-outreach/open-house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86147A-1DA0-5447-B356-3591BD29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Wake Tech CC Open House</a:t>
            </a:r>
          </a:p>
        </p:txBody>
      </p:sp>
    </p:spTree>
    <p:extLst>
      <p:ext uri="{BB962C8B-B14F-4D97-AF65-F5344CB8AC3E}">
        <p14:creationId xmlns:p14="http://schemas.microsoft.com/office/powerpoint/2010/main" val="35123945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F4D865-680C-634D-B5B6-097AF769FED9}"/>
              </a:ext>
            </a:extLst>
          </p:cNvPr>
          <p:cNvSpPr/>
          <p:nvPr/>
        </p:nvSpPr>
        <p:spPr>
          <a:xfrm>
            <a:off x="76200" y="6167438"/>
            <a:ext cx="4903838" cy="690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23E2E6-2EF3-C942-8A91-325510536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61205"/>
            <a:ext cx="7786145" cy="11477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Next meeting is November 21, 2019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DE6DEC-CB0D-7145-803C-51F4CE81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Raising the Awareness of Career Pathways in North Carolina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F5147F9-B717-F149-BD91-DB7BA249B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" y="2607867"/>
            <a:ext cx="8067607" cy="30613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A2742A-214E-AF4E-84BB-772094E10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7438"/>
            <a:ext cx="91440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4963" indent="-1604963" algn="ctr">
              <a:spcBef>
                <a:spcPct val="20000"/>
              </a:spcBef>
              <a:tabLst>
                <a:tab pos="1604963" algn="l"/>
              </a:tabLst>
            </a:pPr>
            <a:r>
              <a:rPr lang="en-US" sz="3200" dirty="0" err="1"/>
              <a:t>www.ncperkins.org</a:t>
            </a:r>
            <a:r>
              <a:rPr lang="en-US" sz="3200" dirty="0"/>
              <a:t>/presentations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913A1F7-E1F0-1C4B-A3D4-D9208E295A27}"/>
              </a:ext>
            </a:extLst>
          </p:cNvPr>
          <p:cNvSpPr txBox="1">
            <a:spLocks/>
          </p:cNvSpPr>
          <p:nvPr/>
        </p:nvSpPr>
        <p:spPr>
          <a:xfrm>
            <a:off x="347188" y="5136357"/>
            <a:ext cx="7786145" cy="1147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3363" indent="-233363" algn="l" defTabSz="51435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HelvLight" pitchFamily="2" charset="0"/>
                <a:ea typeface="+mn-ea"/>
                <a:cs typeface="+mn-cs"/>
              </a:defRPr>
            </a:lvl1pPr>
            <a:lvl2pPr marL="458788" indent="-201613" algn="l" defTabSz="51435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HelvLight" pitchFamily="2" charset="0"/>
                <a:ea typeface="+mn-ea"/>
                <a:cs typeface="+mn-cs"/>
              </a:defRPr>
            </a:lvl2pPr>
            <a:lvl3pPr marL="692150" indent="-177800" algn="l" defTabSz="51435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tx1"/>
                </a:solidFill>
                <a:latin typeface="HelvLight" pitchFamily="2" charset="0"/>
                <a:ea typeface="+mn-ea"/>
                <a:cs typeface="+mn-cs"/>
              </a:defRPr>
            </a:lvl3pPr>
            <a:lvl4pPr marL="976313" indent="-204788" algn="l" defTabSz="51435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HelvLight" pitchFamily="2" charset="0"/>
                <a:ea typeface="+mn-ea"/>
                <a:cs typeface="+mn-cs"/>
              </a:defRPr>
            </a:lvl4pPr>
            <a:lvl5pPr marL="1200150" indent="-171450" algn="l" defTabSz="51435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HelvLight" pitchFamily="2" charset="0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85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794133-2FE1-7944-A693-9D3C4E4E8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November 11-17, 2019</a:t>
            </a:r>
          </a:p>
          <a:p>
            <a:r>
              <a:rPr lang="en-US" dirty="0"/>
              <a:t>https://</a:t>
            </a:r>
            <a:r>
              <a:rPr lang="en-US" dirty="0" err="1"/>
              <a:t>www.apprenticeship.gov</a:t>
            </a:r>
            <a:r>
              <a:rPr lang="en-US" dirty="0"/>
              <a:t>/national-apprenticeship-week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75DA36-B0C3-3F4C-B851-410FD449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Apprenticeship Week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D4C1D6B-7512-774C-B6AC-C74C25D5D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37143"/>
            <a:ext cx="7768630" cy="55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4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794133-2FE1-7944-A693-9D3C4E4E8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Manufacturing Apprenticeship Night</a:t>
            </a:r>
          </a:p>
          <a:p>
            <a:r>
              <a:rPr lang="en-US" dirty="0"/>
              <a:t>Nov 14, 2019 -- 6 pm to 8 pm</a:t>
            </a:r>
          </a:p>
          <a:p>
            <a:r>
              <a:rPr lang="en-US" dirty="0"/>
              <a:t>Alamance Community College</a:t>
            </a:r>
          </a:p>
          <a:p>
            <a:r>
              <a:rPr lang="en-US" dirty="0"/>
              <a:t>1247 Jimmie Kerr Rd, Graham, NC 27253</a:t>
            </a:r>
          </a:p>
          <a:p>
            <a:r>
              <a:rPr lang="en-US" dirty="0"/>
              <a:t>https://</a:t>
            </a:r>
            <a:r>
              <a:rPr lang="en-US" dirty="0" err="1"/>
              <a:t>www.facebook.com</a:t>
            </a:r>
            <a:r>
              <a:rPr lang="en-US" dirty="0"/>
              <a:t>/events/2402298816680388/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75DA36-B0C3-3F4C-B851-410FD449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Apprenticeship Week</a:t>
            </a:r>
          </a:p>
        </p:txBody>
      </p:sp>
    </p:spTree>
    <p:extLst>
      <p:ext uri="{BB962C8B-B14F-4D97-AF65-F5344CB8AC3E}">
        <p14:creationId xmlns:p14="http://schemas.microsoft.com/office/powerpoint/2010/main" val="2337671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tree&#10;&#10;Description automatically generated">
            <a:extLst>
              <a:ext uri="{FF2B5EF4-FFF2-40B4-BE49-F238E27FC236}">
                <a16:creationId xmlns:a16="http://schemas.microsoft.com/office/drawing/2014/main" id="{23997C54-2C26-8C49-83B7-BFCB40C40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" y="196769"/>
            <a:ext cx="9111730" cy="64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08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System Office Template 2017</Template>
  <TotalTime>0</TotalTime>
  <Words>1661</Words>
  <Application>Microsoft Macintosh PowerPoint</Application>
  <PresentationFormat>On-screen Show (4:3)</PresentationFormat>
  <Paragraphs>542</Paragraphs>
  <Slides>62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Arial Black</vt:lpstr>
      <vt:lpstr>Calibri</vt:lpstr>
      <vt:lpstr>Calibri Light</vt:lpstr>
      <vt:lpstr>HelvLight</vt:lpstr>
      <vt:lpstr>Office Theme</vt:lpstr>
      <vt:lpstr>October 17, 2019</vt:lpstr>
      <vt:lpstr>Raising the Awareness of Career Pathways in North Carolina</vt:lpstr>
      <vt:lpstr>PowerPoint Presentation</vt:lpstr>
      <vt:lpstr>Apprenticeship at the NC State Fair</vt:lpstr>
      <vt:lpstr>Apprenticeship at the NC State Fair</vt:lpstr>
      <vt:lpstr>Kathryn P. Castelloes</vt:lpstr>
      <vt:lpstr>National Apprenticeship Week</vt:lpstr>
      <vt:lpstr>National Apprenticeship Week</vt:lpstr>
      <vt:lpstr>PowerPoint Presentation</vt:lpstr>
      <vt:lpstr>PowerPoint Presentation</vt:lpstr>
      <vt:lpstr>Careers in Construction Month</vt:lpstr>
      <vt:lpstr>Careers in Construction Month</vt:lpstr>
      <vt:lpstr>WNC Construction Career Day</vt:lpstr>
      <vt:lpstr>WNC Construction Career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Manufacturing Facts</vt:lpstr>
      <vt:lpstr>Manufacturing Day</vt:lpstr>
      <vt:lpstr>Manufacturing Day 2019</vt:lpstr>
      <vt:lpstr>NC is 9th State in Manufacturing</vt:lpstr>
      <vt:lpstr>PowerPoint Presentation</vt:lpstr>
      <vt:lpstr>Kelly Rhoads</vt:lpstr>
      <vt:lpstr>Apex Tool Group</vt:lpstr>
      <vt:lpstr>Apex Tool Group</vt:lpstr>
      <vt:lpstr>Apex Tool Group</vt:lpstr>
      <vt:lpstr>Apex Tool Group</vt:lpstr>
      <vt:lpstr>Apex Tool Group</vt:lpstr>
      <vt:lpstr>Apex Tool Group</vt:lpstr>
      <vt:lpstr>Apex Tool Group</vt:lpstr>
      <vt:lpstr>Apex Tool Group</vt:lpstr>
      <vt:lpstr>Apex Tool Group</vt:lpstr>
      <vt:lpstr>Apex Tool Group</vt:lpstr>
      <vt:lpstr>Apex Tool Group</vt:lpstr>
      <vt:lpstr>PowerPoint Presentation</vt:lpstr>
      <vt:lpstr>Kevin Donovan</vt:lpstr>
      <vt:lpstr>Dell EMC</vt:lpstr>
      <vt:lpstr>Dell EMC</vt:lpstr>
      <vt:lpstr>Dell EMC</vt:lpstr>
      <vt:lpstr>PowerPoint Presentation</vt:lpstr>
      <vt:lpstr>Manufacturing Day 2019</vt:lpstr>
      <vt:lpstr>PowerPoint Presentation</vt:lpstr>
      <vt:lpstr>Pulp and Paper Industry</vt:lpstr>
      <vt:lpstr>Pulp and Paper Industry</vt:lpstr>
      <vt:lpstr>Pulp and Paper Industry</vt:lpstr>
      <vt:lpstr>PRODUCTS THAT PEOPLE RELY ON EVERY DAY</vt:lpstr>
      <vt:lpstr>PowerPoint Presentation</vt:lpstr>
      <vt:lpstr>PowerPoint Presentation</vt:lpstr>
      <vt:lpstr>Pulp and Paper Industry</vt:lpstr>
      <vt:lpstr>Pulp and Paper Industry</vt:lpstr>
      <vt:lpstr>Frank Scuiletti</vt:lpstr>
      <vt:lpstr>PowerPoint Presentation</vt:lpstr>
      <vt:lpstr>Wake Tech CC Open House</vt:lpstr>
      <vt:lpstr>Raising the Awareness of Career Pathways in North Carolina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cp:lastPrinted>2019-10-17T11:26:38Z</cp:lastPrinted>
  <dcterms:created xsi:type="dcterms:W3CDTF">2017-04-24T19:18:55Z</dcterms:created>
  <dcterms:modified xsi:type="dcterms:W3CDTF">2019-10-17T14:29:41Z</dcterms:modified>
</cp:coreProperties>
</file>