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7"/>
  </p:notesMasterIdLst>
  <p:handoutMasterIdLst>
    <p:handoutMasterId r:id="rId38"/>
  </p:handoutMasterIdLst>
  <p:sldIdLst>
    <p:sldId id="256" r:id="rId5"/>
    <p:sldId id="282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76" r:id="rId14"/>
    <p:sldId id="264" r:id="rId15"/>
    <p:sldId id="266" r:id="rId16"/>
    <p:sldId id="265" r:id="rId17"/>
    <p:sldId id="267" r:id="rId18"/>
    <p:sldId id="268" r:id="rId19"/>
    <p:sldId id="277" r:id="rId20"/>
    <p:sldId id="278" r:id="rId21"/>
    <p:sldId id="285" r:id="rId22"/>
    <p:sldId id="269" r:id="rId23"/>
    <p:sldId id="279" r:id="rId24"/>
    <p:sldId id="280" r:id="rId25"/>
    <p:sldId id="270" r:id="rId26"/>
    <p:sldId id="271" r:id="rId27"/>
    <p:sldId id="272" r:id="rId28"/>
    <p:sldId id="273" r:id="rId29"/>
    <p:sldId id="275" r:id="rId30"/>
    <p:sldId id="286" r:id="rId31"/>
    <p:sldId id="287" r:id="rId32"/>
    <p:sldId id="284" r:id="rId33"/>
    <p:sldId id="274" r:id="rId34"/>
    <p:sldId id="283" r:id="rId35"/>
    <p:sldId id="281" r:id="rId36"/>
  </p:sldIdLst>
  <p:sldSz cx="9144000" cy="6858000" type="screen4x3"/>
  <p:notesSz cx="6858000" cy="9296400"/>
  <p:custDataLst>
    <p:tags r:id="rId3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DF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84603" autoAdjust="0"/>
  </p:normalViewPr>
  <p:slideViewPr>
    <p:cSldViewPr>
      <p:cViewPr varScale="1">
        <p:scale>
          <a:sx n="57" d="100"/>
          <a:sy n="57" d="100"/>
        </p:scale>
        <p:origin x="66" y="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Microsoft Official Academic Course (MOAC)</c:v>
                </c:pt>
                <c:pt idx="1">
                  <c:v>Microsoft Online Learning Curriculum</c:v>
                </c:pt>
                <c:pt idx="2">
                  <c:v>Lesson Plans</c:v>
                </c:pt>
                <c:pt idx="3">
                  <c:v>Digital Literacy Curriculum</c:v>
                </c:pt>
                <c:pt idx="4">
                  <c:v>Microsoft Official Courseware</c:v>
                </c:pt>
                <c:pt idx="5">
                  <c:v>Teaching with Technology Curriculum</c:v>
                </c:pt>
                <c:pt idx="6">
                  <c:v>Microsoft Certified Educator (MCE) exams</c:v>
                </c:pt>
                <c:pt idx="7">
                  <c:v>Microsoft Certified Trainer (MCT) exams</c:v>
                </c:pt>
                <c:pt idx="8">
                  <c:v>Microsoft Office Specialist (MOS) exams</c:v>
                </c:pt>
                <c:pt idx="9">
                  <c:v>Microsoft IT Academy Marketing Materials </c:v>
                </c:pt>
                <c:pt idx="10">
                  <c:v>Dreamspark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19</c:v>
                </c:pt>
                <c:pt idx="1">
                  <c:v>10</c:v>
                </c:pt>
                <c:pt idx="2">
                  <c:v>6</c:v>
                </c:pt>
                <c:pt idx="3">
                  <c:v>9</c:v>
                </c:pt>
                <c:pt idx="4">
                  <c:v>9</c:v>
                </c:pt>
                <c:pt idx="5">
                  <c:v>4</c:v>
                </c:pt>
                <c:pt idx="6">
                  <c:v>8</c:v>
                </c:pt>
                <c:pt idx="7">
                  <c:v>8</c:v>
                </c:pt>
                <c:pt idx="8">
                  <c:v>35</c:v>
                </c:pt>
                <c:pt idx="9">
                  <c:v>17</c:v>
                </c:pt>
                <c:pt idx="10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31-41BD-A617-872FFA28990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6839296"/>
        <c:axId val="238994552"/>
      </c:barChart>
      <c:catAx>
        <c:axId val="6839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8994552"/>
        <c:crosses val="autoZero"/>
        <c:auto val="1"/>
        <c:lblAlgn val="ctr"/>
        <c:lblOffset val="100"/>
        <c:noMultiLvlLbl val="0"/>
      </c:catAx>
      <c:valAx>
        <c:axId val="238994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9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4F7D02BC-678A-4932-B82B-1499DA207151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6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418C1209-4D24-4E6B-B850-B0D789831E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5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0D8766E1-CEEA-41BF-A457-E538D89CB544}" type="datetimeFigureOut">
              <a:rPr lang="en-US" smtClean="0"/>
              <a:pPr/>
              <a:t>2/24/2016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6"/>
            <a:ext cx="2971800" cy="4648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FB46C6A2-84B9-4F4B-9D29-2CFB53138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13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ea typeface="ヒラギノ角ゴ Pro W3" charset="0"/>
              </a:rPr>
              <a:t>Here are approximately 60 open houses all across the state in April helping people learn about the </a:t>
            </a:r>
            <a:r>
              <a:rPr lang="en-US" u="sng" baseline="0" dirty="0" smtClean="0">
                <a:ea typeface="ヒラギノ角ゴ Pro W3" charset="0"/>
              </a:rPr>
              <a:t>modern</a:t>
            </a:r>
            <a:r>
              <a:rPr lang="en-US" baseline="0" dirty="0" smtClean="0">
                <a:ea typeface="ヒラギノ角ゴ Pro W3" charset="0"/>
              </a:rPr>
              <a:t> careers in Advanced Manufacturing and other STEM careers. </a:t>
            </a:r>
          </a:p>
          <a:p>
            <a:endParaRPr lang="en-US" dirty="0" smtClean="0">
              <a:ea typeface="ヒラギノ角ゴ Pro W3" charset="0"/>
            </a:endParaRPr>
          </a:p>
          <a:p>
            <a:r>
              <a:rPr lang="en-US" dirty="0" smtClean="0">
                <a:ea typeface="ヒラギノ角ゴ Pro W3" charset="0"/>
              </a:rPr>
              <a:t>North Carolina Advanced Manufacturing and STEM Careers Awareness</a:t>
            </a:r>
            <a:r>
              <a:rPr lang="en-US" baseline="0" dirty="0" smtClean="0">
                <a:ea typeface="ヒラギノ角ゴ Pro W3" charset="0"/>
              </a:rPr>
              <a:t> Week is a joint venture between North Carolina Public Schools, the Community </a:t>
            </a:r>
            <a:r>
              <a:rPr lang="en-US" dirty="0">
                <a:ea typeface="ヒラギノ角ゴ Pro W3" charset="0"/>
              </a:rPr>
              <a:t>C</a:t>
            </a:r>
            <a:r>
              <a:rPr lang="en-US" baseline="0" dirty="0" smtClean="0">
                <a:ea typeface="ヒラギノ角ゴ Pro W3" charset="0"/>
              </a:rPr>
              <a:t>ollege </a:t>
            </a:r>
            <a:r>
              <a:rPr lang="en-US" dirty="0">
                <a:ea typeface="ヒラギノ角ゴ Pro W3" charset="0"/>
              </a:rPr>
              <a:t>S</a:t>
            </a:r>
            <a:r>
              <a:rPr lang="en-US" baseline="0" dirty="0" smtClean="0">
                <a:ea typeface="ヒラギノ角ゴ Pro W3" charset="0"/>
              </a:rPr>
              <a:t>ystem, and the Department of Commerce.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>
              <a:ea typeface="ヒラギノ角ゴ Pro W3" charset="0"/>
            </a:endParaRPr>
          </a:p>
          <a:p>
            <a:r>
              <a:rPr lang="en-US" baseline="0" dirty="0" smtClean="0">
                <a:ea typeface="ヒラギノ角ゴ Pro W3" charset="0"/>
              </a:rPr>
              <a:t>Make sure that the youth of this state know about these open houses.   </a:t>
            </a:r>
          </a:p>
          <a:p>
            <a:r>
              <a:rPr lang="en-US" baseline="0" dirty="0" smtClean="0">
                <a:ea typeface="ヒラギノ角ゴ Pro W3" charset="0"/>
              </a:rPr>
              <a:t>These events are not just for high school students, they are for college students and even adults who are still refining their career pathway.</a:t>
            </a:r>
          </a:p>
          <a:p>
            <a:endParaRPr lang="en-US" baseline="0" dirty="0" smtClean="0">
              <a:ea typeface="ヒラギノ角ゴ Pro W3" charset="0"/>
            </a:endParaRPr>
          </a:p>
          <a:p>
            <a:r>
              <a:rPr lang="en-US" baseline="0" dirty="0" smtClean="0">
                <a:ea typeface="ヒラギノ角ゴ Pro W3" charset="0"/>
              </a:rPr>
              <a:t>This handout is available with the PowerPoint you are viewing. </a:t>
            </a:r>
          </a:p>
          <a:p>
            <a:r>
              <a:rPr lang="en-US" baseline="0" dirty="0" smtClean="0">
                <a:ea typeface="ヒラギノ角ゴ Pro W3" charset="0"/>
              </a:rPr>
              <a:t>Download all of this at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ea typeface="ヒラギノ角ゴ Pro W3" charset="0"/>
              </a:rPr>
              <a:t>C T P N C dot ORG.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ea typeface="ヒラギノ角ゴ Pro W3" charset="0"/>
              </a:rPr>
              <a:t>Again that’s C T P N C dot ORG.</a:t>
            </a:r>
          </a:p>
          <a:p>
            <a:endParaRPr lang="en-US" baseline="0" dirty="0" smtClean="0">
              <a:ea typeface="ヒラギノ角ゴ Pro W3" charset="0"/>
            </a:endParaRPr>
          </a:p>
          <a:p>
            <a:endParaRPr lang="en-US" dirty="0">
              <a:ea typeface="ヒラギノ角ゴ Pro W3" charset="0"/>
            </a:endParaRPr>
          </a:p>
          <a:p>
            <a:r>
              <a:rPr lang="en-US" dirty="0" smtClean="0">
                <a:ea typeface="ヒラギノ角ゴ Pro W3" charset="0"/>
              </a:rPr>
              <a:t>======</a:t>
            </a:r>
          </a:p>
          <a:p>
            <a:endParaRPr lang="en-US" dirty="0" smtClean="0">
              <a:ea typeface="ヒラギノ角ゴ Pro W3" charset="0"/>
            </a:endParaRPr>
          </a:p>
          <a:p>
            <a:r>
              <a:rPr lang="en-US" dirty="0" err="1" smtClean="0">
                <a:ea typeface="ヒラギノ角ゴ Pro W3" charset="0"/>
              </a:rPr>
              <a:t>www.ctpnc.org</a:t>
            </a:r>
            <a:r>
              <a:rPr lang="en-US" dirty="0" smtClean="0">
                <a:ea typeface="ヒラギノ角ゴ Pro W3" charset="0"/>
              </a:rPr>
              <a:t>/manufacturing</a:t>
            </a:r>
            <a:endParaRPr lang="en-US" dirty="0">
              <a:ea typeface="ヒラギノ角ゴ Pro W3" charset="0"/>
            </a:endParaRPr>
          </a:p>
        </p:txBody>
      </p:sp>
      <p:sp>
        <p:nvSpPr>
          <p:cNvPr id="158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A69C6A07-4ACB-AF47-B346-ADD50E46B475}" type="slidenum">
              <a:rPr lang="en-US" sz="1300"/>
              <a:pPr/>
              <a:t>18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141965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nceta.org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593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Registration and information:  </a:t>
            </a:r>
            <a:r>
              <a:rPr lang="en-US" sz="1800" u="sng" dirty="0" smtClean="0"/>
              <a:t>nceta.org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6C6A2-84B9-4F4B-9D29-2CFB53138DBA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007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69EF-6784-4225-89AA-E6C06863EC96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EC54-034C-46DC-8500-E99EB784E404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3C96-DA9D-4C8D-A443-56B68AA6C52B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274638"/>
            <a:ext cx="6096000" cy="94456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E040-2E79-4EF6-B110-590348DE69FC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E26E-BECB-4060-9299-C96746AEAA62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CFC23-99AF-4883-881F-A6DD366A843C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B7775-0FB7-4EC8-BCB2-C596B636DF03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3495-C270-42FA-BEA2-29A2E18E9D6B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BB50-6DD7-4EEF-8CC7-AC3030BD2D4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B168-0F9A-485B-99C3-0E1B6524C3BC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19400" y="609600"/>
            <a:ext cx="60960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6C345-A948-4B2E-87CB-4EF8A38F23A6}" type="datetime1">
              <a:rPr lang="en-US" smtClean="0"/>
              <a:pPr/>
              <a:t>2/24/2016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07EB5-E551-4081-B1D4-5458D7644D4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NCCCS_logo_2C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2667000" cy="10146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Perkins CTE Update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February 23, 2016 </a:t>
            </a:r>
          </a:p>
          <a:p>
            <a:r>
              <a:rPr lang="en-US" dirty="0" smtClean="0"/>
              <a:t>Repeated February 24, 2016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Toward Understanding Programs of Study and Career Pathways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CTE  Program of Study to CTE Pathway </a:t>
            </a:r>
          </a:p>
          <a:p>
            <a:r>
              <a:rPr lang="en-US" dirty="0" smtClean="0"/>
              <a:t>Engages employers throughout the pathway </a:t>
            </a:r>
          </a:p>
          <a:p>
            <a:r>
              <a:rPr lang="en-US" dirty="0" smtClean="0"/>
              <a:t>Integrates career advising  </a:t>
            </a:r>
          </a:p>
          <a:p>
            <a:r>
              <a:rPr lang="en-US" dirty="0" smtClean="0"/>
              <a:t>Provides for integrated Work-Based Learning – Exploring &amp; Experiencing work, and reinforcing and expanding on content learned in the classroom on the job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0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Toward Understanding Programs of Study and Career Pathways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u="sng" dirty="0" smtClean="0"/>
              <a:t>CTE  Program of Study to CTE Pathway </a:t>
            </a:r>
          </a:p>
          <a:p>
            <a:r>
              <a:rPr lang="en-US" sz="2200" dirty="0" smtClean="0"/>
              <a:t>Engages secondary and postsecondary faculty in developing Programs of Study with employers or their intermediary </a:t>
            </a:r>
          </a:p>
          <a:p>
            <a:r>
              <a:rPr lang="en-US" sz="2200" dirty="0" smtClean="0"/>
              <a:t>Incorporate secondary and postsecondary education elements </a:t>
            </a:r>
          </a:p>
          <a:p>
            <a:r>
              <a:rPr lang="en-US" sz="2200" dirty="0" smtClean="0"/>
              <a:t>Provides for a coherent and rigorous aligned content </a:t>
            </a:r>
          </a:p>
          <a:p>
            <a:r>
              <a:rPr lang="en-US" sz="2200" dirty="0" smtClean="0"/>
              <a:t>Allows for secondary students to earn postsecondary credit leading to an industry credential or postsecondary certificate, diploma, or degree </a:t>
            </a:r>
          </a:p>
          <a:p>
            <a:r>
              <a:rPr lang="en-US" sz="2200" dirty="0" smtClean="0"/>
              <a:t>Engages employers throughout the pathway </a:t>
            </a:r>
          </a:p>
          <a:p>
            <a:r>
              <a:rPr lang="en-US" sz="2200" dirty="0" smtClean="0"/>
              <a:t>Integrates career advising  </a:t>
            </a:r>
          </a:p>
          <a:p>
            <a:r>
              <a:rPr lang="en-US" sz="2200" dirty="0" smtClean="0"/>
              <a:t>Provides for integrated Work-Based Learning – Exploring &amp; Experiencing work, and reinforcing and expanding on content learned in the classroom on the job </a:t>
            </a:r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5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69234" y="152400"/>
            <a:ext cx="3542686" cy="64048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CTE PATHWAY 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Integrated </a:t>
            </a:r>
            <a:r>
              <a:rPr lang="en-US" dirty="0"/>
              <a:t>Counseling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u="sng" dirty="0" smtClean="0"/>
              <a:t>Coherent Rigorous Aligned </a:t>
            </a:r>
            <a:r>
              <a:rPr lang="en-US" dirty="0" smtClean="0"/>
              <a:t>Content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Secondary and Postsecondary </a:t>
            </a:r>
            <a:r>
              <a:rPr lang="en-US" dirty="0" smtClean="0"/>
              <a:t>Elements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Secondary </a:t>
            </a:r>
            <a:r>
              <a:rPr lang="en-US" dirty="0"/>
              <a:t>Students earn Postsecondary </a:t>
            </a:r>
            <a:r>
              <a:rPr lang="en-US" dirty="0" smtClean="0"/>
              <a:t>Credit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Leads </a:t>
            </a:r>
            <a:r>
              <a:rPr lang="en-US" dirty="0"/>
              <a:t>to Industry Credential or postsecondary certificate, diploma or degree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Engaged </a:t>
            </a:r>
            <a:r>
              <a:rPr lang="en-US" dirty="0"/>
              <a:t>Employers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Work Based Learning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3495-C270-42FA-BEA2-29A2E18E9D6B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85800" y="1219201"/>
            <a:ext cx="2396306" cy="51371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CCP Program of Study</a:t>
            </a:r>
          </a:p>
          <a:p>
            <a:endParaRPr lang="en-US" dirty="0"/>
          </a:p>
          <a:p>
            <a:pPr algn="r"/>
            <a:r>
              <a:rPr lang="en-US" dirty="0" smtClean="0"/>
              <a:t>Career Coaches</a:t>
            </a:r>
          </a:p>
          <a:p>
            <a:endParaRPr lang="en-US" dirty="0"/>
          </a:p>
          <a:p>
            <a:pPr algn="r"/>
            <a:r>
              <a:rPr lang="en-US" dirty="0" smtClean="0"/>
              <a:t>Career </a:t>
            </a:r>
            <a:r>
              <a:rPr lang="en-US" dirty="0"/>
              <a:t>and College </a:t>
            </a:r>
            <a:r>
              <a:rPr lang="en-US" dirty="0" smtClean="0"/>
              <a:t>Promise </a:t>
            </a:r>
            <a:r>
              <a:rPr lang="en-US" dirty="0"/>
              <a:t>to offer </a:t>
            </a:r>
            <a:r>
              <a:rPr lang="en-US" u="sng" dirty="0"/>
              <a:t>structured opportunities </a:t>
            </a:r>
            <a:r>
              <a:rPr lang="en-US" dirty="0"/>
              <a:t>for qualified </a:t>
            </a:r>
            <a:r>
              <a:rPr lang="en-US" u="sng" dirty="0"/>
              <a:t>high school students to dually enroll in community college courses </a:t>
            </a:r>
            <a:r>
              <a:rPr lang="en-US" dirty="0"/>
              <a:t>that provide pathways that lead to a </a:t>
            </a:r>
            <a:r>
              <a:rPr lang="en-US" u="sng" dirty="0"/>
              <a:t>certificate, diploma, or degree </a:t>
            </a:r>
            <a:r>
              <a:rPr lang="en-US" dirty="0"/>
              <a:t>as well as provide </a:t>
            </a:r>
            <a:r>
              <a:rPr lang="en-US" u="sng" dirty="0"/>
              <a:t>entry-level jobs skills</a:t>
            </a:r>
            <a:r>
              <a:rPr lang="en-US" dirty="0"/>
              <a:t>. 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131111" y="1000787"/>
            <a:ext cx="1438123" cy="972394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131111" y="2309062"/>
            <a:ext cx="1373524" cy="104576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242378" y="4191000"/>
            <a:ext cx="1262257" cy="68580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63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Risk Monitoring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Desk Audit– Review of staffing charged to CTE Basic Grant </a:t>
            </a:r>
          </a:p>
          <a:p>
            <a:r>
              <a:rPr lang="en-US" dirty="0" smtClean="0"/>
              <a:t>Request January 2016 Time and Effort Sheets be sent to Raleigh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13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Site Monitoring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Review of Programs of Study  </a:t>
            </a:r>
          </a:p>
          <a:p>
            <a:r>
              <a:rPr lang="en-US" smtClean="0"/>
              <a:t>Professional Development </a:t>
            </a:r>
          </a:p>
          <a:p>
            <a:r>
              <a:rPr lang="en-US" smtClean="0"/>
              <a:t>Special Populations enrolled in CTE</a:t>
            </a:r>
          </a:p>
          <a:p>
            <a:r>
              <a:rPr lang="en-US" smtClean="0"/>
              <a:t>Equipment Purchased </a:t>
            </a:r>
          </a:p>
          <a:p>
            <a:r>
              <a:rPr lang="en-US" smtClean="0"/>
              <a:t>Staff Time and Effort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0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Accountability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1p1 – Students who attain a 2.5 GPA or higher </a:t>
            </a:r>
          </a:p>
          <a:p>
            <a:r>
              <a:rPr lang="en-US" dirty="0" smtClean="0"/>
              <a:t>2p1 – Students who complete a credential, certificate, diploma, or degree </a:t>
            </a:r>
          </a:p>
          <a:p>
            <a:r>
              <a:rPr lang="en-US" dirty="0" smtClean="0"/>
              <a:t>3p1 – Students who continue in CTE (retention or transfer) </a:t>
            </a:r>
          </a:p>
          <a:p>
            <a:r>
              <a:rPr lang="en-US" dirty="0" smtClean="0"/>
              <a:t>4p1 – Students who are placed in a job (employment) </a:t>
            </a:r>
          </a:p>
          <a:p>
            <a:r>
              <a:rPr lang="en-US" dirty="0" smtClean="0"/>
              <a:t>5p1 – Students who enroll in nontraditional program of study </a:t>
            </a:r>
          </a:p>
          <a:p>
            <a:r>
              <a:rPr lang="en-US" dirty="0" smtClean="0"/>
              <a:t>5p2 – students who complete a nontraditional program of study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61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Perkins Local Plan Evaluation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Document college activities and use of funds </a:t>
            </a:r>
          </a:p>
          <a:p>
            <a:r>
              <a:rPr lang="en-US" smtClean="0"/>
              <a:t>Opportunity to learn from each other </a:t>
            </a:r>
          </a:p>
          <a:p>
            <a:r>
              <a:rPr lang="en-US" smtClean="0"/>
              <a:t>Identify best practices to share </a:t>
            </a:r>
          </a:p>
          <a:p>
            <a:r>
              <a:rPr lang="en-US" smtClean="0"/>
              <a:t>Help new Perkins contacts better understand the Perkins Grant   </a:t>
            </a:r>
          </a:p>
          <a:p>
            <a:r>
              <a:rPr lang="en-US" smtClean="0"/>
              <a:t>Conducted in webinar format</a:t>
            </a:r>
          </a:p>
          <a:p>
            <a:r>
              <a:rPr lang="en-US" smtClean="0"/>
              <a:t>Record and post for best practices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2015-16 Perkins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 marL="1828800" lvl="4" indent="-1828800">
              <a:buNone/>
            </a:pPr>
            <a:r>
              <a:rPr lang="en-US" u="sng" dirty="0" smtClean="0"/>
              <a:t>Please complete a one slide </a:t>
            </a:r>
            <a:r>
              <a:rPr lang="en-US" u="sng" dirty="0"/>
              <a:t>P</a:t>
            </a:r>
            <a:r>
              <a:rPr lang="en-US" u="sng" dirty="0" smtClean="0"/>
              <a:t>owerPoint addressing these topics </a:t>
            </a:r>
          </a:p>
          <a:p>
            <a:r>
              <a:rPr lang="en-US" sz="1800" dirty="0" smtClean="0"/>
              <a:t>How has funding made a difference </a:t>
            </a:r>
          </a:p>
          <a:p>
            <a:r>
              <a:rPr lang="en-US" sz="1800" dirty="0" smtClean="0"/>
              <a:t>What was on Highlight or One Best Practice during the 15-16 program year.</a:t>
            </a:r>
          </a:p>
          <a:p>
            <a:r>
              <a:rPr lang="en-US" sz="1800" dirty="0" smtClean="0"/>
              <a:t>College Perkins Team Name, E-mail, Phone Numbers 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Strengthen Academic and Technical Skills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Link CTE at secondary and postsecondary levels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Provide students with understanding of all aspects of industry (WBL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Provide Professional Development – application of technology in teaching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Develop and Implement Evaluation of Programs (use of institutional Effectiveness data with Faculty)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Initiate Expand and Modernize Quality CTE including relevant technology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Activities and Services of sufficient size scope and quality to be effective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Activities to prepare special populations move toward self sufficiency </a:t>
            </a:r>
          </a:p>
          <a:p>
            <a:pPr>
              <a:buFont typeface="+mj-lt"/>
              <a:buAutoNum type="arabicPeriod"/>
            </a:pPr>
            <a:r>
              <a:rPr lang="en-US" sz="1800" dirty="0" smtClean="0"/>
              <a:t>Continuous Improvement of Accountability Measures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1892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3446"/>
            <a:ext cx="4553712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9408" y="3452446"/>
            <a:ext cx="29209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ctpnc.org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434744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Advanced Manufacturing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Post your College Activities </a:t>
            </a:r>
          </a:p>
          <a:p>
            <a:r>
              <a:rPr lang="en-US" smtClean="0"/>
              <a:t>Staff will be visiting colleges this week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7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CTE State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</a:tabLst>
            </a:pPr>
            <a:r>
              <a:rPr lang="en-US" b="1" dirty="0" smtClean="0"/>
              <a:t>Dr</a:t>
            </a:r>
            <a:r>
              <a:rPr lang="en-US" b="1" dirty="0"/>
              <a:t>. Bob </a:t>
            </a:r>
            <a:r>
              <a:rPr lang="en-US" b="1" dirty="0" smtClean="0"/>
              <a:t>Witchger </a:t>
            </a:r>
            <a:r>
              <a:rPr lang="en-US" dirty="0" smtClean="0"/>
              <a:t>-- Director</a:t>
            </a:r>
            <a:r>
              <a:rPr lang="en-US" dirty="0"/>
              <a:t>, Career and Technical </a:t>
            </a:r>
            <a:r>
              <a:rPr lang="en-US" dirty="0" smtClean="0"/>
              <a:t>Education</a:t>
            </a:r>
            <a:br>
              <a:rPr lang="en-US" dirty="0" smtClean="0"/>
            </a:br>
            <a:r>
              <a:rPr lang="en-US" dirty="0" smtClean="0"/>
              <a:t>	witchgerb@nccommunitycolleges.edu    919-807-7126</a:t>
            </a:r>
            <a:endParaRPr lang="en-US" dirty="0"/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</a:tabLst>
            </a:pPr>
            <a:r>
              <a:rPr lang="en-US" b="1" dirty="0"/>
              <a:t>Dr. Tony R. </a:t>
            </a:r>
            <a:r>
              <a:rPr lang="en-US" b="1" dirty="0" smtClean="0"/>
              <a:t>Reggi </a:t>
            </a:r>
            <a:r>
              <a:rPr lang="en-US" dirty="0" smtClean="0"/>
              <a:t>-- Coordinator</a:t>
            </a:r>
            <a:r>
              <a:rPr lang="en-US" dirty="0"/>
              <a:t>, Career &amp; Technical </a:t>
            </a:r>
            <a:r>
              <a:rPr lang="en-US" dirty="0" smtClean="0"/>
              <a:t>Education</a:t>
            </a:r>
            <a:br>
              <a:rPr lang="en-US" dirty="0" smtClean="0"/>
            </a:br>
            <a:r>
              <a:rPr lang="en-US" dirty="0" smtClean="0"/>
              <a:t>	reggia@nccommunitycolleges.edu    919-807-7131</a:t>
            </a:r>
            <a:endParaRPr lang="en-US" dirty="0"/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</a:tabLst>
            </a:pPr>
            <a:r>
              <a:rPr lang="en-US" b="1" dirty="0" smtClean="0"/>
              <a:t>Julia Hamilton </a:t>
            </a:r>
            <a:r>
              <a:rPr lang="en-US" dirty="0" smtClean="0"/>
              <a:t>-- Coordinator</a:t>
            </a:r>
            <a:r>
              <a:rPr lang="en-US" dirty="0"/>
              <a:t>, Career and Technology </a:t>
            </a:r>
            <a:r>
              <a:rPr lang="en-US" dirty="0" smtClean="0"/>
              <a:t>Education</a:t>
            </a:r>
            <a:br>
              <a:rPr lang="en-US" dirty="0" smtClean="0"/>
            </a:br>
            <a:r>
              <a:rPr lang="en-US" dirty="0" smtClean="0"/>
              <a:t>	hamiltonj@nccommunitycolleges.edu    919-807-7130</a:t>
            </a:r>
            <a:endParaRPr lang="en-US" dirty="0"/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</a:tabLst>
            </a:pPr>
            <a:r>
              <a:rPr lang="en-US" b="1" dirty="0" smtClean="0"/>
              <a:t>Chris Droessler </a:t>
            </a:r>
            <a:r>
              <a:rPr lang="en-US" dirty="0" smtClean="0"/>
              <a:t>-- Coordinator</a:t>
            </a:r>
            <a:r>
              <a:rPr lang="en-US" dirty="0"/>
              <a:t>, Career and Technical </a:t>
            </a:r>
            <a:r>
              <a:rPr lang="en-US" dirty="0" smtClean="0"/>
              <a:t>Education</a:t>
            </a:r>
            <a:br>
              <a:rPr lang="en-US" dirty="0" smtClean="0"/>
            </a:br>
            <a:r>
              <a:rPr lang="en-US" dirty="0" smtClean="0"/>
              <a:t>	droesslerc@nccommunitycolleges.edu    919-807-7068</a:t>
            </a:r>
            <a:endParaRPr lang="en-US" dirty="0"/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</a:tabLst>
            </a:pPr>
            <a:r>
              <a:rPr lang="en-US" b="1" dirty="0"/>
              <a:t>Ashley </a:t>
            </a:r>
            <a:r>
              <a:rPr lang="en-US" b="1" dirty="0" smtClean="0"/>
              <a:t>Bowling </a:t>
            </a:r>
            <a:r>
              <a:rPr lang="en-US" dirty="0" smtClean="0"/>
              <a:t>– CTE Administrative Assistant</a:t>
            </a:r>
            <a:br>
              <a:rPr lang="en-US" dirty="0" smtClean="0"/>
            </a:br>
            <a:r>
              <a:rPr lang="en-US" dirty="0" smtClean="0"/>
              <a:t>	bowlinga@nccommunitycolleges.edu    919-807-7129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62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Microsoft Academy Funding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 November, a survey was send to the Microsoft contacts at all 58 colleges</a:t>
            </a:r>
          </a:p>
          <a:p>
            <a:r>
              <a:rPr lang="en-US" smtClean="0"/>
              <a:t>40 colleges responded to the survey</a:t>
            </a:r>
          </a:p>
          <a:p>
            <a:r>
              <a:rPr lang="en-US" smtClean="0"/>
              <a:t>With the exception of DreamSpark, the results indicate that the majority of colleges are not utilizing the Microsoft Academy resources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695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Microsoft Academy Resources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5538454"/>
              </p:ext>
            </p:extLst>
          </p:nvPr>
        </p:nvGraphicFramePr>
        <p:xfrm>
          <a:off x="0" y="1828800"/>
          <a:ext cx="90678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042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Microsoft to College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Year Pilot concludes </a:t>
            </a:r>
          </a:p>
          <a:p>
            <a:r>
              <a:rPr lang="en-US" dirty="0" smtClean="0"/>
              <a:t>Discussion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6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Melior</a:t>
            </a:r>
            <a:r>
              <a:rPr lang="en-US" dirty="0" smtClean="0"/>
              <a:t> - Automotive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Electude</a:t>
            </a:r>
            <a:r>
              <a:rPr lang="en-US" dirty="0" smtClean="0"/>
              <a:t> and </a:t>
            </a:r>
            <a:r>
              <a:rPr lang="en-US" dirty="0" err="1" smtClean="0"/>
              <a:t>Melior</a:t>
            </a:r>
            <a:r>
              <a:rPr lang="en-US" dirty="0" smtClean="0"/>
              <a:t> Pilot </a:t>
            </a:r>
          </a:p>
          <a:p>
            <a:r>
              <a:rPr lang="en-US" dirty="0" smtClean="0"/>
              <a:t>Discussion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5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CORD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Career Pathway Toolkit </a:t>
            </a:r>
          </a:p>
          <a:p>
            <a:r>
              <a:rPr lang="en-US" smtClean="0"/>
              <a:t>Adjunct Faculty Toolkit </a:t>
            </a:r>
          </a:p>
          <a:p>
            <a:r>
              <a:rPr lang="en-US" smtClean="0"/>
              <a:t>Comment on college use of website</a:t>
            </a:r>
          </a:p>
          <a:p>
            <a:pPr lvl="1"/>
            <a:r>
              <a:rPr lang="en-US" smtClean="0"/>
              <a:t>% of faculty using the site </a:t>
            </a:r>
          </a:p>
          <a:p>
            <a:pPr lvl="1"/>
            <a:r>
              <a:rPr lang="en-US" smtClean="0"/>
              <a:t>Components that benefit faculty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2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Career Pathway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Mid-year discussion underway </a:t>
            </a:r>
          </a:p>
          <a:p>
            <a:r>
              <a:rPr lang="en-US" smtClean="0"/>
              <a:t>Anticipate local/basic grant picking up the projects as appropriate </a:t>
            </a:r>
          </a:p>
          <a:p>
            <a:r>
              <a:rPr lang="en-US" smtClean="0"/>
              <a:t>Year-end evaluation June 1st and 2nd, 2016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82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Meeting Calendar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u="sng" dirty="0" smtClean="0"/>
              <a:t>Spring 2016 CTE Schedule</a:t>
            </a:r>
          </a:p>
          <a:p>
            <a:pPr lvl="0">
              <a:lnSpc>
                <a:spcPct val="120000"/>
              </a:lnSpc>
            </a:pPr>
            <a:r>
              <a:rPr lang="en-US" dirty="0" smtClean="0"/>
              <a:t>February 23 2:00 PM- 3:00 PM: Perkins Update Webinar</a:t>
            </a:r>
          </a:p>
          <a:p>
            <a:pPr lvl="0">
              <a:lnSpc>
                <a:spcPct val="120000"/>
              </a:lnSpc>
            </a:pPr>
            <a:r>
              <a:rPr lang="en-US" dirty="0" smtClean="0"/>
              <a:t>February 24 9:00 AM- 10:00 AM: Perkins Update Webinar</a:t>
            </a:r>
          </a:p>
          <a:p>
            <a:pPr lvl="0">
              <a:lnSpc>
                <a:spcPct val="120000"/>
              </a:lnSpc>
            </a:pPr>
            <a:r>
              <a:rPr lang="en-US" dirty="0" smtClean="0"/>
              <a:t>February 25 9:00 AM- 10:00 AM Career Pathways Makeup Webinar</a:t>
            </a:r>
          </a:p>
          <a:p>
            <a:pPr lvl="0">
              <a:lnSpc>
                <a:spcPct val="120000"/>
              </a:lnSpc>
            </a:pPr>
            <a:r>
              <a:rPr lang="en-US" dirty="0" smtClean="0"/>
              <a:t>March 15 10:00 AM- 12:00 PM: Perkins 101 Webinar: Elective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1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-74816"/>
            <a:ext cx="5562600" cy="7186845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60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Free Preconference Session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Wednesday, April 6, 2016, 9 a.m. to noon.</a:t>
            </a:r>
          </a:p>
          <a:p>
            <a:r>
              <a:rPr lang="en-US" sz="2800" dirty="0" smtClean="0"/>
              <a:t>Work-Based Learning and Engaging Employers</a:t>
            </a:r>
          </a:p>
          <a:p>
            <a:r>
              <a:rPr lang="en-US" sz="2800" dirty="0" smtClean="0"/>
              <a:t>Presenter:  Debra Mills - Director, National Career Pathways Network </a:t>
            </a:r>
          </a:p>
          <a:p>
            <a:endParaRPr lang="en-US" sz="2800" dirty="0" smtClean="0"/>
          </a:p>
          <a:p>
            <a:r>
              <a:rPr lang="en-US" sz="2800" dirty="0" smtClean="0"/>
              <a:t>Arrive the evening before on April 5 and get the special conference rate for the hotel, Embassy Suites at the Greensboro Airport.  </a:t>
            </a:r>
          </a:p>
          <a:p>
            <a:r>
              <a:rPr lang="en-US" sz="2800" dirty="0" smtClean="0"/>
              <a:t>Registration and information:  </a:t>
            </a:r>
            <a:r>
              <a:rPr lang="en-US" sz="4000" u="sng" dirty="0" smtClean="0"/>
              <a:t>nceta.org</a:t>
            </a:r>
            <a:endParaRPr lang="en-US" sz="4000" u="sn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5385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Meeting Calendar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02920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2200" u="sng" dirty="0" smtClean="0"/>
              <a:t>Spring 2016 CTE Schedule</a:t>
            </a:r>
          </a:p>
          <a:p>
            <a:pPr lvl="0">
              <a:lnSpc>
                <a:spcPct val="120000"/>
              </a:lnSpc>
            </a:pPr>
            <a:r>
              <a:rPr lang="en-US" sz="2200" dirty="0" smtClean="0"/>
              <a:t>April 6 9:00 AM-12:00 PM: Introduction to WBL Training (at NCETA): Elective </a:t>
            </a:r>
          </a:p>
          <a:p>
            <a:pPr lvl="0">
              <a:lnSpc>
                <a:spcPct val="120000"/>
              </a:lnSpc>
            </a:pPr>
            <a:r>
              <a:rPr lang="en-US" sz="2200" dirty="0" smtClean="0"/>
              <a:t>April 6-8: NCETA: Career Pathways and WIOA:   Elective </a:t>
            </a:r>
          </a:p>
          <a:p>
            <a:pPr lvl="0">
              <a:lnSpc>
                <a:spcPct val="120000"/>
              </a:lnSpc>
            </a:pPr>
            <a:r>
              <a:rPr lang="en-US" sz="2200" dirty="0"/>
              <a:t>April 20-21: Skills USA Conference </a:t>
            </a:r>
          </a:p>
          <a:p>
            <a:pPr lvl="0">
              <a:lnSpc>
                <a:spcPct val="120000"/>
              </a:lnSpc>
            </a:pPr>
            <a:r>
              <a:rPr lang="en-US" sz="2200" dirty="0"/>
              <a:t>April 20 11:00 AM- 1:00 PM: Explore Skills USA/Lunch: Elective </a:t>
            </a:r>
          </a:p>
          <a:p>
            <a:pPr lvl="0">
              <a:lnSpc>
                <a:spcPct val="120000"/>
              </a:lnSpc>
            </a:pPr>
            <a:r>
              <a:rPr lang="en-US" sz="2200" dirty="0"/>
              <a:t>April 20 2:00 PM- 5:00 PM: Perkins 2016-2017 Planning Meeting: Required </a:t>
            </a:r>
          </a:p>
          <a:p>
            <a:pPr>
              <a:lnSpc>
                <a:spcPct val="120000"/>
              </a:lnSpc>
            </a:pPr>
            <a:r>
              <a:rPr lang="en-US" sz="2200" dirty="0"/>
              <a:t>April 20 6:30 PM  Postsecondary Awards: Elective </a:t>
            </a:r>
          </a:p>
          <a:p>
            <a:pPr lvl="0">
              <a:lnSpc>
                <a:spcPct val="120000"/>
              </a:lnSpc>
            </a:pPr>
            <a:r>
              <a:rPr lang="en-US" sz="2200" dirty="0"/>
              <a:t>April 21 8:00 AM- 11:00 AM: Perkins 2016-2017 Planning Meeting (Continued): </a:t>
            </a:r>
            <a:r>
              <a:rPr lang="en-US" sz="2200" dirty="0" smtClean="0"/>
              <a:t>Required</a:t>
            </a:r>
            <a:endParaRPr lang="en-US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6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 of Local Grant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A workforce development program delivered through high schools and community colleges </a:t>
            </a:r>
          </a:p>
          <a:p>
            <a:r>
              <a:rPr lang="en-US" smtClean="0"/>
              <a:t>Enhance postsecondary CTE programs </a:t>
            </a:r>
          </a:p>
          <a:p>
            <a:r>
              <a:rPr lang="en-US" smtClean="0"/>
              <a:t>Level the playing field for those who elect to  enrolled in CTE Programs of Study </a:t>
            </a:r>
          </a:p>
          <a:p>
            <a:r>
              <a:rPr lang="en-US" smtClean="0"/>
              <a:t>Actively engage employers in the development and implementation of CTE programs leading to employment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1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Meeting Calendar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3000" u="sng" dirty="0" smtClean="0"/>
              <a:t>Spring 2016 CTE Schedule</a:t>
            </a:r>
          </a:p>
          <a:p>
            <a:pPr lvl="0">
              <a:lnSpc>
                <a:spcPct val="120000"/>
              </a:lnSpc>
            </a:pPr>
            <a:r>
              <a:rPr lang="en-US" sz="3000" dirty="0" smtClean="0"/>
              <a:t>May 16-20: Perkins Year End Review Webinar – Required </a:t>
            </a:r>
          </a:p>
          <a:p>
            <a:pPr lvl="0">
              <a:lnSpc>
                <a:spcPct val="120000"/>
              </a:lnSpc>
            </a:pPr>
            <a:r>
              <a:rPr lang="en-US" sz="3000" dirty="0" smtClean="0"/>
              <a:t>June 1-2: Leadership Grant Reviews: Tentative  Required for (20) Grantees </a:t>
            </a:r>
            <a:endParaRPr lang="en-US" sz="3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65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CTE State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</a:tabLst>
            </a:pPr>
            <a:r>
              <a:rPr lang="en-US" b="1" dirty="0" smtClean="0"/>
              <a:t>Dr</a:t>
            </a:r>
            <a:r>
              <a:rPr lang="en-US" b="1" dirty="0"/>
              <a:t>. Bob </a:t>
            </a:r>
            <a:r>
              <a:rPr lang="en-US" b="1" dirty="0" smtClean="0"/>
              <a:t>Witchger </a:t>
            </a:r>
            <a:r>
              <a:rPr lang="en-US" dirty="0" smtClean="0"/>
              <a:t>-- Director</a:t>
            </a:r>
            <a:r>
              <a:rPr lang="en-US" dirty="0"/>
              <a:t>, Career and Technical </a:t>
            </a:r>
            <a:r>
              <a:rPr lang="en-US" dirty="0" smtClean="0"/>
              <a:t>Education</a:t>
            </a:r>
            <a:br>
              <a:rPr lang="en-US" dirty="0" smtClean="0"/>
            </a:br>
            <a:r>
              <a:rPr lang="en-US" dirty="0" smtClean="0"/>
              <a:t>	witchgerb@nccommunitycolleges.edu    919-807-7126</a:t>
            </a:r>
            <a:endParaRPr lang="en-US" dirty="0"/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</a:tabLst>
            </a:pPr>
            <a:r>
              <a:rPr lang="en-US" b="1" dirty="0"/>
              <a:t>Dr. Tony R. </a:t>
            </a:r>
            <a:r>
              <a:rPr lang="en-US" b="1" dirty="0" smtClean="0"/>
              <a:t>Reggi </a:t>
            </a:r>
            <a:r>
              <a:rPr lang="en-US" dirty="0" smtClean="0"/>
              <a:t>-- Coordinator</a:t>
            </a:r>
            <a:r>
              <a:rPr lang="en-US" dirty="0"/>
              <a:t>, Career &amp; Technical </a:t>
            </a:r>
            <a:r>
              <a:rPr lang="en-US" dirty="0" smtClean="0"/>
              <a:t>Education</a:t>
            </a:r>
            <a:br>
              <a:rPr lang="en-US" dirty="0" smtClean="0"/>
            </a:br>
            <a:r>
              <a:rPr lang="en-US" dirty="0" smtClean="0"/>
              <a:t>	reggia@nccommunitycolleges.edu    919-807-7131</a:t>
            </a:r>
            <a:endParaRPr lang="en-US" dirty="0"/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</a:tabLst>
            </a:pPr>
            <a:r>
              <a:rPr lang="en-US" b="1" dirty="0" smtClean="0"/>
              <a:t>Julia Hamilton </a:t>
            </a:r>
            <a:r>
              <a:rPr lang="en-US" dirty="0" smtClean="0"/>
              <a:t>-- Coordinator</a:t>
            </a:r>
            <a:r>
              <a:rPr lang="en-US" dirty="0"/>
              <a:t>, Career and Technology </a:t>
            </a:r>
            <a:r>
              <a:rPr lang="en-US" dirty="0" smtClean="0"/>
              <a:t>Education</a:t>
            </a:r>
            <a:br>
              <a:rPr lang="en-US" dirty="0" smtClean="0"/>
            </a:br>
            <a:r>
              <a:rPr lang="en-US" dirty="0" smtClean="0"/>
              <a:t>	hamiltonj@nccommunitycolleges.edu    919-807-7130</a:t>
            </a:r>
            <a:endParaRPr lang="en-US" dirty="0"/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</a:tabLst>
            </a:pPr>
            <a:r>
              <a:rPr lang="en-US" b="1" dirty="0" smtClean="0"/>
              <a:t>Chris Droessler </a:t>
            </a:r>
            <a:r>
              <a:rPr lang="en-US" dirty="0" smtClean="0"/>
              <a:t>-- Coordinator</a:t>
            </a:r>
            <a:r>
              <a:rPr lang="en-US" dirty="0"/>
              <a:t>, Career and Technical </a:t>
            </a:r>
            <a:r>
              <a:rPr lang="en-US" dirty="0" smtClean="0"/>
              <a:t>Education</a:t>
            </a:r>
            <a:br>
              <a:rPr lang="en-US" dirty="0" smtClean="0"/>
            </a:br>
            <a:r>
              <a:rPr lang="en-US" dirty="0" smtClean="0"/>
              <a:t>	droesslerc@nccommunitycolleges.edu    919-807-7068</a:t>
            </a:r>
            <a:endParaRPr lang="en-US" dirty="0"/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741363" algn="l"/>
              </a:tabLst>
            </a:pPr>
            <a:r>
              <a:rPr lang="en-US" b="1" dirty="0"/>
              <a:t>Ashley </a:t>
            </a:r>
            <a:r>
              <a:rPr lang="en-US" b="1" dirty="0" smtClean="0"/>
              <a:t>Bowling </a:t>
            </a:r>
            <a:r>
              <a:rPr lang="en-US" dirty="0" smtClean="0"/>
              <a:t>– CTE Administrative Assistant</a:t>
            </a:r>
            <a:br>
              <a:rPr lang="en-US" dirty="0" smtClean="0"/>
            </a:br>
            <a:r>
              <a:rPr lang="en-US" dirty="0" smtClean="0"/>
              <a:t>	bowlinga@nccommunitycolleges.edu    919-807-7129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57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Perkins CTE Update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February 23, 2016 </a:t>
            </a:r>
          </a:p>
          <a:p>
            <a:r>
              <a:rPr lang="en-US" dirty="0" smtClean="0"/>
              <a:t>Repeated February 24, 2016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74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Required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mtClean="0"/>
              <a:t>Build and Strengthen Programs of Study (POS) </a:t>
            </a:r>
          </a:p>
          <a:p>
            <a:r>
              <a:rPr lang="en-US" smtClean="0"/>
              <a:t>Link Secondary and Postsecondary CTE </a:t>
            </a:r>
          </a:p>
          <a:p>
            <a:r>
              <a:rPr lang="en-US" smtClean="0"/>
              <a:t>Teach all aspects of industry </a:t>
            </a:r>
          </a:p>
          <a:p>
            <a:r>
              <a:rPr lang="en-US" smtClean="0"/>
              <a:t>Improve technology in teaching </a:t>
            </a:r>
          </a:p>
          <a:p>
            <a:r>
              <a:rPr lang="en-US" smtClean="0"/>
              <a:t>Provide Professional Development for Faculty </a:t>
            </a:r>
          </a:p>
          <a:p>
            <a:r>
              <a:rPr lang="en-US" smtClean="0"/>
              <a:t>Evaluate Programs of Study </a:t>
            </a:r>
          </a:p>
          <a:p>
            <a:r>
              <a:rPr lang="en-US" smtClean="0"/>
              <a:t>Expand, Modernize, and Evaluate Programs of Study </a:t>
            </a:r>
          </a:p>
          <a:p>
            <a:r>
              <a:rPr lang="en-US" smtClean="0"/>
              <a:t>Fund POS of sufficient Size, Scope, and Quality </a:t>
            </a:r>
          </a:p>
          <a:p>
            <a:r>
              <a:rPr lang="en-US" smtClean="0"/>
              <a:t>Assist in selfsufficiency for those who elect to enroll  in CTE Programs of Study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53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dirty="0" smtClean="0"/>
              <a:t>College Perkins Coordinator (5)  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Facilitate the implementation of Perkins on campus </a:t>
            </a:r>
          </a:p>
          <a:p>
            <a:r>
              <a:rPr lang="en-US" dirty="0" smtClean="0"/>
              <a:t>Ensure required activities are addressed </a:t>
            </a:r>
          </a:p>
          <a:p>
            <a:r>
              <a:rPr lang="en-US" dirty="0" smtClean="0"/>
              <a:t>Engage faculty and deans in planning and implementing </a:t>
            </a:r>
          </a:p>
          <a:p>
            <a:r>
              <a:rPr lang="en-US" dirty="0" smtClean="0"/>
              <a:t>Insure proper use of funds </a:t>
            </a:r>
          </a:p>
          <a:p>
            <a:r>
              <a:rPr lang="en-US" dirty="0" smtClean="0"/>
              <a:t>Support Pathways – Link HS to CC</a:t>
            </a:r>
          </a:p>
          <a:p>
            <a:pPr marL="0" indent="0" algn="r">
              <a:buNone/>
            </a:pPr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66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Postsecondary CTE Participant is a non-transfer student enrolled in six hours (during the program  year) in any CTE program of study.   </a:t>
            </a:r>
          </a:p>
          <a:p>
            <a:r>
              <a:rPr lang="en-US" smtClean="0"/>
              <a:t>Concentrator CTE Concentrator is a CTE participant who completes a minimum of 12 academic and technical hours 6 hours will be in CTE coursework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0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Accountability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Technical Attainment of CTE Students </a:t>
            </a:r>
          </a:p>
          <a:p>
            <a:r>
              <a:rPr lang="en-US" smtClean="0"/>
              <a:t>Completion of CTE Students </a:t>
            </a:r>
          </a:p>
          <a:p>
            <a:r>
              <a:rPr lang="en-US" smtClean="0"/>
              <a:t>Retention of CTE Students </a:t>
            </a:r>
          </a:p>
          <a:p>
            <a:r>
              <a:rPr lang="en-US" smtClean="0"/>
              <a:t>Placement in Employment of CTE students </a:t>
            </a:r>
          </a:p>
          <a:p>
            <a:r>
              <a:rPr lang="en-US" smtClean="0"/>
              <a:t>Non-Traditional Student  Participation </a:t>
            </a:r>
          </a:p>
          <a:p>
            <a:r>
              <a:rPr lang="en-US" smtClean="0"/>
              <a:t>Non-Traditional Student Completion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6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smtClean="0"/>
              <a:t>Toward Understanding Programs of Study and Career Pathways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CCP Program of Study</a:t>
            </a:r>
          </a:p>
          <a:p>
            <a:r>
              <a:rPr lang="en-US" dirty="0" smtClean="0"/>
              <a:t>Structured pathway leading to entry-level job skills </a:t>
            </a:r>
          </a:p>
          <a:p>
            <a:r>
              <a:rPr lang="en-US" dirty="0" smtClean="0"/>
              <a:t>Secondary students earn postsecondary credit toward an AA Degree, AS Degree, or AAS (CTE) Certificate, Diploma, or Degree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4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Toward Understanding Programs of Study and Career Pathways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CTE  Program of Study  </a:t>
            </a:r>
          </a:p>
          <a:p>
            <a:r>
              <a:rPr lang="en-US" dirty="0" smtClean="0"/>
              <a:t>Incorporate secondary and postsecondary education elements </a:t>
            </a:r>
          </a:p>
          <a:p>
            <a:r>
              <a:rPr lang="en-US" dirty="0" smtClean="0"/>
              <a:t>Coherent and rigorous aligned content </a:t>
            </a:r>
          </a:p>
          <a:p>
            <a:r>
              <a:rPr lang="en-US" dirty="0" smtClean="0"/>
              <a:t>Opportunity for secondary students to earn postsecondary credit </a:t>
            </a:r>
          </a:p>
          <a:p>
            <a:r>
              <a:rPr lang="en-US" dirty="0" smtClean="0"/>
              <a:t>Leads to industry credential or postsecondary certificate, diploma, or degree  </a:t>
            </a:r>
          </a:p>
          <a:p>
            <a:r>
              <a:rPr lang="en-US" dirty="0" smtClean="0"/>
              <a:t>Typically engages high school and community college faculty and staff in its development </a:t>
            </a:r>
          </a:p>
          <a:p>
            <a:r>
              <a:rPr lang="en-US" dirty="0" smtClean="0"/>
              <a:t>Typically includes various forms of work-based learning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2/24/2016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84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CBD5861D637A47A4181E5850B8F7CA" ma:contentTypeVersion="0" ma:contentTypeDescription="Create a new document." ma:contentTypeScope="" ma:versionID="0a7b9f58c0130036cd74a2257a766e4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DE1E65-A102-47F8-9FE6-434530A097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2B2E925-8E2E-4675-A322-811AC5A545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9EDD1A-F66B-4A90-8803-6512E3CBFB2F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</TotalTime>
  <Words>1431</Words>
  <Application>Microsoft Office PowerPoint</Application>
  <PresentationFormat>On-screen Show (4:3)</PresentationFormat>
  <Paragraphs>257</Paragraphs>
  <Slides>32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Franklin Gothic Medium</vt:lpstr>
      <vt:lpstr>ヒラギノ角ゴ Pro W3</vt:lpstr>
      <vt:lpstr>Office Theme</vt:lpstr>
      <vt:lpstr>Perkins CTE Update </vt:lpstr>
      <vt:lpstr>CTE State Staff</vt:lpstr>
      <vt:lpstr>Overview of Local Grant </vt:lpstr>
      <vt:lpstr>Required Activities</vt:lpstr>
      <vt:lpstr>College Perkins Coordinator (5)  </vt:lpstr>
      <vt:lpstr>Definitions </vt:lpstr>
      <vt:lpstr>Accountability Measures</vt:lpstr>
      <vt:lpstr>Toward Understanding Programs of Study and Career Pathways </vt:lpstr>
      <vt:lpstr>Toward Understanding Programs of Study and Career Pathways </vt:lpstr>
      <vt:lpstr>Toward Understanding Programs of Study and Career Pathways </vt:lpstr>
      <vt:lpstr>Toward Understanding Programs of Study and Career Pathways </vt:lpstr>
      <vt:lpstr>PowerPoint Presentation</vt:lpstr>
      <vt:lpstr>Risk Monitoring </vt:lpstr>
      <vt:lpstr>Site Monitoring </vt:lpstr>
      <vt:lpstr>Accountability </vt:lpstr>
      <vt:lpstr>Perkins Local Plan Evaluation </vt:lpstr>
      <vt:lpstr>2015-16 Perkins Evaluation</vt:lpstr>
      <vt:lpstr>PowerPoint Presentation</vt:lpstr>
      <vt:lpstr>Advanced Manufacturing </vt:lpstr>
      <vt:lpstr>Microsoft Academy Funding</vt:lpstr>
      <vt:lpstr>Microsoft Academy Resources</vt:lpstr>
      <vt:lpstr>Microsoft to College </vt:lpstr>
      <vt:lpstr>Melior - Automotive</vt:lpstr>
      <vt:lpstr>CORD </vt:lpstr>
      <vt:lpstr>Career Pathway </vt:lpstr>
      <vt:lpstr>Meeting Calendar </vt:lpstr>
      <vt:lpstr>PowerPoint Presentation</vt:lpstr>
      <vt:lpstr>Free Preconference Session </vt:lpstr>
      <vt:lpstr>Meeting Calendar </vt:lpstr>
      <vt:lpstr>Meeting Calendar </vt:lpstr>
      <vt:lpstr>CTE State Staff</vt:lpstr>
      <vt:lpstr>Perkins CTE Update </vt:lpstr>
    </vt:vector>
  </TitlesOfParts>
  <Company>NCCCS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Perkins</dc:title>
  <dc:creator>georgem</dc:creator>
  <cp:lastModifiedBy>Chris Droessler</cp:lastModifiedBy>
  <cp:revision>52</cp:revision>
  <cp:lastPrinted>2016-02-22T21:00:16Z</cp:lastPrinted>
  <dcterms:created xsi:type="dcterms:W3CDTF">2009-10-29T12:13:41Z</dcterms:created>
  <dcterms:modified xsi:type="dcterms:W3CDTF">2016-02-24T15:09:28Z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0x0101009CCBD5861D637A47A4181E5850B8F7CA</vt:lpwstr>
  </property>
  <property fmtid="{D5CDD505-2E9C-101B-9397-08002B2CF9AE}" pid="3" name="Descriptors">
    <vt:lpwstr/>
  </property>
  <property fmtid="{D5CDD505-2E9C-101B-9397-08002B2CF9AE}" pid="4" name="Functions">
    <vt:lpwstr>34;#Branding|6e354d85-bdd8-4cc8-a485-4803f6fdee24</vt:lpwstr>
  </property>
  <property fmtid="{D5CDD505-2E9C-101B-9397-08002B2CF9AE}" pid="5" name="Types">
    <vt:lpwstr>38;#Template|fc194862-fd4a-42aa-9550-b5fd9ecd1cff</vt:lpwstr>
  </property>
  <property fmtid="{D5CDD505-2E9C-101B-9397-08002B2CF9AE}" pid="6" name="Objects">
    <vt:lpwstr/>
  </property>
  <property fmtid="{D5CDD505-2E9C-101B-9397-08002B2CF9AE}" pid="7" name="da5133d6118044a3aaacc66dd229ac83">
    <vt:lpwstr>Branding|6e354d85-bdd8-4cc8-a485-4803f6fdee24</vt:lpwstr>
  </property>
</Properties>
</file>