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10"/>
  </p:notesMasterIdLst>
  <p:handoutMasterIdLst>
    <p:handoutMasterId r:id="rId211"/>
  </p:handoutMasterIdLst>
  <p:sldIdLst>
    <p:sldId id="256" r:id="rId5"/>
    <p:sldId id="441" r:id="rId6"/>
    <p:sldId id="443" r:id="rId7"/>
    <p:sldId id="442" r:id="rId8"/>
    <p:sldId id="640" r:id="rId9"/>
    <p:sldId id="642" r:id="rId10"/>
    <p:sldId id="444" r:id="rId11"/>
    <p:sldId id="511" r:id="rId12"/>
    <p:sldId id="512" r:id="rId13"/>
    <p:sldId id="445" r:id="rId14"/>
    <p:sldId id="502" r:id="rId15"/>
    <p:sldId id="503" r:id="rId16"/>
    <p:sldId id="504" r:id="rId17"/>
    <p:sldId id="506" r:id="rId18"/>
    <p:sldId id="510" r:id="rId19"/>
    <p:sldId id="507" r:id="rId20"/>
    <p:sldId id="508" r:id="rId21"/>
    <p:sldId id="509" r:id="rId22"/>
    <p:sldId id="446" r:id="rId23"/>
    <p:sldId id="513" r:id="rId24"/>
    <p:sldId id="514" r:id="rId25"/>
    <p:sldId id="515" r:id="rId26"/>
    <p:sldId id="516" r:id="rId27"/>
    <p:sldId id="447" r:id="rId28"/>
    <p:sldId id="517" r:id="rId29"/>
    <p:sldId id="518" r:id="rId30"/>
    <p:sldId id="448" r:id="rId31"/>
    <p:sldId id="519" r:id="rId32"/>
    <p:sldId id="520" r:id="rId33"/>
    <p:sldId id="521" r:id="rId34"/>
    <p:sldId id="522" r:id="rId35"/>
    <p:sldId id="523" r:id="rId36"/>
    <p:sldId id="449" r:id="rId37"/>
    <p:sldId id="524" r:id="rId38"/>
    <p:sldId id="525" r:id="rId39"/>
    <p:sldId id="526" r:id="rId40"/>
    <p:sldId id="527" r:id="rId41"/>
    <p:sldId id="450" r:id="rId42"/>
    <p:sldId id="584" r:id="rId43"/>
    <p:sldId id="585" r:id="rId44"/>
    <p:sldId id="451" r:id="rId45"/>
    <p:sldId id="593" r:id="rId46"/>
    <p:sldId id="594" r:id="rId47"/>
    <p:sldId id="595" r:id="rId48"/>
    <p:sldId id="452" r:id="rId49"/>
    <p:sldId id="586" r:id="rId50"/>
    <p:sldId id="587" r:id="rId51"/>
    <p:sldId id="588" r:id="rId52"/>
    <p:sldId id="453" r:id="rId53"/>
    <p:sldId id="528" r:id="rId54"/>
    <p:sldId id="529" r:id="rId55"/>
    <p:sldId id="454" r:id="rId56"/>
    <p:sldId id="530" r:id="rId57"/>
    <p:sldId id="531" r:id="rId58"/>
    <p:sldId id="455" r:id="rId59"/>
    <p:sldId id="596" r:id="rId60"/>
    <p:sldId id="597" r:id="rId61"/>
    <p:sldId id="598" r:id="rId62"/>
    <p:sldId id="456" r:id="rId63"/>
    <p:sldId id="532" r:id="rId64"/>
    <p:sldId id="533" r:id="rId65"/>
    <p:sldId id="457" r:id="rId66"/>
    <p:sldId id="599" r:id="rId67"/>
    <p:sldId id="600" r:id="rId68"/>
    <p:sldId id="458" r:id="rId69"/>
    <p:sldId id="459" r:id="rId70"/>
    <p:sldId id="601" r:id="rId71"/>
    <p:sldId id="602" r:id="rId72"/>
    <p:sldId id="603" r:id="rId73"/>
    <p:sldId id="460" r:id="rId74"/>
    <p:sldId id="604" r:id="rId75"/>
    <p:sldId id="605" r:id="rId76"/>
    <p:sldId id="606" r:id="rId77"/>
    <p:sldId id="461" r:id="rId78"/>
    <p:sldId id="534" r:id="rId79"/>
    <p:sldId id="535" r:id="rId80"/>
    <p:sldId id="462" r:id="rId81"/>
    <p:sldId id="463" r:id="rId82"/>
    <p:sldId id="536" r:id="rId83"/>
    <p:sldId id="537" r:id="rId84"/>
    <p:sldId id="464" r:id="rId85"/>
    <p:sldId id="607" r:id="rId86"/>
    <p:sldId id="608" r:id="rId87"/>
    <p:sldId id="465" r:id="rId88"/>
    <p:sldId id="538" r:id="rId89"/>
    <p:sldId id="539" r:id="rId90"/>
    <p:sldId id="540" r:id="rId91"/>
    <p:sldId id="466" r:id="rId92"/>
    <p:sldId id="541" r:id="rId93"/>
    <p:sldId id="467" r:id="rId94"/>
    <p:sldId id="542" r:id="rId95"/>
    <p:sldId id="543" r:id="rId96"/>
    <p:sldId id="544" r:id="rId97"/>
    <p:sldId id="545" r:id="rId98"/>
    <p:sldId id="546" r:id="rId99"/>
    <p:sldId id="468" r:id="rId100"/>
    <p:sldId id="632" r:id="rId101"/>
    <p:sldId id="633" r:id="rId102"/>
    <p:sldId id="469" r:id="rId103"/>
    <p:sldId id="609" r:id="rId104"/>
    <p:sldId id="610" r:id="rId105"/>
    <p:sldId id="611" r:id="rId106"/>
    <p:sldId id="470" r:id="rId107"/>
    <p:sldId id="547" r:id="rId108"/>
    <p:sldId id="548" r:id="rId109"/>
    <p:sldId id="552" r:id="rId110"/>
    <p:sldId id="472" r:id="rId111"/>
    <p:sldId id="553" r:id="rId112"/>
    <p:sldId id="554" r:id="rId113"/>
    <p:sldId id="555" r:id="rId114"/>
    <p:sldId id="556" r:id="rId115"/>
    <p:sldId id="473" r:id="rId116"/>
    <p:sldId id="474" r:id="rId117"/>
    <p:sldId id="475" r:id="rId118"/>
    <p:sldId id="476" r:id="rId119"/>
    <p:sldId id="589" r:id="rId120"/>
    <p:sldId id="590" r:id="rId121"/>
    <p:sldId id="482" r:id="rId122"/>
    <p:sldId id="564" r:id="rId123"/>
    <p:sldId id="565" r:id="rId124"/>
    <p:sldId id="566" r:id="rId125"/>
    <p:sldId id="478" r:id="rId126"/>
    <p:sldId id="557" r:id="rId127"/>
    <p:sldId id="558" r:id="rId128"/>
    <p:sldId id="559" r:id="rId129"/>
    <p:sldId id="560" r:id="rId130"/>
    <p:sldId id="644" r:id="rId131"/>
    <p:sldId id="645" r:id="rId132"/>
    <p:sldId id="646" r:id="rId133"/>
    <p:sldId id="647" r:id="rId134"/>
    <p:sldId id="480" r:id="rId135"/>
    <p:sldId id="612" r:id="rId136"/>
    <p:sldId id="613" r:id="rId137"/>
    <p:sldId id="481" r:id="rId138"/>
    <p:sldId id="561" r:id="rId139"/>
    <p:sldId id="562" r:id="rId140"/>
    <p:sldId id="563" r:id="rId141"/>
    <p:sldId id="648" r:id="rId142"/>
    <p:sldId id="649" r:id="rId143"/>
    <p:sldId id="650" r:id="rId144"/>
    <p:sldId id="651" r:id="rId145"/>
    <p:sldId id="483" r:id="rId146"/>
    <p:sldId id="591" r:id="rId147"/>
    <p:sldId id="592" r:id="rId148"/>
    <p:sldId id="484" r:id="rId149"/>
    <p:sldId id="614" r:id="rId150"/>
    <p:sldId id="615" r:id="rId151"/>
    <p:sldId id="485" r:id="rId152"/>
    <p:sldId id="616" r:id="rId153"/>
    <p:sldId id="617" r:id="rId154"/>
    <p:sldId id="486" r:id="rId155"/>
    <p:sldId id="567" r:id="rId156"/>
    <p:sldId id="568" r:id="rId157"/>
    <p:sldId id="487" r:id="rId158"/>
    <p:sldId id="618" r:id="rId159"/>
    <p:sldId id="619" r:id="rId160"/>
    <p:sldId id="488" r:id="rId161"/>
    <p:sldId id="620" r:id="rId162"/>
    <p:sldId id="621" r:id="rId163"/>
    <p:sldId id="489" r:id="rId164"/>
    <p:sldId id="490" r:id="rId165"/>
    <p:sldId id="622" r:id="rId166"/>
    <p:sldId id="623" r:id="rId167"/>
    <p:sldId id="491" r:id="rId168"/>
    <p:sldId id="624" r:id="rId169"/>
    <p:sldId id="625" r:id="rId170"/>
    <p:sldId id="492" r:id="rId171"/>
    <p:sldId id="569" r:id="rId172"/>
    <p:sldId id="570" r:id="rId173"/>
    <p:sldId id="493" r:id="rId174"/>
    <p:sldId id="571" r:id="rId175"/>
    <p:sldId id="572" r:id="rId176"/>
    <p:sldId id="573" r:id="rId177"/>
    <p:sldId id="494" r:id="rId178"/>
    <p:sldId id="495" r:id="rId179"/>
    <p:sldId id="626" r:id="rId180"/>
    <p:sldId id="627" r:id="rId181"/>
    <p:sldId id="628" r:id="rId182"/>
    <p:sldId id="629" r:id="rId183"/>
    <p:sldId id="496" r:id="rId184"/>
    <p:sldId id="630" r:id="rId185"/>
    <p:sldId id="631" r:id="rId186"/>
    <p:sldId id="497" r:id="rId187"/>
    <p:sldId id="574" r:id="rId188"/>
    <p:sldId id="575" r:id="rId189"/>
    <p:sldId id="576" r:id="rId190"/>
    <p:sldId id="577" r:id="rId191"/>
    <p:sldId id="578" r:id="rId192"/>
    <p:sldId id="579" r:id="rId193"/>
    <p:sldId id="580" r:id="rId194"/>
    <p:sldId id="581" r:id="rId195"/>
    <p:sldId id="498" r:id="rId196"/>
    <p:sldId id="582" r:id="rId197"/>
    <p:sldId id="583" r:id="rId198"/>
    <p:sldId id="499" r:id="rId199"/>
    <p:sldId id="634" r:id="rId200"/>
    <p:sldId id="635" r:id="rId201"/>
    <p:sldId id="636" r:id="rId202"/>
    <p:sldId id="500" r:id="rId203"/>
    <p:sldId id="501" r:id="rId204"/>
    <p:sldId id="637" r:id="rId205"/>
    <p:sldId id="638" r:id="rId206"/>
    <p:sldId id="639" r:id="rId207"/>
    <p:sldId id="643" r:id="rId208"/>
    <p:sldId id="641" r:id="rId209"/>
  </p:sldIdLst>
  <p:sldSz cx="9144000" cy="6858000" type="screen4x3"/>
  <p:notesSz cx="6858000" cy="9144000"/>
  <p:custDataLst>
    <p:tags r:id="rId2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DD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63"/>
    <p:restoredTop sz="59161" autoAdjust="0"/>
  </p:normalViewPr>
  <p:slideViewPr>
    <p:cSldViewPr>
      <p:cViewPr>
        <p:scale>
          <a:sx n="80" d="100"/>
          <a:sy n="80" d="100"/>
        </p:scale>
        <p:origin x="472" y="3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21504"/>
    </p:cViewPr>
  </p:sorterViewPr>
  <p:notesViewPr>
    <p:cSldViewPr>
      <p:cViewPr varScale="1">
        <p:scale>
          <a:sx n="116" d="100"/>
          <a:sy n="116" d="100"/>
        </p:scale>
        <p:origin x="19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8.xml"/><Relationship Id="rId143" Type="http://schemas.openxmlformats.org/officeDocument/2006/relationships/slide" Target="slides/slide139.xml"/><Relationship Id="rId144" Type="http://schemas.openxmlformats.org/officeDocument/2006/relationships/slide" Target="slides/slide140.xml"/><Relationship Id="rId145" Type="http://schemas.openxmlformats.org/officeDocument/2006/relationships/slide" Target="slides/slide141.xml"/><Relationship Id="rId146" Type="http://schemas.openxmlformats.org/officeDocument/2006/relationships/slide" Target="slides/slide142.xml"/><Relationship Id="rId147" Type="http://schemas.openxmlformats.org/officeDocument/2006/relationships/slide" Target="slides/slide143.xml"/><Relationship Id="rId148" Type="http://schemas.openxmlformats.org/officeDocument/2006/relationships/slide" Target="slides/slide144.xml"/><Relationship Id="rId149" Type="http://schemas.openxmlformats.org/officeDocument/2006/relationships/slide" Target="slides/slide145.xml"/><Relationship Id="rId180" Type="http://schemas.openxmlformats.org/officeDocument/2006/relationships/slide" Target="slides/slide176.xml"/><Relationship Id="rId181" Type="http://schemas.openxmlformats.org/officeDocument/2006/relationships/slide" Target="slides/slide177.xml"/><Relationship Id="rId182" Type="http://schemas.openxmlformats.org/officeDocument/2006/relationships/slide" Target="slides/slide178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83" Type="http://schemas.openxmlformats.org/officeDocument/2006/relationships/slide" Target="slides/slide179.xml"/><Relationship Id="rId184" Type="http://schemas.openxmlformats.org/officeDocument/2006/relationships/slide" Target="slides/slide180.xml"/><Relationship Id="rId185" Type="http://schemas.openxmlformats.org/officeDocument/2006/relationships/slide" Target="slides/slide181.xml"/><Relationship Id="rId186" Type="http://schemas.openxmlformats.org/officeDocument/2006/relationships/slide" Target="slides/slide182.xml"/><Relationship Id="rId187" Type="http://schemas.openxmlformats.org/officeDocument/2006/relationships/slide" Target="slides/slide183.xml"/><Relationship Id="rId188" Type="http://schemas.openxmlformats.org/officeDocument/2006/relationships/slide" Target="slides/slide184.xml"/><Relationship Id="rId189" Type="http://schemas.openxmlformats.org/officeDocument/2006/relationships/slide" Target="slides/slide18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150" Type="http://schemas.openxmlformats.org/officeDocument/2006/relationships/slide" Target="slides/slide146.xml"/><Relationship Id="rId151" Type="http://schemas.openxmlformats.org/officeDocument/2006/relationships/slide" Target="slides/slide147.xml"/><Relationship Id="rId152" Type="http://schemas.openxmlformats.org/officeDocument/2006/relationships/slide" Target="slides/slide14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53" Type="http://schemas.openxmlformats.org/officeDocument/2006/relationships/slide" Target="slides/slide149.xml"/><Relationship Id="rId154" Type="http://schemas.openxmlformats.org/officeDocument/2006/relationships/slide" Target="slides/slide150.xml"/><Relationship Id="rId155" Type="http://schemas.openxmlformats.org/officeDocument/2006/relationships/slide" Target="slides/slide151.xml"/><Relationship Id="rId156" Type="http://schemas.openxmlformats.org/officeDocument/2006/relationships/slide" Target="slides/slide152.xml"/><Relationship Id="rId157" Type="http://schemas.openxmlformats.org/officeDocument/2006/relationships/slide" Target="slides/slide153.xml"/><Relationship Id="rId158" Type="http://schemas.openxmlformats.org/officeDocument/2006/relationships/slide" Target="slides/slide154.xml"/><Relationship Id="rId159" Type="http://schemas.openxmlformats.org/officeDocument/2006/relationships/slide" Target="slides/slide155.xml"/><Relationship Id="rId190" Type="http://schemas.openxmlformats.org/officeDocument/2006/relationships/slide" Target="slides/slide186.xml"/><Relationship Id="rId191" Type="http://schemas.openxmlformats.org/officeDocument/2006/relationships/slide" Target="slides/slide187.xml"/><Relationship Id="rId192" Type="http://schemas.openxmlformats.org/officeDocument/2006/relationships/slide" Target="slides/slide188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93" Type="http://schemas.openxmlformats.org/officeDocument/2006/relationships/slide" Target="slides/slide189.xml"/><Relationship Id="rId194" Type="http://schemas.openxmlformats.org/officeDocument/2006/relationships/slide" Target="slides/slide190.xml"/><Relationship Id="rId195" Type="http://schemas.openxmlformats.org/officeDocument/2006/relationships/slide" Target="slides/slide191.xml"/><Relationship Id="rId196" Type="http://schemas.openxmlformats.org/officeDocument/2006/relationships/slide" Target="slides/slide192.xml"/><Relationship Id="rId197" Type="http://schemas.openxmlformats.org/officeDocument/2006/relationships/slide" Target="slides/slide193.xml"/><Relationship Id="rId198" Type="http://schemas.openxmlformats.org/officeDocument/2006/relationships/slide" Target="slides/slide194.xml"/><Relationship Id="rId199" Type="http://schemas.openxmlformats.org/officeDocument/2006/relationships/slide" Target="slides/slide19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160" Type="http://schemas.openxmlformats.org/officeDocument/2006/relationships/slide" Target="slides/slide156.xml"/><Relationship Id="rId161" Type="http://schemas.openxmlformats.org/officeDocument/2006/relationships/slide" Target="slides/slide157.xml"/><Relationship Id="rId162" Type="http://schemas.openxmlformats.org/officeDocument/2006/relationships/slide" Target="slides/slide15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63" Type="http://schemas.openxmlformats.org/officeDocument/2006/relationships/slide" Target="slides/slide159.xml"/><Relationship Id="rId164" Type="http://schemas.openxmlformats.org/officeDocument/2006/relationships/slide" Target="slides/slide160.xml"/><Relationship Id="rId165" Type="http://schemas.openxmlformats.org/officeDocument/2006/relationships/slide" Target="slides/slide161.xml"/><Relationship Id="rId166" Type="http://schemas.openxmlformats.org/officeDocument/2006/relationships/slide" Target="slides/slide162.xml"/><Relationship Id="rId167" Type="http://schemas.openxmlformats.org/officeDocument/2006/relationships/slide" Target="slides/slide163.xml"/><Relationship Id="rId168" Type="http://schemas.openxmlformats.org/officeDocument/2006/relationships/slide" Target="slides/slide164.xml"/><Relationship Id="rId169" Type="http://schemas.openxmlformats.org/officeDocument/2006/relationships/slide" Target="slides/slide165.xml"/><Relationship Id="rId200" Type="http://schemas.openxmlformats.org/officeDocument/2006/relationships/slide" Target="slides/slide196.xml"/><Relationship Id="rId201" Type="http://schemas.openxmlformats.org/officeDocument/2006/relationships/slide" Target="slides/slide197.xml"/><Relationship Id="rId202" Type="http://schemas.openxmlformats.org/officeDocument/2006/relationships/slide" Target="slides/slide198.xml"/><Relationship Id="rId203" Type="http://schemas.openxmlformats.org/officeDocument/2006/relationships/slide" Target="slides/slide199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204" Type="http://schemas.openxmlformats.org/officeDocument/2006/relationships/slide" Target="slides/slide200.xml"/><Relationship Id="rId205" Type="http://schemas.openxmlformats.org/officeDocument/2006/relationships/slide" Target="slides/slide201.xml"/><Relationship Id="rId206" Type="http://schemas.openxmlformats.org/officeDocument/2006/relationships/slide" Target="slides/slide202.xml"/><Relationship Id="rId207" Type="http://schemas.openxmlformats.org/officeDocument/2006/relationships/slide" Target="slides/slide203.xml"/><Relationship Id="rId208" Type="http://schemas.openxmlformats.org/officeDocument/2006/relationships/slide" Target="slides/slide204.xml"/><Relationship Id="rId209" Type="http://schemas.openxmlformats.org/officeDocument/2006/relationships/slide" Target="slides/slide20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slide" Target="slides/slide129.xml"/><Relationship Id="rId134" Type="http://schemas.openxmlformats.org/officeDocument/2006/relationships/slide" Target="slides/slide130.xml"/><Relationship Id="rId135" Type="http://schemas.openxmlformats.org/officeDocument/2006/relationships/slide" Target="slides/slide131.xml"/><Relationship Id="rId136" Type="http://schemas.openxmlformats.org/officeDocument/2006/relationships/slide" Target="slides/slide132.xml"/><Relationship Id="rId137" Type="http://schemas.openxmlformats.org/officeDocument/2006/relationships/slide" Target="slides/slide133.xml"/><Relationship Id="rId138" Type="http://schemas.openxmlformats.org/officeDocument/2006/relationships/slide" Target="slides/slide134.xml"/><Relationship Id="rId139" Type="http://schemas.openxmlformats.org/officeDocument/2006/relationships/slide" Target="slides/slide135.xml"/><Relationship Id="rId170" Type="http://schemas.openxmlformats.org/officeDocument/2006/relationships/slide" Target="slides/slide166.xml"/><Relationship Id="rId171" Type="http://schemas.openxmlformats.org/officeDocument/2006/relationships/slide" Target="slides/slide167.xml"/><Relationship Id="rId172" Type="http://schemas.openxmlformats.org/officeDocument/2006/relationships/slide" Target="slides/slide168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173" Type="http://schemas.openxmlformats.org/officeDocument/2006/relationships/slide" Target="slides/slide169.xml"/><Relationship Id="rId174" Type="http://schemas.openxmlformats.org/officeDocument/2006/relationships/slide" Target="slides/slide170.xml"/><Relationship Id="rId175" Type="http://schemas.openxmlformats.org/officeDocument/2006/relationships/slide" Target="slides/slide171.xml"/><Relationship Id="rId176" Type="http://schemas.openxmlformats.org/officeDocument/2006/relationships/slide" Target="slides/slide172.xml"/><Relationship Id="rId177" Type="http://schemas.openxmlformats.org/officeDocument/2006/relationships/slide" Target="slides/slide173.xml"/><Relationship Id="rId178" Type="http://schemas.openxmlformats.org/officeDocument/2006/relationships/slide" Target="slides/slide174.xml"/><Relationship Id="rId179" Type="http://schemas.openxmlformats.org/officeDocument/2006/relationships/slide" Target="slides/slide175.xml"/><Relationship Id="rId210" Type="http://schemas.openxmlformats.org/officeDocument/2006/relationships/notesMaster" Target="notesMasters/notesMaster1.xml"/><Relationship Id="rId211" Type="http://schemas.openxmlformats.org/officeDocument/2006/relationships/handoutMaster" Target="handoutMasters/handoutMaster1.xml"/><Relationship Id="rId212" Type="http://schemas.openxmlformats.org/officeDocument/2006/relationships/tags" Target="tags/tag1.xml"/><Relationship Id="rId213" Type="http://schemas.openxmlformats.org/officeDocument/2006/relationships/presProps" Target="presProp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14" Type="http://schemas.openxmlformats.org/officeDocument/2006/relationships/viewProps" Target="viewProps.xml"/><Relationship Id="rId215" Type="http://schemas.openxmlformats.org/officeDocument/2006/relationships/theme" Target="theme/theme1.xml"/><Relationship Id="rId2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100" Type="http://schemas.openxmlformats.org/officeDocument/2006/relationships/slide" Target="slides/slide96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40" Type="http://schemas.openxmlformats.org/officeDocument/2006/relationships/slide" Target="slides/slide136.xml"/><Relationship Id="rId141" Type="http://schemas.openxmlformats.org/officeDocument/2006/relationships/slide" Target="slides/slide1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D02BC-678A-4932-B82B-1499DA207151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C1209-4D24-4E6B-B850-B0D789831E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5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766E1-CEEA-41BF-A457-E538D89CB544}" type="datetimeFigureOut">
              <a:rPr lang="en-US" smtClean="0"/>
              <a:pPr/>
              <a:t>2/27/17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C6A2-84B9-4F4B-9D29-2CFB53138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1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1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1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2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2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6800" y="381000"/>
            <a:ext cx="1905000" cy="1428750"/>
          </a:xfrm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xfrm>
            <a:off x="838200" y="1752600"/>
            <a:ext cx="5867400" cy="777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Welcome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We will be posting this PowerPoint as well as a recording of this</a:t>
            </a:r>
            <a:r>
              <a:rPr lang="en-US" baseline="0" dirty="0" smtClean="0">
                <a:ea typeface="ヒラギノ角ゴ Pro W3" charset="0"/>
                <a:cs typeface="Times"/>
              </a:rPr>
              <a:t> meeting to the </a:t>
            </a:r>
            <a:r>
              <a:rPr lang="en-US" baseline="0" dirty="0" err="1" smtClean="0">
                <a:ea typeface="ヒラギノ角ゴ Pro W3" charset="0"/>
                <a:cs typeface="Times"/>
              </a:rPr>
              <a:t>ncperkins.org</a:t>
            </a:r>
            <a:r>
              <a:rPr lang="en-US" baseline="0" dirty="0" smtClean="0">
                <a:ea typeface="ヒラギノ角ゴ Pro W3" charset="0"/>
                <a:cs typeface="Times"/>
              </a:rPr>
              <a:t>/.</a:t>
            </a: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=====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www.ncPerkins.org</a:t>
            </a:r>
            <a:r>
              <a:rPr lang="en-US" dirty="0" smtClean="0"/>
              <a:t>/presentations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Feb/March 2017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endParaRPr lang="en-US" dirty="0" smtClean="0">
              <a:ea typeface="ヒラギノ角ゴ Pro W3" charset="0"/>
              <a:cs typeface="Times"/>
            </a:endParaRPr>
          </a:p>
          <a:p>
            <a:endParaRPr lang="en-US" dirty="0">
              <a:ea typeface="ヒラギノ角ゴ Pro W3" charset="0"/>
              <a:cs typeface="Times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200AC89-A9A6-F44C-8FB1-2FAE2DFF8A10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2049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6790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Isothermal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756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</a:t>
            </a:r>
            <a:r>
              <a:rPr lang="en-US" sz="16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Sprunt</a:t>
            </a: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067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</a:t>
            </a:r>
            <a:r>
              <a:rPr lang="en-US" sz="16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Sprunt</a:t>
            </a: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750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</a:t>
            </a:r>
            <a:r>
              <a:rPr lang="en-US" sz="16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Sprunt</a:t>
            </a: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1061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Johnston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8463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Lenoir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6645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Lenoir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8824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Lenoir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994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Lenoir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961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Lenoir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401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Martin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626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Mayland</a:t>
            </a: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2852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McDowell Technical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623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Mitchell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559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Mitchell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2735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Mitchell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9958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577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2260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326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61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2528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457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421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659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8570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Nash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1875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6005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9753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5697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998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Piedmont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6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6443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Piedmont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805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Piedmont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810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9961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202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0793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7979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0467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5415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3193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Montgomery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pPr rtl="0" eaLnBrk="1" fontAlgn="b" latinLnBrk="0" hangingPunct="1"/>
            <a:endParaRPr lang="en-US" sz="16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Randolph Community College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23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74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Richmond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8726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Richmond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432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Richmond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9650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Roanoke-Chowan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634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Roanoke-Chowan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190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Roanoke-Chowan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54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5939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676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5926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Rockingham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8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225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Rockingham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48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Rockingham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7629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Rowan-Cabarrus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555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Rowan-Cabarrus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024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Rowan-Cabarrus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58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Sampson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037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Sampson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4861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Sampson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09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Sandhills</a:t>
            </a: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3784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Piedmont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58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241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Piedmont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1857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 Piedmont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4164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Southeastern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916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Southeastern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244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Southeastern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2640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Southwestern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2607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Southwestern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71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Southwestern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6134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Stanly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1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Stanly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17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6408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Stanly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901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Stanly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6863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Surry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933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Tri-County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25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Tri-County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8547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Tri-County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04883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Tri-County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8754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Tri-County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8425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Vance-Granville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9869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Vance-Granville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27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314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Vance-Granville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5863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9324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046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243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08888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7804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174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383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2656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Wake Technical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97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69978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Wayne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923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Wayne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751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Wayne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545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Piedmont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5338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Piedmont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456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Piedmont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2748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Piedmont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13083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u="none" strike="noStrike" dirty="0" smtClean="0">
                <a:effectLst/>
              </a:rPr>
              <a:t>Wilkes Community College</a:t>
            </a:r>
            <a:endParaRPr lang="en-US" sz="1600" b="0" i="0" u="none" strike="noStrike" dirty="0" smtClean="0">
              <a:solidFill>
                <a:srgbClr val="000000"/>
              </a:solidFill>
              <a:effectLst/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3437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979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54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46232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19044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Wilson Community College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25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6800" y="381000"/>
            <a:ext cx="1905000" cy="1428750"/>
          </a:xfrm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xfrm>
            <a:off x="838200" y="1752600"/>
            <a:ext cx="5867400" cy="777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Welcome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We will be posting this PowerPoint as well as a recording of this</a:t>
            </a:r>
            <a:r>
              <a:rPr lang="en-US" baseline="0" dirty="0" smtClean="0">
                <a:ea typeface="ヒラギノ角ゴ Pro W3" charset="0"/>
                <a:cs typeface="Times"/>
              </a:rPr>
              <a:t> meeting to the </a:t>
            </a:r>
            <a:r>
              <a:rPr lang="en-US" baseline="0" dirty="0" err="1" smtClean="0">
                <a:ea typeface="ヒラギノ角ゴ Pro W3" charset="0"/>
                <a:cs typeface="Times"/>
              </a:rPr>
              <a:t>ncperkins.org</a:t>
            </a:r>
            <a:r>
              <a:rPr lang="en-US" baseline="0" dirty="0" smtClean="0">
                <a:ea typeface="ヒラギノ角ゴ Pro W3" charset="0"/>
                <a:cs typeface="Times"/>
              </a:rPr>
              <a:t>/.</a:t>
            </a: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=====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www.ncPerkins.org</a:t>
            </a:r>
            <a:r>
              <a:rPr lang="en-US" dirty="0" smtClean="0"/>
              <a:t>/presentations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en-US" dirty="0" smtClean="0">
                <a:ea typeface="ヒラギノ角ゴ Pro W3" charset="0"/>
                <a:cs typeface="Times"/>
              </a:rPr>
              <a:t>Feb/March 2017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dirty="0" smtClean="0">
              <a:ea typeface="ヒラギノ角ゴ Pro W3" charset="0"/>
              <a:cs typeface="Times"/>
            </a:endParaRPr>
          </a:p>
          <a:p>
            <a:endParaRPr lang="en-US" dirty="0" smtClean="0">
              <a:ea typeface="ヒラギノ角ゴ Pro W3" charset="0"/>
              <a:cs typeface="Times"/>
            </a:endParaRPr>
          </a:p>
          <a:p>
            <a:endParaRPr lang="en-US" dirty="0">
              <a:ea typeface="ヒラギノ角ゴ Pro W3" charset="0"/>
              <a:cs typeface="Times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6200AC89-A9A6-F44C-8FB1-2FAE2DFF8A10}" type="slidenum">
              <a:rPr lang="en-US" sz="1200"/>
              <a:pPr/>
              <a:t>205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20032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Beaufort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5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Bladen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31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Bladen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2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Bladen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2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64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74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7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0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75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 Ridge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99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Brunswick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38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Brunswick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5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Brunswick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96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Brunswick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8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Brunswick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8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Caldwell Community College and Technical Institute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36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Caldwell Community College and Technical Institute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350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Caldwell Community College and Technical Institute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87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Cape Fear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8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Book - Julia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89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Cape Fear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356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Cape Fear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64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Cape Fear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896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Carteret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913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Carteret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760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Carteret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8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Carteret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75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Catawba Valley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1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Catawba Valley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83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Catawba Valley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90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Alamance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811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Carolina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711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Carolina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16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Carolina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9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Piedmont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861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Piedmont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49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Piedmont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3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 Piedmont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071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Cleveland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96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Cleveland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14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Cleveland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1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Alamance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364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Coastal Carolina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24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Coastal Carolina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24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Coastal Carolina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569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College of The Albemarle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866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05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238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391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Craven Community College</a:t>
            </a:r>
            <a:r>
              <a:rPr lang="en-US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Pamlico Community College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204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Davidson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27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Davidson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Alamance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393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Davidson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499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Davidson County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57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Durham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64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Durham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570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Durham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47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Edgecombe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375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Fayetteville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10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Fayetteville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74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Fayetteville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161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Forsyth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3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829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Forsyth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287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Forsyth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666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Gaston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17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Gaston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90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Gaston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845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Gaston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0399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Guilford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9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Guilford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6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696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48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Asheville-Buncombe Technical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8615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77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282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0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Halifax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143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Haywood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4645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Haywood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5825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Haywood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5632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Isothermal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0922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Isothermal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6640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Isothermal Community College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Relationship Id="rId3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" t="12396" r="819" b="1322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3" y="81800"/>
            <a:ext cx="3820297" cy="145648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6096000" cy="94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2497"/>
            <a:ext cx="7886700" cy="48401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2361" y="6400740"/>
            <a:ext cx="378965" cy="365125"/>
          </a:xfrm>
          <a:prstGeom prst="rect">
            <a:avLst/>
          </a:prstGeom>
        </p:spPr>
        <p:txBody>
          <a:bodyPr/>
          <a:lstStyle/>
          <a:p>
            <a:fld id="{9B8FA742-12B9-4D44-BD24-B2DD922CB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6"/>
            <a:ext cx="9144000" cy="18562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9841" y="134306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17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6"/>
            <a:ext cx="9144000" cy="1856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1865"/>
            <a:ext cx="78867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9842" y="1853619"/>
            <a:ext cx="3868340" cy="65145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41476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53619"/>
            <a:ext cx="3887391" cy="65145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41476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2361" y="6400740"/>
            <a:ext cx="378965" cy="365125"/>
          </a:xfrm>
          <a:prstGeom prst="rect">
            <a:avLst/>
          </a:prstGeom>
        </p:spPr>
        <p:txBody>
          <a:bodyPr/>
          <a:lstStyle/>
          <a:p>
            <a:fld id="{9B8FA742-12B9-4D44-BD24-B2DD922CB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3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6096000" cy="94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Picture 3" descr="NCCCS_logo_2C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2667000" cy="10146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 descr="NCCCS_logo_2C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2667000" cy="10146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6096000" cy="94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 descr="NCCCS_logo_2C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2667000" cy="10146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6096000" cy="9445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6096000" cy="944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19400" y="228600"/>
            <a:ext cx="6096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NCCCS_logo_2C.jp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2667000" cy="10146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7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8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9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0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1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2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3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4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6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7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8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09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0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1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2.jp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4.jp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15.jp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16.jp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17.jp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18.jp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19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0.jp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64.jp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65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6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67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1.jp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2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23.jp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24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25.jp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26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27.jp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12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14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15.jp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28.jp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29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30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31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32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33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34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3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36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37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38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39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40.jp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41.jp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42.jp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43.jp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44.jp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4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46.jp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47.jp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48.jp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49.jp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50.jp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51.jp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52.jp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53.jp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5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55.jp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56.jp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57.jp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58.jp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59.jp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60.jp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61.jp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62.jp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6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64.jp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65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166.jp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67.jp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68.jp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69.jp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170.jp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71.jp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172.jp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7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74.jp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75.jp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176.jp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177.jp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178.jp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179.jp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180.jp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181.jp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182.jp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183.jp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184.jp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0.xml"/><Relationship Id="rId3" Type="http://schemas.openxmlformats.org/officeDocument/2006/relationships/image" Target="../media/image185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186.jp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0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3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5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1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4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5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9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1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3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4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5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1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/>
              <a:t>Sharing our Promising Practices:</a:t>
            </a:r>
            <a:br>
              <a:rPr lang="en-US" b="1"/>
            </a:br>
            <a:r>
              <a:rPr lang="en-US" b="1"/>
              <a:t>Learning from each other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7543800" cy="2209800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pPr>
            <a:r>
              <a:rPr lang="en-US" sz="2800" b="1" dirty="0">
                <a:latin typeface="Calibri Light" panose="020F0302020204030204" pitchFamily="34" charset="0"/>
              </a:rPr>
              <a:t>Bob </a:t>
            </a:r>
            <a:r>
              <a:rPr lang="en-US" sz="2800" b="1" dirty="0" err="1">
                <a:latin typeface="Calibri Light" panose="020F0302020204030204" pitchFamily="34" charset="0"/>
              </a:rPr>
              <a:t>Witchger</a:t>
            </a:r>
            <a:r>
              <a:rPr lang="en-US" sz="2800" b="1" dirty="0">
                <a:latin typeface="Calibri Light" panose="020F0302020204030204" pitchFamily="34" charset="0"/>
              </a:rPr>
              <a:t> </a:t>
            </a:r>
            <a:br>
              <a:rPr lang="en-US" sz="2800" b="1" dirty="0">
                <a:latin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</a:rPr>
              <a:t>Career and Technical Education Director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pPr>
            <a:r>
              <a:rPr lang="en-US" sz="2800" b="1" dirty="0" smtClean="0">
                <a:latin typeface="Calibri Light" panose="020F0302020204030204" pitchFamily="34" charset="0"/>
              </a:rPr>
              <a:t>Julia </a:t>
            </a:r>
            <a:r>
              <a:rPr lang="en-US" sz="2800" b="1" dirty="0">
                <a:latin typeface="Calibri Light" panose="020F0302020204030204" pitchFamily="34" charset="0"/>
              </a:rPr>
              <a:t>Hamilton, Tony </a:t>
            </a:r>
            <a:r>
              <a:rPr lang="en-US" sz="2800" b="1" dirty="0" err="1">
                <a:latin typeface="Calibri Light" panose="020F0302020204030204" pitchFamily="34" charset="0"/>
              </a:rPr>
              <a:t>Reggi</a:t>
            </a:r>
            <a:r>
              <a:rPr lang="en-US" sz="2800" b="1" dirty="0">
                <a:latin typeface="Calibri Light" panose="020F0302020204030204" pitchFamily="34" charset="0"/>
              </a:rPr>
              <a:t>, &amp; Chris </a:t>
            </a:r>
            <a:r>
              <a:rPr lang="en-US" sz="2800" b="1" dirty="0" err="1">
                <a:latin typeface="Calibri Light" panose="020F0302020204030204" pitchFamily="34" charset="0"/>
              </a:rPr>
              <a:t>Droessler</a:t>
            </a:r>
            <a:r>
              <a:rPr lang="en-US" sz="2800" b="1" dirty="0">
                <a:latin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</a:rPr>
              <a:t/>
            </a:r>
            <a:br>
              <a:rPr lang="en-US" sz="2400" dirty="0">
                <a:latin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</a:rPr>
              <a:t>Career </a:t>
            </a:r>
            <a:r>
              <a:rPr lang="en-US" sz="2400" dirty="0" smtClean="0">
                <a:latin typeface="Calibri Light" panose="020F0302020204030204" pitchFamily="34" charset="0"/>
              </a:rPr>
              <a:t>and </a:t>
            </a:r>
            <a:r>
              <a:rPr lang="en-US" sz="2400" dirty="0">
                <a:latin typeface="Calibri Light" panose="020F0302020204030204" pitchFamily="34" charset="0"/>
              </a:rPr>
              <a:t>Technical Education </a:t>
            </a:r>
            <a:r>
              <a:rPr lang="en-US" sz="2400" dirty="0" smtClean="0">
                <a:latin typeface="Calibri Light" panose="020F0302020204030204" pitchFamily="34" charset="0"/>
              </a:rPr>
              <a:t>Coordinators 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167438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2800" dirty="0" smtClean="0"/>
              <a:t>Get the PowerPoint   </a:t>
            </a:r>
            <a:r>
              <a:rPr lang="en-US" sz="2800" dirty="0" smtClean="0">
                <a:sym typeface="Wingdings"/>
              </a:rPr>
              <a:t>  </a:t>
            </a:r>
            <a:r>
              <a:rPr lang="en-US" sz="2800" dirty="0" err="1" smtClean="0"/>
              <a:t>www.ncperkins.org</a:t>
            </a:r>
            <a:r>
              <a:rPr lang="en-US" sz="2800" dirty="0" smtClean="0"/>
              <a:t>/presentations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054642" y="108284"/>
            <a:ext cx="4884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Tuesday, February 28, 2017</a:t>
            </a:r>
          </a:p>
          <a:p>
            <a:pPr algn="r"/>
            <a:r>
              <a:rPr lang="en-US" sz="2000" dirty="0" smtClean="0"/>
              <a:t>Pitt </a:t>
            </a:r>
            <a:r>
              <a:rPr lang="en-US" sz="2000" dirty="0"/>
              <a:t>Community College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Wednesday, March 1, 2017</a:t>
            </a:r>
          </a:p>
          <a:p>
            <a:pPr algn="r"/>
            <a:r>
              <a:rPr lang="en-US" sz="2000" dirty="0" smtClean="0"/>
              <a:t>Catawba </a:t>
            </a:r>
            <a:r>
              <a:rPr lang="en-US" sz="2000" dirty="0"/>
              <a:t>Valley Community College</a:t>
            </a:r>
          </a:p>
          <a:p>
            <a:pPr algn="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46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447800"/>
            <a:ext cx="6545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Johnston Community College</a:t>
            </a:r>
          </a:p>
        </p:txBody>
      </p:sp>
    </p:spTree>
    <p:extLst>
      <p:ext uri="{BB962C8B-B14F-4D97-AF65-F5344CB8AC3E}">
        <p14:creationId xmlns:p14="http://schemas.microsoft.com/office/powerpoint/2010/main" val="19226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7873" y="1219200"/>
            <a:ext cx="6028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Martin </a:t>
            </a:r>
            <a:r>
              <a:rPr lang="en-US" sz="4000">
                <a:solidFill>
                  <a:schemeClr val="bg1"/>
                </a:solidFill>
              </a:rPr>
              <a:t>Community </a:t>
            </a:r>
            <a:r>
              <a:rPr lang="en-US" sz="4000" smtClean="0">
                <a:solidFill>
                  <a:schemeClr val="bg1"/>
                </a:solidFill>
              </a:rPr>
              <a:t>College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1371600"/>
            <a:ext cx="461991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McDowell </a:t>
            </a:r>
            <a:r>
              <a:rPr lang="en-US" sz="4000">
                <a:solidFill>
                  <a:schemeClr val="bg1"/>
                </a:solidFill>
              </a:rPr>
              <a:t>Technical </a:t>
            </a:r>
            <a:endParaRPr lang="en-US" sz="400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Community </a:t>
            </a:r>
            <a:r>
              <a:rPr lang="en-US" sz="4000" dirty="0">
                <a:solidFill>
                  <a:schemeClr val="bg1"/>
                </a:solidFill>
              </a:rPr>
              <a:t>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8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7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2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1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256" y="1219200"/>
            <a:ext cx="660148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Sandhills</a:t>
            </a:r>
            <a:r>
              <a:rPr lang="en-US" sz="4000" dirty="0">
                <a:solidFill>
                  <a:schemeClr val="bg1"/>
                </a:solidFill>
              </a:rPr>
              <a:t> Community 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374" y="1371600"/>
            <a:ext cx="5741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Surry Community </a:t>
            </a:r>
            <a:r>
              <a:rPr lang="en-US" sz="4000" dirty="0" smtClean="0">
                <a:solidFill>
                  <a:schemeClr val="bg1"/>
                </a:solidFill>
              </a:rPr>
              <a:t>College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2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9888" y="1676400"/>
            <a:ext cx="6064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Wilkes Community </a:t>
            </a:r>
            <a:r>
              <a:rPr lang="en-US" sz="4000" dirty="0" smtClean="0">
                <a:solidFill>
                  <a:schemeClr val="bg1"/>
                </a:solidFill>
              </a:rPr>
              <a:t>College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600200"/>
            <a:ext cx="8915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8001000" algn="r"/>
              </a:tabLst>
            </a:pPr>
            <a:r>
              <a:rPr lang="en-US" sz="2200" b="1" dirty="0">
                <a:latin typeface="Times" charset="0"/>
              </a:rPr>
              <a:t>Dr. Bob </a:t>
            </a:r>
            <a:r>
              <a:rPr lang="en-US" sz="2200" b="1" dirty="0" err="1">
                <a:latin typeface="Times" charset="0"/>
              </a:rPr>
              <a:t>Witchger</a:t>
            </a:r>
            <a:r>
              <a:rPr lang="en-US" sz="2200" b="1" dirty="0">
                <a:latin typeface="Times" charset="0"/>
              </a:rPr>
              <a:t> - Director, Career and Technical Education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dirty="0" err="1">
                <a:latin typeface="Times" charset="0"/>
              </a:rPr>
              <a:t>WitchgerB@nccommunitycolleges.edu</a:t>
            </a:r>
            <a:r>
              <a:rPr lang="en-US" sz="2200" dirty="0">
                <a:latin typeface="Times" charset="0"/>
              </a:rPr>
              <a:t> </a:t>
            </a:r>
            <a:r>
              <a:rPr lang="en-US" sz="2200" dirty="0" smtClean="0">
                <a:latin typeface="Times" charset="0"/>
              </a:rPr>
              <a:t>	919-807-7126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b="1" dirty="0">
                <a:latin typeface="Times" charset="0"/>
              </a:rPr>
              <a:t>Dr. Tony R. </a:t>
            </a:r>
            <a:r>
              <a:rPr lang="en-US" sz="2200" b="1" dirty="0" err="1">
                <a:latin typeface="Times" charset="0"/>
              </a:rPr>
              <a:t>Reggi</a:t>
            </a:r>
            <a:r>
              <a:rPr lang="en-US" sz="2200" b="1" dirty="0">
                <a:latin typeface="Times" charset="0"/>
              </a:rPr>
              <a:t> - Coordinator, Career &amp; Technical Education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dirty="0" err="1">
                <a:latin typeface="Times" charset="0"/>
              </a:rPr>
              <a:t>ReggiA@nccommunitycolleges.edu</a:t>
            </a:r>
            <a:r>
              <a:rPr lang="en-US" sz="2200" dirty="0">
                <a:latin typeface="Times" charset="0"/>
              </a:rPr>
              <a:t> </a:t>
            </a:r>
            <a:r>
              <a:rPr lang="en-US" sz="2200" dirty="0" smtClean="0">
                <a:latin typeface="Times" charset="0"/>
              </a:rPr>
              <a:t>	919-807-7131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b="1" dirty="0">
                <a:latin typeface="Times" charset="0"/>
              </a:rPr>
              <a:t>Dr. Julia Hamilton - Coordinator, Career and Technology Education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dirty="0" err="1">
                <a:latin typeface="Times" charset="0"/>
              </a:rPr>
              <a:t>HamiltonJ@nccommunitycolleges.edu</a:t>
            </a:r>
            <a:r>
              <a:rPr lang="en-US" sz="2200" dirty="0">
                <a:latin typeface="Times" charset="0"/>
              </a:rPr>
              <a:t> </a:t>
            </a:r>
            <a:r>
              <a:rPr lang="en-US" sz="2200" dirty="0" smtClean="0">
                <a:latin typeface="Times" charset="0"/>
              </a:rPr>
              <a:t>	919-807-7130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b="1" dirty="0">
                <a:latin typeface="Times" charset="0"/>
              </a:rPr>
              <a:t>Chris </a:t>
            </a:r>
            <a:r>
              <a:rPr lang="en-US" sz="2200" b="1" dirty="0" err="1">
                <a:latin typeface="Times" charset="0"/>
              </a:rPr>
              <a:t>Droessler</a:t>
            </a:r>
            <a:r>
              <a:rPr lang="en-US" sz="2200" b="1" dirty="0">
                <a:latin typeface="Times" charset="0"/>
              </a:rPr>
              <a:t> - Coordinator, Career and Technical Education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dirty="0" err="1">
                <a:latin typeface="Times" charset="0"/>
              </a:rPr>
              <a:t>DroesslerC@nccommunitycolleges.edu</a:t>
            </a:r>
            <a:r>
              <a:rPr lang="en-US" sz="2200" dirty="0">
                <a:latin typeface="Times" charset="0"/>
              </a:rPr>
              <a:t> </a:t>
            </a:r>
            <a:r>
              <a:rPr lang="en-US" sz="2200" dirty="0" smtClean="0">
                <a:latin typeface="Times" charset="0"/>
              </a:rPr>
              <a:t>	919-807-7068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dirty="0">
                <a:latin typeface="Times" charset="0"/>
              </a:rPr>
              <a:t/>
            </a:r>
            <a:br>
              <a:rPr lang="en-US" sz="2200" dirty="0">
                <a:latin typeface="Times" charset="0"/>
              </a:rPr>
            </a:br>
            <a:r>
              <a:rPr lang="en-US" sz="2200" b="1" dirty="0" smtClean="0">
                <a:latin typeface="Times" charset="0"/>
              </a:rPr>
              <a:t>Vacant </a:t>
            </a:r>
            <a:r>
              <a:rPr lang="en-US" sz="2200" b="1" dirty="0">
                <a:latin typeface="Times" charset="0"/>
              </a:rPr>
              <a:t>– Administrative Assistant, Career and Technical Education</a:t>
            </a:r>
            <a:endParaRPr lang="en-US" sz="2200" dirty="0">
              <a:latin typeface="Times" charset="0"/>
            </a:endParaRPr>
          </a:p>
          <a:p>
            <a:pPr>
              <a:tabLst>
                <a:tab pos="8001000" algn="r"/>
              </a:tabLst>
            </a:pPr>
            <a:r>
              <a:rPr lang="en-US" sz="2200" dirty="0" err="1">
                <a:latin typeface="Times" charset="0"/>
              </a:rPr>
              <a:t>XxxxxxxxxX@nccommunitycolleges.edu</a:t>
            </a:r>
            <a:r>
              <a:rPr lang="en-US" sz="2200" dirty="0">
                <a:latin typeface="Times" charset="0"/>
              </a:rPr>
              <a:t> </a:t>
            </a:r>
            <a:r>
              <a:rPr lang="en-US" sz="2200" dirty="0" smtClean="0">
                <a:latin typeface="Times" charset="0"/>
              </a:rPr>
              <a:t>	919-807-7129</a:t>
            </a:r>
            <a:endParaRPr lang="en-US" sz="2200" dirty="0">
              <a:effectLst/>
              <a:latin typeface="Time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CTE Staff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Based on what I have learned today, what ideas do I have to improve implementation of the </a:t>
            </a:r>
            <a:r>
              <a:rPr lang="en-US" sz="2000" dirty="0" smtClean="0"/>
              <a:t>Perkins </a:t>
            </a:r>
            <a:r>
              <a:rPr lang="en-US" sz="2000" dirty="0"/>
              <a:t>basic grant at my college with the goal of enhancing Career and Technical Education. </a:t>
            </a:r>
            <a:br>
              <a:rPr lang="en-US" sz="2000" dirty="0"/>
            </a:b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As I come to better understand rigorous programs of study with the three elements;  Career </a:t>
            </a:r>
            <a:r>
              <a:rPr lang="en-US" sz="2000" dirty="0" smtClean="0"/>
              <a:t>Advising</a:t>
            </a:r>
            <a:r>
              <a:rPr lang="en-US" sz="2000" dirty="0"/>
              <a:t>, Integrated Classes grades 9-14, and Work-based Learning:</a:t>
            </a:r>
            <a:br>
              <a:rPr lang="en-US" sz="2000" dirty="0"/>
            </a:br>
            <a:endParaRPr lang="en-US" sz="2000" dirty="0" smtClean="0"/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better communicate the elements of pathways? </a:t>
            </a:r>
            <a:endParaRPr lang="en-US" sz="1800" dirty="0" smtClean="0"/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improve transitions from high school to community </a:t>
            </a:r>
            <a:r>
              <a:rPr lang="en-US" sz="1800" dirty="0" smtClean="0"/>
              <a:t>college?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better engage employers?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better implement work-based learning?</a:t>
            </a:r>
            <a:br>
              <a:rPr lang="en-US" sz="1800" dirty="0"/>
            </a:br>
            <a:endParaRPr lang="en-US" sz="1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000" dirty="0"/>
              <a:t>What are some strategies to enhance the skills of our technical faculty?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36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1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/>
              <a:t>Sharing our Promising Practices:</a:t>
            </a:r>
            <a:br>
              <a:rPr lang="en-US" b="1"/>
            </a:br>
            <a:r>
              <a:rPr lang="en-US" b="1"/>
              <a:t>Learning from each other</a:t>
            </a:r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7543800" cy="2209800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pPr>
            <a:r>
              <a:rPr lang="en-US" sz="2800" b="1" dirty="0">
                <a:latin typeface="Calibri Light" panose="020F0302020204030204" pitchFamily="34" charset="0"/>
              </a:rPr>
              <a:t>Bob </a:t>
            </a:r>
            <a:r>
              <a:rPr lang="en-US" sz="2800" b="1" dirty="0" err="1">
                <a:latin typeface="Calibri Light" panose="020F0302020204030204" pitchFamily="34" charset="0"/>
              </a:rPr>
              <a:t>Witchger</a:t>
            </a:r>
            <a:r>
              <a:rPr lang="en-US" sz="2800" b="1" dirty="0">
                <a:latin typeface="Calibri Light" panose="020F0302020204030204" pitchFamily="34" charset="0"/>
              </a:rPr>
              <a:t> </a:t>
            </a:r>
            <a:br>
              <a:rPr lang="en-US" sz="2800" b="1" dirty="0">
                <a:latin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</a:rPr>
              <a:t>Career and Technical Education Director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pPr>
            <a:r>
              <a:rPr lang="en-US" sz="2800" b="1" dirty="0" smtClean="0">
                <a:latin typeface="Calibri Light" panose="020F0302020204030204" pitchFamily="34" charset="0"/>
              </a:rPr>
              <a:t>Julia </a:t>
            </a:r>
            <a:r>
              <a:rPr lang="en-US" sz="2800" b="1" dirty="0">
                <a:latin typeface="Calibri Light" panose="020F0302020204030204" pitchFamily="34" charset="0"/>
              </a:rPr>
              <a:t>Hamilton, Tony </a:t>
            </a:r>
            <a:r>
              <a:rPr lang="en-US" sz="2800" b="1" dirty="0" err="1">
                <a:latin typeface="Calibri Light" panose="020F0302020204030204" pitchFamily="34" charset="0"/>
              </a:rPr>
              <a:t>Reggi</a:t>
            </a:r>
            <a:r>
              <a:rPr lang="en-US" sz="2800" b="1" dirty="0">
                <a:latin typeface="Calibri Light" panose="020F0302020204030204" pitchFamily="34" charset="0"/>
              </a:rPr>
              <a:t>, &amp; Chris </a:t>
            </a:r>
            <a:r>
              <a:rPr lang="en-US" sz="2800" b="1" dirty="0" err="1">
                <a:latin typeface="Calibri Light" panose="020F0302020204030204" pitchFamily="34" charset="0"/>
              </a:rPr>
              <a:t>Droessler</a:t>
            </a:r>
            <a:r>
              <a:rPr lang="en-US" sz="2800" b="1" dirty="0">
                <a:latin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</a:rPr>
              <a:t/>
            </a:r>
            <a:br>
              <a:rPr lang="en-US" sz="2400" dirty="0">
                <a:latin typeface="Calibri Light" panose="020F0302020204030204" pitchFamily="34" charset="0"/>
              </a:rPr>
            </a:br>
            <a:r>
              <a:rPr lang="en-US" sz="2400" dirty="0">
                <a:latin typeface="Calibri Light" panose="020F0302020204030204" pitchFamily="34" charset="0"/>
              </a:rPr>
              <a:t>Career </a:t>
            </a:r>
            <a:r>
              <a:rPr lang="en-US" sz="2400" dirty="0" smtClean="0">
                <a:latin typeface="Calibri Light" panose="020F0302020204030204" pitchFamily="34" charset="0"/>
              </a:rPr>
              <a:t>and </a:t>
            </a:r>
            <a:r>
              <a:rPr lang="en-US" sz="2400" dirty="0">
                <a:latin typeface="Calibri Light" panose="020F0302020204030204" pitchFamily="34" charset="0"/>
              </a:rPr>
              <a:t>Technical Education </a:t>
            </a:r>
            <a:r>
              <a:rPr lang="en-US" sz="2400" dirty="0" smtClean="0">
                <a:latin typeface="Calibri Light" panose="020F0302020204030204" pitchFamily="34" charset="0"/>
              </a:rPr>
              <a:t>Coordinators 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167438"/>
            <a:ext cx="91440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04963" indent="-1604963" algn="ctr">
              <a:spcBef>
                <a:spcPct val="20000"/>
              </a:spcBef>
              <a:tabLst>
                <a:tab pos="1604963" algn="l"/>
              </a:tabLst>
            </a:pPr>
            <a:r>
              <a:rPr lang="en-US" sz="2800" dirty="0" smtClean="0"/>
              <a:t>Get the PowerPoint   </a:t>
            </a:r>
            <a:r>
              <a:rPr lang="en-US" sz="2800" dirty="0" smtClean="0">
                <a:sym typeface="Wingdings"/>
              </a:rPr>
              <a:t>  </a:t>
            </a:r>
            <a:r>
              <a:rPr lang="en-US" sz="2800" dirty="0" err="1" smtClean="0"/>
              <a:t>www.ncperkins.org</a:t>
            </a:r>
            <a:r>
              <a:rPr lang="en-US" sz="2800" dirty="0" smtClean="0"/>
              <a:t>/presentations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054642" y="108284"/>
            <a:ext cx="4884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Tuesday, February 28, 2017</a:t>
            </a:r>
          </a:p>
          <a:p>
            <a:pPr algn="r"/>
            <a:r>
              <a:rPr lang="en-US" sz="2000" dirty="0" smtClean="0"/>
              <a:t>Pitt </a:t>
            </a:r>
            <a:r>
              <a:rPr lang="en-US" sz="2000" dirty="0"/>
              <a:t>Community College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Wednesday, March 1, 2017</a:t>
            </a:r>
          </a:p>
          <a:p>
            <a:pPr algn="r"/>
            <a:r>
              <a:rPr lang="en-US" sz="2000" dirty="0" smtClean="0"/>
              <a:t>Catawba </a:t>
            </a:r>
            <a:r>
              <a:rPr lang="en-US" sz="2000" dirty="0"/>
              <a:t>Valley Community College</a:t>
            </a:r>
          </a:p>
          <a:p>
            <a:pPr algn="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8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350289"/>
            <a:ext cx="8610600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9:00	Gathering</a:t>
            </a:r>
            <a:endParaRPr lang="en-US" sz="2400" dirty="0">
              <a:latin typeface="Times" charset="0"/>
            </a:endParaRP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9:30	Perkins </a:t>
            </a:r>
            <a:r>
              <a:rPr lang="en-US" sz="2400" dirty="0">
                <a:latin typeface="Times" charset="0"/>
              </a:rPr>
              <a:t>Update Overview Purpose and </a:t>
            </a:r>
            <a:r>
              <a:rPr lang="en-US" sz="2400" dirty="0" smtClean="0">
                <a:latin typeface="Times" charset="0"/>
              </a:rPr>
              <a:t>Goals</a:t>
            </a:r>
            <a:endParaRPr lang="en-US" sz="2400" dirty="0">
              <a:latin typeface="Times" charset="0"/>
            </a:endParaRP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10:00	Accountability </a:t>
            </a:r>
            <a:r>
              <a:rPr lang="en-US" sz="2400" dirty="0">
                <a:latin typeface="Times" charset="0"/>
              </a:rPr>
              <a:t>- Perkins Data Book</a:t>
            </a: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	</a:t>
            </a:r>
            <a:r>
              <a:rPr lang="en-US" sz="2400" dirty="0">
                <a:latin typeface="Times" charset="0"/>
              </a:rPr>
              <a:t>H</a:t>
            </a:r>
            <a:r>
              <a:rPr lang="en-US" sz="2400" dirty="0" smtClean="0">
                <a:latin typeface="Times" charset="0"/>
              </a:rPr>
              <a:t>ow are colleges </a:t>
            </a:r>
            <a:r>
              <a:rPr lang="en-US" sz="2400" dirty="0">
                <a:latin typeface="Times" charset="0"/>
              </a:rPr>
              <a:t>are using the book to improve </a:t>
            </a:r>
            <a:r>
              <a:rPr lang="en-US" sz="2400" dirty="0" smtClean="0">
                <a:latin typeface="Times" charset="0"/>
              </a:rPr>
              <a:t>performance</a:t>
            </a:r>
            <a:endParaRPr lang="en-US" sz="2400" dirty="0">
              <a:latin typeface="Times" charset="0"/>
            </a:endParaRP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10:30	Colleges </a:t>
            </a:r>
            <a:r>
              <a:rPr lang="en-US" sz="2400" dirty="0">
                <a:latin typeface="Times" charset="0"/>
              </a:rPr>
              <a:t>report out from Local </a:t>
            </a:r>
            <a:r>
              <a:rPr lang="en-US" sz="2400" dirty="0" smtClean="0">
                <a:latin typeface="Times" charset="0"/>
              </a:rPr>
              <a:t>Plan	</a:t>
            </a:r>
            <a:endParaRPr lang="en-US" sz="2400" dirty="0">
              <a:latin typeface="Times" charset="0"/>
            </a:endParaRP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	Snacks </a:t>
            </a:r>
            <a:r>
              <a:rPr lang="en-US" sz="2400" dirty="0">
                <a:latin typeface="Times" charset="0"/>
              </a:rPr>
              <a:t>and </a:t>
            </a:r>
            <a:r>
              <a:rPr lang="en-US" sz="2400" dirty="0" smtClean="0">
                <a:latin typeface="Times" charset="0"/>
              </a:rPr>
              <a:t>light lunch </a:t>
            </a:r>
            <a:r>
              <a:rPr lang="en-US" sz="2400" dirty="0">
                <a:latin typeface="Times" charset="0"/>
              </a:rPr>
              <a:t>will be provided during the </a:t>
            </a:r>
            <a:r>
              <a:rPr lang="en-US" sz="2400" dirty="0" smtClean="0">
                <a:latin typeface="Times" charset="0"/>
              </a:rPr>
              <a:t>meeting</a:t>
            </a:r>
            <a:endParaRPr lang="en-US" sz="2400" dirty="0">
              <a:latin typeface="Times" charset="0"/>
            </a:endParaRP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2:00	Discussion </a:t>
            </a:r>
            <a:r>
              <a:rPr lang="en-US" sz="2400" dirty="0">
                <a:latin typeface="Times" charset="0"/>
              </a:rPr>
              <a:t>about 2017-18 Perkins </a:t>
            </a:r>
            <a:r>
              <a:rPr lang="en-US" sz="2400" dirty="0" smtClean="0">
                <a:latin typeface="Times" charset="0"/>
              </a:rPr>
              <a:t>year</a:t>
            </a:r>
            <a:endParaRPr lang="en-US" sz="2400" dirty="0">
              <a:latin typeface="Times" charset="0"/>
            </a:endParaRPr>
          </a:p>
          <a:p>
            <a:pPr marL="809625" indent="-809625">
              <a:spcAft>
                <a:spcPts val="1800"/>
              </a:spcAft>
              <a:tabLst>
                <a:tab pos="571500" algn="r"/>
                <a:tab pos="793750" algn="l"/>
              </a:tabLst>
            </a:pPr>
            <a:r>
              <a:rPr lang="en-US" sz="2400" dirty="0" smtClean="0">
                <a:latin typeface="Times" charset="0"/>
              </a:rPr>
              <a:t>	2:30	Dismissal</a:t>
            </a:r>
            <a:r>
              <a:rPr lang="en-US" sz="2400" dirty="0">
                <a:latin typeface="Times" charset="0"/>
              </a:rPr>
              <a:t> </a:t>
            </a:r>
            <a:endParaRPr lang="en-US" sz="2400" dirty="0">
              <a:effectLst/>
              <a:latin typeface="Time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4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Perkins Update Overview Purpose and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Thanks </a:t>
            </a:r>
            <a:r>
              <a:rPr lang="en-US" dirty="0"/>
              <a:t>for all you do</a:t>
            </a:r>
          </a:p>
          <a:p>
            <a:r>
              <a:rPr lang="en-US" dirty="0"/>
              <a:t>Vision </a:t>
            </a:r>
          </a:p>
          <a:p>
            <a:r>
              <a:rPr lang="en-US" dirty="0"/>
              <a:t>Mission   </a:t>
            </a:r>
          </a:p>
          <a:p>
            <a:r>
              <a:rPr lang="en-US" dirty="0"/>
              <a:t>Perkins Focus </a:t>
            </a:r>
          </a:p>
          <a:p>
            <a:r>
              <a:rPr lang="en-US" dirty="0"/>
              <a:t>Improvement Strategies through Leadership   </a:t>
            </a:r>
          </a:p>
          <a:p>
            <a:r>
              <a:rPr lang="en-US" dirty="0"/>
              <a:t>MOA – Equity in Education</a:t>
            </a:r>
          </a:p>
          <a:p>
            <a:r>
              <a:rPr lang="en-US" dirty="0"/>
              <a:t>Scope of Work </a:t>
            </a:r>
          </a:p>
          <a:p>
            <a:r>
              <a:rPr lang="en-US" dirty="0"/>
              <a:t>Data to Enhance CTE </a:t>
            </a:r>
          </a:p>
          <a:p>
            <a:r>
              <a:rPr lang="en-US" dirty="0"/>
              <a:t>Activities to Contemplate toward Improvement </a:t>
            </a:r>
          </a:p>
          <a:p>
            <a:r>
              <a:rPr lang="en-US" dirty="0"/>
              <a:t>What </a:t>
            </a:r>
            <a:r>
              <a:rPr lang="en-US" dirty="0" smtClean="0"/>
              <a:t>do </a:t>
            </a:r>
            <a:r>
              <a:rPr lang="en-US" dirty="0"/>
              <a:t>our Data tell us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-56147"/>
            <a:ext cx="5549900" cy="701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30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Based on what I have learned today, what ideas do I have to improve implementation of the </a:t>
            </a:r>
            <a:r>
              <a:rPr lang="en-US" sz="2000" dirty="0" smtClean="0"/>
              <a:t>Perkins </a:t>
            </a:r>
            <a:r>
              <a:rPr lang="en-US" sz="2000" dirty="0"/>
              <a:t>basic grant at my college with the goal of enhancing Career and Technical Education. </a:t>
            </a:r>
            <a:br>
              <a:rPr lang="en-US" sz="2000" dirty="0"/>
            </a:b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As I come to better understand rigorous programs of study with the three elements;  Career </a:t>
            </a:r>
            <a:r>
              <a:rPr lang="en-US" sz="2000" dirty="0" smtClean="0"/>
              <a:t>Advising</a:t>
            </a:r>
            <a:r>
              <a:rPr lang="en-US" sz="2000" dirty="0"/>
              <a:t>, Integrated Classes grades 9-14, and Work-based Learning:</a:t>
            </a:r>
            <a:br>
              <a:rPr lang="en-US" sz="2000" dirty="0"/>
            </a:br>
            <a:endParaRPr lang="en-US" sz="2000" dirty="0" smtClean="0"/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better communicate the elements of pathways? </a:t>
            </a:r>
            <a:endParaRPr lang="en-US" sz="1800" dirty="0" smtClean="0"/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improve transitions from high school to community </a:t>
            </a:r>
            <a:r>
              <a:rPr lang="en-US" sz="1800" dirty="0" smtClean="0"/>
              <a:t>college?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better engage employers?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1800" dirty="0" smtClean="0"/>
              <a:t>What </a:t>
            </a:r>
            <a:r>
              <a:rPr lang="en-US" sz="1800" dirty="0"/>
              <a:t>can we do to better implement work-based learning?</a:t>
            </a:r>
            <a:br>
              <a:rPr lang="en-US" sz="1800" dirty="0"/>
            </a:br>
            <a:endParaRPr lang="en-US" sz="1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000" dirty="0"/>
              <a:t>What are some strategies to enhance the skills of our technical faculty?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12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3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066800"/>
            <a:ext cx="5814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College of The Albemarle </a:t>
            </a:r>
          </a:p>
        </p:txBody>
      </p:sp>
    </p:spTree>
    <p:extLst>
      <p:ext uri="{BB962C8B-B14F-4D97-AF65-F5344CB8AC3E}">
        <p14:creationId xmlns:p14="http://schemas.microsoft.com/office/powerpoint/2010/main" val="11446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447800"/>
            <a:ext cx="7308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Edgecombe Community College </a:t>
            </a:r>
          </a:p>
        </p:txBody>
      </p:sp>
    </p:spTree>
    <p:extLst>
      <p:ext uri="{BB962C8B-B14F-4D97-AF65-F5344CB8AC3E}">
        <p14:creationId xmlns:p14="http://schemas.microsoft.com/office/powerpoint/2010/main" val="16069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3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f6adc5d79a94e37ab7ec9b9c483552f xmlns="f46e81e7-297d-417f-b698-00dff3f07a0e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fc194862-fd4a-42aa-9550-b5fd9ecd1cff</TermId>
        </TermInfo>
      </Terms>
    </mf6adc5d79a94e37ab7ec9b9c483552f>
    <Departments xmlns="88203bfa-d4ac-462e-8616-0292cc28843a">Marketing and Public Affairs</Departments>
    <PublishingExpirationDate xmlns="http://schemas.microsoft.com/sharepoint/v3" xsi:nil="true"/>
    <PublishingStartDate xmlns="http://schemas.microsoft.com/sharepoint/v3" xsi:nil="true"/>
    <TaxCatchAll xmlns="88203bfa-d4ac-462e-8616-0292cc28843a">
      <Value>38</Value>
      <Value>34</Value>
    </TaxCatchAl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FB5CEF851A894EBF7DD1FB22F51352" ma:contentTypeVersion="20" ma:contentTypeDescription="Create a new document." ma:contentTypeScope="" ma:versionID="8f3af701f3df8a9c9048a907c74c0ac2">
  <xsd:schema xmlns:xsd="http://www.w3.org/2001/XMLSchema" xmlns:xs="http://www.w3.org/2001/XMLSchema" xmlns:p="http://schemas.microsoft.com/office/2006/metadata/properties" xmlns:ns1="http://schemas.microsoft.com/sharepoint/v3" xmlns:ns2="88203bfa-d4ac-462e-8616-0292cc28843a" xmlns:ns3="f46e81e7-297d-417f-b698-00dff3f07a0e" targetNamespace="http://schemas.microsoft.com/office/2006/metadata/properties" ma:root="true" ma:fieldsID="369e50db597ab9061d2b510d58b9a267" ns1:_="" ns2:_="" ns3:_="">
    <xsd:import namespace="http://schemas.microsoft.com/sharepoint/v3"/>
    <xsd:import namespace="88203bfa-d4ac-462e-8616-0292cc28843a"/>
    <xsd:import namespace="f46e81e7-297d-417f-b698-00dff3f07a0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epartments"/>
                <xsd:element ref="ns2:TaxCatchAll" minOccurs="0"/>
                <xsd:element ref="ns3:mf6adc5d79a94e37ab7ec9b9c48355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03bfa-d4ac-462e-8616-0292cc28843a" elementFormDefault="qualified">
    <xsd:import namespace="http://schemas.microsoft.com/office/2006/documentManagement/types"/>
    <xsd:import namespace="http://schemas.microsoft.com/office/infopath/2007/PartnerControls"/>
    <xsd:element name="Departments" ma:index="10" ma:displayName="Departments" ma:description="Select the department associated with this document or file. Department selections are based on this organization&#10;http://www.nccommunitycolleges.edu/Personnel/NCCCS_Directory.htm" ma:format="Dropdown" ma:internalName="Departments">
      <xsd:simpleType>
        <xsd:restriction base="dms:Choice">
          <xsd:enumeration value="Administrative and Facility Services"/>
          <xsd:enumeration value="Budgeting and Accounting and State-Level Accounting"/>
          <xsd:enumeration value="Contracts and Grants"/>
          <xsd:enumeration value="Human Resources"/>
          <xsd:enumeration value="Information Services"/>
          <xsd:enumeration value="Legal Affairs"/>
          <xsd:enumeration value="Marketing and Public Affairs"/>
          <xsd:enumeration value="Travel"/>
        </xsd:restriction>
      </xsd:simpleType>
    </xsd:element>
    <xsd:element name="TaxCatchAll" ma:index="11" nillable="true" ma:displayName="Taxonomy Catch All Column" ma:hidden="true" ma:list="{c4007c1c-46bb-42fa-88e6-4247e554f2f5}" ma:internalName="TaxCatchAll" ma:showField="CatchAllData" ma:web="88203bfa-d4ac-462e-8616-0292cc2884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e81e7-297d-417f-b698-00dff3f07a0e" elementFormDefault="qualified">
    <xsd:import namespace="http://schemas.microsoft.com/office/2006/documentManagement/types"/>
    <xsd:import namespace="http://schemas.microsoft.com/office/infopath/2007/PartnerControls"/>
    <xsd:element name="mf6adc5d79a94e37ab7ec9b9c483552f" ma:index="13" ma:taxonomy="true" ma:internalName="mf6adc5d79a94e37ab7ec9b9c483552f" ma:taxonomyFieldName="Types" ma:displayName="Document Type" ma:indexed="true" ma:readOnly="false" ma:default="" ma:fieldId="{6f6adc5d-79a9-4e37-ab7e-c9b9c483552f}" ma:sspId="ff2c0a30-6022-4a53-931e-4e94d75a6b78" ma:termSetId="e83798e3-13ef-49a2-860b-1634b308a9c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9EDD1A-F66B-4A90-8803-6512E3CBFB2F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88203bfa-d4ac-462e-8616-0292cc28843a"/>
    <ds:schemaRef ds:uri="f46e81e7-297d-417f-b698-00dff3f07a0e"/>
    <ds:schemaRef ds:uri="http://schemas.microsoft.com/sharepoint/v3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2B2E925-8E2E-4675-A322-811AC5A545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C27CC1-3EE5-40B7-B2E3-EB81E1651D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8203bfa-d4ac-462e-8616-0292cc28843a"/>
    <ds:schemaRef ds:uri="f46e81e7-297d-417f-b698-00dff3f07a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18097</TotalTime>
  <Words>1158</Words>
  <Application>Microsoft Macintosh PowerPoint</Application>
  <PresentationFormat>On-screen Show (4:3)</PresentationFormat>
  <Paragraphs>524</Paragraphs>
  <Slides>205</Slides>
  <Notes>202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205</vt:i4>
      </vt:variant>
    </vt:vector>
  </HeadingPairs>
  <TitlesOfParts>
    <vt:vector size="213" baseType="lpstr">
      <vt:lpstr>Calibri</vt:lpstr>
      <vt:lpstr>Calibri Light</vt:lpstr>
      <vt:lpstr>Franklin Gothic Medium</vt:lpstr>
      <vt:lpstr>Times</vt:lpstr>
      <vt:lpstr>Wingdings</vt:lpstr>
      <vt:lpstr>ヒラギノ角ゴ Pro W3</vt:lpstr>
      <vt:lpstr>Arial</vt:lpstr>
      <vt:lpstr>Office Theme</vt:lpstr>
      <vt:lpstr>Sharing our Promising Practices: Learning from each other</vt:lpstr>
      <vt:lpstr>State CTE Staff</vt:lpstr>
      <vt:lpstr>Agenda</vt:lpstr>
      <vt:lpstr>Perkins Update Overview Purpose and Goals</vt:lpstr>
      <vt:lpstr>PowerPoint Presentation</vt:lpstr>
      <vt:lpstr>Discussion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Questions</vt:lpstr>
      <vt:lpstr>Sharing our Promising Practices: Learning from each other</vt:lpstr>
    </vt:vector>
  </TitlesOfParts>
  <Company>NCCCS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Droessler</dc:title>
  <dc:creator>Chris Droessler</dc:creator>
  <cp:lastModifiedBy>Microsoft Office User</cp:lastModifiedBy>
  <cp:revision>822</cp:revision>
  <cp:lastPrinted>2017-02-27T17:07:09Z</cp:lastPrinted>
  <dcterms:created xsi:type="dcterms:W3CDTF">2009-10-29T12:13:41Z</dcterms:created>
  <dcterms:modified xsi:type="dcterms:W3CDTF">2017-02-27T18:20:40Z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0x010100D3FB5CEF851A894EBF7DD1FB22F51352</vt:lpwstr>
  </property>
  <property fmtid="{D5CDD505-2E9C-101B-9397-08002B2CF9AE}" pid="3" name="Descriptors">
    <vt:lpwstr/>
  </property>
  <property fmtid="{D5CDD505-2E9C-101B-9397-08002B2CF9AE}" pid="4" name="Functions">
    <vt:lpwstr>34;#Branding|6e354d85-bdd8-4cc8-a485-4803f6fdee24</vt:lpwstr>
  </property>
  <property fmtid="{D5CDD505-2E9C-101B-9397-08002B2CF9AE}" pid="5" name="Types">
    <vt:lpwstr>38;#Template|fc194862-fd4a-42aa-9550-b5fd9ecd1cff</vt:lpwstr>
  </property>
  <property fmtid="{D5CDD505-2E9C-101B-9397-08002B2CF9AE}" pid="6" name="Objects">
    <vt:lpwstr/>
  </property>
  <property fmtid="{D5CDD505-2E9C-101B-9397-08002B2CF9AE}" pid="7" name="da5133d6118044a3aaacc66dd229ac83">
    <vt:lpwstr>Branding|6e354d85-bdd8-4cc8-a485-4803f6fdee24</vt:lpwstr>
  </property>
</Properties>
</file>