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4"/>
    <p:sldMasterId id="2147483725" r:id="rId5"/>
    <p:sldMasterId id="2147483706" r:id="rId6"/>
    <p:sldMasterId id="2147483707" r:id="rId7"/>
    <p:sldMasterId id="2147483709" r:id="rId8"/>
    <p:sldMasterId id="2147483708" r:id="rId9"/>
  </p:sldMasterIdLst>
  <p:notesMasterIdLst>
    <p:notesMasterId r:id="rId49"/>
  </p:notesMasterIdLst>
  <p:handoutMasterIdLst>
    <p:handoutMasterId r:id="rId50"/>
  </p:handoutMasterIdLst>
  <p:sldIdLst>
    <p:sldId id="778" r:id="rId10"/>
    <p:sldId id="1651" r:id="rId11"/>
    <p:sldId id="1685" r:id="rId12"/>
    <p:sldId id="1638" r:id="rId13"/>
    <p:sldId id="1176" r:id="rId14"/>
    <p:sldId id="1124" r:id="rId15"/>
    <p:sldId id="1686" r:id="rId16"/>
    <p:sldId id="1678" r:id="rId17"/>
    <p:sldId id="1680" r:id="rId18"/>
    <p:sldId id="1682" r:id="rId19"/>
    <p:sldId id="1684" r:id="rId20"/>
    <p:sldId id="256" r:id="rId21"/>
    <p:sldId id="1683" r:id="rId22"/>
    <p:sldId id="1681" r:id="rId23"/>
    <p:sldId id="337" r:id="rId24"/>
    <p:sldId id="1687" r:id="rId25"/>
    <p:sldId id="1688" r:id="rId26"/>
    <p:sldId id="1689" r:id="rId27"/>
    <p:sldId id="1690" r:id="rId28"/>
    <p:sldId id="1691" r:id="rId29"/>
    <p:sldId id="1692" r:id="rId30"/>
    <p:sldId id="1693" r:id="rId31"/>
    <p:sldId id="1694" r:id="rId32"/>
    <p:sldId id="1695" r:id="rId33"/>
    <p:sldId id="1696" r:id="rId34"/>
    <p:sldId id="1697" r:id="rId35"/>
    <p:sldId id="1698" r:id="rId36"/>
    <p:sldId id="1699" r:id="rId37"/>
    <p:sldId id="1700" r:id="rId38"/>
    <p:sldId id="1701" r:id="rId39"/>
    <p:sldId id="1702" r:id="rId40"/>
    <p:sldId id="1703" r:id="rId41"/>
    <p:sldId id="1711" r:id="rId42"/>
    <p:sldId id="1705" r:id="rId43"/>
    <p:sldId id="1706" r:id="rId44"/>
    <p:sldId id="1707" r:id="rId45"/>
    <p:sldId id="1708" r:id="rId46"/>
    <p:sldId id="1709" r:id="rId47"/>
    <p:sldId id="1710" r:id="rId48"/>
  </p:sldIdLst>
  <p:sldSz cx="9144000" cy="5143500" type="screen16x9"/>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EEB111"/>
    <a:srgbClr val="003767"/>
    <a:srgbClr val="EFB620"/>
    <a:srgbClr val="053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96" autoAdjust="0"/>
  </p:normalViewPr>
  <p:slideViewPr>
    <p:cSldViewPr snapToGrid="0">
      <p:cViewPr varScale="1">
        <p:scale>
          <a:sx n="90" d="100"/>
          <a:sy n="90" d="100"/>
        </p:scale>
        <p:origin x="1162" y="53"/>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5.xml"/><Relationship Id="rId51"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image" Target="../media/image29.jpg"/><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image" Target="../media/image29.jpg"/><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BB94E0-6142-4D42-A25A-B1596C2BF751}"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US"/>
        </a:p>
      </dgm:t>
    </dgm:pt>
    <dgm:pt modelId="{52D41CC0-F150-4E37-81CD-6FAC9303347E}">
      <dgm:prSet phldrT="[Text]"/>
      <dgm:spPr/>
      <dgm:t>
        <a:bodyPr/>
        <a:lstStyle/>
        <a:p>
          <a:r>
            <a:rPr lang="en-US" dirty="0"/>
            <a:t>Bob Witchger</a:t>
          </a:r>
        </a:p>
      </dgm:t>
    </dgm:pt>
    <dgm:pt modelId="{9DAFB2A7-5FB5-4F09-A7FF-EBF9FDD7192A}" type="parTrans" cxnId="{396620E0-28FD-4D88-8DB0-849E54B9D3A1}">
      <dgm:prSet/>
      <dgm:spPr/>
      <dgm:t>
        <a:bodyPr/>
        <a:lstStyle/>
        <a:p>
          <a:endParaRPr lang="en-US"/>
        </a:p>
      </dgm:t>
    </dgm:pt>
    <dgm:pt modelId="{6B32DB71-E2D6-46DF-AE49-CF5C32744BE2}" type="sibTrans" cxnId="{396620E0-28FD-4D88-8DB0-849E54B9D3A1}">
      <dgm:prSet/>
      <dgm:spPr/>
      <dgm:t>
        <a:bodyPr/>
        <a:lstStyle/>
        <a:p>
          <a:endParaRPr lang="en-US"/>
        </a:p>
      </dgm:t>
    </dgm:pt>
    <dgm:pt modelId="{F971C0E7-F877-4636-BEBA-D30CDC7746C5}">
      <dgm:prSet phldrT="[Text]"/>
      <dgm:spPr/>
      <dgm:t>
        <a:bodyPr/>
        <a:lstStyle/>
        <a:p>
          <a:r>
            <a:rPr lang="en-US" dirty="0"/>
            <a:t>Tony </a:t>
          </a:r>
          <a:br>
            <a:rPr lang="en-US" dirty="0"/>
          </a:br>
          <a:r>
            <a:rPr lang="en-US" dirty="0"/>
            <a:t>Reggi</a:t>
          </a:r>
        </a:p>
      </dgm:t>
    </dgm:pt>
    <dgm:pt modelId="{152EB26E-5108-4F37-9BE9-C3D7C92DF248}" type="parTrans" cxnId="{36FA1F3D-9EFA-47A7-B87D-D3261E4D53D0}">
      <dgm:prSet/>
      <dgm:spPr/>
      <dgm:t>
        <a:bodyPr/>
        <a:lstStyle/>
        <a:p>
          <a:endParaRPr lang="en-US"/>
        </a:p>
      </dgm:t>
    </dgm:pt>
    <dgm:pt modelId="{35A27956-206F-4CD5-85D3-7E8F83158435}" type="sibTrans" cxnId="{36FA1F3D-9EFA-47A7-B87D-D3261E4D53D0}">
      <dgm:prSet/>
      <dgm:spPr/>
      <dgm:t>
        <a:bodyPr/>
        <a:lstStyle/>
        <a:p>
          <a:endParaRPr lang="en-US"/>
        </a:p>
      </dgm:t>
    </dgm:pt>
    <dgm:pt modelId="{802C5A5E-268D-4C44-B1CB-528B5141253C}">
      <dgm:prSet phldrT="[Text]"/>
      <dgm:spPr/>
      <dgm:t>
        <a:bodyPr/>
        <a:lstStyle/>
        <a:p>
          <a:r>
            <a:rPr lang="en-US" dirty="0"/>
            <a:t>Patti Coultas</a:t>
          </a:r>
        </a:p>
      </dgm:t>
    </dgm:pt>
    <dgm:pt modelId="{8BBE0DFC-471B-491F-ABDE-3237D40D57BF}" type="parTrans" cxnId="{32504AC5-8308-4DCD-8747-61EB973876DA}">
      <dgm:prSet/>
      <dgm:spPr/>
      <dgm:t>
        <a:bodyPr/>
        <a:lstStyle/>
        <a:p>
          <a:endParaRPr lang="en-US"/>
        </a:p>
      </dgm:t>
    </dgm:pt>
    <dgm:pt modelId="{5ED36A2C-A23D-475F-B013-6BADCA0411E9}" type="sibTrans" cxnId="{32504AC5-8308-4DCD-8747-61EB973876DA}">
      <dgm:prSet/>
      <dgm:spPr/>
      <dgm:t>
        <a:bodyPr/>
        <a:lstStyle/>
        <a:p>
          <a:endParaRPr lang="en-US"/>
        </a:p>
      </dgm:t>
    </dgm:pt>
    <dgm:pt modelId="{D1D8622C-E34C-47D5-ACE6-36634023FEF1}">
      <dgm:prSet/>
      <dgm:spPr/>
      <dgm:t>
        <a:bodyPr/>
        <a:lstStyle/>
        <a:p>
          <a:r>
            <a:rPr lang="en-US" dirty="0"/>
            <a:t>Mary Olvera</a:t>
          </a:r>
        </a:p>
      </dgm:t>
    </dgm:pt>
    <dgm:pt modelId="{E1D66426-6FD0-49BA-8D34-DDEE330291F8}" type="parTrans" cxnId="{5571A2D0-DE44-44C6-8E2A-7CFC68A18808}">
      <dgm:prSet/>
      <dgm:spPr/>
      <dgm:t>
        <a:bodyPr/>
        <a:lstStyle/>
        <a:p>
          <a:endParaRPr lang="en-US"/>
        </a:p>
      </dgm:t>
    </dgm:pt>
    <dgm:pt modelId="{B83D9F7A-9BA3-4681-BB5C-6C4D10EF11C7}" type="sibTrans" cxnId="{5571A2D0-DE44-44C6-8E2A-7CFC68A18808}">
      <dgm:prSet/>
      <dgm:spPr/>
      <dgm:t>
        <a:bodyPr/>
        <a:lstStyle/>
        <a:p>
          <a:endParaRPr lang="en-US"/>
        </a:p>
      </dgm:t>
    </dgm:pt>
    <dgm:pt modelId="{B782E1AC-E3E0-48F7-8127-40611DCBD550}">
      <dgm:prSet/>
      <dgm:spPr/>
      <dgm:t>
        <a:bodyPr/>
        <a:lstStyle/>
        <a:p>
          <a:r>
            <a:rPr lang="en-US" dirty="0"/>
            <a:t>Anne Bacon</a:t>
          </a:r>
        </a:p>
      </dgm:t>
    </dgm:pt>
    <dgm:pt modelId="{BD77985F-5C44-4332-A88D-A084307EED5D}" type="parTrans" cxnId="{F457A5DF-5D77-4778-868C-60A069A72517}">
      <dgm:prSet/>
      <dgm:spPr/>
      <dgm:t>
        <a:bodyPr/>
        <a:lstStyle/>
        <a:p>
          <a:endParaRPr lang="en-US"/>
        </a:p>
      </dgm:t>
    </dgm:pt>
    <dgm:pt modelId="{FB46BE91-76AB-4830-A9C2-3431E497F567}" type="sibTrans" cxnId="{F457A5DF-5D77-4778-868C-60A069A72517}">
      <dgm:prSet/>
      <dgm:spPr/>
      <dgm:t>
        <a:bodyPr/>
        <a:lstStyle/>
        <a:p>
          <a:endParaRPr lang="en-US"/>
        </a:p>
      </dgm:t>
    </dgm:pt>
    <dgm:pt modelId="{2D82CAB0-23F6-4755-8E50-2C47A34D7695}">
      <dgm:prSet/>
      <dgm:spPr/>
      <dgm:t>
        <a:bodyPr/>
        <a:lstStyle/>
        <a:p>
          <a:r>
            <a:rPr lang="en-US" dirty="0"/>
            <a:t>Darice McDougald</a:t>
          </a:r>
        </a:p>
      </dgm:t>
    </dgm:pt>
    <dgm:pt modelId="{949D640C-65C1-400D-985B-97B6A330B6A5}" type="parTrans" cxnId="{2B73CD8E-AF6E-49DA-A2D9-E89F8829A30D}">
      <dgm:prSet/>
      <dgm:spPr/>
      <dgm:t>
        <a:bodyPr/>
        <a:lstStyle/>
        <a:p>
          <a:endParaRPr lang="en-US"/>
        </a:p>
      </dgm:t>
    </dgm:pt>
    <dgm:pt modelId="{7D51842E-720F-4BB1-87A8-E277DBB027CC}" type="sibTrans" cxnId="{2B73CD8E-AF6E-49DA-A2D9-E89F8829A30D}">
      <dgm:prSet/>
      <dgm:spPr/>
      <dgm:t>
        <a:bodyPr/>
        <a:lstStyle/>
        <a:p>
          <a:endParaRPr lang="en-US"/>
        </a:p>
      </dgm:t>
    </dgm:pt>
    <dgm:pt modelId="{6121D8CF-BC28-4E0A-80D0-B0B498B79F20}">
      <dgm:prSet/>
      <dgm:spPr/>
      <dgm:t>
        <a:bodyPr/>
        <a:lstStyle/>
        <a:p>
          <a:r>
            <a:rPr lang="en-US" dirty="0"/>
            <a:t>Lane Freeman</a:t>
          </a:r>
        </a:p>
      </dgm:t>
    </dgm:pt>
    <dgm:pt modelId="{4BFB067D-7D57-4B37-9653-67173E3FAD0D}" type="parTrans" cxnId="{9858E59F-F450-4F88-8D86-B5BDE8A9B6B7}">
      <dgm:prSet/>
      <dgm:spPr/>
      <dgm:t>
        <a:bodyPr/>
        <a:lstStyle/>
        <a:p>
          <a:endParaRPr lang="en-US"/>
        </a:p>
      </dgm:t>
    </dgm:pt>
    <dgm:pt modelId="{208FFD55-933A-4C59-AB1C-5481FA6F489F}" type="sibTrans" cxnId="{9858E59F-F450-4F88-8D86-B5BDE8A9B6B7}">
      <dgm:prSet/>
      <dgm:spPr/>
      <dgm:t>
        <a:bodyPr/>
        <a:lstStyle/>
        <a:p>
          <a:endParaRPr lang="en-US"/>
        </a:p>
      </dgm:t>
    </dgm:pt>
    <dgm:pt modelId="{D412D4E5-3B38-4D79-AF3D-D1DE80D2040A}">
      <dgm:prSet/>
      <dgm:spPr/>
      <dgm:t>
        <a:bodyPr/>
        <a:lstStyle/>
        <a:p>
          <a:r>
            <a:rPr lang="en-US" dirty="0"/>
            <a:t>Aaron Mabe</a:t>
          </a:r>
        </a:p>
      </dgm:t>
    </dgm:pt>
    <dgm:pt modelId="{20896EF7-D2EC-4E17-99C1-1F6DA815458F}" type="parTrans" cxnId="{9C408915-7370-43B3-BEA0-D856E1461F64}">
      <dgm:prSet/>
      <dgm:spPr/>
      <dgm:t>
        <a:bodyPr/>
        <a:lstStyle/>
        <a:p>
          <a:endParaRPr lang="en-US"/>
        </a:p>
      </dgm:t>
    </dgm:pt>
    <dgm:pt modelId="{8F2104D0-FC5E-41DC-A408-4E2B554A51A1}" type="sibTrans" cxnId="{9C408915-7370-43B3-BEA0-D856E1461F64}">
      <dgm:prSet/>
      <dgm:spPr/>
      <dgm:t>
        <a:bodyPr/>
        <a:lstStyle/>
        <a:p>
          <a:endParaRPr lang="en-US"/>
        </a:p>
      </dgm:t>
    </dgm:pt>
    <dgm:pt modelId="{4AAC2C16-56CE-4740-8F1A-AB98134D9F6D}" type="pres">
      <dgm:prSet presAssocID="{7FBB94E0-6142-4D42-A25A-B1596C2BF751}" presName="Name0" presStyleCnt="0">
        <dgm:presLayoutVars>
          <dgm:dir/>
          <dgm:resizeHandles/>
        </dgm:presLayoutVars>
      </dgm:prSet>
      <dgm:spPr/>
    </dgm:pt>
    <dgm:pt modelId="{38193D5D-09DA-4C6C-AFB1-73729A14F521}" type="pres">
      <dgm:prSet presAssocID="{52D41CC0-F150-4E37-81CD-6FAC9303347E}" presName="composite" presStyleCnt="0"/>
      <dgm:spPr/>
    </dgm:pt>
    <dgm:pt modelId="{6BDAABB8-2AA4-4F88-996E-452142678289}" type="pres">
      <dgm:prSet presAssocID="{52D41CC0-F150-4E37-81CD-6FAC9303347E}" presName="rect1" presStyleLbl="bgImgPlace1" presStyleIdx="0" presStyleCnt="8"/>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193" t="-7217" r="1799" b="-6793"/>
          </a:stretch>
        </a:blipFill>
      </dgm:spPr>
    </dgm:pt>
    <dgm:pt modelId="{37386651-78AB-413D-BB3A-574FE92F3013}" type="pres">
      <dgm:prSet presAssocID="{52D41CC0-F150-4E37-81CD-6FAC9303347E}" presName="rect2" presStyleLbl="node1" presStyleIdx="0" presStyleCnt="8">
        <dgm:presLayoutVars>
          <dgm:bulletEnabled val="1"/>
        </dgm:presLayoutVars>
      </dgm:prSet>
      <dgm:spPr/>
    </dgm:pt>
    <dgm:pt modelId="{C94C2EE6-E9BD-4A94-B6CF-39271400F88A}" type="pres">
      <dgm:prSet presAssocID="{6B32DB71-E2D6-46DF-AE49-CF5C32744BE2}" presName="sibTrans" presStyleCnt="0"/>
      <dgm:spPr/>
    </dgm:pt>
    <dgm:pt modelId="{A4669467-6A6E-474F-B663-70EFE153315F}" type="pres">
      <dgm:prSet presAssocID="{F971C0E7-F877-4636-BEBA-D30CDC7746C5}" presName="composite" presStyleCnt="0"/>
      <dgm:spPr/>
    </dgm:pt>
    <dgm:pt modelId="{CBDB2A70-59D7-4EFE-9450-E918992B660E}" type="pres">
      <dgm:prSet presAssocID="{F971C0E7-F877-4636-BEBA-D30CDC7746C5}" presName="rect1" presStyleLbl="bgImgPlace1" presStyleIdx="1" presStyleCnt="8"/>
      <dgm:spPr>
        <a:blipFill>
          <a:blip xmlns:r="http://schemas.openxmlformats.org/officeDocument/2006/relationships" r:embed="rId2"/>
          <a:srcRect/>
          <a:stretch>
            <a:fillRect t="-9000" b="-9000"/>
          </a:stretch>
        </a:blipFill>
      </dgm:spPr>
    </dgm:pt>
    <dgm:pt modelId="{1994CC4A-464B-47E5-B360-1A69B10CA14F}" type="pres">
      <dgm:prSet presAssocID="{F971C0E7-F877-4636-BEBA-D30CDC7746C5}" presName="rect2" presStyleLbl="node1" presStyleIdx="1" presStyleCnt="8">
        <dgm:presLayoutVars>
          <dgm:bulletEnabled val="1"/>
        </dgm:presLayoutVars>
      </dgm:prSet>
      <dgm:spPr/>
    </dgm:pt>
    <dgm:pt modelId="{47B2F54C-9BF4-41BA-8FC2-EB0BE7742BD4}" type="pres">
      <dgm:prSet presAssocID="{35A27956-206F-4CD5-85D3-7E8F83158435}" presName="sibTrans" presStyleCnt="0"/>
      <dgm:spPr/>
    </dgm:pt>
    <dgm:pt modelId="{E5B21C3C-B8DA-47CC-B6F7-F55C3FBC3066}" type="pres">
      <dgm:prSet presAssocID="{802C5A5E-268D-4C44-B1CB-528B5141253C}" presName="composite" presStyleCnt="0"/>
      <dgm:spPr/>
    </dgm:pt>
    <dgm:pt modelId="{C9F9C7EC-F043-421A-92C5-4CCF5C10828C}" type="pres">
      <dgm:prSet presAssocID="{802C5A5E-268D-4C44-B1CB-528B5141253C}" presName="rect1" presStyleLbl="bgImgPlace1" presStyleIdx="2" presStyleCnt="8"/>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8093" t="969" r="357" b="-8999"/>
          </a:stretch>
        </a:blipFill>
      </dgm:spPr>
    </dgm:pt>
    <dgm:pt modelId="{4BC6A1AC-0EF9-401A-9B68-AB1371D3A9D9}" type="pres">
      <dgm:prSet presAssocID="{802C5A5E-268D-4C44-B1CB-528B5141253C}" presName="rect2" presStyleLbl="node1" presStyleIdx="2" presStyleCnt="8">
        <dgm:presLayoutVars>
          <dgm:bulletEnabled val="1"/>
        </dgm:presLayoutVars>
      </dgm:prSet>
      <dgm:spPr/>
    </dgm:pt>
    <dgm:pt modelId="{80770AC2-152D-456E-8D3B-9A526E3C300C}" type="pres">
      <dgm:prSet presAssocID="{5ED36A2C-A23D-475F-B013-6BADCA0411E9}" presName="sibTrans" presStyleCnt="0"/>
      <dgm:spPr/>
    </dgm:pt>
    <dgm:pt modelId="{BB569BB3-B913-4DA2-9F18-E76E5E016156}" type="pres">
      <dgm:prSet presAssocID="{D1D8622C-E34C-47D5-ACE6-36634023FEF1}" presName="composite" presStyleCnt="0"/>
      <dgm:spPr/>
    </dgm:pt>
    <dgm:pt modelId="{379BCA74-A990-4CC6-A183-729A0A933E4C}" type="pres">
      <dgm:prSet presAssocID="{D1D8622C-E34C-47D5-ACE6-36634023FEF1}" presName="rect1" presStyleLbl="bgImgPlace1" presStyleIdx="3" presStyleCnt="8"/>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899" t="-3654" r="-899" b="-14346"/>
          </a:stretch>
        </a:blipFill>
      </dgm:spPr>
    </dgm:pt>
    <dgm:pt modelId="{98FA4C8E-675E-4927-97C8-54CE5945645D}" type="pres">
      <dgm:prSet presAssocID="{D1D8622C-E34C-47D5-ACE6-36634023FEF1}" presName="rect2" presStyleLbl="node1" presStyleIdx="3" presStyleCnt="8">
        <dgm:presLayoutVars>
          <dgm:bulletEnabled val="1"/>
        </dgm:presLayoutVars>
      </dgm:prSet>
      <dgm:spPr/>
    </dgm:pt>
    <dgm:pt modelId="{A645C84F-8C18-484E-80C4-4A8A1B1BDF03}" type="pres">
      <dgm:prSet presAssocID="{B83D9F7A-9BA3-4681-BB5C-6C4D10EF11C7}" presName="sibTrans" presStyleCnt="0"/>
      <dgm:spPr/>
    </dgm:pt>
    <dgm:pt modelId="{51E2BD3B-6611-4B0D-839F-36EDC9CD80FA}" type="pres">
      <dgm:prSet presAssocID="{B782E1AC-E3E0-48F7-8127-40611DCBD550}" presName="composite" presStyleCnt="0"/>
      <dgm:spPr/>
    </dgm:pt>
    <dgm:pt modelId="{4ED7A00D-896F-4B3E-A16C-4E2921E1D2CF}" type="pres">
      <dgm:prSet presAssocID="{B782E1AC-E3E0-48F7-8127-40611DCBD550}" presName="rect1" presStyleLbl="bgImgPlace1" presStyleIdx="4" presStyleCnt="8"/>
      <dgm:spPr>
        <a:blipFill>
          <a:blip xmlns:r="http://schemas.openxmlformats.org/officeDocument/2006/relationships" r:embed="rId5">
            <a:extLst>
              <a:ext uri="{28A0092B-C50C-407E-A947-70E740481C1C}">
                <a14:useLocalDpi xmlns:a14="http://schemas.microsoft.com/office/drawing/2010/main" val="0"/>
              </a:ext>
            </a:extLst>
          </a:blip>
          <a:srcRect/>
          <a:stretch>
            <a:fillRect t="-9000" b="-9000"/>
          </a:stretch>
        </a:blipFill>
      </dgm:spPr>
    </dgm:pt>
    <dgm:pt modelId="{F9790472-CFE1-45D9-8B41-03DB67C42375}" type="pres">
      <dgm:prSet presAssocID="{B782E1AC-E3E0-48F7-8127-40611DCBD550}" presName="rect2" presStyleLbl="node1" presStyleIdx="4" presStyleCnt="8">
        <dgm:presLayoutVars>
          <dgm:bulletEnabled val="1"/>
        </dgm:presLayoutVars>
      </dgm:prSet>
      <dgm:spPr/>
    </dgm:pt>
    <dgm:pt modelId="{C104158F-27F4-4D6E-B7A8-FA9AA971E5B3}" type="pres">
      <dgm:prSet presAssocID="{FB46BE91-76AB-4830-A9C2-3431E497F567}" presName="sibTrans" presStyleCnt="0"/>
      <dgm:spPr/>
    </dgm:pt>
    <dgm:pt modelId="{1D534A46-B149-488A-B816-33CA991D318B}" type="pres">
      <dgm:prSet presAssocID="{2D82CAB0-23F6-4755-8E50-2C47A34D7695}" presName="composite" presStyleCnt="0"/>
      <dgm:spPr/>
    </dgm:pt>
    <dgm:pt modelId="{3FD7EB4A-C111-46BB-8039-0ABFBA6C78C1}" type="pres">
      <dgm:prSet presAssocID="{2D82CAB0-23F6-4755-8E50-2C47A34D7695}" presName="rect1" presStyleLbl="bgImgPlace1" presStyleIdx="5" presStyleCnt="8"/>
      <dgm:spPr>
        <a:blipFill>
          <a:blip xmlns:r="http://schemas.openxmlformats.org/officeDocument/2006/relationships" r:embed="rId6">
            <a:extLst>
              <a:ext uri="{28A0092B-C50C-407E-A947-70E740481C1C}">
                <a14:useLocalDpi xmlns:a14="http://schemas.microsoft.com/office/drawing/2010/main" val="0"/>
              </a:ext>
            </a:extLst>
          </a:blip>
          <a:srcRect/>
          <a:stretch>
            <a:fillRect t="-9000" b="-9000"/>
          </a:stretch>
        </a:blipFill>
        <a:ln>
          <a:solidFill>
            <a:schemeClr val="bg1">
              <a:lumMod val="85000"/>
            </a:schemeClr>
          </a:solidFill>
        </a:ln>
      </dgm:spPr>
    </dgm:pt>
    <dgm:pt modelId="{A6E302E6-80E5-4181-A048-C7EBD89F6895}" type="pres">
      <dgm:prSet presAssocID="{2D82CAB0-23F6-4755-8E50-2C47A34D7695}" presName="rect2" presStyleLbl="node1" presStyleIdx="5" presStyleCnt="8">
        <dgm:presLayoutVars>
          <dgm:bulletEnabled val="1"/>
        </dgm:presLayoutVars>
      </dgm:prSet>
      <dgm:spPr/>
    </dgm:pt>
    <dgm:pt modelId="{B0E4B478-ACDB-4510-A450-734E164E6EAF}" type="pres">
      <dgm:prSet presAssocID="{7D51842E-720F-4BB1-87A8-E277DBB027CC}" presName="sibTrans" presStyleCnt="0"/>
      <dgm:spPr/>
    </dgm:pt>
    <dgm:pt modelId="{602A50DA-07A3-48BB-B774-3FBE082CE47C}" type="pres">
      <dgm:prSet presAssocID="{6121D8CF-BC28-4E0A-80D0-B0B498B79F20}" presName="composite" presStyleCnt="0"/>
      <dgm:spPr/>
    </dgm:pt>
    <dgm:pt modelId="{C3A1ABE0-CB0B-43C4-AA1B-F199821D4EB3}" type="pres">
      <dgm:prSet presAssocID="{6121D8CF-BC28-4E0A-80D0-B0B498B79F20}" presName="rect1" presStyleLbl="bgImgPlace1" presStyleIdx="6" presStyleCnt="8"/>
      <dgm:spPr>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4496" t="-11096" r="7624" b="-20724"/>
          </a:stretch>
        </a:blipFill>
      </dgm:spPr>
    </dgm:pt>
    <dgm:pt modelId="{F3B80DE8-2D7D-4DAE-9A72-0A62683C55B0}" type="pres">
      <dgm:prSet presAssocID="{6121D8CF-BC28-4E0A-80D0-B0B498B79F20}" presName="rect2" presStyleLbl="node1" presStyleIdx="6" presStyleCnt="8">
        <dgm:presLayoutVars>
          <dgm:bulletEnabled val="1"/>
        </dgm:presLayoutVars>
      </dgm:prSet>
      <dgm:spPr/>
    </dgm:pt>
    <dgm:pt modelId="{FCA59319-9ECD-492F-A93E-30D7614B504C}" type="pres">
      <dgm:prSet presAssocID="{208FFD55-933A-4C59-AB1C-5481FA6F489F}" presName="sibTrans" presStyleCnt="0"/>
      <dgm:spPr/>
    </dgm:pt>
    <dgm:pt modelId="{8EFB7E5F-5AC1-4390-AF72-17CDFF0BF9E4}" type="pres">
      <dgm:prSet presAssocID="{D412D4E5-3B38-4D79-AF3D-D1DE80D2040A}" presName="composite" presStyleCnt="0"/>
      <dgm:spPr/>
    </dgm:pt>
    <dgm:pt modelId="{6C64E82C-E915-401A-BD59-9F240ACB3F99}" type="pres">
      <dgm:prSet presAssocID="{D412D4E5-3B38-4D79-AF3D-D1DE80D2040A}" presName="rect1" presStyleLbl="bgImgPlace1" presStyleIdx="7" presStyleCnt="8"/>
      <dgm:spPr>
        <a:blipFill>
          <a:blip xmlns:r="http://schemas.openxmlformats.org/officeDocument/2006/relationships" r:embed="rId8">
            <a:extLst>
              <a:ext uri="{28A0092B-C50C-407E-A947-70E740481C1C}">
                <a14:useLocalDpi xmlns:a14="http://schemas.microsoft.com/office/drawing/2010/main" val="0"/>
              </a:ext>
            </a:extLst>
          </a:blip>
          <a:srcRect/>
          <a:stretch>
            <a:fillRect t="-9000" b="-9000"/>
          </a:stretch>
        </a:blipFill>
      </dgm:spPr>
    </dgm:pt>
    <dgm:pt modelId="{74D87AF9-91DB-4D9F-AEB8-3F722D5CFCA5}" type="pres">
      <dgm:prSet presAssocID="{D412D4E5-3B38-4D79-AF3D-D1DE80D2040A}" presName="rect2" presStyleLbl="node1" presStyleIdx="7" presStyleCnt="8">
        <dgm:presLayoutVars>
          <dgm:bulletEnabled val="1"/>
        </dgm:presLayoutVars>
      </dgm:prSet>
      <dgm:spPr/>
    </dgm:pt>
  </dgm:ptLst>
  <dgm:cxnLst>
    <dgm:cxn modelId="{9C408915-7370-43B3-BEA0-D856E1461F64}" srcId="{7FBB94E0-6142-4D42-A25A-B1596C2BF751}" destId="{D412D4E5-3B38-4D79-AF3D-D1DE80D2040A}" srcOrd="7" destOrd="0" parTransId="{20896EF7-D2EC-4E17-99C1-1F6DA815458F}" sibTransId="{8F2104D0-FC5E-41DC-A408-4E2B554A51A1}"/>
    <dgm:cxn modelId="{36FA1F3D-9EFA-47A7-B87D-D3261E4D53D0}" srcId="{7FBB94E0-6142-4D42-A25A-B1596C2BF751}" destId="{F971C0E7-F877-4636-BEBA-D30CDC7746C5}" srcOrd="1" destOrd="0" parTransId="{152EB26E-5108-4F37-9BE9-C3D7C92DF248}" sibTransId="{35A27956-206F-4CD5-85D3-7E8F83158435}"/>
    <dgm:cxn modelId="{6FA1335B-B44A-42E7-9EA6-245E3C6C6AF0}" type="presOf" srcId="{52D41CC0-F150-4E37-81CD-6FAC9303347E}" destId="{37386651-78AB-413D-BB3A-574FE92F3013}" srcOrd="0" destOrd="0" presId="urn:microsoft.com/office/officeart/2008/layout/BendingPictureBlocks"/>
    <dgm:cxn modelId="{5A8C7242-D46A-444C-8C1C-B9C2C27B314C}" type="presOf" srcId="{6121D8CF-BC28-4E0A-80D0-B0B498B79F20}" destId="{F3B80DE8-2D7D-4DAE-9A72-0A62683C55B0}" srcOrd="0" destOrd="0" presId="urn:microsoft.com/office/officeart/2008/layout/BendingPictureBlocks"/>
    <dgm:cxn modelId="{39CD8F48-2EE4-4226-9528-C1DAB65D9F42}" type="presOf" srcId="{2D82CAB0-23F6-4755-8E50-2C47A34D7695}" destId="{A6E302E6-80E5-4181-A048-C7EBD89F6895}" srcOrd="0" destOrd="0" presId="urn:microsoft.com/office/officeart/2008/layout/BendingPictureBlocks"/>
    <dgm:cxn modelId="{BEF5036E-DC1D-40E5-9F68-6AC473C4D81D}" type="presOf" srcId="{802C5A5E-268D-4C44-B1CB-528B5141253C}" destId="{4BC6A1AC-0EF9-401A-9B68-AB1371D3A9D9}" srcOrd="0" destOrd="0" presId="urn:microsoft.com/office/officeart/2008/layout/BendingPictureBlocks"/>
    <dgm:cxn modelId="{5FCBD16F-547D-491F-B7D1-9BB7E38F5B33}" type="presOf" srcId="{D1D8622C-E34C-47D5-ACE6-36634023FEF1}" destId="{98FA4C8E-675E-4927-97C8-54CE5945645D}" srcOrd="0" destOrd="0" presId="urn:microsoft.com/office/officeart/2008/layout/BendingPictureBlocks"/>
    <dgm:cxn modelId="{DAFB2B70-DA4A-400A-B2D2-CB022800A53C}" type="presOf" srcId="{7FBB94E0-6142-4D42-A25A-B1596C2BF751}" destId="{4AAC2C16-56CE-4740-8F1A-AB98134D9F6D}" srcOrd="0" destOrd="0" presId="urn:microsoft.com/office/officeart/2008/layout/BendingPictureBlocks"/>
    <dgm:cxn modelId="{C8C68E76-FBC4-490F-BD1A-FD7CBD752401}" type="presOf" srcId="{F971C0E7-F877-4636-BEBA-D30CDC7746C5}" destId="{1994CC4A-464B-47E5-B360-1A69B10CA14F}" srcOrd="0" destOrd="0" presId="urn:microsoft.com/office/officeart/2008/layout/BendingPictureBlocks"/>
    <dgm:cxn modelId="{5FF3B27E-2B08-48F7-94A3-98C569740F12}" type="presOf" srcId="{D412D4E5-3B38-4D79-AF3D-D1DE80D2040A}" destId="{74D87AF9-91DB-4D9F-AEB8-3F722D5CFCA5}" srcOrd="0" destOrd="0" presId="urn:microsoft.com/office/officeart/2008/layout/BendingPictureBlocks"/>
    <dgm:cxn modelId="{2B73CD8E-AF6E-49DA-A2D9-E89F8829A30D}" srcId="{7FBB94E0-6142-4D42-A25A-B1596C2BF751}" destId="{2D82CAB0-23F6-4755-8E50-2C47A34D7695}" srcOrd="5" destOrd="0" parTransId="{949D640C-65C1-400D-985B-97B6A330B6A5}" sibTransId="{7D51842E-720F-4BB1-87A8-E277DBB027CC}"/>
    <dgm:cxn modelId="{9858E59F-F450-4F88-8D86-B5BDE8A9B6B7}" srcId="{7FBB94E0-6142-4D42-A25A-B1596C2BF751}" destId="{6121D8CF-BC28-4E0A-80D0-B0B498B79F20}" srcOrd="6" destOrd="0" parTransId="{4BFB067D-7D57-4B37-9653-67173E3FAD0D}" sibTransId="{208FFD55-933A-4C59-AB1C-5481FA6F489F}"/>
    <dgm:cxn modelId="{557590B4-F0F4-4167-A82A-D9AAB0C39106}" type="presOf" srcId="{B782E1AC-E3E0-48F7-8127-40611DCBD550}" destId="{F9790472-CFE1-45D9-8B41-03DB67C42375}" srcOrd="0" destOrd="0" presId="urn:microsoft.com/office/officeart/2008/layout/BendingPictureBlocks"/>
    <dgm:cxn modelId="{32504AC5-8308-4DCD-8747-61EB973876DA}" srcId="{7FBB94E0-6142-4D42-A25A-B1596C2BF751}" destId="{802C5A5E-268D-4C44-B1CB-528B5141253C}" srcOrd="2" destOrd="0" parTransId="{8BBE0DFC-471B-491F-ABDE-3237D40D57BF}" sibTransId="{5ED36A2C-A23D-475F-B013-6BADCA0411E9}"/>
    <dgm:cxn modelId="{5571A2D0-DE44-44C6-8E2A-7CFC68A18808}" srcId="{7FBB94E0-6142-4D42-A25A-B1596C2BF751}" destId="{D1D8622C-E34C-47D5-ACE6-36634023FEF1}" srcOrd="3" destOrd="0" parTransId="{E1D66426-6FD0-49BA-8D34-DDEE330291F8}" sibTransId="{B83D9F7A-9BA3-4681-BB5C-6C4D10EF11C7}"/>
    <dgm:cxn modelId="{F457A5DF-5D77-4778-868C-60A069A72517}" srcId="{7FBB94E0-6142-4D42-A25A-B1596C2BF751}" destId="{B782E1AC-E3E0-48F7-8127-40611DCBD550}" srcOrd="4" destOrd="0" parTransId="{BD77985F-5C44-4332-A88D-A084307EED5D}" sibTransId="{FB46BE91-76AB-4830-A9C2-3431E497F567}"/>
    <dgm:cxn modelId="{396620E0-28FD-4D88-8DB0-849E54B9D3A1}" srcId="{7FBB94E0-6142-4D42-A25A-B1596C2BF751}" destId="{52D41CC0-F150-4E37-81CD-6FAC9303347E}" srcOrd="0" destOrd="0" parTransId="{9DAFB2A7-5FB5-4F09-A7FF-EBF9FDD7192A}" sibTransId="{6B32DB71-E2D6-46DF-AE49-CF5C32744BE2}"/>
    <dgm:cxn modelId="{CB0901D6-25EC-426C-8F72-EC925527C6A6}" type="presParOf" srcId="{4AAC2C16-56CE-4740-8F1A-AB98134D9F6D}" destId="{38193D5D-09DA-4C6C-AFB1-73729A14F521}" srcOrd="0" destOrd="0" presId="urn:microsoft.com/office/officeart/2008/layout/BendingPictureBlocks"/>
    <dgm:cxn modelId="{6F3ED8DF-D409-45C7-9A7F-AC89B8DED87E}" type="presParOf" srcId="{38193D5D-09DA-4C6C-AFB1-73729A14F521}" destId="{6BDAABB8-2AA4-4F88-996E-452142678289}" srcOrd="0" destOrd="0" presId="urn:microsoft.com/office/officeart/2008/layout/BendingPictureBlocks"/>
    <dgm:cxn modelId="{6CF665E6-D5B0-47CA-BDB2-54FF26A2D960}" type="presParOf" srcId="{38193D5D-09DA-4C6C-AFB1-73729A14F521}" destId="{37386651-78AB-413D-BB3A-574FE92F3013}" srcOrd="1" destOrd="0" presId="urn:microsoft.com/office/officeart/2008/layout/BendingPictureBlocks"/>
    <dgm:cxn modelId="{12AB107B-746D-4230-A3EC-4FDD885AA403}" type="presParOf" srcId="{4AAC2C16-56CE-4740-8F1A-AB98134D9F6D}" destId="{C94C2EE6-E9BD-4A94-B6CF-39271400F88A}" srcOrd="1" destOrd="0" presId="urn:microsoft.com/office/officeart/2008/layout/BendingPictureBlocks"/>
    <dgm:cxn modelId="{8ADA33B4-E8A2-4628-975B-CA48B314ECC3}" type="presParOf" srcId="{4AAC2C16-56CE-4740-8F1A-AB98134D9F6D}" destId="{A4669467-6A6E-474F-B663-70EFE153315F}" srcOrd="2" destOrd="0" presId="urn:microsoft.com/office/officeart/2008/layout/BendingPictureBlocks"/>
    <dgm:cxn modelId="{57E13C5F-4661-48CD-8678-3B5EFACADAAF}" type="presParOf" srcId="{A4669467-6A6E-474F-B663-70EFE153315F}" destId="{CBDB2A70-59D7-4EFE-9450-E918992B660E}" srcOrd="0" destOrd="0" presId="urn:microsoft.com/office/officeart/2008/layout/BendingPictureBlocks"/>
    <dgm:cxn modelId="{449EADD9-A767-4F7D-AD17-2486FCF35D31}" type="presParOf" srcId="{A4669467-6A6E-474F-B663-70EFE153315F}" destId="{1994CC4A-464B-47E5-B360-1A69B10CA14F}" srcOrd="1" destOrd="0" presId="urn:microsoft.com/office/officeart/2008/layout/BendingPictureBlocks"/>
    <dgm:cxn modelId="{79CB79B2-A083-4D3D-8CF6-18E4A45D0C91}" type="presParOf" srcId="{4AAC2C16-56CE-4740-8F1A-AB98134D9F6D}" destId="{47B2F54C-9BF4-41BA-8FC2-EB0BE7742BD4}" srcOrd="3" destOrd="0" presId="urn:microsoft.com/office/officeart/2008/layout/BendingPictureBlocks"/>
    <dgm:cxn modelId="{C957C154-694F-4CF0-823D-087BC3C03C6B}" type="presParOf" srcId="{4AAC2C16-56CE-4740-8F1A-AB98134D9F6D}" destId="{E5B21C3C-B8DA-47CC-B6F7-F55C3FBC3066}" srcOrd="4" destOrd="0" presId="urn:microsoft.com/office/officeart/2008/layout/BendingPictureBlocks"/>
    <dgm:cxn modelId="{67FBA66F-7C38-4226-B67A-3A75D3822A0B}" type="presParOf" srcId="{E5B21C3C-B8DA-47CC-B6F7-F55C3FBC3066}" destId="{C9F9C7EC-F043-421A-92C5-4CCF5C10828C}" srcOrd="0" destOrd="0" presId="urn:microsoft.com/office/officeart/2008/layout/BendingPictureBlocks"/>
    <dgm:cxn modelId="{8D7CA507-86B6-422C-89A7-347BFFA48F39}" type="presParOf" srcId="{E5B21C3C-B8DA-47CC-B6F7-F55C3FBC3066}" destId="{4BC6A1AC-0EF9-401A-9B68-AB1371D3A9D9}" srcOrd="1" destOrd="0" presId="urn:microsoft.com/office/officeart/2008/layout/BendingPictureBlocks"/>
    <dgm:cxn modelId="{1C3DF3B3-1F8B-478A-AD16-46C1E36A875F}" type="presParOf" srcId="{4AAC2C16-56CE-4740-8F1A-AB98134D9F6D}" destId="{80770AC2-152D-456E-8D3B-9A526E3C300C}" srcOrd="5" destOrd="0" presId="urn:microsoft.com/office/officeart/2008/layout/BendingPictureBlocks"/>
    <dgm:cxn modelId="{EF6AC752-7F6B-400B-A5CD-1115DD4D3648}" type="presParOf" srcId="{4AAC2C16-56CE-4740-8F1A-AB98134D9F6D}" destId="{BB569BB3-B913-4DA2-9F18-E76E5E016156}" srcOrd="6" destOrd="0" presId="urn:microsoft.com/office/officeart/2008/layout/BendingPictureBlocks"/>
    <dgm:cxn modelId="{6D2956F0-5723-4BD1-926F-0644A0773CD5}" type="presParOf" srcId="{BB569BB3-B913-4DA2-9F18-E76E5E016156}" destId="{379BCA74-A990-4CC6-A183-729A0A933E4C}" srcOrd="0" destOrd="0" presId="urn:microsoft.com/office/officeart/2008/layout/BendingPictureBlocks"/>
    <dgm:cxn modelId="{3B07FD8D-2A7C-416D-8027-F4A7D624A6D0}" type="presParOf" srcId="{BB569BB3-B913-4DA2-9F18-E76E5E016156}" destId="{98FA4C8E-675E-4927-97C8-54CE5945645D}" srcOrd="1" destOrd="0" presId="urn:microsoft.com/office/officeart/2008/layout/BendingPictureBlocks"/>
    <dgm:cxn modelId="{3698C790-9C8E-4429-B19F-26420FC1A002}" type="presParOf" srcId="{4AAC2C16-56CE-4740-8F1A-AB98134D9F6D}" destId="{A645C84F-8C18-484E-80C4-4A8A1B1BDF03}" srcOrd="7" destOrd="0" presId="urn:microsoft.com/office/officeart/2008/layout/BendingPictureBlocks"/>
    <dgm:cxn modelId="{150D706F-8659-400B-BC39-EB3204C615EA}" type="presParOf" srcId="{4AAC2C16-56CE-4740-8F1A-AB98134D9F6D}" destId="{51E2BD3B-6611-4B0D-839F-36EDC9CD80FA}" srcOrd="8" destOrd="0" presId="urn:microsoft.com/office/officeart/2008/layout/BendingPictureBlocks"/>
    <dgm:cxn modelId="{F62DC945-3DE2-475F-9A1F-16DDB83D0B1C}" type="presParOf" srcId="{51E2BD3B-6611-4B0D-839F-36EDC9CD80FA}" destId="{4ED7A00D-896F-4B3E-A16C-4E2921E1D2CF}" srcOrd="0" destOrd="0" presId="urn:microsoft.com/office/officeart/2008/layout/BendingPictureBlocks"/>
    <dgm:cxn modelId="{4FA70EC5-481B-4AF5-BB4A-CA0C5083E923}" type="presParOf" srcId="{51E2BD3B-6611-4B0D-839F-36EDC9CD80FA}" destId="{F9790472-CFE1-45D9-8B41-03DB67C42375}" srcOrd="1" destOrd="0" presId="urn:microsoft.com/office/officeart/2008/layout/BendingPictureBlocks"/>
    <dgm:cxn modelId="{4F6A27A4-14D5-40E5-BB2D-FF08692D0D72}" type="presParOf" srcId="{4AAC2C16-56CE-4740-8F1A-AB98134D9F6D}" destId="{C104158F-27F4-4D6E-B7A8-FA9AA971E5B3}" srcOrd="9" destOrd="0" presId="urn:microsoft.com/office/officeart/2008/layout/BendingPictureBlocks"/>
    <dgm:cxn modelId="{79C48BEA-0B12-44B0-AEFF-EE28424CCA1B}" type="presParOf" srcId="{4AAC2C16-56CE-4740-8F1A-AB98134D9F6D}" destId="{1D534A46-B149-488A-B816-33CA991D318B}" srcOrd="10" destOrd="0" presId="urn:microsoft.com/office/officeart/2008/layout/BendingPictureBlocks"/>
    <dgm:cxn modelId="{8BE801EF-07F8-44F6-9D0C-E771B30C9CC4}" type="presParOf" srcId="{1D534A46-B149-488A-B816-33CA991D318B}" destId="{3FD7EB4A-C111-46BB-8039-0ABFBA6C78C1}" srcOrd="0" destOrd="0" presId="urn:microsoft.com/office/officeart/2008/layout/BendingPictureBlocks"/>
    <dgm:cxn modelId="{7ACCD8BF-CC31-42BA-9596-F772183ECB3D}" type="presParOf" srcId="{1D534A46-B149-488A-B816-33CA991D318B}" destId="{A6E302E6-80E5-4181-A048-C7EBD89F6895}" srcOrd="1" destOrd="0" presId="urn:microsoft.com/office/officeart/2008/layout/BendingPictureBlocks"/>
    <dgm:cxn modelId="{9DE9F85C-43E1-481C-9E61-7DC78ABC5FD5}" type="presParOf" srcId="{4AAC2C16-56CE-4740-8F1A-AB98134D9F6D}" destId="{B0E4B478-ACDB-4510-A450-734E164E6EAF}" srcOrd="11" destOrd="0" presId="urn:microsoft.com/office/officeart/2008/layout/BendingPictureBlocks"/>
    <dgm:cxn modelId="{9A620FF9-32D9-48CD-A072-CDF9F8651C37}" type="presParOf" srcId="{4AAC2C16-56CE-4740-8F1A-AB98134D9F6D}" destId="{602A50DA-07A3-48BB-B774-3FBE082CE47C}" srcOrd="12" destOrd="0" presId="urn:microsoft.com/office/officeart/2008/layout/BendingPictureBlocks"/>
    <dgm:cxn modelId="{F25DE951-DEBF-4227-8574-6638113ACF24}" type="presParOf" srcId="{602A50DA-07A3-48BB-B774-3FBE082CE47C}" destId="{C3A1ABE0-CB0B-43C4-AA1B-F199821D4EB3}" srcOrd="0" destOrd="0" presId="urn:microsoft.com/office/officeart/2008/layout/BendingPictureBlocks"/>
    <dgm:cxn modelId="{FF3A594D-2509-4E8C-A069-2D63BBE5C54F}" type="presParOf" srcId="{602A50DA-07A3-48BB-B774-3FBE082CE47C}" destId="{F3B80DE8-2D7D-4DAE-9A72-0A62683C55B0}" srcOrd="1" destOrd="0" presId="urn:microsoft.com/office/officeart/2008/layout/BendingPictureBlocks"/>
    <dgm:cxn modelId="{7B45C3CC-4621-4475-80FA-D81CB75C736B}" type="presParOf" srcId="{4AAC2C16-56CE-4740-8F1A-AB98134D9F6D}" destId="{FCA59319-9ECD-492F-A93E-30D7614B504C}" srcOrd="13" destOrd="0" presId="urn:microsoft.com/office/officeart/2008/layout/BendingPictureBlocks"/>
    <dgm:cxn modelId="{FD05852D-C5E3-4AC3-95C9-9CD51B2548B9}" type="presParOf" srcId="{4AAC2C16-56CE-4740-8F1A-AB98134D9F6D}" destId="{8EFB7E5F-5AC1-4390-AF72-17CDFF0BF9E4}" srcOrd="14" destOrd="0" presId="urn:microsoft.com/office/officeart/2008/layout/BendingPictureBlocks"/>
    <dgm:cxn modelId="{AABDEDB1-6541-42BB-BCBA-F42BE90EA8F6}" type="presParOf" srcId="{8EFB7E5F-5AC1-4390-AF72-17CDFF0BF9E4}" destId="{6C64E82C-E915-401A-BD59-9F240ACB3F99}" srcOrd="0" destOrd="0" presId="urn:microsoft.com/office/officeart/2008/layout/BendingPictureBlocks"/>
    <dgm:cxn modelId="{D1E23205-BF37-4CC2-AD72-B85FCF20A763}" type="presParOf" srcId="{8EFB7E5F-5AC1-4390-AF72-17CDFF0BF9E4}" destId="{74D87AF9-91DB-4D9F-AEB8-3F722D5CFCA5}"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AABB8-2AA4-4F88-996E-452142678289}">
      <dsp:nvSpPr>
        <dsp:cNvPr id="0" name=""/>
        <dsp:cNvSpPr/>
      </dsp:nvSpPr>
      <dsp:spPr>
        <a:xfrm>
          <a:off x="811059" y="944104"/>
          <a:ext cx="1370873" cy="1153002"/>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193" t="-7217" r="1799" b="-679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386651-78AB-413D-BB3A-574FE92F3013}">
      <dsp:nvSpPr>
        <dsp:cNvPr id="0" name=""/>
        <dsp:cNvSpPr/>
      </dsp:nvSpPr>
      <dsp:spPr>
        <a:xfrm>
          <a:off x="300359" y="1428806"/>
          <a:ext cx="742964" cy="7429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Bob Witchger</a:t>
          </a:r>
        </a:p>
      </dsp:txBody>
      <dsp:txXfrm>
        <a:off x="300359" y="1428806"/>
        <a:ext cx="742964" cy="742964"/>
      </dsp:txXfrm>
    </dsp:sp>
    <dsp:sp modelId="{CBDB2A70-59D7-4EFE-9450-E918992B660E}">
      <dsp:nvSpPr>
        <dsp:cNvPr id="0" name=""/>
        <dsp:cNvSpPr/>
      </dsp:nvSpPr>
      <dsp:spPr>
        <a:xfrm>
          <a:off x="2933422" y="944104"/>
          <a:ext cx="1370873" cy="1153002"/>
        </a:xfrm>
        <a:prstGeom prst="rect">
          <a:avLst/>
        </a:prstGeom>
        <a:blipFill>
          <a:blip xmlns:r="http://schemas.openxmlformats.org/officeDocument/2006/relationships" r:embed="rId2"/>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94CC4A-464B-47E5-B360-1A69B10CA14F}">
      <dsp:nvSpPr>
        <dsp:cNvPr id="0" name=""/>
        <dsp:cNvSpPr/>
      </dsp:nvSpPr>
      <dsp:spPr>
        <a:xfrm>
          <a:off x="2422722" y="1428806"/>
          <a:ext cx="742964" cy="7429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Tony </a:t>
          </a:r>
          <a:br>
            <a:rPr lang="en-US" sz="1100" kern="1200" dirty="0"/>
          </a:br>
          <a:r>
            <a:rPr lang="en-US" sz="1100" kern="1200" dirty="0"/>
            <a:t>Reggi</a:t>
          </a:r>
        </a:p>
      </dsp:txBody>
      <dsp:txXfrm>
        <a:off x="2422722" y="1428806"/>
        <a:ext cx="742964" cy="742964"/>
      </dsp:txXfrm>
    </dsp:sp>
    <dsp:sp modelId="{C9F9C7EC-F043-421A-92C5-4CCF5C10828C}">
      <dsp:nvSpPr>
        <dsp:cNvPr id="0" name=""/>
        <dsp:cNvSpPr/>
      </dsp:nvSpPr>
      <dsp:spPr>
        <a:xfrm>
          <a:off x="5055785" y="944104"/>
          <a:ext cx="1370873" cy="1153002"/>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8093" t="969" r="357" b="-899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C6A1AC-0EF9-401A-9B68-AB1371D3A9D9}">
      <dsp:nvSpPr>
        <dsp:cNvPr id="0" name=""/>
        <dsp:cNvSpPr/>
      </dsp:nvSpPr>
      <dsp:spPr>
        <a:xfrm>
          <a:off x="4545086" y="1428806"/>
          <a:ext cx="742964" cy="7429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Patti Coultas</a:t>
          </a:r>
        </a:p>
      </dsp:txBody>
      <dsp:txXfrm>
        <a:off x="4545086" y="1428806"/>
        <a:ext cx="742964" cy="742964"/>
      </dsp:txXfrm>
    </dsp:sp>
    <dsp:sp modelId="{379BCA74-A990-4CC6-A183-729A0A933E4C}">
      <dsp:nvSpPr>
        <dsp:cNvPr id="0" name=""/>
        <dsp:cNvSpPr/>
      </dsp:nvSpPr>
      <dsp:spPr>
        <a:xfrm>
          <a:off x="7178148" y="944104"/>
          <a:ext cx="1370873" cy="1153002"/>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899" t="-3654" r="-899" b="-1434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FA4C8E-675E-4927-97C8-54CE5945645D}">
      <dsp:nvSpPr>
        <dsp:cNvPr id="0" name=""/>
        <dsp:cNvSpPr/>
      </dsp:nvSpPr>
      <dsp:spPr>
        <a:xfrm>
          <a:off x="6667449" y="1428806"/>
          <a:ext cx="742964" cy="7429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Mary Olvera</a:t>
          </a:r>
        </a:p>
      </dsp:txBody>
      <dsp:txXfrm>
        <a:off x="6667449" y="1428806"/>
        <a:ext cx="742964" cy="742964"/>
      </dsp:txXfrm>
    </dsp:sp>
    <dsp:sp modelId="{4ED7A00D-896F-4B3E-A16C-4E2921E1D2CF}">
      <dsp:nvSpPr>
        <dsp:cNvPr id="0" name=""/>
        <dsp:cNvSpPr/>
      </dsp:nvSpPr>
      <dsp:spPr>
        <a:xfrm>
          <a:off x="811059" y="2379447"/>
          <a:ext cx="1370873" cy="1153002"/>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790472-CFE1-45D9-8B41-03DB67C42375}">
      <dsp:nvSpPr>
        <dsp:cNvPr id="0" name=""/>
        <dsp:cNvSpPr/>
      </dsp:nvSpPr>
      <dsp:spPr>
        <a:xfrm>
          <a:off x="300359" y="2864149"/>
          <a:ext cx="742964" cy="7429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Anne Bacon</a:t>
          </a:r>
        </a:p>
      </dsp:txBody>
      <dsp:txXfrm>
        <a:off x="300359" y="2864149"/>
        <a:ext cx="742964" cy="742964"/>
      </dsp:txXfrm>
    </dsp:sp>
    <dsp:sp modelId="{3FD7EB4A-C111-46BB-8039-0ABFBA6C78C1}">
      <dsp:nvSpPr>
        <dsp:cNvPr id="0" name=""/>
        <dsp:cNvSpPr/>
      </dsp:nvSpPr>
      <dsp:spPr>
        <a:xfrm>
          <a:off x="2933422" y="2379447"/>
          <a:ext cx="1370873" cy="1153002"/>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9000" b="-9000"/>
          </a:stretch>
        </a:blip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 modelId="{A6E302E6-80E5-4181-A048-C7EBD89F6895}">
      <dsp:nvSpPr>
        <dsp:cNvPr id="0" name=""/>
        <dsp:cNvSpPr/>
      </dsp:nvSpPr>
      <dsp:spPr>
        <a:xfrm>
          <a:off x="2422722" y="2864149"/>
          <a:ext cx="742964" cy="7429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Darice McDougald</a:t>
          </a:r>
        </a:p>
      </dsp:txBody>
      <dsp:txXfrm>
        <a:off x="2422722" y="2864149"/>
        <a:ext cx="742964" cy="742964"/>
      </dsp:txXfrm>
    </dsp:sp>
    <dsp:sp modelId="{C3A1ABE0-CB0B-43C4-AA1B-F199821D4EB3}">
      <dsp:nvSpPr>
        <dsp:cNvPr id="0" name=""/>
        <dsp:cNvSpPr/>
      </dsp:nvSpPr>
      <dsp:spPr>
        <a:xfrm>
          <a:off x="5055785" y="2379447"/>
          <a:ext cx="1370873" cy="1153002"/>
        </a:xfrm>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4496" t="-11096" r="7624" b="-2072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B80DE8-2D7D-4DAE-9A72-0A62683C55B0}">
      <dsp:nvSpPr>
        <dsp:cNvPr id="0" name=""/>
        <dsp:cNvSpPr/>
      </dsp:nvSpPr>
      <dsp:spPr>
        <a:xfrm>
          <a:off x="4545086" y="2864149"/>
          <a:ext cx="742964" cy="7429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Lane Freeman</a:t>
          </a:r>
        </a:p>
      </dsp:txBody>
      <dsp:txXfrm>
        <a:off x="4545086" y="2864149"/>
        <a:ext cx="742964" cy="742964"/>
      </dsp:txXfrm>
    </dsp:sp>
    <dsp:sp modelId="{6C64E82C-E915-401A-BD59-9F240ACB3F99}">
      <dsp:nvSpPr>
        <dsp:cNvPr id="0" name=""/>
        <dsp:cNvSpPr/>
      </dsp:nvSpPr>
      <dsp:spPr>
        <a:xfrm>
          <a:off x="7178148" y="2379447"/>
          <a:ext cx="1370873" cy="1153002"/>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D87AF9-91DB-4D9F-AEB8-3F722D5CFCA5}">
      <dsp:nvSpPr>
        <dsp:cNvPr id="0" name=""/>
        <dsp:cNvSpPr/>
      </dsp:nvSpPr>
      <dsp:spPr>
        <a:xfrm>
          <a:off x="6667449" y="2864149"/>
          <a:ext cx="742964" cy="74296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Aaron Mabe</a:t>
          </a:r>
        </a:p>
      </dsp:txBody>
      <dsp:txXfrm>
        <a:off x="6667449" y="2864149"/>
        <a:ext cx="742964" cy="742964"/>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1737"/>
          </a:xfrm>
          <a:prstGeom prst="rect">
            <a:avLst/>
          </a:prstGeom>
        </p:spPr>
        <p:txBody>
          <a:bodyPr vert="horz" lIns="93177" tIns="46589" rIns="93177" bIns="46589" rtlCol="0"/>
          <a:lstStyle>
            <a:lvl1pPr algn="r">
              <a:defRPr sz="1200"/>
            </a:lvl1pPr>
          </a:lstStyle>
          <a:p>
            <a:fld id="{7E9B6F52-CC10-4425-9195-EDF28B435798}" type="datetimeFigureOut">
              <a:rPr lang="en-US" smtClean="0"/>
              <a:t>11/14/2022</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C02D3CF6-D097-446F-BA20-84B1F837E572}" type="datetimeFigureOut">
              <a:rPr lang="en-US" smtClean="0"/>
              <a:t>11/14/2022</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1201738" y="287338"/>
            <a:ext cx="1839912" cy="1035050"/>
          </a:xfrm>
          <a:ln/>
        </p:spPr>
      </p:sp>
      <p:sp>
        <p:nvSpPr>
          <p:cNvPr id="15364" name="Rectangle 3"/>
          <p:cNvSpPr>
            <a:spLocks noGrp="1" noChangeArrowheads="1"/>
          </p:cNvSpPr>
          <p:nvPr>
            <p:ph type="body" idx="1"/>
          </p:nvPr>
        </p:nvSpPr>
        <p:spPr>
          <a:xfrm>
            <a:off x="404191" y="1379095"/>
            <a:ext cx="8285922" cy="55163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46777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8088" y="862013"/>
            <a:ext cx="4138612" cy="2327275"/>
          </a:xfrm>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11</a:t>
            </a:fld>
            <a:endParaRPr lang="en-US"/>
          </a:p>
        </p:txBody>
      </p:sp>
    </p:spTree>
    <p:extLst>
      <p:ext uri="{BB962C8B-B14F-4D97-AF65-F5344CB8AC3E}">
        <p14:creationId xmlns:p14="http://schemas.microsoft.com/office/powerpoint/2010/main" val="1645031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8088" y="862013"/>
            <a:ext cx="4138612" cy="2327275"/>
          </a:xfrm>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13</a:t>
            </a:fld>
            <a:endParaRPr lang="en-US"/>
          </a:p>
        </p:txBody>
      </p:sp>
    </p:spTree>
    <p:extLst>
      <p:ext uri="{BB962C8B-B14F-4D97-AF65-F5344CB8AC3E}">
        <p14:creationId xmlns:p14="http://schemas.microsoft.com/office/powerpoint/2010/main" val="3467784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8088" y="862013"/>
            <a:ext cx="4138612" cy="2327275"/>
          </a:xfrm>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14</a:t>
            </a:fld>
            <a:endParaRPr lang="en-US"/>
          </a:p>
        </p:txBody>
      </p:sp>
    </p:spTree>
    <p:extLst>
      <p:ext uri="{BB962C8B-B14F-4D97-AF65-F5344CB8AC3E}">
        <p14:creationId xmlns:p14="http://schemas.microsoft.com/office/powerpoint/2010/main" val="1458781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56423fc69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56423fc69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81892c70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81892c70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81920e5cfb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81920e5cf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81920e5cf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81920e5cf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81920e5cfb_2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181920e5cfb_2_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Reoccurring/common barriers to landing the job for some people.</a:t>
            </a:r>
            <a:endParaRPr/>
          </a:p>
          <a:p>
            <a:pPr marL="0" lvl="0" indent="0" algn="l" rtl="0">
              <a:lnSpc>
                <a:spcPct val="100000"/>
              </a:lnSpc>
              <a:spcBef>
                <a:spcPts val="0"/>
              </a:spcBef>
              <a:spcAft>
                <a:spcPts val="0"/>
              </a:spcAft>
              <a:buSzPts val="1100"/>
              <a:buNone/>
            </a:pPr>
            <a:r>
              <a:rPr lang="en"/>
              <a:t>EX:  what are traditional applications: Precreening, experience and gaps in employment</a:t>
            </a:r>
            <a:endParaRPr/>
          </a:p>
          <a:p>
            <a:pPr marL="0" lvl="0" indent="0" algn="l" rtl="0">
              <a:lnSpc>
                <a:spcPct val="100000"/>
              </a:lnSpc>
              <a:spcBef>
                <a:spcPts val="0"/>
              </a:spcBef>
              <a:spcAft>
                <a:spcPts val="0"/>
              </a:spcAft>
              <a:buSzPts val="1100"/>
              <a:buNone/>
            </a:pPr>
            <a:r>
              <a:rPr lang="en"/>
              <a:t>Following up and networking.</a:t>
            </a:r>
            <a:endParaRPr/>
          </a:p>
        </p:txBody>
      </p:sp>
      <p:sp>
        <p:nvSpPr>
          <p:cNvPr id="410" name="Google Shape;410;g181920e5cfb_2_1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81920e5cfb_2_15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1" name="Google Shape;421;g181920e5cfb_2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81920e5cfb_2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181920e5cfb_2_1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33" name="Google Shape;433;g181920e5cfb_2_1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a:t>
            </a:fld>
            <a:endParaRPr lang="en-US"/>
          </a:p>
        </p:txBody>
      </p:sp>
    </p:spTree>
    <p:extLst>
      <p:ext uri="{BB962C8B-B14F-4D97-AF65-F5344CB8AC3E}">
        <p14:creationId xmlns:p14="http://schemas.microsoft.com/office/powerpoint/2010/main" val="2773417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81920e5cfb_2_17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0" name="Google Shape;450;g181920e5cfb_2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81920e5cfb_2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181920e5cfb_2_1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Change text on the slide</a:t>
            </a:r>
            <a:endParaRPr/>
          </a:p>
        </p:txBody>
      </p:sp>
      <p:sp>
        <p:nvSpPr>
          <p:cNvPr id="463" name="Google Shape;463;g181920e5cfb_2_1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81920e5cfb_2_198: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4" name="Google Shape;474;g181920e5cfb_2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852ca785bb_6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1852ca785bb_6_1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solidFill>
                  <a:srgbClr val="FF0000"/>
                </a:solidFill>
              </a:rPr>
              <a:t>I added this slide: Mike</a:t>
            </a:r>
            <a:endParaRPr/>
          </a:p>
        </p:txBody>
      </p:sp>
      <p:sp>
        <p:nvSpPr>
          <p:cNvPr id="489" name="Google Shape;489;g1852ca785bb_6_1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81920e5cfb_2_21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7" name="Google Shape;497;g181920e5cfb_2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81920e5cfb_2_22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1" name="Google Shape;511;g181920e5cfb_2_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81920e5cfb_2_23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5" name="Google Shape;525;g181920e5cfb_2_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81920e5cfb_2_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181920e5cfb_2_3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We recognize that every employee is different.  Obtaining accommodations that fits them is necessary.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Here are some of the typical ones we may see as we work with companies.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Thoughts on what you know you need?</a:t>
            </a:r>
            <a:endParaRPr/>
          </a:p>
        </p:txBody>
      </p:sp>
      <p:sp>
        <p:nvSpPr>
          <p:cNvPr id="540" name="Google Shape;540;g181920e5cfb_2_3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81920e5cfb_2_36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2" name="Google Shape;552;g181920e5cfb_2_3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520449390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520449390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8088" y="862013"/>
            <a:ext cx="4138612" cy="2327275"/>
          </a:xfrm>
        </p:spPr>
      </p:sp>
      <p:sp>
        <p:nvSpPr>
          <p:cNvPr id="3" name="Notes Placeholder 2"/>
          <p:cNvSpPr>
            <a:spLocks noGrp="1"/>
          </p:cNvSpPr>
          <p:nvPr>
            <p:ph type="body" idx="1"/>
          </p:nvPr>
        </p:nvSpPr>
        <p:spPr/>
        <p:txBody>
          <a:bodyPr/>
          <a:lstStyle/>
          <a:p>
            <a:r>
              <a:rPr lang="en-US">
                <a:cs typeface="Calibri"/>
              </a:rPr>
              <a:t>Dr. Robert (Bob) </a:t>
            </a:r>
            <a:r>
              <a:rPr lang="en-US" err="1">
                <a:cs typeface="Calibri"/>
              </a:rPr>
              <a:t>Witchger</a:t>
            </a:r>
          </a:p>
          <a:p>
            <a:r>
              <a:rPr lang="en-US">
                <a:cs typeface="Calibri"/>
              </a:rPr>
              <a:t>NCCCS, CTE Director</a:t>
            </a:r>
          </a:p>
          <a:p>
            <a:r>
              <a:rPr lang="en-US">
                <a:cs typeface="Calibri"/>
              </a:rPr>
              <a:t>919-807-7126</a:t>
            </a:r>
          </a:p>
          <a:p>
            <a:r>
              <a:rPr lang="en-US">
                <a:cs typeface="Calibri"/>
              </a:rPr>
              <a:t>witchgerb</a:t>
            </a:r>
            <a:r>
              <a:rPr lang="en-US"/>
              <a:t>@nccommunitycolleges.edu </a:t>
            </a:r>
            <a:endParaRPr lang="en-US">
              <a:cs typeface="Calibri"/>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15901710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520449390c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520449390c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520449390c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1520449390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Find something in the conclusion for a quote.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181920e5cfb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181920e5cfb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520449390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520449390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393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520449390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520449390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238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520449390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520449390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47261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156423fc69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56423fc69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Tony Reggi</a:t>
            </a:r>
          </a:p>
          <a:p>
            <a:r>
              <a:rPr lang="en-US" dirty="0">
                <a:cs typeface="Calibri"/>
              </a:rPr>
              <a:t>919-807-7131</a:t>
            </a:r>
          </a:p>
          <a:p>
            <a:r>
              <a:rPr lang="en-US" dirty="0">
                <a:cs typeface="Calibri"/>
              </a:rPr>
              <a:t>reggia</a:t>
            </a:r>
            <a:r>
              <a:rPr lang="en-US" dirty="0"/>
              <a:t>@nccommunitycolleges.edu </a:t>
            </a:r>
            <a:endParaRPr lang="en-US" dirty="0">
              <a:cs typeface="Calibri"/>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2373197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1822778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7</a:t>
            </a:fld>
            <a:endParaRPr lang="en-US"/>
          </a:p>
        </p:txBody>
      </p:sp>
    </p:spTree>
    <p:extLst>
      <p:ext uri="{BB962C8B-B14F-4D97-AF65-F5344CB8AC3E}">
        <p14:creationId xmlns:p14="http://schemas.microsoft.com/office/powerpoint/2010/main" val="667568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8088" y="862013"/>
            <a:ext cx="4138612" cy="2327275"/>
          </a:xfrm>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8</a:t>
            </a:fld>
            <a:endParaRPr lang="en-US"/>
          </a:p>
        </p:txBody>
      </p:sp>
    </p:spTree>
    <p:extLst>
      <p:ext uri="{BB962C8B-B14F-4D97-AF65-F5344CB8AC3E}">
        <p14:creationId xmlns:p14="http://schemas.microsoft.com/office/powerpoint/2010/main" val="1895907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8088" y="862013"/>
            <a:ext cx="4138612" cy="2327275"/>
          </a:xfrm>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9</a:t>
            </a:fld>
            <a:endParaRPr lang="en-US"/>
          </a:p>
        </p:txBody>
      </p:sp>
    </p:spTree>
    <p:extLst>
      <p:ext uri="{BB962C8B-B14F-4D97-AF65-F5344CB8AC3E}">
        <p14:creationId xmlns:p14="http://schemas.microsoft.com/office/powerpoint/2010/main" val="2473515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8088" y="862013"/>
            <a:ext cx="4138612" cy="2327275"/>
          </a:xfrm>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10</a:t>
            </a:fld>
            <a:endParaRPr lang="en-US"/>
          </a:p>
        </p:txBody>
      </p:sp>
    </p:spTree>
    <p:extLst>
      <p:ext uri="{BB962C8B-B14F-4D97-AF65-F5344CB8AC3E}">
        <p14:creationId xmlns:p14="http://schemas.microsoft.com/office/powerpoint/2010/main" val="4117501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dirty="0"/>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3"/>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11/14/2022</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11/14/2022</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349" y="223247"/>
            <a:ext cx="971180" cy="1095372"/>
          </a:xfrm>
          <a:prstGeom prst="rect">
            <a:avLst/>
          </a:prstGeom>
        </p:spPr>
      </p:pic>
      <p:cxnSp>
        <p:nvCxnSpPr>
          <p:cNvPr id="10" name="Straight Connector 9" title="Gold Line"/>
          <p:cNvCxnSpPr/>
          <p:nvPr userDrawn="1"/>
        </p:nvCxnSpPr>
        <p:spPr>
          <a:xfrm flipV="1">
            <a:off x="1455549" y="1287265"/>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0B4E8221-5023-C446-8F2B-7ED5B2526BFD}"/>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2" name="Picture 11">
            <a:extLst>
              <a:ext uri="{FF2B5EF4-FFF2-40B4-BE49-F238E27FC236}">
                <a16:creationId xmlns:a16="http://schemas.microsoft.com/office/drawing/2014/main" id="{E4A8D8FB-937D-7B4C-8FA4-5E2AE79787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11/14/2022</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5" y="4777668"/>
            <a:ext cx="316174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563" y="4767264"/>
            <a:ext cx="254263" cy="294650"/>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892970" y="3355330"/>
            <a:ext cx="7358063" cy="243299"/>
          </a:xfrm>
          <a:prstGeom prst="rect">
            <a:avLst/>
          </a:prstGeom>
        </p:spPr>
        <p:txBody>
          <a:bodyPr anchor="t"/>
          <a:lstStyle>
            <a:lvl1pPr marL="0" indent="0" algn="ctr">
              <a:spcBef>
                <a:spcPts val="0"/>
              </a:spcBef>
              <a:buSzTx/>
              <a:buNone/>
              <a:defRPr sz="1265" i="1"/>
            </a:lvl1pPr>
            <a:lvl2pPr marL="485534" indent="-251138" algn="ctr">
              <a:spcBef>
                <a:spcPts val="0"/>
              </a:spcBef>
              <a:defRPr sz="1265" i="1"/>
            </a:lvl2pPr>
            <a:lvl3pPr marL="719930" indent="-251138" algn="ctr">
              <a:spcBef>
                <a:spcPts val="0"/>
              </a:spcBef>
              <a:defRPr sz="1265" i="1"/>
            </a:lvl3pPr>
            <a:lvl4pPr marL="954326" indent="-251138" algn="ctr">
              <a:spcBef>
                <a:spcPts val="0"/>
              </a:spcBef>
              <a:defRPr sz="1265" i="1"/>
            </a:lvl4pPr>
            <a:lvl5pPr marL="1188722" indent="-251138" algn="ctr">
              <a:spcBef>
                <a:spcPts val="0"/>
              </a:spcBef>
              <a:defRPr sz="1265"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892970" y="2250236"/>
            <a:ext cx="7358063" cy="321562"/>
          </a:xfrm>
          <a:prstGeom prst="rect">
            <a:avLst/>
          </a:prstGeom>
        </p:spPr>
        <p:txBody>
          <a:bodyPr/>
          <a:lstStyle>
            <a:lvl1pPr marL="0" indent="0" algn="ctr">
              <a:spcBef>
                <a:spcPts val="0"/>
              </a:spcBef>
              <a:buSzTx/>
              <a:buNone/>
              <a:defRPr sz="3400">
                <a:latin typeface="Helvetica Neue Medium"/>
                <a:ea typeface="Helvetica Neue Medium"/>
                <a:cs typeface="Helvetica Neue Medium"/>
                <a:sym typeface="Helvetica Neue Medium"/>
              </a:defRPr>
            </a:lvl1pPr>
          </a:lstStyle>
          <a:p>
            <a:pPr marL="0" indent="0" algn="ctr">
              <a:spcBef>
                <a:spcPts val="0"/>
              </a:spcBef>
              <a:buSzTx/>
              <a:buNone/>
              <a:defRPr sz="3400">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499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215194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1839376"/>
            <a:ext cx="7336465" cy="1071375"/>
          </a:xfrm>
        </p:spPr>
        <p:txBody>
          <a:bodyPr anchor="b">
            <a:normAutofit/>
          </a:bodyPr>
          <a:lstStyle>
            <a:lvl1pPr algn="ctr">
              <a:defRPr sz="3300" b="1">
                <a:latin typeface="+mn-lt"/>
              </a:defRPr>
            </a:lvl1pPr>
          </a:lstStyle>
          <a:p>
            <a:r>
              <a:rPr lang="en-US"/>
              <a:t>Click to edit Master title style</a:t>
            </a:r>
          </a:p>
        </p:txBody>
      </p:sp>
      <p:sp>
        <p:nvSpPr>
          <p:cNvPr id="3" name="Subtitle 2"/>
          <p:cNvSpPr>
            <a:spLocks noGrp="1"/>
          </p:cNvSpPr>
          <p:nvPr>
            <p:ph type="subTitle" idx="1"/>
          </p:nvPr>
        </p:nvSpPr>
        <p:spPr>
          <a:xfrm>
            <a:off x="914402" y="2910751"/>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a:t>Click to edit Master subtitle style</a:t>
            </a:r>
          </a:p>
        </p:txBody>
      </p:sp>
      <p:sp>
        <p:nvSpPr>
          <p:cNvPr id="9" name="Rectangle 8"/>
          <p:cNvSpPr/>
          <p:nvPr userDrawn="1"/>
        </p:nvSpPr>
        <p:spPr>
          <a:xfrm>
            <a:off x="1733354" y="366948"/>
            <a:ext cx="6025812" cy="809325"/>
          </a:xfrm>
          <a:prstGeom prst="rect">
            <a:avLst/>
          </a:prstGeom>
          <a:noFill/>
        </p:spPr>
        <p:txBody>
          <a:bodyPr wrap="square" lIns="51435" tIns="25718" rIns="51435" bIns="25718">
            <a:spAutoFit/>
          </a:bodyPr>
          <a:lstStyle/>
          <a:p>
            <a:pPr>
              <a:lnSpc>
                <a:spcPct val="80000"/>
              </a:lnSpc>
            </a:pPr>
            <a:r>
              <a:rPr lang="en-US" sz="3038" b="0" cap="none" spc="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38" b="0" cap="none" spc="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7"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744" y="126367"/>
            <a:ext cx="1138936" cy="1274064"/>
          </a:xfrm>
          <a:prstGeom prst="rect">
            <a:avLst/>
          </a:prstGeom>
        </p:spPr>
      </p:pic>
    </p:spTree>
    <p:extLst>
      <p:ext uri="{BB962C8B-B14F-4D97-AF65-F5344CB8AC3E}">
        <p14:creationId xmlns:p14="http://schemas.microsoft.com/office/powerpoint/2010/main" val="813769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9B8BE-67DD-E430-6763-4378F0DAF6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69DC5D-F381-F65F-0329-F49048AB66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1B983-1876-52D5-4E6A-29AFDC8B8B9E}"/>
              </a:ext>
            </a:extLst>
          </p:cNvPr>
          <p:cNvSpPr>
            <a:spLocks noGrp="1"/>
          </p:cNvSpPr>
          <p:nvPr>
            <p:ph type="dt" sz="half" idx="10"/>
          </p:nvPr>
        </p:nvSpPr>
        <p:spPr/>
        <p:txBody>
          <a:bodyPr/>
          <a:lstStyle/>
          <a:p>
            <a:fld id="{A8BC2644-1779-4473-8255-985A88908F47}" type="datetimeFigureOut">
              <a:rPr lang="en-US" smtClean="0"/>
              <a:t>11/14/2022</a:t>
            </a:fld>
            <a:endParaRPr lang="en-US"/>
          </a:p>
        </p:txBody>
      </p:sp>
      <p:sp>
        <p:nvSpPr>
          <p:cNvPr id="5" name="Footer Placeholder 4">
            <a:extLst>
              <a:ext uri="{FF2B5EF4-FFF2-40B4-BE49-F238E27FC236}">
                <a16:creationId xmlns:a16="http://schemas.microsoft.com/office/drawing/2014/main" id="{F12C1FC9-E85B-8747-695D-2918022BF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85929-33FA-4542-01DF-BC98CAC5E35F}"/>
              </a:ext>
            </a:extLst>
          </p:cNvPr>
          <p:cNvSpPr>
            <a:spLocks noGrp="1"/>
          </p:cNvSpPr>
          <p:nvPr>
            <p:ph type="sldNum" sz="quarter" idx="12"/>
          </p:nvPr>
        </p:nvSpPr>
        <p:spPr/>
        <p:txBody>
          <a:bodyPr/>
          <a:lstStyle/>
          <a:p>
            <a:fld id="{265D9724-A3E8-4221-B64C-1A92C67B29BE}" type="slidenum">
              <a:rPr lang="en-US" smtClean="0"/>
              <a:t>‹#›</a:t>
            </a:fld>
            <a:endParaRPr lang="en-US"/>
          </a:p>
        </p:txBody>
      </p:sp>
    </p:spTree>
    <p:extLst>
      <p:ext uri="{BB962C8B-B14F-4D97-AF65-F5344CB8AC3E}">
        <p14:creationId xmlns:p14="http://schemas.microsoft.com/office/powerpoint/2010/main" val="728022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FB68-935D-E202-8CAC-84AEF6190E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B0B2F4-95D0-31FB-8091-4B7EFA53BAE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A6F49B-109D-B4DF-D84E-3E598C76042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A6ACE5-4103-CA91-026F-D59E7CAC4229}"/>
              </a:ext>
            </a:extLst>
          </p:cNvPr>
          <p:cNvSpPr>
            <a:spLocks noGrp="1"/>
          </p:cNvSpPr>
          <p:nvPr>
            <p:ph type="dt" sz="half" idx="10"/>
          </p:nvPr>
        </p:nvSpPr>
        <p:spPr/>
        <p:txBody>
          <a:bodyPr/>
          <a:lstStyle/>
          <a:p>
            <a:fld id="{7548A12E-86A7-BC49-BDA1-A0DB05C3CC89}" type="datetimeFigureOut">
              <a:rPr lang="en-US" smtClean="0"/>
              <a:t>11/14/2022</a:t>
            </a:fld>
            <a:endParaRPr lang="en-US"/>
          </a:p>
        </p:txBody>
      </p:sp>
      <p:sp>
        <p:nvSpPr>
          <p:cNvPr id="6" name="Footer Placeholder 5">
            <a:extLst>
              <a:ext uri="{FF2B5EF4-FFF2-40B4-BE49-F238E27FC236}">
                <a16:creationId xmlns:a16="http://schemas.microsoft.com/office/drawing/2014/main" id="{99EBD93E-6F01-3CA5-18AF-48573FD443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01FCC6-EA20-369A-8DB4-42039688A978}"/>
              </a:ext>
            </a:extLst>
          </p:cNvPr>
          <p:cNvSpPr>
            <a:spLocks noGrp="1"/>
          </p:cNvSpPr>
          <p:nvPr>
            <p:ph type="sldNum" sz="quarter" idx="12"/>
          </p:nvPr>
        </p:nvSpPr>
        <p:spPr/>
        <p:txBody>
          <a:bodyPr/>
          <a:lstStyle/>
          <a:p>
            <a:fld id="{A51B59DD-B543-6448-83A1-A4A5DC0CD032}" type="slidenum">
              <a:rPr lang="en-US" smtClean="0"/>
              <a:t>‹#›</a:t>
            </a:fld>
            <a:endParaRPr lang="en-US"/>
          </a:p>
        </p:txBody>
      </p:sp>
    </p:spTree>
    <p:extLst>
      <p:ext uri="{BB962C8B-B14F-4D97-AF65-F5344CB8AC3E}">
        <p14:creationId xmlns:p14="http://schemas.microsoft.com/office/powerpoint/2010/main" val="3367408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39375"/>
            <a:ext cx="7336465" cy="1071375"/>
          </a:xfrm>
        </p:spPr>
        <p:txBody>
          <a:bodyPr anchor="b">
            <a:normAutofit/>
          </a:bodyPr>
          <a:lstStyle>
            <a:lvl1pPr algn="ctr">
              <a:defRPr sz="3300" b="1">
                <a:latin typeface="+mn-lt"/>
              </a:defRPr>
            </a:lvl1pPr>
          </a:lstStyle>
          <a:p>
            <a:r>
              <a:rPr lang="en-US"/>
              <a:t>Click to edit Master title style</a:t>
            </a:r>
          </a:p>
        </p:txBody>
      </p:sp>
      <p:sp>
        <p:nvSpPr>
          <p:cNvPr id="3" name="Subtitle 2"/>
          <p:cNvSpPr>
            <a:spLocks noGrp="1"/>
          </p:cNvSpPr>
          <p:nvPr>
            <p:ph type="subTitle" idx="1"/>
          </p:nvPr>
        </p:nvSpPr>
        <p:spPr>
          <a:xfrm>
            <a:off x="914400" y="2910750"/>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a:t>Click to edit Master subtitle style</a:t>
            </a:r>
          </a:p>
        </p:txBody>
      </p:sp>
      <p:sp>
        <p:nvSpPr>
          <p:cNvPr id="9" name="Rectangle 8"/>
          <p:cNvSpPr/>
          <p:nvPr userDrawn="1"/>
        </p:nvSpPr>
        <p:spPr>
          <a:xfrm>
            <a:off x="1733354" y="366947"/>
            <a:ext cx="6025812" cy="799835"/>
          </a:xfrm>
          <a:prstGeom prst="rect">
            <a:avLst/>
          </a:prstGeom>
          <a:noFill/>
        </p:spPr>
        <p:txBody>
          <a:bodyPr wrap="square" lIns="51435" tIns="25718" rIns="51435" bIns="25718">
            <a:spAutoFit/>
          </a:bodyPr>
          <a:lstStyle/>
          <a:p>
            <a:pPr>
              <a:lnSpc>
                <a:spcPct val="80000"/>
              </a:lnSpc>
            </a:pPr>
            <a:r>
              <a:rPr lang="en-US" sz="3000" b="0" cap="none" spc="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00" b="0" cap="none" spc="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5"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1116203" cy="1267946"/>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 name="Google Shape;70;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 name="Google Shape;72;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5" name="Google Shape;75;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9" name="Google Shape;79;p18"/>
          <p:cNvSpPr>
            <a:spLocks noGrp="1"/>
          </p:cNvSpPr>
          <p:nvPr>
            <p:ph type="pic" idx="2"/>
          </p:nvPr>
        </p:nvSpPr>
        <p:spPr>
          <a:xfrm>
            <a:off x="3887391" y="740569"/>
            <a:ext cx="4629150" cy="3655219"/>
          </a:xfrm>
          <a:prstGeom prst="rect">
            <a:avLst/>
          </a:prstGeom>
          <a:noFill/>
          <a:ln>
            <a:noFill/>
          </a:ln>
        </p:spPr>
      </p:sp>
      <p:sp>
        <p:nvSpPr>
          <p:cNvPr id="80" name="Google Shape;80;p18"/>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81" name="Google Shape;81;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2" name="Google Shape;82;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6" name="Google Shape;86;p19"/>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7" name="Google Shape;87;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 name="Google Shape;88;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 name="Google Shape;89;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 name="Google Shape;92;p20"/>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3" name="Google Shape;93;p20"/>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4" name="Google Shape;94;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 name="Google Shape;95;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21"/>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0" name="Google Shape;100;p21"/>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1" name="Google Shape;101;p21"/>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2" name="Google Shape;102;p21"/>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8" name="Google Shape;108;p22"/>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9" name="Google Shape;109;p22"/>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normAutofit/>
          </a:bodyPr>
          <a:lstStyle>
            <a:lvl1pPr algn="ctr">
              <a:defRPr sz="2700"/>
            </a:lvl1pPr>
          </a:lstStyle>
          <a:p>
            <a:r>
              <a:rPr lang="en-US"/>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21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6" name="Picture 5">
            <a:extLst>
              <a:ext uri="{FF2B5EF4-FFF2-40B4-BE49-F238E27FC236}">
                <a16:creationId xmlns:a16="http://schemas.microsoft.com/office/drawing/2014/main" id="{D359914D-7AA7-1B45-80EF-F7E8F778F5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04"/>
        <p:cNvGrpSpPr/>
        <p:nvPr/>
      </p:nvGrpSpPr>
      <p:grpSpPr>
        <a:xfrm>
          <a:off x="0" y="0"/>
          <a:ext cx="0" cy="0"/>
          <a:chOff x="0" y="0"/>
          <a:chExt cx="0" cy="0"/>
        </a:xfrm>
      </p:grpSpPr>
      <p:pic>
        <p:nvPicPr>
          <p:cNvPr id="205" name="Google Shape;205;p38" descr="Brain inside a lightbulb concept"/>
          <p:cNvPicPr preferRelativeResize="0"/>
          <p:nvPr/>
        </p:nvPicPr>
        <p:blipFill rotWithShape="1">
          <a:blip r:embed="rId2">
            <a:alphaModFix/>
          </a:blip>
          <a:srcRect l="58489" r="8449"/>
          <a:stretch/>
        </p:blipFill>
        <p:spPr>
          <a:xfrm>
            <a:off x="6593158" y="0"/>
            <a:ext cx="2550841" cy="5143500"/>
          </a:xfrm>
          <a:prstGeom prst="rect">
            <a:avLst/>
          </a:prstGeom>
          <a:noFill/>
          <a:ln>
            <a:noFill/>
          </a:ln>
        </p:spPr>
      </p:pic>
      <p:sp>
        <p:nvSpPr>
          <p:cNvPr id="206" name="Google Shape;206;p38"/>
          <p:cNvSpPr/>
          <p:nvPr/>
        </p:nvSpPr>
        <p:spPr>
          <a:xfrm>
            <a:off x="0" y="0"/>
            <a:ext cx="9144000" cy="89154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07" name="Google Shape;207;p38"/>
          <p:cNvSpPr txBox="1">
            <a:spLocks noGrp="1"/>
          </p:cNvSpPr>
          <p:nvPr>
            <p:ph type="sldNum" idx="12"/>
          </p:nvPr>
        </p:nvSpPr>
        <p:spPr>
          <a:xfrm>
            <a:off x="6735889" y="4586446"/>
            <a:ext cx="2057400" cy="174488"/>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b="0" i="0" u="none" strike="noStrike" cap="none">
                <a:solidFill>
                  <a:schemeClr val="lt1"/>
                </a:solidFill>
                <a:latin typeface="Calibri"/>
                <a:ea typeface="Calibri"/>
                <a:cs typeface="Calibri"/>
                <a:sym typeface="Calibri"/>
              </a:defRPr>
            </a:lvl1pPr>
            <a:lvl2pPr marL="0" marR="0" lvl="1" indent="0" algn="l" rtl="0">
              <a:spcBef>
                <a:spcPts val="0"/>
              </a:spcBef>
              <a:buNone/>
              <a:defRPr sz="1400" b="0" i="0" u="none" strike="noStrike" cap="none">
                <a:solidFill>
                  <a:schemeClr val="lt1"/>
                </a:solidFill>
                <a:latin typeface="Calibri"/>
                <a:ea typeface="Calibri"/>
                <a:cs typeface="Calibri"/>
                <a:sym typeface="Calibri"/>
              </a:defRPr>
            </a:lvl2pPr>
            <a:lvl3pPr marL="0" marR="0" lvl="2" indent="0" algn="l" rtl="0">
              <a:spcBef>
                <a:spcPts val="0"/>
              </a:spcBef>
              <a:buNone/>
              <a:defRPr sz="1400" b="0" i="0" u="none" strike="noStrike" cap="none">
                <a:solidFill>
                  <a:schemeClr val="lt1"/>
                </a:solidFill>
                <a:latin typeface="Calibri"/>
                <a:ea typeface="Calibri"/>
                <a:cs typeface="Calibri"/>
                <a:sym typeface="Calibri"/>
              </a:defRPr>
            </a:lvl3pPr>
            <a:lvl4pPr marL="0" marR="0" lvl="3" indent="0" algn="l" rtl="0">
              <a:spcBef>
                <a:spcPts val="0"/>
              </a:spcBef>
              <a:buNone/>
              <a:defRPr sz="1400" b="0" i="0" u="none" strike="noStrike" cap="none">
                <a:solidFill>
                  <a:schemeClr val="lt1"/>
                </a:solidFill>
                <a:latin typeface="Calibri"/>
                <a:ea typeface="Calibri"/>
                <a:cs typeface="Calibri"/>
                <a:sym typeface="Calibri"/>
              </a:defRPr>
            </a:lvl4pPr>
            <a:lvl5pPr marL="0" marR="0" lvl="4" indent="0" algn="l" rtl="0">
              <a:spcBef>
                <a:spcPts val="0"/>
              </a:spcBef>
              <a:buNone/>
              <a:defRPr sz="1400" b="0" i="0" u="none" strike="noStrike" cap="none">
                <a:solidFill>
                  <a:schemeClr val="lt1"/>
                </a:solidFill>
                <a:latin typeface="Calibri"/>
                <a:ea typeface="Calibri"/>
                <a:cs typeface="Calibri"/>
                <a:sym typeface="Calibri"/>
              </a:defRPr>
            </a:lvl5pPr>
            <a:lvl6pPr marL="0" marR="0" lvl="5" indent="0" algn="l" rtl="0">
              <a:spcBef>
                <a:spcPts val="0"/>
              </a:spcBef>
              <a:buNone/>
              <a:defRPr sz="1400" b="0" i="0" u="none" strike="noStrike" cap="none">
                <a:solidFill>
                  <a:schemeClr val="lt1"/>
                </a:solidFill>
                <a:latin typeface="Calibri"/>
                <a:ea typeface="Calibri"/>
                <a:cs typeface="Calibri"/>
                <a:sym typeface="Calibri"/>
              </a:defRPr>
            </a:lvl6pPr>
            <a:lvl7pPr marL="0" marR="0" lvl="6" indent="0" algn="l" rtl="0">
              <a:spcBef>
                <a:spcPts val="0"/>
              </a:spcBef>
              <a:buNone/>
              <a:defRPr sz="1400" b="0" i="0" u="none" strike="noStrike" cap="none">
                <a:solidFill>
                  <a:schemeClr val="lt1"/>
                </a:solidFill>
                <a:latin typeface="Calibri"/>
                <a:ea typeface="Calibri"/>
                <a:cs typeface="Calibri"/>
                <a:sym typeface="Calibri"/>
              </a:defRPr>
            </a:lvl7pPr>
            <a:lvl8pPr marL="0" marR="0" lvl="7" indent="0" algn="l" rtl="0">
              <a:spcBef>
                <a:spcPts val="0"/>
              </a:spcBef>
              <a:buNone/>
              <a:defRPr sz="1400" b="0" i="0" u="none" strike="noStrike" cap="none">
                <a:solidFill>
                  <a:schemeClr val="lt1"/>
                </a:solidFill>
                <a:latin typeface="Calibri"/>
                <a:ea typeface="Calibri"/>
                <a:cs typeface="Calibri"/>
                <a:sym typeface="Calibri"/>
              </a:defRPr>
            </a:lvl8pPr>
            <a:lvl9pPr marL="0" marR="0" lvl="8" indent="0" algn="l" rtl="0">
              <a:spcBef>
                <a:spcPts val="0"/>
              </a:spcBef>
              <a:buNone/>
              <a:defRPr sz="14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08" name="Google Shape;208;p38"/>
          <p:cNvSpPr txBox="1">
            <a:spLocks noGrp="1"/>
          </p:cNvSpPr>
          <p:nvPr>
            <p:ph type="body" idx="1"/>
          </p:nvPr>
        </p:nvSpPr>
        <p:spPr>
          <a:xfrm>
            <a:off x="377190" y="1310966"/>
            <a:ext cx="5989320" cy="2943224"/>
          </a:xfrm>
          <a:prstGeom prst="rect">
            <a:avLst/>
          </a:prstGeom>
          <a:solidFill>
            <a:schemeClr val="lt1"/>
          </a:solid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9" name="Google Shape;209;p38"/>
          <p:cNvSpPr txBox="1">
            <a:spLocks noGrp="1"/>
          </p:cNvSpPr>
          <p:nvPr>
            <p:ph type="title"/>
          </p:nvPr>
        </p:nvSpPr>
        <p:spPr>
          <a:xfrm>
            <a:off x="377190" y="190276"/>
            <a:ext cx="5989320" cy="46530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0" name="Google Shape;210;p38"/>
          <p:cNvSpPr txBox="1">
            <a:spLocks noGrp="1"/>
          </p:cNvSpPr>
          <p:nvPr>
            <p:ph type="ftr" idx="11"/>
          </p:nvPr>
        </p:nvSpPr>
        <p:spPr>
          <a:xfrm>
            <a:off x="377190" y="4797614"/>
            <a:ext cx="5652832" cy="1744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700" i="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1" name="Google Shape;211;p38"/>
          <p:cNvSpPr txBox="1"/>
          <p:nvPr/>
        </p:nvSpPr>
        <p:spPr>
          <a:xfrm>
            <a:off x="7213997" y="4863445"/>
            <a:ext cx="1673776" cy="19620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0" i="0" u="none" strike="noStrike" cap="none">
                <a:solidFill>
                  <a:schemeClr val="dk1"/>
                </a:solidFill>
                <a:latin typeface="Calibri"/>
                <a:ea typeface="Calibri"/>
                <a:cs typeface="Calibri"/>
                <a:sym typeface="Calibri"/>
              </a:rPr>
              <a:t>Photo from Microsoft Image Library</a:t>
            </a:r>
            <a:endParaRPr sz="110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ver A">
  <p:cSld name="Cover A">
    <p:spTree>
      <p:nvGrpSpPr>
        <p:cNvPr id="1" name="Shape 212"/>
        <p:cNvGrpSpPr/>
        <p:nvPr/>
      </p:nvGrpSpPr>
      <p:grpSpPr>
        <a:xfrm>
          <a:off x="0" y="0"/>
          <a:ext cx="0" cy="0"/>
          <a:chOff x="0" y="0"/>
          <a:chExt cx="0" cy="0"/>
        </a:xfrm>
      </p:grpSpPr>
      <p:sp>
        <p:nvSpPr>
          <p:cNvPr id="213" name="Google Shape;213;p39"/>
          <p:cNvSpPr txBox="1">
            <a:spLocks noGrp="1"/>
          </p:cNvSpPr>
          <p:nvPr>
            <p:ph type="title"/>
          </p:nvPr>
        </p:nvSpPr>
        <p:spPr>
          <a:xfrm>
            <a:off x="371474" y="426027"/>
            <a:ext cx="8421814" cy="2049395"/>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45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4" name="Google Shape;214;p39"/>
          <p:cNvSpPr txBox="1">
            <a:spLocks noGrp="1"/>
          </p:cNvSpPr>
          <p:nvPr>
            <p:ph type="body" idx="1"/>
          </p:nvPr>
        </p:nvSpPr>
        <p:spPr>
          <a:xfrm>
            <a:off x="371475" y="2551381"/>
            <a:ext cx="8421813" cy="929573"/>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000"/>
              <a:buNone/>
              <a:defRPr sz="2000">
                <a:solidFill>
                  <a:schemeClr val="accent1"/>
                </a:solidFill>
              </a:defRPr>
            </a:lvl1pPr>
            <a:lvl2pPr marL="914400" lvl="1" indent="-228600" algn="l">
              <a:lnSpc>
                <a:spcPct val="90000"/>
              </a:lnSpc>
              <a:spcBef>
                <a:spcPts val="400"/>
              </a:spcBef>
              <a:spcAft>
                <a:spcPts val="0"/>
              </a:spcAft>
              <a:buSzPts val="1500"/>
              <a:buNone/>
              <a:defRPr sz="1500">
                <a:solidFill>
                  <a:srgbClr val="888B94"/>
                </a:solidFill>
              </a:defRPr>
            </a:lvl2pPr>
            <a:lvl3pPr marL="1371600" lvl="2" indent="-228600" algn="l">
              <a:lnSpc>
                <a:spcPct val="90000"/>
              </a:lnSpc>
              <a:spcBef>
                <a:spcPts val="400"/>
              </a:spcBef>
              <a:spcAft>
                <a:spcPts val="0"/>
              </a:spcAft>
              <a:buSzPts val="1400"/>
              <a:buNone/>
              <a:defRPr sz="1400">
                <a:solidFill>
                  <a:srgbClr val="888B94"/>
                </a:solidFill>
              </a:defRPr>
            </a:lvl3pPr>
            <a:lvl4pPr marL="1828800" lvl="3" indent="-228600" algn="l">
              <a:lnSpc>
                <a:spcPct val="90000"/>
              </a:lnSpc>
              <a:spcBef>
                <a:spcPts val="400"/>
              </a:spcBef>
              <a:spcAft>
                <a:spcPts val="0"/>
              </a:spcAft>
              <a:buSzPts val="1200"/>
              <a:buNone/>
              <a:defRPr sz="1200">
                <a:solidFill>
                  <a:srgbClr val="888B94"/>
                </a:solidFill>
              </a:defRPr>
            </a:lvl4pPr>
            <a:lvl5pPr marL="2286000" lvl="4" indent="-228600" algn="l">
              <a:lnSpc>
                <a:spcPct val="90000"/>
              </a:lnSpc>
              <a:spcBef>
                <a:spcPts val="400"/>
              </a:spcBef>
              <a:spcAft>
                <a:spcPts val="0"/>
              </a:spcAft>
              <a:buSzPts val="1200"/>
              <a:buNone/>
              <a:defRPr sz="1200">
                <a:solidFill>
                  <a:srgbClr val="888B94"/>
                </a:solidFill>
              </a:defRPr>
            </a:lvl5pPr>
            <a:lvl6pPr marL="2743200" lvl="5" indent="-228600" algn="l">
              <a:lnSpc>
                <a:spcPct val="90000"/>
              </a:lnSpc>
              <a:spcBef>
                <a:spcPts val="400"/>
              </a:spcBef>
              <a:spcAft>
                <a:spcPts val="0"/>
              </a:spcAft>
              <a:buClr>
                <a:srgbClr val="888B94"/>
              </a:buClr>
              <a:buSzPts val="1200"/>
              <a:buNone/>
              <a:defRPr sz="1200">
                <a:solidFill>
                  <a:srgbClr val="888B94"/>
                </a:solidFill>
              </a:defRPr>
            </a:lvl6pPr>
            <a:lvl7pPr marL="3200400" lvl="6" indent="-228600" algn="l">
              <a:lnSpc>
                <a:spcPct val="90000"/>
              </a:lnSpc>
              <a:spcBef>
                <a:spcPts val="400"/>
              </a:spcBef>
              <a:spcAft>
                <a:spcPts val="0"/>
              </a:spcAft>
              <a:buClr>
                <a:srgbClr val="888B94"/>
              </a:buClr>
              <a:buSzPts val="1200"/>
              <a:buNone/>
              <a:defRPr sz="1200">
                <a:solidFill>
                  <a:srgbClr val="888B94"/>
                </a:solidFill>
              </a:defRPr>
            </a:lvl7pPr>
            <a:lvl8pPr marL="3657600" lvl="7" indent="-228600" algn="l">
              <a:lnSpc>
                <a:spcPct val="90000"/>
              </a:lnSpc>
              <a:spcBef>
                <a:spcPts val="400"/>
              </a:spcBef>
              <a:spcAft>
                <a:spcPts val="0"/>
              </a:spcAft>
              <a:buClr>
                <a:srgbClr val="888B94"/>
              </a:buClr>
              <a:buSzPts val="1200"/>
              <a:buNone/>
              <a:defRPr sz="1200">
                <a:solidFill>
                  <a:srgbClr val="888B94"/>
                </a:solidFill>
              </a:defRPr>
            </a:lvl8pPr>
            <a:lvl9pPr marL="4114800" lvl="8" indent="-228600" algn="l">
              <a:lnSpc>
                <a:spcPct val="90000"/>
              </a:lnSpc>
              <a:spcBef>
                <a:spcPts val="400"/>
              </a:spcBef>
              <a:spcAft>
                <a:spcPts val="0"/>
              </a:spcAft>
              <a:buClr>
                <a:srgbClr val="888B94"/>
              </a:buClr>
              <a:buSzPts val="1200"/>
              <a:buNone/>
              <a:defRPr sz="1200">
                <a:solidFill>
                  <a:srgbClr val="888B94"/>
                </a:solidFill>
              </a:defRPr>
            </a:lvl9pPr>
          </a:lstStyle>
          <a:p>
            <a:endParaRPr/>
          </a:p>
        </p:txBody>
      </p:sp>
      <p:sp>
        <p:nvSpPr>
          <p:cNvPr id="215" name="Google Shape;215;p39"/>
          <p:cNvSpPr/>
          <p:nvPr/>
        </p:nvSpPr>
        <p:spPr>
          <a:xfrm>
            <a:off x="-1" y="3875808"/>
            <a:ext cx="9144001" cy="1267691"/>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sp>
        <p:nvSpPr>
          <p:cNvPr id="216" name="Google Shape;216;p39"/>
          <p:cNvSpPr/>
          <p:nvPr/>
        </p:nvSpPr>
        <p:spPr>
          <a:xfrm>
            <a:off x="-1" y="3820066"/>
            <a:ext cx="9144001" cy="93519"/>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17" name="Google Shape;217;p39" descr="A black and white logo&#10;&#10;Description automatically generated with low confidence"/>
          <p:cNvPicPr preferRelativeResize="0"/>
          <p:nvPr/>
        </p:nvPicPr>
        <p:blipFill rotWithShape="1">
          <a:blip r:embed="rId2">
            <a:alphaModFix/>
          </a:blip>
          <a:srcRect/>
          <a:stretch/>
        </p:blipFill>
        <p:spPr>
          <a:xfrm>
            <a:off x="7230323" y="4184206"/>
            <a:ext cx="1667933" cy="292906"/>
          </a:xfrm>
          <a:prstGeom prst="rect">
            <a:avLst/>
          </a:prstGeom>
          <a:noFill/>
          <a:ln>
            <a:noFill/>
          </a:ln>
        </p:spPr>
      </p:pic>
      <p:pic>
        <p:nvPicPr>
          <p:cNvPr id="218" name="Google Shape;218;p39"/>
          <p:cNvPicPr preferRelativeResize="0"/>
          <p:nvPr/>
        </p:nvPicPr>
        <p:blipFill rotWithShape="1">
          <a:blip r:embed="rId3">
            <a:alphaModFix/>
          </a:blip>
          <a:srcRect/>
          <a:stretch/>
        </p:blipFill>
        <p:spPr>
          <a:xfrm>
            <a:off x="158734" y="4064623"/>
            <a:ext cx="2199579" cy="706038"/>
          </a:xfrm>
          <a:prstGeom prst="rect">
            <a:avLst/>
          </a:prstGeom>
          <a:noFill/>
          <a:ln>
            <a:noFill/>
          </a:ln>
        </p:spPr>
      </p:pic>
      <p:pic>
        <p:nvPicPr>
          <p:cNvPr id="219" name="Google Shape;219;p39" descr="Logo&#10;&#10;Description automatically generated"/>
          <p:cNvPicPr preferRelativeResize="0"/>
          <p:nvPr/>
        </p:nvPicPr>
        <p:blipFill rotWithShape="1">
          <a:blip r:embed="rId4">
            <a:alphaModFix/>
          </a:blip>
          <a:srcRect/>
          <a:stretch/>
        </p:blipFill>
        <p:spPr>
          <a:xfrm>
            <a:off x="3821119" y="3969327"/>
            <a:ext cx="1667933" cy="916995"/>
          </a:xfrm>
          <a:prstGeom prst="rect">
            <a:avLst/>
          </a:prstGeom>
          <a:noFill/>
          <a:ln>
            <a:noFill/>
          </a:ln>
        </p:spPr>
      </p:pic>
      <p:sp>
        <p:nvSpPr>
          <p:cNvPr id="220" name="Google Shape;220;p39"/>
          <p:cNvSpPr txBox="1">
            <a:spLocks noGrp="1"/>
          </p:cNvSpPr>
          <p:nvPr>
            <p:ph type="ftr" idx="11"/>
          </p:nvPr>
        </p:nvSpPr>
        <p:spPr>
          <a:xfrm>
            <a:off x="307210" y="4929372"/>
            <a:ext cx="6246635" cy="1744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ver B">
  <p:cSld name="Cover B">
    <p:spTree>
      <p:nvGrpSpPr>
        <p:cNvPr id="1" name="Shape 221"/>
        <p:cNvGrpSpPr/>
        <p:nvPr/>
      </p:nvGrpSpPr>
      <p:grpSpPr>
        <a:xfrm>
          <a:off x="0" y="0"/>
          <a:ext cx="0" cy="0"/>
          <a:chOff x="0" y="0"/>
          <a:chExt cx="0" cy="0"/>
        </a:xfrm>
      </p:grpSpPr>
      <p:sp>
        <p:nvSpPr>
          <p:cNvPr id="222" name="Google Shape;222;p40"/>
          <p:cNvSpPr/>
          <p:nvPr/>
        </p:nvSpPr>
        <p:spPr>
          <a:xfrm rot="-5400000">
            <a:off x="2634095" y="-2634096"/>
            <a:ext cx="3875807" cy="91440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23" name="Google Shape;223;p40"/>
          <p:cNvSpPr/>
          <p:nvPr/>
        </p:nvSpPr>
        <p:spPr>
          <a:xfrm>
            <a:off x="-1" y="3820066"/>
            <a:ext cx="9144001" cy="93519"/>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24" name="Google Shape;224;p40"/>
          <p:cNvSpPr txBox="1">
            <a:spLocks noGrp="1"/>
          </p:cNvSpPr>
          <p:nvPr>
            <p:ph type="title"/>
          </p:nvPr>
        </p:nvSpPr>
        <p:spPr>
          <a:xfrm>
            <a:off x="371474" y="426027"/>
            <a:ext cx="8421814" cy="2049395"/>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5" name="Google Shape;225;p40"/>
          <p:cNvSpPr txBox="1">
            <a:spLocks noGrp="1"/>
          </p:cNvSpPr>
          <p:nvPr>
            <p:ph type="body" idx="1"/>
          </p:nvPr>
        </p:nvSpPr>
        <p:spPr>
          <a:xfrm>
            <a:off x="371475" y="2551381"/>
            <a:ext cx="8421813" cy="929573"/>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000"/>
              <a:buNone/>
              <a:defRPr sz="2000">
                <a:solidFill>
                  <a:schemeClr val="accent1"/>
                </a:solidFill>
              </a:defRPr>
            </a:lvl1pPr>
            <a:lvl2pPr marL="914400" lvl="1" indent="-228600" algn="l">
              <a:lnSpc>
                <a:spcPct val="90000"/>
              </a:lnSpc>
              <a:spcBef>
                <a:spcPts val="400"/>
              </a:spcBef>
              <a:spcAft>
                <a:spcPts val="0"/>
              </a:spcAft>
              <a:buSzPts val="1500"/>
              <a:buNone/>
              <a:defRPr sz="1500">
                <a:solidFill>
                  <a:srgbClr val="888B94"/>
                </a:solidFill>
              </a:defRPr>
            </a:lvl2pPr>
            <a:lvl3pPr marL="1371600" lvl="2" indent="-228600" algn="l">
              <a:lnSpc>
                <a:spcPct val="90000"/>
              </a:lnSpc>
              <a:spcBef>
                <a:spcPts val="400"/>
              </a:spcBef>
              <a:spcAft>
                <a:spcPts val="0"/>
              </a:spcAft>
              <a:buSzPts val="1400"/>
              <a:buNone/>
              <a:defRPr sz="1400">
                <a:solidFill>
                  <a:srgbClr val="888B94"/>
                </a:solidFill>
              </a:defRPr>
            </a:lvl3pPr>
            <a:lvl4pPr marL="1828800" lvl="3" indent="-228600" algn="l">
              <a:lnSpc>
                <a:spcPct val="90000"/>
              </a:lnSpc>
              <a:spcBef>
                <a:spcPts val="400"/>
              </a:spcBef>
              <a:spcAft>
                <a:spcPts val="0"/>
              </a:spcAft>
              <a:buSzPts val="1200"/>
              <a:buNone/>
              <a:defRPr sz="1200">
                <a:solidFill>
                  <a:srgbClr val="888B94"/>
                </a:solidFill>
              </a:defRPr>
            </a:lvl4pPr>
            <a:lvl5pPr marL="2286000" lvl="4" indent="-228600" algn="l">
              <a:lnSpc>
                <a:spcPct val="90000"/>
              </a:lnSpc>
              <a:spcBef>
                <a:spcPts val="400"/>
              </a:spcBef>
              <a:spcAft>
                <a:spcPts val="0"/>
              </a:spcAft>
              <a:buSzPts val="1200"/>
              <a:buNone/>
              <a:defRPr sz="1200">
                <a:solidFill>
                  <a:srgbClr val="888B94"/>
                </a:solidFill>
              </a:defRPr>
            </a:lvl5pPr>
            <a:lvl6pPr marL="2743200" lvl="5" indent="-228600" algn="l">
              <a:lnSpc>
                <a:spcPct val="90000"/>
              </a:lnSpc>
              <a:spcBef>
                <a:spcPts val="400"/>
              </a:spcBef>
              <a:spcAft>
                <a:spcPts val="0"/>
              </a:spcAft>
              <a:buClr>
                <a:srgbClr val="888B94"/>
              </a:buClr>
              <a:buSzPts val="1200"/>
              <a:buNone/>
              <a:defRPr sz="1200">
                <a:solidFill>
                  <a:srgbClr val="888B94"/>
                </a:solidFill>
              </a:defRPr>
            </a:lvl6pPr>
            <a:lvl7pPr marL="3200400" lvl="6" indent="-228600" algn="l">
              <a:lnSpc>
                <a:spcPct val="90000"/>
              </a:lnSpc>
              <a:spcBef>
                <a:spcPts val="400"/>
              </a:spcBef>
              <a:spcAft>
                <a:spcPts val="0"/>
              </a:spcAft>
              <a:buClr>
                <a:srgbClr val="888B94"/>
              </a:buClr>
              <a:buSzPts val="1200"/>
              <a:buNone/>
              <a:defRPr sz="1200">
                <a:solidFill>
                  <a:srgbClr val="888B94"/>
                </a:solidFill>
              </a:defRPr>
            </a:lvl7pPr>
            <a:lvl8pPr marL="3657600" lvl="7" indent="-228600" algn="l">
              <a:lnSpc>
                <a:spcPct val="90000"/>
              </a:lnSpc>
              <a:spcBef>
                <a:spcPts val="400"/>
              </a:spcBef>
              <a:spcAft>
                <a:spcPts val="0"/>
              </a:spcAft>
              <a:buClr>
                <a:srgbClr val="888B94"/>
              </a:buClr>
              <a:buSzPts val="1200"/>
              <a:buNone/>
              <a:defRPr sz="1200">
                <a:solidFill>
                  <a:srgbClr val="888B94"/>
                </a:solidFill>
              </a:defRPr>
            </a:lvl8pPr>
            <a:lvl9pPr marL="4114800" lvl="8" indent="-228600" algn="l">
              <a:lnSpc>
                <a:spcPct val="90000"/>
              </a:lnSpc>
              <a:spcBef>
                <a:spcPts val="400"/>
              </a:spcBef>
              <a:spcAft>
                <a:spcPts val="0"/>
              </a:spcAft>
              <a:buClr>
                <a:srgbClr val="888B94"/>
              </a:buClr>
              <a:buSzPts val="1200"/>
              <a:buNone/>
              <a:defRPr sz="1200">
                <a:solidFill>
                  <a:srgbClr val="888B94"/>
                </a:solidFill>
              </a:defRPr>
            </a:lvl9pPr>
          </a:lstStyle>
          <a:p>
            <a:endParaRPr/>
          </a:p>
        </p:txBody>
      </p:sp>
      <p:pic>
        <p:nvPicPr>
          <p:cNvPr id="226" name="Google Shape;226;p40" descr="A picture containing text, gauge&#10;&#10;Description automatically generated"/>
          <p:cNvPicPr preferRelativeResize="0"/>
          <p:nvPr/>
        </p:nvPicPr>
        <p:blipFill rotWithShape="1">
          <a:blip r:embed="rId2">
            <a:alphaModFix/>
          </a:blip>
          <a:srcRect/>
          <a:stretch/>
        </p:blipFill>
        <p:spPr>
          <a:xfrm>
            <a:off x="5795498" y="4252697"/>
            <a:ext cx="2997791" cy="526442"/>
          </a:xfrm>
          <a:prstGeom prst="rect">
            <a:avLst/>
          </a:prstGeom>
          <a:noFill/>
          <a:ln>
            <a:noFill/>
          </a:ln>
        </p:spPr>
      </p:pic>
      <p:pic>
        <p:nvPicPr>
          <p:cNvPr id="227" name="Google Shape;227;p40"/>
          <p:cNvPicPr preferRelativeResize="0"/>
          <p:nvPr/>
        </p:nvPicPr>
        <p:blipFill rotWithShape="1">
          <a:blip r:embed="rId3">
            <a:alphaModFix/>
          </a:blip>
          <a:srcRect/>
          <a:stretch/>
        </p:blipFill>
        <p:spPr>
          <a:xfrm>
            <a:off x="273205" y="4057754"/>
            <a:ext cx="2854712" cy="916328"/>
          </a:xfrm>
          <a:prstGeom prst="rect">
            <a:avLst/>
          </a:prstGeom>
          <a:noFill/>
          <a:ln>
            <a:noFill/>
          </a:ln>
        </p:spPr>
      </p:pic>
      <p:pic>
        <p:nvPicPr>
          <p:cNvPr id="228" name="Google Shape;228;p40" descr="Logo&#10;&#10;Description automatically generated"/>
          <p:cNvPicPr preferRelativeResize="0"/>
          <p:nvPr/>
        </p:nvPicPr>
        <p:blipFill rotWithShape="1">
          <a:blip r:embed="rId4">
            <a:alphaModFix/>
          </a:blip>
          <a:srcRect/>
          <a:stretch/>
        </p:blipFill>
        <p:spPr>
          <a:xfrm>
            <a:off x="3666067" y="55742"/>
            <a:ext cx="1667933" cy="916995"/>
          </a:xfrm>
          <a:prstGeom prst="rect">
            <a:avLst/>
          </a:prstGeom>
          <a:noFill/>
          <a:ln>
            <a:noFill/>
          </a:ln>
        </p:spPr>
      </p:pic>
      <p:sp>
        <p:nvSpPr>
          <p:cNvPr id="229" name="Google Shape;229;p40"/>
          <p:cNvSpPr txBox="1">
            <a:spLocks noGrp="1"/>
          </p:cNvSpPr>
          <p:nvPr>
            <p:ph type="ftr" idx="11"/>
          </p:nvPr>
        </p:nvSpPr>
        <p:spPr>
          <a:xfrm>
            <a:off x="377190" y="4943762"/>
            <a:ext cx="6246634" cy="1744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ver C">
  <p:cSld name="Cover C">
    <p:spTree>
      <p:nvGrpSpPr>
        <p:cNvPr id="1" name="Shape 230"/>
        <p:cNvGrpSpPr/>
        <p:nvPr/>
      </p:nvGrpSpPr>
      <p:grpSpPr>
        <a:xfrm>
          <a:off x="0" y="0"/>
          <a:ext cx="0" cy="0"/>
          <a:chOff x="0" y="0"/>
          <a:chExt cx="0" cy="0"/>
        </a:xfrm>
      </p:grpSpPr>
      <p:sp>
        <p:nvSpPr>
          <p:cNvPr id="231" name="Google Shape;231;p41"/>
          <p:cNvSpPr/>
          <p:nvPr/>
        </p:nvSpPr>
        <p:spPr>
          <a:xfrm>
            <a:off x="0" y="0"/>
            <a:ext cx="2400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32" name="Google Shape;232;p41"/>
          <p:cNvSpPr txBox="1">
            <a:spLocks noGrp="1"/>
          </p:cNvSpPr>
          <p:nvPr>
            <p:ph type="ctrTitle"/>
          </p:nvPr>
        </p:nvSpPr>
        <p:spPr>
          <a:xfrm>
            <a:off x="3379068" y="1985210"/>
            <a:ext cx="4668231" cy="118210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3" name="Google Shape;233;p41"/>
          <p:cNvSpPr txBox="1">
            <a:spLocks noGrp="1"/>
          </p:cNvSpPr>
          <p:nvPr>
            <p:ph type="sldNum" idx="12"/>
          </p:nvPr>
        </p:nvSpPr>
        <p:spPr>
          <a:xfrm>
            <a:off x="6735889" y="4586446"/>
            <a:ext cx="2057400" cy="174488"/>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34" name="Google Shape;234;p41"/>
          <p:cNvSpPr txBox="1">
            <a:spLocks noGrp="1"/>
          </p:cNvSpPr>
          <p:nvPr>
            <p:ph type="body" idx="1"/>
          </p:nvPr>
        </p:nvSpPr>
        <p:spPr>
          <a:xfrm>
            <a:off x="3379068" y="3412092"/>
            <a:ext cx="4668231" cy="929573"/>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000"/>
              <a:buNone/>
              <a:defRPr sz="2000">
                <a:solidFill>
                  <a:schemeClr val="accent1"/>
                </a:solidFill>
              </a:defRPr>
            </a:lvl1pPr>
            <a:lvl2pPr marL="914400" lvl="1" indent="-228600" algn="l">
              <a:lnSpc>
                <a:spcPct val="90000"/>
              </a:lnSpc>
              <a:spcBef>
                <a:spcPts val="400"/>
              </a:spcBef>
              <a:spcAft>
                <a:spcPts val="0"/>
              </a:spcAft>
              <a:buSzPts val="1500"/>
              <a:buNone/>
              <a:defRPr sz="1500">
                <a:solidFill>
                  <a:srgbClr val="888B94"/>
                </a:solidFill>
              </a:defRPr>
            </a:lvl2pPr>
            <a:lvl3pPr marL="1371600" lvl="2" indent="-228600" algn="l">
              <a:lnSpc>
                <a:spcPct val="90000"/>
              </a:lnSpc>
              <a:spcBef>
                <a:spcPts val="400"/>
              </a:spcBef>
              <a:spcAft>
                <a:spcPts val="0"/>
              </a:spcAft>
              <a:buSzPts val="1400"/>
              <a:buNone/>
              <a:defRPr sz="1400">
                <a:solidFill>
                  <a:srgbClr val="888B94"/>
                </a:solidFill>
              </a:defRPr>
            </a:lvl3pPr>
            <a:lvl4pPr marL="1828800" lvl="3" indent="-228600" algn="l">
              <a:lnSpc>
                <a:spcPct val="90000"/>
              </a:lnSpc>
              <a:spcBef>
                <a:spcPts val="400"/>
              </a:spcBef>
              <a:spcAft>
                <a:spcPts val="0"/>
              </a:spcAft>
              <a:buSzPts val="1200"/>
              <a:buNone/>
              <a:defRPr sz="1200">
                <a:solidFill>
                  <a:srgbClr val="888B94"/>
                </a:solidFill>
              </a:defRPr>
            </a:lvl4pPr>
            <a:lvl5pPr marL="2286000" lvl="4" indent="-228600" algn="l">
              <a:lnSpc>
                <a:spcPct val="90000"/>
              </a:lnSpc>
              <a:spcBef>
                <a:spcPts val="400"/>
              </a:spcBef>
              <a:spcAft>
                <a:spcPts val="0"/>
              </a:spcAft>
              <a:buSzPts val="1200"/>
              <a:buNone/>
              <a:defRPr sz="1200">
                <a:solidFill>
                  <a:srgbClr val="888B94"/>
                </a:solidFill>
              </a:defRPr>
            </a:lvl5pPr>
            <a:lvl6pPr marL="2743200" lvl="5" indent="-228600" algn="l">
              <a:lnSpc>
                <a:spcPct val="90000"/>
              </a:lnSpc>
              <a:spcBef>
                <a:spcPts val="400"/>
              </a:spcBef>
              <a:spcAft>
                <a:spcPts val="0"/>
              </a:spcAft>
              <a:buClr>
                <a:srgbClr val="888B94"/>
              </a:buClr>
              <a:buSzPts val="1200"/>
              <a:buNone/>
              <a:defRPr sz="1200">
                <a:solidFill>
                  <a:srgbClr val="888B94"/>
                </a:solidFill>
              </a:defRPr>
            </a:lvl6pPr>
            <a:lvl7pPr marL="3200400" lvl="6" indent="-228600" algn="l">
              <a:lnSpc>
                <a:spcPct val="90000"/>
              </a:lnSpc>
              <a:spcBef>
                <a:spcPts val="400"/>
              </a:spcBef>
              <a:spcAft>
                <a:spcPts val="0"/>
              </a:spcAft>
              <a:buClr>
                <a:srgbClr val="888B94"/>
              </a:buClr>
              <a:buSzPts val="1200"/>
              <a:buNone/>
              <a:defRPr sz="1200">
                <a:solidFill>
                  <a:srgbClr val="888B94"/>
                </a:solidFill>
              </a:defRPr>
            </a:lvl7pPr>
            <a:lvl8pPr marL="3657600" lvl="7" indent="-228600" algn="l">
              <a:lnSpc>
                <a:spcPct val="90000"/>
              </a:lnSpc>
              <a:spcBef>
                <a:spcPts val="400"/>
              </a:spcBef>
              <a:spcAft>
                <a:spcPts val="0"/>
              </a:spcAft>
              <a:buClr>
                <a:srgbClr val="888B94"/>
              </a:buClr>
              <a:buSzPts val="1200"/>
              <a:buNone/>
              <a:defRPr sz="1200">
                <a:solidFill>
                  <a:srgbClr val="888B94"/>
                </a:solidFill>
              </a:defRPr>
            </a:lvl8pPr>
            <a:lvl9pPr marL="4114800" lvl="8" indent="-228600" algn="l">
              <a:lnSpc>
                <a:spcPct val="90000"/>
              </a:lnSpc>
              <a:spcBef>
                <a:spcPts val="400"/>
              </a:spcBef>
              <a:spcAft>
                <a:spcPts val="0"/>
              </a:spcAft>
              <a:buClr>
                <a:srgbClr val="888B94"/>
              </a:buClr>
              <a:buSzPts val="1200"/>
              <a:buNone/>
              <a:defRPr sz="1200">
                <a:solidFill>
                  <a:srgbClr val="888B94"/>
                </a:solidFill>
              </a:defRPr>
            </a:lvl9pPr>
          </a:lstStyle>
          <a:p>
            <a:endParaRPr/>
          </a:p>
        </p:txBody>
      </p:sp>
      <p:pic>
        <p:nvPicPr>
          <p:cNvPr id="235" name="Google Shape;235;p41"/>
          <p:cNvPicPr preferRelativeResize="0"/>
          <p:nvPr/>
        </p:nvPicPr>
        <p:blipFill rotWithShape="1">
          <a:blip r:embed="rId2">
            <a:alphaModFix/>
          </a:blip>
          <a:srcRect/>
          <a:stretch/>
        </p:blipFill>
        <p:spPr>
          <a:xfrm>
            <a:off x="185124" y="181483"/>
            <a:ext cx="1910199" cy="613151"/>
          </a:xfrm>
          <a:prstGeom prst="rect">
            <a:avLst/>
          </a:prstGeom>
          <a:noFill/>
          <a:ln>
            <a:noFill/>
          </a:ln>
        </p:spPr>
      </p:pic>
      <p:pic>
        <p:nvPicPr>
          <p:cNvPr id="236" name="Google Shape;236;p41"/>
          <p:cNvPicPr preferRelativeResize="0"/>
          <p:nvPr/>
        </p:nvPicPr>
        <p:blipFill rotWithShape="1">
          <a:blip r:embed="rId3">
            <a:alphaModFix/>
          </a:blip>
          <a:srcRect/>
          <a:stretch/>
        </p:blipFill>
        <p:spPr>
          <a:xfrm>
            <a:off x="223838" y="4589484"/>
            <a:ext cx="1952625" cy="342900"/>
          </a:xfrm>
          <a:prstGeom prst="rect">
            <a:avLst/>
          </a:prstGeom>
          <a:noFill/>
          <a:ln>
            <a:noFill/>
          </a:ln>
        </p:spPr>
      </p:pic>
      <p:pic>
        <p:nvPicPr>
          <p:cNvPr id="237" name="Google Shape;237;p41" descr="Logo&#10;&#10;Description automatically generated"/>
          <p:cNvPicPr preferRelativeResize="0"/>
          <p:nvPr/>
        </p:nvPicPr>
        <p:blipFill rotWithShape="1">
          <a:blip r:embed="rId4">
            <a:alphaModFix/>
          </a:blip>
          <a:srcRect/>
          <a:stretch/>
        </p:blipFill>
        <p:spPr>
          <a:xfrm>
            <a:off x="262734" y="2277284"/>
            <a:ext cx="1667933" cy="916995"/>
          </a:xfrm>
          <a:prstGeom prst="rect">
            <a:avLst/>
          </a:prstGeom>
          <a:noFill/>
          <a:ln>
            <a:noFill/>
          </a:ln>
        </p:spPr>
      </p:pic>
      <p:sp>
        <p:nvSpPr>
          <p:cNvPr id="238" name="Google Shape;238;p41"/>
          <p:cNvSpPr txBox="1">
            <a:spLocks noGrp="1"/>
          </p:cNvSpPr>
          <p:nvPr>
            <p:ph type="ftr" idx="11"/>
          </p:nvPr>
        </p:nvSpPr>
        <p:spPr>
          <a:xfrm>
            <a:off x="2546654" y="4901585"/>
            <a:ext cx="6246635" cy="1744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ivider A">
  <p:cSld name="Divider A">
    <p:spTree>
      <p:nvGrpSpPr>
        <p:cNvPr id="1" name="Shape 239"/>
        <p:cNvGrpSpPr/>
        <p:nvPr/>
      </p:nvGrpSpPr>
      <p:grpSpPr>
        <a:xfrm>
          <a:off x="0" y="0"/>
          <a:ext cx="0" cy="0"/>
          <a:chOff x="0" y="0"/>
          <a:chExt cx="0" cy="0"/>
        </a:xfrm>
      </p:grpSpPr>
      <p:sp>
        <p:nvSpPr>
          <p:cNvPr id="240" name="Google Shape;240;p42"/>
          <p:cNvSpPr/>
          <p:nvPr/>
        </p:nvSpPr>
        <p:spPr>
          <a:xfrm>
            <a:off x="0" y="0"/>
            <a:ext cx="24003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41" name="Google Shape;241;p42"/>
          <p:cNvSpPr txBox="1">
            <a:spLocks noGrp="1"/>
          </p:cNvSpPr>
          <p:nvPr>
            <p:ph type="ctrTitle"/>
          </p:nvPr>
        </p:nvSpPr>
        <p:spPr>
          <a:xfrm>
            <a:off x="3379068" y="1985210"/>
            <a:ext cx="4668231" cy="118210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2" name="Google Shape;242;p42"/>
          <p:cNvSpPr txBox="1">
            <a:spLocks noGrp="1"/>
          </p:cNvSpPr>
          <p:nvPr>
            <p:ph type="sldNum" idx="12"/>
          </p:nvPr>
        </p:nvSpPr>
        <p:spPr>
          <a:xfrm>
            <a:off x="6735889" y="4586446"/>
            <a:ext cx="2057400" cy="174488"/>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243" name="Google Shape;243;p42"/>
          <p:cNvPicPr preferRelativeResize="0"/>
          <p:nvPr/>
        </p:nvPicPr>
        <p:blipFill rotWithShape="1">
          <a:blip r:embed="rId2">
            <a:alphaModFix/>
          </a:blip>
          <a:srcRect/>
          <a:stretch/>
        </p:blipFill>
        <p:spPr>
          <a:xfrm>
            <a:off x="185124" y="181483"/>
            <a:ext cx="1910199" cy="613151"/>
          </a:xfrm>
          <a:prstGeom prst="rect">
            <a:avLst/>
          </a:prstGeom>
          <a:noFill/>
          <a:ln>
            <a:noFill/>
          </a:ln>
        </p:spPr>
      </p:pic>
      <p:pic>
        <p:nvPicPr>
          <p:cNvPr id="244" name="Google Shape;244;p42"/>
          <p:cNvPicPr preferRelativeResize="0"/>
          <p:nvPr/>
        </p:nvPicPr>
        <p:blipFill rotWithShape="1">
          <a:blip r:embed="rId3">
            <a:alphaModFix/>
          </a:blip>
          <a:srcRect/>
          <a:stretch/>
        </p:blipFill>
        <p:spPr>
          <a:xfrm>
            <a:off x="223838" y="4589484"/>
            <a:ext cx="1952625" cy="342900"/>
          </a:xfrm>
          <a:prstGeom prst="rect">
            <a:avLst/>
          </a:prstGeom>
          <a:noFill/>
          <a:ln>
            <a:noFill/>
          </a:ln>
        </p:spPr>
      </p:pic>
      <p:pic>
        <p:nvPicPr>
          <p:cNvPr id="245" name="Google Shape;245;p42" descr="Logo&#10;&#10;Description automatically generated"/>
          <p:cNvPicPr preferRelativeResize="0"/>
          <p:nvPr/>
        </p:nvPicPr>
        <p:blipFill rotWithShape="1">
          <a:blip r:embed="rId4">
            <a:alphaModFix/>
          </a:blip>
          <a:srcRect/>
          <a:stretch/>
        </p:blipFill>
        <p:spPr>
          <a:xfrm>
            <a:off x="262734" y="2277284"/>
            <a:ext cx="1667933" cy="91699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vider B">
  <p:cSld name="Divider B">
    <p:spTree>
      <p:nvGrpSpPr>
        <p:cNvPr id="1" name="Shape 246"/>
        <p:cNvGrpSpPr/>
        <p:nvPr/>
      </p:nvGrpSpPr>
      <p:grpSpPr>
        <a:xfrm>
          <a:off x="0" y="0"/>
          <a:ext cx="0" cy="0"/>
          <a:chOff x="0" y="0"/>
          <a:chExt cx="0" cy="0"/>
        </a:xfrm>
      </p:grpSpPr>
      <p:sp>
        <p:nvSpPr>
          <p:cNvPr id="247" name="Google Shape;247;p43"/>
          <p:cNvSpPr/>
          <p:nvPr/>
        </p:nvSpPr>
        <p:spPr>
          <a:xfrm>
            <a:off x="0" y="0"/>
            <a:ext cx="91440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2"/>
              </a:solidFill>
              <a:latin typeface="Calibri"/>
              <a:ea typeface="Calibri"/>
              <a:cs typeface="Calibri"/>
              <a:sym typeface="Calibri"/>
            </a:endParaRPr>
          </a:p>
        </p:txBody>
      </p:sp>
      <p:sp>
        <p:nvSpPr>
          <p:cNvPr id="248" name="Google Shape;248;p43"/>
          <p:cNvSpPr txBox="1">
            <a:spLocks noGrp="1"/>
          </p:cNvSpPr>
          <p:nvPr>
            <p:ph type="title"/>
          </p:nvPr>
        </p:nvSpPr>
        <p:spPr>
          <a:xfrm>
            <a:off x="754380" y="958421"/>
            <a:ext cx="7635240" cy="1814682"/>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9" name="Google Shape;249;p43"/>
          <p:cNvSpPr txBox="1">
            <a:spLocks noGrp="1"/>
          </p:cNvSpPr>
          <p:nvPr>
            <p:ph type="body" idx="1"/>
          </p:nvPr>
        </p:nvSpPr>
        <p:spPr>
          <a:xfrm>
            <a:off x="754380" y="2857309"/>
            <a:ext cx="7635240" cy="1063026"/>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SzPts val="2000"/>
              <a:buNone/>
              <a:defRPr sz="2000">
                <a:solidFill>
                  <a:schemeClr val="accent1"/>
                </a:solidFill>
              </a:defRPr>
            </a:lvl1pPr>
            <a:lvl2pPr marL="914400" lvl="1" indent="-228600" algn="l">
              <a:lnSpc>
                <a:spcPct val="90000"/>
              </a:lnSpc>
              <a:spcBef>
                <a:spcPts val="400"/>
              </a:spcBef>
              <a:spcAft>
                <a:spcPts val="0"/>
              </a:spcAft>
              <a:buSzPts val="1500"/>
              <a:buNone/>
              <a:defRPr sz="1500">
                <a:solidFill>
                  <a:srgbClr val="888B94"/>
                </a:solidFill>
              </a:defRPr>
            </a:lvl2pPr>
            <a:lvl3pPr marL="1371600" lvl="2" indent="-228600" algn="l">
              <a:lnSpc>
                <a:spcPct val="90000"/>
              </a:lnSpc>
              <a:spcBef>
                <a:spcPts val="400"/>
              </a:spcBef>
              <a:spcAft>
                <a:spcPts val="0"/>
              </a:spcAft>
              <a:buSzPts val="1400"/>
              <a:buNone/>
              <a:defRPr sz="1400">
                <a:solidFill>
                  <a:srgbClr val="888B94"/>
                </a:solidFill>
              </a:defRPr>
            </a:lvl3pPr>
            <a:lvl4pPr marL="1828800" lvl="3" indent="-228600" algn="l">
              <a:lnSpc>
                <a:spcPct val="90000"/>
              </a:lnSpc>
              <a:spcBef>
                <a:spcPts val="400"/>
              </a:spcBef>
              <a:spcAft>
                <a:spcPts val="0"/>
              </a:spcAft>
              <a:buSzPts val="1200"/>
              <a:buNone/>
              <a:defRPr sz="1200">
                <a:solidFill>
                  <a:srgbClr val="888B94"/>
                </a:solidFill>
              </a:defRPr>
            </a:lvl4pPr>
            <a:lvl5pPr marL="2286000" lvl="4" indent="-228600" algn="l">
              <a:lnSpc>
                <a:spcPct val="90000"/>
              </a:lnSpc>
              <a:spcBef>
                <a:spcPts val="400"/>
              </a:spcBef>
              <a:spcAft>
                <a:spcPts val="0"/>
              </a:spcAft>
              <a:buSzPts val="1200"/>
              <a:buNone/>
              <a:defRPr sz="1200">
                <a:solidFill>
                  <a:srgbClr val="888B94"/>
                </a:solidFill>
              </a:defRPr>
            </a:lvl5pPr>
            <a:lvl6pPr marL="2743200" lvl="5" indent="-228600" algn="l">
              <a:lnSpc>
                <a:spcPct val="90000"/>
              </a:lnSpc>
              <a:spcBef>
                <a:spcPts val="400"/>
              </a:spcBef>
              <a:spcAft>
                <a:spcPts val="0"/>
              </a:spcAft>
              <a:buClr>
                <a:srgbClr val="888B94"/>
              </a:buClr>
              <a:buSzPts val="1200"/>
              <a:buNone/>
              <a:defRPr sz="1200">
                <a:solidFill>
                  <a:srgbClr val="888B94"/>
                </a:solidFill>
              </a:defRPr>
            </a:lvl6pPr>
            <a:lvl7pPr marL="3200400" lvl="6" indent="-228600" algn="l">
              <a:lnSpc>
                <a:spcPct val="90000"/>
              </a:lnSpc>
              <a:spcBef>
                <a:spcPts val="400"/>
              </a:spcBef>
              <a:spcAft>
                <a:spcPts val="0"/>
              </a:spcAft>
              <a:buClr>
                <a:srgbClr val="888B94"/>
              </a:buClr>
              <a:buSzPts val="1200"/>
              <a:buNone/>
              <a:defRPr sz="1200">
                <a:solidFill>
                  <a:srgbClr val="888B94"/>
                </a:solidFill>
              </a:defRPr>
            </a:lvl7pPr>
            <a:lvl8pPr marL="3657600" lvl="7" indent="-228600" algn="l">
              <a:lnSpc>
                <a:spcPct val="90000"/>
              </a:lnSpc>
              <a:spcBef>
                <a:spcPts val="400"/>
              </a:spcBef>
              <a:spcAft>
                <a:spcPts val="0"/>
              </a:spcAft>
              <a:buClr>
                <a:srgbClr val="888B94"/>
              </a:buClr>
              <a:buSzPts val="1200"/>
              <a:buNone/>
              <a:defRPr sz="1200">
                <a:solidFill>
                  <a:srgbClr val="888B94"/>
                </a:solidFill>
              </a:defRPr>
            </a:lvl8pPr>
            <a:lvl9pPr marL="4114800" lvl="8" indent="-228600" algn="l">
              <a:lnSpc>
                <a:spcPct val="90000"/>
              </a:lnSpc>
              <a:spcBef>
                <a:spcPts val="400"/>
              </a:spcBef>
              <a:spcAft>
                <a:spcPts val="0"/>
              </a:spcAft>
              <a:buClr>
                <a:srgbClr val="888B94"/>
              </a:buClr>
              <a:buSzPts val="1200"/>
              <a:buNone/>
              <a:defRPr sz="1200">
                <a:solidFill>
                  <a:srgbClr val="888B94"/>
                </a:solidFill>
              </a:defRPr>
            </a:lvl9pPr>
          </a:lstStyle>
          <a:p>
            <a:endParaRPr/>
          </a:p>
        </p:txBody>
      </p:sp>
      <p:pic>
        <p:nvPicPr>
          <p:cNvPr id="250" name="Google Shape;250;p43"/>
          <p:cNvPicPr preferRelativeResize="0"/>
          <p:nvPr/>
        </p:nvPicPr>
        <p:blipFill rotWithShape="1">
          <a:blip r:embed="rId2">
            <a:alphaModFix/>
          </a:blip>
          <a:srcRect/>
          <a:stretch/>
        </p:blipFill>
        <p:spPr>
          <a:xfrm>
            <a:off x="185124" y="4344292"/>
            <a:ext cx="1910199" cy="613150"/>
          </a:xfrm>
          <a:prstGeom prst="rect">
            <a:avLst/>
          </a:prstGeom>
          <a:noFill/>
          <a:ln>
            <a:noFill/>
          </a:ln>
        </p:spPr>
      </p:pic>
      <p:pic>
        <p:nvPicPr>
          <p:cNvPr id="251" name="Google Shape;251;p43"/>
          <p:cNvPicPr preferRelativeResize="0"/>
          <p:nvPr/>
        </p:nvPicPr>
        <p:blipFill rotWithShape="1">
          <a:blip r:embed="rId3">
            <a:alphaModFix/>
          </a:blip>
          <a:srcRect/>
          <a:stretch/>
        </p:blipFill>
        <p:spPr>
          <a:xfrm>
            <a:off x="6920972" y="4479417"/>
            <a:ext cx="1952625" cy="342900"/>
          </a:xfrm>
          <a:prstGeom prst="rect">
            <a:avLst/>
          </a:prstGeom>
          <a:noFill/>
          <a:ln>
            <a:noFill/>
          </a:ln>
        </p:spPr>
      </p:pic>
      <p:pic>
        <p:nvPicPr>
          <p:cNvPr id="252" name="Google Shape;252;p43" descr="Logo&#10;&#10;Description automatically generated"/>
          <p:cNvPicPr preferRelativeResize="0"/>
          <p:nvPr/>
        </p:nvPicPr>
        <p:blipFill rotWithShape="1">
          <a:blip r:embed="rId4">
            <a:alphaModFix/>
          </a:blip>
          <a:srcRect/>
          <a:stretch/>
        </p:blipFill>
        <p:spPr>
          <a:xfrm>
            <a:off x="3738033" y="41426"/>
            <a:ext cx="1667933" cy="91699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ivider C">
  <p:cSld name="Divider C">
    <p:spTree>
      <p:nvGrpSpPr>
        <p:cNvPr id="1" name="Shape 253"/>
        <p:cNvGrpSpPr/>
        <p:nvPr/>
      </p:nvGrpSpPr>
      <p:grpSpPr>
        <a:xfrm>
          <a:off x="0" y="0"/>
          <a:ext cx="0" cy="0"/>
          <a:chOff x="0" y="0"/>
          <a:chExt cx="0" cy="0"/>
        </a:xfrm>
      </p:grpSpPr>
      <p:sp>
        <p:nvSpPr>
          <p:cNvPr id="254" name="Google Shape;254;p44"/>
          <p:cNvSpPr txBox="1">
            <a:spLocks noGrp="1"/>
          </p:cNvSpPr>
          <p:nvPr>
            <p:ph type="title"/>
          </p:nvPr>
        </p:nvSpPr>
        <p:spPr>
          <a:xfrm>
            <a:off x="754380" y="958421"/>
            <a:ext cx="7635240" cy="1814682"/>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5" name="Google Shape;255;p44"/>
          <p:cNvSpPr txBox="1">
            <a:spLocks noGrp="1"/>
          </p:cNvSpPr>
          <p:nvPr>
            <p:ph type="body" idx="1"/>
          </p:nvPr>
        </p:nvSpPr>
        <p:spPr>
          <a:xfrm>
            <a:off x="754380" y="2857309"/>
            <a:ext cx="7635240" cy="1063026"/>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SzPts val="2000"/>
              <a:buNone/>
              <a:defRPr sz="2000">
                <a:solidFill>
                  <a:schemeClr val="accent1"/>
                </a:solidFill>
              </a:defRPr>
            </a:lvl1pPr>
            <a:lvl2pPr marL="914400" lvl="1" indent="-228600" algn="l">
              <a:lnSpc>
                <a:spcPct val="90000"/>
              </a:lnSpc>
              <a:spcBef>
                <a:spcPts val="400"/>
              </a:spcBef>
              <a:spcAft>
                <a:spcPts val="0"/>
              </a:spcAft>
              <a:buSzPts val="1500"/>
              <a:buNone/>
              <a:defRPr sz="1500">
                <a:solidFill>
                  <a:srgbClr val="888B94"/>
                </a:solidFill>
              </a:defRPr>
            </a:lvl2pPr>
            <a:lvl3pPr marL="1371600" lvl="2" indent="-228600" algn="l">
              <a:lnSpc>
                <a:spcPct val="90000"/>
              </a:lnSpc>
              <a:spcBef>
                <a:spcPts val="400"/>
              </a:spcBef>
              <a:spcAft>
                <a:spcPts val="0"/>
              </a:spcAft>
              <a:buSzPts val="1400"/>
              <a:buNone/>
              <a:defRPr sz="1400">
                <a:solidFill>
                  <a:srgbClr val="888B94"/>
                </a:solidFill>
              </a:defRPr>
            </a:lvl3pPr>
            <a:lvl4pPr marL="1828800" lvl="3" indent="-228600" algn="l">
              <a:lnSpc>
                <a:spcPct val="90000"/>
              </a:lnSpc>
              <a:spcBef>
                <a:spcPts val="400"/>
              </a:spcBef>
              <a:spcAft>
                <a:spcPts val="0"/>
              </a:spcAft>
              <a:buSzPts val="1200"/>
              <a:buNone/>
              <a:defRPr sz="1200">
                <a:solidFill>
                  <a:srgbClr val="888B94"/>
                </a:solidFill>
              </a:defRPr>
            </a:lvl4pPr>
            <a:lvl5pPr marL="2286000" lvl="4" indent="-228600" algn="l">
              <a:lnSpc>
                <a:spcPct val="90000"/>
              </a:lnSpc>
              <a:spcBef>
                <a:spcPts val="400"/>
              </a:spcBef>
              <a:spcAft>
                <a:spcPts val="0"/>
              </a:spcAft>
              <a:buSzPts val="1200"/>
              <a:buNone/>
              <a:defRPr sz="1200">
                <a:solidFill>
                  <a:srgbClr val="888B94"/>
                </a:solidFill>
              </a:defRPr>
            </a:lvl5pPr>
            <a:lvl6pPr marL="2743200" lvl="5" indent="-228600" algn="l">
              <a:lnSpc>
                <a:spcPct val="90000"/>
              </a:lnSpc>
              <a:spcBef>
                <a:spcPts val="400"/>
              </a:spcBef>
              <a:spcAft>
                <a:spcPts val="0"/>
              </a:spcAft>
              <a:buClr>
                <a:srgbClr val="888B94"/>
              </a:buClr>
              <a:buSzPts val="1200"/>
              <a:buNone/>
              <a:defRPr sz="1200">
                <a:solidFill>
                  <a:srgbClr val="888B94"/>
                </a:solidFill>
              </a:defRPr>
            </a:lvl6pPr>
            <a:lvl7pPr marL="3200400" lvl="6" indent="-228600" algn="l">
              <a:lnSpc>
                <a:spcPct val="90000"/>
              </a:lnSpc>
              <a:spcBef>
                <a:spcPts val="400"/>
              </a:spcBef>
              <a:spcAft>
                <a:spcPts val="0"/>
              </a:spcAft>
              <a:buClr>
                <a:srgbClr val="888B94"/>
              </a:buClr>
              <a:buSzPts val="1200"/>
              <a:buNone/>
              <a:defRPr sz="1200">
                <a:solidFill>
                  <a:srgbClr val="888B94"/>
                </a:solidFill>
              </a:defRPr>
            </a:lvl7pPr>
            <a:lvl8pPr marL="3657600" lvl="7" indent="-228600" algn="l">
              <a:lnSpc>
                <a:spcPct val="90000"/>
              </a:lnSpc>
              <a:spcBef>
                <a:spcPts val="400"/>
              </a:spcBef>
              <a:spcAft>
                <a:spcPts val="0"/>
              </a:spcAft>
              <a:buClr>
                <a:srgbClr val="888B94"/>
              </a:buClr>
              <a:buSzPts val="1200"/>
              <a:buNone/>
              <a:defRPr sz="1200">
                <a:solidFill>
                  <a:srgbClr val="888B94"/>
                </a:solidFill>
              </a:defRPr>
            </a:lvl8pPr>
            <a:lvl9pPr marL="4114800" lvl="8" indent="-228600" algn="l">
              <a:lnSpc>
                <a:spcPct val="90000"/>
              </a:lnSpc>
              <a:spcBef>
                <a:spcPts val="400"/>
              </a:spcBef>
              <a:spcAft>
                <a:spcPts val="0"/>
              </a:spcAft>
              <a:buClr>
                <a:srgbClr val="888B94"/>
              </a:buClr>
              <a:buSzPts val="1200"/>
              <a:buNone/>
              <a:defRPr sz="1200">
                <a:solidFill>
                  <a:srgbClr val="888B94"/>
                </a:solidFill>
              </a:defRPr>
            </a:lvl9pPr>
          </a:lstStyle>
          <a:p>
            <a:endParaRPr/>
          </a:p>
        </p:txBody>
      </p:sp>
      <p:pic>
        <p:nvPicPr>
          <p:cNvPr id="256" name="Google Shape;256;p44"/>
          <p:cNvPicPr preferRelativeResize="0"/>
          <p:nvPr/>
        </p:nvPicPr>
        <p:blipFill rotWithShape="1">
          <a:blip r:embed="rId2">
            <a:alphaModFix/>
          </a:blip>
          <a:srcRect/>
          <a:stretch/>
        </p:blipFill>
        <p:spPr>
          <a:xfrm>
            <a:off x="6920972" y="4479417"/>
            <a:ext cx="1952625" cy="342900"/>
          </a:xfrm>
          <a:prstGeom prst="rect">
            <a:avLst/>
          </a:prstGeom>
          <a:noFill/>
          <a:ln>
            <a:noFill/>
          </a:ln>
        </p:spPr>
      </p:pic>
      <p:pic>
        <p:nvPicPr>
          <p:cNvPr id="257" name="Google Shape;257;p44" descr="Logo&#10;&#10;Description automatically generated"/>
          <p:cNvPicPr preferRelativeResize="0"/>
          <p:nvPr/>
        </p:nvPicPr>
        <p:blipFill rotWithShape="1">
          <a:blip r:embed="rId3">
            <a:alphaModFix/>
          </a:blip>
          <a:srcRect/>
          <a:stretch/>
        </p:blipFill>
        <p:spPr>
          <a:xfrm>
            <a:off x="3738033" y="41426"/>
            <a:ext cx="1667933" cy="91699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D">
  <p:cSld name="Divider D">
    <p:spTree>
      <p:nvGrpSpPr>
        <p:cNvPr id="1" name="Shape 258"/>
        <p:cNvGrpSpPr/>
        <p:nvPr/>
      </p:nvGrpSpPr>
      <p:grpSpPr>
        <a:xfrm>
          <a:off x="0" y="0"/>
          <a:ext cx="0" cy="0"/>
          <a:chOff x="0" y="0"/>
          <a:chExt cx="0" cy="0"/>
        </a:xfrm>
      </p:grpSpPr>
      <p:sp>
        <p:nvSpPr>
          <p:cNvPr id="259" name="Google Shape;259;p45"/>
          <p:cNvSpPr/>
          <p:nvPr/>
        </p:nvSpPr>
        <p:spPr>
          <a:xfrm>
            <a:off x="-309" y="1"/>
            <a:ext cx="5718088" cy="5143499"/>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60" name="Google Shape;260;p45"/>
          <p:cNvSpPr txBox="1">
            <a:spLocks noGrp="1"/>
          </p:cNvSpPr>
          <p:nvPr>
            <p:ph type="sldNum" idx="12"/>
          </p:nvPr>
        </p:nvSpPr>
        <p:spPr>
          <a:xfrm>
            <a:off x="6735889" y="4586446"/>
            <a:ext cx="2057400" cy="174488"/>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61" name="Google Shape;261;p45"/>
          <p:cNvSpPr txBox="1">
            <a:spLocks noGrp="1"/>
          </p:cNvSpPr>
          <p:nvPr>
            <p:ph type="title"/>
          </p:nvPr>
        </p:nvSpPr>
        <p:spPr>
          <a:xfrm>
            <a:off x="371475" y="1319701"/>
            <a:ext cx="3823335" cy="181737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4500"/>
              <a:buFont typeface="Calibri"/>
              <a:buNone/>
              <a:defRPr sz="45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62" name="Google Shape;262;p45"/>
          <p:cNvSpPr txBox="1">
            <a:spLocks noGrp="1"/>
          </p:cNvSpPr>
          <p:nvPr>
            <p:ph type="body" idx="1"/>
          </p:nvPr>
        </p:nvSpPr>
        <p:spPr>
          <a:xfrm>
            <a:off x="371475" y="3213031"/>
            <a:ext cx="3823335" cy="929572"/>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000"/>
              <a:buNone/>
              <a:defRPr sz="2000">
                <a:solidFill>
                  <a:schemeClr val="accent1"/>
                </a:solidFill>
              </a:defRPr>
            </a:lvl1pPr>
            <a:lvl2pPr marL="914400" lvl="1" indent="-228600" algn="l">
              <a:lnSpc>
                <a:spcPct val="90000"/>
              </a:lnSpc>
              <a:spcBef>
                <a:spcPts val="400"/>
              </a:spcBef>
              <a:spcAft>
                <a:spcPts val="0"/>
              </a:spcAft>
              <a:buSzPts val="1500"/>
              <a:buNone/>
              <a:defRPr sz="1500">
                <a:solidFill>
                  <a:srgbClr val="888B94"/>
                </a:solidFill>
              </a:defRPr>
            </a:lvl2pPr>
            <a:lvl3pPr marL="1371600" lvl="2" indent="-228600" algn="l">
              <a:lnSpc>
                <a:spcPct val="90000"/>
              </a:lnSpc>
              <a:spcBef>
                <a:spcPts val="400"/>
              </a:spcBef>
              <a:spcAft>
                <a:spcPts val="0"/>
              </a:spcAft>
              <a:buSzPts val="1400"/>
              <a:buNone/>
              <a:defRPr sz="1400">
                <a:solidFill>
                  <a:srgbClr val="888B94"/>
                </a:solidFill>
              </a:defRPr>
            </a:lvl3pPr>
            <a:lvl4pPr marL="1828800" lvl="3" indent="-228600" algn="l">
              <a:lnSpc>
                <a:spcPct val="90000"/>
              </a:lnSpc>
              <a:spcBef>
                <a:spcPts val="400"/>
              </a:spcBef>
              <a:spcAft>
                <a:spcPts val="0"/>
              </a:spcAft>
              <a:buSzPts val="1200"/>
              <a:buNone/>
              <a:defRPr sz="1200">
                <a:solidFill>
                  <a:srgbClr val="888B94"/>
                </a:solidFill>
              </a:defRPr>
            </a:lvl4pPr>
            <a:lvl5pPr marL="2286000" lvl="4" indent="-228600" algn="l">
              <a:lnSpc>
                <a:spcPct val="90000"/>
              </a:lnSpc>
              <a:spcBef>
                <a:spcPts val="400"/>
              </a:spcBef>
              <a:spcAft>
                <a:spcPts val="0"/>
              </a:spcAft>
              <a:buSzPts val="1200"/>
              <a:buNone/>
              <a:defRPr sz="1200">
                <a:solidFill>
                  <a:srgbClr val="888B94"/>
                </a:solidFill>
              </a:defRPr>
            </a:lvl5pPr>
            <a:lvl6pPr marL="2743200" lvl="5" indent="-228600" algn="l">
              <a:lnSpc>
                <a:spcPct val="90000"/>
              </a:lnSpc>
              <a:spcBef>
                <a:spcPts val="400"/>
              </a:spcBef>
              <a:spcAft>
                <a:spcPts val="0"/>
              </a:spcAft>
              <a:buClr>
                <a:srgbClr val="888B94"/>
              </a:buClr>
              <a:buSzPts val="1200"/>
              <a:buNone/>
              <a:defRPr sz="1200">
                <a:solidFill>
                  <a:srgbClr val="888B94"/>
                </a:solidFill>
              </a:defRPr>
            </a:lvl6pPr>
            <a:lvl7pPr marL="3200400" lvl="6" indent="-228600" algn="l">
              <a:lnSpc>
                <a:spcPct val="90000"/>
              </a:lnSpc>
              <a:spcBef>
                <a:spcPts val="400"/>
              </a:spcBef>
              <a:spcAft>
                <a:spcPts val="0"/>
              </a:spcAft>
              <a:buClr>
                <a:srgbClr val="888B94"/>
              </a:buClr>
              <a:buSzPts val="1200"/>
              <a:buNone/>
              <a:defRPr sz="1200">
                <a:solidFill>
                  <a:srgbClr val="888B94"/>
                </a:solidFill>
              </a:defRPr>
            </a:lvl7pPr>
            <a:lvl8pPr marL="3657600" lvl="7" indent="-228600" algn="l">
              <a:lnSpc>
                <a:spcPct val="90000"/>
              </a:lnSpc>
              <a:spcBef>
                <a:spcPts val="400"/>
              </a:spcBef>
              <a:spcAft>
                <a:spcPts val="0"/>
              </a:spcAft>
              <a:buClr>
                <a:srgbClr val="888B94"/>
              </a:buClr>
              <a:buSzPts val="1200"/>
              <a:buNone/>
              <a:defRPr sz="1200">
                <a:solidFill>
                  <a:srgbClr val="888B94"/>
                </a:solidFill>
              </a:defRPr>
            </a:lvl8pPr>
            <a:lvl9pPr marL="4114800" lvl="8" indent="-228600" algn="l">
              <a:lnSpc>
                <a:spcPct val="90000"/>
              </a:lnSpc>
              <a:spcBef>
                <a:spcPts val="400"/>
              </a:spcBef>
              <a:spcAft>
                <a:spcPts val="0"/>
              </a:spcAft>
              <a:buClr>
                <a:srgbClr val="888B94"/>
              </a:buClr>
              <a:buSzPts val="1200"/>
              <a:buNone/>
              <a:defRPr sz="1200">
                <a:solidFill>
                  <a:srgbClr val="888B94"/>
                </a:solidFill>
              </a:defRPr>
            </a:lvl9pPr>
          </a:lstStyle>
          <a:p>
            <a:endParaRPr/>
          </a:p>
        </p:txBody>
      </p:sp>
      <p:pic>
        <p:nvPicPr>
          <p:cNvPr id="263" name="Google Shape;263;p45"/>
          <p:cNvPicPr preferRelativeResize="0"/>
          <p:nvPr/>
        </p:nvPicPr>
        <p:blipFill rotWithShape="1">
          <a:blip r:embed="rId2">
            <a:alphaModFix/>
          </a:blip>
          <a:srcRect/>
          <a:stretch/>
        </p:blipFill>
        <p:spPr>
          <a:xfrm>
            <a:off x="5717780" y="-3944"/>
            <a:ext cx="3426369" cy="5144607"/>
          </a:xfrm>
          <a:prstGeom prst="rect">
            <a:avLst/>
          </a:prstGeom>
          <a:noFill/>
          <a:ln>
            <a:noFill/>
          </a:ln>
        </p:spPr>
      </p:pic>
      <p:pic>
        <p:nvPicPr>
          <p:cNvPr id="264" name="Google Shape;264;p45"/>
          <p:cNvPicPr preferRelativeResize="0"/>
          <p:nvPr/>
        </p:nvPicPr>
        <p:blipFill rotWithShape="1">
          <a:blip r:embed="rId3">
            <a:alphaModFix/>
          </a:blip>
          <a:srcRect/>
          <a:stretch/>
        </p:blipFill>
        <p:spPr>
          <a:xfrm>
            <a:off x="185124" y="4344292"/>
            <a:ext cx="1910199" cy="613150"/>
          </a:xfrm>
          <a:prstGeom prst="rect">
            <a:avLst/>
          </a:prstGeom>
          <a:noFill/>
          <a:ln>
            <a:noFill/>
          </a:ln>
        </p:spPr>
      </p:pic>
      <p:pic>
        <p:nvPicPr>
          <p:cNvPr id="265" name="Google Shape;265;p45"/>
          <p:cNvPicPr preferRelativeResize="0"/>
          <p:nvPr/>
        </p:nvPicPr>
        <p:blipFill rotWithShape="1">
          <a:blip r:embed="rId4">
            <a:alphaModFix/>
          </a:blip>
          <a:srcRect/>
          <a:stretch/>
        </p:blipFill>
        <p:spPr>
          <a:xfrm>
            <a:off x="3453341" y="4502240"/>
            <a:ext cx="1952625" cy="342900"/>
          </a:xfrm>
          <a:prstGeom prst="rect">
            <a:avLst/>
          </a:prstGeom>
          <a:noFill/>
          <a:ln>
            <a:noFill/>
          </a:ln>
        </p:spPr>
      </p:pic>
      <p:pic>
        <p:nvPicPr>
          <p:cNvPr id="266" name="Google Shape;266;p45" descr="Logo&#10;&#10;Description automatically generated"/>
          <p:cNvPicPr preferRelativeResize="0"/>
          <p:nvPr/>
        </p:nvPicPr>
        <p:blipFill rotWithShape="1">
          <a:blip r:embed="rId5">
            <a:alphaModFix/>
          </a:blip>
          <a:srcRect/>
          <a:stretch/>
        </p:blipFill>
        <p:spPr>
          <a:xfrm>
            <a:off x="1643909" y="74670"/>
            <a:ext cx="1667933" cy="91699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267"/>
        <p:cNvGrpSpPr/>
        <p:nvPr/>
      </p:nvGrpSpPr>
      <p:grpSpPr>
        <a:xfrm>
          <a:off x="0" y="0"/>
          <a:ext cx="0" cy="0"/>
          <a:chOff x="0" y="0"/>
          <a:chExt cx="0" cy="0"/>
        </a:xfrm>
      </p:grpSpPr>
      <p:sp>
        <p:nvSpPr>
          <p:cNvPr id="268" name="Google Shape;268;p46"/>
          <p:cNvSpPr txBox="1">
            <a:spLocks noGrp="1"/>
          </p:cNvSpPr>
          <p:nvPr>
            <p:ph type="body" idx="1"/>
          </p:nvPr>
        </p:nvSpPr>
        <p:spPr>
          <a:xfrm>
            <a:off x="377189" y="1285931"/>
            <a:ext cx="4006370" cy="2924438"/>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69" name="Google Shape;269;p46"/>
          <p:cNvPicPr preferRelativeResize="0"/>
          <p:nvPr/>
        </p:nvPicPr>
        <p:blipFill rotWithShape="1">
          <a:blip r:embed="rId2">
            <a:alphaModFix/>
          </a:blip>
          <a:srcRect/>
          <a:stretch/>
        </p:blipFill>
        <p:spPr>
          <a:xfrm>
            <a:off x="8258597" y="514929"/>
            <a:ext cx="331206" cy="411480"/>
          </a:xfrm>
          <a:prstGeom prst="rect">
            <a:avLst/>
          </a:prstGeom>
          <a:noFill/>
          <a:ln>
            <a:noFill/>
          </a:ln>
        </p:spPr>
      </p:pic>
      <p:sp>
        <p:nvSpPr>
          <p:cNvPr id="270" name="Google Shape;270;p46"/>
          <p:cNvSpPr txBox="1">
            <a:spLocks noGrp="1"/>
          </p:cNvSpPr>
          <p:nvPr>
            <p:ph type="body" idx="2"/>
          </p:nvPr>
        </p:nvSpPr>
        <p:spPr>
          <a:xfrm>
            <a:off x="4732703" y="1285875"/>
            <a:ext cx="4006370" cy="2941333"/>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1" name="Google Shape;271;p46"/>
          <p:cNvSpPr/>
          <p:nvPr/>
        </p:nvSpPr>
        <p:spPr>
          <a:xfrm>
            <a:off x="6136" y="-14480"/>
            <a:ext cx="8252460" cy="89154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72" name="Google Shape;272;p46"/>
          <p:cNvSpPr txBox="1">
            <a:spLocks noGrp="1"/>
          </p:cNvSpPr>
          <p:nvPr>
            <p:ph type="title"/>
          </p:nvPr>
        </p:nvSpPr>
        <p:spPr>
          <a:xfrm>
            <a:off x="377190" y="190276"/>
            <a:ext cx="7327209" cy="46530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3" name="Google Shape;273;p46"/>
          <p:cNvSpPr txBox="1">
            <a:spLocks noGrp="1"/>
          </p:cNvSpPr>
          <p:nvPr>
            <p:ph type="ftr" idx="11"/>
          </p:nvPr>
        </p:nvSpPr>
        <p:spPr>
          <a:xfrm>
            <a:off x="377189" y="4778736"/>
            <a:ext cx="6221544" cy="1744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700" i="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4" name="Google Shape;274;p46"/>
          <p:cNvSpPr/>
          <p:nvPr/>
        </p:nvSpPr>
        <p:spPr>
          <a:xfrm>
            <a:off x="8252460" y="-15356"/>
            <a:ext cx="891540" cy="89154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75" name="Google Shape;275;p46" descr="Logo&#10;&#10;Description automatically generated"/>
          <p:cNvPicPr preferRelativeResize="0"/>
          <p:nvPr/>
        </p:nvPicPr>
        <p:blipFill rotWithShape="1">
          <a:blip r:embed="rId3">
            <a:alphaModFix/>
          </a:blip>
          <a:srcRect/>
          <a:stretch/>
        </p:blipFill>
        <p:spPr>
          <a:xfrm>
            <a:off x="7476067" y="-12239"/>
            <a:ext cx="1667933" cy="91699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9" y="126367"/>
            <a:ext cx="7364361" cy="994172"/>
          </a:xfrm>
        </p:spPr>
        <p:txBody>
          <a:bodyPr>
            <a:normAutofit/>
          </a:bodyPr>
          <a:lstStyle>
            <a:lvl1pPr>
              <a:defRPr sz="3000"/>
            </a:lvl1pPr>
          </a:lstStyle>
          <a:p>
            <a:r>
              <a:rPr lang="en-US"/>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276"/>
        <p:cNvGrpSpPr/>
        <p:nvPr/>
      </p:nvGrpSpPr>
      <p:grpSpPr>
        <a:xfrm>
          <a:off x="0" y="0"/>
          <a:ext cx="0" cy="0"/>
          <a:chOff x="0" y="0"/>
          <a:chExt cx="0" cy="0"/>
        </a:xfrm>
      </p:grpSpPr>
      <p:sp>
        <p:nvSpPr>
          <p:cNvPr id="277" name="Google Shape;277;p47"/>
          <p:cNvSpPr/>
          <p:nvPr/>
        </p:nvSpPr>
        <p:spPr>
          <a:xfrm>
            <a:off x="0" y="0"/>
            <a:ext cx="8252460" cy="89154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78" name="Google Shape;278;p47"/>
          <p:cNvSpPr txBox="1">
            <a:spLocks noGrp="1"/>
          </p:cNvSpPr>
          <p:nvPr>
            <p:ph type="body" idx="1"/>
          </p:nvPr>
        </p:nvSpPr>
        <p:spPr>
          <a:xfrm>
            <a:off x="377190" y="1285875"/>
            <a:ext cx="8389620" cy="294322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9" name="Google Shape;279;p47"/>
          <p:cNvSpPr txBox="1">
            <a:spLocks noGrp="1"/>
          </p:cNvSpPr>
          <p:nvPr>
            <p:ph type="title"/>
          </p:nvPr>
        </p:nvSpPr>
        <p:spPr>
          <a:xfrm>
            <a:off x="377190" y="190276"/>
            <a:ext cx="7327209" cy="46530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0" name="Google Shape;280;p47"/>
          <p:cNvSpPr txBox="1">
            <a:spLocks noGrp="1"/>
          </p:cNvSpPr>
          <p:nvPr>
            <p:ph type="ftr" idx="11"/>
          </p:nvPr>
        </p:nvSpPr>
        <p:spPr>
          <a:xfrm>
            <a:off x="377190" y="4779812"/>
            <a:ext cx="6254998" cy="1744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700" i="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1" name="Google Shape;281;p47"/>
          <p:cNvSpPr/>
          <p:nvPr/>
        </p:nvSpPr>
        <p:spPr>
          <a:xfrm>
            <a:off x="8252460" y="0"/>
            <a:ext cx="891540" cy="89154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82" name="Google Shape;282;p47" descr="Logo&#10;&#10;Description automatically generated"/>
          <p:cNvPicPr preferRelativeResize="0"/>
          <p:nvPr/>
        </p:nvPicPr>
        <p:blipFill rotWithShape="1">
          <a:blip r:embed="rId2">
            <a:alphaModFix/>
          </a:blip>
          <a:srcRect/>
          <a:stretch/>
        </p:blipFill>
        <p:spPr>
          <a:xfrm>
            <a:off x="7476067" y="-12239"/>
            <a:ext cx="1667933" cy="91699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283"/>
        <p:cNvGrpSpPr/>
        <p:nvPr/>
      </p:nvGrpSpPr>
      <p:grpSpPr>
        <a:xfrm>
          <a:off x="0" y="0"/>
          <a:ext cx="0" cy="0"/>
          <a:chOff x="0" y="0"/>
          <a:chExt cx="0" cy="0"/>
        </a:xfrm>
      </p:grpSpPr>
      <p:sp>
        <p:nvSpPr>
          <p:cNvPr id="284" name="Google Shape;284;p48"/>
          <p:cNvSpPr/>
          <p:nvPr/>
        </p:nvSpPr>
        <p:spPr>
          <a:xfrm>
            <a:off x="0" y="0"/>
            <a:ext cx="8252460" cy="89154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85" name="Google Shape;285;p48"/>
          <p:cNvSpPr txBox="1">
            <a:spLocks noGrp="1"/>
          </p:cNvSpPr>
          <p:nvPr>
            <p:ph type="ftr" idx="11"/>
          </p:nvPr>
        </p:nvSpPr>
        <p:spPr>
          <a:xfrm>
            <a:off x="377190" y="4760934"/>
            <a:ext cx="6288452" cy="1744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700" i="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6" name="Google Shape;286;p48"/>
          <p:cNvSpPr txBox="1">
            <a:spLocks noGrp="1"/>
          </p:cNvSpPr>
          <p:nvPr>
            <p:ph type="body" idx="1"/>
          </p:nvPr>
        </p:nvSpPr>
        <p:spPr>
          <a:xfrm>
            <a:off x="736113" y="1343615"/>
            <a:ext cx="4006370" cy="2924437"/>
          </a:xfrm>
          <a:prstGeom prst="rect">
            <a:avLst/>
          </a:prstGeom>
          <a:noFill/>
          <a:ln>
            <a:noFill/>
          </a:ln>
        </p:spPr>
        <p:txBody>
          <a:bodyPr spcFirstLastPara="1" wrap="square" lIns="68575" tIns="34275" rIns="68575" bIns="34275" anchor="t" anchorCtr="0">
            <a:normAutofit/>
          </a:bodyPr>
          <a:lstStyle>
            <a:lvl1pPr marL="457200" marR="0" lvl="0" indent="-228600" algn="l">
              <a:lnSpc>
                <a:spcPct val="90000"/>
              </a:lnSpc>
              <a:spcBef>
                <a:spcPts val="800"/>
              </a:spcBef>
              <a:spcAft>
                <a:spcPts val="0"/>
              </a:spcAft>
              <a:buClr>
                <a:schemeClr val="accent1"/>
              </a:buClr>
              <a:buSzPts val="2300"/>
              <a:buFont typeface="Arial"/>
              <a:buNone/>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23850" algn="l">
              <a:lnSpc>
                <a:spcPct val="90000"/>
              </a:lnSpc>
              <a:spcBef>
                <a:spcPts val="400"/>
              </a:spcBef>
              <a:spcAft>
                <a:spcPts val="0"/>
              </a:spcAft>
              <a:buSzPts val="15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7" name="Google Shape;287;p48"/>
          <p:cNvSpPr txBox="1">
            <a:spLocks noGrp="1"/>
          </p:cNvSpPr>
          <p:nvPr>
            <p:ph type="title"/>
          </p:nvPr>
        </p:nvSpPr>
        <p:spPr>
          <a:xfrm>
            <a:off x="377190" y="190276"/>
            <a:ext cx="7327209" cy="46530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8" name="Google Shape;288;p48"/>
          <p:cNvSpPr/>
          <p:nvPr/>
        </p:nvSpPr>
        <p:spPr>
          <a:xfrm>
            <a:off x="8255800" y="0"/>
            <a:ext cx="891540" cy="89154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89" name="Google Shape;289;p48" descr="Logo&#10;&#10;Description automatically generated"/>
          <p:cNvPicPr preferRelativeResize="0"/>
          <p:nvPr/>
        </p:nvPicPr>
        <p:blipFill rotWithShape="1">
          <a:blip r:embed="rId2">
            <a:alphaModFix/>
          </a:blip>
          <a:srcRect/>
          <a:stretch/>
        </p:blipFill>
        <p:spPr>
          <a:xfrm>
            <a:off x="7476067" y="-12239"/>
            <a:ext cx="1667933" cy="91699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Know, Share, Do">
  <p:cSld name="Know, Share, Do">
    <p:spTree>
      <p:nvGrpSpPr>
        <p:cNvPr id="1" name="Shape 290"/>
        <p:cNvGrpSpPr/>
        <p:nvPr/>
      </p:nvGrpSpPr>
      <p:grpSpPr>
        <a:xfrm>
          <a:off x="0" y="0"/>
          <a:ext cx="0" cy="0"/>
          <a:chOff x="0" y="0"/>
          <a:chExt cx="0" cy="0"/>
        </a:xfrm>
      </p:grpSpPr>
      <p:sp>
        <p:nvSpPr>
          <p:cNvPr id="291" name="Google Shape;291;p49"/>
          <p:cNvSpPr/>
          <p:nvPr/>
        </p:nvSpPr>
        <p:spPr>
          <a:xfrm>
            <a:off x="0" y="0"/>
            <a:ext cx="8252460" cy="89154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92" name="Google Shape;292;p49"/>
          <p:cNvSpPr txBox="1">
            <a:spLocks noGrp="1"/>
          </p:cNvSpPr>
          <p:nvPr>
            <p:ph type="ftr" idx="11"/>
          </p:nvPr>
        </p:nvSpPr>
        <p:spPr>
          <a:xfrm>
            <a:off x="377190" y="4819542"/>
            <a:ext cx="6229907" cy="133682"/>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700" i="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3" name="Google Shape;293;p49"/>
          <p:cNvSpPr txBox="1">
            <a:spLocks noGrp="1"/>
          </p:cNvSpPr>
          <p:nvPr>
            <p:ph type="body" idx="1"/>
          </p:nvPr>
        </p:nvSpPr>
        <p:spPr>
          <a:xfrm>
            <a:off x="736113" y="1343615"/>
            <a:ext cx="4006370" cy="2924437"/>
          </a:xfrm>
          <a:prstGeom prst="rect">
            <a:avLst/>
          </a:prstGeom>
          <a:noFill/>
          <a:ln>
            <a:noFill/>
          </a:ln>
        </p:spPr>
        <p:txBody>
          <a:bodyPr spcFirstLastPara="1" wrap="square" lIns="68575" tIns="34275" rIns="68575" bIns="34275" anchor="t" anchorCtr="0">
            <a:normAutofit/>
          </a:bodyPr>
          <a:lstStyle>
            <a:lvl1pPr marL="457200" lvl="0" indent="-374650" algn="l">
              <a:lnSpc>
                <a:spcPct val="90000"/>
              </a:lnSpc>
              <a:spcBef>
                <a:spcPts val="800"/>
              </a:spcBef>
              <a:spcAft>
                <a:spcPts val="0"/>
              </a:spcAft>
              <a:buSzPts val="23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23850" algn="l">
              <a:lnSpc>
                <a:spcPct val="90000"/>
              </a:lnSpc>
              <a:spcBef>
                <a:spcPts val="400"/>
              </a:spcBef>
              <a:spcAft>
                <a:spcPts val="0"/>
              </a:spcAft>
              <a:buSzPts val="15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4" name="Google Shape;294;p49"/>
          <p:cNvSpPr txBox="1">
            <a:spLocks noGrp="1"/>
          </p:cNvSpPr>
          <p:nvPr>
            <p:ph type="title"/>
          </p:nvPr>
        </p:nvSpPr>
        <p:spPr>
          <a:xfrm>
            <a:off x="377190" y="190276"/>
            <a:ext cx="7327209" cy="46530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5" name="Google Shape;295;p49"/>
          <p:cNvSpPr/>
          <p:nvPr/>
        </p:nvSpPr>
        <p:spPr>
          <a:xfrm>
            <a:off x="8252460" y="-15356"/>
            <a:ext cx="891540" cy="89154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296" name="Google Shape;296;p49" descr="Logo&#10;&#10;Description automatically generated"/>
          <p:cNvPicPr preferRelativeResize="0"/>
          <p:nvPr/>
        </p:nvPicPr>
        <p:blipFill rotWithShape="1">
          <a:blip r:embed="rId2">
            <a:alphaModFix/>
          </a:blip>
          <a:srcRect/>
          <a:stretch/>
        </p:blipFill>
        <p:spPr>
          <a:xfrm>
            <a:off x="7476067" y="-12239"/>
            <a:ext cx="1667933" cy="91699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297"/>
        <p:cNvGrpSpPr/>
        <p:nvPr/>
      </p:nvGrpSpPr>
      <p:grpSpPr>
        <a:xfrm>
          <a:off x="0" y="0"/>
          <a:ext cx="0" cy="0"/>
          <a:chOff x="0" y="0"/>
          <a:chExt cx="0" cy="0"/>
        </a:xfrm>
      </p:grpSpPr>
      <p:sp>
        <p:nvSpPr>
          <p:cNvPr id="298" name="Google Shape;298;p50"/>
          <p:cNvSpPr txBox="1">
            <a:spLocks noGrp="1"/>
          </p:cNvSpPr>
          <p:nvPr>
            <p:ph type="body" idx="1"/>
          </p:nvPr>
        </p:nvSpPr>
        <p:spPr>
          <a:xfrm>
            <a:off x="2777490" y="1285875"/>
            <a:ext cx="5989320" cy="294322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9" name="Google Shape;299;p50"/>
          <p:cNvSpPr/>
          <p:nvPr/>
        </p:nvSpPr>
        <p:spPr>
          <a:xfrm>
            <a:off x="2400300" y="0"/>
            <a:ext cx="5852160" cy="89154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00" name="Google Shape;300;p50"/>
          <p:cNvSpPr txBox="1">
            <a:spLocks noGrp="1"/>
          </p:cNvSpPr>
          <p:nvPr>
            <p:ph type="title"/>
          </p:nvPr>
        </p:nvSpPr>
        <p:spPr>
          <a:xfrm>
            <a:off x="2777490" y="190276"/>
            <a:ext cx="4926909" cy="46530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1" name="Google Shape;301;p50"/>
          <p:cNvSpPr/>
          <p:nvPr/>
        </p:nvSpPr>
        <p:spPr>
          <a:xfrm>
            <a:off x="8252460" y="0"/>
            <a:ext cx="891540" cy="89154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02" name="Google Shape;302;p50"/>
          <p:cNvSpPr txBox="1">
            <a:spLocks noGrp="1"/>
          </p:cNvSpPr>
          <p:nvPr>
            <p:ph type="ftr" idx="11"/>
          </p:nvPr>
        </p:nvSpPr>
        <p:spPr>
          <a:xfrm>
            <a:off x="2945734" y="4778736"/>
            <a:ext cx="5652832" cy="1744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700" i="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303" name="Google Shape;303;p50"/>
          <p:cNvPicPr preferRelativeResize="0"/>
          <p:nvPr/>
        </p:nvPicPr>
        <p:blipFill rotWithShape="1">
          <a:blip r:embed="rId2">
            <a:alphaModFix/>
          </a:blip>
          <a:srcRect l="29167" r="662"/>
          <a:stretch/>
        </p:blipFill>
        <p:spPr>
          <a:xfrm>
            <a:off x="1" y="0"/>
            <a:ext cx="2714018" cy="5143500"/>
          </a:xfrm>
          <a:prstGeom prst="rect">
            <a:avLst/>
          </a:prstGeom>
          <a:noFill/>
          <a:ln>
            <a:noFill/>
          </a:ln>
        </p:spPr>
      </p:pic>
      <p:pic>
        <p:nvPicPr>
          <p:cNvPr id="304" name="Google Shape;304;p50" descr="Logo&#10;&#10;Description automatically generated"/>
          <p:cNvPicPr preferRelativeResize="0"/>
          <p:nvPr/>
        </p:nvPicPr>
        <p:blipFill rotWithShape="1">
          <a:blip r:embed="rId3">
            <a:alphaModFix/>
          </a:blip>
          <a:srcRect/>
          <a:stretch/>
        </p:blipFill>
        <p:spPr>
          <a:xfrm>
            <a:off x="7476067" y="-12239"/>
            <a:ext cx="1667933" cy="91699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305"/>
        <p:cNvGrpSpPr/>
        <p:nvPr/>
      </p:nvGrpSpPr>
      <p:grpSpPr>
        <a:xfrm>
          <a:off x="0" y="0"/>
          <a:ext cx="0" cy="0"/>
          <a:chOff x="0" y="0"/>
          <a:chExt cx="0" cy="0"/>
        </a:xfrm>
      </p:grpSpPr>
      <p:sp>
        <p:nvSpPr>
          <p:cNvPr id="306" name="Google Shape;306;p51"/>
          <p:cNvSpPr txBox="1">
            <a:spLocks noGrp="1"/>
          </p:cNvSpPr>
          <p:nvPr>
            <p:ph type="sldNum" idx="12"/>
          </p:nvPr>
        </p:nvSpPr>
        <p:spPr>
          <a:xfrm>
            <a:off x="6735889" y="4586446"/>
            <a:ext cx="2057400" cy="174488"/>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07" name="Google Shape;307;p51"/>
          <p:cNvSpPr/>
          <p:nvPr/>
        </p:nvSpPr>
        <p:spPr>
          <a:xfrm>
            <a:off x="4572000" y="0"/>
            <a:ext cx="45720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08" name="Google Shape;308;p51"/>
          <p:cNvSpPr txBox="1">
            <a:spLocks noGrp="1"/>
          </p:cNvSpPr>
          <p:nvPr>
            <p:ph type="title"/>
          </p:nvPr>
        </p:nvSpPr>
        <p:spPr>
          <a:xfrm>
            <a:off x="377190" y="475078"/>
            <a:ext cx="3826301" cy="46530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9" name="Google Shape;309;p51"/>
          <p:cNvSpPr txBox="1">
            <a:spLocks noGrp="1"/>
          </p:cNvSpPr>
          <p:nvPr>
            <p:ph type="body" idx="1"/>
          </p:nvPr>
        </p:nvSpPr>
        <p:spPr>
          <a:xfrm>
            <a:off x="377189" y="1649393"/>
            <a:ext cx="3825955" cy="3116917"/>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0" name="Google Shape;310;p51"/>
          <p:cNvSpPr txBox="1">
            <a:spLocks noGrp="1"/>
          </p:cNvSpPr>
          <p:nvPr>
            <p:ph type="body" idx="2"/>
          </p:nvPr>
        </p:nvSpPr>
        <p:spPr>
          <a:xfrm>
            <a:off x="4945022" y="1649393"/>
            <a:ext cx="3825955" cy="3116917"/>
          </a:xfrm>
          <a:prstGeom prst="rect">
            <a:avLst/>
          </a:prstGeom>
          <a:noFill/>
          <a:ln>
            <a:noFill/>
          </a:ln>
        </p:spPr>
        <p:txBody>
          <a:bodyPr spcFirstLastPara="1" wrap="square" lIns="68575" tIns="34275" rIns="68575" bIns="34275" anchor="t" anchorCtr="0">
            <a:normAutofit/>
          </a:bodyPr>
          <a:lstStyle>
            <a:lvl1pPr marL="457200" lvl="0" indent="-374650" algn="l">
              <a:lnSpc>
                <a:spcPct val="90000"/>
              </a:lnSpc>
              <a:spcBef>
                <a:spcPts val="800"/>
              </a:spcBef>
              <a:spcAft>
                <a:spcPts val="0"/>
              </a:spcAft>
              <a:buSzPts val="2300"/>
              <a:buChar char="•"/>
              <a:defRPr>
                <a:solidFill>
                  <a:schemeClr val="lt1"/>
                </a:solidFill>
              </a:defRPr>
            </a:lvl1pPr>
            <a:lvl2pPr marL="914400" lvl="1" indent="-355600" algn="l">
              <a:lnSpc>
                <a:spcPct val="90000"/>
              </a:lnSpc>
              <a:spcBef>
                <a:spcPts val="400"/>
              </a:spcBef>
              <a:spcAft>
                <a:spcPts val="0"/>
              </a:spcAft>
              <a:buSzPts val="2000"/>
              <a:buChar char="•"/>
              <a:defRPr>
                <a:solidFill>
                  <a:schemeClr val="lt1"/>
                </a:solidFill>
              </a:defRPr>
            </a:lvl2pPr>
            <a:lvl3pPr marL="1371600" lvl="2" indent="-336550" algn="l">
              <a:lnSpc>
                <a:spcPct val="90000"/>
              </a:lnSpc>
              <a:spcBef>
                <a:spcPts val="400"/>
              </a:spcBef>
              <a:spcAft>
                <a:spcPts val="0"/>
              </a:spcAft>
              <a:buSzPts val="1700"/>
              <a:buChar char="•"/>
              <a:defRPr>
                <a:solidFill>
                  <a:schemeClr val="lt1"/>
                </a:solidFill>
              </a:defRPr>
            </a:lvl3pPr>
            <a:lvl4pPr marL="1828800" lvl="3" indent="-323850" algn="l">
              <a:lnSpc>
                <a:spcPct val="90000"/>
              </a:lnSpc>
              <a:spcBef>
                <a:spcPts val="400"/>
              </a:spcBef>
              <a:spcAft>
                <a:spcPts val="0"/>
              </a:spcAft>
              <a:buSzPts val="1500"/>
              <a:buChar char="•"/>
              <a:defRPr>
                <a:solidFill>
                  <a:schemeClr val="lt1"/>
                </a:solidFill>
              </a:defRPr>
            </a:lvl4pPr>
            <a:lvl5pPr marL="2286000" lvl="4" indent="-323850" algn="l">
              <a:lnSpc>
                <a:spcPct val="90000"/>
              </a:lnSpc>
              <a:spcBef>
                <a:spcPts val="400"/>
              </a:spcBef>
              <a:spcAft>
                <a:spcPts val="0"/>
              </a:spcAft>
              <a:buSzPts val="15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11" name="Google Shape;311;p51" descr="Logo&#10;&#10;Description automatically generated"/>
          <p:cNvPicPr preferRelativeResize="0"/>
          <p:nvPr/>
        </p:nvPicPr>
        <p:blipFill rotWithShape="1">
          <a:blip r:embed="rId2">
            <a:alphaModFix/>
          </a:blip>
          <a:srcRect/>
          <a:stretch/>
        </p:blipFill>
        <p:spPr>
          <a:xfrm>
            <a:off x="7476067" y="-12239"/>
            <a:ext cx="1667933" cy="916995"/>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312"/>
        <p:cNvGrpSpPr/>
        <p:nvPr/>
      </p:nvGrpSpPr>
      <p:grpSpPr>
        <a:xfrm>
          <a:off x="0" y="0"/>
          <a:ext cx="0" cy="0"/>
          <a:chOff x="0" y="0"/>
          <a:chExt cx="0" cy="0"/>
        </a:xfrm>
      </p:grpSpPr>
      <p:sp>
        <p:nvSpPr>
          <p:cNvPr id="313" name="Google Shape;313;p52"/>
          <p:cNvSpPr txBox="1">
            <a:spLocks noGrp="1"/>
          </p:cNvSpPr>
          <p:nvPr>
            <p:ph type="sldNum" idx="12"/>
          </p:nvPr>
        </p:nvSpPr>
        <p:spPr>
          <a:xfrm>
            <a:off x="6735889" y="4586446"/>
            <a:ext cx="2057400" cy="174488"/>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14" name="Google Shape;314;p52"/>
          <p:cNvSpPr/>
          <p:nvPr/>
        </p:nvSpPr>
        <p:spPr>
          <a:xfrm>
            <a:off x="0" y="0"/>
            <a:ext cx="45720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5" name="Google Shape;315;p52"/>
          <p:cNvSpPr txBox="1">
            <a:spLocks noGrp="1"/>
          </p:cNvSpPr>
          <p:nvPr>
            <p:ph type="title"/>
          </p:nvPr>
        </p:nvSpPr>
        <p:spPr>
          <a:xfrm>
            <a:off x="377190" y="475078"/>
            <a:ext cx="3826301" cy="46530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16" name="Google Shape;316;p52"/>
          <p:cNvSpPr txBox="1">
            <a:spLocks noGrp="1"/>
          </p:cNvSpPr>
          <p:nvPr>
            <p:ph type="body" idx="1"/>
          </p:nvPr>
        </p:nvSpPr>
        <p:spPr>
          <a:xfrm>
            <a:off x="377189" y="1649393"/>
            <a:ext cx="3825955" cy="3116917"/>
          </a:xfrm>
          <a:prstGeom prst="rect">
            <a:avLst/>
          </a:prstGeom>
          <a:noFill/>
          <a:ln>
            <a:noFill/>
          </a:ln>
        </p:spPr>
        <p:txBody>
          <a:bodyPr spcFirstLastPara="1" wrap="square" lIns="68575" tIns="34275" rIns="68575" bIns="34275" anchor="t" anchorCtr="0">
            <a:normAutofit/>
          </a:bodyPr>
          <a:lstStyle>
            <a:lvl1pPr marL="457200" lvl="0" indent="-374650" algn="l">
              <a:lnSpc>
                <a:spcPct val="90000"/>
              </a:lnSpc>
              <a:spcBef>
                <a:spcPts val="800"/>
              </a:spcBef>
              <a:spcAft>
                <a:spcPts val="0"/>
              </a:spcAft>
              <a:buSzPts val="2300"/>
              <a:buChar char="•"/>
              <a:defRPr>
                <a:solidFill>
                  <a:schemeClr val="lt1"/>
                </a:solidFill>
              </a:defRPr>
            </a:lvl1pPr>
            <a:lvl2pPr marL="914400" lvl="1" indent="-355600" algn="l">
              <a:lnSpc>
                <a:spcPct val="90000"/>
              </a:lnSpc>
              <a:spcBef>
                <a:spcPts val="400"/>
              </a:spcBef>
              <a:spcAft>
                <a:spcPts val="0"/>
              </a:spcAft>
              <a:buSzPts val="2000"/>
              <a:buChar char="•"/>
              <a:defRPr>
                <a:solidFill>
                  <a:schemeClr val="lt1"/>
                </a:solidFill>
              </a:defRPr>
            </a:lvl2pPr>
            <a:lvl3pPr marL="1371600" lvl="2" indent="-336550" algn="l">
              <a:lnSpc>
                <a:spcPct val="90000"/>
              </a:lnSpc>
              <a:spcBef>
                <a:spcPts val="400"/>
              </a:spcBef>
              <a:spcAft>
                <a:spcPts val="0"/>
              </a:spcAft>
              <a:buSzPts val="1700"/>
              <a:buChar char="•"/>
              <a:defRPr>
                <a:solidFill>
                  <a:schemeClr val="lt1"/>
                </a:solidFill>
              </a:defRPr>
            </a:lvl3pPr>
            <a:lvl4pPr marL="1828800" lvl="3" indent="-323850" algn="l">
              <a:lnSpc>
                <a:spcPct val="90000"/>
              </a:lnSpc>
              <a:spcBef>
                <a:spcPts val="400"/>
              </a:spcBef>
              <a:spcAft>
                <a:spcPts val="0"/>
              </a:spcAft>
              <a:buSzPts val="1500"/>
              <a:buChar char="•"/>
              <a:defRPr>
                <a:solidFill>
                  <a:schemeClr val="lt1"/>
                </a:solidFill>
              </a:defRPr>
            </a:lvl4pPr>
            <a:lvl5pPr marL="2286000" lvl="4" indent="-323850" algn="l">
              <a:lnSpc>
                <a:spcPct val="90000"/>
              </a:lnSpc>
              <a:spcBef>
                <a:spcPts val="400"/>
              </a:spcBef>
              <a:spcAft>
                <a:spcPts val="0"/>
              </a:spcAft>
              <a:buSzPts val="15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7" name="Google Shape;317;p52"/>
          <p:cNvSpPr txBox="1">
            <a:spLocks noGrp="1"/>
          </p:cNvSpPr>
          <p:nvPr>
            <p:ph type="body" idx="2"/>
          </p:nvPr>
        </p:nvSpPr>
        <p:spPr>
          <a:xfrm>
            <a:off x="4967334" y="1658660"/>
            <a:ext cx="3825955" cy="3116917"/>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18" name="Google Shape;318;p52" descr="Logo&#10;&#10;Description automatically generated"/>
          <p:cNvPicPr preferRelativeResize="0"/>
          <p:nvPr/>
        </p:nvPicPr>
        <p:blipFill rotWithShape="1">
          <a:blip r:embed="rId2">
            <a:alphaModFix/>
          </a:blip>
          <a:srcRect/>
          <a:stretch/>
        </p:blipFill>
        <p:spPr>
          <a:xfrm>
            <a:off x="7476067" y="-12239"/>
            <a:ext cx="1667933" cy="916995"/>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319"/>
        <p:cNvGrpSpPr/>
        <p:nvPr/>
      </p:nvGrpSpPr>
      <p:grpSpPr>
        <a:xfrm>
          <a:off x="0" y="0"/>
          <a:ext cx="0" cy="0"/>
          <a:chOff x="0" y="0"/>
          <a:chExt cx="0" cy="0"/>
        </a:xfrm>
      </p:grpSpPr>
      <p:sp>
        <p:nvSpPr>
          <p:cNvPr id="320" name="Google Shape;320;p53"/>
          <p:cNvSpPr txBox="1">
            <a:spLocks noGrp="1"/>
          </p:cNvSpPr>
          <p:nvPr>
            <p:ph type="body" idx="1"/>
          </p:nvPr>
        </p:nvSpPr>
        <p:spPr>
          <a:xfrm>
            <a:off x="374832" y="2391937"/>
            <a:ext cx="8389620" cy="2285094"/>
          </a:xfrm>
          <a:prstGeom prst="rect">
            <a:avLst/>
          </a:prstGeom>
          <a:noFill/>
          <a:ln>
            <a:noFill/>
          </a:ln>
        </p:spPr>
        <p:txBody>
          <a:bodyPr spcFirstLastPara="1" wrap="square" lIns="68575" tIns="34275" rIns="68575" bIns="34275" anchor="ctr" anchorCtr="0">
            <a:noAutofit/>
          </a:bodyPr>
          <a:lstStyle>
            <a:lvl1pPr marL="457200" lvl="0" indent="-228600" algn="ctr">
              <a:lnSpc>
                <a:spcPct val="90000"/>
              </a:lnSpc>
              <a:spcBef>
                <a:spcPts val="800"/>
              </a:spcBef>
              <a:spcAft>
                <a:spcPts val="0"/>
              </a:spcAft>
              <a:buSzPts val="2300"/>
              <a:buNone/>
              <a:defRPr sz="2300"/>
            </a:lvl1pPr>
            <a:lvl2pPr marL="914400" lvl="1" indent="-228600" algn="ctr">
              <a:lnSpc>
                <a:spcPct val="90000"/>
              </a:lnSpc>
              <a:spcBef>
                <a:spcPts val="400"/>
              </a:spcBef>
              <a:spcAft>
                <a:spcPts val="0"/>
              </a:spcAft>
              <a:buSzPts val="2300"/>
              <a:buNone/>
              <a:defRPr sz="2300"/>
            </a:lvl2pPr>
            <a:lvl3pPr marL="1371600" lvl="2" indent="-228600" algn="ctr">
              <a:lnSpc>
                <a:spcPct val="90000"/>
              </a:lnSpc>
              <a:spcBef>
                <a:spcPts val="400"/>
              </a:spcBef>
              <a:spcAft>
                <a:spcPts val="0"/>
              </a:spcAft>
              <a:buSzPts val="2300"/>
              <a:buNone/>
              <a:defRPr sz="2300"/>
            </a:lvl3pPr>
            <a:lvl4pPr marL="1828800" lvl="3" indent="-228600" algn="ctr">
              <a:lnSpc>
                <a:spcPct val="90000"/>
              </a:lnSpc>
              <a:spcBef>
                <a:spcPts val="400"/>
              </a:spcBef>
              <a:spcAft>
                <a:spcPts val="0"/>
              </a:spcAft>
              <a:buSzPts val="2300"/>
              <a:buNone/>
              <a:defRPr sz="2300"/>
            </a:lvl4pPr>
            <a:lvl5pPr marL="2286000" lvl="4" indent="-228600" algn="ctr">
              <a:lnSpc>
                <a:spcPct val="90000"/>
              </a:lnSpc>
              <a:spcBef>
                <a:spcPts val="400"/>
              </a:spcBef>
              <a:spcAft>
                <a:spcPts val="0"/>
              </a:spcAft>
              <a:buSzPts val="2300"/>
              <a:buNone/>
              <a:defRPr sz="23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21" name="Google Shape;321;p53"/>
          <p:cNvSpPr txBox="1">
            <a:spLocks noGrp="1"/>
          </p:cNvSpPr>
          <p:nvPr>
            <p:ph type="ftr" idx="11"/>
          </p:nvPr>
        </p:nvSpPr>
        <p:spPr>
          <a:xfrm>
            <a:off x="377190" y="4831136"/>
            <a:ext cx="5861917" cy="97067"/>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700" i="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322" name="Google Shape;322;p53" descr="A group of people&#10;&#10;Description automatically generated with low confidence"/>
          <p:cNvPicPr preferRelativeResize="0"/>
          <p:nvPr/>
        </p:nvPicPr>
        <p:blipFill rotWithShape="1">
          <a:blip r:embed="rId2">
            <a:alphaModFix/>
          </a:blip>
          <a:srcRect/>
          <a:stretch/>
        </p:blipFill>
        <p:spPr>
          <a:xfrm>
            <a:off x="81959" y="466469"/>
            <a:ext cx="8998224" cy="1700998"/>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323"/>
        <p:cNvGrpSpPr/>
        <p:nvPr/>
      </p:nvGrpSpPr>
      <p:grpSpPr>
        <a:xfrm>
          <a:off x="0" y="0"/>
          <a:ext cx="0" cy="0"/>
          <a:chOff x="0" y="0"/>
          <a:chExt cx="0" cy="0"/>
        </a:xfrm>
      </p:grpSpPr>
      <p:pic>
        <p:nvPicPr>
          <p:cNvPr id="324" name="Google Shape;324;p54"/>
          <p:cNvPicPr preferRelativeResize="0"/>
          <p:nvPr/>
        </p:nvPicPr>
        <p:blipFill rotWithShape="1">
          <a:blip r:embed="rId2">
            <a:alphaModFix/>
          </a:blip>
          <a:srcRect b="15777"/>
          <a:stretch/>
        </p:blipFill>
        <p:spPr>
          <a:xfrm>
            <a:off x="0" y="0"/>
            <a:ext cx="9189507" cy="5189838"/>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25"/>
        <p:cNvGrpSpPr/>
        <p:nvPr/>
      </p:nvGrpSpPr>
      <p:grpSpPr>
        <a:xfrm>
          <a:off x="0" y="0"/>
          <a:ext cx="0" cy="0"/>
          <a:chOff x="0" y="0"/>
          <a:chExt cx="0" cy="0"/>
        </a:xfrm>
      </p:grpSpPr>
      <p:sp>
        <p:nvSpPr>
          <p:cNvPr id="326" name="Google Shape;326;p55"/>
          <p:cNvSpPr txBox="1">
            <a:spLocks noGrp="1"/>
          </p:cNvSpPr>
          <p:nvPr>
            <p:ph type="title"/>
          </p:nvPr>
        </p:nvSpPr>
        <p:spPr>
          <a:xfrm>
            <a:off x="377190" y="190276"/>
            <a:ext cx="7327209" cy="46530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27" name="Google Shape;327;p55"/>
          <p:cNvSpPr txBox="1">
            <a:spLocks noGrp="1"/>
          </p:cNvSpPr>
          <p:nvPr>
            <p:ph type="ftr" idx="11"/>
          </p:nvPr>
        </p:nvSpPr>
        <p:spPr>
          <a:xfrm>
            <a:off x="377189" y="4760934"/>
            <a:ext cx="6163001" cy="1744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700" i="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28" name="Google Shape;328;p55"/>
          <p:cNvSpPr txBox="1">
            <a:spLocks noGrp="1"/>
          </p:cNvSpPr>
          <p:nvPr>
            <p:ph type="body" idx="1"/>
          </p:nvPr>
        </p:nvSpPr>
        <p:spPr>
          <a:xfrm>
            <a:off x="377189" y="961696"/>
            <a:ext cx="7327209" cy="3242183"/>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329"/>
        <p:cNvGrpSpPr/>
        <p:nvPr/>
      </p:nvGrpSpPr>
      <p:grpSpPr>
        <a:xfrm>
          <a:off x="0" y="0"/>
          <a:ext cx="0" cy="0"/>
          <a:chOff x="0" y="0"/>
          <a:chExt cx="0" cy="0"/>
        </a:xfrm>
      </p:grpSpPr>
      <p:sp>
        <p:nvSpPr>
          <p:cNvPr id="330" name="Google Shape;330;p56"/>
          <p:cNvSpPr/>
          <p:nvPr/>
        </p:nvSpPr>
        <p:spPr>
          <a:xfrm rot="-5400000">
            <a:off x="2000250" y="-2000250"/>
            <a:ext cx="5143500" cy="91440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31" name="Google Shape;331;p56" descr="A picture containing text&#10;&#10;Description automatically generated"/>
          <p:cNvPicPr preferRelativeResize="0"/>
          <p:nvPr/>
        </p:nvPicPr>
        <p:blipFill rotWithShape="1">
          <a:blip r:embed="rId2">
            <a:alphaModFix/>
          </a:blip>
          <a:srcRect/>
          <a:stretch/>
        </p:blipFill>
        <p:spPr>
          <a:xfrm>
            <a:off x="3090735" y="2166294"/>
            <a:ext cx="2962530" cy="810912"/>
          </a:xfrm>
          <a:prstGeom prst="rect">
            <a:avLst/>
          </a:prstGeom>
          <a:noFill/>
          <a:ln>
            <a:noFill/>
          </a:ln>
        </p:spPr>
      </p:pic>
      <p:pic>
        <p:nvPicPr>
          <p:cNvPr id="332" name="Google Shape;332;p56"/>
          <p:cNvPicPr preferRelativeResize="0"/>
          <p:nvPr/>
        </p:nvPicPr>
        <p:blipFill rotWithShape="1">
          <a:blip r:embed="rId3">
            <a:alphaModFix/>
          </a:blip>
          <a:srcRect/>
          <a:stretch/>
        </p:blipFill>
        <p:spPr>
          <a:xfrm>
            <a:off x="2453878" y="1814513"/>
            <a:ext cx="4236244" cy="1514475"/>
          </a:xfrm>
          <a:prstGeom prst="rect">
            <a:avLst/>
          </a:prstGeom>
          <a:noFill/>
          <a:ln>
            <a:noFill/>
          </a:ln>
        </p:spPr>
      </p:pic>
      <p:pic>
        <p:nvPicPr>
          <p:cNvPr id="333" name="Google Shape;333;p56"/>
          <p:cNvPicPr preferRelativeResize="0"/>
          <p:nvPr/>
        </p:nvPicPr>
        <p:blipFill rotWithShape="1">
          <a:blip r:embed="rId4">
            <a:alphaModFix/>
          </a:blip>
          <a:srcRect/>
          <a:stretch/>
        </p:blipFill>
        <p:spPr>
          <a:xfrm>
            <a:off x="7376532" y="4739580"/>
            <a:ext cx="1605165" cy="283485"/>
          </a:xfrm>
          <a:prstGeom prst="rect">
            <a:avLst/>
          </a:prstGeom>
          <a:noFill/>
          <a:ln>
            <a:noFill/>
          </a:ln>
        </p:spPr>
      </p:pic>
      <p:pic>
        <p:nvPicPr>
          <p:cNvPr id="334" name="Google Shape;334;p56"/>
          <p:cNvPicPr preferRelativeResize="0"/>
          <p:nvPr/>
        </p:nvPicPr>
        <p:blipFill rotWithShape="1">
          <a:blip r:embed="rId5">
            <a:alphaModFix/>
          </a:blip>
          <a:srcRect/>
          <a:stretch/>
        </p:blipFill>
        <p:spPr>
          <a:xfrm>
            <a:off x="-1" y="4223291"/>
            <a:ext cx="2866804" cy="920209"/>
          </a:xfrm>
          <a:prstGeom prst="rect">
            <a:avLst/>
          </a:prstGeom>
          <a:noFill/>
          <a:ln>
            <a:noFill/>
          </a:ln>
        </p:spPr>
      </p:pic>
      <p:pic>
        <p:nvPicPr>
          <p:cNvPr id="335" name="Google Shape;335;p56" descr="Logo&#10;&#10;Description automatically generated"/>
          <p:cNvPicPr preferRelativeResize="0"/>
          <p:nvPr/>
        </p:nvPicPr>
        <p:blipFill rotWithShape="1">
          <a:blip r:embed="rId6">
            <a:alphaModFix/>
          </a:blip>
          <a:srcRect/>
          <a:stretch/>
        </p:blipFill>
        <p:spPr>
          <a:xfrm>
            <a:off x="7476067" y="-12239"/>
            <a:ext cx="1667933" cy="91699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629842" y="1878806"/>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4629153" y="1878806"/>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9" y="126367"/>
            <a:ext cx="7364361" cy="994172"/>
          </a:xfrm>
        </p:spPr>
        <p:txBody>
          <a:bodyPr>
            <a:normAutofit/>
          </a:bodyPr>
          <a:lstStyle>
            <a:lvl1pPr>
              <a:defRPr sz="3000"/>
            </a:lvl1pPr>
          </a:lstStyle>
          <a:p>
            <a:r>
              <a:rPr lang="en-US"/>
              <a:t>Click to edit Master title style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
        <p:nvSpPr>
          <p:cNvPr id="9" name="Footer Placeholder 4">
            <a:extLst>
              <a:ext uri="{FF2B5EF4-FFF2-40B4-BE49-F238E27FC236}">
                <a16:creationId xmlns:a16="http://schemas.microsoft.com/office/drawing/2014/main" id="{9468A882-7F28-774E-9FAE-22C25BF549D2}"/>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a:extLst>
              <a:ext uri="{FF2B5EF4-FFF2-40B4-BE49-F238E27FC236}">
                <a16:creationId xmlns:a16="http://schemas.microsoft.com/office/drawing/2014/main" id="{94643920-20D1-4C4A-AD8D-40EF1972C6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336"/>
        <p:cNvGrpSpPr/>
        <p:nvPr/>
      </p:nvGrpSpPr>
      <p:grpSpPr>
        <a:xfrm>
          <a:off x="0" y="0"/>
          <a:ext cx="0" cy="0"/>
          <a:chOff x="0" y="0"/>
          <a:chExt cx="0" cy="0"/>
        </a:xfrm>
      </p:grpSpPr>
      <p:sp>
        <p:nvSpPr>
          <p:cNvPr id="337" name="Google Shape;337;p57"/>
          <p:cNvSpPr/>
          <p:nvPr/>
        </p:nvSpPr>
        <p:spPr>
          <a:xfrm rot="-5400000">
            <a:off x="2000250" y="-2000250"/>
            <a:ext cx="5143500" cy="9144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338" name="Google Shape;338;p57" descr="A picture containing text&#10;&#10;Description automatically generated"/>
          <p:cNvPicPr preferRelativeResize="0"/>
          <p:nvPr/>
        </p:nvPicPr>
        <p:blipFill rotWithShape="1">
          <a:blip r:embed="rId2">
            <a:alphaModFix/>
          </a:blip>
          <a:srcRect/>
          <a:stretch/>
        </p:blipFill>
        <p:spPr>
          <a:xfrm>
            <a:off x="3090735" y="2166294"/>
            <a:ext cx="2962530" cy="810912"/>
          </a:xfrm>
          <a:prstGeom prst="rect">
            <a:avLst/>
          </a:prstGeom>
          <a:noFill/>
          <a:ln>
            <a:noFill/>
          </a:ln>
        </p:spPr>
      </p:pic>
      <p:pic>
        <p:nvPicPr>
          <p:cNvPr id="339" name="Google Shape;339;p57"/>
          <p:cNvPicPr preferRelativeResize="0"/>
          <p:nvPr/>
        </p:nvPicPr>
        <p:blipFill rotWithShape="1">
          <a:blip r:embed="rId3">
            <a:alphaModFix/>
          </a:blip>
          <a:srcRect/>
          <a:stretch/>
        </p:blipFill>
        <p:spPr>
          <a:xfrm>
            <a:off x="2586038" y="1793081"/>
            <a:ext cx="3971925" cy="1557338"/>
          </a:xfrm>
          <a:prstGeom prst="rect">
            <a:avLst/>
          </a:prstGeom>
          <a:noFill/>
          <a:ln>
            <a:noFill/>
          </a:ln>
        </p:spPr>
      </p:pic>
      <p:pic>
        <p:nvPicPr>
          <p:cNvPr id="340" name="Google Shape;340;p57"/>
          <p:cNvPicPr preferRelativeResize="0"/>
          <p:nvPr/>
        </p:nvPicPr>
        <p:blipFill rotWithShape="1">
          <a:blip r:embed="rId4">
            <a:alphaModFix/>
          </a:blip>
          <a:srcRect/>
          <a:stretch/>
        </p:blipFill>
        <p:spPr>
          <a:xfrm>
            <a:off x="7253207" y="4733888"/>
            <a:ext cx="1645423" cy="290595"/>
          </a:xfrm>
          <a:prstGeom prst="rect">
            <a:avLst/>
          </a:prstGeom>
          <a:noFill/>
          <a:ln>
            <a:noFill/>
          </a:ln>
        </p:spPr>
      </p:pic>
      <p:pic>
        <p:nvPicPr>
          <p:cNvPr id="341" name="Google Shape;341;p57"/>
          <p:cNvPicPr preferRelativeResize="0"/>
          <p:nvPr/>
        </p:nvPicPr>
        <p:blipFill rotWithShape="1">
          <a:blip r:embed="rId5">
            <a:alphaModFix/>
          </a:blip>
          <a:srcRect/>
          <a:stretch/>
        </p:blipFill>
        <p:spPr>
          <a:xfrm>
            <a:off x="223931" y="4223291"/>
            <a:ext cx="2866804" cy="920209"/>
          </a:xfrm>
          <a:prstGeom prst="rect">
            <a:avLst/>
          </a:prstGeom>
          <a:noFill/>
          <a:ln>
            <a:noFill/>
          </a:ln>
        </p:spPr>
      </p:pic>
      <p:pic>
        <p:nvPicPr>
          <p:cNvPr id="342" name="Google Shape;342;p57" descr="Logo&#10;&#10;Description automatically generated"/>
          <p:cNvPicPr preferRelativeResize="0"/>
          <p:nvPr/>
        </p:nvPicPr>
        <p:blipFill rotWithShape="1">
          <a:blip r:embed="rId6">
            <a:alphaModFix/>
          </a:blip>
          <a:srcRect/>
          <a:stretch/>
        </p:blipFill>
        <p:spPr>
          <a:xfrm>
            <a:off x="7476067" y="-12239"/>
            <a:ext cx="1667933" cy="916995"/>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3"/>
        <p:cNvGrpSpPr/>
        <p:nvPr/>
      </p:nvGrpSpPr>
      <p:grpSpPr>
        <a:xfrm>
          <a:off x="0" y="0"/>
          <a:ext cx="0" cy="0"/>
          <a:chOff x="0" y="0"/>
          <a:chExt cx="0" cy="0"/>
        </a:xfrm>
      </p:grpSpPr>
      <p:sp>
        <p:nvSpPr>
          <p:cNvPr id="344" name="Google Shape;344;p58"/>
          <p:cNvSpPr txBox="1">
            <a:spLocks noGrp="1"/>
          </p:cNvSpPr>
          <p:nvPr>
            <p:ph type="title"/>
          </p:nvPr>
        </p:nvSpPr>
        <p:spPr>
          <a:xfrm>
            <a:off x="508000" y="457200"/>
            <a:ext cx="6447501" cy="86779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300"/>
              <a:buFont typeface="Calibri"/>
              <a:buNone/>
              <a:defRPr sz="33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5" name="Google Shape;345;p58"/>
          <p:cNvSpPr txBox="1">
            <a:spLocks noGrp="1"/>
          </p:cNvSpPr>
          <p:nvPr>
            <p:ph type="body" idx="1"/>
          </p:nvPr>
        </p:nvSpPr>
        <p:spPr>
          <a:xfrm>
            <a:off x="508000" y="1411550"/>
            <a:ext cx="6447501" cy="329637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6"/>
        <p:cNvGrpSpPr/>
        <p:nvPr/>
      </p:nvGrpSpPr>
      <p:grpSpPr>
        <a:xfrm>
          <a:off x="0" y="0"/>
          <a:ext cx="0" cy="0"/>
          <a:chOff x="0" y="0"/>
          <a:chExt cx="0" cy="0"/>
        </a:xfrm>
      </p:grpSpPr>
      <p:sp>
        <p:nvSpPr>
          <p:cNvPr id="347" name="Google Shape;347;p59"/>
          <p:cNvSpPr txBox="1">
            <a:spLocks noGrp="1"/>
          </p:cNvSpPr>
          <p:nvPr>
            <p:ph type="title"/>
          </p:nvPr>
        </p:nvSpPr>
        <p:spPr>
          <a:xfrm>
            <a:off x="377190" y="190276"/>
            <a:ext cx="7327209" cy="46530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8" name="Google Shape;348;p59"/>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49" name="Google Shape;349;p59"/>
          <p:cNvSpPr txBox="1">
            <a:spLocks noGrp="1"/>
          </p:cNvSpPr>
          <p:nvPr>
            <p:ph type="ftr" idx="11"/>
          </p:nvPr>
        </p:nvSpPr>
        <p:spPr>
          <a:xfrm>
            <a:off x="377190" y="4814341"/>
            <a:ext cx="6246634" cy="1744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0" name="Google Shape;350;p59"/>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1"/>
        <p:cNvGrpSpPr/>
        <p:nvPr/>
      </p:nvGrpSpPr>
      <p:grpSpPr>
        <a:xfrm>
          <a:off x="0" y="0"/>
          <a:ext cx="0" cy="0"/>
          <a:chOff x="0" y="0"/>
          <a:chExt cx="0" cy="0"/>
        </a:xfrm>
      </p:grpSpPr>
      <p:sp>
        <p:nvSpPr>
          <p:cNvPr id="352" name="Google Shape;352;p60"/>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53" name="Google Shape;353;p60"/>
          <p:cNvSpPr txBox="1">
            <a:spLocks noGrp="1"/>
          </p:cNvSpPr>
          <p:nvPr>
            <p:ph type="ftr" idx="11"/>
          </p:nvPr>
        </p:nvSpPr>
        <p:spPr>
          <a:xfrm>
            <a:off x="377190" y="4814341"/>
            <a:ext cx="6246634" cy="174488"/>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4" name="Google Shape;354;p60"/>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5"/>
        <p:cNvGrpSpPr/>
        <p:nvPr/>
      </p:nvGrpSpPr>
      <p:grpSpPr>
        <a:xfrm>
          <a:off x="0" y="0"/>
          <a:ext cx="0" cy="0"/>
          <a:chOff x="0" y="0"/>
          <a:chExt cx="0" cy="0"/>
        </a:xfrm>
      </p:grpSpPr>
      <p:sp>
        <p:nvSpPr>
          <p:cNvPr id="356" name="Google Shape;356;p61"/>
          <p:cNvSpPr txBox="1">
            <a:spLocks noGrp="1"/>
          </p:cNvSpPr>
          <p:nvPr>
            <p:ph type="title"/>
          </p:nvPr>
        </p:nvSpPr>
        <p:spPr>
          <a:xfrm>
            <a:off x="377190" y="190276"/>
            <a:ext cx="7327209" cy="46530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300"/>
              <a:buFont typeface="Calibri"/>
              <a:buNone/>
              <a:defRPr sz="33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57" name="Google Shape;357;p61"/>
          <p:cNvSpPr txBox="1">
            <a:spLocks noGrp="1"/>
          </p:cNvSpPr>
          <p:nvPr>
            <p:ph type="body" idx="1"/>
          </p:nvPr>
        </p:nvSpPr>
        <p:spPr>
          <a:xfrm>
            <a:off x="508001" y="1620442"/>
            <a:ext cx="3138026" cy="2910579"/>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8" name="Google Shape;358;p61"/>
          <p:cNvSpPr txBox="1">
            <a:spLocks noGrp="1"/>
          </p:cNvSpPr>
          <p:nvPr>
            <p:ph type="body" idx="2"/>
          </p:nvPr>
        </p:nvSpPr>
        <p:spPr>
          <a:xfrm>
            <a:off x="3817477" y="1620442"/>
            <a:ext cx="3138026" cy="291058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9"/>
        <p:cNvGrpSpPr/>
        <p:nvPr/>
      </p:nvGrpSpPr>
      <p:grpSpPr>
        <a:xfrm>
          <a:off x="0" y="0"/>
          <a:ext cx="0" cy="0"/>
          <a:chOff x="0" y="0"/>
          <a:chExt cx="0" cy="0"/>
        </a:xfrm>
      </p:grpSpPr>
      <p:sp>
        <p:nvSpPr>
          <p:cNvPr id="360" name="Google Shape;360;p62"/>
          <p:cNvSpPr txBox="1">
            <a:spLocks noGrp="1"/>
          </p:cNvSpPr>
          <p:nvPr>
            <p:ph type="title"/>
          </p:nvPr>
        </p:nvSpPr>
        <p:spPr>
          <a:xfrm>
            <a:off x="508001" y="1123953"/>
            <a:ext cx="2890896" cy="9588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500"/>
              <a:buFont typeface="Calibri"/>
              <a:buNone/>
              <a:defRPr sz="1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1" name="Google Shape;361;p62"/>
          <p:cNvSpPr txBox="1">
            <a:spLocks noGrp="1"/>
          </p:cNvSpPr>
          <p:nvPr>
            <p:ph type="body" idx="1"/>
          </p:nvPr>
        </p:nvSpPr>
        <p:spPr>
          <a:xfrm>
            <a:off x="3570346" y="386193"/>
            <a:ext cx="3385156" cy="4144828"/>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62" name="Google Shape;362;p62"/>
          <p:cNvSpPr txBox="1">
            <a:spLocks noGrp="1"/>
          </p:cNvSpPr>
          <p:nvPr>
            <p:ph type="body" idx="2"/>
          </p:nvPr>
        </p:nvSpPr>
        <p:spPr>
          <a:xfrm>
            <a:off x="508001" y="2082802"/>
            <a:ext cx="2890896" cy="1938337"/>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100"/>
              <a:buNone/>
              <a:defRPr sz="11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3" name="Google Shape;133;p26"/>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4" name="Google Shape;134;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6" name="Google Shape;136;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7"/>
        <p:cNvGrpSpPr/>
        <p:nvPr/>
      </p:nvGrpSpPr>
      <p:grpSpPr>
        <a:xfrm>
          <a:off x="0" y="0"/>
          <a:ext cx="0" cy="0"/>
          <a:chOff x="0" y="0"/>
          <a:chExt cx="0" cy="0"/>
        </a:xfrm>
      </p:grpSpPr>
      <p:sp>
        <p:nvSpPr>
          <p:cNvPr id="138" name="Google Shape;138;p2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27"/>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40" name="Google Shape;140;p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1" name="Google Shape;141;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2" name="Google Shape;142;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5" name="Google Shape;145;p28"/>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46" name="Google Shape;146;p2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7" name="Google Shape;147;p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8" name="Google Shape;148;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9"/>
        <p:cNvGrpSpPr/>
        <p:nvPr/>
      </p:nvGrpSpPr>
      <p:grpSpPr>
        <a:xfrm>
          <a:off x="0" y="0"/>
          <a:ext cx="0" cy="0"/>
          <a:chOff x="0" y="0"/>
          <a:chExt cx="0" cy="0"/>
        </a:xfrm>
      </p:grpSpPr>
      <p:sp>
        <p:nvSpPr>
          <p:cNvPr id="150" name="Google Shape;150;p2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1" name="Google Shape;151;p29"/>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2" name="Google Shape;152;p29"/>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3" name="Google Shape;153;p2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4" name="Google Shape;154;p2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5" name="Google Shape;155;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9" y="126367"/>
            <a:ext cx="7364361" cy="994172"/>
          </a:xfrm>
        </p:spPr>
        <p:txBody>
          <a:bodyPr>
            <a:normAutofit/>
          </a:bodyPr>
          <a:lstStyle>
            <a:lvl1pPr>
              <a:defRPr sz="3000"/>
            </a:lvl1pPr>
          </a:lstStyle>
          <a:p>
            <a:r>
              <a:rPr lang="en-US"/>
              <a:t>Click to edit Master title style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8" name="Google Shape;158;p30"/>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59" name="Google Shape;159;p30"/>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0" name="Google Shape;160;p30"/>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61" name="Google Shape;161;p30"/>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2" name="Google Shape;162;p3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3" name="Google Shape;163;p3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4" name="Google Shape;164;p3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3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7" name="Google Shape;167;p3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8" name="Google Shape;168;p3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9" name="Google Shape;169;p3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0"/>
        <p:cNvGrpSpPr/>
        <p:nvPr/>
      </p:nvGrpSpPr>
      <p:grpSpPr>
        <a:xfrm>
          <a:off x="0" y="0"/>
          <a:ext cx="0" cy="0"/>
          <a:chOff x="0" y="0"/>
          <a:chExt cx="0" cy="0"/>
        </a:xfrm>
      </p:grpSpPr>
      <p:sp>
        <p:nvSpPr>
          <p:cNvPr id="171" name="Google Shape;171;p3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2" name="Google Shape;172;p3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3" name="Google Shape;173;p3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6" name="Google Shape;176;p33"/>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77" name="Google Shape;177;p33"/>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78" name="Google Shape;178;p3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79" name="Google Shape;179;p3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0" name="Google Shape;180;p3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3" name="Google Shape;183;p34"/>
          <p:cNvSpPr>
            <a:spLocks noGrp="1"/>
          </p:cNvSpPr>
          <p:nvPr>
            <p:ph type="pic" idx="2"/>
          </p:nvPr>
        </p:nvSpPr>
        <p:spPr>
          <a:xfrm>
            <a:off x="3887391" y="740569"/>
            <a:ext cx="4629150" cy="3655219"/>
          </a:xfrm>
          <a:prstGeom prst="rect">
            <a:avLst/>
          </a:prstGeom>
          <a:noFill/>
          <a:ln>
            <a:noFill/>
          </a:ln>
        </p:spPr>
      </p:sp>
      <p:sp>
        <p:nvSpPr>
          <p:cNvPr id="184" name="Google Shape;184;p34"/>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85" name="Google Shape;185;p3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6" name="Google Shape;186;p3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7" name="Google Shape;187;p3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8"/>
        <p:cNvGrpSpPr/>
        <p:nvPr/>
      </p:nvGrpSpPr>
      <p:grpSpPr>
        <a:xfrm>
          <a:off x="0" y="0"/>
          <a:ext cx="0" cy="0"/>
          <a:chOff x="0" y="0"/>
          <a:chExt cx="0" cy="0"/>
        </a:xfrm>
      </p:grpSpPr>
      <p:sp>
        <p:nvSpPr>
          <p:cNvPr id="189" name="Google Shape;189;p3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0" name="Google Shape;190;p35"/>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1" name="Google Shape;191;p3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2" name="Google Shape;192;p3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3" name="Google Shape;193;p3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4"/>
        <p:cNvGrpSpPr/>
        <p:nvPr/>
      </p:nvGrpSpPr>
      <p:grpSpPr>
        <a:xfrm>
          <a:off x="0" y="0"/>
          <a:ext cx="0" cy="0"/>
          <a:chOff x="0" y="0"/>
          <a:chExt cx="0" cy="0"/>
        </a:xfrm>
      </p:grpSpPr>
      <p:sp>
        <p:nvSpPr>
          <p:cNvPr id="195" name="Google Shape;195;p36"/>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6" name="Google Shape;196;p36"/>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7" name="Google Shape;197;p3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8" name="Google Shape;198;p3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9" name="Google Shape;199;p3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3"/>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11/14/2022</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theme" Target="../theme/theme5.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a:ln w="0"/>
                <a:solidFill>
                  <a:srgbClr val="003767"/>
                </a:solidFill>
                <a:effectLst>
                  <a:outerShdw blurRad="38100" dist="25400" dir="5400000" algn="ctr" rotWithShape="0">
                    <a:srgbClr val="6E747A">
                      <a:alpha val="43000"/>
                    </a:srgbClr>
                  </a:outerShdw>
                </a:effectLst>
              </a:rPr>
              <a:t>North Carolina </a:t>
            </a:r>
            <a:br>
              <a:rPr lang="en-US" sz="2025" b="0" cap="none" spc="0">
                <a:ln w="0"/>
                <a:solidFill>
                  <a:srgbClr val="003767"/>
                </a:solidFill>
                <a:effectLst>
                  <a:outerShdw blurRad="38100" dist="25400" dir="5400000" algn="ctr" rotWithShape="0">
                    <a:srgbClr val="6E747A">
                      <a:alpha val="43000"/>
                    </a:srgbClr>
                  </a:outerShdw>
                </a:effectLst>
              </a:rPr>
            </a:br>
            <a:r>
              <a:rPr lang="en-US" sz="2025" b="0" cap="none" spc="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722" r:id="rId1"/>
    <p:sldLayoutId id="2147483729"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10" r:id="rId13"/>
    <p:sldLayoutId id="2147483711"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a:ln w="0"/>
                <a:solidFill>
                  <a:srgbClr val="003767"/>
                </a:solidFill>
                <a:effectLst>
                  <a:outerShdw blurRad="38100" dist="25400" dir="5400000" algn="ctr" rotWithShape="0">
                    <a:srgbClr val="6E747A">
                      <a:alpha val="43000"/>
                    </a:srgbClr>
                  </a:outerShdw>
                </a:effectLst>
              </a:rPr>
              <a:t>North Carolina </a:t>
            </a:r>
            <a:br>
              <a:rPr lang="en-US" sz="2025" b="0" cap="none" spc="0">
                <a:ln w="0"/>
                <a:solidFill>
                  <a:srgbClr val="003767"/>
                </a:solidFill>
                <a:effectLst>
                  <a:outerShdw blurRad="38100" dist="25400" dir="5400000" algn="ctr" rotWithShape="0">
                    <a:srgbClr val="6E747A">
                      <a:alpha val="43000"/>
                    </a:srgbClr>
                  </a:outerShdw>
                </a:effectLst>
              </a:rPr>
            </a:br>
            <a:r>
              <a:rPr lang="en-US" sz="2025" b="0" cap="none" spc="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727" r:id="rId1"/>
    <p:sldLayoutId id="2147483726" r:id="rId2"/>
    <p:sldLayoutId id="2147483723" r:id="rId3"/>
    <p:sldLayoutId id="2147483724" r:id="rId4"/>
  </p:sldLayoutIdLst>
  <p:txStyles>
    <p:title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HelvLight" pitchFamily="2" charset="0"/>
          <a:ea typeface="+mn-ea"/>
          <a:cs typeface="+mn-cs"/>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HelvLight" pitchFamily="2" charset="0"/>
          <a:ea typeface="+mn-ea"/>
          <a:cs typeface="+mn-cs"/>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HelvLight" pitchFamily="2" charset="0"/>
          <a:ea typeface="+mn-ea"/>
          <a:cs typeface="+mn-cs"/>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HelvLight" pitchFamily="2" charset="0"/>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HelvLight" pitchFamily="2" charset="0"/>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377190" y="190276"/>
            <a:ext cx="7327209" cy="465303"/>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02" name="Google Shape;202;p37"/>
          <p:cNvSpPr txBox="1">
            <a:spLocks noGrp="1"/>
          </p:cNvSpPr>
          <p:nvPr>
            <p:ph type="body" idx="1"/>
          </p:nvPr>
        </p:nvSpPr>
        <p:spPr>
          <a:xfrm>
            <a:off x="377190" y="1285875"/>
            <a:ext cx="8389620" cy="2923381"/>
          </a:xfrm>
          <a:prstGeom prst="rect">
            <a:avLst/>
          </a:prstGeom>
          <a:noFill/>
          <a:ln>
            <a:noFill/>
          </a:ln>
        </p:spPr>
        <p:txBody>
          <a:bodyPr spcFirstLastPara="1" wrap="square" lIns="68575" tIns="34275" rIns="68575" bIns="34275" anchor="t" anchorCtr="0">
            <a:normAutofit/>
          </a:bodyPr>
          <a:lstStyle>
            <a:lvl1pPr marL="457200" marR="0" lvl="0" indent="-374650" algn="l" rtl="0">
              <a:lnSpc>
                <a:spcPct val="90000"/>
              </a:lnSpc>
              <a:spcBef>
                <a:spcPts val="800"/>
              </a:spcBef>
              <a:spcAft>
                <a:spcPts val="0"/>
              </a:spcAft>
              <a:buClr>
                <a:schemeClr val="accent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00"/>
              </a:spcBef>
              <a:spcAft>
                <a:spcPts val="0"/>
              </a:spcAft>
              <a:buClr>
                <a:schemeClr val="accent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00"/>
              </a:spcBef>
              <a:spcAft>
                <a:spcPts val="0"/>
              </a:spcAft>
              <a:buClr>
                <a:schemeClr val="accent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00"/>
              </a:spcBef>
              <a:spcAft>
                <a:spcPts val="0"/>
              </a:spcAft>
              <a:buClr>
                <a:schemeClr val="accent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3" name="Google Shape;203;p37"/>
          <p:cNvSpPr txBox="1">
            <a:spLocks noGrp="1"/>
          </p:cNvSpPr>
          <p:nvPr>
            <p:ph type="ftr" idx="11"/>
          </p:nvPr>
        </p:nvSpPr>
        <p:spPr>
          <a:xfrm>
            <a:off x="377190" y="4814341"/>
            <a:ext cx="6246634" cy="174488"/>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b="0" i="1" u="none" strike="noStrike" cap="none">
                <a:solidFill>
                  <a:srgbClr val="A5A5A5"/>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10">
          <p15:clr>
            <a:srgbClr val="F26B43"/>
          </p15:clr>
        </p15:guide>
        <p15:guide id="2" pos="23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7" name="Google Shape;127;p2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8" name="Google Shape;128;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29" name="Google Shape;129;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30" name="Google Shape;130;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49.jpg"/></Relationships>
</file>

<file path=ppt/slides/_rels/slide1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56.sv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urldefense.com/v3/__https:/www.cdc.gov/mmwr/volumes/69/ss/ss6904a1.htm?s_cid=ss6904a1_w__;!!HYmSToo!NW1dQBFRJjJqpiLqKlHqspQ6yC1ljTxDoODfX4grVx5ZBrtlHNZIr1bWwxPc4V1ZktToog$" TargetMode="External"/><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hyperlink" Target="https://urldefense.com/v3/__https:/www.ncbi.nlm.nih.gov/pubmed/28933930__;!!HYmSToo!NW1dQBFRJjJqpiLqKlHqspQ6yC1ljTxDoODfX4grVx5ZBrtlHNZIr1bWwxPc4V3Ov3ivcQ$" TargetMode="External"/><Relationship Id="rId5" Type="http://schemas.openxmlformats.org/officeDocument/2006/relationships/hyperlink" Target="https://urldefense.com/v3/__https:/www.cdc.gov/ncbddd/developmentaldisabilities/features/increase-in-developmental-disabilities.html__;!!HYmSToo!NW1dQBFRJjJqpiLqKlHqspQ6yC1ljTxDoODfX4grVx5ZBrtlHNZIr1bWwxPc4V07Hlg7yg$" TargetMode="External"/><Relationship Id="rId4" Type="http://schemas.openxmlformats.org/officeDocument/2006/relationships/hyperlink" Target="https://urldefense.com/v3/__https:/www.cdc.gov/ncbddd/autism/documents/ASDPrevalenceDataTable2016-508.pdf__;!!HYmSToo!NW1dQBFRJjJqpiLqKlHqspQ6yC1ljTxDoODfX4grVx5ZBrtlHNZIr1bWwxPc4V3zIfMw9g$"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33.xml"/><Relationship Id="rId5" Type="http://schemas.openxmlformats.org/officeDocument/2006/relationships/image" Target="../media/image59.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image" Target="../media/image59.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66.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66.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59.png"/><Relationship Id="rId5" Type="http://schemas.openxmlformats.org/officeDocument/2006/relationships/image" Target="../media/image67.png"/><Relationship Id="rId4" Type="http://schemas.openxmlformats.org/officeDocument/2006/relationships/hyperlink" Target="http://drive.google.com/file/d/1CmbP01AVA9HwWsr_rBj3nD02EZCHA4hH/view"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linc-it.org/wp-content/uploads/2022/08/LiNC-IT-evaluation-workforce-development-project-at-Harvard-University.pdf" TargetMode="External"/><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hyperlink" Target="https://urldefense.com/v3/__https:/click.icptrack.com/icp/relay.php?r=39297362&amp;msgid=499437&amp;act=HEWZ&amp;c=1346310&amp;pid=1092094&amp;destination=https*3A*2F*2Fgovernor.nc.gov*2Fmedia*2F3184*2Fopen&amp;cf=13425&amp;v=7dd1dbe3a1236574a5ad52355f677ea3af773fcf1642abfd07c7aa7a226cfc9f__;JSUlJSUl!!HYmSToo!epXoVpmv1bQofz8std9XZKsFkNEg2BTxtZh27Szy0U7gfqLfkc4LUr8tXvnKLUsyJ-aumSwqUEavkuzD$" TargetMode="External"/><Relationship Id="rId2" Type="http://schemas.openxmlformats.org/officeDocument/2006/relationships/notesSlide" Target="../notesSlides/notesSlide32.xml"/><Relationship Id="rId1" Type="http://schemas.openxmlformats.org/officeDocument/2006/relationships/slideLayout" Target="../slideLayouts/slideLayout21.xml"/><Relationship Id="rId5" Type="http://schemas.openxmlformats.org/officeDocument/2006/relationships/image" Target="../media/image59.png"/><Relationship Id="rId4" Type="http://schemas.openxmlformats.org/officeDocument/2006/relationships/hyperlink" Target="https://governor.nc.gov/news/press-releases/2022/04/27/governor-cooper-announces-new-career-coaching-program-support-state-employees-autism-spectrum#:~:text=In%20recognition%20of%20World%20Autism,or%20job%20changes%20within%20stat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39.jp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40.jp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793" y="136733"/>
            <a:ext cx="7829207" cy="994172"/>
          </a:xfrm>
        </p:spPr>
        <p:txBody>
          <a:bodyPr>
            <a:normAutofit/>
          </a:bodyPr>
          <a:lstStyle/>
          <a:p>
            <a:r>
              <a:rPr lang="en-US" dirty="0"/>
              <a:t>Supporting Special Populations </a:t>
            </a:r>
            <a:br>
              <a:rPr lang="en-US" dirty="0"/>
            </a:br>
            <a:r>
              <a:rPr lang="en-US" dirty="0"/>
              <a:t>November 14, 2022</a:t>
            </a:r>
          </a:p>
        </p:txBody>
      </p:sp>
      <p:sp>
        <p:nvSpPr>
          <p:cNvPr id="4" name="Rectangle 3"/>
          <p:cNvSpPr>
            <a:spLocks noChangeArrowheads="1"/>
          </p:cNvSpPr>
          <p:nvPr/>
        </p:nvSpPr>
        <p:spPr bwMode="auto">
          <a:xfrm>
            <a:off x="190441" y="3907311"/>
            <a:ext cx="5246225" cy="1409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1113" indent="-11113">
              <a:spcBef>
                <a:spcPct val="20000"/>
              </a:spcBef>
            </a:pPr>
            <a:r>
              <a:rPr lang="en-US" sz="2400" dirty="0"/>
              <a:t>Download the PowerPoint</a:t>
            </a:r>
            <a:br>
              <a:rPr lang="en-US" sz="2400" dirty="0"/>
            </a:br>
            <a:r>
              <a:rPr lang="en-US" sz="2400" dirty="0"/>
              <a:t>and access the recording:</a:t>
            </a:r>
            <a:br>
              <a:rPr lang="en-US" sz="2400" dirty="0"/>
            </a:br>
            <a:r>
              <a:rPr lang="en-US" sz="2400" b="1" dirty="0"/>
              <a:t>www.ncperkins.org/presentations</a:t>
            </a:r>
          </a:p>
        </p:txBody>
      </p:sp>
      <p:pic>
        <p:nvPicPr>
          <p:cNvPr id="3" name="Picture 2">
            <a:extLst>
              <a:ext uri="{FF2B5EF4-FFF2-40B4-BE49-F238E27FC236}">
                <a16:creationId xmlns:a16="http://schemas.microsoft.com/office/drawing/2014/main" id="{38D39376-AC6D-4443-E4B4-19DA05D68E1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4072" y="1375091"/>
            <a:ext cx="2309453" cy="1991381"/>
          </a:xfrm>
          <a:prstGeom prst="rect">
            <a:avLst/>
          </a:prstGeom>
          <a:noFill/>
        </p:spPr>
      </p:pic>
      <p:pic>
        <p:nvPicPr>
          <p:cNvPr id="5" name="Picture 4">
            <a:extLst>
              <a:ext uri="{FF2B5EF4-FFF2-40B4-BE49-F238E27FC236}">
                <a16:creationId xmlns:a16="http://schemas.microsoft.com/office/drawing/2014/main" id="{3856FB7A-D856-D057-E38C-C309D849782C}"/>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840011" y="1362801"/>
            <a:ext cx="2554453" cy="1263315"/>
          </a:xfrm>
          <a:prstGeom prst="rect">
            <a:avLst/>
          </a:prstGeom>
          <a:noFill/>
        </p:spPr>
      </p:pic>
      <p:pic>
        <p:nvPicPr>
          <p:cNvPr id="6" name="Picture 5">
            <a:extLst>
              <a:ext uri="{FF2B5EF4-FFF2-40B4-BE49-F238E27FC236}">
                <a16:creationId xmlns:a16="http://schemas.microsoft.com/office/drawing/2014/main" id="{B97B53D7-D919-D7E6-2731-E7AA8693AA52}"/>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3589862" y="2766799"/>
            <a:ext cx="2891790" cy="1906905"/>
          </a:xfrm>
          <a:prstGeom prst="rect">
            <a:avLst/>
          </a:prstGeom>
          <a:noFill/>
        </p:spPr>
      </p:pic>
      <p:pic>
        <p:nvPicPr>
          <p:cNvPr id="7" name="Picture 6">
            <a:extLst>
              <a:ext uri="{FF2B5EF4-FFF2-40B4-BE49-F238E27FC236}">
                <a16:creationId xmlns:a16="http://schemas.microsoft.com/office/drawing/2014/main" id="{43A8CAE2-14BC-069B-03EE-FF2DC354BA05}"/>
              </a:ext>
            </a:extLst>
          </p:cNvPr>
          <p:cNvPicPr>
            <a:picLocks noChangeAspect="1"/>
          </p:cNvPicPr>
          <p:nvPr/>
        </p:nvPicPr>
        <p:blipFill rotWithShape="1">
          <a:blip r:embed="rId6">
            <a:extLst>
              <a:ext uri="{28A0092B-C50C-407E-A947-70E740481C1C}">
                <a14:useLocalDpi xmlns:a14="http://schemas.microsoft.com/office/drawing/2010/main" val="0"/>
              </a:ext>
            </a:extLst>
          </a:blip>
          <a:srcRect l="13706" r="13482"/>
          <a:stretch/>
        </p:blipFill>
        <p:spPr bwMode="auto">
          <a:xfrm>
            <a:off x="6552906" y="3463717"/>
            <a:ext cx="2156869" cy="1543050"/>
          </a:xfrm>
          <a:prstGeom prst="rect">
            <a:avLst/>
          </a:prstGeom>
          <a:noFill/>
        </p:spPr>
      </p:pic>
      <p:pic>
        <p:nvPicPr>
          <p:cNvPr id="8" name="Picture 7">
            <a:extLst>
              <a:ext uri="{FF2B5EF4-FFF2-40B4-BE49-F238E27FC236}">
                <a16:creationId xmlns:a16="http://schemas.microsoft.com/office/drawing/2014/main" id="{6DA40A72-888F-1F0E-7D4D-10691C2B794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04860" y="2654581"/>
            <a:ext cx="2296426" cy="1284635"/>
          </a:xfrm>
          <a:prstGeom prst="rect">
            <a:avLst/>
          </a:prstGeom>
          <a:noFill/>
        </p:spPr>
      </p:pic>
      <p:pic>
        <p:nvPicPr>
          <p:cNvPr id="9" name="Picture 8">
            <a:extLst>
              <a:ext uri="{FF2B5EF4-FFF2-40B4-BE49-F238E27FC236}">
                <a16:creationId xmlns:a16="http://schemas.microsoft.com/office/drawing/2014/main" id="{E50FECE6-FA4B-8786-03C6-9837175C3A44}"/>
              </a:ext>
            </a:extLst>
          </p:cNvPr>
          <p:cNvPicPr>
            <a:picLocks noChangeAspect="1"/>
          </p:cNvPicPr>
          <p:nvPr/>
        </p:nvPicPr>
        <p:blipFill rotWithShape="1">
          <a:blip r:embed="rId8">
            <a:extLst>
              <a:ext uri="{28A0092B-C50C-407E-A947-70E740481C1C}">
                <a14:useLocalDpi xmlns:a14="http://schemas.microsoft.com/office/drawing/2010/main" val="0"/>
              </a:ext>
            </a:extLst>
          </a:blip>
          <a:srcRect t="11908" b="12850"/>
          <a:stretch/>
        </p:blipFill>
        <p:spPr bwMode="auto">
          <a:xfrm>
            <a:off x="537102" y="1294139"/>
            <a:ext cx="3048854" cy="1284635"/>
          </a:xfrm>
          <a:prstGeom prst="rect">
            <a:avLst/>
          </a:prstGeom>
          <a:noFill/>
        </p:spPr>
      </p:pic>
    </p:spTree>
    <p:extLst>
      <p:ext uri="{BB962C8B-B14F-4D97-AF65-F5344CB8AC3E}">
        <p14:creationId xmlns:p14="http://schemas.microsoft.com/office/powerpoint/2010/main" val="358999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24442"/>
            <a:ext cx="9143998" cy="954106"/>
          </a:xfrm>
        </p:spPr>
        <p:txBody>
          <a:bodyPr>
            <a:normAutofit/>
          </a:bodyPr>
          <a:lstStyle/>
          <a:p>
            <a:r>
              <a:rPr lang="en-US" dirty="0"/>
              <a:t>Caroline Sullivan</a:t>
            </a:r>
          </a:p>
        </p:txBody>
      </p:sp>
      <p:sp>
        <p:nvSpPr>
          <p:cNvPr id="4" name="TextBox 3">
            <a:extLst>
              <a:ext uri="{FF2B5EF4-FFF2-40B4-BE49-F238E27FC236}">
                <a16:creationId xmlns:a16="http://schemas.microsoft.com/office/drawing/2014/main" id="{CC77DF52-8C6A-4C19-C9DD-3EEA7991CF00}"/>
              </a:ext>
            </a:extLst>
          </p:cNvPr>
          <p:cNvSpPr txBox="1"/>
          <p:nvPr/>
        </p:nvSpPr>
        <p:spPr>
          <a:xfrm>
            <a:off x="1741336" y="381663"/>
            <a:ext cx="5828306" cy="523220"/>
          </a:xfrm>
          <a:prstGeom prst="rect">
            <a:avLst/>
          </a:prstGeom>
          <a:solidFill>
            <a:schemeClr val="bg1"/>
          </a:solidFill>
        </p:spPr>
        <p:txBody>
          <a:bodyPr wrap="square" rtlCol="0">
            <a:spAutoFit/>
          </a:bodyPr>
          <a:lstStyle/>
          <a:p>
            <a:endParaRPr lang="en-US" sz="2800" dirty="0"/>
          </a:p>
        </p:txBody>
      </p:sp>
      <p:sp>
        <p:nvSpPr>
          <p:cNvPr id="3" name="Subtitle 2">
            <a:extLst>
              <a:ext uri="{FF2B5EF4-FFF2-40B4-BE49-F238E27FC236}">
                <a16:creationId xmlns:a16="http://schemas.microsoft.com/office/drawing/2014/main" id="{A413C78E-B70D-B33B-44C1-F52399630C35}"/>
              </a:ext>
            </a:extLst>
          </p:cNvPr>
          <p:cNvSpPr>
            <a:spLocks noGrp="1"/>
          </p:cNvSpPr>
          <p:nvPr>
            <p:ph type="subTitle" idx="1"/>
          </p:nvPr>
        </p:nvSpPr>
        <p:spPr>
          <a:xfrm>
            <a:off x="-1" y="2855356"/>
            <a:ext cx="9143999" cy="1027093"/>
          </a:xfrm>
        </p:spPr>
        <p:txBody>
          <a:bodyPr vert="horz" lIns="91440" tIns="45720" rIns="91440" bIns="45720" rtlCol="0" anchor="t">
            <a:normAutofit/>
          </a:bodyPr>
          <a:lstStyle/>
          <a:p>
            <a:r>
              <a:rPr lang="en-US" dirty="0">
                <a:latin typeface="HelvLight"/>
              </a:rPr>
              <a:t>Executive Director</a:t>
            </a:r>
          </a:p>
        </p:txBody>
      </p:sp>
      <p:pic>
        <p:nvPicPr>
          <p:cNvPr id="7" name="Picture 6" descr="A person smiling for the camera&#10;&#10;Description automatically generated with medium confidence">
            <a:extLst>
              <a:ext uri="{FF2B5EF4-FFF2-40B4-BE49-F238E27FC236}">
                <a16:creationId xmlns:a16="http://schemas.microsoft.com/office/drawing/2014/main" id="{8AC5BF80-C33C-B69F-EA0A-471CB6F9870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r="5432"/>
          <a:stretch/>
        </p:blipFill>
        <p:spPr>
          <a:xfrm>
            <a:off x="6468532" y="0"/>
            <a:ext cx="2675465" cy="3205809"/>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54CB2620-BBCF-8108-519D-3A8CE9051E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493" y="4059257"/>
            <a:ext cx="2725148" cy="969348"/>
          </a:xfrm>
          <a:prstGeom prst="rect">
            <a:avLst/>
          </a:prstGeom>
        </p:spPr>
      </p:pic>
      <p:sp>
        <p:nvSpPr>
          <p:cNvPr id="10" name="TextBox 9">
            <a:extLst>
              <a:ext uri="{FF2B5EF4-FFF2-40B4-BE49-F238E27FC236}">
                <a16:creationId xmlns:a16="http://schemas.microsoft.com/office/drawing/2014/main" id="{3A66DC8F-C4DB-AF7D-3E1B-CC0AAE05EA9D}"/>
              </a:ext>
            </a:extLst>
          </p:cNvPr>
          <p:cNvSpPr txBox="1"/>
          <p:nvPr/>
        </p:nvSpPr>
        <p:spPr>
          <a:xfrm>
            <a:off x="1741336" y="306944"/>
            <a:ext cx="4540931" cy="954107"/>
          </a:xfrm>
          <a:prstGeom prst="rect">
            <a:avLst/>
          </a:prstGeom>
          <a:solidFill>
            <a:schemeClr val="bg1"/>
          </a:solidFill>
        </p:spPr>
        <p:txBody>
          <a:bodyPr wrap="square" rtlCol="0">
            <a:spAutoFit/>
          </a:bodyPr>
          <a:lstStyle/>
          <a:p>
            <a:r>
              <a:rPr lang="en-US" sz="2800" dirty="0"/>
              <a:t>NC Business Committee for </a:t>
            </a:r>
          </a:p>
          <a:p>
            <a:r>
              <a:rPr lang="en-US" sz="2800" dirty="0"/>
              <a:t>Education</a:t>
            </a:r>
          </a:p>
        </p:txBody>
      </p:sp>
    </p:spTree>
    <p:extLst>
      <p:ext uri="{BB962C8B-B14F-4D97-AF65-F5344CB8AC3E}">
        <p14:creationId xmlns:p14="http://schemas.microsoft.com/office/powerpoint/2010/main" val="305631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24442"/>
            <a:ext cx="9143998" cy="954106"/>
          </a:xfrm>
        </p:spPr>
        <p:txBody>
          <a:bodyPr>
            <a:normAutofit/>
          </a:bodyPr>
          <a:lstStyle/>
          <a:p>
            <a:r>
              <a:rPr lang="en-US" dirty="0"/>
              <a:t>Sally Tallman</a:t>
            </a:r>
          </a:p>
        </p:txBody>
      </p:sp>
      <p:sp>
        <p:nvSpPr>
          <p:cNvPr id="4" name="TextBox 3">
            <a:extLst>
              <a:ext uri="{FF2B5EF4-FFF2-40B4-BE49-F238E27FC236}">
                <a16:creationId xmlns:a16="http://schemas.microsoft.com/office/drawing/2014/main" id="{CC77DF52-8C6A-4C19-C9DD-3EEA7991CF00}"/>
              </a:ext>
            </a:extLst>
          </p:cNvPr>
          <p:cNvSpPr txBox="1"/>
          <p:nvPr/>
        </p:nvSpPr>
        <p:spPr>
          <a:xfrm>
            <a:off x="1741336" y="381663"/>
            <a:ext cx="5828306" cy="523220"/>
          </a:xfrm>
          <a:prstGeom prst="rect">
            <a:avLst/>
          </a:prstGeom>
          <a:solidFill>
            <a:schemeClr val="bg1"/>
          </a:solidFill>
        </p:spPr>
        <p:txBody>
          <a:bodyPr wrap="square" rtlCol="0">
            <a:spAutoFit/>
          </a:bodyPr>
          <a:lstStyle/>
          <a:p>
            <a:endParaRPr lang="en-US" sz="2800" dirty="0"/>
          </a:p>
        </p:txBody>
      </p:sp>
      <p:sp>
        <p:nvSpPr>
          <p:cNvPr id="3" name="Subtitle 2">
            <a:extLst>
              <a:ext uri="{FF2B5EF4-FFF2-40B4-BE49-F238E27FC236}">
                <a16:creationId xmlns:a16="http://schemas.microsoft.com/office/drawing/2014/main" id="{A413C78E-B70D-B33B-44C1-F52399630C35}"/>
              </a:ext>
            </a:extLst>
          </p:cNvPr>
          <p:cNvSpPr>
            <a:spLocks noGrp="1"/>
          </p:cNvSpPr>
          <p:nvPr>
            <p:ph type="subTitle" idx="1"/>
          </p:nvPr>
        </p:nvSpPr>
        <p:spPr>
          <a:xfrm>
            <a:off x="-1" y="2855356"/>
            <a:ext cx="9143999" cy="1027093"/>
          </a:xfrm>
        </p:spPr>
        <p:txBody>
          <a:bodyPr vert="horz" lIns="91440" tIns="45720" rIns="91440" bIns="45720" rtlCol="0" anchor="t">
            <a:normAutofit/>
          </a:bodyPr>
          <a:lstStyle/>
          <a:p>
            <a:r>
              <a:rPr lang="en-US" dirty="0">
                <a:latin typeface="HelvLight"/>
              </a:rPr>
              <a:t>Landscape Architect</a:t>
            </a:r>
          </a:p>
          <a:p>
            <a:r>
              <a:rPr lang="en-US" dirty="0">
                <a:latin typeface="HelvLight"/>
              </a:rPr>
              <a:t>Business Owner </a:t>
            </a:r>
          </a:p>
        </p:txBody>
      </p:sp>
      <p:sp>
        <p:nvSpPr>
          <p:cNvPr id="10" name="TextBox 9">
            <a:extLst>
              <a:ext uri="{FF2B5EF4-FFF2-40B4-BE49-F238E27FC236}">
                <a16:creationId xmlns:a16="http://schemas.microsoft.com/office/drawing/2014/main" id="{3A66DC8F-C4DB-AF7D-3E1B-CC0AAE05EA9D}"/>
              </a:ext>
            </a:extLst>
          </p:cNvPr>
          <p:cNvSpPr txBox="1"/>
          <p:nvPr/>
        </p:nvSpPr>
        <p:spPr>
          <a:xfrm>
            <a:off x="1741336" y="306944"/>
            <a:ext cx="4540931" cy="954107"/>
          </a:xfrm>
          <a:prstGeom prst="rect">
            <a:avLst/>
          </a:prstGeom>
          <a:solidFill>
            <a:schemeClr val="bg1"/>
          </a:solidFill>
        </p:spPr>
        <p:txBody>
          <a:bodyPr wrap="square" rtlCol="0">
            <a:spAutoFit/>
          </a:bodyPr>
          <a:lstStyle/>
          <a:p>
            <a:r>
              <a:rPr lang="en-US" sz="2800" dirty="0"/>
              <a:t>Non-Traditional Field</a:t>
            </a:r>
          </a:p>
          <a:p>
            <a:endParaRPr lang="en-US" sz="2800" dirty="0"/>
          </a:p>
        </p:txBody>
      </p:sp>
      <p:pic>
        <p:nvPicPr>
          <p:cNvPr id="6" name="Picture 5" descr="A picture containing shape&#10;&#10;Description automatically generated">
            <a:extLst>
              <a:ext uri="{FF2B5EF4-FFF2-40B4-BE49-F238E27FC236}">
                <a16:creationId xmlns:a16="http://schemas.microsoft.com/office/drawing/2014/main" id="{2642304F-6F88-2819-95CB-2EFD14D29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57" y="2730848"/>
            <a:ext cx="4532958" cy="2591106"/>
          </a:xfrm>
          <a:prstGeom prst="rect">
            <a:avLst/>
          </a:prstGeom>
        </p:spPr>
      </p:pic>
      <p:pic>
        <p:nvPicPr>
          <p:cNvPr id="11" name="Picture 10" descr="A white truck with a sign on the back&#10;&#10;Description automatically generated with low confidence">
            <a:extLst>
              <a:ext uri="{FF2B5EF4-FFF2-40B4-BE49-F238E27FC236}">
                <a16:creationId xmlns:a16="http://schemas.microsoft.com/office/drawing/2014/main" id="{C4B75E57-CF2F-3FC7-11B3-088876964E5B}"/>
              </a:ext>
            </a:extLst>
          </p:cNvPr>
          <p:cNvPicPr>
            <a:picLocks noChangeAspect="1"/>
          </p:cNvPicPr>
          <p:nvPr/>
        </p:nvPicPr>
        <p:blipFill rotWithShape="1">
          <a:blip r:embed="rId4">
            <a:extLst>
              <a:ext uri="{28A0092B-C50C-407E-A947-70E740481C1C}">
                <a14:useLocalDpi xmlns:a14="http://schemas.microsoft.com/office/drawing/2010/main" val="0"/>
              </a:ext>
            </a:extLst>
          </a:blip>
          <a:srcRect l="7444" r="5211"/>
          <a:stretch/>
        </p:blipFill>
        <p:spPr>
          <a:xfrm>
            <a:off x="5817503" y="0"/>
            <a:ext cx="3326498" cy="2855356"/>
          </a:xfrm>
          <a:prstGeom prst="rect">
            <a:avLst/>
          </a:prstGeom>
        </p:spPr>
      </p:pic>
    </p:spTree>
    <p:extLst>
      <p:ext uri="{BB962C8B-B14F-4D97-AF65-F5344CB8AC3E}">
        <p14:creationId xmlns:p14="http://schemas.microsoft.com/office/powerpoint/2010/main" val="137608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FEBBD73-47C4-ACB2-9B37-21EEF048D886}"/>
              </a:ext>
            </a:extLst>
          </p:cNvPr>
          <p:cNvSpPr txBox="1"/>
          <p:nvPr/>
        </p:nvSpPr>
        <p:spPr>
          <a:xfrm>
            <a:off x="3724073" y="471951"/>
            <a:ext cx="4939868" cy="964620"/>
          </a:xfrm>
          <a:prstGeom prst="rect">
            <a:avLst/>
          </a:prstGeom>
        </p:spPr>
        <p:txBody>
          <a:bodyPr vert="horz" lIns="68580" tIns="34290" rIns="68580" bIns="34290" rtlCol="0" anchor="b">
            <a:normAutofit/>
          </a:bodyPr>
          <a:lstStyle/>
          <a:p>
            <a:pPr>
              <a:lnSpc>
                <a:spcPct val="90000"/>
              </a:lnSpc>
              <a:spcBef>
                <a:spcPct val="0"/>
              </a:spcBef>
              <a:spcAft>
                <a:spcPts val="450"/>
              </a:spcAft>
            </a:pPr>
            <a:r>
              <a:rPr lang="en-US" sz="2325" dirty="0">
                <a:latin typeface="+mj-lt"/>
                <a:ea typeface="+mj-ea"/>
                <a:cs typeface="+mj-cs"/>
              </a:rPr>
              <a:t>Sally Tallman</a:t>
            </a:r>
          </a:p>
          <a:p>
            <a:pPr>
              <a:lnSpc>
                <a:spcPct val="90000"/>
              </a:lnSpc>
              <a:spcBef>
                <a:spcPct val="0"/>
              </a:spcBef>
              <a:spcAft>
                <a:spcPts val="450"/>
              </a:spcAft>
            </a:pPr>
            <a:r>
              <a:rPr lang="en-US" sz="2325" dirty="0">
                <a:latin typeface="+mj-lt"/>
                <a:ea typeface="+mj-ea"/>
                <a:cs typeface="+mj-cs"/>
              </a:rPr>
              <a:t>Owner, Designer – Women with Tools </a:t>
            </a:r>
          </a:p>
        </p:txBody>
      </p:sp>
      <p:sp>
        <p:nvSpPr>
          <p:cNvPr id="9" name="Content Placeholder 8">
            <a:extLst>
              <a:ext uri="{FF2B5EF4-FFF2-40B4-BE49-F238E27FC236}">
                <a16:creationId xmlns:a16="http://schemas.microsoft.com/office/drawing/2014/main" id="{6985602D-6B30-C1A9-D9BE-318A6A21257C}"/>
              </a:ext>
            </a:extLst>
          </p:cNvPr>
          <p:cNvSpPr>
            <a:spLocks noGrp="1"/>
          </p:cNvSpPr>
          <p:nvPr>
            <p:ph sz="half" idx="2"/>
          </p:nvPr>
        </p:nvSpPr>
        <p:spPr>
          <a:xfrm>
            <a:off x="3724074" y="1828801"/>
            <a:ext cx="4939867" cy="2839064"/>
          </a:xfrm>
        </p:spPr>
        <p:txBody>
          <a:bodyPr vert="horz" lIns="68580" tIns="34290" rIns="68580" bIns="34290" rtlCol="0">
            <a:normAutofit/>
          </a:bodyPr>
          <a:lstStyle/>
          <a:p>
            <a:r>
              <a:rPr lang="en-US" sz="1275" dirty="0"/>
              <a:t>Hobbyist turned side job</a:t>
            </a:r>
          </a:p>
          <a:p>
            <a:r>
              <a:rPr lang="en-US" sz="1275" dirty="0"/>
              <a:t>Landscape Architecture through Wake Tech</a:t>
            </a:r>
          </a:p>
          <a:p>
            <a:r>
              <a:rPr lang="en-US" sz="1275" dirty="0"/>
              <a:t>Planned on launching in Spring after watching for winter sales to gain cheaper business equipment</a:t>
            </a:r>
          </a:p>
          <a:p>
            <a:r>
              <a:rPr lang="en-US" sz="1275" dirty="0"/>
              <a:t>Growth struggles: getting loyal part time employees during growth</a:t>
            </a:r>
          </a:p>
          <a:p>
            <a:r>
              <a:rPr lang="en-US" sz="1275" dirty="0"/>
              <a:t>Gender struggles: male dominated field where people have assumptions</a:t>
            </a:r>
          </a:p>
          <a:p>
            <a:r>
              <a:rPr lang="en-US" sz="1275" dirty="0"/>
              <a:t>Continuing education: not expensive but you have to find time</a:t>
            </a:r>
          </a:p>
          <a:p>
            <a:r>
              <a:rPr lang="en-US" sz="1275" dirty="0"/>
              <a:t>Help from schools: flexible with assignments, grants</a:t>
            </a:r>
          </a:p>
          <a:p>
            <a:r>
              <a:rPr lang="en-US" sz="1275" dirty="0"/>
              <a:t>General tips: let people help and ask for it within your community</a:t>
            </a:r>
          </a:p>
        </p:txBody>
      </p:sp>
      <p:pic>
        <p:nvPicPr>
          <p:cNvPr id="11" name="Content Placeholder 10">
            <a:extLst>
              <a:ext uri="{FF2B5EF4-FFF2-40B4-BE49-F238E27FC236}">
                <a16:creationId xmlns:a16="http://schemas.microsoft.com/office/drawing/2014/main" id="{FC20E468-1948-4028-F1E4-12FA2CF9097F}"/>
              </a:ext>
            </a:extLst>
          </p:cNvPr>
          <p:cNvPicPr>
            <a:picLocks noGrp="1" noChangeAspect="1"/>
          </p:cNvPicPr>
          <p:nvPr>
            <p:ph sz="half" idx="1"/>
          </p:nvPr>
        </p:nvPicPr>
        <p:blipFill>
          <a:blip r:embed="rId2"/>
          <a:srcRect l="16203" r="16203"/>
          <a:stretch/>
        </p:blipFill>
        <p:spPr>
          <a:xfrm>
            <a:off x="16" y="7"/>
            <a:ext cx="3476678" cy="5143493"/>
          </a:xfrm>
          <a:prstGeom prst="rect">
            <a:avLst/>
          </a:prstGeom>
          <a:effectLst/>
        </p:spPr>
      </p:pic>
    </p:spTree>
    <p:extLst>
      <p:ext uri="{BB962C8B-B14F-4D97-AF65-F5344CB8AC3E}">
        <p14:creationId xmlns:p14="http://schemas.microsoft.com/office/powerpoint/2010/main" val="2694298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6988CFD-AB0D-D016-0D61-5C0B00575BDD}"/>
              </a:ext>
            </a:extLst>
          </p:cNvPr>
          <p:cNvSpPr/>
          <p:nvPr/>
        </p:nvSpPr>
        <p:spPr>
          <a:xfrm>
            <a:off x="1159933" y="3979333"/>
            <a:ext cx="2851867" cy="11508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1724442"/>
            <a:ext cx="9143998" cy="954106"/>
          </a:xfrm>
        </p:spPr>
        <p:txBody>
          <a:bodyPr>
            <a:normAutofit/>
          </a:bodyPr>
          <a:lstStyle/>
          <a:p>
            <a:r>
              <a:rPr lang="en-US" dirty="0"/>
              <a:t>Deanna Jones</a:t>
            </a:r>
          </a:p>
        </p:txBody>
      </p:sp>
      <p:sp>
        <p:nvSpPr>
          <p:cNvPr id="4" name="TextBox 3">
            <a:extLst>
              <a:ext uri="{FF2B5EF4-FFF2-40B4-BE49-F238E27FC236}">
                <a16:creationId xmlns:a16="http://schemas.microsoft.com/office/drawing/2014/main" id="{CC77DF52-8C6A-4C19-C9DD-3EEA7991CF00}"/>
              </a:ext>
            </a:extLst>
          </p:cNvPr>
          <p:cNvSpPr txBox="1"/>
          <p:nvPr/>
        </p:nvSpPr>
        <p:spPr>
          <a:xfrm>
            <a:off x="1741336" y="381663"/>
            <a:ext cx="5828306" cy="523220"/>
          </a:xfrm>
          <a:prstGeom prst="rect">
            <a:avLst/>
          </a:prstGeom>
          <a:solidFill>
            <a:schemeClr val="bg1"/>
          </a:solidFill>
        </p:spPr>
        <p:txBody>
          <a:bodyPr wrap="square" rtlCol="0">
            <a:spAutoFit/>
          </a:bodyPr>
          <a:lstStyle/>
          <a:p>
            <a:endParaRPr lang="en-US" sz="2800" dirty="0"/>
          </a:p>
        </p:txBody>
      </p:sp>
      <p:sp>
        <p:nvSpPr>
          <p:cNvPr id="3" name="Subtitle 2">
            <a:extLst>
              <a:ext uri="{FF2B5EF4-FFF2-40B4-BE49-F238E27FC236}">
                <a16:creationId xmlns:a16="http://schemas.microsoft.com/office/drawing/2014/main" id="{A413C78E-B70D-B33B-44C1-F52399630C35}"/>
              </a:ext>
            </a:extLst>
          </p:cNvPr>
          <p:cNvSpPr>
            <a:spLocks noGrp="1"/>
          </p:cNvSpPr>
          <p:nvPr>
            <p:ph type="subTitle" idx="1"/>
          </p:nvPr>
        </p:nvSpPr>
        <p:spPr>
          <a:xfrm>
            <a:off x="-1" y="2855356"/>
            <a:ext cx="9143999" cy="1027093"/>
          </a:xfrm>
        </p:spPr>
        <p:txBody>
          <a:bodyPr vert="horz" lIns="91440" tIns="45720" rIns="91440" bIns="45720" rtlCol="0" anchor="t">
            <a:normAutofit/>
          </a:bodyPr>
          <a:lstStyle/>
          <a:p>
            <a:r>
              <a:rPr lang="en-US" dirty="0">
                <a:latin typeface="HelvLight"/>
              </a:rPr>
              <a:t>Regional Specials</a:t>
            </a:r>
          </a:p>
          <a:p>
            <a:r>
              <a:rPr lang="en-US" dirty="0">
                <a:latin typeface="HelvLight"/>
              </a:rPr>
              <a:t>Employment Services for Central NC</a:t>
            </a:r>
          </a:p>
        </p:txBody>
      </p:sp>
      <p:sp>
        <p:nvSpPr>
          <p:cNvPr id="10" name="TextBox 9">
            <a:extLst>
              <a:ext uri="{FF2B5EF4-FFF2-40B4-BE49-F238E27FC236}">
                <a16:creationId xmlns:a16="http://schemas.microsoft.com/office/drawing/2014/main" id="{3A66DC8F-C4DB-AF7D-3E1B-CC0AAE05EA9D}"/>
              </a:ext>
            </a:extLst>
          </p:cNvPr>
          <p:cNvSpPr txBox="1"/>
          <p:nvPr/>
        </p:nvSpPr>
        <p:spPr>
          <a:xfrm>
            <a:off x="1741336" y="306944"/>
            <a:ext cx="4540931" cy="954107"/>
          </a:xfrm>
          <a:prstGeom prst="rect">
            <a:avLst/>
          </a:prstGeom>
          <a:solidFill>
            <a:schemeClr val="bg1"/>
          </a:solidFill>
        </p:spPr>
        <p:txBody>
          <a:bodyPr wrap="square" rtlCol="0">
            <a:spAutoFit/>
          </a:bodyPr>
          <a:lstStyle/>
          <a:p>
            <a:r>
              <a:rPr lang="en-US" sz="2800" dirty="0"/>
              <a:t>Single-parent student</a:t>
            </a:r>
          </a:p>
          <a:p>
            <a:endParaRPr lang="en-US" sz="2800" dirty="0"/>
          </a:p>
        </p:txBody>
      </p:sp>
      <p:pic>
        <p:nvPicPr>
          <p:cNvPr id="6" name="Picture 5" descr="A picture containing tree, person, outdoor, person&#10;&#10;Description automatically generated">
            <a:extLst>
              <a:ext uri="{FF2B5EF4-FFF2-40B4-BE49-F238E27FC236}">
                <a16:creationId xmlns:a16="http://schemas.microsoft.com/office/drawing/2014/main" id="{D45DBD00-3CC0-71FE-3A2C-A502B8FBD47A}"/>
              </a:ext>
            </a:extLst>
          </p:cNvPr>
          <p:cNvPicPr>
            <a:picLocks noChangeAspect="1"/>
          </p:cNvPicPr>
          <p:nvPr/>
        </p:nvPicPr>
        <p:blipFill rotWithShape="1">
          <a:blip r:embed="rId3">
            <a:extLst>
              <a:ext uri="{28A0092B-C50C-407E-A947-70E740481C1C}">
                <a14:useLocalDpi xmlns:a14="http://schemas.microsoft.com/office/drawing/2010/main" val="0"/>
              </a:ext>
            </a:extLst>
          </a:blip>
          <a:srcRect l="5608" t="7419" r="7388"/>
          <a:stretch/>
        </p:blipFill>
        <p:spPr>
          <a:xfrm>
            <a:off x="6830420" y="1"/>
            <a:ext cx="2313577" cy="3301999"/>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C0A5F589-B41F-F151-6BDB-A99AC8BCBAF0}"/>
              </a:ext>
            </a:extLst>
          </p:cNvPr>
          <p:cNvPicPr>
            <a:picLocks noChangeAspect="1"/>
          </p:cNvPicPr>
          <p:nvPr/>
        </p:nvPicPr>
        <p:blipFill rotWithShape="1">
          <a:blip r:embed="rId4">
            <a:extLst>
              <a:ext uri="{28A0092B-C50C-407E-A947-70E740481C1C}">
                <a14:useLocalDpi xmlns:a14="http://schemas.microsoft.com/office/drawing/2010/main" val="0"/>
              </a:ext>
            </a:extLst>
          </a:blip>
          <a:srcRect l="28450"/>
          <a:stretch/>
        </p:blipFill>
        <p:spPr>
          <a:xfrm>
            <a:off x="1159933" y="4025389"/>
            <a:ext cx="2780598" cy="1070964"/>
          </a:xfrm>
          <a:prstGeom prst="rect">
            <a:avLst/>
          </a:prstGeom>
          <a:ln>
            <a:solidFill>
              <a:schemeClr val="tx1"/>
            </a:solidFill>
          </a:ln>
        </p:spPr>
      </p:pic>
      <p:pic>
        <p:nvPicPr>
          <p:cNvPr id="14" name="Picture 13">
            <a:extLst>
              <a:ext uri="{FF2B5EF4-FFF2-40B4-BE49-F238E27FC236}">
                <a16:creationId xmlns:a16="http://schemas.microsoft.com/office/drawing/2014/main" id="{37458EAA-C116-EF73-884D-41ABD1EAF8C1}"/>
              </a:ext>
            </a:extLst>
          </p:cNvPr>
          <p:cNvPicPr>
            <a:picLocks noChangeAspect="1"/>
          </p:cNvPicPr>
          <p:nvPr/>
        </p:nvPicPr>
        <p:blipFill>
          <a:blip r:embed="rId5"/>
          <a:stretch>
            <a:fillRect/>
          </a:stretch>
        </p:blipFill>
        <p:spPr>
          <a:xfrm>
            <a:off x="0" y="3979332"/>
            <a:ext cx="1180918" cy="1164167"/>
          </a:xfrm>
          <a:prstGeom prst="rect">
            <a:avLst/>
          </a:prstGeom>
        </p:spPr>
      </p:pic>
    </p:spTree>
    <p:extLst>
      <p:ext uri="{BB962C8B-B14F-4D97-AF65-F5344CB8AC3E}">
        <p14:creationId xmlns:p14="http://schemas.microsoft.com/office/powerpoint/2010/main" val="58956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2BE5FF-8975-457D-0602-86EA784C7EFC}"/>
              </a:ext>
            </a:extLst>
          </p:cNvPr>
          <p:cNvSpPr/>
          <p:nvPr/>
        </p:nvSpPr>
        <p:spPr>
          <a:xfrm>
            <a:off x="-1" y="4322466"/>
            <a:ext cx="4370833" cy="821034"/>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1724442"/>
            <a:ext cx="9143998" cy="954106"/>
          </a:xfrm>
        </p:spPr>
        <p:txBody>
          <a:bodyPr>
            <a:normAutofit/>
          </a:bodyPr>
          <a:lstStyle/>
          <a:p>
            <a:r>
              <a:rPr lang="en-US" sz="4000" dirty="0"/>
              <a:t>Nick Drake</a:t>
            </a:r>
          </a:p>
        </p:txBody>
      </p:sp>
      <p:sp>
        <p:nvSpPr>
          <p:cNvPr id="4" name="TextBox 3">
            <a:extLst>
              <a:ext uri="{FF2B5EF4-FFF2-40B4-BE49-F238E27FC236}">
                <a16:creationId xmlns:a16="http://schemas.microsoft.com/office/drawing/2014/main" id="{CC77DF52-8C6A-4C19-C9DD-3EEA7991CF00}"/>
              </a:ext>
            </a:extLst>
          </p:cNvPr>
          <p:cNvSpPr txBox="1"/>
          <p:nvPr/>
        </p:nvSpPr>
        <p:spPr>
          <a:xfrm>
            <a:off x="1741336" y="381663"/>
            <a:ext cx="5828306" cy="954107"/>
          </a:xfrm>
          <a:prstGeom prst="rect">
            <a:avLst/>
          </a:prstGeom>
          <a:solidFill>
            <a:schemeClr val="bg1"/>
          </a:solidFill>
        </p:spPr>
        <p:txBody>
          <a:bodyPr wrap="square" rtlCol="0">
            <a:spAutoFit/>
          </a:bodyPr>
          <a:lstStyle/>
          <a:p>
            <a:r>
              <a:rPr lang="en-US" sz="2800" b="1" dirty="0"/>
              <a:t>Military-Connected Students</a:t>
            </a:r>
          </a:p>
          <a:p>
            <a:endParaRPr lang="en-US" sz="2800" dirty="0"/>
          </a:p>
        </p:txBody>
      </p:sp>
      <p:sp>
        <p:nvSpPr>
          <p:cNvPr id="3" name="Subtitle 2">
            <a:extLst>
              <a:ext uri="{FF2B5EF4-FFF2-40B4-BE49-F238E27FC236}">
                <a16:creationId xmlns:a16="http://schemas.microsoft.com/office/drawing/2014/main" id="{A413C78E-B70D-B33B-44C1-F52399630C35}"/>
              </a:ext>
            </a:extLst>
          </p:cNvPr>
          <p:cNvSpPr>
            <a:spLocks noGrp="1"/>
          </p:cNvSpPr>
          <p:nvPr>
            <p:ph type="subTitle" idx="1"/>
          </p:nvPr>
        </p:nvSpPr>
        <p:spPr>
          <a:xfrm>
            <a:off x="-1" y="2855356"/>
            <a:ext cx="9143999" cy="1027093"/>
          </a:xfrm>
        </p:spPr>
        <p:txBody>
          <a:bodyPr vert="horz" lIns="91440" tIns="45720" rIns="91440" bIns="45720" rtlCol="0" anchor="t">
            <a:normAutofit/>
          </a:bodyPr>
          <a:lstStyle/>
          <a:p>
            <a:r>
              <a:rPr lang="en-US" dirty="0">
                <a:latin typeface="HelvLight"/>
              </a:rPr>
              <a:t>Director of Jeffrey Wright </a:t>
            </a:r>
          </a:p>
          <a:p>
            <a:r>
              <a:rPr lang="en-US" dirty="0">
                <a:latin typeface="HelvLight"/>
              </a:rPr>
              <a:t>Military and Veteran Services</a:t>
            </a:r>
          </a:p>
        </p:txBody>
      </p:sp>
      <p:pic>
        <p:nvPicPr>
          <p:cNvPr id="5" name="Content Placeholder 4">
            <a:extLst>
              <a:ext uri="{FF2B5EF4-FFF2-40B4-BE49-F238E27FC236}">
                <a16:creationId xmlns:a16="http://schemas.microsoft.com/office/drawing/2014/main" id="{611B9A4F-DBF7-6AEC-C1F4-98C55EEF5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1841" y="-4435"/>
            <a:ext cx="2242157" cy="3363233"/>
          </a:xfrm>
          <a:prstGeom prst="rect">
            <a:avLst/>
          </a:prstGeom>
        </p:spPr>
      </p:pic>
      <p:pic>
        <p:nvPicPr>
          <p:cNvPr id="8" name="Graphic 7">
            <a:extLst>
              <a:ext uri="{FF2B5EF4-FFF2-40B4-BE49-F238E27FC236}">
                <a16:creationId xmlns:a16="http://schemas.microsoft.com/office/drawing/2014/main" id="{D55289BE-94E4-41D2-F7B3-78A89C42C6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4322466"/>
            <a:ext cx="4286250" cy="714375"/>
          </a:xfrm>
          <a:prstGeom prst="rect">
            <a:avLst/>
          </a:prstGeom>
        </p:spPr>
      </p:pic>
    </p:spTree>
    <p:extLst>
      <p:ext uri="{BB962C8B-B14F-4D97-AF65-F5344CB8AC3E}">
        <p14:creationId xmlns:p14="http://schemas.microsoft.com/office/powerpoint/2010/main" val="83292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122" y="495431"/>
            <a:ext cx="5488576" cy="466281"/>
          </a:xfrm>
          <a:prstGeom prst="rect">
            <a:avLst/>
          </a:prstGeom>
          <a:noFill/>
        </p:spPr>
        <p:txBody>
          <a:bodyPr wrap="square" rtlCol="0">
            <a:spAutoFit/>
          </a:bodyPr>
          <a:lstStyle/>
          <a:p>
            <a:r>
              <a:rPr lang="en-US" sz="2430" dirty="0">
                <a:latin typeface="Glypha LT Std" panose="02060503030505020204" pitchFamily="18" charset="0"/>
              </a:rPr>
              <a:t>Military-Connected Student Engagement</a:t>
            </a:r>
          </a:p>
        </p:txBody>
      </p:sp>
      <p:sp>
        <p:nvSpPr>
          <p:cNvPr id="6" name="Rectangle 5"/>
          <p:cNvSpPr/>
          <p:nvPr/>
        </p:nvSpPr>
        <p:spPr>
          <a:xfrm>
            <a:off x="1103216" y="830484"/>
            <a:ext cx="2443881" cy="424732"/>
          </a:xfrm>
          <a:prstGeom prst="rect">
            <a:avLst/>
          </a:prstGeom>
        </p:spPr>
        <p:txBody>
          <a:bodyPr wrap="square" anchor="ctr">
            <a:spAutoFit/>
          </a:bodyPr>
          <a:lstStyle/>
          <a:p>
            <a:r>
              <a:rPr lang="en-US" sz="1080" dirty="0">
                <a:latin typeface="Univers LT Std 47 Cn Lt" panose="020B0406020202040204" pitchFamily="34" charset="0"/>
              </a:rPr>
              <a:t>Division of Academic and Student Affairs</a:t>
            </a:r>
            <a:endParaRPr lang="en-US" sz="1080" baseline="30000" dirty="0">
              <a:latin typeface="Univers LT Std 47 Cn Lt" panose="020B040602020204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21" y="955253"/>
            <a:ext cx="556495" cy="175193"/>
          </a:xfrm>
          <a:prstGeom prst="rect">
            <a:avLst/>
          </a:prstGeom>
        </p:spPr>
      </p:pic>
      <p:pic>
        <p:nvPicPr>
          <p:cNvPr id="2" name="Content Placeholder 4">
            <a:extLst>
              <a:ext uri="{FF2B5EF4-FFF2-40B4-BE49-F238E27FC236}">
                <a16:creationId xmlns:a16="http://schemas.microsoft.com/office/drawing/2014/main" id="{859A0968-C477-31D4-07F0-3F30E781E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735" y="2351910"/>
            <a:ext cx="767271" cy="1150906"/>
          </a:xfrm>
          <a:prstGeom prst="rect">
            <a:avLst/>
          </a:prstGeom>
        </p:spPr>
      </p:pic>
      <p:sp>
        <p:nvSpPr>
          <p:cNvPr id="4" name="TextBox 3">
            <a:extLst>
              <a:ext uri="{FF2B5EF4-FFF2-40B4-BE49-F238E27FC236}">
                <a16:creationId xmlns:a16="http://schemas.microsoft.com/office/drawing/2014/main" id="{155D0677-D9DB-04D0-89DB-7F69EB01A7C4}"/>
              </a:ext>
            </a:extLst>
          </p:cNvPr>
          <p:cNvSpPr txBox="1"/>
          <p:nvPr/>
        </p:nvSpPr>
        <p:spPr>
          <a:xfrm>
            <a:off x="6016366" y="2424948"/>
            <a:ext cx="2580914" cy="1015663"/>
          </a:xfrm>
          <a:prstGeom prst="rect">
            <a:avLst/>
          </a:prstGeom>
          <a:noFill/>
        </p:spPr>
        <p:txBody>
          <a:bodyPr wrap="square" rtlCol="0">
            <a:spAutoFit/>
          </a:bodyPr>
          <a:lstStyle/>
          <a:p>
            <a:r>
              <a:rPr lang="en-US" sz="1200" dirty="0"/>
              <a:t>Nick Drake | Director of Jeffrey Wright Miliary and Veteran Services</a:t>
            </a:r>
          </a:p>
          <a:p>
            <a:r>
              <a:rPr lang="en-US" sz="1200" dirty="0"/>
              <a:t>NC State University </a:t>
            </a:r>
          </a:p>
          <a:p>
            <a:r>
              <a:rPr lang="en-US" sz="1200" dirty="0"/>
              <a:t>nrdrake@ncsu.edu | 919.515.5041 | veterans.ncsu.edu </a:t>
            </a:r>
          </a:p>
        </p:txBody>
      </p:sp>
      <p:sp>
        <p:nvSpPr>
          <p:cNvPr id="8" name="Content Placeholder 7">
            <a:extLst>
              <a:ext uri="{FF2B5EF4-FFF2-40B4-BE49-F238E27FC236}">
                <a16:creationId xmlns:a16="http://schemas.microsoft.com/office/drawing/2014/main" id="{7C81EF68-D1CD-CDEA-80ED-5DDC7484A09C}"/>
              </a:ext>
            </a:extLst>
          </p:cNvPr>
          <p:cNvSpPr>
            <a:spLocks noGrp="1"/>
          </p:cNvSpPr>
          <p:nvPr>
            <p:ph idx="1"/>
          </p:nvPr>
        </p:nvSpPr>
        <p:spPr>
          <a:xfrm>
            <a:off x="546721" y="2351909"/>
            <a:ext cx="3721904" cy="1815903"/>
          </a:xfrm>
        </p:spPr>
        <p:txBody>
          <a:bodyPr/>
          <a:lstStyle/>
          <a:p>
            <a:pPr>
              <a:buFont typeface="Wingdings" panose="05000000000000000000" pitchFamily="2" charset="2"/>
              <a:buChar char="ü"/>
            </a:pPr>
            <a:r>
              <a:rPr lang="en-US" sz="1500" dirty="0"/>
              <a:t>Military dependents are a distinct subgroup</a:t>
            </a:r>
          </a:p>
          <a:p>
            <a:pPr>
              <a:buFont typeface="Wingdings" panose="05000000000000000000" pitchFamily="2" charset="2"/>
              <a:buChar char="ü"/>
            </a:pPr>
            <a:r>
              <a:rPr lang="en-US" sz="1500" dirty="0"/>
              <a:t>Enrollment/Admissions challenges </a:t>
            </a:r>
          </a:p>
          <a:p>
            <a:pPr>
              <a:buFont typeface="Wingdings" panose="05000000000000000000" pitchFamily="2" charset="2"/>
              <a:buChar char="ü"/>
            </a:pPr>
            <a:r>
              <a:rPr lang="en-US" sz="1500" dirty="0"/>
              <a:t>Barriers to persistence</a:t>
            </a:r>
          </a:p>
          <a:p>
            <a:pPr>
              <a:buFont typeface="Wingdings" panose="05000000000000000000" pitchFamily="2" charset="2"/>
              <a:buChar char="ü"/>
            </a:pPr>
            <a:r>
              <a:rPr lang="en-US" sz="1500" dirty="0"/>
              <a:t>Lessons learned | Best Practices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10573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3"/>
          <p:cNvSpPr txBox="1"/>
          <p:nvPr/>
        </p:nvSpPr>
        <p:spPr>
          <a:xfrm>
            <a:off x="864900" y="2379888"/>
            <a:ext cx="7414200" cy="1492200"/>
          </a:xfrm>
          <a:prstGeom prst="rect">
            <a:avLst/>
          </a:prstGeom>
          <a:noFill/>
          <a:ln>
            <a:noFill/>
          </a:ln>
        </p:spPr>
        <p:txBody>
          <a:bodyPr spcFirstLastPara="1" wrap="square" lIns="91425" tIns="91425" rIns="91425" bIns="91425" anchor="t" anchorCtr="0">
            <a:normAutofit/>
          </a:bodyPr>
          <a:lstStyle/>
          <a:p>
            <a:pPr marL="0" lvl="0" indent="0" algn="ctr" rtl="0">
              <a:lnSpc>
                <a:spcPct val="115000"/>
              </a:lnSpc>
              <a:spcBef>
                <a:spcPts val="0"/>
              </a:spcBef>
              <a:spcAft>
                <a:spcPts val="0"/>
              </a:spcAft>
              <a:buNone/>
            </a:pPr>
            <a:r>
              <a:rPr lang="en" sz="1900">
                <a:solidFill>
                  <a:schemeClr val="dk1"/>
                </a:solidFill>
                <a:highlight>
                  <a:srgbClr val="FFFFFF"/>
                </a:highlight>
              </a:rPr>
              <a:t>LiNC-IT (Linking NC with Innovative Talent) is an internship program for early career autistic professionals.</a:t>
            </a:r>
            <a:endParaRPr sz="1900">
              <a:solidFill>
                <a:schemeClr val="dk1"/>
              </a:solidFill>
              <a:highlight>
                <a:srgbClr val="FFFFFF"/>
              </a:highlight>
            </a:endParaRPr>
          </a:p>
          <a:p>
            <a:pPr marL="0" lvl="0" indent="0" algn="ctr" rtl="0">
              <a:lnSpc>
                <a:spcPct val="115000"/>
              </a:lnSpc>
              <a:spcBef>
                <a:spcPts val="1200"/>
              </a:spcBef>
              <a:spcAft>
                <a:spcPts val="1200"/>
              </a:spcAft>
              <a:buNone/>
            </a:pPr>
            <a:r>
              <a:rPr lang="en" sz="1900" u="sng">
                <a:solidFill>
                  <a:srgbClr val="3C78D8"/>
                </a:solidFill>
                <a:highlight>
                  <a:srgbClr val="FFFFFF"/>
                </a:highlight>
              </a:rPr>
              <a:t>https://linc-it.org/</a:t>
            </a:r>
            <a:endParaRPr sz="1900" u="sng">
              <a:solidFill>
                <a:srgbClr val="3C78D8"/>
              </a:solidFill>
              <a:highlight>
                <a:srgbClr val="FFFFFF"/>
              </a:highlight>
            </a:endParaRPr>
          </a:p>
        </p:txBody>
      </p:sp>
      <p:pic>
        <p:nvPicPr>
          <p:cNvPr id="368" name="Google Shape;368;p63"/>
          <p:cNvPicPr preferRelativeResize="0"/>
          <p:nvPr/>
        </p:nvPicPr>
        <p:blipFill>
          <a:blip r:embed="rId3">
            <a:alphaModFix/>
          </a:blip>
          <a:stretch>
            <a:fillRect/>
          </a:stretch>
        </p:blipFill>
        <p:spPr>
          <a:xfrm>
            <a:off x="2308213" y="1310337"/>
            <a:ext cx="4527576" cy="860250"/>
          </a:xfrm>
          <a:prstGeom prst="rect">
            <a:avLst/>
          </a:prstGeom>
          <a:noFill/>
          <a:ln>
            <a:noFill/>
          </a:ln>
        </p:spPr>
      </p:pic>
      <p:sp>
        <p:nvSpPr>
          <p:cNvPr id="369" name="Google Shape;369;p63"/>
          <p:cNvSpPr/>
          <p:nvPr/>
        </p:nvSpPr>
        <p:spPr>
          <a:xfrm rot="-5400000">
            <a:off x="7521660" y="3513226"/>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0" name="Google Shape;370;p63"/>
          <p:cNvCxnSpPr/>
          <p:nvPr/>
        </p:nvCxnSpPr>
        <p:spPr>
          <a:xfrm rot="10800000" flipH="1">
            <a:off x="6809726" y="4047600"/>
            <a:ext cx="2486700" cy="1172100"/>
          </a:xfrm>
          <a:prstGeom prst="straightConnector1">
            <a:avLst/>
          </a:prstGeom>
          <a:noFill/>
          <a:ln w="38100" cap="flat" cmpd="sng">
            <a:solidFill>
              <a:srgbClr val="F68444"/>
            </a:solidFill>
            <a:prstDash val="solid"/>
            <a:round/>
            <a:headEnd type="none" w="med" len="med"/>
            <a:tailEnd type="none" w="med" len="med"/>
          </a:ln>
        </p:spPr>
      </p:cxnSp>
      <p:pic>
        <p:nvPicPr>
          <p:cNvPr id="371" name="Google Shape;371;p63"/>
          <p:cNvPicPr preferRelativeResize="0"/>
          <p:nvPr/>
        </p:nvPicPr>
        <p:blipFill>
          <a:blip r:embed="rId4">
            <a:alphaModFix/>
          </a:blip>
          <a:stretch>
            <a:fillRect/>
          </a:stretch>
        </p:blipFill>
        <p:spPr>
          <a:xfrm>
            <a:off x="7874454" y="4787456"/>
            <a:ext cx="1222886" cy="286534"/>
          </a:xfrm>
          <a:prstGeom prst="rect">
            <a:avLst/>
          </a:prstGeom>
          <a:noFill/>
          <a:ln>
            <a:noFill/>
          </a:ln>
        </p:spPr>
      </p:pic>
      <p:sp>
        <p:nvSpPr>
          <p:cNvPr id="372" name="Google Shape;372;p63"/>
          <p:cNvSpPr/>
          <p:nvPr/>
        </p:nvSpPr>
        <p:spPr>
          <a:xfrm rot="5400000">
            <a:off x="546545" y="-606901"/>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3" name="Google Shape;373;p63"/>
          <p:cNvCxnSpPr/>
          <p:nvPr/>
        </p:nvCxnSpPr>
        <p:spPr>
          <a:xfrm flipH="1">
            <a:off x="-165321" y="-72375"/>
            <a:ext cx="2486700" cy="1172100"/>
          </a:xfrm>
          <a:prstGeom prst="straightConnector1">
            <a:avLst/>
          </a:prstGeom>
          <a:noFill/>
          <a:ln w="38100" cap="flat" cmpd="sng">
            <a:solidFill>
              <a:srgbClr val="F68444"/>
            </a:solidFill>
            <a:prstDash val="solid"/>
            <a:round/>
            <a:headEnd type="none" w="med" len="med"/>
            <a:tailEnd type="none" w="med" len="med"/>
          </a:ln>
        </p:spPr>
      </p:cxnSp>
    </p:spTree>
    <p:extLst>
      <p:ext uri="{BB962C8B-B14F-4D97-AF65-F5344CB8AC3E}">
        <p14:creationId xmlns:p14="http://schemas.microsoft.com/office/powerpoint/2010/main" val="1818762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4"/>
          <p:cNvSpPr/>
          <p:nvPr/>
        </p:nvSpPr>
        <p:spPr>
          <a:xfrm>
            <a:off x="728250" y="983700"/>
            <a:ext cx="7687500" cy="378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100" b="0" i="0" u="none" strike="noStrike" cap="none">
                <a:solidFill>
                  <a:schemeClr val="dk1"/>
                </a:solidFill>
                <a:latin typeface="Arial"/>
                <a:ea typeface="Arial"/>
                <a:cs typeface="Arial"/>
                <a:sym typeface="Arial"/>
              </a:rPr>
              <a:t>North Carolina Business Committee for Education is a nonprofit </a:t>
            </a:r>
            <a:r>
              <a:rPr lang="en" sz="2100">
                <a:solidFill>
                  <a:schemeClr val="dk1"/>
                </a:solidFill>
              </a:rPr>
              <a:t>in the Office of the </a:t>
            </a:r>
            <a:r>
              <a:rPr lang="en" sz="2100" b="0" i="0" u="none" strike="noStrike" cap="none">
                <a:solidFill>
                  <a:schemeClr val="dk1"/>
                </a:solidFill>
                <a:latin typeface="Arial"/>
                <a:ea typeface="Arial"/>
                <a:cs typeface="Arial"/>
                <a:sym typeface="Arial"/>
              </a:rPr>
              <a:t>Governor </a:t>
            </a:r>
            <a:r>
              <a:rPr lang="en" sz="2100">
                <a:solidFill>
                  <a:schemeClr val="dk1"/>
                </a:solidFill>
              </a:rPr>
              <a:t>that focuses on work-based learning. </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 sz="2100" b="0" i="0" u="none" strike="noStrike" cap="none">
                <a:solidFill>
                  <a:schemeClr val="dk1"/>
                </a:solidFill>
                <a:latin typeface="Arial"/>
                <a:ea typeface="Arial"/>
                <a:cs typeface="Arial"/>
                <a:sym typeface="Arial"/>
              </a:rPr>
              <a:t>    </a:t>
            </a: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100">
              <a:solidFill>
                <a:schemeClr val="dk1"/>
              </a:solidFill>
            </a:endParaRPr>
          </a:p>
          <a:p>
            <a:pPr marL="0" marR="0" lvl="0" indent="0" algn="l" rtl="0">
              <a:lnSpc>
                <a:spcPct val="100000"/>
              </a:lnSpc>
              <a:spcBef>
                <a:spcPts val="0"/>
              </a:spcBef>
              <a:spcAft>
                <a:spcPts val="0"/>
              </a:spcAft>
              <a:buClr>
                <a:srgbClr val="000000"/>
              </a:buClr>
              <a:buSzPts val="2400"/>
              <a:buFont typeface="Arial"/>
              <a:buNone/>
            </a:pPr>
            <a:r>
              <a:rPr lang="en" sz="2100" b="0" i="0" u="none" strike="noStrike" cap="none">
                <a:solidFill>
                  <a:schemeClr val="dk1"/>
                </a:solidFill>
                <a:latin typeface="Arial"/>
                <a:ea typeface="Arial"/>
                <a:cs typeface="Arial"/>
                <a:sym typeface="Arial"/>
              </a:rPr>
              <a:t>                       </a:t>
            </a:r>
            <a:r>
              <a:rPr lang="en" sz="2100">
                <a:solidFill>
                  <a:schemeClr val="dk1"/>
                </a:solidFill>
              </a:rPr>
              <a:t>Is an internship for early career autistic professionals. </a:t>
            </a:r>
            <a:r>
              <a:rPr lang="en" sz="2100" b="0" i="0" u="none" strike="noStrike" cap="none">
                <a:solidFill>
                  <a:schemeClr val="dk1"/>
                </a:solidFill>
                <a:latin typeface="Arial"/>
                <a:ea typeface="Arial"/>
                <a:cs typeface="Arial"/>
                <a:sym typeface="Arial"/>
              </a:rPr>
              <a:t> </a:t>
            </a:r>
            <a:r>
              <a:rPr lang="en" sz="2100">
                <a:solidFill>
                  <a:schemeClr val="dk1"/>
                </a:solidFill>
              </a:rPr>
              <a:t>LiNC-IT </a:t>
            </a:r>
            <a:r>
              <a:rPr lang="en" sz="2100" b="0" i="0" u="none" strike="noStrike" cap="none">
                <a:solidFill>
                  <a:schemeClr val="dk1"/>
                </a:solidFill>
                <a:latin typeface="Arial"/>
                <a:ea typeface="Arial"/>
                <a:cs typeface="Arial"/>
                <a:sym typeface="Arial"/>
              </a:rPr>
              <a:t>uses state </a:t>
            </a:r>
            <a:r>
              <a:rPr lang="en" sz="2100">
                <a:solidFill>
                  <a:schemeClr val="dk1"/>
                </a:solidFill>
              </a:rPr>
              <a:t>funding</a:t>
            </a:r>
            <a:r>
              <a:rPr lang="en" sz="2100" b="0" i="0" u="none" strike="noStrike" cap="none">
                <a:solidFill>
                  <a:schemeClr val="dk1"/>
                </a:solidFill>
                <a:latin typeface="Arial"/>
                <a:ea typeface="Arial"/>
                <a:cs typeface="Arial"/>
                <a:sym typeface="Arial"/>
              </a:rPr>
              <a:t> to support job coaches for </a:t>
            </a:r>
            <a:r>
              <a:rPr lang="en" sz="2100">
                <a:solidFill>
                  <a:schemeClr val="dk1"/>
                </a:solidFill>
              </a:rPr>
              <a:t>employers</a:t>
            </a:r>
            <a:r>
              <a:rPr lang="en" sz="2100" b="0" i="0" u="none" strike="noStrike" cap="none">
                <a:solidFill>
                  <a:schemeClr val="dk1"/>
                </a:solidFill>
                <a:latin typeface="Arial"/>
                <a:ea typeface="Arial"/>
                <a:cs typeface="Arial"/>
                <a:sym typeface="Arial"/>
              </a:rPr>
              <a:t> and </a:t>
            </a:r>
            <a:r>
              <a:rPr lang="en" sz="2100">
                <a:solidFill>
                  <a:schemeClr val="dk1"/>
                </a:solidFill>
              </a:rPr>
              <a:t>interns. Over 90% of interns that have completed their internships are now in permanent positions.</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pic>
        <p:nvPicPr>
          <p:cNvPr id="379" name="Google Shape;379;p64"/>
          <p:cNvPicPr preferRelativeResize="0"/>
          <p:nvPr/>
        </p:nvPicPr>
        <p:blipFill>
          <a:blip r:embed="rId3">
            <a:alphaModFix/>
          </a:blip>
          <a:stretch>
            <a:fillRect/>
          </a:stretch>
        </p:blipFill>
        <p:spPr>
          <a:xfrm>
            <a:off x="709174" y="2571749"/>
            <a:ext cx="1767366" cy="335825"/>
          </a:xfrm>
          <a:prstGeom prst="rect">
            <a:avLst/>
          </a:prstGeom>
          <a:noFill/>
          <a:ln>
            <a:noFill/>
          </a:ln>
        </p:spPr>
      </p:pic>
      <p:sp>
        <p:nvSpPr>
          <p:cNvPr id="380" name="Google Shape;380;p64"/>
          <p:cNvSpPr/>
          <p:nvPr/>
        </p:nvSpPr>
        <p:spPr>
          <a:xfrm rot="-5400000">
            <a:off x="7521660" y="3513226"/>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1" name="Google Shape;381;p64"/>
          <p:cNvCxnSpPr/>
          <p:nvPr/>
        </p:nvCxnSpPr>
        <p:spPr>
          <a:xfrm rot="10800000" flipH="1">
            <a:off x="6809726" y="4047600"/>
            <a:ext cx="2486700" cy="1172100"/>
          </a:xfrm>
          <a:prstGeom prst="straightConnector1">
            <a:avLst/>
          </a:prstGeom>
          <a:noFill/>
          <a:ln w="38100" cap="flat" cmpd="sng">
            <a:solidFill>
              <a:srgbClr val="F68444"/>
            </a:solidFill>
            <a:prstDash val="solid"/>
            <a:round/>
            <a:headEnd type="none" w="med" len="med"/>
            <a:tailEnd type="none" w="med" len="med"/>
          </a:ln>
        </p:spPr>
      </p:cxnSp>
      <p:pic>
        <p:nvPicPr>
          <p:cNvPr id="382" name="Google Shape;382;p64"/>
          <p:cNvPicPr preferRelativeResize="0"/>
          <p:nvPr/>
        </p:nvPicPr>
        <p:blipFill>
          <a:blip r:embed="rId4">
            <a:alphaModFix/>
          </a:blip>
          <a:stretch>
            <a:fillRect/>
          </a:stretch>
        </p:blipFill>
        <p:spPr>
          <a:xfrm>
            <a:off x="7874454" y="4787456"/>
            <a:ext cx="1222886" cy="286534"/>
          </a:xfrm>
          <a:prstGeom prst="rect">
            <a:avLst/>
          </a:prstGeom>
          <a:noFill/>
          <a:ln>
            <a:noFill/>
          </a:ln>
        </p:spPr>
      </p:pic>
      <p:sp>
        <p:nvSpPr>
          <p:cNvPr id="383" name="Google Shape;383;p64"/>
          <p:cNvSpPr/>
          <p:nvPr/>
        </p:nvSpPr>
        <p:spPr>
          <a:xfrm rot="5400000">
            <a:off x="546545" y="-606901"/>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4" name="Google Shape;384;p64"/>
          <p:cNvCxnSpPr/>
          <p:nvPr/>
        </p:nvCxnSpPr>
        <p:spPr>
          <a:xfrm flipH="1">
            <a:off x="-165321" y="-72375"/>
            <a:ext cx="2486700" cy="1172100"/>
          </a:xfrm>
          <a:prstGeom prst="straightConnector1">
            <a:avLst/>
          </a:prstGeom>
          <a:noFill/>
          <a:ln w="38100" cap="flat" cmpd="sng">
            <a:solidFill>
              <a:srgbClr val="F68444"/>
            </a:solidFill>
            <a:prstDash val="solid"/>
            <a:round/>
            <a:headEnd type="none" w="med" len="med"/>
            <a:tailEnd type="none" w="med" len="med"/>
          </a:ln>
        </p:spPr>
      </p:cxnSp>
    </p:spTree>
    <p:extLst>
      <p:ext uri="{BB962C8B-B14F-4D97-AF65-F5344CB8AC3E}">
        <p14:creationId xmlns:p14="http://schemas.microsoft.com/office/powerpoint/2010/main" val="2346731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5"/>
          <p:cNvSpPr txBox="1"/>
          <p:nvPr/>
        </p:nvSpPr>
        <p:spPr>
          <a:xfrm>
            <a:off x="856350" y="1517400"/>
            <a:ext cx="7431300" cy="24135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dk1"/>
              </a:buClr>
              <a:buSzPts val="1600"/>
              <a:buChar char="●"/>
            </a:pPr>
            <a:r>
              <a:rPr lang="en" sz="1600">
                <a:solidFill>
                  <a:schemeClr val="dk1"/>
                </a:solidFill>
              </a:rPr>
              <a:t>North Carolina Business Committee for Education</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Autism Society of North Carolina</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Capital Area Workforce Development</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NC Office of the Governor</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NC Office of State and Human Resources</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NC Department of Health and Human Services – Vocational Rehabilitation</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NC Council of Developmental Disabilities </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UNC TEACCH Autism Center</a:t>
            </a:r>
            <a:endParaRPr sz="1600">
              <a:solidFill>
                <a:schemeClr val="dk1"/>
              </a:solidFill>
            </a:endParaRPr>
          </a:p>
        </p:txBody>
      </p:sp>
      <p:sp>
        <p:nvSpPr>
          <p:cNvPr id="390" name="Google Shape;390;p65"/>
          <p:cNvSpPr txBox="1"/>
          <p:nvPr/>
        </p:nvSpPr>
        <p:spPr>
          <a:xfrm>
            <a:off x="726150" y="428400"/>
            <a:ext cx="7691700" cy="1199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 sz="4400" b="1">
                <a:solidFill>
                  <a:srgbClr val="3E8AB9"/>
                </a:solidFill>
              </a:rPr>
              <a:t>The Collaborative</a:t>
            </a:r>
            <a:endParaRPr sz="4400">
              <a:solidFill>
                <a:srgbClr val="000000"/>
              </a:solidFill>
            </a:endParaRPr>
          </a:p>
        </p:txBody>
      </p:sp>
      <p:sp>
        <p:nvSpPr>
          <p:cNvPr id="391" name="Google Shape;391;p65"/>
          <p:cNvSpPr/>
          <p:nvPr/>
        </p:nvSpPr>
        <p:spPr>
          <a:xfrm rot="-5400000">
            <a:off x="7521660" y="3513226"/>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2" name="Google Shape;392;p65"/>
          <p:cNvCxnSpPr/>
          <p:nvPr/>
        </p:nvCxnSpPr>
        <p:spPr>
          <a:xfrm rot="10800000" flipH="1">
            <a:off x="6809726" y="4047600"/>
            <a:ext cx="2486700" cy="1172100"/>
          </a:xfrm>
          <a:prstGeom prst="straightConnector1">
            <a:avLst/>
          </a:prstGeom>
          <a:noFill/>
          <a:ln w="38100" cap="flat" cmpd="sng">
            <a:solidFill>
              <a:srgbClr val="F68444"/>
            </a:solidFill>
            <a:prstDash val="solid"/>
            <a:round/>
            <a:headEnd type="none" w="med" len="med"/>
            <a:tailEnd type="none" w="med" len="med"/>
          </a:ln>
        </p:spPr>
      </p:cxnSp>
      <p:pic>
        <p:nvPicPr>
          <p:cNvPr id="393" name="Google Shape;393;p65"/>
          <p:cNvPicPr preferRelativeResize="0"/>
          <p:nvPr/>
        </p:nvPicPr>
        <p:blipFill>
          <a:blip r:embed="rId3">
            <a:alphaModFix/>
          </a:blip>
          <a:stretch>
            <a:fillRect/>
          </a:stretch>
        </p:blipFill>
        <p:spPr>
          <a:xfrm>
            <a:off x="7874454" y="4787456"/>
            <a:ext cx="1222886" cy="286534"/>
          </a:xfrm>
          <a:prstGeom prst="rect">
            <a:avLst/>
          </a:prstGeom>
          <a:noFill/>
          <a:ln>
            <a:noFill/>
          </a:ln>
        </p:spPr>
      </p:pic>
      <p:sp>
        <p:nvSpPr>
          <p:cNvPr id="394" name="Google Shape;394;p65"/>
          <p:cNvSpPr/>
          <p:nvPr/>
        </p:nvSpPr>
        <p:spPr>
          <a:xfrm rot="5400000">
            <a:off x="546545" y="-606901"/>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5" name="Google Shape;395;p65"/>
          <p:cNvCxnSpPr/>
          <p:nvPr/>
        </p:nvCxnSpPr>
        <p:spPr>
          <a:xfrm flipH="1">
            <a:off x="-165321" y="-72375"/>
            <a:ext cx="2486700" cy="1172100"/>
          </a:xfrm>
          <a:prstGeom prst="straightConnector1">
            <a:avLst/>
          </a:prstGeom>
          <a:noFill/>
          <a:ln w="38100" cap="flat" cmpd="sng">
            <a:solidFill>
              <a:srgbClr val="F68444"/>
            </a:solidFill>
            <a:prstDash val="solid"/>
            <a:round/>
            <a:headEnd type="none" w="med" len="med"/>
            <a:tailEnd type="none" w="med" len="med"/>
          </a:ln>
        </p:spPr>
      </p:cxnSp>
    </p:spTree>
    <p:extLst>
      <p:ext uri="{BB962C8B-B14F-4D97-AF65-F5344CB8AC3E}">
        <p14:creationId xmlns:p14="http://schemas.microsoft.com/office/powerpoint/2010/main" val="2693539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6"/>
          <p:cNvSpPr txBox="1"/>
          <p:nvPr/>
        </p:nvSpPr>
        <p:spPr>
          <a:xfrm>
            <a:off x="864000" y="1189500"/>
            <a:ext cx="7416000" cy="33741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Char char="●"/>
            </a:pPr>
            <a:r>
              <a:rPr lang="en">
                <a:solidFill>
                  <a:schemeClr val="dk1"/>
                </a:solidFill>
              </a:rPr>
              <a:t>About 1 in 44 children has been identified with autism spectrum disorder (ASD) according to estimates from CDC’s Autism and Developmental Disabilities Monitoring (ADDM) Network. [</a:t>
            </a:r>
            <a:r>
              <a:rPr lang="en" u="sng">
                <a:solidFill>
                  <a:srgbClr val="075290"/>
                </a:solidFill>
                <a:hlinkClick r:id="rId3">
                  <a:extLst>
                    <a:ext uri="{A12FA001-AC4F-418D-AE19-62706E023703}">
                      <ahyp:hlinkClr xmlns:ahyp="http://schemas.microsoft.com/office/drawing/2018/hyperlinkcolor" val="tx"/>
                    </a:ext>
                  </a:extLst>
                </a:hlinkClick>
              </a:rPr>
              <a:t>Read article</a:t>
            </a:r>
            <a:r>
              <a:rPr lang="en">
                <a:solidFill>
                  <a:schemeClr val="dk1"/>
                </a:solidFill>
              </a:rPr>
              <a:t>]</a:t>
            </a:r>
            <a:endParaRPr>
              <a:solidFill>
                <a:schemeClr val="dk1"/>
              </a:solidFill>
            </a:endParaRPr>
          </a:p>
          <a:p>
            <a:pPr marL="457200" lvl="0" indent="-317500" algn="l" rtl="0">
              <a:lnSpc>
                <a:spcPct val="115000"/>
              </a:lnSpc>
              <a:spcBef>
                <a:spcPts val="0"/>
              </a:spcBef>
              <a:spcAft>
                <a:spcPts val="0"/>
              </a:spcAft>
              <a:buSzPts val="1400"/>
              <a:buChar char="●"/>
            </a:pPr>
            <a:r>
              <a:rPr lang="en">
                <a:solidFill>
                  <a:schemeClr val="dk1"/>
                </a:solidFill>
              </a:rPr>
              <a:t>ASD is more than 4 times more common among boys than among girls. [</a:t>
            </a:r>
            <a:r>
              <a:rPr lang="en" u="sng">
                <a:solidFill>
                  <a:srgbClr val="075290"/>
                </a:solidFill>
                <a:hlinkClick r:id="rId3">
                  <a:extLst>
                    <a:ext uri="{A12FA001-AC4F-418D-AE19-62706E023703}">
                      <ahyp:hlinkClr xmlns:ahyp="http://schemas.microsoft.com/office/drawing/2018/hyperlinkcolor" val="tx"/>
                    </a:ext>
                  </a:extLst>
                </a:hlinkClick>
              </a:rPr>
              <a:t>Read article</a:t>
            </a:r>
            <a:r>
              <a:rPr lang="en">
                <a:solidFill>
                  <a:schemeClr val="dk1"/>
                </a:solidFill>
              </a:rPr>
              <a:t>]</a:t>
            </a:r>
            <a:endParaRPr>
              <a:solidFill>
                <a:schemeClr val="dk1"/>
              </a:solidFill>
            </a:endParaRPr>
          </a:p>
          <a:p>
            <a:pPr marL="457200" lvl="0" indent="-317500" algn="l" rtl="0">
              <a:lnSpc>
                <a:spcPct val="115000"/>
              </a:lnSpc>
              <a:spcBef>
                <a:spcPts val="0"/>
              </a:spcBef>
              <a:spcAft>
                <a:spcPts val="0"/>
              </a:spcAft>
              <a:buSzPts val="1400"/>
              <a:buChar char="●"/>
            </a:pPr>
            <a:r>
              <a:rPr lang="en">
                <a:solidFill>
                  <a:schemeClr val="dk1"/>
                </a:solidFill>
              </a:rPr>
              <a:t>Studies in Asia, Europe, and North America have identified individuals with ASD with an average prevalence of between 1% and 2%. [</a:t>
            </a:r>
            <a:r>
              <a:rPr lang="en" u="sng">
                <a:solidFill>
                  <a:srgbClr val="075290"/>
                </a:solidFill>
                <a:hlinkClick r:id="rId4">
                  <a:extLst>
                    <a:ext uri="{A12FA001-AC4F-418D-AE19-62706E023703}">
                      <ahyp:hlinkClr xmlns:ahyp="http://schemas.microsoft.com/office/drawing/2018/hyperlinkcolor" val="tx"/>
                    </a:ext>
                  </a:extLst>
                </a:hlinkClick>
              </a:rPr>
              <a:t>Data table pdf icon[235 KB, 6 Pages, 508]</a:t>
            </a:r>
            <a:r>
              <a:rPr lang="en">
                <a:solidFill>
                  <a:schemeClr val="dk1"/>
                </a:solidFill>
              </a:rPr>
              <a:t>]</a:t>
            </a:r>
            <a:endParaRPr>
              <a:solidFill>
                <a:schemeClr val="dk1"/>
              </a:solidFill>
            </a:endParaRPr>
          </a:p>
          <a:p>
            <a:pPr marL="457200" lvl="0" indent="-317500" algn="l" rtl="0">
              <a:lnSpc>
                <a:spcPct val="115000"/>
              </a:lnSpc>
              <a:spcBef>
                <a:spcPts val="0"/>
              </a:spcBef>
              <a:spcAft>
                <a:spcPts val="0"/>
              </a:spcAft>
              <a:buSzPts val="1400"/>
              <a:buChar char="●"/>
            </a:pPr>
            <a:r>
              <a:rPr lang="en">
                <a:solidFill>
                  <a:schemeClr val="dk1"/>
                </a:solidFill>
              </a:rPr>
              <a:t>About 1 in 6 (17%) children aged 3–17 years were diagnosed with a developmental disability, as reported by parents, during a study period of 2009-2017. These included autism, attention-deficit/hyperactivity disorder, blindness, and cerebral palsy, among others. [</a:t>
            </a:r>
            <a:r>
              <a:rPr lang="en" u="sng">
                <a:solidFill>
                  <a:srgbClr val="075290"/>
                </a:solidFill>
                <a:hlinkClick r:id="rId5">
                  <a:extLst>
                    <a:ext uri="{A12FA001-AC4F-418D-AE19-62706E023703}">
                      <ahyp:hlinkClr xmlns:ahyp="http://schemas.microsoft.com/office/drawing/2018/hyperlinkcolor" val="tx"/>
                    </a:ext>
                  </a:extLst>
                </a:hlinkClick>
              </a:rPr>
              <a:t>Read summary</a:t>
            </a:r>
            <a:r>
              <a:rPr lang="en">
                <a:solidFill>
                  <a:schemeClr val="dk1"/>
                </a:solidFill>
              </a:rPr>
              <a:t>]</a:t>
            </a:r>
            <a:endParaRPr>
              <a:solidFill>
                <a:schemeClr val="dk1"/>
              </a:solidFill>
            </a:endParaRPr>
          </a:p>
          <a:p>
            <a:pPr marL="457200" lvl="0" indent="-317500" algn="l" rtl="0">
              <a:lnSpc>
                <a:spcPct val="115000"/>
              </a:lnSpc>
              <a:spcBef>
                <a:spcPts val="0"/>
              </a:spcBef>
              <a:spcAft>
                <a:spcPts val="0"/>
              </a:spcAft>
              <a:buSzPts val="1400"/>
              <a:buChar char="●"/>
            </a:pPr>
            <a:r>
              <a:rPr lang="en">
                <a:solidFill>
                  <a:schemeClr val="dk1"/>
                </a:solidFill>
              </a:rPr>
              <a:t>ASD is reported to occur in all racial, ethnic, and socioeconomic groups. [</a:t>
            </a:r>
            <a:r>
              <a:rPr lang="en" u="sng">
                <a:solidFill>
                  <a:srgbClr val="075290"/>
                </a:solidFill>
                <a:hlinkClick r:id="rId6">
                  <a:extLst>
                    <a:ext uri="{A12FA001-AC4F-418D-AE19-62706E023703}">
                      <ahyp:hlinkClr xmlns:ahyp="http://schemas.microsoft.com/office/drawing/2018/hyperlinkcolor" val="tx"/>
                    </a:ext>
                  </a:extLst>
                </a:hlinkClick>
              </a:rPr>
              <a:t>Read summary external icon</a:t>
            </a:r>
            <a:r>
              <a:rPr lang="en">
                <a:solidFill>
                  <a:schemeClr val="dk1"/>
                </a:solidFill>
              </a:rPr>
              <a:t>] [</a:t>
            </a:r>
            <a:r>
              <a:rPr lang="en" u="sng">
                <a:solidFill>
                  <a:srgbClr val="075290"/>
                </a:solidFill>
                <a:hlinkClick r:id="rId3">
                  <a:extLst>
                    <a:ext uri="{A12FA001-AC4F-418D-AE19-62706E023703}">
                      <ahyp:hlinkClr xmlns:ahyp="http://schemas.microsoft.com/office/drawing/2018/hyperlinkcolor" val="tx"/>
                    </a:ext>
                  </a:extLst>
                </a:hlinkClick>
              </a:rPr>
              <a:t>Read article</a:t>
            </a:r>
            <a:r>
              <a:rPr lang="en">
                <a:solidFill>
                  <a:schemeClr val="dk1"/>
                </a:solidFill>
              </a:rPr>
              <a:t>]</a:t>
            </a:r>
            <a:endParaRPr/>
          </a:p>
        </p:txBody>
      </p:sp>
      <p:pic>
        <p:nvPicPr>
          <p:cNvPr id="401" name="Google Shape;401;p66"/>
          <p:cNvPicPr preferRelativeResize="0"/>
          <p:nvPr/>
        </p:nvPicPr>
        <p:blipFill rotWithShape="1">
          <a:blip r:embed="rId7">
            <a:alphaModFix/>
          </a:blip>
          <a:srcRect/>
          <a:stretch/>
        </p:blipFill>
        <p:spPr>
          <a:xfrm>
            <a:off x="2950215" y="430851"/>
            <a:ext cx="3243574" cy="616275"/>
          </a:xfrm>
          <a:prstGeom prst="rect">
            <a:avLst/>
          </a:prstGeom>
          <a:noFill/>
          <a:ln>
            <a:noFill/>
          </a:ln>
        </p:spPr>
      </p:pic>
      <p:sp>
        <p:nvSpPr>
          <p:cNvPr id="402" name="Google Shape;402;p66"/>
          <p:cNvSpPr/>
          <p:nvPr/>
        </p:nvSpPr>
        <p:spPr>
          <a:xfrm rot="-5400000">
            <a:off x="7521660" y="3513226"/>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3" name="Google Shape;403;p66"/>
          <p:cNvCxnSpPr/>
          <p:nvPr/>
        </p:nvCxnSpPr>
        <p:spPr>
          <a:xfrm rot="10800000" flipH="1">
            <a:off x="6809726" y="4047600"/>
            <a:ext cx="2486700" cy="1172100"/>
          </a:xfrm>
          <a:prstGeom prst="straightConnector1">
            <a:avLst/>
          </a:prstGeom>
          <a:noFill/>
          <a:ln w="38100" cap="flat" cmpd="sng">
            <a:solidFill>
              <a:srgbClr val="F68444"/>
            </a:solidFill>
            <a:prstDash val="solid"/>
            <a:round/>
            <a:headEnd type="none" w="med" len="med"/>
            <a:tailEnd type="none" w="med" len="med"/>
          </a:ln>
        </p:spPr>
      </p:cxnSp>
      <p:pic>
        <p:nvPicPr>
          <p:cNvPr id="404" name="Google Shape;404;p66"/>
          <p:cNvPicPr preferRelativeResize="0"/>
          <p:nvPr/>
        </p:nvPicPr>
        <p:blipFill>
          <a:blip r:embed="rId8">
            <a:alphaModFix/>
          </a:blip>
          <a:stretch>
            <a:fillRect/>
          </a:stretch>
        </p:blipFill>
        <p:spPr>
          <a:xfrm>
            <a:off x="7874454" y="4787456"/>
            <a:ext cx="1222886" cy="286534"/>
          </a:xfrm>
          <a:prstGeom prst="rect">
            <a:avLst/>
          </a:prstGeom>
          <a:noFill/>
          <a:ln>
            <a:noFill/>
          </a:ln>
        </p:spPr>
      </p:pic>
      <p:sp>
        <p:nvSpPr>
          <p:cNvPr id="405" name="Google Shape;405;p66"/>
          <p:cNvSpPr/>
          <p:nvPr/>
        </p:nvSpPr>
        <p:spPr>
          <a:xfrm rot="5400000">
            <a:off x="546545" y="-606901"/>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6" name="Google Shape;406;p66"/>
          <p:cNvCxnSpPr/>
          <p:nvPr/>
        </p:nvCxnSpPr>
        <p:spPr>
          <a:xfrm flipH="1">
            <a:off x="-165321" y="-72375"/>
            <a:ext cx="2486700" cy="1172100"/>
          </a:xfrm>
          <a:prstGeom prst="straightConnector1">
            <a:avLst/>
          </a:prstGeom>
          <a:noFill/>
          <a:ln w="38100" cap="flat" cmpd="sng">
            <a:solidFill>
              <a:srgbClr val="F68444"/>
            </a:solidFill>
            <a:prstDash val="solid"/>
            <a:round/>
            <a:headEnd type="none" w="med" len="med"/>
            <a:tailEnd type="none" w="med" len="med"/>
          </a:ln>
        </p:spPr>
      </p:cxnSp>
    </p:spTree>
    <p:extLst>
      <p:ext uri="{BB962C8B-B14F-4D97-AF65-F5344CB8AC3E}">
        <p14:creationId xmlns:p14="http://schemas.microsoft.com/office/powerpoint/2010/main" val="2824296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36FA8E6-6262-FC27-0DF0-86BEBA0C8224}"/>
              </a:ext>
            </a:extLst>
          </p:cNvPr>
          <p:cNvGraphicFramePr>
            <a:graphicFrameLocks noGrp="1"/>
          </p:cNvGraphicFramePr>
          <p:nvPr>
            <p:ph idx="1"/>
          </p:nvPr>
        </p:nvGraphicFramePr>
        <p:xfrm>
          <a:off x="135291" y="768928"/>
          <a:ext cx="8849382" cy="4551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9CEEB788-4F3E-E06A-51A5-46BAEA554DE5}"/>
              </a:ext>
            </a:extLst>
          </p:cNvPr>
          <p:cNvSpPr>
            <a:spLocks noGrp="1"/>
          </p:cNvSpPr>
          <p:nvPr>
            <p:ph type="title"/>
          </p:nvPr>
        </p:nvSpPr>
        <p:spPr/>
        <p:txBody>
          <a:bodyPr/>
          <a:lstStyle/>
          <a:p>
            <a:r>
              <a:rPr lang="en-US" dirty="0"/>
              <a:t>Career &amp; Technical Education Team</a:t>
            </a:r>
          </a:p>
        </p:txBody>
      </p:sp>
    </p:spTree>
    <p:extLst>
      <p:ext uri="{BB962C8B-B14F-4D97-AF65-F5344CB8AC3E}">
        <p14:creationId xmlns:p14="http://schemas.microsoft.com/office/powerpoint/2010/main" val="247561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411"/>
        <p:cNvGrpSpPr/>
        <p:nvPr/>
      </p:nvGrpSpPr>
      <p:grpSpPr>
        <a:xfrm>
          <a:off x="0" y="0"/>
          <a:ext cx="0" cy="0"/>
          <a:chOff x="0" y="0"/>
          <a:chExt cx="0" cy="0"/>
        </a:xfrm>
      </p:grpSpPr>
      <p:sp>
        <p:nvSpPr>
          <p:cNvPr id="412" name="Google Shape;412;p67"/>
          <p:cNvSpPr txBox="1">
            <a:spLocks noGrp="1"/>
          </p:cNvSpPr>
          <p:nvPr>
            <p:ph type="title"/>
          </p:nvPr>
        </p:nvSpPr>
        <p:spPr>
          <a:xfrm>
            <a:off x="1126200" y="492575"/>
            <a:ext cx="6891600" cy="7770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3E8AB9"/>
              </a:buClr>
              <a:buSzPts val="2700"/>
              <a:buFont typeface="Calibri"/>
              <a:buNone/>
            </a:pPr>
            <a:r>
              <a:rPr lang="en" sz="3000" b="1">
                <a:solidFill>
                  <a:schemeClr val="accent2"/>
                </a:solidFill>
                <a:latin typeface="Calibri"/>
                <a:ea typeface="Calibri"/>
                <a:cs typeface="Calibri"/>
                <a:sym typeface="Calibri"/>
              </a:rPr>
              <a:t>Barriers to landing and maintaining a job</a:t>
            </a:r>
            <a:endParaRPr sz="3000">
              <a:solidFill>
                <a:schemeClr val="accent2"/>
              </a:solidFill>
            </a:endParaRPr>
          </a:p>
        </p:txBody>
      </p:sp>
      <p:sp>
        <p:nvSpPr>
          <p:cNvPr id="413" name="Google Shape;413;p67"/>
          <p:cNvSpPr txBox="1">
            <a:spLocks noGrp="1"/>
          </p:cNvSpPr>
          <p:nvPr>
            <p:ph type="body" idx="1"/>
          </p:nvPr>
        </p:nvSpPr>
        <p:spPr>
          <a:xfrm>
            <a:off x="1067400" y="1246925"/>
            <a:ext cx="7009200" cy="3576900"/>
          </a:xfrm>
          <a:prstGeom prst="rect">
            <a:avLst/>
          </a:prstGeom>
          <a:noFill/>
          <a:ln>
            <a:noFill/>
          </a:ln>
        </p:spPr>
        <p:txBody>
          <a:bodyPr spcFirstLastPara="1" wrap="square" lIns="68575" tIns="34275" rIns="68575" bIns="34275" anchor="ctr" anchorCtr="0">
            <a:noAutofit/>
          </a:bodyPr>
          <a:lstStyle/>
          <a:p>
            <a:pPr marL="177800" lvl="0" indent="-158750" algn="l" rtl="0">
              <a:lnSpc>
                <a:spcPct val="116666"/>
              </a:lnSpc>
              <a:spcBef>
                <a:spcPts val="0"/>
              </a:spcBef>
              <a:spcAft>
                <a:spcPts val="0"/>
              </a:spcAft>
              <a:buClr>
                <a:srgbClr val="002060"/>
              </a:buClr>
              <a:buSzPts val="1500"/>
              <a:buChar char="•"/>
            </a:pPr>
            <a:r>
              <a:rPr lang="en" sz="1500">
                <a:solidFill>
                  <a:srgbClr val="002060"/>
                </a:solidFill>
                <a:latin typeface="Arial"/>
                <a:ea typeface="Arial"/>
                <a:cs typeface="Arial"/>
                <a:sym typeface="Arial"/>
              </a:rPr>
              <a:t>Difficulty with traditional applications</a:t>
            </a:r>
            <a:endParaRPr sz="1500">
              <a:solidFill>
                <a:srgbClr val="002060"/>
              </a:solidFill>
              <a:latin typeface="Arial"/>
              <a:ea typeface="Arial"/>
              <a:cs typeface="Arial"/>
              <a:sym typeface="Arial"/>
            </a:endParaRPr>
          </a:p>
          <a:p>
            <a:pPr marL="177800" lvl="0" indent="-158750" algn="l" rtl="0">
              <a:lnSpc>
                <a:spcPct val="116666"/>
              </a:lnSpc>
              <a:spcBef>
                <a:spcPts val="900"/>
              </a:spcBef>
              <a:spcAft>
                <a:spcPts val="0"/>
              </a:spcAft>
              <a:buClr>
                <a:srgbClr val="002060"/>
              </a:buClr>
              <a:buSzPts val="1500"/>
              <a:buChar char="•"/>
            </a:pPr>
            <a:r>
              <a:rPr lang="en" sz="1500">
                <a:solidFill>
                  <a:srgbClr val="002060"/>
                </a:solidFill>
                <a:latin typeface="Arial"/>
                <a:ea typeface="Arial"/>
                <a:cs typeface="Arial"/>
                <a:sym typeface="Arial"/>
              </a:rPr>
              <a:t>Getting “in the door”</a:t>
            </a:r>
            <a:endParaRPr sz="1500">
              <a:solidFill>
                <a:srgbClr val="002060"/>
              </a:solidFill>
              <a:latin typeface="Arial"/>
              <a:ea typeface="Arial"/>
              <a:cs typeface="Arial"/>
              <a:sym typeface="Arial"/>
            </a:endParaRPr>
          </a:p>
          <a:p>
            <a:pPr marL="177800" lvl="0" indent="-158750" algn="l" rtl="0">
              <a:lnSpc>
                <a:spcPct val="116666"/>
              </a:lnSpc>
              <a:spcBef>
                <a:spcPts val="900"/>
              </a:spcBef>
              <a:spcAft>
                <a:spcPts val="0"/>
              </a:spcAft>
              <a:buClr>
                <a:srgbClr val="002060"/>
              </a:buClr>
              <a:buSzPts val="1500"/>
              <a:buChar char="•"/>
            </a:pPr>
            <a:r>
              <a:rPr lang="en" sz="1500">
                <a:solidFill>
                  <a:srgbClr val="002060"/>
                </a:solidFill>
                <a:latin typeface="Arial"/>
                <a:ea typeface="Arial"/>
                <a:cs typeface="Arial"/>
                <a:sym typeface="Arial"/>
              </a:rPr>
              <a:t>Difficulty with interviewing (groups, social banter/chitchat)</a:t>
            </a:r>
            <a:endParaRPr sz="1500">
              <a:solidFill>
                <a:srgbClr val="002060"/>
              </a:solidFill>
              <a:latin typeface="Arial"/>
              <a:ea typeface="Arial"/>
              <a:cs typeface="Arial"/>
              <a:sym typeface="Arial"/>
            </a:endParaRPr>
          </a:p>
          <a:p>
            <a:pPr marL="520700" lvl="1" indent="-158750" algn="l" rtl="0">
              <a:lnSpc>
                <a:spcPct val="116666"/>
              </a:lnSpc>
              <a:spcBef>
                <a:spcPts val="500"/>
              </a:spcBef>
              <a:spcAft>
                <a:spcPts val="0"/>
              </a:spcAft>
              <a:buClr>
                <a:srgbClr val="002060"/>
              </a:buClr>
              <a:buSzPts val="1500"/>
              <a:buChar char="✔"/>
            </a:pPr>
            <a:r>
              <a:rPr lang="en" sz="1500">
                <a:solidFill>
                  <a:srgbClr val="002060"/>
                </a:solidFill>
                <a:latin typeface="Arial"/>
                <a:ea typeface="Arial"/>
                <a:cs typeface="Arial"/>
                <a:sym typeface="Arial"/>
              </a:rPr>
              <a:t>Marketing yourself appropriately to your audience</a:t>
            </a:r>
            <a:endParaRPr sz="1500">
              <a:solidFill>
                <a:srgbClr val="002060"/>
              </a:solidFill>
              <a:latin typeface="Arial"/>
              <a:ea typeface="Arial"/>
              <a:cs typeface="Arial"/>
              <a:sym typeface="Arial"/>
            </a:endParaRPr>
          </a:p>
          <a:p>
            <a:pPr marL="177800" lvl="0" indent="-158750" algn="l" rtl="0">
              <a:lnSpc>
                <a:spcPct val="116666"/>
              </a:lnSpc>
              <a:spcBef>
                <a:spcPts val="900"/>
              </a:spcBef>
              <a:spcAft>
                <a:spcPts val="0"/>
              </a:spcAft>
              <a:buClr>
                <a:srgbClr val="002060"/>
              </a:buClr>
              <a:buSzPts val="1500"/>
              <a:buChar char="•"/>
            </a:pPr>
            <a:r>
              <a:rPr lang="en" sz="1500">
                <a:solidFill>
                  <a:srgbClr val="002060"/>
                </a:solidFill>
                <a:latin typeface="Arial"/>
                <a:ea typeface="Arial"/>
                <a:cs typeface="Arial"/>
                <a:sym typeface="Arial"/>
              </a:rPr>
              <a:t>Employers’ understanding of autism and accommodations</a:t>
            </a:r>
            <a:endParaRPr sz="1500">
              <a:solidFill>
                <a:srgbClr val="002060"/>
              </a:solidFill>
              <a:latin typeface="Arial"/>
              <a:ea typeface="Arial"/>
              <a:cs typeface="Arial"/>
              <a:sym typeface="Arial"/>
            </a:endParaRPr>
          </a:p>
          <a:p>
            <a:pPr marL="177800" lvl="0" indent="-158750" algn="l" rtl="0">
              <a:lnSpc>
                <a:spcPct val="116666"/>
              </a:lnSpc>
              <a:spcBef>
                <a:spcPts val="900"/>
              </a:spcBef>
              <a:spcAft>
                <a:spcPts val="0"/>
              </a:spcAft>
              <a:buClr>
                <a:srgbClr val="002060"/>
              </a:buClr>
              <a:buSzPts val="1500"/>
              <a:buChar char="•"/>
            </a:pPr>
            <a:r>
              <a:rPr lang="en" sz="1500">
                <a:solidFill>
                  <a:srgbClr val="002060"/>
                </a:solidFill>
                <a:latin typeface="Arial"/>
                <a:ea typeface="Arial"/>
                <a:cs typeface="Arial"/>
                <a:sym typeface="Arial"/>
              </a:rPr>
              <a:t>Transportation</a:t>
            </a:r>
            <a:endParaRPr sz="1500">
              <a:solidFill>
                <a:srgbClr val="002060"/>
              </a:solidFill>
              <a:latin typeface="Arial"/>
              <a:ea typeface="Arial"/>
              <a:cs typeface="Arial"/>
              <a:sym typeface="Arial"/>
            </a:endParaRPr>
          </a:p>
          <a:p>
            <a:pPr marL="177800" lvl="0" indent="-158750" algn="l" rtl="0">
              <a:lnSpc>
                <a:spcPct val="116666"/>
              </a:lnSpc>
              <a:spcBef>
                <a:spcPts val="900"/>
              </a:spcBef>
              <a:spcAft>
                <a:spcPts val="0"/>
              </a:spcAft>
              <a:buClr>
                <a:srgbClr val="002060"/>
              </a:buClr>
              <a:buSzPts val="1500"/>
              <a:buChar char="•"/>
            </a:pPr>
            <a:r>
              <a:rPr lang="en" sz="1500">
                <a:solidFill>
                  <a:srgbClr val="002060"/>
                </a:solidFill>
                <a:latin typeface="Arial"/>
                <a:ea typeface="Arial"/>
                <a:cs typeface="Arial"/>
                <a:sym typeface="Arial"/>
              </a:rPr>
              <a:t>Social demands included in the job</a:t>
            </a:r>
            <a:endParaRPr sz="1500">
              <a:solidFill>
                <a:srgbClr val="002060"/>
              </a:solidFill>
              <a:latin typeface="Arial"/>
              <a:ea typeface="Arial"/>
              <a:cs typeface="Arial"/>
              <a:sym typeface="Arial"/>
            </a:endParaRPr>
          </a:p>
          <a:p>
            <a:pPr marL="177800" lvl="0" indent="-158750" algn="l" rtl="0">
              <a:lnSpc>
                <a:spcPct val="116666"/>
              </a:lnSpc>
              <a:spcBef>
                <a:spcPts val="900"/>
              </a:spcBef>
              <a:spcAft>
                <a:spcPts val="0"/>
              </a:spcAft>
              <a:buClr>
                <a:srgbClr val="002060"/>
              </a:buClr>
              <a:buSzPts val="1500"/>
              <a:buChar char="•"/>
            </a:pPr>
            <a:r>
              <a:rPr lang="en" sz="1500">
                <a:solidFill>
                  <a:srgbClr val="002060"/>
                </a:solidFill>
                <a:latin typeface="Arial"/>
                <a:ea typeface="Arial"/>
                <a:cs typeface="Arial"/>
                <a:sym typeface="Arial"/>
              </a:rPr>
              <a:t>Lack of skills such as accepting corrective feedback, asking for needed supports</a:t>
            </a:r>
            <a:endParaRPr sz="1500">
              <a:solidFill>
                <a:srgbClr val="002060"/>
              </a:solidFill>
              <a:latin typeface="Arial"/>
              <a:ea typeface="Arial"/>
              <a:cs typeface="Arial"/>
              <a:sym typeface="Arial"/>
            </a:endParaRPr>
          </a:p>
        </p:txBody>
      </p:sp>
      <p:sp>
        <p:nvSpPr>
          <p:cNvPr id="414" name="Google Shape;414;p67"/>
          <p:cNvSpPr/>
          <p:nvPr/>
        </p:nvSpPr>
        <p:spPr>
          <a:xfrm rot="-5400000">
            <a:off x="7461300" y="3459150"/>
            <a:ext cx="1085700" cy="2283000"/>
          </a:xfrm>
          <a:prstGeom prst="rtTriangle">
            <a:avLst/>
          </a:prstGeom>
          <a:solidFill>
            <a:schemeClr val="dk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5" name="Google Shape;415;p67"/>
          <p:cNvCxnSpPr/>
          <p:nvPr/>
        </p:nvCxnSpPr>
        <p:spPr>
          <a:xfrm rot="10800000" flipH="1">
            <a:off x="6681675" y="4002150"/>
            <a:ext cx="2533500" cy="1197000"/>
          </a:xfrm>
          <a:prstGeom prst="straightConnector1">
            <a:avLst/>
          </a:prstGeom>
          <a:noFill/>
          <a:ln w="38100" cap="flat" cmpd="sng">
            <a:solidFill>
              <a:schemeClr val="accent6"/>
            </a:solidFill>
            <a:prstDash val="solid"/>
            <a:round/>
            <a:headEnd type="none" w="sm" len="sm"/>
            <a:tailEnd type="none" w="sm" len="sm"/>
          </a:ln>
        </p:spPr>
      </p:cxnSp>
      <p:pic>
        <p:nvPicPr>
          <p:cNvPr id="416" name="Google Shape;416;p67"/>
          <p:cNvPicPr preferRelativeResize="0"/>
          <p:nvPr/>
        </p:nvPicPr>
        <p:blipFill rotWithShape="1">
          <a:blip r:embed="rId3">
            <a:alphaModFix/>
          </a:blip>
          <a:srcRect/>
          <a:stretch/>
        </p:blipFill>
        <p:spPr>
          <a:xfrm>
            <a:off x="7795275" y="4738075"/>
            <a:ext cx="1245875" cy="292650"/>
          </a:xfrm>
          <a:prstGeom prst="rect">
            <a:avLst/>
          </a:prstGeom>
          <a:noFill/>
          <a:ln>
            <a:noFill/>
          </a:ln>
        </p:spPr>
      </p:pic>
      <p:sp>
        <p:nvSpPr>
          <p:cNvPr id="417" name="Google Shape;417;p67"/>
          <p:cNvSpPr/>
          <p:nvPr/>
        </p:nvSpPr>
        <p:spPr>
          <a:xfrm rot="5400000">
            <a:off x="590850" y="-615375"/>
            <a:ext cx="1085700" cy="2283000"/>
          </a:xfrm>
          <a:prstGeom prst="rtTriangle">
            <a:avLst/>
          </a:prstGeom>
          <a:solidFill>
            <a:schemeClr val="accen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8" name="Google Shape;418;p67"/>
          <p:cNvCxnSpPr/>
          <p:nvPr/>
        </p:nvCxnSpPr>
        <p:spPr>
          <a:xfrm flipH="1">
            <a:off x="-77325" y="-72375"/>
            <a:ext cx="2533500" cy="1197000"/>
          </a:xfrm>
          <a:prstGeom prst="straightConnector1">
            <a:avLst/>
          </a:prstGeom>
          <a:noFill/>
          <a:ln w="38100" cap="flat" cmpd="sng">
            <a:solidFill>
              <a:schemeClr val="accent6"/>
            </a:solidFill>
            <a:prstDash val="solid"/>
            <a:round/>
            <a:headEnd type="none" w="sm" len="sm"/>
            <a:tailEnd type="none" w="sm" len="sm"/>
          </a:ln>
        </p:spPr>
      </p:cxnSp>
    </p:spTree>
    <p:extLst>
      <p:ext uri="{BB962C8B-B14F-4D97-AF65-F5344CB8AC3E}">
        <p14:creationId xmlns:p14="http://schemas.microsoft.com/office/powerpoint/2010/main" val="1497815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2"/>
        <p:cNvGrpSpPr/>
        <p:nvPr/>
      </p:nvGrpSpPr>
      <p:grpSpPr>
        <a:xfrm>
          <a:off x="0" y="0"/>
          <a:ext cx="0" cy="0"/>
          <a:chOff x="0" y="0"/>
          <a:chExt cx="0" cy="0"/>
        </a:xfrm>
      </p:grpSpPr>
      <p:sp>
        <p:nvSpPr>
          <p:cNvPr id="423" name="Google Shape;423;p68"/>
          <p:cNvSpPr txBox="1">
            <a:spLocks noGrp="1"/>
          </p:cNvSpPr>
          <p:nvPr>
            <p:ph type="title"/>
          </p:nvPr>
        </p:nvSpPr>
        <p:spPr>
          <a:xfrm>
            <a:off x="1743900" y="406375"/>
            <a:ext cx="5656200" cy="11409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3E8AB9"/>
              </a:buClr>
              <a:buSzPts val="3300"/>
              <a:buFont typeface="Calibri"/>
              <a:buNone/>
            </a:pPr>
            <a:r>
              <a:rPr lang="en" sz="3000" b="1">
                <a:solidFill>
                  <a:schemeClr val="accent2"/>
                </a:solidFill>
                <a:latin typeface="Calibri"/>
                <a:ea typeface="Calibri"/>
                <a:cs typeface="Calibri"/>
                <a:sym typeface="Calibri"/>
              </a:rPr>
              <a:t>Advantages of disclosing with LiNC-IT</a:t>
            </a:r>
            <a:endParaRPr sz="3000">
              <a:solidFill>
                <a:schemeClr val="accent2"/>
              </a:solidFill>
            </a:endParaRPr>
          </a:p>
        </p:txBody>
      </p:sp>
      <p:sp>
        <p:nvSpPr>
          <p:cNvPr id="424" name="Google Shape;424;p68"/>
          <p:cNvSpPr txBox="1">
            <a:spLocks noGrp="1"/>
          </p:cNvSpPr>
          <p:nvPr>
            <p:ph type="body" idx="1"/>
          </p:nvPr>
        </p:nvSpPr>
        <p:spPr>
          <a:xfrm>
            <a:off x="1456646" y="1348525"/>
            <a:ext cx="6230700" cy="3286800"/>
          </a:xfrm>
          <a:prstGeom prst="rect">
            <a:avLst/>
          </a:prstGeom>
          <a:noFill/>
          <a:ln>
            <a:noFill/>
          </a:ln>
        </p:spPr>
        <p:txBody>
          <a:bodyPr spcFirstLastPara="1" wrap="square" lIns="68575" tIns="34275" rIns="68575" bIns="34275" anchor="ctr" anchorCtr="0">
            <a:noAutofit/>
          </a:bodyPr>
          <a:lstStyle/>
          <a:p>
            <a:pPr marL="177800" lvl="0" indent="-177800" algn="l" rtl="0">
              <a:lnSpc>
                <a:spcPct val="90000"/>
              </a:lnSpc>
              <a:spcBef>
                <a:spcPts val="0"/>
              </a:spcBef>
              <a:spcAft>
                <a:spcPts val="0"/>
              </a:spcAft>
              <a:buSzPts val="1800"/>
              <a:buChar char="•"/>
            </a:pPr>
            <a:r>
              <a:rPr lang="en" sz="1800"/>
              <a:t>Companies are more understanding of your needs and willing to make accommodations.</a:t>
            </a:r>
            <a:endParaRPr sz="1800"/>
          </a:p>
          <a:p>
            <a:pPr marL="177800" lvl="0" indent="-177800" algn="l" rtl="0">
              <a:lnSpc>
                <a:spcPct val="90000"/>
              </a:lnSpc>
              <a:spcBef>
                <a:spcPts val="1200"/>
              </a:spcBef>
              <a:spcAft>
                <a:spcPts val="0"/>
              </a:spcAft>
              <a:buSzPts val="1800"/>
              <a:buChar char="•"/>
            </a:pPr>
            <a:r>
              <a:rPr lang="en" sz="1800"/>
              <a:t>Companies are seeking out neurodiverse talent and embracing the skills and perspective that individuals with ASD often bring.</a:t>
            </a:r>
            <a:endParaRPr sz="1800"/>
          </a:p>
          <a:p>
            <a:pPr marL="177800" lvl="0" indent="-177800" algn="l" rtl="0">
              <a:lnSpc>
                <a:spcPct val="90000"/>
              </a:lnSpc>
              <a:spcBef>
                <a:spcPts val="1200"/>
              </a:spcBef>
              <a:spcAft>
                <a:spcPts val="0"/>
              </a:spcAft>
              <a:buSzPts val="1800"/>
              <a:buChar char="•"/>
            </a:pPr>
            <a:r>
              <a:rPr lang="en" sz="1800"/>
              <a:t>Employers recognize that people with autism often offer unique problem-solving skills, higher focus, and more productivity.</a:t>
            </a:r>
            <a:endParaRPr sz="1800"/>
          </a:p>
          <a:p>
            <a:pPr marL="177800" lvl="0" indent="-177800" algn="l" rtl="0">
              <a:lnSpc>
                <a:spcPct val="90000"/>
              </a:lnSpc>
              <a:spcBef>
                <a:spcPts val="1200"/>
              </a:spcBef>
              <a:spcAft>
                <a:spcPts val="0"/>
              </a:spcAft>
              <a:buSzPts val="1800"/>
              <a:buChar char="•"/>
            </a:pPr>
            <a:r>
              <a:rPr lang="en" sz="1800"/>
              <a:t>Employers value dependability and loyalty.</a:t>
            </a:r>
            <a:endParaRPr sz="1800"/>
          </a:p>
          <a:p>
            <a:pPr marL="177800" lvl="0" indent="-177800" algn="l" rtl="0">
              <a:lnSpc>
                <a:spcPct val="90000"/>
              </a:lnSpc>
              <a:spcBef>
                <a:spcPts val="1200"/>
              </a:spcBef>
              <a:spcAft>
                <a:spcPts val="0"/>
              </a:spcAft>
              <a:buSzPts val="1800"/>
              <a:buChar char="•"/>
            </a:pPr>
            <a:r>
              <a:rPr lang="en" sz="1800"/>
              <a:t>Individuals with ASD diversify the workplace, offering organizations a competitive edge.</a:t>
            </a:r>
            <a:endParaRPr sz="1800"/>
          </a:p>
        </p:txBody>
      </p:sp>
      <p:sp>
        <p:nvSpPr>
          <p:cNvPr id="425" name="Google Shape;425;p68"/>
          <p:cNvSpPr/>
          <p:nvPr/>
        </p:nvSpPr>
        <p:spPr>
          <a:xfrm rot="-5400000">
            <a:off x="7461300" y="3459150"/>
            <a:ext cx="1085700" cy="2283000"/>
          </a:xfrm>
          <a:prstGeom prst="rtTriangle">
            <a:avLst/>
          </a:prstGeom>
          <a:solidFill>
            <a:schemeClr val="dk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26" name="Google Shape;426;p68"/>
          <p:cNvCxnSpPr/>
          <p:nvPr/>
        </p:nvCxnSpPr>
        <p:spPr>
          <a:xfrm rot="10800000" flipH="1">
            <a:off x="6681675" y="4002150"/>
            <a:ext cx="2533500" cy="1197000"/>
          </a:xfrm>
          <a:prstGeom prst="straightConnector1">
            <a:avLst/>
          </a:prstGeom>
          <a:noFill/>
          <a:ln w="38100" cap="flat" cmpd="sng">
            <a:solidFill>
              <a:schemeClr val="accent6"/>
            </a:solidFill>
            <a:prstDash val="solid"/>
            <a:round/>
            <a:headEnd type="none" w="sm" len="sm"/>
            <a:tailEnd type="none" w="sm" len="sm"/>
          </a:ln>
        </p:spPr>
      </p:cxnSp>
      <p:pic>
        <p:nvPicPr>
          <p:cNvPr id="427" name="Google Shape;427;p68"/>
          <p:cNvPicPr preferRelativeResize="0"/>
          <p:nvPr/>
        </p:nvPicPr>
        <p:blipFill rotWithShape="1">
          <a:blip r:embed="rId3">
            <a:alphaModFix/>
          </a:blip>
          <a:srcRect/>
          <a:stretch/>
        </p:blipFill>
        <p:spPr>
          <a:xfrm>
            <a:off x="7795275" y="4738075"/>
            <a:ext cx="1245875" cy="292650"/>
          </a:xfrm>
          <a:prstGeom prst="rect">
            <a:avLst/>
          </a:prstGeom>
          <a:noFill/>
          <a:ln>
            <a:noFill/>
          </a:ln>
        </p:spPr>
      </p:pic>
      <p:sp>
        <p:nvSpPr>
          <p:cNvPr id="428" name="Google Shape;428;p68"/>
          <p:cNvSpPr/>
          <p:nvPr/>
        </p:nvSpPr>
        <p:spPr>
          <a:xfrm rot="5400000">
            <a:off x="590850" y="-615375"/>
            <a:ext cx="1085700" cy="2283000"/>
          </a:xfrm>
          <a:prstGeom prst="rtTriangle">
            <a:avLst/>
          </a:prstGeom>
          <a:solidFill>
            <a:schemeClr val="accen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29" name="Google Shape;429;p68"/>
          <p:cNvCxnSpPr/>
          <p:nvPr/>
        </p:nvCxnSpPr>
        <p:spPr>
          <a:xfrm flipH="1">
            <a:off x="-77325" y="-72375"/>
            <a:ext cx="2533500" cy="1197000"/>
          </a:xfrm>
          <a:prstGeom prst="straightConnector1">
            <a:avLst/>
          </a:prstGeom>
          <a:noFill/>
          <a:ln w="38100" cap="flat" cmpd="sng">
            <a:solidFill>
              <a:schemeClr val="accent6"/>
            </a:solidFill>
            <a:prstDash val="solid"/>
            <a:round/>
            <a:headEnd type="none" w="sm" len="sm"/>
            <a:tailEnd type="none" w="sm" len="sm"/>
          </a:ln>
        </p:spPr>
      </p:cxnSp>
    </p:spTree>
    <p:extLst>
      <p:ext uri="{BB962C8B-B14F-4D97-AF65-F5344CB8AC3E}">
        <p14:creationId xmlns:p14="http://schemas.microsoft.com/office/powerpoint/2010/main" val="3460202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9"/>
          <p:cNvSpPr txBox="1"/>
          <p:nvPr/>
        </p:nvSpPr>
        <p:spPr>
          <a:xfrm>
            <a:off x="354375" y="1039799"/>
            <a:ext cx="5006400" cy="36861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 sz="1700" b="1" i="0" u="none" strike="noStrike" cap="none">
                <a:solidFill>
                  <a:schemeClr val="accent2"/>
                </a:solidFill>
              </a:rPr>
              <a:t>Successful employment requires a </a:t>
            </a:r>
            <a:br>
              <a:rPr lang="en" sz="1700" b="1" i="0" u="none" strike="noStrike" cap="none">
                <a:solidFill>
                  <a:schemeClr val="accent2"/>
                </a:solidFill>
              </a:rPr>
            </a:br>
            <a:r>
              <a:rPr lang="en" sz="1700" b="1" i="0" u="none" strike="noStrike" cap="none">
                <a:solidFill>
                  <a:schemeClr val="accent2"/>
                </a:solidFill>
              </a:rPr>
              <a:t>comprehensive model of support:</a:t>
            </a:r>
            <a:endParaRPr sz="1700" b="1" i="0" u="none" strike="noStrike" cap="none">
              <a:solidFill>
                <a:schemeClr val="accent2"/>
              </a:solidFill>
            </a:endParaRPr>
          </a:p>
          <a:p>
            <a:pPr marL="254000" marR="0" lvl="0" indent="-158750" algn="l" rtl="0">
              <a:lnSpc>
                <a:spcPct val="90000"/>
              </a:lnSpc>
              <a:spcBef>
                <a:spcPts val="900"/>
              </a:spcBef>
              <a:spcAft>
                <a:spcPts val="0"/>
              </a:spcAft>
              <a:buClr>
                <a:srgbClr val="002060"/>
              </a:buClr>
              <a:buSzPts val="1700"/>
              <a:buChar char="•"/>
            </a:pPr>
            <a:r>
              <a:rPr lang="en" sz="1700" i="0" u="none" strike="noStrike" cap="none">
                <a:solidFill>
                  <a:srgbClr val="002060"/>
                </a:solidFill>
              </a:rPr>
              <a:t>Onboarding people: matching to the </a:t>
            </a:r>
            <a:br>
              <a:rPr lang="en" sz="1700" i="0" u="none" strike="noStrike" cap="none">
                <a:solidFill>
                  <a:srgbClr val="002060"/>
                </a:solidFill>
              </a:rPr>
            </a:br>
            <a:r>
              <a:rPr lang="en" sz="1700" i="0" u="none" strike="noStrike" cap="none">
                <a:solidFill>
                  <a:srgbClr val="002060"/>
                </a:solidFill>
              </a:rPr>
              <a:t>correct jobs, adapting the hiring process.</a:t>
            </a:r>
            <a:endParaRPr sz="1000" i="0" u="none" strike="noStrike" cap="none">
              <a:solidFill>
                <a:srgbClr val="002060"/>
              </a:solidFill>
            </a:endParaRPr>
          </a:p>
          <a:p>
            <a:pPr marL="254000" marR="0" lvl="0" indent="-158750" algn="l" rtl="0">
              <a:lnSpc>
                <a:spcPct val="90000"/>
              </a:lnSpc>
              <a:spcBef>
                <a:spcPts val="900"/>
              </a:spcBef>
              <a:spcAft>
                <a:spcPts val="0"/>
              </a:spcAft>
              <a:buClr>
                <a:srgbClr val="002060"/>
              </a:buClr>
              <a:buSzPts val="1700"/>
              <a:buChar char="•"/>
            </a:pPr>
            <a:r>
              <a:rPr lang="en" sz="1700" i="0" u="none" strike="noStrike" cap="none">
                <a:solidFill>
                  <a:srgbClr val="002060"/>
                </a:solidFill>
              </a:rPr>
              <a:t>ASD specific teaching and supports: organization, emotion regulation, and social skills</a:t>
            </a:r>
            <a:endParaRPr sz="1000" i="0" u="none" strike="noStrike" cap="none">
              <a:solidFill>
                <a:srgbClr val="002060"/>
              </a:solidFill>
            </a:endParaRPr>
          </a:p>
          <a:p>
            <a:pPr marL="254000" marR="0" lvl="0" indent="-158750" algn="l" rtl="0">
              <a:lnSpc>
                <a:spcPct val="90000"/>
              </a:lnSpc>
              <a:spcBef>
                <a:spcPts val="900"/>
              </a:spcBef>
              <a:spcAft>
                <a:spcPts val="0"/>
              </a:spcAft>
              <a:buClr>
                <a:srgbClr val="002060"/>
              </a:buClr>
              <a:buSzPts val="1700"/>
              <a:buChar char="•"/>
            </a:pPr>
            <a:r>
              <a:rPr lang="en" sz="1700" i="0" u="none" strike="noStrike" cap="none">
                <a:solidFill>
                  <a:srgbClr val="002060"/>
                </a:solidFill>
              </a:rPr>
              <a:t>ASD training for support staff and employers</a:t>
            </a:r>
            <a:endParaRPr sz="1000" i="0" u="none" strike="noStrike" cap="none">
              <a:solidFill>
                <a:srgbClr val="002060"/>
              </a:solidFill>
            </a:endParaRPr>
          </a:p>
          <a:p>
            <a:pPr marL="254000" marR="0" lvl="0" indent="-158750" algn="l" rtl="0">
              <a:lnSpc>
                <a:spcPct val="90000"/>
              </a:lnSpc>
              <a:spcBef>
                <a:spcPts val="900"/>
              </a:spcBef>
              <a:spcAft>
                <a:spcPts val="0"/>
              </a:spcAft>
              <a:buClr>
                <a:srgbClr val="002060"/>
              </a:buClr>
              <a:buSzPts val="1700"/>
              <a:buChar char="•"/>
            </a:pPr>
            <a:r>
              <a:rPr lang="en" sz="1700" i="0" u="none" strike="noStrike" cap="none">
                <a:solidFill>
                  <a:srgbClr val="002060"/>
                </a:solidFill>
              </a:rPr>
              <a:t>Long-Term Supports: recognizing supports may change over time, but the need is always present.</a:t>
            </a:r>
            <a:endParaRPr sz="1000" i="0" u="none" strike="noStrike" cap="none">
              <a:solidFill>
                <a:srgbClr val="002060"/>
              </a:solidFill>
            </a:endParaRPr>
          </a:p>
          <a:p>
            <a:pPr marL="254000" marR="0" lvl="0" indent="-158750" algn="l" rtl="0">
              <a:lnSpc>
                <a:spcPct val="90000"/>
              </a:lnSpc>
              <a:spcBef>
                <a:spcPts val="900"/>
              </a:spcBef>
              <a:spcAft>
                <a:spcPts val="0"/>
              </a:spcAft>
              <a:buClr>
                <a:srgbClr val="002060"/>
              </a:buClr>
              <a:buSzPts val="1700"/>
              <a:buChar char="•"/>
            </a:pPr>
            <a:r>
              <a:rPr lang="en" sz="1700" i="0" u="none" strike="noStrike" cap="none">
                <a:solidFill>
                  <a:srgbClr val="002060"/>
                </a:solidFill>
              </a:rPr>
              <a:t>Awareness of neurodiversity needs in the work force and expertise to address those needs.</a:t>
            </a:r>
            <a:endParaRPr sz="1000" i="0" u="none" strike="noStrike" cap="none">
              <a:solidFill>
                <a:srgbClr val="002060"/>
              </a:solidFill>
            </a:endParaRPr>
          </a:p>
        </p:txBody>
      </p:sp>
      <p:sp>
        <p:nvSpPr>
          <p:cNvPr id="436" name="Google Shape;436;p69"/>
          <p:cNvSpPr/>
          <p:nvPr/>
        </p:nvSpPr>
        <p:spPr>
          <a:xfrm>
            <a:off x="7815427" y="1023549"/>
            <a:ext cx="710616" cy="691339"/>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437" name="Google Shape;437;p69"/>
          <p:cNvSpPr/>
          <p:nvPr/>
        </p:nvSpPr>
        <p:spPr>
          <a:xfrm rot="-6040930" flipH="1">
            <a:off x="4525603" y="-504855"/>
            <a:ext cx="3015895" cy="3015895"/>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8" name="Google Shape;438;p69"/>
          <p:cNvSpPr/>
          <p:nvPr/>
        </p:nvSpPr>
        <p:spPr>
          <a:xfrm>
            <a:off x="7038604" y="515967"/>
            <a:ext cx="1827219" cy="1827218"/>
          </a:xfrm>
          <a:prstGeom prst="ellipse">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439" name="Google Shape;439;p69"/>
          <p:cNvPicPr preferRelativeResize="0"/>
          <p:nvPr/>
        </p:nvPicPr>
        <p:blipFill rotWithShape="1">
          <a:blip r:embed="rId3">
            <a:alphaModFix/>
          </a:blip>
          <a:srcRect l="20143" r="6982"/>
          <a:stretch/>
        </p:blipFill>
        <p:spPr>
          <a:xfrm>
            <a:off x="5732872" y="2045803"/>
            <a:ext cx="3411139" cy="3097703"/>
          </a:xfrm>
          <a:custGeom>
            <a:avLst/>
            <a:gdLst/>
            <a:ahLst/>
            <a:cxnLst/>
            <a:rect l="l" t="t" r="r" b="b"/>
            <a:pathLst>
              <a:path w="4290741" h="4130271" extrusionOk="0">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ln>
            <a:noFill/>
          </a:ln>
        </p:spPr>
      </p:pic>
      <p:pic>
        <p:nvPicPr>
          <p:cNvPr id="440" name="Google Shape;440;p69"/>
          <p:cNvPicPr preferRelativeResize="0"/>
          <p:nvPr/>
        </p:nvPicPr>
        <p:blipFill rotWithShape="1">
          <a:blip r:embed="rId4">
            <a:alphaModFix/>
          </a:blip>
          <a:srcRect l="239" t="5262" r="25355" b="2635"/>
          <a:stretch/>
        </p:blipFill>
        <p:spPr>
          <a:xfrm>
            <a:off x="4676035" y="-4416"/>
            <a:ext cx="2767292" cy="2253386"/>
          </a:xfrm>
          <a:custGeom>
            <a:avLst/>
            <a:gdLst/>
            <a:ahLst/>
            <a:cxnLst/>
            <a:rect l="l" t="t" r="r" b="b"/>
            <a:pathLst>
              <a:path w="3519312" h="3007909" extrusionOk="0">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ln>
            <a:noFill/>
          </a:ln>
        </p:spPr>
      </p:pic>
      <p:sp>
        <p:nvSpPr>
          <p:cNvPr id="441" name="Google Shape;441;p69"/>
          <p:cNvSpPr txBox="1"/>
          <p:nvPr/>
        </p:nvSpPr>
        <p:spPr>
          <a:xfrm>
            <a:off x="7112333" y="670950"/>
            <a:ext cx="1716600" cy="1169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1600"/>
              <a:buFont typeface="Calibri"/>
              <a:buNone/>
            </a:pPr>
            <a:r>
              <a:rPr lang="en" sz="1600" b="1" i="0" u="none" strike="noStrike" cap="none">
                <a:solidFill>
                  <a:srgbClr val="FFFFFF"/>
                </a:solidFill>
                <a:latin typeface="Calibri"/>
                <a:ea typeface="Calibri"/>
                <a:cs typeface="Calibri"/>
                <a:sym typeface="Calibri"/>
              </a:rPr>
              <a:t>National:</a:t>
            </a:r>
            <a:br>
              <a:rPr lang="en" sz="1600" b="1" i="0" u="none" strike="noStrike" cap="none">
                <a:solidFill>
                  <a:srgbClr val="FFFFFF"/>
                </a:solidFill>
                <a:latin typeface="Calibri"/>
                <a:ea typeface="Calibri"/>
                <a:cs typeface="Calibri"/>
                <a:sym typeface="Calibri"/>
              </a:rPr>
            </a:br>
            <a:r>
              <a:rPr lang="en" sz="1600" b="1" i="0" u="none" strike="noStrike" cap="none">
                <a:solidFill>
                  <a:srgbClr val="FFFFFF"/>
                </a:solidFill>
                <a:latin typeface="Calibri"/>
                <a:ea typeface="Calibri"/>
                <a:cs typeface="Calibri"/>
                <a:sym typeface="Calibri"/>
              </a:rPr>
              <a:t>37.5%</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900"/>
              </a:spcBef>
              <a:spcAft>
                <a:spcPts val="0"/>
              </a:spcAft>
              <a:buClr>
                <a:srgbClr val="FFFFFF"/>
              </a:buClr>
              <a:buSzPts val="1600"/>
              <a:buFont typeface="Calibri"/>
              <a:buNone/>
            </a:pPr>
            <a:r>
              <a:rPr lang="en" sz="1600" b="1" i="0" u="none" strike="noStrike" cap="none">
                <a:solidFill>
                  <a:srgbClr val="FFFFFF"/>
                </a:solidFill>
                <a:latin typeface="Calibri"/>
                <a:ea typeface="Calibri"/>
                <a:cs typeface="Calibri"/>
                <a:sym typeface="Calibri"/>
              </a:rPr>
              <a:t>LiNC-IT</a:t>
            </a:r>
            <a:br>
              <a:rPr lang="en" sz="1600" b="1" i="0" u="none" strike="noStrike" cap="none">
                <a:solidFill>
                  <a:srgbClr val="FFFFFF"/>
                </a:solidFill>
                <a:latin typeface="Calibri"/>
                <a:ea typeface="Calibri"/>
                <a:cs typeface="Calibri"/>
                <a:sym typeface="Calibri"/>
              </a:rPr>
            </a:br>
            <a:r>
              <a:rPr lang="en" sz="1600" b="1" i="0" u="none" strike="noStrike" cap="none">
                <a:solidFill>
                  <a:srgbClr val="FFFFFF"/>
                </a:solidFill>
                <a:latin typeface="Calibri"/>
                <a:ea typeface="Calibri"/>
                <a:cs typeface="Calibri"/>
                <a:sym typeface="Calibri"/>
              </a:rPr>
              <a:t>9</a:t>
            </a:r>
            <a:r>
              <a:rPr lang="en" sz="1600" b="1">
                <a:solidFill>
                  <a:srgbClr val="FFFFFF"/>
                </a:solidFill>
                <a:latin typeface="Calibri"/>
                <a:ea typeface="Calibri"/>
                <a:cs typeface="Calibri"/>
                <a:sym typeface="Calibri"/>
              </a:rPr>
              <a:t>0</a:t>
            </a:r>
            <a:r>
              <a:rPr lang="en" sz="1600" b="1" i="0" u="none" strike="noStrike" cap="none">
                <a:solidFill>
                  <a:srgbClr val="FFFFFF"/>
                </a:solidFill>
                <a:latin typeface="Calibri"/>
                <a:ea typeface="Calibri"/>
                <a:cs typeface="Calibri"/>
                <a:sym typeface="Calibri"/>
              </a:rPr>
              <a:t>%</a:t>
            </a:r>
            <a:endParaRPr sz="1100" b="0" i="0" u="none" strike="noStrike" cap="none">
              <a:solidFill>
                <a:srgbClr val="000000"/>
              </a:solidFill>
              <a:latin typeface="Arial"/>
              <a:ea typeface="Arial"/>
              <a:cs typeface="Arial"/>
              <a:sym typeface="Arial"/>
            </a:endParaRPr>
          </a:p>
        </p:txBody>
      </p:sp>
      <p:sp>
        <p:nvSpPr>
          <p:cNvPr id="442" name="Google Shape;442;p69"/>
          <p:cNvSpPr/>
          <p:nvPr/>
        </p:nvSpPr>
        <p:spPr>
          <a:xfrm rot="-5400000">
            <a:off x="7461300" y="3459150"/>
            <a:ext cx="1085700" cy="2283000"/>
          </a:xfrm>
          <a:prstGeom prst="rtTriangle">
            <a:avLst/>
          </a:prstGeom>
          <a:solidFill>
            <a:schemeClr val="dk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43" name="Google Shape;443;p69"/>
          <p:cNvCxnSpPr/>
          <p:nvPr/>
        </p:nvCxnSpPr>
        <p:spPr>
          <a:xfrm rot="10800000" flipH="1">
            <a:off x="6681675" y="4002150"/>
            <a:ext cx="2533500" cy="1197000"/>
          </a:xfrm>
          <a:prstGeom prst="straightConnector1">
            <a:avLst/>
          </a:prstGeom>
          <a:noFill/>
          <a:ln w="38100" cap="flat" cmpd="sng">
            <a:solidFill>
              <a:schemeClr val="accent6"/>
            </a:solidFill>
            <a:prstDash val="solid"/>
            <a:round/>
            <a:headEnd type="none" w="sm" len="sm"/>
            <a:tailEnd type="none" w="sm" len="sm"/>
          </a:ln>
        </p:spPr>
      </p:cxnSp>
      <p:pic>
        <p:nvPicPr>
          <p:cNvPr id="444" name="Google Shape;444;p69"/>
          <p:cNvPicPr preferRelativeResize="0"/>
          <p:nvPr/>
        </p:nvPicPr>
        <p:blipFill rotWithShape="1">
          <a:blip r:embed="rId5">
            <a:alphaModFix/>
          </a:blip>
          <a:srcRect/>
          <a:stretch/>
        </p:blipFill>
        <p:spPr>
          <a:xfrm>
            <a:off x="7795275" y="4738075"/>
            <a:ext cx="1245875" cy="292650"/>
          </a:xfrm>
          <a:prstGeom prst="rect">
            <a:avLst/>
          </a:prstGeom>
          <a:noFill/>
          <a:ln>
            <a:noFill/>
          </a:ln>
        </p:spPr>
      </p:pic>
      <p:sp>
        <p:nvSpPr>
          <p:cNvPr id="445" name="Google Shape;445;p69"/>
          <p:cNvSpPr/>
          <p:nvPr/>
        </p:nvSpPr>
        <p:spPr>
          <a:xfrm rot="5400000">
            <a:off x="590850" y="-615375"/>
            <a:ext cx="1085700" cy="2283000"/>
          </a:xfrm>
          <a:prstGeom prst="rtTriangle">
            <a:avLst/>
          </a:prstGeom>
          <a:solidFill>
            <a:schemeClr val="accen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46" name="Google Shape;446;p69"/>
          <p:cNvCxnSpPr/>
          <p:nvPr/>
        </p:nvCxnSpPr>
        <p:spPr>
          <a:xfrm flipH="1">
            <a:off x="-77325" y="-72375"/>
            <a:ext cx="2533500" cy="1197000"/>
          </a:xfrm>
          <a:prstGeom prst="straightConnector1">
            <a:avLst/>
          </a:prstGeom>
          <a:noFill/>
          <a:ln w="38100" cap="flat" cmpd="sng">
            <a:solidFill>
              <a:schemeClr val="accent6"/>
            </a:solidFill>
            <a:prstDash val="solid"/>
            <a:round/>
            <a:headEnd type="none" w="sm" len="sm"/>
            <a:tailEnd type="none" w="sm" len="sm"/>
          </a:ln>
        </p:spPr>
      </p:cxnSp>
      <p:sp>
        <p:nvSpPr>
          <p:cNvPr id="447" name="Google Shape;447;p69"/>
          <p:cNvSpPr/>
          <p:nvPr/>
        </p:nvSpPr>
        <p:spPr>
          <a:xfrm>
            <a:off x="7624075" y="1584300"/>
            <a:ext cx="141300" cy="160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7363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1"/>
        <p:cNvGrpSpPr/>
        <p:nvPr/>
      </p:nvGrpSpPr>
      <p:grpSpPr>
        <a:xfrm>
          <a:off x="0" y="0"/>
          <a:ext cx="0" cy="0"/>
          <a:chOff x="0" y="0"/>
          <a:chExt cx="0" cy="0"/>
        </a:xfrm>
      </p:grpSpPr>
      <p:sp>
        <p:nvSpPr>
          <p:cNvPr id="452" name="Google Shape;452;p70"/>
          <p:cNvSpPr txBox="1">
            <a:spLocks noGrp="1"/>
          </p:cNvSpPr>
          <p:nvPr>
            <p:ph type="title"/>
          </p:nvPr>
        </p:nvSpPr>
        <p:spPr>
          <a:xfrm>
            <a:off x="1660050" y="350475"/>
            <a:ext cx="5823900" cy="13119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FFFFFF"/>
              </a:buClr>
              <a:buSzPts val="3300"/>
              <a:buFont typeface="Calibri"/>
              <a:buNone/>
            </a:pPr>
            <a:r>
              <a:rPr lang="en" sz="3000" b="1">
                <a:solidFill>
                  <a:schemeClr val="accent2"/>
                </a:solidFill>
                <a:latin typeface="Calibri"/>
                <a:ea typeface="Calibri"/>
                <a:cs typeface="Calibri"/>
                <a:sym typeface="Calibri"/>
              </a:rPr>
              <a:t>LiNC-IT’s role with the employer</a:t>
            </a:r>
            <a:endParaRPr sz="3000">
              <a:solidFill>
                <a:schemeClr val="accent2"/>
              </a:solidFill>
            </a:endParaRPr>
          </a:p>
        </p:txBody>
      </p:sp>
      <p:sp>
        <p:nvSpPr>
          <p:cNvPr id="453" name="Google Shape;453;p70"/>
          <p:cNvSpPr txBox="1">
            <a:spLocks noGrp="1"/>
          </p:cNvSpPr>
          <p:nvPr>
            <p:ph type="body" idx="1"/>
          </p:nvPr>
        </p:nvSpPr>
        <p:spPr>
          <a:xfrm>
            <a:off x="1291499" y="1426350"/>
            <a:ext cx="6561000" cy="3236100"/>
          </a:xfrm>
          <a:prstGeom prst="rect">
            <a:avLst/>
          </a:prstGeom>
          <a:noFill/>
          <a:ln>
            <a:noFill/>
          </a:ln>
        </p:spPr>
        <p:txBody>
          <a:bodyPr spcFirstLastPara="1" wrap="square" lIns="68575" tIns="34275" rIns="68575" bIns="34275" anchor="t" anchorCtr="0">
            <a:noAutofit/>
          </a:bodyPr>
          <a:lstStyle/>
          <a:p>
            <a:pPr marL="177800" lvl="0" indent="-171450" algn="l" rtl="0">
              <a:lnSpc>
                <a:spcPct val="90000"/>
              </a:lnSpc>
              <a:spcBef>
                <a:spcPts val="0"/>
              </a:spcBef>
              <a:spcAft>
                <a:spcPts val="0"/>
              </a:spcAft>
              <a:buClr>
                <a:srgbClr val="002060"/>
              </a:buClr>
              <a:buSzPts val="1700"/>
              <a:buChar char="•"/>
            </a:pPr>
            <a:r>
              <a:rPr lang="en" sz="1700">
                <a:solidFill>
                  <a:srgbClr val="002060"/>
                </a:solidFill>
                <a:latin typeface="Arial"/>
                <a:ea typeface="Arial"/>
                <a:cs typeface="Arial"/>
                <a:sym typeface="Arial"/>
              </a:rPr>
              <a:t>Train businesses</a:t>
            </a:r>
            <a:endParaRPr sz="2000">
              <a:solidFill>
                <a:srgbClr val="002060"/>
              </a:solidFill>
              <a:latin typeface="Arial"/>
              <a:ea typeface="Arial"/>
              <a:cs typeface="Arial"/>
              <a:sym typeface="Arial"/>
            </a:endParaRPr>
          </a:p>
          <a:p>
            <a:pPr marL="520700" lvl="1" indent="-171450" algn="l" rtl="0">
              <a:lnSpc>
                <a:spcPct val="90000"/>
              </a:lnSpc>
              <a:spcBef>
                <a:spcPts val="400"/>
              </a:spcBef>
              <a:spcAft>
                <a:spcPts val="0"/>
              </a:spcAft>
              <a:buClr>
                <a:srgbClr val="002060"/>
              </a:buClr>
              <a:buSzPts val="1700"/>
              <a:buChar char="•"/>
            </a:pPr>
            <a:r>
              <a:rPr lang="en" sz="1700">
                <a:solidFill>
                  <a:srgbClr val="002060"/>
                </a:solidFill>
                <a:latin typeface="Arial"/>
                <a:ea typeface="Arial"/>
                <a:cs typeface="Arial"/>
                <a:sym typeface="Arial"/>
              </a:rPr>
              <a:t>Autism awareness</a:t>
            </a:r>
            <a:endParaRPr sz="1700">
              <a:solidFill>
                <a:srgbClr val="002060"/>
              </a:solidFill>
              <a:latin typeface="Arial"/>
              <a:ea typeface="Arial"/>
              <a:cs typeface="Arial"/>
              <a:sym typeface="Arial"/>
            </a:endParaRPr>
          </a:p>
          <a:p>
            <a:pPr marL="520700" lvl="1" indent="-171450" algn="l" rtl="0">
              <a:lnSpc>
                <a:spcPct val="90000"/>
              </a:lnSpc>
              <a:spcBef>
                <a:spcPts val="400"/>
              </a:spcBef>
              <a:spcAft>
                <a:spcPts val="0"/>
              </a:spcAft>
              <a:buClr>
                <a:srgbClr val="002060"/>
              </a:buClr>
              <a:buSzPts val="1700"/>
              <a:buChar char="•"/>
            </a:pPr>
            <a:r>
              <a:rPr lang="en" sz="1700">
                <a:solidFill>
                  <a:srgbClr val="002060"/>
                </a:solidFill>
                <a:latin typeface="Arial"/>
                <a:ea typeface="Arial"/>
                <a:cs typeface="Arial"/>
                <a:sym typeface="Arial"/>
              </a:rPr>
              <a:t>Neurodiverse supports</a:t>
            </a:r>
            <a:endParaRPr sz="1700">
              <a:solidFill>
                <a:srgbClr val="002060"/>
              </a:solidFill>
              <a:latin typeface="Arial"/>
              <a:ea typeface="Arial"/>
              <a:cs typeface="Arial"/>
              <a:sym typeface="Arial"/>
            </a:endParaRPr>
          </a:p>
          <a:p>
            <a:pPr marL="177800" lvl="0" indent="-171450" algn="l" rtl="0">
              <a:lnSpc>
                <a:spcPct val="90000"/>
              </a:lnSpc>
              <a:spcBef>
                <a:spcPts val="1700"/>
              </a:spcBef>
              <a:spcAft>
                <a:spcPts val="0"/>
              </a:spcAft>
              <a:buClr>
                <a:srgbClr val="002060"/>
              </a:buClr>
              <a:buSzPts val="1700"/>
              <a:buChar char="•"/>
            </a:pPr>
            <a:r>
              <a:rPr lang="en" sz="1700">
                <a:solidFill>
                  <a:srgbClr val="002060"/>
                </a:solidFill>
                <a:latin typeface="Arial"/>
                <a:ea typeface="Arial"/>
                <a:cs typeface="Arial"/>
                <a:sym typeface="Arial"/>
              </a:rPr>
              <a:t>Identify compatible jobs for all interns</a:t>
            </a:r>
            <a:endParaRPr sz="2000">
              <a:solidFill>
                <a:srgbClr val="002060"/>
              </a:solidFill>
              <a:latin typeface="Arial"/>
              <a:ea typeface="Arial"/>
              <a:cs typeface="Arial"/>
              <a:sym typeface="Arial"/>
            </a:endParaRPr>
          </a:p>
          <a:p>
            <a:pPr marL="177800" lvl="0" indent="-171450" algn="l" rtl="0">
              <a:lnSpc>
                <a:spcPct val="90000"/>
              </a:lnSpc>
              <a:spcBef>
                <a:spcPts val="1700"/>
              </a:spcBef>
              <a:spcAft>
                <a:spcPts val="0"/>
              </a:spcAft>
              <a:buClr>
                <a:srgbClr val="002060"/>
              </a:buClr>
              <a:buSzPts val="1700"/>
              <a:buChar char="•"/>
            </a:pPr>
            <a:r>
              <a:rPr lang="en" sz="1700">
                <a:solidFill>
                  <a:srgbClr val="002060"/>
                </a:solidFill>
                <a:latin typeface="Arial"/>
                <a:ea typeface="Arial"/>
                <a:cs typeface="Arial"/>
                <a:sym typeface="Arial"/>
              </a:rPr>
              <a:t>Help employers tailor interview process to needs of individuals with autism </a:t>
            </a:r>
            <a:endParaRPr sz="2000">
              <a:solidFill>
                <a:srgbClr val="002060"/>
              </a:solidFill>
              <a:latin typeface="Arial"/>
              <a:ea typeface="Arial"/>
              <a:cs typeface="Arial"/>
              <a:sym typeface="Arial"/>
            </a:endParaRPr>
          </a:p>
          <a:p>
            <a:pPr marL="177800" lvl="0" indent="-171450" algn="l" rtl="0">
              <a:lnSpc>
                <a:spcPct val="90000"/>
              </a:lnSpc>
              <a:spcBef>
                <a:spcPts val="1700"/>
              </a:spcBef>
              <a:spcAft>
                <a:spcPts val="0"/>
              </a:spcAft>
              <a:buClr>
                <a:srgbClr val="002060"/>
              </a:buClr>
              <a:buSzPts val="1700"/>
              <a:buChar char="•"/>
            </a:pPr>
            <a:r>
              <a:rPr lang="en" sz="1700">
                <a:solidFill>
                  <a:srgbClr val="002060"/>
                </a:solidFill>
                <a:latin typeface="Arial"/>
                <a:ea typeface="Arial"/>
                <a:cs typeface="Arial"/>
                <a:sym typeface="Arial"/>
              </a:rPr>
              <a:t>Train peer mentors</a:t>
            </a:r>
            <a:endParaRPr sz="2000">
              <a:solidFill>
                <a:srgbClr val="002060"/>
              </a:solidFill>
              <a:latin typeface="Arial"/>
              <a:ea typeface="Arial"/>
              <a:cs typeface="Arial"/>
              <a:sym typeface="Arial"/>
            </a:endParaRPr>
          </a:p>
          <a:p>
            <a:pPr marL="177800" lvl="0" indent="-171450" algn="l" rtl="0">
              <a:lnSpc>
                <a:spcPct val="90000"/>
              </a:lnSpc>
              <a:spcBef>
                <a:spcPts val="1700"/>
              </a:spcBef>
              <a:spcAft>
                <a:spcPts val="0"/>
              </a:spcAft>
              <a:buClr>
                <a:srgbClr val="002060"/>
              </a:buClr>
              <a:buSzPts val="1700"/>
              <a:buChar char="•"/>
            </a:pPr>
            <a:r>
              <a:rPr lang="en" sz="1700">
                <a:solidFill>
                  <a:srgbClr val="002060"/>
                </a:solidFill>
                <a:latin typeface="Arial"/>
                <a:ea typeface="Arial"/>
                <a:cs typeface="Arial"/>
                <a:sym typeface="Arial"/>
              </a:rPr>
              <a:t>Provide supports on the job that benefit you and your employer</a:t>
            </a:r>
            <a:endParaRPr sz="2000">
              <a:solidFill>
                <a:srgbClr val="002060"/>
              </a:solidFill>
              <a:latin typeface="Arial"/>
              <a:ea typeface="Arial"/>
              <a:cs typeface="Arial"/>
              <a:sym typeface="Arial"/>
            </a:endParaRPr>
          </a:p>
        </p:txBody>
      </p:sp>
      <p:sp>
        <p:nvSpPr>
          <p:cNvPr id="454" name="Google Shape;454;p70"/>
          <p:cNvSpPr/>
          <p:nvPr/>
        </p:nvSpPr>
        <p:spPr>
          <a:xfrm rot="-5400000">
            <a:off x="7461300" y="3459150"/>
            <a:ext cx="1085700" cy="2283000"/>
          </a:xfrm>
          <a:prstGeom prst="rtTriangle">
            <a:avLst/>
          </a:prstGeom>
          <a:solidFill>
            <a:schemeClr val="dk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55" name="Google Shape;455;p70"/>
          <p:cNvCxnSpPr/>
          <p:nvPr/>
        </p:nvCxnSpPr>
        <p:spPr>
          <a:xfrm rot="10800000" flipH="1">
            <a:off x="6681675" y="4002150"/>
            <a:ext cx="2533500" cy="1197000"/>
          </a:xfrm>
          <a:prstGeom prst="straightConnector1">
            <a:avLst/>
          </a:prstGeom>
          <a:noFill/>
          <a:ln w="38100" cap="flat" cmpd="sng">
            <a:solidFill>
              <a:schemeClr val="accent6"/>
            </a:solidFill>
            <a:prstDash val="solid"/>
            <a:round/>
            <a:headEnd type="none" w="sm" len="sm"/>
            <a:tailEnd type="none" w="sm" len="sm"/>
          </a:ln>
        </p:spPr>
      </p:cxnSp>
      <p:pic>
        <p:nvPicPr>
          <p:cNvPr id="456" name="Google Shape;456;p70"/>
          <p:cNvPicPr preferRelativeResize="0"/>
          <p:nvPr/>
        </p:nvPicPr>
        <p:blipFill rotWithShape="1">
          <a:blip r:embed="rId3">
            <a:alphaModFix/>
          </a:blip>
          <a:srcRect/>
          <a:stretch/>
        </p:blipFill>
        <p:spPr>
          <a:xfrm>
            <a:off x="7795275" y="4738075"/>
            <a:ext cx="1245875" cy="292650"/>
          </a:xfrm>
          <a:prstGeom prst="rect">
            <a:avLst/>
          </a:prstGeom>
          <a:noFill/>
          <a:ln>
            <a:noFill/>
          </a:ln>
        </p:spPr>
      </p:pic>
      <p:sp>
        <p:nvSpPr>
          <p:cNvPr id="457" name="Google Shape;457;p70"/>
          <p:cNvSpPr/>
          <p:nvPr/>
        </p:nvSpPr>
        <p:spPr>
          <a:xfrm rot="5400000">
            <a:off x="590850" y="-615375"/>
            <a:ext cx="1085700" cy="2283000"/>
          </a:xfrm>
          <a:prstGeom prst="rtTriangle">
            <a:avLst/>
          </a:prstGeom>
          <a:solidFill>
            <a:schemeClr val="accen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58" name="Google Shape;458;p70"/>
          <p:cNvCxnSpPr/>
          <p:nvPr/>
        </p:nvCxnSpPr>
        <p:spPr>
          <a:xfrm flipH="1">
            <a:off x="-77325" y="-72375"/>
            <a:ext cx="2533500" cy="1197000"/>
          </a:xfrm>
          <a:prstGeom prst="straightConnector1">
            <a:avLst/>
          </a:prstGeom>
          <a:noFill/>
          <a:ln w="38100" cap="flat" cmpd="sng">
            <a:solidFill>
              <a:schemeClr val="accent6"/>
            </a:solidFill>
            <a:prstDash val="solid"/>
            <a:round/>
            <a:headEnd type="none" w="sm" len="sm"/>
            <a:tailEnd type="none" w="sm" len="sm"/>
          </a:ln>
        </p:spPr>
      </p:cxnSp>
      <p:pic>
        <p:nvPicPr>
          <p:cNvPr id="459" name="Google Shape;459;p70"/>
          <p:cNvPicPr preferRelativeResize="0"/>
          <p:nvPr/>
        </p:nvPicPr>
        <p:blipFill rotWithShape="1">
          <a:blip r:embed="rId4">
            <a:alphaModFix/>
          </a:blip>
          <a:srcRect/>
          <a:stretch/>
        </p:blipFill>
        <p:spPr>
          <a:xfrm>
            <a:off x="277977" y="4539139"/>
            <a:ext cx="1997225" cy="379461"/>
          </a:xfrm>
          <a:prstGeom prst="rect">
            <a:avLst/>
          </a:prstGeom>
          <a:noFill/>
          <a:ln>
            <a:noFill/>
          </a:ln>
        </p:spPr>
      </p:pic>
    </p:spTree>
    <p:extLst>
      <p:ext uri="{BB962C8B-B14F-4D97-AF65-F5344CB8AC3E}">
        <p14:creationId xmlns:p14="http://schemas.microsoft.com/office/powerpoint/2010/main" val="1728689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71"/>
          <p:cNvPicPr preferRelativeResize="0">
            <a:picLocks noGrp="1"/>
          </p:cNvPicPr>
          <p:nvPr>
            <p:ph type="body" idx="1"/>
          </p:nvPr>
        </p:nvPicPr>
        <p:blipFill rotWithShape="1">
          <a:blip r:embed="rId3">
            <a:alphaModFix/>
          </a:blip>
          <a:srcRect l="14708" t="18790" r="10018" b="5806"/>
          <a:stretch/>
        </p:blipFill>
        <p:spPr>
          <a:xfrm>
            <a:off x="1495800" y="649350"/>
            <a:ext cx="6152400" cy="3844800"/>
          </a:xfrm>
          <a:prstGeom prst="rect">
            <a:avLst/>
          </a:prstGeom>
          <a:noFill/>
          <a:ln>
            <a:noFill/>
          </a:ln>
        </p:spPr>
      </p:pic>
      <p:pic>
        <p:nvPicPr>
          <p:cNvPr id="466" name="Google Shape;466;p71"/>
          <p:cNvPicPr preferRelativeResize="0"/>
          <p:nvPr/>
        </p:nvPicPr>
        <p:blipFill rotWithShape="1">
          <a:blip r:embed="rId4">
            <a:alphaModFix/>
          </a:blip>
          <a:srcRect/>
          <a:stretch/>
        </p:blipFill>
        <p:spPr>
          <a:xfrm>
            <a:off x="1701150" y="905051"/>
            <a:ext cx="3065999" cy="582550"/>
          </a:xfrm>
          <a:prstGeom prst="rect">
            <a:avLst/>
          </a:prstGeom>
          <a:noFill/>
          <a:ln>
            <a:noFill/>
          </a:ln>
        </p:spPr>
      </p:pic>
      <p:sp>
        <p:nvSpPr>
          <p:cNvPr id="467" name="Google Shape;467;p71"/>
          <p:cNvSpPr/>
          <p:nvPr/>
        </p:nvSpPr>
        <p:spPr>
          <a:xfrm rot="-5400000">
            <a:off x="7461300" y="3459150"/>
            <a:ext cx="1085700" cy="2283000"/>
          </a:xfrm>
          <a:prstGeom prst="rtTriangle">
            <a:avLst/>
          </a:prstGeom>
          <a:solidFill>
            <a:schemeClr val="dk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68" name="Google Shape;468;p71"/>
          <p:cNvCxnSpPr/>
          <p:nvPr/>
        </p:nvCxnSpPr>
        <p:spPr>
          <a:xfrm rot="10800000" flipH="1">
            <a:off x="6681675" y="4002150"/>
            <a:ext cx="2533500" cy="1197000"/>
          </a:xfrm>
          <a:prstGeom prst="straightConnector1">
            <a:avLst/>
          </a:prstGeom>
          <a:noFill/>
          <a:ln w="38100" cap="flat" cmpd="sng">
            <a:solidFill>
              <a:schemeClr val="accent6"/>
            </a:solidFill>
            <a:prstDash val="solid"/>
            <a:round/>
            <a:headEnd type="none" w="sm" len="sm"/>
            <a:tailEnd type="none" w="sm" len="sm"/>
          </a:ln>
        </p:spPr>
      </p:cxnSp>
      <p:pic>
        <p:nvPicPr>
          <p:cNvPr id="469" name="Google Shape;469;p71"/>
          <p:cNvPicPr preferRelativeResize="0"/>
          <p:nvPr/>
        </p:nvPicPr>
        <p:blipFill rotWithShape="1">
          <a:blip r:embed="rId5">
            <a:alphaModFix/>
          </a:blip>
          <a:srcRect/>
          <a:stretch/>
        </p:blipFill>
        <p:spPr>
          <a:xfrm>
            <a:off x="7795275" y="4738075"/>
            <a:ext cx="1245875" cy="292650"/>
          </a:xfrm>
          <a:prstGeom prst="rect">
            <a:avLst/>
          </a:prstGeom>
          <a:noFill/>
          <a:ln>
            <a:noFill/>
          </a:ln>
        </p:spPr>
      </p:pic>
      <p:sp>
        <p:nvSpPr>
          <p:cNvPr id="470" name="Google Shape;470;p71"/>
          <p:cNvSpPr/>
          <p:nvPr/>
        </p:nvSpPr>
        <p:spPr>
          <a:xfrm rot="5400000">
            <a:off x="590850" y="-615375"/>
            <a:ext cx="1085700" cy="2283000"/>
          </a:xfrm>
          <a:prstGeom prst="rtTriangle">
            <a:avLst/>
          </a:prstGeom>
          <a:solidFill>
            <a:schemeClr val="accen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71" name="Google Shape;471;p71"/>
          <p:cNvCxnSpPr/>
          <p:nvPr/>
        </p:nvCxnSpPr>
        <p:spPr>
          <a:xfrm flipH="1">
            <a:off x="-77325" y="-72375"/>
            <a:ext cx="2533500" cy="1197000"/>
          </a:xfrm>
          <a:prstGeom prst="straightConnector1">
            <a:avLst/>
          </a:prstGeom>
          <a:noFill/>
          <a:ln w="38100" cap="flat" cmpd="sng">
            <a:solidFill>
              <a:schemeClr val="accent6"/>
            </a:solidFill>
            <a:prstDash val="solid"/>
            <a:round/>
            <a:headEnd type="none" w="sm" len="sm"/>
            <a:tailEnd type="none" w="sm" len="sm"/>
          </a:ln>
        </p:spPr>
      </p:cxnSp>
    </p:spTree>
    <p:extLst>
      <p:ext uri="{BB962C8B-B14F-4D97-AF65-F5344CB8AC3E}">
        <p14:creationId xmlns:p14="http://schemas.microsoft.com/office/powerpoint/2010/main" val="617991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5"/>
        <p:cNvGrpSpPr/>
        <p:nvPr/>
      </p:nvGrpSpPr>
      <p:grpSpPr>
        <a:xfrm>
          <a:off x="0" y="0"/>
          <a:ext cx="0" cy="0"/>
          <a:chOff x="0" y="0"/>
          <a:chExt cx="0" cy="0"/>
        </a:xfrm>
      </p:grpSpPr>
      <p:sp>
        <p:nvSpPr>
          <p:cNvPr id="476" name="Google Shape;476;p72"/>
          <p:cNvSpPr/>
          <p:nvPr/>
        </p:nvSpPr>
        <p:spPr>
          <a:xfrm>
            <a:off x="0" y="0"/>
            <a:ext cx="9143999" cy="5143024"/>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477" name="Google Shape;477;p72"/>
          <p:cNvGrpSpPr/>
          <p:nvPr/>
        </p:nvGrpSpPr>
        <p:grpSpPr>
          <a:xfrm>
            <a:off x="3" y="797137"/>
            <a:ext cx="548641" cy="505095"/>
            <a:chOff x="3940602" y="308034"/>
            <a:chExt cx="2116791" cy="3428999"/>
          </a:xfrm>
        </p:grpSpPr>
        <p:sp>
          <p:nvSpPr>
            <p:cNvPr id="478" name="Google Shape;478;p72"/>
            <p:cNvSpPr/>
            <p:nvPr/>
          </p:nvSpPr>
          <p:spPr>
            <a:xfrm>
              <a:off x="3940602" y="308034"/>
              <a:ext cx="566743" cy="3428999"/>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79" name="Google Shape;479;p72"/>
            <p:cNvSpPr/>
            <p:nvPr/>
          </p:nvSpPr>
          <p:spPr>
            <a:xfrm>
              <a:off x="4715626" y="308034"/>
              <a:ext cx="566743" cy="3428999"/>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80" name="Google Shape;480;p72"/>
            <p:cNvSpPr/>
            <p:nvPr/>
          </p:nvSpPr>
          <p:spPr>
            <a:xfrm>
              <a:off x="5490650" y="308034"/>
              <a:ext cx="566743" cy="3428999"/>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481" name="Google Shape;481;p72"/>
          <p:cNvSpPr/>
          <p:nvPr/>
        </p:nvSpPr>
        <p:spPr>
          <a:xfrm>
            <a:off x="480060" y="492113"/>
            <a:ext cx="4193090" cy="1073693"/>
          </a:xfrm>
          <a:prstGeom prst="rect">
            <a:avLst/>
          </a:prstGeom>
          <a:solidFill>
            <a:schemeClr val="lt1"/>
          </a:solidFill>
          <a:ln>
            <a:noFill/>
          </a:ln>
          <a:effectLst>
            <a:outerShdw blurRad="139700" dist="127000" dir="5400000" algn="t" rotWithShape="0">
              <a:srgbClr val="000000">
                <a:alpha val="14509"/>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82" name="Google Shape;482;p72"/>
          <p:cNvSpPr txBox="1">
            <a:spLocks noGrp="1"/>
          </p:cNvSpPr>
          <p:nvPr>
            <p:ph type="title"/>
          </p:nvPr>
        </p:nvSpPr>
        <p:spPr>
          <a:xfrm>
            <a:off x="782723" y="655455"/>
            <a:ext cx="3696218" cy="776836"/>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3E8AB9"/>
              </a:buClr>
              <a:buSzPts val="2700"/>
              <a:buFont typeface="Calibri"/>
              <a:buNone/>
            </a:pPr>
            <a:r>
              <a:rPr lang="en" sz="2700" b="1">
                <a:solidFill>
                  <a:srgbClr val="3E8AB9"/>
                </a:solidFill>
                <a:latin typeface="Calibri"/>
                <a:ea typeface="Calibri"/>
                <a:cs typeface="Calibri"/>
                <a:sym typeface="Calibri"/>
              </a:rPr>
              <a:t>Phase 1: </a:t>
            </a:r>
            <a:r>
              <a:rPr lang="en" sz="2700">
                <a:solidFill>
                  <a:srgbClr val="3E8AB9"/>
                </a:solidFill>
                <a:latin typeface="Calibri"/>
                <a:ea typeface="Calibri"/>
                <a:cs typeface="Calibri"/>
                <a:sym typeface="Calibri"/>
              </a:rPr>
              <a:t>Recruitment &amp; Development</a:t>
            </a:r>
            <a:endParaRPr/>
          </a:p>
        </p:txBody>
      </p:sp>
      <p:sp>
        <p:nvSpPr>
          <p:cNvPr id="483" name="Google Shape;483;p72"/>
          <p:cNvSpPr txBox="1">
            <a:spLocks noGrp="1"/>
          </p:cNvSpPr>
          <p:nvPr>
            <p:ph type="body" idx="1"/>
          </p:nvPr>
        </p:nvSpPr>
        <p:spPr>
          <a:xfrm>
            <a:off x="783771" y="1729148"/>
            <a:ext cx="7731578" cy="2922235"/>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1800"/>
              <a:buNone/>
            </a:pPr>
            <a:r>
              <a:rPr lang="en" sz="1800" b="1"/>
              <a:t>Work with LiNC-IT on:</a:t>
            </a:r>
            <a:endParaRPr/>
          </a:p>
          <a:p>
            <a:pPr marL="520700" lvl="1" indent="-177800" algn="l" rtl="0">
              <a:lnSpc>
                <a:spcPct val="90000"/>
              </a:lnSpc>
              <a:spcBef>
                <a:spcPts val="400"/>
              </a:spcBef>
              <a:spcAft>
                <a:spcPts val="0"/>
              </a:spcAft>
              <a:buClr>
                <a:schemeClr val="accent4"/>
              </a:buClr>
              <a:buSzPts val="1800"/>
              <a:buChar char="•"/>
            </a:pPr>
            <a:r>
              <a:rPr lang="en"/>
              <a:t>Job/internships identification</a:t>
            </a:r>
            <a:endParaRPr/>
          </a:p>
          <a:p>
            <a:pPr marL="520700" lvl="1" indent="-177800" algn="l" rtl="0">
              <a:lnSpc>
                <a:spcPct val="90000"/>
              </a:lnSpc>
              <a:spcBef>
                <a:spcPts val="400"/>
              </a:spcBef>
              <a:spcAft>
                <a:spcPts val="0"/>
              </a:spcAft>
              <a:buClr>
                <a:schemeClr val="accent4"/>
              </a:buClr>
              <a:buSzPts val="1800"/>
              <a:buChar char="•"/>
            </a:pPr>
            <a:r>
              <a:rPr lang="en"/>
              <a:t>Interview process</a:t>
            </a:r>
            <a:endParaRPr/>
          </a:p>
          <a:p>
            <a:pPr marL="520700" lvl="1" indent="-177800" algn="l" rtl="0">
              <a:lnSpc>
                <a:spcPct val="90000"/>
              </a:lnSpc>
              <a:spcBef>
                <a:spcPts val="400"/>
              </a:spcBef>
              <a:spcAft>
                <a:spcPts val="0"/>
              </a:spcAft>
              <a:buClr>
                <a:schemeClr val="accent4"/>
              </a:buClr>
              <a:buSzPts val="1800"/>
              <a:buChar char="•"/>
            </a:pPr>
            <a:r>
              <a:rPr lang="en"/>
              <a:t>Orientation</a:t>
            </a:r>
            <a:endParaRPr/>
          </a:p>
          <a:p>
            <a:pPr marL="520700" lvl="1" indent="-177800" algn="l" rtl="0">
              <a:lnSpc>
                <a:spcPct val="90000"/>
              </a:lnSpc>
              <a:spcBef>
                <a:spcPts val="400"/>
              </a:spcBef>
              <a:spcAft>
                <a:spcPts val="0"/>
              </a:spcAft>
              <a:buClr>
                <a:schemeClr val="accent4"/>
              </a:buClr>
              <a:buSzPts val="1800"/>
              <a:buChar char="•"/>
            </a:pPr>
            <a:r>
              <a:rPr lang="en"/>
              <a:t>Training</a:t>
            </a:r>
            <a:endParaRPr/>
          </a:p>
          <a:p>
            <a:pPr marL="520700" lvl="1" indent="-177800" algn="l" rtl="0">
              <a:lnSpc>
                <a:spcPct val="90000"/>
              </a:lnSpc>
              <a:spcBef>
                <a:spcPts val="400"/>
              </a:spcBef>
              <a:spcAft>
                <a:spcPts val="0"/>
              </a:spcAft>
              <a:buClr>
                <a:schemeClr val="accent4"/>
              </a:buClr>
              <a:buSzPts val="1800"/>
              <a:buChar char="•"/>
            </a:pPr>
            <a:r>
              <a:rPr lang="en"/>
              <a:t>Learning skills to enhance employability</a:t>
            </a:r>
            <a:endParaRPr/>
          </a:p>
          <a:p>
            <a:pPr marL="0" lvl="0" indent="0" algn="l" rtl="0">
              <a:lnSpc>
                <a:spcPct val="90000"/>
              </a:lnSpc>
              <a:spcBef>
                <a:spcPts val="1700"/>
              </a:spcBef>
              <a:spcAft>
                <a:spcPts val="0"/>
              </a:spcAft>
              <a:buClr>
                <a:schemeClr val="dk1"/>
              </a:buClr>
              <a:buSzPts val="1800"/>
              <a:buNone/>
            </a:pPr>
            <a:r>
              <a:rPr lang="en" sz="1800" b="1"/>
              <a:t>Sign up with agencies offering autism-specific employment supports.</a:t>
            </a:r>
            <a:endParaRPr/>
          </a:p>
          <a:p>
            <a:pPr marL="520700" lvl="1" indent="-177800" algn="l" rtl="0">
              <a:lnSpc>
                <a:spcPct val="90000"/>
              </a:lnSpc>
              <a:spcBef>
                <a:spcPts val="400"/>
              </a:spcBef>
              <a:spcAft>
                <a:spcPts val="0"/>
              </a:spcAft>
              <a:buClr>
                <a:schemeClr val="accent4"/>
              </a:buClr>
              <a:buSzPts val="1800"/>
              <a:buChar char="•"/>
            </a:pPr>
            <a:r>
              <a:rPr lang="en"/>
              <a:t>ASNC</a:t>
            </a:r>
            <a:endParaRPr/>
          </a:p>
          <a:p>
            <a:pPr marL="520700" lvl="1" indent="-177800" algn="l" rtl="0">
              <a:lnSpc>
                <a:spcPct val="90000"/>
              </a:lnSpc>
              <a:spcBef>
                <a:spcPts val="400"/>
              </a:spcBef>
              <a:spcAft>
                <a:spcPts val="0"/>
              </a:spcAft>
              <a:buClr>
                <a:schemeClr val="accent4"/>
              </a:buClr>
              <a:buSzPts val="1800"/>
              <a:buChar char="•"/>
            </a:pPr>
            <a:r>
              <a:rPr lang="en"/>
              <a:t>TEACCH</a:t>
            </a:r>
            <a:endParaRPr/>
          </a:p>
        </p:txBody>
      </p:sp>
      <p:cxnSp>
        <p:nvCxnSpPr>
          <p:cNvPr id="484" name="Google Shape;484;p72"/>
          <p:cNvCxnSpPr/>
          <p:nvPr/>
        </p:nvCxnSpPr>
        <p:spPr>
          <a:xfrm rot="10800000">
            <a:off x="628650" y="4869180"/>
            <a:ext cx="7886700" cy="0"/>
          </a:xfrm>
          <a:prstGeom prst="straightConnector1">
            <a:avLst/>
          </a:prstGeom>
          <a:noFill/>
          <a:ln w="57150" cap="flat" cmpd="sng">
            <a:solidFill>
              <a:schemeClr val="accent4"/>
            </a:solidFill>
            <a:prstDash val="solid"/>
            <a:miter lim="800000"/>
            <a:headEnd type="none" w="sm" len="sm"/>
            <a:tailEnd type="none" w="sm" len="sm"/>
          </a:ln>
        </p:spPr>
      </p:cxnSp>
      <p:pic>
        <p:nvPicPr>
          <p:cNvPr id="485" name="Google Shape;485;p72"/>
          <p:cNvPicPr preferRelativeResize="0"/>
          <p:nvPr/>
        </p:nvPicPr>
        <p:blipFill rotWithShape="1">
          <a:blip r:embed="rId3">
            <a:alphaModFix/>
          </a:blip>
          <a:srcRect/>
          <a:stretch/>
        </p:blipFill>
        <p:spPr>
          <a:xfrm>
            <a:off x="6017386" y="845894"/>
            <a:ext cx="2507555" cy="476435"/>
          </a:xfrm>
          <a:prstGeom prst="rect">
            <a:avLst/>
          </a:prstGeom>
          <a:noFill/>
          <a:ln>
            <a:noFill/>
          </a:ln>
        </p:spPr>
      </p:pic>
    </p:spTree>
    <p:extLst>
      <p:ext uri="{BB962C8B-B14F-4D97-AF65-F5344CB8AC3E}">
        <p14:creationId xmlns:p14="http://schemas.microsoft.com/office/powerpoint/2010/main" val="3838853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73"/>
          <p:cNvSpPr txBox="1">
            <a:spLocks noGrp="1"/>
          </p:cNvSpPr>
          <p:nvPr>
            <p:ph type="body" idx="1"/>
          </p:nvPr>
        </p:nvSpPr>
        <p:spPr>
          <a:xfrm>
            <a:off x="377190" y="1310966"/>
            <a:ext cx="5989320" cy="2943224"/>
          </a:xfrm>
          <a:prstGeom prst="rect">
            <a:avLst/>
          </a:prstGeom>
          <a:solidFill>
            <a:schemeClr val="lt1"/>
          </a:solidFill>
          <a:ln>
            <a:noFill/>
          </a:ln>
        </p:spPr>
        <p:txBody>
          <a:bodyPr spcFirstLastPara="1" wrap="square" lIns="68575" tIns="34275" rIns="68575" bIns="34275" anchor="t" anchorCtr="0">
            <a:normAutofit fontScale="62500" lnSpcReduction="20000"/>
          </a:bodyPr>
          <a:lstStyle/>
          <a:p>
            <a:pPr marL="342900" lvl="0" indent="-307181" algn="l" rtl="0">
              <a:lnSpc>
                <a:spcPct val="150000"/>
              </a:lnSpc>
              <a:spcBef>
                <a:spcPts val="0"/>
              </a:spcBef>
              <a:spcAft>
                <a:spcPts val="0"/>
              </a:spcAft>
              <a:buSzPct val="100000"/>
              <a:buChar char="•"/>
            </a:pPr>
            <a:r>
              <a:rPr lang="en">
                <a:latin typeface="Arial"/>
                <a:ea typeface="Arial"/>
                <a:cs typeface="Arial"/>
                <a:sym typeface="Arial"/>
              </a:rPr>
              <a:t>Need: Managers want training on supporting autistic adults.</a:t>
            </a:r>
            <a:endParaRPr>
              <a:latin typeface="Arial"/>
              <a:ea typeface="Arial"/>
              <a:cs typeface="Arial"/>
              <a:sym typeface="Arial"/>
            </a:endParaRPr>
          </a:p>
          <a:p>
            <a:pPr marL="685800" lvl="1" indent="-307975" algn="l" rtl="0">
              <a:lnSpc>
                <a:spcPct val="150000"/>
              </a:lnSpc>
              <a:spcBef>
                <a:spcPts val="400"/>
              </a:spcBef>
              <a:spcAft>
                <a:spcPts val="0"/>
              </a:spcAft>
              <a:buSzPct val="100000"/>
              <a:buChar char="•"/>
            </a:pPr>
            <a:r>
              <a:rPr lang="en">
                <a:latin typeface="Arial"/>
                <a:ea typeface="Arial"/>
                <a:cs typeface="Arial"/>
                <a:sym typeface="Arial"/>
              </a:rPr>
              <a:t>Time is more precious than ever.</a:t>
            </a:r>
            <a:endParaRPr>
              <a:latin typeface="Arial"/>
              <a:ea typeface="Arial"/>
              <a:cs typeface="Arial"/>
              <a:sym typeface="Arial"/>
            </a:endParaRPr>
          </a:p>
          <a:p>
            <a:pPr marL="685800" lvl="1" indent="-307975" algn="l" rtl="0">
              <a:lnSpc>
                <a:spcPct val="150000"/>
              </a:lnSpc>
              <a:spcBef>
                <a:spcPts val="400"/>
              </a:spcBef>
              <a:spcAft>
                <a:spcPts val="0"/>
              </a:spcAft>
              <a:buSzPct val="100000"/>
              <a:buChar char="•"/>
            </a:pPr>
            <a:r>
              <a:rPr lang="en">
                <a:latin typeface="Arial"/>
                <a:ea typeface="Arial"/>
                <a:cs typeface="Arial"/>
                <a:sym typeface="Arial"/>
              </a:rPr>
              <a:t>Setting aside large blocks of dedicated time for training is a luxury many managers do not have.</a:t>
            </a:r>
            <a:endParaRPr>
              <a:latin typeface="Arial"/>
              <a:ea typeface="Arial"/>
              <a:cs typeface="Arial"/>
              <a:sym typeface="Arial"/>
            </a:endParaRPr>
          </a:p>
          <a:p>
            <a:pPr marL="685800" lvl="1" indent="-307975" algn="l" rtl="0">
              <a:lnSpc>
                <a:spcPct val="150000"/>
              </a:lnSpc>
              <a:spcBef>
                <a:spcPts val="400"/>
              </a:spcBef>
              <a:spcAft>
                <a:spcPts val="0"/>
              </a:spcAft>
              <a:buSzPct val="100000"/>
              <a:buChar char="•"/>
            </a:pPr>
            <a:r>
              <a:rPr lang="en">
                <a:latin typeface="Arial"/>
                <a:ea typeface="Arial"/>
                <a:cs typeface="Arial"/>
                <a:sym typeface="Arial"/>
              </a:rPr>
              <a:t>Current methods resulted in training being 1-1 manager to autism support specialist.  This was unsustainable with autism incident rates.</a:t>
            </a:r>
            <a:endParaRPr>
              <a:latin typeface="Arial"/>
              <a:ea typeface="Arial"/>
              <a:cs typeface="Arial"/>
              <a:sym typeface="Arial"/>
            </a:endParaRPr>
          </a:p>
          <a:p>
            <a:pPr marL="685800" lvl="1" indent="-307975" algn="l" rtl="0">
              <a:lnSpc>
                <a:spcPct val="150000"/>
              </a:lnSpc>
              <a:spcBef>
                <a:spcPts val="400"/>
              </a:spcBef>
              <a:spcAft>
                <a:spcPts val="0"/>
              </a:spcAft>
              <a:buSzPct val="100000"/>
              <a:buChar char="•"/>
            </a:pPr>
            <a:r>
              <a:rPr lang="en">
                <a:latin typeface="Arial"/>
                <a:ea typeface="Arial"/>
                <a:cs typeface="Arial"/>
                <a:sym typeface="Arial"/>
              </a:rPr>
              <a:t>Needed flexibility to meet the time and training needs of employers.</a:t>
            </a:r>
            <a:endParaRPr>
              <a:latin typeface="Arial"/>
              <a:ea typeface="Arial"/>
              <a:cs typeface="Arial"/>
              <a:sym typeface="Arial"/>
            </a:endParaRPr>
          </a:p>
          <a:p>
            <a:pPr marL="342900" lvl="0" indent="-307181" algn="l" rtl="0">
              <a:lnSpc>
                <a:spcPct val="150000"/>
              </a:lnSpc>
              <a:spcBef>
                <a:spcPts val="800"/>
              </a:spcBef>
              <a:spcAft>
                <a:spcPts val="0"/>
              </a:spcAft>
              <a:buSzPct val="100000"/>
              <a:buChar char="•"/>
            </a:pPr>
            <a:r>
              <a:rPr lang="en">
                <a:latin typeface="Arial"/>
                <a:ea typeface="Arial"/>
                <a:cs typeface="Arial"/>
                <a:sym typeface="Arial"/>
              </a:rPr>
              <a:t>Solution: On Demand training on autism for employers that is manageable.</a:t>
            </a:r>
            <a:endParaRPr/>
          </a:p>
        </p:txBody>
      </p:sp>
      <p:sp>
        <p:nvSpPr>
          <p:cNvPr id="492" name="Google Shape;492;p73"/>
          <p:cNvSpPr txBox="1">
            <a:spLocks noGrp="1"/>
          </p:cNvSpPr>
          <p:nvPr>
            <p:ph type="title"/>
          </p:nvPr>
        </p:nvSpPr>
        <p:spPr>
          <a:xfrm>
            <a:off x="377190" y="190276"/>
            <a:ext cx="5989320" cy="465303"/>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200"/>
              <a:buFont typeface="Calibri"/>
              <a:buNone/>
            </a:pPr>
            <a:endParaRPr/>
          </a:p>
        </p:txBody>
      </p:sp>
      <p:sp>
        <p:nvSpPr>
          <p:cNvPr id="493" name="Google Shape;493;p73"/>
          <p:cNvSpPr txBox="1">
            <a:spLocks noGrp="1"/>
          </p:cNvSpPr>
          <p:nvPr>
            <p:ph type="ftr" idx="11"/>
          </p:nvPr>
        </p:nvSpPr>
        <p:spPr>
          <a:xfrm>
            <a:off x="377190" y="4797614"/>
            <a:ext cx="5652832" cy="174488"/>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A5A5A5"/>
              </a:buClr>
              <a:buSzPts val="700"/>
              <a:buFont typeface="Calibri"/>
              <a:buNone/>
            </a:pPr>
            <a:r>
              <a:rPr lang="en" sz="700" b="0" i="1" u="none" strike="noStrike" cap="none">
                <a:solidFill>
                  <a:srgbClr val="A5A5A5"/>
                </a:solidFill>
                <a:latin typeface="Calibri"/>
                <a:ea typeface="Calibri"/>
                <a:cs typeface="Calibri"/>
                <a:sym typeface="Calibri"/>
              </a:rPr>
              <a:t>© 2021 TEACCH® Autism Program. All rights reserved. TEACCH is a registered trademark of the University of North Carolina TEACCH® Autism Program</a:t>
            </a:r>
            <a:endParaRPr/>
          </a:p>
        </p:txBody>
      </p:sp>
      <p:pic>
        <p:nvPicPr>
          <p:cNvPr id="494" name="Google Shape;494;p73" descr="A picture containing text, clipart, screenshot&#10;&#10;Description automatically generated"/>
          <p:cNvPicPr preferRelativeResize="0"/>
          <p:nvPr/>
        </p:nvPicPr>
        <p:blipFill rotWithShape="1">
          <a:blip r:embed="rId3">
            <a:alphaModFix/>
          </a:blip>
          <a:srcRect/>
          <a:stretch/>
        </p:blipFill>
        <p:spPr>
          <a:xfrm>
            <a:off x="0" y="0"/>
            <a:ext cx="4335780" cy="889310"/>
          </a:xfrm>
          <a:prstGeom prst="rect">
            <a:avLst/>
          </a:prstGeom>
          <a:noFill/>
          <a:ln>
            <a:noFill/>
          </a:ln>
        </p:spPr>
      </p:pic>
    </p:spTree>
    <p:extLst>
      <p:ext uri="{BB962C8B-B14F-4D97-AF65-F5344CB8AC3E}">
        <p14:creationId xmlns:p14="http://schemas.microsoft.com/office/powerpoint/2010/main" val="3424876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8"/>
        <p:cNvGrpSpPr/>
        <p:nvPr/>
      </p:nvGrpSpPr>
      <p:grpSpPr>
        <a:xfrm>
          <a:off x="0" y="0"/>
          <a:ext cx="0" cy="0"/>
          <a:chOff x="0" y="0"/>
          <a:chExt cx="0" cy="0"/>
        </a:xfrm>
      </p:grpSpPr>
      <p:sp>
        <p:nvSpPr>
          <p:cNvPr id="499" name="Google Shape;499;p74"/>
          <p:cNvSpPr/>
          <p:nvPr/>
        </p:nvSpPr>
        <p:spPr>
          <a:xfrm>
            <a:off x="0" y="0"/>
            <a:ext cx="9143999" cy="5143024"/>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500" name="Google Shape;500;p74"/>
          <p:cNvGrpSpPr/>
          <p:nvPr/>
        </p:nvGrpSpPr>
        <p:grpSpPr>
          <a:xfrm>
            <a:off x="3" y="797137"/>
            <a:ext cx="548641" cy="505095"/>
            <a:chOff x="3940602" y="308034"/>
            <a:chExt cx="2116791" cy="3428999"/>
          </a:xfrm>
        </p:grpSpPr>
        <p:sp>
          <p:nvSpPr>
            <p:cNvPr id="501" name="Google Shape;501;p74"/>
            <p:cNvSpPr/>
            <p:nvPr/>
          </p:nvSpPr>
          <p:spPr>
            <a:xfrm>
              <a:off x="3940602" y="308034"/>
              <a:ext cx="566743" cy="3428999"/>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02" name="Google Shape;502;p74"/>
            <p:cNvSpPr/>
            <p:nvPr/>
          </p:nvSpPr>
          <p:spPr>
            <a:xfrm>
              <a:off x="4715626" y="308034"/>
              <a:ext cx="566743" cy="3428999"/>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03" name="Google Shape;503;p74"/>
            <p:cNvSpPr/>
            <p:nvPr/>
          </p:nvSpPr>
          <p:spPr>
            <a:xfrm>
              <a:off x="5490650" y="308034"/>
              <a:ext cx="566743" cy="3428999"/>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504" name="Google Shape;504;p74"/>
          <p:cNvSpPr/>
          <p:nvPr/>
        </p:nvSpPr>
        <p:spPr>
          <a:xfrm>
            <a:off x="480060" y="492113"/>
            <a:ext cx="4193090" cy="1073693"/>
          </a:xfrm>
          <a:prstGeom prst="rect">
            <a:avLst/>
          </a:prstGeom>
          <a:solidFill>
            <a:schemeClr val="lt1"/>
          </a:solidFill>
          <a:ln>
            <a:noFill/>
          </a:ln>
          <a:effectLst>
            <a:outerShdw blurRad="139700" dist="127000" dir="5400000" algn="t" rotWithShape="0">
              <a:srgbClr val="000000">
                <a:alpha val="14509"/>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05" name="Google Shape;505;p74"/>
          <p:cNvSpPr txBox="1">
            <a:spLocks noGrp="1"/>
          </p:cNvSpPr>
          <p:nvPr>
            <p:ph type="title"/>
          </p:nvPr>
        </p:nvSpPr>
        <p:spPr>
          <a:xfrm>
            <a:off x="782723" y="655455"/>
            <a:ext cx="3696218" cy="776836"/>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3E8AB9"/>
              </a:buClr>
              <a:buSzPts val="2700"/>
              <a:buFont typeface="Calibri"/>
              <a:buNone/>
            </a:pPr>
            <a:r>
              <a:rPr lang="en" sz="2700" b="1">
                <a:solidFill>
                  <a:srgbClr val="3E8AB9"/>
                </a:solidFill>
                <a:latin typeface="Calibri"/>
                <a:ea typeface="Calibri"/>
                <a:cs typeface="Calibri"/>
                <a:sym typeface="Calibri"/>
              </a:rPr>
              <a:t>Phase 2: </a:t>
            </a:r>
            <a:r>
              <a:rPr lang="en" sz="2700">
                <a:solidFill>
                  <a:srgbClr val="3E8AB9"/>
                </a:solidFill>
                <a:latin typeface="Calibri"/>
                <a:ea typeface="Calibri"/>
                <a:cs typeface="Calibri"/>
                <a:sym typeface="Calibri"/>
              </a:rPr>
              <a:t>Employability and Skills Training</a:t>
            </a:r>
            <a:endParaRPr/>
          </a:p>
        </p:txBody>
      </p:sp>
      <p:sp>
        <p:nvSpPr>
          <p:cNvPr id="506" name="Google Shape;506;p74"/>
          <p:cNvSpPr txBox="1">
            <a:spLocks noGrp="1"/>
          </p:cNvSpPr>
          <p:nvPr>
            <p:ph type="body" idx="1"/>
          </p:nvPr>
        </p:nvSpPr>
        <p:spPr>
          <a:xfrm>
            <a:off x="783771" y="1729148"/>
            <a:ext cx="7731578" cy="2922235"/>
          </a:xfrm>
          <a:prstGeom prst="rect">
            <a:avLst/>
          </a:prstGeom>
          <a:noFill/>
          <a:ln>
            <a:noFill/>
          </a:ln>
        </p:spPr>
        <p:txBody>
          <a:bodyPr spcFirstLastPara="1" wrap="square" lIns="68575" tIns="34275" rIns="68575" bIns="34275" anchor="ctr" anchorCtr="0">
            <a:noAutofit/>
          </a:bodyPr>
          <a:lstStyle/>
          <a:p>
            <a:pPr marL="177800" lvl="0" indent="-177800" algn="l" rtl="0">
              <a:lnSpc>
                <a:spcPct val="90000"/>
              </a:lnSpc>
              <a:spcBef>
                <a:spcPts val="0"/>
              </a:spcBef>
              <a:spcAft>
                <a:spcPts val="0"/>
              </a:spcAft>
              <a:buClr>
                <a:schemeClr val="accent4"/>
              </a:buClr>
              <a:buSzPts val="1800"/>
              <a:buChar char="•"/>
            </a:pPr>
            <a:r>
              <a:rPr lang="en" sz="1800"/>
              <a:t>Work on a good internship match for you and employer</a:t>
            </a:r>
            <a:endParaRPr/>
          </a:p>
          <a:p>
            <a:pPr marL="177800" lvl="0" indent="-177800" algn="l" rtl="0">
              <a:lnSpc>
                <a:spcPct val="90000"/>
              </a:lnSpc>
              <a:spcBef>
                <a:spcPts val="1700"/>
              </a:spcBef>
              <a:spcAft>
                <a:spcPts val="0"/>
              </a:spcAft>
              <a:buClr>
                <a:schemeClr val="accent4"/>
              </a:buClr>
              <a:buSzPts val="1800"/>
              <a:buChar char="•"/>
            </a:pPr>
            <a:r>
              <a:rPr lang="en" sz="1800"/>
              <a:t>Teach soft skills that you will need specific to the site </a:t>
            </a:r>
            <a:endParaRPr/>
          </a:p>
          <a:p>
            <a:pPr marL="177800" lvl="0" indent="-177800" algn="l" rtl="0">
              <a:lnSpc>
                <a:spcPct val="90000"/>
              </a:lnSpc>
              <a:spcBef>
                <a:spcPts val="1700"/>
              </a:spcBef>
              <a:spcAft>
                <a:spcPts val="0"/>
              </a:spcAft>
              <a:buClr>
                <a:schemeClr val="accent4"/>
              </a:buClr>
              <a:buSzPts val="1800"/>
              <a:buChar char="•"/>
            </a:pPr>
            <a:r>
              <a:rPr lang="en" sz="1800"/>
              <a:t>Modify the interview so you can demonstrate your skills</a:t>
            </a:r>
            <a:endParaRPr/>
          </a:p>
          <a:p>
            <a:pPr marL="177800" lvl="0" indent="-177800" algn="l" rtl="0">
              <a:lnSpc>
                <a:spcPct val="90000"/>
              </a:lnSpc>
              <a:spcBef>
                <a:spcPts val="1700"/>
              </a:spcBef>
              <a:spcAft>
                <a:spcPts val="0"/>
              </a:spcAft>
              <a:buClr>
                <a:schemeClr val="accent4"/>
              </a:buClr>
              <a:buSzPts val="1800"/>
              <a:buChar char="•"/>
            </a:pPr>
            <a:r>
              <a:rPr lang="en" sz="1800"/>
              <a:t>Offer support during the interview for you and employer</a:t>
            </a:r>
            <a:endParaRPr/>
          </a:p>
          <a:p>
            <a:pPr marL="177800" lvl="0" indent="-177800" algn="l" rtl="0">
              <a:lnSpc>
                <a:spcPct val="90000"/>
              </a:lnSpc>
              <a:spcBef>
                <a:spcPts val="1700"/>
              </a:spcBef>
              <a:spcAft>
                <a:spcPts val="0"/>
              </a:spcAft>
              <a:buClr>
                <a:schemeClr val="accent4"/>
              </a:buClr>
              <a:buSzPts val="1800"/>
              <a:buChar char="•"/>
            </a:pPr>
            <a:r>
              <a:rPr lang="en" sz="1800"/>
              <a:t>Assist with disclosure and advocacy</a:t>
            </a:r>
            <a:endParaRPr/>
          </a:p>
        </p:txBody>
      </p:sp>
      <p:cxnSp>
        <p:nvCxnSpPr>
          <p:cNvPr id="507" name="Google Shape;507;p74"/>
          <p:cNvCxnSpPr/>
          <p:nvPr/>
        </p:nvCxnSpPr>
        <p:spPr>
          <a:xfrm rot="10800000">
            <a:off x="628650" y="4869180"/>
            <a:ext cx="7886700" cy="0"/>
          </a:xfrm>
          <a:prstGeom prst="straightConnector1">
            <a:avLst/>
          </a:prstGeom>
          <a:noFill/>
          <a:ln w="57150" cap="flat" cmpd="sng">
            <a:solidFill>
              <a:schemeClr val="accent4"/>
            </a:solidFill>
            <a:prstDash val="solid"/>
            <a:miter lim="800000"/>
            <a:headEnd type="none" w="sm" len="sm"/>
            <a:tailEnd type="none" w="sm" len="sm"/>
          </a:ln>
        </p:spPr>
      </p:cxnSp>
      <p:pic>
        <p:nvPicPr>
          <p:cNvPr id="508" name="Google Shape;508;p74"/>
          <p:cNvPicPr preferRelativeResize="0"/>
          <p:nvPr/>
        </p:nvPicPr>
        <p:blipFill rotWithShape="1">
          <a:blip r:embed="rId3">
            <a:alphaModFix/>
          </a:blip>
          <a:srcRect/>
          <a:stretch/>
        </p:blipFill>
        <p:spPr>
          <a:xfrm>
            <a:off x="6017386" y="845894"/>
            <a:ext cx="2507555" cy="476435"/>
          </a:xfrm>
          <a:prstGeom prst="rect">
            <a:avLst/>
          </a:prstGeom>
          <a:noFill/>
          <a:ln>
            <a:noFill/>
          </a:ln>
        </p:spPr>
      </p:pic>
    </p:spTree>
    <p:extLst>
      <p:ext uri="{BB962C8B-B14F-4D97-AF65-F5344CB8AC3E}">
        <p14:creationId xmlns:p14="http://schemas.microsoft.com/office/powerpoint/2010/main" val="3618628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2"/>
        <p:cNvGrpSpPr/>
        <p:nvPr/>
      </p:nvGrpSpPr>
      <p:grpSpPr>
        <a:xfrm>
          <a:off x="0" y="0"/>
          <a:ext cx="0" cy="0"/>
          <a:chOff x="0" y="0"/>
          <a:chExt cx="0" cy="0"/>
        </a:xfrm>
      </p:grpSpPr>
      <p:sp>
        <p:nvSpPr>
          <p:cNvPr id="513" name="Google Shape;513;p75"/>
          <p:cNvSpPr/>
          <p:nvPr/>
        </p:nvSpPr>
        <p:spPr>
          <a:xfrm>
            <a:off x="0" y="0"/>
            <a:ext cx="9143999" cy="5143024"/>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514" name="Google Shape;514;p75"/>
          <p:cNvGrpSpPr/>
          <p:nvPr/>
        </p:nvGrpSpPr>
        <p:grpSpPr>
          <a:xfrm>
            <a:off x="3" y="797137"/>
            <a:ext cx="548641" cy="505095"/>
            <a:chOff x="3940602" y="308034"/>
            <a:chExt cx="2116791" cy="3428999"/>
          </a:xfrm>
        </p:grpSpPr>
        <p:sp>
          <p:nvSpPr>
            <p:cNvPr id="515" name="Google Shape;515;p75"/>
            <p:cNvSpPr/>
            <p:nvPr/>
          </p:nvSpPr>
          <p:spPr>
            <a:xfrm>
              <a:off x="3940602" y="308034"/>
              <a:ext cx="566743" cy="3428999"/>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16" name="Google Shape;516;p75"/>
            <p:cNvSpPr/>
            <p:nvPr/>
          </p:nvSpPr>
          <p:spPr>
            <a:xfrm>
              <a:off x="4715626" y="308034"/>
              <a:ext cx="566743" cy="3428999"/>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17" name="Google Shape;517;p75"/>
            <p:cNvSpPr/>
            <p:nvPr/>
          </p:nvSpPr>
          <p:spPr>
            <a:xfrm>
              <a:off x="5490650" y="308034"/>
              <a:ext cx="566743" cy="3428999"/>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518" name="Google Shape;518;p75"/>
          <p:cNvSpPr/>
          <p:nvPr/>
        </p:nvSpPr>
        <p:spPr>
          <a:xfrm>
            <a:off x="480060" y="492113"/>
            <a:ext cx="4193090" cy="1073693"/>
          </a:xfrm>
          <a:prstGeom prst="rect">
            <a:avLst/>
          </a:prstGeom>
          <a:solidFill>
            <a:schemeClr val="lt1"/>
          </a:solidFill>
          <a:ln>
            <a:noFill/>
          </a:ln>
          <a:effectLst>
            <a:outerShdw blurRad="139700" dist="127000" dir="5400000" algn="t" rotWithShape="0">
              <a:srgbClr val="000000">
                <a:alpha val="14509"/>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19" name="Google Shape;519;p75"/>
          <p:cNvSpPr txBox="1">
            <a:spLocks noGrp="1"/>
          </p:cNvSpPr>
          <p:nvPr>
            <p:ph type="title"/>
          </p:nvPr>
        </p:nvSpPr>
        <p:spPr>
          <a:xfrm>
            <a:off x="782723" y="655455"/>
            <a:ext cx="3696218" cy="77683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3E8AB9"/>
              </a:buClr>
              <a:buSzPts val="2700"/>
              <a:buFont typeface="Calibri"/>
              <a:buNone/>
            </a:pPr>
            <a:r>
              <a:rPr lang="en" sz="2700" b="1">
                <a:solidFill>
                  <a:srgbClr val="3E8AB9"/>
                </a:solidFill>
                <a:latin typeface="Calibri"/>
                <a:ea typeface="Calibri"/>
                <a:cs typeface="Calibri"/>
                <a:sym typeface="Calibri"/>
              </a:rPr>
              <a:t>Phase 3: </a:t>
            </a:r>
            <a:r>
              <a:rPr lang="en" sz="2700">
                <a:solidFill>
                  <a:srgbClr val="3E8AB9"/>
                </a:solidFill>
                <a:latin typeface="Calibri"/>
                <a:ea typeface="Calibri"/>
                <a:cs typeface="Calibri"/>
                <a:sym typeface="Calibri"/>
              </a:rPr>
              <a:t>Internship</a:t>
            </a:r>
            <a:endParaRPr/>
          </a:p>
        </p:txBody>
      </p:sp>
      <p:sp>
        <p:nvSpPr>
          <p:cNvPr id="520" name="Google Shape;520;p75"/>
          <p:cNvSpPr txBox="1">
            <a:spLocks noGrp="1"/>
          </p:cNvSpPr>
          <p:nvPr>
            <p:ph type="body" idx="1"/>
          </p:nvPr>
        </p:nvSpPr>
        <p:spPr>
          <a:xfrm>
            <a:off x="783771" y="1729148"/>
            <a:ext cx="6020790" cy="2922235"/>
          </a:xfrm>
          <a:prstGeom prst="rect">
            <a:avLst/>
          </a:prstGeom>
          <a:noFill/>
          <a:ln>
            <a:noFill/>
          </a:ln>
        </p:spPr>
        <p:txBody>
          <a:bodyPr spcFirstLastPara="1" wrap="square" lIns="68575" tIns="34275" rIns="68575" bIns="34275" anchor="ctr" anchorCtr="0">
            <a:noAutofit/>
          </a:bodyPr>
          <a:lstStyle/>
          <a:p>
            <a:pPr marL="177800" lvl="0" indent="-177800" algn="l" rtl="0">
              <a:lnSpc>
                <a:spcPct val="90000"/>
              </a:lnSpc>
              <a:spcBef>
                <a:spcPts val="0"/>
              </a:spcBef>
              <a:spcAft>
                <a:spcPts val="0"/>
              </a:spcAft>
              <a:buClr>
                <a:schemeClr val="accent4"/>
              </a:buClr>
              <a:buSzPts val="1800"/>
              <a:buChar char="•"/>
            </a:pPr>
            <a:r>
              <a:rPr lang="en" sz="1800"/>
              <a:t>Help locate paid internship opportunities, which are typically 12 weeks long but can vary</a:t>
            </a:r>
            <a:endParaRPr/>
          </a:p>
          <a:p>
            <a:pPr marL="177800" lvl="0" indent="-177800" algn="l" rtl="0">
              <a:lnSpc>
                <a:spcPct val="90000"/>
              </a:lnSpc>
              <a:spcBef>
                <a:spcPts val="1700"/>
              </a:spcBef>
              <a:spcAft>
                <a:spcPts val="0"/>
              </a:spcAft>
              <a:buClr>
                <a:schemeClr val="accent4"/>
              </a:buClr>
              <a:buSzPts val="1800"/>
              <a:buChar char="•"/>
            </a:pPr>
            <a:r>
              <a:rPr lang="en" sz="1800"/>
              <a:t>Educate employer on hiring and support of individuals</a:t>
            </a:r>
            <a:endParaRPr/>
          </a:p>
          <a:p>
            <a:pPr marL="177800" lvl="0" indent="-177800" algn="l" rtl="0">
              <a:lnSpc>
                <a:spcPct val="90000"/>
              </a:lnSpc>
              <a:spcBef>
                <a:spcPts val="1700"/>
              </a:spcBef>
              <a:spcAft>
                <a:spcPts val="0"/>
              </a:spcAft>
              <a:buClr>
                <a:schemeClr val="accent4"/>
              </a:buClr>
              <a:buSzPts val="1800"/>
              <a:buChar char="•"/>
            </a:pPr>
            <a:r>
              <a:rPr lang="en" sz="1800"/>
              <a:t>Provide support to ensure success on the job</a:t>
            </a:r>
            <a:endParaRPr/>
          </a:p>
          <a:p>
            <a:pPr marL="520700" lvl="1" indent="-177800" algn="l" rtl="0">
              <a:lnSpc>
                <a:spcPct val="90000"/>
              </a:lnSpc>
              <a:spcBef>
                <a:spcPts val="800"/>
              </a:spcBef>
              <a:spcAft>
                <a:spcPts val="0"/>
              </a:spcAft>
              <a:buClr>
                <a:schemeClr val="accent4"/>
              </a:buClr>
              <a:buSzPts val="1800"/>
              <a:buChar char="•"/>
            </a:pPr>
            <a:r>
              <a:rPr lang="en"/>
              <a:t>Identify site-specific accommodations</a:t>
            </a:r>
            <a:endParaRPr/>
          </a:p>
          <a:p>
            <a:pPr marL="177800" lvl="0" indent="-177800" algn="l" rtl="0">
              <a:lnSpc>
                <a:spcPct val="90000"/>
              </a:lnSpc>
              <a:spcBef>
                <a:spcPts val="1700"/>
              </a:spcBef>
              <a:spcAft>
                <a:spcPts val="0"/>
              </a:spcAft>
              <a:buClr>
                <a:schemeClr val="accent4"/>
              </a:buClr>
              <a:buSzPts val="1800"/>
              <a:buChar char="•"/>
            </a:pPr>
            <a:r>
              <a:rPr lang="en" sz="1800"/>
              <a:t>Assist with coworker relations</a:t>
            </a:r>
            <a:endParaRPr/>
          </a:p>
          <a:p>
            <a:pPr marL="177800" lvl="0" indent="-177800" algn="l" rtl="0">
              <a:lnSpc>
                <a:spcPct val="90000"/>
              </a:lnSpc>
              <a:spcBef>
                <a:spcPts val="1700"/>
              </a:spcBef>
              <a:spcAft>
                <a:spcPts val="0"/>
              </a:spcAft>
              <a:buClr>
                <a:schemeClr val="accent4"/>
              </a:buClr>
              <a:buSzPts val="1800"/>
              <a:buChar char="•"/>
            </a:pPr>
            <a:r>
              <a:rPr lang="en" sz="1800"/>
              <a:t>Identify related opportunities to enhance your internship</a:t>
            </a:r>
            <a:endParaRPr/>
          </a:p>
        </p:txBody>
      </p:sp>
      <p:cxnSp>
        <p:nvCxnSpPr>
          <p:cNvPr id="521" name="Google Shape;521;p75"/>
          <p:cNvCxnSpPr/>
          <p:nvPr/>
        </p:nvCxnSpPr>
        <p:spPr>
          <a:xfrm rot="10800000">
            <a:off x="628650" y="4869180"/>
            <a:ext cx="7886700" cy="0"/>
          </a:xfrm>
          <a:prstGeom prst="straightConnector1">
            <a:avLst/>
          </a:prstGeom>
          <a:noFill/>
          <a:ln w="57150" cap="flat" cmpd="sng">
            <a:solidFill>
              <a:schemeClr val="accent4"/>
            </a:solidFill>
            <a:prstDash val="solid"/>
            <a:miter lim="800000"/>
            <a:headEnd type="none" w="sm" len="sm"/>
            <a:tailEnd type="none" w="sm" len="sm"/>
          </a:ln>
        </p:spPr>
      </p:cxnSp>
      <p:pic>
        <p:nvPicPr>
          <p:cNvPr id="522" name="Google Shape;522;p75"/>
          <p:cNvPicPr preferRelativeResize="0"/>
          <p:nvPr/>
        </p:nvPicPr>
        <p:blipFill rotWithShape="1">
          <a:blip r:embed="rId3">
            <a:alphaModFix/>
          </a:blip>
          <a:srcRect/>
          <a:stretch/>
        </p:blipFill>
        <p:spPr>
          <a:xfrm>
            <a:off x="6017386" y="845894"/>
            <a:ext cx="2507555" cy="476435"/>
          </a:xfrm>
          <a:prstGeom prst="rect">
            <a:avLst/>
          </a:prstGeom>
          <a:noFill/>
          <a:ln>
            <a:noFill/>
          </a:ln>
        </p:spPr>
      </p:pic>
    </p:spTree>
    <p:extLst>
      <p:ext uri="{BB962C8B-B14F-4D97-AF65-F5344CB8AC3E}">
        <p14:creationId xmlns:p14="http://schemas.microsoft.com/office/powerpoint/2010/main" val="4289797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6"/>
        <p:cNvGrpSpPr/>
        <p:nvPr/>
      </p:nvGrpSpPr>
      <p:grpSpPr>
        <a:xfrm>
          <a:off x="0" y="0"/>
          <a:ext cx="0" cy="0"/>
          <a:chOff x="0" y="0"/>
          <a:chExt cx="0" cy="0"/>
        </a:xfrm>
      </p:grpSpPr>
      <p:sp>
        <p:nvSpPr>
          <p:cNvPr id="527" name="Google Shape;527;p76"/>
          <p:cNvSpPr/>
          <p:nvPr/>
        </p:nvSpPr>
        <p:spPr>
          <a:xfrm>
            <a:off x="0" y="0"/>
            <a:ext cx="9143999" cy="5143024"/>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528" name="Google Shape;528;p76"/>
          <p:cNvGrpSpPr/>
          <p:nvPr/>
        </p:nvGrpSpPr>
        <p:grpSpPr>
          <a:xfrm>
            <a:off x="3" y="797137"/>
            <a:ext cx="548641" cy="505095"/>
            <a:chOff x="3940602" y="308034"/>
            <a:chExt cx="2116791" cy="3428999"/>
          </a:xfrm>
        </p:grpSpPr>
        <p:sp>
          <p:nvSpPr>
            <p:cNvPr id="529" name="Google Shape;529;p76"/>
            <p:cNvSpPr/>
            <p:nvPr/>
          </p:nvSpPr>
          <p:spPr>
            <a:xfrm>
              <a:off x="3940602" y="308034"/>
              <a:ext cx="566743" cy="3428999"/>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30" name="Google Shape;530;p76"/>
            <p:cNvSpPr/>
            <p:nvPr/>
          </p:nvSpPr>
          <p:spPr>
            <a:xfrm>
              <a:off x="4715626" y="308034"/>
              <a:ext cx="566743" cy="3428999"/>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31" name="Google Shape;531;p76"/>
            <p:cNvSpPr/>
            <p:nvPr/>
          </p:nvSpPr>
          <p:spPr>
            <a:xfrm>
              <a:off x="5490650" y="308034"/>
              <a:ext cx="566743" cy="3428999"/>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532" name="Google Shape;532;p76"/>
          <p:cNvSpPr/>
          <p:nvPr/>
        </p:nvSpPr>
        <p:spPr>
          <a:xfrm>
            <a:off x="480060" y="492113"/>
            <a:ext cx="4193090" cy="1073693"/>
          </a:xfrm>
          <a:prstGeom prst="rect">
            <a:avLst/>
          </a:prstGeom>
          <a:solidFill>
            <a:schemeClr val="lt1"/>
          </a:solidFill>
          <a:ln>
            <a:noFill/>
          </a:ln>
          <a:effectLst>
            <a:outerShdw blurRad="139700" dist="127000" dir="5400000" algn="t" rotWithShape="0">
              <a:srgbClr val="000000">
                <a:alpha val="14509"/>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33" name="Google Shape;533;p76"/>
          <p:cNvSpPr txBox="1">
            <a:spLocks noGrp="1"/>
          </p:cNvSpPr>
          <p:nvPr>
            <p:ph type="title"/>
          </p:nvPr>
        </p:nvSpPr>
        <p:spPr>
          <a:xfrm>
            <a:off x="782723" y="655455"/>
            <a:ext cx="3696218" cy="77683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3E8AB9"/>
              </a:buClr>
              <a:buSzPts val="2700"/>
              <a:buFont typeface="Calibri"/>
              <a:buNone/>
            </a:pPr>
            <a:r>
              <a:rPr lang="en" sz="2700" b="1">
                <a:solidFill>
                  <a:srgbClr val="3E8AB9"/>
                </a:solidFill>
                <a:latin typeface="Calibri"/>
                <a:ea typeface="Calibri"/>
                <a:cs typeface="Calibri"/>
                <a:sym typeface="Calibri"/>
              </a:rPr>
              <a:t>Phase 4: </a:t>
            </a:r>
            <a:r>
              <a:rPr lang="en" sz="2700">
                <a:solidFill>
                  <a:srgbClr val="3E8AB9"/>
                </a:solidFill>
                <a:latin typeface="Calibri"/>
                <a:ea typeface="Calibri"/>
                <a:cs typeface="Calibri"/>
                <a:sym typeface="Calibri"/>
              </a:rPr>
              <a:t>Job</a:t>
            </a:r>
            <a:endParaRPr/>
          </a:p>
        </p:txBody>
      </p:sp>
      <p:sp>
        <p:nvSpPr>
          <p:cNvPr id="534" name="Google Shape;534;p76"/>
          <p:cNvSpPr txBox="1">
            <a:spLocks noGrp="1"/>
          </p:cNvSpPr>
          <p:nvPr>
            <p:ph type="body" idx="1"/>
          </p:nvPr>
        </p:nvSpPr>
        <p:spPr>
          <a:xfrm>
            <a:off x="783770" y="1729148"/>
            <a:ext cx="7009411" cy="3058358"/>
          </a:xfrm>
          <a:prstGeom prst="rect">
            <a:avLst/>
          </a:prstGeom>
          <a:noFill/>
          <a:ln>
            <a:noFill/>
          </a:ln>
        </p:spPr>
        <p:txBody>
          <a:bodyPr spcFirstLastPara="1" wrap="square" lIns="68575" tIns="34275" rIns="68575" bIns="34275" anchor="ctr" anchorCtr="0">
            <a:noAutofit/>
          </a:bodyPr>
          <a:lstStyle/>
          <a:p>
            <a:pPr marL="177800" lvl="0" indent="-177800" algn="l" rtl="0">
              <a:lnSpc>
                <a:spcPct val="90000"/>
              </a:lnSpc>
              <a:spcBef>
                <a:spcPts val="0"/>
              </a:spcBef>
              <a:spcAft>
                <a:spcPts val="0"/>
              </a:spcAft>
              <a:buClr>
                <a:schemeClr val="accent4"/>
              </a:buClr>
              <a:buSzPts val="1800"/>
              <a:buChar char="•"/>
            </a:pPr>
            <a:r>
              <a:rPr lang="en" sz="1800"/>
              <a:t>Recognize this is an internship, which could lead to a job offer</a:t>
            </a:r>
            <a:endParaRPr/>
          </a:p>
          <a:p>
            <a:pPr marL="177800" lvl="0" indent="-177800" algn="l" rtl="0">
              <a:lnSpc>
                <a:spcPct val="90000"/>
              </a:lnSpc>
              <a:spcBef>
                <a:spcPts val="1700"/>
              </a:spcBef>
              <a:spcAft>
                <a:spcPts val="0"/>
              </a:spcAft>
              <a:buClr>
                <a:schemeClr val="accent4"/>
              </a:buClr>
              <a:buSzPts val="1800"/>
              <a:buChar char="•"/>
            </a:pPr>
            <a:r>
              <a:rPr lang="en" sz="1800"/>
              <a:t>Work to find jobs within the company</a:t>
            </a:r>
            <a:endParaRPr/>
          </a:p>
          <a:p>
            <a:pPr marL="177800" lvl="0" indent="-177800" algn="l" rtl="0">
              <a:lnSpc>
                <a:spcPct val="90000"/>
              </a:lnSpc>
              <a:spcBef>
                <a:spcPts val="1700"/>
              </a:spcBef>
              <a:spcAft>
                <a:spcPts val="0"/>
              </a:spcAft>
              <a:buClr>
                <a:schemeClr val="accent4"/>
              </a:buClr>
              <a:buSzPts val="1800"/>
              <a:buChar char="•"/>
            </a:pPr>
            <a:r>
              <a:rPr lang="en" sz="1800"/>
              <a:t>Evaluate the internship experience with you and the employer</a:t>
            </a:r>
            <a:endParaRPr/>
          </a:p>
          <a:p>
            <a:pPr marL="177800" lvl="0" indent="-177800" algn="l" rtl="0">
              <a:lnSpc>
                <a:spcPct val="90000"/>
              </a:lnSpc>
              <a:spcBef>
                <a:spcPts val="1700"/>
              </a:spcBef>
              <a:spcAft>
                <a:spcPts val="0"/>
              </a:spcAft>
              <a:buClr>
                <a:schemeClr val="accent4"/>
              </a:buClr>
              <a:buSzPts val="1800"/>
              <a:buChar char="•"/>
            </a:pPr>
            <a:r>
              <a:rPr lang="en" sz="1800"/>
              <a:t>After the internships, what comes next?</a:t>
            </a:r>
            <a:endParaRPr/>
          </a:p>
          <a:p>
            <a:pPr marL="863600" lvl="2" indent="-177800" algn="l" rtl="0">
              <a:lnSpc>
                <a:spcPct val="90000"/>
              </a:lnSpc>
              <a:spcBef>
                <a:spcPts val="400"/>
              </a:spcBef>
              <a:spcAft>
                <a:spcPts val="0"/>
              </a:spcAft>
              <a:buClr>
                <a:schemeClr val="accent4"/>
              </a:buClr>
              <a:buSzPts val="1800"/>
              <a:buChar char="•"/>
            </a:pPr>
            <a:r>
              <a:rPr lang="en" sz="1800"/>
              <a:t>Job offer?</a:t>
            </a:r>
            <a:endParaRPr/>
          </a:p>
          <a:p>
            <a:pPr marL="863600" lvl="2" indent="-177800" algn="l" rtl="0">
              <a:lnSpc>
                <a:spcPct val="90000"/>
              </a:lnSpc>
              <a:spcBef>
                <a:spcPts val="400"/>
              </a:spcBef>
              <a:spcAft>
                <a:spcPts val="0"/>
              </a:spcAft>
              <a:buClr>
                <a:schemeClr val="accent4"/>
              </a:buClr>
              <a:buSzPts val="1800"/>
              <a:buChar char="•"/>
            </a:pPr>
            <a:r>
              <a:rPr lang="en" sz="1800"/>
              <a:t>Complete degree program/more education/certification</a:t>
            </a:r>
            <a:endParaRPr/>
          </a:p>
          <a:p>
            <a:pPr marL="863600" lvl="2" indent="-177800" algn="l" rtl="0">
              <a:lnSpc>
                <a:spcPct val="90000"/>
              </a:lnSpc>
              <a:spcBef>
                <a:spcPts val="400"/>
              </a:spcBef>
              <a:spcAft>
                <a:spcPts val="0"/>
              </a:spcAft>
              <a:buClr>
                <a:schemeClr val="accent4"/>
              </a:buClr>
              <a:buSzPts val="1800"/>
              <a:buChar char="•"/>
            </a:pPr>
            <a:r>
              <a:rPr lang="en" sz="1800"/>
              <a:t>Experience added to resume for job search</a:t>
            </a:r>
            <a:endParaRPr/>
          </a:p>
        </p:txBody>
      </p:sp>
      <p:cxnSp>
        <p:nvCxnSpPr>
          <p:cNvPr id="535" name="Google Shape;535;p76"/>
          <p:cNvCxnSpPr/>
          <p:nvPr/>
        </p:nvCxnSpPr>
        <p:spPr>
          <a:xfrm rot="10800000">
            <a:off x="628650" y="4869180"/>
            <a:ext cx="7886700" cy="0"/>
          </a:xfrm>
          <a:prstGeom prst="straightConnector1">
            <a:avLst/>
          </a:prstGeom>
          <a:noFill/>
          <a:ln w="57150" cap="flat" cmpd="sng">
            <a:solidFill>
              <a:schemeClr val="accent4"/>
            </a:solidFill>
            <a:prstDash val="solid"/>
            <a:miter lim="800000"/>
            <a:headEnd type="none" w="sm" len="sm"/>
            <a:tailEnd type="none" w="sm" len="sm"/>
          </a:ln>
        </p:spPr>
      </p:cxnSp>
      <p:pic>
        <p:nvPicPr>
          <p:cNvPr id="536" name="Google Shape;536;p76"/>
          <p:cNvPicPr preferRelativeResize="0"/>
          <p:nvPr/>
        </p:nvPicPr>
        <p:blipFill rotWithShape="1">
          <a:blip r:embed="rId3">
            <a:alphaModFix/>
          </a:blip>
          <a:srcRect/>
          <a:stretch/>
        </p:blipFill>
        <p:spPr>
          <a:xfrm>
            <a:off x="6017386" y="845894"/>
            <a:ext cx="2507555" cy="476435"/>
          </a:xfrm>
          <a:prstGeom prst="rect">
            <a:avLst/>
          </a:prstGeom>
          <a:noFill/>
          <a:ln>
            <a:noFill/>
          </a:ln>
        </p:spPr>
      </p:pic>
    </p:spTree>
    <p:extLst>
      <p:ext uri="{BB962C8B-B14F-4D97-AF65-F5344CB8AC3E}">
        <p14:creationId xmlns:p14="http://schemas.microsoft.com/office/powerpoint/2010/main" val="1666418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2FAF24-5599-A23D-E8CC-1B07E5B4C882}"/>
              </a:ext>
            </a:extLst>
          </p:cNvPr>
          <p:cNvSpPr>
            <a:spLocks noGrp="1"/>
          </p:cNvSpPr>
          <p:nvPr>
            <p:ph idx="1"/>
          </p:nvPr>
        </p:nvSpPr>
        <p:spPr>
          <a:xfrm>
            <a:off x="1297858" y="1339562"/>
            <a:ext cx="7217491" cy="3631700"/>
          </a:xfrm>
        </p:spPr>
        <p:txBody>
          <a:bodyPr>
            <a:normAutofit lnSpcReduction="10000"/>
          </a:bodyPr>
          <a:lstStyle/>
          <a:p>
            <a:pPr marL="457200" indent="-457200" algn="l" defTabSz="457200" rtl="0" fontAlgn="base">
              <a:buFont typeface="+mj-lt"/>
              <a:buAutoNum type="alphaUcPeriod"/>
            </a:pPr>
            <a:r>
              <a:rPr lang="en-US" b="0" i="0" u="none" strike="noStrike" dirty="0">
                <a:solidFill>
                  <a:srgbClr val="000000"/>
                </a:solidFill>
                <a:effectLst/>
                <a:latin typeface="+mn-lt"/>
              </a:rPr>
              <a:t>Disabilities;</a:t>
            </a:r>
            <a:r>
              <a:rPr lang="en-US" b="0" i="0" dirty="0">
                <a:solidFill>
                  <a:srgbClr val="000000"/>
                </a:solidFill>
                <a:effectLst/>
                <a:latin typeface="+mn-lt"/>
              </a:rPr>
              <a:t>​</a:t>
            </a:r>
          </a:p>
          <a:p>
            <a:pPr marL="457200" indent="-457200" algn="l" defTabSz="457200" rtl="0" fontAlgn="base">
              <a:buFont typeface="+mj-lt"/>
              <a:buAutoNum type="alphaUcPeriod"/>
            </a:pPr>
            <a:r>
              <a:rPr lang="en-US" b="0" i="0" u="none" strike="noStrike" dirty="0">
                <a:solidFill>
                  <a:srgbClr val="000000"/>
                </a:solidFill>
                <a:effectLst/>
                <a:latin typeface="+mn-lt"/>
              </a:rPr>
              <a:t>Economically disadvantaged </a:t>
            </a:r>
          </a:p>
          <a:p>
            <a:pPr marL="457200" indent="-457200" algn="l" defTabSz="457200" rtl="0" fontAlgn="base">
              <a:buFont typeface="+mj-lt"/>
              <a:buAutoNum type="alphaUcPeriod"/>
            </a:pPr>
            <a:r>
              <a:rPr lang="en-US" b="0" i="0" u="none" strike="noStrike" dirty="0">
                <a:solidFill>
                  <a:srgbClr val="000000"/>
                </a:solidFill>
                <a:effectLst/>
                <a:latin typeface="+mn-lt"/>
              </a:rPr>
              <a:t>Non-traditional fields </a:t>
            </a:r>
            <a:r>
              <a:rPr lang="en-US" b="0" i="0" dirty="0">
                <a:solidFill>
                  <a:srgbClr val="000000"/>
                </a:solidFill>
                <a:effectLst/>
                <a:latin typeface="+mn-lt"/>
              </a:rPr>
              <a:t>​</a:t>
            </a:r>
          </a:p>
          <a:p>
            <a:pPr marL="457200" indent="-457200" algn="l" defTabSz="457200" rtl="0" fontAlgn="base">
              <a:buFont typeface="+mj-lt"/>
              <a:buAutoNum type="alphaUcPeriod"/>
            </a:pPr>
            <a:r>
              <a:rPr lang="en-US" b="0" i="0" u="none" strike="noStrike" dirty="0">
                <a:solidFill>
                  <a:srgbClr val="000000"/>
                </a:solidFill>
                <a:effectLst/>
                <a:latin typeface="+mn-lt"/>
              </a:rPr>
              <a:t>Single-parents, including single pregnant women</a:t>
            </a:r>
            <a:r>
              <a:rPr lang="en-US" b="0" i="0" dirty="0">
                <a:solidFill>
                  <a:srgbClr val="000000"/>
                </a:solidFill>
                <a:effectLst/>
                <a:latin typeface="+mn-lt"/>
              </a:rPr>
              <a:t>​</a:t>
            </a:r>
          </a:p>
          <a:p>
            <a:pPr marL="457200" indent="-457200" algn="l" defTabSz="457200" rtl="0" fontAlgn="base">
              <a:buFont typeface="+mj-lt"/>
              <a:buAutoNum type="alphaUcPeriod"/>
            </a:pPr>
            <a:r>
              <a:rPr lang="en-US" b="0" i="0" u="none" strike="noStrike" dirty="0">
                <a:solidFill>
                  <a:srgbClr val="000000"/>
                </a:solidFill>
                <a:effectLst/>
                <a:latin typeface="+mn-lt"/>
              </a:rPr>
              <a:t>Out-of-workforce individuals</a:t>
            </a:r>
            <a:endParaRPr lang="en-US" b="0" i="0" dirty="0">
              <a:solidFill>
                <a:srgbClr val="000000"/>
              </a:solidFill>
              <a:effectLst/>
              <a:latin typeface="+mn-lt"/>
            </a:endParaRPr>
          </a:p>
          <a:p>
            <a:pPr marL="457200" indent="-457200" algn="l" defTabSz="457200" rtl="0" fontAlgn="base">
              <a:buFont typeface="+mj-lt"/>
              <a:buAutoNum type="alphaUcPeriod"/>
            </a:pPr>
            <a:r>
              <a:rPr lang="en-US" b="0" i="0" u="none" strike="noStrike" dirty="0">
                <a:solidFill>
                  <a:srgbClr val="000000"/>
                </a:solidFill>
                <a:effectLst/>
                <a:latin typeface="+mn-lt"/>
              </a:rPr>
              <a:t>English learners</a:t>
            </a:r>
            <a:endParaRPr lang="en-US" b="0" i="0" dirty="0">
              <a:solidFill>
                <a:srgbClr val="000000"/>
              </a:solidFill>
              <a:effectLst/>
              <a:latin typeface="+mn-lt"/>
            </a:endParaRPr>
          </a:p>
          <a:p>
            <a:pPr marL="457200" indent="-457200" algn="l" defTabSz="457200" rtl="0" fontAlgn="base">
              <a:buFont typeface="+mj-lt"/>
              <a:buAutoNum type="alphaUcPeriod"/>
            </a:pPr>
            <a:r>
              <a:rPr lang="en-US" b="0" i="0" u="none" strike="noStrike" dirty="0">
                <a:solidFill>
                  <a:srgbClr val="000000"/>
                </a:solidFill>
                <a:effectLst/>
                <a:latin typeface="+mn-lt"/>
              </a:rPr>
              <a:t>Homeless individuals </a:t>
            </a:r>
          </a:p>
          <a:p>
            <a:pPr marL="457200" indent="-457200" algn="l" defTabSz="457200" rtl="0" fontAlgn="base">
              <a:buFont typeface="+mj-lt"/>
              <a:buAutoNum type="alphaUcPeriod"/>
            </a:pPr>
            <a:r>
              <a:rPr lang="en-US" b="0" i="0" u="none" strike="noStrike" dirty="0">
                <a:solidFill>
                  <a:srgbClr val="000000"/>
                </a:solidFill>
                <a:effectLst/>
                <a:latin typeface="+mn-lt"/>
              </a:rPr>
              <a:t>In, or aged out of, the foster care system</a:t>
            </a:r>
            <a:endParaRPr lang="en-US" b="0" i="0" dirty="0">
              <a:solidFill>
                <a:srgbClr val="000000"/>
              </a:solidFill>
              <a:effectLst/>
              <a:latin typeface="+mn-lt"/>
            </a:endParaRPr>
          </a:p>
          <a:p>
            <a:pPr marL="457200" indent="-457200" algn="l" defTabSz="457200" rtl="0" fontAlgn="base">
              <a:buFont typeface="+mj-lt"/>
              <a:buAutoNum type="alphaUcPeriod"/>
            </a:pPr>
            <a:r>
              <a:rPr lang="en-US" b="0" i="0" u="none" strike="noStrike" dirty="0">
                <a:solidFill>
                  <a:srgbClr val="000000"/>
                </a:solidFill>
                <a:effectLst/>
                <a:latin typeface="+mn-lt"/>
              </a:rPr>
              <a:t>Youth with a parent who is in armed forces</a:t>
            </a:r>
          </a:p>
          <a:p>
            <a:pPr marL="0" indent="0" algn="l" defTabSz="457200" rtl="0" fontAlgn="base">
              <a:buNone/>
            </a:pPr>
            <a:r>
              <a:rPr lang="en-US" dirty="0">
                <a:solidFill>
                  <a:srgbClr val="000000"/>
                </a:solidFill>
                <a:latin typeface="+mn-lt"/>
              </a:rPr>
              <a:t>J.	Major racial and ethnic groups (Added from ESEA) </a:t>
            </a:r>
            <a:endParaRPr lang="en-US" b="0" i="0" dirty="0">
              <a:solidFill>
                <a:srgbClr val="000000"/>
              </a:solidFill>
              <a:effectLst/>
              <a:latin typeface="+mn-lt"/>
            </a:endParaRPr>
          </a:p>
          <a:p>
            <a:pPr marL="0" indent="0">
              <a:buNone/>
            </a:pPr>
            <a:endParaRPr lang="en-US" dirty="0"/>
          </a:p>
        </p:txBody>
      </p:sp>
      <p:sp>
        <p:nvSpPr>
          <p:cNvPr id="3" name="Title 2">
            <a:extLst>
              <a:ext uri="{FF2B5EF4-FFF2-40B4-BE49-F238E27FC236}">
                <a16:creationId xmlns:a16="http://schemas.microsoft.com/office/drawing/2014/main" id="{7E9A3B59-ECB7-8B5D-94FB-578DB9451036}"/>
              </a:ext>
            </a:extLst>
          </p:cNvPr>
          <p:cNvSpPr>
            <a:spLocks noGrp="1"/>
          </p:cNvSpPr>
          <p:nvPr>
            <p:ph type="title"/>
          </p:nvPr>
        </p:nvSpPr>
        <p:spPr/>
        <p:txBody>
          <a:bodyPr/>
          <a:lstStyle/>
          <a:p>
            <a:r>
              <a:rPr lang="en-US" dirty="0"/>
              <a:t>Perkins V Special Populations</a:t>
            </a:r>
          </a:p>
        </p:txBody>
      </p:sp>
    </p:spTree>
    <p:extLst>
      <p:ext uri="{BB962C8B-B14F-4D97-AF65-F5344CB8AC3E}">
        <p14:creationId xmlns:p14="http://schemas.microsoft.com/office/powerpoint/2010/main" val="203856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1"/>
        <p:cNvGrpSpPr/>
        <p:nvPr/>
      </p:nvGrpSpPr>
      <p:grpSpPr>
        <a:xfrm>
          <a:off x="0" y="0"/>
          <a:ext cx="0" cy="0"/>
          <a:chOff x="0" y="0"/>
          <a:chExt cx="0" cy="0"/>
        </a:xfrm>
      </p:grpSpPr>
      <p:sp>
        <p:nvSpPr>
          <p:cNvPr id="542" name="Google Shape;542;p77"/>
          <p:cNvSpPr txBox="1">
            <a:spLocks noGrp="1"/>
          </p:cNvSpPr>
          <p:nvPr>
            <p:ph type="title"/>
          </p:nvPr>
        </p:nvSpPr>
        <p:spPr>
          <a:xfrm>
            <a:off x="1988999" y="331325"/>
            <a:ext cx="5166000" cy="904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EFFFF"/>
              </a:buClr>
              <a:buSzPts val="3300"/>
              <a:buFont typeface="Calibri"/>
              <a:buNone/>
            </a:pPr>
            <a:r>
              <a:rPr lang="en" sz="3500" b="1">
                <a:solidFill>
                  <a:schemeClr val="accent2"/>
                </a:solidFill>
                <a:latin typeface="Calibri"/>
                <a:ea typeface="Calibri"/>
                <a:cs typeface="Calibri"/>
                <a:sym typeface="Calibri"/>
              </a:rPr>
              <a:t>Typical </a:t>
            </a:r>
            <a:r>
              <a:rPr lang="en" sz="3500" b="1">
                <a:solidFill>
                  <a:schemeClr val="accent2"/>
                </a:solidFill>
              </a:rPr>
              <a:t>A</a:t>
            </a:r>
            <a:r>
              <a:rPr lang="en" sz="3500" b="1">
                <a:solidFill>
                  <a:schemeClr val="accent2"/>
                </a:solidFill>
                <a:latin typeface="Calibri"/>
                <a:ea typeface="Calibri"/>
                <a:cs typeface="Calibri"/>
                <a:sym typeface="Calibri"/>
              </a:rPr>
              <a:t>ccommodations</a:t>
            </a:r>
            <a:endParaRPr sz="3500" b="1">
              <a:solidFill>
                <a:schemeClr val="accent2"/>
              </a:solidFill>
              <a:latin typeface="Calibri"/>
              <a:ea typeface="Calibri"/>
              <a:cs typeface="Calibri"/>
              <a:sym typeface="Calibri"/>
            </a:endParaRPr>
          </a:p>
          <a:p>
            <a:pPr marL="0" lvl="0" indent="0" algn="ctr" rtl="0">
              <a:lnSpc>
                <a:spcPct val="90000"/>
              </a:lnSpc>
              <a:spcBef>
                <a:spcPts val="0"/>
              </a:spcBef>
              <a:spcAft>
                <a:spcPts val="0"/>
              </a:spcAft>
              <a:buClr>
                <a:srgbClr val="FEFFFF"/>
              </a:buClr>
              <a:buSzPts val="3300"/>
              <a:buFont typeface="Calibri"/>
              <a:buNone/>
            </a:pPr>
            <a:r>
              <a:rPr lang="en" sz="2600" b="1">
                <a:solidFill>
                  <a:schemeClr val="accent2"/>
                </a:solidFill>
              </a:rPr>
              <a:t>(success enablers)</a:t>
            </a:r>
            <a:endParaRPr sz="2600" b="1">
              <a:solidFill>
                <a:schemeClr val="accent2"/>
              </a:solidFill>
            </a:endParaRPr>
          </a:p>
        </p:txBody>
      </p:sp>
      <p:sp>
        <p:nvSpPr>
          <p:cNvPr id="543" name="Google Shape;543;p77"/>
          <p:cNvSpPr txBox="1">
            <a:spLocks noGrp="1"/>
          </p:cNvSpPr>
          <p:nvPr>
            <p:ph type="body" idx="1"/>
          </p:nvPr>
        </p:nvSpPr>
        <p:spPr>
          <a:xfrm>
            <a:off x="2493900" y="1235825"/>
            <a:ext cx="4156200" cy="2998200"/>
          </a:xfrm>
          <a:prstGeom prst="rect">
            <a:avLst/>
          </a:prstGeom>
          <a:noFill/>
          <a:ln>
            <a:noFill/>
          </a:ln>
        </p:spPr>
        <p:txBody>
          <a:bodyPr spcFirstLastPara="1" wrap="square" lIns="68575" tIns="34275" rIns="68575" bIns="34275" anchor="t" anchorCtr="0">
            <a:noAutofit/>
          </a:bodyPr>
          <a:lstStyle/>
          <a:p>
            <a:pPr marL="177800" lvl="0" indent="-171450" algn="l" rtl="0">
              <a:lnSpc>
                <a:spcPct val="112500"/>
              </a:lnSpc>
              <a:spcBef>
                <a:spcPts val="0"/>
              </a:spcBef>
              <a:spcAft>
                <a:spcPts val="0"/>
              </a:spcAft>
              <a:buClr>
                <a:srgbClr val="002060"/>
              </a:buClr>
              <a:buSzPts val="1700"/>
              <a:buChar char="•"/>
            </a:pPr>
            <a:r>
              <a:rPr lang="en" sz="1700">
                <a:solidFill>
                  <a:srgbClr val="002060"/>
                </a:solidFill>
                <a:latin typeface="Arial"/>
                <a:ea typeface="Arial"/>
                <a:cs typeface="Arial"/>
                <a:sym typeface="Arial"/>
              </a:rPr>
              <a:t>Based upon the individual’s needs</a:t>
            </a:r>
            <a:endParaRPr sz="1700">
              <a:solidFill>
                <a:srgbClr val="002060"/>
              </a:solidFill>
              <a:latin typeface="Arial"/>
              <a:ea typeface="Arial"/>
              <a:cs typeface="Arial"/>
              <a:sym typeface="Arial"/>
            </a:endParaRPr>
          </a:p>
          <a:p>
            <a:pPr marL="177800" lvl="0" indent="-171450" algn="l" rtl="0">
              <a:lnSpc>
                <a:spcPct val="112500"/>
              </a:lnSpc>
              <a:spcBef>
                <a:spcPts val="1800"/>
              </a:spcBef>
              <a:spcAft>
                <a:spcPts val="0"/>
              </a:spcAft>
              <a:buClr>
                <a:srgbClr val="002060"/>
              </a:buClr>
              <a:buSzPts val="1700"/>
              <a:buChar char="•"/>
            </a:pPr>
            <a:r>
              <a:rPr lang="en" sz="1700" b="1">
                <a:solidFill>
                  <a:srgbClr val="002060"/>
                </a:solidFill>
                <a:latin typeface="Arial"/>
                <a:ea typeface="Arial"/>
                <a:cs typeface="Arial"/>
                <a:sym typeface="Arial"/>
              </a:rPr>
              <a:t>Examples:</a:t>
            </a:r>
            <a:endParaRPr sz="1700">
              <a:solidFill>
                <a:srgbClr val="002060"/>
              </a:solidFill>
              <a:latin typeface="Arial"/>
              <a:ea typeface="Arial"/>
              <a:cs typeface="Arial"/>
              <a:sym typeface="Arial"/>
            </a:endParaRPr>
          </a:p>
          <a:p>
            <a:pPr marL="520700" lvl="1" indent="-171450" algn="l" rtl="0">
              <a:lnSpc>
                <a:spcPct val="112500"/>
              </a:lnSpc>
              <a:spcBef>
                <a:spcPts val="900"/>
              </a:spcBef>
              <a:spcAft>
                <a:spcPts val="0"/>
              </a:spcAft>
              <a:buClr>
                <a:srgbClr val="002060"/>
              </a:buClr>
              <a:buSzPts val="1700"/>
              <a:buChar char="•"/>
            </a:pPr>
            <a:r>
              <a:rPr lang="en" sz="1700">
                <a:solidFill>
                  <a:srgbClr val="002060"/>
                </a:solidFill>
                <a:latin typeface="Arial"/>
                <a:ea typeface="Arial"/>
                <a:cs typeface="Arial"/>
                <a:sym typeface="Arial"/>
              </a:rPr>
              <a:t>Designated work area/lunch area</a:t>
            </a:r>
            <a:endParaRPr sz="1700">
              <a:solidFill>
                <a:srgbClr val="002060"/>
              </a:solidFill>
              <a:latin typeface="Arial"/>
              <a:ea typeface="Arial"/>
              <a:cs typeface="Arial"/>
              <a:sym typeface="Arial"/>
            </a:endParaRPr>
          </a:p>
          <a:p>
            <a:pPr marL="520700" lvl="1" indent="-171450" algn="l" rtl="0">
              <a:lnSpc>
                <a:spcPct val="112500"/>
              </a:lnSpc>
              <a:spcBef>
                <a:spcPts val="900"/>
              </a:spcBef>
              <a:spcAft>
                <a:spcPts val="0"/>
              </a:spcAft>
              <a:buClr>
                <a:srgbClr val="002060"/>
              </a:buClr>
              <a:buSzPts val="1700"/>
              <a:buChar char="•"/>
            </a:pPr>
            <a:r>
              <a:rPr lang="en" sz="1700">
                <a:solidFill>
                  <a:srgbClr val="002060"/>
                </a:solidFill>
                <a:latin typeface="Arial"/>
                <a:ea typeface="Arial"/>
                <a:cs typeface="Arial"/>
                <a:sym typeface="Arial"/>
              </a:rPr>
              <a:t>Support to interact with employer</a:t>
            </a:r>
            <a:endParaRPr sz="1700">
              <a:solidFill>
                <a:srgbClr val="002060"/>
              </a:solidFill>
              <a:latin typeface="Arial"/>
              <a:ea typeface="Arial"/>
              <a:cs typeface="Arial"/>
              <a:sym typeface="Arial"/>
            </a:endParaRPr>
          </a:p>
          <a:p>
            <a:pPr marL="520700" lvl="1" indent="-171450" algn="l" rtl="0">
              <a:lnSpc>
                <a:spcPct val="112500"/>
              </a:lnSpc>
              <a:spcBef>
                <a:spcPts val="900"/>
              </a:spcBef>
              <a:spcAft>
                <a:spcPts val="0"/>
              </a:spcAft>
              <a:buClr>
                <a:srgbClr val="002060"/>
              </a:buClr>
              <a:buSzPts val="1700"/>
              <a:buChar char="•"/>
            </a:pPr>
            <a:r>
              <a:rPr lang="en" sz="1700">
                <a:solidFill>
                  <a:srgbClr val="002060"/>
                </a:solidFill>
                <a:latin typeface="Arial"/>
                <a:ea typeface="Arial"/>
                <a:cs typeface="Arial"/>
                <a:sym typeface="Arial"/>
              </a:rPr>
              <a:t>Written communication</a:t>
            </a:r>
            <a:endParaRPr sz="1700">
              <a:solidFill>
                <a:srgbClr val="002060"/>
              </a:solidFill>
              <a:latin typeface="Arial"/>
              <a:ea typeface="Arial"/>
              <a:cs typeface="Arial"/>
              <a:sym typeface="Arial"/>
            </a:endParaRPr>
          </a:p>
          <a:p>
            <a:pPr marL="520700" lvl="1" indent="-171450" algn="l" rtl="0">
              <a:lnSpc>
                <a:spcPct val="112500"/>
              </a:lnSpc>
              <a:spcBef>
                <a:spcPts val="900"/>
              </a:spcBef>
              <a:spcAft>
                <a:spcPts val="0"/>
              </a:spcAft>
              <a:buClr>
                <a:srgbClr val="002060"/>
              </a:buClr>
              <a:buSzPts val="1700"/>
              <a:buChar char="•"/>
            </a:pPr>
            <a:r>
              <a:rPr lang="en" sz="1700">
                <a:solidFill>
                  <a:srgbClr val="002060"/>
                </a:solidFill>
                <a:latin typeface="Arial"/>
                <a:ea typeface="Arial"/>
                <a:cs typeface="Arial"/>
                <a:sym typeface="Arial"/>
              </a:rPr>
              <a:t>Autism employee resource group</a:t>
            </a:r>
            <a:endParaRPr sz="1700">
              <a:solidFill>
                <a:srgbClr val="002060"/>
              </a:solidFill>
              <a:latin typeface="Arial"/>
              <a:ea typeface="Arial"/>
              <a:cs typeface="Arial"/>
              <a:sym typeface="Arial"/>
            </a:endParaRPr>
          </a:p>
          <a:p>
            <a:pPr marL="177800" lvl="0" indent="-171450" algn="l" rtl="0">
              <a:lnSpc>
                <a:spcPct val="112500"/>
              </a:lnSpc>
              <a:spcBef>
                <a:spcPts val="1800"/>
              </a:spcBef>
              <a:spcAft>
                <a:spcPts val="0"/>
              </a:spcAft>
              <a:buClr>
                <a:srgbClr val="002060"/>
              </a:buClr>
              <a:buSzPts val="1700"/>
              <a:buChar char="•"/>
            </a:pPr>
            <a:r>
              <a:rPr lang="en" sz="1700">
                <a:solidFill>
                  <a:srgbClr val="002060"/>
                </a:solidFill>
                <a:latin typeface="Arial"/>
                <a:ea typeface="Arial"/>
                <a:cs typeface="Arial"/>
                <a:sym typeface="Arial"/>
              </a:rPr>
              <a:t>What do you think you might need?</a:t>
            </a:r>
            <a:endParaRPr sz="1700">
              <a:solidFill>
                <a:srgbClr val="002060"/>
              </a:solidFill>
              <a:latin typeface="Arial"/>
              <a:ea typeface="Arial"/>
              <a:cs typeface="Arial"/>
              <a:sym typeface="Arial"/>
            </a:endParaRPr>
          </a:p>
        </p:txBody>
      </p:sp>
      <p:pic>
        <p:nvPicPr>
          <p:cNvPr id="544" name="Google Shape;544;p77"/>
          <p:cNvPicPr preferRelativeResize="0"/>
          <p:nvPr/>
        </p:nvPicPr>
        <p:blipFill rotWithShape="1">
          <a:blip r:embed="rId3">
            <a:alphaModFix/>
          </a:blip>
          <a:srcRect/>
          <a:stretch/>
        </p:blipFill>
        <p:spPr>
          <a:xfrm>
            <a:off x="277977" y="4539139"/>
            <a:ext cx="1997225" cy="379461"/>
          </a:xfrm>
          <a:prstGeom prst="rect">
            <a:avLst/>
          </a:prstGeom>
          <a:noFill/>
          <a:ln>
            <a:noFill/>
          </a:ln>
        </p:spPr>
      </p:pic>
      <p:sp>
        <p:nvSpPr>
          <p:cNvPr id="545" name="Google Shape;545;p77"/>
          <p:cNvSpPr/>
          <p:nvPr/>
        </p:nvSpPr>
        <p:spPr>
          <a:xfrm rot="-5400000">
            <a:off x="7461300" y="3459150"/>
            <a:ext cx="1085700" cy="2283000"/>
          </a:xfrm>
          <a:prstGeom prst="rtTriangle">
            <a:avLst/>
          </a:prstGeom>
          <a:solidFill>
            <a:schemeClr val="dk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46" name="Google Shape;546;p77"/>
          <p:cNvCxnSpPr/>
          <p:nvPr/>
        </p:nvCxnSpPr>
        <p:spPr>
          <a:xfrm rot="10800000" flipH="1">
            <a:off x="6681675" y="4002150"/>
            <a:ext cx="2533500" cy="1197000"/>
          </a:xfrm>
          <a:prstGeom prst="straightConnector1">
            <a:avLst/>
          </a:prstGeom>
          <a:noFill/>
          <a:ln w="38100" cap="flat" cmpd="sng">
            <a:solidFill>
              <a:schemeClr val="accent6"/>
            </a:solidFill>
            <a:prstDash val="solid"/>
            <a:round/>
            <a:headEnd type="none" w="sm" len="sm"/>
            <a:tailEnd type="none" w="sm" len="sm"/>
          </a:ln>
        </p:spPr>
      </p:cxnSp>
      <p:pic>
        <p:nvPicPr>
          <p:cNvPr id="547" name="Google Shape;547;p77"/>
          <p:cNvPicPr preferRelativeResize="0"/>
          <p:nvPr/>
        </p:nvPicPr>
        <p:blipFill rotWithShape="1">
          <a:blip r:embed="rId4">
            <a:alphaModFix/>
          </a:blip>
          <a:srcRect/>
          <a:stretch/>
        </p:blipFill>
        <p:spPr>
          <a:xfrm>
            <a:off x="7795275" y="4738075"/>
            <a:ext cx="1245875" cy="292650"/>
          </a:xfrm>
          <a:prstGeom prst="rect">
            <a:avLst/>
          </a:prstGeom>
          <a:noFill/>
          <a:ln>
            <a:noFill/>
          </a:ln>
        </p:spPr>
      </p:pic>
      <p:sp>
        <p:nvSpPr>
          <p:cNvPr id="548" name="Google Shape;548;p77"/>
          <p:cNvSpPr/>
          <p:nvPr/>
        </p:nvSpPr>
        <p:spPr>
          <a:xfrm rot="5400000">
            <a:off x="590850" y="-615375"/>
            <a:ext cx="1085700" cy="2283000"/>
          </a:xfrm>
          <a:prstGeom prst="rtTriangle">
            <a:avLst/>
          </a:prstGeom>
          <a:solidFill>
            <a:schemeClr val="accen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49" name="Google Shape;549;p77"/>
          <p:cNvCxnSpPr/>
          <p:nvPr/>
        </p:nvCxnSpPr>
        <p:spPr>
          <a:xfrm flipH="1">
            <a:off x="-77325" y="-72375"/>
            <a:ext cx="2533500" cy="1197000"/>
          </a:xfrm>
          <a:prstGeom prst="straightConnector1">
            <a:avLst/>
          </a:prstGeom>
          <a:noFill/>
          <a:ln w="38100" cap="flat" cmpd="sng">
            <a:solidFill>
              <a:schemeClr val="accent6"/>
            </a:solidFill>
            <a:prstDash val="solid"/>
            <a:round/>
            <a:headEnd type="none" w="sm" len="sm"/>
            <a:tailEnd type="none" w="sm" len="sm"/>
          </a:ln>
        </p:spPr>
      </p:cxnSp>
    </p:spTree>
    <p:extLst>
      <p:ext uri="{BB962C8B-B14F-4D97-AF65-F5344CB8AC3E}">
        <p14:creationId xmlns:p14="http://schemas.microsoft.com/office/powerpoint/2010/main" val="982745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8"/>
          <p:cNvSpPr txBox="1">
            <a:spLocks noGrp="1"/>
          </p:cNvSpPr>
          <p:nvPr>
            <p:ph type="body" idx="1"/>
          </p:nvPr>
        </p:nvSpPr>
        <p:spPr>
          <a:xfrm>
            <a:off x="257525" y="1277024"/>
            <a:ext cx="5711700" cy="14877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Clr>
                <a:srgbClr val="6E6E73"/>
              </a:buClr>
              <a:buSzPts val="1500"/>
              <a:buNone/>
            </a:pPr>
            <a:r>
              <a:rPr lang="en" sz="1400">
                <a:solidFill>
                  <a:srgbClr val="6E6E73"/>
                </a:solidFill>
              </a:rPr>
              <a:t>“</a:t>
            </a:r>
            <a:r>
              <a:rPr lang="en" sz="1400">
                <a:solidFill>
                  <a:srgbClr val="000000"/>
                </a:solidFill>
              </a:rPr>
              <a:t>We are really happy with the LiNC-IT program and the support we get from NCBCE, UNC TEACCH, and ASNC, and we are already seeing true business value from the diversity of thought, skills, and experiences these candidates bring.</a:t>
            </a:r>
            <a:endParaRPr sz="1400">
              <a:solidFill>
                <a:srgbClr val="000000"/>
              </a:solidFill>
            </a:endParaRPr>
          </a:p>
          <a:p>
            <a:pPr marL="0" lvl="0" indent="0" algn="l" rtl="0">
              <a:lnSpc>
                <a:spcPct val="100000"/>
              </a:lnSpc>
              <a:spcBef>
                <a:spcPts val="0"/>
              </a:spcBef>
              <a:spcAft>
                <a:spcPts val="0"/>
              </a:spcAft>
              <a:buClr>
                <a:srgbClr val="6E6E73"/>
              </a:buClr>
              <a:buSzPts val="1500"/>
              <a:buNone/>
            </a:pPr>
            <a:r>
              <a:rPr lang="en" sz="1400">
                <a:solidFill>
                  <a:srgbClr val="000000"/>
                </a:solidFill>
              </a:rPr>
              <a:t> </a:t>
            </a:r>
            <a:r>
              <a:rPr lang="en" sz="1400" b="1">
                <a:solidFill>
                  <a:srgbClr val="000000"/>
                </a:solidFill>
              </a:rPr>
              <a:t>-Ro Lissenden</a:t>
            </a:r>
            <a:endParaRPr sz="1400"/>
          </a:p>
        </p:txBody>
      </p:sp>
      <p:pic>
        <p:nvPicPr>
          <p:cNvPr id="555" name="Google Shape;555;p78"/>
          <p:cNvPicPr preferRelativeResize="0"/>
          <p:nvPr/>
        </p:nvPicPr>
        <p:blipFill rotWithShape="1">
          <a:blip r:embed="rId3">
            <a:alphaModFix/>
          </a:blip>
          <a:srcRect/>
          <a:stretch/>
        </p:blipFill>
        <p:spPr>
          <a:xfrm>
            <a:off x="989325" y="2644900"/>
            <a:ext cx="2617358" cy="476813"/>
          </a:xfrm>
          <a:prstGeom prst="rect">
            <a:avLst/>
          </a:prstGeom>
          <a:noFill/>
          <a:ln>
            <a:noFill/>
          </a:ln>
        </p:spPr>
      </p:pic>
      <p:sp>
        <p:nvSpPr>
          <p:cNvPr id="556" name="Google Shape;556;p78"/>
          <p:cNvSpPr txBox="1"/>
          <p:nvPr/>
        </p:nvSpPr>
        <p:spPr>
          <a:xfrm>
            <a:off x="8134335" y="4256564"/>
            <a:ext cx="1224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557" name="Google Shape;557;p78"/>
          <p:cNvSpPr/>
          <p:nvPr/>
        </p:nvSpPr>
        <p:spPr>
          <a:xfrm>
            <a:off x="324200" y="3634222"/>
            <a:ext cx="4999500" cy="1197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Calibri"/>
              <a:buNone/>
            </a:pPr>
            <a:r>
              <a:rPr lang="en" sz="1400" b="0" i="0" u="none" strike="noStrike" cap="none">
                <a:solidFill>
                  <a:srgbClr val="000000"/>
                </a:solidFill>
                <a:latin typeface="Calibri"/>
                <a:ea typeface="Calibri"/>
                <a:cs typeface="Calibri"/>
                <a:sym typeface="Calibri"/>
              </a:rPr>
              <a:t>We see NC and the Triangle as a perfect environment to attract, support, and foster talent that sees the world a little differently  - becoming the go-to location for neurodiverse talent and their families.”</a:t>
            </a:r>
            <a:endParaRPr sz="1400" b="0" i="0" u="none" strike="noStrike" cap="none">
              <a:solidFill>
                <a:srgbClr val="33333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Calibri"/>
              <a:buNone/>
            </a:pPr>
            <a:r>
              <a:rPr lang="en" sz="1400" b="1" i="0" u="none" strike="noStrike" cap="none">
                <a:solidFill>
                  <a:srgbClr val="000000"/>
                </a:solidFill>
                <a:latin typeface="Calibri"/>
                <a:ea typeface="Calibri"/>
                <a:cs typeface="Calibri"/>
                <a:sym typeface="Calibri"/>
              </a:rPr>
              <a:t>-Todd Lineberger</a:t>
            </a:r>
            <a:endParaRPr sz="1400" b="1" i="0" u="none" strike="noStrike" cap="none">
              <a:solidFill>
                <a:srgbClr val="333333"/>
              </a:solidFill>
              <a:latin typeface="Calibri"/>
              <a:ea typeface="Calibri"/>
              <a:cs typeface="Calibri"/>
              <a:sym typeface="Calibri"/>
            </a:endParaRPr>
          </a:p>
        </p:txBody>
      </p:sp>
      <p:grpSp>
        <p:nvGrpSpPr>
          <p:cNvPr id="558" name="Google Shape;558;p78"/>
          <p:cNvGrpSpPr/>
          <p:nvPr/>
        </p:nvGrpSpPr>
        <p:grpSpPr>
          <a:xfrm>
            <a:off x="4447806" y="253060"/>
            <a:ext cx="4498144" cy="923238"/>
            <a:chOff x="604032" y="3103821"/>
            <a:chExt cx="6449877" cy="923330"/>
          </a:xfrm>
        </p:grpSpPr>
        <p:sp>
          <p:nvSpPr>
            <p:cNvPr id="559" name="Google Shape;559;p78"/>
            <p:cNvSpPr/>
            <p:nvPr/>
          </p:nvSpPr>
          <p:spPr>
            <a:xfrm>
              <a:off x="604032" y="3103821"/>
              <a:ext cx="6402408" cy="923330"/>
            </a:xfrm>
            <a:prstGeom prst="roundRect">
              <a:avLst>
                <a:gd name="adj" fmla="val 16667"/>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60" name="Google Shape;560;p78"/>
            <p:cNvSpPr txBox="1"/>
            <p:nvPr/>
          </p:nvSpPr>
          <p:spPr>
            <a:xfrm>
              <a:off x="766509" y="3200728"/>
              <a:ext cx="6287400" cy="808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FFFF"/>
                </a:buClr>
                <a:buSzPts val="1600"/>
                <a:buFont typeface="Calibri"/>
                <a:buNone/>
              </a:pPr>
              <a:r>
                <a:rPr lang="en" sz="1600" b="0" i="0" u="none" strike="noStrike" cap="none">
                  <a:solidFill>
                    <a:srgbClr val="FFFFFF"/>
                  </a:solidFill>
                  <a:latin typeface="Calibri"/>
                  <a:ea typeface="Calibri"/>
                  <a:cs typeface="Calibri"/>
                  <a:sym typeface="Calibri"/>
                </a:rPr>
                <a:t>“I bring a new perspective to my team, and I work with exceptional speed and efficiency.”</a:t>
              </a:r>
              <a:endParaRPr sz="16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600"/>
                <a:buFont typeface="Calibri"/>
                <a:buNone/>
              </a:pPr>
              <a:r>
                <a:rPr lang="en" sz="1600" b="0" i="0" u="none" strike="noStrike" cap="none">
                  <a:solidFill>
                    <a:srgbClr val="FFFFFF"/>
                  </a:solidFill>
                  <a:latin typeface="Calibri"/>
                  <a:ea typeface="Calibri"/>
                  <a:cs typeface="Calibri"/>
                  <a:sym typeface="Calibri"/>
                </a:rPr>
                <a:t> </a:t>
              </a:r>
              <a:r>
                <a:rPr lang="en" sz="1400" b="1" i="0" u="none" strike="noStrike" cap="none">
                  <a:solidFill>
                    <a:srgbClr val="FFFFFF"/>
                  </a:solidFill>
                  <a:latin typeface="Calibri"/>
                  <a:ea typeface="Calibri"/>
                  <a:cs typeface="Calibri"/>
                  <a:sym typeface="Calibri"/>
                </a:rPr>
                <a:t>– LiNC-IT intern</a:t>
              </a:r>
              <a:endParaRPr sz="1100" b="0" i="0" u="none" strike="noStrike" cap="none">
                <a:solidFill>
                  <a:srgbClr val="000000"/>
                </a:solidFill>
                <a:latin typeface="Arial"/>
                <a:ea typeface="Arial"/>
                <a:cs typeface="Arial"/>
                <a:sym typeface="Arial"/>
              </a:endParaRPr>
            </a:p>
          </p:txBody>
        </p:sp>
      </p:grpSp>
      <p:grpSp>
        <p:nvGrpSpPr>
          <p:cNvPr id="561" name="Google Shape;561;p78"/>
          <p:cNvGrpSpPr/>
          <p:nvPr/>
        </p:nvGrpSpPr>
        <p:grpSpPr>
          <a:xfrm>
            <a:off x="4360149" y="2284803"/>
            <a:ext cx="4491289" cy="1197017"/>
            <a:chOff x="424543" y="5411700"/>
            <a:chExt cx="6402408" cy="1180956"/>
          </a:xfrm>
        </p:grpSpPr>
        <p:sp>
          <p:nvSpPr>
            <p:cNvPr id="562" name="Google Shape;562;p78"/>
            <p:cNvSpPr/>
            <p:nvPr/>
          </p:nvSpPr>
          <p:spPr>
            <a:xfrm>
              <a:off x="424543" y="5411700"/>
              <a:ext cx="6402408" cy="1180956"/>
            </a:xfrm>
            <a:prstGeom prst="roundRect">
              <a:avLst>
                <a:gd name="adj" fmla="val 16667"/>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563" name="Google Shape;563;p78"/>
            <p:cNvSpPr/>
            <p:nvPr/>
          </p:nvSpPr>
          <p:spPr>
            <a:xfrm>
              <a:off x="558647" y="5471256"/>
              <a:ext cx="6145200" cy="1061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FFFFF"/>
                </a:buClr>
                <a:buSzPts val="1600"/>
                <a:buFont typeface="Calibri"/>
                <a:buNone/>
              </a:pPr>
              <a:r>
                <a:rPr lang="en" sz="1600" b="0" i="0" u="none" strike="noStrike" cap="none">
                  <a:solidFill>
                    <a:srgbClr val="FFFFFF"/>
                  </a:solidFill>
                  <a:latin typeface="Calibri"/>
                  <a:ea typeface="Calibri"/>
                  <a:cs typeface="Calibri"/>
                  <a:sym typeface="Calibri"/>
                </a:rPr>
                <a:t>“Our brains work inherently different than somebody who isn’t autistic. So, we’re gonna look at it differently. It’s just part of our existence.”</a:t>
              </a:r>
              <a:endParaRPr sz="16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600"/>
                <a:buFont typeface="Calibri"/>
                <a:buNone/>
              </a:pPr>
              <a:r>
                <a:rPr lang="en" sz="1600" b="0" i="0" u="none" strike="noStrike" cap="none">
                  <a:solidFill>
                    <a:srgbClr val="FFFFFF"/>
                  </a:solidFill>
                  <a:latin typeface="Calibri"/>
                  <a:ea typeface="Calibri"/>
                  <a:cs typeface="Calibri"/>
                  <a:sym typeface="Calibri"/>
                </a:rPr>
                <a:t> </a:t>
              </a:r>
              <a:r>
                <a:rPr lang="en" sz="1400" b="1" i="0" u="none" strike="noStrike" cap="none">
                  <a:solidFill>
                    <a:srgbClr val="FFFFFF"/>
                  </a:solidFill>
                  <a:latin typeface="Calibri"/>
                  <a:ea typeface="Calibri"/>
                  <a:cs typeface="Calibri"/>
                  <a:sym typeface="Calibri"/>
                </a:rPr>
                <a:t>– LiNC-IT intern</a:t>
              </a:r>
              <a:endParaRPr sz="1600" b="1" i="0" u="none" strike="noStrike" cap="none">
                <a:solidFill>
                  <a:srgbClr val="FFFFFF"/>
                </a:solidFill>
                <a:latin typeface="Calibri"/>
                <a:ea typeface="Calibri"/>
                <a:cs typeface="Calibri"/>
                <a:sym typeface="Calibri"/>
              </a:endParaRPr>
            </a:p>
          </p:txBody>
        </p:sp>
      </p:grpSp>
      <p:sp>
        <p:nvSpPr>
          <p:cNvPr id="564" name="Google Shape;564;p78"/>
          <p:cNvSpPr/>
          <p:nvPr/>
        </p:nvSpPr>
        <p:spPr>
          <a:xfrm rot="-5400000">
            <a:off x="7461300" y="3459150"/>
            <a:ext cx="1085700" cy="2283000"/>
          </a:xfrm>
          <a:prstGeom prst="rtTriangle">
            <a:avLst/>
          </a:prstGeom>
          <a:solidFill>
            <a:schemeClr val="dk2"/>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65" name="Google Shape;565;p78"/>
          <p:cNvCxnSpPr/>
          <p:nvPr/>
        </p:nvCxnSpPr>
        <p:spPr>
          <a:xfrm rot="10800000" flipH="1">
            <a:off x="6681675" y="4002150"/>
            <a:ext cx="2533500" cy="1197000"/>
          </a:xfrm>
          <a:prstGeom prst="straightConnector1">
            <a:avLst/>
          </a:prstGeom>
          <a:noFill/>
          <a:ln w="38100" cap="flat" cmpd="sng">
            <a:solidFill>
              <a:schemeClr val="accent6"/>
            </a:solidFill>
            <a:prstDash val="solid"/>
            <a:round/>
            <a:headEnd type="none" w="sm" len="sm"/>
            <a:tailEnd type="none" w="sm" len="sm"/>
          </a:ln>
        </p:spPr>
      </p:cxnSp>
      <p:pic>
        <p:nvPicPr>
          <p:cNvPr id="566" name="Google Shape;566;p78"/>
          <p:cNvPicPr preferRelativeResize="0"/>
          <p:nvPr/>
        </p:nvPicPr>
        <p:blipFill rotWithShape="1">
          <a:blip r:embed="rId4">
            <a:alphaModFix/>
          </a:blip>
          <a:srcRect/>
          <a:stretch/>
        </p:blipFill>
        <p:spPr>
          <a:xfrm>
            <a:off x="7795275" y="4738075"/>
            <a:ext cx="1245875" cy="292650"/>
          </a:xfrm>
          <a:prstGeom prst="rect">
            <a:avLst/>
          </a:prstGeom>
          <a:noFill/>
          <a:ln>
            <a:noFill/>
          </a:ln>
        </p:spPr>
      </p:pic>
      <p:sp>
        <p:nvSpPr>
          <p:cNvPr id="567" name="Google Shape;567;p78"/>
          <p:cNvSpPr/>
          <p:nvPr/>
        </p:nvSpPr>
        <p:spPr>
          <a:xfrm rot="5400000">
            <a:off x="590850" y="-615375"/>
            <a:ext cx="1085700" cy="2283000"/>
          </a:xfrm>
          <a:prstGeom prst="rtTriangle">
            <a:avLst/>
          </a:prstGeom>
          <a:solidFill>
            <a:schemeClr val="accent1"/>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68" name="Google Shape;568;p78"/>
          <p:cNvCxnSpPr/>
          <p:nvPr/>
        </p:nvCxnSpPr>
        <p:spPr>
          <a:xfrm flipH="1">
            <a:off x="-77325" y="-72375"/>
            <a:ext cx="2533500" cy="1197000"/>
          </a:xfrm>
          <a:prstGeom prst="straightConnector1">
            <a:avLst/>
          </a:prstGeom>
          <a:noFill/>
          <a:ln w="38100" cap="flat" cmpd="sng">
            <a:solidFill>
              <a:schemeClr val="accent6"/>
            </a:solidFill>
            <a:prstDash val="solid"/>
            <a:round/>
            <a:headEnd type="none" w="sm" len="sm"/>
            <a:tailEnd type="none" w="sm" len="sm"/>
          </a:ln>
        </p:spPr>
      </p:cxnSp>
    </p:spTree>
    <p:extLst>
      <p:ext uri="{BB962C8B-B14F-4D97-AF65-F5344CB8AC3E}">
        <p14:creationId xmlns:p14="http://schemas.microsoft.com/office/powerpoint/2010/main" val="637409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9"/>
          <p:cNvSpPr txBox="1"/>
          <p:nvPr/>
        </p:nvSpPr>
        <p:spPr>
          <a:xfrm>
            <a:off x="311700" y="1263375"/>
            <a:ext cx="4585500" cy="3323400"/>
          </a:xfrm>
          <a:prstGeom prst="rect">
            <a:avLst/>
          </a:prstGeom>
          <a:noFill/>
          <a:ln>
            <a:noFill/>
          </a:ln>
        </p:spPr>
        <p:txBody>
          <a:bodyPr spcFirstLastPara="1" wrap="square" lIns="91425" tIns="91425" rIns="91425" bIns="91425" anchor="t" anchorCtr="0">
            <a:normAutofit lnSpcReduction="10000"/>
          </a:bodyPr>
          <a:lstStyle/>
          <a:p>
            <a:pPr marL="457200" lvl="0" indent="-323850" algn="l" rtl="0">
              <a:lnSpc>
                <a:spcPct val="115000"/>
              </a:lnSpc>
              <a:spcBef>
                <a:spcPts val="0"/>
              </a:spcBef>
              <a:spcAft>
                <a:spcPts val="0"/>
              </a:spcAft>
              <a:buClr>
                <a:srgbClr val="1C4587"/>
              </a:buClr>
              <a:buSzPts val="1500"/>
              <a:buChar char="●"/>
            </a:pPr>
            <a:r>
              <a:rPr lang="en" sz="1500">
                <a:solidFill>
                  <a:srgbClr val="1C4587"/>
                </a:solidFill>
                <a:highlight>
                  <a:srgbClr val="FFFFFF"/>
                </a:highlight>
              </a:rPr>
              <a:t>Linking North Carolina with Innovative Talent</a:t>
            </a:r>
            <a:endParaRPr sz="1500">
              <a:solidFill>
                <a:srgbClr val="1C4587"/>
              </a:solidFill>
              <a:highlight>
                <a:srgbClr val="FFFFFF"/>
              </a:highlight>
            </a:endParaRPr>
          </a:p>
          <a:p>
            <a:pPr marL="457200" lvl="0" indent="-323850" algn="l" rtl="0">
              <a:lnSpc>
                <a:spcPct val="115000"/>
              </a:lnSpc>
              <a:spcBef>
                <a:spcPts val="0"/>
              </a:spcBef>
              <a:spcAft>
                <a:spcPts val="0"/>
              </a:spcAft>
              <a:buClr>
                <a:srgbClr val="1C4587"/>
              </a:buClr>
              <a:buSzPts val="1500"/>
              <a:buChar char="●"/>
            </a:pPr>
            <a:r>
              <a:rPr lang="en" sz="1500">
                <a:solidFill>
                  <a:srgbClr val="1C4587"/>
                </a:solidFill>
                <a:highlight>
                  <a:srgbClr val="FFFFFF"/>
                </a:highlight>
              </a:rPr>
              <a:t>The current unemployment rate for individuals with ASD is 86%, despite having the skills and education employers need.</a:t>
            </a:r>
            <a:endParaRPr sz="1500">
              <a:solidFill>
                <a:srgbClr val="1C4587"/>
              </a:solidFill>
              <a:highlight>
                <a:srgbClr val="FFFFFF"/>
              </a:highlight>
            </a:endParaRPr>
          </a:p>
          <a:p>
            <a:pPr marL="457200" lvl="0" indent="-323850" algn="l" rtl="0">
              <a:lnSpc>
                <a:spcPct val="115000"/>
              </a:lnSpc>
              <a:spcBef>
                <a:spcPts val="0"/>
              </a:spcBef>
              <a:spcAft>
                <a:spcPts val="0"/>
              </a:spcAft>
              <a:buClr>
                <a:srgbClr val="1C4587"/>
              </a:buClr>
              <a:buSzPts val="1500"/>
              <a:buChar char="●"/>
            </a:pPr>
            <a:r>
              <a:rPr lang="en" sz="1500">
                <a:solidFill>
                  <a:srgbClr val="1C4587"/>
                </a:solidFill>
                <a:highlight>
                  <a:srgbClr val="FFFFFF"/>
                </a:highlight>
              </a:rPr>
              <a:t>LiNC-IT works to reduce the unemployment rate and to improve the workplace experience.</a:t>
            </a:r>
            <a:endParaRPr sz="1500">
              <a:solidFill>
                <a:srgbClr val="1C4587"/>
              </a:solidFill>
              <a:highlight>
                <a:srgbClr val="FFFFFF"/>
              </a:highlight>
            </a:endParaRPr>
          </a:p>
          <a:p>
            <a:pPr marL="457200" lvl="0" indent="-323850" algn="l" rtl="0">
              <a:lnSpc>
                <a:spcPct val="115000"/>
              </a:lnSpc>
              <a:spcBef>
                <a:spcPts val="0"/>
              </a:spcBef>
              <a:spcAft>
                <a:spcPts val="0"/>
              </a:spcAft>
              <a:buClr>
                <a:srgbClr val="1C4587"/>
              </a:buClr>
              <a:buSzPts val="1500"/>
              <a:buChar char="●"/>
            </a:pPr>
            <a:r>
              <a:rPr lang="en" sz="1500">
                <a:solidFill>
                  <a:srgbClr val="1C4587"/>
                </a:solidFill>
                <a:highlight>
                  <a:srgbClr val="FFFFFF"/>
                </a:highlight>
              </a:rPr>
              <a:t>Public/private partnership of government, nonprofits, and employers.</a:t>
            </a:r>
            <a:endParaRPr sz="1500">
              <a:solidFill>
                <a:srgbClr val="1C4587"/>
              </a:solidFill>
              <a:highlight>
                <a:srgbClr val="FFFFFF"/>
              </a:highlight>
            </a:endParaRPr>
          </a:p>
          <a:p>
            <a:pPr marL="457200" lvl="0" indent="-323850" algn="l" rtl="0">
              <a:lnSpc>
                <a:spcPct val="115000"/>
              </a:lnSpc>
              <a:spcBef>
                <a:spcPts val="0"/>
              </a:spcBef>
              <a:spcAft>
                <a:spcPts val="0"/>
              </a:spcAft>
              <a:buClr>
                <a:srgbClr val="1C4587"/>
              </a:buClr>
              <a:buSzPts val="1500"/>
              <a:buChar char="●"/>
            </a:pPr>
            <a:r>
              <a:rPr lang="en" sz="1500">
                <a:solidFill>
                  <a:srgbClr val="1C4587"/>
                </a:solidFill>
                <a:highlight>
                  <a:srgbClr val="FFFFFF"/>
                </a:highlight>
              </a:rPr>
              <a:t>Leverages vocational rehabilitation funding from the NC Department of Health and Human Services with high quality service providers who are experts in supporting individuals with autism.</a:t>
            </a:r>
            <a:endParaRPr sz="1800">
              <a:solidFill>
                <a:srgbClr val="1C4587"/>
              </a:solidFill>
            </a:endParaRPr>
          </a:p>
        </p:txBody>
      </p:sp>
      <p:pic>
        <p:nvPicPr>
          <p:cNvPr id="574" name="Google Shape;574;p79"/>
          <p:cNvPicPr preferRelativeResize="0"/>
          <p:nvPr/>
        </p:nvPicPr>
        <p:blipFill>
          <a:blip r:embed="rId3">
            <a:alphaModFix/>
          </a:blip>
          <a:stretch>
            <a:fillRect/>
          </a:stretch>
        </p:blipFill>
        <p:spPr>
          <a:xfrm>
            <a:off x="1368250" y="682125"/>
            <a:ext cx="2619700" cy="497750"/>
          </a:xfrm>
          <a:prstGeom prst="rect">
            <a:avLst/>
          </a:prstGeom>
          <a:noFill/>
          <a:ln>
            <a:noFill/>
          </a:ln>
        </p:spPr>
      </p:pic>
      <p:sp>
        <p:nvSpPr>
          <p:cNvPr id="575" name="Google Shape;575;p79"/>
          <p:cNvSpPr txBox="1"/>
          <p:nvPr/>
        </p:nvSpPr>
        <p:spPr>
          <a:xfrm>
            <a:off x="5320550" y="474175"/>
            <a:ext cx="35349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dirty="0">
                <a:solidFill>
                  <a:srgbClr val="1C4587"/>
                </a:solidFill>
                <a:highlight>
                  <a:srgbClr val="FFFFFF"/>
                </a:highlight>
              </a:rPr>
              <a:t>Employers who are benefitting from the LiNC-IT recruiting process:</a:t>
            </a:r>
            <a:endParaRPr b="1" dirty="0">
              <a:solidFill>
                <a:srgbClr val="1C4587"/>
              </a:solidFill>
            </a:endParaRPr>
          </a:p>
        </p:txBody>
      </p:sp>
      <p:sp>
        <p:nvSpPr>
          <p:cNvPr id="576" name="Google Shape;576;p79"/>
          <p:cNvSpPr/>
          <p:nvPr/>
        </p:nvSpPr>
        <p:spPr>
          <a:xfrm rot="-5400000">
            <a:off x="7521660" y="3513226"/>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7" name="Google Shape;577;p79"/>
          <p:cNvCxnSpPr/>
          <p:nvPr/>
        </p:nvCxnSpPr>
        <p:spPr>
          <a:xfrm rot="10800000" flipH="1">
            <a:off x="6809726" y="4047600"/>
            <a:ext cx="2486700" cy="1172100"/>
          </a:xfrm>
          <a:prstGeom prst="straightConnector1">
            <a:avLst/>
          </a:prstGeom>
          <a:noFill/>
          <a:ln w="38100" cap="flat" cmpd="sng">
            <a:solidFill>
              <a:srgbClr val="F68444"/>
            </a:solidFill>
            <a:prstDash val="solid"/>
            <a:round/>
            <a:headEnd type="none" w="med" len="med"/>
            <a:tailEnd type="none" w="med" len="med"/>
          </a:ln>
        </p:spPr>
      </p:cxnSp>
      <p:pic>
        <p:nvPicPr>
          <p:cNvPr id="578" name="Google Shape;578;p79"/>
          <p:cNvPicPr preferRelativeResize="0"/>
          <p:nvPr/>
        </p:nvPicPr>
        <p:blipFill>
          <a:blip r:embed="rId4">
            <a:alphaModFix/>
          </a:blip>
          <a:stretch>
            <a:fillRect/>
          </a:stretch>
        </p:blipFill>
        <p:spPr>
          <a:xfrm>
            <a:off x="7874454" y="4787456"/>
            <a:ext cx="1222886" cy="286534"/>
          </a:xfrm>
          <a:prstGeom prst="rect">
            <a:avLst/>
          </a:prstGeom>
          <a:noFill/>
          <a:ln>
            <a:noFill/>
          </a:ln>
        </p:spPr>
      </p:pic>
      <p:sp>
        <p:nvSpPr>
          <p:cNvPr id="579" name="Google Shape;579;p79"/>
          <p:cNvSpPr/>
          <p:nvPr/>
        </p:nvSpPr>
        <p:spPr>
          <a:xfrm rot="5400000">
            <a:off x="546545" y="-606901"/>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0" name="Google Shape;580;p79"/>
          <p:cNvCxnSpPr/>
          <p:nvPr/>
        </p:nvCxnSpPr>
        <p:spPr>
          <a:xfrm flipH="1">
            <a:off x="-165321" y="-72375"/>
            <a:ext cx="2486700" cy="1172100"/>
          </a:xfrm>
          <a:prstGeom prst="straightConnector1">
            <a:avLst/>
          </a:prstGeom>
          <a:noFill/>
          <a:ln w="38100" cap="flat" cmpd="sng">
            <a:solidFill>
              <a:srgbClr val="F68444"/>
            </a:solidFill>
            <a:prstDash val="solid"/>
            <a:round/>
            <a:headEnd type="none" w="med" len="med"/>
            <a:tailEnd type="none" w="med" len="med"/>
          </a:ln>
        </p:spPr>
      </p:cxnSp>
      <p:sp>
        <p:nvSpPr>
          <p:cNvPr id="581" name="Google Shape;581;p79"/>
          <p:cNvSpPr txBox="1"/>
          <p:nvPr/>
        </p:nvSpPr>
        <p:spPr>
          <a:xfrm>
            <a:off x="4935550" y="1139625"/>
            <a:ext cx="1958700" cy="382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900" b="1">
                <a:solidFill>
                  <a:srgbClr val="F68444"/>
                </a:solidFill>
                <a:latin typeface="Raleway"/>
                <a:ea typeface="Raleway"/>
                <a:cs typeface="Raleway"/>
                <a:sym typeface="Raleway"/>
              </a:rPr>
              <a:t>Alamance Community College</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900" b="1">
                <a:solidFill>
                  <a:srgbClr val="F68444"/>
                </a:solidFill>
                <a:latin typeface="Raleway"/>
                <a:ea typeface="Raleway"/>
                <a:cs typeface="Raleway"/>
                <a:sym typeface="Raleway"/>
              </a:rPr>
              <a:t>Bank of America</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900" b="1">
                <a:solidFill>
                  <a:srgbClr val="F68444"/>
                </a:solidFill>
                <a:latin typeface="Raleway"/>
                <a:ea typeface="Raleway"/>
                <a:cs typeface="Raleway"/>
                <a:sym typeface="Raleway"/>
              </a:rPr>
              <a:t>BioAgilytix</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900" b="1">
                <a:solidFill>
                  <a:srgbClr val="F68444"/>
                </a:solidFill>
                <a:latin typeface="Raleway"/>
                <a:ea typeface="Raleway"/>
                <a:cs typeface="Raleway"/>
                <a:sym typeface="Raleway"/>
              </a:rPr>
              <a:t>Biogen</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900" b="1">
                <a:solidFill>
                  <a:srgbClr val="F68444"/>
                </a:solidFill>
                <a:latin typeface="Raleway"/>
                <a:ea typeface="Raleway"/>
                <a:cs typeface="Raleway"/>
                <a:sym typeface="Raleway"/>
              </a:rPr>
              <a:t>Carrboro Arts Center</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900" b="1">
                <a:solidFill>
                  <a:srgbClr val="F68444"/>
                </a:solidFill>
                <a:latin typeface="Raleway"/>
                <a:ea typeface="Raleway"/>
                <a:cs typeface="Raleway"/>
                <a:sym typeface="Raleway"/>
              </a:rPr>
              <a:t>Caterpillar</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900" b="1">
                <a:solidFill>
                  <a:srgbClr val="F68444"/>
                </a:solidFill>
                <a:latin typeface="Raleway"/>
                <a:ea typeface="Raleway"/>
                <a:cs typeface="Raleway"/>
                <a:sym typeface="Raleway"/>
              </a:rPr>
              <a:t>Corning</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900" b="1">
                <a:solidFill>
                  <a:srgbClr val="F68444"/>
                </a:solidFill>
                <a:latin typeface="Raleway"/>
                <a:ea typeface="Raleway"/>
                <a:cs typeface="Raleway"/>
                <a:sym typeface="Raleway"/>
              </a:rPr>
              <a:t>Credit Suisse</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900" b="1">
                <a:solidFill>
                  <a:srgbClr val="F68444"/>
                </a:solidFill>
                <a:latin typeface="Raleway"/>
                <a:ea typeface="Raleway"/>
                <a:cs typeface="Raleway"/>
                <a:sym typeface="Raleway"/>
              </a:rPr>
              <a:t>Fidelity Investments</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900" b="1">
                <a:solidFill>
                  <a:srgbClr val="F68444"/>
                </a:solidFill>
                <a:latin typeface="Raleway"/>
                <a:ea typeface="Raleway"/>
                <a:cs typeface="Raleway"/>
                <a:sym typeface="Raleway"/>
              </a:rPr>
              <a:t>Fokus Labs</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900" b="1">
                <a:solidFill>
                  <a:srgbClr val="F68444"/>
                </a:solidFill>
                <a:latin typeface="Raleway"/>
                <a:ea typeface="Raleway"/>
                <a:cs typeface="Raleway"/>
                <a:sym typeface="Raleway"/>
              </a:rPr>
              <a:t>General Electric</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900" b="1">
                <a:solidFill>
                  <a:srgbClr val="F68444"/>
                </a:solidFill>
                <a:latin typeface="Raleway"/>
                <a:ea typeface="Raleway"/>
                <a:cs typeface="Raleway"/>
                <a:sym typeface="Raleway"/>
              </a:rPr>
              <a:t>JP Morgan</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900" b="1">
                <a:solidFill>
                  <a:srgbClr val="F68444"/>
                </a:solidFill>
                <a:latin typeface="Raleway"/>
                <a:ea typeface="Raleway"/>
                <a:cs typeface="Raleway"/>
                <a:sym typeface="Raleway"/>
              </a:rPr>
              <a:t>Lenovo</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900" b="1">
                <a:solidFill>
                  <a:srgbClr val="F68444"/>
                </a:solidFill>
                <a:latin typeface="Raleway"/>
                <a:ea typeface="Raleway"/>
                <a:cs typeface="Raleway"/>
                <a:sym typeface="Raleway"/>
              </a:rPr>
              <a:t>NC Business Committee for Education</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900" b="1">
                <a:solidFill>
                  <a:srgbClr val="F68444"/>
                </a:solidFill>
                <a:latin typeface="Raleway"/>
                <a:ea typeface="Raleway"/>
                <a:cs typeface="Raleway"/>
                <a:sym typeface="Raleway"/>
              </a:rPr>
              <a:t>NC Department of Commerce</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900" b="1">
                <a:solidFill>
                  <a:srgbClr val="F68444"/>
                </a:solidFill>
                <a:latin typeface="Raleway"/>
                <a:ea typeface="Raleway"/>
                <a:cs typeface="Raleway"/>
                <a:sym typeface="Raleway"/>
              </a:rPr>
              <a:t>NC Department of Health and Human Services </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900" b="1">
                <a:solidFill>
                  <a:srgbClr val="F68444"/>
                </a:solidFill>
                <a:latin typeface="Raleway"/>
                <a:ea typeface="Raleway"/>
                <a:cs typeface="Raleway"/>
                <a:sym typeface="Raleway"/>
              </a:rPr>
              <a:t>NC Department of Information Technology</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1100"/>
              <a:buFont typeface="Arial"/>
              <a:buNone/>
            </a:pPr>
            <a:r>
              <a:rPr lang="en" sz="900" b="1">
                <a:solidFill>
                  <a:srgbClr val="F68444"/>
                </a:solidFill>
                <a:latin typeface="Raleway"/>
                <a:ea typeface="Raleway"/>
                <a:cs typeface="Raleway"/>
                <a:sym typeface="Raleway"/>
              </a:rPr>
              <a:t>NC Department of Public Instruction</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None/>
            </a:pPr>
            <a:r>
              <a:rPr lang="en" sz="900" b="1">
                <a:solidFill>
                  <a:srgbClr val="F68444"/>
                </a:solidFill>
                <a:latin typeface="Raleway"/>
                <a:ea typeface="Raleway"/>
                <a:cs typeface="Raleway"/>
                <a:sym typeface="Raleway"/>
              </a:rPr>
              <a:t>NC Department of Public Safety</a:t>
            </a:r>
            <a:endParaRPr sz="900" b="1">
              <a:solidFill>
                <a:srgbClr val="F68444"/>
              </a:solidFill>
              <a:latin typeface="Raleway"/>
              <a:ea typeface="Raleway"/>
              <a:cs typeface="Raleway"/>
              <a:sym typeface="Raleway"/>
            </a:endParaRPr>
          </a:p>
        </p:txBody>
      </p:sp>
      <p:sp>
        <p:nvSpPr>
          <p:cNvPr id="582" name="Google Shape;582;p79"/>
          <p:cNvSpPr txBox="1"/>
          <p:nvPr/>
        </p:nvSpPr>
        <p:spPr>
          <a:xfrm>
            <a:off x="6855925" y="1139613"/>
            <a:ext cx="2394300" cy="3031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b="1">
                <a:solidFill>
                  <a:srgbClr val="F68444"/>
                </a:solidFill>
                <a:latin typeface="Raleway"/>
                <a:ea typeface="Raleway"/>
                <a:cs typeface="Raleway"/>
                <a:sym typeface="Raleway"/>
              </a:rPr>
              <a:t>NC Department of Revenue</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None/>
            </a:pPr>
            <a:r>
              <a:rPr lang="en" sz="900" b="1">
                <a:solidFill>
                  <a:srgbClr val="F68444"/>
                </a:solidFill>
                <a:latin typeface="Raleway"/>
                <a:ea typeface="Raleway"/>
                <a:cs typeface="Raleway"/>
                <a:sym typeface="Raleway"/>
              </a:rPr>
              <a:t>NC Department of Transportation</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None/>
            </a:pPr>
            <a:r>
              <a:rPr lang="en" sz="900" b="1">
                <a:solidFill>
                  <a:srgbClr val="F68444"/>
                </a:solidFill>
                <a:latin typeface="Raleway"/>
                <a:ea typeface="Raleway"/>
                <a:cs typeface="Raleway"/>
                <a:sym typeface="Raleway"/>
              </a:rPr>
              <a:t>NC Office of the Governor</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None/>
            </a:pPr>
            <a:r>
              <a:rPr lang="en" sz="900" b="1">
                <a:solidFill>
                  <a:srgbClr val="F68444"/>
                </a:solidFill>
                <a:latin typeface="Raleway"/>
                <a:ea typeface="Raleway"/>
                <a:cs typeface="Raleway"/>
                <a:sym typeface="Raleway"/>
              </a:rPr>
              <a:t>Novozymes North America</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None/>
            </a:pPr>
            <a:r>
              <a:rPr lang="en" sz="900" b="1">
                <a:solidFill>
                  <a:srgbClr val="F68444"/>
                </a:solidFill>
                <a:latin typeface="Raleway"/>
                <a:ea typeface="Raleway"/>
                <a:cs typeface="Raleway"/>
                <a:sym typeface="Raleway"/>
              </a:rPr>
              <a:t>Participate</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None/>
            </a:pPr>
            <a:r>
              <a:rPr lang="en" sz="900" b="1">
                <a:solidFill>
                  <a:srgbClr val="F68444"/>
                </a:solidFill>
                <a:latin typeface="Raleway"/>
                <a:ea typeface="Raleway"/>
                <a:cs typeface="Raleway"/>
                <a:sym typeface="Raleway"/>
              </a:rPr>
              <a:t>PassionIT Group</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None/>
            </a:pPr>
            <a:r>
              <a:rPr lang="en" sz="900" b="1">
                <a:solidFill>
                  <a:srgbClr val="F68444"/>
                </a:solidFill>
                <a:latin typeface="Raleway"/>
                <a:ea typeface="Raleway"/>
                <a:cs typeface="Raleway"/>
                <a:sym typeface="Raleway"/>
              </a:rPr>
              <a:t>Penny Mac</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None/>
            </a:pPr>
            <a:r>
              <a:rPr lang="en" sz="900" b="1">
                <a:solidFill>
                  <a:srgbClr val="F68444"/>
                </a:solidFill>
                <a:latin typeface="Raleway"/>
                <a:ea typeface="Raleway"/>
                <a:cs typeface="Raleway"/>
                <a:sym typeface="Raleway"/>
              </a:rPr>
              <a:t>Red Hat</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None/>
            </a:pPr>
            <a:r>
              <a:rPr lang="en" sz="900" b="1">
                <a:solidFill>
                  <a:srgbClr val="F68444"/>
                </a:solidFill>
                <a:latin typeface="Raleway"/>
                <a:ea typeface="Raleway"/>
                <a:cs typeface="Raleway"/>
                <a:sym typeface="Raleway"/>
              </a:rPr>
              <a:t>Revature</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None/>
            </a:pPr>
            <a:r>
              <a:rPr lang="en" sz="900" b="1">
                <a:solidFill>
                  <a:srgbClr val="F68444"/>
                </a:solidFill>
                <a:latin typeface="Raleway"/>
                <a:ea typeface="Raleway"/>
                <a:cs typeface="Raleway"/>
                <a:sym typeface="Raleway"/>
              </a:rPr>
              <a:t>SAS</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None/>
            </a:pPr>
            <a:r>
              <a:rPr lang="en" sz="900" b="1">
                <a:solidFill>
                  <a:srgbClr val="F68444"/>
                </a:solidFill>
                <a:latin typeface="Raleway"/>
                <a:ea typeface="Raleway"/>
                <a:cs typeface="Raleway"/>
                <a:sym typeface="Raleway"/>
              </a:rPr>
              <a:t>Sears</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None/>
            </a:pPr>
            <a:r>
              <a:rPr lang="en" sz="900" b="1">
                <a:solidFill>
                  <a:srgbClr val="F68444"/>
                </a:solidFill>
                <a:latin typeface="Raleway"/>
                <a:ea typeface="Raleway"/>
                <a:cs typeface="Raleway"/>
                <a:sym typeface="Raleway"/>
              </a:rPr>
              <a:t>Smithfield Foods</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None/>
            </a:pPr>
            <a:r>
              <a:rPr lang="en" sz="900" b="1">
                <a:solidFill>
                  <a:srgbClr val="F68444"/>
                </a:solidFill>
                <a:latin typeface="Raleway"/>
                <a:ea typeface="Raleway"/>
                <a:cs typeface="Raleway"/>
                <a:sym typeface="Raleway"/>
              </a:rPr>
              <a:t>State Employees Credit Union</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None/>
            </a:pPr>
            <a:r>
              <a:rPr lang="en" sz="900" b="1">
                <a:solidFill>
                  <a:srgbClr val="F68444"/>
                </a:solidFill>
                <a:latin typeface="Raleway"/>
                <a:ea typeface="Raleway"/>
                <a:cs typeface="Raleway"/>
                <a:sym typeface="Raleway"/>
              </a:rPr>
              <a:t>Technica Editorial Services</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None/>
            </a:pPr>
            <a:r>
              <a:rPr lang="en" sz="900" b="1">
                <a:solidFill>
                  <a:srgbClr val="F68444"/>
                </a:solidFill>
                <a:latin typeface="Raleway"/>
                <a:ea typeface="Raleway"/>
                <a:cs typeface="Raleway"/>
                <a:sym typeface="Raleway"/>
              </a:rPr>
              <a:t>UNC Genetics</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None/>
            </a:pPr>
            <a:r>
              <a:rPr lang="en" sz="900" b="1">
                <a:solidFill>
                  <a:srgbClr val="F68444"/>
                </a:solidFill>
                <a:latin typeface="Raleway"/>
                <a:ea typeface="Raleway"/>
                <a:cs typeface="Raleway"/>
                <a:sym typeface="Raleway"/>
              </a:rPr>
              <a:t>UNC Healthcare</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None/>
            </a:pPr>
            <a:r>
              <a:rPr lang="en" sz="900" b="1">
                <a:solidFill>
                  <a:srgbClr val="F68444"/>
                </a:solidFill>
                <a:latin typeface="Raleway"/>
                <a:ea typeface="Raleway"/>
                <a:cs typeface="Raleway"/>
                <a:sym typeface="Raleway"/>
              </a:rPr>
              <a:t>Wake Technical Community College</a:t>
            </a:r>
            <a:endParaRPr sz="900" b="1">
              <a:solidFill>
                <a:srgbClr val="F68444"/>
              </a:solidFill>
              <a:latin typeface="Raleway"/>
              <a:ea typeface="Raleway"/>
              <a:cs typeface="Raleway"/>
              <a:sym typeface="Raleway"/>
            </a:endParaRPr>
          </a:p>
          <a:p>
            <a:pPr marL="0" lvl="0" indent="0" algn="l" rtl="0">
              <a:lnSpc>
                <a:spcPct val="115000"/>
              </a:lnSpc>
              <a:spcBef>
                <a:spcPts val="0"/>
              </a:spcBef>
              <a:spcAft>
                <a:spcPts val="0"/>
              </a:spcAft>
              <a:buNone/>
            </a:pPr>
            <a:r>
              <a:rPr lang="en" sz="900" b="1">
                <a:solidFill>
                  <a:srgbClr val="F68444"/>
                </a:solidFill>
                <a:latin typeface="Raleway"/>
                <a:ea typeface="Raleway"/>
                <a:cs typeface="Raleway"/>
                <a:sym typeface="Raleway"/>
              </a:rPr>
              <a:t>Wells Fargo</a:t>
            </a:r>
            <a:endParaRPr sz="900" b="1">
              <a:solidFill>
                <a:srgbClr val="F68444"/>
              </a:solidFill>
              <a:latin typeface="Raleway"/>
              <a:ea typeface="Raleway"/>
              <a:cs typeface="Raleway"/>
              <a:sym typeface="Raleway"/>
            </a:endParaRPr>
          </a:p>
        </p:txBody>
      </p:sp>
    </p:spTree>
    <p:extLst>
      <p:ext uri="{BB962C8B-B14F-4D97-AF65-F5344CB8AC3E}">
        <p14:creationId xmlns:p14="http://schemas.microsoft.com/office/powerpoint/2010/main" val="2106243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80"/>
          <p:cNvPicPr preferRelativeResize="0"/>
          <p:nvPr/>
        </p:nvPicPr>
        <p:blipFill>
          <a:blip r:embed="rId3">
            <a:alphaModFix/>
          </a:blip>
          <a:stretch>
            <a:fillRect/>
          </a:stretch>
        </p:blipFill>
        <p:spPr>
          <a:xfrm>
            <a:off x="165625" y="4596949"/>
            <a:ext cx="2283001" cy="433776"/>
          </a:xfrm>
          <a:prstGeom prst="rect">
            <a:avLst/>
          </a:prstGeom>
          <a:noFill/>
          <a:ln>
            <a:noFill/>
          </a:ln>
        </p:spPr>
      </p:pic>
      <p:pic>
        <p:nvPicPr>
          <p:cNvPr id="588" name="Google Shape;588;p80" title="Credit_Suisse-final.mp4">
            <a:hlinkClick r:id="rId4"/>
          </p:cNvPr>
          <p:cNvPicPr preferRelativeResize="0"/>
          <p:nvPr/>
        </p:nvPicPr>
        <p:blipFill>
          <a:blip r:embed="rId5">
            <a:alphaModFix/>
          </a:blip>
          <a:stretch>
            <a:fillRect/>
          </a:stretch>
        </p:blipFill>
        <p:spPr>
          <a:xfrm>
            <a:off x="2321379" y="857250"/>
            <a:ext cx="4572000" cy="3429000"/>
          </a:xfrm>
          <a:prstGeom prst="rect">
            <a:avLst/>
          </a:prstGeom>
          <a:noFill/>
          <a:ln>
            <a:noFill/>
          </a:ln>
        </p:spPr>
      </p:pic>
      <p:sp>
        <p:nvSpPr>
          <p:cNvPr id="589" name="Google Shape;589;p80"/>
          <p:cNvSpPr/>
          <p:nvPr/>
        </p:nvSpPr>
        <p:spPr>
          <a:xfrm rot="-5400000">
            <a:off x="7521660" y="3513226"/>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0" name="Google Shape;590;p80"/>
          <p:cNvCxnSpPr/>
          <p:nvPr/>
        </p:nvCxnSpPr>
        <p:spPr>
          <a:xfrm rot="10800000" flipH="1">
            <a:off x="6809726" y="4047600"/>
            <a:ext cx="2486700" cy="1172100"/>
          </a:xfrm>
          <a:prstGeom prst="straightConnector1">
            <a:avLst/>
          </a:prstGeom>
          <a:noFill/>
          <a:ln w="38100" cap="flat" cmpd="sng">
            <a:solidFill>
              <a:srgbClr val="F68444"/>
            </a:solidFill>
            <a:prstDash val="solid"/>
            <a:round/>
            <a:headEnd type="none" w="med" len="med"/>
            <a:tailEnd type="none" w="med" len="med"/>
          </a:ln>
        </p:spPr>
      </p:cxnSp>
      <p:pic>
        <p:nvPicPr>
          <p:cNvPr id="591" name="Google Shape;591;p80"/>
          <p:cNvPicPr preferRelativeResize="0"/>
          <p:nvPr/>
        </p:nvPicPr>
        <p:blipFill>
          <a:blip r:embed="rId6">
            <a:alphaModFix/>
          </a:blip>
          <a:stretch>
            <a:fillRect/>
          </a:stretch>
        </p:blipFill>
        <p:spPr>
          <a:xfrm>
            <a:off x="7874454" y="4787456"/>
            <a:ext cx="1222886" cy="286534"/>
          </a:xfrm>
          <a:prstGeom prst="rect">
            <a:avLst/>
          </a:prstGeom>
          <a:noFill/>
          <a:ln>
            <a:noFill/>
          </a:ln>
        </p:spPr>
      </p:pic>
      <p:sp>
        <p:nvSpPr>
          <p:cNvPr id="592" name="Google Shape;592;p80"/>
          <p:cNvSpPr/>
          <p:nvPr/>
        </p:nvSpPr>
        <p:spPr>
          <a:xfrm rot="5400000">
            <a:off x="546545" y="-606901"/>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93" name="Google Shape;593;p80"/>
          <p:cNvCxnSpPr/>
          <p:nvPr/>
        </p:nvCxnSpPr>
        <p:spPr>
          <a:xfrm flipH="1">
            <a:off x="-165321" y="-72375"/>
            <a:ext cx="2486700" cy="1172100"/>
          </a:xfrm>
          <a:prstGeom prst="straightConnector1">
            <a:avLst/>
          </a:prstGeom>
          <a:noFill/>
          <a:ln w="38100" cap="flat" cmpd="sng">
            <a:solidFill>
              <a:srgbClr val="F68444"/>
            </a:solidFill>
            <a:prstDash val="solid"/>
            <a:round/>
            <a:headEnd type="none" w="med" len="med"/>
            <a:tailEnd type="none" w="med" len="med"/>
          </a:ln>
        </p:spPr>
      </p:cxnSp>
    </p:spTree>
    <p:extLst>
      <p:ext uri="{BB962C8B-B14F-4D97-AF65-F5344CB8AC3E}">
        <p14:creationId xmlns:p14="http://schemas.microsoft.com/office/powerpoint/2010/main" val="352327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8"/>
                                        </p:tgtEl>
                                        <p:attrNameLst>
                                          <p:attrName>style.visibility</p:attrName>
                                        </p:attrNameLst>
                                      </p:cBhvr>
                                      <p:to>
                                        <p:strVal val="visible"/>
                                      </p:to>
                                    </p:set>
                                    <p:animEffect transition="in" filter="fade">
                                      <p:cBhvr>
                                        <p:cTn id="7" dur="1000"/>
                                        <p:tgtEl>
                                          <p:spTgt spid="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81"/>
          <p:cNvSpPr txBox="1">
            <a:spLocks noGrp="1"/>
          </p:cNvSpPr>
          <p:nvPr>
            <p:ph type="body" idx="1"/>
          </p:nvPr>
        </p:nvSpPr>
        <p:spPr>
          <a:xfrm>
            <a:off x="311700" y="1670576"/>
            <a:ext cx="8520600" cy="25395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0"/>
              </a:spcAft>
              <a:buNone/>
            </a:pPr>
            <a:r>
              <a:rPr lang="en" sz="2473">
                <a:solidFill>
                  <a:srgbClr val="1C4587"/>
                </a:solidFill>
              </a:rPr>
              <a:t> “LiNC-IT offers its employer partners the opportunity to engage with a new, untapped pool of highly skilled talent at a time where new talent pipelines are sorely needed. Creating neurodiverse talent initiatives not only brings enormous positive impact to neurodivergent individuals, but to society at large, while having a positive effect on organizational performance.”</a:t>
            </a:r>
            <a:endParaRPr sz="2473">
              <a:solidFill>
                <a:srgbClr val="1C4587"/>
              </a:solidFill>
            </a:endParaRPr>
          </a:p>
          <a:p>
            <a:pPr marL="0" lvl="0" indent="0" algn="ctr" rtl="0">
              <a:spcBef>
                <a:spcPts val="1200"/>
              </a:spcBef>
              <a:spcAft>
                <a:spcPts val="0"/>
              </a:spcAft>
              <a:buNone/>
            </a:pPr>
            <a:r>
              <a:rPr lang="en" sz="2473" b="1">
                <a:solidFill>
                  <a:srgbClr val="1C4587"/>
                </a:solidFill>
              </a:rPr>
              <a:t>-Harvard Project on Workforce Development </a:t>
            </a:r>
            <a:endParaRPr sz="2473" b="1">
              <a:solidFill>
                <a:srgbClr val="1C4587"/>
              </a:solidFill>
            </a:endParaRPr>
          </a:p>
          <a:p>
            <a:pPr marL="0" lvl="0" indent="0" algn="ctr" rtl="0">
              <a:spcBef>
                <a:spcPts val="1200"/>
              </a:spcBef>
              <a:spcAft>
                <a:spcPts val="1200"/>
              </a:spcAft>
              <a:buNone/>
            </a:pPr>
            <a:r>
              <a:rPr lang="en" sz="2473" b="1" u="sng">
                <a:solidFill>
                  <a:srgbClr val="3C78D8"/>
                </a:solidFill>
                <a:hlinkClick r:id="rId3">
                  <a:extLst>
                    <a:ext uri="{A12FA001-AC4F-418D-AE19-62706E023703}">
                      <ahyp:hlinkClr xmlns:ahyp="http://schemas.microsoft.com/office/drawing/2018/hyperlinkcolor" val="tx"/>
                    </a:ext>
                  </a:extLst>
                </a:hlinkClick>
              </a:rPr>
              <a:t>https://linc-it.org/wp-content/uploads/2022/08/LiNC-IT-evaluation-workforce-development-project-at-Harvard-University.pdf</a:t>
            </a:r>
            <a:endParaRPr sz="2000" b="1">
              <a:solidFill>
                <a:srgbClr val="1C4587"/>
              </a:solidFill>
            </a:endParaRPr>
          </a:p>
        </p:txBody>
      </p:sp>
      <p:pic>
        <p:nvPicPr>
          <p:cNvPr id="599" name="Google Shape;599;p81"/>
          <p:cNvPicPr preferRelativeResize="0"/>
          <p:nvPr/>
        </p:nvPicPr>
        <p:blipFill>
          <a:blip r:embed="rId4">
            <a:alphaModFix/>
          </a:blip>
          <a:stretch>
            <a:fillRect/>
          </a:stretch>
        </p:blipFill>
        <p:spPr>
          <a:xfrm>
            <a:off x="2651576" y="648863"/>
            <a:ext cx="3840849" cy="729775"/>
          </a:xfrm>
          <a:prstGeom prst="rect">
            <a:avLst/>
          </a:prstGeom>
          <a:noFill/>
          <a:ln>
            <a:noFill/>
          </a:ln>
        </p:spPr>
      </p:pic>
      <p:sp>
        <p:nvSpPr>
          <p:cNvPr id="600" name="Google Shape;600;p81"/>
          <p:cNvSpPr/>
          <p:nvPr/>
        </p:nvSpPr>
        <p:spPr>
          <a:xfrm rot="-5400000">
            <a:off x="7521660" y="3513226"/>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1" name="Google Shape;601;p81"/>
          <p:cNvCxnSpPr/>
          <p:nvPr/>
        </p:nvCxnSpPr>
        <p:spPr>
          <a:xfrm rot="10800000" flipH="1">
            <a:off x="6809726" y="4047600"/>
            <a:ext cx="2486700" cy="1172100"/>
          </a:xfrm>
          <a:prstGeom prst="straightConnector1">
            <a:avLst/>
          </a:prstGeom>
          <a:noFill/>
          <a:ln w="38100" cap="flat" cmpd="sng">
            <a:solidFill>
              <a:srgbClr val="F68444"/>
            </a:solidFill>
            <a:prstDash val="solid"/>
            <a:round/>
            <a:headEnd type="none" w="med" len="med"/>
            <a:tailEnd type="none" w="med" len="med"/>
          </a:ln>
        </p:spPr>
      </p:cxnSp>
      <p:pic>
        <p:nvPicPr>
          <p:cNvPr id="602" name="Google Shape;602;p81"/>
          <p:cNvPicPr preferRelativeResize="0"/>
          <p:nvPr/>
        </p:nvPicPr>
        <p:blipFill>
          <a:blip r:embed="rId5">
            <a:alphaModFix/>
          </a:blip>
          <a:stretch>
            <a:fillRect/>
          </a:stretch>
        </p:blipFill>
        <p:spPr>
          <a:xfrm>
            <a:off x="7874454" y="4787456"/>
            <a:ext cx="1222886" cy="286534"/>
          </a:xfrm>
          <a:prstGeom prst="rect">
            <a:avLst/>
          </a:prstGeom>
          <a:noFill/>
          <a:ln>
            <a:noFill/>
          </a:ln>
        </p:spPr>
      </p:pic>
      <p:sp>
        <p:nvSpPr>
          <p:cNvPr id="603" name="Google Shape;603;p81"/>
          <p:cNvSpPr/>
          <p:nvPr/>
        </p:nvSpPr>
        <p:spPr>
          <a:xfrm rot="5400000">
            <a:off x="546545" y="-606901"/>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4" name="Google Shape;604;p81"/>
          <p:cNvCxnSpPr/>
          <p:nvPr/>
        </p:nvCxnSpPr>
        <p:spPr>
          <a:xfrm flipH="1">
            <a:off x="-165321" y="-72375"/>
            <a:ext cx="2486700" cy="1172100"/>
          </a:xfrm>
          <a:prstGeom prst="straightConnector1">
            <a:avLst/>
          </a:prstGeom>
          <a:noFill/>
          <a:ln w="38100" cap="flat" cmpd="sng">
            <a:solidFill>
              <a:srgbClr val="F68444"/>
            </a:solidFill>
            <a:prstDash val="solid"/>
            <a:round/>
            <a:headEnd type="none" w="med" len="med"/>
            <a:tailEnd type="none" w="med" len="med"/>
          </a:ln>
        </p:spPr>
      </p:cxnSp>
    </p:spTree>
    <p:extLst>
      <p:ext uri="{BB962C8B-B14F-4D97-AF65-F5344CB8AC3E}">
        <p14:creationId xmlns:p14="http://schemas.microsoft.com/office/powerpoint/2010/main" val="2004557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82"/>
          <p:cNvSpPr txBox="1">
            <a:spLocks noGrp="1"/>
          </p:cNvSpPr>
          <p:nvPr>
            <p:ph type="body" idx="1"/>
          </p:nvPr>
        </p:nvSpPr>
        <p:spPr>
          <a:xfrm>
            <a:off x="1449900" y="1047475"/>
            <a:ext cx="6244200" cy="3033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600">
                <a:solidFill>
                  <a:schemeClr val="dk1"/>
                </a:solidFill>
                <a:highlight>
                  <a:srgbClr val="FFFFFF"/>
                </a:highlight>
              </a:rPr>
              <a:t>“In recognition of </a:t>
            </a:r>
            <a:r>
              <a:rPr lang="en" sz="1600" u="sng">
                <a:solidFill>
                  <a:srgbClr val="092940"/>
                </a:solidFill>
                <a:highlight>
                  <a:srgbClr val="FFFFFF"/>
                </a:highlight>
                <a:hlinkClick r:id="rId3">
                  <a:extLst>
                    <a:ext uri="{A12FA001-AC4F-418D-AE19-62706E023703}">
                      <ahyp:hlinkClr xmlns:ahyp="http://schemas.microsoft.com/office/drawing/2018/hyperlinkcolor" val="tx"/>
                    </a:ext>
                  </a:extLst>
                </a:hlinkClick>
              </a:rPr>
              <a:t>World Autism Month in North Carolina</a:t>
            </a:r>
            <a:r>
              <a:rPr lang="en" sz="1600">
                <a:solidFill>
                  <a:schemeClr val="dk1"/>
                </a:solidFill>
                <a:highlight>
                  <a:srgbClr val="FFFFFF"/>
                </a:highlight>
              </a:rPr>
              <a:t> and to help people with Autism Spectrum Disorder (ASD) succeed in the workplace, Governor Roy Cooper has announced a pilot program to provide career coaching to state employees with ASD who need support in applying for promotions or job changes within state government.”</a:t>
            </a:r>
            <a:endParaRPr sz="1600">
              <a:solidFill>
                <a:schemeClr val="dk1"/>
              </a:solidFill>
              <a:highlight>
                <a:srgbClr val="FFFFFF"/>
              </a:highlight>
            </a:endParaRPr>
          </a:p>
          <a:p>
            <a:pPr marL="0" lvl="0" indent="0" algn="ctr" rtl="0">
              <a:spcBef>
                <a:spcPts val="1200"/>
              </a:spcBef>
              <a:spcAft>
                <a:spcPts val="1200"/>
              </a:spcAft>
              <a:buNone/>
            </a:pPr>
            <a:r>
              <a:rPr lang="en" sz="1400" u="sng">
                <a:solidFill>
                  <a:srgbClr val="3C78D8"/>
                </a:solidFill>
                <a:hlinkClick r:id="rId4">
                  <a:extLst>
                    <a:ext uri="{A12FA001-AC4F-418D-AE19-62706E023703}">
                      <ahyp:hlinkClr xmlns:ahyp="http://schemas.microsoft.com/office/drawing/2018/hyperlinkcolor" val="tx"/>
                    </a:ext>
                  </a:extLst>
                </a:hlinkClick>
              </a:rPr>
              <a:t>Governor Cooper Announces New Career Coaching Program to Support State Employees with Autism Spectrum Disorder | NC Gov. Cooper</a:t>
            </a:r>
            <a:endParaRPr>
              <a:solidFill>
                <a:srgbClr val="3C78D8"/>
              </a:solidFill>
              <a:highlight>
                <a:srgbClr val="FFFFFF"/>
              </a:highlight>
            </a:endParaRPr>
          </a:p>
        </p:txBody>
      </p:sp>
      <p:sp>
        <p:nvSpPr>
          <p:cNvPr id="610" name="Google Shape;610;p82"/>
          <p:cNvSpPr/>
          <p:nvPr/>
        </p:nvSpPr>
        <p:spPr>
          <a:xfrm rot="-5400000">
            <a:off x="7521660" y="3513226"/>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1" name="Google Shape;611;p82"/>
          <p:cNvCxnSpPr/>
          <p:nvPr/>
        </p:nvCxnSpPr>
        <p:spPr>
          <a:xfrm rot="10800000" flipH="1">
            <a:off x="6809726" y="4047600"/>
            <a:ext cx="2486700" cy="1172100"/>
          </a:xfrm>
          <a:prstGeom prst="straightConnector1">
            <a:avLst/>
          </a:prstGeom>
          <a:noFill/>
          <a:ln w="38100" cap="flat" cmpd="sng">
            <a:solidFill>
              <a:srgbClr val="F68444"/>
            </a:solidFill>
            <a:prstDash val="solid"/>
            <a:round/>
            <a:headEnd type="none" w="med" len="med"/>
            <a:tailEnd type="none" w="med" len="med"/>
          </a:ln>
        </p:spPr>
      </p:cxnSp>
      <p:pic>
        <p:nvPicPr>
          <p:cNvPr id="612" name="Google Shape;612;p82"/>
          <p:cNvPicPr preferRelativeResize="0"/>
          <p:nvPr/>
        </p:nvPicPr>
        <p:blipFill>
          <a:blip r:embed="rId5">
            <a:alphaModFix/>
          </a:blip>
          <a:stretch>
            <a:fillRect/>
          </a:stretch>
        </p:blipFill>
        <p:spPr>
          <a:xfrm>
            <a:off x="7874454" y="4787456"/>
            <a:ext cx="1222886" cy="286534"/>
          </a:xfrm>
          <a:prstGeom prst="rect">
            <a:avLst/>
          </a:prstGeom>
          <a:noFill/>
          <a:ln>
            <a:noFill/>
          </a:ln>
        </p:spPr>
      </p:pic>
      <p:sp>
        <p:nvSpPr>
          <p:cNvPr id="613" name="Google Shape;613;p82"/>
          <p:cNvSpPr/>
          <p:nvPr/>
        </p:nvSpPr>
        <p:spPr>
          <a:xfrm rot="5400000">
            <a:off x="546545" y="-606901"/>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4" name="Google Shape;614;p82"/>
          <p:cNvCxnSpPr/>
          <p:nvPr/>
        </p:nvCxnSpPr>
        <p:spPr>
          <a:xfrm flipH="1">
            <a:off x="-165321" y="-72375"/>
            <a:ext cx="2486700" cy="1172100"/>
          </a:xfrm>
          <a:prstGeom prst="straightConnector1">
            <a:avLst/>
          </a:prstGeom>
          <a:noFill/>
          <a:ln w="38100" cap="flat" cmpd="sng">
            <a:solidFill>
              <a:srgbClr val="F68444"/>
            </a:solidFill>
            <a:prstDash val="solid"/>
            <a:round/>
            <a:headEnd type="none" w="med" len="med"/>
            <a:tailEnd type="none" w="med" len="med"/>
          </a:ln>
        </p:spPr>
      </p:cxnSp>
    </p:spTree>
    <p:extLst>
      <p:ext uri="{BB962C8B-B14F-4D97-AF65-F5344CB8AC3E}">
        <p14:creationId xmlns:p14="http://schemas.microsoft.com/office/powerpoint/2010/main" val="888994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9"/>
          <p:cNvSpPr txBox="1"/>
          <p:nvPr/>
        </p:nvSpPr>
        <p:spPr>
          <a:xfrm>
            <a:off x="288608" y="1465023"/>
            <a:ext cx="4585500" cy="3323400"/>
          </a:xfrm>
          <a:prstGeom prst="rect">
            <a:avLst/>
          </a:prstGeom>
          <a:noFill/>
          <a:ln>
            <a:noFill/>
          </a:ln>
        </p:spPr>
        <p:txBody>
          <a:bodyPr spcFirstLastPara="1" wrap="square" lIns="91425" tIns="91425" rIns="91425" bIns="91425" anchor="t" anchorCtr="0">
            <a:normAutofit fontScale="85000" lnSpcReduction="10000"/>
          </a:bodyPr>
          <a:lstStyle/>
          <a:p>
            <a:pPr algn="l"/>
            <a:r>
              <a:rPr lang="en-US" sz="2000" b="0" i="0" dirty="0">
                <a:solidFill>
                  <a:srgbClr val="000000"/>
                </a:solidFill>
                <a:effectLst/>
                <a:latin typeface="Times New Roman" panose="02020603050405020304" pitchFamily="18" charset="0"/>
              </a:rPr>
              <a:t>The North Carolina Higher Education Collaborative (NCHEC) is a consortium of universities, colleges and other educational organizations  in North Carolina dedicated to creating equity in the availability, access, and quality of paid degree-related internships for North Carolina students who identify as autistic.</a:t>
            </a:r>
          </a:p>
          <a:p>
            <a:pPr algn="l"/>
            <a:r>
              <a:rPr lang="en-US" sz="2000" b="0" i="0" dirty="0">
                <a:solidFill>
                  <a:srgbClr val="000000"/>
                </a:solidFill>
                <a:effectLst/>
                <a:latin typeface="Times New Roman" panose="02020603050405020304" pitchFamily="18" charset="0"/>
              </a:rPr>
              <a:t>Partnering universities and colleges also provide an array of services and programs dedicated to educating faculty, staff, and campus employers in addition to serving our students both academically and in their career development.</a:t>
            </a:r>
          </a:p>
        </p:txBody>
      </p:sp>
      <p:pic>
        <p:nvPicPr>
          <p:cNvPr id="574" name="Google Shape;574;p79"/>
          <p:cNvPicPr preferRelativeResize="0"/>
          <p:nvPr/>
        </p:nvPicPr>
        <p:blipFill>
          <a:blip r:embed="rId3">
            <a:alphaModFix/>
          </a:blip>
          <a:stretch>
            <a:fillRect/>
          </a:stretch>
        </p:blipFill>
        <p:spPr>
          <a:xfrm>
            <a:off x="668338" y="765625"/>
            <a:ext cx="2619700" cy="497750"/>
          </a:xfrm>
          <a:prstGeom prst="rect">
            <a:avLst/>
          </a:prstGeom>
          <a:noFill/>
          <a:ln>
            <a:noFill/>
          </a:ln>
        </p:spPr>
      </p:pic>
      <p:sp>
        <p:nvSpPr>
          <p:cNvPr id="575" name="Google Shape;575;p79"/>
          <p:cNvSpPr txBox="1"/>
          <p:nvPr/>
        </p:nvSpPr>
        <p:spPr>
          <a:xfrm>
            <a:off x="5165160" y="1323967"/>
            <a:ext cx="3534900" cy="4154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dirty="0">
                <a:solidFill>
                  <a:srgbClr val="1C4587"/>
                </a:solidFill>
                <a:highlight>
                  <a:srgbClr val="FFFFFF"/>
                </a:highlight>
              </a:rPr>
              <a:t>Current Education Partners:</a:t>
            </a:r>
            <a:endParaRPr b="1" dirty="0">
              <a:solidFill>
                <a:srgbClr val="1C4587"/>
              </a:solidFill>
            </a:endParaRPr>
          </a:p>
        </p:txBody>
      </p:sp>
      <p:sp>
        <p:nvSpPr>
          <p:cNvPr id="576" name="Google Shape;576;p79"/>
          <p:cNvSpPr/>
          <p:nvPr/>
        </p:nvSpPr>
        <p:spPr>
          <a:xfrm rot="-5400000">
            <a:off x="7521660" y="3513226"/>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7" name="Google Shape;577;p79"/>
          <p:cNvCxnSpPr/>
          <p:nvPr/>
        </p:nvCxnSpPr>
        <p:spPr>
          <a:xfrm rot="10800000" flipH="1">
            <a:off x="6809726" y="4047600"/>
            <a:ext cx="2486700" cy="1172100"/>
          </a:xfrm>
          <a:prstGeom prst="straightConnector1">
            <a:avLst/>
          </a:prstGeom>
          <a:noFill/>
          <a:ln w="38100" cap="flat" cmpd="sng">
            <a:solidFill>
              <a:srgbClr val="F68444"/>
            </a:solidFill>
            <a:prstDash val="solid"/>
            <a:round/>
            <a:headEnd type="none" w="med" len="med"/>
            <a:tailEnd type="none" w="med" len="med"/>
          </a:ln>
        </p:spPr>
      </p:cxnSp>
      <p:pic>
        <p:nvPicPr>
          <p:cNvPr id="578" name="Google Shape;578;p79"/>
          <p:cNvPicPr preferRelativeResize="0"/>
          <p:nvPr/>
        </p:nvPicPr>
        <p:blipFill>
          <a:blip r:embed="rId4">
            <a:alphaModFix/>
          </a:blip>
          <a:stretch>
            <a:fillRect/>
          </a:stretch>
        </p:blipFill>
        <p:spPr>
          <a:xfrm>
            <a:off x="7874454" y="4787456"/>
            <a:ext cx="1222886" cy="286534"/>
          </a:xfrm>
          <a:prstGeom prst="rect">
            <a:avLst/>
          </a:prstGeom>
          <a:noFill/>
          <a:ln>
            <a:noFill/>
          </a:ln>
        </p:spPr>
      </p:pic>
      <p:sp>
        <p:nvSpPr>
          <p:cNvPr id="579" name="Google Shape;579;p79"/>
          <p:cNvSpPr/>
          <p:nvPr/>
        </p:nvSpPr>
        <p:spPr>
          <a:xfrm rot="5400000">
            <a:off x="546545" y="-606901"/>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0" name="Google Shape;580;p79"/>
          <p:cNvCxnSpPr/>
          <p:nvPr/>
        </p:nvCxnSpPr>
        <p:spPr>
          <a:xfrm flipH="1">
            <a:off x="-165321" y="-72375"/>
            <a:ext cx="2486700" cy="1172100"/>
          </a:xfrm>
          <a:prstGeom prst="straightConnector1">
            <a:avLst/>
          </a:prstGeom>
          <a:noFill/>
          <a:ln w="38100" cap="flat" cmpd="sng">
            <a:solidFill>
              <a:srgbClr val="F68444"/>
            </a:solidFill>
            <a:prstDash val="solid"/>
            <a:round/>
            <a:headEnd type="none" w="med" len="med"/>
            <a:tailEnd type="none" w="med" len="med"/>
          </a:ln>
        </p:spPr>
      </p:cxnSp>
      <p:sp>
        <p:nvSpPr>
          <p:cNvPr id="581" name="Google Shape;581;p79"/>
          <p:cNvSpPr txBox="1"/>
          <p:nvPr/>
        </p:nvSpPr>
        <p:spPr>
          <a:xfrm>
            <a:off x="4889586" y="1949579"/>
            <a:ext cx="1997060" cy="2848185"/>
          </a:xfrm>
          <a:prstGeom prst="rect">
            <a:avLst/>
          </a:prstGeom>
          <a:noFill/>
          <a:ln>
            <a:noFill/>
          </a:ln>
        </p:spPr>
        <p:txBody>
          <a:bodyPr spcFirstLastPara="1" wrap="square" lIns="91425" tIns="91425" rIns="91425" bIns="91425" anchor="t" anchorCtr="0">
            <a:spAutoFit/>
          </a:bodyPr>
          <a:lstStyle/>
          <a:p>
            <a:pPr marL="635000" lvl="1" indent="-171450">
              <a:lnSpc>
                <a:spcPct val="112500"/>
              </a:lnSpc>
              <a:spcBef>
                <a:spcPts val="0"/>
              </a:spcBef>
              <a:buClr>
                <a:srgbClr val="002060"/>
              </a:buClr>
              <a:buSzPts val="1700"/>
            </a:pPr>
            <a:r>
              <a:rPr lang="en-US" sz="900" b="1" dirty="0">
                <a:solidFill>
                  <a:srgbClr val="002060"/>
                </a:solidFill>
                <a:latin typeface="Arial"/>
                <a:ea typeface="Arial"/>
                <a:cs typeface="Arial"/>
                <a:sym typeface="Arial"/>
              </a:rPr>
              <a:t>ASU</a:t>
            </a:r>
          </a:p>
          <a:p>
            <a:pPr marL="635000" lvl="1" indent="-171450">
              <a:lnSpc>
                <a:spcPct val="112500"/>
              </a:lnSpc>
              <a:spcBef>
                <a:spcPts val="0"/>
              </a:spcBef>
              <a:buClr>
                <a:srgbClr val="002060"/>
              </a:buClr>
              <a:buSzPts val="1700"/>
            </a:pPr>
            <a:r>
              <a:rPr lang="en-US" sz="900" b="1" dirty="0">
                <a:solidFill>
                  <a:srgbClr val="002060"/>
                </a:solidFill>
                <a:latin typeface="Arial"/>
                <a:ea typeface="Arial"/>
                <a:cs typeface="Arial"/>
                <a:sym typeface="Arial"/>
              </a:rPr>
              <a:t>Cape Fear Community College</a:t>
            </a:r>
          </a:p>
          <a:p>
            <a:pPr marL="635000" lvl="1" indent="-171450">
              <a:lnSpc>
                <a:spcPct val="112500"/>
              </a:lnSpc>
              <a:spcBef>
                <a:spcPts val="0"/>
              </a:spcBef>
              <a:buClr>
                <a:srgbClr val="002060"/>
              </a:buClr>
              <a:buSzPts val="1700"/>
            </a:pPr>
            <a:r>
              <a:rPr lang="en-US" sz="900" b="1" dirty="0">
                <a:solidFill>
                  <a:srgbClr val="002060"/>
                </a:solidFill>
              </a:rPr>
              <a:t>Central Piedmont Community College</a:t>
            </a:r>
          </a:p>
          <a:p>
            <a:pPr marL="635000" lvl="1" indent="-171450">
              <a:lnSpc>
                <a:spcPct val="112500"/>
              </a:lnSpc>
              <a:spcBef>
                <a:spcPts val="0"/>
              </a:spcBef>
              <a:buClr>
                <a:srgbClr val="002060"/>
              </a:buClr>
              <a:buSzPts val="1700"/>
            </a:pPr>
            <a:r>
              <a:rPr lang="en-US" sz="900" b="1" dirty="0">
                <a:solidFill>
                  <a:srgbClr val="002060"/>
                </a:solidFill>
              </a:rPr>
              <a:t>College of the Albemarle</a:t>
            </a:r>
          </a:p>
          <a:p>
            <a:pPr marL="635000" lvl="1" indent="-171450">
              <a:lnSpc>
                <a:spcPct val="112500"/>
              </a:lnSpc>
              <a:spcBef>
                <a:spcPts val="0"/>
              </a:spcBef>
              <a:buClr>
                <a:srgbClr val="002060"/>
              </a:buClr>
              <a:buSzPts val="1700"/>
            </a:pPr>
            <a:r>
              <a:rPr lang="en-US" sz="900" b="1" dirty="0">
                <a:solidFill>
                  <a:srgbClr val="002060"/>
                </a:solidFill>
              </a:rPr>
              <a:t>Davidson College</a:t>
            </a:r>
          </a:p>
          <a:p>
            <a:pPr marL="635000" lvl="1" indent="-171450">
              <a:lnSpc>
                <a:spcPct val="112500"/>
              </a:lnSpc>
              <a:spcBef>
                <a:spcPts val="0"/>
              </a:spcBef>
              <a:buClr>
                <a:srgbClr val="002060"/>
              </a:buClr>
              <a:buSzPts val="1700"/>
            </a:pPr>
            <a:r>
              <a:rPr lang="en-US" sz="900" b="1" dirty="0">
                <a:solidFill>
                  <a:srgbClr val="002060"/>
                </a:solidFill>
                <a:latin typeface="Arial"/>
                <a:ea typeface="Arial"/>
                <a:cs typeface="Arial"/>
                <a:sym typeface="Arial"/>
              </a:rPr>
              <a:t>Duke University</a:t>
            </a:r>
          </a:p>
          <a:p>
            <a:pPr marL="635000" lvl="1" indent="-171450">
              <a:lnSpc>
                <a:spcPct val="112500"/>
              </a:lnSpc>
              <a:spcBef>
                <a:spcPts val="0"/>
              </a:spcBef>
              <a:buClr>
                <a:srgbClr val="002060"/>
              </a:buClr>
              <a:buSzPts val="1700"/>
            </a:pPr>
            <a:r>
              <a:rPr lang="en-US" sz="900" b="1" dirty="0">
                <a:solidFill>
                  <a:srgbClr val="002060"/>
                </a:solidFill>
                <a:latin typeface="Arial"/>
                <a:ea typeface="Arial"/>
                <a:cs typeface="Arial"/>
                <a:sym typeface="Arial"/>
              </a:rPr>
              <a:t>East Carolina University</a:t>
            </a:r>
          </a:p>
          <a:p>
            <a:pPr marL="635000" lvl="1" indent="-171450">
              <a:lnSpc>
                <a:spcPct val="112500"/>
              </a:lnSpc>
              <a:spcBef>
                <a:spcPts val="0"/>
              </a:spcBef>
              <a:buClr>
                <a:srgbClr val="002060"/>
              </a:buClr>
              <a:buSzPts val="1700"/>
            </a:pPr>
            <a:r>
              <a:rPr lang="en-US" sz="900" b="1" dirty="0">
                <a:solidFill>
                  <a:srgbClr val="002060"/>
                </a:solidFill>
                <a:latin typeface="Arial"/>
                <a:ea typeface="Arial"/>
                <a:cs typeface="Arial"/>
                <a:sym typeface="Arial"/>
              </a:rPr>
              <a:t>Elon University</a:t>
            </a:r>
          </a:p>
          <a:p>
            <a:pPr marL="635000" lvl="1" indent="-171450">
              <a:lnSpc>
                <a:spcPct val="112500"/>
              </a:lnSpc>
              <a:spcBef>
                <a:spcPts val="0"/>
              </a:spcBef>
              <a:buClr>
                <a:srgbClr val="002060"/>
              </a:buClr>
              <a:buSzPts val="1700"/>
            </a:pPr>
            <a:r>
              <a:rPr lang="en-US" sz="900" b="1" dirty="0">
                <a:solidFill>
                  <a:srgbClr val="002060"/>
                </a:solidFill>
                <a:latin typeface="Arial"/>
                <a:ea typeface="Arial"/>
                <a:cs typeface="Arial"/>
                <a:sym typeface="Arial"/>
              </a:rPr>
              <a:t>Fayetteville State</a:t>
            </a:r>
          </a:p>
          <a:p>
            <a:pPr marL="635000" lvl="1" indent="-171450">
              <a:lnSpc>
                <a:spcPct val="112500"/>
              </a:lnSpc>
              <a:spcBef>
                <a:spcPts val="0"/>
              </a:spcBef>
              <a:buClr>
                <a:srgbClr val="002060"/>
              </a:buClr>
              <a:buSzPts val="1700"/>
            </a:pPr>
            <a:r>
              <a:rPr lang="en-US" sz="900" b="1" dirty="0">
                <a:solidFill>
                  <a:srgbClr val="002060"/>
                </a:solidFill>
              </a:rPr>
              <a:t>Johnson C Smith </a:t>
            </a:r>
            <a:endParaRPr lang="en-US" sz="900" b="1" dirty="0">
              <a:solidFill>
                <a:srgbClr val="002060"/>
              </a:solidFill>
              <a:latin typeface="Arial"/>
              <a:ea typeface="Arial"/>
              <a:cs typeface="Arial"/>
              <a:sym typeface="Arial"/>
            </a:endParaRPr>
          </a:p>
          <a:p>
            <a:pPr marL="635000" lvl="1" indent="-171450">
              <a:lnSpc>
                <a:spcPct val="112500"/>
              </a:lnSpc>
              <a:spcBef>
                <a:spcPts val="0"/>
              </a:spcBef>
              <a:buClr>
                <a:srgbClr val="002060"/>
              </a:buClr>
              <a:buSzPts val="1700"/>
            </a:pPr>
            <a:r>
              <a:rPr lang="en-US" sz="900" b="1" dirty="0">
                <a:solidFill>
                  <a:srgbClr val="002060"/>
                </a:solidFill>
                <a:latin typeface="Arial"/>
                <a:ea typeface="Arial"/>
                <a:cs typeface="Arial"/>
                <a:sym typeface="Arial"/>
              </a:rPr>
              <a:t>Meredith College</a:t>
            </a:r>
          </a:p>
          <a:p>
            <a:pPr marL="635000" lvl="1" indent="-171450">
              <a:lnSpc>
                <a:spcPct val="112500"/>
              </a:lnSpc>
              <a:spcBef>
                <a:spcPts val="0"/>
              </a:spcBef>
              <a:buClr>
                <a:srgbClr val="002060"/>
              </a:buClr>
              <a:buSzPts val="1700"/>
            </a:pPr>
            <a:r>
              <a:rPr lang="en-US" sz="900" b="1" dirty="0">
                <a:solidFill>
                  <a:srgbClr val="002060"/>
                </a:solidFill>
              </a:rPr>
              <a:t>Nash Community College</a:t>
            </a:r>
            <a:endParaRPr lang="en-US" sz="900" b="1" dirty="0">
              <a:solidFill>
                <a:srgbClr val="002060"/>
              </a:solidFill>
              <a:latin typeface="Arial"/>
              <a:ea typeface="Arial"/>
              <a:cs typeface="Arial"/>
              <a:sym typeface="Arial"/>
            </a:endParaRPr>
          </a:p>
          <a:p>
            <a:pPr marL="635000" lvl="1" indent="-171450">
              <a:lnSpc>
                <a:spcPct val="112500"/>
              </a:lnSpc>
              <a:spcBef>
                <a:spcPts val="0"/>
              </a:spcBef>
              <a:buClr>
                <a:srgbClr val="002060"/>
              </a:buClr>
              <a:buSzPts val="1700"/>
            </a:pPr>
            <a:r>
              <a:rPr lang="en-US" sz="900" b="1" dirty="0">
                <a:solidFill>
                  <a:srgbClr val="002060"/>
                </a:solidFill>
                <a:latin typeface="Arial"/>
                <a:ea typeface="Arial"/>
                <a:cs typeface="Arial"/>
                <a:sym typeface="Arial"/>
              </a:rPr>
              <a:t>NC A and T University</a:t>
            </a:r>
          </a:p>
          <a:p>
            <a:pPr marL="0" lvl="0" indent="0" algn="l" rtl="0">
              <a:lnSpc>
                <a:spcPct val="115000"/>
              </a:lnSpc>
              <a:spcBef>
                <a:spcPts val="0"/>
              </a:spcBef>
              <a:spcAft>
                <a:spcPts val="0"/>
              </a:spcAft>
              <a:buNone/>
            </a:pPr>
            <a:endParaRPr sz="900" b="1" dirty="0">
              <a:solidFill>
                <a:srgbClr val="F68444"/>
              </a:solidFill>
              <a:latin typeface="Raleway"/>
              <a:ea typeface="Raleway"/>
              <a:cs typeface="Raleway"/>
              <a:sym typeface="Raleway"/>
            </a:endParaRPr>
          </a:p>
        </p:txBody>
      </p:sp>
      <p:sp>
        <p:nvSpPr>
          <p:cNvPr id="582" name="Google Shape;582;p79"/>
          <p:cNvSpPr txBox="1"/>
          <p:nvPr/>
        </p:nvSpPr>
        <p:spPr>
          <a:xfrm>
            <a:off x="6484094" y="1826337"/>
            <a:ext cx="2394300" cy="2688911"/>
          </a:xfrm>
          <a:prstGeom prst="rect">
            <a:avLst/>
          </a:prstGeom>
          <a:noFill/>
          <a:ln>
            <a:noFill/>
          </a:ln>
        </p:spPr>
        <p:txBody>
          <a:bodyPr spcFirstLastPara="1" wrap="square" lIns="91425" tIns="91425" rIns="91425" bIns="91425" anchor="t" anchorCtr="0">
            <a:spAutoFit/>
          </a:bodyPr>
          <a:lstStyle/>
          <a:p>
            <a:pPr marL="635000" lvl="1" indent="-171450">
              <a:lnSpc>
                <a:spcPct val="112500"/>
              </a:lnSpc>
              <a:spcBef>
                <a:spcPts val="0"/>
              </a:spcBef>
              <a:buClr>
                <a:srgbClr val="002060"/>
              </a:buClr>
              <a:buSzPts val="1700"/>
            </a:pPr>
            <a:r>
              <a:rPr lang="en-US" sz="900" b="1" dirty="0">
                <a:solidFill>
                  <a:srgbClr val="002060"/>
                </a:solidFill>
                <a:latin typeface="Arial"/>
                <a:ea typeface="Arial"/>
                <a:cs typeface="Arial"/>
                <a:sym typeface="Arial"/>
              </a:rPr>
              <a:t>NC State University</a:t>
            </a:r>
          </a:p>
          <a:p>
            <a:pPr marL="635000" lvl="1" indent="-171450">
              <a:lnSpc>
                <a:spcPct val="112500"/>
              </a:lnSpc>
              <a:spcBef>
                <a:spcPts val="0"/>
              </a:spcBef>
              <a:buClr>
                <a:srgbClr val="002060"/>
              </a:buClr>
              <a:buSzPts val="1700"/>
            </a:pPr>
            <a:r>
              <a:rPr lang="en-US" sz="900" b="1" dirty="0">
                <a:solidFill>
                  <a:srgbClr val="002060"/>
                </a:solidFill>
                <a:latin typeface="Arial"/>
                <a:ea typeface="Arial"/>
                <a:cs typeface="Arial"/>
                <a:sym typeface="Arial"/>
              </a:rPr>
              <a:t>NCCU</a:t>
            </a:r>
          </a:p>
          <a:p>
            <a:pPr marL="635000" lvl="1" indent="-171450">
              <a:lnSpc>
                <a:spcPct val="112500"/>
              </a:lnSpc>
              <a:spcBef>
                <a:spcPts val="0"/>
              </a:spcBef>
              <a:buClr>
                <a:srgbClr val="002060"/>
              </a:buClr>
              <a:buSzPts val="1700"/>
            </a:pPr>
            <a:r>
              <a:rPr lang="en-US" sz="900" b="1" dirty="0">
                <a:solidFill>
                  <a:srgbClr val="002060"/>
                </a:solidFill>
              </a:rPr>
              <a:t>Piedmont Community College</a:t>
            </a:r>
            <a:endParaRPr lang="en-US" sz="900" b="1" dirty="0">
              <a:solidFill>
                <a:srgbClr val="002060"/>
              </a:solidFill>
              <a:latin typeface="Arial"/>
              <a:ea typeface="Arial"/>
              <a:cs typeface="Arial"/>
              <a:sym typeface="Arial"/>
            </a:endParaRPr>
          </a:p>
          <a:p>
            <a:pPr marL="635000" lvl="1" indent="-171450">
              <a:lnSpc>
                <a:spcPct val="112500"/>
              </a:lnSpc>
              <a:spcBef>
                <a:spcPts val="0"/>
              </a:spcBef>
              <a:buClr>
                <a:srgbClr val="002060"/>
              </a:buClr>
              <a:buSzPts val="1700"/>
            </a:pPr>
            <a:r>
              <a:rPr lang="en-US" sz="900" b="1" dirty="0">
                <a:solidFill>
                  <a:srgbClr val="002060"/>
                </a:solidFill>
              </a:rPr>
              <a:t>Queens University</a:t>
            </a:r>
            <a:endParaRPr lang="en-US" sz="900" b="1" dirty="0">
              <a:solidFill>
                <a:srgbClr val="002060"/>
              </a:solidFill>
              <a:latin typeface="Arial"/>
              <a:ea typeface="Arial"/>
              <a:cs typeface="Arial"/>
              <a:sym typeface="Arial"/>
            </a:endParaRPr>
          </a:p>
          <a:p>
            <a:pPr marL="635000" lvl="1" indent="-171450">
              <a:lnSpc>
                <a:spcPct val="112500"/>
              </a:lnSpc>
              <a:spcBef>
                <a:spcPts val="0"/>
              </a:spcBef>
              <a:buClr>
                <a:srgbClr val="002060"/>
              </a:buClr>
              <a:buSzPts val="1700"/>
            </a:pPr>
            <a:r>
              <a:rPr lang="en-US" sz="900" b="1" dirty="0">
                <a:solidFill>
                  <a:srgbClr val="002060"/>
                </a:solidFill>
              </a:rPr>
              <a:t>Shaw University</a:t>
            </a:r>
            <a:endParaRPr lang="en-US" sz="900" b="1" dirty="0">
              <a:solidFill>
                <a:srgbClr val="002060"/>
              </a:solidFill>
              <a:latin typeface="Arial"/>
              <a:ea typeface="Arial"/>
              <a:cs typeface="Arial"/>
              <a:sym typeface="Arial"/>
            </a:endParaRPr>
          </a:p>
          <a:p>
            <a:pPr marL="635000" lvl="1" indent="-171450">
              <a:lnSpc>
                <a:spcPct val="112500"/>
              </a:lnSpc>
              <a:spcBef>
                <a:spcPts val="0"/>
              </a:spcBef>
              <a:buClr>
                <a:srgbClr val="002060"/>
              </a:buClr>
              <a:buSzPts val="1700"/>
            </a:pPr>
            <a:r>
              <a:rPr lang="en-US" sz="900" b="1" dirty="0">
                <a:solidFill>
                  <a:srgbClr val="002060"/>
                </a:solidFill>
                <a:latin typeface="Arial"/>
                <a:ea typeface="Arial"/>
                <a:cs typeface="Arial"/>
                <a:sym typeface="Arial"/>
              </a:rPr>
              <a:t>UNCA</a:t>
            </a:r>
          </a:p>
          <a:p>
            <a:pPr marL="635000" lvl="1" indent="-171450">
              <a:lnSpc>
                <a:spcPct val="112500"/>
              </a:lnSpc>
              <a:spcBef>
                <a:spcPts val="0"/>
              </a:spcBef>
              <a:buClr>
                <a:srgbClr val="002060"/>
              </a:buClr>
              <a:buSzPts val="1700"/>
            </a:pPr>
            <a:r>
              <a:rPr lang="en-US" sz="900" b="1" dirty="0">
                <a:solidFill>
                  <a:srgbClr val="002060"/>
                </a:solidFill>
                <a:latin typeface="Arial"/>
                <a:ea typeface="Arial"/>
                <a:cs typeface="Arial"/>
                <a:sym typeface="Arial"/>
              </a:rPr>
              <a:t>UNC-CH</a:t>
            </a:r>
          </a:p>
          <a:p>
            <a:pPr marL="635000" lvl="1" indent="-171450">
              <a:lnSpc>
                <a:spcPct val="112500"/>
              </a:lnSpc>
              <a:spcBef>
                <a:spcPts val="0"/>
              </a:spcBef>
              <a:buClr>
                <a:srgbClr val="002060"/>
              </a:buClr>
              <a:buSzPts val="1700"/>
            </a:pPr>
            <a:r>
              <a:rPr lang="en-US" sz="900" b="1" dirty="0">
                <a:solidFill>
                  <a:srgbClr val="002060"/>
                </a:solidFill>
                <a:latin typeface="Arial"/>
                <a:ea typeface="Arial"/>
                <a:cs typeface="Arial"/>
                <a:sym typeface="Arial"/>
              </a:rPr>
              <a:t>UNCA</a:t>
            </a:r>
          </a:p>
          <a:p>
            <a:pPr marL="635000" lvl="1" indent="-171450">
              <a:lnSpc>
                <a:spcPct val="112500"/>
              </a:lnSpc>
              <a:spcBef>
                <a:spcPts val="0"/>
              </a:spcBef>
              <a:buClr>
                <a:srgbClr val="002060"/>
              </a:buClr>
              <a:buSzPts val="1700"/>
            </a:pPr>
            <a:r>
              <a:rPr lang="en-US" sz="900" b="1" dirty="0">
                <a:solidFill>
                  <a:srgbClr val="002060"/>
                </a:solidFill>
              </a:rPr>
              <a:t>UNC Charlotte</a:t>
            </a:r>
            <a:endParaRPr lang="en-US" sz="900" b="1" dirty="0">
              <a:solidFill>
                <a:srgbClr val="002060"/>
              </a:solidFill>
              <a:latin typeface="Arial"/>
              <a:ea typeface="Arial"/>
              <a:cs typeface="Arial"/>
              <a:sym typeface="Arial"/>
            </a:endParaRPr>
          </a:p>
          <a:p>
            <a:pPr marL="635000" lvl="1" indent="-171450">
              <a:lnSpc>
                <a:spcPct val="112500"/>
              </a:lnSpc>
              <a:spcBef>
                <a:spcPts val="0"/>
              </a:spcBef>
              <a:buClr>
                <a:srgbClr val="002060"/>
              </a:buClr>
              <a:buSzPts val="1700"/>
            </a:pPr>
            <a:r>
              <a:rPr lang="en-US" sz="900" b="1" dirty="0">
                <a:solidFill>
                  <a:srgbClr val="002060"/>
                </a:solidFill>
                <a:latin typeface="Arial"/>
                <a:ea typeface="Arial"/>
                <a:cs typeface="Arial"/>
                <a:sym typeface="Arial"/>
              </a:rPr>
              <a:t>UNCG</a:t>
            </a:r>
          </a:p>
          <a:p>
            <a:pPr marL="635000" lvl="1" indent="-171450">
              <a:lnSpc>
                <a:spcPct val="112500"/>
              </a:lnSpc>
              <a:spcBef>
                <a:spcPts val="0"/>
              </a:spcBef>
              <a:buClr>
                <a:srgbClr val="002060"/>
              </a:buClr>
              <a:buSzPts val="1700"/>
            </a:pPr>
            <a:r>
              <a:rPr lang="en-US" sz="900" b="1" dirty="0">
                <a:solidFill>
                  <a:srgbClr val="002060"/>
                </a:solidFill>
              </a:rPr>
              <a:t>UNC-Pembroke</a:t>
            </a:r>
            <a:endParaRPr lang="en-US" sz="900" b="1" dirty="0">
              <a:solidFill>
                <a:srgbClr val="002060"/>
              </a:solidFill>
              <a:latin typeface="Arial"/>
              <a:ea typeface="Arial"/>
              <a:cs typeface="Arial"/>
              <a:sym typeface="Arial"/>
            </a:endParaRPr>
          </a:p>
          <a:p>
            <a:pPr marL="635000" lvl="1" indent="-171450">
              <a:lnSpc>
                <a:spcPct val="112500"/>
              </a:lnSpc>
              <a:spcBef>
                <a:spcPts val="0"/>
              </a:spcBef>
              <a:buClr>
                <a:srgbClr val="002060"/>
              </a:buClr>
              <a:buSzPts val="1700"/>
            </a:pPr>
            <a:r>
              <a:rPr lang="en-US" sz="900" b="1" dirty="0">
                <a:solidFill>
                  <a:srgbClr val="002060"/>
                </a:solidFill>
              </a:rPr>
              <a:t>UNCW</a:t>
            </a:r>
            <a:endParaRPr lang="en-US" sz="900" b="1" dirty="0">
              <a:solidFill>
                <a:srgbClr val="002060"/>
              </a:solidFill>
              <a:latin typeface="Arial"/>
              <a:ea typeface="Arial"/>
              <a:cs typeface="Arial"/>
              <a:sym typeface="Arial"/>
            </a:endParaRPr>
          </a:p>
          <a:p>
            <a:pPr marL="635000" lvl="1" indent="-171450">
              <a:lnSpc>
                <a:spcPct val="112500"/>
              </a:lnSpc>
              <a:spcBef>
                <a:spcPts val="0"/>
              </a:spcBef>
              <a:buClr>
                <a:srgbClr val="002060"/>
              </a:buClr>
              <a:buSzPts val="1700"/>
            </a:pPr>
            <a:r>
              <a:rPr lang="en-US" sz="900" b="1" dirty="0">
                <a:solidFill>
                  <a:srgbClr val="002060"/>
                </a:solidFill>
              </a:rPr>
              <a:t>Wake Forrest University</a:t>
            </a:r>
            <a:endParaRPr lang="en-US" sz="900" b="1" dirty="0">
              <a:solidFill>
                <a:srgbClr val="002060"/>
              </a:solidFill>
              <a:latin typeface="Arial"/>
              <a:ea typeface="Arial"/>
              <a:cs typeface="Arial"/>
              <a:sym typeface="Arial"/>
            </a:endParaRPr>
          </a:p>
          <a:p>
            <a:pPr marL="635000" lvl="1" indent="-171450">
              <a:lnSpc>
                <a:spcPct val="112500"/>
              </a:lnSpc>
              <a:spcBef>
                <a:spcPts val="0"/>
              </a:spcBef>
              <a:buClr>
                <a:srgbClr val="002060"/>
              </a:buClr>
              <a:buSzPts val="1700"/>
            </a:pPr>
            <a:r>
              <a:rPr lang="en-US" sz="900" b="1" dirty="0">
                <a:solidFill>
                  <a:srgbClr val="002060"/>
                </a:solidFill>
                <a:latin typeface="Arial"/>
                <a:ea typeface="Arial"/>
                <a:cs typeface="Arial"/>
                <a:sym typeface="Arial"/>
              </a:rPr>
              <a:t>Wake Tech</a:t>
            </a:r>
          </a:p>
          <a:p>
            <a:pPr marL="635000" lvl="1" indent="-171450">
              <a:lnSpc>
                <a:spcPct val="112500"/>
              </a:lnSpc>
              <a:spcBef>
                <a:spcPts val="0"/>
              </a:spcBef>
              <a:buClr>
                <a:srgbClr val="002060"/>
              </a:buClr>
              <a:buSzPts val="1700"/>
            </a:pPr>
            <a:r>
              <a:rPr lang="en-US" sz="900" b="1" dirty="0">
                <a:solidFill>
                  <a:srgbClr val="002060"/>
                </a:solidFill>
                <a:latin typeface="Arial"/>
                <a:ea typeface="Arial"/>
                <a:cs typeface="Arial"/>
                <a:sym typeface="Arial"/>
              </a:rPr>
              <a:t>Western Carolina University</a:t>
            </a:r>
          </a:p>
          <a:p>
            <a:pPr marL="635000" lvl="1" indent="-171450">
              <a:lnSpc>
                <a:spcPct val="112500"/>
              </a:lnSpc>
              <a:spcBef>
                <a:spcPts val="0"/>
              </a:spcBef>
              <a:buClr>
                <a:srgbClr val="002060"/>
              </a:buClr>
              <a:buSzPts val="1700"/>
            </a:pPr>
            <a:r>
              <a:rPr lang="en-US" sz="900" b="1" dirty="0">
                <a:solidFill>
                  <a:srgbClr val="002060"/>
                </a:solidFill>
                <a:latin typeface="Arial"/>
                <a:ea typeface="Arial"/>
                <a:cs typeface="Arial"/>
                <a:sym typeface="Arial"/>
              </a:rPr>
              <a:t>William Peace University</a:t>
            </a:r>
          </a:p>
        </p:txBody>
      </p:sp>
      <p:sp>
        <p:nvSpPr>
          <p:cNvPr id="2" name="Google Shape;542;p77">
            <a:extLst>
              <a:ext uri="{FF2B5EF4-FFF2-40B4-BE49-F238E27FC236}">
                <a16:creationId xmlns:a16="http://schemas.microsoft.com/office/drawing/2014/main" id="{376A9E4F-B244-99B0-559B-506F78A73612}"/>
              </a:ext>
            </a:extLst>
          </p:cNvPr>
          <p:cNvSpPr txBox="1">
            <a:spLocks noGrp="1"/>
          </p:cNvSpPr>
          <p:nvPr>
            <p:ph type="title"/>
          </p:nvPr>
        </p:nvSpPr>
        <p:spPr>
          <a:xfrm>
            <a:off x="3326290" y="706424"/>
            <a:ext cx="1609162" cy="60975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EFFFF"/>
              </a:buClr>
              <a:buSzPts val="3300"/>
              <a:buFont typeface="Calibri"/>
              <a:buNone/>
            </a:pPr>
            <a:r>
              <a:rPr lang="en-US" sz="1800" b="1" dirty="0">
                <a:solidFill>
                  <a:schemeClr val="accent2"/>
                </a:solidFill>
              </a:rPr>
              <a:t>Higher Education Collaborative </a:t>
            </a:r>
            <a:endParaRPr sz="1800" b="1" dirty="0">
              <a:solidFill>
                <a:schemeClr val="accent2"/>
              </a:solidFill>
              <a:latin typeface="Calibri"/>
              <a:ea typeface="Calibri"/>
              <a:cs typeface="Calibri"/>
              <a:sym typeface="Calibri"/>
            </a:endParaRPr>
          </a:p>
        </p:txBody>
      </p:sp>
    </p:spTree>
    <p:extLst>
      <p:ext uri="{BB962C8B-B14F-4D97-AF65-F5344CB8AC3E}">
        <p14:creationId xmlns:p14="http://schemas.microsoft.com/office/powerpoint/2010/main" val="4200887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9"/>
          <p:cNvSpPr txBox="1"/>
          <p:nvPr/>
        </p:nvSpPr>
        <p:spPr>
          <a:xfrm>
            <a:off x="209585" y="1937725"/>
            <a:ext cx="9205348" cy="3323400"/>
          </a:xfrm>
          <a:prstGeom prst="rect">
            <a:avLst/>
          </a:prstGeom>
          <a:noFill/>
          <a:ln>
            <a:noFill/>
          </a:ln>
        </p:spPr>
        <p:txBody>
          <a:bodyPr spcFirstLastPara="1" wrap="square" lIns="91425" tIns="91425" rIns="91425" bIns="91425" anchor="t" anchorCtr="0">
            <a:normAutofit/>
          </a:bodyPr>
          <a:lstStyle/>
          <a:p>
            <a:pPr marL="457200" indent="-323850">
              <a:lnSpc>
                <a:spcPct val="115000"/>
              </a:lnSpc>
              <a:buClr>
                <a:srgbClr val="1C4587"/>
              </a:buClr>
              <a:buSzPts val="1500"/>
              <a:buFont typeface="Arial"/>
              <a:buChar char="●"/>
            </a:pPr>
            <a:r>
              <a:rPr lang="en-US" sz="1500" dirty="0">
                <a:solidFill>
                  <a:schemeClr val="accent1">
                    <a:lumMod val="50000"/>
                  </a:schemeClr>
                </a:solidFill>
              </a:rPr>
              <a:t>PS education is a </a:t>
            </a:r>
            <a:r>
              <a:rPr lang="en-US" sz="1500" b="1" u="sng" dirty="0">
                <a:solidFill>
                  <a:schemeClr val="accent1">
                    <a:lumMod val="50000"/>
                  </a:schemeClr>
                </a:solidFill>
              </a:rPr>
              <a:t>primary goal for 4 out of 5 students </a:t>
            </a:r>
            <a:r>
              <a:rPr lang="en-US" sz="1500" dirty="0">
                <a:solidFill>
                  <a:schemeClr val="accent1">
                    <a:lumMod val="50000"/>
                  </a:schemeClr>
                </a:solidFill>
              </a:rPr>
              <a:t>.</a:t>
            </a:r>
            <a:endParaRPr lang="en-US" sz="1500" dirty="0">
              <a:solidFill>
                <a:schemeClr val="accent1">
                  <a:lumMod val="50000"/>
                </a:schemeClr>
              </a:solidFill>
              <a:highlight>
                <a:srgbClr val="FFFFFF"/>
              </a:highlight>
            </a:endParaRPr>
          </a:p>
          <a:p>
            <a:pPr marL="457200" indent="-323850">
              <a:lnSpc>
                <a:spcPct val="115000"/>
              </a:lnSpc>
              <a:buClr>
                <a:srgbClr val="1C4587"/>
              </a:buClr>
              <a:buSzPts val="1500"/>
              <a:buFont typeface="Arial"/>
              <a:buChar char="●"/>
            </a:pPr>
            <a:r>
              <a:rPr lang="en-US" sz="1500" b="1" dirty="0">
                <a:solidFill>
                  <a:schemeClr val="accent1">
                    <a:lumMod val="50000"/>
                  </a:schemeClr>
                </a:solidFill>
              </a:rPr>
              <a:t>36%</a:t>
            </a:r>
            <a:r>
              <a:rPr lang="en-US" sz="1500" dirty="0">
                <a:solidFill>
                  <a:schemeClr val="accent1">
                    <a:lumMod val="50000"/>
                  </a:schemeClr>
                </a:solidFill>
              </a:rPr>
              <a:t> attended post secondary education of any kind (2-year or 4-year colleges or vocational education).</a:t>
            </a:r>
          </a:p>
          <a:p>
            <a:pPr marL="457200" indent="-323850">
              <a:lnSpc>
                <a:spcPct val="115000"/>
              </a:lnSpc>
              <a:buClr>
                <a:srgbClr val="1C4587"/>
              </a:buClr>
              <a:buSzPts val="1500"/>
              <a:buFont typeface="Arial"/>
              <a:buChar char="●"/>
            </a:pPr>
            <a:r>
              <a:rPr lang="en-US" sz="1500" dirty="0">
                <a:solidFill>
                  <a:schemeClr val="accent1">
                    <a:lumMod val="50000"/>
                  </a:schemeClr>
                </a:solidFill>
              </a:rPr>
              <a:t>Of those individuals, </a:t>
            </a:r>
            <a:r>
              <a:rPr lang="en-US" sz="1500" b="1" u="sng" dirty="0">
                <a:solidFill>
                  <a:schemeClr val="accent1">
                    <a:lumMod val="50000"/>
                  </a:schemeClr>
                </a:solidFill>
              </a:rPr>
              <a:t>80% enrolled in a community college</a:t>
            </a:r>
            <a:r>
              <a:rPr lang="en-US" sz="1500" dirty="0">
                <a:solidFill>
                  <a:schemeClr val="accent1">
                    <a:lumMod val="50000"/>
                  </a:schemeClr>
                </a:solidFill>
              </a:rPr>
              <a:t>.</a:t>
            </a:r>
          </a:p>
          <a:p>
            <a:pPr marL="457200" lvl="2" indent="-323850">
              <a:lnSpc>
                <a:spcPct val="115000"/>
              </a:lnSpc>
              <a:buClr>
                <a:srgbClr val="1C4587"/>
              </a:buClr>
              <a:buSzPts val="1500"/>
              <a:buFont typeface="Arial"/>
              <a:buChar char="●"/>
            </a:pPr>
            <a:r>
              <a:rPr lang="en-US" sz="1500" dirty="0">
                <a:solidFill>
                  <a:schemeClr val="accent1">
                    <a:lumMod val="50000"/>
                  </a:schemeClr>
                </a:solidFill>
              </a:rPr>
              <a:t>In NC there are approximately </a:t>
            </a:r>
            <a:r>
              <a:rPr lang="en-US" sz="1500" b="1" u="sng" dirty="0">
                <a:solidFill>
                  <a:schemeClr val="accent1">
                    <a:lumMod val="50000"/>
                  </a:schemeClr>
                </a:solidFill>
              </a:rPr>
              <a:t>3000 students with autism </a:t>
            </a:r>
            <a:r>
              <a:rPr lang="en-US" sz="1500" dirty="0">
                <a:solidFill>
                  <a:schemeClr val="accent1">
                    <a:lumMod val="50000"/>
                  </a:schemeClr>
                </a:solidFill>
              </a:rPr>
              <a:t>in college between the ages of 18-21</a:t>
            </a:r>
          </a:p>
          <a:p>
            <a:pPr marL="457200" lvl="2" indent="-323850">
              <a:lnSpc>
                <a:spcPct val="115000"/>
              </a:lnSpc>
              <a:buClr>
                <a:srgbClr val="1C4587"/>
              </a:buClr>
              <a:buSzPts val="1500"/>
              <a:buFont typeface="Arial"/>
              <a:buChar char="●"/>
            </a:pPr>
            <a:r>
              <a:rPr lang="en-US" sz="1500" dirty="0">
                <a:solidFill>
                  <a:schemeClr val="accent1">
                    <a:lumMod val="50000"/>
                  </a:schemeClr>
                </a:solidFill>
              </a:rPr>
              <a:t>Less than 20% of college students graduated/were on track to graduate 5 years after high school.</a:t>
            </a:r>
          </a:p>
          <a:p>
            <a:pPr marL="457200" lvl="2" indent="-323850">
              <a:lnSpc>
                <a:spcPct val="115000"/>
              </a:lnSpc>
              <a:buClr>
                <a:srgbClr val="1C4587"/>
              </a:buClr>
              <a:buSzPts val="1500"/>
              <a:buFont typeface="Arial"/>
              <a:buChar char="●"/>
            </a:pPr>
            <a:r>
              <a:rPr lang="en-US" sz="1500" b="1" dirty="0">
                <a:solidFill>
                  <a:schemeClr val="accent1">
                    <a:lumMod val="50000"/>
                  </a:schemeClr>
                </a:solidFill>
              </a:rPr>
              <a:t>Non-academic challenges</a:t>
            </a:r>
            <a:r>
              <a:rPr lang="en-US" sz="1500" dirty="0">
                <a:solidFill>
                  <a:schemeClr val="accent1">
                    <a:lumMod val="50000"/>
                  </a:schemeClr>
                </a:solidFill>
              </a:rPr>
              <a:t>:</a:t>
            </a:r>
          </a:p>
          <a:p>
            <a:pPr lvl="1"/>
            <a:r>
              <a:rPr lang="en-US" sz="1500" dirty="0">
                <a:solidFill>
                  <a:schemeClr val="accent1">
                    <a:lumMod val="50000"/>
                  </a:schemeClr>
                </a:solidFill>
              </a:rPr>
              <a:t>	Organization &amp; time management</a:t>
            </a:r>
          </a:p>
          <a:p>
            <a:pPr lvl="1"/>
            <a:r>
              <a:rPr lang="en-US" sz="1500" dirty="0">
                <a:solidFill>
                  <a:schemeClr val="accent1">
                    <a:lumMod val="50000"/>
                  </a:schemeClr>
                </a:solidFill>
              </a:rPr>
              <a:t>	Social skills</a:t>
            </a:r>
          </a:p>
          <a:p>
            <a:pPr lvl="1"/>
            <a:r>
              <a:rPr lang="en-US" sz="1500" dirty="0">
                <a:solidFill>
                  <a:schemeClr val="accent1">
                    <a:lumMod val="50000"/>
                  </a:schemeClr>
                </a:solidFill>
              </a:rPr>
              <a:t>	Coping with anxiety</a:t>
            </a:r>
          </a:p>
          <a:p>
            <a:pPr lvl="1"/>
            <a:r>
              <a:rPr lang="en-US" sz="1500" dirty="0">
                <a:solidFill>
                  <a:schemeClr val="accent1">
                    <a:lumMod val="50000"/>
                  </a:schemeClr>
                </a:solidFill>
              </a:rPr>
              <a:t>	Independent living skills </a:t>
            </a:r>
          </a:p>
          <a:p>
            <a:pPr lvl="1"/>
            <a:r>
              <a:rPr lang="en-US" sz="1500" dirty="0">
                <a:solidFill>
                  <a:schemeClr val="accent1">
                    <a:lumMod val="50000"/>
                  </a:schemeClr>
                </a:solidFill>
              </a:rPr>
              <a:t>	Career supports</a:t>
            </a:r>
          </a:p>
          <a:p>
            <a:pPr marL="457200" lvl="2" indent="-323850">
              <a:lnSpc>
                <a:spcPct val="115000"/>
              </a:lnSpc>
              <a:buClr>
                <a:srgbClr val="1C4587"/>
              </a:buClr>
              <a:buSzPts val="1500"/>
              <a:buFont typeface="Arial"/>
              <a:buChar char="●"/>
            </a:pPr>
            <a:endParaRPr lang="en-US" sz="1500" dirty="0">
              <a:solidFill>
                <a:schemeClr val="accent1">
                  <a:lumMod val="50000"/>
                </a:schemeClr>
              </a:solidFill>
            </a:endParaRPr>
          </a:p>
        </p:txBody>
      </p:sp>
      <p:pic>
        <p:nvPicPr>
          <p:cNvPr id="574" name="Google Shape;574;p79"/>
          <p:cNvPicPr preferRelativeResize="0"/>
          <p:nvPr/>
        </p:nvPicPr>
        <p:blipFill>
          <a:blip r:embed="rId3">
            <a:alphaModFix/>
          </a:blip>
          <a:stretch>
            <a:fillRect/>
          </a:stretch>
        </p:blipFill>
        <p:spPr>
          <a:xfrm>
            <a:off x="1134345" y="905374"/>
            <a:ext cx="2619700" cy="497750"/>
          </a:xfrm>
          <a:prstGeom prst="rect">
            <a:avLst/>
          </a:prstGeom>
          <a:noFill/>
          <a:ln>
            <a:noFill/>
          </a:ln>
        </p:spPr>
      </p:pic>
      <p:sp>
        <p:nvSpPr>
          <p:cNvPr id="576" name="Google Shape;576;p79"/>
          <p:cNvSpPr/>
          <p:nvPr/>
        </p:nvSpPr>
        <p:spPr>
          <a:xfrm rot="-5400000">
            <a:off x="7521660" y="3513226"/>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7" name="Google Shape;577;p79"/>
          <p:cNvCxnSpPr/>
          <p:nvPr/>
        </p:nvCxnSpPr>
        <p:spPr>
          <a:xfrm rot="10800000" flipH="1">
            <a:off x="6809726" y="4047600"/>
            <a:ext cx="2486700" cy="1172100"/>
          </a:xfrm>
          <a:prstGeom prst="straightConnector1">
            <a:avLst/>
          </a:prstGeom>
          <a:noFill/>
          <a:ln w="38100" cap="flat" cmpd="sng">
            <a:solidFill>
              <a:srgbClr val="F68444"/>
            </a:solidFill>
            <a:prstDash val="solid"/>
            <a:round/>
            <a:headEnd type="none" w="med" len="med"/>
            <a:tailEnd type="none" w="med" len="med"/>
          </a:ln>
        </p:spPr>
      </p:cxnSp>
      <p:pic>
        <p:nvPicPr>
          <p:cNvPr id="578" name="Google Shape;578;p79"/>
          <p:cNvPicPr preferRelativeResize="0"/>
          <p:nvPr/>
        </p:nvPicPr>
        <p:blipFill>
          <a:blip r:embed="rId4">
            <a:alphaModFix/>
          </a:blip>
          <a:stretch>
            <a:fillRect/>
          </a:stretch>
        </p:blipFill>
        <p:spPr>
          <a:xfrm>
            <a:off x="7874454" y="4787456"/>
            <a:ext cx="1222886" cy="286534"/>
          </a:xfrm>
          <a:prstGeom prst="rect">
            <a:avLst/>
          </a:prstGeom>
          <a:noFill/>
          <a:ln>
            <a:noFill/>
          </a:ln>
        </p:spPr>
      </p:pic>
      <p:sp>
        <p:nvSpPr>
          <p:cNvPr id="579" name="Google Shape;579;p79"/>
          <p:cNvSpPr/>
          <p:nvPr/>
        </p:nvSpPr>
        <p:spPr>
          <a:xfrm rot="5400000">
            <a:off x="546545" y="-606901"/>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0" name="Google Shape;580;p79"/>
          <p:cNvCxnSpPr/>
          <p:nvPr/>
        </p:nvCxnSpPr>
        <p:spPr>
          <a:xfrm flipH="1">
            <a:off x="-165321" y="-72375"/>
            <a:ext cx="2486700" cy="1172100"/>
          </a:xfrm>
          <a:prstGeom prst="straightConnector1">
            <a:avLst/>
          </a:prstGeom>
          <a:noFill/>
          <a:ln w="38100" cap="flat" cmpd="sng">
            <a:solidFill>
              <a:srgbClr val="F68444"/>
            </a:solidFill>
            <a:prstDash val="solid"/>
            <a:round/>
            <a:headEnd type="none" w="med" len="med"/>
            <a:tailEnd type="none" w="med" len="med"/>
          </a:ln>
        </p:spPr>
      </p:cxnSp>
      <p:sp>
        <p:nvSpPr>
          <p:cNvPr id="2" name="Google Shape;542;p77">
            <a:extLst>
              <a:ext uri="{FF2B5EF4-FFF2-40B4-BE49-F238E27FC236}">
                <a16:creationId xmlns:a16="http://schemas.microsoft.com/office/drawing/2014/main" id="{376A9E4F-B244-99B0-559B-506F78A73612}"/>
              </a:ext>
            </a:extLst>
          </p:cNvPr>
          <p:cNvSpPr txBox="1">
            <a:spLocks noGrp="1"/>
          </p:cNvSpPr>
          <p:nvPr>
            <p:ph type="title"/>
          </p:nvPr>
        </p:nvSpPr>
        <p:spPr>
          <a:xfrm>
            <a:off x="3520706" y="909556"/>
            <a:ext cx="5149372" cy="60975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EFFFF"/>
              </a:buClr>
              <a:buSzPts val="3300"/>
              <a:buFont typeface="Calibri"/>
              <a:buNone/>
            </a:pPr>
            <a:r>
              <a:rPr lang="en-US" sz="1800" b="1" dirty="0">
                <a:solidFill>
                  <a:schemeClr val="accent2"/>
                </a:solidFill>
              </a:rPr>
              <a:t>Higher Education Collaborative </a:t>
            </a:r>
            <a:endParaRPr sz="1800" b="1" dirty="0">
              <a:solidFill>
                <a:schemeClr val="accent2"/>
              </a:solidFill>
              <a:latin typeface="Calibri"/>
              <a:ea typeface="Calibri"/>
              <a:cs typeface="Calibri"/>
              <a:sym typeface="Calibri"/>
            </a:endParaRPr>
          </a:p>
        </p:txBody>
      </p:sp>
    </p:spTree>
    <p:extLst>
      <p:ext uri="{BB962C8B-B14F-4D97-AF65-F5344CB8AC3E}">
        <p14:creationId xmlns:p14="http://schemas.microsoft.com/office/powerpoint/2010/main" val="1206112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9"/>
          <p:cNvSpPr txBox="1"/>
          <p:nvPr/>
        </p:nvSpPr>
        <p:spPr>
          <a:xfrm>
            <a:off x="209585" y="1937725"/>
            <a:ext cx="9205348" cy="3323400"/>
          </a:xfrm>
          <a:prstGeom prst="rect">
            <a:avLst/>
          </a:prstGeom>
          <a:noFill/>
          <a:ln>
            <a:noFill/>
          </a:ln>
        </p:spPr>
        <p:txBody>
          <a:bodyPr spcFirstLastPara="1" wrap="square" lIns="91425" tIns="91425" rIns="91425" bIns="91425" anchor="t" anchorCtr="0">
            <a:normAutofit/>
          </a:bodyPr>
          <a:lstStyle/>
          <a:p>
            <a:pPr marL="457200" indent="-323850">
              <a:lnSpc>
                <a:spcPct val="115000"/>
              </a:lnSpc>
              <a:buClr>
                <a:srgbClr val="1C4587"/>
              </a:buClr>
              <a:buSzPts val="1500"/>
              <a:buFont typeface="Arial"/>
              <a:buChar char="●"/>
            </a:pPr>
            <a:r>
              <a:rPr lang="en-US" sz="1500" dirty="0">
                <a:solidFill>
                  <a:srgbClr val="1C4587"/>
                </a:solidFill>
                <a:highlight>
                  <a:srgbClr val="FFFFFF"/>
                </a:highlight>
              </a:rPr>
              <a:t>Expecting continued increase of  ASD students in post secondary settings.</a:t>
            </a:r>
          </a:p>
          <a:p>
            <a:pPr marL="457200" lvl="0" indent="-323850" algn="l" rtl="0">
              <a:lnSpc>
                <a:spcPct val="115000"/>
              </a:lnSpc>
              <a:spcBef>
                <a:spcPts val="0"/>
              </a:spcBef>
              <a:spcAft>
                <a:spcPts val="0"/>
              </a:spcAft>
              <a:buClr>
                <a:srgbClr val="1C4587"/>
              </a:buClr>
              <a:buSzPts val="1500"/>
              <a:buChar char="●"/>
            </a:pPr>
            <a:r>
              <a:rPr lang="en-US" sz="1500" dirty="0">
                <a:solidFill>
                  <a:srgbClr val="1C4587"/>
                </a:solidFill>
                <a:highlight>
                  <a:srgbClr val="FFFFFF"/>
                </a:highlight>
              </a:rPr>
              <a:t>Variety of departments: Career Services, Academic Advising,  Accessibility Services, Employer Relations, Student Services, Admissions and Recruitment, Department of Education, DEI Administrators</a:t>
            </a:r>
            <a:endParaRPr sz="1500" dirty="0">
              <a:solidFill>
                <a:srgbClr val="1C4587"/>
              </a:solidFill>
              <a:highlight>
                <a:srgbClr val="FFFFFF"/>
              </a:highlight>
            </a:endParaRPr>
          </a:p>
          <a:p>
            <a:pPr marL="457200" lvl="0" indent="-323850" algn="l" rtl="0">
              <a:lnSpc>
                <a:spcPct val="115000"/>
              </a:lnSpc>
              <a:spcBef>
                <a:spcPts val="0"/>
              </a:spcBef>
              <a:spcAft>
                <a:spcPts val="0"/>
              </a:spcAft>
              <a:buClr>
                <a:srgbClr val="1C4587"/>
              </a:buClr>
              <a:buSzPts val="1500"/>
              <a:buChar char="●"/>
            </a:pPr>
            <a:r>
              <a:rPr lang="en" sz="1500" dirty="0">
                <a:solidFill>
                  <a:srgbClr val="1C4587"/>
                </a:solidFill>
                <a:highlight>
                  <a:srgbClr val="FFFFFF"/>
                </a:highlight>
              </a:rPr>
              <a:t>Discussions of support ideas, services, opportunities, needs, etc. </a:t>
            </a:r>
          </a:p>
          <a:p>
            <a:pPr marL="457200" lvl="0" indent="-323850" algn="l" rtl="0">
              <a:lnSpc>
                <a:spcPct val="115000"/>
              </a:lnSpc>
              <a:spcBef>
                <a:spcPts val="0"/>
              </a:spcBef>
              <a:spcAft>
                <a:spcPts val="0"/>
              </a:spcAft>
              <a:buClr>
                <a:srgbClr val="1C4587"/>
              </a:buClr>
              <a:buSzPts val="1500"/>
              <a:buChar char="●"/>
            </a:pPr>
            <a:r>
              <a:rPr lang="en" sz="1500" dirty="0">
                <a:solidFill>
                  <a:srgbClr val="1C4587"/>
                </a:solidFill>
                <a:highlight>
                  <a:srgbClr val="FFFFFF"/>
                </a:highlight>
              </a:rPr>
              <a:t>Upcoming: resource library and student presentation and opportunity for Q and A. </a:t>
            </a:r>
            <a:endParaRPr sz="1500" dirty="0">
              <a:solidFill>
                <a:srgbClr val="1C4587"/>
              </a:solidFill>
              <a:highlight>
                <a:srgbClr val="FFFFFF"/>
              </a:highlight>
            </a:endParaRPr>
          </a:p>
          <a:p>
            <a:pPr marL="457200" lvl="0" indent="-323850" algn="l" rtl="0">
              <a:lnSpc>
                <a:spcPct val="115000"/>
              </a:lnSpc>
              <a:spcBef>
                <a:spcPts val="0"/>
              </a:spcBef>
              <a:spcAft>
                <a:spcPts val="0"/>
              </a:spcAft>
              <a:buClr>
                <a:srgbClr val="1C4587"/>
              </a:buClr>
              <a:buSzPts val="1500"/>
              <a:buChar char="●"/>
            </a:pPr>
            <a:r>
              <a:rPr lang="en" sz="1500" dirty="0">
                <a:solidFill>
                  <a:srgbClr val="1C4587"/>
                </a:solidFill>
                <a:highlight>
                  <a:srgbClr val="FFFFFF"/>
                </a:highlight>
              </a:rPr>
              <a:t>Opportunities: topic ideas, next steps</a:t>
            </a:r>
          </a:p>
          <a:p>
            <a:pPr marL="457200" lvl="0" indent="-323850" algn="l" rtl="0">
              <a:lnSpc>
                <a:spcPct val="115000"/>
              </a:lnSpc>
              <a:spcBef>
                <a:spcPts val="0"/>
              </a:spcBef>
              <a:spcAft>
                <a:spcPts val="0"/>
              </a:spcAft>
              <a:buClr>
                <a:srgbClr val="1C4587"/>
              </a:buClr>
              <a:buSzPts val="1500"/>
              <a:buChar char="●"/>
            </a:pPr>
            <a:r>
              <a:rPr lang="en" sz="1500" dirty="0">
                <a:solidFill>
                  <a:srgbClr val="1C4587"/>
                </a:solidFill>
                <a:highlight>
                  <a:srgbClr val="FFFFFF"/>
                </a:highlight>
              </a:rPr>
              <a:t>Please join! Send a request to join with the email you would like to use for meeting information to: </a:t>
            </a:r>
            <a:r>
              <a:rPr lang="en" sz="2000" b="1" dirty="0">
                <a:solidFill>
                  <a:srgbClr val="1C4587"/>
                </a:solidFill>
                <a:highlight>
                  <a:srgbClr val="FFFFFF"/>
                </a:highlight>
              </a:rPr>
              <a:t>emma.friesen@nc.gov</a:t>
            </a:r>
            <a:endParaRPr sz="2000" b="1" dirty="0">
              <a:solidFill>
                <a:srgbClr val="1C4587"/>
              </a:solidFill>
            </a:endParaRPr>
          </a:p>
        </p:txBody>
      </p:sp>
      <p:pic>
        <p:nvPicPr>
          <p:cNvPr id="574" name="Google Shape;574;p79"/>
          <p:cNvPicPr preferRelativeResize="0"/>
          <p:nvPr/>
        </p:nvPicPr>
        <p:blipFill>
          <a:blip r:embed="rId3">
            <a:alphaModFix/>
          </a:blip>
          <a:stretch>
            <a:fillRect/>
          </a:stretch>
        </p:blipFill>
        <p:spPr>
          <a:xfrm>
            <a:off x="1134345" y="905374"/>
            <a:ext cx="2619700" cy="497750"/>
          </a:xfrm>
          <a:prstGeom prst="rect">
            <a:avLst/>
          </a:prstGeom>
          <a:noFill/>
          <a:ln>
            <a:noFill/>
          </a:ln>
        </p:spPr>
      </p:pic>
      <p:sp>
        <p:nvSpPr>
          <p:cNvPr id="576" name="Google Shape;576;p79"/>
          <p:cNvSpPr/>
          <p:nvPr/>
        </p:nvSpPr>
        <p:spPr>
          <a:xfrm rot="-5400000">
            <a:off x="7521660" y="3513226"/>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7" name="Google Shape;577;p79"/>
          <p:cNvCxnSpPr/>
          <p:nvPr/>
        </p:nvCxnSpPr>
        <p:spPr>
          <a:xfrm rot="10800000" flipH="1">
            <a:off x="6809726" y="4047600"/>
            <a:ext cx="2486700" cy="1172100"/>
          </a:xfrm>
          <a:prstGeom prst="straightConnector1">
            <a:avLst/>
          </a:prstGeom>
          <a:noFill/>
          <a:ln w="38100" cap="flat" cmpd="sng">
            <a:solidFill>
              <a:srgbClr val="F68444"/>
            </a:solidFill>
            <a:prstDash val="solid"/>
            <a:round/>
            <a:headEnd type="none" w="med" len="med"/>
            <a:tailEnd type="none" w="med" len="med"/>
          </a:ln>
        </p:spPr>
      </p:cxnSp>
      <p:pic>
        <p:nvPicPr>
          <p:cNvPr id="578" name="Google Shape;578;p79"/>
          <p:cNvPicPr preferRelativeResize="0"/>
          <p:nvPr/>
        </p:nvPicPr>
        <p:blipFill>
          <a:blip r:embed="rId4">
            <a:alphaModFix/>
          </a:blip>
          <a:stretch>
            <a:fillRect/>
          </a:stretch>
        </p:blipFill>
        <p:spPr>
          <a:xfrm>
            <a:off x="7874454" y="4787456"/>
            <a:ext cx="1222886" cy="286534"/>
          </a:xfrm>
          <a:prstGeom prst="rect">
            <a:avLst/>
          </a:prstGeom>
          <a:noFill/>
          <a:ln>
            <a:noFill/>
          </a:ln>
        </p:spPr>
      </p:pic>
      <p:sp>
        <p:nvSpPr>
          <p:cNvPr id="579" name="Google Shape;579;p79"/>
          <p:cNvSpPr/>
          <p:nvPr/>
        </p:nvSpPr>
        <p:spPr>
          <a:xfrm rot="5400000">
            <a:off x="546545" y="-606901"/>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0" name="Google Shape;580;p79"/>
          <p:cNvCxnSpPr/>
          <p:nvPr/>
        </p:nvCxnSpPr>
        <p:spPr>
          <a:xfrm flipH="1">
            <a:off x="-165321" y="-72375"/>
            <a:ext cx="2486700" cy="1172100"/>
          </a:xfrm>
          <a:prstGeom prst="straightConnector1">
            <a:avLst/>
          </a:prstGeom>
          <a:noFill/>
          <a:ln w="38100" cap="flat" cmpd="sng">
            <a:solidFill>
              <a:srgbClr val="F68444"/>
            </a:solidFill>
            <a:prstDash val="solid"/>
            <a:round/>
            <a:headEnd type="none" w="med" len="med"/>
            <a:tailEnd type="none" w="med" len="med"/>
          </a:ln>
        </p:spPr>
      </p:cxnSp>
      <p:sp>
        <p:nvSpPr>
          <p:cNvPr id="2" name="Google Shape;542;p77">
            <a:extLst>
              <a:ext uri="{FF2B5EF4-FFF2-40B4-BE49-F238E27FC236}">
                <a16:creationId xmlns:a16="http://schemas.microsoft.com/office/drawing/2014/main" id="{376A9E4F-B244-99B0-559B-506F78A73612}"/>
              </a:ext>
            </a:extLst>
          </p:cNvPr>
          <p:cNvSpPr txBox="1">
            <a:spLocks noGrp="1"/>
          </p:cNvSpPr>
          <p:nvPr>
            <p:ph type="title"/>
          </p:nvPr>
        </p:nvSpPr>
        <p:spPr>
          <a:xfrm>
            <a:off x="3520706" y="909556"/>
            <a:ext cx="5149372" cy="60975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EFFFF"/>
              </a:buClr>
              <a:buSzPts val="3300"/>
              <a:buFont typeface="Calibri"/>
              <a:buNone/>
            </a:pPr>
            <a:r>
              <a:rPr lang="en-US" sz="1800" b="1" dirty="0">
                <a:solidFill>
                  <a:schemeClr val="accent2"/>
                </a:solidFill>
              </a:rPr>
              <a:t>Higher Education Collaborative </a:t>
            </a:r>
            <a:endParaRPr sz="1800" b="1" dirty="0">
              <a:solidFill>
                <a:schemeClr val="accent2"/>
              </a:solidFill>
              <a:latin typeface="Calibri"/>
              <a:ea typeface="Calibri"/>
              <a:cs typeface="Calibri"/>
              <a:sym typeface="Calibri"/>
            </a:endParaRPr>
          </a:p>
        </p:txBody>
      </p:sp>
    </p:spTree>
    <p:extLst>
      <p:ext uri="{BB962C8B-B14F-4D97-AF65-F5344CB8AC3E}">
        <p14:creationId xmlns:p14="http://schemas.microsoft.com/office/powerpoint/2010/main" val="2274346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83"/>
          <p:cNvSpPr txBox="1"/>
          <p:nvPr/>
        </p:nvSpPr>
        <p:spPr>
          <a:xfrm>
            <a:off x="660750" y="2112900"/>
            <a:ext cx="7822500" cy="646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1200"/>
              </a:spcAft>
              <a:buNone/>
            </a:pPr>
            <a:r>
              <a:rPr lang="en" sz="3000" b="1">
                <a:solidFill>
                  <a:srgbClr val="FFAB40"/>
                </a:solidFill>
              </a:rPr>
              <a:t>Questions?</a:t>
            </a:r>
            <a:endParaRPr sz="3000" b="1">
              <a:solidFill>
                <a:srgbClr val="FFAB40"/>
              </a:solidFill>
            </a:endParaRPr>
          </a:p>
        </p:txBody>
      </p:sp>
      <p:sp>
        <p:nvSpPr>
          <p:cNvPr id="620" name="Google Shape;620;p83"/>
          <p:cNvSpPr/>
          <p:nvPr/>
        </p:nvSpPr>
        <p:spPr>
          <a:xfrm rot="-5400000">
            <a:off x="7521660" y="3513226"/>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1" name="Google Shape;621;p83"/>
          <p:cNvCxnSpPr/>
          <p:nvPr/>
        </p:nvCxnSpPr>
        <p:spPr>
          <a:xfrm rot="10800000" flipH="1">
            <a:off x="6809726" y="4047600"/>
            <a:ext cx="2486700" cy="1172100"/>
          </a:xfrm>
          <a:prstGeom prst="straightConnector1">
            <a:avLst/>
          </a:prstGeom>
          <a:noFill/>
          <a:ln w="38100" cap="flat" cmpd="sng">
            <a:solidFill>
              <a:srgbClr val="F68444"/>
            </a:solidFill>
            <a:prstDash val="solid"/>
            <a:round/>
            <a:headEnd type="none" w="med" len="med"/>
            <a:tailEnd type="none" w="med" len="med"/>
          </a:ln>
        </p:spPr>
      </p:cxnSp>
      <p:pic>
        <p:nvPicPr>
          <p:cNvPr id="622" name="Google Shape;622;p83"/>
          <p:cNvPicPr preferRelativeResize="0"/>
          <p:nvPr/>
        </p:nvPicPr>
        <p:blipFill>
          <a:blip r:embed="rId3">
            <a:alphaModFix/>
          </a:blip>
          <a:stretch>
            <a:fillRect/>
          </a:stretch>
        </p:blipFill>
        <p:spPr>
          <a:xfrm>
            <a:off x="7874454" y="4787456"/>
            <a:ext cx="1222886" cy="286534"/>
          </a:xfrm>
          <a:prstGeom prst="rect">
            <a:avLst/>
          </a:prstGeom>
          <a:noFill/>
          <a:ln>
            <a:noFill/>
          </a:ln>
        </p:spPr>
      </p:pic>
      <p:sp>
        <p:nvSpPr>
          <p:cNvPr id="623" name="Google Shape;623;p83"/>
          <p:cNvSpPr/>
          <p:nvPr/>
        </p:nvSpPr>
        <p:spPr>
          <a:xfrm rot="5400000">
            <a:off x="546545" y="-606901"/>
            <a:ext cx="1062900" cy="2241000"/>
          </a:xfrm>
          <a:prstGeom prst="rtTriangle">
            <a:avLst/>
          </a:prstGeom>
          <a:solidFill>
            <a:srgbClr val="3E8A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4" name="Google Shape;624;p83"/>
          <p:cNvCxnSpPr/>
          <p:nvPr/>
        </p:nvCxnSpPr>
        <p:spPr>
          <a:xfrm flipH="1">
            <a:off x="-165321" y="-72375"/>
            <a:ext cx="2486700" cy="1172100"/>
          </a:xfrm>
          <a:prstGeom prst="straightConnector1">
            <a:avLst/>
          </a:prstGeom>
          <a:noFill/>
          <a:ln w="38100" cap="flat" cmpd="sng">
            <a:solidFill>
              <a:srgbClr val="F68444"/>
            </a:solidFill>
            <a:prstDash val="solid"/>
            <a:round/>
            <a:headEnd type="none" w="med" len="med"/>
            <a:tailEnd type="none" w="med" len="med"/>
          </a:ln>
        </p:spPr>
      </p:cxnSp>
    </p:spTree>
    <p:extLst>
      <p:ext uri="{BB962C8B-B14F-4D97-AF65-F5344CB8AC3E}">
        <p14:creationId xmlns:p14="http://schemas.microsoft.com/office/powerpoint/2010/main" val="1646130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Dr. Bob </a:t>
            </a:r>
            <a:r>
              <a:rPr lang="en-US" err="1"/>
              <a:t>Witchger</a:t>
            </a:r>
            <a:endParaRPr lang="en-US" err="1">
              <a:ln w="0">
                <a:solidFill>
                  <a:srgbClr val="5B9BD5"/>
                </a:solidFill>
              </a:ln>
              <a:cs typeface="Calibri"/>
            </a:endParaRPr>
          </a:p>
        </p:txBody>
      </p:sp>
      <p:sp>
        <p:nvSpPr>
          <p:cNvPr id="3" name="Subtitle 2"/>
          <p:cNvSpPr>
            <a:spLocks noGrp="1"/>
          </p:cNvSpPr>
          <p:nvPr>
            <p:ph type="subTitle" idx="1"/>
          </p:nvPr>
        </p:nvSpPr>
        <p:spPr>
          <a:xfrm>
            <a:off x="1582389" y="2910751"/>
            <a:ext cx="5978225" cy="864224"/>
          </a:xfrm>
        </p:spPr>
        <p:txBody>
          <a:bodyPr vert="horz" lIns="91440" tIns="45720" rIns="91440" bIns="45720" rtlCol="0" anchor="t">
            <a:normAutofit/>
          </a:bodyPr>
          <a:lstStyle/>
          <a:p>
            <a:r>
              <a:rPr lang="en-US" dirty="0">
                <a:latin typeface="HelvLight"/>
              </a:rPr>
              <a:t>CTE Director, Team Perkins</a:t>
            </a:r>
            <a:br>
              <a:rPr lang="en-US" dirty="0"/>
            </a:br>
            <a:r>
              <a:rPr lang="en-US" dirty="0">
                <a:latin typeface="HelvLight"/>
              </a:rPr>
              <a:t> </a:t>
            </a:r>
            <a:endParaRPr lang="en-US" dirty="0"/>
          </a:p>
        </p:txBody>
      </p:sp>
      <p:pic>
        <p:nvPicPr>
          <p:cNvPr id="5" name="Picture 4" descr="Photo of Dr. Bob Witchger">
            <a:extLst>
              <a:ext uri="{FF2B5EF4-FFF2-40B4-BE49-F238E27FC236}">
                <a16:creationId xmlns:a16="http://schemas.microsoft.com/office/drawing/2014/main" id="{E1FF3906-7556-4BE9-95C0-5674676DC2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91357" y="-1525"/>
            <a:ext cx="2452653" cy="2826524"/>
          </a:xfrm>
          <a:prstGeom prst="rect">
            <a:avLst/>
          </a:prstGeom>
        </p:spPr>
      </p:pic>
      <p:pic>
        <p:nvPicPr>
          <p:cNvPr id="6" name="Picture 5" descr="NCCCS Logo">
            <a:extLst>
              <a:ext uri="{FF2B5EF4-FFF2-40B4-BE49-F238E27FC236}">
                <a16:creationId xmlns:a16="http://schemas.microsoft.com/office/drawing/2014/main" id="{C41D9A4F-BE92-4721-8568-B143088B6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011" y="3774975"/>
            <a:ext cx="3355245" cy="1276505"/>
          </a:xfrm>
          <a:prstGeom prst="rect">
            <a:avLst/>
          </a:prstGeom>
        </p:spPr>
      </p:pic>
    </p:spTree>
    <p:extLst>
      <p:ext uri="{BB962C8B-B14F-4D97-AF65-F5344CB8AC3E}">
        <p14:creationId xmlns:p14="http://schemas.microsoft.com/office/powerpoint/2010/main" val="639428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Dr. Tony Reggi</a:t>
            </a:r>
          </a:p>
        </p:txBody>
      </p:sp>
      <p:sp>
        <p:nvSpPr>
          <p:cNvPr id="3" name="Subtitle 2"/>
          <p:cNvSpPr>
            <a:spLocks noGrp="1"/>
          </p:cNvSpPr>
          <p:nvPr>
            <p:ph type="subTitle" idx="1"/>
          </p:nvPr>
        </p:nvSpPr>
        <p:spPr/>
        <p:txBody>
          <a:bodyPr vert="horz" lIns="91440" tIns="45720" rIns="91440" bIns="45720" rtlCol="0" anchor="t">
            <a:normAutofit/>
          </a:bodyPr>
          <a:lstStyle/>
          <a:p>
            <a:r>
              <a:rPr lang="en-US" dirty="0">
                <a:latin typeface="HelvLight"/>
              </a:rPr>
              <a:t>CTE Associate Director, </a:t>
            </a:r>
            <a:br>
              <a:rPr lang="en-US" dirty="0">
                <a:latin typeface="HelvLight"/>
              </a:rPr>
            </a:br>
            <a:endParaRPr lang="en-US" dirty="0"/>
          </a:p>
        </p:txBody>
      </p:sp>
      <p:pic>
        <p:nvPicPr>
          <p:cNvPr id="6" name="Picture 5" descr="NCCCS Logo">
            <a:extLst>
              <a:ext uri="{FF2B5EF4-FFF2-40B4-BE49-F238E27FC236}">
                <a16:creationId xmlns:a16="http://schemas.microsoft.com/office/drawing/2014/main" id="{F654296C-F1A8-4B7C-A3C6-D06945344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377" y="3726901"/>
            <a:ext cx="3355245" cy="1276505"/>
          </a:xfrm>
          <a:prstGeom prst="rect">
            <a:avLst/>
          </a:prstGeom>
        </p:spPr>
      </p:pic>
      <p:pic>
        <p:nvPicPr>
          <p:cNvPr id="8" name="Picture 7" descr="Tony Reggi Photo">
            <a:extLst>
              <a:ext uri="{FF2B5EF4-FFF2-40B4-BE49-F238E27FC236}">
                <a16:creationId xmlns:a16="http://schemas.microsoft.com/office/drawing/2014/main" id="{B0B0C95B-83E7-44B4-A451-BEEC7905B9E9}"/>
              </a:ext>
            </a:extLst>
          </p:cNvPr>
          <p:cNvPicPr>
            <a:picLocks noChangeAspect="1"/>
          </p:cNvPicPr>
          <p:nvPr/>
        </p:nvPicPr>
        <p:blipFill rotWithShape="1">
          <a:blip r:embed="rId4">
            <a:extLst>
              <a:ext uri="{28A0092B-C50C-407E-A947-70E740481C1C}">
                <a14:useLocalDpi xmlns:a14="http://schemas.microsoft.com/office/drawing/2010/main" val="0"/>
              </a:ext>
            </a:extLst>
          </a:blip>
          <a:srcRect t="14177" r="5840" b="1187"/>
          <a:stretch/>
        </p:blipFill>
        <p:spPr>
          <a:xfrm>
            <a:off x="6543338" y="0"/>
            <a:ext cx="2600661" cy="3273778"/>
          </a:xfrm>
          <a:prstGeom prst="rect">
            <a:avLst/>
          </a:prstGeom>
        </p:spPr>
      </p:pic>
    </p:spTree>
    <p:extLst>
      <p:ext uri="{BB962C8B-B14F-4D97-AF65-F5344CB8AC3E}">
        <p14:creationId xmlns:p14="http://schemas.microsoft.com/office/powerpoint/2010/main" val="3984931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2" y="1839376"/>
            <a:ext cx="7336465" cy="818193"/>
          </a:xfrm>
        </p:spPr>
        <p:txBody>
          <a:bodyPr/>
          <a:lstStyle/>
          <a:p>
            <a:r>
              <a:rPr lang="en-US" dirty="0"/>
              <a:t>Dr. Trudie Hughes</a:t>
            </a:r>
          </a:p>
        </p:txBody>
      </p:sp>
      <p:sp>
        <p:nvSpPr>
          <p:cNvPr id="3" name="Subtitle 2"/>
          <p:cNvSpPr>
            <a:spLocks noGrp="1"/>
          </p:cNvSpPr>
          <p:nvPr>
            <p:ph type="subTitle" idx="1"/>
          </p:nvPr>
        </p:nvSpPr>
        <p:spPr>
          <a:xfrm>
            <a:off x="0" y="2657569"/>
            <a:ext cx="9144000" cy="1241822"/>
          </a:xfrm>
        </p:spPr>
        <p:txBody>
          <a:bodyPr vert="horz" lIns="91440" tIns="45720" rIns="91440" bIns="45720" rtlCol="0" anchor="t">
            <a:normAutofit/>
          </a:bodyPr>
          <a:lstStyle/>
          <a:p>
            <a:r>
              <a:rPr lang="en-US" dirty="0">
                <a:latin typeface="HelvLight"/>
              </a:rPr>
              <a:t>Associate Director, Disability Services and Title IX </a:t>
            </a:r>
          </a:p>
        </p:txBody>
      </p:sp>
      <p:pic>
        <p:nvPicPr>
          <p:cNvPr id="8" name="Picture 7" descr="NCCCS Logo">
            <a:extLst>
              <a:ext uri="{FF2B5EF4-FFF2-40B4-BE49-F238E27FC236}">
                <a16:creationId xmlns:a16="http://schemas.microsoft.com/office/drawing/2014/main" id="{E6E1E0F9-CB7F-4E78-ADCB-C554ACF46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4377" y="3749478"/>
            <a:ext cx="3355245" cy="1276505"/>
          </a:xfrm>
          <a:prstGeom prst="rect">
            <a:avLst/>
          </a:prstGeom>
        </p:spPr>
      </p:pic>
      <p:pic>
        <p:nvPicPr>
          <p:cNvPr id="5" name="Picture 4" descr="A picture containing indoor, wall, person&#10;&#10;Description automatically generated">
            <a:extLst>
              <a:ext uri="{FF2B5EF4-FFF2-40B4-BE49-F238E27FC236}">
                <a16:creationId xmlns:a16="http://schemas.microsoft.com/office/drawing/2014/main" id="{C588DA22-BF95-29D5-7CA0-628808B54D0F}"/>
              </a:ext>
            </a:extLst>
          </p:cNvPr>
          <p:cNvPicPr>
            <a:picLocks noChangeAspect="1"/>
          </p:cNvPicPr>
          <p:nvPr/>
        </p:nvPicPr>
        <p:blipFill rotWithShape="1">
          <a:blip r:embed="rId4">
            <a:extLst>
              <a:ext uri="{28A0092B-C50C-407E-A947-70E740481C1C}">
                <a14:useLocalDpi xmlns:a14="http://schemas.microsoft.com/office/drawing/2010/main" val="0"/>
              </a:ext>
            </a:extLst>
          </a:blip>
          <a:srcRect l="17332"/>
          <a:stretch/>
        </p:blipFill>
        <p:spPr>
          <a:xfrm rot="5400000">
            <a:off x="6609689" y="123260"/>
            <a:ext cx="2657570" cy="2411053"/>
          </a:xfrm>
          <a:prstGeom prst="rect">
            <a:avLst/>
          </a:prstGeom>
        </p:spPr>
      </p:pic>
    </p:spTree>
    <p:extLst>
      <p:ext uri="{BB962C8B-B14F-4D97-AF65-F5344CB8AC3E}">
        <p14:creationId xmlns:p14="http://schemas.microsoft.com/office/powerpoint/2010/main" val="509428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2" y="1839376"/>
            <a:ext cx="7336465" cy="818193"/>
          </a:xfrm>
        </p:spPr>
        <p:txBody>
          <a:bodyPr/>
          <a:lstStyle/>
          <a:p>
            <a:r>
              <a:rPr lang="en-US" dirty="0"/>
              <a:t>Shannon Baker</a:t>
            </a:r>
          </a:p>
        </p:txBody>
      </p:sp>
      <p:sp>
        <p:nvSpPr>
          <p:cNvPr id="3" name="Subtitle 2"/>
          <p:cNvSpPr>
            <a:spLocks noGrp="1"/>
          </p:cNvSpPr>
          <p:nvPr>
            <p:ph type="subTitle" idx="1"/>
          </p:nvPr>
        </p:nvSpPr>
        <p:spPr>
          <a:xfrm>
            <a:off x="0" y="2657569"/>
            <a:ext cx="9144000" cy="1241822"/>
          </a:xfrm>
        </p:spPr>
        <p:txBody>
          <a:bodyPr vert="horz" lIns="91440" tIns="45720" rIns="91440" bIns="45720" rtlCol="0" anchor="t">
            <a:noAutofit/>
          </a:bodyPr>
          <a:lstStyle/>
          <a:p>
            <a:r>
              <a:rPr lang="en-US" sz="2800" dirty="0">
                <a:solidFill>
                  <a:srgbClr val="201F1E"/>
                </a:solidFill>
                <a:effectLst/>
                <a:latin typeface="Calibri" panose="020F0502020204030204" pitchFamily="34" charset="0"/>
                <a:ea typeface="Calibri" panose="020F0502020204030204" pitchFamily="34" charset="0"/>
              </a:rPr>
              <a:t>Education Consultant </a:t>
            </a:r>
            <a:br>
              <a:rPr lang="en-US" sz="2800" dirty="0">
                <a:solidFill>
                  <a:srgbClr val="201F1E"/>
                </a:solidFill>
                <a:effectLst/>
                <a:latin typeface="Calibri" panose="020F0502020204030204" pitchFamily="34" charset="0"/>
                <a:ea typeface="Calibri" panose="020F0502020204030204" pitchFamily="34" charset="0"/>
              </a:rPr>
            </a:br>
            <a:r>
              <a:rPr lang="en-US" sz="2800" dirty="0">
                <a:solidFill>
                  <a:srgbClr val="201F1E"/>
                </a:solidFill>
                <a:effectLst/>
                <a:latin typeface="Calibri" panose="020F0502020204030204" pitchFamily="34" charset="0"/>
                <a:ea typeface="Calibri" panose="020F0502020204030204" pitchFamily="34" charset="0"/>
              </a:rPr>
              <a:t>Special Populations/Civil Rights/Equity</a:t>
            </a:r>
            <a:endParaRPr lang="en-US" sz="2800" dirty="0">
              <a:latin typeface="HelvLight"/>
            </a:endParaRPr>
          </a:p>
        </p:txBody>
      </p:sp>
      <p:pic>
        <p:nvPicPr>
          <p:cNvPr id="9" name="Picture 8">
            <a:extLst>
              <a:ext uri="{FF2B5EF4-FFF2-40B4-BE49-F238E27FC236}">
                <a16:creationId xmlns:a16="http://schemas.microsoft.com/office/drawing/2014/main" id="{B3B07412-E4D3-A7BC-9C0E-D586142735FF}"/>
              </a:ext>
            </a:extLst>
          </p:cNvPr>
          <p:cNvPicPr>
            <a:picLocks noChangeAspect="1"/>
          </p:cNvPicPr>
          <p:nvPr/>
        </p:nvPicPr>
        <p:blipFill>
          <a:blip r:embed="rId3"/>
          <a:stretch>
            <a:fillRect/>
          </a:stretch>
        </p:blipFill>
        <p:spPr>
          <a:xfrm>
            <a:off x="-1" y="4106333"/>
            <a:ext cx="5651809" cy="1037167"/>
          </a:xfrm>
          <a:prstGeom prst="rect">
            <a:avLst/>
          </a:prstGeom>
        </p:spPr>
      </p:pic>
      <p:sp>
        <p:nvSpPr>
          <p:cNvPr id="10" name="TextBox 9">
            <a:extLst>
              <a:ext uri="{FF2B5EF4-FFF2-40B4-BE49-F238E27FC236}">
                <a16:creationId xmlns:a16="http://schemas.microsoft.com/office/drawing/2014/main" id="{DD1C9C6F-86AE-2F1E-01CE-65E24A98C14F}"/>
              </a:ext>
            </a:extLst>
          </p:cNvPr>
          <p:cNvSpPr txBox="1"/>
          <p:nvPr/>
        </p:nvSpPr>
        <p:spPr>
          <a:xfrm>
            <a:off x="1766736" y="374679"/>
            <a:ext cx="4871131" cy="954107"/>
          </a:xfrm>
          <a:prstGeom prst="rect">
            <a:avLst/>
          </a:prstGeom>
          <a:solidFill>
            <a:schemeClr val="bg1"/>
          </a:solidFill>
        </p:spPr>
        <p:txBody>
          <a:bodyPr wrap="square" rtlCol="0">
            <a:spAutoFit/>
          </a:bodyPr>
          <a:lstStyle/>
          <a:p>
            <a:r>
              <a:rPr lang="en-US" sz="2800" b="1" dirty="0"/>
              <a:t>North Carolina</a:t>
            </a:r>
            <a:br>
              <a:rPr lang="en-US" sz="2800" b="1" dirty="0"/>
            </a:br>
            <a:r>
              <a:rPr lang="en-US" sz="2800" b="1" dirty="0"/>
              <a:t>Dept. of Public Instruction</a:t>
            </a:r>
            <a:endParaRPr lang="en-US" sz="2800" dirty="0"/>
          </a:p>
        </p:txBody>
      </p:sp>
    </p:spTree>
    <p:extLst>
      <p:ext uri="{BB962C8B-B14F-4D97-AF65-F5344CB8AC3E}">
        <p14:creationId xmlns:p14="http://schemas.microsoft.com/office/powerpoint/2010/main" val="3294145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68379"/>
            <a:ext cx="9151685" cy="703372"/>
          </a:xfrm>
        </p:spPr>
        <p:txBody>
          <a:bodyPr/>
          <a:lstStyle/>
          <a:p>
            <a:r>
              <a:rPr lang="en-US" dirty="0"/>
              <a:t>Oscar Hernandez</a:t>
            </a:r>
          </a:p>
        </p:txBody>
      </p:sp>
      <p:sp>
        <p:nvSpPr>
          <p:cNvPr id="4" name="TextBox 3">
            <a:extLst>
              <a:ext uri="{FF2B5EF4-FFF2-40B4-BE49-F238E27FC236}">
                <a16:creationId xmlns:a16="http://schemas.microsoft.com/office/drawing/2014/main" id="{CC77DF52-8C6A-4C19-C9DD-3EEA7991CF00}"/>
              </a:ext>
            </a:extLst>
          </p:cNvPr>
          <p:cNvSpPr txBox="1"/>
          <p:nvPr/>
        </p:nvSpPr>
        <p:spPr>
          <a:xfrm>
            <a:off x="1741336" y="381663"/>
            <a:ext cx="5828306" cy="954107"/>
          </a:xfrm>
          <a:prstGeom prst="rect">
            <a:avLst/>
          </a:prstGeom>
          <a:solidFill>
            <a:schemeClr val="bg1"/>
          </a:solidFill>
        </p:spPr>
        <p:txBody>
          <a:bodyPr wrap="square" rtlCol="0">
            <a:spAutoFit/>
          </a:bodyPr>
          <a:lstStyle/>
          <a:p>
            <a:r>
              <a:rPr lang="en-US" sz="2800" b="1" dirty="0"/>
              <a:t>English Language Learner</a:t>
            </a:r>
          </a:p>
          <a:p>
            <a:endParaRPr lang="en-US" sz="2800" dirty="0"/>
          </a:p>
        </p:txBody>
      </p:sp>
      <p:pic>
        <p:nvPicPr>
          <p:cNvPr id="9" name="Picture 8" descr="A picture containing laying&#10;&#10;Description automatically generated">
            <a:extLst>
              <a:ext uri="{FF2B5EF4-FFF2-40B4-BE49-F238E27FC236}">
                <a16:creationId xmlns:a16="http://schemas.microsoft.com/office/drawing/2014/main" id="{023F45F2-1EBE-6BE2-E6E9-0EA2CCDD17CE}"/>
              </a:ext>
            </a:extLst>
          </p:cNvPr>
          <p:cNvPicPr>
            <a:picLocks noChangeAspect="1"/>
          </p:cNvPicPr>
          <p:nvPr/>
        </p:nvPicPr>
        <p:blipFill rotWithShape="1">
          <a:blip r:embed="rId3">
            <a:extLst>
              <a:ext uri="{28A0092B-C50C-407E-A947-70E740481C1C}">
                <a14:useLocalDpi xmlns:a14="http://schemas.microsoft.com/office/drawing/2010/main" val="0"/>
              </a:ext>
            </a:extLst>
          </a:blip>
          <a:srcRect l="7421" t="7640" r="32181" b="11372"/>
          <a:stretch/>
        </p:blipFill>
        <p:spPr>
          <a:xfrm rot="5400000">
            <a:off x="6256378" y="-8175"/>
            <a:ext cx="2887132" cy="2903484"/>
          </a:xfrm>
          <a:prstGeom prst="rect">
            <a:avLst/>
          </a:prstGeom>
        </p:spPr>
      </p:pic>
      <p:pic>
        <p:nvPicPr>
          <p:cNvPr id="11" name="Picture 10" descr="Logo, company name&#10;&#10;Description automatically generated">
            <a:extLst>
              <a:ext uri="{FF2B5EF4-FFF2-40B4-BE49-F238E27FC236}">
                <a16:creationId xmlns:a16="http://schemas.microsoft.com/office/drawing/2014/main" id="{A3747881-9BB8-BDBF-E351-BA0735621537}"/>
              </a:ext>
            </a:extLst>
          </p:cNvPr>
          <p:cNvPicPr>
            <a:picLocks noChangeAspect="1"/>
          </p:cNvPicPr>
          <p:nvPr/>
        </p:nvPicPr>
        <p:blipFill rotWithShape="1">
          <a:blip r:embed="rId4">
            <a:extLst>
              <a:ext uri="{28A0092B-C50C-407E-A947-70E740481C1C}">
                <a14:useLocalDpi xmlns:a14="http://schemas.microsoft.com/office/drawing/2010/main" val="0"/>
              </a:ext>
            </a:extLst>
          </a:blip>
          <a:srcRect t="49703"/>
          <a:stretch/>
        </p:blipFill>
        <p:spPr>
          <a:xfrm>
            <a:off x="2958184" y="3276600"/>
            <a:ext cx="3227632" cy="1866899"/>
          </a:xfrm>
          <a:prstGeom prst="rect">
            <a:avLst/>
          </a:prstGeom>
        </p:spPr>
      </p:pic>
    </p:spTree>
    <p:extLst>
      <p:ext uri="{BB962C8B-B14F-4D97-AF65-F5344CB8AC3E}">
        <p14:creationId xmlns:p14="http://schemas.microsoft.com/office/powerpoint/2010/main" val="82674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24442"/>
            <a:ext cx="9143998" cy="954106"/>
          </a:xfrm>
        </p:spPr>
        <p:txBody>
          <a:bodyPr>
            <a:normAutofit fontScale="90000"/>
          </a:bodyPr>
          <a:lstStyle/>
          <a:p>
            <a:r>
              <a:rPr lang="en-US" dirty="0"/>
              <a:t>Glenna Osborne,</a:t>
            </a:r>
            <a:br>
              <a:rPr lang="en-US" dirty="0"/>
            </a:br>
            <a:r>
              <a:rPr lang="en-US" dirty="0"/>
              <a:t>M.Ed., CESP</a:t>
            </a:r>
          </a:p>
        </p:txBody>
      </p:sp>
      <p:sp>
        <p:nvSpPr>
          <p:cNvPr id="4" name="TextBox 3">
            <a:extLst>
              <a:ext uri="{FF2B5EF4-FFF2-40B4-BE49-F238E27FC236}">
                <a16:creationId xmlns:a16="http://schemas.microsoft.com/office/drawing/2014/main" id="{CC77DF52-8C6A-4C19-C9DD-3EEA7991CF00}"/>
              </a:ext>
            </a:extLst>
          </p:cNvPr>
          <p:cNvSpPr txBox="1"/>
          <p:nvPr/>
        </p:nvSpPr>
        <p:spPr>
          <a:xfrm>
            <a:off x="1741336" y="381663"/>
            <a:ext cx="5828306" cy="954107"/>
          </a:xfrm>
          <a:prstGeom prst="rect">
            <a:avLst/>
          </a:prstGeom>
          <a:solidFill>
            <a:schemeClr val="bg1"/>
          </a:solidFill>
        </p:spPr>
        <p:txBody>
          <a:bodyPr wrap="square" rtlCol="0">
            <a:spAutoFit/>
          </a:bodyPr>
          <a:lstStyle/>
          <a:p>
            <a:r>
              <a:rPr lang="en-US" sz="2800" b="1" dirty="0"/>
              <a:t>Disability Services</a:t>
            </a:r>
          </a:p>
          <a:p>
            <a:endParaRPr lang="en-US" sz="2800" dirty="0"/>
          </a:p>
        </p:txBody>
      </p:sp>
      <p:sp>
        <p:nvSpPr>
          <p:cNvPr id="3" name="Subtitle 2">
            <a:extLst>
              <a:ext uri="{FF2B5EF4-FFF2-40B4-BE49-F238E27FC236}">
                <a16:creationId xmlns:a16="http://schemas.microsoft.com/office/drawing/2014/main" id="{A413C78E-B70D-B33B-44C1-F52399630C35}"/>
              </a:ext>
            </a:extLst>
          </p:cNvPr>
          <p:cNvSpPr>
            <a:spLocks noGrp="1"/>
          </p:cNvSpPr>
          <p:nvPr>
            <p:ph type="subTitle" idx="1"/>
          </p:nvPr>
        </p:nvSpPr>
        <p:spPr>
          <a:xfrm>
            <a:off x="-1" y="2855356"/>
            <a:ext cx="9143999" cy="1027093"/>
          </a:xfrm>
        </p:spPr>
        <p:txBody>
          <a:bodyPr vert="horz" lIns="91440" tIns="45720" rIns="91440" bIns="45720" rtlCol="0" anchor="t">
            <a:normAutofit/>
          </a:bodyPr>
          <a:lstStyle/>
          <a:p>
            <a:r>
              <a:rPr lang="en-US" dirty="0">
                <a:latin typeface="HelvLight"/>
              </a:rPr>
              <a:t>Director of Transition Services </a:t>
            </a:r>
          </a:p>
          <a:p>
            <a:r>
              <a:rPr lang="en-US" dirty="0">
                <a:latin typeface="HelvLight"/>
              </a:rPr>
              <a:t>Clinical Psychiatry Instructor</a:t>
            </a:r>
          </a:p>
        </p:txBody>
      </p:sp>
      <p:pic>
        <p:nvPicPr>
          <p:cNvPr id="6" name="Picture 5" descr="A close-up of a person smiling&#10;&#10;Description automatically generated">
            <a:extLst>
              <a:ext uri="{FF2B5EF4-FFF2-40B4-BE49-F238E27FC236}">
                <a16:creationId xmlns:a16="http://schemas.microsoft.com/office/drawing/2014/main" id="{53973E5F-2033-71B4-AA5A-6F85C5A14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1111" y="0"/>
            <a:ext cx="2592887" cy="2592887"/>
          </a:xfrm>
          <a:prstGeom prst="rect">
            <a:avLst/>
          </a:prstGeom>
        </p:spPr>
      </p:pic>
      <p:pic>
        <p:nvPicPr>
          <p:cNvPr id="1026" name="Picture 2">
            <a:extLst>
              <a:ext uri="{FF2B5EF4-FFF2-40B4-BE49-F238E27FC236}">
                <a16:creationId xmlns:a16="http://schemas.microsoft.com/office/drawing/2014/main" id="{5D86554C-E8DA-3030-ACDD-787E50BA57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0377" y="3943786"/>
            <a:ext cx="3723246" cy="1199713"/>
          </a:xfrm>
          <a:prstGeom prst="rect">
            <a:avLst/>
          </a:prstGeom>
          <a:solidFill>
            <a:schemeClr val="tx1"/>
          </a:solidFill>
        </p:spPr>
      </p:pic>
    </p:spTree>
    <p:extLst>
      <p:ext uri="{BB962C8B-B14F-4D97-AF65-F5344CB8AC3E}">
        <p14:creationId xmlns:p14="http://schemas.microsoft.com/office/powerpoint/2010/main" val="47952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1">
      <a:dk1>
        <a:srgbClr val="000000"/>
      </a:dk1>
      <a:lt1>
        <a:srgbClr val="FFFFFF"/>
      </a:lt1>
      <a:dk2>
        <a:srgbClr val="3E8AB9"/>
      </a:dk2>
      <a:lt2>
        <a:srgbClr val="E7E6E6"/>
      </a:lt2>
      <a:accent1>
        <a:srgbClr val="3E8AB9"/>
      </a:accent1>
      <a:accent2>
        <a:srgbClr val="F68444"/>
      </a:accent2>
      <a:accent3>
        <a:srgbClr val="3E8AB9"/>
      </a:accent3>
      <a:accent4>
        <a:srgbClr val="F68444"/>
      </a:accent4>
      <a:accent5>
        <a:srgbClr val="3E8AB9"/>
      </a:accent5>
      <a:accent6>
        <a:srgbClr val="F68444"/>
      </a:accent6>
      <a:hlink>
        <a:srgbClr val="3E8AB9"/>
      </a:hlink>
      <a:folHlink>
        <a:srgbClr val="F6844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UNC Expanded">
      <a:dk1>
        <a:srgbClr val="13284B"/>
      </a:dk1>
      <a:lt1>
        <a:srgbClr val="FFFFFF"/>
      </a:lt1>
      <a:dk2>
        <a:srgbClr val="000000"/>
      </a:dk2>
      <a:lt2>
        <a:srgbClr val="E1E1E1"/>
      </a:lt2>
      <a:accent1>
        <a:srgbClr val="4B9CD3"/>
      </a:accent1>
      <a:accent2>
        <a:srgbClr val="13294B"/>
      </a:accent2>
      <a:accent3>
        <a:srgbClr val="5958CA"/>
      </a:accent3>
      <a:accent4>
        <a:srgbClr val="E52820"/>
      </a:accent4>
      <a:accent5>
        <a:srgbClr val="FFD200"/>
      </a:accent5>
      <a:accent6>
        <a:srgbClr val="46A549"/>
      </a:accent6>
      <a:hlink>
        <a:srgbClr val="007FAE"/>
      </a:hlink>
      <a:folHlink>
        <a:srgbClr val="007FA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Custom 1">
      <a:dk1>
        <a:srgbClr val="000000"/>
      </a:dk1>
      <a:lt1>
        <a:srgbClr val="FFFFFF"/>
      </a:lt1>
      <a:dk2>
        <a:srgbClr val="3E8AB9"/>
      </a:dk2>
      <a:lt2>
        <a:srgbClr val="E7E6E6"/>
      </a:lt2>
      <a:accent1>
        <a:srgbClr val="3E8AB9"/>
      </a:accent1>
      <a:accent2>
        <a:srgbClr val="F68444"/>
      </a:accent2>
      <a:accent3>
        <a:srgbClr val="3E8AB9"/>
      </a:accent3>
      <a:accent4>
        <a:srgbClr val="F68444"/>
      </a:accent4>
      <a:accent5>
        <a:srgbClr val="3E8AB9"/>
      </a:accent5>
      <a:accent6>
        <a:srgbClr val="F68444"/>
      </a:accent6>
      <a:hlink>
        <a:srgbClr val="3E8AB9"/>
      </a:hlink>
      <a:folHlink>
        <a:srgbClr val="F6844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3648569-d889-4cab-8fb7-f97de583ec0f" xsi:nil="true"/>
    <lcf76f155ced4ddcb4097134ff3c332f xmlns="c2944ea2-f59e-4d9b-9e07-2e8200370d3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6FFA20A777A1E45B39AEF474C3214FD" ma:contentTypeVersion="10" ma:contentTypeDescription="Create a new document." ma:contentTypeScope="" ma:versionID="84c3787dcf701f9d2dc9ad7235c80628">
  <xsd:schema xmlns:xsd="http://www.w3.org/2001/XMLSchema" xmlns:xs="http://www.w3.org/2001/XMLSchema" xmlns:p="http://schemas.microsoft.com/office/2006/metadata/properties" xmlns:ns2="c2944ea2-f59e-4d9b-9e07-2e8200370d35" xmlns:ns3="a3648569-d889-4cab-8fb7-f97de583ec0f" targetNamespace="http://schemas.microsoft.com/office/2006/metadata/properties" ma:root="true" ma:fieldsID="c253f0aa6c420d40b1d0c013390761df" ns2:_="" ns3:_="">
    <xsd:import namespace="c2944ea2-f59e-4d9b-9e07-2e8200370d35"/>
    <xsd:import namespace="a3648569-d889-4cab-8fb7-f97de583ec0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944ea2-f59e-4d9b-9e07-2e8200370d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410e6b-3f3a-46d5-b089-fcc12dc4888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648569-d889-4cab-8fb7-f97de583ec0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223b4f3-e477-4c24-8cf9-751aee7eab28}" ma:internalName="TaxCatchAll" ma:showField="CatchAllData" ma:web="a3648569-d889-4cab-8fb7-f97de583ec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69E33A-A7F5-49EF-8AC5-B95FC02AEB2E}">
  <ds:schemaRefs>
    <ds:schemaRef ds:uri="http://schemas.microsoft.com/sharepoint/v3/contenttype/forms"/>
  </ds:schemaRefs>
</ds:datastoreItem>
</file>

<file path=customXml/itemProps2.xml><?xml version="1.0" encoding="utf-8"?>
<ds:datastoreItem xmlns:ds="http://schemas.openxmlformats.org/officeDocument/2006/customXml" ds:itemID="{9DD5D640-4E55-4B73-8FDF-A8486CD34A22}">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c2944ea2-f59e-4d9b-9e07-2e8200370d35"/>
    <ds:schemaRef ds:uri="http://schemas.microsoft.com/office/2006/documentManagement/types"/>
    <ds:schemaRef ds:uri="http://www.w3.org/XML/1998/namespace"/>
    <ds:schemaRef ds:uri="a3648569-d889-4cab-8fb7-f97de583ec0f"/>
  </ds:schemaRefs>
</ds:datastoreItem>
</file>

<file path=customXml/itemProps3.xml><?xml version="1.0" encoding="utf-8"?>
<ds:datastoreItem xmlns:ds="http://schemas.openxmlformats.org/officeDocument/2006/customXml" ds:itemID="{2BE09C66-5DA8-4998-8006-428E1DDE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944ea2-f59e-4d9b-9e07-2e8200370d35"/>
    <ds:schemaRef ds:uri="a3648569-d889-4cab-8fb7-f97de583ec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System Office Template 2017</Template>
  <TotalTime>1807</TotalTime>
  <Words>2259</Words>
  <Application>Microsoft Office PowerPoint</Application>
  <PresentationFormat>On-screen Show (16:9)</PresentationFormat>
  <Paragraphs>316</Paragraphs>
  <Slides>39</Slides>
  <Notes>36</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39</vt:i4>
      </vt:variant>
    </vt:vector>
  </HeadingPairs>
  <TitlesOfParts>
    <vt:vector size="55" baseType="lpstr">
      <vt:lpstr>Arial</vt:lpstr>
      <vt:lpstr>Calibri</vt:lpstr>
      <vt:lpstr>Calibri Light</vt:lpstr>
      <vt:lpstr>Glypha LT Std</vt:lpstr>
      <vt:lpstr>Helvetica Neue Medium</vt:lpstr>
      <vt:lpstr>HelvLight</vt:lpstr>
      <vt:lpstr>Raleway</vt:lpstr>
      <vt:lpstr>Times New Roman</vt:lpstr>
      <vt:lpstr>Univers LT Std 47 Cn Lt</vt:lpstr>
      <vt:lpstr>Wingdings</vt:lpstr>
      <vt:lpstr>Office Theme</vt:lpstr>
      <vt:lpstr>Office Theme</vt:lpstr>
      <vt:lpstr>Simple Light</vt:lpstr>
      <vt:lpstr>Office Theme</vt:lpstr>
      <vt:lpstr>Custom Design</vt:lpstr>
      <vt:lpstr>1_Office Theme</vt:lpstr>
      <vt:lpstr>Supporting Special Populations  November 14, 2022</vt:lpstr>
      <vt:lpstr>Career &amp; Technical Education Team</vt:lpstr>
      <vt:lpstr>Perkins V Special Populations</vt:lpstr>
      <vt:lpstr>Dr. Bob Witchger</vt:lpstr>
      <vt:lpstr>Dr. Tony Reggi</vt:lpstr>
      <vt:lpstr>Dr. Trudie Hughes</vt:lpstr>
      <vt:lpstr>Shannon Baker</vt:lpstr>
      <vt:lpstr>Oscar Hernandez</vt:lpstr>
      <vt:lpstr>Glenna Osborne, M.Ed., CESP</vt:lpstr>
      <vt:lpstr>Caroline Sullivan</vt:lpstr>
      <vt:lpstr>Sally Tallman</vt:lpstr>
      <vt:lpstr>PowerPoint Presentation</vt:lpstr>
      <vt:lpstr>Deanna Jones</vt:lpstr>
      <vt:lpstr>Nick Drake</vt:lpstr>
      <vt:lpstr>PowerPoint Presentation</vt:lpstr>
      <vt:lpstr>PowerPoint Presentation</vt:lpstr>
      <vt:lpstr>PowerPoint Presentation</vt:lpstr>
      <vt:lpstr>PowerPoint Presentation</vt:lpstr>
      <vt:lpstr>PowerPoint Presentation</vt:lpstr>
      <vt:lpstr>Barriers to landing and maintaining a job</vt:lpstr>
      <vt:lpstr>Advantages of disclosing with LiNC-IT</vt:lpstr>
      <vt:lpstr>PowerPoint Presentation</vt:lpstr>
      <vt:lpstr>LiNC-IT’s role with the employer</vt:lpstr>
      <vt:lpstr>PowerPoint Presentation</vt:lpstr>
      <vt:lpstr>Phase 1: Recruitment &amp; Development</vt:lpstr>
      <vt:lpstr>PowerPoint Presentation</vt:lpstr>
      <vt:lpstr>Phase 2: Employability and Skills Training</vt:lpstr>
      <vt:lpstr>Phase 3: Internship</vt:lpstr>
      <vt:lpstr>Phase 4: Job</vt:lpstr>
      <vt:lpstr>Typical Accommodations (success enablers)</vt:lpstr>
      <vt:lpstr>PowerPoint Presentation</vt:lpstr>
      <vt:lpstr>PowerPoint Presentation</vt:lpstr>
      <vt:lpstr>PowerPoint Presentation</vt:lpstr>
      <vt:lpstr>PowerPoint Presentation</vt:lpstr>
      <vt:lpstr>PowerPoint Presentation</vt:lpstr>
      <vt:lpstr>Higher Education Collaborative </vt:lpstr>
      <vt:lpstr>Higher Education Collaborative </vt:lpstr>
      <vt:lpstr>Higher Education Collaborative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 18, 2021 Careers in Diesel Mechanics</dc:title>
  <dc:creator>Chris Droessler</dc:creator>
  <cp:keywords/>
  <cp:lastModifiedBy>Patti Coultas</cp:lastModifiedBy>
  <cp:revision>92</cp:revision>
  <cp:lastPrinted>2022-08-17T11:27:45Z</cp:lastPrinted>
  <dcterms:created xsi:type="dcterms:W3CDTF">2017-04-24T19:18:55Z</dcterms:created>
  <dcterms:modified xsi:type="dcterms:W3CDTF">2022-11-14T16:30:17Z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0x01010056FFA20A777A1E45B39AEF474C3214FD</vt:lpwstr>
  </property>
</Properties>
</file>