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534" r:id="rId5"/>
    <p:sldId id="257" r:id="rId6"/>
    <p:sldId id="535" r:id="rId7"/>
    <p:sldId id="536" r:id="rId8"/>
    <p:sldId id="537" r:id="rId9"/>
    <p:sldId id="538" r:id="rId10"/>
    <p:sldId id="539" r:id="rId11"/>
    <p:sldId id="540" r:id="rId12"/>
    <p:sldId id="541" r:id="rId13"/>
    <p:sldId id="543" r:id="rId14"/>
    <p:sldId id="544" r:id="rId15"/>
    <p:sldId id="545" r:id="rId16"/>
    <p:sldId id="546" r:id="rId17"/>
    <p:sldId id="547" r:id="rId18"/>
    <p:sldId id="549" r:id="rId19"/>
    <p:sldId id="550" r:id="rId20"/>
    <p:sldId id="551" r:id="rId21"/>
    <p:sldId id="548" r:id="rId22"/>
  </p:sldIdLst>
  <p:sldSz cx="9144000" cy="5143500" type="screen16x9"/>
  <p:notesSz cx="9601200" cy="731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800080"/>
    <a:srgbClr val="FF6600"/>
    <a:srgbClr val="003768"/>
    <a:srgbClr val="EEB111"/>
    <a:srgbClr val="0531FF"/>
    <a:srgbClr val="0037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953" autoAdjust="0"/>
    <p:restoredTop sz="90084"/>
  </p:normalViewPr>
  <p:slideViewPr>
    <p:cSldViewPr snapToGrid="0">
      <p:cViewPr varScale="1">
        <p:scale>
          <a:sx n="131" d="100"/>
          <a:sy n="131" d="100"/>
        </p:scale>
        <p:origin x="564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 snapToGrid="0">
      <p:cViewPr varScale="1">
        <p:scale>
          <a:sx n="117" d="100"/>
          <a:sy n="117" d="100"/>
        </p:scale>
        <p:origin x="237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7030"/>
          </a:xfrm>
          <a:prstGeom prst="rect">
            <a:avLst/>
          </a:prstGeom>
        </p:spPr>
        <p:txBody>
          <a:bodyPr vert="horz" lIns="96624" tIns="48313" rIns="96624" bIns="4831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8458" y="0"/>
            <a:ext cx="4160520" cy="367030"/>
          </a:xfrm>
          <a:prstGeom prst="rect">
            <a:avLst/>
          </a:prstGeom>
        </p:spPr>
        <p:txBody>
          <a:bodyPr vert="horz" lIns="96624" tIns="48313" rIns="96624" bIns="48313" rtlCol="0"/>
          <a:lstStyle>
            <a:lvl1pPr algn="r">
              <a:defRPr sz="1200"/>
            </a:lvl1pPr>
          </a:lstStyle>
          <a:p>
            <a:fld id="{7E9B6F52-CC10-4425-9195-EDF28B435798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948171"/>
            <a:ext cx="4160520" cy="367029"/>
          </a:xfrm>
          <a:prstGeom prst="rect">
            <a:avLst/>
          </a:prstGeom>
        </p:spPr>
        <p:txBody>
          <a:bodyPr vert="horz" lIns="96624" tIns="48313" rIns="96624" bIns="4831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458" y="6948171"/>
            <a:ext cx="4160520" cy="367029"/>
          </a:xfrm>
          <a:prstGeom prst="rect">
            <a:avLst/>
          </a:prstGeom>
        </p:spPr>
        <p:txBody>
          <a:bodyPr vert="horz" lIns="96624" tIns="48313" rIns="96624" bIns="48313" rtlCol="0" anchor="b"/>
          <a:lstStyle>
            <a:lvl1pPr algn="r">
              <a:defRPr sz="1200"/>
            </a:lvl1pPr>
          </a:lstStyle>
          <a:p>
            <a:fld id="{5A111C28-737F-4457-9FE5-6826B7F32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4465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7030"/>
          </a:xfrm>
          <a:prstGeom prst="rect">
            <a:avLst/>
          </a:prstGeom>
        </p:spPr>
        <p:txBody>
          <a:bodyPr vert="horz" lIns="96624" tIns="48313" rIns="96624" bIns="4831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58" y="0"/>
            <a:ext cx="4160520" cy="367030"/>
          </a:xfrm>
          <a:prstGeom prst="rect">
            <a:avLst/>
          </a:prstGeom>
        </p:spPr>
        <p:txBody>
          <a:bodyPr vert="horz" lIns="96624" tIns="48313" rIns="96624" bIns="48313" rtlCol="0"/>
          <a:lstStyle>
            <a:lvl1pPr algn="r">
              <a:defRPr sz="1200"/>
            </a:lvl1pPr>
          </a:lstStyle>
          <a:p>
            <a:fld id="{C02D3CF6-D097-446F-BA20-84B1F837E572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06675" y="914400"/>
            <a:ext cx="4387850" cy="2468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24" tIns="48313" rIns="96624" bIns="4831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3520443"/>
            <a:ext cx="7680960" cy="2880360"/>
          </a:xfrm>
          <a:prstGeom prst="rect">
            <a:avLst/>
          </a:prstGeom>
        </p:spPr>
        <p:txBody>
          <a:bodyPr vert="horz" lIns="96624" tIns="48313" rIns="96624" bIns="48313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171"/>
            <a:ext cx="4160520" cy="367029"/>
          </a:xfrm>
          <a:prstGeom prst="rect">
            <a:avLst/>
          </a:prstGeom>
        </p:spPr>
        <p:txBody>
          <a:bodyPr vert="horz" lIns="96624" tIns="48313" rIns="96624" bIns="4831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58" y="6948171"/>
            <a:ext cx="4160520" cy="367029"/>
          </a:xfrm>
          <a:prstGeom prst="rect">
            <a:avLst/>
          </a:prstGeom>
        </p:spPr>
        <p:txBody>
          <a:bodyPr vert="horz" lIns="96624" tIns="48313" rIns="96624" bIns="48313" rtlCol="0" anchor="b"/>
          <a:lstStyle>
            <a:lvl1pPr algn="r">
              <a:defRPr sz="1200"/>
            </a:lvl1pPr>
          </a:lstStyle>
          <a:p>
            <a:fld id="{3D52D8DC-3CCA-4826-966D-69131461E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0096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808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/>
          </p:nvPr>
        </p:nvSpPr>
        <p:spPr>
          <a:xfrm>
            <a:off x="2606675" y="914400"/>
            <a:ext cx="4387850" cy="24685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5" name="Shape 12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48229"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24201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692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39375"/>
            <a:ext cx="7336465" cy="1071375"/>
          </a:xfrm>
        </p:spPr>
        <p:txBody>
          <a:bodyPr anchor="b">
            <a:normAutofit/>
          </a:bodyPr>
          <a:lstStyle>
            <a:lvl1pPr algn="ctr">
              <a:defRPr sz="33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910750"/>
            <a:ext cx="7336465" cy="1241822"/>
          </a:xfrm>
        </p:spPr>
        <p:txBody>
          <a:bodyPr>
            <a:normAutofit/>
          </a:bodyPr>
          <a:lstStyle>
            <a:lvl1pPr marL="0" indent="0" algn="ctr">
              <a:buNone/>
              <a:defRPr sz="2700"/>
            </a:lvl1pPr>
            <a:lvl2pPr marL="192881" indent="0" algn="ctr">
              <a:buNone/>
              <a:defRPr sz="844"/>
            </a:lvl2pPr>
            <a:lvl3pPr marL="385763" indent="0" algn="ctr">
              <a:buNone/>
              <a:defRPr sz="760"/>
            </a:lvl3pPr>
            <a:lvl4pPr marL="578644" indent="0" algn="ctr">
              <a:buNone/>
              <a:defRPr sz="675"/>
            </a:lvl4pPr>
            <a:lvl5pPr marL="771525" indent="0" algn="ctr">
              <a:buNone/>
              <a:defRPr sz="675"/>
            </a:lvl5pPr>
            <a:lvl6pPr marL="964406" indent="0" algn="ctr">
              <a:buNone/>
              <a:defRPr sz="675"/>
            </a:lvl6pPr>
            <a:lvl7pPr marL="1157288" indent="0" algn="ctr">
              <a:buNone/>
              <a:defRPr sz="675"/>
            </a:lvl7pPr>
            <a:lvl8pPr marL="1350169" indent="0" algn="ctr">
              <a:buNone/>
              <a:defRPr sz="675"/>
            </a:lvl8pPr>
            <a:lvl9pPr marL="1543050" indent="0" algn="ctr">
              <a:buNone/>
              <a:defRPr sz="675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733354" y="366947"/>
            <a:ext cx="6025812" cy="799835"/>
          </a:xfrm>
          <a:prstGeom prst="rect">
            <a:avLst/>
          </a:prstGeom>
          <a:noFill/>
        </p:spPr>
        <p:txBody>
          <a:bodyPr wrap="square" lIns="51435" tIns="25718" rIns="51435" bIns="25718">
            <a:spAutoFit/>
          </a:bodyPr>
          <a:lstStyle/>
          <a:p>
            <a:pPr>
              <a:lnSpc>
                <a:spcPct val="80000"/>
              </a:lnSpc>
            </a:pPr>
            <a:r>
              <a:rPr lang="en-US" sz="3000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</a:t>
            </a:r>
          </a:p>
          <a:p>
            <a:pPr>
              <a:lnSpc>
                <a:spcPct val="80000"/>
              </a:lnSpc>
            </a:pPr>
            <a:r>
              <a:rPr lang="en-US" sz="3000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Community College System</a:t>
            </a:r>
          </a:p>
        </p:txBody>
      </p:sp>
      <p:cxnSp>
        <p:nvCxnSpPr>
          <p:cNvPr id="10" name="Straight Connector 9" title="Gold Line"/>
          <p:cNvCxnSpPr/>
          <p:nvPr userDrawn="1"/>
        </p:nvCxnSpPr>
        <p:spPr>
          <a:xfrm flipV="1">
            <a:off x="1733355" y="1398670"/>
            <a:ext cx="5705475" cy="18968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45" y="126366"/>
            <a:ext cx="1116203" cy="1267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76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859" y="126367"/>
            <a:ext cx="7364361" cy="994172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44976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500"/>
            </a:lvl1pPr>
            <a:lvl2pPr>
              <a:lnSpc>
                <a:spcPct val="100000"/>
              </a:lnSpc>
              <a:defRPr sz="135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900"/>
            </a:lvl4pPr>
            <a:lvl5pPr>
              <a:lnSpc>
                <a:spcPct val="100000"/>
              </a:lnSpc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44976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500"/>
            </a:lvl1pPr>
            <a:lvl2pPr>
              <a:lnSpc>
                <a:spcPct val="100000"/>
              </a:lnSpc>
              <a:defRPr sz="135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900"/>
            </a:lvl4pPr>
            <a:lvl5pPr>
              <a:lnSpc>
                <a:spcPct val="100000"/>
              </a:lnSpc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45" y="126366"/>
            <a:ext cx="759968" cy="857504"/>
          </a:xfrm>
          <a:prstGeom prst="rect">
            <a:avLst/>
          </a:prstGeom>
        </p:spPr>
      </p:pic>
      <p:cxnSp>
        <p:nvCxnSpPr>
          <p:cNvPr id="14" name="Straight Connector 13" title="Gold Line"/>
          <p:cNvCxnSpPr/>
          <p:nvPr userDrawn="1"/>
        </p:nvCxnSpPr>
        <p:spPr>
          <a:xfrm flipV="1">
            <a:off x="1297858" y="1220720"/>
            <a:ext cx="6468364" cy="3396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093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>
            <a:normAutofit/>
          </a:bodyPr>
          <a:lstStyle>
            <a:lvl1pPr marL="0" indent="0">
              <a:buNone/>
              <a:defRPr sz="1350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94017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500"/>
            </a:lvl1pPr>
            <a:lvl2pPr>
              <a:lnSpc>
                <a:spcPct val="100000"/>
              </a:lnSpc>
              <a:defRPr sz="135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900"/>
            </a:lvl4pPr>
            <a:lvl5pPr>
              <a:lnSpc>
                <a:spcPct val="100000"/>
              </a:lnSpc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3" y="1260872"/>
            <a:ext cx="3887391" cy="617934"/>
          </a:xfrm>
        </p:spPr>
        <p:txBody>
          <a:bodyPr anchor="b">
            <a:normAutofit/>
          </a:bodyPr>
          <a:lstStyle>
            <a:lvl1pPr marL="0" indent="0">
              <a:buNone/>
              <a:defRPr sz="1350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3" y="1878806"/>
            <a:ext cx="3887391" cy="294017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500"/>
            </a:lvl1pPr>
            <a:lvl2pPr>
              <a:lnSpc>
                <a:spcPct val="100000"/>
              </a:lnSpc>
              <a:defRPr sz="135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900"/>
            </a:lvl4pPr>
            <a:lvl5pPr>
              <a:lnSpc>
                <a:spcPct val="100000"/>
              </a:lnSpc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4" name="Straight Connector 13" title="Gold Line"/>
          <p:cNvCxnSpPr/>
          <p:nvPr userDrawn="1"/>
        </p:nvCxnSpPr>
        <p:spPr>
          <a:xfrm flipV="1">
            <a:off x="1297858" y="1220720"/>
            <a:ext cx="6468364" cy="3396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297859" y="126367"/>
            <a:ext cx="7364361" cy="994172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45" y="126366"/>
            <a:ext cx="759968" cy="85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95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297859" y="126367"/>
            <a:ext cx="7364361" cy="994172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45" y="126366"/>
            <a:ext cx="759968" cy="857504"/>
          </a:xfrm>
          <a:prstGeom prst="rect">
            <a:avLst/>
          </a:prstGeom>
        </p:spPr>
      </p:pic>
      <p:cxnSp>
        <p:nvCxnSpPr>
          <p:cNvPr id="14" name="Straight Connector 13" title="Gold Line"/>
          <p:cNvCxnSpPr/>
          <p:nvPr userDrawn="1"/>
        </p:nvCxnSpPr>
        <p:spPr>
          <a:xfrm flipV="1">
            <a:off x="1297858" y="1220720"/>
            <a:ext cx="6468364" cy="3396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782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544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3"/>
            <a:ext cx="4629150" cy="3655219"/>
          </a:xfrm>
        </p:spPr>
        <p:txBody>
          <a:bodyPr/>
          <a:lstStyle>
            <a:lvl1pPr>
              <a:defRPr sz="1350"/>
            </a:lvl1pPr>
            <a:lvl2pPr>
              <a:defRPr sz="1181"/>
            </a:lvl2pPr>
            <a:lvl3pPr>
              <a:defRPr sz="1013"/>
            </a:lvl3pPr>
            <a:lvl4pPr>
              <a:defRPr sz="844"/>
            </a:lvl4pPr>
            <a:lvl5pPr>
              <a:defRPr sz="844"/>
            </a:lvl5pPr>
            <a:lvl6pPr>
              <a:defRPr sz="844"/>
            </a:lvl6pPr>
            <a:lvl7pPr>
              <a:defRPr sz="844"/>
            </a:lvl7pPr>
            <a:lvl8pPr>
              <a:defRPr sz="844"/>
            </a:lvl8pPr>
            <a:lvl9pPr>
              <a:defRPr sz="8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57950" y="4662185"/>
            <a:ext cx="2057400" cy="273844"/>
          </a:xfrm>
          <a:prstGeom prst="rect">
            <a:avLst/>
          </a:prstGeom>
        </p:spPr>
        <p:txBody>
          <a:bodyPr/>
          <a:lstStyle/>
          <a:p>
            <a:fld id="{47CC054E-03C2-4BA4-B0DC-8A52C253DBFA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43300" y="4662185"/>
            <a:ext cx="2057400" cy="273844"/>
          </a:xfrm>
          <a:prstGeom prst="rect">
            <a:avLst/>
          </a:prstGeom>
        </p:spPr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474804" y="4777668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9" name="Picture 8" title="NCCCS Logo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562" y="4767264"/>
            <a:ext cx="261242" cy="29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02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3"/>
            <a:ext cx="4629150" cy="3655219"/>
          </a:xfrm>
        </p:spPr>
        <p:txBody>
          <a:bodyPr/>
          <a:lstStyle>
            <a:lvl1pPr marL="0" indent="0">
              <a:buNone/>
              <a:defRPr sz="1350"/>
            </a:lvl1pPr>
            <a:lvl2pPr marL="192881" indent="0">
              <a:buNone/>
              <a:defRPr sz="1181"/>
            </a:lvl2pPr>
            <a:lvl3pPr marL="385763" indent="0">
              <a:buNone/>
              <a:defRPr sz="1013"/>
            </a:lvl3pPr>
            <a:lvl4pPr marL="578644" indent="0">
              <a:buNone/>
              <a:defRPr sz="844"/>
            </a:lvl4pPr>
            <a:lvl5pPr marL="771525" indent="0">
              <a:buNone/>
              <a:defRPr sz="844"/>
            </a:lvl5pPr>
            <a:lvl6pPr marL="964406" indent="0">
              <a:buNone/>
              <a:defRPr sz="844"/>
            </a:lvl6pPr>
            <a:lvl7pPr marL="1157288" indent="0">
              <a:buNone/>
              <a:defRPr sz="844"/>
            </a:lvl7pPr>
            <a:lvl8pPr marL="1350169" indent="0">
              <a:buNone/>
              <a:defRPr sz="844"/>
            </a:lvl8pPr>
            <a:lvl9pPr marL="1543050" indent="0">
              <a:buNone/>
              <a:defRPr sz="844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57950" y="4662185"/>
            <a:ext cx="2057400" cy="273844"/>
          </a:xfrm>
          <a:prstGeom prst="rect">
            <a:avLst/>
          </a:prstGeom>
        </p:spPr>
        <p:txBody>
          <a:bodyPr/>
          <a:lstStyle/>
          <a:p>
            <a:fld id="{47CC054E-03C2-4BA4-B0DC-8A52C253DBFA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43300" y="4662185"/>
            <a:ext cx="2057400" cy="273844"/>
          </a:xfrm>
          <a:prstGeom prst="rect">
            <a:avLst/>
          </a:prstGeom>
        </p:spPr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474804" y="4777668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9" name="Picture 8" title="NCCCS Logo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562" y="4767264"/>
            <a:ext cx="261242" cy="29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84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7950" y="4662185"/>
            <a:ext cx="2057400" cy="273844"/>
          </a:xfrm>
          <a:prstGeom prst="rect">
            <a:avLst/>
          </a:prstGeom>
        </p:spPr>
        <p:txBody>
          <a:bodyPr/>
          <a:lstStyle/>
          <a:p>
            <a:fld id="{47CC054E-03C2-4BA4-B0DC-8A52C253DBFA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4662185"/>
            <a:ext cx="2057400" cy="273844"/>
          </a:xfrm>
          <a:prstGeom prst="rect">
            <a:avLst/>
          </a:prstGeom>
        </p:spPr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474804" y="4777668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8" name="Picture 7" title="NCCCS Logo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562" y="4767264"/>
            <a:ext cx="261242" cy="294650"/>
          </a:xfrm>
          <a:prstGeom prst="rect">
            <a:avLst/>
          </a:prstGeom>
        </p:spPr>
      </p:pic>
      <p:pic>
        <p:nvPicPr>
          <p:cNvPr id="9" name="Picture 8" title="NCCCS Logo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349" y="223247"/>
            <a:ext cx="971180" cy="1095372"/>
          </a:xfrm>
          <a:prstGeom prst="rect">
            <a:avLst/>
          </a:prstGeom>
        </p:spPr>
      </p:pic>
      <p:cxnSp>
        <p:nvCxnSpPr>
          <p:cNvPr id="10" name="Straight Connector 9" title="Gold Line"/>
          <p:cNvCxnSpPr/>
          <p:nvPr userDrawn="1"/>
        </p:nvCxnSpPr>
        <p:spPr>
          <a:xfrm flipV="1">
            <a:off x="1455549" y="1287265"/>
            <a:ext cx="7059802" cy="10217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561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7950" y="4662185"/>
            <a:ext cx="2057400" cy="273844"/>
          </a:xfrm>
          <a:prstGeom prst="rect">
            <a:avLst/>
          </a:prstGeom>
        </p:spPr>
        <p:txBody>
          <a:bodyPr/>
          <a:lstStyle/>
          <a:p>
            <a:fld id="{47CC054E-03C2-4BA4-B0DC-8A52C253DBFA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4662185"/>
            <a:ext cx="2057400" cy="273844"/>
          </a:xfrm>
          <a:prstGeom prst="rect">
            <a:avLst/>
          </a:prstGeom>
        </p:spPr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474805" y="4777668"/>
            <a:ext cx="3161741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8" name="Picture 7" title="NCCCS Logo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563" y="4767264"/>
            <a:ext cx="254263" cy="29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05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141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3"/>
            <a:ext cx="4629150" cy="3655219"/>
          </a:xfrm>
        </p:spPr>
        <p:txBody>
          <a:bodyPr/>
          <a:lstStyle>
            <a:lvl1pPr>
              <a:defRPr sz="1350"/>
            </a:lvl1pPr>
            <a:lvl2pPr>
              <a:defRPr sz="1181"/>
            </a:lvl2pPr>
            <a:lvl3pPr>
              <a:defRPr sz="1013"/>
            </a:lvl3pPr>
            <a:lvl4pPr>
              <a:defRPr sz="844"/>
            </a:lvl4pPr>
            <a:lvl5pPr>
              <a:defRPr sz="844"/>
            </a:lvl5pPr>
            <a:lvl6pPr>
              <a:defRPr sz="844"/>
            </a:lvl6pPr>
            <a:lvl7pPr>
              <a:defRPr sz="844"/>
            </a:lvl7pPr>
            <a:lvl8pPr>
              <a:defRPr sz="844"/>
            </a:lvl8pPr>
            <a:lvl9pPr>
              <a:defRPr sz="8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57950" y="4662185"/>
            <a:ext cx="2057400" cy="273844"/>
          </a:xfrm>
          <a:prstGeom prst="rect">
            <a:avLst/>
          </a:prstGeom>
        </p:spPr>
        <p:txBody>
          <a:bodyPr/>
          <a:lstStyle/>
          <a:p>
            <a:fld id="{47CC054E-03C2-4BA4-B0DC-8A52C253DBFA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43300" y="4662185"/>
            <a:ext cx="2057400" cy="273844"/>
          </a:xfrm>
          <a:prstGeom prst="rect">
            <a:avLst/>
          </a:prstGeom>
        </p:spPr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474804" y="4777668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9" name="Picture 8" title="NCCCS Logo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562" y="4767264"/>
            <a:ext cx="261242" cy="29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02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20904"/>
            <a:ext cx="7886700" cy="3548753"/>
          </a:xfrm>
        </p:spPr>
        <p:txBody>
          <a:bodyPr>
            <a:normAutofit/>
          </a:bodyPr>
          <a:lstStyle>
            <a:lvl1pPr marL="175022" indent="-175022">
              <a:lnSpc>
                <a:spcPct val="100000"/>
              </a:lnSpc>
              <a:spcBef>
                <a:spcPts val="450"/>
              </a:spcBef>
              <a:tabLst/>
              <a:defRPr sz="2100"/>
            </a:lvl1pPr>
            <a:lvl2pPr marL="344091" indent="-151210">
              <a:lnSpc>
                <a:spcPct val="100000"/>
              </a:lnSpc>
              <a:spcBef>
                <a:spcPts val="225"/>
              </a:spcBef>
              <a:tabLst/>
              <a:defRPr sz="1800"/>
            </a:lvl2pPr>
            <a:lvl3pPr marL="519113" indent="-133350">
              <a:lnSpc>
                <a:spcPct val="100000"/>
              </a:lnSpc>
              <a:spcBef>
                <a:spcPts val="225"/>
              </a:spcBef>
              <a:tabLst/>
              <a:defRPr sz="1650"/>
            </a:lvl3pPr>
            <a:lvl4pPr marL="732235" indent="-153591">
              <a:lnSpc>
                <a:spcPct val="100000"/>
              </a:lnSpc>
              <a:spcBef>
                <a:spcPts val="225"/>
              </a:spcBef>
              <a:tabLst/>
              <a:defRPr sz="1500"/>
            </a:lvl4pPr>
            <a:lvl5pPr marL="900113" indent="-128588">
              <a:lnSpc>
                <a:spcPct val="100000"/>
              </a:lnSpc>
              <a:spcBef>
                <a:spcPts val="225"/>
              </a:spcBef>
              <a:tabLst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 title="Gold Line"/>
          <p:cNvCxnSpPr/>
          <p:nvPr userDrawn="1"/>
        </p:nvCxnSpPr>
        <p:spPr>
          <a:xfrm flipV="1">
            <a:off x="1297858" y="1220720"/>
            <a:ext cx="6468364" cy="3396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297859" y="126367"/>
            <a:ext cx="7364361" cy="994172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45" y="126366"/>
            <a:ext cx="759968" cy="85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93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3"/>
            <a:ext cx="4629150" cy="3655219"/>
          </a:xfrm>
        </p:spPr>
        <p:txBody>
          <a:bodyPr/>
          <a:lstStyle>
            <a:lvl1pPr marL="0" indent="0">
              <a:buNone/>
              <a:defRPr sz="1350"/>
            </a:lvl1pPr>
            <a:lvl2pPr marL="192881" indent="0">
              <a:buNone/>
              <a:defRPr sz="1181"/>
            </a:lvl2pPr>
            <a:lvl3pPr marL="385763" indent="0">
              <a:buNone/>
              <a:defRPr sz="1013"/>
            </a:lvl3pPr>
            <a:lvl4pPr marL="578644" indent="0">
              <a:buNone/>
              <a:defRPr sz="844"/>
            </a:lvl4pPr>
            <a:lvl5pPr marL="771525" indent="0">
              <a:buNone/>
              <a:defRPr sz="844"/>
            </a:lvl5pPr>
            <a:lvl6pPr marL="964406" indent="0">
              <a:buNone/>
              <a:defRPr sz="844"/>
            </a:lvl6pPr>
            <a:lvl7pPr marL="1157288" indent="0">
              <a:buNone/>
              <a:defRPr sz="844"/>
            </a:lvl7pPr>
            <a:lvl8pPr marL="1350169" indent="0">
              <a:buNone/>
              <a:defRPr sz="844"/>
            </a:lvl8pPr>
            <a:lvl9pPr marL="1543050" indent="0">
              <a:buNone/>
              <a:defRPr sz="844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57950" y="4662185"/>
            <a:ext cx="2057400" cy="273844"/>
          </a:xfrm>
          <a:prstGeom prst="rect">
            <a:avLst/>
          </a:prstGeom>
        </p:spPr>
        <p:txBody>
          <a:bodyPr/>
          <a:lstStyle/>
          <a:p>
            <a:fld id="{47CC054E-03C2-4BA4-B0DC-8A52C253DBFA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43300" y="4662185"/>
            <a:ext cx="2057400" cy="273844"/>
          </a:xfrm>
          <a:prstGeom prst="rect">
            <a:avLst/>
          </a:prstGeom>
        </p:spPr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474804" y="4777668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9" name="Picture 8" title="NCCCS Logo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562" y="4767264"/>
            <a:ext cx="261242" cy="29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84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7950" y="4662185"/>
            <a:ext cx="2057400" cy="273844"/>
          </a:xfrm>
          <a:prstGeom prst="rect">
            <a:avLst/>
          </a:prstGeom>
        </p:spPr>
        <p:txBody>
          <a:bodyPr/>
          <a:lstStyle/>
          <a:p>
            <a:fld id="{47CC054E-03C2-4BA4-B0DC-8A52C253DBFA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4662185"/>
            <a:ext cx="2057400" cy="273844"/>
          </a:xfrm>
          <a:prstGeom prst="rect">
            <a:avLst/>
          </a:prstGeom>
        </p:spPr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474804" y="4777668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8" name="Picture 7" title="NCCCS Logo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562" y="4767264"/>
            <a:ext cx="261242" cy="294650"/>
          </a:xfrm>
          <a:prstGeom prst="rect">
            <a:avLst/>
          </a:prstGeom>
        </p:spPr>
      </p:pic>
      <p:pic>
        <p:nvPicPr>
          <p:cNvPr id="9" name="Picture 8" title="NCCCS Logo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349" y="223247"/>
            <a:ext cx="971180" cy="1095372"/>
          </a:xfrm>
          <a:prstGeom prst="rect">
            <a:avLst/>
          </a:prstGeom>
        </p:spPr>
      </p:pic>
      <p:cxnSp>
        <p:nvCxnSpPr>
          <p:cNvPr id="10" name="Straight Connector 9" title="Gold Line"/>
          <p:cNvCxnSpPr/>
          <p:nvPr userDrawn="1"/>
        </p:nvCxnSpPr>
        <p:spPr>
          <a:xfrm flipV="1">
            <a:off x="1455549" y="1287265"/>
            <a:ext cx="7059802" cy="10217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561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7950" y="4662185"/>
            <a:ext cx="2057400" cy="273844"/>
          </a:xfrm>
          <a:prstGeom prst="rect">
            <a:avLst/>
          </a:prstGeom>
        </p:spPr>
        <p:txBody>
          <a:bodyPr/>
          <a:lstStyle/>
          <a:p>
            <a:fld id="{47CC054E-03C2-4BA4-B0DC-8A52C253DBFA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4662185"/>
            <a:ext cx="2057400" cy="273844"/>
          </a:xfrm>
          <a:prstGeom prst="rect">
            <a:avLst/>
          </a:prstGeom>
        </p:spPr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474805" y="4777668"/>
            <a:ext cx="3161741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8" name="Picture 7" title="NCCCS Logo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563" y="4767264"/>
            <a:ext cx="254263" cy="29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05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92970" y="3355330"/>
            <a:ext cx="7358063" cy="24329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265" i="1"/>
            </a:lvl1pPr>
            <a:lvl2pPr marL="485534" indent="-251138" algn="ctr">
              <a:spcBef>
                <a:spcPts val="0"/>
              </a:spcBef>
              <a:defRPr sz="1265" i="1"/>
            </a:lvl2pPr>
            <a:lvl3pPr marL="719930" indent="-251138" algn="ctr">
              <a:spcBef>
                <a:spcPts val="0"/>
              </a:spcBef>
              <a:defRPr sz="1265" i="1"/>
            </a:lvl3pPr>
            <a:lvl4pPr marL="954326" indent="-251138" algn="ctr">
              <a:spcBef>
                <a:spcPts val="0"/>
              </a:spcBef>
              <a:defRPr sz="1265" i="1"/>
            </a:lvl4pPr>
            <a:lvl5pPr marL="1188722" indent="-251138" algn="ctr">
              <a:spcBef>
                <a:spcPts val="0"/>
              </a:spcBef>
              <a:defRPr sz="1265" i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3"/>
          </p:nvPr>
        </p:nvSpPr>
        <p:spPr>
          <a:xfrm>
            <a:off x="892970" y="2250236"/>
            <a:ext cx="7358063" cy="321562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marL="0" indent="0" algn="ctr">
              <a:spcBef>
                <a:spcPts val="0"/>
              </a:spcBef>
              <a:buSzTx/>
              <a:buNone/>
              <a:defRPr sz="34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9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8"/>
            <a:ext cx="7886700" cy="2139553"/>
          </a:xfrm>
        </p:spPr>
        <p:txBody>
          <a:bodyPr anchor="b">
            <a:normAutofit/>
          </a:bodyPr>
          <a:lstStyle>
            <a:lvl1pPr algn="ctr"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2"/>
            <a:ext cx="7886700" cy="112514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192881" indent="0">
              <a:buNone/>
              <a:defRPr sz="844">
                <a:solidFill>
                  <a:schemeClr val="tx1">
                    <a:tint val="75000"/>
                  </a:schemeClr>
                </a:solidFill>
              </a:defRPr>
            </a:lvl2pPr>
            <a:lvl3pPr marL="385763" indent="0">
              <a:buNone/>
              <a:defRPr sz="760">
                <a:solidFill>
                  <a:schemeClr val="tx1">
                    <a:tint val="75000"/>
                  </a:schemeClr>
                </a:solidFill>
              </a:defRPr>
            </a:lvl3pPr>
            <a:lvl4pPr marL="578644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4pPr>
            <a:lvl5pPr marL="771525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5pPr>
            <a:lvl6pPr marL="964406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6pPr>
            <a:lvl7pPr marL="1157288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7pPr>
            <a:lvl8pPr marL="1350169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8pPr>
            <a:lvl9pPr marL="1543050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415537" y="4869657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39" y="4818981"/>
            <a:ext cx="316698" cy="26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4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859" y="126367"/>
            <a:ext cx="7364361" cy="994172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44976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500"/>
            </a:lvl1pPr>
            <a:lvl2pPr>
              <a:lnSpc>
                <a:spcPct val="100000"/>
              </a:lnSpc>
              <a:defRPr sz="135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900"/>
            </a:lvl4pPr>
            <a:lvl5pPr>
              <a:lnSpc>
                <a:spcPct val="100000"/>
              </a:lnSpc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44976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500"/>
            </a:lvl1pPr>
            <a:lvl2pPr>
              <a:lnSpc>
                <a:spcPct val="100000"/>
              </a:lnSpc>
              <a:defRPr sz="135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900"/>
            </a:lvl4pPr>
            <a:lvl5pPr>
              <a:lnSpc>
                <a:spcPct val="100000"/>
              </a:lnSpc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45" y="126366"/>
            <a:ext cx="759968" cy="857504"/>
          </a:xfrm>
          <a:prstGeom prst="rect">
            <a:avLst/>
          </a:prstGeom>
        </p:spPr>
      </p:pic>
      <p:cxnSp>
        <p:nvCxnSpPr>
          <p:cNvPr id="14" name="Straight Connector 13" title="Gold Line"/>
          <p:cNvCxnSpPr/>
          <p:nvPr userDrawn="1"/>
        </p:nvCxnSpPr>
        <p:spPr>
          <a:xfrm flipV="1">
            <a:off x="1297858" y="1220720"/>
            <a:ext cx="6468364" cy="3396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093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>
            <a:normAutofit/>
          </a:bodyPr>
          <a:lstStyle>
            <a:lvl1pPr marL="0" indent="0">
              <a:buNone/>
              <a:defRPr sz="1350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94017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500"/>
            </a:lvl1pPr>
            <a:lvl2pPr>
              <a:lnSpc>
                <a:spcPct val="100000"/>
              </a:lnSpc>
              <a:defRPr sz="135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900"/>
            </a:lvl4pPr>
            <a:lvl5pPr>
              <a:lnSpc>
                <a:spcPct val="100000"/>
              </a:lnSpc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3" y="1260872"/>
            <a:ext cx="3887391" cy="617934"/>
          </a:xfrm>
        </p:spPr>
        <p:txBody>
          <a:bodyPr anchor="b">
            <a:normAutofit/>
          </a:bodyPr>
          <a:lstStyle>
            <a:lvl1pPr marL="0" indent="0">
              <a:buNone/>
              <a:defRPr sz="1350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3" y="1878806"/>
            <a:ext cx="3887391" cy="294017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500"/>
            </a:lvl1pPr>
            <a:lvl2pPr>
              <a:lnSpc>
                <a:spcPct val="100000"/>
              </a:lnSpc>
              <a:defRPr sz="135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900"/>
            </a:lvl4pPr>
            <a:lvl5pPr>
              <a:lnSpc>
                <a:spcPct val="100000"/>
              </a:lnSpc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4" name="Straight Connector 13" title="Gold Line"/>
          <p:cNvCxnSpPr/>
          <p:nvPr userDrawn="1"/>
        </p:nvCxnSpPr>
        <p:spPr>
          <a:xfrm flipV="1">
            <a:off x="1297858" y="1220720"/>
            <a:ext cx="6468364" cy="3396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297859" y="126367"/>
            <a:ext cx="7364361" cy="994172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45" y="126366"/>
            <a:ext cx="759968" cy="85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95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297859" y="126367"/>
            <a:ext cx="7364361" cy="994172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45" y="126366"/>
            <a:ext cx="759968" cy="857504"/>
          </a:xfrm>
          <a:prstGeom prst="rect">
            <a:avLst/>
          </a:prstGeom>
        </p:spPr>
      </p:pic>
      <p:cxnSp>
        <p:nvCxnSpPr>
          <p:cNvPr id="14" name="Straight Connector 13" title="Gold Line"/>
          <p:cNvCxnSpPr/>
          <p:nvPr userDrawn="1"/>
        </p:nvCxnSpPr>
        <p:spPr>
          <a:xfrm flipV="1">
            <a:off x="1297858" y="1220720"/>
            <a:ext cx="6468364" cy="3396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782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39375"/>
            <a:ext cx="7336465" cy="1071375"/>
          </a:xfrm>
        </p:spPr>
        <p:txBody>
          <a:bodyPr anchor="b">
            <a:normAutofit/>
          </a:bodyPr>
          <a:lstStyle>
            <a:lvl1pPr algn="ctr">
              <a:defRPr sz="33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910750"/>
            <a:ext cx="7336465" cy="1241822"/>
          </a:xfrm>
        </p:spPr>
        <p:txBody>
          <a:bodyPr>
            <a:normAutofit/>
          </a:bodyPr>
          <a:lstStyle>
            <a:lvl1pPr marL="0" indent="0" algn="ctr">
              <a:buNone/>
              <a:defRPr sz="2700"/>
            </a:lvl1pPr>
            <a:lvl2pPr marL="192881" indent="0" algn="ctr">
              <a:buNone/>
              <a:defRPr sz="844"/>
            </a:lvl2pPr>
            <a:lvl3pPr marL="385763" indent="0" algn="ctr">
              <a:buNone/>
              <a:defRPr sz="760"/>
            </a:lvl3pPr>
            <a:lvl4pPr marL="578644" indent="0" algn="ctr">
              <a:buNone/>
              <a:defRPr sz="675"/>
            </a:lvl4pPr>
            <a:lvl5pPr marL="771525" indent="0" algn="ctr">
              <a:buNone/>
              <a:defRPr sz="675"/>
            </a:lvl5pPr>
            <a:lvl6pPr marL="964406" indent="0" algn="ctr">
              <a:buNone/>
              <a:defRPr sz="675"/>
            </a:lvl6pPr>
            <a:lvl7pPr marL="1157288" indent="0" algn="ctr">
              <a:buNone/>
              <a:defRPr sz="675"/>
            </a:lvl7pPr>
            <a:lvl8pPr marL="1350169" indent="0" algn="ctr">
              <a:buNone/>
              <a:defRPr sz="675"/>
            </a:lvl8pPr>
            <a:lvl9pPr marL="1543050" indent="0" algn="ctr">
              <a:buNone/>
              <a:defRPr sz="675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733354" y="366947"/>
            <a:ext cx="6025812" cy="799835"/>
          </a:xfrm>
          <a:prstGeom prst="rect">
            <a:avLst/>
          </a:prstGeom>
          <a:noFill/>
        </p:spPr>
        <p:txBody>
          <a:bodyPr wrap="square" lIns="51435" tIns="25718" rIns="51435" bIns="25718">
            <a:spAutoFit/>
          </a:bodyPr>
          <a:lstStyle/>
          <a:p>
            <a:pPr>
              <a:lnSpc>
                <a:spcPct val="80000"/>
              </a:lnSpc>
            </a:pPr>
            <a:r>
              <a:rPr lang="en-US" sz="3000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</a:t>
            </a:r>
          </a:p>
          <a:p>
            <a:pPr>
              <a:lnSpc>
                <a:spcPct val="80000"/>
              </a:lnSpc>
            </a:pPr>
            <a:r>
              <a:rPr lang="en-US" sz="3000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Community College System</a:t>
            </a:r>
          </a:p>
        </p:txBody>
      </p:sp>
      <p:cxnSp>
        <p:nvCxnSpPr>
          <p:cNvPr id="10" name="Straight Connector 9" title="Gold Line"/>
          <p:cNvCxnSpPr/>
          <p:nvPr userDrawn="1"/>
        </p:nvCxnSpPr>
        <p:spPr>
          <a:xfrm flipV="1">
            <a:off x="1733355" y="1398670"/>
            <a:ext cx="5705475" cy="18968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45" y="126366"/>
            <a:ext cx="1116203" cy="1267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76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20904"/>
            <a:ext cx="7886700" cy="3548753"/>
          </a:xfrm>
        </p:spPr>
        <p:txBody>
          <a:bodyPr>
            <a:normAutofit/>
          </a:bodyPr>
          <a:lstStyle>
            <a:lvl1pPr marL="175022" indent="-175022">
              <a:lnSpc>
                <a:spcPct val="100000"/>
              </a:lnSpc>
              <a:spcBef>
                <a:spcPts val="450"/>
              </a:spcBef>
              <a:tabLst/>
              <a:defRPr sz="2100"/>
            </a:lvl1pPr>
            <a:lvl2pPr marL="344091" indent="-151210">
              <a:lnSpc>
                <a:spcPct val="100000"/>
              </a:lnSpc>
              <a:spcBef>
                <a:spcPts val="225"/>
              </a:spcBef>
              <a:tabLst/>
              <a:defRPr sz="1800"/>
            </a:lvl2pPr>
            <a:lvl3pPr marL="519113" indent="-133350">
              <a:lnSpc>
                <a:spcPct val="100000"/>
              </a:lnSpc>
              <a:spcBef>
                <a:spcPts val="225"/>
              </a:spcBef>
              <a:tabLst/>
              <a:defRPr sz="1650"/>
            </a:lvl3pPr>
            <a:lvl4pPr marL="732235" indent="-153591">
              <a:lnSpc>
                <a:spcPct val="100000"/>
              </a:lnSpc>
              <a:spcBef>
                <a:spcPts val="225"/>
              </a:spcBef>
              <a:tabLst/>
              <a:defRPr sz="1500"/>
            </a:lvl4pPr>
            <a:lvl5pPr marL="900113" indent="-128588">
              <a:lnSpc>
                <a:spcPct val="100000"/>
              </a:lnSpc>
              <a:spcBef>
                <a:spcPts val="225"/>
              </a:spcBef>
              <a:tabLst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 title="Gold Line"/>
          <p:cNvCxnSpPr/>
          <p:nvPr userDrawn="1"/>
        </p:nvCxnSpPr>
        <p:spPr>
          <a:xfrm flipV="1">
            <a:off x="1297858" y="1220720"/>
            <a:ext cx="6468364" cy="3396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297859" y="126367"/>
            <a:ext cx="7364361" cy="994172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45" y="126366"/>
            <a:ext cx="759968" cy="85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93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8"/>
            <a:ext cx="7886700" cy="2139553"/>
          </a:xfrm>
        </p:spPr>
        <p:txBody>
          <a:bodyPr anchor="b">
            <a:normAutofit/>
          </a:bodyPr>
          <a:lstStyle>
            <a:lvl1pPr algn="ctr"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2"/>
            <a:ext cx="7886700" cy="112514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192881" indent="0">
              <a:buNone/>
              <a:defRPr sz="844">
                <a:solidFill>
                  <a:schemeClr val="tx1">
                    <a:tint val="75000"/>
                  </a:schemeClr>
                </a:solidFill>
              </a:defRPr>
            </a:lvl2pPr>
            <a:lvl3pPr marL="385763" indent="0">
              <a:buNone/>
              <a:defRPr sz="760">
                <a:solidFill>
                  <a:schemeClr val="tx1">
                    <a:tint val="75000"/>
                  </a:schemeClr>
                </a:solidFill>
              </a:defRPr>
            </a:lvl3pPr>
            <a:lvl4pPr marL="578644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4pPr>
            <a:lvl5pPr marL="771525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5pPr>
            <a:lvl6pPr marL="964406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6pPr>
            <a:lvl7pPr marL="1157288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7pPr>
            <a:lvl8pPr marL="1350169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8pPr>
            <a:lvl9pPr marL="1543050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415537" y="4869657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39" y="4818981"/>
            <a:ext cx="316698" cy="26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4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5549" y="273847"/>
            <a:ext cx="7059802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025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</a:t>
            </a:r>
            <a:br>
              <a:rPr lang="en-US" sz="2025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sz="2025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Community College System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9785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49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68" r:id="rId14"/>
    <p:sldLayoutId id="2147483669" r:id="rId15"/>
    <p:sldLayoutId id="2147483670" r:id="rId16"/>
    <p:sldLayoutId id="2147483671" r:id="rId17"/>
    <p:sldLayoutId id="2147483660" r:id="rId18"/>
    <p:sldLayoutId id="2147483656" r:id="rId19"/>
    <p:sldLayoutId id="2147483657" r:id="rId20"/>
    <p:sldLayoutId id="2147483658" r:id="rId21"/>
    <p:sldLayoutId id="2147483659" r:id="rId22"/>
    <p:sldLayoutId id="2147483661" r:id="rId2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385763" rtl="0" eaLnBrk="1" latinLnBrk="0" hangingPunct="1">
        <a:lnSpc>
          <a:spcPct val="90000"/>
        </a:lnSpc>
        <a:spcBef>
          <a:spcPct val="0"/>
        </a:spcBef>
        <a:buNone/>
        <a:defRPr sz="3000" b="1" kern="1200">
          <a:ln w="0">
            <a:solidFill>
              <a:schemeClr val="accent1"/>
            </a:solidFill>
          </a:ln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441" indent="-96441" algn="l" defTabSz="38576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1pPr>
      <a:lvl2pPr marL="289322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2pPr>
      <a:lvl3pPr marL="482204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3pPr>
      <a:lvl4pPr marL="675085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4pPr>
      <a:lvl5pPr marL="867966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5pPr>
      <a:lvl6pPr marL="1060847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253729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446610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639491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perkins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NCPerkins Moodle Tutorial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910750"/>
            <a:ext cx="7336465" cy="72072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April 2022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675" y="3928761"/>
            <a:ext cx="3354991" cy="105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66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526C9D5-76C7-405A-9A6C-3E97E4F81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20904"/>
            <a:ext cx="4170121" cy="354875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dirty="0"/>
              <a:t>Select Enter Contact Information from the main course page</a:t>
            </a:r>
          </a:p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dirty="0"/>
              <a:t>Scroll down to the contact that needs editing</a:t>
            </a:r>
          </a:p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dirty="0"/>
              <a:t>Select the edit icon</a:t>
            </a:r>
          </a:p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dirty="0"/>
              <a:t>When done, select “Save and view”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EF637B4-E19B-4C06-A48F-2A76FB19D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Editing a contact</a:t>
            </a:r>
          </a:p>
        </p:txBody>
      </p:sp>
      <p:pic>
        <p:nvPicPr>
          <p:cNvPr id="4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12B7F22-2BBF-43B9-B2C2-8483B940AA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270" y="1343025"/>
            <a:ext cx="3790950" cy="24574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Arrow: Up 4">
            <a:extLst>
              <a:ext uri="{FF2B5EF4-FFF2-40B4-BE49-F238E27FC236}">
                <a16:creationId xmlns:a16="http://schemas.microsoft.com/office/drawing/2014/main" id="{6E820A3E-6B48-4495-89FC-C1DB90987EE9}"/>
              </a:ext>
            </a:extLst>
          </p:cNvPr>
          <p:cNvSpPr/>
          <p:nvPr/>
        </p:nvSpPr>
        <p:spPr>
          <a:xfrm>
            <a:off x="6117520" y="3622611"/>
            <a:ext cx="685800" cy="1143000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17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9A8B034-9C6E-4401-8C43-72A5336A4C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8368" y="1369219"/>
            <a:ext cx="7856982" cy="3449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When the task on a page is completed in a course, you may </a:t>
            </a:r>
          </a:p>
          <a:p>
            <a:r>
              <a:rPr lang="en-US" dirty="0"/>
              <a:t>return to the top of the course page by selecting the course title on the navigation toolbar (arrow A)</a:t>
            </a:r>
          </a:p>
          <a:p>
            <a:r>
              <a:rPr lang="en-US" dirty="0"/>
              <a:t>go to the section the current assignment is in by selecting “Return to:” (arrow B), or </a:t>
            </a:r>
          </a:p>
          <a:p>
            <a:r>
              <a:rPr lang="en-US" dirty="0"/>
              <a:t>return to the NCPerkins landing page by selecting the CTE Logo (arrow C)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D847A76-C3EA-44FF-83A7-A8E5949BD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859" y="126367"/>
            <a:ext cx="7364361" cy="994172"/>
          </a:xfrm>
        </p:spPr>
        <p:txBody>
          <a:bodyPr anchor="ctr">
            <a:normAutofit/>
          </a:bodyPr>
          <a:lstStyle/>
          <a:p>
            <a:r>
              <a:rPr lang="en-US" dirty="0"/>
              <a:t>Navigating within the course</a:t>
            </a: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284CBF2-B1B5-4E46-891A-CA0A97E035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680" y="2601010"/>
            <a:ext cx="5574640" cy="2118362"/>
          </a:xfrm>
          <a:prstGeom prst="rect">
            <a:avLst/>
          </a:prstGeom>
          <a:noFill/>
        </p:spPr>
      </p:pic>
      <p:sp>
        <p:nvSpPr>
          <p:cNvPr id="6" name="Arrow: Up 5">
            <a:extLst>
              <a:ext uri="{FF2B5EF4-FFF2-40B4-BE49-F238E27FC236}">
                <a16:creationId xmlns:a16="http://schemas.microsoft.com/office/drawing/2014/main" id="{4C1788C2-4147-48F0-90E0-7219BEEA6676}"/>
              </a:ext>
            </a:extLst>
          </p:cNvPr>
          <p:cNvSpPr/>
          <p:nvPr/>
        </p:nvSpPr>
        <p:spPr>
          <a:xfrm>
            <a:off x="6073629" y="4311916"/>
            <a:ext cx="457200" cy="685800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" name="Arrow: Up 6">
            <a:extLst>
              <a:ext uri="{FF2B5EF4-FFF2-40B4-BE49-F238E27FC236}">
                <a16:creationId xmlns:a16="http://schemas.microsoft.com/office/drawing/2014/main" id="{3FDD2B15-6E51-478D-A39F-A568FD078EFC}"/>
              </a:ext>
            </a:extLst>
          </p:cNvPr>
          <p:cNvSpPr/>
          <p:nvPr/>
        </p:nvSpPr>
        <p:spPr>
          <a:xfrm>
            <a:off x="2842483" y="3396296"/>
            <a:ext cx="457200" cy="685800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B1CCDEC7-C1BC-4314-8B23-4B518C692092}"/>
              </a:ext>
            </a:extLst>
          </p:cNvPr>
          <p:cNvSpPr/>
          <p:nvPr/>
        </p:nvSpPr>
        <p:spPr>
          <a:xfrm>
            <a:off x="1150087" y="2801491"/>
            <a:ext cx="685800" cy="4572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21562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A577A5E-B4CA-43BB-BAA5-C4FA45B5F9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Select the template and download the file. Open and then save as a new file name, preferably with the college name in the title.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Complete the template and save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55CA3C2-39B9-45A4-B827-66AA183E6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assignment templates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F8EE92-FDBF-4BC2-AE2F-2DA0CF9D78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470" y="2515166"/>
            <a:ext cx="6502880" cy="23544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F9F5BC2A-A562-4CCC-9822-6DBCE3E2527A}"/>
              </a:ext>
            </a:extLst>
          </p:cNvPr>
          <p:cNvSpPr/>
          <p:nvPr/>
        </p:nvSpPr>
        <p:spPr>
          <a:xfrm>
            <a:off x="1110538" y="3690646"/>
            <a:ext cx="1143000" cy="6858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Step 1</a:t>
            </a:r>
          </a:p>
        </p:txBody>
      </p:sp>
    </p:spTree>
    <p:extLst>
      <p:ext uri="{BB962C8B-B14F-4D97-AF65-F5344CB8AC3E}">
        <p14:creationId xmlns:p14="http://schemas.microsoft.com/office/powerpoint/2010/main" val="210929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2346D0C-5C30-44B7-8090-CD1E8CCCA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Submitting documents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2A41E3-0478-4A8C-B9B8-176072DE00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108" y="1501027"/>
            <a:ext cx="3834980" cy="13885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104398-4A9A-4E00-B892-1B22D4EA54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3742" y="1747715"/>
            <a:ext cx="4975964" cy="304465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38095C88-0DC6-45FD-A8B2-C71ADCD667BE}"/>
              </a:ext>
            </a:extLst>
          </p:cNvPr>
          <p:cNvSpPr/>
          <p:nvPr/>
        </p:nvSpPr>
        <p:spPr>
          <a:xfrm>
            <a:off x="154859" y="2316377"/>
            <a:ext cx="1143000" cy="6858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Step 1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A2B5D0BD-AEDE-4A5E-B19F-6BA7A9E533E8}"/>
              </a:ext>
            </a:extLst>
          </p:cNvPr>
          <p:cNvSpPr/>
          <p:nvPr/>
        </p:nvSpPr>
        <p:spPr>
          <a:xfrm>
            <a:off x="5493068" y="4224242"/>
            <a:ext cx="1143000" cy="6858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Step 2</a:t>
            </a:r>
          </a:p>
        </p:txBody>
      </p:sp>
    </p:spTree>
    <p:extLst>
      <p:ext uri="{BB962C8B-B14F-4D97-AF65-F5344CB8AC3E}">
        <p14:creationId xmlns:p14="http://schemas.microsoft.com/office/powerpoint/2010/main" val="85482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5CFBC86-AAC6-410A-8B19-B18ECC8EB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Drag document(s) into submission box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1D3302-F3EA-4802-8133-8A537484ED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676" y="918333"/>
            <a:ext cx="5500590" cy="40349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4F7C32-288B-41C1-AEF4-CA28C828DC83}"/>
              </a:ext>
            </a:extLst>
          </p:cNvPr>
          <p:cNvSpPr txBox="1"/>
          <p:nvPr/>
        </p:nvSpPr>
        <p:spPr>
          <a:xfrm>
            <a:off x="693724" y="3800392"/>
            <a:ext cx="2554225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Once all the documents have been added, select “save changes” 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062BF677-9D38-4E95-87E5-6E765A552CBC}"/>
              </a:ext>
            </a:extLst>
          </p:cNvPr>
          <p:cNvSpPr/>
          <p:nvPr/>
        </p:nvSpPr>
        <p:spPr>
          <a:xfrm>
            <a:off x="3751325" y="1885950"/>
            <a:ext cx="1143000" cy="6858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Step 1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66E02E5E-B0DC-4EB6-8783-3BDD679ADECC}"/>
              </a:ext>
            </a:extLst>
          </p:cNvPr>
          <p:cNvSpPr/>
          <p:nvPr/>
        </p:nvSpPr>
        <p:spPr>
          <a:xfrm>
            <a:off x="4073650" y="4380822"/>
            <a:ext cx="1143000" cy="6858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Step 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D9B031-7F6D-4671-9FE5-EAFA84CC131A}"/>
              </a:ext>
            </a:extLst>
          </p:cNvPr>
          <p:cNvSpPr txBox="1"/>
          <p:nvPr/>
        </p:nvSpPr>
        <p:spPr>
          <a:xfrm>
            <a:off x="693724" y="1378743"/>
            <a:ext cx="2554225" cy="1200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You may drag more than one file. If you reach the file limit, contact your CTE Coordinator</a:t>
            </a:r>
          </a:p>
        </p:txBody>
      </p:sp>
    </p:spTree>
    <p:extLst>
      <p:ext uri="{BB962C8B-B14F-4D97-AF65-F5344CB8AC3E}">
        <p14:creationId xmlns:p14="http://schemas.microsoft.com/office/powerpoint/2010/main" val="352210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D55C511-25F6-4485-8994-DB612CD5AD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To view a list of assignments, due dates, submission status, &amp; grade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4E7D5AA-388C-47BA-BC6D-67C0DE4ED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List of Assignments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E7DEE9-DE85-42EC-98C8-10125DD8C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776570"/>
            <a:ext cx="3407762" cy="15544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1FD350-BB4A-42AE-BE20-3E395BD46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9236" y="2915564"/>
            <a:ext cx="3500549" cy="1554418"/>
          </a:xfrm>
          <a:prstGeom prst="rect">
            <a:avLst/>
          </a:prstGeo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3048F5EB-E6C0-4B99-BE56-D57430A828FB}"/>
              </a:ext>
            </a:extLst>
          </p:cNvPr>
          <p:cNvSpPr/>
          <p:nvPr/>
        </p:nvSpPr>
        <p:spPr>
          <a:xfrm>
            <a:off x="3173113" y="1675179"/>
            <a:ext cx="685800" cy="11430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5285C25F-F008-401C-864C-E3A887652360}"/>
              </a:ext>
            </a:extLst>
          </p:cNvPr>
          <p:cNvSpPr/>
          <p:nvPr/>
        </p:nvSpPr>
        <p:spPr>
          <a:xfrm>
            <a:off x="7132322" y="3152359"/>
            <a:ext cx="1143000" cy="685800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Step 2</a:t>
            </a:r>
          </a:p>
        </p:txBody>
      </p:sp>
    </p:spTree>
    <p:extLst>
      <p:ext uri="{BB962C8B-B14F-4D97-AF65-F5344CB8AC3E}">
        <p14:creationId xmlns:p14="http://schemas.microsoft.com/office/powerpoint/2010/main" val="12211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83A0803-7999-459A-8752-AD3D9E854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859" y="126367"/>
            <a:ext cx="7364361" cy="994172"/>
          </a:xfrm>
        </p:spPr>
        <p:txBody>
          <a:bodyPr anchor="ctr">
            <a:normAutofit/>
          </a:bodyPr>
          <a:lstStyle/>
          <a:p>
            <a:r>
              <a:rPr lang="en-US" dirty="0"/>
              <a:t>View list of assignments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D757D1-3A2B-471E-884A-9F9F7B746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222" y="910226"/>
            <a:ext cx="3915573" cy="41877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31763D56-7DBD-41C4-B4CD-C8320A949B87}"/>
              </a:ext>
            </a:extLst>
          </p:cNvPr>
          <p:cNvSpPr/>
          <p:nvPr/>
        </p:nvSpPr>
        <p:spPr>
          <a:xfrm rot="21056162">
            <a:off x="5206199" y="4202111"/>
            <a:ext cx="3299158" cy="685800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No submission? Is it overdue?</a:t>
            </a:r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EE65D6D7-B501-475B-8D0E-7B0F9A7CD18C}"/>
              </a:ext>
            </a:extLst>
          </p:cNvPr>
          <p:cNvSpPr/>
          <p:nvPr/>
        </p:nvSpPr>
        <p:spPr>
          <a:xfrm>
            <a:off x="5245000" y="1836115"/>
            <a:ext cx="2434939" cy="685800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Submitted and graded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04A8077-8E5D-4DE3-85F0-50ADEF4ECF51}"/>
              </a:ext>
            </a:extLst>
          </p:cNvPr>
          <p:cNvSpPr/>
          <p:nvPr/>
        </p:nvSpPr>
        <p:spPr>
          <a:xfrm>
            <a:off x="3599080" y="855878"/>
            <a:ext cx="519379" cy="26466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88505ED-EE58-4EE8-AFCA-8CA6B755B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460" y="1258996"/>
            <a:ext cx="5238340" cy="38845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F97CE3-8BCA-4B24-B27B-7ECAC6D8A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859" y="126367"/>
            <a:ext cx="7364361" cy="994172"/>
          </a:xfrm>
        </p:spPr>
        <p:txBody>
          <a:bodyPr anchor="ctr">
            <a:normAutofit/>
          </a:bodyPr>
          <a:lstStyle/>
          <a:p>
            <a:r>
              <a:rPr lang="en-US" dirty="0"/>
              <a:t>2022-23 has been reorganized by due date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87A75E9-910B-48D5-BACA-08592E06D3AB}"/>
              </a:ext>
            </a:extLst>
          </p:cNvPr>
          <p:cNvSpPr/>
          <p:nvPr/>
        </p:nvSpPr>
        <p:spPr>
          <a:xfrm>
            <a:off x="4224299" y="1293165"/>
            <a:ext cx="1276734" cy="7461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A186E85-6EF7-447C-BAF7-2FEE0DC18347}"/>
              </a:ext>
            </a:extLst>
          </p:cNvPr>
          <p:cNvSpPr/>
          <p:nvPr/>
        </p:nvSpPr>
        <p:spPr>
          <a:xfrm>
            <a:off x="932460" y="1345874"/>
            <a:ext cx="833933" cy="42559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0B0E2A52-3B64-440E-9DAB-4AACB7C985D8}"/>
              </a:ext>
            </a:extLst>
          </p:cNvPr>
          <p:cNvSpPr/>
          <p:nvPr/>
        </p:nvSpPr>
        <p:spPr>
          <a:xfrm flipV="1">
            <a:off x="1756543" y="1507310"/>
            <a:ext cx="2413121" cy="16055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Left 12">
            <a:extLst>
              <a:ext uri="{FF2B5EF4-FFF2-40B4-BE49-F238E27FC236}">
                <a16:creationId xmlns:a16="http://schemas.microsoft.com/office/drawing/2014/main" id="{51BD9770-CC5A-4EE5-A901-5FBBD02497B6}"/>
              </a:ext>
            </a:extLst>
          </p:cNvPr>
          <p:cNvSpPr/>
          <p:nvPr/>
        </p:nvSpPr>
        <p:spPr>
          <a:xfrm>
            <a:off x="4893508" y="1862380"/>
            <a:ext cx="4250492" cy="685800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If no due date, typically will be as needed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30A1D8E-4BF5-415F-A79B-FB1180AE5726}"/>
              </a:ext>
            </a:extLst>
          </p:cNvPr>
          <p:cNvSpPr/>
          <p:nvPr/>
        </p:nvSpPr>
        <p:spPr>
          <a:xfrm>
            <a:off x="994049" y="2039315"/>
            <a:ext cx="607620" cy="2999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57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it Any Key to Continue">
            <a:extLst>
              <a:ext uri="{FF2B5EF4-FFF2-40B4-BE49-F238E27FC236}">
                <a16:creationId xmlns:a16="http://schemas.microsoft.com/office/drawing/2014/main" id="{6C87356E-5A59-4046-B24F-1EDD51E274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45"/>
          <a:stretch/>
        </p:blipFill>
        <p:spPr bwMode="auto">
          <a:xfrm>
            <a:off x="964377" y="1484994"/>
            <a:ext cx="2977217" cy="234085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518B75F-365C-4EF6-B385-68D3CB931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859" y="126367"/>
            <a:ext cx="7364361" cy="994172"/>
          </a:xfrm>
        </p:spPr>
        <p:txBody>
          <a:bodyPr anchor="ctr">
            <a:normAutofit/>
          </a:bodyPr>
          <a:lstStyle/>
          <a:p>
            <a:r>
              <a:rPr lang="en-US" dirty="0"/>
              <a:t>Any Questions?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EBA9A8-0DE7-41E9-ACEE-4E0C9ED84A8E}"/>
              </a:ext>
            </a:extLst>
          </p:cNvPr>
          <p:cNvSpPr txBox="1"/>
          <p:nvPr/>
        </p:nvSpPr>
        <p:spPr>
          <a:xfrm>
            <a:off x="620179" y="3793775"/>
            <a:ext cx="3666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rgbClr val="FF0000"/>
                </a:solidFill>
                <a:latin typeface="Cooper Black" panose="0208090404030B020404" pitchFamily="18" charset="0"/>
              </a:rPr>
              <a:t>Before you hit any key to continue, remember…</a:t>
            </a:r>
          </a:p>
        </p:txBody>
      </p:sp>
      <p:pic>
        <p:nvPicPr>
          <p:cNvPr id="1028" name="Picture 4" descr="Green Team Gazette: September 2015">
            <a:extLst>
              <a:ext uri="{FF2B5EF4-FFF2-40B4-BE49-F238E27FC236}">
                <a16:creationId xmlns:a16="http://schemas.microsoft.com/office/drawing/2014/main" id="{A3F7FE49-DF4E-4FE8-B796-50009B4A5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654" y="440573"/>
            <a:ext cx="2623588" cy="3751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E6EDC52-9CE5-4F73-877C-782B631C6FDF}"/>
              </a:ext>
            </a:extLst>
          </p:cNvPr>
          <p:cNvSpPr txBox="1"/>
          <p:nvPr/>
        </p:nvSpPr>
        <p:spPr>
          <a:xfrm>
            <a:off x="5245988" y="4236890"/>
            <a:ext cx="30949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rgbClr val="FF0000"/>
                </a:solidFill>
                <a:latin typeface="Cooper Black" panose="0208090404030B020404" pitchFamily="18" charset="0"/>
              </a:rPr>
              <a:t>We are here to help!</a:t>
            </a:r>
          </a:p>
        </p:txBody>
      </p:sp>
    </p:spTree>
    <p:extLst>
      <p:ext uri="{BB962C8B-B14F-4D97-AF65-F5344CB8AC3E}">
        <p14:creationId xmlns:p14="http://schemas.microsoft.com/office/powerpoint/2010/main" val="115169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Develop more full the academic knowledge and technical and employability skills of secondary education students and postsecondary education students who elect to enroll in CTE Programs and Programs of Study"/>
          <p:cNvSpPr txBox="1"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2400" dirty="0"/>
              <a:t>NCPerkins (</a:t>
            </a:r>
            <a:r>
              <a:rPr lang="en-US" sz="2400" dirty="0">
                <a:hlinkClick r:id="rId3"/>
              </a:rPr>
              <a:t>https://www.ncperkins.org</a:t>
            </a:r>
            <a:r>
              <a:rPr lang="en-US" sz="2400" dirty="0"/>
              <a:t>) is a Moodle site.</a:t>
            </a:r>
          </a:p>
          <a:p>
            <a:pPr marL="0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2400" dirty="0"/>
              <a:t>We use a Moodle “course” as a secure on-line method of collecting Perkins grant documents from each college. </a:t>
            </a:r>
          </a:p>
          <a:p>
            <a:pPr marL="0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2400" dirty="0"/>
              <a:t>We also use the Moodle to share information – typically on the landing page.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400" dirty="0"/>
          </a:p>
        </p:txBody>
      </p:sp>
      <p:sp>
        <p:nvSpPr>
          <p:cNvPr id="122" name="Purpose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NCPerkins </a:t>
            </a:r>
          </a:p>
        </p:txBody>
      </p:sp>
    </p:spTree>
    <p:extLst>
      <p:ext uri="{BB962C8B-B14F-4D97-AF65-F5344CB8AC3E}">
        <p14:creationId xmlns:p14="http://schemas.microsoft.com/office/powerpoint/2010/main" val="411841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5ACC44E-5923-4B20-9A97-943F1E15A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859" y="126367"/>
            <a:ext cx="7364361" cy="994172"/>
          </a:xfrm>
        </p:spPr>
        <p:txBody>
          <a:bodyPr anchor="ctr">
            <a:normAutofit/>
          </a:bodyPr>
          <a:lstStyle/>
          <a:p>
            <a:r>
              <a:rPr lang="en-US" dirty="0"/>
              <a:t>NCPerkins Landing Page (login not required)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73EDC78-6CCF-4795-BCB5-A01D1CA009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2907569" cy="3449762"/>
          </a:xfrm>
        </p:spPr>
        <p:txBody>
          <a:bodyPr>
            <a:normAutofit fontScale="92500"/>
          </a:bodyPr>
          <a:lstStyle/>
          <a:p>
            <a:pPr marL="0" indent="0">
              <a:spcBef>
                <a:spcPts val="0"/>
              </a:spcBef>
              <a:spcAft>
                <a:spcPts val="1500"/>
              </a:spcAft>
              <a:buNone/>
            </a:pPr>
            <a:r>
              <a:rPr lang="en-US" dirty="0"/>
              <a:t>Information includes:</a:t>
            </a:r>
          </a:p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dirty="0"/>
              <a:t>Perkins Handbook and CLNA Guide</a:t>
            </a:r>
          </a:p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dirty="0"/>
              <a:t>Link to the data portal and dashboards, as well as information about data available</a:t>
            </a:r>
          </a:p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dirty="0"/>
              <a:t>Time and Effort Forms</a:t>
            </a:r>
          </a:p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dirty="0"/>
              <a:t>Link to meeting and presentation registration and recordings</a:t>
            </a:r>
          </a:p>
          <a:p>
            <a:pPr marL="0" indent="0">
              <a:spcBef>
                <a:spcPts val="0"/>
              </a:spcBef>
              <a:spcAft>
                <a:spcPts val="1500"/>
              </a:spcAft>
              <a:buNone/>
            </a:pPr>
            <a:r>
              <a:rPr lang="en-US" dirty="0"/>
              <a:t>And additional information that may be helpful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D1D522-8DEF-4DC4-A986-EEFFA7E886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20" t="6237" r="11275"/>
          <a:stretch/>
        </p:blipFill>
        <p:spPr>
          <a:xfrm>
            <a:off x="3686631" y="1250899"/>
            <a:ext cx="5370459" cy="38645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07AE18B-3D68-4D92-9F4A-2DF68B7D817A}"/>
              </a:ext>
            </a:extLst>
          </p:cNvPr>
          <p:cNvCxnSpPr>
            <a:cxnSpLocks/>
          </p:cNvCxnSpPr>
          <p:nvPr/>
        </p:nvCxnSpPr>
        <p:spPr>
          <a:xfrm>
            <a:off x="2969971" y="2693039"/>
            <a:ext cx="1653235" cy="9774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6168EA1-DC02-4EBF-A30F-1D6F7F48191E}"/>
              </a:ext>
            </a:extLst>
          </p:cNvPr>
          <p:cNvCxnSpPr>
            <a:cxnSpLocks/>
          </p:cNvCxnSpPr>
          <p:nvPr/>
        </p:nvCxnSpPr>
        <p:spPr>
          <a:xfrm>
            <a:off x="2969971" y="3824536"/>
            <a:ext cx="1653235" cy="612564"/>
          </a:xfrm>
          <a:prstGeom prst="straightConnector1">
            <a:avLst/>
          </a:prstGeom>
          <a:ln w="38100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022210F-DFEC-4ACE-914D-B6DCC4226051}"/>
              </a:ext>
            </a:extLst>
          </p:cNvPr>
          <p:cNvCxnSpPr>
            <a:cxnSpLocks/>
          </p:cNvCxnSpPr>
          <p:nvPr/>
        </p:nvCxnSpPr>
        <p:spPr>
          <a:xfrm>
            <a:off x="3467405" y="1950115"/>
            <a:ext cx="4059936" cy="1744061"/>
          </a:xfrm>
          <a:prstGeom prst="straightConnector1">
            <a:avLst/>
          </a:prstGeom>
          <a:ln w="381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8D61BB8-7382-427F-97C1-141C7188450A}"/>
              </a:ext>
            </a:extLst>
          </p:cNvPr>
          <p:cNvCxnSpPr>
            <a:cxnSpLocks/>
          </p:cNvCxnSpPr>
          <p:nvPr/>
        </p:nvCxnSpPr>
        <p:spPr>
          <a:xfrm>
            <a:off x="2443277" y="3321101"/>
            <a:ext cx="5135270" cy="1219480"/>
          </a:xfrm>
          <a:prstGeom prst="straightConnector1">
            <a:avLst/>
          </a:prstGeom>
          <a:ln w="38100">
            <a:solidFill>
              <a:srgbClr val="800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125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8EDAE9C-B7CA-4B48-BC34-78EF56F70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428646"/>
            <a:ext cx="7886700" cy="244101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Each college has a username that starts with the beginning of their college’s name. </a:t>
            </a:r>
          </a:p>
          <a:p>
            <a:pPr marL="0" indent="0">
              <a:buNone/>
            </a:pPr>
            <a:r>
              <a:rPr lang="en-US" dirty="0"/>
              <a:t>For example: </a:t>
            </a:r>
            <a:r>
              <a:rPr lang="en-US" dirty="0" err="1">
                <a:solidFill>
                  <a:srgbClr val="FF0000"/>
                </a:solidFill>
              </a:rPr>
              <a:t>alamance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or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blueridge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DF64070-C712-48FC-9021-7731AE366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Logging into your college’s account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2154B9-CAEB-49BF-AD36-1EBDF44597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20" t="6237" r="11275" b="71947"/>
          <a:stretch/>
        </p:blipFill>
        <p:spPr>
          <a:xfrm>
            <a:off x="628650" y="1431504"/>
            <a:ext cx="5370459" cy="8991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Arrow: Down 4">
            <a:extLst>
              <a:ext uri="{FF2B5EF4-FFF2-40B4-BE49-F238E27FC236}">
                <a16:creationId xmlns:a16="http://schemas.microsoft.com/office/drawing/2014/main" id="{E08FA530-9964-4C1D-AAC8-CB5AD6B5AE2A}"/>
              </a:ext>
            </a:extLst>
          </p:cNvPr>
          <p:cNvSpPr/>
          <p:nvPr/>
        </p:nvSpPr>
        <p:spPr>
          <a:xfrm rot="5400000">
            <a:off x="6089983" y="966005"/>
            <a:ext cx="685800" cy="11430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51669C-DE93-490A-A88B-9E1F8DD6D1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3570" y="2845612"/>
            <a:ext cx="3204844" cy="212200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9348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88C93F-3D79-4329-BF42-5EFA4AA6ED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Click or hover over “My Courses” to show the dropdown list of available courses. Scroll down to select one.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E4316DF-51F4-477A-B5CE-0B409727F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Each year has a “course”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304F5D-EFCC-4B6A-835B-A74D348EC9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1020" y="2207590"/>
            <a:ext cx="539115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67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602946F-1EB8-4745-A85F-94E6FF6E7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1341" y="1304824"/>
            <a:ext cx="2989766" cy="34866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8FAFFEA-1803-4BB7-A6EC-8E7F7972DF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776" y="1304825"/>
            <a:ext cx="2949576" cy="36857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CF98E17-9746-42B8-8B3F-E925FD273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2022-23 Course is organized by due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7A8351-4735-4C36-826A-65DD619535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980"/>
          <a:stretch/>
        </p:blipFill>
        <p:spPr>
          <a:xfrm>
            <a:off x="55156" y="1304826"/>
            <a:ext cx="2949577" cy="333301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DDE2795-35E9-4D61-BD46-22BD27A3C222}"/>
              </a:ext>
            </a:extLst>
          </p:cNvPr>
          <p:cNvSpPr/>
          <p:nvPr/>
        </p:nvSpPr>
        <p:spPr>
          <a:xfrm>
            <a:off x="131673" y="1843430"/>
            <a:ext cx="914401" cy="21945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340D467-00EE-44BE-B71F-1B5862E1F06D}"/>
              </a:ext>
            </a:extLst>
          </p:cNvPr>
          <p:cNvSpPr/>
          <p:nvPr/>
        </p:nvSpPr>
        <p:spPr>
          <a:xfrm>
            <a:off x="3138221" y="1901953"/>
            <a:ext cx="838526" cy="21945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4130D9F-E17C-4DDF-8FDA-390E55E65846}"/>
              </a:ext>
            </a:extLst>
          </p:cNvPr>
          <p:cNvSpPr/>
          <p:nvPr/>
        </p:nvSpPr>
        <p:spPr>
          <a:xfrm>
            <a:off x="6149627" y="1281660"/>
            <a:ext cx="1165573" cy="21945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8DB0698-D5CE-44FD-AEE3-35EABF1C2E09}"/>
              </a:ext>
            </a:extLst>
          </p:cNvPr>
          <p:cNvSpPr/>
          <p:nvPr/>
        </p:nvSpPr>
        <p:spPr>
          <a:xfrm>
            <a:off x="6149627" y="2755520"/>
            <a:ext cx="1107051" cy="21945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F8877EA-A889-4281-A2F6-381A3D75A5FC}"/>
              </a:ext>
            </a:extLst>
          </p:cNvPr>
          <p:cNvSpPr/>
          <p:nvPr/>
        </p:nvSpPr>
        <p:spPr>
          <a:xfrm>
            <a:off x="3138220" y="3014777"/>
            <a:ext cx="1214323" cy="21945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4E4D3E8-3DB1-42FB-9025-DC31579B8B19}"/>
              </a:ext>
            </a:extLst>
          </p:cNvPr>
          <p:cNvSpPr/>
          <p:nvPr/>
        </p:nvSpPr>
        <p:spPr>
          <a:xfrm>
            <a:off x="7164003" y="4504918"/>
            <a:ext cx="868088" cy="21945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6A6FF96-BF5D-4A9D-8447-ED0F3AECEFEA}"/>
              </a:ext>
            </a:extLst>
          </p:cNvPr>
          <p:cNvSpPr/>
          <p:nvPr/>
        </p:nvSpPr>
        <p:spPr>
          <a:xfrm>
            <a:off x="8201264" y="3728287"/>
            <a:ext cx="868088" cy="21945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A345748-0B0F-45F3-A83B-1B565602EE4D}"/>
              </a:ext>
            </a:extLst>
          </p:cNvPr>
          <p:cNvSpPr/>
          <p:nvPr/>
        </p:nvSpPr>
        <p:spPr>
          <a:xfrm>
            <a:off x="4717179" y="1281660"/>
            <a:ext cx="557082" cy="13748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51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F02C892-23D5-4D5E-B6FA-0498125310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You must enter a contact for each category, even if it is the same person.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DF7B21C-A703-419E-8956-12134106A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Contacts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B50EB6-1031-491E-8C72-16D3BA449E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934" y="2219104"/>
            <a:ext cx="3446843" cy="17523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2427D5-834A-4233-9D26-98A4ED9C7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8202" y="2556985"/>
            <a:ext cx="4376432" cy="10765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EE98719C-6762-47E3-8CE3-6AB5DEA94C28}"/>
              </a:ext>
            </a:extLst>
          </p:cNvPr>
          <p:cNvSpPr/>
          <p:nvPr/>
        </p:nvSpPr>
        <p:spPr>
          <a:xfrm>
            <a:off x="57150" y="3461569"/>
            <a:ext cx="1143000" cy="6858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Step 1</a:t>
            </a:r>
          </a:p>
        </p:txBody>
      </p:sp>
      <p:sp>
        <p:nvSpPr>
          <p:cNvPr id="11" name="Arrow: Up 10">
            <a:extLst>
              <a:ext uri="{FF2B5EF4-FFF2-40B4-BE49-F238E27FC236}">
                <a16:creationId xmlns:a16="http://schemas.microsoft.com/office/drawing/2014/main" id="{8CCA4E22-EE05-4677-AFA5-0EA2D6140785}"/>
              </a:ext>
            </a:extLst>
          </p:cNvPr>
          <p:cNvSpPr/>
          <p:nvPr/>
        </p:nvSpPr>
        <p:spPr>
          <a:xfrm>
            <a:off x="6052413" y="3184474"/>
            <a:ext cx="685800" cy="1143000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9907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E3327C4-5D12-4ACC-A09A-369C0C2D0E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76" y="1320800"/>
            <a:ext cx="7776648" cy="3549650"/>
          </a:xfrm>
          <a:ln>
            <a:solidFill>
              <a:schemeClr val="tx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4659497-B9B4-4B76-88D1-CC27C9246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 a new contact</a:t>
            </a:r>
          </a:p>
        </p:txBody>
      </p:sp>
      <p:sp>
        <p:nvSpPr>
          <p:cNvPr id="12" name="Arrow: Up 11">
            <a:extLst>
              <a:ext uri="{FF2B5EF4-FFF2-40B4-BE49-F238E27FC236}">
                <a16:creationId xmlns:a16="http://schemas.microsoft.com/office/drawing/2014/main" id="{78C5DCA6-BA0B-4619-B39A-DE7EED9F9C1A}"/>
              </a:ext>
            </a:extLst>
          </p:cNvPr>
          <p:cNvSpPr/>
          <p:nvPr/>
        </p:nvSpPr>
        <p:spPr>
          <a:xfrm>
            <a:off x="3121573" y="2883776"/>
            <a:ext cx="685800" cy="1143000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128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39657E9-A32B-42AB-B0D2-9C61624A7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 contact</a:t>
            </a:r>
            <a:br>
              <a:rPr lang="en-US" dirty="0"/>
            </a:br>
            <a:r>
              <a:rPr lang="en-US" dirty="0"/>
              <a:t>information</a:t>
            </a:r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6D64596E-45E9-44C2-9C1A-5E6C72132A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896" y="63183"/>
            <a:ext cx="4118206" cy="50171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D3CABB-49C7-44E5-A6F5-56BA8B578FF6}"/>
              </a:ext>
            </a:extLst>
          </p:cNvPr>
          <p:cNvSpPr txBox="1"/>
          <p:nvPr/>
        </p:nvSpPr>
        <p:spPr>
          <a:xfrm>
            <a:off x="585468" y="1602029"/>
            <a:ext cx="41182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“Save and add another” until all required Roles have been entered, then select “save and view” to finish.</a:t>
            </a:r>
          </a:p>
          <a:p>
            <a:endParaRPr lang="en-US" dirty="0"/>
          </a:p>
          <a:p>
            <a:r>
              <a:rPr lang="en-US" dirty="0"/>
              <a:t>You may enter more than one contact for each role.</a:t>
            </a:r>
          </a:p>
        </p:txBody>
      </p:sp>
    </p:spTree>
    <p:extLst>
      <p:ext uri="{BB962C8B-B14F-4D97-AF65-F5344CB8AC3E}">
        <p14:creationId xmlns:p14="http://schemas.microsoft.com/office/powerpoint/2010/main" val="89877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ystem Office Template 2017" id="{5F043DD8-DC3E-4F6A-B287-81D6F7FF38E2}" vid="{804B3A4D-A4A7-49E1-8361-FD47AD0B82D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EAA590303F834C80E430B17019D409" ma:contentTypeVersion="9" ma:contentTypeDescription="Create a new document." ma:contentTypeScope="" ma:versionID="94596f59b02641f4ed49b06f7b0ef30a">
  <xsd:schema xmlns:xsd="http://www.w3.org/2001/XMLSchema" xmlns:xs="http://www.w3.org/2001/XMLSchema" xmlns:p="http://schemas.microsoft.com/office/2006/metadata/properties" xmlns:ns2="3ccd93f3-1d16-48e4-90e9-ef70ed4e9317" targetNamespace="http://schemas.microsoft.com/office/2006/metadata/properties" ma:root="true" ma:fieldsID="f00479c72169e1e5d8a579711196ad47" ns2:_="">
    <xsd:import namespace="3ccd93f3-1d16-48e4-90e9-ef70ed4e931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cd93f3-1d16-48e4-90e9-ef70ed4e93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52F3A51-8DE1-4BFF-B4FC-6DDD4B6DFAD8}">
  <ds:schemaRefs>
    <ds:schemaRef ds:uri="http://purl.org/dc/elements/1.1/"/>
    <ds:schemaRef ds:uri="http://schemas.microsoft.com/office/2006/metadata/properties"/>
    <ds:schemaRef ds:uri="3ccd93f3-1d16-48e4-90e9-ef70ed4e9317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759F560-3415-44E2-A290-7885FF36189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04CBD2C-2EAD-484A-B32F-169EC45F66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ccd93f3-1d16-48e4-90e9-ef70ed4e93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System Office Template 2017</Template>
  <TotalTime>0</TotalTime>
  <Words>511</Words>
  <Application>Microsoft Office PowerPoint</Application>
  <PresentationFormat>On-screen Show (16:9)</PresentationFormat>
  <Paragraphs>68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Cooper Black</vt:lpstr>
      <vt:lpstr>Helvetica Neue Medium</vt:lpstr>
      <vt:lpstr>Times New Roman</vt:lpstr>
      <vt:lpstr>Office Theme</vt:lpstr>
      <vt:lpstr>NCPerkins Moodle Tutorial </vt:lpstr>
      <vt:lpstr>Purpose of NCPerkins </vt:lpstr>
      <vt:lpstr>NCPerkins Landing Page (login not required)</vt:lpstr>
      <vt:lpstr>Logging into your college’s account</vt:lpstr>
      <vt:lpstr>Each year has a “course”</vt:lpstr>
      <vt:lpstr>2022-23 Course is organized by due date</vt:lpstr>
      <vt:lpstr>Adding Contacts</vt:lpstr>
      <vt:lpstr>Enter a new contact</vt:lpstr>
      <vt:lpstr>Enter contact information</vt:lpstr>
      <vt:lpstr>Editing a contact</vt:lpstr>
      <vt:lpstr>Navigating within the course</vt:lpstr>
      <vt:lpstr>Using assignment templates</vt:lpstr>
      <vt:lpstr>Submitting documents</vt:lpstr>
      <vt:lpstr>Drag document(s) into submission box</vt:lpstr>
      <vt:lpstr>View List of Assignments</vt:lpstr>
      <vt:lpstr>View list of assignments</vt:lpstr>
      <vt:lpstr>2022-23 has been reorganized by due date</vt:lpstr>
      <vt:lpstr>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Perkins Update Webinar</dc:title>
  <dc:creator/>
  <cp:keywords/>
  <cp:lastModifiedBy/>
  <cp:revision>118</cp:revision>
  <cp:lastPrinted>2021-04-12T23:17:06Z</cp:lastPrinted>
  <dcterms:created xsi:type="dcterms:W3CDTF">2017-04-24T19:18:55Z</dcterms:created>
  <dcterms:modified xsi:type="dcterms:W3CDTF">2022-04-08T13:30:47Z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0x010100DFEAA590303F834C80E430B17019D409</vt:lpwstr>
  </property>
</Properties>
</file>